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wdp" ContentType="image/vnd.ms-photo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2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1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bg-BG" sz="1000" b="1" i="1" baseline="0">
                <a:effectLst/>
              </a:rPr>
              <a:t>Фиг. № 1. </a:t>
            </a:r>
            <a:r>
              <a:rPr lang="bg-BG" sz="1000" b="0" i="1" baseline="0">
                <a:effectLst/>
              </a:rPr>
              <a:t>Запознати ли бяхте с компетенциите, които е необходимо да притежавате по учебната дисциплина? </a:t>
            </a:r>
            <a:endParaRPr lang="en-GB" sz="1000" dirty="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8422441125928797E-2"/>
          <c:y val="0.43050226562128019"/>
          <c:w val="0.92315511774814241"/>
          <c:h val="0.3456555422413382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Anatomy_Physiol!$A$6</c:f>
              <c:strCache>
                <c:ptCount val="1"/>
                <c:pt idx="0">
                  <c:v>да, бях запознат</c:v>
                </c:pt>
              </c:strCache>
            </c:strRef>
          </c:tx>
          <c:invertIfNegative val="0"/>
          <c:cat>
            <c:strRef>
              <c:f>Anatomy_Physiol!$B$5:$C$5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Anatomy_Physiol!$B$6:$C$6</c:f>
              <c:numCache>
                <c:formatCode>0.0</c:formatCode>
                <c:ptCount val="2"/>
                <c:pt idx="0">
                  <c:v>100</c:v>
                </c:pt>
                <c:pt idx="1">
                  <c:v>78.900000000000006</c:v>
                </c:pt>
              </c:numCache>
            </c:numRef>
          </c:val>
        </c:ser>
        <c:ser>
          <c:idx val="1"/>
          <c:order val="1"/>
          <c:tx>
            <c:strRef>
              <c:f>Anatomy_Physiol!$A$7</c:f>
              <c:strCache>
                <c:ptCount val="1"/>
                <c:pt idx="0">
                  <c:v>не, не бях запознат</c:v>
                </c:pt>
              </c:strCache>
            </c:strRef>
          </c:tx>
          <c:invertIfNegative val="0"/>
          <c:cat>
            <c:strRef>
              <c:f>Anatomy_Physiol!$B$5:$C$5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Anatomy_Physiol!$B$7:$C$7</c:f>
              <c:numCache>
                <c:formatCode>0.0</c:formatCode>
                <c:ptCount val="2"/>
                <c:pt idx="1">
                  <c:v>5.3</c:v>
                </c:pt>
              </c:numCache>
            </c:numRef>
          </c:val>
        </c:ser>
        <c:ser>
          <c:idx val="2"/>
          <c:order val="2"/>
          <c:tx>
            <c:strRef>
              <c:f>Anatomy_Physiol!$A$8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Anatomy_Physiol!$B$5:$C$5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Anatomy_Physiol!$B$8:$C$8</c:f>
              <c:numCache>
                <c:formatCode>0.0</c:formatCode>
                <c:ptCount val="2"/>
                <c:pt idx="1">
                  <c:v>15.8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18196480"/>
        <c:axId val="118218752"/>
        <c:axId val="0"/>
      </c:bar3DChart>
      <c:catAx>
        <c:axId val="11819648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118218752"/>
        <c:crosses val="autoZero"/>
        <c:auto val="1"/>
        <c:lblAlgn val="ctr"/>
        <c:lblOffset val="100"/>
        <c:noMultiLvlLbl val="0"/>
      </c:catAx>
      <c:valAx>
        <c:axId val="118218752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18196480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</a:t>
            </a:r>
            <a:r>
              <a:rPr lang="en-US" sz="1100" b="1" i="1" baseline="0">
                <a:effectLst/>
              </a:rPr>
              <a:t>10</a:t>
            </a:r>
            <a:r>
              <a:rPr lang="bg-BG" sz="1100" b="0" i="1" baseline="0">
                <a:effectLst/>
              </a:rPr>
              <a:t>. Отговаря ли получената оценка на изпита по учебната дисциплина на Вашите знания?  </a:t>
            </a:r>
            <a:r>
              <a:rPr lang="en-US" sz="1100" b="0" i="1" baseline="0">
                <a:effectLst/>
              </a:rPr>
              <a:t>(</a:t>
            </a:r>
            <a:r>
              <a:rPr lang="bg-BG" sz="1100" b="0" i="1" baseline="0">
                <a:effectLst/>
              </a:rPr>
              <a:t>%</a:t>
            </a:r>
            <a:r>
              <a:rPr lang="en-US" sz="1100" b="0" i="1" baseline="0">
                <a:effectLst/>
              </a:rPr>
              <a:t>)</a:t>
            </a:r>
            <a:endParaRPr lang="en-GB" sz="1100">
              <a:effectLst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Anatomy_Physiol!$A$128</c:f>
              <c:strCache>
                <c:ptCount val="1"/>
                <c:pt idx="0">
                  <c:v>не отговаря - занижена</c:v>
                </c:pt>
              </c:strCache>
            </c:strRef>
          </c:tx>
          <c:invertIfNegative val="0"/>
          <c:cat>
            <c:strRef>
              <c:f>Anatomy_Physiol!$B$127:$C$127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Anatomy_Physiol!$B$128:$C$128</c:f>
              <c:numCache>
                <c:formatCode>0.0</c:formatCode>
                <c:ptCount val="2"/>
                <c:pt idx="0">
                  <c:v>5.3</c:v>
                </c:pt>
                <c:pt idx="1">
                  <c:v>26.3</c:v>
                </c:pt>
              </c:numCache>
            </c:numRef>
          </c:val>
        </c:ser>
        <c:ser>
          <c:idx val="1"/>
          <c:order val="1"/>
          <c:tx>
            <c:strRef>
              <c:f>Anatomy_Physiol!$A$129</c:f>
              <c:strCache>
                <c:ptCount val="1"/>
                <c:pt idx="0">
                  <c:v>не отговаря - занижена</c:v>
                </c:pt>
              </c:strCache>
            </c:strRef>
          </c:tx>
          <c:invertIfNegative val="0"/>
          <c:cat>
            <c:strRef>
              <c:f>Anatomy_Physiol!$B$127:$C$127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Anatomy_Physiol!$B$129:$C$129</c:f>
              <c:numCache>
                <c:formatCode>General</c:formatCode>
                <c:ptCount val="2"/>
              </c:numCache>
            </c:numRef>
          </c:val>
        </c:ser>
        <c:ser>
          <c:idx val="2"/>
          <c:order val="2"/>
          <c:tx>
            <c:strRef>
              <c:f>Anatomy_Physiol!$A$130</c:f>
              <c:strCache>
                <c:ptCount val="1"/>
                <c:pt idx="0">
                  <c:v>отговаря приблизително</c:v>
                </c:pt>
              </c:strCache>
            </c:strRef>
          </c:tx>
          <c:invertIfNegative val="0"/>
          <c:cat>
            <c:strRef>
              <c:f>Anatomy_Physiol!$B$127:$C$127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Anatomy_Physiol!$B$130:$C$130</c:f>
              <c:numCache>
                <c:formatCode>0.0</c:formatCode>
                <c:ptCount val="2"/>
                <c:pt idx="0">
                  <c:v>15.8</c:v>
                </c:pt>
                <c:pt idx="1">
                  <c:v>15.8</c:v>
                </c:pt>
              </c:numCache>
            </c:numRef>
          </c:val>
        </c:ser>
        <c:ser>
          <c:idx val="3"/>
          <c:order val="3"/>
          <c:tx>
            <c:strRef>
              <c:f>Anatomy_Physiol!$A$131</c:f>
              <c:strCache>
                <c:ptCount val="1"/>
                <c:pt idx="0">
                  <c:v>отговаря напълно</c:v>
                </c:pt>
              </c:strCache>
            </c:strRef>
          </c:tx>
          <c:invertIfNegative val="0"/>
          <c:cat>
            <c:strRef>
              <c:f>Anatomy_Physiol!$B$127:$C$127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Anatomy_Physiol!$B$131:$C$131</c:f>
              <c:numCache>
                <c:formatCode>General</c:formatCode>
                <c:ptCount val="2"/>
                <c:pt idx="0">
                  <c:v>78.900000000000006</c:v>
                </c:pt>
                <c:pt idx="1">
                  <c:v>57.9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05937280"/>
        <c:axId val="130027904"/>
      </c:barChart>
      <c:catAx>
        <c:axId val="205937280"/>
        <c:scaling>
          <c:orientation val="minMax"/>
        </c:scaling>
        <c:delete val="0"/>
        <c:axPos val="b"/>
        <c:majorTickMark val="none"/>
        <c:minorTickMark val="none"/>
        <c:tickLblPos val="nextTo"/>
        <c:crossAx val="130027904"/>
        <c:crosses val="autoZero"/>
        <c:auto val="1"/>
        <c:lblAlgn val="ctr"/>
        <c:lblOffset val="100"/>
        <c:noMultiLvlLbl val="0"/>
      </c:catAx>
      <c:valAx>
        <c:axId val="130027904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205937280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bg-BG" sz="1000" b="1" i="1" baseline="0">
                <a:effectLst/>
              </a:rPr>
              <a:t>Фиг. № 2. </a:t>
            </a:r>
            <a:r>
              <a:rPr lang="bg-BG" sz="1000" b="0" i="1" baseline="0">
                <a:effectLst/>
              </a:rPr>
              <a:t>Считате ли, че учебната дисциплина е важна в процеса на цялостното обучение на студентите от специалност „Фармация”?</a:t>
            </a:r>
            <a:endParaRPr lang="en-GB" sz="1000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Anatomy_Physiol!$J$6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cat>
            <c:strRef>
              <c:f>Anatomy_Physiol!$K$5:$L$5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Anatomy_Physiol!$K$6:$L$6</c:f>
              <c:numCache>
                <c:formatCode>General</c:formatCode>
                <c:ptCount val="2"/>
                <c:pt idx="0">
                  <c:v>63.2</c:v>
                </c:pt>
                <c:pt idx="1">
                  <c:v>63.2</c:v>
                </c:pt>
              </c:numCache>
            </c:numRef>
          </c:val>
        </c:ser>
        <c:ser>
          <c:idx val="1"/>
          <c:order val="1"/>
          <c:tx>
            <c:strRef>
              <c:f>Anatomy_Physiol!$J$7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cat>
            <c:strRef>
              <c:f>Anatomy_Physiol!$K$5:$L$5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Anatomy_Physiol!$K$7:$L$7</c:f>
              <c:numCache>
                <c:formatCode>General</c:formatCode>
                <c:ptCount val="2"/>
              </c:numCache>
            </c:numRef>
          </c:val>
        </c:ser>
        <c:ser>
          <c:idx val="2"/>
          <c:order val="2"/>
          <c:tx>
            <c:strRef>
              <c:f>Anatomy_Physiol!$J$8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Anatomy_Physiol!$K$5:$L$5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Anatomy_Physiol!$K$8:$L$8</c:f>
              <c:numCache>
                <c:formatCode>General</c:formatCode>
                <c:ptCount val="2"/>
                <c:pt idx="0">
                  <c:v>36.799999999999997</c:v>
                </c:pt>
                <c:pt idx="1">
                  <c:v>36.799999999999997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8561792"/>
        <c:axId val="118575872"/>
      </c:barChart>
      <c:catAx>
        <c:axId val="11856179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118575872"/>
        <c:crosses val="autoZero"/>
        <c:auto val="1"/>
        <c:lblAlgn val="ctr"/>
        <c:lblOffset val="100"/>
        <c:noMultiLvlLbl val="0"/>
      </c:catAx>
      <c:valAx>
        <c:axId val="11857587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8561792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900"/>
            </a:pPr>
            <a:r>
              <a:rPr lang="bg-BG" sz="900" b="1" i="1" baseline="0">
                <a:effectLst/>
              </a:rPr>
              <a:t>Фиг. № 3. </a:t>
            </a:r>
            <a:r>
              <a:rPr lang="bg-BG" sz="900" b="0" i="1" baseline="0">
                <a:effectLst/>
              </a:rPr>
              <a:t>Считате ли, че придобитите компетенции по учебната дисциплина ще Ви помогнат за по-успешната професионална реализация?</a:t>
            </a:r>
            <a:endParaRPr lang="en-GB" sz="900" dirty="0">
              <a:effectLst/>
            </a:endParaRP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4188243355684989E-2"/>
          <c:y val="0.36440580676221163"/>
          <c:w val="0.93162351328863002"/>
          <c:h val="0.467827648779765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Anatomy_Physiol!$S$7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Anatomy_Physiol!$T$6:$U$6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Anatomy_Physiol!$T$7:$U$7</c:f>
              <c:numCache>
                <c:formatCode>General</c:formatCode>
                <c:ptCount val="2"/>
                <c:pt idx="0">
                  <c:v>52.6</c:v>
                </c:pt>
                <c:pt idx="1">
                  <c:v>52.6</c:v>
                </c:pt>
              </c:numCache>
            </c:numRef>
          </c:val>
        </c:ser>
        <c:ser>
          <c:idx val="1"/>
          <c:order val="1"/>
          <c:tx>
            <c:strRef>
              <c:f>Anatomy_Physiol!$S$8</c:f>
              <c:strCache>
                <c:ptCount val="1"/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Anatomy_Physiol!$T$6:$U$6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Anatomy_Physiol!$T$8:$U$8</c:f>
              <c:numCache>
                <c:formatCode>General</c:formatCode>
                <c:ptCount val="2"/>
              </c:numCache>
            </c:numRef>
          </c:val>
        </c:ser>
        <c:ser>
          <c:idx val="2"/>
          <c:order val="2"/>
          <c:tx>
            <c:strRef>
              <c:f>Anatomy_Physiol!$S$9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Anatomy_Physiol!$T$6:$U$6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Anatomy_Physiol!$T$9:$U$9</c:f>
              <c:numCache>
                <c:formatCode>General</c:formatCode>
                <c:ptCount val="2"/>
                <c:pt idx="0">
                  <c:v>47.4</c:v>
                </c:pt>
                <c:pt idx="1">
                  <c:v>47.4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8714368"/>
        <c:axId val="118715904"/>
        <c:axId val="0"/>
      </c:bar3DChart>
      <c:catAx>
        <c:axId val="118714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118715904"/>
        <c:crosses val="autoZero"/>
        <c:auto val="1"/>
        <c:lblAlgn val="ctr"/>
        <c:lblOffset val="100"/>
        <c:noMultiLvlLbl val="0"/>
      </c:catAx>
      <c:valAx>
        <c:axId val="1187159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8714368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egendEntry>
        <c:idx val="1"/>
        <c:delete val="1"/>
      </c:legendEntry>
      <c:layout/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050" b="1" i="1" baseline="0">
                <a:effectLst/>
              </a:rPr>
              <a:t>Фиг. 4. </a:t>
            </a:r>
            <a:r>
              <a:rPr lang="bg-BG" sz="1050" b="0" i="1" baseline="0">
                <a:effectLst/>
              </a:rPr>
              <a:t>Изясняваше ли преподавателя по учебната дисциплина кои са специфичните цели на всяко учебно занятие (%)</a:t>
            </a:r>
            <a:endParaRPr lang="en-GB" sz="105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Anatomy_Physiol!$I$29</c:f>
              <c:strCache>
                <c:ptCount val="1"/>
                <c:pt idx="0">
                  <c:v>да, за всяко занятие</c:v>
                </c:pt>
              </c:strCache>
            </c:strRef>
          </c:tx>
          <c:invertIfNegative val="0"/>
          <c:cat>
            <c:multiLvlStrRef>
              <c:f>Anatomy_Physiol!$J$27:$O$28</c:f>
              <c:multiLvlStrCache>
                <c:ptCount val="6"/>
                <c:lvl>
                  <c:pt idx="0">
                    <c:v>проф. д-р Е. Иванов, дм</c:v>
                  </c:pt>
                  <c:pt idx="1">
                    <c:v>ас. д-р Д. Лазаров</c:v>
                  </c:pt>
                  <c:pt idx="2">
                    <c:v>ас. д-р М. Коклева</c:v>
                  </c:pt>
                  <c:pt idx="3">
                    <c:v>доц. д-р Б. Русева, дм</c:v>
                  </c:pt>
                  <c:pt idx="4">
                    <c:v>ас. д-р Н. Колев</c:v>
                  </c:pt>
                  <c:pt idx="5">
                    <c:v>ас. д-р Т. Симеонова</c:v>
                  </c:pt>
                </c:lvl>
                <c:lvl>
                  <c:pt idx="0">
                    <c:v>Анатомия на човека</c:v>
                  </c:pt>
                  <c:pt idx="3">
                    <c:v>Физиология на човека</c:v>
                  </c:pt>
                </c:lvl>
              </c:multiLvlStrCache>
            </c:multiLvlStrRef>
          </c:cat>
          <c:val>
            <c:numRef>
              <c:f>Anatomy_Physiol!$J$29:$O$29</c:f>
              <c:numCache>
                <c:formatCode>0.0;[Red]0.0</c:formatCode>
                <c:ptCount val="6"/>
                <c:pt idx="0">
                  <c:v>73.7</c:v>
                </c:pt>
                <c:pt idx="1">
                  <c:v>90</c:v>
                </c:pt>
                <c:pt idx="2">
                  <c:v>88.9</c:v>
                </c:pt>
                <c:pt idx="3">
                  <c:v>63.2</c:v>
                </c:pt>
                <c:pt idx="4">
                  <c:v>100</c:v>
                </c:pt>
                <c:pt idx="5">
                  <c:v>85.7</c:v>
                </c:pt>
              </c:numCache>
            </c:numRef>
          </c:val>
        </c:ser>
        <c:ser>
          <c:idx val="1"/>
          <c:order val="1"/>
          <c:tx>
            <c:strRef>
              <c:f>Anatomy_Physiol!$I$30</c:f>
              <c:strCache>
                <c:ptCount val="1"/>
                <c:pt idx="0">
                  <c:v>да, за някои от занятията</c:v>
                </c:pt>
              </c:strCache>
            </c:strRef>
          </c:tx>
          <c:invertIfNegative val="0"/>
          <c:cat>
            <c:multiLvlStrRef>
              <c:f>Anatomy_Physiol!$J$27:$O$28</c:f>
              <c:multiLvlStrCache>
                <c:ptCount val="6"/>
                <c:lvl>
                  <c:pt idx="0">
                    <c:v>проф. д-р Е. Иванов, дм</c:v>
                  </c:pt>
                  <c:pt idx="1">
                    <c:v>ас. д-р Д. Лазаров</c:v>
                  </c:pt>
                  <c:pt idx="2">
                    <c:v>ас. д-р М. Коклева</c:v>
                  </c:pt>
                  <c:pt idx="3">
                    <c:v>доц. д-р Б. Русева, дм</c:v>
                  </c:pt>
                  <c:pt idx="4">
                    <c:v>ас. д-р Н. Колев</c:v>
                  </c:pt>
                  <c:pt idx="5">
                    <c:v>ас. д-р Т. Симеонова</c:v>
                  </c:pt>
                </c:lvl>
                <c:lvl>
                  <c:pt idx="0">
                    <c:v>Анатомия на човека</c:v>
                  </c:pt>
                  <c:pt idx="3">
                    <c:v>Физиология на човека</c:v>
                  </c:pt>
                </c:lvl>
              </c:multiLvlStrCache>
            </c:multiLvlStrRef>
          </c:cat>
          <c:val>
            <c:numRef>
              <c:f>Anatomy_Physiol!$J$30:$O$30</c:f>
              <c:numCache>
                <c:formatCode>General</c:formatCode>
                <c:ptCount val="6"/>
                <c:pt idx="0" formatCode="0.0;[Red]0.0">
                  <c:v>21.1</c:v>
                </c:pt>
                <c:pt idx="2" formatCode="0.0;[Red]0.0">
                  <c:v>11.1</c:v>
                </c:pt>
                <c:pt idx="3" formatCode="0.0;[Red]0.0">
                  <c:v>36.799999999999997</c:v>
                </c:pt>
                <c:pt idx="5" formatCode="0.0;[Red]0.0">
                  <c:v>14.3</c:v>
                </c:pt>
              </c:numCache>
            </c:numRef>
          </c:val>
        </c:ser>
        <c:ser>
          <c:idx val="2"/>
          <c:order val="2"/>
          <c:tx>
            <c:strRef>
              <c:f>Anatomy_Physiol!$I$31</c:f>
              <c:strCache>
                <c:ptCount val="1"/>
                <c:pt idx="0">
                  <c:v>не, за нито едно от занятията</c:v>
                </c:pt>
              </c:strCache>
            </c:strRef>
          </c:tx>
          <c:invertIfNegative val="0"/>
          <c:cat>
            <c:multiLvlStrRef>
              <c:f>Anatomy_Physiol!$J$27:$O$28</c:f>
              <c:multiLvlStrCache>
                <c:ptCount val="6"/>
                <c:lvl>
                  <c:pt idx="0">
                    <c:v>проф. д-р Е. Иванов, дм</c:v>
                  </c:pt>
                  <c:pt idx="1">
                    <c:v>ас. д-р Д. Лазаров</c:v>
                  </c:pt>
                  <c:pt idx="2">
                    <c:v>ас. д-р М. Коклева</c:v>
                  </c:pt>
                  <c:pt idx="3">
                    <c:v>доц. д-р Б. Русева, дм</c:v>
                  </c:pt>
                  <c:pt idx="4">
                    <c:v>ас. д-р Н. Колев</c:v>
                  </c:pt>
                  <c:pt idx="5">
                    <c:v>ас. д-р Т. Симеонова</c:v>
                  </c:pt>
                </c:lvl>
                <c:lvl>
                  <c:pt idx="0">
                    <c:v>Анатомия на човека</c:v>
                  </c:pt>
                  <c:pt idx="3">
                    <c:v>Физиология на човека</c:v>
                  </c:pt>
                </c:lvl>
              </c:multiLvlStrCache>
            </c:multiLvlStrRef>
          </c:cat>
          <c:val>
            <c:numRef>
              <c:f>Anatomy_Physiol!$J$31:$O$31</c:f>
              <c:numCache>
                <c:formatCode>0.0;[Red]0.0</c:formatCode>
                <c:ptCount val="6"/>
                <c:pt idx="0">
                  <c:v>5.2</c:v>
                </c:pt>
                <c:pt idx="1">
                  <c:v>10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8815360"/>
        <c:axId val="118632832"/>
      </c:barChart>
      <c:catAx>
        <c:axId val="118815360"/>
        <c:scaling>
          <c:orientation val="minMax"/>
        </c:scaling>
        <c:delete val="0"/>
        <c:axPos val="b"/>
        <c:majorTickMark val="none"/>
        <c:minorTickMark val="none"/>
        <c:tickLblPos val="nextTo"/>
        <c:crossAx val="118632832"/>
        <c:crosses val="autoZero"/>
        <c:auto val="1"/>
        <c:lblAlgn val="ctr"/>
        <c:lblOffset val="100"/>
        <c:noMultiLvlLbl val="0"/>
      </c:catAx>
      <c:valAx>
        <c:axId val="118632832"/>
        <c:scaling>
          <c:orientation val="minMax"/>
        </c:scaling>
        <c:delete val="1"/>
        <c:axPos val="l"/>
        <c:numFmt formatCode="0.0;[Red]0.0" sourceLinked="1"/>
        <c:majorTickMark val="out"/>
        <c:minorTickMark val="none"/>
        <c:tickLblPos val="nextTo"/>
        <c:crossAx val="118815360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050" b="1" i="1" baseline="0">
                <a:effectLst/>
              </a:rPr>
              <a:t>Фиг. № 5. </a:t>
            </a:r>
            <a:r>
              <a:rPr lang="bg-BG" sz="1050" b="0" i="1" baseline="0">
                <a:effectLst/>
              </a:rPr>
              <a:t>По време на учебните занятия, преподавателят използвал ли е методите, чрез които студентите да са активни участници? (%)</a:t>
            </a:r>
            <a:endParaRPr lang="en-GB" sz="105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Anatomy_Physiol!$S$29</c:f>
              <c:strCache>
                <c:ptCount val="1"/>
                <c:pt idx="0">
                  <c:v>да, използвал е</c:v>
                </c:pt>
              </c:strCache>
            </c:strRef>
          </c:tx>
          <c:invertIfNegative val="0"/>
          <c:cat>
            <c:multiLvlStrRef>
              <c:f>Anatomy_Physiol!$T$27:$Y$28</c:f>
              <c:multiLvlStrCache>
                <c:ptCount val="6"/>
                <c:lvl>
                  <c:pt idx="0">
                    <c:v>проф. д-р Е. Иванов, дм</c:v>
                  </c:pt>
                  <c:pt idx="1">
                    <c:v>ас. д-р Д. Лазаров</c:v>
                  </c:pt>
                  <c:pt idx="2">
                    <c:v>ас. д-р М. Коклева</c:v>
                  </c:pt>
                  <c:pt idx="3">
                    <c:v>доц. д-р Б. Русева, дм</c:v>
                  </c:pt>
                  <c:pt idx="4">
                    <c:v>ас. д-р Н. Колев</c:v>
                  </c:pt>
                  <c:pt idx="5">
                    <c:v>ас. д-р Т. Симеонова</c:v>
                  </c:pt>
                </c:lvl>
                <c:lvl>
                  <c:pt idx="0">
                    <c:v>Анатомия на човека</c:v>
                  </c:pt>
                  <c:pt idx="3">
                    <c:v>Физиология на човека</c:v>
                  </c:pt>
                </c:lvl>
              </c:multiLvlStrCache>
            </c:multiLvlStrRef>
          </c:cat>
          <c:val>
            <c:numRef>
              <c:f>Anatomy_Physiol!$T$29:$Y$29</c:f>
              <c:numCache>
                <c:formatCode>0.0;[Red]0.0</c:formatCode>
                <c:ptCount val="6"/>
                <c:pt idx="0">
                  <c:v>38.9</c:v>
                </c:pt>
                <c:pt idx="1">
                  <c:v>70</c:v>
                </c:pt>
                <c:pt idx="2">
                  <c:v>62.5</c:v>
                </c:pt>
                <c:pt idx="3">
                  <c:v>26.3</c:v>
                </c:pt>
                <c:pt idx="4">
                  <c:v>100</c:v>
                </c:pt>
                <c:pt idx="5">
                  <c:v>85.8</c:v>
                </c:pt>
              </c:numCache>
            </c:numRef>
          </c:val>
        </c:ser>
        <c:ser>
          <c:idx val="1"/>
          <c:order val="1"/>
          <c:tx>
            <c:strRef>
              <c:f>Anatomy_Physiol!$S$30</c:f>
              <c:strCache>
                <c:ptCount val="1"/>
                <c:pt idx="0">
                  <c:v>не, не е използвал</c:v>
                </c:pt>
              </c:strCache>
            </c:strRef>
          </c:tx>
          <c:invertIfNegative val="0"/>
          <c:cat>
            <c:multiLvlStrRef>
              <c:f>Anatomy_Physiol!$T$27:$Y$28</c:f>
              <c:multiLvlStrCache>
                <c:ptCount val="6"/>
                <c:lvl>
                  <c:pt idx="0">
                    <c:v>проф. д-р Е. Иванов, дм</c:v>
                  </c:pt>
                  <c:pt idx="1">
                    <c:v>ас. д-р Д. Лазаров</c:v>
                  </c:pt>
                  <c:pt idx="2">
                    <c:v>ас. д-р М. Коклева</c:v>
                  </c:pt>
                  <c:pt idx="3">
                    <c:v>доц. д-р Б. Русева, дм</c:v>
                  </c:pt>
                  <c:pt idx="4">
                    <c:v>ас. д-р Н. Колев</c:v>
                  </c:pt>
                  <c:pt idx="5">
                    <c:v>ас. д-р Т. Симеонова</c:v>
                  </c:pt>
                </c:lvl>
                <c:lvl>
                  <c:pt idx="0">
                    <c:v>Анатомия на човека</c:v>
                  </c:pt>
                  <c:pt idx="3">
                    <c:v>Физиология на човека</c:v>
                  </c:pt>
                </c:lvl>
              </c:multiLvlStrCache>
            </c:multiLvlStrRef>
          </c:cat>
          <c:val>
            <c:numRef>
              <c:f>Anatomy_Physiol!$T$30:$Y$30</c:f>
              <c:numCache>
                <c:formatCode>0.0;[Red]0.0</c:formatCode>
                <c:ptCount val="6"/>
                <c:pt idx="0">
                  <c:v>55.6</c:v>
                </c:pt>
                <c:pt idx="1">
                  <c:v>10</c:v>
                </c:pt>
                <c:pt idx="2">
                  <c:v>37.5</c:v>
                </c:pt>
                <c:pt idx="3">
                  <c:v>57.9</c:v>
                </c:pt>
                <c:pt idx="5">
                  <c:v>7.1</c:v>
                </c:pt>
              </c:numCache>
            </c:numRef>
          </c:val>
        </c:ser>
        <c:ser>
          <c:idx val="2"/>
          <c:order val="2"/>
          <c:tx>
            <c:strRef>
              <c:f>Anatomy_Physiol!$S$31</c:f>
              <c:strCache>
                <c:ptCount val="1"/>
                <c:pt idx="0">
                  <c:v>нямам мнение</c:v>
                </c:pt>
              </c:strCache>
            </c:strRef>
          </c:tx>
          <c:invertIfNegative val="0"/>
          <c:cat>
            <c:multiLvlStrRef>
              <c:f>Anatomy_Physiol!$T$27:$Y$28</c:f>
              <c:multiLvlStrCache>
                <c:ptCount val="6"/>
                <c:lvl>
                  <c:pt idx="0">
                    <c:v>проф. д-р Е. Иванов, дм</c:v>
                  </c:pt>
                  <c:pt idx="1">
                    <c:v>ас. д-р Д. Лазаров</c:v>
                  </c:pt>
                  <c:pt idx="2">
                    <c:v>ас. д-р М. Коклева</c:v>
                  </c:pt>
                  <c:pt idx="3">
                    <c:v>доц. д-р Б. Русева, дм</c:v>
                  </c:pt>
                  <c:pt idx="4">
                    <c:v>ас. д-р Н. Колев</c:v>
                  </c:pt>
                  <c:pt idx="5">
                    <c:v>ас. д-р Т. Симеонова</c:v>
                  </c:pt>
                </c:lvl>
                <c:lvl>
                  <c:pt idx="0">
                    <c:v>Анатомия на човека</c:v>
                  </c:pt>
                  <c:pt idx="3">
                    <c:v>Физиология на човека</c:v>
                  </c:pt>
                </c:lvl>
              </c:multiLvlStrCache>
            </c:multiLvlStrRef>
          </c:cat>
          <c:val>
            <c:numRef>
              <c:f>Anatomy_Physiol!$T$31:$Y$31</c:f>
              <c:numCache>
                <c:formatCode>0.0;[Red]0.0</c:formatCode>
                <c:ptCount val="6"/>
                <c:pt idx="0">
                  <c:v>5.5</c:v>
                </c:pt>
                <c:pt idx="1">
                  <c:v>20</c:v>
                </c:pt>
                <c:pt idx="3">
                  <c:v>15.8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8919552"/>
        <c:axId val="118921088"/>
      </c:barChart>
      <c:catAx>
        <c:axId val="118919552"/>
        <c:scaling>
          <c:orientation val="minMax"/>
        </c:scaling>
        <c:delete val="0"/>
        <c:axPos val="b"/>
        <c:majorTickMark val="none"/>
        <c:minorTickMark val="none"/>
        <c:tickLblPos val="nextTo"/>
        <c:crossAx val="118921088"/>
        <c:crosses val="autoZero"/>
        <c:auto val="1"/>
        <c:lblAlgn val="ctr"/>
        <c:lblOffset val="100"/>
        <c:noMultiLvlLbl val="0"/>
      </c:catAx>
      <c:valAx>
        <c:axId val="118921088"/>
        <c:scaling>
          <c:orientation val="minMax"/>
        </c:scaling>
        <c:delete val="1"/>
        <c:axPos val="l"/>
        <c:numFmt formatCode="0.0;[Red]0.0" sourceLinked="1"/>
        <c:majorTickMark val="out"/>
        <c:minorTickMark val="none"/>
        <c:tickLblPos val="nextTo"/>
        <c:crossAx val="118919552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</a:t>
            </a:r>
            <a:r>
              <a:rPr lang="en-US" sz="1100" b="1" i="1" baseline="0">
                <a:effectLst/>
              </a:rPr>
              <a:t>6</a:t>
            </a:r>
            <a:r>
              <a:rPr lang="bg-BG" sz="1100" b="1" i="1" baseline="0">
                <a:effectLst/>
              </a:rPr>
              <a:t>. </a:t>
            </a:r>
            <a:r>
              <a:rPr lang="bg-BG" sz="1100" b="0" i="1" baseline="0">
                <a:effectLst/>
              </a:rPr>
              <a:t>Срещали ли сте затруднения с усвояването на учебния материал по дисциплината?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Anatomy_Physiol!$A$44</c:f>
              <c:strCache>
                <c:ptCount val="1"/>
                <c:pt idx="0">
                  <c:v>да, срещал съм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Anatomy_Physiol!$B$43:$C$43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Anatomy_Physiol!$B$44:$C$44</c:f>
              <c:numCache>
                <c:formatCode>General</c:formatCode>
                <c:ptCount val="2"/>
                <c:pt idx="0">
                  <c:v>36.799999999999997</c:v>
                </c:pt>
                <c:pt idx="1">
                  <c:v>42.1</c:v>
                </c:pt>
              </c:numCache>
            </c:numRef>
          </c:val>
        </c:ser>
        <c:ser>
          <c:idx val="1"/>
          <c:order val="1"/>
          <c:tx>
            <c:strRef>
              <c:f>Anatomy_Physiol!$A$45</c:f>
              <c:strCache>
                <c:ptCount val="1"/>
                <c:pt idx="0">
                  <c:v>не, не съм срещал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Anatomy_Physiol!$B$43:$C$43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Anatomy_Physiol!$B$45:$C$45</c:f>
              <c:numCache>
                <c:formatCode>General</c:formatCode>
                <c:ptCount val="2"/>
                <c:pt idx="0">
                  <c:v>57.9</c:v>
                </c:pt>
                <c:pt idx="1">
                  <c:v>47.4</c:v>
                </c:pt>
              </c:numCache>
            </c:numRef>
          </c:val>
        </c:ser>
        <c:ser>
          <c:idx val="2"/>
          <c:order val="2"/>
          <c:tx>
            <c:strRef>
              <c:f>Anatomy_Physiol!$A$46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Anatomy_Physiol!$B$43:$C$43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Anatomy_Physiol!$B$46:$C$46</c:f>
              <c:numCache>
                <c:formatCode>General</c:formatCode>
                <c:ptCount val="2"/>
                <c:pt idx="0">
                  <c:v>5.3</c:v>
                </c:pt>
                <c:pt idx="1">
                  <c:v>10.5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117797248"/>
        <c:axId val="117798784"/>
        <c:axId val="0"/>
      </c:bar3DChart>
      <c:catAx>
        <c:axId val="117797248"/>
        <c:scaling>
          <c:orientation val="minMax"/>
        </c:scaling>
        <c:delete val="0"/>
        <c:axPos val="b"/>
        <c:majorTickMark val="none"/>
        <c:minorTickMark val="none"/>
        <c:tickLblPos val="nextTo"/>
        <c:crossAx val="117798784"/>
        <c:crosses val="autoZero"/>
        <c:auto val="1"/>
        <c:lblAlgn val="ctr"/>
        <c:lblOffset val="100"/>
        <c:noMultiLvlLbl val="0"/>
      </c:catAx>
      <c:valAx>
        <c:axId val="11779878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1779724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</a:t>
            </a:r>
            <a:r>
              <a:rPr lang="en-US" sz="1100" b="1" i="1" baseline="0">
                <a:effectLst/>
              </a:rPr>
              <a:t>7</a:t>
            </a:r>
            <a:r>
              <a:rPr lang="bg-BG" sz="1100" b="1" i="1" baseline="0">
                <a:effectLst/>
              </a:rPr>
              <a:t>. </a:t>
            </a:r>
            <a:r>
              <a:rPr lang="bg-BG" sz="1100" b="0" i="1" baseline="0">
                <a:effectLst/>
              </a:rPr>
              <a:t>Отделихте ли достатъчно време за самоподготовка за учебно-практическите занятия по дисциплината?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Anatomy_Physiol!$S$48</c:f>
              <c:strCache>
                <c:ptCount val="1"/>
                <c:pt idx="0">
                  <c:v>да, отделям достатъчно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666666666666666E-2"/>
                  <c:y val="-4.1666666666666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222222222222223E-2"/>
                  <c:y val="-3.2407407407407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Anatomy_Physiol!$T$47:$U$47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Anatomy_Physiol!$T$48:$U$48</c:f>
              <c:numCache>
                <c:formatCode>0.0</c:formatCode>
                <c:ptCount val="2"/>
                <c:pt idx="0">
                  <c:v>78.900000000000006</c:v>
                </c:pt>
                <c:pt idx="1">
                  <c:v>84.2</c:v>
                </c:pt>
              </c:numCache>
            </c:numRef>
          </c:val>
        </c:ser>
        <c:ser>
          <c:idx val="1"/>
          <c:order val="1"/>
          <c:tx>
            <c:strRef>
              <c:f>Anatomy_Physiol!$S$49</c:f>
              <c:strCache>
                <c:ptCount val="1"/>
                <c:pt idx="0">
                  <c:v>да, отделям, но не достатъчно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222222222222272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666666666666767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Anatomy_Physiol!$T$47:$U$47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Anatomy_Physiol!$T$49:$U$49</c:f>
              <c:numCache>
                <c:formatCode>0.0</c:formatCode>
                <c:ptCount val="2"/>
                <c:pt idx="0">
                  <c:v>21.1</c:v>
                </c:pt>
                <c:pt idx="1">
                  <c:v>15.8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119046144"/>
        <c:axId val="119047680"/>
        <c:axId val="0"/>
      </c:bar3DChart>
      <c:catAx>
        <c:axId val="119046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9047680"/>
        <c:crosses val="autoZero"/>
        <c:auto val="1"/>
        <c:lblAlgn val="ctr"/>
        <c:lblOffset val="100"/>
        <c:noMultiLvlLbl val="0"/>
      </c:catAx>
      <c:valAx>
        <c:axId val="119047680"/>
        <c:scaling>
          <c:orientation val="minMax"/>
        </c:scaling>
        <c:delete val="0"/>
        <c:axPos val="l"/>
        <c:majorGridlines/>
        <c:numFmt formatCode="0.0" sourceLinked="1"/>
        <c:majorTickMark val="none"/>
        <c:minorTickMark val="none"/>
        <c:tickLblPos val="nextTo"/>
        <c:spPr>
          <a:ln w="9525">
            <a:noFill/>
          </a:ln>
        </c:spPr>
        <c:crossAx val="11904614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050" b="1" i="1" baseline="0" dirty="0">
                <a:effectLst/>
              </a:rPr>
              <a:t>Фиг. № </a:t>
            </a:r>
            <a:r>
              <a:rPr lang="en-US" sz="1050" b="1" i="1" baseline="0" dirty="0">
                <a:effectLst/>
              </a:rPr>
              <a:t>8</a:t>
            </a:r>
            <a:r>
              <a:rPr lang="bg-BG" sz="1050" b="1" i="1" baseline="0" dirty="0">
                <a:effectLst/>
              </a:rPr>
              <a:t>. </a:t>
            </a:r>
            <a:r>
              <a:rPr lang="bg-BG" sz="1050" b="0" i="1" baseline="0" dirty="0">
                <a:effectLst/>
              </a:rPr>
              <a:t>Предложени ли Ви бяха консултации по време на семестъра от страна на преподавателите, водили учебната дисциплина? </a:t>
            </a:r>
            <a:r>
              <a:rPr lang="en-US" sz="1050" b="0" i="1" baseline="0" dirty="0">
                <a:effectLst/>
              </a:rPr>
              <a:t>(</a:t>
            </a:r>
            <a:r>
              <a:rPr lang="bg-BG" sz="1050" b="0" i="1" baseline="0" dirty="0">
                <a:effectLst/>
              </a:rPr>
              <a:t>%</a:t>
            </a:r>
            <a:r>
              <a:rPr lang="en-US" sz="1050" b="0" i="1" baseline="0" dirty="0">
                <a:effectLst/>
              </a:rPr>
              <a:t>)</a:t>
            </a:r>
            <a:endParaRPr lang="en-GB" sz="1050" dirty="0">
              <a:effectLst/>
            </a:endParaRP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2095365472212489"/>
          <c:y val="0.12087667536365804"/>
          <c:w val="0.61450885799013788"/>
          <c:h val="0.71747722598019015"/>
        </c:manualLayout>
      </c:layout>
      <c:bar3DChart>
        <c:barDir val="bar"/>
        <c:grouping val="percentStacked"/>
        <c:varyColors val="0"/>
        <c:ser>
          <c:idx val="0"/>
          <c:order val="0"/>
          <c:tx>
            <c:strRef>
              <c:f>Anatomy_Physiol!$B$65</c:f>
              <c:strCache>
                <c:ptCount val="1"/>
                <c:pt idx="0">
                  <c:v>да, предложени от лектора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Anatomy_Physiol!$A$66:$A$67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Anatomy_Physiol!$B$66:$B$67</c:f>
              <c:numCache>
                <c:formatCode>0.0</c:formatCode>
                <c:ptCount val="2"/>
                <c:pt idx="0">
                  <c:v>25</c:v>
                </c:pt>
                <c:pt idx="1">
                  <c:v>27.8</c:v>
                </c:pt>
              </c:numCache>
            </c:numRef>
          </c:val>
        </c:ser>
        <c:ser>
          <c:idx val="1"/>
          <c:order val="1"/>
          <c:tx>
            <c:strRef>
              <c:f>Anatomy_Physiol!$C$65</c:f>
              <c:strCache>
                <c:ptCount val="1"/>
                <c:pt idx="0">
                  <c:v>да, предложени от асистента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Anatomy_Physiol!$A$66:$A$67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Anatomy_Physiol!$C$66:$C$67</c:f>
              <c:numCache>
                <c:formatCode>0.0</c:formatCode>
                <c:ptCount val="2"/>
                <c:pt idx="0">
                  <c:v>41.7</c:v>
                </c:pt>
                <c:pt idx="1">
                  <c:v>50</c:v>
                </c:pt>
              </c:numCache>
            </c:numRef>
          </c:val>
        </c:ser>
        <c:ser>
          <c:idx val="2"/>
          <c:order val="2"/>
          <c:tx>
            <c:strRef>
              <c:f>Anatomy_Physiol!$D$65</c:f>
              <c:strCache>
                <c:ptCount val="1"/>
                <c:pt idx="0">
                  <c:v>не, не бяха предложени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Anatomy_Physiol!$A$66:$A$67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Anatomy_Physiol!$D$66:$D$67</c:f>
              <c:numCache>
                <c:formatCode>General</c:formatCode>
                <c:ptCount val="2"/>
                <c:pt idx="0">
                  <c:v>33.299999999999997</c:v>
                </c:pt>
                <c:pt idx="1">
                  <c:v>22.2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129043456"/>
        <c:axId val="129072512"/>
        <c:axId val="0"/>
      </c:bar3DChart>
      <c:catAx>
        <c:axId val="129043456"/>
        <c:scaling>
          <c:orientation val="minMax"/>
        </c:scaling>
        <c:delete val="0"/>
        <c:axPos val="l"/>
        <c:majorTickMark val="none"/>
        <c:minorTickMark val="none"/>
        <c:tickLblPos val="nextTo"/>
        <c:crossAx val="129072512"/>
        <c:crosses val="autoZero"/>
        <c:auto val="1"/>
        <c:lblAlgn val="ctr"/>
        <c:lblOffset val="100"/>
        <c:noMultiLvlLbl val="0"/>
      </c:catAx>
      <c:valAx>
        <c:axId val="129072512"/>
        <c:scaling>
          <c:orientation val="minMax"/>
        </c:scaling>
        <c:delete val="0"/>
        <c:axPos val="b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1290434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4928854058950709E-2"/>
          <c:y val="0.90211798066616888"/>
          <c:w val="0.958282413065215"/>
          <c:h val="8.1747201710205969E-2"/>
        </c:manualLayout>
      </c:layout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050" b="1" i="1" baseline="0" dirty="0">
                <a:effectLst/>
              </a:rPr>
              <a:t>Фиг. № </a:t>
            </a:r>
            <a:r>
              <a:rPr lang="en-US" sz="1050" b="1" i="1" baseline="0" dirty="0">
                <a:effectLst/>
              </a:rPr>
              <a:t>9</a:t>
            </a:r>
            <a:r>
              <a:rPr lang="bg-BG" sz="1050" b="1" i="1" baseline="0" dirty="0">
                <a:effectLst/>
              </a:rPr>
              <a:t>. </a:t>
            </a:r>
            <a:r>
              <a:rPr lang="bg-BG" sz="1050" b="0" i="1" baseline="0" dirty="0">
                <a:effectLst/>
              </a:rPr>
              <a:t>Посещавахте ли консултациите, провеждани по време на семестъра от страна на преподавателите, водили учебната дисциплина? </a:t>
            </a:r>
            <a:r>
              <a:rPr lang="en-US" sz="1050" b="0" i="1" baseline="0" dirty="0">
                <a:effectLst/>
              </a:rPr>
              <a:t>(</a:t>
            </a:r>
            <a:r>
              <a:rPr lang="bg-BG" sz="1050" b="0" i="1" baseline="0" dirty="0">
                <a:effectLst/>
              </a:rPr>
              <a:t>%</a:t>
            </a:r>
            <a:r>
              <a:rPr lang="en-US" sz="1050" b="0" i="1" baseline="0" dirty="0">
                <a:effectLst/>
              </a:rPr>
              <a:t>)</a:t>
            </a:r>
            <a:endParaRPr lang="en-GB" sz="1050" dirty="0">
              <a:effectLst/>
            </a:endParaRPr>
          </a:p>
        </c:rich>
      </c:tx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Anatomy_Physiol!$I$86</c:f>
              <c:strCache>
                <c:ptCount val="1"/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Anatomy_Physiol!$J$85:$K$85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Anatomy_Physiol!$J$86:$K$86</c:f>
              <c:numCache>
                <c:formatCode>General</c:formatCode>
                <c:ptCount val="2"/>
              </c:numCache>
            </c:numRef>
          </c:val>
        </c:ser>
        <c:ser>
          <c:idx val="1"/>
          <c:order val="1"/>
          <c:tx>
            <c:strRef>
              <c:f>Anatomy_Physiol!$I$87</c:f>
              <c:strCache>
                <c:ptCount val="1"/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Anatomy_Physiol!$J$85:$K$85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Anatomy_Physiol!$J$87:$K$87</c:f>
              <c:numCache>
                <c:formatCode>General</c:formatCode>
                <c:ptCount val="2"/>
              </c:numCache>
            </c:numRef>
          </c:val>
        </c:ser>
        <c:ser>
          <c:idx val="2"/>
          <c:order val="2"/>
          <c:tx>
            <c:strRef>
              <c:f>Anatomy_Physiol!$I$88</c:f>
              <c:strCache>
                <c:ptCount val="1"/>
                <c:pt idx="0">
                  <c:v>не, не съм посещавал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Anatomy_Physiol!$J$85:$K$85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Anatomy_Physiol!$J$88:$K$88</c:f>
              <c:numCache>
                <c:formatCode>General</c:formatCode>
                <c:ptCount val="2"/>
                <c:pt idx="0" formatCode="0.0;[Red]0.0">
                  <c:v>89.5</c:v>
                </c:pt>
                <c:pt idx="1">
                  <c:v>97.2</c:v>
                </c:pt>
              </c:numCache>
            </c:numRef>
          </c:val>
        </c:ser>
        <c:ser>
          <c:idx val="3"/>
          <c:order val="3"/>
          <c:tx>
            <c:strRef>
              <c:f>Anatomy_Physiol!$I$89</c:f>
              <c:strCache>
                <c:ptCount val="1"/>
                <c:pt idx="0">
                  <c:v>не бяха ми предложили консултации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Anatomy_Physiol!$J$85:$K$85</c:f>
              <c:strCache>
                <c:ptCount val="2"/>
                <c:pt idx="0">
                  <c:v>Анатомия на човека</c:v>
                </c:pt>
                <c:pt idx="1">
                  <c:v>Физиология на човека</c:v>
                </c:pt>
              </c:strCache>
            </c:strRef>
          </c:cat>
          <c:val>
            <c:numRef>
              <c:f>Anatomy_Physiol!$J$89:$K$89</c:f>
              <c:numCache>
                <c:formatCode>General</c:formatCode>
                <c:ptCount val="2"/>
                <c:pt idx="0" formatCode="0.0;[Red]0.0">
                  <c:v>10.5</c:v>
                </c:pt>
                <c:pt idx="1">
                  <c:v>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0160512"/>
        <c:axId val="130162048"/>
        <c:axId val="0"/>
      </c:bar3DChart>
      <c:catAx>
        <c:axId val="130160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0162048"/>
        <c:crosses val="autoZero"/>
        <c:auto val="1"/>
        <c:lblAlgn val="ctr"/>
        <c:lblOffset val="100"/>
        <c:noMultiLvlLbl val="0"/>
      </c:catAx>
      <c:valAx>
        <c:axId val="13016204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3016051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A25AF-6371-4E49-AB70-01A09E425F53}" type="datetimeFigureOut">
              <a:rPr lang="en-GB" smtClean="0"/>
              <a:t>04/02/2019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B9442-74DC-4B2B-8C5D-369FAD0E88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671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9806-9C8A-4183-A6DE-8A1DB12F380E}" type="datetime1">
              <a:rPr lang="en-GB" smtClean="0"/>
              <a:t>04/02/2019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79EBE12-A991-4A0F-BFCC-904F09E80E2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2646-AE12-41EE-9A30-2C476B2F1E96}" type="datetime1">
              <a:rPr lang="en-GB" smtClean="0"/>
              <a:t>04/02/2019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AE45-4D93-4A79-A318-5025F2F0DF2D}" type="datetime1">
              <a:rPr lang="en-GB" smtClean="0"/>
              <a:t>04/02/2019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4A71-17EB-49B7-8C49-E057C9EBA32A}" type="datetime1">
              <a:rPr lang="en-GB" smtClean="0"/>
              <a:t>04/02/2019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84E7-B53E-4574-995E-F68E06FB21F4}" type="datetime1">
              <a:rPr lang="en-GB" smtClean="0"/>
              <a:t>04/02/2019</a:t>
            </a:fld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040C-4697-4910-901C-B3DE27BB1C69}" type="datetime1">
              <a:rPr lang="en-GB" smtClean="0"/>
              <a:t>04/02/2019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6CD15-C37E-4998-AABC-2F3A3D6BD13B}" type="datetime1">
              <a:rPr lang="en-GB" smtClean="0"/>
              <a:t>04/02/2019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2DC95-41AA-4E34-87EE-027CC5D63100}" type="datetime1">
              <a:rPr lang="en-GB" smtClean="0"/>
              <a:t>04/02/2019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8278-8B47-4ACA-9B3F-01C311AE023D}" type="datetime1">
              <a:rPr lang="en-GB" smtClean="0"/>
              <a:t>04/02/2019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8E11-3AB9-430A-A612-CACA68A7DED6}" type="datetime1">
              <a:rPr lang="en-GB" smtClean="0"/>
              <a:t>04/02/2019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9BE6-0E59-421A-9309-91446E77E5AD}" type="datetime1">
              <a:rPr lang="en-GB" smtClean="0"/>
              <a:t>04/02/2019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79EBE12-A991-4A0F-BFCC-904F09E80E2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32EF93E-331C-4692-8E7F-71149EF03EB2}" type="datetime1">
              <a:rPr lang="en-GB" smtClean="0"/>
              <a:t>04/02/2019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779EBE12-A991-4A0F-BFCC-904F09E80E2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7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340768"/>
            <a:ext cx="8136904" cy="2376264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 smtClean="0"/>
              <a:t>0</a:t>
            </a:r>
            <a:r>
              <a:rPr lang="bg-BG" sz="2000" b="1" dirty="0" smtClean="0"/>
              <a:t>3</a:t>
            </a:r>
            <a:r>
              <a:rPr lang="en-US" sz="2000" b="1" dirty="0" smtClean="0"/>
              <a:t>-0</a:t>
            </a:r>
            <a:r>
              <a:rPr lang="bg-BG" sz="2000" b="1" dirty="0" smtClean="0"/>
              <a:t>1</a:t>
            </a:r>
            <a:r>
              <a:rPr lang="en-US" sz="2000" b="1" dirty="0" smtClean="0"/>
              <a:t>: </a:t>
            </a:r>
            <a:r>
              <a:rPr lang="bg-BG" sz="2000" b="1" dirty="0" smtClean="0"/>
              <a:t>ПРОУЧВАНЕ НА </a:t>
            </a:r>
            <a:r>
              <a:rPr lang="ru-RU" sz="2000" b="1" dirty="0" smtClean="0"/>
              <a:t>МНЕНИЕТО </a:t>
            </a:r>
            <a:r>
              <a:rPr lang="ru-RU" sz="2000" b="1" dirty="0"/>
              <a:t>НА СТУДЕНТИ </a:t>
            </a:r>
            <a:r>
              <a:rPr lang="ru-RU" sz="2000" b="1" dirty="0" smtClean="0"/>
              <a:t>ЗА </a:t>
            </a:r>
            <a:r>
              <a:rPr lang="ru-RU" sz="2000" b="1" dirty="0"/>
              <a:t>СПЕЦИФИЧНИТЕ КОМПЕТЕНЦИИ, ФОРМИРАНИ ПО </a:t>
            </a:r>
            <a:r>
              <a:rPr lang="ru-RU" sz="2000" b="1" dirty="0" smtClean="0"/>
              <a:t>УЧЕБНИТЕ ДИСЦИПЛИНИ „АНАТОМИЯ НА ЧОВЕКА” И „ФИЗИОЛОГИЯ НА ЧОВЕКА” </a:t>
            </a:r>
            <a:r>
              <a:rPr lang="ru-RU" sz="2000" b="1" dirty="0"/>
              <a:t>И </a:t>
            </a:r>
            <a:r>
              <a:rPr lang="ru-RU" sz="2000" b="1" dirty="0" smtClean="0"/>
              <a:t>ТЯХНОТО </a:t>
            </a:r>
            <a:r>
              <a:rPr lang="ru-RU" sz="2000" b="1" dirty="0"/>
              <a:t>СЪОТВЕТСТВИЕ С МЕТОДИТЕ ЗА ОЦЕНКА НА ЗНАНИЯТА И УМЕНИЯТА </a:t>
            </a:r>
            <a:r>
              <a:rPr lang="ru-RU" sz="2000" b="1" dirty="0" smtClean="0"/>
              <a:t>НА СТУДЕНТИТЕ И </a:t>
            </a:r>
            <a:r>
              <a:rPr lang="ru-RU" sz="2000" b="1" dirty="0"/>
              <a:t>ЗА ПРЕПОДАВАТЕЛИТЕ, УЧАСТВАЛИ В ОБУЧЕНИЕТО НА СТУДЕНТИТЕ ПО </a:t>
            </a:r>
            <a:r>
              <a:rPr lang="ru-RU" sz="2000" b="1" dirty="0" smtClean="0"/>
              <a:t>УЧЕБНИТЕ ДИСЦИПЛИНИ</a:t>
            </a:r>
            <a:endParaRPr lang="en-GB" sz="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4907" y="6309320"/>
            <a:ext cx="6461760" cy="432048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bg-BG" sz="1700" dirty="0" smtClean="0">
                <a:solidFill>
                  <a:schemeClr val="accent2"/>
                </a:solidFill>
                <a:latin typeface="+mj-lt"/>
              </a:rPr>
              <a:t>СТУДЕНТИ ОТ СПЕЦИАЛНОСТ „ФАРМАЦИЯ“, 2 КУРС</a:t>
            </a:r>
            <a:endParaRPr lang="en-GB" sz="17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71600" y="428662"/>
            <a:ext cx="6840760" cy="6240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bg-BG" sz="1600" b="1" dirty="0" smtClean="0">
                <a:solidFill>
                  <a:schemeClr val="tx1"/>
                </a:solidFill>
                <a:latin typeface="+mj-lt"/>
              </a:rPr>
              <a:t>МЕДИЦИНСКИ УНИВЕРСИТЕТ – ПЛЕВЕН </a:t>
            </a:r>
          </a:p>
          <a:p>
            <a:pPr algn="ctr">
              <a:spcBef>
                <a:spcPts val="0"/>
              </a:spcBef>
            </a:pPr>
            <a:r>
              <a:rPr lang="bg-BG" sz="1600" b="1" dirty="0" smtClean="0">
                <a:solidFill>
                  <a:schemeClr val="tx1"/>
                </a:solidFill>
                <a:latin typeface="+mj-lt"/>
              </a:rPr>
              <a:t>ФАКУЛТЕТ „ФАРМАЦИЯ“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28662"/>
            <a:ext cx="590550" cy="6000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cxnSp>
        <p:nvCxnSpPr>
          <p:cNvPr id="6" name="Straight Connector 5"/>
          <p:cNvCxnSpPr/>
          <p:nvPr/>
        </p:nvCxnSpPr>
        <p:spPr>
          <a:xfrm>
            <a:off x="827584" y="1052736"/>
            <a:ext cx="705678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Image result for Anatomy student plev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74" y="3933056"/>
            <a:ext cx="2364297" cy="2243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4" descr="Image result for Anatomy pharmacist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222" y="3903711"/>
            <a:ext cx="2642642" cy="1325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 descr="Image result for physiology plev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903711"/>
            <a:ext cx="2286001" cy="1714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942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516" y="260648"/>
            <a:ext cx="8784976" cy="432048"/>
          </a:xfrm>
        </p:spPr>
        <p:txBody>
          <a:bodyPr>
            <a:normAutofit/>
          </a:bodyPr>
          <a:lstStyle/>
          <a:p>
            <a:r>
              <a:rPr lang="bg-BG" sz="1600" b="1" dirty="0" smtClean="0">
                <a:solidFill>
                  <a:schemeClr val="tx1"/>
                </a:solidFill>
              </a:rPr>
              <a:t>ПОДГОТОВКА И ПРОВЕЖДАНЕ НА ИЗПИТА ПО УЧЕБНИТЕ ДИСЦИПЛИНИ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51520" y="908720"/>
            <a:ext cx="3816424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300" b="1" dirty="0"/>
              <a:t>Основни източници</a:t>
            </a:r>
            <a:r>
              <a:rPr lang="ru-RU" sz="1300" dirty="0"/>
              <a:t> за подготовка на изпита по </a:t>
            </a:r>
            <a:r>
              <a:rPr lang="bg-BG" sz="1300" dirty="0"/>
              <a:t>по „Анатомия на човека“ са: собствените записки на студентите и учебника, чийто автор не е преподавателят, водил учебните </a:t>
            </a:r>
            <a:r>
              <a:rPr lang="bg-BG" sz="1300" dirty="0" smtClean="0"/>
              <a:t>занятия. </a:t>
            </a:r>
            <a:r>
              <a:rPr lang="ru-RU" sz="1300" dirty="0" smtClean="0"/>
              <a:t>По </a:t>
            </a:r>
            <a:r>
              <a:rPr lang="ru-RU" sz="1300" dirty="0"/>
              <a:t>„Физиология на човека</a:t>
            </a:r>
            <a:r>
              <a:rPr lang="ru-RU" sz="1300" dirty="0" smtClean="0"/>
              <a:t>“ това </a:t>
            </a:r>
            <a:r>
              <a:rPr lang="ru-RU" sz="1300" dirty="0"/>
              <a:t>са: собствените записки на студентите (32.6%) и учебника, чийто автор не е преподавателят, водил лекционните занятия по учебната дисциплина (56.1</a:t>
            </a:r>
            <a:r>
              <a:rPr lang="ru-RU" sz="1300" dirty="0" smtClean="0"/>
              <a:t>%).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300" b="1" dirty="0" smtClean="0"/>
              <a:t>Основни </a:t>
            </a:r>
            <a:r>
              <a:rPr lang="ru-RU" sz="1300" b="1" dirty="0"/>
              <a:t>изпитни </a:t>
            </a:r>
            <a:r>
              <a:rPr lang="ru-RU" sz="1300" b="1" dirty="0" smtClean="0"/>
              <a:t>форми </a:t>
            </a:r>
            <a:r>
              <a:rPr lang="ru-RU" sz="1300" dirty="0" smtClean="0"/>
              <a:t>по «Анатомия на човека</a:t>
            </a:r>
            <a:r>
              <a:rPr lang="ru-RU" sz="1300" dirty="0"/>
              <a:t>» са: писменият изпит с развиването на въпрос от конспекта и устният </a:t>
            </a:r>
            <a:r>
              <a:rPr lang="ru-RU" sz="1300" dirty="0" smtClean="0"/>
              <a:t>изпит, а по «Физиология на човека» това са</a:t>
            </a:r>
            <a:r>
              <a:rPr lang="ru-RU" sz="1300" dirty="0"/>
              <a:t>: писменият изпит с развиването на въпрос от конспекта (55.2%) и устният изпит(44.8</a:t>
            </a:r>
            <a:r>
              <a:rPr lang="ru-RU" sz="1300" dirty="0" smtClean="0"/>
              <a:t>%).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972026"/>
              </p:ext>
            </p:extLst>
          </p:nvPr>
        </p:nvGraphicFramePr>
        <p:xfrm>
          <a:off x="216210" y="5085184"/>
          <a:ext cx="8434587" cy="14972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189"/>
                <a:gridCol w="2188020"/>
                <a:gridCol w="2082189"/>
                <a:gridCol w="2082189"/>
              </a:tblGrid>
              <a:tr h="650678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Среден успех от изпита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Дял на слабите</a:t>
                      </a:r>
                      <a:r>
                        <a:rPr lang="bg-BG" sz="1400" baseline="0" dirty="0" smtClean="0"/>
                        <a:t> оценки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Дял на отличните </a:t>
                      </a:r>
                      <a:r>
                        <a:rPr lang="bg-BG" sz="1400" baseline="0" dirty="0" smtClean="0"/>
                        <a:t>оценки</a:t>
                      </a:r>
                      <a:endParaRPr lang="en-GB" sz="1400" dirty="0" smtClean="0"/>
                    </a:p>
                    <a:p>
                      <a:endParaRPr lang="en-GB" sz="1400" dirty="0"/>
                    </a:p>
                  </a:txBody>
                  <a:tcPr/>
                </a:tc>
              </a:tr>
              <a:tr h="300763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Анатомия на човека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Много добър 4.89 (3÷6)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Няма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8 (42.1%)</a:t>
                      </a:r>
                      <a:endParaRPr lang="en-GB" sz="1400" dirty="0"/>
                    </a:p>
                  </a:txBody>
                  <a:tcPr/>
                </a:tc>
              </a:tr>
              <a:tr h="460897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Физиология на човека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Много добър 4.53 (3÷6)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Няма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4 (21.1%)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6853" y="4509120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400" b="1" i="1" dirty="0" smtClean="0">
                <a:solidFill>
                  <a:schemeClr val="accent2"/>
                </a:solidFill>
              </a:rPr>
              <a:t>Табл. № </a:t>
            </a:r>
            <a:r>
              <a:rPr lang="bg-BG" sz="1400" b="1" i="1" dirty="0">
                <a:solidFill>
                  <a:schemeClr val="accent2"/>
                </a:solidFill>
              </a:rPr>
              <a:t>5</a:t>
            </a:r>
            <a:r>
              <a:rPr lang="bg-BG" sz="1400" b="1" i="1" dirty="0" smtClean="0">
                <a:solidFill>
                  <a:schemeClr val="accent2"/>
                </a:solidFill>
              </a:rPr>
              <a:t>.</a:t>
            </a:r>
            <a:r>
              <a:rPr lang="bg-BG" sz="1400" i="1" dirty="0" smtClean="0">
                <a:solidFill>
                  <a:schemeClr val="accent2"/>
                </a:solidFill>
              </a:rPr>
              <a:t> </a:t>
            </a:r>
            <a:r>
              <a:rPr lang="bg-BG" sz="1400" i="1" dirty="0" smtClean="0"/>
              <a:t>Данни за успеваемостта на студентите по учебните дисциплини „Анатомия на човека“ и „Физиология на човека“</a:t>
            </a:r>
            <a:endParaRPr lang="en-GB" sz="1400" i="1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9791078"/>
              </p:ext>
            </p:extLst>
          </p:nvPr>
        </p:nvGraphicFramePr>
        <p:xfrm>
          <a:off x="4283968" y="692696"/>
          <a:ext cx="4499992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362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7753672" cy="634082"/>
          </a:xfrm>
        </p:spPr>
        <p:txBody>
          <a:bodyPr>
            <a:normAutofit/>
          </a:bodyPr>
          <a:lstStyle/>
          <a:p>
            <a:pPr algn="ctr"/>
            <a:r>
              <a:rPr lang="bg-BG" sz="1800" b="1" dirty="0" smtClean="0">
                <a:solidFill>
                  <a:schemeClr val="tx1"/>
                </a:solidFill>
              </a:rPr>
              <a:t>ИНДИВИДУАЛНИ ЗАБЕЛЕЖКИ И ПРЕПОРЪКИ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79512" y="1556792"/>
            <a:ext cx="8784976" cy="5040560"/>
          </a:xfrm>
        </p:spPr>
        <p:txBody>
          <a:bodyPr>
            <a:noAutofit/>
          </a:bodyPr>
          <a:lstStyle/>
          <a:p>
            <a:pPr marL="114300" indent="0" algn="ctr">
              <a:buNone/>
            </a:pPr>
            <a:r>
              <a:rPr lang="bg-BG" sz="1400" dirty="0" smtClean="0">
                <a:solidFill>
                  <a:schemeClr val="accent2"/>
                </a:solidFill>
              </a:rPr>
              <a:t>Анатомия на човека</a:t>
            </a:r>
          </a:p>
          <a:p>
            <a:pPr marL="285750" lvl="0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400" dirty="0" smtClean="0"/>
              <a:t>Положителен </a:t>
            </a:r>
            <a:r>
              <a:rPr lang="ru-RU" sz="1400" dirty="0"/>
              <a:t>е фактът, че проф. Иванов успява да представи целия учебен материал по време на лекционните занятия.</a:t>
            </a:r>
          </a:p>
          <a:p>
            <a:pPr marL="285750" lvl="0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400" dirty="0" smtClean="0"/>
              <a:t>Удовлетворен </a:t>
            </a:r>
            <a:r>
              <a:rPr lang="ru-RU" sz="1400" dirty="0"/>
              <a:t>съм от упражненията, водени от д-р Коклева.</a:t>
            </a:r>
          </a:p>
          <a:p>
            <a:pPr marL="285750" lvl="0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400" dirty="0" smtClean="0"/>
              <a:t>Да </a:t>
            </a:r>
            <a:r>
              <a:rPr lang="ru-RU" sz="1400" dirty="0"/>
              <a:t>се отделя повече време за работа в дисекционните зали.</a:t>
            </a:r>
          </a:p>
          <a:p>
            <a:pPr marL="285750" lvl="0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400" dirty="0" smtClean="0"/>
              <a:t>Считам</a:t>
            </a:r>
            <a:r>
              <a:rPr lang="ru-RU" sz="1400" dirty="0"/>
              <a:t>, че оценяването по време на изпита беше </a:t>
            </a:r>
            <a:r>
              <a:rPr lang="ru-RU" sz="1400" dirty="0" smtClean="0"/>
              <a:t>субективно.</a:t>
            </a:r>
          </a:p>
          <a:p>
            <a:pPr marL="285750" lvl="0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400" dirty="0" smtClean="0"/>
              <a:t>Липсват </a:t>
            </a:r>
            <a:r>
              <a:rPr lang="ru-RU" sz="1400" dirty="0"/>
              <a:t>ясни критерии за оценяване.</a:t>
            </a:r>
          </a:p>
          <a:p>
            <a:pPr marL="0" indent="0" algn="ctr">
              <a:buNone/>
            </a:pPr>
            <a:endParaRPr lang="bg-BG" sz="14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bg-BG" sz="1400" dirty="0" smtClean="0">
                <a:solidFill>
                  <a:schemeClr val="accent2"/>
                </a:solidFill>
              </a:rPr>
              <a:t>Физиология на човека</a:t>
            </a:r>
          </a:p>
          <a:p>
            <a:pPr marL="285750" lvl="0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400" dirty="0" smtClean="0"/>
              <a:t>Времето </a:t>
            </a:r>
            <a:r>
              <a:rPr lang="ru-RU" sz="1400" dirty="0"/>
              <a:t>за лекционните занятия да се използва по-рационално от преподавателя.</a:t>
            </a:r>
          </a:p>
          <a:p>
            <a:pPr marL="285750" lvl="0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400" dirty="0" smtClean="0"/>
              <a:t>Би </a:t>
            </a:r>
            <a:r>
              <a:rPr lang="ru-RU" sz="1400" dirty="0"/>
              <a:t>било по-добре, ако учебната дисциплина се изучава в два последователни семестъра, тъй като обемът на учебния материал е сравнително голям и изисква повече време за самоподготовка.</a:t>
            </a:r>
          </a:p>
          <a:p>
            <a:pPr marL="0" indent="0" algn="ctr">
              <a:buNone/>
            </a:pPr>
            <a:endParaRPr lang="bg-BG" sz="18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87840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8712968" cy="360040"/>
          </a:xfrm>
        </p:spPr>
        <p:txBody>
          <a:bodyPr>
            <a:normAutofit fontScale="90000"/>
          </a:bodyPr>
          <a:lstStyle/>
          <a:p>
            <a:pPr algn="l"/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2000" b="1" dirty="0" smtClean="0">
                <a:solidFill>
                  <a:srgbClr val="FFC000"/>
                </a:solidFill>
              </a:rPr>
              <a:t>ОСНОВНИ ДАННИ ЗА ПРОУЧВАНЕТО</a:t>
            </a:r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1800" b="1" dirty="0" smtClean="0">
                <a:solidFill>
                  <a:schemeClr val="tx1"/>
                </a:solidFill>
              </a:rPr>
              <a:t>Табл. 1</a:t>
            </a:r>
            <a:endParaRPr lang="en-GB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8804901"/>
              </p:ext>
            </p:extLst>
          </p:nvPr>
        </p:nvGraphicFramePr>
        <p:xfrm>
          <a:off x="323529" y="1556792"/>
          <a:ext cx="7704855" cy="41764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4256"/>
                <a:gridCol w="2376264"/>
                <a:gridCol w="3024335"/>
              </a:tblGrid>
              <a:tr h="360040">
                <a:tc>
                  <a:txBody>
                    <a:bodyPr/>
                    <a:lstStyle/>
                    <a:p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>
                          <a:latin typeface="+mj-lt"/>
                        </a:rPr>
                        <a:t>Анатомия на човека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>
                          <a:latin typeface="+mj-lt"/>
                        </a:rPr>
                        <a:t>Физиология на човека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</a:tr>
              <a:tr h="647521"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По учебен план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j-lt"/>
                        </a:rPr>
                        <a:t>Задължителна, с общ хорариум 45 уч.ч., изучавана във II семестър, съответно 30/15 уч.ч. 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j-lt"/>
                        </a:rPr>
                        <a:t>Задължителна, с общ хорариум 90 уч.ч., изучавана във II семестър, съответно 45/45 уч.ч. 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</a:tr>
              <a:tr h="647521"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Преподаватели,</a:t>
                      </a:r>
                      <a:r>
                        <a:rPr lang="bg-BG" sz="1400" baseline="0" dirty="0" smtClean="0">
                          <a:latin typeface="+mj-lt"/>
                        </a:rPr>
                        <a:t> водили учебните занятия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Проф. д-р Е. </a:t>
                      </a:r>
                      <a:r>
                        <a:rPr lang="bg-BG" sz="1400" dirty="0" smtClean="0">
                          <a:latin typeface="+mj-lt"/>
                        </a:rPr>
                        <a:t>Иванов, </a:t>
                      </a:r>
                      <a:r>
                        <a:rPr lang="bg-BG" sz="1400" dirty="0" smtClean="0">
                          <a:latin typeface="+mj-lt"/>
                        </a:rPr>
                        <a:t>дм</a:t>
                      </a:r>
                    </a:p>
                    <a:p>
                      <a:r>
                        <a:rPr lang="bg-BG" sz="1400" dirty="0" smtClean="0">
                          <a:latin typeface="+mj-lt"/>
                        </a:rPr>
                        <a:t>Ас.</a:t>
                      </a:r>
                      <a:r>
                        <a:rPr lang="bg-BG" sz="1400" baseline="0" dirty="0" smtClean="0">
                          <a:latin typeface="+mj-lt"/>
                        </a:rPr>
                        <a:t> д-р Д. Лазаров</a:t>
                      </a:r>
                    </a:p>
                    <a:p>
                      <a:r>
                        <a:rPr lang="bg-BG" sz="1400" baseline="0" dirty="0" smtClean="0">
                          <a:latin typeface="+mj-lt"/>
                        </a:rPr>
                        <a:t>Ас. д-р М. Коклева</a:t>
                      </a:r>
                      <a:endParaRPr lang="bg-BG" sz="1400" dirty="0" smtClean="0">
                        <a:latin typeface="+mj-lt"/>
                      </a:endParaRPr>
                    </a:p>
                    <a:p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Доц. д-р Б. Русева, дм</a:t>
                      </a:r>
                    </a:p>
                    <a:p>
                      <a:r>
                        <a:rPr lang="bg-BG" sz="1400" dirty="0" smtClean="0">
                          <a:latin typeface="+mj-lt"/>
                        </a:rPr>
                        <a:t>Ас. д-р Н. Колев</a:t>
                      </a:r>
                    </a:p>
                    <a:p>
                      <a:r>
                        <a:rPr lang="bg-BG" sz="1400" dirty="0" smtClean="0">
                          <a:latin typeface="+mj-lt"/>
                        </a:rPr>
                        <a:t>Ас. д-р Т. Симеонова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</a:tr>
              <a:tr h="498921"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Бр. анкетирани лица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19</a:t>
                      </a:r>
                      <a:r>
                        <a:rPr lang="en-US" sz="1400" dirty="0" smtClean="0">
                          <a:latin typeface="+mj-lt"/>
                        </a:rPr>
                        <a:t> (</a:t>
                      </a:r>
                      <a:r>
                        <a:rPr lang="bg-BG" sz="1400" dirty="0" smtClean="0">
                          <a:latin typeface="+mj-lt"/>
                        </a:rPr>
                        <a:t>42.2%</a:t>
                      </a:r>
                      <a:r>
                        <a:rPr lang="en-US" sz="1400" dirty="0" smtClean="0">
                          <a:latin typeface="+mj-lt"/>
                        </a:rPr>
                        <a:t>)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19</a:t>
                      </a:r>
                      <a:r>
                        <a:rPr lang="en-US" sz="1400" dirty="0" smtClean="0">
                          <a:latin typeface="+mj-lt"/>
                        </a:rPr>
                        <a:t> </a:t>
                      </a:r>
                      <a:r>
                        <a:rPr lang="bg-BG" sz="1400" dirty="0" smtClean="0">
                          <a:latin typeface="+mj-lt"/>
                        </a:rPr>
                        <a:t>(</a:t>
                      </a:r>
                      <a:r>
                        <a:rPr lang="bg-BG" sz="1400" dirty="0" smtClean="0">
                          <a:latin typeface="+mj-lt"/>
                        </a:rPr>
                        <a:t>42.2%)</a:t>
                      </a:r>
                    </a:p>
                  </a:txBody>
                  <a:tcPr/>
                </a:tc>
              </a:tr>
              <a:tr h="1001023"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Разпределение на студентите по пол</a:t>
                      </a:r>
                    </a:p>
                    <a:p>
                      <a:r>
                        <a:rPr lang="bg-BG" sz="1400" dirty="0" smtClean="0">
                          <a:latin typeface="+mj-lt"/>
                        </a:rPr>
                        <a:t>  Мъже</a:t>
                      </a:r>
                    </a:p>
                    <a:p>
                      <a:r>
                        <a:rPr lang="bg-BG" sz="1400" dirty="0" smtClean="0">
                          <a:latin typeface="+mj-lt"/>
                        </a:rPr>
                        <a:t>  Жени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1400" dirty="0" smtClean="0">
                        <a:latin typeface="+mj-lt"/>
                      </a:endParaRPr>
                    </a:p>
                    <a:p>
                      <a:endParaRPr lang="bg-BG" sz="1400" dirty="0" smtClean="0">
                        <a:latin typeface="+mj-lt"/>
                      </a:endParaRPr>
                    </a:p>
                    <a:p>
                      <a:r>
                        <a:rPr lang="bg-BG" sz="1400" dirty="0" smtClean="0">
                          <a:latin typeface="+mj-lt"/>
                        </a:rPr>
                        <a:t>6</a:t>
                      </a:r>
                      <a:r>
                        <a:rPr lang="en-US" sz="1400" dirty="0" smtClean="0">
                          <a:latin typeface="+mj-lt"/>
                        </a:rPr>
                        <a:t> (</a:t>
                      </a:r>
                      <a:r>
                        <a:rPr lang="bg-BG" sz="1400" dirty="0" smtClean="0">
                          <a:latin typeface="+mj-lt"/>
                        </a:rPr>
                        <a:t>31.6%</a:t>
                      </a:r>
                      <a:r>
                        <a:rPr lang="en-US" sz="1400" dirty="0" smtClean="0">
                          <a:latin typeface="+mj-lt"/>
                        </a:rPr>
                        <a:t>)</a:t>
                      </a:r>
                      <a:endParaRPr lang="bg-BG" sz="1400" dirty="0" smtClean="0">
                        <a:latin typeface="+mj-lt"/>
                      </a:endParaRPr>
                    </a:p>
                    <a:p>
                      <a:r>
                        <a:rPr lang="bg-BG" sz="1400" dirty="0" smtClean="0">
                          <a:latin typeface="+mj-lt"/>
                        </a:rPr>
                        <a:t>13 </a:t>
                      </a:r>
                      <a:r>
                        <a:rPr lang="en-US" sz="1400" dirty="0" smtClean="0">
                          <a:latin typeface="+mj-lt"/>
                        </a:rPr>
                        <a:t>(</a:t>
                      </a:r>
                      <a:r>
                        <a:rPr lang="bg-BG" sz="1400" dirty="0" smtClean="0">
                          <a:latin typeface="+mj-lt"/>
                        </a:rPr>
                        <a:t>68.4%</a:t>
                      </a:r>
                      <a:r>
                        <a:rPr lang="en-US" sz="1400" dirty="0" smtClean="0">
                          <a:latin typeface="+mj-lt"/>
                        </a:rPr>
                        <a:t>)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1400" dirty="0" smtClean="0">
                        <a:latin typeface="+mj-lt"/>
                      </a:endParaRPr>
                    </a:p>
                    <a:p>
                      <a:endParaRPr lang="bg-BG" sz="1400" dirty="0" smtClean="0">
                        <a:latin typeface="+mj-lt"/>
                      </a:endParaRPr>
                    </a:p>
                    <a:p>
                      <a:r>
                        <a:rPr lang="bg-BG" sz="1400" dirty="0" smtClean="0">
                          <a:latin typeface="+mj-lt"/>
                        </a:rPr>
                        <a:t>6</a:t>
                      </a:r>
                      <a:r>
                        <a:rPr lang="en-US" sz="1400" dirty="0" smtClean="0">
                          <a:latin typeface="+mj-lt"/>
                        </a:rPr>
                        <a:t> </a:t>
                      </a:r>
                      <a:r>
                        <a:rPr lang="bg-BG" sz="1400" dirty="0" smtClean="0">
                          <a:latin typeface="+mj-lt"/>
                        </a:rPr>
                        <a:t>(</a:t>
                      </a:r>
                      <a:r>
                        <a:rPr lang="bg-BG" sz="1400" dirty="0" smtClean="0">
                          <a:latin typeface="+mj-lt"/>
                        </a:rPr>
                        <a:t>31.6%)</a:t>
                      </a:r>
                    </a:p>
                    <a:p>
                      <a:r>
                        <a:rPr lang="bg-BG" sz="1400" dirty="0" smtClean="0">
                          <a:latin typeface="+mj-lt"/>
                        </a:rPr>
                        <a:t>13 (68.4%)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37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640960" cy="936104"/>
          </a:xfrm>
        </p:spPr>
        <p:txBody>
          <a:bodyPr>
            <a:noAutofit/>
          </a:bodyPr>
          <a:lstStyle/>
          <a:p>
            <a:r>
              <a:rPr lang="bg-BG" sz="1600" b="1" dirty="0" smtClean="0">
                <a:solidFill>
                  <a:schemeClr val="tx1"/>
                </a:solidFill>
              </a:rPr>
              <a:t>СПЕЦИФИЧНИ КОМПЕТЕНЦИИ, ФОРМИРАНИ ПО УЧЕБНИТЕ ДИСЦИПЛИНИ И ТЯХНОТО ЗНАЧЕНИЕ В ПРОЦЕСА НА  ЦЯЛОСТНОТО ОБУЧЕНИЕ  И ЗА БЪДЕЩАТА ПРОФЕСИОНАЛНА РЕАЛИЗАЦИЯ ПО ФАРМАЦИЯ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3284984"/>
            <a:ext cx="334786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Болшинството от студентите са наясно с компетенциите, които е необходимо да притежават по всяка от двете изучавани дисциплини.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03848" y="2996952"/>
            <a:ext cx="5940152" cy="3861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bg-BG" sz="950" i="1" dirty="0" smtClean="0">
                <a:cs typeface="Arial" pitchFamily="34" charset="0"/>
              </a:rPr>
              <a:t>Основни мотиви, посочвани от лицата за мястото, което заемат </a:t>
            </a:r>
            <a:r>
              <a:rPr kumimoji="0" lang="bg-BG" sz="9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двете уч. дисциплини  </a:t>
            </a:r>
            <a:r>
              <a:rPr kumimoji="0" lang="bg-BG" sz="950" b="0" i="1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cs typeface="Arial" pitchFamily="34" charset="0"/>
              </a:rPr>
              <a:t>в процеса на цялостното обучение на студентите по „Фармация“: </a:t>
            </a:r>
          </a:p>
          <a:p>
            <a:pPr marL="171450" lvl="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950" i="1" dirty="0"/>
              <a:t>Някои от студентите считат, че изучаването на устройството на човешкото тяло повишава тяхната здравна култура, </a:t>
            </a:r>
            <a:r>
              <a:rPr lang="ru-RU" sz="950" i="1" dirty="0" smtClean="0"/>
              <a:t>други </a:t>
            </a:r>
            <a:r>
              <a:rPr lang="ru-RU" sz="950" i="1" dirty="0"/>
              <a:t>определят </a:t>
            </a:r>
            <a:r>
              <a:rPr lang="ru-RU" sz="950" b="1" i="1" dirty="0" smtClean="0"/>
              <a:t>учебната дисциплина </a:t>
            </a:r>
            <a:r>
              <a:rPr lang="bg-BG" sz="950" b="1" i="1" dirty="0" smtClean="0"/>
              <a:t>„</a:t>
            </a:r>
            <a:r>
              <a:rPr lang="ru-RU" sz="950" b="1" i="1" dirty="0" smtClean="0"/>
              <a:t>Анатомия на човека</a:t>
            </a:r>
            <a:r>
              <a:rPr lang="bg-BG" sz="950" b="1" i="1" dirty="0" smtClean="0"/>
              <a:t>“</a:t>
            </a:r>
            <a:r>
              <a:rPr lang="ru-RU" sz="950" i="1" dirty="0" smtClean="0"/>
              <a:t> като </a:t>
            </a:r>
            <a:r>
              <a:rPr lang="ru-RU" sz="950" i="1" dirty="0"/>
              <a:t>базова и важна при изучаването на следващи учебни дисциплини, като Фармакология, Биохимия</a:t>
            </a:r>
            <a:r>
              <a:rPr lang="ru-RU" sz="950" i="1" dirty="0" smtClean="0"/>
              <a:t>.</a:t>
            </a:r>
          </a:p>
          <a:p>
            <a:pPr marL="171450" lvl="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950" i="1" dirty="0"/>
              <a:t>Над 2/3 от студентите считат, че </a:t>
            </a:r>
            <a:r>
              <a:rPr lang="ru-RU" sz="950" b="1" i="1" dirty="0"/>
              <a:t>учебната </a:t>
            </a:r>
            <a:r>
              <a:rPr lang="ru-RU" sz="950" b="1" i="1" dirty="0" smtClean="0"/>
              <a:t>дисциплина </a:t>
            </a:r>
            <a:r>
              <a:rPr lang="bg-BG" sz="950" b="1" i="1" dirty="0" smtClean="0"/>
              <a:t>„</a:t>
            </a:r>
            <a:r>
              <a:rPr lang="ru-RU" sz="950" b="1" i="1" dirty="0" smtClean="0"/>
              <a:t>Физиология на човека</a:t>
            </a:r>
            <a:r>
              <a:rPr lang="bg-BG" sz="950" b="1" i="1" dirty="0" smtClean="0"/>
              <a:t>“</a:t>
            </a:r>
            <a:r>
              <a:rPr lang="ru-RU" sz="950" i="1" dirty="0" smtClean="0"/>
              <a:t> </a:t>
            </a:r>
            <a:r>
              <a:rPr lang="ru-RU" sz="950" i="1" dirty="0"/>
              <a:t>заема важно място в процеса на цялостното обучение по тази специалност. Някои от студентите считат, </a:t>
            </a:r>
            <a:r>
              <a:rPr lang="bg-BG" sz="950" i="1" dirty="0" smtClean="0"/>
              <a:t>ч</a:t>
            </a:r>
            <a:r>
              <a:rPr lang="ru-RU" sz="950" i="1" dirty="0" smtClean="0"/>
              <a:t>е </a:t>
            </a:r>
            <a:r>
              <a:rPr lang="ru-RU" sz="950" i="1" dirty="0"/>
              <a:t>необходимо да се познават физиологичните процеси, които протичат в човешкия организъм, начинът, по който функционират различните системи, тъй като редица редица лекарства са свързани с конкретни медиатори и това дава възможност да се проследи ефекта от тяхното приложение. Част от студентите определят ФЧ като базисна дисциплина, която е полезна при ичучаването на следващи учебни дисциплини</a:t>
            </a:r>
            <a:r>
              <a:rPr lang="ru-RU" sz="950" i="1" dirty="0" smtClean="0"/>
              <a:t>.</a:t>
            </a:r>
          </a:p>
          <a:p>
            <a:pPr lvl="0" fontAlgn="base">
              <a:spcBef>
                <a:spcPct val="0"/>
              </a:spcBef>
            </a:pPr>
            <a:endParaRPr lang="ru-RU" sz="950" i="1" dirty="0">
              <a:cs typeface="Arial" pitchFamily="34" charset="0"/>
            </a:endParaRPr>
          </a:p>
          <a:p>
            <a:pPr lvl="0" fontAlgn="base">
              <a:spcBef>
                <a:spcPct val="0"/>
              </a:spcBef>
            </a:pPr>
            <a:r>
              <a:rPr lang="bg-BG" sz="950" i="1" dirty="0" smtClean="0">
                <a:cs typeface="Arial" pitchFamily="34" charset="0"/>
              </a:rPr>
              <a:t>Основни </a:t>
            </a:r>
            <a:r>
              <a:rPr lang="bg-BG" sz="950" i="1" dirty="0">
                <a:cs typeface="Arial" pitchFamily="34" charset="0"/>
              </a:rPr>
              <a:t>мотиви, посочвани от лицата </a:t>
            </a:r>
            <a:r>
              <a:rPr lang="bg-BG" sz="950" i="1" dirty="0" smtClean="0">
                <a:cs typeface="Arial" pitchFamily="34" charset="0"/>
              </a:rPr>
              <a:t>във връзка с придобитите компетенции </a:t>
            </a:r>
            <a:r>
              <a:rPr lang="bg-BG" sz="950" i="1" dirty="0" smtClean="0">
                <a:solidFill>
                  <a:schemeClr val="accent1"/>
                </a:solidFill>
                <a:cs typeface="Arial" pitchFamily="34" charset="0"/>
              </a:rPr>
              <a:t>и тяхната роля за успешната професионална реализация: </a:t>
            </a:r>
          </a:p>
          <a:p>
            <a:pPr marL="17145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950" i="1" dirty="0"/>
              <a:t>Над 44% смятат, че усвоените знания и умения по </a:t>
            </a:r>
            <a:r>
              <a:rPr lang="ru-RU" sz="950" b="1" i="1" dirty="0"/>
              <a:t>„Анатомия на човека“ </a:t>
            </a:r>
            <a:r>
              <a:rPr lang="ru-RU" sz="950" i="1" dirty="0"/>
              <a:t>ще са полезни за тяхната по-успешна професионална реализация, макар че по време на обучението им не се акцентира достатъчно върху тази дисциплина</a:t>
            </a:r>
            <a:r>
              <a:rPr lang="ru-RU" sz="950" i="1" dirty="0" smtClean="0"/>
              <a:t>.</a:t>
            </a:r>
          </a:p>
          <a:p>
            <a:pPr marL="17145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950" i="1" dirty="0">
                <a:cs typeface="Arial" pitchFamily="34" charset="0"/>
              </a:rPr>
              <a:t>Над 52% смятат, че усвоените знания и умения по </a:t>
            </a:r>
            <a:r>
              <a:rPr lang="bg-BG" sz="950" b="1" i="1" dirty="0"/>
              <a:t>„</a:t>
            </a:r>
            <a:r>
              <a:rPr lang="ru-RU" sz="950" b="1" i="1" dirty="0"/>
              <a:t>Физиология на човека</a:t>
            </a:r>
            <a:r>
              <a:rPr lang="bg-BG" sz="950" b="1" i="1" dirty="0"/>
              <a:t>“ </a:t>
            </a:r>
            <a:r>
              <a:rPr lang="ru-RU" sz="950" i="1" dirty="0" smtClean="0">
                <a:cs typeface="Arial" pitchFamily="34" charset="0"/>
              </a:rPr>
              <a:t>ще </a:t>
            </a:r>
            <a:r>
              <a:rPr lang="ru-RU" sz="950" i="1" dirty="0">
                <a:cs typeface="Arial" pitchFamily="34" charset="0"/>
              </a:rPr>
              <a:t>са полезни за тяхната по-успешна професионална реализация, тъй като според тях е важно бъдещите фармацевти да са запознати с референтните стойности на някои показатели (напр. артериално налягане, ПКК). Според някои студенти учебната дисциплина допринася също за по-доброто разбиране на  ефекта на лекарствата за различните заболявания и за правилното идентифициране на признаците на болестта.</a:t>
            </a:r>
          </a:p>
          <a:p>
            <a:pPr marL="17145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950" i="1" dirty="0">
                <a:cs typeface="Arial" pitchFamily="34" charset="0"/>
              </a:rPr>
              <a:t>Над 47% не са изразили конкретно мнение по въпроса.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3774738"/>
              </p:ext>
            </p:extLst>
          </p:nvPr>
        </p:nvGraphicFramePr>
        <p:xfrm>
          <a:off x="0" y="1124744"/>
          <a:ext cx="3635896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0218130"/>
              </p:ext>
            </p:extLst>
          </p:nvPr>
        </p:nvGraphicFramePr>
        <p:xfrm>
          <a:off x="-991" y="4005064"/>
          <a:ext cx="3492871" cy="2852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4606383"/>
              </p:ext>
            </p:extLst>
          </p:nvPr>
        </p:nvGraphicFramePr>
        <p:xfrm>
          <a:off x="5076056" y="980728"/>
          <a:ext cx="3870176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3578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188640"/>
            <a:ext cx="8893336" cy="648072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solidFill>
                  <a:schemeClr val="tx1"/>
                </a:solidFill>
              </a:rPr>
              <a:t>СПЕЦИФИЧНИ ЦЕЛИ НА ЗАНЯТИЯТА, ИЗЯСНЯВАНИ ОТ ПРЕПОДАВАТЕЛИТЕ ПО УЧЕБНИТЕ ДИСЦИПЛИНИ</a:t>
            </a:r>
            <a:endParaRPr lang="en-GB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1568782"/>
              </p:ext>
            </p:extLst>
          </p:nvPr>
        </p:nvGraphicFramePr>
        <p:xfrm>
          <a:off x="179512" y="908720"/>
          <a:ext cx="864096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926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3672408" cy="1080120"/>
          </a:xfrm>
        </p:spPr>
        <p:txBody>
          <a:bodyPr>
            <a:noAutofit/>
          </a:bodyPr>
          <a:lstStyle/>
          <a:p>
            <a:r>
              <a:rPr lang="bg-BG" sz="1600" b="1" dirty="0" smtClean="0">
                <a:solidFill>
                  <a:schemeClr val="tx1"/>
                </a:solidFill>
              </a:rPr>
              <a:t>АКТУАЛНОСТ НА УЧЕБНОТО СЪДЪРЖАНИЕ  НА УЧЕБНИТЕ ДИСЦИПЛИНИ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355976" y="332656"/>
            <a:ext cx="468052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bg-BG" sz="1600" b="1" dirty="0" smtClean="0">
                <a:solidFill>
                  <a:schemeClr val="tx1"/>
                </a:solidFill>
              </a:rPr>
              <a:t>ИЗПОЛЗВАНИ МЕТОДИ НА ОБУЧЕНИЕ, КОИТО  СТИМУЛИРАТ УЧАСТИЕТО НА СТУДЕНТИТЕ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7041268"/>
              </p:ext>
            </p:extLst>
          </p:nvPr>
        </p:nvGraphicFramePr>
        <p:xfrm>
          <a:off x="2915816" y="1268760"/>
          <a:ext cx="594015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71608" y="1412776"/>
            <a:ext cx="3168352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Всички анкетирани лица определят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учебното съдържание по двете учебни дисциплини като актуално.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97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208912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i="1" dirty="0">
                <a:solidFill>
                  <a:schemeClr val="accent1"/>
                </a:solidFill>
              </a:rPr>
              <a:t>Табл. № </a:t>
            </a:r>
            <a:r>
              <a:rPr lang="ru-RU" sz="1600" i="1" dirty="0" smtClean="0">
                <a:solidFill>
                  <a:schemeClr val="accent1"/>
                </a:solidFill>
              </a:rPr>
              <a:t>2.</a:t>
            </a:r>
            <a:r>
              <a:rPr lang="ru-RU" sz="1600" i="1" dirty="0" smtClean="0">
                <a:solidFill>
                  <a:schemeClr val="tx1"/>
                </a:solidFill>
              </a:rPr>
              <a:t> </a:t>
            </a:r>
            <a:r>
              <a:rPr lang="ru-RU" sz="1600" i="1" dirty="0">
                <a:solidFill>
                  <a:schemeClr val="tx1"/>
                </a:solidFill>
              </a:rPr>
              <a:t>Оценки, дадени за </a:t>
            </a:r>
            <a:r>
              <a:rPr lang="ru-RU" sz="1600" i="1" dirty="0" smtClean="0">
                <a:solidFill>
                  <a:schemeClr val="tx1"/>
                </a:solidFill>
              </a:rPr>
              <a:t>преподавателя </a:t>
            </a:r>
            <a:r>
              <a:rPr lang="ru-RU" sz="1600" i="1" dirty="0">
                <a:solidFill>
                  <a:schemeClr val="tx1"/>
                </a:solidFill>
              </a:rPr>
              <a:t>по учебната дисциплина </a:t>
            </a:r>
            <a:r>
              <a:rPr lang="ru-RU" sz="1600" i="1" dirty="0" smtClean="0">
                <a:solidFill>
                  <a:schemeClr val="tx1"/>
                </a:solidFill>
              </a:rPr>
              <a:t>„АНАТОМИЯ НА ЧОВЕКА” </a:t>
            </a:r>
            <a:r>
              <a:rPr lang="ru-RU" sz="1600" i="1" dirty="0">
                <a:solidFill>
                  <a:schemeClr val="tx1"/>
                </a:solidFill>
              </a:rPr>
              <a:t>от студентите</a:t>
            </a:r>
            <a:endParaRPr lang="en-GB" sz="1600" i="1" dirty="0">
              <a:solidFill>
                <a:schemeClr val="tx1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0396844"/>
              </p:ext>
            </p:extLst>
          </p:nvPr>
        </p:nvGraphicFramePr>
        <p:xfrm>
          <a:off x="1619672" y="1124744"/>
          <a:ext cx="5915025" cy="517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Document" r:id="rId3" imgW="5914269" imgH="5171202" progId="Word.Document.12">
                  <p:embed/>
                </p:oleObj>
              </mc:Choice>
              <mc:Fallback>
                <p:oleObj name="Document" r:id="rId3" imgW="5914269" imgH="517120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9672" y="1124744"/>
                        <a:ext cx="5915025" cy="5170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229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208912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i="1" dirty="0"/>
              <a:t>Табл. № </a:t>
            </a:r>
            <a:r>
              <a:rPr lang="ru-RU" sz="1600" i="1" dirty="0" smtClean="0"/>
              <a:t>3. </a:t>
            </a:r>
            <a:r>
              <a:rPr lang="ru-RU" sz="1600" i="1" dirty="0">
                <a:solidFill>
                  <a:schemeClr val="tx1"/>
                </a:solidFill>
              </a:rPr>
              <a:t>Оценки, дадени за преподавателите по учебната дисциплина </a:t>
            </a:r>
            <a:r>
              <a:rPr lang="ru-RU" sz="1600" i="1" dirty="0" smtClean="0">
                <a:solidFill>
                  <a:schemeClr val="tx1"/>
                </a:solidFill>
              </a:rPr>
              <a:t>„ФИЗИОЛОГИЯ НА ЧОВЕКА” </a:t>
            </a:r>
            <a:r>
              <a:rPr lang="ru-RU" sz="1600" i="1" dirty="0">
                <a:solidFill>
                  <a:schemeClr val="tx1"/>
                </a:solidFill>
              </a:rPr>
              <a:t>от студентите</a:t>
            </a:r>
            <a:endParaRPr lang="en-GB" sz="1600" i="1" dirty="0">
              <a:solidFill>
                <a:schemeClr val="tx1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7087765"/>
              </p:ext>
            </p:extLst>
          </p:nvPr>
        </p:nvGraphicFramePr>
        <p:xfrm>
          <a:off x="1619672" y="1052736"/>
          <a:ext cx="5915025" cy="517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Document" r:id="rId3" imgW="5914269" imgH="5171202" progId="Word.Document.12">
                  <p:embed/>
                </p:oleObj>
              </mc:Choice>
              <mc:Fallback>
                <p:oleObj name="Document" r:id="rId3" imgW="5914269" imgH="517120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9672" y="1052736"/>
                        <a:ext cx="5915025" cy="5170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385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957" y="188640"/>
            <a:ext cx="8640960" cy="648072"/>
          </a:xfrm>
        </p:spPr>
        <p:txBody>
          <a:bodyPr>
            <a:normAutofit fontScale="90000"/>
          </a:bodyPr>
          <a:lstStyle/>
          <a:p>
            <a:r>
              <a:rPr lang="bg-BG" sz="1800" b="1" dirty="0" smtClean="0">
                <a:solidFill>
                  <a:schemeClr val="tx1"/>
                </a:solidFill>
              </a:rPr>
              <a:t>НАЛИЧНИ ЗАТРУДНЕНИЯ С УСВОЯВАНЕТО НА УЧЕБНИЯ МАТЕРИАЛ И ОТДЕЛЕНО ВРЕМЕ ОТ СТУДЕНТИТЕ  ЗА САМОПОДГОТОВКА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20930" y="5805264"/>
            <a:ext cx="4783118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Около и над 42% от студентите</a:t>
            </a:r>
            <a:r>
              <a:rPr kumimoji="0" lang="en-US" sz="1100" b="0" i="1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bg-BG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споделят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, че са срещали затруднения с усвояването на учебния материал по „Анатомия на човека“ и „Физиология на човека“.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4788024" y="5733256"/>
            <a:ext cx="417646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fontAlgn="base"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Болшинството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от студентите считат, че са отделили достатъчно време за самоподготовка по всяка от двете учебни дисциплини. 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0489044"/>
              </p:ext>
            </p:extLst>
          </p:nvPr>
        </p:nvGraphicFramePr>
        <p:xfrm>
          <a:off x="107504" y="908720"/>
          <a:ext cx="453650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9482111"/>
              </p:ext>
            </p:extLst>
          </p:nvPr>
        </p:nvGraphicFramePr>
        <p:xfrm>
          <a:off x="4572000" y="908720"/>
          <a:ext cx="439248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9406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1" y="116632"/>
            <a:ext cx="8712968" cy="648072"/>
          </a:xfrm>
        </p:spPr>
        <p:txBody>
          <a:bodyPr>
            <a:normAutofit/>
          </a:bodyPr>
          <a:lstStyle/>
          <a:p>
            <a:r>
              <a:rPr lang="bg-BG" sz="1600" b="1" dirty="0" smtClean="0">
                <a:solidFill>
                  <a:schemeClr val="tx1"/>
                </a:solidFill>
              </a:rPr>
              <a:t>ОРГАНИЗИРАНИ КОНСУЛТАЦИИ ОТ ПРЕПОДАВАТЕЛИТЕ ПО УЧЕБНИТЕ ДИСЦИПЛИНИ И ПОСЕЩАЕМОСТ ОТ СТУДЕНТИТЕ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20930" y="5739054"/>
            <a:ext cx="4783118" cy="786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Консултации по учебната дисциплина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са предлагани предимно от нехабилитираните пеподаватели по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„Анатомия на човека“ 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41.7%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</a:t>
            </a:r>
            <a:r>
              <a:rPr lang="bg-BG" sz="1100" i="1" dirty="0">
                <a:cs typeface="Arial" pitchFamily="34" charset="0"/>
              </a:rPr>
              <a:t> </a:t>
            </a:r>
            <a:r>
              <a:rPr lang="bg-BG" sz="1100" i="1" dirty="0" smtClean="0">
                <a:cs typeface="Arial" pitchFamily="34" charset="0"/>
              </a:rPr>
              <a:t>и по „Физиология на човека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“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US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50.0%</a:t>
            </a:r>
            <a:r>
              <a:rPr kumimoji="0" lang="en-US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4860032" y="5703434"/>
            <a:ext cx="4032448" cy="1037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Сравнително ниска е посещаемостта на студентите на консултациите, организирани по учебните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дисциплини, съответно</a:t>
            </a:r>
            <a:r>
              <a:rPr lang="bg-BG" sz="1100" i="1" dirty="0" smtClean="0">
                <a:cs typeface="Arial" pitchFamily="34" charset="0"/>
              </a:rPr>
              <a:t>  10.5% по „Анатомия на човека“ и  2.8% - по „Физиология на човека“.</a:t>
            </a:r>
            <a:endParaRPr kumimoji="0" lang="bg-BG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1120078"/>
              </p:ext>
            </p:extLst>
          </p:nvPr>
        </p:nvGraphicFramePr>
        <p:xfrm>
          <a:off x="107504" y="764704"/>
          <a:ext cx="4680520" cy="4938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2047815"/>
              </p:ext>
            </p:extLst>
          </p:nvPr>
        </p:nvGraphicFramePr>
        <p:xfrm>
          <a:off x="4572000" y="764704"/>
          <a:ext cx="442798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2508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1310</TotalTime>
  <Words>1287</Words>
  <Application>Microsoft Office PowerPoint</Application>
  <PresentationFormat>On-screen Show (4:3)</PresentationFormat>
  <Paragraphs>93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Essential</vt:lpstr>
      <vt:lpstr>Document</vt:lpstr>
      <vt:lpstr>03-01: ПРОУЧВАНЕ НА МНЕНИЕТО НА СТУДЕНТИ ЗА СПЕЦИФИЧНИТЕ КОМПЕТЕНЦИИ, ФОРМИРАНИ ПО УЧЕБНИТЕ ДИСЦИПЛИНИ „АНАТОМИЯ НА ЧОВЕКА” И „ФИЗИОЛОГИЯ НА ЧОВЕКА” И ТЯХНОТО СЪОТВЕТСТВИЕ С МЕТОДИТЕ ЗА ОЦЕНКА НА ЗНАНИЯТА И УМЕНИЯТА НА СТУДЕНТИТЕ И ЗА ПРЕПОДАВАТЕЛИТЕ, УЧАСТВАЛИ В ОБУЧЕНИЕТО НА СТУДЕНТИТЕ ПО УЧЕБНИТЕ ДИСЦИПЛИНИ</vt:lpstr>
      <vt:lpstr> ОСНОВНИ ДАННИ ЗА ПРОУЧВАНЕТО  Табл. 1</vt:lpstr>
      <vt:lpstr>СПЕЦИФИЧНИ КОМПЕТЕНЦИИ, ФОРМИРАНИ ПО УЧЕБНИТЕ ДИСЦИПЛИНИ И ТЯХНОТО ЗНАЧЕНИЕ В ПРОЦЕСА НА  ЦЯЛОСТНОТО ОБУЧЕНИЕ  И ЗА БЪДЕЩАТА ПРОФЕСИОНАЛНА РЕАЛИЗАЦИЯ ПО ФАРМАЦИЯ</vt:lpstr>
      <vt:lpstr>СПЕЦИФИЧНИ ЦЕЛИ НА ЗАНЯТИЯТА, ИЗЯСНЯВАНИ ОТ ПРЕПОДАВАТЕЛИТЕ ПО УЧЕБНИТЕ ДИСЦИПЛИНИ</vt:lpstr>
      <vt:lpstr>АКТУАЛНОСТ НА УЧЕБНОТО СЪДЪРЖАНИЕ  НА УЧЕБНИТЕ ДИСЦИПЛИНИ</vt:lpstr>
      <vt:lpstr>Табл. № 2. Оценки, дадени за преподавателя по учебната дисциплина „АНАТОМИЯ НА ЧОВЕКА” от студентите</vt:lpstr>
      <vt:lpstr>Табл. № 3. Оценки, дадени за преподавателите по учебната дисциплина „ФИЗИОЛОГИЯ НА ЧОВЕКА” от студентите</vt:lpstr>
      <vt:lpstr>НАЛИЧНИ ЗАТРУДНЕНИЯ С УСВОЯВАНЕТО НА УЧЕБНИЯ МАТЕРИАЛ И ОТДЕЛЕНО ВРЕМЕ ОТ СТУДЕНТИТЕ  ЗА САМОПОДГОТОВКА</vt:lpstr>
      <vt:lpstr>ОРГАНИЗИРАНИ КОНСУЛТАЦИИ ОТ ПРЕПОДАВАТЕЛИТЕ ПО УЧЕБНИТЕ ДИСЦИПЛИНИ И ПОСЕЩАЕМОСТ ОТ СТУДЕНТИТЕ</vt:lpstr>
      <vt:lpstr>ПОДГОТОВКА И ПРОВЕЖДАНЕ НА ИЗПИТА ПО УЧЕБНИТЕ ДИСЦИПЛИНИ</vt:lpstr>
      <vt:lpstr>ИНДИВИДУАЛНИ ЗАБЕЛЕЖКИ И ПРЕПОРЪКИ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344</cp:revision>
  <dcterms:created xsi:type="dcterms:W3CDTF">2018-03-30T05:06:56Z</dcterms:created>
  <dcterms:modified xsi:type="dcterms:W3CDTF">2019-02-04T06:18:34Z</dcterms:modified>
</cp:coreProperties>
</file>