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1. </a:t>
            </a:r>
            <a:r>
              <a:rPr lang="bg-BG" sz="10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422441125928797E-2"/>
          <c:y val="0.43050226562128019"/>
          <c:w val="0.92315511774814241"/>
          <c:h val="0.34565554224133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Anatomy_Physiol!$A$6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Anatomy_Physiol!$B$5:$C$5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Anatomy_Physiol!$B$6:$C$6</c:f>
              <c:numCache>
                <c:formatCode>0.0</c:formatCode>
                <c:ptCount val="2"/>
                <c:pt idx="0">
                  <c:v>100</c:v>
                </c:pt>
                <c:pt idx="1">
                  <c:v>78.900000000000006</c:v>
                </c:pt>
              </c:numCache>
            </c:numRef>
          </c:val>
        </c:ser>
        <c:ser>
          <c:idx val="1"/>
          <c:order val="1"/>
          <c:tx>
            <c:strRef>
              <c:f>Anatomy_Physiol!$A$7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Anatomy_Physiol!$B$5:$C$5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Anatomy_Physiol!$B$7:$C$7</c:f>
              <c:numCache>
                <c:formatCode>0.0</c:formatCode>
                <c:ptCount val="2"/>
                <c:pt idx="1">
                  <c:v>5.3</c:v>
                </c:pt>
              </c:numCache>
            </c:numRef>
          </c:val>
        </c:ser>
        <c:ser>
          <c:idx val="2"/>
          <c:order val="2"/>
          <c:tx>
            <c:strRef>
              <c:f>Anatomy_Physiol!$A$8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Anatomy_Physiol!$B$5:$C$5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Anatomy_Physiol!$B$8:$C$8</c:f>
              <c:numCache>
                <c:formatCode>0.0</c:formatCode>
                <c:ptCount val="2"/>
                <c:pt idx="1">
                  <c:v>15.8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8196480"/>
        <c:axId val="118218752"/>
        <c:axId val="0"/>
      </c:bar3DChart>
      <c:catAx>
        <c:axId val="118196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8218752"/>
        <c:crosses val="autoZero"/>
        <c:auto val="1"/>
        <c:lblAlgn val="ctr"/>
        <c:lblOffset val="100"/>
        <c:noMultiLvlLbl val="0"/>
      </c:catAx>
      <c:valAx>
        <c:axId val="118218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1964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</a:t>
            </a:r>
            <a:r>
              <a:rPr lang="en-US" sz="1100" b="1" i="1" baseline="0">
                <a:effectLst/>
              </a:rPr>
              <a:t>10</a:t>
            </a:r>
            <a:r>
              <a:rPr lang="bg-BG" sz="1100" b="0" i="1" baseline="0">
                <a:effectLst/>
              </a:rPr>
              <a:t>. Отговаря ли получената оценка на изпита по учебната дисциплина на Вашите знания? 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Anatomy_Physiol!$A$128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Anatomy_Physiol!$B$128:$C$128</c:f>
              <c:numCache>
                <c:formatCode>0.0</c:formatCode>
                <c:ptCount val="2"/>
                <c:pt idx="0">
                  <c:v>5.3</c:v>
                </c:pt>
                <c:pt idx="1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Anatomy_Physiol!$A$129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Anatomy_Physiol!$B$129:$C$129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Anatomy_Physiol!$A$130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Anatomy_Physiol!$B$130:$C$130</c:f>
              <c:numCache>
                <c:formatCode>0.0</c:formatCode>
                <c:ptCount val="2"/>
                <c:pt idx="0">
                  <c:v>15.8</c:v>
                </c:pt>
                <c:pt idx="1">
                  <c:v>15.8</c:v>
                </c:pt>
              </c:numCache>
            </c:numRef>
          </c:val>
        </c:ser>
        <c:ser>
          <c:idx val="3"/>
          <c:order val="3"/>
          <c:tx>
            <c:strRef>
              <c:f>Anatomy_Physiol!$A$131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cat>
            <c:strRef>
              <c:f>Anatomy_Physiol!$B$127:$C$127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Anatomy_Physiol!$B$131:$C$131</c:f>
              <c:numCache>
                <c:formatCode>General</c:formatCode>
                <c:ptCount val="2"/>
                <c:pt idx="0">
                  <c:v>78.900000000000006</c:v>
                </c:pt>
                <c:pt idx="1">
                  <c:v>57.9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5937280"/>
        <c:axId val="130027904"/>
      </c:barChart>
      <c:catAx>
        <c:axId val="205937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027904"/>
        <c:crosses val="autoZero"/>
        <c:auto val="1"/>
        <c:lblAlgn val="ctr"/>
        <c:lblOffset val="100"/>
        <c:noMultiLvlLbl val="0"/>
      </c:catAx>
      <c:valAx>
        <c:axId val="1300279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593728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2. </a:t>
            </a:r>
            <a:r>
              <a:rPr lang="bg-BG" sz="10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0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Anatomy_Physiol!$J$6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Anatomy_Physiol!$K$5:$L$5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Anatomy_Physiol!$K$6:$L$6</c:f>
              <c:numCache>
                <c:formatCode>General</c:formatCode>
                <c:ptCount val="2"/>
                <c:pt idx="0">
                  <c:v>63.2</c:v>
                </c:pt>
                <c:pt idx="1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Anatomy_Physiol!$J$7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Anatomy_Physiol!$K$5:$L$5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Anatomy_Physiol!$K$7:$L$7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Anatomy_Physiol!$J$8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Anatomy_Physiol!$K$5:$L$5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Anatomy_Physiol!$K$8:$L$8</c:f>
              <c:numCache>
                <c:formatCode>General</c:formatCode>
                <c:ptCount val="2"/>
                <c:pt idx="0">
                  <c:v>36.799999999999997</c:v>
                </c:pt>
                <c:pt idx="1">
                  <c:v>36.799999999999997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561792"/>
        <c:axId val="118575872"/>
      </c:barChart>
      <c:catAx>
        <c:axId val="1185617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8575872"/>
        <c:crosses val="autoZero"/>
        <c:auto val="1"/>
        <c:lblAlgn val="ctr"/>
        <c:lblOffset val="100"/>
        <c:noMultiLvlLbl val="0"/>
      </c:catAx>
      <c:valAx>
        <c:axId val="118575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5617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>
                <a:effectLst/>
              </a:rPr>
              <a:t>Фиг. № 3. </a:t>
            </a:r>
            <a:r>
              <a:rPr lang="bg-BG" sz="9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9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8243355684989E-2"/>
          <c:y val="0.36440580676221163"/>
          <c:w val="0.93162351328863002"/>
          <c:h val="0.46782764877976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Anatomy_Physiol!$S$7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Anatomy_Physiol!$T$7:$U$7</c:f>
              <c:numCache>
                <c:formatCode>General</c:formatCode>
                <c:ptCount val="2"/>
                <c:pt idx="0">
                  <c:v>52.6</c:v>
                </c:pt>
                <c:pt idx="1">
                  <c:v>52.6</c:v>
                </c:pt>
              </c:numCache>
            </c:numRef>
          </c:val>
        </c:ser>
        <c:ser>
          <c:idx val="1"/>
          <c:order val="1"/>
          <c:tx>
            <c:strRef>
              <c:f>Anatomy_Physiol!$S$8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Anatomy_Physiol!$T$8:$U$8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Anatomy_Physiol!$S$9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Anatomy_Physiol!$T$6:$U$6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Anatomy_Physiol!$T$9:$U$9</c:f>
              <c:numCache>
                <c:formatCode>General</c:formatCode>
                <c:ptCount val="2"/>
                <c:pt idx="0">
                  <c:v>47.4</c:v>
                </c:pt>
                <c:pt idx="1">
                  <c:v>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714368"/>
        <c:axId val="118715904"/>
        <c:axId val="0"/>
      </c:bar3DChart>
      <c:catAx>
        <c:axId val="1187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8715904"/>
        <c:crosses val="autoZero"/>
        <c:auto val="1"/>
        <c:lblAlgn val="ctr"/>
        <c:lblOffset val="100"/>
        <c:noMultiLvlLbl val="0"/>
      </c:catAx>
      <c:valAx>
        <c:axId val="11871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7143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1"/>
        <c:delete val="1"/>
      </c:legendEntry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50" b="1" i="1" baseline="0">
                <a:effectLst/>
              </a:rPr>
              <a:t>Фиг. 4. </a:t>
            </a:r>
            <a:r>
              <a:rPr lang="bg-BG" sz="1050" b="0" i="1" baseline="0">
                <a:effectLst/>
              </a:rPr>
              <a:t>Изясняваше ли преподавателя по учебната дисциплина кои са специфичните цели на всяко учебно занятие (%)</a:t>
            </a:r>
            <a:endParaRPr lang="en-GB" sz="105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Anatomy_Physiol!$I$29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multiLvlStrRef>
              <c:f>Anatomy_Physiol!$J$27:$O$28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Anatomy_Physiol!$J$29:$O$29</c:f>
              <c:numCache>
                <c:formatCode>0.0;[Red]0.0</c:formatCode>
                <c:ptCount val="6"/>
                <c:pt idx="0">
                  <c:v>73.7</c:v>
                </c:pt>
                <c:pt idx="1">
                  <c:v>90</c:v>
                </c:pt>
                <c:pt idx="2">
                  <c:v>88.9</c:v>
                </c:pt>
                <c:pt idx="3">
                  <c:v>63.2</c:v>
                </c:pt>
                <c:pt idx="4">
                  <c:v>100</c:v>
                </c:pt>
                <c:pt idx="5">
                  <c:v>85.7</c:v>
                </c:pt>
              </c:numCache>
            </c:numRef>
          </c:val>
        </c:ser>
        <c:ser>
          <c:idx val="1"/>
          <c:order val="1"/>
          <c:tx>
            <c:strRef>
              <c:f>Anatomy_Physiol!$I$30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multiLvlStrRef>
              <c:f>Anatomy_Physiol!$J$27:$O$28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Anatomy_Physiol!$J$30:$O$30</c:f>
              <c:numCache>
                <c:formatCode>General</c:formatCode>
                <c:ptCount val="6"/>
                <c:pt idx="0" formatCode="0.0;[Red]0.0">
                  <c:v>21.1</c:v>
                </c:pt>
                <c:pt idx="2" formatCode="0.0;[Red]0.0">
                  <c:v>11.1</c:v>
                </c:pt>
                <c:pt idx="3" formatCode="0.0;[Red]0.0">
                  <c:v>36.799999999999997</c:v>
                </c:pt>
                <c:pt idx="5" formatCode="0.0;[Red]0.0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Anatomy_Physiol!$I$31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cat>
            <c:multiLvlStrRef>
              <c:f>Anatomy_Physiol!$J$27:$O$28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Anatomy_Physiol!$J$31:$O$31</c:f>
              <c:numCache>
                <c:formatCode>0.0;[Red]0.0</c:formatCode>
                <c:ptCount val="6"/>
                <c:pt idx="0">
                  <c:v>5.2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815360"/>
        <c:axId val="118632832"/>
      </c:barChart>
      <c:catAx>
        <c:axId val="118815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632832"/>
        <c:crosses val="autoZero"/>
        <c:auto val="1"/>
        <c:lblAlgn val="ctr"/>
        <c:lblOffset val="100"/>
        <c:noMultiLvlLbl val="0"/>
      </c:catAx>
      <c:valAx>
        <c:axId val="11863283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188153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50" b="1" i="1" baseline="0">
                <a:effectLst/>
              </a:rPr>
              <a:t>Фиг. № 5. </a:t>
            </a:r>
            <a:r>
              <a:rPr lang="bg-BG" sz="1050" b="0" i="1" baseline="0">
                <a:effectLst/>
              </a:rPr>
              <a:t>По време на учебните занятия, преподавателят използвал ли е методите, чрез които студентите да са активни участници? (%)</a:t>
            </a:r>
            <a:endParaRPr lang="en-GB" sz="105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Anatomy_Physiol!$S$29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multiLvlStrRef>
              <c:f>Anatomy_Physiol!$T$27:$Y$28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Anatomy_Physiol!$T$29:$Y$29</c:f>
              <c:numCache>
                <c:formatCode>0.0;[Red]0.0</c:formatCode>
                <c:ptCount val="6"/>
                <c:pt idx="0">
                  <c:v>38.9</c:v>
                </c:pt>
                <c:pt idx="1">
                  <c:v>70</c:v>
                </c:pt>
                <c:pt idx="2">
                  <c:v>62.5</c:v>
                </c:pt>
                <c:pt idx="3">
                  <c:v>26.3</c:v>
                </c:pt>
                <c:pt idx="4">
                  <c:v>100</c:v>
                </c:pt>
                <c:pt idx="5">
                  <c:v>85.8</c:v>
                </c:pt>
              </c:numCache>
            </c:numRef>
          </c:val>
        </c:ser>
        <c:ser>
          <c:idx val="1"/>
          <c:order val="1"/>
          <c:tx>
            <c:strRef>
              <c:f>Anatomy_Physiol!$S$30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multiLvlStrRef>
              <c:f>Anatomy_Physiol!$T$27:$Y$28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Anatomy_Physiol!$T$30:$Y$30</c:f>
              <c:numCache>
                <c:formatCode>0.0;[Red]0.0</c:formatCode>
                <c:ptCount val="6"/>
                <c:pt idx="0">
                  <c:v>55.6</c:v>
                </c:pt>
                <c:pt idx="1">
                  <c:v>10</c:v>
                </c:pt>
                <c:pt idx="2">
                  <c:v>37.5</c:v>
                </c:pt>
                <c:pt idx="3">
                  <c:v>57.9</c:v>
                </c:pt>
                <c:pt idx="5">
                  <c:v>7.1</c:v>
                </c:pt>
              </c:numCache>
            </c:numRef>
          </c:val>
        </c:ser>
        <c:ser>
          <c:idx val="2"/>
          <c:order val="2"/>
          <c:tx>
            <c:strRef>
              <c:f>Anatomy_Physiol!$S$31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multiLvlStrRef>
              <c:f>Anatomy_Physiol!$T$27:$Y$28</c:f>
              <c:multiLvlStrCache>
                <c:ptCount val="6"/>
                <c:lvl>
                  <c:pt idx="0">
                    <c:v>проф. д-р Е. Иванов, дм</c:v>
                  </c:pt>
                  <c:pt idx="1">
                    <c:v>ас. д-р Д. Лазаров</c:v>
                  </c:pt>
                  <c:pt idx="2">
                    <c:v>ас. д-р М. Коклева</c:v>
                  </c:pt>
                  <c:pt idx="3">
                    <c:v>доц. д-р Б. Русева, дм</c:v>
                  </c:pt>
                  <c:pt idx="4">
                    <c:v>ас. д-р Н. Колев</c:v>
                  </c:pt>
                  <c:pt idx="5">
                    <c:v>ас. д-р Т. Симеонова</c:v>
                  </c:pt>
                </c:lvl>
                <c:lvl>
                  <c:pt idx="0">
                    <c:v>Анатомия на човека</c:v>
                  </c:pt>
                  <c:pt idx="3">
                    <c:v>Физиология на човека</c:v>
                  </c:pt>
                </c:lvl>
              </c:multiLvlStrCache>
            </c:multiLvlStrRef>
          </c:cat>
          <c:val>
            <c:numRef>
              <c:f>Anatomy_Physiol!$T$31:$Y$31</c:f>
              <c:numCache>
                <c:formatCode>0.0;[Red]0.0</c:formatCode>
                <c:ptCount val="6"/>
                <c:pt idx="0">
                  <c:v>5.5</c:v>
                </c:pt>
                <c:pt idx="1">
                  <c:v>20</c:v>
                </c:pt>
                <c:pt idx="3">
                  <c:v>15.8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919552"/>
        <c:axId val="118921088"/>
      </c:barChart>
      <c:catAx>
        <c:axId val="118919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921088"/>
        <c:crosses val="autoZero"/>
        <c:auto val="1"/>
        <c:lblAlgn val="ctr"/>
        <c:lblOffset val="100"/>
        <c:noMultiLvlLbl val="0"/>
      </c:catAx>
      <c:valAx>
        <c:axId val="118921088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189195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</a:t>
            </a:r>
            <a:r>
              <a:rPr lang="en-US" sz="1100" b="1" i="1" baseline="0">
                <a:effectLst/>
              </a:rPr>
              <a:t>6</a:t>
            </a:r>
            <a:r>
              <a:rPr lang="bg-BG" sz="1100" b="1" i="1" baseline="0">
                <a:effectLst/>
              </a:rPr>
              <a:t>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Anatomy_Physiol!$A$44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Anatomy_Physiol!$B$43:$C$43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Anatomy_Physiol!$B$44:$C$44</c:f>
              <c:numCache>
                <c:formatCode>General</c:formatCode>
                <c:ptCount val="2"/>
                <c:pt idx="0">
                  <c:v>36.799999999999997</c:v>
                </c:pt>
                <c:pt idx="1">
                  <c:v>42.1</c:v>
                </c:pt>
              </c:numCache>
            </c:numRef>
          </c:val>
        </c:ser>
        <c:ser>
          <c:idx val="1"/>
          <c:order val="1"/>
          <c:tx>
            <c:strRef>
              <c:f>Anatomy_Physiol!$A$45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Anatomy_Physiol!$B$43:$C$43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Anatomy_Physiol!$B$45:$C$45</c:f>
              <c:numCache>
                <c:formatCode>General</c:formatCode>
                <c:ptCount val="2"/>
                <c:pt idx="0">
                  <c:v>57.9</c:v>
                </c:pt>
                <c:pt idx="1">
                  <c:v>47.4</c:v>
                </c:pt>
              </c:numCache>
            </c:numRef>
          </c:val>
        </c:ser>
        <c:ser>
          <c:idx val="2"/>
          <c:order val="2"/>
          <c:tx>
            <c:strRef>
              <c:f>Anatomy_Physiol!$A$46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Anatomy_Physiol!$B$43:$C$43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Anatomy_Physiol!$B$46:$C$46</c:f>
              <c:numCache>
                <c:formatCode>General</c:formatCode>
                <c:ptCount val="2"/>
                <c:pt idx="0">
                  <c:v>5.3</c:v>
                </c:pt>
                <c:pt idx="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17797248"/>
        <c:axId val="117798784"/>
        <c:axId val="0"/>
      </c:bar3DChart>
      <c:catAx>
        <c:axId val="117797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7798784"/>
        <c:crosses val="autoZero"/>
        <c:auto val="1"/>
        <c:lblAlgn val="ctr"/>
        <c:lblOffset val="100"/>
        <c:noMultiLvlLbl val="0"/>
      </c:catAx>
      <c:valAx>
        <c:axId val="117798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7797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</a:t>
            </a:r>
            <a:r>
              <a:rPr lang="en-US" sz="1100" b="1" i="1" baseline="0">
                <a:effectLst/>
              </a:rPr>
              <a:t>7</a:t>
            </a:r>
            <a:r>
              <a:rPr lang="bg-BG" sz="1100" b="1" i="1" baseline="0">
                <a:effectLst/>
              </a:rPr>
              <a:t>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Anatomy_Physiol!$S$48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-4.166666666666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Anatomy_Physiol!$T$47:$U$47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Anatomy_Physiol!$T$48:$U$48</c:f>
              <c:numCache>
                <c:formatCode>0.0</c:formatCode>
                <c:ptCount val="2"/>
                <c:pt idx="0">
                  <c:v>78.900000000000006</c:v>
                </c:pt>
                <c:pt idx="1">
                  <c:v>84.2</c:v>
                </c:pt>
              </c:numCache>
            </c:numRef>
          </c:val>
        </c:ser>
        <c:ser>
          <c:idx val="1"/>
          <c:order val="1"/>
          <c:tx>
            <c:strRef>
              <c:f>Anatomy_Physiol!$S$49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7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767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Anatomy_Physiol!$T$47:$U$47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Anatomy_Physiol!$T$49:$U$49</c:f>
              <c:numCache>
                <c:formatCode>0.0</c:formatCode>
                <c:ptCount val="2"/>
                <c:pt idx="0">
                  <c:v>21.1</c:v>
                </c:pt>
                <c:pt idx="1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19046144"/>
        <c:axId val="119047680"/>
        <c:axId val="0"/>
      </c:bar3DChart>
      <c:catAx>
        <c:axId val="11904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047680"/>
        <c:crosses val="autoZero"/>
        <c:auto val="1"/>
        <c:lblAlgn val="ctr"/>
        <c:lblOffset val="100"/>
        <c:noMultiLvlLbl val="0"/>
      </c:catAx>
      <c:valAx>
        <c:axId val="1190476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119046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50" b="1" i="1" baseline="0" dirty="0">
                <a:effectLst/>
              </a:rPr>
              <a:t>Фиг. № </a:t>
            </a:r>
            <a:r>
              <a:rPr lang="en-US" sz="1050" b="1" i="1" baseline="0" dirty="0">
                <a:effectLst/>
              </a:rPr>
              <a:t>8</a:t>
            </a:r>
            <a:r>
              <a:rPr lang="bg-BG" sz="1050" b="1" i="1" baseline="0" dirty="0">
                <a:effectLst/>
              </a:rPr>
              <a:t>. </a:t>
            </a:r>
            <a:r>
              <a:rPr lang="bg-BG" sz="1050" b="0" i="1" baseline="0" dirty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050" b="0" i="1" baseline="0" dirty="0">
                <a:effectLst/>
              </a:rPr>
              <a:t>(</a:t>
            </a:r>
            <a:r>
              <a:rPr lang="bg-BG" sz="1050" b="0" i="1" baseline="0" dirty="0">
                <a:effectLst/>
              </a:rPr>
              <a:t>%</a:t>
            </a:r>
            <a:r>
              <a:rPr lang="en-US" sz="1050" b="0" i="1" baseline="0" dirty="0">
                <a:effectLst/>
              </a:rPr>
              <a:t>)</a:t>
            </a:r>
            <a:endParaRPr lang="en-GB" sz="105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095365472212489"/>
          <c:y val="0.12087667536365804"/>
          <c:w val="0.61450885799013788"/>
          <c:h val="0.7174772259801901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Anatomy_Physiol!$B$65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Anatomy_Physiol!$A$66:$A$67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Anatomy_Physiol!$B$66:$B$67</c:f>
              <c:numCache>
                <c:formatCode>0.0</c:formatCode>
                <c:ptCount val="2"/>
                <c:pt idx="0">
                  <c:v>25</c:v>
                </c:pt>
                <c:pt idx="1">
                  <c:v>27.8</c:v>
                </c:pt>
              </c:numCache>
            </c:numRef>
          </c:val>
        </c:ser>
        <c:ser>
          <c:idx val="1"/>
          <c:order val="1"/>
          <c:tx>
            <c:strRef>
              <c:f>Anatomy_Physiol!$C$65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Anatomy_Physiol!$A$66:$A$67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Anatomy_Physiol!$C$66:$C$67</c:f>
              <c:numCache>
                <c:formatCode>0.0</c:formatCode>
                <c:ptCount val="2"/>
                <c:pt idx="0">
                  <c:v>41.7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Anatomy_Physiol!$D$65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Anatomy_Physiol!$A$66:$A$67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Anatomy_Physiol!$D$66:$D$67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29043456"/>
        <c:axId val="129072512"/>
        <c:axId val="0"/>
      </c:bar3DChart>
      <c:catAx>
        <c:axId val="129043456"/>
        <c:scaling>
          <c:orientation val="minMax"/>
        </c:scaling>
        <c:delete val="0"/>
        <c:axPos val="l"/>
        <c:majorTickMark val="none"/>
        <c:minorTickMark val="none"/>
        <c:tickLblPos val="nextTo"/>
        <c:crossAx val="129072512"/>
        <c:crosses val="autoZero"/>
        <c:auto val="1"/>
        <c:lblAlgn val="ctr"/>
        <c:lblOffset val="100"/>
        <c:noMultiLvlLbl val="0"/>
      </c:catAx>
      <c:valAx>
        <c:axId val="129072512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29043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928854058950709E-2"/>
          <c:y val="0.90211798066616888"/>
          <c:w val="0.958282413065215"/>
          <c:h val="8.174720171020596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050" b="1" i="1" baseline="0" dirty="0">
                <a:effectLst/>
              </a:rPr>
              <a:t>Фиг. № </a:t>
            </a:r>
            <a:r>
              <a:rPr lang="en-US" sz="1050" b="1" i="1" baseline="0" dirty="0">
                <a:effectLst/>
              </a:rPr>
              <a:t>9</a:t>
            </a:r>
            <a:r>
              <a:rPr lang="bg-BG" sz="1050" b="1" i="1" baseline="0" dirty="0">
                <a:effectLst/>
              </a:rPr>
              <a:t>. </a:t>
            </a:r>
            <a:r>
              <a:rPr lang="bg-BG" sz="1050" b="0" i="1" baseline="0" dirty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050" b="0" i="1" baseline="0" dirty="0">
                <a:effectLst/>
              </a:rPr>
              <a:t>(</a:t>
            </a:r>
            <a:r>
              <a:rPr lang="bg-BG" sz="1050" b="0" i="1" baseline="0" dirty="0">
                <a:effectLst/>
              </a:rPr>
              <a:t>%</a:t>
            </a:r>
            <a:r>
              <a:rPr lang="en-US" sz="1050" b="0" i="1" baseline="0" dirty="0">
                <a:effectLst/>
              </a:rPr>
              <a:t>)</a:t>
            </a:r>
            <a:endParaRPr lang="en-GB" sz="1050" dirty="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Anatomy_Physiol!$I$86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Anatomy_Physiol!$J$86:$K$86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Anatomy_Physiol!$I$87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Anatomy_Physiol!$J$87:$K$87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Anatomy_Physiol!$I$88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Anatomy_Physiol!$J$88:$K$88</c:f>
              <c:numCache>
                <c:formatCode>General</c:formatCode>
                <c:ptCount val="2"/>
                <c:pt idx="0" formatCode="0.0;[Red]0.0">
                  <c:v>89.5</c:v>
                </c:pt>
                <c:pt idx="1">
                  <c:v>97.2</c:v>
                </c:pt>
              </c:numCache>
            </c:numRef>
          </c:val>
        </c:ser>
        <c:ser>
          <c:idx val="3"/>
          <c:order val="3"/>
          <c:tx>
            <c:strRef>
              <c:f>Anatomy_Physiol!$I$89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Anatomy_Physiol!$J$85:$K$85</c:f>
              <c:strCache>
                <c:ptCount val="2"/>
                <c:pt idx="0">
                  <c:v>Анатомия на човека</c:v>
                </c:pt>
                <c:pt idx="1">
                  <c:v>Физиология на човека</c:v>
                </c:pt>
              </c:strCache>
            </c:strRef>
          </c:cat>
          <c:val>
            <c:numRef>
              <c:f>Anatomy_Physiol!$J$89:$K$89</c:f>
              <c:numCache>
                <c:formatCode>General</c:formatCode>
                <c:ptCount val="2"/>
                <c:pt idx="0" formatCode="0.0;[Red]0.0">
                  <c:v>10.5</c:v>
                </c:pt>
                <c:pt idx="1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160512"/>
        <c:axId val="130162048"/>
        <c:axId val="0"/>
      </c:bar3DChart>
      <c:catAx>
        <c:axId val="13016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62048"/>
        <c:crosses val="autoZero"/>
        <c:auto val="1"/>
        <c:lblAlgn val="ctr"/>
        <c:lblOffset val="100"/>
        <c:noMultiLvlLbl val="0"/>
      </c:catAx>
      <c:valAx>
        <c:axId val="130162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0160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04/02/2019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2EF93E-331C-4692-8E7F-71149EF03EB2}" type="datetime1">
              <a:rPr lang="en-GB" smtClean="0"/>
              <a:t>04/02/2019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„АНАТОМИЯ НА ЧОВЕКА” И „ФИЗИОЛОГИЯ НА ЧОВЕКА” </a:t>
            </a:r>
            <a:r>
              <a:rPr lang="ru-RU" sz="2000" b="1" dirty="0"/>
              <a:t>И </a:t>
            </a:r>
            <a:r>
              <a:rPr lang="ru-RU" sz="2000" b="1" dirty="0" smtClean="0"/>
              <a:t>ТЯХНОТО </a:t>
            </a:r>
            <a:r>
              <a:rPr lang="ru-RU" sz="2000" b="1" dirty="0"/>
              <a:t>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907" y="6309320"/>
            <a:ext cx="6461760" cy="4320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bg-BG" sz="1700" dirty="0" smtClean="0">
                <a:solidFill>
                  <a:schemeClr val="accent2"/>
                </a:solidFill>
                <a:latin typeface="+mj-lt"/>
              </a:rPr>
              <a:t>СТУДЕНТИ ОТ СПЕЦИАЛНОСТ „ФАРМАЦИЯ“, 2 КУРС</a:t>
            </a:r>
            <a:endParaRPr lang="en-GB" sz="17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28662"/>
            <a:ext cx="6840760" cy="62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tx1"/>
                </a:solidFill>
                <a:latin typeface="+mj-lt"/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tx1"/>
                </a:solidFill>
                <a:latin typeface="+mj-lt"/>
              </a:rPr>
              <a:t>ФАКУЛТЕТ „ФАРМАЦИЯ“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Anatomy student plev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74" y="3933056"/>
            <a:ext cx="2364297" cy="224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Image result for Anatomy pharmacis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22" y="3903711"/>
            <a:ext cx="2642642" cy="132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Image result for physiology plev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03711"/>
            <a:ext cx="2286001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260648"/>
            <a:ext cx="8784976" cy="432048"/>
          </a:xfrm>
        </p:spPr>
        <p:txBody>
          <a:bodyPr>
            <a:norm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ПОДГОТОВКА И ПРОВЕЖДАНЕ НА ИЗПИТА ПО УЧЕБНИТЕ ДИСЦИПЛИНИ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381642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b="1" dirty="0"/>
              <a:t>Основни източници</a:t>
            </a:r>
            <a:r>
              <a:rPr lang="ru-RU" sz="1300" dirty="0"/>
              <a:t> за подготовка на изпита по </a:t>
            </a:r>
            <a:r>
              <a:rPr lang="bg-BG" sz="1300" dirty="0"/>
              <a:t>по „Анатомия на човека“ са: собствените записки на студентите и учебника, чийто автор не е преподавателят, водил учебните </a:t>
            </a:r>
            <a:r>
              <a:rPr lang="bg-BG" sz="1300" dirty="0" smtClean="0"/>
              <a:t>занятия. </a:t>
            </a:r>
            <a:r>
              <a:rPr lang="ru-RU" sz="1300" dirty="0" smtClean="0"/>
              <a:t>По </a:t>
            </a:r>
            <a:r>
              <a:rPr lang="ru-RU" sz="1300" dirty="0"/>
              <a:t>„Физиология на човека</a:t>
            </a:r>
            <a:r>
              <a:rPr lang="ru-RU" sz="1300" dirty="0" smtClean="0"/>
              <a:t>“ това </a:t>
            </a:r>
            <a:r>
              <a:rPr lang="ru-RU" sz="1300" dirty="0"/>
              <a:t>са: собствените записки на студентите (32.6%) и учебника, чийто автор не е преподавателят, водил лекционните занятия по учебната дисциплина (56.1</a:t>
            </a:r>
            <a:r>
              <a:rPr lang="ru-RU" sz="1300" dirty="0" smtClean="0"/>
              <a:t>%).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/>
              <a:t>Основни </a:t>
            </a:r>
            <a:r>
              <a:rPr lang="ru-RU" sz="1300" b="1" dirty="0"/>
              <a:t>изпитни </a:t>
            </a:r>
            <a:r>
              <a:rPr lang="ru-RU" sz="1300" b="1" dirty="0" smtClean="0"/>
              <a:t>форми </a:t>
            </a:r>
            <a:r>
              <a:rPr lang="ru-RU" sz="1300" dirty="0" smtClean="0"/>
              <a:t>по «Анатомия на човека</a:t>
            </a:r>
            <a:r>
              <a:rPr lang="ru-RU" sz="1300" dirty="0"/>
              <a:t>» са: писменият изпит с развиването на въпрос от конспекта и устният </a:t>
            </a:r>
            <a:r>
              <a:rPr lang="ru-RU" sz="1300" dirty="0" smtClean="0"/>
              <a:t>изпит, а по «Физиология на човека» това са</a:t>
            </a:r>
            <a:r>
              <a:rPr lang="ru-RU" sz="1300" dirty="0"/>
              <a:t>: писменият изпит с развиването на въпрос от конспекта (55.2%) и устният изпит(44.8</a:t>
            </a:r>
            <a:r>
              <a:rPr lang="ru-RU" sz="1300" dirty="0" smtClean="0"/>
              <a:t>%).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72026"/>
              </p:ext>
            </p:extLst>
          </p:nvPr>
        </p:nvGraphicFramePr>
        <p:xfrm>
          <a:off x="216210" y="5085184"/>
          <a:ext cx="8434587" cy="1497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189"/>
                <a:gridCol w="2188020"/>
                <a:gridCol w="2082189"/>
                <a:gridCol w="2082189"/>
              </a:tblGrid>
              <a:tr h="65067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0076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Анатомия на човека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Много добър 4.89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8 (42.1%)</a:t>
                      </a:r>
                      <a:endParaRPr lang="en-GB" sz="1400" dirty="0"/>
                    </a:p>
                  </a:txBody>
                  <a:tcPr/>
                </a:tc>
              </a:tr>
              <a:tr h="460897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Физиология на човека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Много добър 4.53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4 (21.1%)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6853" y="450912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„Анатомия на човека“ и „Физиология на човека“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791078"/>
              </p:ext>
            </p:extLst>
          </p:nvPr>
        </p:nvGraphicFramePr>
        <p:xfrm>
          <a:off x="4283968" y="692696"/>
          <a:ext cx="44999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784976" cy="504056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Анатомия на човека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Положителен </a:t>
            </a:r>
            <a:r>
              <a:rPr lang="ru-RU" sz="1400" dirty="0"/>
              <a:t>е фактът, че проф. Иванов успява да представи целия учебен материал по време на лекционните занятия.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Удовлетворен </a:t>
            </a:r>
            <a:r>
              <a:rPr lang="ru-RU" sz="1400" dirty="0"/>
              <a:t>съм от упражненията, водени от д-р Коклева.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Да </a:t>
            </a:r>
            <a:r>
              <a:rPr lang="ru-RU" sz="1400" dirty="0"/>
              <a:t>се отделя повече време за работа в дисекционните зали.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Считам</a:t>
            </a:r>
            <a:r>
              <a:rPr lang="ru-RU" sz="1400" dirty="0"/>
              <a:t>, че оценяването по време на изпита беше </a:t>
            </a:r>
            <a:r>
              <a:rPr lang="ru-RU" sz="1400" dirty="0" smtClean="0"/>
              <a:t>субективно.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Липсват </a:t>
            </a:r>
            <a:r>
              <a:rPr lang="ru-RU" sz="1400" dirty="0"/>
              <a:t>ясни критерии за оценяване.</a:t>
            </a: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Физиология на човека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Времето </a:t>
            </a:r>
            <a:r>
              <a:rPr lang="ru-RU" sz="1400" dirty="0"/>
              <a:t>за лекционните занятия да се използва по-рационално от преподавателя.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/>
              <a:t>Би </a:t>
            </a:r>
            <a:r>
              <a:rPr lang="ru-RU" sz="1400" dirty="0"/>
              <a:t>било по-добре, ако учебната дисциплина се изучава в два последователни семестъра, тъй като обемът на учебния материал е сравнително голям и изисква повече време за самоподготовка.</a:t>
            </a:r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36004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rgbClr val="FFC000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804901"/>
              </p:ext>
            </p:extLst>
          </p:nvPr>
        </p:nvGraphicFramePr>
        <p:xfrm>
          <a:off x="323529" y="1556792"/>
          <a:ext cx="7704855" cy="4176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2376264"/>
                <a:gridCol w="3024335"/>
              </a:tblGrid>
              <a:tr h="360040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Анатомия на човека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Физиология на човека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По учебен план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45 уч.ч., изучавана във II семестър, съответно 30/15 уч.ч.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90 уч.ч., изучавана във II семестър, съответно 45/45 уч.ч.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Преподаватели,</a:t>
                      </a:r>
                      <a:r>
                        <a:rPr lang="bg-BG" sz="1400" baseline="0" dirty="0" smtClean="0">
                          <a:latin typeface="+mj-lt"/>
                        </a:rPr>
                        <a:t> водили учебните занятия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д-р Е. </a:t>
                      </a:r>
                      <a:r>
                        <a:rPr lang="bg-BG" sz="1400" dirty="0" smtClean="0">
                          <a:latin typeface="+mj-lt"/>
                        </a:rPr>
                        <a:t>Иванов, </a:t>
                      </a:r>
                      <a:r>
                        <a:rPr lang="bg-BG" sz="1400" dirty="0" smtClean="0">
                          <a:latin typeface="+mj-lt"/>
                        </a:rPr>
                        <a:t>дм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</a:t>
                      </a:r>
                      <a:r>
                        <a:rPr lang="bg-BG" sz="1400" baseline="0" dirty="0" smtClean="0">
                          <a:latin typeface="+mj-lt"/>
                        </a:rPr>
                        <a:t> д-р Д. Лазаров</a:t>
                      </a:r>
                    </a:p>
                    <a:p>
                      <a:r>
                        <a:rPr lang="bg-BG" sz="1400" baseline="0" dirty="0" smtClean="0">
                          <a:latin typeface="+mj-lt"/>
                        </a:rPr>
                        <a:t>Ас. д-р М. Коклева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Доц. д-р Б. Русева, дм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д-р Н. Колев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д-р Т. Симеонова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Бр. анкетирани лица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19</a:t>
                      </a:r>
                      <a:r>
                        <a:rPr lang="en-US" sz="1400" dirty="0" smtClean="0">
                          <a:latin typeface="+mj-lt"/>
                        </a:rPr>
                        <a:t> (</a:t>
                      </a:r>
                      <a:r>
                        <a:rPr lang="bg-BG" sz="1400" dirty="0" smtClean="0">
                          <a:latin typeface="+mj-lt"/>
                        </a:rPr>
                        <a:t>42.2%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19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r>
                        <a:rPr lang="bg-BG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42.2%)</a:t>
                      </a:r>
                    </a:p>
                  </a:txBody>
                  <a:tcPr/>
                </a:tc>
              </a:tr>
              <a:tr h="1001023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Разпределение на студентите по пол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Мъже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Жени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6</a:t>
                      </a:r>
                      <a:r>
                        <a:rPr lang="en-US" sz="1400" dirty="0" smtClean="0">
                          <a:latin typeface="+mj-lt"/>
                        </a:rPr>
                        <a:t> (</a:t>
                      </a:r>
                      <a:r>
                        <a:rPr lang="bg-BG" sz="1400" dirty="0" smtClean="0">
                          <a:latin typeface="+mj-lt"/>
                        </a:rPr>
                        <a:t>31.6%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13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68.4%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6</a:t>
                      </a:r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r>
                        <a:rPr lang="bg-BG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31.6%)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13 (68.4%)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936104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284984"/>
            <a:ext cx="33478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двете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03848" y="2996952"/>
            <a:ext cx="5940152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95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/>
              <a:t>Някои от студентите считат, че изучаването на устройството на човешкото тяло повишава тяхната здравна култура, </a:t>
            </a:r>
            <a:r>
              <a:rPr lang="ru-RU" sz="950" i="1" dirty="0" smtClean="0"/>
              <a:t>други </a:t>
            </a:r>
            <a:r>
              <a:rPr lang="ru-RU" sz="950" i="1" dirty="0"/>
              <a:t>определят </a:t>
            </a:r>
            <a:r>
              <a:rPr lang="ru-RU" sz="950" b="1" i="1" dirty="0" smtClean="0"/>
              <a:t>учебната дисциплина </a:t>
            </a:r>
            <a:r>
              <a:rPr lang="bg-BG" sz="950" b="1" i="1" dirty="0" smtClean="0"/>
              <a:t>„</a:t>
            </a:r>
            <a:r>
              <a:rPr lang="ru-RU" sz="950" b="1" i="1" dirty="0" smtClean="0"/>
              <a:t>Анатомия на човека</a:t>
            </a:r>
            <a:r>
              <a:rPr lang="bg-BG" sz="950" b="1" i="1" dirty="0" smtClean="0"/>
              <a:t>“</a:t>
            </a:r>
            <a:r>
              <a:rPr lang="ru-RU" sz="950" i="1" dirty="0" smtClean="0"/>
              <a:t> като </a:t>
            </a:r>
            <a:r>
              <a:rPr lang="ru-RU" sz="950" i="1" dirty="0"/>
              <a:t>базова и важна при изучаването на следващи учебни дисциплини, като Фармакология, Биохимия</a:t>
            </a:r>
            <a:r>
              <a:rPr lang="ru-RU" sz="950" i="1" dirty="0" smtClean="0"/>
              <a:t>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/>
              <a:t>Над 2/3 от студентите считат, че </a:t>
            </a:r>
            <a:r>
              <a:rPr lang="ru-RU" sz="950" b="1" i="1" dirty="0"/>
              <a:t>учебната </a:t>
            </a:r>
            <a:r>
              <a:rPr lang="ru-RU" sz="950" b="1" i="1" dirty="0" smtClean="0"/>
              <a:t>дисциплина </a:t>
            </a:r>
            <a:r>
              <a:rPr lang="bg-BG" sz="950" b="1" i="1" dirty="0" smtClean="0"/>
              <a:t>„</a:t>
            </a:r>
            <a:r>
              <a:rPr lang="ru-RU" sz="950" b="1" i="1" dirty="0" smtClean="0"/>
              <a:t>Физиология на човека</a:t>
            </a:r>
            <a:r>
              <a:rPr lang="bg-BG" sz="950" b="1" i="1" dirty="0" smtClean="0"/>
              <a:t>“</a:t>
            </a:r>
            <a:r>
              <a:rPr lang="ru-RU" sz="950" i="1" dirty="0" smtClean="0"/>
              <a:t> </a:t>
            </a:r>
            <a:r>
              <a:rPr lang="ru-RU" sz="950" i="1" dirty="0"/>
              <a:t>заема важно място в процеса на цялостното обучение по тази специалност. Някои от студентите считат, </a:t>
            </a:r>
            <a:r>
              <a:rPr lang="bg-BG" sz="950" i="1" dirty="0" smtClean="0"/>
              <a:t>ч</a:t>
            </a:r>
            <a:r>
              <a:rPr lang="ru-RU" sz="950" i="1" dirty="0" smtClean="0"/>
              <a:t>е </a:t>
            </a:r>
            <a:r>
              <a:rPr lang="ru-RU" sz="950" i="1" dirty="0"/>
              <a:t>необходимо да се познават физиологичните процеси, които протичат в човешкия организъм, начинът, по който функционират различните системи, тъй като редица редица лекарства са свързани с конкретни медиатори и това дава възможност да се проследи ефекта от тяхното приложение. Част от студентите определят ФЧ като базисна дисциплина, която е полезна при ичучаването на следващи учебни дисциплини</a:t>
            </a:r>
            <a:r>
              <a:rPr lang="ru-RU" sz="950" i="1" dirty="0" smtClean="0"/>
              <a:t>.</a:t>
            </a:r>
          </a:p>
          <a:p>
            <a:pPr lvl="0" fontAlgn="base">
              <a:spcBef>
                <a:spcPct val="0"/>
              </a:spcBef>
            </a:pPr>
            <a:endParaRPr lang="ru-RU" sz="950" i="1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bg-BG" sz="950" i="1" dirty="0" smtClean="0">
                <a:cs typeface="Arial" pitchFamily="34" charset="0"/>
              </a:rPr>
              <a:t>Основни </a:t>
            </a:r>
            <a:r>
              <a:rPr lang="bg-BG" sz="950" i="1" dirty="0">
                <a:cs typeface="Arial" pitchFamily="34" charset="0"/>
              </a:rPr>
              <a:t>мотиви, посочвани от лицата </a:t>
            </a:r>
            <a:r>
              <a:rPr lang="bg-BG" sz="95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950" i="1" dirty="0" smtClean="0">
                <a:solidFill>
                  <a:schemeClr val="accent1"/>
                </a:solidFill>
                <a:cs typeface="Arial" pitchFamily="34" charset="0"/>
              </a:rPr>
              <a:t>и тяхната роля за успешната професионална реализация: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/>
              <a:t>Над 44% смятат, че усвоените знания и умения по </a:t>
            </a:r>
            <a:r>
              <a:rPr lang="ru-RU" sz="950" b="1" i="1" dirty="0"/>
              <a:t>„Анатомия на човека“ </a:t>
            </a:r>
            <a:r>
              <a:rPr lang="ru-RU" sz="950" i="1" dirty="0"/>
              <a:t>ще са полезни за тяхната по-успешна професионална реализация, макар че по време на обучението им не се акцентира достатъчно върху тази дисциплина</a:t>
            </a:r>
            <a:r>
              <a:rPr lang="ru-RU" sz="950" i="1" dirty="0" smtClean="0"/>
              <a:t>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>
                <a:cs typeface="Arial" pitchFamily="34" charset="0"/>
              </a:rPr>
              <a:t>Над 52% смятат, че усвоените знания и умения по </a:t>
            </a:r>
            <a:r>
              <a:rPr lang="bg-BG" sz="950" b="1" i="1" dirty="0"/>
              <a:t>„</a:t>
            </a:r>
            <a:r>
              <a:rPr lang="ru-RU" sz="950" b="1" i="1" dirty="0"/>
              <a:t>Физиология на човека</a:t>
            </a:r>
            <a:r>
              <a:rPr lang="bg-BG" sz="950" b="1" i="1" dirty="0"/>
              <a:t>“ </a:t>
            </a:r>
            <a:r>
              <a:rPr lang="ru-RU" sz="950" i="1" dirty="0" smtClean="0">
                <a:cs typeface="Arial" pitchFamily="34" charset="0"/>
              </a:rPr>
              <a:t>ще </a:t>
            </a:r>
            <a:r>
              <a:rPr lang="ru-RU" sz="950" i="1" dirty="0">
                <a:cs typeface="Arial" pitchFamily="34" charset="0"/>
              </a:rPr>
              <a:t>са полезни за тяхната по-успешна професионална реализация, тъй като според тях е важно бъдещите фармацевти да са запознати с референтните стойности на някои показатели (напр. артериално налягане, ПКК). Според някои студенти учебната дисциплина допринася също за по-доброто разбиране на  ефекта на лекарствата за различните заболявания и за правилното идентифициране на признаците на болестта.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>
                <a:cs typeface="Arial" pitchFamily="34" charset="0"/>
              </a:rPr>
              <a:t>Над 47% не са изразили конкретно мнение по въпроса.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74738"/>
              </p:ext>
            </p:extLst>
          </p:nvPr>
        </p:nvGraphicFramePr>
        <p:xfrm>
          <a:off x="0" y="1124744"/>
          <a:ext cx="363589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218130"/>
              </p:ext>
            </p:extLst>
          </p:nvPr>
        </p:nvGraphicFramePr>
        <p:xfrm>
          <a:off x="-991" y="4005064"/>
          <a:ext cx="3492871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606383"/>
              </p:ext>
            </p:extLst>
          </p:nvPr>
        </p:nvGraphicFramePr>
        <p:xfrm>
          <a:off x="5076056" y="980728"/>
          <a:ext cx="38701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89333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568782"/>
              </p:ext>
            </p:extLst>
          </p:nvPr>
        </p:nvGraphicFramePr>
        <p:xfrm>
          <a:off x="179512" y="908720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672408" cy="1080120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АКТУАЛНОСТ НА УЧЕБНОТО СЪДЪРЖАНИЕ  НА УЧЕБНИТЕ ДИСЦИПЛИНИ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55976" y="332656"/>
            <a:ext cx="468052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600" b="1" dirty="0" smtClean="0">
                <a:solidFill>
                  <a:schemeClr val="tx1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041268"/>
              </p:ext>
            </p:extLst>
          </p:nvPr>
        </p:nvGraphicFramePr>
        <p:xfrm>
          <a:off x="2915816" y="1268760"/>
          <a:ext cx="59401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1608" y="1412776"/>
            <a:ext cx="31683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Всички анкетирани лица определят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учебното съдържание по двете учебни дисциплини като актуално.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2.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„АНАТОМИЯ НА ЧОВЕКА”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96844"/>
              </p:ext>
            </p:extLst>
          </p:nvPr>
        </p:nvGraphicFramePr>
        <p:xfrm>
          <a:off x="1619672" y="1124744"/>
          <a:ext cx="5915025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5914269" imgH="5171202" progId="Word.Document.12">
                  <p:embed/>
                </p:oleObj>
              </mc:Choice>
              <mc:Fallback>
                <p:oleObj name="Document" r:id="rId3" imgW="5914269" imgH="51712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124744"/>
                        <a:ext cx="5915025" cy="517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„ФИЗИОЛОГИЯ НА ЧОВЕКА”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087765"/>
              </p:ext>
            </p:extLst>
          </p:nvPr>
        </p:nvGraphicFramePr>
        <p:xfrm>
          <a:off x="1619672" y="1052736"/>
          <a:ext cx="5915025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3" imgW="5914269" imgH="5171202" progId="Word.Document.12">
                  <p:embed/>
                </p:oleObj>
              </mc:Choice>
              <mc:Fallback>
                <p:oleObj name="Document" r:id="rId3" imgW="5914269" imgH="51712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052736"/>
                        <a:ext cx="5915025" cy="517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57" y="188640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tx1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805264"/>
            <a:ext cx="478311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42% от студентите</a:t>
            </a:r>
            <a:r>
              <a:rPr kumimoji="0" lang="en-US" sz="1100" b="0" i="1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bg-BG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че са срещали затруднения с усвояването на учебния материал по „Анатомия на човека“ и „Физиология на човека“.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5733256"/>
            <a:ext cx="41764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всяка от двете учебни дисциплини.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489044"/>
              </p:ext>
            </p:extLst>
          </p:nvPr>
        </p:nvGraphicFramePr>
        <p:xfrm>
          <a:off x="107504" y="908720"/>
          <a:ext cx="45365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482111"/>
              </p:ext>
            </p:extLst>
          </p:nvPr>
        </p:nvGraphicFramePr>
        <p:xfrm>
          <a:off x="4572000" y="908720"/>
          <a:ext cx="43924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1" y="116632"/>
            <a:ext cx="8712968" cy="648072"/>
          </a:xfrm>
        </p:spPr>
        <p:txBody>
          <a:bodyPr>
            <a:normAutofit/>
          </a:bodyPr>
          <a:lstStyle/>
          <a:p>
            <a:r>
              <a:rPr lang="bg-BG" sz="1600" b="1" dirty="0" smtClean="0">
                <a:solidFill>
                  <a:schemeClr val="tx1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739054"/>
            <a:ext cx="4783118" cy="7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Консултации по учебната дисциплина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са предлагани предимно от нехабилитираните пеподаватели по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„Анатомия на човека“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41.7%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„Физиология на човека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“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50.0%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860032" y="5703434"/>
            <a:ext cx="4032448" cy="103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ниска е посещаемостта на студентите на консултациите, организирани по учебните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дисциплини, съответно</a:t>
            </a:r>
            <a:r>
              <a:rPr lang="bg-BG" sz="1100" i="1" dirty="0" smtClean="0">
                <a:cs typeface="Arial" pitchFamily="34" charset="0"/>
              </a:rPr>
              <a:t>  10.5% по „Анатомия на човека“ и  2.8% - по „Физиология на човека“.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120078"/>
              </p:ext>
            </p:extLst>
          </p:nvPr>
        </p:nvGraphicFramePr>
        <p:xfrm>
          <a:off x="107504" y="764704"/>
          <a:ext cx="4680520" cy="493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047815"/>
              </p:ext>
            </p:extLst>
          </p:nvPr>
        </p:nvGraphicFramePr>
        <p:xfrm>
          <a:off x="4572000" y="764704"/>
          <a:ext cx="44279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1310</TotalTime>
  <Words>1287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Essential</vt:lpstr>
      <vt:lpstr>Document</vt:lpstr>
      <vt:lpstr>03-01: ПРОУЧВАНЕ НА МНЕНИЕТО НА СТУДЕНТИ ЗА СПЕЦИФИЧНИТЕ КОМПЕТЕНЦИИ, ФОРМИРАНИ ПО УЧЕБНИТЕ ДИСЦИПЛИНИ „АНАТОМИЯ НА ЧОВЕКА” И „ФИЗИОЛОГИЯ НА ЧОВЕКА” И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„АНАТОМИЯ НА ЧОВЕКА” от студентите</vt:lpstr>
      <vt:lpstr>Табл. № 3. Оценки, дадени за преподавателите по учебната дисциплина „ФИЗИОЛОГИЯ НА ЧОВЕКА”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344</cp:revision>
  <dcterms:created xsi:type="dcterms:W3CDTF">2018-03-30T05:06:56Z</dcterms:created>
  <dcterms:modified xsi:type="dcterms:W3CDTF">2019-02-04T06:18:34Z</dcterms:modified>
</cp:coreProperties>
</file>