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0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1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000" b="1" i="1" baseline="0" dirty="0">
                <a:effectLst/>
              </a:rPr>
              <a:t>Фиг. № 1. </a:t>
            </a:r>
            <a:r>
              <a:rPr lang="bg-BG" sz="1000" b="0" i="1" baseline="0" dirty="0">
                <a:effectLst/>
              </a:rPr>
              <a:t>Запознати ли бяхте с компетенциите, които </a:t>
            </a:r>
            <a:r>
              <a:rPr lang="en-US" sz="1000" b="0" i="1" baseline="0" dirty="0">
                <a:effectLst/>
              </a:rPr>
              <a:t> </a:t>
            </a:r>
            <a:r>
              <a:rPr lang="bg-BG" sz="1000" b="0" i="1" baseline="0" dirty="0">
                <a:effectLst/>
              </a:rPr>
              <a:t>е необходимо да притежавате по учебната дисциплина? </a:t>
            </a:r>
            <a:endParaRPr lang="en-GB" sz="1000" dirty="0">
              <a:effectLst/>
            </a:endParaRP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0636088331457362E-2"/>
          <c:y val="0.35264365101516487"/>
          <c:w val="0.9858185488913902"/>
          <c:h val="0.5111750434763939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Лист1!$A$4</c:f>
              <c:strCache>
                <c:ptCount val="1"/>
                <c:pt idx="0">
                  <c:v>да, бях запознат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Лист1!$B$3:$C$3</c:f>
              <c:strCache>
                <c:ptCount val="2"/>
                <c:pt idx="0">
                  <c:v>Биохимия</c:v>
                </c:pt>
                <c:pt idx="1">
                  <c:v>Органична химия</c:v>
                </c:pt>
              </c:strCache>
            </c:strRef>
          </c:cat>
          <c:val>
            <c:numRef>
              <c:f>Лист1!$B$4:$C$4</c:f>
              <c:numCache>
                <c:formatCode>General</c:formatCode>
                <c:ptCount val="2"/>
                <c:pt idx="0" formatCode="0.0;[Red]0.0">
                  <c:v>95.7</c:v>
                </c:pt>
                <c:pt idx="1">
                  <c:v>60.9</c:v>
                </c:pt>
              </c:numCache>
            </c:numRef>
          </c:val>
        </c:ser>
        <c:ser>
          <c:idx val="1"/>
          <c:order val="1"/>
          <c:tx>
            <c:strRef>
              <c:f>Лист1!$A$5</c:f>
              <c:strCache>
                <c:ptCount val="1"/>
                <c:pt idx="0">
                  <c:v>не, не бях запознат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Лист1!$B$3:$C$3</c:f>
              <c:strCache>
                <c:ptCount val="2"/>
                <c:pt idx="0">
                  <c:v>Биохимия</c:v>
                </c:pt>
                <c:pt idx="1">
                  <c:v>Органична химия</c:v>
                </c:pt>
              </c:strCache>
            </c:strRef>
          </c:cat>
          <c:val>
            <c:numRef>
              <c:f>Лист1!$B$5:$C$5</c:f>
              <c:numCache>
                <c:formatCode>General</c:formatCode>
                <c:ptCount val="2"/>
                <c:pt idx="0" formatCode="0.0;[Red]0.0">
                  <c:v>4.3</c:v>
                </c:pt>
                <c:pt idx="1">
                  <c:v>21.7</c:v>
                </c:pt>
              </c:numCache>
            </c:numRef>
          </c:val>
        </c:ser>
        <c:ser>
          <c:idx val="2"/>
          <c:order val="2"/>
          <c:tx>
            <c:strRef>
              <c:f>Лист1!$A$6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Лист1!$B$3:$C$3</c:f>
              <c:strCache>
                <c:ptCount val="2"/>
                <c:pt idx="0">
                  <c:v>Биохимия</c:v>
                </c:pt>
                <c:pt idx="1">
                  <c:v>Органична химия</c:v>
                </c:pt>
              </c:strCache>
            </c:strRef>
          </c:cat>
          <c:val>
            <c:numRef>
              <c:f>Лист1!$B$6:$C$6</c:f>
              <c:numCache>
                <c:formatCode>General</c:formatCode>
                <c:ptCount val="2"/>
                <c:pt idx="1">
                  <c:v>17.399999999999999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6651008"/>
        <c:axId val="186652544"/>
        <c:axId val="0"/>
      </c:bar3DChart>
      <c:catAx>
        <c:axId val="186651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86652544"/>
        <c:crosses val="autoZero"/>
        <c:auto val="1"/>
        <c:lblAlgn val="ctr"/>
        <c:lblOffset val="100"/>
        <c:noMultiLvlLbl val="0"/>
      </c:catAx>
      <c:valAx>
        <c:axId val="186652544"/>
        <c:scaling>
          <c:orientation val="minMax"/>
        </c:scaling>
        <c:delete val="1"/>
        <c:axPos val="l"/>
        <c:numFmt formatCode="0.0;[Red]0.0" sourceLinked="1"/>
        <c:majorTickMark val="out"/>
        <c:minorTickMark val="none"/>
        <c:tickLblPos val="nextTo"/>
        <c:crossAx val="186651008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9.2465740415388561E-2"/>
          <c:y val="0.27188004751608796"/>
          <c:w val="0.8271291750159071"/>
          <c:h val="0.1017451052447164"/>
        </c:manualLayout>
      </c:layout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10. </a:t>
            </a:r>
            <a:r>
              <a:rPr lang="bg-BG" sz="1100" b="0" i="1" baseline="0">
                <a:effectLst/>
              </a:rPr>
              <a:t>Посещавахте ли консултациите, провеждани по време на семестъра от страна на преподавателите, водили учебната дисциплина? </a:t>
            </a:r>
            <a:r>
              <a:rPr lang="en-US" sz="1100" b="0" i="1" baseline="0">
                <a:effectLst/>
              </a:rPr>
              <a:t>(</a:t>
            </a:r>
            <a:r>
              <a:rPr lang="bg-BG" sz="1100" b="0" i="1" baseline="0">
                <a:effectLst/>
              </a:rPr>
              <a:t>%</a:t>
            </a:r>
            <a:r>
              <a:rPr lang="en-US" sz="1100" b="0" i="1" baseline="0">
                <a:effectLst/>
              </a:rPr>
              <a:t>)</a:t>
            </a:r>
            <a:endParaRPr lang="en-GB" sz="1100">
              <a:effectLst/>
            </a:endParaRPr>
          </a:p>
        </c:rich>
      </c:tx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Лист1!$I$83</c:f>
              <c:strCache>
                <c:ptCount val="1"/>
                <c:pt idx="0">
                  <c:v>да, посещавах консултациите на хабилит. лице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Лист1!$J$82:$K$82</c:f>
              <c:strCache>
                <c:ptCount val="2"/>
                <c:pt idx="0">
                  <c:v>Биохимия</c:v>
                </c:pt>
                <c:pt idx="1">
                  <c:v>Органична химия</c:v>
                </c:pt>
              </c:strCache>
            </c:strRef>
          </c:cat>
          <c:val>
            <c:numRef>
              <c:f>Лист1!$J$83:$K$83</c:f>
              <c:numCache>
                <c:formatCode>General</c:formatCode>
                <c:ptCount val="2"/>
                <c:pt idx="0" formatCode="0.0;[Red]0.0">
                  <c:v>11.4</c:v>
                </c:pt>
                <c:pt idx="1">
                  <c:v>6.3</c:v>
                </c:pt>
              </c:numCache>
            </c:numRef>
          </c:val>
        </c:ser>
        <c:ser>
          <c:idx val="1"/>
          <c:order val="1"/>
          <c:tx>
            <c:strRef>
              <c:f>Лист1!$I$84</c:f>
              <c:strCache>
                <c:ptCount val="1"/>
                <c:pt idx="0">
                  <c:v>да, посещавах консултациите на асистента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Лист1!$J$82:$K$82</c:f>
              <c:strCache>
                <c:ptCount val="2"/>
                <c:pt idx="0">
                  <c:v>Биохимия</c:v>
                </c:pt>
                <c:pt idx="1">
                  <c:v>Органична химия</c:v>
                </c:pt>
              </c:strCache>
            </c:strRef>
          </c:cat>
          <c:val>
            <c:numRef>
              <c:f>Лист1!$J$84:$K$84</c:f>
              <c:numCache>
                <c:formatCode>General</c:formatCode>
                <c:ptCount val="2"/>
                <c:pt idx="0" formatCode="0.0;[Red]0.0">
                  <c:v>6.8</c:v>
                </c:pt>
                <c:pt idx="1">
                  <c:v>39.6</c:v>
                </c:pt>
              </c:numCache>
            </c:numRef>
          </c:val>
        </c:ser>
        <c:ser>
          <c:idx val="2"/>
          <c:order val="2"/>
          <c:tx>
            <c:strRef>
              <c:f>Лист1!$I$85</c:f>
              <c:strCache>
                <c:ptCount val="1"/>
                <c:pt idx="0">
                  <c:v>не, не съм посещавал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Лист1!$J$82:$K$82</c:f>
              <c:strCache>
                <c:ptCount val="2"/>
                <c:pt idx="0">
                  <c:v>Биохимия</c:v>
                </c:pt>
                <c:pt idx="1">
                  <c:v>Органична химия</c:v>
                </c:pt>
              </c:strCache>
            </c:strRef>
          </c:cat>
          <c:val>
            <c:numRef>
              <c:f>Лист1!$J$85:$K$85</c:f>
              <c:numCache>
                <c:formatCode>General</c:formatCode>
                <c:ptCount val="2"/>
                <c:pt idx="0">
                  <c:v>54.5</c:v>
                </c:pt>
                <c:pt idx="1">
                  <c:v>41.7</c:v>
                </c:pt>
              </c:numCache>
            </c:numRef>
          </c:val>
        </c:ser>
        <c:ser>
          <c:idx val="3"/>
          <c:order val="3"/>
          <c:tx>
            <c:strRef>
              <c:f>Лист1!$I$86</c:f>
              <c:strCache>
                <c:ptCount val="1"/>
                <c:pt idx="0">
                  <c:v>не, не съм посещавал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Лист1!$J$82:$K$82</c:f>
              <c:strCache>
                <c:ptCount val="2"/>
                <c:pt idx="0">
                  <c:v>Биохимия</c:v>
                </c:pt>
                <c:pt idx="1">
                  <c:v>Органична химия</c:v>
                </c:pt>
              </c:strCache>
            </c:strRef>
          </c:cat>
          <c:val>
            <c:numRef>
              <c:f>Лист1!$J$86:$K$86</c:f>
              <c:numCache>
                <c:formatCode>General</c:formatCode>
                <c:ptCount val="2"/>
                <c:pt idx="0" formatCode="0.0;[Red]0.0">
                  <c:v>27.3</c:v>
                </c:pt>
                <c:pt idx="1">
                  <c:v>12.4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143537664"/>
        <c:axId val="143539584"/>
        <c:axId val="0"/>
      </c:bar3DChart>
      <c:catAx>
        <c:axId val="1435376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43539584"/>
        <c:crosses val="autoZero"/>
        <c:auto val="1"/>
        <c:lblAlgn val="ctr"/>
        <c:lblOffset val="100"/>
        <c:noMultiLvlLbl val="0"/>
      </c:catAx>
      <c:valAx>
        <c:axId val="143539584"/>
        <c:scaling>
          <c:orientation val="minMax"/>
        </c:scaling>
        <c:delete val="0"/>
        <c:axPos val="b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14353766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11</a:t>
            </a:r>
            <a:r>
              <a:rPr lang="bg-BG" sz="1100" b="0" i="1" baseline="0">
                <a:effectLst/>
              </a:rPr>
              <a:t>. Отговаря ли получената оценка на изпита по учебната дисциплина на Вашите знания?  </a:t>
            </a:r>
            <a:r>
              <a:rPr lang="en-US" sz="1100" b="0" i="1" baseline="0">
                <a:effectLst/>
              </a:rPr>
              <a:t>(</a:t>
            </a:r>
            <a:r>
              <a:rPr lang="bg-BG" sz="1100" b="0" i="1" baseline="0">
                <a:effectLst/>
              </a:rPr>
              <a:t>%</a:t>
            </a:r>
            <a:r>
              <a:rPr lang="en-US" sz="1100" b="0" i="1" baseline="0">
                <a:effectLst/>
              </a:rPr>
              <a:t>)</a:t>
            </a:r>
            <a:endParaRPr lang="en-GB" sz="1100">
              <a:effectLst/>
            </a:endParaRPr>
          </a:p>
        </c:rich>
      </c:tx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Лист1!$A$100</c:f>
              <c:strCache>
                <c:ptCount val="1"/>
                <c:pt idx="0">
                  <c:v>не отговаря - занижена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Лист1!$B$99:$C$99</c:f>
              <c:strCache>
                <c:ptCount val="2"/>
                <c:pt idx="0">
                  <c:v>Биохимия</c:v>
                </c:pt>
                <c:pt idx="1">
                  <c:v>Органична химия</c:v>
                </c:pt>
              </c:strCache>
            </c:strRef>
          </c:cat>
          <c:val>
            <c:numRef>
              <c:f>Лист1!$B$100:$C$100</c:f>
              <c:numCache>
                <c:formatCode>0.0</c:formatCode>
                <c:ptCount val="2"/>
                <c:pt idx="0">
                  <c:v>13</c:v>
                </c:pt>
                <c:pt idx="1">
                  <c:v>18.2</c:v>
                </c:pt>
              </c:numCache>
            </c:numRef>
          </c:val>
        </c:ser>
        <c:ser>
          <c:idx val="1"/>
          <c:order val="1"/>
          <c:tx>
            <c:strRef>
              <c:f>Лист1!$A$101</c:f>
              <c:strCache>
                <c:ptCount val="1"/>
                <c:pt idx="0">
                  <c:v>не отговаря - занижена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Лист1!$B$99:$C$99</c:f>
              <c:strCache>
                <c:ptCount val="2"/>
                <c:pt idx="0">
                  <c:v>Биохимия</c:v>
                </c:pt>
                <c:pt idx="1">
                  <c:v>Органична химия</c:v>
                </c:pt>
              </c:strCache>
            </c:strRef>
          </c:cat>
          <c:val>
            <c:numRef>
              <c:f>Лист1!$B$101:$C$101</c:f>
              <c:numCache>
                <c:formatCode>0.0</c:formatCode>
                <c:ptCount val="2"/>
                <c:pt idx="1">
                  <c:v>4.5</c:v>
                </c:pt>
              </c:numCache>
            </c:numRef>
          </c:val>
        </c:ser>
        <c:ser>
          <c:idx val="2"/>
          <c:order val="2"/>
          <c:tx>
            <c:strRef>
              <c:f>Лист1!$A$102</c:f>
              <c:strCache>
                <c:ptCount val="1"/>
                <c:pt idx="0">
                  <c:v>отговаря приблизително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Лист1!$B$99:$C$99</c:f>
              <c:strCache>
                <c:ptCount val="2"/>
                <c:pt idx="0">
                  <c:v>Биохимия</c:v>
                </c:pt>
                <c:pt idx="1">
                  <c:v>Органична химия</c:v>
                </c:pt>
              </c:strCache>
            </c:strRef>
          </c:cat>
          <c:val>
            <c:numRef>
              <c:f>Лист1!$B$102:$C$102</c:f>
              <c:numCache>
                <c:formatCode>0.0</c:formatCode>
                <c:ptCount val="2"/>
                <c:pt idx="0">
                  <c:v>30.4</c:v>
                </c:pt>
                <c:pt idx="1">
                  <c:v>40.9</c:v>
                </c:pt>
              </c:numCache>
            </c:numRef>
          </c:val>
        </c:ser>
        <c:ser>
          <c:idx val="3"/>
          <c:order val="3"/>
          <c:tx>
            <c:strRef>
              <c:f>Лист1!$A$103</c:f>
              <c:strCache>
                <c:ptCount val="1"/>
                <c:pt idx="0">
                  <c:v>отговаря напълно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Лист1!$B$99:$C$99</c:f>
              <c:strCache>
                <c:ptCount val="2"/>
                <c:pt idx="0">
                  <c:v>Биохимия</c:v>
                </c:pt>
                <c:pt idx="1">
                  <c:v>Органична химия</c:v>
                </c:pt>
              </c:strCache>
            </c:strRef>
          </c:cat>
          <c:val>
            <c:numRef>
              <c:f>Лист1!$B$103:$C$103</c:f>
              <c:numCache>
                <c:formatCode>0.0</c:formatCode>
                <c:ptCount val="2"/>
                <c:pt idx="0" formatCode="General">
                  <c:v>56.6</c:v>
                </c:pt>
                <c:pt idx="1">
                  <c:v>36.4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4023936"/>
        <c:axId val="144025472"/>
        <c:axId val="0"/>
      </c:bar3DChart>
      <c:catAx>
        <c:axId val="144023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44025472"/>
        <c:crosses val="autoZero"/>
        <c:auto val="1"/>
        <c:lblAlgn val="ctr"/>
        <c:lblOffset val="100"/>
        <c:noMultiLvlLbl val="0"/>
      </c:catAx>
      <c:valAx>
        <c:axId val="144025472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44023936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000" b="1" i="1" baseline="0" dirty="0">
                <a:effectLst/>
              </a:rPr>
              <a:t>Фиг. № 2. </a:t>
            </a:r>
            <a:r>
              <a:rPr lang="bg-BG" sz="1000" b="0" i="1" baseline="0" dirty="0">
                <a:effectLst/>
              </a:rPr>
              <a:t>Считате ли, че учебната дисциплина е важна в процеса на цялостното обучение на студентите  от специалност „Фармация”?</a:t>
            </a:r>
            <a:endParaRPr lang="en-GB" sz="1000" dirty="0">
              <a:effectLst/>
            </a:endParaRP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Лист1!$J$4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Лист1!$K$3:$L$3</c:f>
              <c:strCache>
                <c:ptCount val="2"/>
                <c:pt idx="0">
                  <c:v>Биохимия</c:v>
                </c:pt>
                <c:pt idx="1">
                  <c:v>Органична химия</c:v>
                </c:pt>
              </c:strCache>
            </c:strRef>
          </c:cat>
          <c:val>
            <c:numRef>
              <c:f>Лист1!$K$4:$L$4</c:f>
              <c:numCache>
                <c:formatCode>General</c:formatCode>
                <c:ptCount val="2"/>
                <c:pt idx="0">
                  <c:v>76.2</c:v>
                </c:pt>
                <c:pt idx="1">
                  <c:v>65.2</c:v>
                </c:pt>
              </c:numCache>
            </c:numRef>
          </c:val>
        </c:ser>
        <c:ser>
          <c:idx val="1"/>
          <c:order val="1"/>
          <c:tx>
            <c:strRef>
              <c:f>Лист1!$J$5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Лист1!$K$3:$L$3</c:f>
              <c:strCache>
                <c:ptCount val="2"/>
                <c:pt idx="0">
                  <c:v>Биохимия</c:v>
                </c:pt>
                <c:pt idx="1">
                  <c:v>Органична химия</c:v>
                </c:pt>
              </c:strCache>
            </c:strRef>
          </c:cat>
          <c:val>
            <c:numRef>
              <c:f>Лист1!$K$5:$L$5</c:f>
              <c:numCache>
                <c:formatCode>General</c:formatCode>
                <c:ptCount val="2"/>
                <c:pt idx="1">
                  <c:v>4.3</c:v>
                </c:pt>
              </c:numCache>
            </c:numRef>
          </c:val>
        </c:ser>
        <c:ser>
          <c:idx val="2"/>
          <c:order val="2"/>
          <c:tx>
            <c:strRef>
              <c:f>Лист1!$J$6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Лист1!$K$3:$L$3</c:f>
              <c:strCache>
                <c:ptCount val="2"/>
                <c:pt idx="0">
                  <c:v>Биохимия</c:v>
                </c:pt>
                <c:pt idx="1">
                  <c:v>Органична химия</c:v>
                </c:pt>
              </c:strCache>
            </c:strRef>
          </c:cat>
          <c:val>
            <c:numRef>
              <c:f>Лист1!$K$6:$L$6</c:f>
              <c:numCache>
                <c:formatCode>General</c:formatCode>
                <c:ptCount val="2"/>
                <c:pt idx="0">
                  <c:v>23.8</c:v>
                </c:pt>
                <c:pt idx="1">
                  <c:v>30.5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2465792"/>
        <c:axId val="132467328"/>
        <c:axId val="0"/>
      </c:bar3DChart>
      <c:catAx>
        <c:axId val="132465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2467328"/>
        <c:crosses val="autoZero"/>
        <c:auto val="1"/>
        <c:lblAlgn val="ctr"/>
        <c:lblOffset val="100"/>
        <c:noMultiLvlLbl val="0"/>
      </c:catAx>
      <c:valAx>
        <c:axId val="13246732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2465792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000" b="1" i="1" baseline="0" dirty="0">
                <a:effectLst/>
              </a:rPr>
              <a:t>Фиг. № 3. </a:t>
            </a:r>
            <a:r>
              <a:rPr lang="bg-BG" sz="1000" b="0" i="1" baseline="0" dirty="0">
                <a:effectLst/>
              </a:rPr>
              <a:t>Считате ли, че придобитите компетенции по учебната дисциплина ще Ви помогнат за по-успешната професионална реализация?</a:t>
            </a:r>
            <a:endParaRPr lang="en-GB" sz="1000" dirty="0">
              <a:effectLst/>
            </a:endParaRP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288849218773672"/>
          <c:y val="0.26106666770881776"/>
          <c:w val="0.8477166257621207"/>
          <c:h val="0.44374728877876823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Лист1!$A$23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Лист1!$B$22:$C$22</c:f>
              <c:strCache>
                <c:ptCount val="2"/>
                <c:pt idx="0">
                  <c:v>Биохимия</c:v>
                </c:pt>
                <c:pt idx="1">
                  <c:v>Органична химия</c:v>
                </c:pt>
              </c:strCache>
            </c:strRef>
          </c:cat>
          <c:val>
            <c:numRef>
              <c:f>Лист1!$B$23:$C$23</c:f>
              <c:numCache>
                <c:formatCode>0.0</c:formatCode>
                <c:ptCount val="2"/>
                <c:pt idx="0">
                  <c:v>61.9</c:v>
                </c:pt>
                <c:pt idx="1">
                  <c:v>26.1</c:v>
                </c:pt>
              </c:numCache>
            </c:numRef>
          </c:val>
        </c:ser>
        <c:ser>
          <c:idx val="1"/>
          <c:order val="1"/>
          <c:tx>
            <c:strRef>
              <c:f>Лист1!$A$24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Лист1!$B$22:$C$22</c:f>
              <c:strCache>
                <c:ptCount val="2"/>
                <c:pt idx="0">
                  <c:v>Биохимия</c:v>
                </c:pt>
                <c:pt idx="1">
                  <c:v>Органична химия</c:v>
                </c:pt>
              </c:strCache>
            </c:strRef>
          </c:cat>
          <c:val>
            <c:numRef>
              <c:f>Лист1!$B$24:$C$24</c:f>
              <c:numCache>
                <c:formatCode>0.0</c:formatCode>
                <c:ptCount val="2"/>
                <c:pt idx="1">
                  <c:v>26.1</c:v>
                </c:pt>
              </c:numCache>
            </c:numRef>
          </c:val>
        </c:ser>
        <c:ser>
          <c:idx val="2"/>
          <c:order val="2"/>
          <c:tx>
            <c:strRef>
              <c:f>Лист1!$A$25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Лист1!$B$22:$C$22</c:f>
              <c:strCache>
                <c:ptCount val="2"/>
                <c:pt idx="0">
                  <c:v>Биохимия</c:v>
                </c:pt>
                <c:pt idx="1">
                  <c:v>Органична химия</c:v>
                </c:pt>
              </c:strCache>
            </c:strRef>
          </c:cat>
          <c:val>
            <c:numRef>
              <c:f>Лист1!$B$25:$C$25</c:f>
              <c:numCache>
                <c:formatCode>0.0</c:formatCode>
                <c:ptCount val="2"/>
                <c:pt idx="0">
                  <c:v>38.1</c:v>
                </c:pt>
                <c:pt idx="1">
                  <c:v>47.8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132618112"/>
        <c:axId val="132619648"/>
        <c:axId val="0"/>
      </c:bar3DChart>
      <c:catAx>
        <c:axId val="132618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2619648"/>
        <c:crosses val="autoZero"/>
        <c:auto val="1"/>
        <c:lblAlgn val="ctr"/>
        <c:lblOffset val="100"/>
        <c:noMultiLvlLbl val="0"/>
      </c:catAx>
      <c:valAx>
        <c:axId val="132619648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13261811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bg-BG" sz="1600" b="1" i="1" baseline="0">
                <a:effectLst/>
              </a:rPr>
              <a:t>Фиг. 4. </a:t>
            </a:r>
            <a:r>
              <a:rPr lang="bg-BG" sz="1600" b="0" i="1" baseline="0">
                <a:effectLst/>
              </a:rPr>
              <a:t>Изясняваше ли преподавателя по учебната дисциплина кои са специфичните цели на всяко учебно занятие </a:t>
            </a:r>
            <a:r>
              <a:rPr lang="en-US" sz="1600" b="0" i="1" baseline="0">
                <a:effectLst/>
              </a:rPr>
              <a:t>(</a:t>
            </a:r>
            <a:r>
              <a:rPr lang="bg-BG" sz="1600" b="0" i="1" baseline="0">
                <a:effectLst/>
              </a:rPr>
              <a:t>%</a:t>
            </a:r>
            <a:r>
              <a:rPr lang="en-US" sz="1600" b="0" i="1" baseline="0">
                <a:effectLst/>
              </a:rPr>
              <a:t>)</a:t>
            </a:r>
            <a:endParaRPr lang="en-GB" sz="16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Лист1!$J$26</c:f>
              <c:strCache>
                <c:ptCount val="1"/>
                <c:pt idx="0">
                  <c:v>да, за всяко учебно занятие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Лист1!$K$24:$N$25</c:f>
              <c:multiLvlStrCache>
                <c:ptCount val="4"/>
                <c:lvl>
                  <c:pt idx="0">
                    <c:v>проф. Р. Комса-Пенкова, дбн</c:v>
                  </c:pt>
                  <c:pt idx="1">
                    <c:v>ас. Г. Големанов</c:v>
                  </c:pt>
                  <c:pt idx="2">
                    <c:v>проф. С. Бояджиев, дхн</c:v>
                  </c:pt>
                  <c:pt idx="3">
                    <c:v>ас. А. Пъшев</c:v>
                  </c:pt>
                </c:lvl>
                <c:lvl>
                  <c:pt idx="0">
                    <c:v>Биохимия</c:v>
                  </c:pt>
                  <c:pt idx="2">
                    <c:v>Органична химия</c:v>
                  </c:pt>
                </c:lvl>
              </c:multiLvlStrCache>
            </c:multiLvlStrRef>
          </c:cat>
          <c:val>
            <c:numRef>
              <c:f>Лист1!$K$26:$N$26</c:f>
              <c:numCache>
                <c:formatCode>0.0;[Red]0.0</c:formatCode>
                <c:ptCount val="4"/>
                <c:pt idx="0">
                  <c:v>77.3</c:v>
                </c:pt>
                <c:pt idx="1">
                  <c:v>77.3</c:v>
                </c:pt>
                <c:pt idx="2">
                  <c:v>25</c:v>
                </c:pt>
                <c:pt idx="3">
                  <c:v>62.5</c:v>
                </c:pt>
              </c:numCache>
            </c:numRef>
          </c:val>
        </c:ser>
        <c:ser>
          <c:idx val="1"/>
          <c:order val="1"/>
          <c:tx>
            <c:strRef>
              <c:f>Лист1!$J$27</c:f>
              <c:strCache>
                <c:ptCount val="1"/>
                <c:pt idx="0">
                  <c:v>да, за някои от занятията</c:v>
                </c:pt>
              </c:strCache>
            </c:strRef>
          </c:tx>
          <c:invertIfNegative val="0"/>
          <c:dLbls>
            <c:dLbl>
              <c:idx val="2"/>
              <c:spPr/>
              <c:txPr>
                <a:bodyPr rot="-5400000" vert="horz"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Лист1!$K$24:$N$25</c:f>
              <c:multiLvlStrCache>
                <c:ptCount val="4"/>
                <c:lvl>
                  <c:pt idx="0">
                    <c:v>проф. Р. Комса-Пенкова, дбн</c:v>
                  </c:pt>
                  <c:pt idx="1">
                    <c:v>ас. Г. Големанов</c:v>
                  </c:pt>
                  <c:pt idx="2">
                    <c:v>проф. С. Бояджиев, дхн</c:v>
                  </c:pt>
                  <c:pt idx="3">
                    <c:v>ас. А. Пъшев</c:v>
                  </c:pt>
                </c:lvl>
                <c:lvl>
                  <c:pt idx="0">
                    <c:v>Биохимия</c:v>
                  </c:pt>
                  <c:pt idx="2">
                    <c:v>Органична химия</c:v>
                  </c:pt>
                </c:lvl>
              </c:multiLvlStrCache>
            </c:multiLvlStrRef>
          </c:cat>
          <c:val>
            <c:numRef>
              <c:f>Лист1!$K$27:$N$27</c:f>
              <c:numCache>
                <c:formatCode>0.0;[Red]0.0</c:formatCode>
                <c:ptCount val="4"/>
                <c:pt idx="0">
                  <c:v>22.7</c:v>
                </c:pt>
                <c:pt idx="1">
                  <c:v>22.7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</c:ser>
        <c:ser>
          <c:idx val="2"/>
          <c:order val="2"/>
          <c:tx>
            <c:strRef>
              <c:f>Лист1!$J$28</c:f>
              <c:strCache>
                <c:ptCount val="1"/>
                <c:pt idx="0">
                  <c:v>не, за нито едно от занятията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Лист1!$K$24:$N$25</c:f>
              <c:multiLvlStrCache>
                <c:ptCount val="4"/>
                <c:lvl>
                  <c:pt idx="0">
                    <c:v>проф. Р. Комса-Пенкова, дбн</c:v>
                  </c:pt>
                  <c:pt idx="1">
                    <c:v>ас. Г. Големанов</c:v>
                  </c:pt>
                  <c:pt idx="2">
                    <c:v>проф. С. Бояджиев, дхн</c:v>
                  </c:pt>
                  <c:pt idx="3">
                    <c:v>ас. А. Пъшев</c:v>
                  </c:pt>
                </c:lvl>
                <c:lvl>
                  <c:pt idx="0">
                    <c:v>Биохимия</c:v>
                  </c:pt>
                  <c:pt idx="2">
                    <c:v>Органична химия</c:v>
                  </c:pt>
                </c:lvl>
              </c:multiLvlStrCache>
            </c:multiLvlStrRef>
          </c:cat>
          <c:val>
            <c:numRef>
              <c:f>Лист1!$K$28:$N$28</c:f>
              <c:numCache>
                <c:formatCode>General</c:formatCode>
                <c:ptCount val="4"/>
                <c:pt idx="2" formatCode="0.0;[Red]0.0">
                  <c:v>41.7</c:v>
                </c:pt>
                <c:pt idx="3" formatCode="0.0;[Red]0.0">
                  <c:v>4.2</c:v>
                </c:pt>
              </c:numCache>
            </c:numRef>
          </c:val>
        </c:ser>
        <c:ser>
          <c:idx val="3"/>
          <c:order val="3"/>
          <c:tx>
            <c:strRef>
              <c:f>Лист1!$J$29</c:f>
              <c:strCache>
                <c:ptCount val="1"/>
                <c:pt idx="0">
                  <c:v>нямам мнение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Лист1!$K$24:$N$25</c:f>
              <c:multiLvlStrCache>
                <c:ptCount val="4"/>
                <c:lvl>
                  <c:pt idx="0">
                    <c:v>проф. Р. Комса-Пенкова, дбн</c:v>
                  </c:pt>
                  <c:pt idx="1">
                    <c:v>ас. Г. Големанов</c:v>
                  </c:pt>
                  <c:pt idx="2">
                    <c:v>проф. С. Бояджиев, дхн</c:v>
                  </c:pt>
                  <c:pt idx="3">
                    <c:v>ас. А. Пъшев</c:v>
                  </c:pt>
                </c:lvl>
                <c:lvl>
                  <c:pt idx="0">
                    <c:v>Биохимия</c:v>
                  </c:pt>
                  <c:pt idx="2">
                    <c:v>Органична химия</c:v>
                  </c:pt>
                </c:lvl>
              </c:multiLvlStrCache>
            </c:multiLvlStrRef>
          </c:cat>
          <c:val>
            <c:numRef>
              <c:f>Лист1!$K$29:$N$29</c:f>
              <c:numCache>
                <c:formatCode>General</c:formatCode>
                <c:ptCount val="4"/>
                <c:pt idx="2" formatCode="0.0;[Red]0.0">
                  <c:v>8.3000000000000007</c:v>
                </c:pt>
                <c:pt idx="3" formatCode="0.0;[Red]0.0">
                  <c:v>8.3000000000000007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132737664"/>
        <c:axId val="132743552"/>
      </c:barChart>
      <c:catAx>
        <c:axId val="132737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2743552"/>
        <c:crosses val="autoZero"/>
        <c:auto val="1"/>
        <c:lblAlgn val="ctr"/>
        <c:lblOffset val="100"/>
        <c:noMultiLvlLbl val="0"/>
      </c:catAx>
      <c:valAx>
        <c:axId val="132743552"/>
        <c:scaling>
          <c:orientation val="minMax"/>
        </c:scaling>
        <c:delete val="1"/>
        <c:axPos val="l"/>
        <c:numFmt formatCode="0.0;[Red]0.0" sourceLinked="1"/>
        <c:majorTickMark val="out"/>
        <c:minorTickMark val="none"/>
        <c:tickLblPos val="nextTo"/>
        <c:crossAx val="13273766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5. </a:t>
            </a:r>
            <a:r>
              <a:rPr lang="bg-BG" sz="1100" b="0" i="1" baseline="0">
                <a:effectLst/>
              </a:rPr>
              <a:t>Считате ли, че съдържанието по учебната дисциплина е актуално (отразява съвременните постижения в областта и представя актуалните проблеми в науката и практиката)? 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Лист1!$A$43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997739931411534E-2"/>
                  <c:y val="-2.475358488433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569814236722525E-2"/>
                  <c:y val="-2.4753584884330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Лист1!$B$42:$C$42</c:f>
              <c:strCache>
                <c:ptCount val="2"/>
                <c:pt idx="0">
                  <c:v>Биохимия</c:v>
                </c:pt>
                <c:pt idx="1">
                  <c:v>Органична химия</c:v>
                </c:pt>
              </c:strCache>
            </c:strRef>
          </c:cat>
          <c:val>
            <c:numRef>
              <c:f>Лист1!$B$43:$C$43</c:f>
              <c:numCache>
                <c:formatCode>0.0;[Red]0.0</c:formatCode>
                <c:ptCount val="2"/>
                <c:pt idx="0">
                  <c:v>100</c:v>
                </c:pt>
                <c:pt idx="1">
                  <c:v>65.2</c:v>
                </c:pt>
              </c:numCache>
            </c:numRef>
          </c:val>
        </c:ser>
        <c:ser>
          <c:idx val="1"/>
          <c:order val="1"/>
          <c:tx>
            <c:strRef>
              <c:f>Лист1!$A$44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3569814236722525E-2"/>
                  <c:y val="-3.71303773264958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Лист1!$B$42:$C$42</c:f>
              <c:strCache>
                <c:ptCount val="2"/>
                <c:pt idx="0">
                  <c:v>Биохимия</c:v>
                </c:pt>
                <c:pt idx="1">
                  <c:v>Органична химия</c:v>
                </c:pt>
              </c:strCache>
            </c:strRef>
          </c:cat>
          <c:val>
            <c:numRef>
              <c:f>Лист1!$B$44:$C$44</c:f>
              <c:numCache>
                <c:formatCode>0.0;[Red]0.0</c:formatCode>
                <c:ptCount val="2"/>
                <c:pt idx="1">
                  <c:v>13</c:v>
                </c:pt>
              </c:numCache>
            </c:numRef>
          </c:val>
        </c:ser>
        <c:ser>
          <c:idx val="2"/>
          <c:order val="2"/>
          <c:tx>
            <c:strRef>
              <c:f>Лист1!$A$45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2.713962847344505E-2"/>
                  <c:y val="-2.16593867737892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Лист1!$B$42:$C$42</c:f>
              <c:strCache>
                <c:ptCount val="2"/>
                <c:pt idx="0">
                  <c:v>Биохимия</c:v>
                </c:pt>
                <c:pt idx="1">
                  <c:v>Органична химия</c:v>
                </c:pt>
              </c:strCache>
            </c:strRef>
          </c:cat>
          <c:val>
            <c:numRef>
              <c:f>Лист1!$B$45:$C$45</c:f>
              <c:numCache>
                <c:formatCode>0.0;[Red]0.0</c:formatCode>
                <c:ptCount val="2"/>
                <c:pt idx="1">
                  <c:v>21.7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2777472"/>
        <c:axId val="132779008"/>
        <c:axId val="0"/>
      </c:bar3DChart>
      <c:catAx>
        <c:axId val="132777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2779008"/>
        <c:crosses val="autoZero"/>
        <c:auto val="1"/>
        <c:lblAlgn val="ctr"/>
        <c:lblOffset val="100"/>
        <c:noMultiLvlLbl val="0"/>
      </c:catAx>
      <c:valAx>
        <c:axId val="132779008"/>
        <c:scaling>
          <c:orientation val="minMax"/>
        </c:scaling>
        <c:delete val="1"/>
        <c:axPos val="l"/>
        <c:numFmt formatCode="0.0;[Red]0.0" sourceLinked="1"/>
        <c:majorTickMark val="out"/>
        <c:minorTickMark val="none"/>
        <c:tickLblPos val="nextTo"/>
        <c:crossAx val="132777472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6. </a:t>
            </a:r>
            <a:r>
              <a:rPr lang="bg-BG" sz="1100" b="0" i="1" baseline="0">
                <a:effectLst/>
              </a:rPr>
              <a:t>По време на учебните занятия по дисциплината, преподавателят използвал ли е методи, чрез които студентите да са активни участници?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Лист1!$Q$50</c:f>
              <c:strCache>
                <c:ptCount val="1"/>
                <c:pt idx="0">
                  <c:v>да, използвал 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Лист1!$R$48:$U$49</c:f>
              <c:multiLvlStrCache>
                <c:ptCount val="4"/>
                <c:lvl>
                  <c:pt idx="0">
                    <c:v>проф. Р. Комса-Пенкова, дбн</c:v>
                  </c:pt>
                  <c:pt idx="1">
                    <c:v>ас. Г. Големанов</c:v>
                  </c:pt>
                  <c:pt idx="2">
                    <c:v>проф. С. Бояджиев, дхн</c:v>
                  </c:pt>
                  <c:pt idx="3">
                    <c:v>ас. А. Пъшев</c:v>
                  </c:pt>
                </c:lvl>
                <c:lvl>
                  <c:pt idx="0">
                    <c:v>Биохимия</c:v>
                  </c:pt>
                  <c:pt idx="2">
                    <c:v>Органична химия</c:v>
                  </c:pt>
                </c:lvl>
              </c:multiLvlStrCache>
            </c:multiLvlStrRef>
          </c:cat>
          <c:val>
            <c:numRef>
              <c:f>Лист1!$R$50:$U$50</c:f>
              <c:numCache>
                <c:formatCode>0.0;[Red]0.0</c:formatCode>
                <c:ptCount val="4"/>
                <c:pt idx="0">
                  <c:v>78.3</c:v>
                </c:pt>
                <c:pt idx="1">
                  <c:v>100</c:v>
                </c:pt>
                <c:pt idx="2">
                  <c:v>4.2</c:v>
                </c:pt>
                <c:pt idx="3">
                  <c:v>79.2</c:v>
                </c:pt>
              </c:numCache>
            </c:numRef>
          </c:val>
        </c:ser>
        <c:ser>
          <c:idx val="1"/>
          <c:order val="1"/>
          <c:tx>
            <c:strRef>
              <c:f>Лист1!$Q$51</c:f>
              <c:strCache>
                <c:ptCount val="1"/>
                <c:pt idx="0">
                  <c:v>не, не е използвал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Лист1!$R$48:$U$49</c:f>
              <c:multiLvlStrCache>
                <c:ptCount val="4"/>
                <c:lvl>
                  <c:pt idx="0">
                    <c:v>проф. Р. Комса-Пенкова, дбн</c:v>
                  </c:pt>
                  <c:pt idx="1">
                    <c:v>ас. Г. Големанов</c:v>
                  </c:pt>
                  <c:pt idx="2">
                    <c:v>проф. С. Бояджиев, дхн</c:v>
                  </c:pt>
                  <c:pt idx="3">
                    <c:v>ас. А. Пъшев</c:v>
                  </c:pt>
                </c:lvl>
                <c:lvl>
                  <c:pt idx="0">
                    <c:v>Биохимия</c:v>
                  </c:pt>
                  <c:pt idx="2">
                    <c:v>Органична химия</c:v>
                  </c:pt>
                </c:lvl>
              </c:multiLvlStrCache>
            </c:multiLvlStrRef>
          </c:cat>
          <c:val>
            <c:numRef>
              <c:f>Лист1!$R$51:$U$51</c:f>
              <c:numCache>
                <c:formatCode>General</c:formatCode>
                <c:ptCount val="4"/>
                <c:pt idx="0" formatCode="0.0;[Red]0.0">
                  <c:v>17.399999999999999</c:v>
                </c:pt>
                <c:pt idx="2" formatCode="0.0;[Red]0.0">
                  <c:v>75</c:v>
                </c:pt>
                <c:pt idx="3" formatCode="0.0;[Red]0.0">
                  <c:v>16.7</c:v>
                </c:pt>
              </c:numCache>
            </c:numRef>
          </c:val>
        </c:ser>
        <c:ser>
          <c:idx val="2"/>
          <c:order val="2"/>
          <c:tx>
            <c:strRef>
              <c:f>Лист1!$Q$52</c:f>
              <c:strCache>
                <c:ptCount val="1"/>
                <c:pt idx="0">
                  <c:v>нямам мнение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Лист1!$R$48:$U$49</c:f>
              <c:multiLvlStrCache>
                <c:ptCount val="4"/>
                <c:lvl>
                  <c:pt idx="0">
                    <c:v>проф. Р. Комса-Пенкова, дбн</c:v>
                  </c:pt>
                  <c:pt idx="1">
                    <c:v>ас. Г. Големанов</c:v>
                  </c:pt>
                  <c:pt idx="2">
                    <c:v>проф. С. Бояджиев, дхн</c:v>
                  </c:pt>
                  <c:pt idx="3">
                    <c:v>ас. А. Пъшев</c:v>
                  </c:pt>
                </c:lvl>
                <c:lvl>
                  <c:pt idx="0">
                    <c:v>Биохимия</c:v>
                  </c:pt>
                  <c:pt idx="2">
                    <c:v>Органична химия</c:v>
                  </c:pt>
                </c:lvl>
              </c:multiLvlStrCache>
            </c:multiLvlStrRef>
          </c:cat>
          <c:val>
            <c:numRef>
              <c:f>Лист1!$R$52:$U$52</c:f>
              <c:numCache>
                <c:formatCode>General</c:formatCode>
                <c:ptCount val="4"/>
                <c:pt idx="0" formatCode="0.0;[Red]0.0">
                  <c:v>4.3</c:v>
                </c:pt>
                <c:pt idx="2" formatCode="0.0;[Red]0.0">
                  <c:v>20.8</c:v>
                </c:pt>
                <c:pt idx="3" formatCode="0.0;[Red]0.0">
                  <c:v>4.0999999999999996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132901504"/>
        <c:axId val="132977024"/>
      </c:barChart>
      <c:catAx>
        <c:axId val="13290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2977024"/>
        <c:crosses val="autoZero"/>
        <c:auto val="1"/>
        <c:lblAlgn val="ctr"/>
        <c:lblOffset val="100"/>
        <c:noMultiLvlLbl val="0"/>
      </c:catAx>
      <c:valAx>
        <c:axId val="132977024"/>
        <c:scaling>
          <c:orientation val="minMax"/>
        </c:scaling>
        <c:delete val="1"/>
        <c:axPos val="l"/>
        <c:numFmt formatCode="0.0;[Red]0.0" sourceLinked="1"/>
        <c:majorTickMark val="out"/>
        <c:minorTickMark val="none"/>
        <c:tickLblPos val="nextTo"/>
        <c:crossAx val="13290150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7. </a:t>
            </a:r>
            <a:r>
              <a:rPr lang="bg-BG" sz="1100" b="0" i="1" baseline="0">
                <a:effectLst/>
              </a:rPr>
              <a:t>Срещали ли сте затруднения с усвояването на учебния материал по дисциплината?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Лист1!$A$63</c:f>
              <c:strCache>
                <c:ptCount val="1"/>
                <c:pt idx="0">
                  <c:v>да, срещал съм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Лист1!$B$62:$C$62</c:f>
              <c:strCache>
                <c:ptCount val="2"/>
                <c:pt idx="0">
                  <c:v>Биохимия</c:v>
                </c:pt>
                <c:pt idx="1">
                  <c:v>Органична химия</c:v>
                </c:pt>
              </c:strCache>
            </c:strRef>
          </c:cat>
          <c:val>
            <c:numRef>
              <c:f>Лист1!$B$63:$C$63</c:f>
              <c:numCache>
                <c:formatCode>General</c:formatCode>
                <c:ptCount val="2"/>
                <c:pt idx="0" formatCode="0.0;[Red]0.0">
                  <c:v>30.4</c:v>
                </c:pt>
                <c:pt idx="1">
                  <c:v>83.4</c:v>
                </c:pt>
              </c:numCache>
            </c:numRef>
          </c:val>
        </c:ser>
        <c:ser>
          <c:idx val="1"/>
          <c:order val="1"/>
          <c:tx>
            <c:strRef>
              <c:f>Лист1!$A$64</c:f>
              <c:strCache>
                <c:ptCount val="1"/>
                <c:pt idx="0">
                  <c:v>не, не съм срещал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Лист1!$B$62:$C$62</c:f>
              <c:strCache>
                <c:ptCount val="2"/>
                <c:pt idx="0">
                  <c:v>Биохимия</c:v>
                </c:pt>
                <c:pt idx="1">
                  <c:v>Органична химия</c:v>
                </c:pt>
              </c:strCache>
            </c:strRef>
          </c:cat>
          <c:val>
            <c:numRef>
              <c:f>Лист1!$B$64:$C$64</c:f>
              <c:numCache>
                <c:formatCode>General</c:formatCode>
                <c:ptCount val="2"/>
                <c:pt idx="0" formatCode="0.0;[Red]0.0">
                  <c:v>47.8</c:v>
                </c:pt>
                <c:pt idx="1">
                  <c:v>8.3000000000000007</c:v>
                </c:pt>
              </c:numCache>
            </c:numRef>
          </c:val>
        </c:ser>
        <c:ser>
          <c:idx val="2"/>
          <c:order val="2"/>
          <c:tx>
            <c:strRef>
              <c:f>Лист1!$A$65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Лист1!$B$62:$C$62</c:f>
              <c:strCache>
                <c:ptCount val="2"/>
                <c:pt idx="0">
                  <c:v>Биохимия</c:v>
                </c:pt>
                <c:pt idx="1">
                  <c:v>Органична химия</c:v>
                </c:pt>
              </c:strCache>
            </c:strRef>
          </c:cat>
          <c:val>
            <c:numRef>
              <c:f>Лист1!$B$65:$C$65</c:f>
              <c:numCache>
                <c:formatCode>General</c:formatCode>
                <c:ptCount val="2"/>
                <c:pt idx="0" formatCode="0.0;[Red]0.0">
                  <c:v>21.8</c:v>
                </c:pt>
                <c:pt idx="1">
                  <c:v>8.3000000000000007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4181632"/>
        <c:axId val="134183168"/>
        <c:axId val="0"/>
      </c:bar3DChart>
      <c:catAx>
        <c:axId val="134181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4183168"/>
        <c:crosses val="autoZero"/>
        <c:auto val="1"/>
        <c:lblAlgn val="ctr"/>
        <c:lblOffset val="100"/>
        <c:noMultiLvlLbl val="0"/>
      </c:catAx>
      <c:valAx>
        <c:axId val="134183168"/>
        <c:scaling>
          <c:orientation val="minMax"/>
        </c:scaling>
        <c:delete val="1"/>
        <c:axPos val="l"/>
        <c:numFmt formatCode="0.0;[Red]0.0" sourceLinked="1"/>
        <c:majorTickMark val="out"/>
        <c:minorTickMark val="none"/>
        <c:tickLblPos val="nextTo"/>
        <c:crossAx val="134181632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8. </a:t>
            </a:r>
            <a:r>
              <a:rPr lang="bg-BG" sz="1100" b="0" i="1" baseline="0">
                <a:effectLst/>
              </a:rPr>
              <a:t>Отделихте ли достатъчно време за самоподготовка за учебно-практическите занятия по дисциплината?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Лист1!$I$63</c:f>
              <c:strCache>
                <c:ptCount val="1"/>
                <c:pt idx="0">
                  <c:v>да, отделих достатъчно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Лист1!$J$62:$K$62</c:f>
              <c:strCache>
                <c:ptCount val="2"/>
                <c:pt idx="0">
                  <c:v>Биохимия</c:v>
                </c:pt>
                <c:pt idx="1">
                  <c:v>Органична химия</c:v>
                </c:pt>
              </c:strCache>
            </c:strRef>
          </c:cat>
          <c:val>
            <c:numRef>
              <c:f>Лист1!$J$63:$K$63</c:f>
              <c:numCache>
                <c:formatCode>General</c:formatCode>
                <c:ptCount val="2"/>
                <c:pt idx="0" formatCode="0.0;[Red]0.0">
                  <c:v>69.599999999999994</c:v>
                </c:pt>
                <c:pt idx="1">
                  <c:v>29.2</c:v>
                </c:pt>
              </c:numCache>
            </c:numRef>
          </c:val>
        </c:ser>
        <c:ser>
          <c:idx val="1"/>
          <c:order val="1"/>
          <c:tx>
            <c:strRef>
              <c:f>Лист1!$I$64</c:f>
              <c:strCache>
                <c:ptCount val="1"/>
                <c:pt idx="0">
                  <c:v>да, отделих, но не достатъчно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Лист1!$J$62:$K$62</c:f>
              <c:strCache>
                <c:ptCount val="2"/>
                <c:pt idx="0">
                  <c:v>Биохимия</c:v>
                </c:pt>
                <c:pt idx="1">
                  <c:v>Органична химия</c:v>
                </c:pt>
              </c:strCache>
            </c:strRef>
          </c:cat>
          <c:val>
            <c:numRef>
              <c:f>Лист1!$J$64:$K$64</c:f>
              <c:numCache>
                <c:formatCode>General</c:formatCode>
                <c:ptCount val="2"/>
                <c:pt idx="0" formatCode="0.0;[Red]0.0">
                  <c:v>30.4</c:v>
                </c:pt>
                <c:pt idx="1">
                  <c:v>58.3</c:v>
                </c:pt>
              </c:numCache>
            </c:numRef>
          </c:val>
        </c:ser>
        <c:ser>
          <c:idx val="2"/>
          <c:order val="2"/>
          <c:tx>
            <c:strRef>
              <c:f>Лист1!$I$65</c:f>
              <c:strCache>
                <c:ptCount val="1"/>
                <c:pt idx="0">
                  <c:v>не, не отделих въобще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Лист1!$J$62:$K$62</c:f>
              <c:strCache>
                <c:ptCount val="2"/>
                <c:pt idx="0">
                  <c:v>Биохимия</c:v>
                </c:pt>
                <c:pt idx="1">
                  <c:v>Органична химия</c:v>
                </c:pt>
              </c:strCache>
            </c:strRef>
          </c:cat>
          <c:val>
            <c:numRef>
              <c:f>Лист1!$J$65:$K$65</c:f>
              <c:numCache>
                <c:formatCode>General</c:formatCode>
                <c:ptCount val="2"/>
                <c:pt idx="1">
                  <c:v>12.5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2976896"/>
        <c:axId val="142978432"/>
        <c:axId val="0"/>
      </c:bar3DChart>
      <c:catAx>
        <c:axId val="142976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42978432"/>
        <c:crosses val="autoZero"/>
        <c:auto val="1"/>
        <c:lblAlgn val="ctr"/>
        <c:lblOffset val="100"/>
        <c:noMultiLvlLbl val="0"/>
      </c:catAx>
      <c:valAx>
        <c:axId val="142978432"/>
        <c:scaling>
          <c:orientation val="minMax"/>
          <c:max val="100"/>
        </c:scaling>
        <c:delete val="0"/>
        <c:axPos val="l"/>
        <c:majorGridlines/>
        <c:numFmt formatCode="0.0;[Red]0.0" sourceLinked="1"/>
        <c:majorTickMark val="none"/>
        <c:minorTickMark val="none"/>
        <c:tickLblPos val="nextTo"/>
        <c:crossAx val="14297689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9. </a:t>
            </a:r>
            <a:r>
              <a:rPr lang="bg-BG" sz="1100" b="0" i="1" baseline="0">
                <a:effectLst/>
              </a:rPr>
              <a:t>Предложени ли Ви бяха консултации по време на семестъра от страна на преподавателите, водили учебната дисциплина? </a:t>
            </a:r>
            <a:r>
              <a:rPr lang="en-US" sz="1100" b="0" i="1" baseline="0">
                <a:effectLst/>
              </a:rPr>
              <a:t>(</a:t>
            </a:r>
            <a:r>
              <a:rPr lang="bg-BG" sz="1100" b="0" i="1" baseline="0">
                <a:effectLst/>
              </a:rPr>
              <a:t>%</a:t>
            </a:r>
            <a:r>
              <a:rPr lang="en-US" sz="1100" b="0" i="1" baseline="0">
                <a:effectLst/>
              </a:rPr>
              <a:t>)</a:t>
            </a:r>
            <a:endParaRPr lang="en-GB" sz="1100">
              <a:effectLst/>
            </a:endParaRPr>
          </a:p>
        </c:rich>
      </c:tx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Лист1!$R$62</c:f>
              <c:strCache>
                <c:ptCount val="1"/>
                <c:pt idx="0">
                  <c:v>да, предложени от лектора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Лист1!$Q$63:$Q$64</c:f>
              <c:strCache>
                <c:ptCount val="2"/>
                <c:pt idx="0">
                  <c:v>Биохимия</c:v>
                </c:pt>
                <c:pt idx="1">
                  <c:v>Органична химия</c:v>
                </c:pt>
              </c:strCache>
            </c:strRef>
          </c:cat>
          <c:val>
            <c:numRef>
              <c:f>Лист1!$R$63:$R$64</c:f>
              <c:numCache>
                <c:formatCode>0.0</c:formatCode>
                <c:ptCount val="2"/>
                <c:pt idx="0">
                  <c:v>20.399999999999999</c:v>
                </c:pt>
                <c:pt idx="1">
                  <c:v>8.4</c:v>
                </c:pt>
              </c:numCache>
            </c:numRef>
          </c:val>
        </c:ser>
        <c:ser>
          <c:idx val="1"/>
          <c:order val="1"/>
          <c:tx>
            <c:strRef>
              <c:f>Лист1!$S$62</c:f>
              <c:strCache>
                <c:ptCount val="1"/>
                <c:pt idx="0">
                  <c:v>да, предложени от асистента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Лист1!$Q$63:$Q$64</c:f>
              <c:strCache>
                <c:ptCount val="2"/>
                <c:pt idx="0">
                  <c:v>Биохимия</c:v>
                </c:pt>
                <c:pt idx="1">
                  <c:v>Органична химия</c:v>
                </c:pt>
              </c:strCache>
            </c:strRef>
          </c:cat>
          <c:val>
            <c:numRef>
              <c:f>Лист1!$S$63:$S$64</c:f>
              <c:numCache>
                <c:formatCode>0.0</c:formatCode>
                <c:ptCount val="2"/>
                <c:pt idx="0">
                  <c:v>43.2</c:v>
                </c:pt>
                <c:pt idx="1">
                  <c:v>70.8</c:v>
                </c:pt>
              </c:numCache>
            </c:numRef>
          </c:val>
        </c:ser>
        <c:ser>
          <c:idx val="2"/>
          <c:order val="2"/>
          <c:tx>
            <c:strRef>
              <c:f>Лист1!$T$62</c:f>
              <c:strCache>
                <c:ptCount val="1"/>
                <c:pt idx="0">
                  <c:v>не, не бяха предложени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Лист1!$Q$63:$Q$64</c:f>
              <c:strCache>
                <c:ptCount val="2"/>
                <c:pt idx="0">
                  <c:v>Биохимия</c:v>
                </c:pt>
                <c:pt idx="1">
                  <c:v>Органична химия</c:v>
                </c:pt>
              </c:strCache>
            </c:strRef>
          </c:cat>
          <c:val>
            <c:numRef>
              <c:f>Лист1!$T$63:$T$64</c:f>
              <c:numCache>
                <c:formatCode>0.0</c:formatCode>
                <c:ptCount val="2"/>
                <c:pt idx="0">
                  <c:v>36.4</c:v>
                </c:pt>
                <c:pt idx="1">
                  <c:v>20.8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142889344"/>
        <c:axId val="142891648"/>
        <c:axId val="0"/>
      </c:bar3DChart>
      <c:catAx>
        <c:axId val="142889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42891648"/>
        <c:crosses val="autoZero"/>
        <c:auto val="1"/>
        <c:lblAlgn val="ctr"/>
        <c:lblOffset val="100"/>
        <c:noMultiLvlLbl val="0"/>
      </c:catAx>
      <c:valAx>
        <c:axId val="14289164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4288934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2.1504054256581813E-2"/>
          <c:y val="0.17457088101322074"/>
          <c:w val="0.96793050313436158"/>
          <c:h val="0.1604899387576552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A25AF-6371-4E49-AB70-01A09E425F53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B9442-74DC-4B2B-8C5D-369FAD0E8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671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3CB9806-9C8A-4183-A6DE-8A1DB12F380E}" type="datetime1">
              <a:rPr lang="en-GB" smtClean="0"/>
              <a:t>04/02/2019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2646-AE12-41EE-9A30-2C476B2F1E96}" type="datetime1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AE45-4D93-4A79-A318-5025F2F0DF2D}" type="datetime1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4A71-17EB-49B7-8C49-E057C9EBA32A}" type="datetime1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84E7-B53E-4574-995E-F68E06FB21F4}" type="datetime1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040C-4697-4910-901C-B3DE27BB1C69}" type="datetime1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816CD15-C37E-4998-AABC-2F3A3D6BD13B}" type="datetime1">
              <a:rPr lang="en-GB" smtClean="0"/>
              <a:t>04/02/2019</a:t>
            </a:fld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162DC95-41AA-4E34-87EE-027CC5D63100}" type="datetime1">
              <a:rPr lang="en-GB" smtClean="0"/>
              <a:t>04/02/2019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8278-8B47-4ACA-9B3F-01C311AE023D}" type="datetime1">
              <a:rPr lang="en-GB" smtClean="0"/>
              <a:t>04/02/2019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8E11-3AB9-430A-A612-CACA68A7DED6}" type="datetime1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9BE6-0E59-421A-9309-91446E77E5AD}" type="datetime1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32EF93E-331C-4692-8E7F-71149EF03EB2}" type="datetime1">
              <a:rPr lang="en-GB" smtClean="0"/>
              <a:t>04/02/2019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340768"/>
            <a:ext cx="8136904" cy="2376264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 smtClean="0"/>
              <a:t>0</a:t>
            </a:r>
            <a:r>
              <a:rPr lang="bg-BG" sz="2000" b="1" dirty="0" smtClean="0"/>
              <a:t>3</a:t>
            </a:r>
            <a:r>
              <a:rPr lang="en-US" sz="2000" b="1" dirty="0" smtClean="0"/>
              <a:t>-0</a:t>
            </a:r>
            <a:r>
              <a:rPr lang="bg-BG" sz="2000" b="1" dirty="0" smtClean="0"/>
              <a:t>1</a:t>
            </a:r>
            <a:r>
              <a:rPr lang="en-US" sz="2000" b="1" dirty="0" smtClean="0"/>
              <a:t>: </a:t>
            </a:r>
            <a:r>
              <a:rPr lang="bg-BG" sz="2000" b="1" dirty="0" smtClean="0"/>
              <a:t>ПРОУЧВАНЕ НА </a:t>
            </a:r>
            <a:r>
              <a:rPr lang="ru-RU" sz="2000" b="1" dirty="0" smtClean="0"/>
              <a:t>МНЕНИЕТО </a:t>
            </a:r>
            <a:r>
              <a:rPr lang="ru-RU" sz="2000" b="1" dirty="0"/>
              <a:t>НА СТУДЕНТИ </a:t>
            </a:r>
            <a:r>
              <a:rPr lang="ru-RU" sz="2000" b="1" dirty="0" smtClean="0"/>
              <a:t>ЗА </a:t>
            </a:r>
            <a:r>
              <a:rPr lang="ru-RU" sz="2000" b="1" dirty="0"/>
              <a:t>СПЕЦИФИЧНИТЕ КОМПЕТЕНЦИИ, ФОРМИРАНИ ПО </a:t>
            </a:r>
            <a:r>
              <a:rPr lang="ru-RU" sz="2000" b="1" dirty="0" smtClean="0"/>
              <a:t>УЧЕБНИТЕ ДИСЦИПЛИНИ „ОРГАНИЧНА ХИМИЯ” И „БИОХИМИЯ” </a:t>
            </a:r>
            <a:r>
              <a:rPr lang="ru-RU" sz="2000" b="1" dirty="0"/>
              <a:t>И </a:t>
            </a:r>
            <a:r>
              <a:rPr lang="ru-RU" sz="2000" b="1" dirty="0" smtClean="0"/>
              <a:t>ТЯХНОТО </a:t>
            </a:r>
            <a:r>
              <a:rPr lang="ru-RU" sz="2000" b="1" dirty="0"/>
              <a:t>СЪОТВЕТСТВИЕ С МЕТОДИТЕ ЗА ОЦЕНКА НА ЗНАНИЯТА И УМЕНИЯТА </a:t>
            </a:r>
            <a:r>
              <a:rPr lang="ru-RU" sz="2000" b="1" dirty="0" smtClean="0"/>
              <a:t>НА СТУДЕНТИТЕ И </a:t>
            </a:r>
            <a:r>
              <a:rPr lang="ru-RU" sz="2000" b="1" dirty="0"/>
              <a:t>ЗА ПРЕПОДАВАТЕЛИТЕ, УЧАСТВАЛИ В ОБУЧЕНИЕТО НА СТУДЕНТИТЕ ПО </a:t>
            </a:r>
            <a:r>
              <a:rPr lang="ru-RU" sz="2000" b="1" dirty="0" smtClean="0"/>
              <a:t>УЧЕБНИТЕ ДИСЦИПЛИНИ</a:t>
            </a:r>
            <a:endParaRPr lang="en-GB" sz="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5821" y="6237312"/>
            <a:ext cx="6461760" cy="432048"/>
          </a:xfrm>
        </p:spPr>
        <p:txBody>
          <a:bodyPr>
            <a:normAutofit/>
          </a:bodyPr>
          <a:lstStyle/>
          <a:p>
            <a:pPr algn="ctr"/>
            <a:r>
              <a:rPr lang="bg-BG" sz="1700" dirty="0" smtClean="0">
                <a:solidFill>
                  <a:schemeClr val="tx2"/>
                </a:solidFill>
                <a:latin typeface="+mj-lt"/>
              </a:rPr>
              <a:t>СТУДЕНТИ ОТ СПЕЦИАЛНОСТ „ФАРМАЦИЯ“, 3 КУРС</a:t>
            </a:r>
            <a:endParaRPr lang="en-GB" sz="17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71600" y="428662"/>
            <a:ext cx="6840760" cy="6240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bg-BG" sz="1600" b="1" dirty="0" smtClean="0">
                <a:solidFill>
                  <a:schemeClr val="bg1"/>
                </a:solidFill>
                <a:latin typeface="+mj-lt"/>
              </a:rPr>
              <a:t>МЕДИЦИНСКИ УНИВЕРСИТЕТ – ПЛЕВЕН </a:t>
            </a:r>
          </a:p>
          <a:p>
            <a:pPr algn="ctr">
              <a:spcBef>
                <a:spcPts val="0"/>
              </a:spcBef>
            </a:pPr>
            <a:r>
              <a:rPr lang="bg-BG" sz="1600" b="1" dirty="0" smtClean="0">
                <a:solidFill>
                  <a:schemeClr val="bg1"/>
                </a:solidFill>
                <a:latin typeface="+mj-lt"/>
              </a:rPr>
              <a:t>ФАКУЛТЕТ „ФАРМАЦИЯ“</a:t>
            </a:r>
            <a:endParaRPr lang="en-GB" sz="16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28662"/>
            <a:ext cx="590550" cy="60007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/>
        </p:spPr>
      </p:pic>
      <p:cxnSp>
        <p:nvCxnSpPr>
          <p:cNvPr id="6" name="Straight Connector 5"/>
          <p:cNvCxnSpPr/>
          <p:nvPr/>
        </p:nvCxnSpPr>
        <p:spPr>
          <a:xfrm>
            <a:off x="827584" y="1052736"/>
            <a:ext cx="705678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Image result for Biochemistr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07" y="4005064"/>
            <a:ext cx="287655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mage result for biochemistry pharmacy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365104"/>
            <a:ext cx="2562077" cy="1706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4" descr="Image result for biochemistry pharmac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360423"/>
            <a:ext cx="2699792" cy="977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942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516" y="548680"/>
            <a:ext cx="8784976" cy="432048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solidFill>
                  <a:srgbClr val="FFC000"/>
                </a:solidFill>
              </a:rPr>
              <a:t>ПОДГОТОВКА И ПРОВЕЖДАНЕ НА ИЗПИТА ПО УЧЕБНИТЕ ДИСЦИПЛИНИ</a:t>
            </a:r>
            <a:endParaRPr lang="en-GB" sz="1800" b="1" dirty="0">
              <a:solidFill>
                <a:srgbClr val="FFC000"/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51520" y="908720"/>
            <a:ext cx="4356484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300" b="1" dirty="0"/>
              <a:t>Основни източници</a:t>
            </a:r>
            <a:r>
              <a:rPr lang="ru-RU" sz="1300" dirty="0"/>
              <a:t> за подготовка на изпита по </a:t>
            </a:r>
            <a:r>
              <a:rPr lang="ru-RU" sz="1300" dirty="0" smtClean="0"/>
              <a:t>«Биохимия» </a:t>
            </a:r>
            <a:r>
              <a:rPr lang="ru-RU" sz="1300" dirty="0"/>
              <a:t>са собствените записки на студентите., а по по </a:t>
            </a:r>
            <a:r>
              <a:rPr lang="ru-RU" sz="1300" dirty="0" smtClean="0"/>
              <a:t>ОХ – материалите</a:t>
            </a:r>
            <a:r>
              <a:rPr lang="ru-RU" sz="1300" dirty="0"/>
              <a:t>, предоставени им преподавателите и учебника, чийто автор не е преподавателят по учебната дисциплина.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300" b="1" dirty="0" smtClean="0"/>
              <a:t>Основни </a:t>
            </a:r>
            <a:r>
              <a:rPr lang="ru-RU" sz="1300" b="1" dirty="0"/>
              <a:t>изпитни </a:t>
            </a:r>
            <a:r>
              <a:rPr lang="ru-RU" sz="1300" b="1" dirty="0" smtClean="0"/>
              <a:t>форми </a:t>
            </a:r>
            <a:r>
              <a:rPr lang="ru-RU" sz="1300" dirty="0" smtClean="0"/>
              <a:t>по «Биохимия» </a:t>
            </a:r>
            <a:r>
              <a:rPr lang="ru-RU" sz="1300" dirty="0"/>
              <a:t>са писменият изпит с развиването на въпрос от конспекта, провеждането на тест и устното </a:t>
            </a:r>
            <a:r>
              <a:rPr lang="ru-RU" sz="1300" dirty="0" smtClean="0"/>
              <a:t>изпитване, а по ОХ </a:t>
            </a:r>
            <a:r>
              <a:rPr lang="ru-RU" sz="1300" dirty="0"/>
              <a:t>- писменият изпит с провеждането на тест. </a:t>
            </a:r>
            <a:endParaRPr lang="ru-RU" sz="13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479121"/>
              </p:ext>
            </p:extLst>
          </p:nvPr>
        </p:nvGraphicFramePr>
        <p:xfrm>
          <a:off x="707740" y="4621680"/>
          <a:ext cx="7800528" cy="13996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0132"/>
                <a:gridCol w="1950132"/>
                <a:gridCol w="1950132"/>
                <a:gridCol w="1950132"/>
              </a:tblGrid>
              <a:tr h="666997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Среден успех от изпита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Дял на слабите</a:t>
                      </a:r>
                      <a:r>
                        <a:rPr lang="bg-BG" sz="1400" baseline="0" dirty="0" smtClean="0"/>
                        <a:t> оценки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Дял на отличните </a:t>
                      </a:r>
                      <a:r>
                        <a:rPr lang="bg-BG" sz="1400" baseline="0" dirty="0" smtClean="0"/>
                        <a:t>оценки</a:t>
                      </a:r>
                      <a:endParaRPr lang="en-GB" sz="1400" dirty="0" smtClean="0"/>
                    </a:p>
                    <a:p>
                      <a:endParaRPr lang="en-GB" sz="1400" dirty="0"/>
                    </a:p>
                  </a:txBody>
                  <a:tcPr/>
                </a:tc>
              </a:tr>
              <a:tr h="338130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Биохимия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Добър 4.26 (3÷6)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Няма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5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21.7%</a:t>
                      </a:r>
                      <a:r>
                        <a:rPr lang="en-US" sz="1400" dirty="0" smtClean="0"/>
                        <a:t>)</a:t>
                      </a:r>
                      <a:endParaRPr lang="en-GB" sz="1400" dirty="0"/>
                    </a:p>
                  </a:txBody>
                  <a:tcPr/>
                </a:tc>
              </a:tr>
              <a:tr h="329958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Органична химия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Среден 3.13 (2÷4)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1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4.2%</a:t>
                      </a:r>
                      <a:r>
                        <a:rPr lang="en-US" sz="1400" dirty="0" smtClean="0"/>
                        <a:t>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Няма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149080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400" b="1" i="1" dirty="0" smtClean="0">
                <a:solidFill>
                  <a:schemeClr val="accent2"/>
                </a:solidFill>
              </a:rPr>
              <a:t>Табл. № </a:t>
            </a:r>
            <a:r>
              <a:rPr lang="bg-BG" sz="1400" b="1" i="1" dirty="0">
                <a:solidFill>
                  <a:schemeClr val="accent2"/>
                </a:solidFill>
              </a:rPr>
              <a:t>5</a:t>
            </a:r>
            <a:r>
              <a:rPr lang="bg-BG" sz="1400" b="1" i="1" dirty="0" smtClean="0">
                <a:solidFill>
                  <a:schemeClr val="accent2"/>
                </a:solidFill>
              </a:rPr>
              <a:t>.</a:t>
            </a:r>
            <a:r>
              <a:rPr lang="bg-BG" sz="1400" i="1" dirty="0" smtClean="0">
                <a:solidFill>
                  <a:schemeClr val="accent2"/>
                </a:solidFill>
              </a:rPr>
              <a:t> </a:t>
            </a:r>
            <a:r>
              <a:rPr lang="bg-BG" sz="1400" i="1" dirty="0" smtClean="0"/>
              <a:t>Данни за успеваемостта на студентите по учебните дисциплини „Биохимия“ и „Органична химия“</a:t>
            </a:r>
            <a:endParaRPr lang="en-GB" sz="1400" i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9960208"/>
              </p:ext>
            </p:extLst>
          </p:nvPr>
        </p:nvGraphicFramePr>
        <p:xfrm>
          <a:off x="3995936" y="980728"/>
          <a:ext cx="4860032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362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7753672" cy="634082"/>
          </a:xfrm>
        </p:spPr>
        <p:txBody>
          <a:bodyPr>
            <a:normAutofit/>
          </a:bodyPr>
          <a:lstStyle/>
          <a:p>
            <a:pPr algn="ctr"/>
            <a:r>
              <a:rPr lang="bg-BG" sz="1800" b="1" dirty="0" smtClean="0">
                <a:solidFill>
                  <a:schemeClr val="tx1"/>
                </a:solidFill>
              </a:rPr>
              <a:t>ИНДИВИДУАЛНИ ЗАБЕЛЕЖКИ И ПРЕПОРЪКИ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79512" y="1844824"/>
            <a:ext cx="8784976" cy="4392488"/>
          </a:xfrm>
        </p:spPr>
        <p:txBody>
          <a:bodyPr>
            <a:noAutofit/>
          </a:bodyPr>
          <a:lstStyle/>
          <a:p>
            <a:pPr marL="114300" indent="0" algn="ctr">
              <a:buNone/>
            </a:pPr>
            <a:r>
              <a:rPr lang="bg-BG" sz="1400" dirty="0" smtClean="0">
                <a:solidFill>
                  <a:schemeClr val="accent2"/>
                </a:solidFill>
              </a:rPr>
              <a:t>Биохимия</a:t>
            </a:r>
          </a:p>
          <a:p>
            <a:pPr lvl="0"/>
            <a:r>
              <a:rPr lang="ru-RU" sz="1400" dirty="0" smtClean="0"/>
              <a:t>Часовете </a:t>
            </a:r>
            <a:r>
              <a:rPr lang="ru-RU" sz="1400" dirty="0"/>
              <a:t>за лекционни занятия да са повече, тъй като обемът на учебния материал е прекалено голям и не може да бъде представен само в рамките на самите лекции. Това създава затруднения с усвояването на учебния материал.  </a:t>
            </a:r>
          </a:p>
          <a:p>
            <a:pPr lvl="0"/>
            <a:r>
              <a:rPr lang="ru-RU" sz="1400" dirty="0" smtClean="0"/>
              <a:t>Да се </a:t>
            </a:r>
            <a:r>
              <a:rPr lang="ru-RU" sz="1400" dirty="0"/>
              <a:t>провеждат повече учебно-практически занятия по Биохимия.</a:t>
            </a:r>
          </a:p>
          <a:p>
            <a:pPr marL="0" indent="0" algn="ctr">
              <a:buNone/>
            </a:pPr>
            <a:endParaRPr lang="bg-BG" sz="14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endParaRPr lang="bg-BG" sz="14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bg-BG" sz="1400" dirty="0" smtClean="0">
                <a:solidFill>
                  <a:schemeClr val="accent2"/>
                </a:solidFill>
              </a:rPr>
              <a:t>Органична химия</a:t>
            </a:r>
          </a:p>
          <a:p>
            <a:pPr lvl="0"/>
            <a:r>
              <a:rPr lang="ru-RU" sz="1400" dirty="0" smtClean="0"/>
              <a:t>Преподаваният </a:t>
            </a:r>
            <a:r>
              <a:rPr lang="ru-RU" sz="1400" dirty="0"/>
              <a:t>учебен материал е труден за усвояване и това може да се улесни с писането на формули, а не с презентации.</a:t>
            </a:r>
          </a:p>
          <a:p>
            <a:pPr lvl="0"/>
            <a:r>
              <a:rPr lang="ru-RU" sz="1400" dirty="0" smtClean="0"/>
              <a:t>Да </a:t>
            </a:r>
            <a:r>
              <a:rPr lang="ru-RU" sz="1400" dirty="0"/>
              <a:t>се промени подхода на обучение, като учебният материал да бъде представян на студентите по интересен и разбираем начин, а по време на учебнопрактическите занятия да се отделя повече време за решаването на задачи.</a:t>
            </a:r>
          </a:p>
          <a:p>
            <a:pPr lvl="0"/>
            <a:r>
              <a:rPr lang="ru-RU" sz="1400" dirty="0" smtClean="0"/>
              <a:t>Не </a:t>
            </a:r>
            <a:r>
              <a:rPr lang="ru-RU" sz="1400" dirty="0"/>
              <a:t>се отделя достатъчно време на всеки студент за обяснение на преподавания учебен материал.</a:t>
            </a:r>
          </a:p>
          <a:p>
            <a:pPr lvl="0"/>
            <a:r>
              <a:rPr lang="ru-RU" sz="1400" dirty="0" smtClean="0"/>
              <a:t>Студентите </a:t>
            </a:r>
            <a:r>
              <a:rPr lang="ru-RU" sz="1400" dirty="0"/>
              <a:t>нямат изградени необходимите знания и умения по ОХ, които след това да могат да бъдат </a:t>
            </a:r>
            <a:r>
              <a:rPr lang="ru-RU" sz="1400"/>
              <a:t>използвани </a:t>
            </a:r>
            <a:r>
              <a:rPr lang="ru-RU" sz="1400" smtClean="0"/>
              <a:t>при </a:t>
            </a:r>
            <a:r>
              <a:rPr lang="ru-RU" sz="1400" dirty="0"/>
              <a:t>изучаването на Фармацевтичната химия.</a:t>
            </a:r>
          </a:p>
          <a:p>
            <a:pPr lvl="0"/>
            <a:r>
              <a:rPr lang="ru-RU" sz="1400" dirty="0"/>
              <a:t>	</a:t>
            </a:r>
          </a:p>
          <a:p>
            <a:pPr marL="0" indent="0" algn="ctr">
              <a:buNone/>
            </a:pPr>
            <a:endParaRPr lang="bg-BG" sz="14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endParaRPr lang="bg-BG" sz="18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87840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8712968" cy="360040"/>
          </a:xfrm>
        </p:spPr>
        <p:txBody>
          <a:bodyPr>
            <a:normAutofit fontScale="90000"/>
          </a:bodyPr>
          <a:lstStyle/>
          <a:p>
            <a:pPr algn="l"/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2000" b="1" dirty="0" smtClean="0">
                <a:solidFill>
                  <a:srgbClr val="FFC000"/>
                </a:solidFill>
              </a:rPr>
              <a:t>ОСНОВНИ ДАННИ ЗА ПРОУЧВАНЕТО</a:t>
            </a:r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1800" b="1" dirty="0" smtClean="0">
                <a:solidFill>
                  <a:schemeClr val="tx1"/>
                </a:solidFill>
              </a:rPr>
              <a:t>Табл. 1</a:t>
            </a:r>
            <a:endParaRPr lang="en-GB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2558336"/>
              </p:ext>
            </p:extLst>
          </p:nvPr>
        </p:nvGraphicFramePr>
        <p:xfrm>
          <a:off x="323529" y="1556792"/>
          <a:ext cx="7370063" cy="37399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4256"/>
                <a:gridCol w="2376264"/>
                <a:gridCol w="2689543"/>
              </a:tblGrid>
              <a:tr h="360040">
                <a:tc>
                  <a:txBody>
                    <a:bodyPr/>
                    <a:lstStyle/>
                    <a:p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>
                          <a:latin typeface="+mj-lt"/>
                        </a:rPr>
                        <a:t>Органична химия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>
                          <a:latin typeface="+mj-lt"/>
                        </a:rPr>
                        <a:t>Биохимия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</a:tr>
              <a:tr h="647521"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По учебен план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Задължителна,</a:t>
                      </a:r>
                      <a:r>
                        <a:rPr lang="ru-RU" sz="1400" dirty="0" smtClean="0">
                          <a:latin typeface="+mj-lt"/>
                        </a:rPr>
                        <a:t> с общ хорариум 135 уч.ч. (30/30 и 45/30), изучавана в IV и V сем. </a:t>
                      </a:r>
                      <a:r>
                        <a:rPr lang="bg-BG" sz="1400" dirty="0" smtClean="0">
                          <a:latin typeface="+mj-lt"/>
                        </a:rPr>
                        <a:t> 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Задължителна, </a:t>
                      </a:r>
                      <a:r>
                        <a:rPr lang="ru-RU" sz="1400" dirty="0" smtClean="0">
                          <a:latin typeface="+mj-lt"/>
                        </a:rPr>
                        <a:t>с общ хорариум 90 уч.ч. (45/45), изучавана в IV сем. </a:t>
                      </a:r>
                      <a:endParaRPr lang="bg-BG" sz="1400" dirty="0" smtClean="0">
                        <a:latin typeface="+mj-lt"/>
                      </a:endParaRPr>
                    </a:p>
                    <a:p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</a:tr>
              <a:tr h="647521"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Преподаватели,</a:t>
                      </a:r>
                      <a:r>
                        <a:rPr lang="bg-BG" sz="1400" baseline="0" dirty="0" smtClean="0">
                          <a:latin typeface="+mj-lt"/>
                        </a:rPr>
                        <a:t> водили учебните занятия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Проф. С. Бояджиев, дхн</a:t>
                      </a:r>
                    </a:p>
                    <a:p>
                      <a:r>
                        <a:rPr lang="bg-BG" sz="1400" dirty="0" smtClean="0">
                          <a:latin typeface="+mj-lt"/>
                        </a:rPr>
                        <a:t>Ас. А. Пъшев</a:t>
                      </a:r>
                    </a:p>
                    <a:p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Проф. Р. Комса-Пенкова, дбн</a:t>
                      </a:r>
                    </a:p>
                    <a:p>
                      <a:r>
                        <a:rPr lang="bg-BG" sz="1400" dirty="0" smtClean="0">
                          <a:latin typeface="+mj-lt"/>
                        </a:rPr>
                        <a:t>Ас. Г. Големанов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</a:tr>
              <a:tr h="498921"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Бр. анкетирани лица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24 </a:t>
                      </a:r>
                      <a:r>
                        <a:rPr lang="en-US" sz="1400" dirty="0" smtClean="0">
                          <a:latin typeface="+mj-lt"/>
                        </a:rPr>
                        <a:t>(</a:t>
                      </a:r>
                      <a:r>
                        <a:rPr lang="bg-BG" sz="1400" smtClean="0">
                          <a:latin typeface="+mj-lt"/>
                        </a:rPr>
                        <a:t>92.3%</a:t>
                      </a:r>
                      <a:r>
                        <a:rPr lang="en-US" sz="1400" dirty="0" smtClean="0">
                          <a:latin typeface="+mj-lt"/>
                        </a:rPr>
                        <a:t>)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23 (88.5%)</a:t>
                      </a:r>
                    </a:p>
                  </a:txBody>
                  <a:tcPr/>
                </a:tc>
              </a:tr>
              <a:tr h="1204586"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Разпределение на студентите по пол</a:t>
                      </a:r>
                    </a:p>
                    <a:p>
                      <a:r>
                        <a:rPr lang="bg-BG" sz="1400" dirty="0" smtClean="0">
                          <a:latin typeface="+mj-lt"/>
                        </a:rPr>
                        <a:t>  Мъже</a:t>
                      </a:r>
                    </a:p>
                    <a:p>
                      <a:r>
                        <a:rPr lang="bg-BG" sz="1400" dirty="0" smtClean="0">
                          <a:latin typeface="+mj-lt"/>
                        </a:rPr>
                        <a:t>  Жени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1400" dirty="0" smtClean="0">
                        <a:latin typeface="+mj-lt"/>
                      </a:endParaRPr>
                    </a:p>
                    <a:p>
                      <a:endParaRPr lang="bg-BG" sz="1400" dirty="0" smtClean="0">
                        <a:latin typeface="+mj-lt"/>
                      </a:endParaRPr>
                    </a:p>
                    <a:p>
                      <a:r>
                        <a:rPr lang="bg-BG" sz="1400" dirty="0" smtClean="0">
                          <a:latin typeface="+mj-lt"/>
                        </a:rPr>
                        <a:t>10 </a:t>
                      </a:r>
                      <a:r>
                        <a:rPr lang="en-US" sz="1400" dirty="0" smtClean="0">
                          <a:latin typeface="+mj-lt"/>
                        </a:rPr>
                        <a:t>(</a:t>
                      </a:r>
                      <a:r>
                        <a:rPr lang="bg-BG" sz="1400" dirty="0" smtClean="0">
                          <a:latin typeface="+mj-lt"/>
                        </a:rPr>
                        <a:t>41.7%</a:t>
                      </a:r>
                      <a:r>
                        <a:rPr lang="en-US" sz="1400" dirty="0" smtClean="0">
                          <a:latin typeface="+mj-lt"/>
                        </a:rPr>
                        <a:t>)</a:t>
                      </a:r>
                      <a:endParaRPr lang="bg-BG" sz="1400" dirty="0" smtClean="0">
                        <a:latin typeface="+mj-lt"/>
                      </a:endParaRPr>
                    </a:p>
                    <a:p>
                      <a:r>
                        <a:rPr lang="bg-BG" sz="1400" dirty="0" smtClean="0">
                          <a:latin typeface="+mj-lt"/>
                        </a:rPr>
                        <a:t>14 </a:t>
                      </a:r>
                      <a:r>
                        <a:rPr lang="en-US" sz="1400" dirty="0" smtClean="0">
                          <a:latin typeface="+mj-lt"/>
                        </a:rPr>
                        <a:t>(</a:t>
                      </a:r>
                      <a:r>
                        <a:rPr lang="bg-BG" sz="1400" dirty="0" smtClean="0">
                          <a:latin typeface="+mj-lt"/>
                        </a:rPr>
                        <a:t>58.3%</a:t>
                      </a:r>
                      <a:r>
                        <a:rPr lang="en-US" sz="1400" dirty="0" smtClean="0">
                          <a:latin typeface="+mj-lt"/>
                        </a:rPr>
                        <a:t>)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1400" dirty="0" smtClean="0">
                        <a:latin typeface="+mj-lt"/>
                      </a:endParaRPr>
                    </a:p>
                    <a:p>
                      <a:endParaRPr lang="bg-BG" sz="1400" dirty="0" smtClean="0">
                        <a:latin typeface="+mj-lt"/>
                      </a:endParaRPr>
                    </a:p>
                    <a:p>
                      <a:r>
                        <a:rPr lang="bg-BG" sz="1400" dirty="0" smtClean="0">
                          <a:latin typeface="+mj-lt"/>
                        </a:rPr>
                        <a:t>8 </a:t>
                      </a:r>
                      <a:r>
                        <a:rPr lang="en-US" sz="1400" dirty="0" smtClean="0">
                          <a:latin typeface="+mj-lt"/>
                        </a:rPr>
                        <a:t>(</a:t>
                      </a:r>
                      <a:r>
                        <a:rPr lang="bg-BG" sz="1400" dirty="0" smtClean="0">
                          <a:latin typeface="+mj-lt"/>
                        </a:rPr>
                        <a:t>36.4%</a:t>
                      </a:r>
                      <a:r>
                        <a:rPr lang="en-US" sz="1400" dirty="0" smtClean="0">
                          <a:latin typeface="+mj-lt"/>
                        </a:rPr>
                        <a:t>)</a:t>
                      </a:r>
                      <a:endParaRPr lang="bg-BG" sz="1400" dirty="0" smtClean="0">
                        <a:latin typeface="+mj-lt"/>
                      </a:endParaRPr>
                    </a:p>
                    <a:p>
                      <a:r>
                        <a:rPr lang="bg-BG" sz="1400" dirty="0" smtClean="0">
                          <a:latin typeface="+mj-lt"/>
                        </a:rPr>
                        <a:t>14 </a:t>
                      </a:r>
                      <a:r>
                        <a:rPr lang="en-GB" sz="1400" dirty="0" smtClean="0">
                          <a:latin typeface="+mj-lt"/>
                        </a:rPr>
                        <a:t>(</a:t>
                      </a:r>
                      <a:r>
                        <a:rPr lang="bg-BG" sz="1400" dirty="0" smtClean="0">
                          <a:latin typeface="+mj-lt"/>
                        </a:rPr>
                        <a:t>63.6</a:t>
                      </a:r>
                      <a:r>
                        <a:rPr lang="en-GB" sz="1400" dirty="0" smtClean="0">
                          <a:latin typeface="+mj-lt"/>
                        </a:rPr>
                        <a:t>%)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37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620688"/>
            <a:ext cx="8928992" cy="648072"/>
          </a:xfrm>
        </p:spPr>
        <p:txBody>
          <a:bodyPr>
            <a:noAutofit/>
          </a:bodyPr>
          <a:lstStyle/>
          <a:p>
            <a:r>
              <a:rPr lang="bg-BG" sz="1600" b="1" dirty="0" smtClean="0">
                <a:solidFill>
                  <a:srgbClr val="FFC000"/>
                </a:solidFill>
              </a:rPr>
              <a:t>СПЕЦИФИЧНИ КОМПЕТЕНЦИИ, ФОРМИРАНИ ПО УЧЕБНИТЕ ДИСЦИПЛИНИ И ТЯХНОТО ЗНАЧЕНИЕ В ПРОЦЕСА НА  ЦЯЛОСТНОТО ОБУЧЕНИЕ  И ЗА БЪДЕЩАТА ПРОФЕСИОНАЛНА РЕАЛИЗАЦИЯ ПО ФАРМАЦИЯ</a:t>
            </a:r>
            <a:endParaRPr lang="en-GB" sz="1600" b="1" dirty="0">
              <a:solidFill>
                <a:srgbClr val="FFC000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3284984"/>
            <a:ext cx="334786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Болшинството от студентите са наясно с компетенциите, които е необходимо да притежават по всяка от двете изучавани дисциплини.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75856" y="3140968"/>
            <a:ext cx="5868144" cy="371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bg-BG" sz="950" i="1" dirty="0" smtClean="0">
                <a:cs typeface="Arial" pitchFamily="34" charset="0"/>
              </a:rPr>
              <a:t>Основни мотиви, посочвани от лицата за мястото, което заемат </a:t>
            </a:r>
            <a:r>
              <a:rPr kumimoji="0" lang="bg-BG" sz="9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двете уч. дисциплини  </a:t>
            </a:r>
            <a:r>
              <a:rPr kumimoji="0" lang="bg-BG" sz="95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в </a:t>
            </a:r>
            <a:r>
              <a:rPr kumimoji="0" lang="bg-BG" sz="95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процеса на цялостното обучение на студентите по „Фармация“</a:t>
            </a:r>
            <a:r>
              <a:rPr kumimoji="0" lang="bg-BG" sz="9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: </a:t>
            </a:r>
          </a:p>
          <a:p>
            <a:pPr marL="171450" lvl="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950" b="1" i="1" dirty="0" smtClean="0"/>
              <a:t>Учебната дисциплина „ </a:t>
            </a:r>
            <a:r>
              <a:rPr lang="ru-RU" sz="950" b="1" i="1" dirty="0" smtClean="0">
                <a:cs typeface="Arial" pitchFamily="34" charset="0"/>
              </a:rPr>
              <a:t>Биохимия</a:t>
            </a:r>
            <a:r>
              <a:rPr lang="ru-RU" sz="950" b="1" i="1" dirty="0" smtClean="0"/>
              <a:t>”</a:t>
            </a:r>
            <a:r>
              <a:rPr lang="ru-RU" sz="950" b="1" i="1" dirty="0" smtClean="0">
                <a:cs typeface="Arial" pitchFamily="34" charset="0"/>
              </a:rPr>
              <a:t> </a:t>
            </a:r>
            <a:r>
              <a:rPr lang="ru-RU" sz="950" i="1" dirty="0" smtClean="0">
                <a:cs typeface="Arial" pitchFamily="34" charset="0"/>
              </a:rPr>
              <a:t> е необходима при изучаването </a:t>
            </a:r>
            <a:r>
              <a:rPr lang="ru-RU" sz="950" i="1" dirty="0">
                <a:cs typeface="Arial" pitchFamily="34" charset="0"/>
              </a:rPr>
              <a:t>на </a:t>
            </a:r>
            <a:r>
              <a:rPr lang="ru-RU" sz="950" i="1" dirty="0" smtClean="0">
                <a:cs typeface="Arial" pitchFamily="34" charset="0"/>
              </a:rPr>
              <a:t>следващи </a:t>
            </a:r>
            <a:r>
              <a:rPr lang="ru-RU" sz="950" i="1" dirty="0">
                <a:cs typeface="Arial" pitchFamily="34" charset="0"/>
              </a:rPr>
              <a:t>учебни дисциплини. </a:t>
            </a:r>
            <a:r>
              <a:rPr lang="ru-RU" sz="950" i="1" dirty="0" smtClean="0">
                <a:cs typeface="Arial" pitchFamily="34" charset="0"/>
              </a:rPr>
              <a:t>Същата е с широка </a:t>
            </a:r>
            <a:r>
              <a:rPr lang="ru-RU" sz="950" i="1" dirty="0">
                <a:cs typeface="Arial" pitchFamily="34" charset="0"/>
              </a:rPr>
              <a:t>практическа насоченост, което е от значение при формирането на професионалните компетенции на </a:t>
            </a:r>
            <a:r>
              <a:rPr lang="ru-RU" sz="950" i="1" dirty="0" smtClean="0">
                <a:cs typeface="Arial" pitchFamily="34" charset="0"/>
              </a:rPr>
              <a:t>магистър-фармацевтите. Познаването на </a:t>
            </a:r>
            <a:r>
              <a:rPr lang="ru-RU" sz="950" i="1" dirty="0">
                <a:cs typeface="Arial" pitchFamily="34" charset="0"/>
              </a:rPr>
              <a:t>биохимичните процеси в човешкия организъм е изключително важно за </a:t>
            </a:r>
            <a:r>
              <a:rPr lang="ru-RU" sz="950" i="1" dirty="0" smtClean="0">
                <a:cs typeface="Arial" pitchFamily="34" charset="0"/>
              </a:rPr>
              <a:t> обогатяване на здравната </a:t>
            </a:r>
            <a:r>
              <a:rPr lang="ru-RU" sz="950" i="1" dirty="0">
                <a:cs typeface="Arial" pitchFamily="34" charset="0"/>
              </a:rPr>
              <a:t>култура на студентите.</a:t>
            </a:r>
            <a:endParaRPr lang="ru-RU" sz="950" i="1" dirty="0" smtClean="0">
              <a:cs typeface="Arial" pitchFamily="34" charset="0"/>
            </a:endParaRPr>
          </a:p>
          <a:p>
            <a:pPr marL="171450" lvl="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950" i="1" dirty="0"/>
              <a:t>Според някои студенти </a:t>
            </a:r>
            <a:r>
              <a:rPr lang="ru-RU" sz="950" b="1" i="1" dirty="0"/>
              <a:t>учебната </a:t>
            </a:r>
            <a:r>
              <a:rPr lang="ru-RU" sz="950" b="1" i="1" dirty="0" smtClean="0"/>
              <a:t>дисциплина </a:t>
            </a:r>
            <a:r>
              <a:rPr lang="ru-RU" sz="950" i="1" dirty="0" smtClean="0"/>
              <a:t> </a:t>
            </a:r>
            <a:r>
              <a:rPr lang="ru-RU" sz="950" b="1" i="1" dirty="0" smtClean="0"/>
              <a:t>„ Органична химия</a:t>
            </a:r>
            <a:r>
              <a:rPr lang="ru-RU" sz="950" b="1" i="1" dirty="0"/>
              <a:t> ”</a:t>
            </a:r>
            <a:r>
              <a:rPr lang="ru-RU" sz="950" b="1" i="1" dirty="0" smtClean="0"/>
              <a:t> </a:t>
            </a:r>
            <a:r>
              <a:rPr lang="ru-RU" sz="950" i="1" dirty="0" smtClean="0"/>
              <a:t> </a:t>
            </a:r>
            <a:r>
              <a:rPr lang="ru-RU" sz="950" i="1" dirty="0"/>
              <a:t>е пряко </a:t>
            </a:r>
            <a:r>
              <a:rPr lang="ru-RU" sz="950" i="1" dirty="0" smtClean="0"/>
              <a:t> свързана </a:t>
            </a:r>
            <a:r>
              <a:rPr lang="ru-RU" sz="950" i="1" dirty="0"/>
              <a:t>с изучаването на следващи учебни дисциплини, най-вече „Фармацевтична химия“. Сред лицата, дали негативен отговор на въпроса, основен мотив за това е, че тази учебна дисциплина е излишна в учебния план на специалността. </a:t>
            </a:r>
            <a:endParaRPr kumimoji="0" lang="bg-BG" sz="95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endParaRPr lang="bg-BG" sz="950" i="1" dirty="0">
              <a:cs typeface="Arial" pitchFamily="34" charset="0"/>
            </a:endParaRPr>
          </a:p>
          <a:p>
            <a:pPr fontAlgn="base">
              <a:spcBef>
                <a:spcPct val="0"/>
              </a:spcBef>
            </a:pPr>
            <a:r>
              <a:rPr lang="bg-BG" sz="950" i="1" dirty="0">
                <a:cs typeface="Arial" pitchFamily="34" charset="0"/>
              </a:rPr>
              <a:t>Основни мотиви, посочвани от лицата </a:t>
            </a:r>
            <a:r>
              <a:rPr lang="bg-BG" sz="950" i="1" dirty="0" smtClean="0">
                <a:cs typeface="Arial" pitchFamily="34" charset="0"/>
              </a:rPr>
              <a:t>във връзка с придобитите компетенции </a:t>
            </a:r>
            <a:r>
              <a:rPr lang="bg-BG" sz="950" i="1" dirty="0" smtClean="0">
                <a:solidFill>
                  <a:srgbClr val="C00000"/>
                </a:solidFill>
                <a:cs typeface="Arial" pitchFamily="34" charset="0"/>
              </a:rPr>
              <a:t>и тяхната роля за успешната професионална реализация</a:t>
            </a:r>
            <a:r>
              <a:rPr lang="bg-BG" sz="950" i="1" dirty="0" smtClean="0">
                <a:cs typeface="Arial" pitchFamily="34" charset="0"/>
              </a:rPr>
              <a:t>: </a:t>
            </a:r>
          </a:p>
          <a:p>
            <a:pPr marL="17145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950" b="1" i="1" dirty="0"/>
              <a:t>Учебната дисциплина „ </a:t>
            </a:r>
            <a:r>
              <a:rPr lang="ru-RU" sz="950" b="1" i="1" dirty="0">
                <a:cs typeface="Arial" pitchFamily="34" charset="0"/>
              </a:rPr>
              <a:t>Биохимия</a:t>
            </a:r>
            <a:r>
              <a:rPr lang="ru-RU" sz="950" b="1" i="1" dirty="0" smtClean="0"/>
              <a:t>” </a:t>
            </a:r>
            <a:r>
              <a:rPr lang="ru-RU" sz="950" i="1" dirty="0" smtClean="0"/>
              <a:t> </a:t>
            </a:r>
            <a:r>
              <a:rPr lang="ru-RU" sz="950" i="1" dirty="0"/>
              <a:t>има своето място при формирането на компетенциите на магистър-фармацевта. Някои считат, че наученото има своята приложимост във фармацевтичната практика</a:t>
            </a:r>
            <a:r>
              <a:rPr lang="ru-RU" sz="950" i="1" dirty="0" smtClean="0"/>
              <a:t>. </a:t>
            </a:r>
          </a:p>
          <a:p>
            <a:pPr marL="17145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950" i="1" dirty="0" smtClean="0">
                <a:cs typeface="Arial" pitchFamily="34" charset="0"/>
              </a:rPr>
              <a:t>Усвоените </a:t>
            </a:r>
            <a:r>
              <a:rPr lang="ru-RU" sz="950" i="1" dirty="0">
                <a:cs typeface="Arial" pitchFamily="34" charset="0"/>
              </a:rPr>
              <a:t>знания и умения по </a:t>
            </a:r>
            <a:r>
              <a:rPr lang="ru-RU" sz="950" b="1" i="1" dirty="0"/>
              <a:t>„ Органична химия ” </a:t>
            </a:r>
            <a:r>
              <a:rPr lang="ru-RU" sz="950" i="1" dirty="0" smtClean="0">
                <a:cs typeface="Arial" pitchFamily="34" charset="0"/>
              </a:rPr>
              <a:t>ще </a:t>
            </a:r>
            <a:r>
              <a:rPr lang="ru-RU" sz="950" i="1" dirty="0">
                <a:cs typeface="Arial" pitchFamily="34" charset="0"/>
              </a:rPr>
              <a:t>са полезни за по-успешната професионална реализация,  по-специално при приготвянето на лекарства. Повечето студенти, обаче, дали негативен отговор на въпроса смятат, че в бъдещата им професия няма да се налага да използват натрупаните знания и умения по ОХ, освен по време на изучаването й в университета. Някои изтъкват, че за тях е по-важна подготовката по профилираните учебни дисциплини, които след това ще са полезни при практикуването на професията.</a:t>
            </a:r>
            <a:endParaRPr kumimoji="0" lang="en-US" sz="95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4502002"/>
              </p:ext>
            </p:extLst>
          </p:nvPr>
        </p:nvGraphicFramePr>
        <p:xfrm>
          <a:off x="0" y="1268760"/>
          <a:ext cx="4211960" cy="1872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116249"/>
              </p:ext>
            </p:extLst>
          </p:nvPr>
        </p:nvGraphicFramePr>
        <p:xfrm>
          <a:off x="0" y="4100986"/>
          <a:ext cx="3419872" cy="2757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2672480"/>
              </p:ext>
            </p:extLst>
          </p:nvPr>
        </p:nvGraphicFramePr>
        <p:xfrm>
          <a:off x="4139952" y="1093920"/>
          <a:ext cx="4752528" cy="2047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3578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52" y="476672"/>
            <a:ext cx="8893336" cy="648072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solidFill>
                  <a:srgbClr val="FFC000"/>
                </a:solidFill>
              </a:rPr>
              <a:t>СПЕЦИФИЧНИ ЦЕЛИ НА ЗАНЯТИЯТА, ИЗЯСНЯВАНИ ОТ ПРЕПОДАВАТЕЛИТЕ ПО УЧЕБНИТЕ ДИСЦИПЛИНИ</a:t>
            </a:r>
            <a:endParaRPr lang="en-GB" sz="1800" b="1" dirty="0">
              <a:solidFill>
                <a:srgbClr val="FFC000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2674741"/>
              </p:ext>
            </p:extLst>
          </p:nvPr>
        </p:nvGraphicFramePr>
        <p:xfrm>
          <a:off x="467544" y="1196752"/>
          <a:ext cx="842493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926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4176464" cy="720080"/>
          </a:xfrm>
        </p:spPr>
        <p:txBody>
          <a:bodyPr>
            <a:normAutofit fontScale="90000"/>
          </a:bodyPr>
          <a:lstStyle/>
          <a:p>
            <a:r>
              <a:rPr lang="bg-BG" sz="2000" b="1" dirty="0" smtClean="0">
                <a:solidFill>
                  <a:srgbClr val="FFC000"/>
                </a:solidFill>
              </a:rPr>
              <a:t>АКТУАЛНОСТ НА УЧЕБНОТО СЪДЪРЖАНИЕ  НА УЧЕБНИТЕ ДИСЦИПЛИНИ</a:t>
            </a:r>
            <a:endParaRPr lang="en-GB" sz="2000" b="1" dirty="0">
              <a:solidFill>
                <a:srgbClr val="FFC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923928" y="548680"/>
            <a:ext cx="5112568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bg-BG" sz="1800" b="1" dirty="0" smtClean="0">
                <a:solidFill>
                  <a:srgbClr val="FFC000"/>
                </a:solidFill>
              </a:rPr>
              <a:t>ИЗПОЛЗВАНИ МЕТОДИ НА ОБУЧЕНИЕ, КОИТО  СТИМУЛИРАТ УЧАСТИЕТО НА СТУДЕНТИТЕ</a:t>
            </a:r>
            <a:endParaRPr lang="en-GB" sz="1800" b="1" dirty="0">
              <a:solidFill>
                <a:srgbClr val="FFC000"/>
              </a:solidFill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8527294"/>
              </p:ext>
            </p:extLst>
          </p:nvPr>
        </p:nvGraphicFramePr>
        <p:xfrm>
          <a:off x="0" y="1412776"/>
          <a:ext cx="4679504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0100305"/>
              </p:ext>
            </p:extLst>
          </p:nvPr>
        </p:nvGraphicFramePr>
        <p:xfrm>
          <a:off x="4427984" y="1268760"/>
          <a:ext cx="446449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997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208912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i="1" dirty="0">
                <a:solidFill>
                  <a:schemeClr val="accent1"/>
                </a:solidFill>
              </a:rPr>
              <a:t>Табл. № </a:t>
            </a:r>
            <a:r>
              <a:rPr lang="ru-RU" sz="1600" i="1" dirty="0" smtClean="0">
                <a:solidFill>
                  <a:schemeClr val="accent1"/>
                </a:solidFill>
              </a:rPr>
              <a:t>2.</a:t>
            </a:r>
            <a:r>
              <a:rPr lang="ru-RU" sz="1600" i="1" dirty="0" smtClean="0">
                <a:solidFill>
                  <a:schemeClr val="tx1"/>
                </a:solidFill>
              </a:rPr>
              <a:t> </a:t>
            </a:r>
            <a:r>
              <a:rPr lang="ru-RU" sz="1600" i="1" dirty="0">
                <a:solidFill>
                  <a:schemeClr val="tx1"/>
                </a:solidFill>
              </a:rPr>
              <a:t>Оценки, дадени за </a:t>
            </a:r>
            <a:r>
              <a:rPr lang="ru-RU" sz="1600" i="1" dirty="0" smtClean="0">
                <a:solidFill>
                  <a:schemeClr val="tx1"/>
                </a:solidFill>
              </a:rPr>
              <a:t>преподавателя </a:t>
            </a:r>
            <a:r>
              <a:rPr lang="ru-RU" sz="1600" i="1" dirty="0">
                <a:solidFill>
                  <a:schemeClr val="tx1"/>
                </a:solidFill>
              </a:rPr>
              <a:t>по учебната дисциплина </a:t>
            </a:r>
            <a:r>
              <a:rPr lang="ru-RU" sz="1600" i="1" dirty="0" smtClean="0">
                <a:solidFill>
                  <a:schemeClr val="tx1"/>
                </a:solidFill>
              </a:rPr>
              <a:t>„Биохимия” </a:t>
            </a:r>
            <a:r>
              <a:rPr lang="ru-RU" sz="1600" i="1" dirty="0">
                <a:solidFill>
                  <a:schemeClr val="tx1"/>
                </a:solidFill>
              </a:rPr>
              <a:t>от студентите</a:t>
            </a:r>
            <a:endParaRPr lang="en-GB" sz="1600" i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5" y="980728"/>
            <a:ext cx="6497246" cy="5784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229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208912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i="1" dirty="0">
                <a:solidFill>
                  <a:schemeClr val="accent2"/>
                </a:solidFill>
              </a:rPr>
              <a:t>Табл. № </a:t>
            </a:r>
            <a:r>
              <a:rPr lang="ru-RU" sz="1600" i="1" dirty="0" smtClean="0">
                <a:solidFill>
                  <a:schemeClr val="accent2"/>
                </a:solidFill>
              </a:rPr>
              <a:t>3.</a:t>
            </a:r>
            <a:r>
              <a:rPr lang="ru-RU" sz="1600" i="1" dirty="0" smtClean="0"/>
              <a:t> </a:t>
            </a:r>
            <a:r>
              <a:rPr lang="ru-RU" sz="1600" i="1" dirty="0">
                <a:solidFill>
                  <a:schemeClr val="tx1"/>
                </a:solidFill>
              </a:rPr>
              <a:t>Оценки, дадени за преподавателите по учебната дисциплина </a:t>
            </a:r>
            <a:r>
              <a:rPr lang="ru-RU" sz="1600" i="1" dirty="0" smtClean="0">
                <a:solidFill>
                  <a:schemeClr val="tx1"/>
                </a:solidFill>
              </a:rPr>
              <a:t>„Органична химия” </a:t>
            </a:r>
            <a:r>
              <a:rPr lang="ru-RU" sz="1600" i="1" dirty="0">
                <a:solidFill>
                  <a:schemeClr val="tx1"/>
                </a:solidFill>
              </a:rPr>
              <a:t>от студентите</a:t>
            </a:r>
            <a:endParaRPr lang="en-GB" sz="1600" i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909178"/>
            <a:ext cx="6480719" cy="5769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385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681" y="476672"/>
            <a:ext cx="8640960" cy="648072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solidFill>
                  <a:srgbClr val="FFC000"/>
                </a:solidFill>
              </a:rPr>
              <a:t>НАЛИЧНИ ЗАТРУДНЕНИЯ С УСВОЯВАНЕТО НА УЧЕБНИЯ МАТЕРИАЛ И ОТДЕЛЕНО ВРЕМЕ ОТ СТУДЕНТИТЕ  ЗА САМОПОДГОТОВКА</a:t>
            </a:r>
            <a:endParaRPr lang="en-GB" sz="1800" b="1" dirty="0">
              <a:solidFill>
                <a:srgbClr val="FFC000"/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20930" y="5805264"/>
            <a:ext cx="4783118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По-висок е делът на студентите,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които 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споделят, че са срещали затруднения с усвояването на учебния материал по „Органична химия“ 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83.4%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4788024" y="5733256"/>
            <a:ext cx="417646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fontAlgn="base"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Над </a:t>
            </a:r>
            <a:r>
              <a:rPr lang="bg-BG" sz="1100" i="1" dirty="0" smtClean="0">
                <a:cs typeface="Arial" pitchFamily="34" charset="0"/>
              </a:rPr>
              <a:t>69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%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от студентите считат, че са отделили достатъчно време за самоподготовка по „Биохимия“, докато по „Органична химия“ същото се потвърждава едва от 29.2% - от студентите. 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828444"/>
              </p:ext>
            </p:extLst>
          </p:nvPr>
        </p:nvGraphicFramePr>
        <p:xfrm>
          <a:off x="220930" y="1196752"/>
          <a:ext cx="4567093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4257388"/>
              </p:ext>
            </p:extLst>
          </p:nvPr>
        </p:nvGraphicFramePr>
        <p:xfrm>
          <a:off x="4716016" y="1196752"/>
          <a:ext cx="439543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9406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093" y="548680"/>
            <a:ext cx="8712968" cy="648072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solidFill>
                  <a:srgbClr val="FFC000"/>
                </a:solidFill>
              </a:rPr>
              <a:t>ОРГАНИЗИРАНИ КОНСУЛТАЦИИ ОТ ПРЕПОДАВАТЕЛИТЕ ПО УЧЕБНИТЕ ДИСЦИПЛИНИ И ПОСЕЩАЕМОСТ ОТ СТУДЕНТИТЕ</a:t>
            </a:r>
            <a:endParaRPr lang="en-GB" sz="1800" b="1" dirty="0">
              <a:solidFill>
                <a:srgbClr val="FFC000"/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20930" y="5739054"/>
            <a:ext cx="4783118" cy="786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Консултации по учебната дисциплина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са предлагани предимно от нехабилитираните пеподаватели по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„Органична химия“ 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70.8%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</a:t>
            </a:r>
            <a:r>
              <a:rPr lang="bg-BG" sz="1100" i="1" dirty="0">
                <a:cs typeface="Arial" pitchFamily="34" charset="0"/>
              </a:rPr>
              <a:t> </a:t>
            </a:r>
            <a:r>
              <a:rPr lang="bg-BG" sz="1100" i="1" dirty="0" smtClean="0">
                <a:cs typeface="Arial" pitchFamily="34" charset="0"/>
              </a:rPr>
              <a:t>и по „Био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химия “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43.2%</a:t>
            </a:r>
            <a:r>
              <a:rPr kumimoji="0" lang="en-US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5076056" y="5703434"/>
            <a:ext cx="3816424" cy="8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Едва 45.9% от студентите са посещавали консултациите</a:t>
            </a:r>
            <a:r>
              <a:rPr lang="bg-BG" sz="1100" i="1" dirty="0">
                <a:cs typeface="Arial" pitchFamily="34" charset="0"/>
              </a:rPr>
              <a:t> </a:t>
            </a:r>
            <a:r>
              <a:rPr lang="bg-BG" sz="1100" i="1" dirty="0" smtClean="0">
                <a:cs typeface="Arial" pitchFamily="34" charset="0"/>
              </a:rPr>
              <a:t>по „Органична химия“, като по „Биохимия“ делът на студентите , потвърдили същото е още по-нисък  </a:t>
            </a:r>
            <a:r>
              <a:rPr lang="en-US" sz="1100" i="1" dirty="0" smtClean="0">
                <a:cs typeface="Arial" pitchFamily="34" charset="0"/>
              </a:rPr>
              <a:t>(</a:t>
            </a:r>
            <a:r>
              <a:rPr lang="bg-BG" sz="1100" i="1" dirty="0" smtClean="0">
                <a:cs typeface="Arial" pitchFamily="34" charset="0"/>
              </a:rPr>
              <a:t>18.2%</a:t>
            </a:r>
            <a:r>
              <a:rPr lang="en-US" sz="1100" i="1" dirty="0" smtClean="0">
                <a:cs typeface="Arial" pitchFamily="34" charset="0"/>
              </a:rPr>
              <a:t>)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1265864"/>
              </p:ext>
            </p:extLst>
          </p:nvPr>
        </p:nvGraphicFramePr>
        <p:xfrm>
          <a:off x="107504" y="1340768"/>
          <a:ext cx="460851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4438395"/>
              </p:ext>
            </p:extLst>
          </p:nvPr>
        </p:nvGraphicFramePr>
        <p:xfrm>
          <a:off x="4572000" y="1340768"/>
          <a:ext cx="454043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2508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1284</TotalTime>
  <Words>1246</Words>
  <Application>Microsoft Office PowerPoint</Application>
  <PresentationFormat>On-screen Show (4:3)</PresentationFormat>
  <Paragraphs>93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</vt:lpstr>
      <vt:lpstr>03-01: ПРОУЧВАНЕ НА МНЕНИЕТО НА СТУДЕНТИ ЗА СПЕЦИФИЧНИТЕ КОМПЕТЕНЦИИ, ФОРМИРАНИ ПО УЧЕБНИТЕ ДИСЦИПЛИНИ „ОРГАНИЧНА ХИМИЯ” И „БИОХИМИЯ” И ТЯХНОТО СЪОТВЕТСТВИЕ С МЕТОДИТЕ ЗА ОЦЕНКА НА ЗНАНИЯТА И УМЕНИЯТА НА СТУДЕНТИТЕ И ЗА ПРЕПОДАВАТЕЛИТЕ, УЧАСТВАЛИ В ОБУЧЕНИЕТО НА СТУДЕНТИТЕ ПО УЧЕБНИТЕ ДИСЦИПЛИНИ</vt:lpstr>
      <vt:lpstr> ОСНОВНИ ДАННИ ЗА ПРОУЧВАНЕТО  Табл. 1</vt:lpstr>
      <vt:lpstr>СПЕЦИФИЧНИ КОМПЕТЕНЦИИ, ФОРМИРАНИ ПО УЧЕБНИТЕ ДИСЦИПЛИНИ И ТЯХНОТО ЗНАЧЕНИЕ В ПРОЦЕСА НА  ЦЯЛОСТНОТО ОБУЧЕНИЕ  И ЗА БЪДЕЩАТА ПРОФЕСИОНАЛНА РЕАЛИЗАЦИЯ ПО ФАРМАЦИЯ</vt:lpstr>
      <vt:lpstr>СПЕЦИФИЧНИ ЦЕЛИ НА ЗАНЯТИЯТА, ИЗЯСНЯВАНИ ОТ ПРЕПОДАВАТЕЛИТЕ ПО УЧЕБНИТЕ ДИСЦИПЛИНИ</vt:lpstr>
      <vt:lpstr>АКТУАЛНОСТ НА УЧЕБНОТО СЪДЪРЖАНИЕ  НА УЧЕБНИТЕ ДИСЦИПЛИНИ</vt:lpstr>
      <vt:lpstr>Табл. № 2. Оценки, дадени за преподавателя по учебната дисциплина „Биохимия” от студентите</vt:lpstr>
      <vt:lpstr>Табл. № 3. Оценки, дадени за преподавателите по учебната дисциплина „Органична химия” от студентите</vt:lpstr>
      <vt:lpstr>НАЛИЧНИ ЗАТРУДНЕНИЯ С УСВОЯВАНЕТО НА УЧЕБНИЯ МАТЕРИАЛ И ОТДЕЛЕНО ВРЕМЕ ОТ СТУДЕНТИТЕ  ЗА САМОПОДГОТОВКА</vt:lpstr>
      <vt:lpstr>ОРГАНИЗИРАНИ КОНСУЛТАЦИИ ОТ ПРЕПОДАВАТЕЛИТЕ ПО УЧЕБНИТЕ ДИСЦИПЛИНИ И ПОСЕЩАЕМОСТ ОТ СТУДЕНТИТЕ</vt:lpstr>
      <vt:lpstr>ПОДГОТОВКА И ПРОВЕЖДАНЕ НА ИЗПИТА ПО УЧЕБНИТЕ ДИСЦИПЛИНИ</vt:lpstr>
      <vt:lpstr>ИНДИВИДУАЛНИ ЗАБЕЛЕЖКИ И ПРЕПОРЪКИ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324</cp:revision>
  <dcterms:created xsi:type="dcterms:W3CDTF">2018-03-30T05:06:56Z</dcterms:created>
  <dcterms:modified xsi:type="dcterms:W3CDTF">2019-02-04T06:51:05Z</dcterms:modified>
</cp:coreProperties>
</file>