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1. </a:t>
            </a:r>
            <a:r>
              <a:rPr lang="bg-BG" sz="1000" b="0" i="1" baseline="0" dirty="0">
                <a:effectLst/>
              </a:rPr>
              <a:t>Запознати ли бяхте с компетенциите, които </a:t>
            </a:r>
            <a:r>
              <a:rPr lang="en-US" sz="1000" b="0" i="1" baseline="0" dirty="0">
                <a:effectLst/>
              </a:rPr>
              <a:t> </a:t>
            </a:r>
            <a:r>
              <a:rPr lang="bg-BG" sz="1000" b="0" i="1" baseline="0" dirty="0">
                <a:effectLst/>
              </a:rPr>
              <a:t>е необходимо да притежавате по учебната дисциплина? 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636088331457362E-2"/>
          <c:y val="0.35264365101516487"/>
          <c:w val="0.9858185488913902"/>
          <c:h val="0.511175043476393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Лист1!$B$3:$C$3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 formatCode="0.0;[Red]0.0">
                  <c:v>95.7</c:v>
                </c:pt>
                <c:pt idx="1">
                  <c:v>60.9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Лист1!$B$3:$C$3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 formatCode="0.0;[Red]0.0">
                  <c:v>4.3</c:v>
                </c:pt>
                <c:pt idx="1">
                  <c:v>21.7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Лист1!$B$3:$C$3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Лист1!$B$6:$C$6</c:f>
              <c:numCache>
                <c:formatCode>General</c:formatCode>
                <c:ptCount val="2"/>
                <c:pt idx="1">
                  <c:v>17.399999999999999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6651008"/>
        <c:axId val="186652544"/>
        <c:axId val="0"/>
      </c:bar3DChart>
      <c:catAx>
        <c:axId val="18665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6652544"/>
        <c:crosses val="autoZero"/>
        <c:auto val="1"/>
        <c:lblAlgn val="ctr"/>
        <c:lblOffset val="100"/>
        <c:noMultiLvlLbl val="0"/>
      </c:catAx>
      <c:valAx>
        <c:axId val="186652544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866510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9.2465740415388561E-2"/>
          <c:y val="0.27188004751608796"/>
          <c:w val="0.8271291750159071"/>
          <c:h val="0.1017451052447164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10. </a:t>
            </a:r>
            <a:r>
              <a:rPr lang="bg-BG" sz="1100" b="0" i="1" baseline="0">
                <a:effectLst/>
              </a:rPr>
              <a:t>Посещавахте ли консултациите, провеждани по време на семестъра от страна на преподавателите, водили учебната дисциплина?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Лист1!$I$83</c:f>
              <c:strCache>
                <c:ptCount val="1"/>
                <c:pt idx="0">
                  <c:v>да, посещавах консултациите на хабилит. лице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Лист1!$J$83:$K$83</c:f>
              <c:numCache>
                <c:formatCode>General</c:formatCode>
                <c:ptCount val="2"/>
                <c:pt idx="0" formatCode="0.0;[Red]0.0">
                  <c:v>11.4</c:v>
                </c:pt>
                <c:pt idx="1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Лист1!$I$84</c:f>
              <c:strCache>
                <c:ptCount val="1"/>
                <c:pt idx="0">
                  <c:v>да, посещавах консултациите на асистента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Лист1!$J$84:$K$84</c:f>
              <c:numCache>
                <c:formatCode>General</c:formatCode>
                <c:ptCount val="2"/>
                <c:pt idx="0" formatCode="0.0;[Red]0.0">
                  <c:v>6.8</c:v>
                </c:pt>
                <c:pt idx="1">
                  <c:v>39.6</c:v>
                </c:pt>
              </c:numCache>
            </c:numRef>
          </c:val>
        </c:ser>
        <c:ser>
          <c:idx val="2"/>
          <c:order val="2"/>
          <c:tx>
            <c:strRef>
              <c:f>Лист1!$I$85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Лист1!$J$85:$K$85</c:f>
              <c:numCache>
                <c:formatCode>General</c:formatCode>
                <c:ptCount val="2"/>
                <c:pt idx="0">
                  <c:v>54.5</c:v>
                </c:pt>
                <c:pt idx="1">
                  <c:v>41.7</c:v>
                </c:pt>
              </c:numCache>
            </c:numRef>
          </c:val>
        </c:ser>
        <c:ser>
          <c:idx val="3"/>
          <c:order val="3"/>
          <c:tx>
            <c:strRef>
              <c:f>Лист1!$I$86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Лист1!$J$86:$K$86</c:f>
              <c:numCache>
                <c:formatCode>General</c:formatCode>
                <c:ptCount val="2"/>
                <c:pt idx="0" formatCode="0.0;[Red]0.0">
                  <c:v>27.3</c:v>
                </c:pt>
                <c:pt idx="1">
                  <c:v>12.4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43537664"/>
        <c:axId val="143539584"/>
        <c:axId val="0"/>
      </c:bar3DChart>
      <c:catAx>
        <c:axId val="14353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3539584"/>
        <c:crosses val="autoZero"/>
        <c:auto val="1"/>
        <c:lblAlgn val="ctr"/>
        <c:lblOffset val="100"/>
        <c:noMultiLvlLbl val="0"/>
      </c:catAx>
      <c:valAx>
        <c:axId val="143539584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43537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11</a:t>
            </a:r>
            <a:r>
              <a:rPr lang="bg-BG" sz="1100" b="0" i="1" baseline="0">
                <a:effectLst/>
              </a:rPr>
              <a:t>. Отговаря ли получената оценка на изпита по учебната дисциплина на Вашите знания? 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Лист1!$A$100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Лист1!$B$99:$C$99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Лист1!$B$100:$C$100</c:f>
              <c:numCache>
                <c:formatCode>0.0</c:formatCode>
                <c:ptCount val="2"/>
                <c:pt idx="0">
                  <c:v>13</c:v>
                </c:pt>
                <c:pt idx="1">
                  <c:v>18.2</c:v>
                </c:pt>
              </c:numCache>
            </c:numRef>
          </c:val>
        </c:ser>
        <c:ser>
          <c:idx val="1"/>
          <c:order val="1"/>
          <c:tx>
            <c:strRef>
              <c:f>Лист1!$A$101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Лист1!$B$99:$C$99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Лист1!$B$101:$C$101</c:f>
              <c:numCache>
                <c:formatCode>0.0</c:formatCode>
                <c:ptCount val="2"/>
                <c:pt idx="1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Лист1!$A$102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Лист1!$B$99:$C$99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Лист1!$B$102:$C$102</c:f>
              <c:numCache>
                <c:formatCode>0.0</c:formatCode>
                <c:ptCount val="2"/>
                <c:pt idx="0">
                  <c:v>30.4</c:v>
                </c:pt>
                <c:pt idx="1">
                  <c:v>40.9</c:v>
                </c:pt>
              </c:numCache>
            </c:numRef>
          </c:val>
        </c:ser>
        <c:ser>
          <c:idx val="3"/>
          <c:order val="3"/>
          <c:tx>
            <c:strRef>
              <c:f>Лист1!$A$103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Лист1!$B$99:$C$99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Лист1!$B$103:$C$103</c:f>
              <c:numCache>
                <c:formatCode>0.0</c:formatCode>
                <c:ptCount val="2"/>
                <c:pt idx="0" formatCode="General">
                  <c:v>56.6</c:v>
                </c:pt>
                <c:pt idx="1">
                  <c:v>36.4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023936"/>
        <c:axId val="144025472"/>
        <c:axId val="0"/>
      </c:bar3DChart>
      <c:catAx>
        <c:axId val="14402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4025472"/>
        <c:crosses val="autoZero"/>
        <c:auto val="1"/>
        <c:lblAlgn val="ctr"/>
        <c:lblOffset val="100"/>
        <c:noMultiLvlLbl val="0"/>
      </c:catAx>
      <c:valAx>
        <c:axId val="1440254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440239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2. </a:t>
            </a:r>
            <a:r>
              <a:rPr lang="bg-BG" sz="1000" b="0" i="1" baseline="0" dirty="0">
                <a:effectLst/>
              </a:rPr>
              <a:t>Считате ли, че учебната дисциплина е важна в процеса на цялостното обучение на студентите  от специалност „Фармация”?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Лист1!$J$4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Лист1!$K$3:$L$3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Лист1!$K$4:$L$4</c:f>
              <c:numCache>
                <c:formatCode>General</c:formatCode>
                <c:ptCount val="2"/>
                <c:pt idx="0">
                  <c:v>76.2</c:v>
                </c:pt>
                <c:pt idx="1">
                  <c:v>65.2</c:v>
                </c:pt>
              </c:numCache>
            </c:numRef>
          </c:val>
        </c:ser>
        <c:ser>
          <c:idx val="1"/>
          <c:order val="1"/>
          <c:tx>
            <c:strRef>
              <c:f>Лист1!$J$5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Лист1!$K$3:$L$3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Лист1!$K$5:$L$5</c:f>
              <c:numCache>
                <c:formatCode>General</c:formatCode>
                <c:ptCount val="2"/>
                <c:pt idx="1">
                  <c:v>4.3</c:v>
                </c:pt>
              </c:numCache>
            </c:numRef>
          </c:val>
        </c:ser>
        <c:ser>
          <c:idx val="2"/>
          <c:order val="2"/>
          <c:tx>
            <c:strRef>
              <c:f>Лист1!$J$6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Лист1!$K$3:$L$3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Лист1!$K$6:$L$6</c:f>
              <c:numCache>
                <c:formatCode>General</c:formatCode>
                <c:ptCount val="2"/>
                <c:pt idx="0">
                  <c:v>23.8</c:v>
                </c:pt>
                <c:pt idx="1">
                  <c:v>30.5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465792"/>
        <c:axId val="132467328"/>
        <c:axId val="0"/>
      </c:bar3DChart>
      <c:catAx>
        <c:axId val="13246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2467328"/>
        <c:crosses val="autoZero"/>
        <c:auto val="1"/>
        <c:lblAlgn val="ctr"/>
        <c:lblOffset val="100"/>
        <c:noMultiLvlLbl val="0"/>
      </c:catAx>
      <c:valAx>
        <c:axId val="132467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24657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3. </a:t>
            </a:r>
            <a:r>
              <a:rPr lang="bg-BG" sz="1000" b="0" i="1" baseline="0" dirty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88849218773672"/>
          <c:y val="0.26106666770881776"/>
          <c:w val="0.8477166257621207"/>
          <c:h val="0.4437472887787682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Лист1!$A$23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Лист1!$B$23:$C$23</c:f>
              <c:numCache>
                <c:formatCode>0.0</c:formatCode>
                <c:ptCount val="2"/>
                <c:pt idx="0">
                  <c:v>61.9</c:v>
                </c:pt>
                <c:pt idx="1">
                  <c:v>26.1</c:v>
                </c:pt>
              </c:numCache>
            </c:numRef>
          </c:val>
        </c:ser>
        <c:ser>
          <c:idx val="1"/>
          <c:order val="1"/>
          <c:tx>
            <c:strRef>
              <c:f>Лист1!$A$24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Лист1!$B$24:$C$24</c:f>
              <c:numCache>
                <c:formatCode>0.0</c:formatCode>
                <c:ptCount val="2"/>
                <c:pt idx="1">
                  <c:v>26.1</c:v>
                </c:pt>
              </c:numCache>
            </c:numRef>
          </c:val>
        </c:ser>
        <c:ser>
          <c:idx val="2"/>
          <c:order val="2"/>
          <c:tx>
            <c:strRef>
              <c:f>Лист1!$A$25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Лист1!$B$25:$C$25</c:f>
              <c:numCache>
                <c:formatCode>0.0</c:formatCode>
                <c:ptCount val="2"/>
                <c:pt idx="0">
                  <c:v>38.1</c:v>
                </c:pt>
                <c:pt idx="1">
                  <c:v>47.8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32618112"/>
        <c:axId val="132619648"/>
        <c:axId val="0"/>
      </c:bar3DChart>
      <c:catAx>
        <c:axId val="13261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2619648"/>
        <c:crosses val="autoZero"/>
        <c:auto val="1"/>
        <c:lblAlgn val="ctr"/>
        <c:lblOffset val="100"/>
        <c:noMultiLvlLbl val="0"/>
      </c:catAx>
      <c:valAx>
        <c:axId val="1326196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326181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bg-BG" sz="1600" b="1" i="1" baseline="0">
                <a:effectLst/>
              </a:rPr>
              <a:t>Фиг. 4. </a:t>
            </a:r>
            <a:r>
              <a:rPr lang="bg-BG" sz="1600" b="0" i="1" baseline="0">
                <a:effectLst/>
              </a:rPr>
              <a:t>Изясняваше ли преподавателя по учебната дисциплина кои са специфичните цели на всяко учебно занятие </a:t>
            </a:r>
            <a:r>
              <a:rPr lang="en-US" sz="1600" b="0" i="1" baseline="0">
                <a:effectLst/>
              </a:rPr>
              <a:t>(</a:t>
            </a:r>
            <a:r>
              <a:rPr lang="bg-BG" sz="1600" b="0" i="1" baseline="0">
                <a:effectLst/>
              </a:rPr>
              <a:t>%</a:t>
            </a:r>
            <a:r>
              <a:rPr lang="en-US" sz="1600" b="0" i="1" baseline="0">
                <a:effectLst/>
              </a:rPr>
              <a:t>)</a:t>
            </a:r>
            <a:endParaRPr lang="en-GB" sz="16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Лист1!$J$26</c:f>
              <c:strCache>
                <c:ptCount val="1"/>
                <c:pt idx="0">
                  <c:v>да, за всяко учебно занятие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Лист1!$K$24:$N$25</c:f>
              <c:multiLvlStrCache>
                <c:ptCount val="4"/>
                <c:lvl>
                  <c:pt idx="0">
                    <c:v>проф. Р. Комса-Пенкова, дбн</c:v>
                  </c:pt>
                  <c:pt idx="1">
                    <c:v>ас. Г. Големанов</c:v>
                  </c:pt>
                  <c:pt idx="2">
                    <c:v>проф. С. Бояджиев, дхн</c:v>
                  </c:pt>
                  <c:pt idx="3">
                    <c:v>ас. А. Пъшев</c:v>
                  </c:pt>
                </c:lvl>
                <c:lvl>
                  <c:pt idx="0">
                    <c:v>Биохимия</c:v>
                  </c:pt>
                  <c:pt idx="2">
                    <c:v>Органична химия</c:v>
                  </c:pt>
                </c:lvl>
              </c:multiLvlStrCache>
            </c:multiLvlStrRef>
          </c:cat>
          <c:val>
            <c:numRef>
              <c:f>Лист1!$K$26:$N$26</c:f>
              <c:numCache>
                <c:formatCode>0.0;[Red]0.0</c:formatCode>
                <c:ptCount val="4"/>
                <c:pt idx="0">
                  <c:v>77.3</c:v>
                </c:pt>
                <c:pt idx="1">
                  <c:v>77.3</c:v>
                </c:pt>
                <c:pt idx="2">
                  <c:v>25</c:v>
                </c:pt>
                <c:pt idx="3">
                  <c:v>62.5</c:v>
                </c:pt>
              </c:numCache>
            </c:numRef>
          </c:val>
        </c:ser>
        <c:ser>
          <c:idx val="1"/>
          <c:order val="1"/>
          <c:tx>
            <c:strRef>
              <c:f>Лист1!$J$27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dLbls>
            <c:dLbl>
              <c:idx val="2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Лист1!$K$24:$N$25</c:f>
              <c:multiLvlStrCache>
                <c:ptCount val="4"/>
                <c:lvl>
                  <c:pt idx="0">
                    <c:v>проф. Р. Комса-Пенкова, дбн</c:v>
                  </c:pt>
                  <c:pt idx="1">
                    <c:v>ас. Г. Големанов</c:v>
                  </c:pt>
                  <c:pt idx="2">
                    <c:v>проф. С. Бояджиев, дхн</c:v>
                  </c:pt>
                  <c:pt idx="3">
                    <c:v>ас. А. Пъшев</c:v>
                  </c:pt>
                </c:lvl>
                <c:lvl>
                  <c:pt idx="0">
                    <c:v>Биохимия</c:v>
                  </c:pt>
                  <c:pt idx="2">
                    <c:v>Органична химия</c:v>
                  </c:pt>
                </c:lvl>
              </c:multiLvlStrCache>
            </c:multiLvlStrRef>
          </c:cat>
          <c:val>
            <c:numRef>
              <c:f>Лист1!$K$27:$N$27</c:f>
              <c:numCache>
                <c:formatCode>0.0;[Red]0.0</c:formatCode>
                <c:ptCount val="4"/>
                <c:pt idx="0">
                  <c:v>22.7</c:v>
                </c:pt>
                <c:pt idx="1">
                  <c:v>22.7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Лист1!$J$28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Лист1!$K$24:$N$25</c:f>
              <c:multiLvlStrCache>
                <c:ptCount val="4"/>
                <c:lvl>
                  <c:pt idx="0">
                    <c:v>проф. Р. Комса-Пенкова, дбн</c:v>
                  </c:pt>
                  <c:pt idx="1">
                    <c:v>ас. Г. Големанов</c:v>
                  </c:pt>
                  <c:pt idx="2">
                    <c:v>проф. С. Бояджиев, дхн</c:v>
                  </c:pt>
                  <c:pt idx="3">
                    <c:v>ас. А. Пъшев</c:v>
                  </c:pt>
                </c:lvl>
                <c:lvl>
                  <c:pt idx="0">
                    <c:v>Биохимия</c:v>
                  </c:pt>
                  <c:pt idx="2">
                    <c:v>Органична химия</c:v>
                  </c:pt>
                </c:lvl>
              </c:multiLvlStrCache>
            </c:multiLvlStrRef>
          </c:cat>
          <c:val>
            <c:numRef>
              <c:f>Лист1!$K$28:$N$28</c:f>
              <c:numCache>
                <c:formatCode>General</c:formatCode>
                <c:ptCount val="4"/>
                <c:pt idx="2" formatCode="0.0;[Red]0.0">
                  <c:v>41.7</c:v>
                </c:pt>
                <c:pt idx="3" formatCode="0.0;[Red]0.0">
                  <c:v>4.2</c:v>
                </c:pt>
              </c:numCache>
            </c:numRef>
          </c:val>
        </c:ser>
        <c:ser>
          <c:idx val="3"/>
          <c:order val="3"/>
          <c:tx>
            <c:strRef>
              <c:f>Лист1!$J$29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Лист1!$K$24:$N$25</c:f>
              <c:multiLvlStrCache>
                <c:ptCount val="4"/>
                <c:lvl>
                  <c:pt idx="0">
                    <c:v>проф. Р. Комса-Пенкова, дбн</c:v>
                  </c:pt>
                  <c:pt idx="1">
                    <c:v>ас. Г. Големанов</c:v>
                  </c:pt>
                  <c:pt idx="2">
                    <c:v>проф. С. Бояджиев, дхн</c:v>
                  </c:pt>
                  <c:pt idx="3">
                    <c:v>ас. А. Пъшев</c:v>
                  </c:pt>
                </c:lvl>
                <c:lvl>
                  <c:pt idx="0">
                    <c:v>Биохимия</c:v>
                  </c:pt>
                  <c:pt idx="2">
                    <c:v>Органична химия</c:v>
                  </c:pt>
                </c:lvl>
              </c:multiLvlStrCache>
            </c:multiLvlStrRef>
          </c:cat>
          <c:val>
            <c:numRef>
              <c:f>Лист1!$K$29:$N$29</c:f>
              <c:numCache>
                <c:formatCode>General</c:formatCode>
                <c:ptCount val="4"/>
                <c:pt idx="2" formatCode="0.0;[Red]0.0">
                  <c:v>8.3000000000000007</c:v>
                </c:pt>
                <c:pt idx="3" formatCode="0.0;[Red]0.0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2737664"/>
        <c:axId val="132743552"/>
      </c:barChart>
      <c:catAx>
        <c:axId val="13273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2743552"/>
        <c:crosses val="autoZero"/>
        <c:auto val="1"/>
        <c:lblAlgn val="ctr"/>
        <c:lblOffset val="100"/>
        <c:noMultiLvlLbl val="0"/>
      </c:catAx>
      <c:valAx>
        <c:axId val="132743552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327376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5. </a:t>
            </a:r>
            <a:r>
              <a:rPr lang="bg-BG" sz="1100" b="0" i="1" baseline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997739931411534E-2"/>
                  <c:y val="-2.47535848843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569814236722525E-2"/>
                  <c:y val="-2.4753584884330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Лист1!$B$42:$C$42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Лист1!$B$43:$C$43</c:f>
              <c:numCache>
                <c:formatCode>0.0;[Red]0.0</c:formatCode>
                <c:ptCount val="2"/>
                <c:pt idx="0">
                  <c:v>100</c:v>
                </c:pt>
                <c:pt idx="1">
                  <c:v>65.2</c:v>
                </c:pt>
              </c:numCache>
            </c:numRef>
          </c:val>
        </c:ser>
        <c:ser>
          <c:idx val="1"/>
          <c:order val="1"/>
          <c:tx>
            <c:strRef>
              <c:f>Лист1!$A$44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569814236722525E-2"/>
                  <c:y val="-3.713037732649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Лист1!$B$42:$C$42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Лист1!$B$44:$C$44</c:f>
              <c:numCache>
                <c:formatCode>0.0;[Red]0.0</c:formatCode>
                <c:ptCount val="2"/>
                <c:pt idx="1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Лист1!$A$45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713962847344505E-2"/>
                  <c:y val="-2.1659386773789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Лист1!$B$42:$C$42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Лист1!$B$45:$C$45</c:f>
              <c:numCache>
                <c:formatCode>0.0;[Red]0.0</c:formatCode>
                <c:ptCount val="2"/>
                <c:pt idx="1">
                  <c:v>21.7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777472"/>
        <c:axId val="132779008"/>
        <c:axId val="0"/>
      </c:bar3DChart>
      <c:catAx>
        <c:axId val="13277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2779008"/>
        <c:crosses val="autoZero"/>
        <c:auto val="1"/>
        <c:lblAlgn val="ctr"/>
        <c:lblOffset val="100"/>
        <c:noMultiLvlLbl val="0"/>
      </c:catAx>
      <c:valAx>
        <c:axId val="132779008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327774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6. </a:t>
            </a:r>
            <a:r>
              <a:rPr lang="bg-BG" sz="1100" b="0" i="1" baseline="0">
                <a:effectLst/>
              </a:rPr>
              <a:t>По време на учебните занятия по дисциплината, преподавателят използвал ли е методи, чрез които студентите да са активни участници?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Лист1!$Q$50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Лист1!$R$48:$U$49</c:f>
              <c:multiLvlStrCache>
                <c:ptCount val="4"/>
                <c:lvl>
                  <c:pt idx="0">
                    <c:v>проф. Р. Комса-Пенкова, дбн</c:v>
                  </c:pt>
                  <c:pt idx="1">
                    <c:v>ас. Г. Големанов</c:v>
                  </c:pt>
                  <c:pt idx="2">
                    <c:v>проф. С. Бояджиев, дхн</c:v>
                  </c:pt>
                  <c:pt idx="3">
                    <c:v>ас. А. Пъшев</c:v>
                  </c:pt>
                </c:lvl>
                <c:lvl>
                  <c:pt idx="0">
                    <c:v>Биохимия</c:v>
                  </c:pt>
                  <c:pt idx="2">
                    <c:v>Органична химия</c:v>
                  </c:pt>
                </c:lvl>
              </c:multiLvlStrCache>
            </c:multiLvlStrRef>
          </c:cat>
          <c:val>
            <c:numRef>
              <c:f>Лист1!$R$50:$U$50</c:f>
              <c:numCache>
                <c:formatCode>0.0;[Red]0.0</c:formatCode>
                <c:ptCount val="4"/>
                <c:pt idx="0">
                  <c:v>78.3</c:v>
                </c:pt>
                <c:pt idx="1">
                  <c:v>100</c:v>
                </c:pt>
                <c:pt idx="2">
                  <c:v>4.2</c:v>
                </c:pt>
                <c:pt idx="3">
                  <c:v>79.2</c:v>
                </c:pt>
              </c:numCache>
            </c:numRef>
          </c:val>
        </c:ser>
        <c:ser>
          <c:idx val="1"/>
          <c:order val="1"/>
          <c:tx>
            <c:strRef>
              <c:f>Лист1!$Q$51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Лист1!$R$48:$U$49</c:f>
              <c:multiLvlStrCache>
                <c:ptCount val="4"/>
                <c:lvl>
                  <c:pt idx="0">
                    <c:v>проф. Р. Комса-Пенкова, дбн</c:v>
                  </c:pt>
                  <c:pt idx="1">
                    <c:v>ас. Г. Големанов</c:v>
                  </c:pt>
                  <c:pt idx="2">
                    <c:v>проф. С. Бояджиев, дхн</c:v>
                  </c:pt>
                  <c:pt idx="3">
                    <c:v>ас. А. Пъшев</c:v>
                  </c:pt>
                </c:lvl>
                <c:lvl>
                  <c:pt idx="0">
                    <c:v>Биохимия</c:v>
                  </c:pt>
                  <c:pt idx="2">
                    <c:v>Органична химия</c:v>
                  </c:pt>
                </c:lvl>
              </c:multiLvlStrCache>
            </c:multiLvlStrRef>
          </c:cat>
          <c:val>
            <c:numRef>
              <c:f>Лист1!$R$51:$U$51</c:f>
              <c:numCache>
                <c:formatCode>General</c:formatCode>
                <c:ptCount val="4"/>
                <c:pt idx="0" formatCode="0.0;[Red]0.0">
                  <c:v>17.399999999999999</c:v>
                </c:pt>
                <c:pt idx="2" formatCode="0.0;[Red]0.0">
                  <c:v>75</c:v>
                </c:pt>
                <c:pt idx="3" formatCode="0.0;[Red]0.0">
                  <c:v>16.7</c:v>
                </c:pt>
              </c:numCache>
            </c:numRef>
          </c:val>
        </c:ser>
        <c:ser>
          <c:idx val="2"/>
          <c:order val="2"/>
          <c:tx>
            <c:strRef>
              <c:f>Лист1!$Q$52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Лист1!$R$48:$U$49</c:f>
              <c:multiLvlStrCache>
                <c:ptCount val="4"/>
                <c:lvl>
                  <c:pt idx="0">
                    <c:v>проф. Р. Комса-Пенкова, дбн</c:v>
                  </c:pt>
                  <c:pt idx="1">
                    <c:v>ас. Г. Големанов</c:v>
                  </c:pt>
                  <c:pt idx="2">
                    <c:v>проф. С. Бояджиев, дхн</c:v>
                  </c:pt>
                  <c:pt idx="3">
                    <c:v>ас. А. Пъшев</c:v>
                  </c:pt>
                </c:lvl>
                <c:lvl>
                  <c:pt idx="0">
                    <c:v>Биохимия</c:v>
                  </c:pt>
                  <c:pt idx="2">
                    <c:v>Органична химия</c:v>
                  </c:pt>
                </c:lvl>
              </c:multiLvlStrCache>
            </c:multiLvlStrRef>
          </c:cat>
          <c:val>
            <c:numRef>
              <c:f>Лист1!$R$52:$U$52</c:f>
              <c:numCache>
                <c:formatCode>General</c:formatCode>
                <c:ptCount val="4"/>
                <c:pt idx="0" formatCode="0.0;[Red]0.0">
                  <c:v>4.3</c:v>
                </c:pt>
                <c:pt idx="2" formatCode="0.0;[Red]0.0">
                  <c:v>20.8</c:v>
                </c:pt>
                <c:pt idx="3" formatCode="0.0;[Red]0.0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2901504"/>
        <c:axId val="132977024"/>
      </c:barChart>
      <c:catAx>
        <c:axId val="13290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2977024"/>
        <c:crosses val="autoZero"/>
        <c:auto val="1"/>
        <c:lblAlgn val="ctr"/>
        <c:lblOffset val="100"/>
        <c:noMultiLvlLbl val="0"/>
      </c:catAx>
      <c:valAx>
        <c:axId val="132977024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329015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7. </a:t>
            </a:r>
            <a:r>
              <a:rPr lang="bg-BG" sz="1100" b="0" i="1" baseline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Лист1!$A$63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Лист1!$B$62:$C$62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Лист1!$B$63:$C$63</c:f>
              <c:numCache>
                <c:formatCode>General</c:formatCode>
                <c:ptCount val="2"/>
                <c:pt idx="0" formatCode="0.0;[Red]0.0">
                  <c:v>30.4</c:v>
                </c:pt>
                <c:pt idx="1">
                  <c:v>83.4</c:v>
                </c:pt>
              </c:numCache>
            </c:numRef>
          </c:val>
        </c:ser>
        <c:ser>
          <c:idx val="1"/>
          <c:order val="1"/>
          <c:tx>
            <c:strRef>
              <c:f>Лист1!$A$64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Лист1!$B$62:$C$62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Лист1!$B$64:$C$64</c:f>
              <c:numCache>
                <c:formatCode>General</c:formatCode>
                <c:ptCount val="2"/>
                <c:pt idx="0" formatCode="0.0;[Red]0.0">
                  <c:v>47.8</c:v>
                </c:pt>
                <c:pt idx="1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Лист1!$A$65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Лист1!$B$62:$C$62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Лист1!$B$65:$C$65</c:f>
              <c:numCache>
                <c:formatCode>General</c:formatCode>
                <c:ptCount val="2"/>
                <c:pt idx="0" formatCode="0.0;[Red]0.0">
                  <c:v>21.8</c:v>
                </c:pt>
                <c:pt idx="1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181632"/>
        <c:axId val="134183168"/>
        <c:axId val="0"/>
      </c:bar3DChart>
      <c:catAx>
        <c:axId val="13418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4183168"/>
        <c:crosses val="autoZero"/>
        <c:auto val="1"/>
        <c:lblAlgn val="ctr"/>
        <c:lblOffset val="100"/>
        <c:noMultiLvlLbl val="0"/>
      </c:catAx>
      <c:valAx>
        <c:axId val="134183168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341816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8. </a:t>
            </a:r>
            <a:r>
              <a:rPr lang="bg-BG" sz="1100" b="0" i="1" baseline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Лист1!$I$63</c:f>
              <c:strCache>
                <c:ptCount val="1"/>
                <c:pt idx="0">
                  <c:v>да, отделих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Лист1!$J$62:$K$62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Лист1!$J$63:$K$63</c:f>
              <c:numCache>
                <c:formatCode>General</c:formatCode>
                <c:ptCount val="2"/>
                <c:pt idx="0" formatCode="0.0;[Red]0.0">
                  <c:v>69.599999999999994</c:v>
                </c:pt>
                <c:pt idx="1">
                  <c:v>29.2</c:v>
                </c:pt>
              </c:numCache>
            </c:numRef>
          </c:val>
        </c:ser>
        <c:ser>
          <c:idx val="1"/>
          <c:order val="1"/>
          <c:tx>
            <c:strRef>
              <c:f>Лист1!$I$64</c:f>
              <c:strCache>
                <c:ptCount val="1"/>
                <c:pt idx="0">
                  <c:v>да, отделих, но не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Лист1!$J$62:$K$62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Лист1!$J$64:$K$64</c:f>
              <c:numCache>
                <c:formatCode>General</c:formatCode>
                <c:ptCount val="2"/>
                <c:pt idx="0" formatCode="0.0;[Red]0.0">
                  <c:v>30.4</c:v>
                </c:pt>
                <c:pt idx="1">
                  <c:v>58.3</c:v>
                </c:pt>
              </c:numCache>
            </c:numRef>
          </c:val>
        </c:ser>
        <c:ser>
          <c:idx val="2"/>
          <c:order val="2"/>
          <c:tx>
            <c:strRef>
              <c:f>Лист1!$I$65</c:f>
              <c:strCache>
                <c:ptCount val="1"/>
                <c:pt idx="0">
                  <c:v>не, не отделих въобще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Лист1!$J$62:$K$62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Лист1!$J$65:$K$65</c:f>
              <c:numCache>
                <c:formatCode>General</c:formatCode>
                <c:ptCount val="2"/>
                <c:pt idx="1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976896"/>
        <c:axId val="142978432"/>
        <c:axId val="0"/>
      </c:bar3DChart>
      <c:catAx>
        <c:axId val="14297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2978432"/>
        <c:crosses val="autoZero"/>
        <c:auto val="1"/>
        <c:lblAlgn val="ctr"/>
        <c:lblOffset val="100"/>
        <c:noMultiLvlLbl val="0"/>
      </c:catAx>
      <c:valAx>
        <c:axId val="142978432"/>
        <c:scaling>
          <c:orientation val="minMax"/>
          <c:max val="100"/>
        </c:scaling>
        <c:delete val="0"/>
        <c:axPos val="l"/>
        <c:majorGridlines/>
        <c:numFmt formatCode="0.0;[Red]0.0" sourceLinked="1"/>
        <c:majorTickMark val="none"/>
        <c:minorTickMark val="none"/>
        <c:tickLblPos val="nextTo"/>
        <c:crossAx val="1429768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9. </a:t>
            </a:r>
            <a:r>
              <a:rPr lang="bg-BG" sz="1100" b="0" i="1" baseline="0">
                <a:effectLst/>
              </a:rPr>
              <a:t>Предложени ли Ви бяха консултации по време на семестъра от страна на преподавателите, водили учебната дисциплина?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Лист1!$R$62</c:f>
              <c:strCache>
                <c:ptCount val="1"/>
                <c:pt idx="0">
                  <c:v>да, предложени от лектора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Лист1!$Q$63:$Q$64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Лист1!$R$63:$R$64</c:f>
              <c:numCache>
                <c:formatCode>0.0</c:formatCode>
                <c:ptCount val="2"/>
                <c:pt idx="0">
                  <c:v>20.399999999999999</c:v>
                </c:pt>
                <c:pt idx="1">
                  <c:v>8.4</c:v>
                </c:pt>
              </c:numCache>
            </c:numRef>
          </c:val>
        </c:ser>
        <c:ser>
          <c:idx val="1"/>
          <c:order val="1"/>
          <c:tx>
            <c:strRef>
              <c:f>Лист1!$S$62</c:f>
              <c:strCache>
                <c:ptCount val="1"/>
                <c:pt idx="0">
                  <c:v>да, предложени от асистента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Лист1!$Q$63:$Q$64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Лист1!$S$63:$S$64</c:f>
              <c:numCache>
                <c:formatCode>0.0</c:formatCode>
                <c:ptCount val="2"/>
                <c:pt idx="0">
                  <c:v>43.2</c:v>
                </c:pt>
                <c:pt idx="1">
                  <c:v>70.8</c:v>
                </c:pt>
              </c:numCache>
            </c:numRef>
          </c:val>
        </c:ser>
        <c:ser>
          <c:idx val="2"/>
          <c:order val="2"/>
          <c:tx>
            <c:strRef>
              <c:f>Лист1!$T$62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Лист1!$Q$63:$Q$64</c:f>
              <c:strCache>
                <c:ptCount val="2"/>
                <c:pt idx="0">
                  <c:v>Биохимия</c:v>
                </c:pt>
                <c:pt idx="1">
                  <c:v>Органична химия</c:v>
                </c:pt>
              </c:strCache>
            </c:strRef>
          </c:cat>
          <c:val>
            <c:numRef>
              <c:f>Лист1!$T$63:$T$64</c:f>
              <c:numCache>
                <c:formatCode>0.0</c:formatCode>
                <c:ptCount val="2"/>
                <c:pt idx="0">
                  <c:v>36.4</c:v>
                </c:pt>
                <c:pt idx="1">
                  <c:v>20.8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42889344"/>
        <c:axId val="142891648"/>
        <c:axId val="0"/>
      </c:bar3DChart>
      <c:catAx>
        <c:axId val="142889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2891648"/>
        <c:crosses val="autoZero"/>
        <c:auto val="1"/>
        <c:lblAlgn val="ctr"/>
        <c:lblOffset val="100"/>
        <c:noMultiLvlLbl val="0"/>
      </c:catAx>
      <c:valAx>
        <c:axId val="1428916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428893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2.1504054256581813E-2"/>
          <c:y val="0.17457088101322074"/>
          <c:w val="0.96793050313436158"/>
          <c:h val="0.1604899387576552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CB9806-9C8A-4183-A6DE-8A1DB12F380E}" type="datetime1">
              <a:rPr lang="en-GB" smtClean="0"/>
              <a:t>04/02/2019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16CD15-C37E-4998-AABC-2F3A3D6BD13B}" type="datetime1">
              <a:rPr lang="en-GB" smtClean="0"/>
              <a:t>04/02/2019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62DC95-41AA-4E34-87EE-027CC5D63100}" type="datetime1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2EF93E-331C-4692-8E7F-71149EF03EB2}" type="datetime1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136904" cy="2376264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0</a:t>
            </a:r>
            <a:r>
              <a:rPr lang="bg-BG" sz="2000" b="1" dirty="0" smtClean="0"/>
              <a:t>3</a:t>
            </a:r>
            <a:r>
              <a:rPr lang="en-US" sz="2000" b="1" dirty="0" smtClean="0"/>
              <a:t>-0</a:t>
            </a:r>
            <a:r>
              <a:rPr lang="bg-BG" sz="2000" b="1" dirty="0" smtClean="0"/>
              <a:t>1</a:t>
            </a:r>
            <a:r>
              <a:rPr lang="en-US" sz="2000" b="1" dirty="0" smtClean="0"/>
              <a:t>: </a:t>
            </a:r>
            <a:r>
              <a:rPr lang="bg-BG" sz="2000" b="1" dirty="0" smtClean="0"/>
              <a:t>ПРОУЧВАНЕ НА </a:t>
            </a:r>
            <a:r>
              <a:rPr lang="ru-RU" sz="2000" b="1" dirty="0" smtClean="0"/>
              <a:t>МНЕНИЕТО </a:t>
            </a:r>
            <a:r>
              <a:rPr lang="ru-RU" sz="2000" b="1" dirty="0"/>
              <a:t>НА СТУДЕНТИ </a:t>
            </a:r>
            <a:r>
              <a:rPr lang="ru-RU" sz="2000" b="1" dirty="0" smtClean="0"/>
              <a:t>ЗА </a:t>
            </a:r>
            <a:r>
              <a:rPr lang="ru-RU" sz="2000" b="1" dirty="0"/>
              <a:t>СПЕЦИФИЧНИТЕ КОМПЕТЕНЦИИ, ФОРМИРАНИ ПО </a:t>
            </a:r>
            <a:r>
              <a:rPr lang="ru-RU" sz="2000" b="1" dirty="0" smtClean="0"/>
              <a:t>УЧЕБНИТЕ ДИСЦИПЛИНИ „ОРГАНИЧНА ХИМИЯ” И „БИОХИМИЯ” </a:t>
            </a:r>
            <a:r>
              <a:rPr lang="ru-RU" sz="2000" b="1" dirty="0"/>
              <a:t>И </a:t>
            </a:r>
            <a:r>
              <a:rPr lang="ru-RU" sz="2000" b="1" dirty="0" smtClean="0"/>
              <a:t>ТЯХНОТО </a:t>
            </a:r>
            <a:r>
              <a:rPr lang="ru-RU" sz="2000" b="1" dirty="0"/>
              <a:t>СЪОТВЕТСТВИЕ С МЕТОДИТЕ ЗА ОЦЕНКА НА ЗНАНИЯТА И УМЕНИЯТА </a:t>
            </a:r>
            <a:r>
              <a:rPr lang="ru-RU" sz="2000" b="1" dirty="0" smtClean="0"/>
              <a:t>НА СТУДЕНТИТЕ И </a:t>
            </a:r>
            <a:r>
              <a:rPr lang="ru-RU" sz="2000" b="1" dirty="0"/>
              <a:t>ЗА ПРЕПОДАВАТЕЛИТЕ, УЧАСТВАЛИ В ОБУЧЕНИЕТО НА СТУДЕНТИТЕ ПО </a:t>
            </a:r>
            <a:r>
              <a:rPr lang="ru-RU" sz="2000" b="1" dirty="0" smtClean="0"/>
              <a:t>УЧЕБНИТЕ ДИСЦИПЛИНИ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5821" y="6237312"/>
            <a:ext cx="6461760" cy="432048"/>
          </a:xfrm>
        </p:spPr>
        <p:txBody>
          <a:bodyPr>
            <a:normAutofit/>
          </a:bodyPr>
          <a:lstStyle/>
          <a:p>
            <a:pPr algn="ctr"/>
            <a:r>
              <a:rPr lang="bg-BG" sz="1700" dirty="0" smtClean="0">
                <a:solidFill>
                  <a:schemeClr val="tx2"/>
                </a:solidFill>
                <a:latin typeface="+mj-lt"/>
              </a:rPr>
              <a:t>СТУДЕНТИ ОТ СПЕЦИАЛНОСТ „ФАРМАЦИЯ“, 3 КУРС</a:t>
            </a:r>
            <a:endParaRPr lang="en-GB" sz="17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28662"/>
            <a:ext cx="6840760" cy="624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bg1"/>
                </a:solidFill>
                <a:latin typeface="+mj-lt"/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bg1"/>
                </a:solidFill>
                <a:latin typeface="+mj-lt"/>
              </a:rPr>
              <a:t>ФАКУЛТЕТ „ФАРМАЦИЯ“</a:t>
            </a:r>
            <a:endParaRPr lang="en-GB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age result for Biochemist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07" y="4005064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biochemistry pharmac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65104"/>
            <a:ext cx="2562077" cy="170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Image result for biochemistry pharmac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60423"/>
            <a:ext cx="2699792" cy="97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548680"/>
            <a:ext cx="8784976" cy="432048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ПОДГОТОВКА И ПРОВЕЖДАНЕ НА ИЗПИТА ПО УЧЕБНИТЕ ДИСЦИПЛИНИ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908720"/>
            <a:ext cx="435648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300" b="1" dirty="0"/>
              <a:t>Основни източници</a:t>
            </a:r>
            <a:r>
              <a:rPr lang="ru-RU" sz="1300" dirty="0"/>
              <a:t> за подготовка на изпита по </a:t>
            </a:r>
            <a:r>
              <a:rPr lang="ru-RU" sz="1300" dirty="0" smtClean="0"/>
              <a:t>«Биохимия» </a:t>
            </a:r>
            <a:r>
              <a:rPr lang="ru-RU" sz="1300" dirty="0"/>
              <a:t>са собствените записки на студентите., а по по </a:t>
            </a:r>
            <a:r>
              <a:rPr lang="ru-RU" sz="1300" dirty="0" smtClean="0"/>
              <a:t>ОХ – материалите</a:t>
            </a:r>
            <a:r>
              <a:rPr lang="ru-RU" sz="1300" dirty="0"/>
              <a:t>, предоставени им преподавателите и учебника, чийто автор не е преподавателят по учебната дисциплина.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dirty="0" smtClean="0"/>
              <a:t>Основни </a:t>
            </a:r>
            <a:r>
              <a:rPr lang="ru-RU" sz="1300" b="1" dirty="0"/>
              <a:t>изпитни </a:t>
            </a:r>
            <a:r>
              <a:rPr lang="ru-RU" sz="1300" b="1" dirty="0" smtClean="0"/>
              <a:t>форми </a:t>
            </a:r>
            <a:r>
              <a:rPr lang="ru-RU" sz="1300" dirty="0" smtClean="0"/>
              <a:t>по «Биохимия» </a:t>
            </a:r>
            <a:r>
              <a:rPr lang="ru-RU" sz="1300" dirty="0"/>
              <a:t>са писменият изпит с развиването на въпрос от конспекта, провеждането на тест и устното </a:t>
            </a:r>
            <a:r>
              <a:rPr lang="ru-RU" sz="1300" dirty="0" smtClean="0"/>
              <a:t>изпитване, а по ОХ </a:t>
            </a:r>
            <a:r>
              <a:rPr lang="ru-RU" sz="1300" dirty="0"/>
              <a:t>- писменият изпит с провеждането на тест. </a:t>
            </a:r>
            <a:endParaRPr lang="ru-RU" sz="13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79121"/>
              </p:ext>
            </p:extLst>
          </p:nvPr>
        </p:nvGraphicFramePr>
        <p:xfrm>
          <a:off x="707740" y="4621680"/>
          <a:ext cx="7800528" cy="1399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0132"/>
                <a:gridCol w="1950132"/>
                <a:gridCol w="1950132"/>
                <a:gridCol w="1950132"/>
              </a:tblGrid>
              <a:tr h="66699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3813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Биохимия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Добър 4.26 (3÷6)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5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21.7%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329958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Органична химия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Среден 3.13 (2÷4)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1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4.2%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1490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>
                <a:solidFill>
                  <a:schemeClr val="accent2"/>
                </a:solidFill>
              </a:rPr>
              <a:t>Табл. № </a:t>
            </a:r>
            <a:r>
              <a:rPr lang="bg-BG" sz="1400" b="1" i="1" dirty="0">
                <a:solidFill>
                  <a:schemeClr val="accent2"/>
                </a:solidFill>
              </a:rPr>
              <a:t>5</a:t>
            </a:r>
            <a:r>
              <a:rPr lang="bg-BG" sz="1400" b="1" i="1" dirty="0" smtClean="0">
                <a:solidFill>
                  <a:schemeClr val="accent2"/>
                </a:solidFill>
              </a:rPr>
              <a:t>.</a:t>
            </a:r>
            <a:r>
              <a:rPr lang="bg-BG" sz="1400" i="1" dirty="0" smtClean="0">
                <a:solidFill>
                  <a:schemeClr val="accent2"/>
                </a:solidFill>
              </a:rPr>
              <a:t> </a:t>
            </a:r>
            <a:r>
              <a:rPr lang="bg-BG" sz="1400" i="1" dirty="0" smtClean="0"/>
              <a:t>Данни за успеваемостта на студентите по учебните дисциплини „Биохимия“ и „Органична химия“</a:t>
            </a:r>
            <a:endParaRPr lang="en-GB" sz="14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960208"/>
              </p:ext>
            </p:extLst>
          </p:nvPr>
        </p:nvGraphicFramePr>
        <p:xfrm>
          <a:off x="3995936" y="980728"/>
          <a:ext cx="486003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53672" cy="634082"/>
          </a:xfrm>
        </p:spPr>
        <p:txBody>
          <a:bodyPr>
            <a:normAutofit/>
          </a:bodyPr>
          <a:lstStyle/>
          <a:p>
            <a:pPr algn="ctr"/>
            <a:r>
              <a:rPr lang="bg-BG" sz="1800" b="1" dirty="0" smtClean="0">
                <a:solidFill>
                  <a:schemeClr val="tx1"/>
                </a:solidFill>
              </a:rPr>
              <a:t>ИНДИВИДУАЛНИ ЗАБЕЛЕЖКИ И ПРЕПОРЪКИ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8784976" cy="4392488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Биохимия</a:t>
            </a:r>
          </a:p>
          <a:p>
            <a:pPr lvl="0"/>
            <a:r>
              <a:rPr lang="ru-RU" sz="1400" dirty="0" smtClean="0"/>
              <a:t>Часовете </a:t>
            </a:r>
            <a:r>
              <a:rPr lang="ru-RU" sz="1400" dirty="0"/>
              <a:t>за лекционни занятия да са повече, тъй като обемът на учебния материал е прекалено голям и не може да бъде представен само в рамките на самите лекции. Това създава затруднения с усвояването на учебния материал.  </a:t>
            </a:r>
          </a:p>
          <a:p>
            <a:pPr lvl="0"/>
            <a:r>
              <a:rPr lang="ru-RU" sz="1400" dirty="0" smtClean="0"/>
              <a:t>Да се </a:t>
            </a:r>
            <a:r>
              <a:rPr lang="ru-RU" sz="1400" dirty="0"/>
              <a:t>провеждат повече учебно-практически занятия по Биохимия.</a:t>
            </a:r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Органична химия</a:t>
            </a:r>
          </a:p>
          <a:p>
            <a:pPr lvl="0"/>
            <a:r>
              <a:rPr lang="ru-RU" sz="1400" dirty="0" smtClean="0"/>
              <a:t>Преподаваният </a:t>
            </a:r>
            <a:r>
              <a:rPr lang="ru-RU" sz="1400" dirty="0"/>
              <a:t>учебен материал е труден за усвояване и това може да се улесни с писането на формули, а не с презентации.</a:t>
            </a:r>
          </a:p>
          <a:p>
            <a:pPr lvl="0"/>
            <a:r>
              <a:rPr lang="ru-RU" sz="1400" dirty="0" smtClean="0"/>
              <a:t>Да </a:t>
            </a:r>
            <a:r>
              <a:rPr lang="ru-RU" sz="1400" dirty="0"/>
              <a:t>се промени подхода на обучение, като учебният материал да бъде представян на студентите по интересен и разбираем начин, а по време на учебнопрактическите занятия да се отделя повече време за решаването на задачи.</a:t>
            </a:r>
          </a:p>
          <a:p>
            <a:pPr lvl="0"/>
            <a:r>
              <a:rPr lang="ru-RU" sz="1400" dirty="0" smtClean="0"/>
              <a:t>Не </a:t>
            </a:r>
            <a:r>
              <a:rPr lang="ru-RU" sz="1400" dirty="0"/>
              <a:t>се отделя достатъчно време на всеки студент за обяснение на преподавания учебен материал.</a:t>
            </a:r>
          </a:p>
          <a:p>
            <a:pPr lvl="0"/>
            <a:r>
              <a:rPr lang="ru-RU" sz="1400" dirty="0" smtClean="0"/>
              <a:t>Студентите </a:t>
            </a:r>
            <a:r>
              <a:rPr lang="ru-RU" sz="1400" dirty="0"/>
              <a:t>нямат изградени необходимите знания и умения по ОХ, които след това да могат да бъдат </a:t>
            </a:r>
            <a:r>
              <a:rPr lang="ru-RU" sz="1400"/>
              <a:t>използвани </a:t>
            </a:r>
            <a:r>
              <a:rPr lang="ru-RU" sz="1400" smtClean="0"/>
              <a:t>при </a:t>
            </a:r>
            <a:r>
              <a:rPr lang="ru-RU" sz="1400" dirty="0"/>
              <a:t>изучаването на Фармацевтичната химия.</a:t>
            </a:r>
          </a:p>
          <a:p>
            <a:pPr lvl="0"/>
            <a:r>
              <a:rPr lang="ru-RU" sz="1400" dirty="0"/>
              <a:t>	</a:t>
            </a:r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bg-BG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12968" cy="36004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>
                <a:solidFill>
                  <a:srgbClr val="FFC000"/>
                </a:solidFill>
              </a:rPr>
              <a:t>ОСНОВНИ ДАННИ ЗА ПРОУЧВАНЕТО</a:t>
            </a: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558336"/>
              </p:ext>
            </p:extLst>
          </p:nvPr>
        </p:nvGraphicFramePr>
        <p:xfrm>
          <a:off x="323529" y="1556792"/>
          <a:ext cx="7370063" cy="3739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2376264"/>
                <a:gridCol w="2689543"/>
              </a:tblGrid>
              <a:tr h="360040">
                <a:tc>
                  <a:txBody>
                    <a:bodyPr/>
                    <a:lstStyle/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Органична химия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Биохимия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По учебен план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Задължителна,</a:t>
                      </a:r>
                      <a:r>
                        <a:rPr lang="ru-RU" sz="1400" dirty="0" smtClean="0">
                          <a:latin typeface="+mj-lt"/>
                        </a:rPr>
                        <a:t> с общ хорариум 135 уч.ч. (30/30 и 45/30), изучавана в IV и V сем. </a:t>
                      </a:r>
                      <a:r>
                        <a:rPr lang="bg-BG" sz="1400" dirty="0" smtClean="0">
                          <a:latin typeface="+mj-lt"/>
                        </a:rPr>
                        <a:t> 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Задължителна, </a:t>
                      </a:r>
                      <a:r>
                        <a:rPr lang="ru-RU" sz="1400" dirty="0" smtClean="0">
                          <a:latin typeface="+mj-lt"/>
                        </a:rPr>
                        <a:t>с общ хорариум 90 уч.ч. (45/45), изучавана в IV сем. 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Преподаватели,</a:t>
                      </a:r>
                      <a:r>
                        <a:rPr lang="bg-BG" sz="1400" baseline="0" dirty="0" smtClean="0">
                          <a:latin typeface="+mj-lt"/>
                        </a:rPr>
                        <a:t> водили учебните занятия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Проф. С. Бояджиев, дхн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 А. Пъшев</a:t>
                      </a:r>
                    </a:p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Проф. Р. Комса-Пенкова, дбн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 Г. Големанов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4989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Бр. анкетирани лица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24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smtClean="0">
                          <a:latin typeface="+mj-lt"/>
                        </a:rPr>
                        <a:t>92.3%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23 (88.5%)</a:t>
                      </a:r>
                    </a:p>
                  </a:txBody>
                  <a:tcPr/>
                </a:tc>
              </a:tr>
              <a:tr h="1204586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Разпределение на студентите по пол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Мъже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Жени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10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41.7%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14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58.3%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8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36.4%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14 </a:t>
                      </a:r>
                      <a:r>
                        <a:rPr lang="en-GB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63.6</a:t>
                      </a:r>
                      <a:r>
                        <a:rPr lang="en-GB" sz="1400" dirty="0" smtClean="0">
                          <a:latin typeface="+mj-lt"/>
                        </a:rPr>
                        <a:t>%)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928992" cy="648072"/>
          </a:xfrm>
        </p:spPr>
        <p:txBody>
          <a:bodyPr>
            <a:noAutofit/>
          </a:bodyPr>
          <a:lstStyle/>
          <a:p>
            <a:r>
              <a:rPr lang="bg-BG" sz="1600" b="1" dirty="0" smtClean="0">
                <a:solidFill>
                  <a:srgbClr val="FFC000"/>
                </a:solidFill>
              </a:rPr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1600" b="1" dirty="0">
              <a:solidFill>
                <a:srgbClr val="FFC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3284984"/>
            <a:ext cx="334786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всяка от двете изучавани дисциплини.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75856" y="3140968"/>
            <a:ext cx="5868144" cy="37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95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в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процеса на цялостното обучение на студентите по „Фармация“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b="1" i="1" dirty="0" smtClean="0"/>
              <a:t>Учебната дисциплина „ </a:t>
            </a:r>
            <a:r>
              <a:rPr lang="ru-RU" sz="950" b="1" i="1" dirty="0" smtClean="0">
                <a:cs typeface="Arial" pitchFamily="34" charset="0"/>
              </a:rPr>
              <a:t>Биохимия</a:t>
            </a:r>
            <a:r>
              <a:rPr lang="ru-RU" sz="950" b="1" i="1" dirty="0" smtClean="0"/>
              <a:t>”</a:t>
            </a:r>
            <a:r>
              <a:rPr lang="ru-RU" sz="950" b="1" i="1" dirty="0" smtClean="0">
                <a:cs typeface="Arial" pitchFamily="34" charset="0"/>
              </a:rPr>
              <a:t> </a:t>
            </a:r>
            <a:r>
              <a:rPr lang="ru-RU" sz="950" i="1" dirty="0" smtClean="0">
                <a:cs typeface="Arial" pitchFamily="34" charset="0"/>
              </a:rPr>
              <a:t> е необходима при изучаването </a:t>
            </a:r>
            <a:r>
              <a:rPr lang="ru-RU" sz="950" i="1" dirty="0">
                <a:cs typeface="Arial" pitchFamily="34" charset="0"/>
              </a:rPr>
              <a:t>на </a:t>
            </a:r>
            <a:r>
              <a:rPr lang="ru-RU" sz="950" i="1" dirty="0" smtClean="0">
                <a:cs typeface="Arial" pitchFamily="34" charset="0"/>
              </a:rPr>
              <a:t>следващи </a:t>
            </a:r>
            <a:r>
              <a:rPr lang="ru-RU" sz="950" i="1" dirty="0">
                <a:cs typeface="Arial" pitchFamily="34" charset="0"/>
              </a:rPr>
              <a:t>учебни дисциплини. </a:t>
            </a:r>
            <a:r>
              <a:rPr lang="ru-RU" sz="950" i="1" dirty="0" smtClean="0">
                <a:cs typeface="Arial" pitchFamily="34" charset="0"/>
              </a:rPr>
              <a:t>Същата е с широка </a:t>
            </a:r>
            <a:r>
              <a:rPr lang="ru-RU" sz="950" i="1" dirty="0">
                <a:cs typeface="Arial" pitchFamily="34" charset="0"/>
              </a:rPr>
              <a:t>практическа насоченост, което е от значение при формирането на професионалните компетенции на </a:t>
            </a:r>
            <a:r>
              <a:rPr lang="ru-RU" sz="950" i="1" dirty="0" smtClean="0">
                <a:cs typeface="Arial" pitchFamily="34" charset="0"/>
              </a:rPr>
              <a:t>магистър-фармацевтите. Познаването на </a:t>
            </a:r>
            <a:r>
              <a:rPr lang="ru-RU" sz="950" i="1" dirty="0">
                <a:cs typeface="Arial" pitchFamily="34" charset="0"/>
              </a:rPr>
              <a:t>биохимичните процеси в човешкия организъм е изключително важно за </a:t>
            </a:r>
            <a:r>
              <a:rPr lang="ru-RU" sz="950" i="1" dirty="0" smtClean="0">
                <a:cs typeface="Arial" pitchFamily="34" charset="0"/>
              </a:rPr>
              <a:t> обогатяване на здравната </a:t>
            </a:r>
            <a:r>
              <a:rPr lang="ru-RU" sz="950" i="1" dirty="0">
                <a:cs typeface="Arial" pitchFamily="34" charset="0"/>
              </a:rPr>
              <a:t>култура на студентите.</a:t>
            </a:r>
            <a:endParaRPr lang="ru-RU" sz="950" i="1" dirty="0" smtClean="0">
              <a:cs typeface="Arial" pitchFamily="34" charset="0"/>
            </a:endParaRP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/>
              <a:t>Според някои студенти </a:t>
            </a:r>
            <a:r>
              <a:rPr lang="ru-RU" sz="950" b="1" i="1" dirty="0"/>
              <a:t>учебната </a:t>
            </a:r>
            <a:r>
              <a:rPr lang="ru-RU" sz="950" b="1" i="1" dirty="0" smtClean="0"/>
              <a:t>дисциплина </a:t>
            </a:r>
            <a:r>
              <a:rPr lang="ru-RU" sz="950" i="1" dirty="0" smtClean="0"/>
              <a:t> </a:t>
            </a:r>
            <a:r>
              <a:rPr lang="ru-RU" sz="950" b="1" i="1" dirty="0" smtClean="0"/>
              <a:t>„ Органична химия</a:t>
            </a:r>
            <a:r>
              <a:rPr lang="ru-RU" sz="950" b="1" i="1" dirty="0"/>
              <a:t> ”</a:t>
            </a:r>
            <a:r>
              <a:rPr lang="ru-RU" sz="950" b="1" i="1" dirty="0" smtClean="0"/>
              <a:t> </a:t>
            </a:r>
            <a:r>
              <a:rPr lang="ru-RU" sz="950" i="1" dirty="0" smtClean="0"/>
              <a:t> </a:t>
            </a:r>
            <a:r>
              <a:rPr lang="ru-RU" sz="950" i="1" dirty="0"/>
              <a:t>е пряко </a:t>
            </a:r>
            <a:r>
              <a:rPr lang="ru-RU" sz="950" i="1" dirty="0" smtClean="0"/>
              <a:t> свързана </a:t>
            </a:r>
            <a:r>
              <a:rPr lang="ru-RU" sz="950" i="1" dirty="0"/>
              <a:t>с изучаването на следващи учебни дисциплини, най-вече „Фармацевтична химия“. Сред лицата, дали негативен отговор на въпроса, основен мотив за това е, че тази учебна дисциплина е излишна в учебния план на специалността. </a:t>
            </a:r>
            <a:endParaRPr kumimoji="0" lang="bg-BG" sz="9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bg-BG" sz="95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bg-BG" sz="950" i="1" dirty="0">
                <a:cs typeface="Arial" pitchFamily="34" charset="0"/>
              </a:rPr>
              <a:t>Основни мотиви, посочвани от лицата </a:t>
            </a:r>
            <a:r>
              <a:rPr lang="bg-BG" sz="950" i="1" dirty="0" smtClean="0">
                <a:cs typeface="Arial" pitchFamily="34" charset="0"/>
              </a:rPr>
              <a:t>във връзка с придобитите компетенции </a:t>
            </a:r>
            <a:r>
              <a:rPr lang="bg-BG" sz="95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950" i="1" dirty="0" smtClean="0">
                <a:cs typeface="Arial" pitchFamily="34" charset="0"/>
              </a:rPr>
              <a:t>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b="1" i="1" dirty="0"/>
              <a:t>Учебната дисциплина „ </a:t>
            </a:r>
            <a:r>
              <a:rPr lang="ru-RU" sz="950" b="1" i="1" dirty="0">
                <a:cs typeface="Arial" pitchFamily="34" charset="0"/>
              </a:rPr>
              <a:t>Биохимия</a:t>
            </a:r>
            <a:r>
              <a:rPr lang="ru-RU" sz="950" b="1" i="1" dirty="0" smtClean="0"/>
              <a:t>” </a:t>
            </a:r>
            <a:r>
              <a:rPr lang="ru-RU" sz="950" i="1" dirty="0" smtClean="0"/>
              <a:t> </a:t>
            </a:r>
            <a:r>
              <a:rPr lang="ru-RU" sz="950" i="1" dirty="0"/>
              <a:t>има своето място при формирането на компетенциите на магистър-фармацевта. Някои считат, че наученото има своята приложимост във фармацевтичната практика</a:t>
            </a:r>
            <a:r>
              <a:rPr lang="ru-RU" sz="950" i="1" dirty="0" smtClean="0"/>
              <a:t>.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 smtClean="0">
                <a:cs typeface="Arial" pitchFamily="34" charset="0"/>
              </a:rPr>
              <a:t>Усвоените </a:t>
            </a:r>
            <a:r>
              <a:rPr lang="ru-RU" sz="950" i="1" dirty="0">
                <a:cs typeface="Arial" pitchFamily="34" charset="0"/>
              </a:rPr>
              <a:t>знания и умения по </a:t>
            </a:r>
            <a:r>
              <a:rPr lang="ru-RU" sz="950" b="1" i="1" dirty="0"/>
              <a:t>„ Органична химия ” </a:t>
            </a:r>
            <a:r>
              <a:rPr lang="ru-RU" sz="950" i="1" dirty="0" smtClean="0">
                <a:cs typeface="Arial" pitchFamily="34" charset="0"/>
              </a:rPr>
              <a:t>ще </a:t>
            </a:r>
            <a:r>
              <a:rPr lang="ru-RU" sz="950" i="1" dirty="0">
                <a:cs typeface="Arial" pitchFamily="34" charset="0"/>
              </a:rPr>
              <a:t>са полезни за по-успешната професионална реализация,  по-специално при приготвянето на лекарства. Повечето студенти, обаче, дали негативен отговор на въпроса смятат, че в бъдещата им професия няма да се налага да използват натрупаните знания и умения по ОХ, освен по време на изучаването й в университета. Някои изтъкват, че за тях е по-важна подготовката по профилираните учебни дисциплини, които след това ще са полезни при практикуването на професията.</a:t>
            </a:r>
            <a:endParaRPr kumimoji="0" lang="en-US" sz="9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502002"/>
              </p:ext>
            </p:extLst>
          </p:nvPr>
        </p:nvGraphicFramePr>
        <p:xfrm>
          <a:off x="0" y="1268760"/>
          <a:ext cx="421196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16249"/>
              </p:ext>
            </p:extLst>
          </p:nvPr>
        </p:nvGraphicFramePr>
        <p:xfrm>
          <a:off x="0" y="4100986"/>
          <a:ext cx="3419872" cy="275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672480"/>
              </p:ext>
            </p:extLst>
          </p:nvPr>
        </p:nvGraphicFramePr>
        <p:xfrm>
          <a:off x="4139952" y="1093920"/>
          <a:ext cx="4752528" cy="2047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2" y="476672"/>
            <a:ext cx="8893336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СПЕЦИФИЧНИ ЦЕЛИ НА ЗАНЯТИЯТА, ИЗЯСНЯВАНИ ОТ ПРЕПОДАВАТЕЛИТЕ ПО УЧЕБНИТЕ ДИСЦИПЛИНИ</a:t>
            </a:r>
            <a:endParaRPr lang="en-GB" sz="18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674741"/>
              </p:ext>
            </p:extLst>
          </p:nvPr>
        </p:nvGraphicFramePr>
        <p:xfrm>
          <a:off x="467544" y="1196752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4176464" cy="72008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rgbClr val="FFC000"/>
                </a:solidFill>
              </a:rPr>
              <a:t>АКТУАЛНОСТ НА УЧЕБНОТО СЪДЪРЖАНИЕ  НА УЧЕБНИТЕ ДИСЦИПЛИНИ</a:t>
            </a:r>
            <a:endParaRPr lang="en-GB" sz="2000" b="1" dirty="0">
              <a:solidFill>
                <a:srgbClr val="FFC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23928" y="548680"/>
            <a:ext cx="511256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>
                <a:solidFill>
                  <a:srgbClr val="FFC000"/>
                </a:solidFill>
              </a:rPr>
              <a:t>ИЗПОЛЗВАНИ МЕТОДИ НА ОБУЧЕНИЕ, КОИТО  СТИМУЛИРАТ УЧАСТИЕТО НА СТУДЕНТИТЕ</a:t>
            </a:r>
            <a:endParaRPr lang="en-GB" sz="1800" b="1" dirty="0">
              <a:solidFill>
                <a:srgbClr val="FFC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527294"/>
              </p:ext>
            </p:extLst>
          </p:nvPr>
        </p:nvGraphicFramePr>
        <p:xfrm>
          <a:off x="0" y="1412776"/>
          <a:ext cx="467950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100305"/>
              </p:ext>
            </p:extLst>
          </p:nvPr>
        </p:nvGraphicFramePr>
        <p:xfrm>
          <a:off x="4427984" y="1268760"/>
          <a:ext cx="4464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1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1"/>
                </a:solidFill>
              </a:rPr>
              <a:t>2.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</a:t>
            </a:r>
            <a:r>
              <a:rPr lang="ru-RU" sz="1600" i="1" dirty="0" smtClean="0">
                <a:solidFill>
                  <a:schemeClr val="tx1"/>
                </a:solidFill>
              </a:rPr>
              <a:t>преподавателя </a:t>
            </a:r>
            <a:r>
              <a:rPr lang="ru-RU" sz="1600" i="1" dirty="0">
                <a:solidFill>
                  <a:schemeClr val="tx1"/>
                </a:solidFill>
              </a:rPr>
              <a:t>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„Биохимия”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980728"/>
            <a:ext cx="6497246" cy="578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2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2"/>
                </a:solidFill>
              </a:rPr>
              <a:t>3.</a:t>
            </a:r>
            <a:r>
              <a:rPr lang="ru-RU" sz="1600" i="1" dirty="0" smtClean="0"/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„Органична химия”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909178"/>
            <a:ext cx="6480719" cy="576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81" y="476672"/>
            <a:ext cx="8640960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805264"/>
            <a:ext cx="478311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По-висок е делът на студентите,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които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споделят, че са срещали затруднения с усвояването на учебния материал по „Органична химия“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83.4%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788024" y="5733256"/>
            <a:ext cx="417646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</a:t>
            </a:r>
            <a:r>
              <a:rPr lang="bg-BG" sz="1100" i="1" dirty="0" smtClean="0">
                <a:cs typeface="Arial" pitchFamily="34" charset="0"/>
              </a:rPr>
              <a:t>69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%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„Биохимия“, докато по „Органична химия“ същото се потвърждава едва от 29.2% - от студентите.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28444"/>
              </p:ext>
            </p:extLst>
          </p:nvPr>
        </p:nvGraphicFramePr>
        <p:xfrm>
          <a:off x="220930" y="1196752"/>
          <a:ext cx="4567093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257388"/>
              </p:ext>
            </p:extLst>
          </p:nvPr>
        </p:nvGraphicFramePr>
        <p:xfrm>
          <a:off x="4716016" y="1196752"/>
          <a:ext cx="43954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93" y="548680"/>
            <a:ext cx="8712968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ОРГАНИЗИРАНИ КОНСУЛТАЦИИ ОТ ПРЕПОДАВАТЕЛИТЕ ПО УЧЕБНИТЕ ДИСЦИПЛИНИ И ПОСЕЩАЕМОСТ ОТ СТУДЕНТИТЕ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739054"/>
            <a:ext cx="4783118" cy="78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Консултации по учебната дисциплина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са предлагани предимно от нехабилитираните пеподаватели по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„Органична химия“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70.8%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lang="bg-BG" sz="1100" i="1" dirty="0"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и по „Био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химия “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43.2%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076056" y="5703434"/>
            <a:ext cx="3816424" cy="8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Едва 45.9% от студентите са посещавали консултациите</a:t>
            </a:r>
            <a:r>
              <a:rPr lang="bg-BG" sz="1100" i="1" dirty="0"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по „Органична химия“, като по „Биохимия“ делът на студентите , потвърдили същото е още по-нисък  </a:t>
            </a:r>
            <a:r>
              <a:rPr lang="en-US" sz="1100" i="1" dirty="0" smtClean="0"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18.2%</a:t>
            </a:r>
            <a:r>
              <a:rPr lang="en-US" sz="1100" i="1" dirty="0" smtClean="0"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265864"/>
              </p:ext>
            </p:extLst>
          </p:nvPr>
        </p:nvGraphicFramePr>
        <p:xfrm>
          <a:off x="107504" y="1340768"/>
          <a:ext cx="46085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438395"/>
              </p:ext>
            </p:extLst>
          </p:nvPr>
        </p:nvGraphicFramePr>
        <p:xfrm>
          <a:off x="4572000" y="1340768"/>
          <a:ext cx="454043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1284</TotalTime>
  <Words>1246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03-01: ПРОУЧВАНЕ НА МНЕНИЕТО НА СТУДЕНТИ ЗА СПЕЦИФИЧНИТЕ КОМПЕТЕНЦИИ, ФОРМИРАНИ ПО УЧЕБНИТЕ ДИСЦИПЛИНИ „ОРГАНИЧНА ХИМИЯ” И „БИОХИМИЯ” И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 ОСНОВНИ ДАННИ ЗА ПРОУЧВАНЕТО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преподавателя по учебната дисциплина „Биохимия” от студентите</vt:lpstr>
      <vt:lpstr>Табл. № 3. Оценки, дадени за преподавателите по учебната дисциплина „Органична химия”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324</cp:revision>
  <dcterms:created xsi:type="dcterms:W3CDTF">2018-03-30T05:06:56Z</dcterms:created>
  <dcterms:modified xsi:type="dcterms:W3CDTF">2019-02-04T06:51:05Z</dcterms:modified>
</cp:coreProperties>
</file>