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OPK\Anketi%20FF\AK-FF-2018\Presentations%20Anketi%202018\Figures%2003-01%20LatinLanguage_Bioetics_StudPharmacy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bg-BG" sz="900" b="1" i="1" baseline="0">
                <a:effectLst/>
              </a:rPr>
              <a:t>Фиг. № 1. </a:t>
            </a:r>
            <a:r>
              <a:rPr lang="bg-BG" sz="900" b="0" i="1" baseline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9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299166549188974E-2"/>
          <c:y val="0.39605638935431098"/>
          <c:w val="0.92540166690162207"/>
          <c:h val="0.463875322329566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Лист1!$B$2:$C$2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Лист1!$B$3:$C$3</c:f>
              <c:numCache>
                <c:formatCode>0.0</c:formatCode>
                <c:ptCount val="2"/>
                <c:pt idx="0">
                  <c:v>94.7</c:v>
                </c:pt>
                <c:pt idx="1">
                  <c:v>89.4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Лист1!$B$2:$C$2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Лист1!$B$4:$C$4</c:f>
              <c:numCache>
                <c:formatCode>0.0</c:formatCode>
                <c:ptCount val="2"/>
                <c:pt idx="1">
                  <c:v>5.3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Лист1!$B$2:$C$2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Лист1!$B$5:$C$5</c:f>
              <c:numCache>
                <c:formatCode>0.0</c:formatCode>
                <c:ptCount val="2"/>
                <c:pt idx="0">
                  <c:v>5.3</c:v>
                </c:pt>
                <c:pt idx="1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564160"/>
        <c:axId val="9565696"/>
        <c:axId val="0"/>
      </c:bar3DChart>
      <c:catAx>
        <c:axId val="956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9565696"/>
        <c:crosses val="autoZero"/>
        <c:auto val="1"/>
        <c:lblAlgn val="ctr"/>
        <c:lblOffset val="100"/>
        <c:noMultiLvlLbl val="0"/>
      </c:catAx>
      <c:valAx>
        <c:axId val="956569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56416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5864828034021537E-2"/>
          <c:y val="0.25174632316534568"/>
          <c:w val="0.96103478621196392"/>
          <c:h val="0.10029301787617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10.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преподавателя по учебната дисциплина?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444444444444445E-2"/>
          <c:y val="0.28831434554409779"/>
          <c:w val="0.94722222222222219"/>
          <c:h val="0.609594725165217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Лист1!$I$82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Лист1!$J$82:$K$82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Лист1!$I$83</c:f>
              <c:strCache>
                <c:ptCount val="1"/>
                <c:pt idx="0">
                  <c:v>да, посещавах консултациите на преподавателя, водил учебно-практическите занятия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Лист1!$J$83:$K$83</c:f>
              <c:numCache>
                <c:formatCode>General</c:formatCode>
                <c:ptCount val="2"/>
                <c:pt idx="1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Лист1!$I$84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Лист1!$J$84:$K$84</c:f>
              <c:numCache>
                <c:formatCode>General</c:formatCode>
                <c:ptCount val="2"/>
                <c:pt idx="0">
                  <c:v>87.5</c:v>
                </c:pt>
                <c:pt idx="1">
                  <c:v>79.2</c:v>
                </c:pt>
              </c:numCache>
            </c:numRef>
          </c:val>
        </c:ser>
        <c:ser>
          <c:idx val="3"/>
          <c:order val="3"/>
          <c:tx>
            <c:strRef>
              <c:f>Лист1!$I$85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Лист1!$J$85:$K$85</c:f>
              <c:numCache>
                <c:formatCode>General</c:formatCode>
                <c:ptCount val="2"/>
                <c:pt idx="0">
                  <c:v>12.5</c:v>
                </c:pt>
                <c:pt idx="1">
                  <c:v>12.5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1928576"/>
        <c:axId val="211930112"/>
        <c:axId val="0"/>
      </c:bar3DChart>
      <c:catAx>
        <c:axId val="21192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1930112"/>
        <c:crosses val="autoZero"/>
        <c:auto val="1"/>
        <c:lblAlgn val="ctr"/>
        <c:lblOffset val="100"/>
        <c:noMultiLvlLbl val="0"/>
      </c:catAx>
      <c:valAx>
        <c:axId val="2119301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192857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1.3733982184947154E-2"/>
          <c:y val="0.13733743388781719"/>
          <c:w val="0.95867585916760389"/>
          <c:h val="0.15112967246063566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13</a:t>
            </a:r>
            <a:r>
              <a:rPr lang="bg-BG" sz="1100" b="0" i="1" baseline="0">
                <a:effectLst/>
              </a:rPr>
              <a:t>. Отговаря ли получената оценка на изпита по учебната дисциплина на Вашите знания?   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Лист1!$A$124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Лист1!$B$124:$C$124</c:f>
              <c:numCache>
                <c:formatCode>0.0</c:formatCode>
                <c:ptCount val="2"/>
                <c:pt idx="0">
                  <c:v>10.5</c:v>
                </c:pt>
                <c:pt idx="1">
                  <c:v>11.1</c:v>
                </c:pt>
              </c:numCache>
            </c:numRef>
          </c:val>
        </c:ser>
        <c:ser>
          <c:idx val="1"/>
          <c:order val="1"/>
          <c:tx>
            <c:strRef>
              <c:f>Лист1!$A$125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Лист1!$B$125:$C$125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Лист1!$A$126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Лист1!$B$126:$C$126</c:f>
              <c:numCache>
                <c:formatCode>0.0</c:formatCode>
                <c:ptCount val="2"/>
                <c:pt idx="0">
                  <c:v>21.1</c:v>
                </c:pt>
                <c:pt idx="1">
                  <c:v>38.9</c:v>
                </c:pt>
              </c:numCache>
            </c:numRef>
          </c:val>
        </c:ser>
        <c:ser>
          <c:idx val="3"/>
          <c:order val="3"/>
          <c:tx>
            <c:strRef>
              <c:f>Лист1!$A$127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Лист1!$B$127:$C$127</c:f>
              <c:numCache>
                <c:formatCode>0.0</c:formatCode>
                <c:ptCount val="2"/>
                <c:pt idx="0">
                  <c:v>68.400000000000006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630848"/>
        <c:axId val="11662080"/>
        <c:axId val="0"/>
      </c:bar3DChart>
      <c:catAx>
        <c:axId val="1163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662080"/>
        <c:crosses val="autoZero"/>
        <c:auto val="1"/>
        <c:lblAlgn val="ctr"/>
        <c:lblOffset val="100"/>
        <c:noMultiLvlLbl val="0"/>
      </c:catAx>
      <c:valAx>
        <c:axId val="1166208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163084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1"/>
        <c:delete val="1"/>
      </c:legendEntry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/>
            </a:pPr>
            <a:r>
              <a:rPr lang="bg-BG" sz="900" b="1" i="1" baseline="0">
                <a:effectLst/>
              </a:rPr>
              <a:t>Фиг. № 2. </a:t>
            </a:r>
            <a:r>
              <a:rPr lang="bg-BG" sz="900" b="0" i="1" baseline="0">
                <a:effectLst/>
              </a:rPr>
              <a:t>Считате ли, че учебната дисциплина е важна в процеса на цялостното обучение на студентите от специалност „Фармация”?</a:t>
            </a:r>
            <a:endParaRPr lang="en-GB" sz="9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Лист1!$J$3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Лист1!$K$2:$L$2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Лист1!$K$3:$L$3</c:f>
              <c:numCache>
                <c:formatCode>General</c:formatCode>
                <c:ptCount val="2"/>
                <c:pt idx="0">
                  <c:v>78.900000000000006</c:v>
                </c:pt>
                <c:pt idx="1">
                  <c:v>47.4</c:v>
                </c:pt>
              </c:numCache>
            </c:numRef>
          </c:val>
        </c:ser>
        <c:ser>
          <c:idx val="1"/>
          <c:order val="1"/>
          <c:tx>
            <c:strRef>
              <c:f>Лист1!$J$4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Лист1!$K$2:$L$2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Лист1!$K$4:$L$4</c:f>
              <c:numCache>
                <c:formatCode>General</c:formatCode>
                <c:ptCount val="2"/>
                <c:pt idx="1">
                  <c:v>5.3</c:v>
                </c:pt>
              </c:numCache>
            </c:numRef>
          </c:val>
        </c:ser>
        <c:ser>
          <c:idx val="2"/>
          <c:order val="2"/>
          <c:tx>
            <c:strRef>
              <c:f>Лист1!$J$5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Лист1!$K$2:$L$2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Лист1!$K$5:$L$5</c:f>
              <c:numCache>
                <c:formatCode>General</c:formatCode>
                <c:ptCount val="2"/>
                <c:pt idx="0">
                  <c:v>21.1</c:v>
                </c:pt>
                <c:pt idx="1">
                  <c:v>47.3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9855360"/>
        <c:axId val="9856896"/>
      </c:barChart>
      <c:catAx>
        <c:axId val="9855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856896"/>
        <c:crosses val="autoZero"/>
        <c:auto val="1"/>
        <c:lblAlgn val="ctr"/>
        <c:lblOffset val="100"/>
        <c:noMultiLvlLbl val="0"/>
      </c:catAx>
      <c:valAx>
        <c:axId val="985689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85536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3. </a:t>
            </a:r>
            <a:r>
              <a:rPr lang="bg-BG" sz="1000" b="0" i="1" baseline="0" dirty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0.39336353500404714"/>
          <c:w val="0.96111111111111114"/>
          <c:h val="0.455231660767851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Лист1!$B$21:$C$21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Лист1!$B$22:$C$22</c:f>
              <c:numCache>
                <c:formatCode>0.0</c:formatCode>
                <c:ptCount val="2"/>
                <c:pt idx="0">
                  <c:v>57.9</c:v>
                </c:pt>
                <c:pt idx="1">
                  <c:v>57.9</c:v>
                </c:pt>
              </c:numCache>
            </c:numRef>
          </c:val>
        </c:ser>
        <c:ser>
          <c:idx val="1"/>
          <c:order val="1"/>
          <c:tx>
            <c:strRef>
              <c:f>Лист1!$A$23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Лист1!$B$21:$C$21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Лист1!$B$23:$C$23</c:f>
              <c:numCache>
                <c:formatCode>0.0</c:formatCode>
                <c:ptCount val="2"/>
                <c:pt idx="1">
                  <c:v>5.3</c:v>
                </c:pt>
              </c:numCache>
            </c:numRef>
          </c:val>
        </c:ser>
        <c:ser>
          <c:idx val="2"/>
          <c:order val="2"/>
          <c:tx>
            <c:strRef>
              <c:f>Лист1!$A$24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Лист1!$B$21:$C$21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Лист1!$B$24:$C$24</c:f>
              <c:numCache>
                <c:formatCode>0.0</c:formatCode>
                <c:ptCount val="2"/>
                <c:pt idx="0">
                  <c:v>42.1</c:v>
                </c:pt>
                <c:pt idx="1">
                  <c:v>36.799999999999997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962240"/>
        <c:axId val="9963776"/>
        <c:axId val="0"/>
      </c:bar3DChart>
      <c:catAx>
        <c:axId val="996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963776"/>
        <c:crosses val="autoZero"/>
        <c:auto val="1"/>
        <c:lblAlgn val="ctr"/>
        <c:lblOffset val="100"/>
        <c:noMultiLvlLbl val="0"/>
      </c:catAx>
      <c:valAx>
        <c:axId val="996377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99622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8880139982502186E-2"/>
          <c:y val="0.28660009998889013"/>
          <c:w val="0.94779505686789156"/>
          <c:h val="0.1004645317186979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4. </a:t>
            </a:r>
            <a:r>
              <a:rPr lang="bg-BG" sz="1100" b="0" i="1" baseline="0">
                <a:effectLst/>
              </a:rPr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Лист1!$I$26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multiLvlStrRef>
              <c:f>Лист1!$J$24:$L$25</c:f>
              <c:multiLvlStrCache>
                <c:ptCount val="3"/>
                <c:lvl>
                  <c:pt idx="0">
                    <c:v>преп. М. Цветанов - упражнения</c:v>
                  </c:pt>
                  <c:pt idx="1">
                    <c:v>проф. д-р С. Александрова-Янкуловска, дмн</c:v>
                  </c:pt>
                  <c:pt idx="2">
                    <c:v>ас. А. Анов</c:v>
                  </c:pt>
                </c:lvl>
                <c:lvl>
                  <c:pt idx="0">
                    <c:v>Латински език</c:v>
                  </c:pt>
                  <c:pt idx="1">
                    <c:v>Биоетика</c:v>
                  </c:pt>
                </c:lvl>
              </c:multiLvlStrCache>
            </c:multiLvlStrRef>
          </c:cat>
          <c:val>
            <c:numRef>
              <c:f>Лист1!$J$26:$L$26</c:f>
              <c:numCache>
                <c:formatCode>General</c:formatCode>
                <c:ptCount val="3"/>
                <c:pt idx="0">
                  <c:v>83.3</c:v>
                </c:pt>
                <c:pt idx="1">
                  <c:v>63.2</c:v>
                </c:pt>
                <c:pt idx="2">
                  <c:v>89.5</c:v>
                </c:pt>
              </c:numCache>
            </c:numRef>
          </c:val>
        </c:ser>
        <c:ser>
          <c:idx val="1"/>
          <c:order val="1"/>
          <c:tx>
            <c:strRef>
              <c:f>Лист1!$I$27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multiLvlStrRef>
              <c:f>Лист1!$J$24:$L$25</c:f>
              <c:multiLvlStrCache>
                <c:ptCount val="3"/>
                <c:lvl>
                  <c:pt idx="0">
                    <c:v>преп. М. Цветанов - упражнения</c:v>
                  </c:pt>
                  <c:pt idx="1">
                    <c:v>проф. д-р С. Александрова-Янкуловска, дмн</c:v>
                  </c:pt>
                  <c:pt idx="2">
                    <c:v>ас. А. Анов</c:v>
                  </c:pt>
                </c:lvl>
                <c:lvl>
                  <c:pt idx="0">
                    <c:v>Латински език</c:v>
                  </c:pt>
                  <c:pt idx="1">
                    <c:v>Биоетика</c:v>
                  </c:pt>
                </c:lvl>
              </c:multiLvlStrCache>
            </c:multiLvlStrRef>
          </c:cat>
          <c:val>
            <c:numRef>
              <c:f>Лист1!$J$27:$L$27</c:f>
              <c:numCache>
                <c:formatCode>General</c:formatCode>
                <c:ptCount val="3"/>
                <c:pt idx="0">
                  <c:v>16.7</c:v>
                </c:pt>
                <c:pt idx="1">
                  <c:v>36.799999999999997</c:v>
                </c:pt>
                <c:pt idx="2">
                  <c:v>10.5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3129088"/>
        <c:axId val="173597824"/>
      </c:barChart>
      <c:catAx>
        <c:axId val="1731290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73597824"/>
        <c:crosses val="autoZero"/>
        <c:auto val="1"/>
        <c:lblAlgn val="ctr"/>
        <c:lblOffset val="100"/>
        <c:noMultiLvlLbl val="0"/>
      </c:catAx>
      <c:valAx>
        <c:axId val="173597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31290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5. </a:t>
            </a:r>
            <a:r>
              <a:rPr lang="bg-BG" sz="11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Лист1!$B$41:$C$41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Лист1!$B$42:$C$42</c:f>
              <c:numCache>
                <c:formatCode>0.0</c:formatCode>
                <c:ptCount val="2"/>
                <c:pt idx="0">
                  <c:v>100</c:v>
                </c:pt>
                <c:pt idx="1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Лист1!$A$43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Лист1!$B$41:$C$41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Лист1!$B$43:$C$43</c:f>
              <c:numCache>
                <c:formatCode>0.0</c:formatCode>
                <c:ptCount val="2"/>
                <c:pt idx="1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Лист1!$A$44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Лист1!$B$41:$C$41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Лист1!$B$44:$C$44</c:f>
              <c:numCache>
                <c:formatCode>0.0</c:formatCode>
                <c:ptCount val="2"/>
                <c:pt idx="1">
                  <c:v>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129408"/>
        <c:axId val="10130944"/>
        <c:axId val="0"/>
      </c:bar3DChart>
      <c:catAx>
        <c:axId val="1012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30944"/>
        <c:crosses val="autoZero"/>
        <c:auto val="1"/>
        <c:lblAlgn val="ctr"/>
        <c:lblOffset val="100"/>
        <c:noMultiLvlLbl val="0"/>
      </c:catAx>
      <c:valAx>
        <c:axId val="1013094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01294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50" b="1" i="1" baseline="0">
                <a:effectLst/>
              </a:rPr>
              <a:t>Фиг. № 6. </a:t>
            </a:r>
            <a:r>
              <a:rPr lang="bg-BG" sz="1050" b="0" i="1" baseline="0">
                <a:effectLst/>
              </a:rPr>
              <a:t>По време на учебните занятия по дисциплината, преподавателят използвал ли е методи, чрез които студентите да са активни участници?</a:t>
            </a:r>
            <a:endParaRPr lang="en-GB" sz="105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Лист1!$I$47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multiLvlStrRef>
              <c:f>Лист1!$J$45:$L$46</c:f>
              <c:multiLvlStrCache>
                <c:ptCount val="3"/>
                <c:lvl>
                  <c:pt idx="0">
                    <c:v>преп. М. Цветанов - упражнения</c:v>
                  </c:pt>
                  <c:pt idx="1">
                    <c:v>проф. д-р С. Александрова-Янкуловска, дмн</c:v>
                  </c:pt>
                  <c:pt idx="2">
                    <c:v>ас. А. Анов</c:v>
                  </c:pt>
                </c:lvl>
                <c:lvl>
                  <c:pt idx="0">
                    <c:v>Латински език</c:v>
                  </c:pt>
                  <c:pt idx="1">
                    <c:v>Биоетика</c:v>
                  </c:pt>
                </c:lvl>
              </c:multiLvlStrCache>
            </c:multiLvlStrRef>
          </c:cat>
          <c:val>
            <c:numRef>
              <c:f>Лист1!$J$47:$L$47</c:f>
              <c:numCache>
                <c:formatCode>0.0;[Red]0.0</c:formatCode>
                <c:ptCount val="3"/>
                <c:pt idx="0">
                  <c:v>77.8</c:v>
                </c:pt>
                <c:pt idx="1">
                  <c:v>57.9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Лист1!$I$48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multiLvlStrRef>
              <c:f>Лист1!$J$45:$L$46</c:f>
              <c:multiLvlStrCache>
                <c:ptCount val="3"/>
                <c:lvl>
                  <c:pt idx="0">
                    <c:v>преп. М. Цветанов - упражнения</c:v>
                  </c:pt>
                  <c:pt idx="1">
                    <c:v>проф. д-р С. Александрова-Янкуловска, дмн</c:v>
                  </c:pt>
                  <c:pt idx="2">
                    <c:v>ас. А. Анов</c:v>
                  </c:pt>
                </c:lvl>
                <c:lvl>
                  <c:pt idx="0">
                    <c:v>Латински език</c:v>
                  </c:pt>
                  <c:pt idx="1">
                    <c:v>Биоетика</c:v>
                  </c:pt>
                </c:lvl>
              </c:multiLvlStrCache>
            </c:multiLvlStrRef>
          </c:cat>
          <c:val>
            <c:numRef>
              <c:f>Лист1!$J$48:$L$48</c:f>
              <c:numCache>
                <c:formatCode>0.0;[Red]0.0</c:formatCode>
                <c:ptCount val="3"/>
                <c:pt idx="0">
                  <c:v>11.1</c:v>
                </c:pt>
                <c:pt idx="1">
                  <c:v>36.799999999999997</c:v>
                </c:pt>
              </c:numCache>
            </c:numRef>
          </c:val>
        </c:ser>
        <c:ser>
          <c:idx val="2"/>
          <c:order val="2"/>
          <c:tx>
            <c:strRef>
              <c:f>Лист1!$I$49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multiLvlStrRef>
              <c:f>Лист1!$J$45:$L$46</c:f>
              <c:multiLvlStrCache>
                <c:ptCount val="3"/>
                <c:lvl>
                  <c:pt idx="0">
                    <c:v>преп. М. Цветанов - упражнения</c:v>
                  </c:pt>
                  <c:pt idx="1">
                    <c:v>проф. д-р С. Александрова-Янкуловска, дмн</c:v>
                  </c:pt>
                  <c:pt idx="2">
                    <c:v>ас. А. Анов</c:v>
                  </c:pt>
                </c:lvl>
                <c:lvl>
                  <c:pt idx="0">
                    <c:v>Латински език</c:v>
                  </c:pt>
                  <c:pt idx="1">
                    <c:v>Биоетика</c:v>
                  </c:pt>
                </c:lvl>
              </c:multiLvlStrCache>
            </c:multiLvlStrRef>
          </c:cat>
          <c:val>
            <c:numRef>
              <c:f>Лист1!$J$49:$L$49</c:f>
              <c:numCache>
                <c:formatCode>0.0;[Red]0.0</c:formatCode>
                <c:ptCount val="3"/>
                <c:pt idx="0">
                  <c:v>11.1</c:v>
                </c:pt>
                <c:pt idx="1">
                  <c:v>5.3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086656"/>
        <c:axId val="8088192"/>
        <c:axId val="0"/>
      </c:bar3DChart>
      <c:catAx>
        <c:axId val="8086656"/>
        <c:scaling>
          <c:orientation val="minMax"/>
        </c:scaling>
        <c:delete val="0"/>
        <c:axPos val="b"/>
        <c:majorTickMark val="none"/>
        <c:minorTickMark val="none"/>
        <c:tickLblPos val="nextTo"/>
        <c:crossAx val="8088192"/>
        <c:crosses val="autoZero"/>
        <c:auto val="1"/>
        <c:lblAlgn val="ctr"/>
        <c:lblOffset val="100"/>
        <c:noMultiLvlLbl val="0"/>
      </c:catAx>
      <c:valAx>
        <c:axId val="8088192"/>
        <c:scaling>
          <c:orientation val="minMax"/>
        </c:scaling>
        <c:delete val="1"/>
        <c:axPos val="l"/>
        <c:numFmt formatCode="0.0;[Red]0.0" sourceLinked="1"/>
        <c:majorTickMark val="out"/>
        <c:minorTickMark val="none"/>
        <c:tickLblPos val="nextTo"/>
        <c:crossAx val="80866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7.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Лист1!$A$62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Лист1!$B$61:$C$61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Лист1!$B$62:$C$62</c:f>
              <c:numCache>
                <c:formatCode>0.0</c:formatCode>
                <c:ptCount val="2"/>
                <c:pt idx="0">
                  <c:v>26.3</c:v>
                </c:pt>
                <c:pt idx="1">
                  <c:v>26.3</c:v>
                </c:pt>
              </c:numCache>
            </c:numRef>
          </c:val>
        </c:ser>
        <c:ser>
          <c:idx val="1"/>
          <c:order val="1"/>
          <c:tx>
            <c:strRef>
              <c:f>Лист1!$A$63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Лист1!$B$61:$C$61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Лист1!$B$63:$C$63</c:f>
              <c:numCache>
                <c:formatCode>0.0</c:formatCode>
                <c:ptCount val="2"/>
                <c:pt idx="0">
                  <c:v>73.7</c:v>
                </c:pt>
                <c:pt idx="1">
                  <c:v>63.2</c:v>
                </c:pt>
              </c:numCache>
            </c:numRef>
          </c:val>
        </c:ser>
        <c:ser>
          <c:idx val="2"/>
          <c:order val="2"/>
          <c:tx>
            <c:strRef>
              <c:f>Лист1!$A$64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Лист1!$B$61:$C$61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Лист1!$B$64:$C$64</c:f>
              <c:numCache>
                <c:formatCode>0.0</c:formatCode>
                <c:ptCount val="2"/>
                <c:pt idx="1">
                  <c:v>10.5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212864"/>
        <c:axId val="8214400"/>
        <c:axId val="0"/>
      </c:bar3DChart>
      <c:catAx>
        <c:axId val="821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214400"/>
        <c:crosses val="autoZero"/>
        <c:auto val="1"/>
        <c:lblAlgn val="ctr"/>
        <c:lblOffset val="100"/>
        <c:noMultiLvlLbl val="0"/>
      </c:catAx>
      <c:valAx>
        <c:axId val="821440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821286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8.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Лист1!$I$62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Лист1!$J$61:$K$61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Лист1!$J$62:$K$62</c:f>
              <c:numCache>
                <c:formatCode>General</c:formatCode>
                <c:ptCount val="2"/>
                <c:pt idx="0">
                  <c:v>84.2</c:v>
                </c:pt>
                <c:pt idx="1">
                  <c:v>84.2</c:v>
                </c:pt>
              </c:numCache>
            </c:numRef>
          </c:val>
        </c:ser>
        <c:ser>
          <c:idx val="1"/>
          <c:order val="1"/>
          <c:tx>
            <c:strRef>
              <c:f>Лист1!$I$63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Лист1!$J$61:$K$61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Лист1!$J$63:$K$63</c:f>
              <c:numCache>
                <c:formatCode>General</c:formatCode>
                <c:ptCount val="2"/>
                <c:pt idx="0">
                  <c:v>15.8</c:v>
                </c:pt>
                <c:pt idx="1">
                  <c:v>15.8</c:v>
                </c:pt>
              </c:numCache>
            </c:numRef>
          </c:val>
        </c:ser>
        <c:ser>
          <c:idx val="2"/>
          <c:order val="2"/>
          <c:tx>
            <c:strRef>
              <c:f>Лист1!$I$64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Лист1!$J$61:$K$61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Лист1!$J$64:$K$64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478720"/>
        <c:axId val="10481024"/>
        <c:axId val="0"/>
      </c:bar3DChart>
      <c:catAx>
        <c:axId val="1047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481024"/>
        <c:crosses val="autoZero"/>
        <c:auto val="1"/>
        <c:lblAlgn val="ctr"/>
        <c:lblOffset val="100"/>
        <c:noMultiLvlLbl val="0"/>
      </c:catAx>
      <c:valAx>
        <c:axId val="104810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4787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9. </a:t>
            </a:r>
            <a:r>
              <a:rPr lang="bg-BG" sz="1100" b="0" i="1" baseline="0">
                <a:effectLst/>
              </a:rPr>
              <a:t>Предложени ли ви бяха консултации по време на семестъра от страна на преподавателите по изучаваните учебни дисциплини?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888888888888889E-2"/>
          <c:y val="0.47877478856809563"/>
          <c:w val="0.93055555555555558"/>
          <c:h val="0.405245333916593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Лист1!$Q$83</c:f>
              <c:strCache>
                <c:ptCount val="1"/>
                <c:pt idx="0">
                  <c:v>да, предложени бяха от преподавателя, водил лекционните занятия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Лист1!$R$82:$S$82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Лист1!$R$83:$S$83</c:f>
              <c:numCache>
                <c:formatCode>General</c:formatCode>
                <c:ptCount val="2"/>
                <c:pt idx="0">
                  <c:v>72.2</c:v>
                </c:pt>
                <c:pt idx="1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Лист1!$Q$84</c:f>
              <c:strCache>
                <c:ptCount val="1"/>
                <c:pt idx="0">
                  <c:v>да, предложенибяха от преподавателя, водил учебно-практическите занятия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Лист1!$R$82:$S$82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Лист1!$R$84:$S$84</c:f>
              <c:numCache>
                <c:formatCode>General</c:formatCode>
                <c:ptCount val="2"/>
                <c:pt idx="1">
                  <c:v>68.400000000000006</c:v>
                </c:pt>
              </c:numCache>
            </c:numRef>
          </c:val>
        </c:ser>
        <c:ser>
          <c:idx val="2"/>
          <c:order val="2"/>
          <c:tx>
            <c:strRef>
              <c:f>Лист1!$Q$85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Лист1!$R$82:$S$82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Лист1!$R$85:$S$85</c:f>
              <c:numCache>
                <c:formatCode>General</c:formatCode>
                <c:ptCount val="2"/>
                <c:pt idx="0">
                  <c:v>27.8</c:v>
                </c:pt>
                <c:pt idx="1">
                  <c:v>15.8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9993088"/>
        <c:axId val="210220160"/>
        <c:axId val="0"/>
      </c:bar3DChart>
      <c:catAx>
        <c:axId val="20999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0220160"/>
        <c:crosses val="autoZero"/>
        <c:auto val="1"/>
        <c:lblAlgn val="ctr"/>
        <c:lblOffset val="100"/>
        <c:noMultiLvlLbl val="0"/>
      </c:catAx>
      <c:valAx>
        <c:axId val="2102201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999308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04/02/2019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2EF93E-331C-4692-8E7F-71149EF03EB2}" type="datetime1">
              <a:rPr lang="en-GB" smtClean="0"/>
              <a:t>04/02/2019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Document6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7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136904" cy="237626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/>
              <a:t>0</a:t>
            </a:r>
            <a:r>
              <a:rPr lang="bg-BG" sz="2000" b="1" dirty="0" smtClean="0"/>
              <a:t>3</a:t>
            </a:r>
            <a:r>
              <a:rPr lang="en-US" sz="2000" b="1" dirty="0" smtClean="0"/>
              <a:t>-0</a:t>
            </a:r>
            <a:r>
              <a:rPr lang="bg-BG" sz="2000" b="1" dirty="0" smtClean="0"/>
              <a:t>1</a:t>
            </a:r>
            <a:r>
              <a:rPr lang="en-US" sz="2000" b="1" dirty="0" smtClean="0"/>
              <a:t>: </a:t>
            </a:r>
            <a:r>
              <a:rPr lang="bg-BG" sz="2000" b="1" dirty="0" smtClean="0"/>
              <a:t>ПРОУЧВАНЕ НА </a:t>
            </a:r>
            <a:r>
              <a:rPr lang="ru-RU" sz="2000" b="1" dirty="0" smtClean="0"/>
              <a:t>МНЕНИЕТО </a:t>
            </a:r>
            <a:r>
              <a:rPr lang="ru-RU" sz="2000" b="1" dirty="0"/>
              <a:t>НА СТУДЕНТИ </a:t>
            </a:r>
            <a:r>
              <a:rPr lang="ru-RU" sz="2000" b="1" dirty="0" smtClean="0"/>
              <a:t>ЗА </a:t>
            </a:r>
            <a:r>
              <a:rPr lang="ru-RU" sz="2000" b="1" dirty="0"/>
              <a:t>СПЕЦИФИЧНИТЕ КОМПЕТЕНЦИИ, ФОРМИРАНИ ПО </a:t>
            </a:r>
            <a:r>
              <a:rPr lang="ru-RU" sz="2000" b="1" dirty="0" smtClean="0"/>
              <a:t>УЧЕБНИТЕ ДИСЦИПЛИНИ „ЛАТИНСКИ ЕЗИК” И „БИОЕТИКА” </a:t>
            </a:r>
            <a:r>
              <a:rPr lang="ru-RU" sz="2000" b="1" dirty="0"/>
              <a:t>И </a:t>
            </a:r>
            <a:r>
              <a:rPr lang="ru-RU" sz="2000" b="1" dirty="0" smtClean="0"/>
              <a:t>ТЯХНОТО </a:t>
            </a:r>
            <a:r>
              <a:rPr lang="ru-RU" sz="2000" b="1" dirty="0"/>
              <a:t>СЪОТВЕТСТВИЕ С МЕТОДИТЕ ЗА ОЦЕНКА НА ЗНАНИЯТА И УМЕНИЯТА </a:t>
            </a:r>
            <a:r>
              <a:rPr lang="ru-RU" sz="2000" b="1" dirty="0" smtClean="0"/>
              <a:t>НА СТУДЕНТИТЕ И </a:t>
            </a:r>
            <a:r>
              <a:rPr lang="ru-RU" sz="2000" b="1" dirty="0"/>
              <a:t>ЗА ПРЕПОДАВАТЕЛИТЕ, УЧАСТВАЛИ В ОБУЧЕНИЕТО НА СТУДЕНТИТЕ ПО </a:t>
            </a:r>
            <a:r>
              <a:rPr lang="ru-RU" sz="2000" b="1" dirty="0" smtClean="0"/>
              <a:t>УЧЕБНИТЕ ДИСЦИПЛИНИ</a:t>
            </a:r>
            <a:endParaRPr lang="en-GB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907" y="6309320"/>
            <a:ext cx="6461760" cy="432048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bg-BG" sz="1700" dirty="0" smtClean="0">
                <a:solidFill>
                  <a:schemeClr val="accent1"/>
                </a:solidFill>
                <a:latin typeface="+mj-lt"/>
              </a:rPr>
              <a:t>СТУДЕНТИ ОТ СПЕЦИАЛНОСТ „ФАРМАЦИЯ“, 2 КУРС</a:t>
            </a:r>
            <a:endParaRPr lang="en-GB" sz="17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28662"/>
            <a:ext cx="6840760" cy="6240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tx1"/>
                </a:solidFill>
                <a:latin typeface="+mj-lt"/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dirty="0" smtClean="0">
                <a:solidFill>
                  <a:schemeClr val="tx1"/>
                </a:solidFill>
                <a:latin typeface="+mj-lt"/>
              </a:rPr>
              <a:t>ФАКУЛТЕТ „ФАРМАЦИЯ“</a:t>
            </a:r>
            <a:endParaRPr lang="en-GB" sz="16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utoShape 4" descr="Image result for Anatomy pharmacis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AutoShape 2" descr="Image result for BIOETHIC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717033"/>
            <a:ext cx="2170872" cy="117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 descr="Image result for BIOETHI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39829"/>
            <a:ext cx="1728192" cy="207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Image result for latin language pharmacis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85391"/>
            <a:ext cx="1991575" cy="1115282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Image result for latin language pharmacist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191" y="3785391"/>
            <a:ext cx="245745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260648"/>
            <a:ext cx="8784976" cy="432048"/>
          </a:xfrm>
        </p:spPr>
        <p:txBody>
          <a:bodyPr>
            <a:norm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ПОДГОТОВКА И ПРОВЕЖДАНЕ НА ИЗПИТА ПО УЧЕБНИТЕ ДИСЦИПЛИНИ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908720"/>
            <a:ext cx="381642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b="1" dirty="0"/>
              <a:t>Основни източници</a:t>
            </a:r>
            <a:r>
              <a:rPr lang="ru-RU" sz="1300" dirty="0"/>
              <a:t> за подготовка на изпита по </a:t>
            </a:r>
            <a:r>
              <a:rPr lang="ru-RU" sz="1300" dirty="0" smtClean="0"/>
              <a:t>ЛЕ </a:t>
            </a:r>
            <a:r>
              <a:rPr lang="ru-RU" sz="1300" dirty="0"/>
              <a:t>са собствените записки на студентите и материалите, предоставени им от </a:t>
            </a:r>
            <a:r>
              <a:rPr lang="ru-RU" sz="1300" dirty="0" smtClean="0"/>
              <a:t>преподавателя, а </a:t>
            </a:r>
            <a:r>
              <a:rPr lang="bg-BG" sz="1400" dirty="0"/>
              <a:t>по „</a:t>
            </a:r>
            <a:r>
              <a:rPr lang="bg-BG" sz="1400" dirty="0" smtClean="0"/>
              <a:t>Биоетика“ – собствените </a:t>
            </a:r>
            <a:r>
              <a:rPr lang="bg-BG" sz="1400" dirty="0"/>
              <a:t>записки на студентите </a:t>
            </a:r>
            <a:r>
              <a:rPr lang="en-US" sz="1400" dirty="0"/>
              <a:t>(</a:t>
            </a:r>
            <a:r>
              <a:rPr lang="bg-BG" sz="1400" dirty="0"/>
              <a:t>26.5%</a:t>
            </a:r>
            <a:r>
              <a:rPr lang="en-US" sz="1400" dirty="0"/>
              <a:t>)</a:t>
            </a:r>
            <a:r>
              <a:rPr lang="bg-BG" sz="1400" dirty="0"/>
              <a:t>, авторския учебник </a:t>
            </a:r>
            <a:r>
              <a:rPr lang="en-US" sz="1400" dirty="0"/>
              <a:t>(</a:t>
            </a:r>
            <a:r>
              <a:rPr lang="bg-BG" sz="1400" dirty="0"/>
              <a:t>36.9%</a:t>
            </a:r>
            <a:r>
              <a:rPr lang="en-US" sz="1400" dirty="0"/>
              <a:t>)</a:t>
            </a:r>
            <a:r>
              <a:rPr lang="bg-BG" sz="1400" dirty="0"/>
              <a:t> и материалите, предоставени от преподавателя  </a:t>
            </a:r>
            <a:r>
              <a:rPr lang="en-US" sz="1400" dirty="0"/>
              <a:t>(</a:t>
            </a:r>
            <a:r>
              <a:rPr lang="bg-BG" sz="1400" dirty="0"/>
              <a:t>31.3%</a:t>
            </a:r>
            <a:r>
              <a:rPr lang="en-US" sz="1400" dirty="0"/>
              <a:t>)</a:t>
            </a:r>
            <a:r>
              <a:rPr lang="bg-BG" sz="1400" dirty="0"/>
              <a:t>.</a:t>
            </a:r>
            <a:endParaRPr lang="en-GB" sz="1400" dirty="0"/>
          </a:p>
          <a:p>
            <a:pPr marL="171450" indent="-171450">
              <a:buFont typeface="Arial" pitchFamily="34" charset="0"/>
              <a:buChar char="•"/>
            </a:pPr>
            <a:endParaRPr lang="ru-RU" sz="13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ru-RU" sz="1300" b="1" smtClean="0"/>
              <a:t>Основна </a:t>
            </a:r>
            <a:r>
              <a:rPr lang="ru-RU" sz="1300" b="1" dirty="0" smtClean="0"/>
              <a:t>изпитна форма </a:t>
            </a:r>
            <a:r>
              <a:rPr lang="ru-RU" sz="1300" dirty="0" smtClean="0"/>
              <a:t>по «Латински език» е </a:t>
            </a:r>
            <a:r>
              <a:rPr lang="ru-RU" sz="1300" dirty="0"/>
              <a:t>писменият изпит с провеждането на тест, а по «Биоетика» - писменият изпит с развиването на въпрос от конспекта  (57.9%) и обсъждането на казус (28.9%) 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197735"/>
              </p:ext>
            </p:extLst>
          </p:nvPr>
        </p:nvGraphicFramePr>
        <p:xfrm>
          <a:off x="216210" y="5085184"/>
          <a:ext cx="8434587" cy="1368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189"/>
                <a:gridCol w="2188020"/>
                <a:gridCol w="2082189"/>
                <a:gridCol w="2082189"/>
              </a:tblGrid>
              <a:tr h="65067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00763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Латински език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Много добър 4.63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6 (31.6%)</a:t>
                      </a:r>
                      <a:endParaRPr lang="en-GB" sz="1400" dirty="0"/>
                    </a:p>
                  </a:txBody>
                  <a:tcPr/>
                </a:tc>
              </a:tr>
              <a:tr h="331832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Биоетика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4.47 (3÷6)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1 (5.3%)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6853" y="450912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>
                <a:solidFill>
                  <a:schemeClr val="accent2"/>
                </a:solidFill>
              </a:rPr>
              <a:t>Табл. № </a:t>
            </a:r>
            <a:r>
              <a:rPr lang="bg-BG" sz="1400" b="1" i="1" dirty="0">
                <a:solidFill>
                  <a:schemeClr val="accent2"/>
                </a:solidFill>
              </a:rPr>
              <a:t>5</a:t>
            </a:r>
            <a:r>
              <a:rPr lang="bg-BG" sz="1400" b="1" i="1" dirty="0" smtClean="0">
                <a:solidFill>
                  <a:schemeClr val="accent2"/>
                </a:solidFill>
              </a:rPr>
              <a:t>.</a:t>
            </a:r>
            <a:r>
              <a:rPr lang="bg-BG" sz="1400" i="1" dirty="0" smtClean="0">
                <a:solidFill>
                  <a:schemeClr val="accent2"/>
                </a:solidFill>
              </a:rPr>
              <a:t> </a:t>
            </a:r>
            <a:r>
              <a:rPr lang="bg-BG" sz="1400" i="1" dirty="0" smtClean="0"/>
              <a:t>Данни за успеваемостта на студентите по учебните дисциплини „Латински език“ и „Биоетика“</a:t>
            </a:r>
            <a:endParaRPr lang="en-GB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692537"/>
              </p:ext>
            </p:extLst>
          </p:nvPr>
        </p:nvGraphicFramePr>
        <p:xfrm>
          <a:off x="4067944" y="692696"/>
          <a:ext cx="478802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53672" cy="634082"/>
          </a:xfrm>
        </p:spPr>
        <p:txBody>
          <a:bodyPr>
            <a:normAutofit/>
          </a:bodyPr>
          <a:lstStyle/>
          <a:p>
            <a:pPr algn="ctr"/>
            <a:r>
              <a:rPr lang="bg-BG" sz="1800" b="1" dirty="0" smtClean="0">
                <a:solidFill>
                  <a:schemeClr val="tx1"/>
                </a:solidFill>
              </a:rPr>
              <a:t>ИНДИВИДУАЛНИ ЗАБЕЛЕЖКИ И ПРЕПОРЪКИ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8784976" cy="504056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bg-BG" sz="1400" dirty="0" smtClean="0">
                <a:solidFill>
                  <a:schemeClr val="accent1"/>
                </a:solidFill>
              </a:rPr>
              <a:t>Латински език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По </a:t>
            </a:r>
            <a:r>
              <a:rPr lang="ru-RU" sz="1400" dirty="0"/>
              <a:t>време на учебнопрактическите занятия да се акцентира повече върху изучаването на падежите в латинския език.</a:t>
            </a: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endParaRPr lang="bg-BG" sz="1400" dirty="0" smtClean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endParaRPr lang="bg-BG" sz="1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1"/>
                </a:solidFill>
              </a:rPr>
              <a:t>Биоетика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Да </a:t>
            </a:r>
            <a:r>
              <a:rPr lang="ru-RU" sz="1400" dirty="0"/>
              <a:t>се дава възможност на студентите да използват друг учебник, различен от този на преподавателя.</a:t>
            </a:r>
          </a:p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/>
              <a:t>Страхотни </a:t>
            </a:r>
            <a:r>
              <a:rPr lang="ru-RU" sz="1400" dirty="0"/>
              <a:t>впечатления от гл.ас. Анов.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4104456" cy="36004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>
                <a:solidFill>
                  <a:schemeClr val="accent1"/>
                </a:solidFill>
              </a:rPr>
              <a:t>ОСНОВНИ ДАННИ ЗА ПРОУЧВАНЕТО</a:t>
            </a: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867780"/>
              </p:ext>
            </p:extLst>
          </p:nvPr>
        </p:nvGraphicFramePr>
        <p:xfrm>
          <a:off x="323529" y="1556792"/>
          <a:ext cx="8424935" cy="3749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2376264"/>
                <a:gridCol w="3744415"/>
              </a:tblGrid>
              <a:tr h="360040">
                <a:tc>
                  <a:txBody>
                    <a:bodyPr/>
                    <a:lstStyle/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Латински език</a:t>
                      </a:r>
                      <a:endParaRPr lang="en-GB" sz="14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>
                          <a:solidFill>
                            <a:schemeClr val="accent1"/>
                          </a:solidFill>
                          <a:latin typeface="+mj-lt"/>
                        </a:rPr>
                        <a:t>Биоетика</a:t>
                      </a:r>
                      <a:endParaRPr lang="en-GB" sz="1400" dirty="0">
                        <a:solidFill>
                          <a:schemeClr val="accent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По учебен план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Задължителна, с общ хорариум 60 уч.ч. (0/30 и 0/30), изучавана в I и II сем. 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j-lt"/>
                        </a:rPr>
                        <a:t>Задължителна, с общ хорариум 30 уч.ч., изучавана във II семестър, съответно 15/15 уч.ч. 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Преподаватели,</a:t>
                      </a:r>
                      <a:r>
                        <a:rPr lang="bg-BG" sz="1400" baseline="0" dirty="0" smtClean="0">
                          <a:latin typeface="+mj-lt"/>
                        </a:rPr>
                        <a:t> водили учебните занятия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Ст. преп. М. Цветанов</a:t>
                      </a:r>
                    </a:p>
                    <a:p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Проф. д-р С. Александрова-Янкуловска, дмн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Гл.ас. А. Анов, дф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</a:tr>
              <a:tr h="498921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Бр. анкетирани лица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19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42.2%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smtClean="0">
                          <a:latin typeface="+mj-lt"/>
                        </a:rPr>
                        <a:t>19 (</a:t>
                      </a:r>
                      <a:r>
                        <a:rPr lang="bg-BG" sz="1400" dirty="0" smtClean="0">
                          <a:latin typeface="+mj-lt"/>
                        </a:rPr>
                        <a:t>42.2%)</a:t>
                      </a:r>
                    </a:p>
                  </a:txBody>
                  <a:tcPr/>
                </a:tc>
              </a:tr>
              <a:tr h="1001023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+mj-lt"/>
                        </a:rPr>
                        <a:t>Разпределение на студентите по пол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Мъже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  Жени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6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31.6%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13 </a:t>
                      </a:r>
                      <a:r>
                        <a:rPr lang="en-US" sz="1400" dirty="0" smtClean="0">
                          <a:latin typeface="+mj-lt"/>
                        </a:rPr>
                        <a:t>(</a:t>
                      </a:r>
                      <a:r>
                        <a:rPr lang="bg-BG" sz="1400" dirty="0" smtClean="0">
                          <a:latin typeface="+mj-lt"/>
                        </a:rPr>
                        <a:t>68.4%</a:t>
                      </a:r>
                      <a:r>
                        <a:rPr lang="en-US" sz="1400" dirty="0" smtClean="0">
                          <a:latin typeface="+mj-lt"/>
                        </a:rPr>
                        <a:t>)</a:t>
                      </a:r>
                      <a:endParaRPr lang="en-GB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endParaRPr lang="bg-BG" sz="1400" dirty="0" smtClean="0">
                        <a:latin typeface="+mj-lt"/>
                      </a:endParaRPr>
                    </a:p>
                    <a:p>
                      <a:r>
                        <a:rPr lang="bg-BG" sz="1400" dirty="0" smtClean="0">
                          <a:latin typeface="+mj-lt"/>
                        </a:rPr>
                        <a:t>6 (31.6%)</a:t>
                      </a:r>
                    </a:p>
                    <a:p>
                      <a:r>
                        <a:rPr lang="bg-BG" sz="1400" dirty="0" smtClean="0">
                          <a:latin typeface="+mj-lt"/>
                        </a:rPr>
                        <a:t>13 (68.4%)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263523" cy="104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936104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24672" y="3212976"/>
            <a:ext cx="330052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всяка от двете изучавани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75856" y="2996952"/>
            <a:ext cx="5868144" cy="3861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0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 </a:t>
            </a:r>
            <a:r>
              <a:rPr kumimoji="0" lang="bg-BG" sz="1000" b="0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„Фармация“: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/>
              <a:t>Около 80% от студентите считат, че </a:t>
            </a:r>
            <a:r>
              <a:rPr lang="ru-RU" sz="1000" b="1" i="1" dirty="0"/>
              <a:t>учебната </a:t>
            </a:r>
            <a:r>
              <a:rPr lang="ru-RU" sz="1000" b="1" i="1" dirty="0" smtClean="0"/>
              <a:t>дисциплина</a:t>
            </a:r>
            <a:r>
              <a:rPr lang="en-US" sz="1000" b="1" i="1" dirty="0" smtClean="0"/>
              <a:t> </a:t>
            </a:r>
            <a:r>
              <a:rPr lang="bg-BG" sz="1000" b="1" i="1" dirty="0" smtClean="0"/>
              <a:t>„Латински език“</a:t>
            </a:r>
            <a:r>
              <a:rPr lang="ru-RU" sz="1000" b="1" i="1" dirty="0" smtClean="0"/>
              <a:t> </a:t>
            </a:r>
            <a:r>
              <a:rPr lang="ru-RU" sz="1000" i="1" dirty="0"/>
              <a:t>заема важно място в процеса на цялостното обучение по специалност „Фармация“. Според някои студенти терминологията на латински език се използва при изучаването на следващи учебни дисциплини – напр. при изписването на рецепти и диагнози. </a:t>
            </a:r>
            <a:endParaRPr lang="en-US" sz="1000" i="1" dirty="0" smtClean="0"/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/>
              <a:t>Основни мотиви за тези, които определят като полезна </a:t>
            </a:r>
            <a:r>
              <a:rPr lang="ru-RU" sz="1000" b="1" i="1" dirty="0"/>
              <a:t>учебната дисциплина</a:t>
            </a:r>
            <a:r>
              <a:rPr lang="en-US" sz="1000" b="1" i="1" dirty="0"/>
              <a:t> </a:t>
            </a:r>
            <a:r>
              <a:rPr lang="bg-BG" sz="1000" b="1" i="1" dirty="0" smtClean="0"/>
              <a:t>„Биоетика“ </a:t>
            </a:r>
            <a:r>
              <a:rPr lang="bg-BG" sz="1000" i="1" dirty="0" smtClean="0"/>
              <a:t>е</a:t>
            </a:r>
            <a:r>
              <a:rPr lang="ru-RU" sz="1000" i="1" dirty="0" smtClean="0"/>
              <a:t>, </a:t>
            </a:r>
            <a:r>
              <a:rPr lang="ru-RU" sz="1000" i="1" dirty="0"/>
              <a:t>че тя дава насоки за етично поведение у фармацевта в различни ситуации, свързани с упражняването на професията, тъй като помага при разрешаването на проблемни ситуации от етичен характер. Част от студентите считат, че учебната дисциплина води до формирането на правилно отношение и поведение към пациентите и колегите. </a:t>
            </a:r>
            <a:endParaRPr lang="ru-RU" sz="1000" i="1" dirty="0" smtClean="0"/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endParaRPr lang="ru-RU" sz="1000" i="1" dirty="0">
              <a:cs typeface="Arial" pitchFamily="34" charset="0"/>
            </a:endParaRPr>
          </a:p>
          <a:p>
            <a:pPr lvl="0" fontAlgn="base">
              <a:spcBef>
                <a:spcPct val="0"/>
              </a:spcBef>
            </a:pPr>
            <a:r>
              <a:rPr lang="bg-BG" sz="1000" i="1" dirty="0" smtClean="0">
                <a:cs typeface="Arial" pitchFamily="34" charset="0"/>
              </a:rPr>
              <a:t>Основни </a:t>
            </a:r>
            <a:r>
              <a:rPr lang="bg-BG" sz="1000" i="1" dirty="0">
                <a:cs typeface="Arial" pitchFamily="34" charset="0"/>
              </a:rPr>
              <a:t>мотиви, посочвани от лицата </a:t>
            </a:r>
            <a:r>
              <a:rPr lang="bg-BG" sz="1000" i="1" dirty="0" smtClean="0">
                <a:cs typeface="Arial" pitchFamily="34" charset="0"/>
              </a:rPr>
              <a:t>във връзка с придобитите компетенции </a:t>
            </a:r>
            <a:r>
              <a:rPr lang="bg-BG" sz="1000" i="1" dirty="0" smtClean="0">
                <a:solidFill>
                  <a:schemeClr val="accent1"/>
                </a:solidFill>
                <a:cs typeface="Arial" pitchFamily="34" charset="0"/>
              </a:rPr>
              <a:t>и тяхната роля за успешната професионална реализация: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/>
              <a:t>Около 2/3 от студентите смятат, че усвоените знания и умения </a:t>
            </a:r>
            <a:r>
              <a:rPr lang="ru-RU" sz="1000" b="1" i="1" dirty="0"/>
              <a:t>по „Латински език</a:t>
            </a:r>
            <a:r>
              <a:rPr lang="ru-RU" sz="1000" b="1" i="1" dirty="0" smtClean="0"/>
              <a:t>“</a:t>
            </a:r>
            <a:r>
              <a:rPr lang="ru-RU" sz="1000" i="1" dirty="0" smtClean="0"/>
              <a:t> ще </a:t>
            </a:r>
            <a:r>
              <a:rPr lang="ru-RU" sz="1000" i="1" dirty="0"/>
              <a:t>са полезни за по-успешната професионална реализация,  напр. при разчитането на рецепти, в производствения фармацевтичен  сектор</a:t>
            </a:r>
            <a:r>
              <a:rPr lang="ru-RU" sz="1000" i="1" dirty="0" smtClean="0"/>
              <a:t>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1000" i="1" dirty="0">
                <a:cs typeface="Arial" pitchFamily="34" charset="0"/>
              </a:rPr>
              <a:t>Около 60% смятат, че усвоените знания и умения по </a:t>
            </a:r>
            <a:r>
              <a:rPr lang="ru-RU" sz="1000" b="1" i="1" dirty="0">
                <a:cs typeface="Arial" pitchFamily="34" charset="0"/>
              </a:rPr>
              <a:t>„Биоетика“</a:t>
            </a:r>
            <a:r>
              <a:rPr lang="ru-RU" sz="1000" i="1" dirty="0">
                <a:cs typeface="Arial" pitchFamily="34" charset="0"/>
              </a:rPr>
              <a:t> ще са полезни за тяхната по-успешна професионална реализация, тъй като според тях е важно фармацевтите да преценяват различните етични ситуации в ежедневната работа с хора и да имат адекватно етично поведение. Сред 5% от студентите, които са дали отрицателен отговор на въпроса, някои считат, че наученото няма да им послужи по някакъв начин в тяхната професия.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4610701"/>
              </p:ext>
            </p:extLst>
          </p:nvPr>
        </p:nvGraphicFramePr>
        <p:xfrm>
          <a:off x="34520" y="977280"/>
          <a:ext cx="3745392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059970"/>
              </p:ext>
            </p:extLst>
          </p:nvPr>
        </p:nvGraphicFramePr>
        <p:xfrm>
          <a:off x="17757" y="4077072"/>
          <a:ext cx="340211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890426"/>
              </p:ext>
            </p:extLst>
          </p:nvPr>
        </p:nvGraphicFramePr>
        <p:xfrm>
          <a:off x="4427984" y="980728"/>
          <a:ext cx="457200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188640"/>
            <a:ext cx="8893336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СПЕЦИФИЧНИ ЦЕЛИ НА ЗАНЯТИЯТА, ИЗЯСНЯВАНИ ОТ ПРЕПОДАВАТЕЛИТЕ ПО УЧЕБНИТЕ ДИСЦИПЛИНИ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650483"/>
              </p:ext>
            </p:extLst>
          </p:nvPr>
        </p:nvGraphicFramePr>
        <p:xfrm>
          <a:off x="539552" y="980728"/>
          <a:ext cx="79928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3672408" cy="1080120"/>
          </a:xfrm>
        </p:spPr>
        <p:txBody>
          <a:bodyPr>
            <a:no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АКТУАЛНОСТ НА УЧЕБНОТО СЪДЪРЖАНИЕ  НА УЧЕБНИТЕ ДИСЦИПЛИНИ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3968" y="260648"/>
            <a:ext cx="468052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600" b="1" dirty="0" smtClean="0">
                <a:solidFill>
                  <a:schemeClr val="tx1"/>
                </a:solidFill>
              </a:rPr>
              <a:t>ИЗПОЛЗВАНИ МЕТОДИ НА ОБУЧЕНИЕ, КОИТО  СТИМУЛИРАТ УЧАСТИЕТО НА СТУДЕНТИТЕ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7085957"/>
              </p:ext>
            </p:extLst>
          </p:nvPr>
        </p:nvGraphicFramePr>
        <p:xfrm>
          <a:off x="107504" y="1268760"/>
          <a:ext cx="432048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201210"/>
              </p:ext>
            </p:extLst>
          </p:nvPr>
        </p:nvGraphicFramePr>
        <p:xfrm>
          <a:off x="4283968" y="1196752"/>
          <a:ext cx="465783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1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1"/>
                </a:solidFill>
              </a:rPr>
              <a:t>2.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</a:t>
            </a:r>
            <a:r>
              <a:rPr lang="ru-RU" sz="1600" i="1" dirty="0" smtClean="0">
                <a:solidFill>
                  <a:schemeClr val="tx1"/>
                </a:solidFill>
              </a:rPr>
              <a:t>преподавателя </a:t>
            </a:r>
            <a:r>
              <a:rPr lang="ru-RU" sz="1600" i="1" dirty="0">
                <a:solidFill>
                  <a:schemeClr val="tx1"/>
                </a:solidFill>
              </a:rPr>
              <a:t>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„латински език”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602773"/>
              </p:ext>
            </p:extLst>
          </p:nvPr>
        </p:nvGraphicFramePr>
        <p:xfrm>
          <a:off x="1691680" y="1196752"/>
          <a:ext cx="5915025" cy="5091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Document" r:id="rId4" imgW="5914269" imgH="5090481" progId="Word.Document.12">
                  <p:embed/>
                </p:oleObj>
              </mc:Choice>
              <mc:Fallback>
                <p:oleObj name="Document" r:id="rId4" imgW="5914269" imgH="50904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1680" y="1196752"/>
                        <a:ext cx="5915025" cy="5091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1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1"/>
                </a:solidFill>
              </a:rPr>
              <a:t>3.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„биоетика”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97595"/>
              </p:ext>
            </p:extLst>
          </p:nvPr>
        </p:nvGraphicFramePr>
        <p:xfrm>
          <a:off x="1691680" y="1196752"/>
          <a:ext cx="5915025" cy="517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5914269" imgH="5171202" progId="Word.Document.12">
                  <p:embed/>
                </p:oleObj>
              </mc:Choice>
              <mc:Fallback>
                <p:oleObj name="Document" r:id="rId4" imgW="5914269" imgH="517120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1680" y="1196752"/>
                        <a:ext cx="5915025" cy="517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957" y="188640"/>
            <a:ext cx="8640960" cy="648072"/>
          </a:xfrm>
        </p:spPr>
        <p:txBody>
          <a:bodyPr>
            <a:normAutofit fontScale="90000"/>
          </a:bodyPr>
          <a:lstStyle/>
          <a:p>
            <a:r>
              <a:rPr lang="bg-BG" sz="1800" b="1" dirty="0" smtClean="0">
                <a:solidFill>
                  <a:schemeClr val="tx1"/>
                </a:solidFill>
              </a:rPr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805264"/>
            <a:ext cx="478311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не са срещали затруднения с усвояването на учебния материал по „Латински език“ и „Биоетика“.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024" y="5733256"/>
            <a:ext cx="417646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80% от обучаемите са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отделили достатъчно време за самоподготовка по всяка от двете учебни дисциплини.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117740"/>
              </p:ext>
            </p:extLst>
          </p:nvPr>
        </p:nvGraphicFramePr>
        <p:xfrm>
          <a:off x="107504" y="908720"/>
          <a:ext cx="43204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8721057"/>
              </p:ext>
            </p:extLst>
          </p:nvPr>
        </p:nvGraphicFramePr>
        <p:xfrm>
          <a:off x="4355976" y="908720"/>
          <a:ext cx="46085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1" y="116632"/>
            <a:ext cx="8712968" cy="648072"/>
          </a:xfrm>
        </p:spPr>
        <p:txBody>
          <a:bodyPr>
            <a:normAutofit/>
          </a:bodyPr>
          <a:lstStyle/>
          <a:p>
            <a:r>
              <a:rPr lang="bg-BG" sz="1600" b="1" dirty="0" smtClean="0">
                <a:solidFill>
                  <a:schemeClr val="tx1"/>
                </a:solidFill>
              </a:rPr>
              <a:t>ОРГАНИЗИРАНИ КОНСУЛТАЦИИ ОТ ПРЕПОДАВАТЕЛИТЕ ПО УЧЕБНИТЕ ДИСЦИПЛИНИ И ПОСЕЩАЕМОСТ ОТ СТУДЕНТИТЕ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739054"/>
            <a:ext cx="4783118" cy="7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Консултации по учебната дисциплина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са предлагани предимно от нехабилитираните пеподаватели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860032" y="5703434"/>
            <a:ext cx="4032448" cy="1037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Около и над 80% от студентите споделят, че не са посещавали консултациите, организирани по </a:t>
            </a:r>
            <a:r>
              <a:rPr lang="bg-BG" sz="1100" i="1" dirty="0" smtClean="0">
                <a:cs typeface="Arial" pitchFamily="34" charset="0"/>
              </a:rPr>
              <a:t>„Латински език“ и  „Биоетика“.</a:t>
            </a:r>
            <a:endParaRPr kumimoji="0" lang="bg-BG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284893"/>
              </p:ext>
            </p:extLst>
          </p:nvPr>
        </p:nvGraphicFramePr>
        <p:xfrm>
          <a:off x="13804" y="836712"/>
          <a:ext cx="4630203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765170"/>
              </p:ext>
            </p:extLst>
          </p:nvPr>
        </p:nvGraphicFramePr>
        <p:xfrm>
          <a:off x="4283968" y="836712"/>
          <a:ext cx="458286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1360</TotalTime>
  <Words>1117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Essential</vt:lpstr>
      <vt:lpstr>Document</vt:lpstr>
      <vt:lpstr>03-01: ПРОУЧВАНЕ НА МНЕНИЕТО НА СТУДЕНТИ ЗА СПЕЦИФИЧНИТЕ КОМПЕТЕНЦИИ, ФОРМИРАНИ ПО УЧЕБНИТЕ ДИСЦИПЛИНИ „ЛАТИНСКИ ЕЗИК” И „БИОЕТИКА” И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 ОСНОВНИ ДАННИ ЗА ПРОУЧВАНЕТО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преподавателя по учебната дисциплина „латински език” от студентите</vt:lpstr>
      <vt:lpstr>Табл. № 3. Оценки, дадени за преподавателите по учебната дисциплина „биоетика”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367</cp:revision>
  <dcterms:created xsi:type="dcterms:W3CDTF">2018-03-30T05:06:56Z</dcterms:created>
  <dcterms:modified xsi:type="dcterms:W3CDTF">2019-02-04T07:01:16Z</dcterms:modified>
</cp:coreProperties>
</file>