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wdp" ContentType="image/vnd.ms-photo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900" r:id="rId1"/>
  </p:sldMasterIdLst>
  <p:notesMasterIdLst>
    <p:notesMasterId r:id="rId15"/>
  </p:notesMasterIdLst>
  <p:sldIdLst>
    <p:sldId id="256" r:id="rId2"/>
    <p:sldId id="257" r:id="rId3"/>
    <p:sldId id="258" r:id="rId4"/>
    <p:sldId id="268" r:id="rId5"/>
    <p:sldId id="259" r:id="rId6"/>
    <p:sldId id="260" r:id="rId7"/>
    <p:sldId id="267" r:id="rId8"/>
    <p:sldId id="266" r:id="rId9"/>
    <p:sldId id="269" r:id="rId10"/>
    <p:sldId id="261" r:id="rId11"/>
    <p:sldId id="263" r:id="rId12"/>
    <p:sldId id="264" r:id="rId13"/>
    <p:sldId id="265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650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1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2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8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9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0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bg-BG" sz="1100" b="1" i="1" baseline="0">
                <a:effectLst/>
              </a:rPr>
              <a:t>Фиг. № 1. </a:t>
            </a:r>
            <a:r>
              <a:rPr lang="bg-BG" sz="1100" b="0" i="1" baseline="0">
                <a:effectLst/>
              </a:rPr>
              <a:t>Запознати ли бяхте с компетенциите, които </a:t>
            </a:r>
            <a:r>
              <a:rPr lang="en-US" sz="1100" b="0" i="1" baseline="0">
                <a:effectLst/>
              </a:rPr>
              <a:t> </a:t>
            </a:r>
            <a:r>
              <a:rPr lang="bg-BG" sz="1100" b="0" i="1" baseline="0">
                <a:effectLst/>
              </a:rPr>
              <a:t>е необходимо да притежавате по учебната дисциплина? </a:t>
            </a:r>
            <a:endParaRPr lang="en-GB" sz="1100">
              <a:effectLst/>
            </a:endParaRPr>
          </a:p>
        </c:rich>
      </c:tx>
      <c:layout/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"/>
          <c:y val="0.36751185938083497"/>
          <c:w val="0.98040341196657177"/>
          <c:h val="0.45892429962175696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Лист1!$A$4</c:f>
              <c:strCache>
                <c:ptCount val="1"/>
                <c:pt idx="0">
                  <c:v>да, бях запознат</c:v>
                </c:pt>
              </c:strCache>
            </c:strRef>
          </c:tx>
          <c:invertIfNegative val="0"/>
          <c:cat>
            <c:strRef>
              <c:f>Лист1!$B$3:$D$3</c:f>
              <c:strCache>
                <c:ptCount val="3"/>
                <c:pt idx="0">
                  <c:v>Микробиология и вирусология</c:v>
                </c:pt>
                <c:pt idx="1">
                  <c:v>Фармацевтична ботаника</c:v>
                </c:pt>
                <c:pt idx="2">
                  <c:v>Английски език</c:v>
                </c:pt>
              </c:strCache>
            </c:strRef>
          </c:cat>
          <c:val>
            <c:numRef>
              <c:f>Лист1!$B$4:$D$4</c:f>
              <c:numCache>
                <c:formatCode>0.0;[Red]0.0</c:formatCode>
                <c:ptCount val="3"/>
                <c:pt idx="0">
                  <c:v>83.3</c:v>
                </c:pt>
                <c:pt idx="1">
                  <c:v>86.4</c:v>
                </c:pt>
                <c:pt idx="2">
                  <c:v>77.3</c:v>
                </c:pt>
              </c:numCache>
            </c:numRef>
          </c:val>
        </c:ser>
        <c:ser>
          <c:idx val="1"/>
          <c:order val="1"/>
          <c:tx>
            <c:strRef>
              <c:f>Лист1!$A$5</c:f>
              <c:strCache>
                <c:ptCount val="1"/>
                <c:pt idx="0">
                  <c:v>не, не бях запознат</c:v>
                </c:pt>
              </c:strCache>
            </c:strRef>
          </c:tx>
          <c:invertIfNegative val="0"/>
          <c:cat>
            <c:strRef>
              <c:f>Лист1!$B$3:$D$3</c:f>
              <c:strCache>
                <c:ptCount val="3"/>
                <c:pt idx="0">
                  <c:v>Микробиология и вирусология</c:v>
                </c:pt>
                <c:pt idx="1">
                  <c:v>Фармацевтична ботаника</c:v>
                </c:pt>
                <c:pt idx="2">
                  <c:v>Английски език</c:v>
                </c:pt>
              </c:strCache>
            </c:strRef>
          </c:cat>
          <c:val>
            <c:numRef>
              <c:f>Лист1!$B$5:$D$5</c:f>
              <c:numCache>
                <c:formatCode>0.0;[Red]0.0</c:formatCode>
                <c:ptCount val="3"/>
                <c:pt idx="0">
                  <c:v>12.5</c:v>
                </c:pt>
                <c:pt idx="1">
                  <c:v>4.5</c:v>
                </c:pt>
                <c:pt idx="2">
                  <c:v>22.7</c:v>
                </c:pt>
              </c:numCache>
            </c:numRef>
          </c:val>
        </c:ser>
        <c:ser>
          <c:idx val="2"/>
          <c:order val="2"/>
          <c:tx>
            <c:strRef>
              <c:f>Лист1!$A$6</c:f>
              <c:strCache>
                <c:ptCount val="1"/>
                <c:pt idx="0">
                  <c:v>не мога да преценя</c:v>
                </c:pt>
              </c:strCache>
            </c:strRef>
          </c:tx>
          <c:invertIfNegative val="0"/>
          <c:cat>
            <c:strRef>
              <c:f>Лист1!$B$3:$D$3</c:f>
              <c:strCache>
                <c:ptCount val="3"/>
                <c:pt idx="0">
                  <c:v>Микробиология и вирусология</c:v>
                </c:pt>
                <c:pt idx="1">
                  <c:v>Фармацевтична ботаника</c:v>
                </c:pt>
                <c:pt idx="2">
                  <c:v>Английски език</c:v>
                </c:pt>
              </c:strCache>
            </c:strRef>
          </c:cat>
          <c:val>
            <c:numRef>
              <c:f>Лист1!$B$6:$D$6</c:f>
              <c:numCache>
                <c:formatCode>0.0;[Red]0.0</c:formatCode>
                <c:ptCount val="3"/>
                <c:pt idx="0">
                  <c:v>4.2</c:v>
                </c:pt>
                <c:pt idx="1">
                  <c:v>9.1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cylinder"/>
        <c:axId val="175009152"/>
        <c:axId val="118690944"/>
        <c:axId val="0"/>
      </c:bar3DChart>
      <c:catAx>
        <c:axId val="175009152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sz="800"/>
            </a:pPr>
            <a:endParaRPr lang="en-US"/>
          </a:p>
        </c:txPr>
        <c:crossAx val="118690944"/>
        <c:crosses val="autoZero"/>
        <c:auto val="1"/>
        <c:lblAlgn val="ctr"/>
        <c:lblOffset val="100"/>
        <c:noMultiLvlLbl val="0"/>
      </c:catAx>
      <c:valAx>
        <c:axId val="118690944"/>
        <c:scaling>
          <c:orientation val="minMax"/>
        </c:scaling>
        <c:delete val="1"/>
        <c:axPos val="l"/>
        <c:numFmt formatCode="0.0;[Red]0.0" sourceLinked="1"/>
        <c:majorTickMark val="none"/>
        <c:minorTickMark val="none"/>
        <c:tickLblPos val="nextTo"/>
        <c:crossAx val="175009152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4.0201808852514329E-2"/>
          <c:y val="0.26697934267787221"/>
          <c:w val="0.89999979426154297"/>
          <c:h val="9.4662908885199709E-2"/>
        </c:manualLayout>
      </c:layout>
      <c:overlay val="0"/>
      <c:txPr>
        <a:bodyPr/>
        <a:lstStyle/>
        <a:p>
          <a:pPr>
            <a:defRPr sz="9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100"/>
            </a:pPr>
            <a:r>
              <a:rPr lang="bg-BG" sz="1100" b="1" i="1" baseline="0" dirty="0">
                <a:effectLst/>
              </a:rPr>
              <a:t>Фиг. № 10. </a:t>
            </a:r>
            <a:r>
              <a:rPr lang="bg-BG" sz="1100" b="0" i="1" baseline="0" dirty="0">
                <a:effectLst/>
              </a:rPr>
              <a:t>Посещавахте ли консултациите, провеждани по време на семестъра от страна на преподавателите, водили учебната дисциплина? </a:t>
            </a:r>
            <a:r>
              <a:rPr lang="en-US" sz="1100" b="0" i="1" baseline="0" dirty="0">
                <a:effectLst/>
              </a:rPr>
              <a:t>(</a:t>
            </a:r>
            <a:r>
              <a:rPr lang="bg-BG" sz="1100" b="0" i="1" baseline="0" dirty="0">
                <a:effectLst/>
              </a:rPr>
              <a:t>%</a:t>
            </a:r>
            <a:r>
              <a:rPr lang="en-US" sz="1100" b="0" i="1" baseline="0" dirty="0">
                <a:effectLst/>
              </a:rPr>
              <a:t>)</a:t>
            </a:r>
            <a:endParaRPr lang="en-GB" sz="1100" dirty="0">
              <a:effectLst/>
            </a:endParaRPr>
          </a:p>
        </c:rich>
      </c:tx>
      <c:layout/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3.6111111111111108E-2"/>
          <c:y val="0.51060403907844853"/>
          <c:w val="0.93333333333333335"/>
          <c:h val="0.31691163604549433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Лист1!$I$83</c:f>
              <c:strCache>
                <c:ptCount val="1"/>
                <c:pt idx="0">
                  <c:v>да, посещавах консултациите на хабилит. лице</c:v>
                </c:pt>
              </c:strCache>
            </c:strRef>
          </c:tx>
          <c:invertIfNegative val="0"/>
          <c:cat>
            <c:strRef>
              <c:f>Лист1!$J$82:$L$82</c:f>
              <c:strCache>
                <c:ptCount val="3"/>
                <c:pt idx="0">
                  <c:v>Микробиология и вирусология</c:v>
                </c:pt>
                <c:pt idx="1">
                  <c:v>Фармацевтична ботаника</c:v>
                </c:pt>
                <c:pt idx="2">
                  <c:v>Английски език</c:v>
                </c:pt>
              </c:strCache>
            </c:strRef>
          </c:cat>
          <c:val>
            <c:numRef>
              <c:f>Лист1!$J$83:$L$83</c:f>
              <c:numCache>
                <c:formatCode>0.0</c:formatCode>
                <c:ptCount val="3"/>
                <c:pt idx="0">
                  <c:v>10.8</c:v>
                </c:pt>
                <c:pt idx="1">
                  <c:v>13.8</c:v>
                </c:pt>
              </c:numCache>
            </c:numRef>
          </c:val>
        </c:ser>
        <c:ser>
          <c:idx val="1"/>
          <c:order val="1"/>
          <c:tx>
            <c:strRef>
              <c:f>Лист1!$I$84</c:f>
              <c:strCache>
                <c:ptCount val="1"/>
                <c:pt idx="0">
                  <c:v>да, посещавах консултациите на асистента </c:v>
                </c:pt>
              </c:strCache>
            </c:strRef>
          </c:tx>
          <c:invertIfNegative val="0"/>
          <c:cat>
            <c:strRef>
              <c:f>Лист1!$J$82:$L$82</c:f>
              <c:strCache>
                <c:ptCount val="3"/>
                <c:pt idx="0">
                  <c:v>Микробиология и вирусология</c:v>
                </c:pt>
                <c:pt idx="1">
                  <c:v>Фармацевтична ботаника</c:v>
                </c:pt>
                <c:pt idx="2">
                  <c:v>Английски език</c:v>
                </c:pt>
              </c:strCache>
            </c:strRef>
          </c:cat>
          <c:val>
            <c:numRef>
              <c:f>Лист1!$J$84:$L$84</c:f>
              <c:numCache>
                <c:formatCode>0.0</c:formatCode>
                <c:ptCount val="3"/>
                <c:pt idx="0">
                  <c:v>2.2000000000000002</c:v>
                </c:pt>
                <c:pt idx="1">
                  <c:v>41</c:v>
                </c:pt>
                <c:pt idx="2" formatCode="General">
                  <c:v>18.100000000000001</c:v>
                </c:pt>
              </c:numCache>
            </c:numRef>
          </c:val>
        </c:ser>
        <c:ser>
          <c:idx val="2"/>
          <c:order val="2"/>
          <c:tx>
            <c:strRef>
              <c:f>Лист1!$I$85</c:f>
              <c:strCache>
                <c:ptCount val="1"/>
                <c:pt idx="0">
                  <c:v>не, не съм посещавал</c:v>
                </c:pt>
              </c:strCache>
            </c:strRef>
          </c:tx>
          <c:invertIfNegative val="0"/>
          <c:cat>
            <c:strRef>
              <c:f>Лист1!$J$82:$L$82</c:f>
              <c:strCache>
                <c:ptCount val="3"/>
                <c:pt idx="0">
                  <c:v>Микробиология и вирусология</c:v>
                </c:pt>
                <c:pt idx="1">
                  <c:v>Фармацевтична ботаника</c:v>
                </c:pt>
                <c:pt idx="2">
                  <c:v>Английски език</c:v>
                </c:pt>
              </c:strCache>
            </c:strRef>
          </c:cat>
          <c:val>
            <c:numRef>
              <c:f>Лист1!$J$85:$L$85</c:f>
              <c:numCache>
                <c:formatCode>0.0</c:formatCode>
                <c:ptCount val="3"/>
                <c:pt idx="0">
                  <c:v>52.2</c:v>
                </c:pt>
                <c:pt idx="1">
                  <c:v>31.6</c:v>
                </c:pt>
                <c:pt idx="2" formatCode="General">
                  <c:v>43.2</c:v>
                </c:pt>
              </c:numCache>
            </c:numRef>
          </c:val>
        </c:ser>
        <c:ser>
          <c:idx val="3"/>
          <c:order val="3"/>
          <c:tx>
            <c:strRef>
              <c:f>Лист1!$I$86</c:f>
              <c:strCache>
                <c:ptCount val="1"/>
                <c:pt idx="0">
                  <c:v>не, защото не бяха предложени консултации</c:v>
                </c:pt>
              </c:strCache>
            </c:strRef>
          </c:tx>
          <c:invertIfNegative val="0"/>
          <c:cat>
            <c:strRef>
              <c:f>Лист1!$J$82:$L$82</c:f>
              <c:strCache>
                <c:ptCount val="3"/>
                <c:pt idx="0">
                  <c:v>Микробиология и вирусология</c:v>
                </c:pt>
                <c:pt idx="1">
                  <c:v>Фармацевтична ботаника</c:v>
                </c:pt>
                <c:pt idx="2">
                  <c:v>Английски език</c:v>
                </c:pt>
              </c:strCache>
            </c:strRef>
          </c:cat>
          <c:val>
            <c:numRef>
              <c:f>Лист1!$J$86:$L$86</c:f>
              <c:numCache>
                <c:formatCode>0.0</c:formatCode>
                <c:ptCount val="3"/>
                <c:pt idx="0">
                  <c:v>34.799999999999997</c:v>
                </c:pt>
                <c:pt idx="1">
                  <c:v>13.6</c:v>
                </c:pt>
                <c:pt idx="2" formatCode="General">
                  <c:v>38.700000000000003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cylinder"/>
        <c:axId val="130339200"/>
        <c:axId val="130340736"/>
        <c:axId val="0"/>
      </c:bar3DChart>
      <c:catAx>
        <c:axId val="130339200"/>
        <c:scaling>
          <c:orientation val="minMax"/>
        </c:scaling>
        <c:delete val="0"/>
        <c:axPos val="b"/>
        <c:majorTickMark val="none"/>
        <c:minorTickMark val="none"/>
        <c:tickLblPos val="nextTo"/>
        <c:crossAx val="130340736"/>
        <c:crosses val="autoZero"/>
        <c:auto val="1"/>
        <c:lblAlgn val="ctr"/>
        <c:lblOffset val="100"/>
        <c:noMultiLvlLbl val="0"/>
      </c:catAx>
      <c:valAx>
        <c:axId val="130340736"/>
        <c:scaling>
          <c:orientation val="minMax"/>
        </c:scaling>
        <c:delete val="1"/>
        <c:axPos val="l"/>
        <c:numFmt formatCode="0.0" sourceLinked="1"/>
        <c:majorTickMark val="out"/>
        <c:minorTickMark val="none"/>
        <c:tickLblPos val="nextTo"/>
        <c:crossAx val="130339200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0"/>
          <c:y val="0.21502943125367022"/>
          <c:w val="0.97361548556430444"/>
          <c:h val="0.25926144648585592"/>
        </c:manualLayout>
      </c:layout>
      <c:overlay val="0"/>
      <c:txPr>
        <a:bodyPr/>
        <a:lstStyle/>
        <a:p>
          <a:pPr>
            <a:defRPr sz="9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000"/>
            </a:pPr>
            <a:r>
              <a:rPr lang="bg-BG" sz="1000" b="1" i="1" baseline="0">
                <a:effectLst/>
              </a:rPr>
              <a:t>Фиг. № 11</a:t>
            </a:r>
            <a:r>
              <a:rPr lang="bg-BG" sz="1000" b="0" i="1" baseline="0">
                <a:effectLst/>
              </a:rPr>
              <a:t>. Отговаря ли получената оценка на изпита по учебната дисциплина на Вашите знания?  </a:t>
            </a:r>
            <a:r>
              <a:rPr lang="en-US" sz="1000" b="0" i="1" baseline="0">
                <a:effectLst/>
              </a:rPr>
              <a:t>(</a:t>
            </a:r>
            <a:r>
              <a:rPr lang="bg-BG" sz="1000" b="0" i="1" baseline="0">
                <a:effectLst/>
              </a:rPr>
              <a:t>%</a:t>
            </a:r>
            <a:r>
              <a:rPr lang="en-US" sz="1000" b="0" i="1" baseline="0">
                <a:effectLst/>
              </a:rPr>
              <a:t>)</a:t>
            </a:r>
            <a:endParaRPr lang="en-GB" sz="1000">
              <a:effectLst/>
            </a:endParaRPr>
          </a:p>
        </c:rich>
      </c:tx>
      <c:layout/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1.3888888888888888E-2"/>
          <c:y val="0.36354549431321087"/>
          <c:w val="0.97499999999999998"/>
          <c:h val="0.47819881889763782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Лист1!$A$100</c:f>
              <c:strCache>
                <c:ptCount val="1"/>
                <c:pt idx="0">
                  <c:v>не отговаря - занижена</c:v>
                </c:pt>
              </c:strCache>
            </c:strRef>
          </c:tx>
          <c:invertIfNegative val="0"/>
          <c:cat>
            <c:strRef>
              <c:f>Лист1!$B$99:$D$99</c:f>
              <c:strCache>
                <c:ptCount val="3"/>
                <c:pt idx="0">
                  <c:v>Микробиология и вирусология</c:v>
                </c:pt>
                <c:pt idx="1">
                  <c:v>Фармацевтична ботаника</c:v>
                </c:pt>
                <c:pt idx="2">
                  <c:v>Английски език</c:v>
                </c:pt>
              </c:strCache>
            </c:strRef>
          </c:cat>
          <c:val>
            <c:numRef>
              <c:f>Лист1!$B$100:$D$100</c:f>
              <c:numCache>
                <c:formatCode>0.0</c:formatCode>
                <c:ptCount val="3"/>
                <c:pt idx="0">
                  <c:v>16.7</c:v>
                </c:pt>
                <c:pt idx="1">
                  <c:v>4.3</c:v>
                </c:pt>
                <c:pt idx="2" formatCode="General">
                  <c:v>4.5</c:v>
                </c:pt>
              </c:numCache>
            </c:numRef>
          </c:val>
        </c:ser>
        <c:ser>
          <c:idx val="1"/>
          <c:order val="1"/>
          <c:tx>
            <c:strRef>
              <c:f>Лист1!$A$101</c:f>
              <c:strCache>
                <c:ptCount val="1"/>
                <c:pt idx="0">
                  <c:v>не отговаря - завишена</c:v>
                </c:pt>
              </c:strCache>
            </c:strRef>
          </c:tx>
          <c:invertIfNegative val="0"/>
          <c:cat>
            <c:strRef>
              <c:f>Лист1!$B$99:$D$99</c:f>
              <c:strCache>
                <c:ptCount val="3"/>
                <c:pt idx="0">
                  <c:v>Микробиология и вирусология</c:v>
                </c:pt>
                <c:pt idx="1">
                  <c:v>Фармацевтична ботаника</c:v>
                </c:pt>
                <c:pt idx="2">
                  <c:v>Английски език</c:v>
                </c:pt>
              </c:strCache>
            </c:strRef>
          </c:cat>
          <c:val>
            <c:numRef>
              <c:f>Лист1!$B$101:$D$101</c:f>
              <c:numCache>
                <c:formatCode>0.0</c:formatCode>
                <c:ptCount val="3"/>
                <c:pt idx="1">
                  <c:v>4.3</c:v>
                </c:pt>
                <c:pt idx="2" formatCode="General">
                  <c:v>9.1</c:v>
                </c:pt>
              </c:numCache>
            </c:numRef>
          </c:val>
        </c:ser>
        <c:ser>
          <c:idx val="2"/>
          <c:order val="2"/>
          <c:tx>
            <c:strRef>
              <c:f>Лист1!$A$102</c:f>
              <c:strCache>
                <c:ptCount val="1"/>
                <c:pt idx="0">
                  <c:v>отговаря приблизително</c:v>
                </c:pt>
              </c:strCache>
            </c:strRef>
          </c:tx>
          <c:invertIfNegative val="0"/>
          <c:cat>
            <c:strRef>
              <c:f>Лист1!$B$99:$D$99</c:f>
              <c:strCache>
                <c:ptCount val="3"/>
                <c:pt idx="0">
                  <c:v>Микробиология и вирусология</c:v>
                </c:pt>
                <c:pt idx="1">
                  <c:v>Фармацевтична ботаника</c:v>
                </c:pt>
                <c:pt idx="2">
                  <c:v>Английски език</c:v>
                </c:pt>
              </c:strCache>
            </c:strRef>
          </c:cat>
          <c:val>
            <c:numRef>
              <c:f>Лист1!$B$102:$D$102</c:f>
              <c:numCache>
                <c:formatCode>0.0</c:formatCode>
                <c:ptCount val="3"/>
                <c:pt idx="0">
                  <c:v>20.8</c:v>
                </c:pt>
                <c:pt idx="1">
                  <c:v>39.1</c:v>
                </c:pt>
                <c:pt idx="2" formatCode="General">
                  <c:v>27.3</c:v>
                </c:pt>
              </c:numCache>
            </c:numRef>
          </c:val>
        </c:ser>
        <c:ser>
          <c:idx val="3"/>
          <c:order val="3"/>
          <c:tx>
            <c:strRef>
              <c:f>Лист1!$A$103</c:f>
              <c:strCache>
                <c:ptCount val="1"/>
                <c:pt idx="0">
                  <c:v>отговаря напълно</c:v>
                </c:pt>
              </c:strCache>
            </c:strRef>
          </c:tx>
          <c:invertIfNegative val="0"/>
          <c:cat>
            <c:strRef>
              <c:f>Лист1!$B$99:$D$99</c:f>
              <c:strCache>
                <c:ptCount val="3"/>
                <c:pt idx="0">
                  <c:v>Микробиология и вирусология</c:v>
                </c:pt>
                <c:pt idx="1">
                  <c:v>Фармацевтична ботаника</c:v>
                </c:pt>
                <c:pt idx="2">
                  <c:v>Английски език</c:v>
                </c:pt>
              </c:strCache>
            </c:strRef>
          </c:cat>
          <c:val>
            <c:numRef>
              <c:f>Лист1!$B$103:$D$103</c:f>
              <c:numCache>
                <c:formatCode>0.0</c:formatCode>
                <c:ptCount val="3"/>
                <c:pt idx="0" formatCode="General">
                  <c:v>62.5</c:v>
                </c:pt>
                <c:pt idx="1">
                  <c:v>52.3</c:v>
                </c:pt>
                <c:pt idx="2" formatCode="General">
                  <c:v>59.1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cylinder"/>
        <c:axId val="129105280"/>
        <c:axId val="129267584"/>
        <c:axId val="0"/>
      </c:bar3DChart>
      <c:catAx>
        <c:axId val="129105280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sz="900"/>
            </a:pPr>
            <a:endParaRPr lang="en-US"/>
          </a:p>
        </c:txPr>
        <c:crossAx val="129267584"/>
        <c:crosses val="autoZero"/>
        <c:auto val="1"/>
        <c:lblAlgn val="ctr"/>
        <c:lblOffset val="100"/>
        <c:noMultiLvlLbl val="0"/>
      </c:catAx>
      <c:valAx>
        <c:axId val="129267584"/>
        <c:scaling>
          <c:orientation val="minMax"/>
        </c:scaling>
        <c:delete val="1"/>
        <c:axPos val="l"/>
        <c:numFmt formatCode="0.0" sourceLinked="1"/>
        <c:majorTickMark val="out"/>
        <c:minorTickMark val="none"/>
        <c:tickLblPos val="nextTo"/>
        <c:crossAx val="129105280"/>
        <c:crosses val="autoZero"/>
        <c:crossBetween val="between"/>
      </c:valAx>
    </c:plotArea>
    <c:legend>
      <c:legendPos val="t"/>
      <c:layout/>
      <c:overlay val="0"/>
      <c:txPr>
        <a:bodyPr/>
        <a:lstStyle/>
        <a:p>
          <a:pPr>
            <a:defRPr sz="9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bg-BG" sz="1100" b="1" i="1" baseline="0">
                <a:effectLst/>
              </a:rPr>
              <a:t>Фиг. № 2. </a:t>
            </a:r>
            <a:r>
              <a:rPr lang="bg-BG" sz="1100" b="0" i="1" baseline="0">
                <a:effectLst/>
              </a:rPr>
              <a:t>Считате ли, че учебната дисциплина е важна в процеса на цялостното обучение на студентите  от специалност „Фармация”?</a:t>
            </a:r>
            <a:endParaRPr lang="en-GB" sz="1100">
              <a:effectLst/>
            </a:endParaRP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Лист1!$J$4</c:f>
              <c:strCache>
                <c:ptCount val="1"/>
                <c:pt idx="0">
                  <c:v>да, считам</c:v>
                </c:pt>
              </c:strCache>
            </c:strRef>
          </c:tx>
          <c:invertIfNegative val="0"/>
          <c:cat>
            <c:strRef>
              <c:f>Лист1!$K$3:$M$3</c:f>
              <c:strCache>
                <c:ptCount val="3"/>
                <c:pt idx="0">
                  <c:v>Микробиология и вирусология</c:v>
                </c:pt>
                <c:pt idx="1">
                  <c:v>Фармацевтична ботаника</c:v>
                </c:pt>
                <c:pt idx="2">
                  <c:v>Английски език</c:v>
                </c:pt>
              </c:strCache>
            </c:strRef>
          </c:cat>
          <c:val>
            <c:numRef>
              <c:f>Лист1!$K$4:$M$4</c:f>
              <c:numCache>
                <c:formatCode>General</c:formatCode>
                <c:ptCount val="3"/>
                <c:pt idx="0">
                  <c:v>56.5</c:v>
                </c:pt>
                <c:pt idx="1">
                  <c:v>72.7</c:v>
                </c:pt>
                <c:pt idx="2">
                  <c:v>66.7</c:v>
                </c:pt>
              </c:numCache>
            </c:numRef>
          </c:val>
        </c:ser>
        <c:ser>
          <c:idx val="1"/>
          <c:order val="1"/>
          <c:tx>
            <c:strRef>
              <c:f>Лист1!$J$5</c:f>
              <c:strCache>
                <c:ptCount val="1"/>
                <c:pt idx="0">
                  <c:v>не, не считам</c:v>
                </c:pt>
              </c:strCache>
            </c:strRef>
          </c:tx>
          <c:invertIfNegative val="0"/>
          <c:cat>
            <c:strRef>
              <c:f>Лист1!$K$3:$M$3</c:f>
              <c:strCache>
                <c:ptCount val="3"/>
                <c:pt idx="0">
                  <c:v>Микробиология и вирусология</c:v>
                </c:pt>
                <c:pt idx="1">
                  <c:v>Фармацевтична ботаника</c:v>
                </c:pt>
                <c:pt idx="2">
                  <c:v>Английски език</c:v>
                </c:pt>
              </c:strCache>
            </c:strRef>
          </c:cat>
          <c:val>
            <c:numRef>
              <c:f>Лист1!$K$5:$M$5</c:f>
              <c:numCache>
                <c:formatCode>General</c:formatCode>
                <c:ptCount val="3"/>
                <c:pt idx="2">
                  <c:v>4.8</c:v>
                </c:pt>
              </c:numCache>
            </c:numRef>
          </c:val>
        </c:ser>
        <c:ser>
          <c:idx val="2"/>
          <c:order val="2"/>
          <c:tx>
            <c:strRef>
              <c:f>Лист1!$J$6</c:f>
              <c:strCache>
                <c:ptCount val="1"/>
                <c:pt idx="0">
                  <c:v>не мога да преценя</c:v>
                </c:pt>
              </c:strCache>
            </c:strRef>
          </c:tx>
          <c:invertIfNegative val="0"/>
          <c:cat>
            <c:strRef>
              <c:f>Лист1!$K$3:$M$3</c:f>
              <c:strCache>
                <c:ptCount val="3"/>
                <c:pt idx="0">
                  <c:v>Микробиология и вирусология</c:v>
                </c:pt>
                <c:pt idx="1">
                  <c:v>Фармацевтична ботаника</c:v>
                </c:pt>
                <c:pt idx="2">
                  <c:v>Английски език</c:v>
                </c:pt>
              </c:strCache>
            </c:strRef>
          </c:cat>
          <c:val>
            <c:numRef>
              <c:f>Лист1!$K$6:$M$6</c:f>
              <c:numCache>
                <c:formatCode>General</c:formatCode>
                <c:ptCount val="3"/>
                <c:pt idx="0">
                  <c:v>43.5</c:v>
                </c:pt>
                <c:pt idx="1">
                  <c:v>27.3</c:v>
                </c:pt>
                <c:pt idx="2">
                  <c:v>28.5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118845824"/>
        <c:axId val="118847360"/>
      </c:barChart>
      <c:catAx>
        <c:axId val="118845824"/>
        <c:scaling>
          <c:orientation val="minMax"/>
        </c:scaling>
        <c:delete val="0"/>
        <c:axPos val="b"/>
        <c:majorTickMark val="none"/>
        <c:minorTickMark val="none"/>
        <c:tickLblPos val="nextTo"/>
        <c:crossAx val="118847360"/>
        <c:crosses val="autoZero"/>
        <c:auto val="1"/>
        <c:lblAlgn val="ctr"/>
        <c:lblOffset val="100"/>
        <c:noMultiLvlLbl val="0"/>
      </c:catAx>
      <c:valAx>
        <c:axId val="118847360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118845824"/>
        <c:crosses val="autoZero"/>
        <c:crossBetween val="between"/>
      </c:valAx>
    </c:plotArea>
    <c:legend>
      <c:legendPos val="t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bg-BG" sz="1200" b="1" i="1" baseline="0" dirty="0">
                <a:effectLst/>
              </a:rPr>
              <a:t>Фиг. № 3. </a:t>
            </a:r>
            <a:r>
              <a:rPr lang="bg-BG" sz="1200" b="0" i="1" baseline="0" dirty="0">
                <a:effectLst/>
              </a:rPr>
              <a:t>Считате ли, че придобитите компетенции по учебната дисциплина ще Ви помогнат за по-успешната професионална реализация?</a:t>
            </a:r>
            <a:endParaRPr lang="en-GB" sz="1200" dirty="0">
              <a:effectLst/>
            </a:endParaRPr>
          </a:p>
        </c:rich>
      </c:tx>
      <c:layout/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Лист1!$A$23</c:f>
              <c:strCache>
                <c:ptCount val="1"/>
                <c:pt idx="0">
                  <c:v>да, считам</c:v>
                </c:pt>
              </c:strCache>
            </c:strRef>
          </c:tx>
          <c:invertIfNegative val="0"/>
          <c:cat>
            <c:strRef>
              <c:f>Лист1!$B$22:$D$22</c:f>
              <c:strCache>
                <c:ptCount val="3"/>
                <c:pt idx="0">
                  <c:v>Микробиология и вирусология</c:v>
                </c:pt>
                <c:pt idx="1">
                  <c:v>Фармацевтична ботаника</c:v>
                </c:pt>
                <c:pt idx="2">
                  <c:v>Английски език</c:v>
                </c:pt>
              </c:strCache>
            </c:strRef>
          </c:cat>
          <c:val>
            <c:numRef>
              <c:f>Лист1!$B$23:$D$23</c:f>
              <c:numCache>
                <c:formatCode>0.0;[Red]0.0</c:formatCode>
                <c:ptCount val="3"/>
                <c:pt idx="0">
                  <c:v>56.5</c:v>
                </c:pt>
                <c:pt idx="1">
                  <c:v>59.1</c:v>
                </c:pt>
                <c:pt idx="2">
                  <c:v>65</c:v>
                </c:pt>
              </c:numCache>
            </c:numRef>
          </c:val>
        </c:ser>
        <c:ser>
          <c:idx val="1"/>
          <c:order val="1"/>
          <c:tx>
            <c:strRef>
              <c:f>Лист1!$A$24</c:f>
              <c:strCache>
                <c:ptCount val="1"/>
              </c:strCache>
            </c:strRef>
          </c:tx>
          <c:invertIfNegative val="0"/>
          <c:cat>
            <c:strRef>
              <c:f>Лист1!$B$22:$D$22</c:f>
              <c:strCache>
                <c:ptCount val="3"/>
                <c:pt idx="0">
                  <c:v>Микробиология и вирусология</c:v>
                </c:pt>
                <c:pt idx="1">
                  <c:v>Фармацевтична ботаника</c:v>
                </c:pt>
                <c:pt idx="2">
                  <c:v>Английски език</c:v>
                </c:pt>
              </c:strCache>
            </c:strRef>
          </c:cat>
          <c:val>
            <c:numRef>
              <c:f>Лист1!$B$24:$D$24</c:f>
              <c:numCache>
                <c:formatCode>General</c:formatCode>
                <c:ptCount val="3"/>
              </c:numCache>
            </c:numRef>
          </c:val>
        </c:ser>
        <c:ser>
          <c:idx val="2"/>
          <c:order val="2"/>
          <c:tx>
            <c:strRef>
              <c:f>Лист1!$A$25</c:f>
              <c:strCache>
                <c:ptCount val="1"/>
                <c:pt idx="0">
                  <c:v>не мога да преценя</c:v>
                </c:pt>
              </c:strCache>
            </c:strRef>
          </c:tx>
          <c:invertIfNegative val="0"/>
          <c:cat>
            <c:strRef>
              <c:f>Лист1!$B$22:$D$22</c:f>
              <c:strCache>
                <c:ptCount val="3"/>
                <c:pt idx="0">
                  <c:v>Микробиология и вирусология</c:v>
                </c:pt>
                <c:pt idx="1">
                  <c:v>Фармацевтична ботаника</c:v>
                </c:pt>
                <c:pt idx="2">
                  <c:v>Английски език</c:v>
                </c:pt>
              </c:strCache>
            </c:strRef>
          </c:cat>
          <c:val>
            <c:numRef>
              <c:f>Лист1!$B$25:$D$25</c:f>
              <c:numCache>
                <c:formatCode>0.0;[Red]0.0</c:formatCode>
                <c:ptCount val="3"/>
                <c:pt idx="0">
                  <c:v>43.5</c:v>
                </c:pt>
                <c:pt idx="1">
                  <c:v>40.9</c:v>
                </c:pt>
                <c:pt idx="2">
                  <c:v>35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cylinder"/>
        <c:axId val="120368128"/>
        <c:axId val="119014144"/>
        <c:axId val="0"/>
      </c:bar3DChart>
      <c:catAx>
        <c:axId val="120368128"/>
        <c:scaling>
          <c:orientation val="minMax"/>
        </c:scaling>
        <c:delete val="0"/>
        <c:axPos val="b"/>
        <c:majorTickMark val="none"/>
        <c:minorTickMark val="none"/>
        <c:tickLblPos val="nextTo"/>
        <c:crossAx val="119014144"/>
        <c:crosses val="autoZero"/>
        <c:auto val="1"/>
        <c:lblAlgn val="ctr"/>
        <c:lblOffset val="100"/>
        <c:noMultiLvlLbl val="0"/>
      </c:catAx>
      <c:valAx>
        <c:axId val="119014144"/>
        <c:scaling>
          <c:orientation val="minMax"/>
        </c:scaling>
        <c:delete val="1"/>
        <c:axPos val="l"/>
        <c:numFmt formatCode="0.0;[Red]0.0" sourceLinked="1"/>
        <c:majorTickMark val="out"/>
        <c:minorTickMark val="none"/>
        <c:tickLblPos val="nextTo"/>
        <c:crossAx val="120368128"/>
        <c:crosses val="autoZero"/>
        <c:crossBetween val="between"/>
      </c:valAx>
    </c:plotArea>
    <c:legend>
      <c:legendPos val="t"/>
      <c:legendEntry>
        <c:idx val="1"/>
        <c:delete val="1"/>
      </c:legendEntry>
      <c:layout>
        <c:manualLayout>
          <c:xMode val="edge"/>
          <c:yMode val="edge"/>
          <c:x val="0.20744746685066182"/>
          <c:y val="0.19788634596155985"/>
          <c:w val="0.5912932188821125"/>
          <c:h val="4.345310838478264E-2"/>
        </c:manualLayout>
      </c:layout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bg-BG" sz="1400" b="1" i="1" baseline="0" dirty="0">
                <a:effectLst/>
              </a:rPr>
              <a:t>Фиг. 4. </a:t>
            </a:r>
            <a:r>
              <a:rPr lang="bg-BG" sz="1400" b="0" i="1" baseline="0" dirty="0">
                <a:effectLst/>
              </a:rPr>
              <a:t>Изясняваше ли преподавателя по учебната дисциплина кои са специфичните цели на всяко учебно занятие </a:t>
            </a:r>
            <a:r>
              <a:rPr lang="en-US" sz="1400" b="0" i="1" baseline="0" dirty="0">
                <a:effectLst/>
              </a:rPr>
              <a:t>(</a:t>
            </a:r>
            <a:r>
              <a:rPr lang="bg-BG" sz="1400" b="0" i="1" baseline="0" dirty="0">
                <a:effectLst/>
              </a:rPr>
              <a:t>%</a:t>
            </a:r>
            <a:r>
              <a:rPr lang="en-US" sz="1400" b="0" i="1" baseline="0" dirty="0">
                <a:effectLst/>
              </a:rPr>
              <a:t>)</a:t>
            </a:r>
            <a:endParaRPr lang="en-GB" sz="1400" dirty="0">
              <a:effectLst/>
            </a:endParaRP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6.7630457202868449E-2"/>
          <c:y val="0.21982774364492225"/>
          <c:w val="0.91406706906779744"/>
          <c:h val="0.4492628672917621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Лист1!$Q$26</c:f>
              <c:strCache>
                <c:ptCount val="1"/>
                <c:pt idx="0">
                  <c:v>да, за всяко учебно занятие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multiLvlStrRef>
              <c:f>Лист1!$R$24:$Y$25</c:f>
              <c:multiLvlStrCache>
                <c:ptCount val="8"/>
                <c:lvl>
                  <c:pt idx="0">
                    <c:v>проф. д-р М. Средкова, дм</c:v>
                  </c:pt>
                  <c:pt idx="1">
                    <c:v>ас. К. Драгоев</c:v>
                  </c:pt>
                  <c:pt idx="2">
                    <c:v>ас. д-р Д. Георгиева</c:v>
                  </c:pt>
                  <c:pt idx="3">
                    <c:v>ас. д-р П. Христова-Кючукова</c:v>
                  </c:pt>
                  <c:pt idx="4">
                    <c:v>доц. Д. Павлова, дб</c:v>
                  </c:pt>
                  <c:pt idx="5">
                    <c:v>гл.ас. А. Гаврилова, дб</c:v>
                  </c:pt>
                  <c:pt idx="6">
                    <c:v>ст.преп. Я. Цветанова</c:v>
                  </c:pt>
                  <c:pt idx="7">
                    <c:v>преп. М. Върбанов</c:v>
                  </c:pt>
                </c:lvl>
                <c:lvl>
                  <c:pt idx="0">
                    <c:v>Микробиология и вирусология</c:v>
                  </c:pt>
                  <c:pt idx="4">
                    <c:v>Фармацевтична ботаника</c:v>
                  </c:pt>
                  <c:pt idx="6">
                    <c:v>Английски език</c:v>
                  </c:pt>
                </c:lvl>
              </c:multiLvlStrCache>
            </c:multiLvlStrRef>
          </c:cat>
          <c:val>
            <c:numRef>
              <c:f>Лист1!$R$26:$Y$26</c:f>
              <c:numCache>
                <c:formatCode>0.0;[Red]0.0</c:formatCode>
                <c:ptCount val="8"/>
                <c:pt idx="0">
                  <c:v>91.6</c:v>
                </c:pt>
                <c:pt idx="1">
                  <c:v>42.8</c:v>
                </c:pt>
                <c:pt idx="2">
                  <c:v>77.8</c:v>
                </c:pt>
                <c:pt idx="3">
                  <c:v>100</c:v>
                </c:pt>
                <c:pt idx="4">
                  <c:v>87</c:v>
                </c:pt>
                <c:pt idx="5">
                  <c:v>91.4</c:v>
                </c:pt>
                <c:pt idx="6">
                  <c:v>75</c:v>
                </c:pt>
                <c:pt idx="7">
                  <c:v>40</c:v>
                </c:pt>
              </c:numCache>
            </c:numRef>
          </c:val>
        </c:ser>
        <c:ser>
          <c:idx val="1"/>
          <c:order val="1"/>
          <c:tx>
            <c:strRef>
              <c:f>Лист1!$Q$27</c:f>
              <c:strCache>
                <c:ptCount val="1"/>
                <c:pt idx="0">
                  <c:v>да, за някои от занятията</c:v>
                </c:pt>
              </c:strCache>
            </c:strRef>
          </c:tx>
          <c:invertIfNegative val="0"/>
          <c:dLbls>
            <c:dLbl>
              <c:idx val="7"/>
              <c:spPr/>
              <c:txPr>
                <a:bodyPr rot="-5400000" vert="horz"/>
                <a:lstStyle/>
                <a:p>
                  <a:pPr>
                    <a:defRPr/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multiLvlStrRef>
              <c:f>Лист1!$R$24:$Y$25</c:f>
              <c:multiLvlStrCache>
                <c:ptCount val="8"/>
                <c:lvl>
                  <c:pt idx="0">
                    <c:v>проф. д-р М. Средкова, дм</c:v>
                  </c:pt>
                  <c:pt idx="1">
                    <c:v>ас. К. Драгоев</c:v>
                  </c:pt>
                  <c:pt idx="2">
                    <c:v>ас. д-р Д. Георгиева</c:v>
                  </c:pt>
                  <c:pt idx="3">
                    <c:v>ас. д-р П. Христова-Кючукова</c:v>
                  </c:pt>
                  <c:pt idx="4">
                    <c:v>доц. Д. Павлова, дб</c:v>
                  </c:pt>
                  <c:pt idx="5">
                    <c:v>гл.ас. А. Гаврилова, дб</c:v>
                  </c:pt>
                  <c:pt idx="6">
                    <c:v>ст.преп. Я. Цветанова</c:v>
                  </c:pt>
                  <c:pt idx="7">
                    <c:v>преп. М. Върбанов</c:v>
                  </c:pt>
                </c:lvl>
                <c:lvl>
                  <c:pt idx="0">
                    <c:v>Микробиология и вирусология</c:v>
                  </c:pt>
                  <c:pt idx="4">
                    <c:v>Фармацевтична ботаника</c:v>
                  </c:pt>
                  <c:pt idx="6">
                    <c:v>Английски език</c:v>
                  </c:pt>
                </c:lvl>
              </c:multiLvlStrCache>
            </c:multiLvlStrRef>
          </c:cat>
          <c:val>
            <c:numRef>
              <c:f>Лист1!$R$27:$Y$27</c:f>
              <c:numCache>
                <c:formatCode>0.0;[Red]0.0</c:formatCode>
                <c:ptCount val="8"/>
                <c:pt idx="0">
                  <c:v>4.2</c:v>
                </c:pt>
                <c:pt idx="1">
                  <c:v>14.3</c:v>
                </c:pt>
                <c:pt idx="2">
                  <c:v>22.2</c:v>
                </c:pt>
                <c:pt idx="4">
                  <c:v>8.6999999999999993</c:v>
                </c:pt>
                <c:pt idx="5">
                  <c:v>4.3</c:v>
                </c:pt>
                <c:pt idx="6">
                  <c:v>18.8</c:v>
                </c:pt>
                <c:pt idx="7">
                  <c:v>40</c:v>
                </c:pt>
              </c:numCache>
            </c:numRef>
          </c:val>
        </c:ser>
        <c:ser>
          <c:idx val="2"/>
          <c:order val="2"/>
          <c:tx>
            <c:strRef>
              <c:f>Лист1!$Q$28</c:f>
              <c:strCache>
                <c:ptCount val="1"/>
                <c:pt idx="0">
                  <c:v>не, за нито едно от занятията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multiLvlStrRef>
              <c:f>Лист1!$R$24:$Y$25</c:f>
              <c:multiLvlStrCache>
                <c:ptCount val="8"/>
                <c:lvl>
                  <c:pt idx="0">
                    <c:v>проф. д-р М. Средкова, дм</c:v>
                  </c:pt>
                  <c:pt idx="1">
                    <c:v>ас. К. Драгоев</c:v>
                  </c:pt>
                  <c:pt idx="2">
                    <c:v>ас. д-р Д. Георгиева</c:v>
                  </c:pt>
                  <c:pt idx="3">
                    <c:v>ас. д-р П. Христова-Кючукова</c:v>
                  </c:pt>
                  <c:pt idx="4">
                    <c:v>доц. Д. Павлова, дб</c:v>
                  </c:pt>
                  <c:pt idx="5">
                    <c:v>гл.ас. А. Гаврилова, дб</c:v>
                  </c:pt>
                  <c:pt idx="6">
                    <c:v>ст.преп. Я. Цветанова</c:v>
                  </c:pt>
                  <c:pt idx="7">
                    <c:v>преп. М. Върбанов</c:v>
                  </c:pt>
                </c:lvl>
                <c:lvl>
                  <c:pt idx="0">
                    <c:v>Микробиология и вирусология</c:v>
                  </c:pt>
                  <c:pt idx="4">
                    <c:v>Фармацевтична ботаника</c:v>
                  </c:pt>
                  <c:pt idx="6">
                    <c:v>Английски език</c:v>
                  </c:pt>
                </c:lvl>
              </c:multiLvlStrCache>
            </c:multiLvlStrRef>
          </c:cat>
          <c:val>
            <c:numRef>
              <c:f>Лист1!$R$28:$Y$28</c:f>
              <c:numCache>
                <c:formatCode>0.0;[Red]0.0</c:formatCode>
                <c:ptCount val="8"/>
                <c:pt idx="1">
                  <c:v>28.6</c:v>
                </c:pt>
                <c:pt idx="6" formatCode="General">
                  <c:v>6.2</c:v>
                </c:pt>
                <c:pt idx="7" formatCode="General">
                  <c:v>20</c:v>
                </c:pt>
              </c:numCache>
            </c:numRef>
          </c:val>
        </c:ser>
        <c:ser>
          <c:idx val="3"/>
          <c:order val="3"/>
          <c:tx>
            <c:strRef>
              <c:f>Лист1!$Q$29</c:f>
              <c:strCache>
                <c:ptCount val="1"/>
                <c:pt idx="0">
                  <c:v>нямам мнение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multiLvlStrRef>
              <c:f>Лист1!$R$24:$Y$25</c:f>
              <c:multiLvlStrCache>
                <c:ptCount val="8"/>
                <c:lvl>
                  <c:pt idx="0">
                    <c:v>проф. д-р М. Средкова, дм</c:v>
                  </c:pt>
                  <c:pt idx="1">
                    <c:v>ас. К. Драгоев</c:v>
                  </c:pt>
                  <c:pt idx="2">
                    <c:v>ас. д-р Д. Георгиева</c:v>
                  </c:pt>
                  <c:pt idx="3">
                    <c:v>ас. д-р П. Христова-Кючукова</c:v>
                  </c:pt>
                  <c:pt idx="4">
                    <c:v>доц. Д. Павлова, дб</c:v>
                  </c:pt>
                  <c:pt idx="5">
                    <c:v>гл.ас. А. Гаврилова, дб</c:v>
                  </c:pt>
                  <c:pt idx="6">
                    <c:v>ст.преп. Я. Цветанова</c:v>
                  </c:pt>
                  <c:pt idx="7">
                    <c:v>преп. М. Върбанов</c:v>
                  </c:pt>
                </c:lvl>
                <c:lvl>
                  <c:pt idx="0">
                    <c:v>Микробиология и вирусология</c:v>
                  </c:pt>
                  <c:pt idx="4">
                    <c:v>Фармацевтична ботаника</c:v>
                  </c:pt>
                  <c:pt idx="6">
                    <c:v>Английски език</c:v>
                  </c:pt>
                </c:lvl>
              </c:multiLvlStrCache>
            </c:multiLvlStrRef>
          </c:cat>
          <c:val>
            <c:numRef>
              <c:f>Лист1!$R$29:$Y$29</c:f>
              <c:numCache>
                <c:formatCode>0.0;[Red]0.0</c:formatCode>
                <c:ptCount val="8"/>
                <c:pt idx="0">
                  <c:v>4.2</c:v>
                </c:pt>
                <c:pt idx="1">
                  <c:v>14.3</c:v>
                </c:pt>
                <c:pt idx="4">
                  <c:v>4.3</c:v>
                </c:pt>
                <c:pt idx="5">
                  <c:v>4.3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19240192"/>
        <c:axId val="119241728"/>
      </c:barChart>
      <c:catAx>
        <c:axId val="119240192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sz="1050"/>
            </a:pPr>
            <a:endParaRPr lang="en-US"/>
          </a:p>
        </c:txPr>
        <c:crossAx val="119241728"/>
        <c:crosses val="autoZero"/>
        <c:auto val="1"/>
        <c:lblAlgn val="ctr"/>
        <c:lblOffset val="100"/>
        <c:noMultiLvlLbl val="0"/>
      </c:catAx>
      <c:valAx>
        <c:axId val="119241728"/>
        <c:scaling>
          <c:orientation val="minMax"/>
          <c:max val="100"/>
        </c:scaling>
        <c:delete val="0"/>
        <c:axPos val="l"/>
        <c:majorGridlines/>
        <c:numFmt formatCode="0.0;[Red]0.0" sourceLinked="1"/>
        <c:majorTickMark val="none"/>
        <c:minorTickMark val="none"/>
        <c:tickLblPos val="nextTo"/>
        <c:crossAx val="119240192"/>
        <c:crosses val="autoZero"/>
        <c:crossBetween val="between"/>
        <c:majorUnit val="20"/>
      </c:valAx>
    </c:plotArea>
    <c:legend>
      <c:legendPos val="t"/>
      <c:layout>
        <c:manualLayout>
          <c:xMode val="edge"/>
          <c:yMode val="edge"/>
          <c:x val="2.6116726024152454E-2"/>
          <c:y val="9.8116761760108848E-2"/>
          <c:w val="0.94725853018372708"/>
          <c:h val="6.6365342967980717E-2"/>
        </c:manualLayout>
      </c:layout>
      <c:overlay val="0"/>
      <c:txPr>
        <a:bodyPr/>
        <a:lstStyle/>
        <a:p>
          <a:pPr>
            <a:defRPr sz="9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/>
            </a:pPr>
            <a:r>
              <a:rPr lang="bg-BG" sz="1400" b="1" i="1" baseline="0">
                <a:effectLst/>
              </a:rPr>
              <a:t>Фиг. № 5. </a:t>
            </a:r>
            <a:r>
              <a:rPr lang="bg-BG" sz="1400" b="0" i="1" baseline="0">
                <a:effectLst/>
              </a:rPr>
              <a:t>Считате ли, че съдържанието по учебната дисциплина е актуално (отразява съвременните постижения в областта и представя актуалните проблеми в науката и практиката)? </a:t>
            </a:r>
            <a:endParaRPr lang="en-GB" sz="1400">
              <a:effectLst/>
            </a:endParaRPr>
          </a:p>
        </c:rich>
      </c:tx>
      <c:layout/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Лист1!$A$43</c:f>
              <c:strCache>
                <c:ptCount val="1"/>
                <c:pt idx="0">
                  <c:v>да, считам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8.5339980145575089E-3"/>
                  <c:y val="-1.763692923008559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0"/>
                  <c:y val="-2.015649054866919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2.8446660048525073E-3"/>
                  <c:y val="-1.763692923008554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Лист1!$B$42:$D$42</c:f>
              <c:strCache>
                <c:ptCount val="3"/>
                <c:pt idx="0">
                  <c:v>Микробиология и вирусология</c:v>
                </c:pt>
                <c:pt idx="1">
                  <c:v>Фармацевтична ботаника</c:v>
                </c:pt>
                <c:pt idx="2">
                  <c:v>Английски език</c:v>
                </c:pt>
              </c:strCache>
            </c:strRef>
          </c:cat>
          <c:val>
            <c:numRef>
              <c:f>Лист1!$B$43:$D$43</c:f>
              <c:numCache>
                <c:formatCode>0.0;[Red]0.0</c:formatCode>
                <c:ptCount val="3"/>
                <c:pt idx="0">
                  <c:v>95.5</c:v>
                </c:pt>
                <c:pt idx="1">
                  <c:v>86.4</c:v>
                </c:pt>
                <c:pt idx="2">
                  <c:v>76.2</c:v>
                </c:pt>
              </c:numCache>
            </c:numRef>
          </c:val>
        </c:ser>
        <c:ser>
          <c:idx val="1"/>
          <c:order val="1"/>
          <c:tx>
            <c:strRef>
              <c:f>Лист1!$A$44</c:f>
              <c:strCache>
                <c:ptCount val="1"/>
                <c:pt idx="0">
                  <c:v>не, не считам</c:v>
                </c:pt>
              </c:strCache>
            </c:strRef>
          </c:tx>
          <c:invertIfNegative val="0"/>
          <c:dLbls>
            <c:dLbl>
              <c:idx val="2"/>
              <c:layout>
                <c:manualLayout>
                  <c:x val="1.4223330024262642E-2"/>
                  <c:y val="-1.259780659291824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Лист1!$B$42:$D$42</c:f>
              <c:strCache>
                <c:ptCount val="3"/>
                <c:pt idx="0">
                  <c:v>Микробиология и вирусология</c:v>
                </c:pt>
                <c:pt idx="1">
                  <c:v>Фармацевтична ботаника</c:v>
                </c:pt>
                <c:pt idx="2">
                  <c:v>Английски език</c:v>
                </c:pt>
              </c:strCache>
            </c:strRef>
          </c:cat>
          <c:val>
            <c:numRef>
              <c:f>Лист1!$B$44:$D$44</c:f>
              <c:numCache>
                <c:formatCode>0.0;[Red]0.0</c:formatCode>
                <c:ptCount val="3"/>
                <c:pt idx="1">
                  <c:v>9.1</c:v>
                </c:pt>
                <c:pt idx="2">
                  <c:v>4.8</c:v>
                </c:pt>
              </c:numCache>
            </c:numRef>
          </c:val>
        </c:ser>
        <c:ser>
          <c:idx val="2"/>
          <c:order val="2"/>
          <c:tx>
            <c:strRef>
              <c:f>Лист1!$A$45</c:f>
              <c:strCache>
                <c:ptCount val="1"/>
                <c:pt idx="0">
                  <c:v>не мога да преценя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9912662033967552E-2"/>
                  <c:y val="-1.259780659291824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8.5339980145575228E-3"/>
                  <c:y val="-1.259780659291824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706799602911515E-2"/>
                  <c:y val="-2.519561318583649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Лист1!$B$42:$D$42</c:f>
              <c:strCache>
                <c:ptCount val="3"/>
                <c:pt idx="0">
                  <c:v>Микробиология и вирусология</c:v>
                </c:pt>
                <c:pt idx="1">
                  <c:v>Фармацевтична ботаника</c:v>
                </c:pt>
                <c:pt idx="2">
                  <c:v>Английски език</c:v>
                </c:pt>
              </c:strCache>
            </c:strRef>
          </c:cat>
          <c:val>
            <c:numRef>
              <c:f>Лист1!$B$45:$D$45</c:f>
              <c:numCache>
                <c:formatCode>0.0;[Red]0.0</c:formatCode>
                <c:ptCount val="3"/>
                <c:pt idx="0">
                  <c:v>4.5</c:v>
                </c:pt>
                <c:pt idx="1">
                  <c:v>4.5</c:v>
                </c:pt>
                <c:pt idx="2">
                  <c:v>19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cylinder"/>
        <c:axId val="129321984"/>
        <c:axId val="129340160"/>
        <c:axId val="0"/>
      </c:bar3DChart>
      <c:catAx>
        <c:axId val="129321984"/>
        <c:scaling>
          <c:orientation val="minMax"/>
        </c:scaling>
        <c:delete val="0"/>
        <c:axPos val="b"/>
        <c:majorTickMark val="none"/>
        <c:minorTickMark val="none"/>
        <c:tickLblPos val="nextTo"/>
        <c:crossAx val="129340160"/>
        <c:crosses val="autoZero"/>
        <c:auto val="1"/>
        <c:lblAlgn val="ctr"/>
        <c:lblOffset val="100"/>
        <c:noMultiLvlLbl val="0"/>
      </c:catAx>
      <c:valAx>
        <c:axId val="129340160"/>
        <c:scaling>
          <c:orientation val="minMax"/>
        </c:scaling>
        <c:delete val="1"/>
        <c:axPos val="l"/>
        <c:numFmt formatCode="0.0;[Red]0.0" sourceLinked="1"/>
        <c:majorTickMark val="out"/>
        <c:minorTickMark val="none"/>
        <c:tickLblPos val="nextTo"/>
        <c:crossAx val="129321984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9.8116562317448586E-2"/>
          <c:y val="0.29846723379941908"/>
          <c:w val="0.79238798735624361"/>
          <c:h val="4.345310838478264E-2"/>
        </c:manualLayout>
      </c:layout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/>
            </a:pPr>
            <a:r>
              <a:rPr lang="bg-BG" sz="1400" b="1" i="1" baseline="0">
                <a:effectLst/>
              </a:rPr>
              <a:t>Фиг. № 6. </a:t>
            </a:r>
            <a:r>
              <a:rPr lang="bg-BG" sz="1400" b="0" i="1" baseline="0">
                <a:effectLst/>
              </a:rPr>
              <a:t>По време на учебните занятия по дисциплината, преподавателят използвал ли е методи, чрез които студентите да са активни участници?</a:t>
            </a:r>
            <a:endParaRPr lang="en-GB" sz="1400">
              <a:effectLst/>
            </a:endParaRP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Лист1!$X$50</c:f>
              <c:strCache>
                <c:ptCount val="1"/>
                <c:pt idx="0">
                  <c:v>да, използвал е</c:v>
                </c:pt>
              </c:strCache>
            </c:strRef>
          </c:tx>
          <c:invertIfNegative val="0"/>
          <c:cat>
            <c:multiLvlStrRef>
              <c:f>Лист1!$Y$48:$AF$49</c:f>
              <c:multiLvlStrCache>
                <c:ptCount val="8"/>
                <c:lvl>
                  <c:pt idx="0">
                    <c:v>проф. д-р М. Средкова, дм</c:v>
                  </c:pt>
                  <c:pt idx="1">
                    <c:v>ас. К. Драгоев</c:v>
                  </c:pt>
                  <c:pt idx="2">
                    <c:v>ас. д-р Д. Георгиева</c:v>
                  </c:pt>
                  <c:pt idx="3">
                    <c:v>ас. д-р П. Христова-Кючукова</c:v>
                  </c:pt>
                  <c:pt idx="4">
                    <c:v>доц. Д. Павлова, дб</c:v>
                  </c:pt>
                  <c:pt idx="5">
                    <c:v>гл.ас. А. Гаврилова, дб</c:v>
                  </c:pt>
                  <c:pt idx="6">
                    <c:v>ст.преп. Я. Цветанова</c:v>
                  </c:pt>
                  <c:pt idx="7">
                    <c:v>преп. М. Върбанов</c:v>
                  </c:pt>
                </c:lvl>
                <c:lvl>
                  <c:pt idx="0">
                    <c:v>Микробиология и вирусология</c:v>
                  </c:pt>
                  <c:pt idx="4">
                    <c:v>Фармацевтична ботаника</c:v>
                  </c:pt>
                  <c:pt idx="6">
                    <c:v>Английски език</c:v>
                  </c:pt>
                </c:lvl>
              </c:multiLvlStrCache>
            </c:multiLvlStrRef>
          </c:cat>
          <c:val>
            <c:numRef>
              <c:f>Лист1!$Y$50:$AF$50</c:f>
              <c:numCache>
                <c:formatCode>0.0;[Red]0.0</c:formatCode>
                <c:ptCount val="8"/>
                <c:pt idx="0">
                  <c:v>70.8</c:v>
                </c:pt>
                <c:pt idx="1">
                  <c:v>28.6</c:v>
                </c:pt>
                <c:pt idx="2">
                  <c:v>88.9</c:v>
                </c:pt>
                <c:pt idx="3">
                  <c:v>100</c:v>
                </c:pt>
                <c:pt idx="4">
                  <c:v>69.599999999999994</c:v>
                </c:pt>
                <c:pt idx="5">
                  <c:v>82.6</c:v>
                </c:pt>
                <c:pt idx="6">
                  <c:v>88.2</c:v>
                </c:pt>
                <c:pt idx="7">
                  <c:v>80</c:v>
                </c:pt>
              </c:numCache>
            </c:numRef>
          </c:val>
        </c:ser>
        <c:ser>
          <c:idx val="1"/>
          <c:order val="1"/>
          <c:tx>
            <c:strRef>
              <c:f>Лист1!$X$51</c:f>
              <c:strCache>
                <c:ptCount val="1"/>
                <c:pt idx="0">
                  <c:v>не, не е използвал</c:v>
                </c:pt>
              </c:strCache>
            </c:strRef>
          </c:tx>
          <c:invertIfNegative val="0"/>
          <c:cat>
            <c:multiLvlStrRef>
              <c:f>Лист1!$Y$48:$AF$49</c:f>
              <c:multiLvlStrCache>
                <c:ptCount val="8"/>
                <c:lvl>
                  <c:pt idx="0">
                    <c:v>проф. д-р М. Средкова, дм</c:v>
                  </c:pt>
                  <c:pt idx="1">
                    <c:v>ас. К. Драгоев</c:v>
                  </c:pt>
                  <c:pt idx="2">
                    <c:v>ас. д-р Д. Георгиева</c:v>
                  </c:pt>
                  <c:pt idx="3">
                    <c:v>ас. д-р П. Христова-Кючукова</c:v>
                  </c:pt>
                  <c:pt idx="4">
                    <c:v>доц. Д. Павлова, дб</c:v>
                  </c:pt>
                  <c:pt idx="5">
                    <c:v>гл.ас. А. Гаврилова, дб</c:v>
                  </c:pt>
                  <c:pt idx="6">
                    <c:v>ст.преп. Я. Цветанова</c:v>
                  </c:pt>
                  <c:pt idx="7">
                    <c:v>преп. М. Върбанов</c:v>
                  </c:pt>
                </c:lvl>
                <c:lvl>
                  <c:pt idx="0">
                    <c:v>Микробиология и вирусология</c:v>
                  </c:pt>
                  <c:pt idx="4">
                    <c:v>Фармацевтична ботаника</c:v>
                  </c:pt>
                  <c:pt idx="6">
                    <c:v>Английски език</c:v>
                  </c:pt>
                </c:lvl>
              </c:multiLvlStrCache>
            </c:multiLvlStrRef>
          </c:cat>
          <c:val>
            <c:numRef>
              <c:f>Лист1!$Y$51:$AF$51</c:f>
              <c:numCache>
                <c:formatCode>0.0;[Red]0.0</c:formatCode>
                <c:ptCount val="8"/>
                <c:pt idx="0">
                  <c:v>25</c:v>
                </c:pt>
                <c:pt idx="1">
                  <c:v>42.8</c:v>
                </c:pt>
                <c:pt idx="2">
                  <c:v>11.1</c:v>
                </c:pt>
                <c:pt idx="4">
                  <c:v>17.399999999999999</c:v>
                </c:pt>
                <c:pt idx="5">
                  <c:v>4.4000000000000004</c:v>
                </c:pt>
                <c:pt idx="6">
                  <c:v>5.9</c:v>
                </c:pt>
              </c:numCache>
            </c:numRef>
          </c:val>
        </c:ser>
        <c:ser>
          <c:idx val="2"/>
          <c:order val="2"/>
          <c:tx>
            <c:strRef>
              <c:f>Лист1!$X$52</c:f>
              <c:strCache>
                <c:ptCount val="1"/>
                <c:pt idx="0">
                  <c:v>нямам мнение</c:v>
                </c:pt>
              </c:strCache>
            </c:strRef>
          </c:tx>
          <c:invertIfNegative val="0"/>
          <c:cat>
            <c:multiLvlStrRef>
              <c:f>Лист1!$Y$48:$AF$49</c:f>
              <c:multiLvlStrCache>
                <c:ptCount val="8"/>
                <c:lvl>
                  <c:pt idx="0">
                    <c:v>проф. д-р М. Средкова, дм</c:v>
                  </c:pt>
                  <c:pt idx="1">
                    <c:v>ас. К. Драгоев</c:v>
                  </c:pt>
                  <c:pt idx="2">
                    <c:v>ас. д-р Д. Георгиева</c:v>
                  </c:pt>
                  <c:pt idx="3">
                    <c:v>ас. д-р П. Христова-Кючукова</c:v>
                  </c:pt>
                  <c:pt idx="4">
                    <c:v>доц. Д. Павлова, дб</c:v>
                  </c:pt>
                  <c:pt idx="5">
                    <c:v>гл.ас. А. Гаврилова, дб</c:v>
                  </c:pt>
                  <c:pt idx="6">
                    <c:v>ст.преп. Я. Цветанова</c:v>
                  </c:pt>
                  <c:pt idx="7">
                    <c:v>преп. М. Върбанов</c:v>
                  </c:pt>
                </c:lvl>
                <c:lvl>
                  <c:pt idx="0">
                    <c:v>Микробиология и вирусология</c:v>
                  </c:pt>
                  <c:pt idx="4">
                    <c:v>Фармацевтична ботаника</c:v>
                  </c:pt>
                  <c:pt idx="6">
                    <c:v>Английски език</c:v>
                  </c:pt>
                </c:lvl>
              </c:multiLvlStrCache>
            </c:multiLvlStrRef>
          </c:cat>
          <c:val>
            <c:numRef>
              <c:f>Лист1!$Y$52:$AF$52</c:f>
              <c:numCache>
                <c:formatCode>0.0;[Red]0.0</c:formatCode>
                <c:ptCount val="8"/>
                <c:pt idx="0">
                  <c:v>4.2</c:v>
                </c:pt>
                <c:pt idx="1">
                  <c:v>28.6</c:v>
                </c:pt>
                <c:pt idx="4">
                  <c:v>13</c:v>
                </c:pt>
                <c:pt idx="5">
                  <c:v>13</c:v>
                </c:pt>
                <c:pt idx="6">
                  <c:v>5.9</c:v>
                </c:pt>
                <c:pt idx="7">
                  <c:v>20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129072128"/>
        <c:axId val="129090304"/>
      </c:barChart>
      <c:catAx>
        <c:axId val="129072128"/>
        <c:scaling>
          <c:orientation val="minMax"/>
        </c:scaling>
        <c:delete val="0"/>
        <c:axPos val="b"/>
        <c:majorTickMark val="none"/>
        <c:minorTickMark val="none"/>
        <c:tickLblPos val="nextTo"/>
        <c:crossAx val="129090304"/>
        <c:crosses val="autoZero"/>
        <c:auto val="1"/>
        <c:lblAlgn val="ctr"/>
        <c:lblOffset val="100"/>
        <c:noMultiLvlLbl val="0"/>
      </c:catAx>
      <c:valAx>
        <c:axId val="129090304"/>
        <c:scaling>
          <c:orientation val="minMax"/>
        </c:scaling>
        <c:delete val="1"/>
        <c:axPos val="l"/>
        <c:numFmt formatCode="0.0;[Red]0.0" sourceLinked="1"/>
        <c:majorTickMark val="out"/>
        <c:minorTickMark val="none"/>
        <c:tickLblPos val="nextTo"/>
        <c:crossAx val="129072128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0.10097979309488488"/>
          <c:y val="0.21197775390516505"/>
          <c:w val="0.79804041381023028"/>
          <c:h val="4.1243589465963792E-2"/>
        </c:manualLayout>
      </c:layout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bg-BG" sz="1100" b="1" i="1" baseline="0">
                <a:effectLst/>
              </a:rPr>
              <a:t>Фиг. № 7. </a:t>
            </a:r>
            <a:r>
              <a:rPr lang="bg-BG" sz="1100" b="0" i="1" baseline="0">
                <a:effectLst/>
              </a:rPr>
              <a:t>Срещали ли сте затруднения с усвояването на учебния материал по дисциплината?</a:t>
            </a:r>
            <a:endParaRPr lang="en-GB" sz="1100">
              <a:effectLst/>
            </a:endParaRPr>
          </a:p>
        </c:rich>
      </c:tx>
      <c:layout/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Лист1!$A$63</c:f>
              <c:strCache>
                <c:ptCount val="1"/>
                <c:pt idx="0">
                  <c:v>да, срещал съм</c:v>
                </c:pt>
              </c:strCache>
            </c:strRef>
          </c:tx>
          <c:invertIfNegative val="0"/>
          <c:cat>
            <c:strRef>
              <c:f>Лист1!$B$62:$D$62</c:f>
              <c:strCache>
                <c:ptCount val="3"/>
                <c:pt idx="0">
                  <c:v>Микробиология и вирусология</c:v>
                </c:pt>
                <c:pt idx="1">
                  <c:v>Фармацевтична ботаника</c:v>
                </c:pt>
                <c:pt idx="2">
                  <c:v>Английски език</c:v>
                </c:pt>
              </c:strCache>
            </c:strRef>
          </c:cat>
          <c:val>
            <c:numRef>
              <c:f>Лист1!$B$63:$D$63</c:f>
              <c:numCache>
                <c:formatCode>General</c:formatCode>
                <c:ptCount val="3"/>
                <c:pt idx="0" formatCode="0.0;[Red]0.0">
                  <c:v>26.1</c:v>
                </c:pt>
                <c:pt idx="1">
                  <c:v>34.799999999999997</c:v>
                </c:pt>
                <c:pt idx="2">
                  <c:v>18.2</c:v>
                </c:pt>
              </c:numCache>
            </c:numRef>
          </c:val>
        </c:ser>
        <c:ser>
          <c:idx val="1"/>
          <c:order val="1"/>
          <c:tx>
            <c:strRef>
              <c:f>Лист1!$A$64</c:f>
              <c:strCache>
                <c:ptCount val="1"/>
                <c:pt idx="0">
                  <c:v>не, не съм срещал</c:v>
                </c:pt>
              </c:strCache>
            </c:strRef>
          </c:tx>
          <c:invertIfNegative val="0"/>
          <c:cat>
            <c:strRef>
              <c:f>Лист1!$B$62:$D$62</c:f>
              <c:strCache>
                <c:ptCount val="3"/>
                <c:pt idx="0">
                  <c:v>Микробиология и вирусология</c:v>
                </c:pt>
                <c:pt idx="1">
                  <c:v>Фармацевтична ботаника</c:v>
                </c:pt>
                <c:pt idx="2">
                  <c:v>Английски език</c:v>
                </c:pt>
              </c:strCache>
            </c:strRef>
          </c:cat>
          <c:val>
            <c:numRef>
              <c:f>Лист1!$B$64:$D$64</c:f>
              <c:numCache>
                <c:formatCode>General</c:formatCode>
                <c:ptCount val="3"/>
                <c:pt idx="0" formatCode="0.0;[Red]0.0">
                  <c:v>52.2</c:v>
                </c:pt>
                <c:pt idx="1">
                  <c:v>43.5</c:v>
                </c:pt>
                <c:pt idx="2">
                  <c:v>68.2</c:v>
                </c:pt>
              </c:numCache>
            </c:numRef>
          </c:val>
        </c:ser>
        <c:ser>
          <c:idx val="2"/>
          <c:order val="2"/>
          <c:tx>
            <c:strRef>
              <c:f>Лист1!$A$65</c:f>
              <c:strCache>
                <c:ptCount val="1"/>
                <c:pt idx="0">
                  <c:v>не мога да преценя</c:v>
                </c:pt>
              </c:strCache>
            </c:strRef>
          </c:tx>
          <c:invertIfNegative val="0"/>
          <c:cat>
            <c:strRef>
              <c:f>Лист1!$B$62:$D$62</c:f>
              <c:strCache>
                <c:ptCount val="3"/>
                <c:pt idx="0">
                  <c:v>Микробиология и вирусология</c:v>
                </c:pt>
                <c:pt idx="1">
                  <c:v>Фармацевтична ботаника</c:v>
                </c:pt>
                <c:pt idx="2">
                  <c:v>Английски език</c:v>
                </c:pt>
              </c:strCache>
            </c:strRef>
          </c:cat>
          <c:val>
            <c:numRef>
              <c:f>Лист1!$B$65:$D$65</c:f>
              <c:numCache>
                <c:formatCode>General</c:formatCode>
                <c:ptCount val="3"/>
                <c:pt idx="0" formatCode="0.0;[Red]0.0">
                  <c:v>21.7</c:v>
                </c:pt>
                <c:pt idx="1">
                  <c:v>21.7</c:v>
                </c:pt>
                <c:pt idx="2">
                  <c:v>13.6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cylinder"/>
        <c:axId val="130608128"/>
        <c:axId val="130618112"/>
        <c:axId val="0"/>
      </c:bar3DChart>
      <c:catAx>
        <c:axId val="130608128"/>
        <c:scaling>
          <c:orientation val="minMax"/>
        </c:scaling>
        <c:delete val="0"/>
        <c:axPos val="b"/>
        <c:majorTickMark val="none"/>
        <c:minorTickMark val="none"/>
        <c:tickLblPos val="nextTo"/>
        <c:crossAx val="130618112"/>
        <c:crosses val="autoZero"/>
        <c:auto val="1"/>
        <c:lblAlgn val="ctr"/>
        <c:lblOffset val="100"/>
        <c:noMultiLvlLbl val="0"/>
      </c:catAx>
      <c:valAx>
        <c:axId val="130618112"/>
        <c:scaling>
          <c:orientation val="minMax"/>
        </c:scaling>
        <c:delete val="1"/>
        <c:axPos val="l"/>
        <c:numFmt formatCode="0.0;[Red]0.0" sourceLinked="1"/>
        <c:majorTickMark val="out"/>
        <c:minorTickMark val="none"/>
        <c:tickLblPos val="nextTo"/>
        <c:crossAx val="130608128"/>
        <c:crosses val="autoZero"/>
        <c:crossBetween val="between"/>
      </c:valAx>
    </c:plotArea>
    <c:legend>
      <c:legendPos val="t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bg-BG" sz="1100" b="1" i="1" baseline="0">
                <a:effectLst/>
              </a:rPr>
              <a:t>Фиг. № 8. </a:t>
            </a:r>
            <a:r>
              <a:rPr lang="bg-BG" sz="1100" b="0" i="1" baseline="0">
                <a:effectLst/>
              </a:rPr>
              <a:t>Отделихте ли достатъчно време за самоподготовка за учебно-практическите занятия по дисциплината?</a:t>
            </a:r>
            <a:endParaRPr lang="en-GB" sz="1100">
              <a:effectLst/>
            </a:endParaRP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Лист1!$I$63</c:f>
              <c:strCache>
                <c:ptCount val="1"/>
                <c:pt idx="0">
                  <c:v>да, отделих достатъчно</c:v>
                </c:pt>
              </c:strCache>
            </c:strRef>
          </c:tx>
          <c:invertIfNegative val="0"/>
          <c:cat>
            <c:strRef>
              <c:f>Лист1!$J$62:$L$62</c:f>
              <c:strCache>
                <c:ptCount val="3"/>
                <c:pt idx="0">
                  <c:v>Микробиология и вирусология</c:v>
                </c:pt>
                <c:pt idx="1">
                  <c:v>Фармацевтична ботаника</c:v>
                </c:pt>
                <c:pt idx="2">
                  <c:v>Английски език</c:v>
                </c:pt>
              </c:strCache>
            </c:strRef>
          </c:cat>
          <c:val>
            <c:numRef>
              <c:f>Лист1!$J$63:$L$63</c:f>
              <c:numCache>
                <c:formatCode>General</c:formatCode>
                <c:ptCount val="3"/>
                <c:pt idx="0" formatCode="0.0;[Red]0.0">
                  <c:v>60.9</c:v>
                </c:pt>
                <c:pt idx="1">
                  <c:v>60.9</c:v>
                </c:pt>
                <c:pt idx="2">
                  <c:v>54.6</c:v>
                </c:pt>
              </c:numCache>
            </c:numRef>
          </c:val>
        </c:ser>
        <c:ser>
          <c:idx val="1"/>
          <c:order val="1"/>
          <c:tx>
            <c:strRef>
              <c:f>Лист1!$I$64</c:f>
              <c:strCache>
                <c:ptCount val="1"/>
                <c:pt idx="0">
                  <c:v>да, отделих, но не достатъчно</c:v>
                </c:pt>
              </c:strCache>
            </c:strRef>
          </c:tx>
          <c:invertIfNegative val="0"/>
          <c:cat>
            <c:strRef>
              <c:f>Лист1!$J$62:$L$62</c:f>
              <c:strCache>
                <c:ptCount val="3"/>
                <c:pt idx="0">
                  <c:v>Микробиология и вирусология</c:v>
                </c:pt>
                <c:pt idx="1">
                  <c:v>Фармацевтична ботаника</c:v>
                </c:pt>
                <c:pt idx="2">
                  <c:v>Английски език</c:v>
                </c:pt>
              </c:strCache>
            </c:strRef>
          </c:cat>
          <c:val>
            <c:numRef>
              <c:f>Лист1!$J$64:$L$64</c:f>
              <c:numCache>
                <c:formatCode>General</c:formatCode>
                <c:ptCount val="3"/>
                <c:pt idx="0" formatCode="0.0;[Red]0.0">
                  <c:v>34.799999999999997</c:v>
                </c:pt>
                <c:pt idx="1">
                  <c:v>39.1</c:v>
                </c:pt>
                <c:pt idx="2">
                  <c:v>22.7</c:v>
                </c:pt>
              </c:numCache>
            </c:numRef>
          </c:val>
        </c:ser>
        <c:ser>
          <c:idx val="2"/>
          <c:order val="2"/>
          <c:tx>
            <c:strRef>
              <c:f>Лист1!$I$65</c:f>
              <c:strCache>
                <c:ptCount val="1"/>
                <c:pt idx="0">
                  <c:v>не, не отделих въобще</c:v>
                </c:pt>
              </c:strCache>
            </c:strRef>
          </c:tx>
          <c:invertIfNegative val="0"/>
          <c:cat>
            <c:strRef>
              <c:f>Лист1!$J$62:$L$62</c:f>
              <c:strCache>
                <c:ptCount val="3"/>
                <c:pt idx="0">
                  <c:v>Микробиология и вирусология</c:v>
                </c:pt>
                <c:pt idx="1">
                  <c:v>Фармацевтична ботаника</c:v>
                </c:pt>
                <c:pt idx="2">
                  <c:v>Английски език</c:v>
                </c:pt>
              </c:strCache>
            </c:strRef>
          </c:cat>
          <c:val>
            <c:numRef>
              <c:f>Лист1!$J$65:$L$65</c:f>
              <c:numCache>
                <c:formatCode>General</c:formatCode>
                <c:ptCount val="3"/>
                <c:pt idx="0">
                  <c:v>4.3</c:v>
                </c:pt>
                <c:pt idx="2">
                  <c:v>22.7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155672576"/>
        <c:axId val="155674112"/>
      </c:barChart>
      <c:catAx>
        <c:axId val="155672576"/>
        <c:scaling>
          <c:orientation val="minMax"/>
        </c:scaling>
        <c:delete val="0"/>
        <c:axPos val="b"/>
        <c:majorTickMark val="none"/>
        <c:minorTickMark val="none"/>
        <c:tickLblPos val="nextTo"/>
        <c:crossAx val="155674112"/>
        <c:crosses val="autoZero"/>
        <c:auto val="1"/>
        <c:lblAlgn val="ctr"/>
        <c:lblOffset val="100"/>
        <c:noMultiLvlLbl val="0"/>
      </c:catAx>
      <c:valAx>
        <c:axId val="155674112"/>
        <c:scaling>
          <c:orientation val="minMax"/>
        </c:scaling>
        <c:delete val="1"/>
        <c:axPos val="l"/>
        <c:numFmt formatCode="0.0;[Red]0.0" sourceLinked="1"/>
        <c:majorTickMark val="none"/>
        <c:minorTickMark val="none"/>
        <c:tickLblPos val="nextTo"/>
        <c:crossAx val="155672576"/>
        <c:crosses val="autoZero"/>
        <c:crossBetween val="between"/>
      </c:valAx>
    </c:plotArea>
    <c:legend>
      <c:legendPos val="t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050"/>
            </a:pPr>
            <a:r>
              <a:rPr lang="bg-BG" sz="1050" b="1" i="1" baseline="0">
                <a:effectLst/>
              </a:rPr>
              <a:t>Фиг. № 9. </a:t>
            </a:r>
            <a:r>
              <a:rPr lang="bg-BG" sz="1050" b="0" i="1" baseline="0">
                <a:effectLst/>
              </a:rPr>
              <a:t>Предложени ли Ви бяха консултации по време на семестъра от страна на преподавателите, водили учебната дисциплина? </a:t>
            </a:r>
            <a:r>
              <a:rPr lang="en-US" sz="1050" b="0" i="1" baseline="0">
                <a:effectLst/>
              </a:rPr>
              <a:t>(</a:t>
            </a:r>
            <a:r>
              <a:rPr lang="bg-BG" sz="1050" b="0" i="1" baseline="0">
                <a:effectLst/>
              </a:rPr>
              <a:t>%</a:t>
            </a:r>
            <a:r>
              <a:rPr lang="en-US" sz="1050" b="0" i="1" baseline="0">
                <a:effectLst/>
              </a:rPr>
              <a:t>)</a:t>
            </a:r>
            <a:endParaRPr lang="en-GB" sz="1050">
              <a:effectLst/>
            </a:endParaRPr>
          </a:p>
        </c:rich>
      </c:tx>
      <c:layout/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Лист1!$R$62</c:f>
              <c:strCache>
                <c:ptCount val="1"/>
                <c:pt idx="0">
                  <c:v>да, предложени от лектора</c:v>
                </c:pt>
              </c:strCache>
            </c:strRef>
          </c:tx>
          <c:invertIfNegative val="0"/>
          <c:cat>
            <c:strRef>
              <c:f>Лист1!$Q$63:$Q$65</c:f>
              <c:strCache>
                <c:ptCount val="3"/>
                <c:pt idx="0">
                  <c:v>Микробиология и вирусология</c:v>
                </c:pt>
                <c:pt idx="1">
                  <c:v>Фармацевтична ботаника</c:v>
                </c:pt>
                <c:pt idx="2">
                  <c:v>Английски език</c:v>
                </c:pt>
              </c:strCache>
            </c:strRef>
          </c:cat>
          <c:val>
            <c:numRef>
              <c:f>Лист1!$R$63:$R$65</c:f>
              <c:numCache>
                <c:formatCode>0.0</c:formatCode>
                <c:ptCount val="3"/>
                <c:pt idx="0">
                  <c:v>19.600000000000001</c:v>
                </c:pt>
                <c:pt idx="1">
                  <c:v>17.399999999999999</c:v>
                </c:pt>
              </c:numCache>
            </c:numRef>
          </c:val>
        </c:ser>
        <c:ser>
          <c:idx val="1"/>
          <c:order val="1"/>
          <c:tx>
            <c:strRef>
              <c:f>Лист1!$S$62</c:f>
              <c:strCache>
                <c:ptCount val="1"/>
                <c:pt idx="0">
                  <c:v>да, предложени от асистента</c:v>
                </c:pt>
              </c:strCache>
            </c:strRef>
          </c:tx>
          <c:invertIfNegative val="0"/>
          <c:cat>
            <c:strRef>
              <c:f>Лист1!$Q$63:$Q$65</c:f>
              <c:strCache>
                <c:ptCount val="3"/>
                <c:pt idx="0">
                  <c:v>Микробиология и вирусология</c:v>
                </c:pt>
                <c:pt idx="1">
                  <c:v>Фармацевтична ботаника</c:v>
                </c:pt>
                <c:pt idx="2">
                  <c:v>Английски език</c:v>
                </c:pt>
              </c:strCache>
            </c:strRef>
          </c:cat>
          <c:val>
            <c:numRef>
              <c:f>Лист1!$S$63:$S$65</c:f>
              <c:numCache>
                <c:formatCode>0.0</c:formatCode>
                <c:ptCount val="3"/>
                <c:pt idx="0">
                  <c:v>36.9</c:v>
                </c:pt>
                <c:pt idx="1">
                  <c:v>69.599999999999994</c:v>
                </c:pt>
                <c:pt idx="2" formatCode="General">
                  <c:v>54.5</c:v>
                </c:pt>
              </c:numCache>
            </c:numRef>
          </c:val>
        </c:ser>
        <c:ser>
          <c:idx val="2"/>
          <c:order val="2"/>
          <c:tx>
            <c:strRef>
              <c:f>Лист1!$T$62</c:f>
              <c:strCache>
                <c:ptCount val="1"/>
                <c:pt idx="0">
                  <c:v>не, не бяха предложени</c:v>
                </c:pt>
              </c:strCache>
            </c:strRef>
          </c:tx>
          <c:invertIfNegative val="0"/>
          <c:cat>
            <c:strRef>
              <c:f>Лист1!$Q$63:$Q$65</c:f>
              <c:strCache>
                <c:ptCount val="3"/>
                <c:pt idx="0">
                  <c:v>Микробиология и вирусология</c:v>
                </c:pt>
                <c:pt idx="1">
                  <c:v>Фармацевтична ботаника</c:v>
                </c:pt>
                <c:pt idx="2">
                  <c:v>Английски език</c:v>
                </c:pt>
              </c:strCache>
            </c:strRef>
          </c:cat>
          <c:val>
            <c:numRef>
              <c:f>Лист1!$T$63:$T$65</c:f>
              <c:numCache>
                <c:formatCode>0.0</c:formatCode>
                <c:ptCount val="3"/>
                <c:pt idx="0">
                  <c:v>43.5</c:v>
                </c:pt>
                <c:pt idx="1">
                  <c:v>13</c:v>
                </c:pt>
                <c:pt idx="2" formatCode="General">
                  <c:v>45.5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cylinder"/>
        <c:axId val="129980288"/>
        <c:axId val="129981824"/>
        <c:axId val="0"/>
      </c:bar3DChart>
      <c:catAx>
        <c:axId val="129980288"/>
        <c:scaling>
          <c:orientation val="minMax"/>
        </c:scaling>
        <c:delete val="0"/>
        <c:axPos val="b"/>
        <c:majorTickMark val="none"/>
        <c:minorTickMark val="none"/>
        <c:tickLblPos val="nextTo"/>
        <c:crossAx val="129981824"/>
        <c:crosses val="autoZero"/>
        <c:auto val="1"/>
        <c:lblAlgn val="ctr"/>
        <c:lblOffset val="100"/>
        <c:noMultiLvlLbl val="0"/>
      </c:catAx>
      <c:valAx>
        <c:axId val="129981824"/>
        <c:scaling>
          <c:orientation val="minMax"/>
        </c:scaling>
        <c:delete val="1"/>
        <c:axPos val="l"/>
        <c:numFmt formatCode="0.0" sourceLinked="1"/>
        <c:majorTickMark val="out"/>
        <c:minorTickMark val="none"/>
        <c:tickLblPos val="nextTo"/>
        <c:crossAx val="129980288"/>
        <c:crosses val="autoZero"/>
        <c:crossBetween val="between"/>
      </c:valAx>
    </c:plotArea>
    <c:legend>
      <c:legendPos val="t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25A25AF-6371-4E49-AB70-01A09E425F53}" type="datetimeFigureOut">
              <a:rPr lang="en-GB" smtClean="0"/>
              <a:t>04/02/2019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3B9442-74DC-4B2B-8C5D-369FAD0E88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96710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33CB9806-9C8A-4183-A6DE-8A1DB12F380E}" type="datetime1">
              <a:rPr lang="en-GB" smtClean="0"/>
              <a:t>04/02/2019</a:t>
            </a:fld>
            <a:endParaRPr lang="en-GB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GB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779EBE12-A991-4A0F-BFCC-904F09E80E21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F2646-AE12-41EE-9A30-2C476B2F1E96}" type="datetime1">
              <a:rPr lang="en-GB" smtClean="0"/>
              <a:t>04/02/2019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EBE12-A991-4A0F-BFCC-904F09E80E21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9AE45-4D93-4A79-A318-5025F2F0DF2D}" type="datetime1">
              <a:rPr lang="en-GB" smtClean="0"/>
              <a:t>04/02/2019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EBE12-A991-4A0F-BFCC-904F09E80E21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E4A71-17EB-49B7-8C49-E057C9EBA32A}" type="datetime1">
              <a:rPr lang="en-GB" smtClean="0"/>
              <a:t>04/02/2019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EBE12-A991-4A0F-BFCC-904F09E80E21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684E7-B53E-4574-995E-F68E06FB21F4}" type="datetime1">
              <a:rPr lang="en-GB" smtClean="0"/>
              <a:t>04/02/2019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EBE12-A991-4A0F-BFCC-904F09E80E21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B040C-4697-4910-901C-B3DE27BB1C69}" type="datetime1">
              <a:rPr lang="en-GB" smtClean="0"/>
              <a:t>04/02/2019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EBE12-A991-4A0F-BFCC-904F09E80E21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4816CD15-C37E-4998-AABC-2F3A3D6BD13B}" type="datetime1">
              <a:rPr lang="en-GB" smtClean="0"/>
              <a:t>04/02/2019</a:t>
            </a:fld>
            <a:endParaRPr lang="en-GB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79EBE12-A991-4A0F-BFCC-904F09E80E21}" type="slidenum">
              <a:rPr lang="en-GB" smtClean="0"/>
              <a:t>‹#›</a:t>
            </a:fld>
            <a:endParaRPr lang="en-GB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7162DC95-41AA-4E34-87EE-027CC5D63100}" type="datetime1">
              <a:rPr lang="en-GB" smtClean="0"/>
              <a:t>04/02/2019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779EBE12-A991-4A0F-BFCC-904F09E80E21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88278-8B47-4ACA-9B3F-01C311AE023D}" type="datetime1">
              <a:rPr lang="en-GB" smtClean="0"/>
              <a:t>04/02/2019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EBE12-A991-4A0F-BFCC-904F09E80E21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D8E11-3AB9-430A-A612-CACA68A7DED6}" type="datetime1">
              <a:rPr lang="en-GB" smtClean="0"/>
              <a:t>04/02/2019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EBE12-A991-4A0F-BFCC-904F09E80E21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B9BE6-0E59-421A-9309-91446E77E5AD}" type="datetime1">
              <a:rPr lang="en-GB" smtClean="0"/>
              <a:t>04/02/2019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EBE12-A991-4A0F-BFCC-904F09E80E21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532EF93E-331C-4692-8E7F-71149EF03EB2}" type="datetime1">
              <a:rPr lang="en-GB" smtClean="0"/>
              <a:t>04/02/2019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GB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779EBE12-A991-4A0F-BFCC-904F09E80E21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01" r:id="rId1"/>
    <p:sldLayoutId id="2147483902" r:id="rId2"/>
    <p:sldLayoutId id="2147483903" r:id="rId3"/>
    <p:sldLayoutId id="2147483904" r:id="rId4"/>
    <p:sldLayoutId id="2147483905" r:id="rId5"/>
    <p:sldLayoutId id="2147483906" r:id="rId6"/>
    <p:sldLayoutId id="2147483907" r:id="rId7"/>
    <p:sldLayoutId id="2147483908" r:id="rId8"/>
    <p:sldLayoutId id="2147483909" r:id="rId9"/>
    <p:sldLayoutId id="2147483910" r:id="rId10"/>
    <p:sldLayoutId id="2147483911" r:id="rId11"/>
  </p:sldLayoutIdLst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7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6.emf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9552" y="1340768"/>
            <a:ext cx="8136904" cy="2376264"/>
          </a:xfrm>
        </p:spPr>
        <p:txBody>
          <a:bodyPr>
            <a:noAutofit/>
          </a:bodyPr>
          <a:lstStyle/>
          <a:p>
            <a:pPr algn="ctr"/>
            <a:r>
              <a:rPr lang="en-US" sz="2000" b="1" dirty="0" smtClean="0"/>
              <a:t>0</a:t>
            </a:r>
            <a:r>
              <a:rPr lang="bg-BG" sz="2000" b="1" dirty="0" smtClean="0"/>
              <a:t>3</a:t>
            </a:r>
            <a:r>
              <a:rPr lang="en-US" sz="2000" b="1" dirty="0" smtClean="0"/>
              <a:t>-0</a:t>
            </a:r>
            <a:r>
              <a:rPr lang="bg-BG" sz="2000" b="1" dirty="0" smtClean="0"/>
              <a:t>1</a:t>
            </a:r>
            <a:r>
              <a:rPr lang="en-US" sz="2000" b="1" dirty="0" smtClean="0"/>
              <a:t>: </a:t>
            </a:r>
            <a:r>
              <a:rPr lang="bg-BG" sz="2000" b="1" dirty="0" smtClean="0"/>
              <a:t>ПРОУЧВАНЕ НА </a:t>
            </a:r>
            <a:r>
              <a:rPr lang="ru-RU" sz="2000" b="1" dirty="0" smtClean="0"/>
              <a:t>МНЕНИЕТО </a:t>
            </a:r>
            <a:r>
              <a:rPr lang="ru-RU" sz="2000" b="1" dirty="0"/>
              <a:t>НА СТУДЕНТИ </a:t>
            </a:r>
            <a:r>
              <a:rPr lang="ru-RU" sz="2000" b="1" dirty="0" smtClean="0"/>
              <a:t>ЗА </a:t>
            </a:r>
            <a:r>
              <a:rPr lang="ru-RU" sz="2000" b="1" dirty="0"/>
              <a:t>СПЕЦИФИЧНИТЕ КОМПЕТЕНЦИИ, ФОРМИРАНИ ПО </a:t>
            </a:r>
            <a:r>
              <a:rPr lang="ru-RU" sz="2000" b="1" dirty="0" smtClean="0"/>
              <a:t>УЧЕБНИТЕ ДИСЦИПЛИНИ „МИКРОБИОЛОГИЯ И ВИРУСОЛОГИЯ”, „ФАРМАЦЕВТИЧНА БОТАНИКА” </a:t>
            </a:r>
            <a:r>
              <a:rPr lang="ru-RU" sz="2000" b="1" dirty="0"/>
              <a:t>И </a:t>
            </a:r>
            <a:r>
              <a:rPr lang="ru-RU" sz="2000" b="1" dirty="0" smtClean="0"/>
              <a:t>„АНГЛИЙСКИ </a:t>
            </a:r>
            <a:r>
              <a:rPr lang="ru-RU" sz="2000" b="1" dirty="0"/>
              <a:t>ЕЗИК” И </a:t>
            </a:r>
            <a:r>
              <a:rPr lang="ru-RU" sz="2000" b="1" dirty="0" smtClean="0"/>
              <a:t>ТЯХНОТО </a:t>
            </a:r>
            <a:r>
              <a:rPr lang="ru-RU" sz="2000" b="1" dirty="0"/>
              <a:t>СЪОТВЕТСТВИЕ С МЕТОДИТЕ ЗА ОЦЕНКА НА ЗНАНИЯТА И УМЕНИЯТА </a:t>
            </a:r>
            <a:r>
              <a:rPr lang="ru-RU" sz="2000" b="1" dirty="0" smtClean="0"/>
              <a:t>НА СТУДЕНТИТЕ И </a:t>
            </a:r>
            <a:r>
              <a:rPr lang="ru-RU" sz="2000" b="1" dirty="0"/>
              <a:t>ЗА ПРЕПОДАВАТЕЛИТЕ, УЧАСТВАЛИ В ОБУЧЕНИЕТО НА СТУДЕНТИТЕ ПО </a:t>
            </a:r>
            <a:r>
              <a:rPr lang="ru-RU" sz="2000" b="1" dirty="0" smtClean="0"/>
              <a:t>УЧЕБНИТЕ ДИСЦИПЛИНИ</a:t>
            </a:r>
            <a:endParaRPr lang="en-GB" sz="20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87250" y="6237312"/>
            <a:ext cx="6461760" cy="432048"/>
          </a:xfrm>
        </p:spPr>
        <p:txBody>
          <a:bodyPr>
            <a:normAutofit/>
          </a:bodyPr>
          <a:lstStyle/>
          <a:p>
            <a:pPr algn="ctr"/>
            <a:r>
              <a:rPr lang="bg-BG" sz="1700" dirty="0" smtClean="0">
                <a:solidFill>
                  <a:schemeClr val="tx2"/>
                </a:solidFill>
                <a:latin typeface="+mj-lt"/>
              </a:rPr>
              <a:t>СТУДЕНТИ ОТ СПЕЦИАЛНОСТ „ФАРМАЦИЯ“, 3 КУРС</a:t>
            </a:r>
            <a:endParaRPr lang="en-GB" sz="1700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971600" y="428662"/>
            <a:ext cx="6840760" cy="62407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None/>
              <a:defRPr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ts val="0"/>
              </a:spcBef>
            </a:pPr>
            <a:r>
              <a:rPr lang="bg-BG" sz="1600" b="1" dirty="0" smtClean="0">
                <a:solidFill>
                  <a:schemeClr val="bg1"/>
                </a:solidFill>
                <a:latin typeface="+mj-lt"/>
              </a:rPr>
              <a:t>МЕДИЦИНСКИ УНИВЕРСИТЕТ – ПЛЕВЕН </a:t>
            </a:r>
          </a:p>
          <a:p>
            <a:pPr algn="ctr">
              <a:spcBef>
                <a:spcPts val="0"/>
              </a:spcBef>
            </a:pPr>
            <a:r>
              <a:rPr lang="bg-BG" sz="1600" b="1" dirty="0" smtClean="0">
                <a:solidFill>
                  <a:schemeClr val="bg1"/>
                </a:solidFill>
                <a:latin typeface="+mj-lt"/>
              </a:rPr>
              <a:t>ФАКУЛТЕТ „ФАРМАЦИЯ“</a:t>
            </a:r>
            <a:endParaRPr lang="en-GB" sz="1600" b="1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428662"/>
            <a:ext cx="590550" cy="600075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  <a:extLst/>
        </p:spPr>
      </p:pic>
      <p:cxnSp>
        <p:nvCxnSpPr>
          <p:cNvPr id="6" name="Straight Connector 5"/>
          <p:cNvCxnSpPr/>
          <p:nvPr/>
        </p:nvCxnSpPr>
        <p:spPr>
          <a:xfrm>
            <a:off x="827584" y="1052736"/>
            <a:ext cx="7056784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AutoShape 2" descr="Image result for microbiology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" name="AutoShape 4" descr="Image result for microbiology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575" y="3933056"/>
            <a:ext cx="2905125" cy="157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5" name="Picture 7" descr="Image result for pharmaceutical botany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0700" y="4209280"/>
            <a:ext cx="3533775" cy="12954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32314" y="4185931"/>
            <a:ext cx="2360092" cy="13260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59424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681" y="476672"/>
            <a:ext cx="8640960" cy="648072"/>
          </a:xfrm>
        </p:spPr>
        <p:txBody>
          <a:bodyPr>
            <a:normAutofit/>
          </a:bodyPr>
          <a:lstStyle/>
          <a:p>
            <a:r>
              <a:rPr lang="bg-BG" sz="1800" b="1" dirty="0" smtClean="0">
                <a:solidFill>
                  <a:srgbClr val="FFC000"/>
                </a:solidFill>
              </a:rPr>
              <a:t>НАЛИЧНИ ЗАТРУДНЕНИЯ С УСВОЯВАНЕТО НА УЧЕБНИЯ МАТЕРИАЛ И ОТДЕЛЕНО ВРЕМЕ ОТ СТУДЕНТИТЕ  ЗА САМОПОДГОТОВКА</a:t>
            </a:r>
            <a:endParaRPr lang="en-GB" sz="1800" b="1" dirty="0">
              <a:solidFill>
                <a:srgbClr val="FFC000"/>
              </a:solidFill>
            </a:endParaRPr>
          </a:p>
        </p:txBody>
      </p:sp>
      <p:sp>
        <p:nvSpPr>
          <p:cNvPr id="13" name="Text Box 4"/>
          <p:cNvSpPr txBox="1">
            <a:spLocks noChangeArrowheads="1"/>
          </p:cNvSpPr>
          <p:nvPr/>
        </p:nvSpPr>
        <p:spPr bwMode="auto">
          <a:xfrm>
            <a:off x="107504" y="5229200"/>
            <a:ext cx="4783118" cy="16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171450" marR="0" lvl="0" indent="-1714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bg-BG" sz="11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Около 35% от студентите</a:t>
            </a:r>
            <a:r>
              <a:rPr kumimoji="0" lang="bg-BG" sz="1100" b="0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 </a:t>
            </a:r>
            <a:r>
              <a:rPr kumimoji="0" lang="bg-BG" sz="11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споделят</a:t>
            </a:r>
            <a:r>
              <a:rPr kumimoji="0" lang="bg-BG" sz="1100" b="0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 за налични затруднения, които </a:t>
            </a:r>
            <a:r>
              <a:rPr kumimoji="0" lang="bg-BG" sz="11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са срещали с усвояването на учебния материал по „Фармацевтична</a:t>
            </a:r>
            <a:r>
              <a:rPr kumimoji="0" lang="bg-BG" sz="1100" b="0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 ботаника</a:t>
            </a:r>
            <a:r>
              <a:rPr kumimoji="0" lang="bg-BG" sz="11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“.</a:t>
            </a:r>
            <a:r>
              <a:rPr kumimoji="0" lang="bg-BG" sz="1100" b="0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 </a:t>
            </a:r>
          </a:p>
          <a:p>
            <a:pPr marL="171450" marR="0" lvl="0" indent="-1714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bg-BG" sz="11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По отношение на „Микробиология и вирусология“ </a:t>
            </a:r>
            <a:r>
              <a:rPr lang="bg-BG" sz="1100" i="1" dirty="0" smtClean="0">
                <a:cs typeface="Arial" pitchFamily="34" charset="0"/>
              </a:rPr>
              <a:t>всяко четвърто лице споделя за налични затруднения.</a:t>
            </a:r>
          </a:p>
          <a:p>
            <a:pPr marL="171450" marR="0" lvl="0" indent="-1714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bg-BG" sz="11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Сравнително по-нисък </a:t>
            </a:r>
            <a:r>
              <a:rPr kumimoji="0" lang="en-US" sz="11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(</a:t>
            </a:r>
            <a:r>
              <a:rPr kumimoji="0" lang="bg-BG" sz="11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18.2%</a:t>
            </a:r>
            <a:r>
              <a:rPr kumimoji="0" lang="en-US" sz="11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)</a:t>
            </a:r>
            <a:r>
              <a:rPr kumimoji="0" lang="bg-BG" sz="11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 е делът на студентите, които са</a:t>
            </a:r>
            <a:r>
              <a:rPr kumimoji="0" lang="bg-BG" sz="1100" b="0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 срещнали затруднения с усвояването на учебния материал по АЕ.</a:t>
            </a:r>
            <a:endParaRPr kumimoji="0" lang="bg-BG" sz="11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sp>
        <p:nvSpPr>
          <p:cNvPr id="14" name="Text Box 4"/>
          <p:cNvSpPr txBox="1">
            <a:spLocks noChangeArrowheads="1"/>
          </p:cNvSpPr>
          <p:nvPr/>
        </p:nvSpPr>
        <p:spPr bwMode="auto">
          <a:xfrm>
            <a:off x="5076056" y="5733256"/>
            <a:ext cx="3888432" cy="9361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171450" indent="-171450" fontAlgn="base">
              <a:spcBef>
                <a:spcPct val="0"/>
              </a:spcBef>
              <a:spcAft>
                <a:spcPts val="1000"/>
              </a:spcAft>
              <a:buFont typeface="Arial" pitchFamily="34" charset="0"/>
              <a:buChar char="•"/>
            </a:pPr>
            <a:r>
              <a:rPr kumimoji="0" lang="bg-BG" sz="11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Около и над </a:t>
            </a:r>
            <a:r>
              <a:rPr lang="bg-BG" sz="1100" i="1" dirty="0" smtClean="0">
                <a:cs typeface="Arial" pitchFamily="34" charset="0"/>
              </a:rPr>
              <a:t>60</a:t>
            </a:r>
            <a:r>
              <a:rPr kumimoji="0" lang="bg-BG" sz="11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%</a:t>
            </a:r>
            <a:r>
              <a:rPr kumimoji="0" lang="bg-BG" sz="1100" b="0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 от студентите считат, че са отделили достатъчно време за самоподготовка по всяка от трите изучавани учебни дисциплини. </a:t>
            </a:r>
          </a:p>
        </p:txBody>
      </p:sp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5279836"/>
              </p:ext>
            </p:extLst>
          </p:nvPr>
        </p:nvGraphicFramePr>
        <p:xfrm>
          <a:off x="107504" y="1124744"/>
          <a:ext cx="4464496" cy="41764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0" name="Chart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57046329"/>
              </p:ext>
            </p:extLst>
          </p:nvPr>
        </p:nvGraphicFramePr>
        <p:xfrm>
          <a:off x="4427984" y="1196752"/>
          <a:ext cx="4427984" cy="41764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894060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093" y="548680"/>
            <a:ext cx="8712968" cy="648072"/>
          </a:xfrm>
        </p:spPr>
        <p:txBody>
          <a:bodyPr>
            <a:normAutofit/>
          </a:bodyPr>
          <a:lstStyle/>
          <a:p>
            <a:r>
              <a:rPr lang="bg-BG" sz="1800" b="1" dirty="0" smtClean="0">
                <a:solidFill>
                  <a:srgbClr val="FFC000"/>
                </a:solidFill>
              </a:rPr>
              <a:t>ОРГАНИЗИРАНИ КОНСУЛТАЦИИ ОТ ПРЕПОДАВАТЕЛИТЕ ПО УЧЕБНИТЕ ДИСЦИПЛИНИ И ПОСЕЩАЕМОСТ ОТ СТУДЕНТИТЕ</a:t>
            </a:r>
            <a:endParaRPr lang="en-GB" sz="1800" b="1" dirty="0">
              <a:solidFill>
                <a:srgbClr val="FFC000"/>
              </a:solidFill>
            </a:endParaRPr>
          </a:p>
        </p:txBody>
      </p:sp>
      <p:sp>
        <p:nvSpPr>
          <p:cNvPr id="13" name="Text Box 4"/>
          <p:cNvSpPr txBox="1">
            <a:spLocks noChangeArrowheads="1"/>
          </p:cNvSpPr>
          <p:nvPr/>
        </p:nvSpPr>
        <p:spPr bwMode="auto">
          <a:xfrm>
            <a:off x="220930" y="5587520"/>
            <a:ext cx="4279062" cy="968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171450" marR="0" lvl="0" indent="-1714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bg-BG" sz="11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Консултации по учебната дисциплина</a:t>
            </a:r>
            <a:r>
              <a:rPr kumimoji="0" lang="bg-BG" sz="1100" b="0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 са предлагани предимно от нехабилитирания преподавател по</a:t>
            </a:r>
            <a:r>
              <a:rPr kumimoji="0" lang="bg-BG" sz="11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 ФБ </a:t>
            </a:r>
            <a:r>
              <a:rPr kumimoji="0" lang="en-US" sz="11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(</a:t>
            </a:r>
            <a:r>
              <a:rPr kumimoji="0" lang="bg-BG" sz="11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69.6%</a:t>
            </a:r>
            <a:r>
              <a:rPr kumimoji="0" lang="en-US" sz="11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)</a:t>
            </a:r>
            <a:r>
              <a:rPr kumimoji="0" lang="bg-BG" sz="11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 и от преподавателя по АЕ </a:t>
            </a:r>
            <a:r>
              <a:rPr kumimoji="0" lang="en-US" sz="11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(</a:t>
            </a:r>
            <a:r>
              <a:rPr kumimoji="0" lang="bg-BG" sz="11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54.5%</a:t>
            </a:r>
            <a:r>
              <a:rPr kumimoji="0" lang="en-US" sz="11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)</a:t>
            </a:r>
            <a:r>
              <a:rPr kumimoji="0" lang="bg-BG" sz="11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.</a:t>
            </a:r>
          </a:p>
        </p:txBody>
      </p:sp>
      <p:sp>
        <p:nvSpPr>
          <p:cNvPr id="14" name="Text Box 4"/>
          <p:cNvSpPr txBox="1">
            <a:spLocks noChangeArrowheads="1"/>
          </p:cNvSpPr>
          <p:nvPr/>
        </p:nvSpPr>
        <p:spPr bwMode="auto">
          <a:xfrm>
            <a:off x="4860032" y="5301208"/>
            <a:ext cx="4032448" cy="12547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171450" marR="0" lvl="0" indent="-1714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bg-BG" sz="11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Над 40% от студентите са посещавали консултациите</a:t>
            </a:r>
            <a:r>
              <a:rPr lang="bg-BG" sz="1100" i="1" dirty="0">
                <a:cs typeface="Arial" pitchFamily="34" charset="0"/>
              </a:rPr>
              <a:t> </a:t>
            </a:r>
            <a:r>
              <a:rPr lang="bg-BG" sz="1100" i="1" dirty="0" smtClean="0">
                <a:cs typeface="Arial" pitchFamily="34" charset="0"/>
              </a:rPr>
              <a:t>по ФБ, организирани от нехабилитираното лице</a:t>
            </a:r>
            <a:r>
              <a:rPr kumimoji="0" lang="bg-BG" sz="11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.  </a:t>
            </a:r>
          </a:p>
          <a:p>
            <a:pPr marL="171450" marR="0" lvl="0" indent="-1714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bg-BG" sz="11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Повече от 52% от лицата признават, че не са се възползвали от консултациите, организирани от преподавателите по МВ.</a:t>
            </a:r>
            <a:r>
              <a:rPr kumimoji="0" lang="bg-BG" sz="1100" b="0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 Същото се потвърждава за консултациите по АЕ </a:t>
            </a:r>
            <a:r>
              <a:rPr kumimoji="0" lang="en-US" sz="1100" b="0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(</a:t>
            </a:r>
            <a:r>
              <a:rPr kumimoji="0" lang="bg-BG" sz="1100" b="0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43.2%</a:t>
            </a:r>
            <a:r>
              <a:rPr kumimoji="0" lang="en-US" sz="1100" b="0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)</a:t>
            </a:r>
            <a:r>
              <a:rPr kumimoji="0" lang="bg-BG" sz="1100" b="0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.</a:t>
            </a:r>
            <a:endParaRPr kumimoji="0" lang="bg-BG" sz="11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03677376"/>
              </p:ext>
            </p:extLst>
          </p:nvPr>
        </p:nvGraphicFramePr>
        <p:xfrm>
          <a:off x="220930" y="1268760"/>
          <a:ext cx="4476338" cy="39604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Chart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07171936"/>
              </p:ext>
            </p:extLst>
          </p:nvPr>
        </p:nvGraphicFramePr>
        <p:xfrm>
          <a:off x="4355976" y="1268760"/>
          <a:ext cx="4716016" cy="41044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625082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5516" y="548680"/>
            <a:ext cx="8784976" cy="432048"/>
          </a:xfrm>
        </p:spPr>
        <p:txBody>
          <a:bodyPr>
            <a:normAutofit/>
          </a:bodyPr>
          <a:lstStyle/>
          <a:p>
            <a:r>
              <a:rPr lang="bg-BG" sz="1800" b="1" dirty="0" smtClean="0">
                <a:solidFill>
                  <a:srgbClr val="FFC000"/>
                </a:solidFill>
              </a:rPr>
              <a:t>ПОДГОТОВКА И ПРОВЕЖДАНЕ НА ИЗПИТА ПО УЧЕБНИТЕ ДИСЦИПЛИНИ</a:t>
            </a:r>
            <a:endParaRPr lang="en-GB" sz="1800" b="1" dirty="0">
              <a:solidFill>
                <a:srgbClr val="FFC000"/>
              </a:solidFill>
            </a:endParaRPr>
          </a:p>
        </p:txBody>
      </p:sp>
      <p:sp>
        <p:nvSpPr>
          <p:cNvPr id="13" name="Text Box 4"/>
          <p:cNvSpPr txBox="1">
            <a:spLocks noChangeArrowheads="1"/>
          </p:cNvSpPr>
          <p:nvPr/>
        </p:nvSpPr>
        <p:spPr bwMode="auto">
          <a:xfrm>
            <a:off x="251520" y="908720"/>
            <a:ext cx="4356484" cy="2880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171450" indent="-171450">
              <a:buFont typeface="Arial" pitchFamily="34" charset="0"/>
              <a:buChar char="•"/>
            </a:pPr>
            <a:r>
              <a:rPr lang="ru-RU" sz="1300" b="1" dirty="0"/>
              <a:t>Основни източници</a:t>
            </a:r>
            <a:r>
              <a:rPr lang="ru-RU" sz="1300" dirty="0"/>
              <a:t> за подготовка на изпита по </a:t>
            </a:r>
            <a:r>
              <a:rPr lang="ru-RU" sz="1300" dirty="0" smtClean="0"/>
              <a:t>«Микробиология и вирусология» </a:t>
            </a:r>
            <a:r>
              <a:rPr lang="ru-RU" sz="1300" dirty="0"/>
              <a:t>са собствените записки на студентите., </a:t>
            </a:r>
            <a:r>
              <a:rPr lang="ru-RU" sz="1300" dirty="0" smtClean="0"/>
              <a:t> </a:t>
            </a:r>
            <a:r>
              <a:rPr lang="ru-RU" sz="1300" dirty="0"/>
              <a:t>по </a:t>
            </a:r>
            <a:r>
              <a:rPr lang="ru-RU" sz="1300" dirty="0" smtClean="0"/>
              <a:t>«Фармацевтична ботаника» – собствените </a:t>
            </a:r>
            <a:r>
              <a:rPr lang="ru-RU" sz="1300" dirty="0"/>
              <a:t>записки на студентите и </a:t>
            </a:r>
            <a:r>
              <a:rPr lang="ru-RU" sz="1300" dirty="0" smtClean="0"/>
              <a:t>учебниците, а по АЕ – </a:t>
            </a:r>
            <a:r>
              <a:rPr lang="bg-BG" sz="1300" dirty="0" smtClean="0"/>
              <a:t>материалите</a:t>
            </a:r>
            <a:r>
              <a:rPr lang="bg-BG" sz="1300" dirty="0"/>
              <a:t>, предоставени от преподавателя, собствените записки на студентите и учебниците, чиито автор не е преподавателят, водил учебната дисциплина.</a:t>
            </a:r>
            <a:endParaRPr lang="ru-RU" sz="1300" dirty="0" smtClean="0"/>
          </a:p>
          <a:p>
            <a:pPr marL="171450" indent="-171450">
              <a:buFont typeface="Arial" pitchFamily="34" charset="0"/>
              <a:buChar char="•"/>
            </a:pPr>
            <a:r>
              <a:rPr lang="ru-RU" sz="1300" b="1" dirty="0" smtClean="0"/>
              <a:t>Основни </a:t>
            </a:r>
            <a:r>
              <a:rPr lang="ru-RU" sz="1300" b="1" dirty="0"/>
              <a:t>изпитни </a:t>
            </a:r>
            <a:r>
              <a:rPr lang="ru-RU" sz="1300" b="1" dirty="0" smtClean="0"/>
              <a:t>форми </a:t>
            </a:r>
            <a:r>
              <a:rPr lang="ru-RU" sz="1300" dirty="0" smtClean="0"/>
              <a:t>по първите две учебни дисциплини </a:t>
            </a:r>
            <a:r>
              <a:rPr lang="ru-RU" sz="1300" dirty="0"/>
              <a:t>са писменият изпит с развиването на въпрос от конспекта и практическа </a:t>
            </a:r>
            <a:r>
              <a:rPr lang="ru-RU" sz="1300" dirty="0" smtClean="0"/>
              <a:t>част, </a:t>
            </a:r>
            <a:r>
              <a:rPr lang="ru-RU" sz="1300" dirty="0"/>
              <a:t>а по </a:t>
            </a:r>
            <a:r>
              <a:rPr lang="bg-BG" sz="1300" dirty="0"/>
              <a:t>АЕ – устният и писменият изпити с провеждането на тест</a:t>
            </a:r>
            <a:r>
              <a:rPr lang="bg-BG" sz="1300" dirty="0" smtClean="0"/>
              <a:t>.</a:t>
            </a:r>
            <a:endParaRPr lang="ru-RU" sz="1300" dirty="0" smtClean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4206936"/>
              </p:ext>
            </p:extLst>
          </p:nvPr>
        </p:nvGraphicFramePr>
        <p:xfrm>
          <a:off x="610217" y="4816316"/>
          <a:ext cx="8019239" cy="190179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50132"/>
                <a:gridCol w="2168843"/>
                <a:gridCol w="1950132"/>
                <a:gridCol w="1950132"/>
              </a:tblGrid>
              <a:tr h="535512"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400" dirty="0" smtClean="0"/>
                        <a:t>Среден успех от изпита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400" dirty="0" smtClean="0"/>
                        <a:t>Дял на слабите</a:t>
                      </a:r>
                      <a:r>
                        <a:rPr lang="bg-BG" sz="1400" baseline="0" dirty="0" smtClean="0"/>
                        <a:t> оценки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bg-BG" sz="1400" dirty="0" smtClean="0"/>
                        <a:t>Дял на отличните </a:t>
                      </a:r>
                      <a:r>
                        <a:rPr lang="bg-BG" sz="1400" baseline="0" dirty="0" smtClean="0"/>
                        <a:t>оценки</a:t>
                      </a:r>
                      <a:endParaRPr lang="en-GB" sz="1400" dirty="0"/>
                    </a:p>
                  </a:txBody>
                  <a:tcPr/>
                </a:tc>
              </a:tr>
              <a:tr h="338130">
                <a:tc>
                  <a:txBody>
                    <a:bodyPr/>
                    <a:lstStyle/>
                    <a:p>
                      <a:r>
                        <a:rPr lang="bg-BG" sz="1400" dirty="0" smtClean="0"/>
                        <a:t>Микробиология и вирусология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1400" dirty="0" smtClean="0"/>
                        <a:t>Много добър 4.57 (3÷6)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400" dirty="0" smtClean="0"/>
                        <a:t>Няма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bg-BG" sz="1400" dirty="0" smtClean="0"/>
                        <a:t>8 </a:t>
                      </a:r>
                      <a:r>
                        <a:rPr lang="en-US" sz="1400" dirty="0" smtClean="0"/>
                        <a:t>(</a:t>
                      </a:r>
                      <a:r>
                        <a:rPr lang="bg-BG" sz="1400" dirty="0" smtClean="0"/>
                        <a:t>33.3%</a:t>
                      </a:r>
                      <a:r>
                        <a:rPr lang="en-US" sz="1400" dirty="0" smtClean="0"/>
                        <a:t>)</a:t>
                      </a:r>
                      <a:endParaRPr lang="en-GB" sz="1400" dirty="0"/>
                    </a:p>
                  </a:txBody>
                  <a:tcPr/>
                </a:tc>
              </a:tr>
              <a:tr h="329958">
                <a:tc>
                  <a:txBody>
                    <a:bodyPr/>
                    <a:lstStyle/>
                    <a:p>
                      <a:r>
                        <a:rPr lang="bg-BG" sz="1400" dirty="0" smtClean="0"/>
                        <a:t>Фармацевтична ботаника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bg-BG" sz="1400" dirty="0" smtClean="0"/>
                        <a:t>Добър 4.43 (3÷6)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bg-BG" sz="1400" dirty="0" smtClean="0"/>
                        <a:t>Няма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bg-BG" sz="1400" dirty="0" smtClean="0"/>
                        <a:t>5 (21.7%)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400" dirty="0"/>
                    </a:p>
                  </a:txBody>
                  <a:tcPr/>
                </a:tc>
              </a:tr>
              <a:tr h="329958">
                <a:tc>
                  <a:txBody>
                    <a:bodyPr/>
                    <a:lstStyle/>
                    <a:p>
                      <a:r>
                        <a:rPr lang="bg-BG" sz="1400" dirty="0" smtClean="0"/>
                        <a:t>Английски език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bg-BG" sz="1400" dirty="0" smtClean="0"/>
                        <a:t>Много добър 4.95 (3÷6)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bg-BG" sz="1400" dirty="0" smtClean="0"/>
                        <a:t>Няма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/>
                        <a:t>9 (40.9%)</a:t>
                      </a:r>
                      <a:endParaRPr lang="en-GB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51385" y="4293096"/>
            <a:ext cx="81369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g-BG" sz="1400" b="1" i="1" dirty="0" smtClean="0">
                <a:solidFill>
                  <a:schemeClr val="accent2"/>
                </a:solidFill>
              </a:rPr>
              <a:t>Табл. № </a:t>
            </a:r>
            <a:r>
              <a:rPr lang="bg-BG" sz="1400" b="1" i="1" dirty="0">
                <a:solidFill>
                  <a:schemeClr val="accent2"/>
                </a:solidFill>
              </a:rPr>
              <a:t>6</a:t>
            </a:r>
            <a:r>
              <a:rPr lang="bg-BG" sz="1400" b="1" i="1" dirty="0" smtClean="0">
                <a:solidFill>
                  <a:schemeClr val="accent2"/>
                </a:solidFill>
              </a:rPr>
              <a:t>.</a:t>
            </a:r>
            <a:r>
              <a:rPr lang="bg-BG" sz="1400" i="1" dirty="0" smtClean="0">
                <a:solidFill>
                  <a:schemeClr val="accent2"/>
                </a:solidFill>
              </a:rPr>
              <a:t> </a:t>
            </a:r>
            <a:r>
              <a:rPr lang="bg-BG" sz="1400" i="1" dirty="0" smtClean="0"/>
              <a:t>Данни за успеваемостта на студентите по учебните дисциплини „Микробиология и вирусология“, „Фармацевтична ботаника“ и „Английски език“</a:t>
            </a:r>
            <a:endParaRPr lang="en-GB" sz="1400" i="1" dirty="0"/>
          </a:p>
        </p:txBody>
      </p:sp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8695117"/>
              </p:ext>
            </p:extLst>
          </p:nvPr>
        </p:nvGraphicFramePr>
        <p:xfrm>
          <a:off x="4427984" y="908720"/>
          <a:ext cx="4572000" cy="35283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33628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548680"/>
            <a:ext cx="7753672" cy="634082"/>
          </a:xfrm>
        </p:spPr>
        <p:txBody>
          <a:bodyPr>
            <a:normAutofit/>
          </a:bodyPr>
          <a:lstStyle/>
          <a:p>
            <a:pPr algn="ctr"/>
            <a:r>
              <a:rPr lang="bg-BG" sz="1800" b="1" dirty="0" smtClean="0">
                <a:solidFill>
                  <a:schemeClr val="tx1"/>
                </a:solidFill>
              </a:rPr>
              <a:t>ИНДИВИДУАЛНИ ЗАБЕЛЕЖКИ И ПРЕПОРЪКИ</a:t>
            </a:r>
            <a:endParaRPr lang="en-GB" sz="1800" dirty="0">
              <a:solidFill>
                <a:schemeClr val="tx1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179512" y="1844824"/>
            <a:ext cx="8784976" cy="4392488"/>
          </a:xfrm>
        </p:spPr>
        <p:txBody>
          <a:bodyPr>
            <a:noAutofit/>
          </a:bodyPr>
          <a:lstStyle/>
          <a:p>
            <a:pPr marL="114300" indent="0" algn="ctr">
              <a:buNone/>
            </a:pPr>
            <a:r>
              <a:rPr lang="bg-BG" sz="1400" dirty="0" smtClean="0">
                <a:solidFill>
                  <a:schemeClr val="accent2"/>
                </a:solidFill>
              </a:rPr>
              <a:t>Микробиология и вирусология</a:t>
            </a:r>
          </a:p>
          <a:p>
            <a:pPr lvl="0"/>
            <a:r>
              <a:rPr lang="ru-RU" sz="1400" dirty="0" smtClean="0"/>
              <a:t>Да </a:t>
            </a:r>
            <a:r>
              <a:rPr lang="ru-RU" sz="1400" dirty="0"/>
              <a:t>се провеждат </a:t>
            </a:r>
            <a:r>
              <a:rPr lang="ru-RU" sz="1400"/>
              <a:t>повече </a:t>
            </a:r>
            <a:r>
              <a:rPr lang="ru-RU" sz="1400" smtClean="0"/>
              <a:t>учебнопрактически </a:t>
            </a:r>
            <a:r>
              <a:rPr lang="ru-RU" sz="1400" dirty="0"/>
              <a:t>занятия по </a:t>
            </a:r>
            <a:r>
              <a:rPr lang="ru-RU" sz="1400" dirty="0" smtClean="0"/>
              <a:t>МВ</a:t>
            </a:r>
            <a:endParaRPr lang="ru-RU" sz="1400" dirty="0"/>
          </a:p>
          <a:p>
            <a:pPr lvl="0"/>
            <a:r>
              <a:rPr lang="ru-RU" sz="1400" dirty="0" smtClean="0"/>
              <a:t>Да </a:t>
            </a:r>
            <a:r>
              <a:rPr lang="ru-RU" sz="1400" dirty="0"/>
              <a:t>се осигурят посещения на лаборатории, за да придобием представа за използването на нови технологии и методи за провеждане на различни </a:t>
            </a:r>
            <a:r>
              <a:rPr lang="ru-RU" sz="1400" dirty="0" smtClean="0"/>
              <a:t>изследвания</a:t>
            </a:r>
            <a:endParaRPr lang="ru-RU" sz="1400" dirty="0"/>
          </a:p>
          <a:p>
            <a:pPr lvl="0"/>
            <a:r>
              <a:rPr lang="ru-RU" sz="1400" dirty="0" smtClean="0"/>
              <a:t>Да </a:t>
            </a:r>
            <a:r>
              <a:rPr lang="ru-RU" sz="1400" dirty="0"/>
              <a:t>бъдат предоставени учебни материали на всеки студенти, за да се улесни усвояването на учебния материал и за да имаме възможност да отработим всичко по време на самите учебно-практически </a:t>
            </a:r>
            <a:r>
              <a:rPr lang="ru-RU" sz="1400" dirty="0" smtClean="0"/>
              <a:t>занятия</a:t>
            </a:r>
            <a:endParaRPr lang="ru-RU" sz="1400" dirty="0"/>
          </a:p>
          <a:p>
            <a:pPr marL="0" indent="0" algn="ctr">
              <a:buNone/>
            </a:pPr>
            <a:endParaRPr lang="bg-BG" sz="1400" dirty="0" smtClean="0">
              <a:solidFill>
                <a:schemeClr val="accent2"/>
              </a:solidFill>
            </a:endParaRPr>
          </a:p>
          <a:p>
            <a:pPr marL="0" indent="0" algn="ctr">
              <a:buNone/>
            </a:pPr>
            <a:endParaRPr lang="bg-BG" sz="1400" dirty="0" smtClean="0">
              <a:solidFill>
                <a:schemeClr val="accent2"/>
              </a:solidFill>
            </a:endParaRPr>
          </a:p>
          <a:p>
            <a:pPr marL="0" indent="0" algn="ctr">
              <a:buNone/>
            </a:pPr>
            <a:r>
              <a:rPr lang="bg-BG" sz="1400" dirty="0" smtClean="0">
                <a:solidFill>
                  <a:schemeClr val="accent2"/>
                </a:solidFill>
              </a:rPr>
              <a:t>Фармацевтична ботаника</a:t>
            </a:r>
          </a:p>
          <a:p>
            <a:pPr lvl="0"/>
            <a:r>
              <a:rPr lang="ru-RU" sz="1400" dirty="0" smtClean="0"/>
              <a:t>Учебната </a:t>
            </a:r>
            <a:r>
              <a:rPr lang="ru-RU" sz="1400" dirty="0"/>
              <a:t>дисциплина да се изучава в два последователни семестъра, тъй като теоретичната част е много голяма като обем и е трудно да се усвои в рамките на един </a:t>
            </a:r>
            <a:r>
              <a:rPr lang="ru-RU" sz="1400" dirty="0" smtClean="0"/>
              <a:t>семестър</a:t>
            </a:r>
            <a:endParaRPr lang="ru-RU" sz="1400" dirty="0"/>
          </a:p>
          <a:p>
            <a:pPr lvl="0"/>
            <a:r>
              <a:rPr lang="ru-RU" sz="1400" dirty="0" smtClean="0"/>
              <a:t>Субективно </a:t>
            </a:r>
            <a:r>
              <a:rPr lang="ru-RU" sz="1400" dirty="0"/>
              <a:t>оценяване от страна на хабилитираното </a:t>
            </a:r>
            <a:r>
              <a:rPr lang="ru-RU" sz="1400" dirty="0" smtClean="0"/>
              <a:t>лице</a:t>
            </a:r>
            <a:endParaRPr lang="ru-RU" sz="1400" dirty="0"/>
          </a:p>
          <a:p>
            <a:pPr lvl="0"/>
            <a:r>
              <a:rPr lang="ru-RU" sz="1400" dirty="0" smtClean="0"/>
              <a:t>Страхотни преподаватели</a:t>
            </a:r>
            <a:r>
              <a:rPr lang="ru-RU" sz="1400" dirty="0"/>
              <a:t>	</a:t>
            </a:r>
          </a:p>
          <a:p>
            <a:pPr marL="0" indent="0" algn="ctr">
              <a:buNone/>
            </a:pPr>
            <a:endParaRPr lang="bg-BG" sz="1400" dirty="0" smtClean="0">
              <a:solidFill>
                <a:schemeClr val="accent2"/>
              </a:solidFill>
            </a:endParaRPr>
          </a:p>
          <a:p>
            <a:pPr marL="0" indent="0" algn="ctr">
              <a:buNone/>
            </a:pPr>
            <a:endParaRPr lang="bg-BG" sz="1800" dirty="0">
              <a:solidFill>
                <a:schemeClr val="accent2"/>
              </a:solidFill>
            </a:endParaRPr>
          </a:p>
          <a:p>
            <a:pPr marL="0" indent="0">
              <a:buNone/>
            </a:pPr>
            <a:endParaRPr lang="en-GB" sz="1800" dirty="0"/>
          </a:p>
        </p:txBody>
      </p:sp>
    </p:spTree>
    <p:extLst>
      <p:ext uri="{BB962C8B-B14F-4D97-AF65-F5344CB8AC3E}">
        <p14:creationId xmlns:p14="http://schemas.microsoft.com/office/powerpoint/2010/main" val="3878403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04" y="548680"/>
            <a:ext cx="8712968" cy="360040"/>
          </a:xfrm>
        </p:spPr>
        <p:txBody>
          <a:bodyPr>
            <a:normAutofit fontScale="90000"/>
          </a:bodyPr>
          <a:lstStyle/>
          <a:p>
            <a:pPr algn="l"/>
            <a:r>
              <a:rPr lang="bg-BG" sz="2000" b="1" dirty="0" smtClean="0"/>
              <a:t/>
            </a:r>
            <a:br>
              <a:rPr lang="bg-BG" sz="2000" b="1" dirty="0" smtClean="0"/>
            </a:br>
            <a:r>
              <a:rPr lang="bg-BG" sz="2000" b="1" dirty="0" smtClean="0">
                <a:solidFill>
                  <a:srgbClr val="FFC000"/>
                </a:solidFill>
              </a:rPr>
              <a:t>ОСНОВНИ ДАННИ ЗА ПРОУЧВАНЕТО</a:t>
            </a:r>
            <a:r>
              <a:rPr lang="bg-BG" sz="2000" b="1" dirty="0" smtClean="0"/>
              <a:t/>
            </a:r>
            <a:br>
              <a:rPr lang="bg-BG" sz="2000" b="1" dirty="0" smtClean="0"/>
            </a:br>
            <a:r>
              <a:rPr lang="bg-BG" sz="2000" b="1" dirty="0" smtClean="0"/>
              <a:t/>
            </a:r>
            <a:br>
              <a:rPr lang="bg-BG" sz="2000" b="1" dirty="0" smtClean="0"/>
            </a:br>
            <a:r>
              <a:rPr lang="bg-BG" sz="1800" b="1" dirty="0" smtClean="0">
                <a:solidFill>
                  <a:schemeClr val="tx1"/>
                </a:solidFill>
              </a:rPr>
              <a:t>Табл. 1</a:t>
            </a:r>
            <a:endParaRPr lang="en-GB" sz="1800" b="1" dirty="0">
              <a:solidFill>
                <a:schemeClr val="tx1"/>
              </a:solidFill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1351128"/>
              </p:ext>
            </p:extLst>
          </p:nvPr>
        </p:nvGraphicFramePr>
        <p:xfrm>
          <a:off x="107504" y="1340768"/>
          <a:ext cx="8784976" cy="455738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72208"/>
                <a:gridCol w="2520280"/>
                <a:gridCol w="2304256"/>
                <a:gridCol w="2088232"/>
              </a:tblGrid>
              <a:tr h="360040">
                <a:tc>
                  <a:txBody>
                    <a:bodyPr/>
                    <a:lstStyle/>
                    <a:p>
                      <a:endParaRPr lang="en-GB" sz="1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400" dirty="0" smtClean="0">
                          <a:latin typeface="+mj-lt"/>
                        </a:rPr>
                        <a:t>Микробиология и вирусология</a:t>
                      </a:r>
                      <a:endParaRPr lang="en-GB" sz="1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400" dirty="0" smtClean="0">
                          <a:latin typeface="+mj-lt"/>
                        </a:rPr>
                        <a:t>Фармацевтична ботаника</a:t>
                      </a:r>
                      <a:endParaRPr lang="en-GB" sz="1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400" dirty="0" smtClean="0">
                          <a:latin typeface="+mj-lt"/>
                        </a:rPr>
                        <a:t>Английски език</a:t>
                      </a:r>
                      <a:endParaRPr lang="en-GB" sz="1400" dirty="0">
                        <a:latin typeface="+mj-lt"/>
                      </a:endParaRPr>
                    </a:p>
                  </a:txBody>
                  <a:tcPr/>
                </a:tc>
              </a:tr>
              <a:tr h="647521">
                <a:tc>
                  <a:txBody>
                    <a:bodyPr/>
                    <a:lstStyle/>
                    <a:p>
                      <a:r>
                        <a:rPr lang="bg-BG" sz="1400" dirty="0" smtClean="0">
                          <a:latin typeface="+mj-lt"/>
                        </a:rPr>
                        <a:t>По учебен план</a:t>
                      </a:r>
                      <a:endParaRPr lang="en-GB" sz="1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+mj-lt"/>
                        </a:rPr>
                        <a:t>Задължителна, с общ хорариум 120 уч.ч., разпределен в 2 семестъра (III-IV), съответно 30/30 и 30/30 уч.ч. </a:t>
                      </a:r>
                      <a:endParaRPr lang="en-GB" sz="1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+mj-lt"/>
                        </a:rPr>
                        <a:t>Задължителна, с общ хорариум 90 уч.ч. (45/45), изучавана в IV сем.</a:t>
                      </a:r>
                      <a:endParaRPr lang="en-GB" sz="1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0" dirty="0" smtClean="0">
                          <a:latin typeface="+mj-lt"/>
                        </a:rPr>
                        <a:t>Задължителна, с общ хорариум 120 уч.ч., разпределен в 4 семестъра (I-IV), 30 уч.ч. упр./сем.</a:t>
                      </a:r>
                      <a:endParaRPr lang="en-GB" sz="1400" b="0" dirty="0">
                        <a:latin typeface="+mj-lt"/>
                      </a:endParaRPr>
                    </a:p>
                  </a:txBody>
                  <a:tcPr/>
                </a:tc>
              </a:tr>
              <a:tr h="647521">
                <a:tc>
                  <a:txBody>
                    <a:bodyPr/>
                    <a:lstStyle/>
                    <a:p>
                      <a:r>
                        <a:rPr lang="bg-BG" sz="1400" dirty="0" smtClean="0">
                          <a:latin typeface="+mj-lt"/>
                        </a:rPr>
                        <a:t>Преподаватели,</a:t>
                      </a:r>
                      <a:r>
                        <a:rPr lang="bg-BG" sz="1400" baseline="0" dirty="0" smtClean="0">
                          <a:latin typeface="+mj-lt"/>
                        </a:rPr>
                        <a:t> водили учебните занятия</a:t>
                      </a:r>
                      <a:endParaRPr lang="en-GB" sz="1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1400" dirty="0" smtClean="0">
                          <a:latin typeface="+mj-lt"/>
                        </a:rPr>
                        <a:t>Проф. д-р М. Средкова, дм</a:t>
                      </a:r>
                    </a:p>
                    <a:p>
                      <a:r>
                        <a:rPr lang="bg-BG" sz="1400" dirty="0" smtClean="0">
                          <a:latin typeface="+mj-lt"/>
                        </a:rPr>
                        <a:t>Ас. К. Драгоев</a:t>
                      </a:r>
                    </a:p>
                    <a:p>
                      <a:r>
                        <a:rPr lang="bg-BG" sz="1400" dirty="0" smtClean="0">
                          <a:latin typeface="+mj-lt"/>
                        </a:rPr>
                        <a:t>Ас. д-р Д. Георгиева</a:t>
                      </a:r>
                    </a:p>
                    <a:p>
                      <a:r>
                        <a:rPr lang="bg-BG" sz="1400" dirty="0" smtClean="0">
                          <a:latin typeface="+mj-lt"/>
                        </a:rPr>
                        <a:t>Ас.</a:t>
                      </a:r>
                      <a:r>
                        <a:rPr lang="bg-BG" sz="1400" baseline="0" dirty="0" smtClean="0">
                          <a:latin typeface="+mj-lt"/>
                        </a:rPr>
                        <a:t> д-р П. Христова-Кючукова</a:t>
                      </a:r>
                      <a:endParaRPr lang="en-GB" sz="1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1400" dirty="0" smtClean="0">
                          <a:latin typeface="+mj-lt"/>
                        </a:rPr>
                        <a:t>Доц. Д. Павлова, дб</a:t>
                      </a:r>
                    </a:p>
                    <a:p>
                      <a:r>
                        <a:rPr lang="bg-BG" sz="1400" dirty="0" smtClean="0">
                          <a:latin typeface="+mj-lt"/>
                        </a:rPr>
                        <a:t>Гл.ас.</a:t>
                      </a:r>
                      <a:r>
                        <a:rPr lang="bg-BG" sz="1400" baseline="0" dirty="0" smtClean="0">
                          <a:latin typeface="+mj-lt"/>
                        </a:rPr>
                        <a:t> А. Гаврилова, дб</a:t>
                      </a:r>
                      <a:endParaRPr lang="en-GB" sz="1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1400" dirty="0" smtClean="0">
                          <a:latin typeface="+mj-lt"/>
                        </a:rPr>
                        <a:t>Ст. преп. Я. Цветанова</a:t>
                      </a:r>
                    </a:p>
                    <a:p>
                      <a:r>
                        <a:rPr lang="bg-BG" sz="1400" dirty="0" smtClean="0">
                          <a:latin typeface="+mj-lt"/>
                        </a:rPr>
                        <a:t>Преп. М. Върбанов</a:t>
                      </a:r>
                      <a:endParaRPr lang="en-GB" sz="1400" dirty="0">
                        <a:latin typeface="+mj-lt"/>
                      </a:endParaRPr>
                    </a:p>
                  </a:txBody>
                  <a:tcPr/>
                </a:tc>
              </a:tr>
              <a:tr h="498921">
                <a:tc>
                  <a:txBody>
                    <a:bodyPr/>
                    <a:lstStyle/>
                    <a:p>
                      <a:r>
                        <a:rPr lang="bg-BG" sz="1400" dirty="0" smtClean="0">
                          <a:latin typeface="+mj-lt"/>
                        </a:rPr>
                        <a:t>Бр. анкетирани лица</a:t>
                      </a:r>
                      <a:endParaRPr lang="en-GB" sz="1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1400" dirty="0" smtClean="0">
                          <a:latin typeface="+mj-lt"/>
                        </a:rPr>
                        <a:t>24 </a:t>
                      </a:r>
                      <a:r>
                        <a:rPr lang="en-US" sz="1400" dirty="0" smtClean="0">
                          <a:latin typeface="+mj-lt"/>
                        </a:rPr>
                        <a:t>(</a:t>
                      </a:r>
                      <a:r>
                        <a:rPr lang="bg-BG" sz="1400" dirty="0" smtClean="0">
                          <a:latin typeface="+mj-lt"/>
                        </a:rPr>
                        <a:t>92.3%</a:t>
                      </a:r>
                      <a:r>
                        <a:rPr lang="en-US" sz="1400" dirty="0" smtClean="0">
                          <a:latin typeface="+mj-lt"/>
                        </a:rPr>
                        <a:t>)</a:t>
                      </a:r>
                      <a:endParaRPr lang="en-GB" sz="1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1400" dirty="0" smtClean="0">
                          <a:latin typeface="+mj-lt"/>
                        </a:rPr>
                        <a:t>23 (88.5%)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1400" dirty="0" smtClean="0">
                          <a:latin typeface="+mj-lt"/>
                        </a:rPr>
                        <a:t>22 (84.6%)</a:t>
                      </a:r>
                    </a:p>
                    <a:p>
                      <a:endParaRPr lang="bg-BG" sz="1400" dirty="0" smtClean="0">
                        <a:latin typeface="+mj-lt"/>
                      </a:endParaRPr>
                    </a:p>
                  </a:txBody>
                  <a:tcPr/>
                </a:tc>
              </a:tr>
              <a:tr h="1204586">
                <a:tc>
                  <a:txBody>
                    <a:bodyPr/>
                    <a:lstStyle/>
                    <a:p>
                      <a:r>
                        <a:rPr lang="bg-BG" sz="1400" dirty="0" smtClean="0">
                          <a:latin typeface="+mj-lt"/>
                        </a:rPr>
                        <a:t>Разпределение на студентите по пол</a:t>
                      </a:r>
                    </a:p>
                    <a:p>
                      <a:r>
                        <a:rPr lang="bg-BG" sz="1400" dirty="0" smtClean="0">
                          <a:latin typeface="+mj-lt"/>
                        </a:rPr>
                        <a:t>  Мъже</a:t>
                      </a:r>
                    </a:p>
                    <a:p>
                      <a:r>
                        <a:rPr lang="bg-BG" sz="1400" dirty="0" smtClean="0">
                          <a:latin typeface="+mj-lt"/>
                        </a:rPr>
                        <a:t>  Жени</a:t>
                      </a:r>
                      <a:endParaRPr lang="en-GB" sz="1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bg-BG" sz="1400" dirty="0" smtClean="0">
                        <a:latin typeface="+mj-lt"/>
                      </a:endParaRPr>
                    </a:p>
                    <a:p>
                      <a:endParaRPr lang="bg-BG" sz="1400" dirty="0" smtClean="0">
                        <a:latin typeface="+mj-lt"/>
                      </a:endParaRPr>
                    </a:p>
                    <a:p>
                      <a:r>
                        <a:rPr lang="bg-BG" sz="1400" dirty="0" smtClean="0">
                          <a:latin typeface="+mj-lt"/>
                        </a:rPr>
                        <a:t>10 </a:t>
                      </a:r>
                      <a:r>
                        <a:rPr lang="en-US" sz="1400" dirty="0" smtClean="0">
                          <a:latin typeface="+mj-lt"/>
                        </a:rPr>
                        <a:t>(</a:t>
                      </a:r>
                      <a:r>
                        <a:rPr lang="bg-BG" sz="1400" dirty="0" smtClean="0">
                          <a:latin typeface="+mj-lt"/>
                        </a:rPr>
                        <a:t>41.7%</a:t>
                      </a:r>
                      <a:r>
                        <a:rPr lang="en-US" sz="1400" dirty="0" smtClean="0">
                          <a:latin typeface="+mj-lt"/>
                        </a:rPr>
                        <a:t>)</a:t>
                      </a:r>
                      <a:endParaRPr lang="bg-BG" sz="1400" dirty="0" smtClean="0">
                        <a:latin typeface="+mj-lt"/>
                      </a:endParaRPr>
                    </a:p>
                    <a:p>
                      <a:r>
                        <a:rPr lang="bg-BG" sz="1400" dirty="0" smtClean="0">
                          <a:latin typeface="+mj-lt"/>
                        </a:rPr>
                        <a:t>14 </a:t>
                      </a:r>
                      <a:r>
                        <a:rPr lang="en-US" sz="1400" dirty="0" smtClean="0">
                          <a:latin typeface="+mj-lt"/>
                        </a:rPr>
                        <a:t>(</a:t>
                      </a:r>
                      <a:r>
                        <a:rPr lang="bg-BG" sz="1400" dirty="0" smtClean="0">
                          <a:latin typeface="+mj-lt"/>
                        </a:rPr>
                        <a:t>58.3%</a:t>
                      </a:r>
                      <a:r>
                        <a:rPr lang="en-US" sz="1400" dirty="0" smtClean="0">
                          <a:latin typeface="+mj-lt"/>
                        </a:rPr>
                        <a:t>)</a:t>
                      </a:r>
                      <a:endParaRPr lang="en-GB" sz="1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bg-BG" sz="1400" dirty="0" smtClean="0">
                        <a:latin typeface="+mj-lt"/>
                      </a:endParaRPr>
                    </a:p>
                    <a:p>
                      <a:endParaRPr lang="bg-BG" sz="1400" dirty="0" smtClean="0">
                        <a:latin typeface="+mj-lt"/>
                      </a:endParaRPr>
                    </a:p>
                    <a:p>
                      <a:r>
                        <a:rPr lang="bg-BG" sz="1400" dirty="0" smtClean="0">
                          <a:latin typeface="+mj-lt"/>
                        </a:rPr>
                        <a:t>8 </a:t>
                      </a:r>
                      <a:r>
                        <a:rPr lang="en-US" sz="1400" dirty="0" smtClean="0">
                          <a:latin typeface="+mj-lt"/>
                        </a:rPr>
                        <a:t>(</a:t>
                      </a:r>
                      <a:r>
                        <a:rPr lang="bg-BG" sz="1400" dirty="0" smtClean="0">
                          <a:latin typeface="+mj-lt"/>
                        </a:rPr>
                        <a:t>36.4%</a:t>
                      </a:r>
                      <a:r>
                        <a:rPr lang="en-US" sz="1400" dirty="0" smtClean="0">
                          <a:latin typeface="+mj-lt"/>
                        </a:rPr>
                        <a:t>)</a:t>
                      </a:r>
                      <a:endParaRPr lang="bg-BG" sz="1400" dirty="0" smtClean="0">
                        <a:latin typeface="+mj-lt"/>
                      </a:endParaRPr>
                    </a:p>
                    <a:p>
                      <a:r>
                        <a:rPr lang="bg-BG" sz="1400" dirty="0" smtClean="0">
                          <a:latin typeface="+mj-lt"/>
                        </a:rPr>
                        <a:t>14 </a:t>
                      </a:r>
                      <a:r>
                        <a:rPr lang="en-GB" sz="1400" dirty="0" smtClean="0">
                          <a:latin typeface="+mj-lt"/>
                        </a:rPr>
                        <a:t>(</a:t>
                      </a:r>
                      <a:r>
                        <a:rPr lang="bg-BG" sz="1400" dirty="0" smtClean="0">
                          <a:latin typeface="+mj-lt"/>
                        </a:rPr>
                        <a:t>63.6</a:t>
                      </a:r>
                      <a:r>
                        <a:rPr lang="en-GB" sz="1400" dirty="0" smtClean="0">
                          <a:latin typeface="+mj-lt"/>
                        </a:rPr>
                        <a:t>%)</a:t>
                      </a:r>
                      <a:endParaRPr lang="en-GB" sz="1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bg-BG" sz="1400" dirty="0" smtClean="0">
                        <a:latin typeface="+mj-lt"/>
                      </a:endParaRPr>
                    </a:p>
                    <a:p>
                      <a:endParaRPr lang="bg-BG" sz="1400" dirty="0" smtClean="0">
                        <a:latin typeface="+mj-lt"/>
                      </a:endParaRPr>
                    </a:p>
                    <a:p>
                      <a:r>
                        <a:rPr lang="en-GB" sz="1400" dirty="0" smtClean="0">
                          <a:latin typeface="+mj-lt"/>
                        </a:rPr>
                        <a:t>10 (4</a:t>
                      </a:r>
                      <a:r>
                        <a:rPr lang="bg-BG" sz="1400" dirty="0" smtClean="0">
                          <a:latin typeface="+mj-lt"/>
                        </a:rPr>
                        <a:t>5</a:t>
                      </a:r>
                      <a:r>
                        <a:rPr lang="en-GB" sz="1400" dirty="0" smtClean="0">
                          <a:latin typeface="+mj-lt"/>
                        </a:rPr>
                        <a:t>.</a:t>
                      </a:r>
                      <a:r>
                        <a:rPr lang="bg-BG" sz="1400" dirty="0" smtClean="0">
                          <a:latin typeface="+mj-lt"/>
                        </a:rPr>
                        <a:t>5</a:t>
                      </a:r>
                      <a:r>
                        <a:rPr lang="en-GB" sz="1400" dirty="0" smtClean="0">
                          <a:latin typeface="+mj-lt"/>
                        </a:rPr>
                        <a:t>%)</a:t>
                      </a:r>
                    </a:p>
                    <a:p>
                      <a:r>
                        <a:rPr lang="en-GB" sz="1400" dirty="0" smtClean="0">
                          <a:latin typeface="+mj-lt"/>
                        </a:rPr>
                        <a:t>1</a:t>
                      </a:r>
                      <a:r>
                        <a:rPr lang="bg-BG" sz="1400" dirty="0" smtClean="0">
                          <a:latin typeface="+mj-lt"/>
                        </a:rPr>
                        <a:t>2</a:t>
                      </a:r>
                      <a:r>
                        <a:rPr lang="en-GB" sz="1400" dirty="0" smtClean="0">
                          <a:latin typeface="+mj-lt"/>
                        </a:rPr>
                        <a:t> (5</a:t>
                      </a:r>
                      <a:r>
                        <a:rPr lang="bg-BG" sz="1400" dirty="0" smtClean="0">
                          <a:latin typeface="+mj-lt"/>
                        </a:rPr>
                        <a:t>4</a:t>
                      </a:r>
                      <a:r>
                        <a:rPr lang="en-GB" sz="1400" dirty="0" smtClean="0">
                          <a:latin typeface="+mj-lt"/>
                        </a:rPr>
                        <a:t>.</a:t>
                      </a:r>
                      <a:r>
                        <a:rPr lang="bg-BG" sz="1400" dirty="0" smtClean="0">
                          <a:latin typeface="+mj-lt"/>
                        </a:rPr>
                        <a:t>5</a:t>
                      </a:r>
                      <a:r>
                        <a:rPr lang="en-GB" sz="1400" dirty="0" smtClean="0">
                          <a:latin typeface="+mj-lt"/>
                        </a:rPr>
                        <a:t>%)</a:t>
                      </a:r>
                    </a:p>
                    <a:p>
                      <a:endParaRPr lang="en-GB" sz="1400" dirty="0">
                        <a:latin typeface="+mj-lt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10374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04" y="620688"/>
            <a:ext cx="8928992" cy="648072"/>
          </a:xfrm>
        </p:spPr>
        <p:txBody>
          <a:bodyPr>
            <a:noAutofit/>
          </a:bodyPr>
          <a:lstStyle/>
          <a:p>
            <a:r>
              <a:rPr lang="bg-BG" sz="1600" b="1" dirty="0" smtClean="0">
                <a:solidFill>
                  <a:srgbClr val="FFC000"/>
                </a:solidFill>
              </a:rPr>
              <a:t>СПЕЦИФИЧНИ КОМПЕТЕНЦИИ, ФОРМИРАНИ ПО УЧЕБНИТЕ ДИСЦИПЛИНИ И ТЯХНОТО ЗНАЧЕНИЕ В ПРОЦЕСА НА  ЦЯЛОСТНОТО ОБУЧЕНИЕ  И ЗА БЪДЕЩАТА ПРОФЕСИОНАЛНА РЕАЛИЗАЦИЯ ПО ФАРМАЦИЯ</a:t>
            </a:r>
            <a:endParaRPr lang="en-GB" sz="1600" b="1" dirty="0">
              <a:solidFill>
                <a:srgbClr val="FFC000"/>
              </a:solidFill>
            </a:endParaRP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0" y="3356992"/>
            <a:ext cx="3347864" cy="792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171450" marR="0" lvl="0" indent="-1714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bg-BG" sz="11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Болшинството от студентите са наясно с компетенциите, които е необходимо да притежават по всяка от двете изучавани дисциплини.</a:t>
            </a:r>
            <a:endParaRPr kumimoji="0" lang="en-US" sz="18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3707904" y="1268760"/>
            <a:ext cx="5436096" cy="54726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R="0" lvl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buClrTx/>
              <a:buSzTx/>
              <a:tabLst/>
            </a:pPr>
            <a:r>
              <a:rPr lang="bg-BG" sz="1300" i="1" dirty="0" smtClean="0">
                <a:cs typeface="Arial" pitchFamily="34" charset="0"/>
              </a:rPr>
              <a:t>Основни мотиви, посочвани от лицата за мястото, което заемат </a:t>
            </a:r>
            <a:r>
              <a:rPr kumimoji="0" lang="bg-BG" sz="13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двете уч. дисциплини  </a:t>
            </a:r>
            <a:r>
              <a:rPr kumimoji="0" lang="bg-BG" sz="1300" b="0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cs typeface="Arial" pitchFamily="34" charset="0"/>
              </a:rPr>
              <a:t>в </a:t>
            </a:r>
            <a:r>
              <a:rPr kumimoji="0" lang="bg-BG" sz="1300" b="0" i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cs typeface="Arial" pitchFamily="34" charset="0"/>
              </a:rPr>
              <a:t>процеса на цялостното обучение на студентите по „Фармация“</a:t>
            </a:r>
            <a:r>
              <a:rPr kumimoji="0" lang="bg-BG" sz="13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: </a:t>
            </a:r>
          </a:p>
          <a:p>
            <a:pPr marL="171450" lvl="0" indent="-171450" fontAlgn="base">
              <a:spcBef>
                <a:spcPct val="0"/>
              </a:spcBef>
              <a:buFont typeface="Arial" pitchFamily="34" charset="0"/>
              <a:buChar char="•"/>
            </a:pPr>
            <a:r>
              <a:rPr lang="ru-RU" sz="1300" i="1" dirty="0"/>
              <a:t>Според някои студенти полезността на </a:t>
            </a:r>
            <a:r>
              <a:rPr lang="ru-RU" sz="1300" b="1" i="1" dirty="0"/>
              <a:t>учебната дисциплина </a:t>
            </a:r>
            <a:r>
              <a:rPr lang="ru-RU" sz="1300" i="1" dirty="0"/>
              <a:t> </a:t>
            </a:r>
            <a:r>
              <a:rPr lang="ru-RU" sz="1300" b="1" i="1" dirty="0"/>
              <a:t>„ </a:t>
            </a:r>
            <a:r>
              <a:rPr lang="ru-RU" sz="1300" b="1" i="1" dirty="0" smtClean="0"/>
              <a:t>Микробиология и вирусология” </a:t>
            </a:r>
            <a:r>
              <a:rPr lang="ru-RU" sz="1300" i="1" dirty="0" smtClean="0"/>
              <a:t>е </a:t>
            </a:r>
            <a:r>
              <a:rPr lang="ru-RU" sz="1300" i="1" dirty="0"/>
              <a:t>свързана с изучаването на специфичните причинители на инфекциозните заболявания, като знанията след това улесняват изучаването на учебната дисциплина „Фармакология“ в частта за антибиотици и антивирусни препарати. Според други МВ e базисна дисциплина </a:t>
            </a:r>
            <a:r>
              <a:rPr lang="ru-RU" sz="1300" i="1" dirty="0" smtClean="0"/>
              <a:t>, която има </a:t>
            </a:r>
            <a:r>
              <a:rPr lang="ru-RU" sz="1300" i="1" dirty="0"/>
              <a:t>пряка връзка с изучаването </a:t>
            </a:r>
            <a:r>
              <a:rPr lang="ru-RU" sz="1300" i="1" dirty="0" smtClean="0"/>
              <a:t> на </a:t>
            </a:r>
            <a:r>
              <a:rPr lang="ru-RU" sz="1300" i="1" dirty="0"/>
              <a:t>следващи учебни дисциплини, вкл. „Фармацевтична химия</a:t>
            </a:r>
            <a:r>
              <a:rPr lang="ru-RU" sz="1300" i="1" dirty="0" smtClean="0"/>
              <a:t>“.</a:t>
            </a:r>
          </a:p>
          <a:p>
            <a:pPr marL="171450" lvl="0" indent="-171450" fontAlgn="base">
              <a:spcBef>
                <a:spcPct val="0"/>
              </a:spcBef>
              <a:buFont typeface="Arial" pitchFamily="34" charset="0"/>
              <a:buChar char="•"/>
            </a:pPr>
            <a:r>
              <a:rPr lang="ru-RU" sz="1300" i="1" dirty="0"/>
              <a:t>Според някои студенти учебната </a:t>
            </a:r>
            <a:r>
              <a:rPr lang="ru-RU" sz="1300" i="1"/>
              <a:t>дисциплина </a:t>
            </a:r>
            <a:r>
              <a:rPr lang="ru-RU" sz="1300" b="1" i="1" smtClean="0"/>
              <a:t>„Фармацевтична </a:t>
            </a:r>
            <a:r>
              <a:rPr lang="ru-RU" sz="1300" b="1" i="1" dirty="0" smtClean="0"/>
              <a:t>ботаника”</a:t>
            </a:r>
            <a:r>
              <a:rPr lang="ru-RU" sz="1300" i="1" dirty="0" smtClean="0"/>
              <a:t> е </a:t>
            </a:r>
            <a:r>
              <a:rPr lang="ru-RU" sz="1300" i="1" dirty="0"/>
              <a:t>необходима и полезна при изучаването на следващи учебни дисциплини, най-вече Фармакогнозия. </a:t>
            </a:r>
            <a:r>
              <a:rPr lang="ru-RU" sz="1300" i="1" dirty="0" smtClean="0"/>
              <a:t> Други </a:t>
            </a:r>
            <a:r>
              <a:rPr lang="ru-RU" sz="1300" i="1" dirty="0"/>
              <a:t>посочват като аргумент факта, че много от лекарствата се подготвят от растителни суровини. </a:t>
            </a:r>
            <a:endParaRPr lang="ru-RU" sz="1300" i="1" dirty="0" smtClean="0"/>
          </a:p>
          <a:p>
            <a:pPr marL="171450" lvl="0" indent="-171450" fontAlgn="base">
              <a:spcBef>
                <a:spcPct val="0"/>
              </a:spcBef>
              <a:buFont typeface="Arial" pitchFamily="34" charset="0"/>
              <a:buChar char="•"/>
            </a:pPr>
            <a:r>
              <a:rPr lang="ru-RU" sz="1300" i="1" dirty="0">
                <a:cs typeface="Arial" pitchFamily="34" charset="0"/>
              </a:rPr>
              <a:t>Според някои студенти е важно да се познава специфичната фармацевтична терминология на </a:t>
            </a:r>
            <a:r>
              <a:rPr lang="ru-RU" sz="1300" b="1" i="1" dirty="0">
                <a:cs typeface="Arial" pitchFamily="34" charset="0"/>
              </a:rPr>
              <a:t>АЕ</a:t>
            </a:r>
            <a:r>
              <a:rPr lang="ru-RU" sz="1300" i="1" dirty="0">
                <a:cs typeface="Arial" pitchFamily="34" charset="0"/>
              </a:rPr>
              <a:t> поради глобализацията и свързаната с нея комуникация с хора, които са чужденци. Някои от анкетираните поясняват, че английският език е най-популярният сред чуждите езици в света и това изисква студентите да могат да го използват, тъй като в професията им ще се наложи да работят с чужденци или да обслужват чуждестранни пациенти. </a:t>
            </a:r>
            <a:endParaRPr lang="bg-BG" sz="1300" i="1" dirty="0">
              <a:cs typeface="Arial" pitchFamily="34" charset="0"/>
            </a:endParaRPr>
          </a:p>
        </p:txBody>
      </p:sp>
      <p:graphicFrame>
        <p:nvGraphicFramePr>
          <p:cNvPr id="10" name="Chart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10734748"/>
              </p:ext>
            </p:extLst>
          </p:nvPr>
        </p:nvGraphicFramePr>
        <p:xfrm>
          <a:off x="107504" y="1340768"/>
          <a:ext cx="3888432" cy="21636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1" name="Chart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74107198"/>
              </p:ext>
            </p:extLst>
          </p:nvPr>
        </p:nvGraphicFramePr>
        <p:xfrm>
          <a:off x="-36512" y="4136500"/>
          <a:ext cx="3672408" cy="26048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835785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04" y="620688"/>
            <a:ext cx="8928992" cy="648072"/>
          </a:xfrm>
        </p:spPr>
        <p:txBody>
          <a:bodyPr>
            <a:noAutofit/>
          </a:bodyPr>
          <a:lstStyle/>
          <a:p>
            <a:r>
              <a:rPr lang="bg-BG" sz="1600" b="1" dirty="0" smtClean="0">
                <a:solidFill>
                  <a:srgbClr val="FFC000"/>
                </a:solidFill>
              </a:rPr>
              <a:t>СПЕЦИФИЧНИ КОМПЕТЕНЦИИ, ФОРМИРАНИ ПО УЧЕБНИТЕ ДИСЦИПЛИНИ И ТЯХНОТО ЗНАЧЕНИЕ В ПРОЦЕСА НА  ЦЯЛОСТНОТО ОБУЧЕНИЕ  И ЗА БЪДЕЩАТА ПРОФЕСИОНАЛНА РЕАЛИЗАЦИЯ ПО ФАРМАЦИЯ</a:t>
            </a:r>
            <a:endParaRPr lang="en-GB" sz="1600" b="1" dirty="0">
              <a:solidFill>
                <a:srgbClr val="FFC000"/>
              </a:solidFill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4067943" y="1844824"/>
            <a:ext cx="4768291" cy="47525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</a:pPr>
            <a:r>
              <a:rPr lang="bg-BG" sz="1200" i="1" dirty="0" smtClean="0">
                <a:cs typeface="Arial" pitchFamily="34" charset="0"/>
              </a:rPr>
              <a:t>Основни </a:t>
            </a:r>
            <a:r>
              <a:rPr lang="bg-BG" sz="1200" i="1" dirty="0">
                <a:cs typeface="Arial" pitchFamily="34" charset="0"/>
              </a:rPr>
              <a:t>мотиви, посочвани от лицата </a:t>
            </a:r>
            <a:r>
              <a:rPr lang="bg-BG" sz="1200" i="1" dirty="0" smtClean="0">
                <a:cs typeface="Arial" pitchFamily="34" charset="0"/>
              </a:rPr>
              <a:t>във връзка с придобитите компетенции </a:t>
            </a:r>
            <a:r>
              <a:rPr lang="bg-BG" sz="1200" i="1" dirty="0" smtClean="0">
                <a:solidFill>
                  <a:srgbClr val="C00000"/>
                </a:solidFill>
                <a:cs typeface="Arial" pitchFamily="34" charset="0"/>
              </a:rPr>
              <a:t>и тяхната роля за успешната професионална реализация</a:t>
            </a:r>
            <a:r>
              <a:rPr lang="bg-BG" sz="1200" i="1" dirty="0" smtClean="0">
                <a:cs typeface="Arial" pitchFamily="34" charset="0"/>
              </a:rPr>
              <a:t>: </a:t>
            </a:r>
          </a:p>
          <a:p>
            <a:pPr marL="171450" indent="-171450" fontAlgn="base">
              <a:spcBef>
                <a:spcPct val="0"/>
              </a:spcBef>
              <a:buFont typeface="Arial" pitchFamily="34" charset="0"/>
              <a:buChar char="•"/>
            </a:pPr>
            <a:r>
              <a:rPr lang="ru-RU" sz="1200" i="1" dirty="0"/>
              <a:t>Около 60% смятат, че усвоените знания и умения по </a:t>
            </a:r>
            <a:r>
              <a:rPr lang="ru-RU" sz="1200" b="1" i="1" dirty="0"/>
              <a:t>МВ</a:t>
            </a:r>
            <a:r>
              <a:rPr lang="ru-RU" sz="1200" i="1" dirty="0"/>
              <a:t> ще са полезни за тяхната по-успешна професионална реализация, </a:t>
            </a:r>
            <a:r>
              <a:rPr lang="ru-RU" sz="1200" i="1" dirty="0" smtClean="0"/>
              <a:t> при </a:t>
            </a:r>
            <a:r>
              <a:rPr lang="ru-RU" sz="1200" i="1" dirty="0"/>
              <a:t>изграждането на компетентни фармацевти. </a:t>
            </a:r>
            <a:endParaRPr lang="ru-RU" sz="1200" i="1" dirty="0" smtClean="0"/>
          </a:p>
          <a:p>
            <a:pPr marL="171450" indent="-171450" fontAlgn="base">
              <a:spcBef>
                <a:spcPct val="0"/>
              </a:spcBef>
              <a:buFont typeface="Arial" pitchFamily="34" charset="0"/>
              <a:buChar char="•"/>
            </a:pPr>
            <a:r>
              <a:rPr lang="ru-RU" sz="1200" i="1" dirty="0">
                <a:cs typeface="Arial" pitchFamily="34" charset="0"/>
              </a:rPr>
              <a:t>Около 60% смятат, че усвоените знания и умения по </a:t>
            </a:r>
            <a:r>
              <a:rPr lang="ru-RU" sz="1200" b="1" i="1" dirty="0">
                <a:cs typeface="Arial" pitchFamily="34" charset="0"/>
              </a:rPr>
              <a:t>ФБ</a:t>
            </a:r>
            <a:r>
              <a:rPr lang="ru-RU" sz="1200" i="1" dirty="0">
                <a:cs typeface="Arial" pitchFamily="34" charset="0"/>
              </a:rPr>
              <a:t> ще са полезни за по-успешната професионална реализация, тъй като наученото помага при изграждането на добре подготвени специалисти по фармация. Според други знанията по ФБ осигуряват възможност за евентуална специализация </a:t>
            </a:r>
            <a:r>
              <a:rPr lang="ru-RU" sz="1200" i="1" dirty="0" smtClean="0">
                <a:cs typeface="Arial" pitchFamily="34" charset="0"/>
              </a:rPr>
              <a:t> по </a:t>
            </a:r>
            <a:r>
              <a:rPr lang="ru-RU" sz="1200" i="1" dirty="0">
                <a:cs typeface="Arial" pitchFamily="34" charset="0"/>
              </a:rPr>
              <a:t>Фармакогнозия </a:t>
            </a:r>
            <a:r>
              <a:rPr lang="ru-RU" sz="1200" i="1" dirty="0" smtClean="0">
                <a:cs typeface="Arial" pitchFamily="34" charset="0"/>
              </a:rPr>
              <a:t> или </a:t>
            </a:r>
            <a:r>
              <a:rPr lang="ru-RU" sz="1200" i="1" dirty="0">
                <a:cs typeface="Arial" pitchFamily="34" charset="0"/>
              </a:rPr>
              <a:t>по отношение на тези, които ще се занимават впоследствие </a:t>
            </a:r>
            <a:r>
              <a:rPr lang="ru-RU" sz="1200" i="1" dirty="0" smtClean="0">
                <a:cs typeface="Arial" pitchFamily="34" charset="0"/>
              </a:rPr>
              <a:t> с </a:t>
            </a:r>
            <a:r>
              <a:rPr lang="ru-RU" sz="1200" i="1" dirty="0">
                <a:cs typeface="Arial" pitchFamily="34" charset="0"/>
              </a:rPr>
              <a:t>Фитотерапия. Трети считат, че учебната дисциплина е полезна, тъй като фармацевтите ще е необходимо да приготвят лекарства от лечебни растения</a:t>
            </a:r>
            <a:r>
              <a:rPr lang="ru-RU" sz="1200" i="1" dirty="0" smtClean="0">
                <a:cs typeface="Arial" pitchFamily="34" charset="0"/>
              </a:rPr>
              <a:t>.</a:t>
            </a:r>
          </a:p>
          <a:p>
            <a:pPr marL="171450" indent="-171450" fontAlgn="base">
              <a:spcBef>
                <a:spcPct val="0"/>
              </a:spcBef>
              <a:buFont typeface="Arial" pitchFamily="34" charset="0"/>
              <a:buChar char="•"/>
            </a:pPr>
            <a:r>
              <a:rPr lang="ru-RU" sz="1200" i="1" dirty="0">
                <a:cs typeface="Arial" pitchFamily="34" charset="0"/>
              </a:rPr>
              <a:t>Над 2/3 смятат, че усвоените знания и умения по </a:t>
            </a:r>
            <a:r>
              <a:rPr lang="ru-RU" sz="1200" b="1" i="1" dirty="0">
                <a:cs typeface="Arial" pitchFamily="34" charset="0"/>
              </a:rPr>
              <a:t>АЕ</a:t>
            </a:r>
            <a:r>
              <a:rPr lang="ru-RU" sz="1200" i="1" dirty="0">
                <a:cs typeface="Arial" pitchFamily="34" charset="0"/>
              </a:rPr>
              <a:t> ще са полезни за тяхната по-успешна професионална реализация, тъй като ще се наложи да обслужват чуждестранни пациенти, а някои от студентите е възможно да заминат да работят в чужбина. </a:t>
            </a:r>
            <a:endParaRPr kumimoji="0" lang="en-US" sz="12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42304536"/>
              </p:ext>
            </p:extLst>
          </p:nvPr>
        </p:nvGraphicFramePr>
        <p:xfrm>
          <a:off x="107504" y="1340768"/>
          <a:ext cx="4104456" cy="50405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26260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152" y="476672"/>
            <a:ext cx="8893336" cy="648072"/>
          </a:xfrm>
        </p:spPr>
        <p:txBody>
          <a:bodyPr>
            <a:normAutofit/>
          </a:bodyPr>
          <a:lstStyle/>
          <a:p>
            <a:r>
              <a:rPr lang="bg-BG" sz="1800" b="1" dirty="0" smtClean="0">
                <a:solidFill>
                  <a:srgbClr val="FFC000"/>
                </a:solidFill>
              </a:rPr>
              <a:t>СПЕЦИФИЧНИ ЦЕЛИ НА ЗАНЯТИЯТА, ИЗЯСНЯВАНИ ОТ ПРЕПОДАВАТЕЛИТЕ ПО УЧЕБНИТЕ ДИСЦИПЛИНИ</a:t>
            </a:r>
            <a:endParaRPr lang="en-GB" sz="1800" b="1" dirty="0">
              <a:solidFill>
                <a:srgbClr val="FFC000"/>
              </a:solidFill>
            </a:endParaRPr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52735115"/>
              </p:ext>
            </p:extLst>
          </p:nvPr>
        </p:nvGraphicFramePr>
        <p:xfrm>
          <a:off x="251520" y="1268760"/>
          <a:ext cx="7632848" cy="52565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69265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04" y="476672"/>
            <a:ext cx="4176464" cy="720080"/>
          </a:xfrm>
        </p:spPr>
        <p:txBody>
          <a:bodyPr>
            <a:normAutofit fontScale="90000"/>
          </a:bodyPr>
          <a:lstStyle/>
          <a:p>
            <a:r>
              <a:rPr lang="bg-BG" sz="2000" b="1" dirty="0" smtClean="0">
                <a:solidFill>
                  <a:srgbClr val="FFC000"/>
                </a:solidFill>
              </a:rPr>
              <a:t>АКТУАЛНОСТ НА УЧЕБНОТО СЪДЪРЖАНИЕ  НА УЧЕБНИТЕ ДИСЦИПЛИНИ</a:t>
            </a:r>
            <a:endParaRPr lang="en-GB" sz="2000" b="1" dirty="0">
              <a:solidFill>
                <a:srgbClr val="FFC000"/>
              </a:solidFill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3923928" y="548680"/>
            <a:ext cx="5112568" cy="7200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600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bg-BG" sz="1800" b="1" dirty="0" smtClean="0">
                <a:solidFill>
                  <a:srgbClr val="FFC000"/>
                </a:solidFill>
              </a:rPr>
              <a:t>ИЗПОЛЗВАНИ МЕТОДИ НА ОБУЧЕНИЕ, КОИТО  СТИМУЛИРАТ УЧАСТИЕТО НА СТУДЕНТИТЕ</a:t>
            </a:r>
            <a:endParaRPr lang="en-GB" sz="1800" b="1" dirty="0">
              <a:solidFill>
                <a:srgbClr val="FFC000"/>
              </a:solidFill>
            </a:endParaRPr>
          </a:p>
        </p:txBody>
      </p:sp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81515910"/>
              </p:ext>
            </p:extLst>
          </p:nvPr>
        </p:nvGraphicFramePr>
        <p:xfrm>
          <a:off x="107504" y="1340768"/>
          <a:ext cx="4464496" cy="50405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0" name="Chart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78756284"/>
              </p:ext>
            </p:extLst>
          </p:nvPr>
        </p:nvGraphicFramePr>
        <p:xfrm>
          <a:off x="4139952" y="1286757"/>
          <a:ext cx="4896544" cy="53105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219972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476672"/>
            <a:ext cx="8208912" cy="50405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1600" i="1" dirty="0">
                <a:solidFill>
                  <a:schemeClr val="accent2"/>
                </a:solidFill>
              </a:rPr>
              <a:t>Табл. № </a:t>
            </a:r>
            <a:r>
              <a:rPr lang="ru-RU" sz="1600" i="1" dirty="0" smtClean="0">
                <a:solidFill>
                  <a:schemeClr val="accent2"/>
                </a:solidFill>
              </a:rPr>
              <a:t>3.</a:t>
            </a:r>
            <a:r>
              <a:rPr lang="ru-RU" sz="1600" i="1" dirty="0" smtClean="0"/>
              <a:t> </a:t>
            </a:r>
            <a:r>
              <a:rPr lang="ru-RU" sz="1600" i="1" dirty="0">
                <a:solidFill>
                  <a:schemeClr val="tx1"/>
                </a:solidFill>
              </a:rPr>
              <a:t>Оценки, дадени за преподавателите по учебната дисциплина </a:t>
            </a:r>
            <a:r>
              <a:rPr lang="ru-RU" sz="1600" i="1" dirty="0" smtClean="0">
                <a:solidFill>
                  <a:schemeClr val="tx1"/>
                </a:solidFill>
              </a:rPr>
              <a:t>„Микробиология и вирусология” </a:t>
            </a:r>
            <a:r>
              <a:rPr lang="ru-RU" sz="1600" i="1" dirty="0">
                <a:solidFill>
                  <a:schemeClr val="tx1"/>
                </a:solidFill>
              </a:rPr>
              <a:t>от студентите</a:t>
            </a:r>
            <a:endParaRPr lang="en-GB" sz="1600" i="1" dirty="0">
              <a:solidFill>
                <a:schemeClr val="tx1"/>
              </a:solidFill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12802204"/>
              </p:ext>
            </p:extLst>
          </p:nvPr>
        </p:nvGraphicFramePr>
        <p:xfrm>
          <a:off x="536575" y="895350"/>
          <a:ext cx="8183563" cy="5665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2" name="Document" r:id="rId3" imgW="6788112" imgH="5171651" progId="Word.Document.12">
                  <p:embed/>
                </p:oleObj>
              </mc:Choice>
              <mc:Fallback>
                <p:oleObj name="Document" r:id="rId3" imgW="6788112" imgH="5171651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36575" y="895350"/>
                        <a:ext cx="8183563" cy="56657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43851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476672"/>
            <a:ext cx="8208912" cy="50405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1600" i="1" dirty="0">
                <a:solidFill>
                  <a:schemeClr val="accent1"/>
                </a:solidFill>
              </a:rPr>
              <a:t>Табл. № </a:t>
            </a:r>
            <a:r>
              <a:rPr lang="ru-RU" sz="1600" i="1" dirty="0" smtClean="0">
                <a:solidFill>
                  <a:schemeClr val="accent1"/>
                </a:solidFill>
              </a:rPr>
              <a:t>4.</a:t>
            </a:r>
            <a:r>
              <a:rPr lang="ru-RU" sz="1600" i="1" dirty="0" smtClean="0">
                <a:solidFill>
                  <a:schemeClr val="tx1"/>
                </a:solidFill>
              </a:rPr>
              <a:t> </a:t>
            </a:r>
            <a:r>
              <a:rPr lang="ru-RU" sz="1600" i="1" dirty="0">
                <a:solidFill>
                  <a:schemeClr val="tx1"/>
                </a:solidFill>
              </a:rPr>
              <a:t>Оценки, дадени за </a:t>
            </a:r>
            <a:r>
              <a:rPr lang="ru-RU" sz="1600" i="1" dirty="0" smtClean="0">
                <a:solidFill>
                  <a:schemeClr val="tx1"/>
                </a:solidFill>
              </a:rPr>
              <a:t>преподавателя </a:t>
            </a:r>
            <a:r>
              <a:rPr lang="ru-RU" sz="1600" i="1" dirty="0">
                <a:solidFill>
                  <a:schemeClr val="tx1"/>
                </a:solidFill>
              </a:rPr>
              <a:t>по учебната дисциплина </a:t>
            </a:r>
            <a:r>
              <a:rPr lang="ru-RU" sz="1600" i="1" dirty="0" smtClean="0">
                <a:solidFill>
                  <a:schemeClr val="tx1"/>
                </a:solidFill>
              </a:rPr>
              <a:t>„Фармацевтична ботаника” </a:t>
            </a:r>
            <a:r>
              <a:rPr lang="ru-RU" sz="1600" i="1" dirty="0">
                <a:solidFill>
                  <a:schemeClr val="tx1"/>
                </a:solidFill>
              </a:rPr>
              <a:t>от студентите</a:t>
            </a:r>
            <a:endParaRPr lang="en-GB" sz="1600" i="1" dirty="0">
              <a:solidFill>
                <a:schemeClr val="tx1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3" y="1052736"/>
            <a:ext cx="6341889" cy="56457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52298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476672"/>
            <a:ext cx="8208912" cy="50405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1600" i="1" dirty="0">
                <a:solidFill>
                  <a:schemeClr val="accent1"/>
                </a:solidFill>
              </a:rPr>
              <a:t>Табл. № </a:t>
            </a:r>
            <a:r>
              <a:rPr lang="ru-RU" sz="1600" i="1" dirty="0" smtClean="0">
                <a:solidFill>
                  <a:schemeClr val="accent1"/>
                </a:solidFill>
              </a:rPr>
              <a:t>5.</a:t>
            </a:r>
            <a:r>
              <a:rPr lang="ru-RU" sz="1600" i="1" dirty="0" smtClean="0">
                <a:solidFill>
                  <a:schemeClr val="tx1"/>
                </a:solidFill>
              </a:rPr>
              <a:t> </a:t>
            </a:r>
            <a:r>
              <a:rPr lang="ru-RU" sz="1600" i="1" dirty="0">
                <a:solidFill>
                  <a:schemeClr val="tx1"/>
                </a:solidFill>
              </a:rPr>
              <a:t>Оценки, дадени за </a:t>
            </a:r>
            <a:r>
              <a:rPr lang="ru-RU" sz="1600" i="1" dirty="0" smtClean="0">
                <a:solidFill>
                  <a:schemeClr val="tx1"/>
                </a:solidFill>
              </a:rPr>
              <a:t>преподавателя </a:t>
            </a:r>
            <a:r>
              <a:rPr lang="ru-RU" sz="1600" i="1" dirty="0">
                <a:solidFill>
                  <a:schemeClr val="tx1"/>
                </a:solidFill>
              </a:rPr>
              <a:t>по учебната дисциплина </a:t>
            </a:r>
            <a:r>
              <a:rPr lang="ru-RU" sz="1600" i="1" dirty="0" smtClean="0">
                <a:solidFill>
                  <a:schemeClr val="tx1"/>
                </a:solidFill>
              </a:rPr>
              <a:t>„Английски език” </a:t>
            </a:r>
            <a:r>
              <a:rPr lang="ru-RU" sz="1600" i="1" dirty="0">
                <a:solidFill>
                  <a:schemeClr val="tx1"/>
                </a:solidFill>
              </a:rPr>
              <a:t>от студентите</a:t>
            </a:r>
            <a:endParaRPr lang="en-GB" sz="1600" i="1" dirty="0">
              <a:solidFill>
                <a:schemeClr val="tx1"/>
              </a:solidFill>
            </a:endParaRP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4512" y="981075"/>
            <a:ext cx="6815840" cy="56469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80984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BlackTie">
      <a:dk1>
        <a:srgbClr val="000000"/>
      </a:dk1>
      <a:lt1>
        <a:srgbClr val="FFFFFF"/>
      </a:lt1>
      <a:dk2>
        <a:srgbClr val="46464A"/>
      </a:dk2>
      <a:lt2>
        <a:srgbClr val="E3DCCF"/>
      </a:lt2>
      <a:accent1>
        <a:srgbClr val="6F6F74"/>
      </a:accent1>
      <a:accent2>
        <a:srgbClr val="A7B789"/>
      </a:accent2>
      <a:accent3>
        <a:srgbClr val="BEAE98"/>
      </a:accent3>
      <a:accent4>
        <a:srgbClr val="92A9B9"/>
      </a:accent4>
      <a:accent5>
        <a:srgbClr val="9C8265"/>
      </a:accent5>
      <a:accent6>
        <a:srgbClr val="8D6974"/>
      </a:accent6>
      <a:hlink>
        <a:srgbClr val="67AABF"/>
      </a:hlink>
      <a:folHlink>
        <a:srgbClr val="B1B5AB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1612</TotalTime>
  <Words>1516</Words>
  <Application>Microsoft Office PowerPoint</Application>
  <PresentationFormat>On-screen Show (4:3)</PresentationFormat>
  <Paragraphs>116</Paragraphs>
  <Slides>13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5" baseType="lpstr">
      <vt:lpstr>Urban</vt:lpstr>
      <vt:lpstr>Document</vt:lpstr>
      <vt:lpstr>03-01: ПРОУЧВАНЕ НА МНЕНИЕТО НА СТУДЕНТИ ЗА СПЕЦИФИЧНИТЕ КОМПЕТЕНЦИИ, ФОРМИРАНИ ПО УЧЕБНИТЕ ДИСЦИПЛИНИ „МИКРОБИОЛОГИЯ И ВИРУСОЛОГИЯ”, „ФАРМАЦЕВТИЧНА БОТАНИКА” И „АНГЛИЙСКИ ЕЗИК” И ТЯХНОТО СЪОТВЕТСТВИЕ С МЕТОДИТЕ ЗА ОЦЕНКА НА ЗНАНИЯТА И УМЕНИЯТА НА СТУДЕНТИТЕ И ЗА ПРЕПОДАВАТЕЛИТЕ, УЧАСТВАЛИ В ОБУЧЕНИЕТО НА СТУДЕНТИТЕ ПО УЧЕБНИТЕ ДИСЦИПЛИНИ</vt:lpstr>
      <vt:lpstr> ОСНОВНИ ДАННИ ЗА ПРОУЧВАНЕТО  Табл. 1</vt:lpstr>
      <vt:lpstr>СПЕЦИФИЧНИ КОМПЕТЕНЦИИ, ФОРМИРАНИ ПО УЧЕБНИТЕ ДИСЦИПЛИНИ И ТЯХНОТО ЗНАЧЕНИЕ В ПРОЦЕСА НА  ЦЯЛОСТНОТО ОБУЧЕНИЕ  И ЗА БЪДЕЩАТА ПРОФЕСИОНАЛНА РЕАЛИЗАЦИЯ ПО ФАРМАЦИЯ</vt:lpstr>
      <vt:lpstr>СПЕЦИФИЧНИ КОМПЕТЕНЦИИ, ФОРМИРАНИ ПО УЧЕБНИТЕ ДИСЦИПЛИНИ И ТЯХНОТО ЗНАЧЕНИЕ В ПРОЦЕСА НА  ЦЯЛОСТНОТО ОБУЧЕНИЕ  И ЗА БЪДЕЩАТА ПРОФЕСИОНАЛНА РЕАЛИЗАЦИЯ ПО ФАРМАЦИЯ</vt:lpstr>
      <vt:lpstr>СПЕЦИФИЧНИ ЦЕЛИ НА ЗАНЯТИЯТА, ИЗЯСНЯВАНИ ОТ ПРЕПОДАВАТЕЛИТЕ ПО УЧЕБНИТЕ ДИСЦИПЛИНИ</vt:lpstr>
      <vt:lpstr>АКТУАЛНОСТ НА УЧЕБНОТО СЪДЪРЖАНИЕ  НА УЧЕБНИТЕ ДИСЦИПЛИНИ</vt:lpstr>
      <vt:lpstr>Табл. № 3. Оценки, дадени за преподавателите по учебната дисциплина „Микробиология и вирусология” от студентите</vt:lpstr>
      <vt:lpstr>Табл. № 4. Оценки, дадени за преподавателя по учебната дисциплина „Фармацевтична ботаника” от студентите</vt:lpstr>
      <vt:lpstr>Табл. № 5. Оценки, дадени за преподавателя по учебната дисциплина „Английски език” от студентите</vt:lpstr>
      <vt:lpstr>НАЛИЧНИ ЗАТРУДНЕНИЯ С УСВОЯВАНЕТО НА УЧЕБНИЯ МАТЕРИАЛ И ОТДЕЛЕНО ВРЕМЕ ОТ СТУДЕНТИТЕ  ЗА САМОПОДГОТОВКА</vt:lpstr>
      <vt:lpstr>ОРГАНИЗИРАНИ КОНСУЛТАЦИИ ОТ ПРЕПОДАВАТЕЛИТЕ ПО УЧЕБНИТЕ ДИСЦИПЛИНИ И ПОСЕЩАЕМОСТ ОТ СТУДЕНТИТЕ</vt:lpstr>
      <vt:lpstr>ПОДГОТОВКА И ПРОВЕЖДАНЕ НА ИЗПИТА ПО УЧЕБНИТЕ ДИСЦИПЛИНИ</vt:lpstr>
      <vt:lpstr>ИНДИВИДУАЛНИ ЗАБЕЛЕЖКИ И ПРЕПОРЪКИ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Windows User</cp:lastModifiedBy>
  <cp:revision>370</cp:revision>
  <dcterms:created xsi:type="dcterms:W3CDTF">2018-03-30T05:06:56Z</dcterms:created>
  <dcterms:modified xsi:type="dcterms:W3CDTF">2019-02-04T07:08:02Z</dcterms:modified>
</cp:coreProperties>
</file>