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1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AnalytChem_PhysicsChem_MedStat_StudPharmacy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1. </a:t>
            </a:r>
            <a:r>
              <a:rPr lang="bg-BG" sz="11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Лист1!$B$2:$D$2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Лист1!$B$3:$D$3</c:f>
              <c:numCache>
                <c:formatCode>0.0</c:formatCode>
                <c:ptCount val="3"/>
                <c:pt idx="0">
                  <c:v>92.3</c:v>
                </c:pt>
                <c:pt idx="1">
                  <c:v>68</c:v>
                </c:pt>
                <c:pt idx="2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Лист1!$B$2:$D$2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Лист1!$B$4:$D$4</c:f>
              <c:numCache>
                <c:formatCode>0.0</c:formatCode>
                <c:ptCount val="3"/>
                <c:pt idx="0">
                  <c:v>7.7</c:v>
                </c:pt>
                <c:pt idx="1">
                  <c:v>24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Лист1!$B$2:$D$2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Лист1!$B$5:$D$5</c:f>
              <c:numCache>
                <c:formatCode>0.0</c:formatCode>
                <c:ptCount val="3"/>
                <c:pt idx="1">
                  <c:v>8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4706816"/>
        <c:axId val="168125568"/>
        <c:axId val="0"/>
      </c:bar3DChart>
      <c:catAx>
        <c:axId val="19470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168125568"/>
        <c:crosses val="autoZero"/>
        <c:auto val="1"/>
        <c:lblAlgn val="ctr"/>
        <c:lblOffset val="100"/>
        <c:noMultiLvlLbl val="0"/>
      </c:catAx>
      <c:valAx>
        <c:axId val="16812556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947068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 dirty="0">
                <a:effectLst/>
              </a:rPr>
              <a:t>Фиг. № 9. </a:t>
            </a:r>
            <a:r>
              <a:rPr lang="bg-BG" sz="900" b="0" i="1" baseline="0" dirty="0">
                <a:effectLst/>
              </a:rPr>
              <a:t>По време на учебните занятия по </a:t>
            </a:r>
            <a:r>
              <a:rPr lang="bg-BG" sz="900" b="0" i="1" baseline="0" dirty="0" smtClean="0">
                <a:effectLst/>
              </a:rPr>
              <a:t>МЕДИЦИНСКА СТАТИСТИКА, </a:t>
            </a:r>
            <a:r>
              <a:rPr lang="bg-BG" sz="900" b="0" i="1" baseline="0" dirty="0">
                <a:effectLst/>
              </a:rPr>
              <a:t>преподавателят използвал ли е методи, чрез които студентите да са активни участници?</a:t>
            </a:r>
            <a:endParaRPr lang="en-GB" sz="9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Лист1!$AG$48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Лист1!$AH$47:$AI$47</c:f>
              <c:strCache>
                <c:ptCount val="2"/>
                <c:pt idx="0">
                  <c:v>проф. П. Христова, дх</c:v>
                </c:pt>
                <c:pt idx="1">
                  <c:v>гл.ас. Й. Симеонова, дм</c:v>
                </c:pt>
              </c:strCache>
            </c:strRef>
          </c:cat>
          <c:val>
            <c:numRef>
              <c:f>Лист1!$AH$48:$AI$48</c:f>
              <c:numCache>
                <c:formatCode>0.0</c:formatCode>
                <c:ptCount val="2"/>
                <c:pt idx="0">
                  <c:v>79</c:v>
                </c:pt>
                <c:pt idx="1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Лист1!$AG$49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Лист1!$AH$47:$AI$47</c:f>
              <c:strCache>
                <c:ptCount val="2"/>
                <c:pt idx="0">
                  <c:v>проф. П. Христова, дх</c:v>
                </c:pt>
                <c:pt idx="1">
                  <c:v>гл.ас. Й. Симеонова, дм</c:v>
                </c:pt>
              </c:strCache>
            </c:strRef>
          </c:cat>
          <c:val>
            <c:numRef>
              <c:f>Лист1!$AH$49:$AI$49</c:f>
              <c:numCache>
                <c:formatCode>0.0</c:formatCode>
                <c:ptCount val="2"/>
                <c:pt idx="0">
                  <c:v>16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Лист1!$AG$50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Лист1!$AH$47:$AI$47</c:f>
              <c:strCache>
                <c:ptCount val="2"/>
                <c:pt idx="0">
                  <c:v>проф. П. Христова, дх</c:v>
                </c:pt>
                <c:pt idx="1">
                  <c:v>гл.ас. Й. Симеонова, дм</c:v>
                </c:pt>
              </c:strCache>
            </c:strRef>
          </c:cat>
          <c:val>
            <c:numRef>
              <c:f>Лист1!$AH$50:$AI$50</c:f>
              <c:numCache>
                <c:formatCode>0.0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332096"/>
        <c:axId val="169333888"/>
      </c:barChart>
      <c:catAx>
        <c:axId val="1693320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69333888"/>
        <c:crosses val="autoZero"/>
        <c:auto val="1"/>
        <c:lblAlgn val="ctr"/>
        <c:lblOffset val="100"/>
        <c:noMultiLvlLbl val="0"/>
      </c:catAx>
      <c:valAx>
        <c:axId val="1693338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933209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10.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Лист1!$A$62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Лист1!$B$61:$D$61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Лист1!$B$62:$D$62</c:f>
              <c:numCache>
                <c:formatCode>0.0</c:formatCode>
                <c:ptCount val="3"/>
                <c:pt idx="0">
                  <c:v>61.5</c:v>
                </c:pt>
                <c:pt idx="1">
                  <c:v>68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Лист1!$A$63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Лист1!$B$61:$D$61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Лист1!$B$63:$D$63</c:f>
              <c:numCache>
                <c:formatCode>0.0</c:formatCode>
                <c:ptCount val="3"/>
                <c:pt idx="0">
                  <c:v>26.9</c:v>
                </c:pt>
                <c:pt idx="1">
                  <c:v>32</c:v>
                </c:pt>
                <c:pt idx="2">
                  <c:v>72</c:v>
                </c:pt>
              </c:numCache>
            </c:numRef>
          </c:val>
        </c:ser>
        <c:ser>
          <c:idx val="2"/>
          <c:order val="2"/>
          <c:tx>
            <c:strRef>
              <c:f>Лист1!$A$64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Лист1!$B$61:$D$61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Лист1!$B$64:$D$64</c:f>
              <c:numCache>
                <c:formatCode>General</c:formatCode>
                <c:ptCount val="3"/>
                <c:pt idx="0" formatCode="0.0">
                  <c:v>11.6</c:v>
                </c:pt>
                <c:pt idx="2" formatCode="0.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0215680"/>
        <c:axId val="170229760"/>
        <c:axId val="0"/>
      </c:bar3DChart>
      <c:catAx>
        <c:axId val="17021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229760"/>
        <c:crosses val="autoZero"/>
        <c:auto val="1"/>
        <c:lblAlgn val="ctr"/>
        <c:lblOffset val="100"/>
        <c:noMultiLvlLbl val="0"/>
      </c:catAx>
      <c:valAx>
        <c:axId val="1702297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02156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11.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Лист1!$I$62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Лист1!$J$61:$L$61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Лист1!$J$62:$L$62</c:f>
              <c:numCache>
                <c:formatCode>0.0</c:formatCode>
                <c:ptCount val="3"/>
                <c:pt idx="0">
                  <c:v>69.2</c:v>
                </c:pt>
                <c:pt idx="1">
                  <c:v>52</c:v>
                </c:pt>
                <c:pt idx="2">
                  <c:v>88</c:v>
                </c:pt>
              </c:numCache>
            </c:numRef>
          </c:val>
        </c:ser>
        <c:ser>
          <c:idx val="1"/>
          <c:order val="1"/>
          <c:tx>
            <c:strRef>
              <c:f>Лист1!$I$63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Лист1!$J$61:$L$61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Лист1!$J$63:$L$63</c:f>
              <c:numCache>
                <c:formatCode>0.0</c:formatCode>
                <c:ptCount val="3"/>
                <c:pt idx="0">
                  <c:v>30.8</c:v>
                </c:pt>
                <c:pt idx="1">
                  <c:v>36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Лист1!$I$64</c:f>
              <c:strCache>
                <c:ptCount val="1"/>
                <c:pt idx="0">
                  <c:v>не, не отделям въобще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Лист1!$J$61:$L$61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Лист1!$J$64:$L$64</c:f>
              <c:numCache>
                <c:formatCode>0.0</c:formatCode>
                <c:ptCount val="3"/>
                <c:pt idx="1">
                  <c:v>12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0335232"/>
        <c:axId val="170353408"/>
        <c:axId val="0"/>
      </c:bar3DChart>
      <c:catAx>
        <c:axId val="1703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353408"/>
        <c:crosses val="autoZero"/>
        <c:auto val="1"/>
        <c:lblAlgn val="ctr"/>
        <c:lblOffset val="100"/>
        <c:noMultiLvlLbl val="0"/>
      </c:catAx>
      <c:valAx>
        <c:axId val="17035340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03352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12. </a:t>
            </a:r>
            <a:r>
              <a:rPr lang="bg-BG" sz="1100" b="0" i="1" baseline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Лист1!$Q$67</c:f>
              <c:strCache>
                <c:ptCount val="1"/>
                <c:pt idx="0">
                  <c:v>да, предложени от препод., водил лекциите</c:v>
                </c:pt>
              </c:strCache>
            </c:strRef>
          </c:tx>
          <c:invertIfNegative val="0"/>
          <c:cat>
            <c:strRef>
              <c:f>Лист1!$R$66:$T$66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Лист1!$R$67:$T$67</c:f>
              <c:numCache>
                <c:formatCode>0.0</c:formatCode>
                <c:ptCount val="3"/>
                <c:pt idx="0">
                  <c:v>14.7</c:v>
                </c:pt>
                <c:pt idx="1">
                  <c:v>27.1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Лист1!$Q$68</c:f>
              <c:strCache>
                <c:ptCount val="1"/>
                <c:pt idx="0">
                  <c:v>да, предложени от препод., водил упражн.</c:v>
                </c:pt>
              </c:strCache>
            </c:strRef>
          </c:tx>
          <c:invertIfNegative val="0"/>
          <c:cat>
            <c:strRef>
              <c:f>Лист1!$R$66:$T$66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Лист1!$R$68:$T$68</c:f>
              <c:numCache>
                <c:formatCode>0.0</c:formatCode>
                <c:ptCount val="3"/>
                <c:pt idx="0">
                  <c:v>57.1</c:v>
                </c:pt>
                <c:pt idx="1">
                  <c:v>14.6</c:v>
                </c:pt>
                <c:pt idx="2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Лист1!$Q$69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cat>
            <c:strRef>
              <c:f>Лист1!$R$66:$T$66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Лист1!$R$69:$T$69</c:f>
              <c:numCache>
                <c:formatCode>0.0</c:formatCode>
                <c:ptCount val="3"/>
                <c:pt idx="0">
                  <c:v>28.2</c:v>
                </c:pt>
                <c:pt idx="1">
                  <c:v>58.3</c:v>
                </c:pt>
                <c:pt idx="2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0268544"/>
        <c:axId val="170270080"/>
        <c:axId val="0"/>
      </c:bar3DChart>
      <c:catAx>
        <c:axId val="1702685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270080"/>
        <c:crosses val="autoZero"/>
        <c:auto val="1"/>
        <c:lblAlgn val="ctr"/>
        <c:lblOffset val="100"/>
        <c:noMultiLvlLbl val="0"/>
      </c:catAx>
      <c:valAx>
        <c:axId val="1702700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02685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13.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преподавателя, водил учебната дисциплина?</a:t>
            </a:r>
            <a:endParaRPr lang="en-GB" sz="110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377837116154871E-2"/>
          <c:y val="0.41597998545235015"/>
          <c:w val="0.93606655300720532"/>
          <c:h val="0.46940879734536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Лист1!$I$82</c:f>
              <c:strCache>
                <c:ptCount val="1"/>
                <c:pt idx="0">
                  <c:v>да, посещавах консултациите на преподав., водил лекциите 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Лист1!$J$82:$L$82</c:f>
              <c:numCache>
                <c:formatCode>0.0</c:formatCode>
                <c:ptCount val="3"/>
                <c:pt idx="0">
                  <c:v>7.7</c:v>
                </c:pt>
                <c:pt idx="1">
                  <c:v>4.4000000000000004</c:v>
                </c:pt>
                <c:pt idx="2">
                  <c:v>6.3</c:v>
                </c:pt>
              </c:numCache>
            </c:numRef>
          </c:val>
        </c:ser>
        <c:ser>
          <c:idx val="1"/>
          <c:order val="1"/>
          <c:tx>
            <c:strRef>
              <c:f>Лист1!$I$83</c:f>
              <c:strCache>
                <c:ptCount val="1"/>
                <c:pt idx="0">
                  <c:v>да, посещавах консултациите на преподав., водил упражн.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Лист1!$J$83:$L$83</c:f>
              <c:numCache>
                <c:formatCode>0.0</c:formatCode>
                <c:ptCount val="3"/>
                <c:pt idx="0">
                  <c:v>15.4</c:v>
                </c:pt>
                <c:pt idx="1">
                  <c:v>4.2</c:v>
                </c:pt>
                <c:pt idx="2">
                  <c:v>18.8</c:v>
                </c:pt>
              </c:numCache>
            </c:numRef>
          </c:val>
        </c:ser>
        <c:ser>
          <c:idx val="2"/>
          <c:order val="2"/>
          <c:tx>
            <c:strRef>
              <c:f>Лист1!$I$84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Лист1!$J$84:$L$84</c:f>
              <c:numCache>
                <c:formatCode>0.0</c:formatCode>
                <c:ptCount val="3"/>
                <c:pt idx="0">
                  <c:v>61.5</c:v>
                </c:pt>
                <c:pt idx="1">
                  <c:v>62.5</c:v>
                </c:pt>
                <c:pt idx="2">
                  <c:v>66.7</c:v>
                </c:pt>
              </c:numCache>
            </c:numRef>
          </c:val>
        </c:ser>
        <c:ser>
          <c:idx val="3"/>
          <c:order val="3"/>
          <c:tx>
            <c:strRef>
              <c:f>Лист1!$I$85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cat>
            <c:strRef>
              <c:f>Лист1!$J$81:$L$81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Лист1!$J$85:$L$85</c:f>
              <c:numCache>
                <c:formatCode>0.0</c:formatCode>
                <c:ptCount val="3"/>
                <c:pt idx="0">
                  <c:v>15.4</c:v>
                </c:pt>
                <c:pt idx="1">
                  <c:v>29.2</c:v>
                </c:pt>
                <c:pt idx="2">
                  <c:v>8.3000000000000007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0418176"/>
        <c:axId val="170419712"/>
      </c:barChart>
      <c:catAx>
        <c:axId val="1704181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70419712"/>
        <c:crosses val="autoZero"/>
        <c:auto val="1"/>
        <c:lblAlgn val="ctr"/>
        <c:lblOffset val="100"/>
        <c:noMultiLvlLbl val="0"/>
      </c:catAx>
      <c:valAx>
        <c:axId val="17041971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04181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82002101337069E-2"/>
          <c:y val="0.18941789486702731"/>
          <c:w val="0.97644881889763779"/>
          <c:h val="0.20804370793182309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14</a:t>
            </a:r>
            <a:r>
              <a:rPr lang="bg-BG" sz="1100" b="0" i="1" baseline="0">
                <a:effectLst/>
              </a:rPr>
              <a:t>. Отговаря ли получената  оценка на изпита по учебната дисциплина на Вашите знания?   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Лист1!$A$122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Лист1!$B$121:$D$121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Лист1!$B$122:$D$122</c:f>
              <c:numCache>
                <c:formatCode>General</c:formatCode>
                <c:ptCount val="3"/>
                <c:pt idx="0" formatCode="0.0">
                  <c:v>20</c:v>
                </c:pt>
                <c:pt idx="2" formatCode="0.0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Лист1!$A$124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Лист1!$B$121:$D$121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Лист1!$B$124:$D$124</c:f>
              <c:numCache>
                <c:formatCode>0.0</c:formatCode>
                <c:ptCount val="3"/>
                <c:pt idx="0">
                  <c:v>36</c:v>
                </c:pt>
                <c:pt idx="1">
                  <c:v>20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Лист1!$A$125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Лист1!$B$121:$D$121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Лист1!$B$125:$D$125</c:f>
              <c:numCache>
                <c:formatCode>0.0</c:formatCode>
                <c:ptCount val="3"/>
                <c:pt idx="0">
                  <c:v>44</c:v>
                </c:pt>
                <c:pt idx="1">
                  <c:v>72</c:v>
                </c:pt>
                <c:pt idx="2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0490880"/>
        <c:axId val="170496768"/>
        <c:axId val="0"/>
      </c:bar3DChart>
      <c:catAx>
        <c:axId val="17049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496768"/>
        <c:crosses val="autoZero"/>
        <c:auto val="1"/>
        <c:lblAlgn val="ctr"/>
        <c:lblOffset val="100"/>
        <c:noMultiLvlLbl val="0"/>
      </c:catAx>
      <c:valAx>
        <c:axId val="17049676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04908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2. </a:t>
            </a:r>
            <a:r>
              <a:rPr lang="bg-BG" sz="1100" b="0" i="1" baseline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Лист1!$J$3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Лист1!$K$2:$M$2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Лист1!$K$3:$M$3</c:f>
              <c:numCache>
                <c:formatCode>0.0</c:formatCode>
                <c:ptCount val="3"/>
                <c:pt idx="0">
                  <c:v>44</c:v>
                </c:pt>
                <c:pt idx="1">
                  <c:v>33.299999999999997</c:v>
                </c:pt>
                <c:pt idx="2">
                  <c:v>43.5</c:v>
                </c:pt>
              </c:numCache>
            </c:numRef>
          </c:val>
        </c:ser>
        <c:ser>
          <c:idx val="1"/>
          <c:order val="1"/>
          <c:tx>
            <c:strRef>
              <c:f>Лист1!$J$4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Лист1!$K$2:$M$2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Лист1!$K$4:$M$4</c:f>
              <c:numCache>
                <c:formatCode>0.0</c:formatCode>
                <c:ptCount val="3"/>
                <c:pt idx="0">
                  <c:v>4</c:v>
                </c:pt>
                <c:pt idx="1">
                  <c:v>12.5</c:v>
                </c:pt>
                <c:pt idx="2">
                  <c:v>8.6999999999999993</c:v>
                </c:pt>
              </c:numCache>
            </c:numRef>
          </c:val>
        </c:ser>
        <c:ser>
          <c:idx val="2"/>
          <c:order val="2"/>
          <c:tx>
            <c:strRef>
              <c:f>Лист1!$J$5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Лист1!$K$2:$M$2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Лист1!$K$5:$M$5</c:f>
              <c:numCache>
                <c:formatCode>0.0</c:formatCode>
                <c:ptCount val="3"/>
                <c:pt idx="0">
                  <c:v>52</c:v>
                </c:pt>
                <c:pt idx="1">
                  <c:v>54.2</c:v>
                </c:pt>
                <c:pt idx="2">
                  <c:v>47.8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68157568"/>
        <c:axId val="168159104"/>
        <c:axId val="0"/>
      </c:bar3DChart>
      <c:catAx>
        <c:axId val="16815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68159104"/>
        <c:crosses val="autoZero"/>
        <c:auto val="1"/>
        <c:lblAlgn val="ctr"/>
        <c:lblOffset val="100"/>
        <c:noMultiLvlLbl val="0"/>
      </c:catAx>
      <c:valAx>
        <c:axId val="1681591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15756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>
                <a:effectLst/>
              </a:rPr>
              <a:t>Фиг. № 3. </a:t>
            </a:r>
            <a:r>
              <a:rPr lang="bg-BG" sz="900" b="0" i="1" baseline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9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Лист1!$B$21:$D$21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Лист1!$B$22:$D$22</c:f>
              <c:numCache>
                <c:formatCode>0.0</c:formatCode>
                <c:ptCount val="3"/>
                <c:pt idx="0">
                  <c:v>48</c:v>
                </c:pt>
                <c:pt idx="1">
                  <c:v>26.1</c:v>
                </c:pt>
                <c:pt idx="2">
                  <c:v>45.8</c:v>
                </c:pt>
              </c:numCache>
            </c:numRef>
          </c:val>
        </c:ser>
        <c:ser>
          <c:idx val="1"/>
          <c:order val="1"/>
          <c:tx>
            <c:strRef>
              <c:f>Лист1!$A$23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Лист1!$B$21:$D$21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Лист1!$B$23:$D$23</c:f>
              <c:numCache>
                <c:formatCode>0.0</c:formatCode>
                <c:ptCount val="3"/>
                <c:pt idx="0">
                  <c:v>8</c:v>
                </c:pt>
                <c:pt idx="1">
                  <c:v>13</c:v>
                </c:pt>
                <c:pt idx="2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Лист1!$A$24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Лист1!$B$21:$D$21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Лист1!$B$24:$D$24</c:f>
              <c:numCache>
                <c:formatCode>0.0</c:formatCode>
                <c:ptCount val="3"/>
                <c:pt idx="0">
                  <c:v>44</c:v>
                </c:pt>
                <c:pt idx="1">
                  <c:v>60.9</c:v>
                </c:pt>
                <c:pt idx="2">
                  <c:v>37.5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8010880"/>
        <c:axId val="168012416"/>
        <c:axId val="0"/>
      </c:bar3DChart>
      <c:catAx>
        <c:axId val="16801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68012416"/>
        <c:crosses val="autoZero"/>
        <c:auto val="1"/>
        <c:lblAlgn val="ctr"/>
        <c:lblOffset val="100"/>
        <c:noMultiLvlLbl val="0"/>
      </c:catAx>
      <c:valAx>
        <c:axId val="16801241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01088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4. </a:t>
            </a:r>
            <a:r>
              <a:rPr lang="bg-BG" sz="1100" b="0" i="1" baseline="0" dirty="0">
                <a:effectLst/>
              </a:rPr>
              <a:t>Изясняваше ли преподавателят по </a:t>
            </a:r>
            <a:r>
              <a:rPr lang="bg-BG" sz="1100" b="0" i="1" baseline="0" dirty="0">
                <a:solidFill>
                  <a:schemeClr val="accent1"/>
                </a:solidFill>
                <a:effectLst/>
              </a:rPr>
              <a:t>"Аналитична химия"</a:t>
            </a:r>
            <a:r>
              <a:rPr lang="bg-BG" sz="1100" b="0" i="1" baseline="0" dirty="0">
                <a:effectLst/>
              </a:rPr>
              <a:t> кои са специфичните цели на всяко учебно занятие </a:t>
            </a:r>
            <a:r>
              <a:rPr lang="en-US" sz="1100" b="0" i="1" baseline="0" dirty="0">
                <a:effectLst/>
              </a:rPr>
              <a:t>(</a:t>
            </a:r>
            <a:r>
              <a:rPr lang="bg-BG" sz="1100" b="0" i="1" baseline="0" dirty="0">
                <a:effectLst/>
              </a:rPr>
              <a:t>%</a:t>
            </a:r>
            <a:r>
              <a:rPr lang="en-US" sz="1100" b="0" i="1" baseline="0" dirty="0">
                <a:effectLst/>
              </a:rPr>
              <a:t>)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471577491083682E-2"/>
          <c:y val="0.3598058508261241"/>
          <c:w val="0.93505684501783259"/>
          <c:h val="0.457910973997355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Лист1!$S$24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strRef>
              <c:f>Лист1!$T$23:$W$23</c:f>
              <c:strCache>
                <c:ptCount val="4"/>
                <c:pt idx="0">
                  <c:v>доц. И. Панчева, дх</c:v>
                </c:pt>
                <c:pt idx="1">
                  <c:v>доц. Г. Генчева, дх</c:v>
                </c:pt>
                <c:pt idx="2">
                  <c:v>ас. С. Асенова</c:v>
                </c:pt>
                <c:pt idx="3">
                  <c:v>ас. И. Йотовска</c:v>
                </c:pt>
              </c:strCache>
            </c:strRef>
          </c:cat>
          <c:val>
            <c:numRef>
              <c:f>Лист1!$T$24:$W$24</c:f>
              <c:numCache>
                <c:formatCode>0.0</c:formatCode>
                <c:ptCount val="4"/>
                <c:pt idx="0">
                  <c:v>88.5</c:v>
                </c:pt>
                <c:pt idx="1">
                  <c:v>80</c:v>
                </c:pt>
                <c:pt idx="2">
                  <c:v>100</c:v>
                </c:pt>
                <c:pt idx="3">
                  <c:v>88.9</c:v>
                </c:pt>
              </c:numCache>
            </c:numRef>
          </c:val>
        </c:ser>
        <c:ser>
          <c:idx val="1"/>
          <c:order val="1"/>
          <c:tx>
            <c:strRef>
              <c:f>Лист1!$S$25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strRef>
              <c:f>Лист1!$T$23:$W$23</c:f>
              <c:strCache>
                <c:ptCount val="4"/>
                <c:pt idx="0">
                  <c:v>доц. И. Панчева, дх</c:v>
                </c:pt>
                <c:pt idx="1">
                  <c:v>доц. Г. Генчева, дх</c:v>
                </c:pt>
                <c:pt idx="2">
                  <c:v>ас. С. Асенова</c:v>
                </c:pt>
                <c:pt idx="3">
                  <c:v>ас. И. Йотовска</c:v>
                </c:pt>
              </c:strCache>
            </c:strRef>
          </c:cat>
          <c:val>
            <c:numRef>
              <c:f>Лист1!$T$25:$W$25</c:f>
              <c:numCache>
                <c:formatCode>0.0</c:formatCode>
                <c:ptCount val="4"/>
                <c:pt idx="0">
                  <c:v>7.7</c:v>
                </c:pt>
                <c:pt idx="1">
                  <c:v>10</c:v>
                </c:pt>
                <c:pt idx="3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Лист1!$S$26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cat>
            <c:strRef>
              <c:f>Лист1!$T$23:$W$23</c:f>
              <c:strCache>
                <c:ptCount val="4"/>
                <c:pt idx="0">
                  <c:v>доц. И. Панчева, дх</c:v>
                </c:pt>
                <c:pt idx="1">
                  <c:v>доц. Г. Генчева, дх</c:v>
                </c:pt>
                <c:pt idx="2">
                  <c:v>ас. С. Асенова</c:v>
                </c:pt>
                <c:pt idx="3">
                  <c:v>ас. И. Йотовска</c:v>
                </c:pt>
              </c:strCache>
            </c:strRef>
          </c:cat>
          <c:val>
            <c:numRef>
              <c:f>Лист1!$T$26:$W$26</c:f>
              <c:numCache>
                <c:formatCode>0.0</c:formatCode>
                <c:ptCount val="4"/>
                <c:pt idx="0">
                  <c:v>3.8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8926208"/>
        <c:axId val="168928000"/>
        <c:axId val="0"/>
      </c:bar3DChart>
      <c:catAx>
        <c:axId val="168926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68928000"/>
        <c:crosses val="autoZero"/>
        <c:auto val="1"/>
        <c:lblAlgn val="ctr"/>
        <c:lblOffset val="100"/>
        <c:noMultiLvlLbl val="0"/>
      </c:catAx>
      <c:valAx>
        <c:axId val="1689280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926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3570866141732276E-2"/>
          <c:y val="0.25597222222222221"/>
          <c:w val="0.97285826771653539"/>
          <c:h val="7.531544039917773E-2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5. </a:t>
            </a:r>
            <a:r>
              <a:rPr lang="bg-BG" sz="1100" b="0" i="1" baseline="0" dirty="0">
                <a:effectLst/>
              </a:rPr>
              <a:t>Изясняваше ли преподавателят по </a:t>
            </a:r>
            <a:r>
              <a:rPr lang="bg-BG" sz="1100" b="0" i="1" baseline="0" dirty="0">
                <a:solidFill>
                  <a:schemeClr val="accent1"/>
                </a:solidFill>
                <a:effectLst/>
              </a:rPr>
              <a:t>"Физикохимия с колоидна химия"</a:t>
            </a:r>
            <a:r>
              <a:rPr lang="bg-BG" sz="1100" b="0" i="1" baseline="0" dirty="0">
                <a:effectLst/>
              </a:rPr>
              <a:t> кои са специфичните цели на всяко учебно занятие </a:t>
            </a:r>
            <a:r>
              <a:rPr lang="en-US" sz="1100" b="0" i="1" baseline="0" dirty="0">
                <a:effectLst/>
              </a:rPr>
              <a:t>(</a:t>
            </a:r>
            <a:r>
              <a:rPr lang="bg-BG" sz="1100" b="0" i="1" baseline="0" dirty="0">
                <a:effectLst/>
              </a:rPr>
              <a:t>%</a:t>
            </a:r>
            <a:r>
              <a:rPr lang="en-US" sz="1100" b="0" i="1" baseline="0" dirty="0">
                <a:effectLst/>
              </a:rPr>
              <a:t>)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013264570887162E-2"/>
          <c:y val="0.40722085777345951"/>
          <c:w val="0.96997789238185472"/>
          <c:h val="0.473518823395348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Лист1!$Z$25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strRef>
              <c:f>Лист1!$AA$24:$AB$24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Лист1!$AA$25:$AB$25</c:f>
              <c:numCache>
                <c:formatCode>0.0</c:formatCode>
                <c:ptCount val="2"/>
                <c:pt idx="0">
                  <c:v>80</c:v>
                </c:pt>
                <c:pt idx="1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Лист1!$Z$26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strRef>
              <c:f>Лист1!$AA$24:$AB$24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Лист1!$AA$26:$AB$26</c:f>
              <c:numCache>
                <c:formatCode>0.0</c:formatCode>
                <c:ptCount val="2"/>
                <c:pt idx="0">
                  <c:v>20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Лист1!$Z$27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cat>
            <c:strRef>
              <c:f>Лист1!$AA$24:$AB$24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Лист1!$AA$27:$AB$27</c:f>
              <c:numCache>
                <c:formatCode>0.0</c:formatCode>
                <c:ptCount val="2"/>
                <c:pt idx="1">
                  <c:v>16</c:v>
                </c:pt>
              </c:numCache>
            </c:numRef>
          </c:val>
        </c:ser>
        <c:ser>
          <c:idx val="3"/>
          <c:order val="3"/>
          <c:tx>
            <c:strRef>
              <c:f>Лист1!$Z$28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Лист1!$AA$24:$AB$24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Лист1!$AA$28:$AB$28</c:f>
              <c:numCache>
                <c:formatCode>0.0</c:formatCode>
                <c:ptCount val="2"/>
                <c:pt idx="1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8982016"/>
        <c:axId val="168983552"/>
        <c:axId val="0"/>
      </c:bar3DChart>
      <c:catAx>
        <c:axId val="168982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68983552"/>
        <c:crosses val="autoZero"/>
        <c:auto val="1"/>
        <c:lblAlgn val="ctr"/>
        <c:lblOffset val="100"/>
        <c:noMultiLvlLbl val="0"/>
      </c:catAx>
      <c:valAx>
        <c:axId val="16898355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982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228741038282259E-4"/>
          <c:y val="0.26321228723595669"/>
          <c:w val="0.98476437137016171"/>
          <c:h val="0.11544511017548909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6. </a:t>
            </a:r>
            <a:r>
              <a:rPr lang="bg-BG" sz="1100" b="0" i="1" baseline="0" dirty="0">
                <a:effectLst/>
              </a:rPr>
              <a:t>Изясняваше ли преподавателят по </a:t>
            </a:r>
            <a:r>
              <a:rPr lang="bg-BG" sz="1100" b="0" i="1" baseline="0" dirty="0">
                <a:solidFill>
                  <a:schemeClr val="accent1"/>
                </a:solidFill>
                <a:effectLst/>
              </a:rPr>
              <a:t>"Медицинска статистика"</a:t>
            </a:r>
            <a:r>
              <a:rPr lang="bg-BG" sz="1100" b="0" i="1" baseline="0" dirty="0">
                <a:effectLst/>
              </a:rPr>
              <a:t> кои са специфичните цели на всяко учебно занятие </a:t>
            </a:r>
            <a:r>
              <a:rPr lang="en-US" sz="1100" b="0" i="1" baseline="0" dirty="0">
                <a:effectLst/>
              </a:rPr>
              <a:t>(</a:t>
            </a:r>
            <a:r>
              <a:rPr lang="bg-BG" sz="1100" b="0" i="1" baseline="0" dirty="0">
                <a:effectLst/>
              </a:rPr>
              <a:t>%</a:t>
            </a:r>
            <a:r>
              <a:rPr lang="en-US" sz="1100" b="0" i="1" baseline="0" dirty="0">
                <a:effectLst/>
              </a:rPr>
              <a:t>)</a:t>
            </a:r>
            <a:endParaRPr lang="en-GB" sz="11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937034889781793E-2"/>
          <c:y val="0.37865739741144577"/>
          <c:w val="0.93612593022043644"/>
          <c:h val="0.502082283757362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Лист1!$AG$25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strRef>
              <c:f>Лист1!$AH$24:$AI$24</c:f>
              <c:strCache>
                <c:ptCount val="2"/>
                <c:pt idx="0">
                  <c:v>проф. П. Христова, дх</c:v>
                </c:pt>
                <c:pt idx="1">
                  <c:v>гл.ас. Й. Симеонова, дм</c:v>
                </c:pt>
              </c:strCache>
            </c:strRef>
          </c:cat>
          <c:val>
            <c:numRef>
              <c:f>Лист1!$AH$25:$AI$25</c:f>
              <c:numCache>
                <c:formatCode>0.0</c:formatCode>
                <c:ptCount val="2"/>
                <c:pt idx="0">
                  <c:v>68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Лист1!$AG$26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strRef>
              <c:f>Лист1!$AH$24:$AI$24</c:f>
              <c:strCache>
                <c:ptCount val="2"/>
                <c:pt idx="0">
                  <c:v>проф. П. Христова, дх</c:v>
                </c:pt>
                <c:pt idx="1">
                  <c:v>гл.ас. Й. Симеонова, дм</c:v>
                </c:pt>
              </c:strCache>
            </c:strRef>
          </c:cat>
          <c:val>
            <c:numRef>
              <c:f>Лист1!$AH$26:$AI$26</c:f>
              <c:numCache>
                <c:formatCode>0.0</c:formatCode>
                <c:ptCount val="2"/>
                <c:pt idx="0">
                  <c:v>24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Лист1!$AG$27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cat>
            <c:strRef>
              <c:f>Лист1!$AH$24:$AI$24</c:f>
              <c:strCache>
                <c:ptCount val="2"/>
                <c:pt idx="0">
                  <c:v>проф. П. Христова, дх</c:v>
                </c:pt>
                <c:pt idx="1">
                  <c:v>гл.ас. Й. Симеонова, дм</c:v>
                </c:pt>
              </c:strCache>
            </c:strRef>
          </c:cat>
          <c:val>
            <c:numRef>
              <c:f>Лист1!$AH$27:$AI$27</c:f>
              <c:numCache>
                <c:formatCode>0.0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9040512"/>
        <c:axId val="169042304"/>
        <c:axId val="0"/>
      </c:bar3DChart>
      <c:catAx>
        <c:axId val="1690405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9042304"/>
        <c:crosses val="autoZero"/>
        <c:auto val="1"/>
        <c:lblAlgn val="ctr"/>
        <c:lblOffset val="100"/>
        <c:noMultiLvlLbl val="0"/>
      </c:catAx>
      <c:valAx>
        <c:axId val="1690423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90405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6570451681575178E-2"/>
          <c:y val="0.26321228723595669"/>
          <c:w val="0.9697624634450116"/>
          <c:h val="8.6881649813475348E-2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>
                <a:effectLst/>
              </a:rPr>
              <a:t>Фиг. № 5. </a:t>
            </a:r>
            <a:r>
              <a:rPr lang="bg-BG" sz="9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900">
              <a:effectLst/>
            </a:endParaRPr>
          </a:p>
        </c:rich>
      </c:tx>
      <c:layout>
        <c:manualLayout>
          <c:xMode val="edge"/>
          <c:yMode val="edge"/>
          <c:x val="0.15568552566112021"/>
          <c:y val="1.0743664621704571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975761711567318E-2"/>
          <c:y val="0.3900343628076326"/>
          <c:w val="0.94068256593502764"/>
          <c:h val="0.44286569911648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Лист1!$B$41:$D$41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Лист1!$B$42:$D$42</c:f>
              <c:numCache>
                <c:formatCode>0.0</c:formatCode>
                <c:ptCount val="3"/>
                <c:pt idx="0">
                  <c:v>72.8</c:v>
                </c:pt>
                <c:pt idx="1">
                  <c:v>73.900000000000006</c:v>
                </c:pt>
                <c:pt idx="2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Лист1!$A$43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Лист1!$B$41:$D$41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Лист1!$B$43:$D$43</c:f>
              <c:numCache>
                <c:formatCode>0.0</c:formatCode>
                <c:ptCount val="3"/>
                <c:pt idx="0">
                  <c:v>13.6</c:v>
                </c:pt>
                <c:pt idx="1">
                  <c:v>13</c:v>
                </c:pt>
                <c:pt idx="2">
                  <c:v>20.8</c:v>
                </c:pt>
              </c:numCache>
            </c:numRef>
          </c:val>
        </c:ser>
        <c:ser>
          <c:idx val="2"/>
          <c:order val="2"/>
          <c:tx>
            <c:strRef>
              <c:f>Лист1!$A$44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Лист1!$B$41:$D$41</c:f>
              <c:strCache>
                <c:ptCount val="3"/>
                <c:pt idx="0">
                  <c:v>Аналитична химия</c:v>
                </c:pt>
                <c:pt idx="1">
                  <c:v>Физикохимия с колоидна химия</c:v>
                </c:pt>
                <c:pt idx="2">
                  <c:v>Медицинска статистика</c:v>
                </c:pt>
              </c:strCache>
            </c:strRef>
          </c:cat>
          <c:val>
            <c:numRef>
              <c:f>Лист1!$B$44:$D$44</c:f>
              <c:numCache>
                <c:formatCode>0.0</c:formatCode>
                <c:ptCount val="3"/>
                <c:pt idx="0">
                  <c:v>13.6</c:v>
                </c:pt>
                <c:pt idx="1">
                  <c:v>13</c:v>
                </c:pt>
                <c:pt idx="2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9509632"/>
        <c:axId val="169511168"/>
        <c:axId val="0"/>
      </c:bar3DChart>
      <c:catAx>
        <c:axId val="16950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69511168"/>
        <c:crosses val="autoZero"/>
        <c:auto val="1"/>
        <c:lblAlgn val="ctr"/>
        <c:lblOffset val="100"/>
        <c:noMultiLvlLbl val="0"/>
      </c:catAx>
      <c:valAx>
        <c:axId val="16951116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95096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8444575441549835"/>
          <c:y val="0.27364113791481542"/>
          <c:w val="0.6560842528805706"/>
          <c:h val="8.4162231027703427E-2"/>
        </c:manualLayout>
      </c:layout>
      <c:overlay val="0"/>
      <c:txPr>
        <a:bodyPr/>
        <a:lstStyle/>
        <a:p>
          <a:pPr>
            <a:defRPr sz="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 dirty="0">
                <a:effectLst/>
              </a:rPr>
              <a:t>Фиг. № 7. </a:t>
            </a:r>
            <a:r>
              <a:rPr lang="bg-BG" sz="900" b="0" i="1" baseline="0" dirty="0">
                <a:effectLst/>
              </a:rPr>
              <a:t>По време на учебните занятия по </a:t>
            </a:r>
            <a:r>
              <a:rPr lang="bg-BG" sz="900" b="0" i="1" baseline="0" dirty="0" smtClean="0">
                <a:effectLst/>
              </a:rPr>
              <a:t>АНАЛИТИЧНА ХИМИЯ, </a:t>
            </a:r>
            <a:r>
              <a:rPr lang="bg-BG" sz="900" b="0" i="1" baseline="0" dirty="0">
                <a:effectLst/>
              </a:rPr>
              <a:t>преподавателят използвал ли е методи, чрез които студентите да са активни участници?</a:t>
            </a:r>
            <a:endParaRPr lang="en-GB" sz="9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Лист1!$R$46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Лист1!$S$45:$V$45</c:f>
              <c:strCache>
                <c:ptCount val="4"/>
                <c:pt idx="0">
                  <c:v>доц. И. Панчева, дх</c:v>
                </c:pt>
                <c:pt idx="1">
                  <c:v>доц. Г. Генчева, дх</c:v>
                </c:pt>
                <c:pt idx="2">
                  <c:v>ас. С. Асенова</c:v>
                </c:pt>
                <c:pt idx="3">
                  <c:v>ас. И. Йотовска</c:v>
                </c:pt>
              </c:strCache>
            </c:strRef>
          </c:cat>
          <c:val>
            <c:numRef>
              <c:f>Лист1!$S$46:$V$46</c:f>
              <c:numCache>
                <c:formatCode>0.0</c:formatCode>
                <c:ptCount val="4"/>
                <c:pt idx="0">
                  <c:v>69.2</c:v>
                </c:pt>
                <c:pt idx="1">
                  <c:v>68</c:v>
                </c:pt>
                <c:pt idx="2">
                  <c:v>81.8</c:v>
                </c:pt>
                <c:pt idx="3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Лист1!$R$47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Лист1!$S$45:$V$45</c:f>
              <c:strCache>
                <c:ptCount val="4"/>
                <c:pt idx="0">
                  <c:v>доц. И. Панчева, дх</c:v>
                </c:pt>
                <c:pt idx="1">
                  <c:v>доц. Г. Генчева, дх</c:v>
                </c:pt>
                <c:pt idx="2">
                  <c:v>ас. С. Асенова</c:v>
                </c:pt>
                <c:pt idx="3">
                  <c:v>ас. И. Йотовска</c:v>
                </c:pt>
              </c:strCache>
            </c:strRef>
          </c:cat>
          <c:val>
            <c:numRef>
              <c:f>Лист1!$S$47:$V$47</c:f>
              <c:numCache>
                <c:formatCode>0.0</c:formatCode>
                <c:ptCount val="4"/>
                <c:pt idx="0">
                  <c:v>23.1</c:v>
                </c:pt>
                <c:pt idx="1">
                  <c:v>28</c:v>
                </c:pt>
                <c:pt idx="2">
                  <c:v>18.2</c:v>
                </c:pt>
                <c:pt idx="3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Лист1!$R$48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Лист1!$S$45:$V$45</c:f>
              <c:strCache>
                <c:ptCount val="4"/>
                <c:pt idx="0">
                  <c:v>доц. И. Панчева, дх</c:v>
                </c:pt>
                <c:pt idx="1">
                  <c:v>доц. Г. Генчева, дх</c:v>
                </c:pt>
                <c:pt idx="2">
                  <c:v>ас. С. Асенова</c:v>
                </c:pt>
                <c:pt idx="3">
                  <c:v>ас. И. Йотовска</c:v>
                </c:pt>
              </c:strCache>
            </c:strRef>
          </c:cat>
          <c:val>
            <c:numRef>
              <c:f>Лист1!$S$48:$V$48</c:f>
              <c:numCache>
                <c:formatCode>0.0</c:formatCode>
                <c:ptCount val="4"/>
                <c:pt idx="0">
                  <c:v>7.7</c:v>
                </c:pt>
                <c:pt idx="1">
                  <c:v>4</c:v>
                </c:pt>
                <c:pt idx="3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547264"/>
        <c:axId val="169548800"/>
      </c:barChart>
      <c:catAx>
        <c:axId val="1695472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69548800"/>
        <c:crosses val="autoZero"/>
        <c:auto val="1"/>
        <c:lblAlgn val="ctr"/>
        <c:lblOffset val="100"/>
        <c:noMultiLvlLbl val="0"/>
      </c:catAx>
      <c:valAx>
        <c:axId val="1695488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954726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i="1" dirty="0"/>
              <a:t>Фиг. № 8. </a:t>
            </a:r>
            <a:r>
              <a:rPr lang="bg-BG" b="0" i="1" dirty="0"/>
              <a:t>По време на учебните занятия по </a:t>
            </a:r>
            <a:r>
              <a:rPr lang="bg-BG" b="0" i="1" dirty="0" smtClean="0"/>
              <a:t>ФИЗИКОХИМИЯ С КОЛОИДНА ХИМИЯ, </a:t>
            </a:r>
            <a:r>
              <a:rPr lang="bg-BG" b="0" i="1" dirty="0"/>
              <a:t>преподавателят използвал ли е методи, чрез които студентите да са активни участници?</a:t>
            </a:r>
            <a:endParaRPr lang="en-GB" b="0" i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Лист1!$Y$47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strRef>
              <c:f>Лист1!$Z$46:$AA$46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Лист1!$Z$47:$AA$47</c:f>
              <c:numCache>
                <c:formatCode>0.0</c:formatCode>
                <c:ptCount val="2"/>
                <c:pt idx="0">
                  <c:v>60</c:v>
                </c:pt>
                <c:pt idx="1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Лист1!$Y$48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strRef>
              <c:f>Лист1!$Z$46:$AA$46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Лист1!$Z$48:$AA$48</c:f>
              <c:numCache>
                <c:formatCode>0.0</c:formatCode>
                <c:ptCount val="2"/>
                <c:pt idx="0">
                  <c:v>36</c:v>
                </c:pt>
                <c:pt idx="1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Лист1!$Y$49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strRef>
              <c:f>Лист1!$Z$46:$AA$46</c:f>
              <c:strCache>
                <c:ptCount val="2"/>
                <c:pt idx="0">
                  <c:v>проф. К. Балашев, дхн</c:v>
                </c:pt>
                <c:pt idx="1">
                  <c:v>ас. Д. Петров</c:v>
                </c:pt>
              </c:strCache>
            </c:strRef>
          </c:cat>
          <c:val>
            <c:numRef>
              <c:f>Лист1!$Z$49:$AA$49</c:f>
              <c:numCache>
                <c:formatCode>0.0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593088"/>
        <c:axId val="169598976"/>
      </c:barChart>
      <c:catAx>
        <c:axId val="1695930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69598976"/>
        <c:crosses val="autoZero"/>
        <c:auto val="1"/>
        <c:lblAlgn val="ctr"/>
        <c:lblOffset val="100"/>
        <c:noMultiLvlLbl val="0"/>
      </c:catAx>
      <c:valAx>
        <c:axId val="16959897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95930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bg-BG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3CB9806-9C8A-4183-A6DE-8A1DB12F380E}" type="datetime1">
              <a:rPr lang="en-GB" smtClean="0"/>
              <a:t>26/04/2018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16CD15-C37E-4998-AABC-2F3A3D6BD13B}" type="datetime1">
              <a:rPr lang="en-GB" smtClean="0"/>
              <a:t>26/04/2018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62DC95-41AA-4E34-87EE-027CC5D63100}" type="datetime1">
              <a:rPr lang="en-GB" smtClean="0"/>
              <a:t>26/04/2018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2EF93E-331C-4692-8E7F-71149EF03EB2}" type="datetime1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136904" cy="237626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„АНАЛИТИЧНА </a:t>
            </a:r>
            <a:r>
              <a:rPr lang="ru-RU" sz="2000" b="1" dirty="0"/>
              <a:t>ХИМИЯ”, „</a:t>
            </a:r>
            <a:r>
              <a:rPr lang="ru-RU" sz="2000" b="1" dirty="0" smtClean="0"/>
              <a:t>ФИЗИКОХИМИЯ С КОЛОИДНА ХИМИЯ” </a:t>
            </a:r>
            <a:r>
              <a:rPr lang="ru-RU" sz="2000" b="1" dirty="0"/>
              <a:t>И </a:t>
            </a:r>
            <a:r>
              <a:rPr lang="ru-RU" sz="2000" b="1" dirty="0" smtClean="0"/>
              <a:t>„МЕДИЦИНСКА </a:t>
            </a:r>
            <a:r>
              <a:rPr lang="ru-RU" sz="2000" b="1" dirty="0"/>
              <a:t>СТАТИСТИКА ” И </a:t>
            </a:r>
            <a:r>
              <a:rPr lang="ru-RU" sz="2000" b="1" dirty="0" smtClean="0"/>
              <a:t>ТЯХНОТО </a:t>
            </a:r>
            <a:r>
              <a:rPr lang="ru-RU" sz="2000" b="1" dirty="0"/>
              <a:t>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61760" cy="432048"/>
          </a:xfrm>
        </p:spPr>
        <p:txBody>
          <a:bodyPr>
            <a:normAutofit/>
          </a:bodyPr>
          <a:lstStyle/>
          <a:p>
            <a:pPr algn="ctr"/>
            <a:r>
              <a:rPr lang="bg-BG" sz="1700" dirty="0" smtClean="0">
                <a:solidFill>
                  <a:schemeClr val="tx2"/>
                </a:solidFill>
                <a:latin typeface="+mj-lt"/>
              </a:rPr>
              <a:t>СТУДЕНТИ ОТ СПЕЦИАЛНОСТ „ФАРМАЦИЯ“, 2 КУРС</a:t>
            </a:r>
            <a:endParaRPr lang="en-GB" sz="17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28662"/>
            <a:ext cx="6840760" cy="6240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bg1"/>
                </a:solidFill>
                <a:latin typeface="+mj-lt"/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bg1"/>
                </a:solidFill>
                <a:latin typeface="+mj-lt"/>
              </a:rPr>
              <a:t>ФАКУЛТЕТ „ФАРМАЦИЯ“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93" y="548680"/>
            <a:ext cx="8712968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409028"/>
              </p:ext>
            </p:extLst>
          </p:nvPr>
        </p:nvGraphicFramePr>
        <p:xfrm>
          <a:off x="107504" y="1268760"/>
          <a:ext cx="4572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620599"/>
              </p:ext>
            </p:extLst>
          </p:nvPr>
        </p:nvGraphicFramePr>
        <p:xfrm>
          <a:off x="4427984" y="1340768"/>
          <a:ext cx="449999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301208"/>
            <a:ext cx="478311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Консултации по учебната дисциплина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са предлагани предимно от преподавателите по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„Аналитична химия“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71.8%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по „Медицинска статистика“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84%%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 По отношение на „Физикохимия с колоидна химия“ същото са потвърдили 41.7% от студентите.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076056" y="5312804"/>
            <a:ext cx="3816424" cy="8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60% от студентите признават, че не са посещавали консултациите, организирани по учебните дисциплини.</a:t>
            </a:r>
          </a:p>
        </p:txBody>
      </p:sp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548680"/>
            <a:ext cx="8784976" cy="432048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ПОДГОТОВКА И ПРОВЕЖДАНЕ НА ИЗПИТА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908720"/>
            <a:ext cx="4464496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Основни източници за подготовка на изпита по </a:t>
            </a:r>
            <a:r>
              <a:rPr lang="bg-BG" sz="1300" dirty="0" smtClean="0"/>
              <a:t>„</a:t>
            </a:r>
            <a:r>
              <a:rPr lang="ru-RU" sz="1300" dirty="0" smtClean="0"/>
              <a:t>Аналитична химия</a:t>
            </a:r>
            <a:r>
              <a:rPr lang="bg-BG" sz="1300" dirty="0" smtClean="0"/>
              <a:t>”</a:t>
            </a:r>
            <a:r>
              <a:rPr lang="ru-RU" sz="1300" dirty="0" smtClean="0"/>
              <a:t> и </a:t>
            </a:r>
            <a:r>
              <a:rPr lang="bg-BG" sz="1300" dirty="0" smtClean="0"/>
              <a:t>„</a:t>
            </a:r>
            <a:r>
              <a:rPr lang="ru-RU" sz="1300" dirty="0" smtClean="0"/>
              <a:t>Физикохимия с колоидна химия</a:t>
            </a:r>
            <a:r>
              <a:rPr lang="bg-BG" sz="1300" dirty="0" smtClean="0"/>
              <a:t>” </a:t>
            </a:r>
            <a:r>
              <a:rPr lang="ru-RU" sz="1300" dirty="0" smtClean="0"/>
              <a:t>са</a:t>
            </a:r>
            <a:r>
              <a:rPr lang="ru-RU" sz="1300" dirty="0"/>
              <a:t>: собствените записки и материалите, предоставени от преподавателя</a:t>
            </a:r>
            <a:r>
              <a:rPr lang="ru-RU" sz="13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При подготовката за изпита по „Медицинска статистика” студентите (68%) са се доверили най-вече на собствените записки и на авторския учебник на преподавателя, водил лекционните занятия.</a:t>
            </a:r>
            <a:endParaRPr lang="ru-RU" sz="13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 smtClean="0"/>
              <a:t>Основна форма, посочена </a:t>
            </a:r>
            <a:r>
              <a:rPr lang="ru-RU" sz="1300" dirty="0"/>
              <a:t>от </a:t>
            </a:r>
            <a:r>
              <a:rPr lang="ru-RU" sz="1300" dirty="0" smtClean="0"/>
              <a:t>по-голяма част от студентите </a:t>
            </a:r>
            <a:r>
              <a:rPr lang="ru-RU" sz="1300" dirty="0"/>
              <a:t>за провеждане на изпита по </a:t>
            </a:r>
            <a:r>
              <a:rPr lang="bg-BG" sz="1300" dirty="0" smtClean="0"/>
              <a:t>трите изучавани учебни дисциплини е писмената форма – чрез попълването на тест.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38890"/>
              </p:ext>
            </p:extLst>
          </p:nvPr>
        </p:nvGraphicFramePr>
        <p:xfrm>
          <a:off x="707740" y="4621680"/>
          <a:ext cx="7800528" cy="2105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132"/>
                <a:gridCol w="1950132"/>
                <a:gridCol w="1950132"/>
                <a:gridCol w="1950132"/>
              </a:tblGrid>
              <a:tr h="666997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3813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Аналитична химия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Добър 4.04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</a:tr>
              <a:tr h="47245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Физикохимия с колоидна химия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Много добър 5.00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5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20.0%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47245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Медицинска статистика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Много добър 5.28</a:t>
                      </a:r>
                    </a:p>
                    <a:p>
                      <a:endParaRPr lang="bg-BG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7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28.0%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14908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5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„Аналитична химия“, „Физикохимия с колоидна химия“ и „Медицинска статистика“</a:t>
            </a:r>
            <a:endParaRPr lang="en-GB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9634883"/>
              </p:ext>
            </p:extLst>
          </p:nvPr>
        </p:nvGraphicFramePr>
        <p:xfrm>
          <a:off x="4788024" y="908720"/>
          <a:ext cx="415820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844824"/>
            <a:ext cx="8784976" cy="4392488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Аналитична химия</a:t>
            </a:r>
          </a:p>
          <a:p>
            <a:pPr lvl="0"/>
            <a:r>
              <a:rPr lang="bg-BG" sz="1400" dirty="0"/>
              <a:t>Учебно-практическите занятия не са достатъчни за подготовката на изпита по АХ.</a:t>
            </a:r>
            <a:endParaRPr lang="en-GB" sz="1400" dirty="0"/>
          </a:p>
          <a:p>
            <a:pPr lvl="0"/>
            <a:r>
              <a:rPr lang="bg-BG" sz="1400" dirty="0"/>
              <a:t>Да се промени учебния план на специалност „Фармация“, като се промени хорариума по учебната дисциплина АХ и бъдат включени повече </a:t>
            </a:r>
            <a:r>
              <a:rPr lang="bg-BG" sz="1400"/>
              <a:t>учебно-практически </a:t>
            </a:r>
            <a:r>
              <a:rPr lang="bg-BG" sz="1400" smtClean="0"/>
              <a:t>занятия.</a:t>
            </a:r>
            <a:endParaRPr lang="en-GB" sz="1400" dirty="0"/>
          </a:p>
          <a:p>
            <a:pPr lvl="0"/>
            <a:r>
              <a:rPr lang="bg-BG" sz="1400" dirty="0"/>
              <a:t>Да има наличен учебник по АХ.</a:t>
            </a:r>
            <a:endParaRPr lang="en-GB" sz="1400" dirty="0"/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Физикохимия с колоидна химия</a:t>
            </a:r>
          </a:p>
          <a:p>
            <a:pPr lvl="0"/>
            <a:r>
              <a:rPr lang="bg-BG" sz="1400" dirty="0"/>
              <a:t>Това е фундаментална наука, която е основа на много други фармацевтични дисциплини.</a:t>
            </a:r>
            <a:endParaRPr lang="en-GB" sz="1400" dirty="0"/>
          </a:p>
          <a:p>
            <a:pPr lvl="0"/>
            <a:r>
              <a:rPr lang="bg-BG" sz="1400" dirty="0"/>
              <a:t>Да се промени учебния план на специалност „Фармация“, като учебната дисциплина ФХКХ се изучава в по-горен курс и да се увеличи хорариума.</a:t>
            </a:r>
            <a:endParaRPr lang="en-GB" sz="1400" dirty="0"/>
          </a:p>
          <a:p>
            <a:pPr lvl="0"/>
            <a:r>
              <a:rPr lang="bg-BG" sz="1400" dirty="0"/>
              <a:t>В учебната програма по ФХКХ да бъдат включени теми, свързани с изучаването на съвременна апаратура.</a:t>
            </a:r>
            <a:endParaRPr lang="en-GB" sz="1400" dirty="0"/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12968" cy="36004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>
                <a:solidFill>
                  <a:srgbClr val="FFC000"/>
                </a:solidFill>
              </a:rPr>
              <a:t>ОСНОВНИ ДАННИ ЗА ПРОУЧВАНЕТО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746289"/>
              </p:ext>
            </p:extLst>
          </p:nvPr>
        </p:nvGraphicFramePr>
        <p:xfrm>
          <a:off x="107504" y="1340768"/>
          <a:ext cx="8856984" cy="40216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1240"/>
                <a:gridCol w="2021248"/>
                <a:gridCol w="2232248"/>
                <a:gridCol w="2232248"/>
              </a:tblGrid>
              <a:tr h="648623">
                <a:tc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Аналитична химия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Физикохимия с колоидна химия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latin typeface="+mj-lt"/>
                        </a:rPr>
                        <a:t>Медицинска статистика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Време на провеждане на проучването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Мес. 02 2018 г.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Мес. 02 2018 г.</a:t>
                      </a:r>
                      <a:endParaRPr lang="bg-BG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>
                          <a:latin typeface="+mj-lt"/>
                        </a:rPr>
                        <a:t>Мес. 02 2018 г.</a:t>
                      </a:r>
                    </a:p>
                    <a:p>
                      <a:endParaRPr lang="bg-BG" sz="1400" dirty="0">
                        <a:latin typeface="+mj-lt"/>
                      </a:endParaRPr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Бр. анкетирани лица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26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25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25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1204586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Разпределение на студентите по пол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Мъже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Жени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10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38.5%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16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61.5%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9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36.0%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16 </a:t>
                      </a:r>
                      <a:r>
                        <a:rPr lang="en-GB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64.0</a:t>
                      </a:r>
                      <a:r>
                        <a:rPr lang="en-GB" sz="1400" dirty="0" smtClean="0">
                          <a:latin typeface="+mj-lt"/>
                        </a:rPr>
                        <a:t>%)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10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40.0%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15</a:t>
                      </a:r>
                      <a:r>
                        <a:rPr lang="en-GB" sz="1400" dirty="0" smtClean="0">
                          <a:latin typeface="+mj-lt"/>
                        </a:rPr>
                        <a:t> (</a:t>
                      </a:r>
                      <a:r>
                        <a:rPr lang="bg-BG" sz="1400" dirty="0" smtClean="0">
                          <a:latin typeface="+mj-lt"/>
                        </a:rPr>
                        <a:t>60.0</a:t>
                      </a:r>
                      <a:r>
                        <a:rPr lang="en-GB" sz="1400" dirty="0" smtClean="0">
                          <a:latin typeface="+mj-lt"/>
                        </a:rPr>
                        <a:t>%)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1021976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Преподаватели,</a:t>
                      </a:r>
                      <a:r>
                        <a:rPr lang="bg-BG" sz="1400" baseline="0" dirty="0" smtClean="0">
                          <a:latin typeface="+mj-lt"/>
                        </a:rPr>
                        <a:t> водили учебните занятия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Доц. И. Панчева, дх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Доц. Г. Генчева, дх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С. Асенова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И. Йотовска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 К. Балашев, дхн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Ас. Д. Петров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</a:t>
                      </a:r>
                      <a:r>
                        <a:rPr lang="bg-BG" sz="1400" baseline="0" dirty="0" smtClean="0">
                          <a:latin typeface="+mj-lt"/>
                        </a:rPr>
                        <a:t> П. Христова, дм</a:t>
                      </a:r>
                    </a:p>
                    <a:p>
                      <a:r>
                        <a:rPr lang="bg-BG" sz="1400" baseline="0" dirty="0" smtClean="0">
                          <a:latin typeface="+mj-lt"/>
                        </a:rPr>
                        <a:t>Гл.ас. Й. Симеонова, дм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28992" cy="648072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rgbClr val="FFC000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600" b="1" dirty="0">
              <a:solidFill>
                <a:srgbClr val="FFC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284984"/>
            <a:ext cx="33478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трите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75856" y="3140968"/>
            <a:ext cx="5868144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95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в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процеса на цялостното обучение на студентите по „Фармация“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/>
              <a:t>„ </a:t>
            </a:r>
            <a:r>
              <a:rPr lang="ru-RU" sz="950" i="1" dirty="0" smtClean="0">
                <a:cs typeface="Arial" pitchFamily="34" charset="0"/>
              </a:rPr>
              <a:t>Аналитична химия</a:t>
            </a:r>
            <a:r>
              <a:rPr lang="ru-RU" sz="950" i="1" dirty="0" smtClean="0"/>
              <a:t>”</a:t>
            </a:r>
            <a:r>
              <a:rPr lang="ru-RU" sz="950" i="1" dirty="0" smtClean="0">
                <a:cs typeface="Arial" pitchFamily="34" charset="0"/>
              </a:rPr>
              <a:t>  </a:t>
            </a:r>
            <a:r>
              <a:rPr lang="ru-RU" sz="950" i="1" dirty="0">
                <a:cs typeface="Arial" pitchFamily="34" charset="0"/>
              </a:rPr>
              <a:t>дава базисни знания, които биха били полезни при изучаването на други учебни дисциплини, както и в реални лабораторни условия. Полезността на АХ е свързана също с това, че тя полага основите на бъдещата </a:t>
            </a:r>
            <a:r>
              <a:rPr lang="ru-RU" sz="950" i="1" dirty="0" smtClean="0">
                <a:cs typeface="Arial" pitchFamily="34" charset="0"/>
              </a:rPr>
              <a:t>професия.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/>
              <a:t>Студентите считат, че  ФХКХ  </a:t>
            </a:r>
            <a:r>
              <a:rPr lang="ru-RU" sz="950" i="1" dirty="0"/>
              <a:t>дава базисни знания, които биха били полезни в реални лабораторни </a:t>
            </a:r>
            <a:r>
              <a:rPr lang="ru-RU" sz="950" i="1" dirty="0" smtClean="0"/>
              <a:t>условия, изучават се важни </a:t>
            </a:r>
            <a:r>
              <a:rPr lang="ru-RU" sz="950" i="1" dirty="0"/>
              <a:t>методи и принципи, чието усвояване е важно в рамките на цялостното обучение по специалността. Част от студентите считат, че ФХКХ е важна в областта на лекарствената индустрия</a:t>
            </a:r>
            <a:r>
              <a:rPr lang="ru-RU" sz="950" i="1" dirty="0" smtClean="0"/>
              <a:t>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>
                <a:cs typeface="Arial" pitchFamily="34" charset="0"/>
              </a:rPr>
              <a:t>По отношение на </a:t>
            </a:r>
            <a:r>
              <a:rPr lang="ru-RU" sz="950" i="1" dirty="0"/>
              <a:t>„ </a:t>
            </a:r>
            <a:r>
              <a:rPr lang="ru-RU" sz="950" i="1" dirty="0" smtClean="0">
                <a:cs typeface="Arial" pitchFamily="34" charset="0"/>
              </a:rPr>
              <a:t>Медицинска статистика</a:t>
            </a:r>
            <a:r>
              <a:rPr lang="ru-RU" sz="950" i="1" dirty="0"/>
              <a:t> </a:t>
            </a:r>
            <a:r>
              <a:rPr lang="ru-RU" sz="950" i="1" dirty="0" smtClean="0"/>
              <a:t>”</a:t>
            </a:r>
            <a:r>
              <a:rPr lang="ru-RU" sz="950" i="1" dirty="0" smtClean="0">
                <a:cs typeface="Arial" pitchFamily="34" charset="0"/>
              </a:rPr>
              <a:t> </a:t>
            </a:r>
            <a:r>
              <a:rPr lang="bg-BG" sz="950" i="1" dirty="0" smtClean="0"/>
              <a:t>студентите смятат, че тя </a:t>
            </a:r>
            <a:r>
              <a:rPr lang="bg-BG" sz="950" i="1" dirty="0"/>
              <a:t>дава специфични знания в съответната научна област, които могат да бъдат полезни при събирането и анализа на данни от научни проучвания.</a:t>
            </a:r>
            <a:endParaRPr lang="en-GB" sz="950" i="1" dirty="0"/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endParaRPr kumimoji="0" lang="bg-BG" sz="9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95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95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95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95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95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/>
              <a:t>Придобитите компетенции по „Аналитична химия” ще са </a:t>
            </a:r>
            <a:r>
              <a:rPr lang="ru-RU" sz="950" i="1" dirty="0"/>
              <a:t>полезни </a:t>
            </a:r>
            <a:r>
              <a:rPr lang="ru-RU" sz="950" i="1" dirty="0" smtClean="0"/>
              <a:t>в </a:t>
            </a:r>
            <a:r>
              <a:rPr lang="ru-RU" sz="950" i="1" dirty="0"/>
              <a:t>сферата на фармацевтичната индустрия при </a:t>
            </a:r>
            <a:r>
              <a:rPr lang="ru-RU" sz="950" i="1" dirty="0" smtClean="0"/>
              <a:t>производството на лекарствени </a:t>
            </a:r>
            <a:r>
              <a:rPr lang="ru-RU" sz="950" i="1" dirty="0"/>
              <a:t>продукти, както и при работа в лабораторна среда – при охарактеризиране и изследване на медикаментите. </a:t>
            </a:r>
            <a:endParaRPr lang="ru-RU" sz="950" i="1" dirty="0" smtClean="0"/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kumimoji="0" lang="ru-RU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З</a:t>
            </a:r>
            <a:r>
              <a:rPr lang="ru-RU" sz="950" i="1" dirty="0" smtClean="0">
                <a:cs typeface="Arial" pitchFamily="34" charset="0"/>
              </a:rPr>
              <a:t>нанията</a:t>
            </a:r>
            <a:r>
              <a:rPr lang="ru-RU" sz="950" i="1" dirty="0">
                <a:cs typeface="Arial" pitchFamily="34" charset="0"/>
              </a:rPr>
              <a:t>, които са усвоени по време на изучаването на ФХКХ ще намерят приложение в областта на фармацевтичната индустрия. </a:t>
            </a:r>
            <a:endParaRPr lang="ru-RU" sz="950" i="1" dirty="0" smtClean="0">
              <a:cs typeface="Arial" pitchFamily="34" charset="0"/>
            </a:endParaRP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>
                <a:cs typeface="Arial" pitchFamily="34" charset="0"/>
              </a:rPr>
              <a:t>Придобитите </a:t>
            </a:r>
            <a:r>
              <a:rPr lang="ru-RU" sz="950" i="1" dirty="0">
                <a:cs typeface="Arial" pitchFamily="34" charset="0"/>
              </a:rPr>
              <a:t>компетенции по „Медицинска статистика” ще са полезни за по-успешната професионална реализация в сферата на научните изследвания и  при разработването на научни проекти. </a:t>
            </a:r>
            <a:r>
              <a:rPr lang="ru-RU" sz="950" i="1" dirty="0" smtClean="0">
                <a:cs typeface="Arial" pitchFamily="34" charset="0"/>
              </a:rPr>
              <a:t>Уч. дисциплина формира </a:t>
            </a:r>
            <a:r>
              <a:rPr lang="ru-RU" sz="950" i="1" dirty="0">
                <a:cs typeface="Arial" pitchFamily="34" charset="0"/>
              </a:rPr>
              <a:t>умения за справяне с определени ситуации, особено по отношение на събирането и анализирането на данни от научни изследвания.</a:t>
            </a:r>
            <a:endParaRPr kumimoji="0" lang="en-US" sz="9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244813"/>
              </p:ext>
            </p:extLst>
          </p:nvPr>
        </p:nvGraphicFramePr>
        <p:xfrm>
          <a:off x="0" y="1196752"/>
          <a:ext cx="3857680" cy="205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747746"/>
              </p:ext>
            </p:extLst>
          </p:nvPr>
        </p:nvGraphicFramePr>
        <p:xfrm>
          <a:off x="35496" y="4077072"/>
          <a:ext cx="3456384" cy="259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022438"/>
              </p:ext>
            </p:extLst>
          </p:nvPr>
        </p:nvGraphicFramePr>
        <p:xfrm>
          <a:off x="5076056" y="1124744"/>
          <a:ext cx="352839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2" y="476672"/>
            <a:ext cx="889333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661666"/>
              </p:ext>
            </p:extLst>
          </p:nvPr>
        </p:nvGraphicFramePr>
        <p:xfrm>
          <a:off x="35496" y="1052736"/>
          <a:ext cx="4302224" cy="259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412200"/>
              </p:ext>
            </p:extLst>
          </p:nvPr>
        </p:nvGraphicFramePr>
        <p:xfrm>
          <a:off x="4716016" y="1052736"/>
          <a:ext cx="4230216" cy="26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181041"/>
              </p:ext>
            </p:extLst>
          </p:nvPr>
        </p:nvGraphicFramePr>
        <p:xfrm>
          <a:off x="2339752" y="4005064"/>
          <a:ext cx="4374232" cy="26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4176464" cy="720080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rgbClr val="FFC000"/>
                </a:solidFill>
              </a:rPr>
              <a:t>АКТУАЛНОСТ НА УЧЕБНОТО СЪДЪРЖАНИЕ  НА УЧЕБНИТЕ ДИСЦИПЛИНИ</a:t>
            </a:r>
            <a:endParaRPr lang="en-GB" sz="2000" b="1" dirty="0">
              <a:solidFill>
                <a:srgbClr val="FFC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23928" y="548680"/>
            <a:ext cx="511256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rgbClr val="FFC000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167469"/>
              </p:ext>
            </p:extLst>
          </p:nvPr>
        </p:nvGraphicFramePr>
        <p:xfrm>
          <a:off x="0" y="1280840"/>
          <a:ext cx="4067944" cy="236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511023"/>
              </p:ext>
            </p:extLst>
          </p:nvPr>
        </p:nvGraphicFramePr>
        <p:xfrm>
          <a:off x="179512" y="3861048"/>
          <a:ext cx="3896310" cy="27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529169"/>
              </p:ext>
            </p:extLst>
          </p:nvPr>
        </p:nvGraphicFramePr>
        <p:xfrm>
          <a:off x="4283968" y="1196752"/>
          <a:ext cx="466226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148208"/>
              </p:ext>
            </p:extLst>
          </p:nvPr>
        </p:nvGraphicFramePr>
        <p:xfrm>
          <a:off x="4283968" y="4077072"/>
          <a:ext cx="4752528" cy="259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2.</a:t>
            </a:r>
            <a:r>
              <a:rPr lang="ru-RU" sz="1600" i="1" dirty="0" smtClean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„Аналитична химия”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4359"/>
              </p:ext>
            </p:extLst>
          </p:nvPr>
        </p:nvGraphicFramePr>
        <p:xfrm>
          <a:off x="179508" y="692697"/>
          <a:ext cx="8784979" cy="60486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17207"/>
                <a:gridCol w="766943"/>
                <a:gridCol w="766943"/>
                <a:gridCol w="766943"/>
                <a:gridCol w="766943"/>
              </a:tblGrid>
              <a:tr h="1005434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Доц. И. Панчева, дх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Доц. Г. Генчева, дх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Ас. С. Асенова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Ас. И. Йотовска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2646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.81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5.08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7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4.81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4.96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5.45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5.11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7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4.73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5.00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5.55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4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5.27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5.32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4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35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5.14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5.20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5.12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56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5.28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59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5.28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4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4.64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5.28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0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5.12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5.55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4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5.23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5.65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3.</a:t>
            </a:r>
            <a:r>
              <a:rPr lang="ru-RU" sz="1600" i="1" dirty="0" smtClean="0"/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„Физикохимия с колоидна химия”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43182"/>
              </p:ext>
            </p:extLst>
          </p:nvPr>
        </p:nvGraphicFramePr>
        <p:xfrm>
          <a:off x="251521" y="980728"/>
          <a:ext cx="8640960" cy="561662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51837"/>
                <a:gridCol w="593336"/>
                <a:gridCol w="595787"/>
              </a:tblGrid>
              <a:tr h="1733838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+mj-lt"/>
                        </a:rPr>
                        <a:t>Показатели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Проф. К. Балашев, дхн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Ас. Д. Петров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.48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3.72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3.80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4.00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40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5.70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4.04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5.60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4.20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5.60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4.08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2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4.20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2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4.32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3.71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3.92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52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4.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„Медицинска статистика”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622659"/>
              </p:ext>
            </p:extLst>
          </p:nvPr>
        </p:nvGraphicFramePr>
        <p:xfrm>
          <a:off x="179512" y="908723"/>
          <a:ext cx="8640960" cy="54188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67058"/>
                <a:gridCol w="1313988"/>
                <a:gridCol w="1259914"/>
              </a:tblGrid>
              <a:tr h="504053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Проф. П. Христова, дм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Гл.ас. Й. Симеонова, дм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5.32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5.48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5.12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5.24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4.92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5.24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5.32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5.75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1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5.64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5.36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5.32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5.72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21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5.36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5.52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5.00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5.68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5.72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5.34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5.51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7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81" y="476672"/>
            <a:ext cx="8640960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301208"/>
            <a:ext cx="478311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По-висок е делът на студентите,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които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споделят, че са срещали затруднения с усвояването на учебния материал по „Аналитична химия“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61.5%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по „Физикохимия с колоидна химия“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68.0%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5301208"/>
            <a:ext cx="417646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</a:t>
            </a:r>
            <a:r>
              <a:rPr lang="bg-BG" sz="1100" i="1" dirty="0" smtClean="0">
                <a:cs typeface="Arial" pitchFamily="34" charset="0"/>
              </a:rPr>
              <a:t>69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„Аналитична химия“, 88% - по „Медицинска статистика“ и 52% - по „Физикохимия с колоидна химия“.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920734"/>
              </p:ext>
            </p:extLst>
          </p:nvPr>
        </p:nvGraphicFramePr>
        <p:xfrm>
          <a:off x="107504" y="1124744"/>
          <a:ext cx="447435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734261"/>
              </p:ext>
            </p:extLst>
          </p:nvPr>
        </p:nvGraphicFramePr>
        <p:xfrm>
          <a:off x="4427983" y="1052736"/>
          <a:ext cx="4560179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1170</TotalTime>
  <Words>1941</Words>
  <Application>Microsoft Office PowerPoint</Application>
  <PresentationFormat>On-screen Show (4:3)</PresentationFormat>
  <Paragraphs>265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03-01: ПРОУЧВАНЕ НА МНЕНИЕТО НА СТУДЕНТИ ЗА СПЕЦИФИЧНИТЕ КОМПЕТЕНЦИИ, ФОРМИРАНИ ПО УЧЕБНИТЕ ДИСЦИПЛИНИ „АНАЛИТИЧНА ХИМИЯ”, „ФИЗИКОХИМИЯ С КОЛОИДНА ХИМИЯ” И „МЕДИЦИНСКА СТАТИСТИКА ” И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„Аналитична химия” от студентите</vt:lpstr>
      <vt:lpstr>Табл. № 3. Оценки, дадени за преподавателите по учебната дисциплина „Физикохимия с колоидна химия” от студентите</vt:lpstr>
      <vt:lpstr>Табл. № 4. Оценки, дадени за преподавателите по учебната дисциплина „Медицинска статистика”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294</cp:revision>
  <dcterms:created xsi:type="dcterms:W3CDTF">2018-03-30T05:06:56Z</dcterms:created>
  <dcterms:modified xsi:type="dcterms:W3CDTF">2018-04-26T10:37:50Z</dcterms:modified>
</cp:coreProperties>
</file>