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4"/>
  </p:notesMasterIdLst>
  <p:sldIdLst>
    <p:sldId id="256" r:id="rId2"/>
    <p:sldId id="257" r:id="rId3"/>
    <p:sldId id="269" r:id="rId4"/>
    <p:sldId id="258" r:id="rId5"/>
    <p:sldId id="270" r:id="rId6"/>
    <p:sldId id="271" r:id="rId7"/>
    <p:sldId id="259" r:id="rId8"/>
    <p:sldId id="261" r:id="rId9"/>
    <p:sldId id="272" r:id="rId10"/>
    <p:sldId id="263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90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02-02%20Kompetencii%20Pharmacists_Potreb%20na%20kadri\02-02%20Kompetencii%20Pharmacists_Potreb%20na%20kadri_FIGURES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02-02%20Kompetencii%20Pharmacists_Potreb%20na%20kadri\02-02%20Kompetencii%20Pharmacists_Potreb%20na%20kadri_FIGURE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02-02%20Kompetencii%20Pharmacists_Potreb%20na%20kadri\02-02%20Kompetencii%20Pharmacists_Potreb%20na%20kadri_FIGURES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2-02%20Kompetencii%20Pharmacists_Potreb%20na%20kadri\02-02%20Kompetencii%20Pharmacists_Potreb%20na%20kadri_FIGURES.xls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02-02%20Kompetencii%20Pharmacists_Potreb%20na%20kadri\02-02%20Kompetencii%20Pharmacists_Potreb%20na%20kadri_FIGURES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2-02%20Kompetencii%20Pharmacists_Potreb%20na%20kadri\02-02%20Kompetencii%20Pharmacists_Potreb%20na%20kadri_FIGURES.xls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02-02%20Kompetencii%20Pharmacists_Potreb%20na%20kadri\02-02%20Kompetencii%20Pharmacists_Potreb%20na%20kadri_FIGURES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02-02%20Kompetencii%20Pharmacists_Potreb%20na%20kadri\02-02%20Kompetencii%20Pharmacists_Potreb%20na%20kadri_FIGURES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02-02%20Kompetencii%20Pharmacists_Potreb%20na%20kadri\02-02%20Kompetencii%20Pharmacists_Potreb%20na%20kadri_FIGURES.xls" TargetMode="External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02-02%20Kompetencii%20Pharmacists_Potreb%20na%20kadri\02-02%20Kompetencii%20Pharmacists_Potreb%20na%20kadri_FIGUR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5E-2"/>
          <c:y val="0.17842155147273256"/>
          <c:w val="0.89444444444444449"/>
          <c:h val="0.71711541265675127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1"/>
              <c:layout>
                <c:manualLayout>
                  <c:x val="-0.22820341207349082"/>
                  <c:y val="0.3927096092155147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7366994750656167"/>
                  <c:y val="9.451881014873141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Лист1!$A$1:$A$3</c:f>
              <c:strCache>
                <c:ptCount val="3"/>
                <c:pt idx="0">
                  <c:v>да, запознат съм напълно</c:v>
                </c:pt>
                <c:pt idx="1">
                  <c:v>да, запознат съм, но само с някои от тях </c:v>
                </c:pt>
                <c:pt idx="2">
                  <c:v>не, не съм запознат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92.4</c:v>
                </c:pt>
                <c:pt idx="1">
                  <c:v>3.8</c:v>
                </c:pt>
                <c:pt idx="2">
                  <c:v>3.8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Лист1!$L$82:$L$84</c:f>
              <c:strCache>
                <c:ptCount val="3"/>
                <c:pt idx="0">
                  <c:v>да, организира</c:v>
                </c:pt>
                <c:pt idx="1">
                  <c:v>не, не организира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Лист1!$M$82:$M$84</c:f>
              <c:numCache>
                <c:formatCode>General</c:formatCode>
                <c:ptCount val="3"/>
                <c:pt idx="0">
                  <c:v>52</c:v>
                </c:pt>
                <c:pt idx="1">
                  <c:v>20</c:v>
                </c:pt>
                <c:pt idx="2">
                  <c:v>28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06620544"/>
        <c:axId val="206709504"/>
        <c:axId val="0"/>
      </c:bar3DChart>
      <c:catAx>
        <c:axId val="20662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206709504"/>
        <c:crosses val="autoZero"/>
        <c:auto val="1"/>
        <c:lblAlgn val="ctr"/>
        <c:lblOffset val="100"/>
        <c:noMultiLvlLbl val="0"/>
      </c:catAx>
      <c:valAx>
        <c:axId val="206709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6620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Лист1!$J$1:$J$2</c:f>
              <c:strCache>
                <c:ptCount val="2"/>
                <c:pt idx="0">
                  <c:v>да, считам напълно</c:v>
                </c:pt>
                <c:pt idx="1">
                  <c:v>да, считам, но само с някои от тях</c:v>
                </c:pt>
              </c:strCache>
            </c:strRef>
          </c:cat>
          <c:val>
            <c:numRef>
              <c:f>Лист1!$K$1:$K$2</c:f>
              <c:numCache>
                <c:formatCode>General</c:formatCode>
                <c:ptCount val="2"/>
                <c:pt idx="0">
                  <c:v>70.400000000000006</c:v>
                </c:pt>
                <c:pt idx="1">
                  <c:v>29.6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5.3236450821727614E-2"/>
          <c:y val="0.73507434359145285"/>
          <c:w val="0.89999994903066516"/>
          <c:h val="0.10031431692774877"/>
        </c:manualLayout>
      </c:layout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Лист1!$A$21:$A$25</c:f>
              <c:strCache>
                <c:ptCount val="5"/>
                <c:pt idx="0">
                  <c:v>диплома за завършено ВО "магистър-фармацевт"</c:v>
                </c:pt>
                <c:pt idx="1">
                  <c:v>компютърни умения</c:v>
                </c:pt>
                <c:pt idx="2">
                  <c:v>езикови умения</c:v>
                </c:pt>
                <c:pt idx="3">
                  <c:v>комуникативни умения</c:v>
                </c:pt>
                <c:pt idx="4">
                  <c:v>друго</c:v>
                </c:pt>
              </c:strCache>
            </c:strRef>
          </c:cat>
          <c:val>
            <c:numRef>
              <c:f>Лист1!$B$21:$B$25</c:f>
              <c:numCache>
                <c:formatCode>General</c:formatCode>
                <c:ptCount val="5"/>
                <c:pt idx="0">
                  <c:v>37.1</c:v>
                </c:pt>
                <c:pt idx="1">
                  <c:v>19.8</c:v>
                </c:pt>
                <c:pt idx="2">
                  <c:v>5.0999999999999996</c:v>
                </c:pt>
                <c:pt idx="3">
                  <c:v>34.5</c:v>
                </c:pt>
                <c:pt idx="4">
                  <c:v>3.5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Лист1!$L$21:$L$23</c:f>
              <c:strCache>
                <c:ptCount val="3"/>
                <c:pt idx="0">
                  <c:v>да, одобрявам я</c:v>
                </c:pt>
                <c:pt idx="1">
                  <c:v>не, не я одобрявам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Лист1!$M$21:$M$23</c:f>
              <c:numCache>
                <c:formatCode>General</c:formatCode>
                <c:ptCount val="3"/>
                <c:pt idx="0">
                  <c:v>69.2</c:v>
                </c:pt>
                <c:pt idx="1">
                  <c:v>15.4</c:v>
                </c:pt>
                <c:pt idx="2">
                  <c:v>15.4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4787968"/>
        <c:axId val="174795008"/>
      </c:barChart>
      <c:catAx>
        <c:axId val="17478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bg-BG"/>
          </a:p>
        </c:txPr>
        <c:crossAx val="174795008"/>
        <c:crosses val="autoZero"/>
        <c:auto val="1"/>
        <c:lblAlgn val="ctr"/>
        <c:lblOffset val="100"/>
        <c:noMultiLvlLbl val="0"/>
      </c:catAx>
      <c:valAx>
        <c:axId val="1747950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4787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1"/>
              <c:layout>
                <c:manualLayout>
                  <c:x val="-7.4559852826810089E-2"/>
                  <c:y val="-0.2910756128106978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0208898357698816E-2"/>
                  <c:y val="4.40923230752138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bg-BG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Лист1!$A$40:$A$42</c:f>
              <c:strCache>
                <c:ptCount val="3"/>
                <c:pt idx="0">
                  <c:v>да, считам</c:v>
                </c:pt>
                <c:pt idx="1">
                  <c:v>не, не считам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Лист1!$B$40:$B$42</c:f>
              <c:numCache>
                <c:formatCode>General</c:formatCode>
                <c:ptCount val="3"/>
                <c:pt idx="0">
                  <c:v>12.5</c:v>
                </c:pt>
                <c:pt idx="1">
                  <c:v>70.8</c:v>
                </c:pt>
                <c:pt idx="2">
                  <c:v>16.7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Лист1!$K$41:$K$44</c:f>
              <c:strCache>
                <c:ptCount val="4"/>
                <c:pt idx="0">
                  <c:v>МУ-София</c:v>
                </c:pt>
                <c:pt idx="1">
                  <c:v>МУ-Пловдив</c:v>
                </c:pt>
                <c:pt idx="2">
                  <c:v>МУ-Варна</c:v>
                </c:pt>
                <c:pt idx="3">
                  <c:v>МУ-Плевен</c:v>
                </c:pt>
              </c:strCache>
            </c:strRef>
          </c:cat>
          <c:val>
            <c:numRef>
              <c:f>Лист1!$L$41:$L$44</c:f>
              <c:numCache>
                <c:formatCode>General</c:formatCode>
                <c:ptCount val="4"/>
                <c:pt idx="0">
                  <c:v>80.099999999999994</c:v>
                </c:pt>
                <c:pt idx="1">
                  <c:v>3.7</c:v>
                </c:pt>
                <c:pt idx="2">
                  <c:v>3.7</c:v>
                </c:pt>
                <c:pt idx="3">
                  <c:v>12.5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7777777777777779E-3"/>
                  <c:y val="-5.5555555555555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222222222222324E-2"/>
                  <c:y val="-3.2407407407407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Лист1!$A$62:$A$64</c:f>
              <c:strCache>
                <c:ptCount val="3"/>
                <c:pt idx="0">
                  <c:v>да, провежда се понастоящем</c:v>
                </c:pt>
                <c:pt idx="1">
                  <c:v>да, провеждано е преди</c:v>
                </c:pt>
                <c:pt idx="2">
                  <c:v>не, не е провеждано</c:v>
                </c:pt>
              </c:strCache>
            </c:strRef>
          </c:cat>
          <c:val>
            <c:numRef>
              <c:f>Лист1!$B$62:$B$64</c:f>
              <c:numCache>
                <c:formatCode>General</c:formatCode>
                <c:ptCount val="3"/>
                <c:pt idx="0">
                  <c:v>46.2</c:v>
                </c:pt>
                <c:pt idx="1">
                  <c:v>3.8</c:v>
                </c:pt>
                <c:pt idx="2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06518912"/>
        <c:axId val="206521856"/>
        <c:axId val="0"/>
      </c:bar3DChart>
      <c:catAx>
        <c:axId val="20651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206521856"/>
        <c:crosses val="autoZero"/>
        <c:auto val="1"/>
        <c:lblAlgn val="ctr"/>
        <c:lblOffset val="100"/>
        <c:noMultiLvlLbl val="0"/>
      </c:catAx>
      <c:valAx>
        <c:axId val="206521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6518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Лист1!$L$62:$L$64</c:f>
              <c:strCache>
                <c:ptCount val="3"/>
                <c:pt idx="0">
                  <c:v>да, имаме желание</c:v>
                </c:pt>
                <c:pt idx="1">
                  <c:v>не, нямаме желание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Лист1!$M$62:$M$64</c:f>
              <c:numCache>
                <c:formatCode>General</c:formatCode>
                <c:ptCount val="3"/>
                <c:pt idx="0">
                  <c:v>59.3</c:v>
                </c:pt>
                <c:pt idx="1">
                  <c:v>3.7</c:v>
                </c:pt>
                <c:pt idx="2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6544256"/>
        <c:axId val="206591104"/>
        <c:axId val="0"/>
      </c:bar3DChart>
      <c:catAx>
        <c:axId val="20654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6591104"/>
        <c:crosses val="autoZero"/>
        <c:auto val="1"/>
        <c:lblAlgn val="ctr"/>
        <c:lblOffset val="100"/>
        <c:noMultiLvlLbl val="0"/>
      </c:catAx>
      <c:valAx>
        <c:axId val="20659110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5442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txPr>
              <a:bodyPr/>
              <a:lstStyle/>
              <a:p>
                <a:pPr>
                  <a:defRPr sz="900"/>
                </a:pPr>
                <a:endParaRPr lang="bg-BG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Лист1!$A$83:$A$85</c:f>
              <c:strCache>
                <c:ptCount val="3"/>
                <c:pt idx="0">
                  <c:v>да, спазват се</c:v>
                </c:pt>
                <c:pt idx="1">
                  <c:v>да, спазват се, но не спрямо всички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Лист1!$B$83:$B$85</c:f>
              <c:numCache>
                <c:formatCode>General</c:formatCode>
                <c:ptCount val="3"/>
                <c:pt idx="0">
                  <c:v>64</c:v>
                </c:pt>
                <c:pt idx="1">
                  <c:v>8</c:v>
                </c:pt>
                <c:pt idx="2">
                  <c:v>28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13/04/2018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06-9C8A-4183-A6DE-8A1DB12F380E}" type="datetime1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13/04/2018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CD15-C37E-4998-AABC-2F3A3D6BD13B}" type="datetime1">
              <a:rPr lang="en-GB" smtClean="0"/>
              <a:t>13/04/2018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C95-41AA-4E34-87EE-027CC5D63100}" type="datetime1">
              <a:rPr lang="en-GB" smtClean="0"/>
              <a:t>13/04/2018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13/04/2018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13/04/2018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13/04/2018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32EF93E-331C-4692-8E7F-71149EF03EB2}" type="datetime1">
              <a:rPr lang="en-GB" smtClean="0"/>
              <a:t>13/04/2018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bg/url?sa=i&amp;rct=j&amp;q=&amp;esrc=s&amp;source=images&amp;cd=&amp;cad=rja&amp;uact=8&amp;ved=0ahUKEwirt8C4l-DWAhWEF5oKHY-9BIAQjRwIBw&amp;url=http://www.imperialpharmacy.co.uk/&amp;psig=AOvVaw3zCWlyURrWSZUPPBZ8gQOe&amp;ust=1507523094065290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bg/url?sa=i&amp;rct=j&amp;q=&amp;esrc=s&amp;source=images&amp;cd=&amp;cad=rja&amp;uact=8&amp;ved=0ahUKEwju6oSFpN7WAhUJb5oKHbVED-kQjRwIBw&amp;url=https://www.shutterstock.com/search/pharmacist&amp;psig=AOvVaw13g_O3pDj_T2-3XsGnstcg&amp;ust=1507457762152845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bg/url?sa=i&amp;rct=j&amp;q=&amp;esrc=s&amp;source=images&amp;cd=&amp;cad=rja&amp;uact=8&amp;ved=0ahUKEwihrMSEst7WAhViIpoKHVqoDA4QjRwIBw&amp;url=http://valawyersweekly.com/vamedicallaw/2015/10/23/doctor-sues-pharmacy-for-defamation/&amp;psig=AOvVaw1NNe5tNLkKwG7xVkd3Ao-G&amp;ust=1507461510642735" TargetMode="External"/><Relationship Id="rId5" Type="http://schemas.openxmlformats.org/officeDocument/2006/relationships/image" Target="../media/image4.jpeg"/><Relationship Id="rId10" Type="http://schemas.openxmlformats.org/officeDocument/2006/relationships/image" Target="../media/image7.jpeg"/><Relationship Id="rId4" Type="http://schemas.openxmlformats.org/officeDocument/2006/relationships/hyperlink" Target="https://www.google.bg/url?sa=i&amp;rct=j&amp;q=&amp;esrc=s&amp;source=images&amp;cd=&amp;cad=rja&amp;uact=8&amp;ved=0ahUKEwjO6dTopd7WAhXIDZoKHS4fDN0QjRwIBw&amp;url=https://www.spineuniverse.com/treatments/medication/questions-ask-your-pharmacist-or-doctor-about-medications&amp;psig=AOvVaw21XY2Lfq2pHfFNlKEYzCFP&amp;ust=1507458214038360" TargetMode="External"/><Relationship Id="rId9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bg/url?sa=i&amp;rct=j&amp;q=&amp;esrc=s&amp;source=images&amp;cd=&amp;cad=rja&amp;uact=8&amp;ved=0ahUKEwirt8C4l-DWAhWEF5oKHY-9BIAQjRwIBw&amp;url=http://www.imperialpharmacy.co.uk/&amp;psig=AOvVaw3zCWlyURrWSZUPPBZ8gQOe&amp;ust=1507523094065290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bg/url?sa=i&amp;rct=j&amp;q=&amp;esrc=s&amp;source=images&amp;cd=&amp;cad=rja&amp;uact=8&amp;ved=0ahUKEwju6oSFpN7WAhUJb5oKHbVED-kQjRwIBw&amp;url=https://www.shutterstock.com/search/pharmacist&amp;psig=AOvVaw13g_O3pDj_T2-3XsGnstcg&amp;ust=1507457762152845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bg/url?sa=i&amp;rct=j&amp;q=&amp;esrc=s&amp;source=images&amp;cd=&amp;cad=rja&amp;uact=8&amp;ved=0ahUKEwihrMSEst7WAhViIpoKHVqoDA4QjRwIBw&amp;url=http://valawyersweekly.com/vamedicallaw/2015/10/23/doctor-sues-pharmacy-for-defamation/&amp;psig=AOvVaw1NNe5tNLkKwG7xVkd3Ao-G&amp;ust=1507461510642735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4.jpeg"/><Relationship Id="rId10" Type="http://schemas.openxmlformats.org/officeDocument/2006/relationships/image" Target="../media/image7.jpeg"/><Relationship Id="rId4" Type="http://schemas.openxmlformats.org/officeDocument/2006/relationships/hyperlink" Target="https://www.google.bg/url?sa=i&amp;rct=j&amp;q=&amp;esrc=s&amp;source=images&amp;cd=&amp;cad=rja&amp;uact=8&amp;ved=0ahUKEwjO6dTopd7WAhXIDZoKHS4fDN0QjRwIBw&amp;url=https://www.spineuniverse.com/treatments/medication/questions-ask-your-pharmacist-or-doctor-about-medications&amp;psig=AOvVaw21XY2Lfq2pHfFNlKEYzCFP&amp;ust=1507458214038360" TargetMode="External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992888" cy="18722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02-02: </a:t>
            </a:r>
            <a:r>
              <a:rPr lang="bg-BG" sz="2400" b="1" dirty="0" smtClean="0"/>
              <a:t>ПРОУЧВАНЕ НА </a:t>
            </a:r>
            <a:r>
              <a:rPr lang="ru-RU" sz="2400" b="1" dirty="0" smtClean="0"/>
              <a:t>МНЕНИЕТО </a:t>
            </a:r>
            <a:r>
              <a:rPr lang="ru-RU" sz="2400" b="1" dirty="0"/>
              <a:t>НА </a:t>
            </a:r>
            <a:r>
              <a:rPr lang="ru-RU" sz="2400" b="1" dirty="0" smtClean="0"/>
              <a:t>ПОТРЕБИТЕЛИ НА КАДРИ ОТНОСНО КОМПЕТЕНЦИИТЕ НА МАГИСТЪР-ФАРМАЦЕВТИТЕ И ТЯХНАТА АДЕКВАТНОСТ СПРЯМО НУЖДИТЕ НА ПАЗАРА НА ТРУДА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661248"/>
            <a:ext cx="6461760" cy="43204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bg-BG" b="1" i="1" dirty="0" smtClean="0">
                <a:solidFill>
                  <a:schemeClr val="tx1"/>
                </a:solidFill>
              </a:rPr>
              <a:t>СТУДЕНТИ ОТ СПЕЦИАЛНОСТ „ФАРМАЦИЯ“, 2 КУРС</a:t>
            </a:r>
            <a:endParaRPr lang="en-GB" b="1" i="1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40886" y="416076"/>
            <a:ext cx="646176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ФАКУЛТЕТ „ФАРМАЦИЯ“</a:t>
            </a:r>
            <a:endParaRPr lang="en-GB" sz="16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8662"/>
            <a:ext cx="5905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648072"/>
          </a:xfrm>
        </p:spPr>
        <p:txBody>
          <a:bodyPr>
            <a:normAutofit fontScale="90000"/>
          </a:bodyPr>
          <a:lstStyle/>
          <a:p>
            <a:r>
              <a:rPr lang="bg-BG" sz="1800" b="1" dirty="0" smtClean="0">
                <a:solidFill>
                  <a:schemeClr val="tx1"/>
                </a:solidFill>
              </a:rPr>
              <a:t>ДАННИ ЗА МАГИСТЪР-ФАРМАЦЕВТИТЕ, РАБОТЕЩИ В СЪЩИТЕ АПТЕКИ, В КОИТО СА АНКЕТИРАНИ ПОТРЕБИТЕЛИТЕ НА КАДРИ И ПОТРЕБНОСТИ ОТ МАГИСТЪР-ФАРМАЦЕВТИ</a:t>
            </a:r>
            <a:endParaRPr lang="en-GB" sz="1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82875"/>
              </p:ext>
            </p:extLst>
          </p:nvPr>
        </p:nvGraphicFramePr>
        <p:xfrm>
          <a:off x="539552" y="1749662"/>
          <a:ext cx="8064896" cy="48127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55797"/>
                <a:gridCol w="609099"/>
              </a:tblGrid>
              <a:tr h="353801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Длъжности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Брой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</a:tr>
              <a:tr h="71797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Във</a:t>
                      </a:r>
                      <a:r>
                        <a:rPr lang="en-US" sz="1200" b="1" dirty="0">
                          <a:effectLst/>
                        </a:rPr>
                        <a:t> фармацевтичното </a:t>
                      </a:r>
                      <a:r>
                        <a:rPr lang="en-US" sz="1200" b="1" dirty="0" err="1">
                          <a:effectLst/>
                        </a:rPr>
                        <a:t>производство</a:t>
                      </a:r>
                      <a:r>
                        <a:rPr lang="en-US" sz="1200" b="1" dirty="0">
                          <a:effectLst/>
                        </a:rPr>
                        <a:t>:</a:t>
                      </a:r>
                      <a:endParaRPr lang="en-GB" sz="1200" b="1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err="1">
                          <a:effectLst/>
                        </a:rPr>
                        <a:t>Ръководител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производство</a:t>
                      </a:r>
                      <a:endParaRPr lang="en-GB" sz="12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err="1">
                          <a:effectLst/>
                        </a:rPr>
                        <a:t>Квалифицирано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лице</a:t>
                      </a:r>
                      <a:r>
                        <a:rPr lang="en-US" sz="1200" dirty="0">
                          <a:effectLst/>
                        </a:rPr>
                        <a:t> по </a:t>
                      </a:r>
                      <a:r>
                        <a:rPr lang="en-US" sz="1200" dirty="0" err="1">
                          <a:effectLst/>
                        </a:rPr>
                        <a:t>осигуряване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качеството</a:t>
                      </a:r>
                      <a:endParaRPr lang="en-GB" sz="12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err="1">
                          <a:effectLst/>
                        </a:rPr>
                        <a:t>Ръководител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маркетинг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промоция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лекарствени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продукти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</a:tr>
              <a:tr h="358988"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В </a:t>
                      </a:r>
                      <a:r>
                        <a:rPr lang="en-US" sz="1200" dirty="0" err="1">
                          <a:effectLst/>
                        </a:rPr>
                        <a:t>областта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промоцията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рекламата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лекарствени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продукти</a:t>
                      </a:r>
                      <a:r>
                        <a:rPr lang="en-US" sz="1200" dirty="0">
                          <a:effectLst/>
                        </a:rPr>
                        <a:t>:</a:t>
                      </a:r>
                      <a:endParaRPr lang="en-GB" sz="12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err="1">
                          <a:effectLst/>
                        </a:rPr>
                        <a:t>Медицински-търговски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представител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</a:tr>
              <a:tr h="707602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В </a:t>
                      </a:r>
                      <a:r>
                        <a:rPr lang="en-US" sz="1200" b="1" dirty="0" err="1">
                          <a:effectLst/>
                        </a:rPr>
                        <a:t>областта</a:t>
                      </a:r>
                      <a:r>
                        <a:rPr lang="en-US" sz="1200" b="1" dirty="0">
                          <a:effectLst/>
                        </a:rPr>
                        <a:t> на </a:t>
                      </a:r>
                      <a:r>
                        <a:rPr lang="en-US" sz="1200" b="1" dirty="0" err="1">
                          <a:effectLst/>
                        </a:rPr>
                        <a:t>вноса</a:t>
                      </a:r>
                      <a:r>
                        <a:rPr lang="en-US" sz="1200" b="1" dirty="0">
                          <a:effectLst/>
                        </a:rPr>
                        <a:t> и </a:t>
                      </a:r>
                      <a:r>
                        <a:rPr lang="en-US" sz="1200" b="1" dirty="0" err="1">
                          <a:effectLst/>
                        </a:rPr>
                        <a:t>търговията</a:t>
                      </a:r>
                      <a:r>
                        <a:rPr lang="en-US" sz="1200" b="1" dirty="0">
                          <a:effectLst/>
                        </a:rPr>
                        <a:t> на </a:t>
                      </a:r>
                      <a:r>
                        <a:rPr lang="en-US" sz="1200" b="1" dirty="0" err="1">
                          <a:effectLst/>
                        </a:rPr>
                        <a:t>едро</a:t>
                      </a:r>
                      <a:r>
                        <a:rPr lang="en-US" sz="1200" b="1" dirty="0">
                          <a:effectLst/>
                        </a:rPr>
                        <a:t> с </a:t>
                      </a:r>
                      <a:r>
                        <a:rPr lang="en-US" sz="1200" b="1" dirty="0" err="1">
                          <a:effectLst/>
                        </a:rPr>
                        <a:t>лекарствени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продукти</a:t>
                      </a:r>
                      <a:r>
                        <a:rPr lang="en-US" sz="1200" b="1" dirty="0">
                          <a:effectLst/>
                        </a:rPr>
                        <a:t>:</a:t>
                      </a:r>
                      <a:endParaRPr lang="en-GB" sz="1200" b="1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err="1">
                          <a:effectLst/>
                        </a:rPr>
                        <a:t>Отговорен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магистър-фармацевт</a:t>
                      </a:r>
                      <a:endParaRPr lang="en-GB" sz="12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err="1">
                          <a:effectLst/>
                        </a:rPr>
                        <a:t>Ръководител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складово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стопанство</a:t>
                      </a:r>
                      <a:endParaRPr lang="en-GB" sz="1200" dirty="0">
                        <a:effectLst/>
                      </a:endParaRPr>
                    </a:p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5</a:t>
                      </a:r>
                      <a:endParaRPr lang="en-GB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</a:tr>
              <a:tr h="69992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В </a:t>
                      </a:r>
                      <a:r>
                        <a:rPr lang="en-US" sz="1200" b="1" dirty="0" err="1">
                          <a:effectLst/>
                        </a:rPr>
                        <a:t>областта</a:t>
                      </a:r>
                      <a:r>
                        <a:rPr lang="en-US" sz="1200" b="1" dirty="0">
                          <a:effectLst/>
                        </a:rPr>
                        <a:t> на </a:t>
                      </a:r>
                      <a:r>
                        <a:rPr lang="en-US" sz="1200" b="1" dirty="0" err="1">
                          <a:effectLst/>
                        </a:rPr>
                        <a:t>търговията</a:t>
                      </a:r>
                      <a:r>
                        <a:rPr lang="en-US" sz="1200" b="1" dirty="0">
                          <a:effectLst/>
                        </a:rPr>
                        <a:t> на </a:t>
                      </a:r>
                      <a:r>
                        <a:rPr lang="en-US" sz="1200" b="1" dirty="0" err="1">
                          <a:effectLst/>
                        </a:rPr>
                        <a:t>дребно</a:t>
                      </a:r>
                      <a:r>
                        <a:rPr lang="en-US" sz="1200" b="1" dirty="0">
                          <a:effectLst/>
                        </a:rPr>
                        <a:t> с </a:t>
                      </a:r>
                      <a:r>
                        <a:rPr lang="en-US" sz="1200" b="1" dirty="0" err="1">
                          <a:effectLst/>
                        </a:rPr>
                        <a:t>лекарствени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продукти</a:t>
                      </a:r>
                      <a:r>
                        <a:rPr lang="en-US" sz="1200" b="1" dirty="0">
                          <a:effectLst/>
                        </a:rPr>
                        <a:t>:</a:t>
                      </a:r>
                      <a:endParaRPr lang="en-GB" sz="1200" b="1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 smtClean="0">
                          <a:effectLst/>
                        </a:rPr>
                        <a:t>Управител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bg-BG" sz="1200" dirty="0" smtClean="0">
                          <a:effectLst/>
                        </a:rPr>
                        <a:t>на </a:t>
                      </a:r>
                      <a:r>
                        <a:rPr lang="en-US" sz="1200" dirty="0" err="1" smtClean="0">
                          <a:effectLst/>
                        </a:rPr>
                        <a:t>аптека</a:t>
                      </a:r>
                      <a:endParaRPr lang="en-GB" sz="12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</a:rPr>
                        <a:t>Магистър-фармацевт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23</a:t>
                      </a:r>
                      <a:endParaRPr lang="en-GB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</a:tr>
              <a:tr h="52048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В </a:t>
                      </a:r>
                      <a:r>
                        <a:rPr lang="en-US" sz="1200" b="1" dirty="0" err="1">
                          <a:effectLst/>
                        </a:rPr>
                        <a:t>областта</a:t>
                      </a:r>
                      <a:r>
                        <a:rPr lang="en-US" sz="1200" b="1" dirty="0">
                          <a:effectLst/>
                        </a:rPr>
                        <a:t> на </a:t>
                      </a:r>
                      <a:r>
                        <a:rPr lang="en-US" sz="1200" b="1" dirty="0" err="1">
                          <a:effectLst/>
                        </a:rPr>
                        <a:t>клиничната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фармация</a:t>
                      </a:r>
                      <a:r>
                        <a:rPr lang="en-US" sz="1200" b="1" dirty="0">
                          <a:effectLst/>
                        </a:rPr>
                        <a:t>:</a:t>
                      </a:r>
                      <a:endParaRPr lang="en-GB" sz="1200" b="1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 smtClean="0">
                          <a:effectLst/>
                        </a:rPr>
                        <a:t>Управител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на </a:t>
                      </a:r>
                      <a:r>
                        <a:rPr lang="en-US" sz="1200" dirty="0" err="1">
                          <a:effectLst/>
                        </a:rPr>
                        <a:t>аптека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лечебно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заведение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болнична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медицинска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помощ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</a:tr>
              <a:tr h="358988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В </a:t>
                      </a:r>
                      <a:r>
                        <a:rPr lang="en-US" sz="1200" b="1" dirty="0" err="1">
                          <a:effectLst/>
                        </a:rPr>
                        <a:t>областта</a:t>
                      </a:r>
                      <a:r>
                        <a:rPr lang="en-US" sz="1200" b="1" dirty="0">
                          <a:effectLst/>
                        </a:rPr>
                        <a:t> на </a:t>
                      </a:r>
                      <a:r>
                        <a:rPr lang="en-US" sz="1200" b="1" dirty="0" err="1">
                          <a:effectLst/>
                        </a:rPr>
                        <a:t>клиничните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изпитвания</a:t>
                      </a:r>
                      <a:r>
                        <a:rPr lang="en-US" sz="1200" b="1" dirty="0">
                          <a:effectLst/>
                        </a:rPr>
                        <a:t> на </a:t>
                      </a:r>
                      <a:r>
                        <a:rPr lang="en-US" sz="1200" b="1" dirty="0" err="1">
                          <a:effectLst/>
                        </a:rPr>
                        <a:t>лекарствени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продукти</a:t>
                      </a:r>
                      <a:r>
                        <a:rPr lang="en-US" sz="1200" b="1" dirty="0">
                          <a:effectLst/>
                        </a:rPr>
                        <a:t>:</a:t>
                      </a:r>
                      <a:endParaRPr lang="en-GB" sz="1200" b="1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err="1">
                          <a:effectLst/>
                        </a:rPr>
                        <a:t>Квалифицирано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лице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мониторинг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контрол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качеството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</a:tr>
              <a:tr h="530702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Нормативна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регулация</a:t>
                      </a:r>
                      <a:r>
                        <a:rPr lang="en-US" sz="1200" b="1" dirty="0">
                          <a:effectLst/>
                        </a:rPr>
                        <a:t> и </a:t>
                      </a:r>
                      <a:r>
                        <a:rPr lang="en-US" sz="1200" b="1" dirty="0" err="1">
                          <a:effectLst/>
                        </a:rPr>
                        <a:t>лекарствена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политика</a:t>
                      </a:r>
                      <a:r>
                        <a:rPr lang="en-US" sz="1200" b="1" dirty="0">
                          <a:effectLst/>
                        </a:rPr>
                        <a:t>:</a:t>
                      </a:r>
                      <a:endParaRPr lang="en-GB" sz="1200" b="1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ts val="17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err="1">
                          <a:effectLst/>
                        </a:rPr>
                        <a:t>Ръководни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кадри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нуждите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Министерство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здравеопазването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Изпълнителна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агенция</a:t>
                      </a:r>
                      <a:r>
                        <a:rPr lang="en-US" sz="1200" dirty="0">
                          <a:effectLst/>
                        </a:rPr>
                        <a:t> по </a:t>
                      </a:r>
                      <a:r>
                        <a:rPr lang="en-US" sz="1200" dirty="0" err="1">
                          <a:effectLst/>
                        </a:rPr>
                        <a:t>лекарствата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bg-BG" sz="1200" dirty="0">
                          <a:effectLst/>
                        </a:rPr>
                        <a:t>НСЦР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bg-BG" sz="1200" dirty="0">
                          <a:effectLst/>
                        </a:rPr>
                        <a:t>НЗОК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др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46" marR="64546" marT="0" marB="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95536" y="1270986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b="1" i="1" dirty="0"/>
              <a:t>Табл. № 3. </a:t>
            </a:r>
            <a:r>
              <a:rPr lang="bg-BG" sz="1200" i="1" dirty="0"/>
              <a:t>Заемани </a:t>
            </a:r>
            <a:r>
              <a:rPr lang="bg-BG" sz="1200" i="1" dirty="0" smtClean="0"/>
              <a:t>длъжности </a:t>
            </a:r>
            <a:r>
              <a:rPr lang="bg-BG" sz="1200" i="1" dirty="0"/>
              <a:t>от магистър-фармацевти, работещи в същите анкети, в които са анкетирани потребителите на кадри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08" y="332656"/>
            <a:ext cx="8712968" cy="648072"/>
          </a:xfrm>
        </p:spPr>
        <p:txBody>
          <a:bodyPr>
            <a:normAutofit fontScale="90000"/>
          </a:bodyPr>
          <a:lstStyle/>
          <a:p>
            <a:r>
              <a:rPr lang="bg-BG" sz="1800" b="1" dirty="0" smtClean="0">
                <a:solidFill>
                  <a:schemeClr val="tx1"/>
                </a:solidFill>
              </a:rPr>
              <a:t>ДАННИ ЗА МАГИСТЪР-ФАРМАЦЕВТИТЕ, РАБОТЕЩИ В СЪЩИТЕ АПТЕКИ, В КОИТО СА АНКЕТИРАНИ ПОТРЕБИТЕЛИТЕ НА КАДРИ И ПОТРЕБНОСТИ ОТ МАГИСТЪР-ФАРМАЦЕВТИ</a:t>
            </a:r>
            <a:endParaRPr lang="en-GB" sz="1800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844607"/>
              </p:ext>
            </p:extLst>
          </p:nvPr>
        </p:nvGraphicFramePr>
        <p:xfrm>
          <a:off x="179512" y="1124744"/>
          <a:ext cx="381642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07504" y="335699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6.</a:t>
            </a:r>
            <a:r>
              <a:rPr lang="bg-BG" sz="1100" i="1" dirty="0"/>
              <a:t> Възпитаници на кое ВУ са наетите при вас на работа магистър-фармацевти 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graphicFrame>
        <p:nvGraphicFramePr>
          <p:cNvPr id="7" name="Диагра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7816689"/>
              </p:ext>
            </p:extLst>
          </p:nvPr>
        </p:nvGraphicFramePr>
        <p:xfrm>
          <a:off x="215516" y="3861048"/>
          <a:ext cx="435597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107504" y="6309320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7.</a:t>
            </a:r>
            <a:r>
              <a:rPr lang="bg-BG" sz="1100" i="1" dirty="0"/>
              <a:t> Провеждано ли е досега обучение на стажанти от специалност „Фармация” във вашата организация? 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9" name="Rectangle 8"/>
          <p:cNvSpPr/>
          <p:nvPr/>
        </p:nvSpPr>
        <p:spPr>
          <a:xfrm>
            <a:off x="4572000" y="1264399"/>
            <a:ext cx="4355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bg-BG" sz="1200" dirty="0"/>
              <a:t>Повече от 80% от потребителите на кадри са посочили МУ-София като основно ВУ, което са завършили наетите на работа при тях магистър-фармацевти </a:t>
            </a:r>
            <a:r>
              <a:rPr lang="en-US" sz="1200" dirty="0"/>
              <a:t>(</a:t>
            </a:r>
            <a:r>
              <a:rPr lang="bg-BG" sz="1200" dirty="0"/>
              <a:t>фиг. 6</a:t>
            </a:r>
            <a:r>
              <a:rPr lang="en-US" sz="1200" dirty="0"/>
              <a:t>)</a:t>
            </a:r>
            <a:r>
              <a:rPr lang="bg-BG" sz="1200" dirty="0"/>
              <a:t>.</a:t>
            </a:r>
            <a:endParaRPr lang="en-GB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bg-BG" sz="1200" dirty="0" smtClean="0"/>
              <a:t>В </a:t>
            </a:r>
            <a:r>
              <a:rPr lang="bg-BG" sz="1200" dirty="0"/>
              <a:t>една аптека работят средно по 5 човека </a:t>
            </a:r>
            <a:r>
              <a:rPr lang="en-US" sz="1200" dirty="0"/>
              <a:t>(Me=5; 2÷16)</a:t>
            </a:r>
            <a:r>
              <a:rPr lang="bg-BG" sz="1200" dirty="0"/>
              <a:t>, като средният брой на магистър-фармацевтите е 2 </a:t>
            </a:r>
            <a:r>
              <a:rPr lang="en-US" sz="1200" dirty="0"/>
              <a:t>(Me=</a:t>
            </a:r>
            <a:r>
              <a:rPr lang="bg-BG" sz="1200" dirty="0"/>
              <a:t>2</a:t>
            </a:r>
            <a:r>
              <a:rPr lang="en-US" sz="1200" dirty="0"/>
              <a:t>; </a:t>
            </a:r>
            <a:r>
              <a:rPr lang="bg-BG" sz="1200" dirty="0"/>
              <a:t>1</a:t>
            </a:r>
            <a:r>
              <a:rPr lang="en-US" sz="1200" dirty="0"/>
              <a:t>÷</a:t>
            </a:r>
            <a:r>
              <a:rPr lang="bg-BG" sz="1200" dirty="0"/>
              <a:t>50</a:t>
            </a:r>
            <a:r>
              <a:rPr lang="en-US" sz="1200" dirty="0"/>
              <a:t>)</a:t>
            </a:r>
            <a:r>
              <a:rPr lang="bg-BG" sz="1200" dirty="0"/>
              <a:t>. </a:t>
            </a:r>
            <a:endParaRPr lang="bg-BG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bg-BG" sz="1200" dirty="0" smtClean="0"/>
              <a:t>По-голяма </a:t>
            </a:r>
            <a:r>
              <a:rPr lang="bg-BG" sz="1200" dirty="0"/>
              <a:t>част от работещите магистър-фармацевти </a:t>
            </a:r>
            <a:r>
              <a:rPr lang="en-US" sz="1200" dirty="0"/>
              <a:t>(</a:t>
            </a:r>
            <a:r>
              <a:rPr lang="bg-BG" sz="1200" dirty="0"/>
              <a:t>75.0%</a:t>
            </a:r>
            <a:r>
              <a:rPr lang="en-US" sz="1200" dirty="0"/>
              <a:t>)</a:t>
            </a:r>
            <a:r>
              <a:rPr lang="bg-BG" sz="1200" dirty="0"/>
              <a:t> са се дипломирали преди 2002 г., т.е. преди въвеждането на понятието „регулирана специалност” в ЗВО, 11.8% са се дипломирали след 2005 г. </a:t>
            </a:r>
            <a:r>
              <a:rPr lang="en-US" sz="1200" dirty="0"/>
              <a:t>(</a:t>
            </a:r>
            <a:r>
              <a:rPr lang="bg-BG" sz="1200" dirty="0"/>
              <a:t>след приемането на Наредбата за ЕДИ за придобиване на специалност от регулираните професии „Фармация” за ОКС „Магистър”</a:t>
            </a:r>
            <a:r>
              <a:rPr lang="en-US" sz="1200" dirty="0"/>
              <a:t>)</a:t>
            </a:r>
            <a:r>
              <a:rPr lang="bg-BG" sz="1200" dirty="0"/>
              <a:t> и 33.2% - през периода 2002-2005 г.</a:t>
            </a:r>
            <a:endParaRPr lang="en-GB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bg-BG" sz="1200" dirty="0" smtClean="0"/>
              <a:t>Сред </a:t>
            </a:r>
            <a:r>
              <a:rPr lang="bg-BG" sz="1200" dirty="0"/>
              <a:t>наетите на работа в аптеките едва 4 </a:t>
            </a:r>
            <a:r>
              <a:rPr lang="en-US" sz="1200" dirty="0"/>
              <a:t>(</a:t>
            </a:r>
            <a:r>
              <a:rPr lang="bg-BG" sz="1200" dirty="0"/>
              <a:t>14.8%</a:t>
            </a:r>
            <a:r>
              <a:rPr lang="en-US" sz="1200" dirty="0"/>
              <a:t>)</a:t>
            </a:r>
            <a:r>
              <a:rPr lang="bg-BG" sz="1200" dirty="0"/>
              <a:t> са с трудов стаж под 5 години.</a:t>
            </a:r>
            <a:endParaRPr lang="en-GB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bg-BG" sz="1200" dirty="0"/>
              <a:t>Седемнадесет от лицата или 63% са споделили, че имат нужда от допълнително назначаване на магистър-фармацевти в аптеката, в която работят анкетираните лица. Само трима от седемнадесет лица са посочили незаетите длъжности – заместник-управител на аптека и магистър-фармацевти.</a:t>
            </a:r>
            <a:endParaRPr lang="en-GB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bg-BG" sz="1200" dirty="0"/>
              <a:t>Дванадесет или 46.2% са съобщили за провеждащо се към момента на проучването обучение на стажанти от специалност „Фармация”, 50% са дали отрицателен отговор </a:t>
            </a:r>
            <a:r>
              <a:rPr lang="en-US" sz="1200" dirty="0"/>
              <a:t>(</a:t>
            </a:r>
            <a:r>
              <a:rPr lang="bg-BG" sz="1200" dirty="0"/>
              <a:t>фиг. 7</a:t>
            </a:r>
            <a:r>
              <a:rPr lang="en-US" sz="1200" dirty="0"/>
              <a:t>)</a:t>
            </a:r>
            <a:r>
              <a:rPr lang="bg-BG" sz="1200" dirty="0"/>
              <a:t>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5808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08" y="332656"/>
            <a:ext cx="8712968" cy="648072"/>
          </a:xfrm>
        </p:spPr>
        <p:txBody>
          <a:bodyPr>
            <a:normAutofit fontScale="90000"/>
          </a:bodyPr>
          <a:lstStyle/>
          <a:p>
            <a:r>
              <a:rPr lang="bg-BG" sz="1800" b="1" dirty="0" smtClean="0">
                <a:solidFill>
                  <a:schemeClr val="tx1"/>
                </a:solidFill>
              </a:rPr>
              <a:t>ДАННИ ЗА МАГИСТЪР-ФАРМАЦЕВТИТЕ, РАБОТЕЩИ В СЪЩИТЕ АПТЕКИ, В КОИТО СА АНКЕТИРАНИ ПОТРЕБИТЕЛИТЕ НА КАДРИ И ПОТРЕБНОСТИ ОТ МАГИСТЪР-ФАРМАЦЕВТИ</a:t>
            </a:r>
            <a:endParaRPr lang="en-GB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Диагра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680448"/>
              </p:ext>
            </p:extLst>
          </p:nvPr>
        </p:nvGraphicFramePr>
        <p:xfrm>
          <a:off x="110439" y="908720"/>
          <a:ext cx="3813489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10426" y="2863969"/>
            <a:ext cx="389040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000" b="1" i="1" dirty="0"/>
              <a:t>Фиг. № 8.</a:t>
            </a:r>
            <a:r>
              <a:rPr lang="bg-BG" sz="1000" i="1" dirty="0"/>
              <a:t> </a:t>
            </a:r>
            <a:r>
              <a:rPr lang="bg-BG" sz="1000" i="1" dirty="0" smtClean="0"/>
              <a:t>Желаете </a:t>
            </a:r>
            <a:r>
              <a:rPr lang="bg-BG" sz="1000" i="1" dirty="0"/>
              <a:t>ли да поемете </a:t>
            </a:r>
            <a:r>
              <a:rPr lang="bg-BG" sz="1000" i="1" dirty="0" smtClean="0"/>
              <a:t>в </a:t>
            </a:r>
            <a:r>
              <a:rPr lang="bg-BG" sz="1000" i="1" dirty="0"/>
              <a:t>бъдеще обучението на стажанти от специалност „Фармация” във вашата организация?  </a:t>
            </a:r>
            <a:r>
              <a:rPr lang="en-US" sz="1000" i="1" dirty="0"/>
              <a:t>(</a:t>
            </a:r>
            <a:r>
              <a:rPr lang="bg-BG" sz="1000" i="1" dirty="0"/>
              <a:t>%</a:t>
            </a:r>
            <a:r>
              <a:rPr lang="en-US" sz="1000" i="1" dirty="0"/>
              <a:t>)</a:t>
            </a:r>
            <a:endParaRPr lang="en-GB" sz="1000" dirty="0"/>
          </a:p>
        </p:txBody>
      </p:sp>
      <p:graphicFrame>
        <p:nvGraphicFramePr>
          <p:cNvPr id="11" name="Диагра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721815"/>
              </p:ext>
            </p:extLst>
          </p:nvPr>
        </p:nvGraphicFramePr>
        <p:xfrm>
          <a:off x="251520" y="3417967"/>
          <a:ext cx="3816424" cy="2201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-11846" y="5733256"/>
            <a:ext cx="407979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000" b="1" i="1" dirty="0"/>
              <a:t>Фиг. № 9.</a:t>
            </a:r>
            <a:r>
              <a:rPr lang="bg-BG" sz="1000" i="1" dirty="0"/>
              <a:t> Във вашата организация спазват ли се стриктно Правилата за  провеждане на продължаващо обучение от магистър-фармацевти</a:t>
            </a:r>
            <a:r>
              <a:rPr lang="en-US" sz="1000" i="1" dirty="0"/>
              <a:t>)</a:t>
            </a:r>
            <a:r>
              <a:rPr lang="bg-BG" sz="1000" i="1" dirty="0"/>
              <a:t>?</a:t>
            </a:r>
            <a:r>
              <a:rPr lang="en-US" sz="1000" i="1" dirty="0"/>
              <a:t>(</a:t>
            </a:r>
            <a:r>
              <a:rPr lang="bg-BG" sz="1000" i="1" dirty="0"/>
              <a:t>%</a:t>
            </a:r>
            <a:r>
              <a:rPr lang="en-US" sz="1000" i="1" dirty="0"/>
              <a:t>)</a:t>
            </a:r>
            <a:endParaRPr lang="en-GB" sz="1000" dirty="0"/>
          </a:p>
        </p:txBody>
      </p:sp>
      <p:graphicFrame>
        <p:nvGraphicFramePr>
          <p:cNvPr id="13" name="Диагра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783652"/>
              </p:ext>
            </p:extLst>
          </p:nvPr>
        </p:nvGraphicFramePr>
        <p:xfrm>
          <a:off x="5220071" y="962663"/>
          <a:ext cx="3528393" cy="2106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Rectangle 13"/>
          <p:cNvSpPr/>
          <p:nvPr/>
        </p:nvSpPr>
        <p:spPr>
          <a:xfrm>
            <a:off x="4701222" y="2996952"/>
            <a:ext cx="44279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000" b="1" i="1" dirty="0"/>
              <a:t>Фиг. № 10.</a:t>
            </a:r>
            <a:r>
              <a:rPr lang="bg-BG" sz="1000" i="1" dirty="0"/>
              <a:t> Във вашата организация провежда ли се допълнително обучение на магистър-фармацевти съобразно специфичните особености на работното място? </a:t>
            </a:r>
            <a:r>
              <a:rPr lang="en-US" sz="1000" i="1" dirty="0"/>
              <a:t>(</a:t>
            </a:r>
            <a:r>
              <a:rPr lang="bg-BG" sz="1000" i="1" dirty="0"/>
              <a:t>%</a:t>
            </a:r>
            <a:r>
              <a:rPr lang="en-US" sz="1000" i="1" dirty="0"/>
              <a:t>)</a:t>
            </a:r>
            <a:endParaRPr lang="en-GB" sz="1000" dirty="0"/>
          </a:p>
        </p:txBody>
      </p:sp>
      <p:sp>
        <p:nvSpPr>
          <p:cNvPr id="15" name="Rectangle 14"/>
          <p:cNvSpPr/>
          <p:nvPr/>
        </p:nvSpPr>
        <p:spPr>
          <a:xfrm>
            <a:off x="3971236" y="3573571"/>
            <a:ext cx="503566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bg-BG" sz="1100" dirty="0"/>
              <a:t>По отношение на това престижна ли е професията магистър-фармацевт, мненията са поляризирани. Част от запитаните </a:t>
            </a:r>
            <a:r>
              <a:rPr lang="en-US" sz="1100" dirty="0"/>
              <a:t>(</a:t>
            </a:r>
            <a:r>
              <a:rPr lang="bg-BG" sz="1100" dirty="0"/>
              <a:t>52%</a:t>
            </a:r>
            <a:r>
              <a:rPr lang="en-US" sz="1100" dirty="0"/>
              <a:t>)</a:t>
            </a:r>
            <a:r>
              <a:rPr lang="bg-BG" sz="1100" dirty="0"/>
              <a:t> са потвърдили това, като смятат, че магистър-фармацевтите притежават висока компетентност, разполагат с актуална информация за новорегистрирани лекарствени средства и помагат на хората, като им предоставят безплатни и полезни консултации. Последното е особено важно за информирания избор на пациентите и ефективното провеждане на лечението. </a:t>
            </a:r>
            <a:endParaRPr lang="en-GB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bg-BG" sz="1100" dirty="0"/>
              <a:t>Четиридесет на сто са изразили негативно мнение по въпроса за престижа на професията, тъй като според тях пациентите възприемат магистър-фармацевтите като търговци, не оценяват знанията и труда им, обиждат ги. Те са категорични за това, че професията е с нисък авторитет в обществото, тъй като в големите вериги аптеки има изградена порочна практика да се отпускат лекарства без рецепти. </a:t>
            </a:r>
            <a:endParaRPr lang="en-GB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bg-BG" sz="1100" dirty="0"/>
              <a:t>На въпроса </a:t>
            </a:r>
            <a:r>
              <a:rPr lang="bg-BG" sz="1100" i="1" dirty="0"/>
              <a:t>„Считате ли за необходимо в болницата да има клинични фармацевти, които да са включени в интегрирания екип от медицински специалисти?”</a:t>
            </a:r>
            <a:r>
              <a:rPr lang="bg-BG" sz="1100" dirty="0"/>
              <a:t> , 85.2% са убедени в ползата от такива специалисти, а 14.8% са се въздържали от мнение.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12890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20080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>ОСНОВНИ ДАННИ ЗА ПРОУЧВАНЕТО</a:t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817422"/>
              </p:ext>
            </p:extLst>
          </p:nvPr>
        </p:nvGraphicFramePr>
        <p:xfrm>
          <a:off x="251521" y="1268760"/>
          <a:ext cx="8496944" cy="5026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2527"/>
                <a:gridCol w="3744417"/>
              </a:tblGrid>
              <a:tr h="431497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Време на провеждане на проучването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Мес. 09 2017 г.</a:t>
                      </a:r>
                      <a:endParaRPr lang="en-GB" sz="1400" dirty="0"/>
                    </a:p>
                  </a:txBody>
                  <a:tcPr/>
                </a:tc>
              </a:tr>
              <a:tr h="768663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Бр. анкетирани лица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27 </a:t>
                      </a:r>
                      <a:r>
                        <a:rPr lang="bg-BG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магистър-фармацевти, работещи в </a:t>
                      </a:r>
                      <a:r>
                        <a:rPr lang="bg-BG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открити и болнични аптеки </a:t>
                      </a:r>
                      <a:r>
                        <a:rPr lang="bg-BG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територията на гр. Плевен</a:t>
                      </a:r>
                      <a:endParaRPr lang="en-GB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Средна възраст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52 г.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22÷70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Разпределение на анкетираните лица по </a:t>
                      </a:r>
                      <a:r>
                        <a:rPr lang="bg-BG" sz="1400" b="1" dirty="0" smtClean="0"/>
                        <a:t>пол</a:t>
                      </a:r>
                    </a:p>
                    <a:p>
                      <a:r>
                        <a:rPr lang="bg-BG" sz="1400" dirty="0" smtClean="0"/>
                        <a:t>  Мъже</a:t>
                      </a:r>
                    </a:p>
                    <a:p>
                      <a:r>
                        <a:rPr lang="bg-BG" sz="1400" dirty="0" smtClean="0"/>
                        <a:t>  Жени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/>
                    </a:p>
                    <a:p>
                      <a:r>
                        <a:rPr lang="bg-BG" sz="1400" dirty="0" smtClean="0"/>
                        <a:t>23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85.2%</a:t>
                      </a:r>
                      <a:r>
                        <a:rPr lang="en-US" sz="1400" dirty="0" smtClean="0"/>
                        <a:t>)</a:t>
                      </a:r>
                      <a:endParaRPr lang="bg-BG" sz="1400" dirty="0" smtClean="0"/>
                    </a:p>
                    <a:p>
                      <a:r>
                        <a:rPr lang="bg-BG" sz="1400" dirty="0" smtClean="0"/>
                        <a:t>4</a:t>
                      </a:r>
                      <a:r>
                        <a:rPr lang="en-US" sz="1400" dirty="0" smtClean="0"/>
                        <a:t> (</a:t>
                      </a:r>
                      <a:r>
                        <a:rPr lang="bg-BG" sz="1400" dirty="0" smtClean="0"/>
                        <a:t>14.8%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1021976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Разпределение на анкетираните лица според</a:t>
                      </a:r>
                      <a:r>
                        <a:rPr lang="bg-BG" sz="1400" baseline="0" dirty="0" smtClean="0"/>
                        <a:t> </a:t>
                      </a:r>
                      <a:r>
                        <a:rPr lang="bg-BG" sz="1400" b="1" baseline="0" dirty="0" smtClean="0"/>
                        <a:t>завършеното образование</a:t>
                      </a:r>
                      <a:endParaRPr lang="bg-BG" sz="1400" b="1" dirty="0" smtClean="0"/>
                    </a:p>
                    <a:p>
                      <a:r>
                        <a:rPr lang="bg-BG" sz="1400" dirty="0" smtClean="0"/>
                        <a:t>  Магистър-фармацевти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  Магистър-фармацевти и Магистър по здравен    мениджмънт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  Магистър-фармацевт със специалност „Организация </a:t>
                      </a:r>
                      <a:r>
                        <a:rPr lang="bg-BG" sz="1400" dirty="0" smtClean="0"/>
                        <a:t>и икономика на </a:t>
                      </a:r>
                      <a:r>
                        <a:rPr lang="bg-BG" sz="1400" dirty="0" smtClean="0"/>
                        <a:t>фармацевтичното дело“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/>
                    </a:p>
                    <a:p>
                      <a:endParaRPr lang="bg-BG" sz="1400" dirty="0" smtClean="0"/>
                    </a:p>
                    <a:p>
                      <a:r>
                        <a:rPr lang="bg-BG" sz="1400" dirty="0" smtClean="0"/>
                        <a:t>23 </a:t>
                      </a:r>
                    </a:p>
                    <a:p>
                      <a:r>
                        <a:rPr lang="bg-BG" sz="1400" dirty="0" smtClean="0"/>
                        <a:t>1 </a:t>
                      </a:r>
                    </a:p>
                    <a:p>
                      <a:endParaRPr lang="bg-BG" sz="1400" dirty="0" smtClean="0"/>
                    </a:p>
                    <a:p>
                      <a:r>
                        <a:rPr lang="bg-BG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8941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Разпределение на анкетираните лица според</a:t>
                      </a:r>
                      <a:r>
                        <a:rPr lang="bg-BG" sz="1400" baseline="0" dirty="0" smtClean="0"/>
                        <a:t> </a:t>
                      </a:r>
                      <a:r>
                        <a:rPr lang="bg-BG" sz="1400" b="1" baseline="0" dirty="0" smtClean="0"/>
                        <a:t>заеманата длъжност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0" baseline="0" dirty="0" smtClean="0"/>
                        <a:t>  Управител на аптека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0" baseline="0" dirty="0" smtClean="0"/>
                        <a:t>  Магистър-фармацевт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/>
                    </a:p>
                    <a:p>
                      <a:endParaRPr lang="bg-BG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19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73.1%</a:t>
                      </a:r>
                      <a:r>
                        <a:rPr lang="en-US" sz="1400" dirty="0" smtClean="0"/>
                        <a:t>)</a:t>
                      </a:r>
                      <a:endParaRPr lang="bg-BG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 6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26.9%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20080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>ОСНОВНИ ДАННИ ЗА ПРОУЧВАНЕТО</a:t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709176"/>
              </p:ext>
            </p:extLst>
          </p:nvPr>
        </p:nvGraphicFramePr>
        <p:xfrm>
          <a:off x="683568" y="1052736"/>
          <a:ext cx="7865626" cy="4546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8518"/>
                <a:gridCol w="2386109"/>
                <a:gridCol w="536100"/>
                <a:gridCol w="542133"/>
                <a:gridCol w="3286666"/>
                <a:gridCol w="536100"/>
              </a:tblGrid>
              <a:tr h="34834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№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Месторабота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Брой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№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Месторабота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Брой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48343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Аптека 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„Фармар”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48343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Аптека „Ела” 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„Фарма Лек” АД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48343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Аптека „Медея”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„Фарма Лек” АД – Хигия 2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48343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„Импулс”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„Хигия” 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48343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„Санита”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„Субра”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58214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„Галенина”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Аптека „Субра” 1, МОЛ – Център 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48343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„Сеиба”, К-2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Аптека „Марешки” 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48343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„Сеиба”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Аптека „Марешки” 2 - Сторгозия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48343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9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„Сеиба” – Сторгозия 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Аптека „Феникс” 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48343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„Феникс” 1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Аптека „Феникс” 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48343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Аптека „Феникс” 4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Болнична аптека в МБАЛ – Плевен, ВМА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  <a:tr h="356388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Общо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5" marR="5532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2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360040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>
                <a:solidFill>
                  <a:schemeClr val="tx1"/>
                </a:solidFill>
              </a:rPr>
              <a:t>ПРОФЕСИОНАЛНИ КОМПЕТЕНЦИИ НА МАГИСТЪР-ФАРМАЦЕВТИТЕ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8241" y="4743165"/>
            <a:ext cx="4428492" cy="828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bg-BG" sz="1200" dirty="0"/>
              <a:t>Нашето проучване установи, че 92% от лицата са информирани напълно за професионалните компетенции, които трябва да притежават завършилите студенти от специалност „Фармация</a:t>
            </a:r>
            <a:r>
              <a:rPr lang="bg-BG" sz="1200" dirty="0" smtClean="0"/>
              <a:t>”. </a:t>
            </a:r>
          </a:p>
        </p:txBody>
      </p:sp>
      <p:graphicFrame>
        <p:nvGraphicFramePr>
          <p:cNvPr id="8" name="Диагра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7532824"/>
              </p:ext>
            </p:extLst>
          </p:nvPr>
        </p:nvGraphicFramePr>
        <p:xfrm>
          <a:off x="91870" y="836712"/>
          <a:ext cx="4635985" cy="2633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7517" y="3465489"/>
            <a:ext cx="450921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g-BG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Фиг. № 1.</a:t>
            </a: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Запознати ли сте с компетенциите, които е необходимо да притежават магистър-фармацевтите? </a:t>
            </a:r>
            <a:r>
              <a:rPr kumimoji="0" lang="en-GB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%</a:t>
            </a:r>
            <a:r>
              <a:rPr kumimoji="0" lang="en-GB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Диагра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433357"/>
              </p:ext>
            </p:extLst>
          </p:nvPr>
        </p:nvGraphicFramePr>
        <p:xfrm>
          <a:off x="4860032" y="764705"/>
          <a:ext cx="3960440" cy="2705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727856" y="3470176"/>
            <a:ext cx="4320480" cy="882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g-BG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Фиг. № 2.</a:t>
            </a: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Считате ли, че е налице съответствие между професионалните  компетенциите, които са включени в квалификационната характеристика на специалност „Фармация” и длъжностната характеристика на магистър-фармацевтите, наети във вашата организация? </a:t>
            </a:r>
            <a:r>
              <a:rPr kumimoji="0" lang="en-GB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(</a:t>
            </a: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%</a:t>
            </a:r>
            <a:r>
              <a:rPr kumimoji="0" lang="en-GB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626733" y="4725144"/>
            <a:ext cx="438609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bg-BG" sz="1200" dirty="0" smtClean="0"/>
              <a:t>Над </a:t>
            </a:r>
            <a:r>
              <a:rPr lang="bg-BG" sz="1200" dirty="0"/>
              <a:t>70% считат, че е налице пълно съответствие между професионалните компетенции, които са включени в квалификационната характеристика на специалност „Фармация”, ОКС „магистър” и длъжностната характеристика на магистър-фармацевтите, разработена в организацията, в която работят анкетираните </a:t>
            </a:r>
            <a:r>
              <a:rPr lang="bg-BG" sz="1200" dirty="0" smtClean="0"/>
              <a:t>лица.</a:t>
            </a:r>
          </a:p>
        </p:txBody>
      </p:sp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14313" y="404664"/>
            <a:ext cx="8643937" cy="432048"/>
          </a:xfrm>
        </p:spPr>
        <p:txBody>
          <a:bodyPr>
            <a:noAutofit/>
          </a:bodyPr>
          <a:lstStyle/>
          <a:p>
            <a:r>
              <a:rPr lang="bg-BG" sz="1800" b="1" dirty="0" smtClean="0">
                <a:solidFill>
                  <a:schemeClr val="tx1"/>
                </a:solidFill>
              </a:rPr>
              <a:t>ПЕТТЕ НАЙ-ВАЖНИ ПРОФЕСИОНАЛНИ </a:t>
            </a:r>
            <a:r>
              <a:rPr lang="bg-BG" sz="1800" b="1" dirty="0">
                <a:solidFill>
                  <a:schemeClr val="tx1"/>
                </a:solidFill>
              </a:rPr>
              <a:t>КОМПЕТЕНЦИИ НА </a:t>
            </a:r>
            <a:r>
              <a:rPr lang="bg-BG" sz="1800" b="1" dirty="0" smtClean="0">
                <a:solidFill>
                  <a:schemeClr val="tx1"/>
                </a:solidFill>
              </a:rPr>
              <a:t>МАГИСТЪР-ФАРМАЦЕВТИТЕ СПОРЕД ПОТРЕБИТЕЛИТЕ НА КАДРИ</a:t>
            </a:r>
            <a:endParaRPr lang="bg-BG" sz="1800" b="1" dirty="0" smtClean="0">
              <a:solidFill>
                <a:srgbClr val="0070C0"/>
              </a:solidFill>
            </a:endParaRPr>
          </a:p>
        </p:txBody>
      </p:sp>
      <p:pic>
        <p:nvPicPr>
          <p:cNvPr id="10246" name="Picture 7" descr="Резултат с изображение за take care for peoples’ health  pharmacist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285875"/>
            <a:ext cx="20764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Правоъгълник 8"/>
          <p:cNvSpPr>
            <a:spLocks noChangeArrowheads="1"/>
          </p:cNvSpPr>
          <p:nvPr/>
        </p:nvSpPr>
        <p:spPr bwMode="auto">
          <a:xfrm>
            <a:off x="1" y="2714625"/>
            <a:ext cx="28438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-BG" sz="1200" dirty="0"/>
              <a:t>комуникация и работа в интегриран медицински екип </a:t>
            </a:r>
            <a:r>
              <a:rPr lang="bg-BG" sz="1600" b="1" dirty="0" smtClean="0">
                <a:solidFill>
                  <a:schemeClr val="accent1"/>
                </a:solidFill>
              </a:rPr>
              <a:t>1</a:t>
            </a:r>
            <a:r>
              <a:rPr lang="en-US" sz="1600" b="1" dirty="0" smtClean="0">
                <a:solidFill>
                  <a:schemeClr val="accent1"/>
                </a:solidFill>
              </a:rPr>
              <a:t>5</a:t>
            </a:r>
            <a:r>
              <a:rPr lang="bg-BG" sz="1600" b="1" dirty="0" smtClean="0">
                <a:solidFill>
                  <a:schemeClr val="accent1"/>
                </a:solidFill>
              </a:rPr>
              <a:t>.</a:t>
            </a:r>
            <a:r>
              <a:rPr lang="en-US" sz="1600" b="1" dirty="0" smtClean="0">
                <a:solidFill>
                  <a:schemeClr val="accent1"/>
                </a:solidFill>
              </a:rPr>
              <a:t>5% </a:t>
            </a:r>
            <a:endParaRPr lang="bg-BG" sz="1600" b="1" dirty="0">
              <a:solidFill>
                <a:schemeClr val="accent1"/>
              </a:solidFill>
            </a:endParaRPr>
          </a:p>
        </p:txBody>
      </p:sp>
      <p:pic>
        <p:nvPicPr>
          <p:cNvPr id="10248" name="Picture 9" descr="Резултат с изображение за drug information pharmacis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285875"/>
            <a:ext cx="2089150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Правоъгълник 10"/>
          <p:cNvSpPr>
            <a:spLocks noChangeArrowheads="1"/>
          </p:cNvSpPr>
          <p:nvPr/>
        </p:nvSpPr>
        <p:spPr bwMode="auto">
          <a:xfrm>
            <a:off x="5786438" y="5517232"/>
            <a:ext cx="31432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bg-BG" sz="1200" dirty="0"/>
              <a:t>предоставяне на информация за лекарствените продукти и консултации на пациенти в рамките на програма за фармацевтични грижи</a:t>
            </a:r>
            <a:r>
              <a:rPr lang="en-US" sz="1200" dirty="0" smtClean="0"/>
              <a:t> </a:t>
            </a:r>
            <a:endParaRPr lang="bg-BG" sz="1200" dirty="0" smtClean="0"/>
          </a:p>
          <a:p>
            <a:pPr algn="ctr"/>
            <a:r>
              <a:rPr lang="bg-BG" sz="1600" b="1" dirty="0" smtClean="0">
                <a:solidFill>
                  <a:schemeClr val="accent1"/>
                </a:solidFill>
              </a:rPr>
              <a:t>17</a:t>
            </a:r>
            <a:r>
              <a:rPr lang="en-US" sz="1600" b="1" dirty="0" smtClean="0">
                <a:solidFill>
                  <a:schemeClr val="accent1"/>
                </a:solidFill>
              </a:rPr>
              <a:t>.6%</a:t>
            </a:r>
            <a:endParaRPr lang="bg-BG" sz="1600" dirty="0">
              <a:solidFill>
                <a:schemeClr val="accent1"/>
              </a:solidFill>
            </a:endParaRPr>
          </a:p>
        </p:txBody>
      </p:sp>
      <p:pic>
        <p:nvPicPr>
          <p:cNvPr id="10250" name="Picture 11" descr="Резултат с изображение за competence pharmacists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1285875"/>
            <a:ext cx="21875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1" name="Правоъгълник 13"/>
          <p:cNvSpPr>
            <a:spLocks noChangeArrowheads="1"/>
          </p:cNvSpPr>
          <p:nvPr/>
        </p:nvSpPr>
        <p:spPr bwMode="auto">
          <a:xfrm>
            <a:off x="6500813" y="2786063"/>
            <a:ext cx="242887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bg-BG" sz="1200" dirty="0"/>
              <a:t>осигуряване на контрол върху качеството, етичните аспекти и други нормативни изисквания </a:t>
            </a:r>
            <a:r>
              <a:rPr lang="en-US" sz="1600" b="1" dirty="0" smtClean="0">
                <a:solidFill>
                  <a:schemeClr val="accent1"/>
                </a:solidFill>
              </a:rPr>
              <a:t>4</a:t>
            </a:r>
            <a:r>
              <a:rPr lang="bg-BG" sz="1600" b="1" dirty="0" smtClean="0">
                <a:solidFill>
                  <a:schemeClr val="accent1"/>
                </a:solidFill>
              </a:rPr>
              <a:t>.</a:t>
            </a:r>
            <a:r>
              <a:rPr lang="en-US" sz="1600" b="1" dirty="0" smtClean="0">
                <a:solidFill>
                  <a:schemeClr val="accent1"/>
                </a:solidFill>
              </a:rPr>
              <a:t>4</a:t>
            </a:r>
            <a:r>
              <a:rPr lang="bg-BG" sz="1600" b="1" dirty="0" smtClean="0">
                <a:solidFill>
                  <a:schemeClr val="accent1"/>
                </a:solidFill>
              </a:rPr>
              <a:t>%</a:t>
            </a:r>
            <a:endParaRPr lang="bg-BG" sz="1600" b="1" dirty="0">
              <a:solidFill>
                <a:schemeClr val="accent1"/>
              </a:solidFill>
            </a:endParaRPr>
          </a:p>
        </p:txBody>
      </p:sp>
      <p:sp>
        <p:nvSpPr>
          <p:cNvPr id="10254" name="Правоъгълник 15"/>
          <p:cNvSpPr>
            <a:spLocks noChangeArrowheads="1"/>
          </p:cNvSpPr>
          <p:nvPr/>
        </p:nvSpPr>
        <p:spPr bwMode="auto">
          <a:xfrm>
            <a:off x="3203848" y="2712683"/>
            <a:ext cx="271915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-BG" sz="1200" dirty="0"/>
              <a:t>професионални умения за продажби на лекарствени продукти</a:t>
            </a:r>
            <a:r>
              <a:rPr lang="bg-BG" sz="1200" dirty="0" smtClean="0"/>
              <a:t> </a:t>
            </a:r>
            <a:r>
              <a:rPr lang="bg-BG" sz="1600" b="1" dirty="0" smtClean="0">
                <a:solidFill>
                  <a:schemeClr val="accent1"/>
                </a:solidFill>
              </a:rPr>
              <a:t>1</a:t>
            </a:r>
            <a:r>
              <a:rPr lang="en-US" sz="1600" b="1" dirty="0" smtClean="0">
                <a:solidFill>
                  <a:schemeClr val="accent1"/>
                </a:solidFill>
              </a:rPr>
              <a:t>6</a:t>
            </a:r>
            <a:r>
              <a:rPr lang="bg-BG" sz="1600" b="1" dirty="0" smtClean="0">
                <a:solidFill>
                  <a:schemeClr val="accent1"/>
                </a:solidFill>
              </a:rPr>
              <a:t>.</a:t>
            </a:r>
            <a:r>
              <a:rPr lang="en-US" sz="1600" b="1" dirty="0" smtClean="0">
                <a:solidFill>
                  <a:schemeClr val="accent1"/>
                </a:solidFill>
              </a:rPr>
              <a:t>8</a:t>
            </a:r>
            <a:r>
              <a:rPr lang="bg-BG" sz="1600" b="1" dirty="0" smtClean="0">
                <a:solidFill>
                  <a:schemeClr val="accent1"/>
                </a:solidFill>
              </a:rPr>
              <a:t>%</a:t>
            </a:r>
            <a:endParaRPr lang="bg-BG" sz="1600" b="1" dirty="0">
              <a:solidFill>
                <a:schemeClr val="accent1"/>
              </a:solidFill>
            </a:endParaRPr>
          </a:p>
        </p:txBody>
      </p:sp>
      <p:pic>
        <p:nvPicPr>
          <p:cNvPr id="10255" name="Picture 16" descr="Резултат с изображение за people trust  of pharmacist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25" y="4336132"/>
            <a:ext cx="2900363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8167" y="5164118"/>
            <a:ext cx="344051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200" dirty="0"/>
              <a:t>анализ и приложение на съвременни подходи в лекарствената политика за регулиране на разходите за лекарствени продукти </a:t>
            </a:r>
            <a:r>
              <a:rPr lang="en-US" sz="1600" b="1" dirty="0" smtClean="0">
                <a:solidFill>
                  <a:schemeClr val="accent1"/>
                </a:solidFill>
              </a:rPr>
              <a:t>5</a:t>
            </a:r>
            <a:r>
              <a:rPr lang="bg-BG" sz="1600" b="1" dirty="0" smtClean="0">
                <a:solidFill>
                  <a:schemeClr val="accent1"/>
                </a:solidFill>
              </a:rPr>
              <a:t>.</a:t>
            </a:r>
            <a:r>
              <a:rPr lang="en-US" sz="1600" b="1" dirty="0" smtClean="0">
                <a:solidFill>
                  <a:schemeClr val="accent1"/>
                </a:solidFill>
              </a:rPr>
              <a:t>0</a:t>
            </a:r>
            <a:r>
              <a:rPr lang="bg-BG" sz="1600" b="1" dirty="0" smtClean="0">
                <a:solidFill>
                  <a:schemeClr val="accent1"/>
                </a:solidFill>
              </a:rPr>
              <a:t>%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pic>
        <p:nvPicPr>
          <p:cNvPr id="3076" name="Picture 4" descr="Image result for APPROACH COST REGULATE IN PHARMACY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37" y="3642527"/>
            <a:ext cx="2259481" cy="150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9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14313" y="404664"/>
            <a:ext cx="8643937" cy="432048"/>
          </a:xfrm>
        </p:spPr>
        <p:txBody>
          <a:bodyPr>
            <a:noAutofit/>
          </a:bodyPr>
          <a:lstStyle/>
          <a:p>
            <a:r>
              <a:rPr lang="bg-BG" sz="1800" b="1" dirty="0" smtClean="0">
                <a:solidFill>
                  <a:schemeClr val="tx1"/>
                </a:solidFill>
              </a:rPr>
              <a:t>НАЙ-СЛАБО РАЗВИТИ ПРОФЕСИОНАЛНИ </a:t>
            </a:r>
            <a:r>
              <a:rPr lang="bg-BG" sz="1800" b="1" dirty="0">
                <a:solidFill>
                  <a:schemeClr val="tx1"/>
                </a:solidFill>
              </a:rPr>
              <a:t>КОМПЕТЕНЦИИ НА </a:t>
            </a:r>
            <a:r>
              <a:rPr lang="bg-BG" sz="1800" b="1" dirty="0" smtClean="0">
                <a:solidFill>
                  <a:schemeClr val="tx1"/>
                </a:solidFill>
              </a:rPr>
              <a:t>МАГИСТЪР-ФАРМАЦЕВТИТЕ СПОРЕД ПОТРЕБИТЕЛИТЕ НА КАДРИ</a:t>
            </a:r>
          </a:p>
        </p:txBody>
      </p:sp>
      <p:pic>
        <p:nvPicPr>
          <p:cNvPr id="10246" name="Picture 7" descr="Резултат с изображение за take care for peoples’ health  pharmacist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285875"/>
            <a:ext cx="20764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Правоъгълник 8"/>
          <p:cNvSpPr>
            <a:spLocks noChangeArrowheads="1"/>
          </p:cNvSpPr>
          <p:nvPr/>
        </p:nvSpPr>
        <p:spPr bwMode="auto">
          <a:xfrm>
            <a:off x="1" y="2714625"/>
            <a:ext cx="28438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-BG" sz="1200" dirty="0"/>
              <a:t>комуникация и работа в интегриран медицински екип </a:t>
            </a:r>
            <a:r>
              <a:rPr lang="bg-BG" sz="1600" b="1" dirty="0" smtClean="0">
                <a:solidFill>
                  <a:schemeClr val="accent1"/>
                </a:solidFill>
              </a:rPr>
              <a:t>17.8</a:t>
            </a:r>
            <a:r>
              <a:rPr lang="en-US" sz="1600" b="1" dirty="0" smtClean="0">
                <a:solidFill>
                  <a:schemeClr val="accent1"/>
                </a:solidFill>
              </a:rPr>
              <a:t>% </a:t>
            </a:r>
            <a:endParaRPr lang="bg-BG" sz="1600" b="1" dirty="0">
              <a:solidFill>
                <a:schemeClr val="accent1"/>
              </a:solidFill>
            </a:endParaRPr>
          </a:p>
        </p:txBody>
      </p:sp>
      <p:pic>
        <p:nvPicPr>
          <p:cNvPr id="10248" name="Picture 9" descr="Резултат с изображение за drug information pharmacis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285875"/>
            <a:ext cx="2089150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Правоъгълник 10"/>
          <p:cNvSpPr>
            <a:spLocks noChangeArrowheads="1"/>
          </p:cNvSpPr>
          <p:nvPr/>
        </p:nvSpPr>
        <p:spPr bwMode="auto">
          <a:xfrm>
            <a:off x="5786438" y="5517232"/>
            <a:ext cx="31432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bg-BG" sz="1200" dirty="0"/>
              <a:t>предоставяне на информация за лекарствените продукти и консултации на пациенти в рамките на програма за фармацевтични грижи</a:t>
            </a:r>
            <a:r>
              <a:rPr lang="en-US" sz="1200" dirty="0" smtClean="0"/>
              <a:t> </a:t>
            </a:r>
            <a:endParaRPr lang="bg-BG" sz="1200" dirty="0" smtClean="0"/>
          </a:p>
          <a:p>
            <a:pPr algn="ctr"/>
            <a:r>
              <a:rPr lang="bg-BG" sz="1600" b="1" dirty="0" smtClean="0">
                <a:solidFill>
                  <a:schemeClr val="accent1"/>
                </a:solidFill>
              </a:rPr>
              <a:t>17</a:t>
            </a:r>
            <a:r>
              <a:rPr lang="en-US" sz="1600" b="1" dirty="0" smtClean="0">
                <a:solidFill>
                  <a:schemeClr val="accent1"/>
                </a:solidFill>
              </a:rPr>
              <a:t>.</a:t>
            </a:r>
            <a:r>
              <a:rPr lang="bg-BG" sz="1600" b="1" dirty="0" smtClean="0">
                <a:solidFill>
                  <a:schemeClr val="accent1"/>
                </a:solidFill>
              </a:rPr>
              <a:t>4</a:t>
            </a:r>
            <a:r>
              <a:rPr lang="en-US" sz="1600" b="1" dirty="0" smtClean="0">
                <a:solidFill>
                  <a:schemeClr val="accent1"/>
                </a:solidFill>
              </a:rPr>
              <a:t>%</a:t>
            </a:r>
            <a:endParaRPr lang="bg-BG" sz="1600" dirty="0">
              <a:solidFill>
                <a:schemeClr val="accent1"/>
              </a:solidFill>
            </a:endParaRPr>
          </a:p>
        </p:txBody>
      </p:sp>
      <p:pic>
        <p:nvPicPr>
          <p:cNvPr id="10250" name="Picture 11" descr="Резултат с изображение за competence pharmacists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1285875"/>
            <a:ext cx="21875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1" name="Правоъгълник 13"/>
          <p:cNvSpPr>
            <a:spLocks noChangeArrowheads="1"/>
          </p:cNvSpPr>
          <p:nvPr/>
        </p:nvSpPr>
        <p:spPr bwMode="auto">
          <a:xfrm>
            <a:off x="6500813" y="2786063"/>
            <a:ext cx="242887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bg-BG" sz="1200" dirty="0"/>
              <a:t>организиране и ръководство на система за проследяване на лекарствената </a:t>
            </a:r>
            <a:r>
              <a:rPr lang="bg-BG" sz="1200" dirty="0" smtClean="0"/>
              <a:t>безопасност </a:t>
            </a:r>
            <a:r>
              <a:rPr lang="bg-BG" sz="1600" b="1" dirty="0" smtClean="0">
                <a:solidFill>
                  <a:schemeClr val="accent1"/>
                </a:solidFill>
              </a:rPr>
              <a:t>11.2%</a:t>
            </a:r>
            <a:endParaRPr lang="bg-BG" sz="1600" b="1" dirty="0">
              <a:solidFill>
                <a:schemeClr val="accent1"/>
              </a:solidFill>
            </a:endParaRPr>
          </a:p>
        </p:txBody>
      </p:sp>
      <p:sp>
        <p:nvSpPr>
          <p:cNvPr id="10254" name="Правоъгълник 15"/>
          <p:cNvSpPr>
            <a:spLocks noChangeArrowheads="1"/>
          </p:cNvSpPr>
          <p:nvPr/>
        </p:nvSpPr>
        <p:spPr bwMode="auto">
          <a:xfrm>
            <a:off x="3203848" y="2712683"/>
            <a:ext cx="27191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-BG" sz="1200" dirty="0"/>
              <a:t>изготвяне на лекарства във фармацевтична </a:t>
            </a:r>
            <a:r>
              <a:rPr lang="bg-BG" sz="1200" dirty="0" smtClean="0"/>
              <a:t>форма</a:t>
            </a:r>
            <a:r>
              <a:rPr lang="bg-BG" sz="1600" b="1" dirty="0" smtClean="0">
                <a:solidFill>
                  <a:schemeClr val="accent1"/>
                </a:solidFill>
              </a:rPr>
              <a:t>13.5%</a:t>
            </a:r>
            <a:endParaRPr lang="bg-BG" sz="1600" b="1" dirty="0">
              <a:solidFill>
                <a:schemeClr val="accent1"/>
              </a:solidFill>
            </a:endParaRPr>
          </a:p>
        </p:txBody>
      </p:sp>
      <p:pic>
        <p:nvPicPr>
          <p:cNvPr id="10255" name="Picture 16" descr="Резултат с изображение за people trust  of pharmacist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25" y="4336132"/>
            <a:ext cx="2900363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8167" y="5164118"/>
            <a:ext cx="344051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200" dirty="0"/>
              <a:t>анализ и приложение на съвременни подходи в лекарствената политика за регулиране на разходите за лекарствени продукти </a:t>
            </a:r>
            <a:r>
              <a:rPr lang="bg-BG" sz="1600" b="1" dirty="0" smtClean="0">
                <a:solidFill>
                  <a:schemeClr val="accent1"/>
                </a:solidFill>
              </a:rPr>
              <a:t>7.3%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pic>
        <p:nvPicPr>
          <p:cNvPr id="3076" name="Picture 4" descr="Image result for APPROACH COST REGULATE IN PHARMACY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37" y="3642527"/>
            <a:ext cx="2259481" cy="150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5661025" y="4149080"/>
            <a:ext cx="34829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259632" y="6594450"/>
            <a:ext cx="7839918" cy="101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060278" y="6072247"/>
            <a:ext cx="37261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dirty="0"/>
              <a:t>разработване на стратегия и тактика за маркетинг на лекарствените </a:t>
            </a:r>
            <a:r>
              <a:rPr lang="bg-BG" sz="1200" dirty="0" smtClean="0"/>
              <a:t>продукти </a:t>
            </a:r>
            <a:r>
              <a:rPr lang="bg-BG" sz="1600" b="1" dirty="0" smtClean="0">
                <a:solidFill>
                  <a:schemeClr val="accent1"/>
                </a:solidFill>
              </a:rPr>
              <a:t>10.7%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pic>
        <p:nvPicPr>
          <p:cNvPr id="4098" name="Picture 2" descr="Image result for marketing strategy pharmacy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832738"/>
            <a:ext cx="2176832" cy="1223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285750" y="1124744"/>
            <a:ext cx="846271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211735" y="2529367"/>
            <a:ext cx="0" cy="32394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7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52" y="332656"/>
            <a:ext cx="8713664" cy="72008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chemeClr val="tx1"/>
                </a:solidFill>
              </a:rPr>
              <a:t>ИЗИСКВАНИЯ НА ДЛЪЖНОСТТА, КОИТО СА ПОСТАВЕНИ КЪМ МАГИСТЪР-ФАРМАЦЕВТИТЕ ПРИ ПОДБОРА НА КАДРИ В ДАДЕНА АПТЕКА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9512" y="5445224"/>
            <a:ext cx="878497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1400" dirty="0"/>
              <a:t>Сред поставените изисквания за длъжността към кандидатстващите за работа магистър-фармацевти най-голям дял от изследваните лица са посочили притежаването на диплома за завършено висше образование по специалност „Фармация”, ОКС „магистър” </a:t>
            </a:r>
            <a:r>
              <a:rPr lang="en-US" sz="1400" dirty="0"/>
              <a:t>(</a:t>
            </a:r>
            <a:r>
              <a:rPr lang="bg-BG" sz="1400" dirty="0"/>
              <a:t>37.1%</a:t>
            </a:r>
            <a:r>
              <a:rPr lang="en-US" sz="1400" dirty="0"/>
              <a:t>)</a:t>
            </a:r>
            <a:r>
              <a:rPr lang="bg-BG" sz="1400" dirty="0"/>
              <a:t>, следвани от наличие на комуникативни умения </a:t>
            </a:r>
            <a:r>
              <a:rPr lang="en-US" sz="1400" dirty="0"/>
              <a:t>(</a:t>
            </a:r>
            <a:r>
              <a:rPr lang="bg-BG" sz="1400" dirty="0"/>
              <a:t>34.5%</a:t>
            </a:r>
            <a:r>
              <a:rPr lang="en-US" sz="1400" dirty="0"/>
              <a:t>)</a:t>
            </a:r>
            <a:r>
              <a:rPr lang="bg-BG" sz="1400" dirty="0"/>
              <a:t>, на компютърни умения – </a:t>
            </a:r>
            <a:r>
              <a:rPr lang="en-US" sz="1400" dirty="0"/>
              <a:t>MS Office, </a:t>
            </a:r>
            <a:r>
              <a:rPr lang="en-US" sz="1400" dirty="0" err="1"/>
              <a:t>PharmaStar</a:t>
            </a:r>
            <a:r>
              <a:rPr lang="en-US" sz="1400" dirty="0"/>
              <a:t> (</a:t>
            </a:r>
            <a:r>
              <a:rPr lang="bg-BG" sz="1400" dirty="0"/>
              <a:t>19.8%</a:t>
            </a:r>
            <a:r>
              <a:rPr lang="en-US" sz="1400" dirty="0"/>
              <a:t>)</a:t>
            </a:r>
            <a:r>
              <a:rPr lang="bg-BG" sz="1400" dirty="0"/>
              <a:t> и на езикови умения </a:t>
            </a:r>
            <a:r>
              <a:rPr lang="en-US" sz="1400" dirty="0"/>
              <a:t>(</a:t>
            </a:r>
            <a:r>
              <a:rPr lang="bg-BG" sz="1400" dirty="0"/>
              <a:t>5.1%</a:t>
            </a:r>
            <a:r>
              <a:rPr lang="en-US" sz="1400" dirty="0" smtClean="0"/>
              <a:t>)</a:t>
            </a:r>
            <a:r>
              <a:rPr lang="bg-BG" sz="1400" dirty="0" smtClean="0"/>
              <a:t>. </a:t>
            </a:r>
            <a:endParaRPr lang="en-GB" sz="1400" dirty="0"/>
          </a:p>
          <a:p>
            <a:r>
              <a:rPr lang="bg-BG" sz="1400" dirty="0"/>
              <a:t> </a:t>
            </a:r>
            <a:endParaRPr lang="en-GB" sz="1400" dirty="0"/>
          </a:p>
        </p:txBody>
      </p:sp>
      <p:graphicFrame>
        <p:nvGraphicFramePr>
          <p:cNvPr id="5" name="Диагра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284342"/>
              </p:ext>
            </p:extLst>
          </p:nvPr>
        </p:nvGraphicFramePr>
        <p:xfrm>
          <a:off x="1511660" y="1196752"/>
          <a:ext cx="6120680" cy="331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763688" y="4694154"/>
            <a:ext cx="61926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Фиг. № 3.</a:t>
            </a:r>
            <a:r>
              <a:rPr lang="bg-BG" sz="1100" i="1" dirty="0"/>
              <a:t> Основни изисквания към длъжността, които се поставят към кандидатстващите за работа магистър-фармацевти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504056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chemeClr val="tx1"/>
                </a:solidFill>
              </a:rPr>
              <a:t>ПРЕДЛОЖЕНИЯ ЗА ПРОМЯНА В УЧЕБНИЯ ПЛАН НА СПЕЦИАЛНОСТ „ФАРМАЦИЯ“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1201" y="836712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bg-BG" sz="1200" dirty="0"/>
              <a:t>Попитахме потребителите кадри по кои учебни дисциплини считат, че е необходимо да се повиши хорариума предвид констатираните пропуски в обучението на работещите при тях магистър-фармацевти. Най-голяма част от анкетираните са посочили: Фармакология </a:t>
            </a:r>
            <a:r>
              <a:rPr lang="en-US" sz="1200" dirty="0"/>
              <a:t>(</a:t>
            </a:r>
            <a:r>
              <a:rPr lang="bg-BG" sz="1200" dirty="0"/>
              <a:t>24.0%</a:t>
            </a:r>
            <a:r>
              <a:rPr lang="en-US" sz="1200" dirty="0"/>
              <a:t>)</a:t>
            </a:r>
            <a:r>
              <a:rPr lang="bg-BG" sz="1200" dirty="0"/>
              <a:t>, Фармакотерапия </a:t>
            </a:r>
            <a:r>
              <a:rPr lang="en-US" sz="1200" dirty="0"/>
              <a:t>(</a:t>
            </a:r>
            <a:r>
              <a:rPr lang="bg-BG" sz="1200" dirty="0"/>
              <a:t>13.2%</a:t>
            </a:r>
            <a:r>
              <a:rPr lang="en-US" sz="1200" dirty="0"/>
              <a:t>)</a:t>
            </a:r>
            <a:r>
              <a:rPr lang="bg-BG" sz="1200" dirty="0"/>
              <a:t>, Висша математика и информационни технологии </a:t>
            </a:r>
            <a:r>
              <a:rPr lang="en-US" sz="1200" dirty="0"/>
              <a:t>(</a:t>
            </a:r>
            <a:r>
              <a:rPr lang="bg-BG" sz="1200" dirty="0"/>
              <a:t>9.5%</a:t>
            </a:r>
            <a:r>
              <a:rPr lang="en-US" sz="1200" dirty="0"/>
              <a:t>)</a:t>
            </a:r>
            <a:r>
              <a:rPr lang="bg-BG" sz="1200" dirty="0"/>
              <a:t>, Фармацевтични грижи </a:t>
            </a:r>
            <a:r>
              <a:rPr lang="en-US" sz="1200" dirty="0"/>
              <a:t>(</a:t>
            </a:r>
            <a:r>
              <a:rPr lang="bg-BG" sz="1200" dirty="0"/>
              <a:t>8.2%</a:t>
            </a:r>
            <a:r>
              <a:rPr lang="en-US" sz="1200" dirty="0"/>
              <a:t>)</a:t>
            </a:r>
            <a:r>
              <a:rPr lang="bg-BG" sz="1200" dirty="0"/>
              <a:t>, Фармацевтична ботаника </a:t>
            </a:r>
            <a:r>
              <a:rPr lang="en-US" sz="1200" dirty="0"/>
              <a:t>(</a:t>
            </a:r>
            <a:r>
              <a:rPr lang="bg-BG" sz="1200" dirty="0"/>
              <a:t>6.0%</a:t>
            </a:r>
            <a:r>
              <a:rPr lang="en-US" sz="1200" dirty="0"/>
              <a:t>)</a:t>
            </a:r>
            <a:r>
              <a:rPr lang="bg-BG" sz="1200" dirty="0"/>
              <a:t> и Токсикология </a:t>
            </a:r>
            <a:r>
              <a:rPr lang="en-US" sz="1200" dirty="0"/>
              <a:t>(</a:t>
            </a:r>
            <a:r>
              <a:rPr lang="bg-BG" sz="1200" dirty="0"/>
              <a:t>4.8%</a:t>
            </a:r>
            <a:r>
              <a:rPr lang="en-US" sz="1200" dirty="0"/>
              <a:t>)</a:t>
            </a:r>
            <a:r>
              <a:rPr lang="bg-BG" sz="1200" dirty="0"/>
              <a:t>.</a:t>
            </a:r>
            <a:endParaRPr lang="en-GB" sz="1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9873" y="1883314"/>
            <a:ext cx="4518248" cy="897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400" b="1" dirty="0" smtClean="0">
                <a:solidFill>
                  <a:schemeClr val="tx1"/>
                </a:solidFill>
              </a:rPr>
              <a:t>ВКЛЮЧВАНЕ НА ПОТРЕБИТЕЛИ НА КАДРИ ПРИ РАЗРАБОТВАНЕТО НА УЧЕБНАТА ДОКУМЕНТАЦИЯ  НА СПЕЦИАЛНОСТ „ФАРМАЦИЯ”</a:t>
            </a:r>
            <a:endParaRPr lang="en-GB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Диагра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626339"/>
              </p:ext>
            </p:extLst>
          </p:nvPr>
        </p:nvGraphicFramePr>
        <p:xfrm>
          <a:off x="201201" y="3493616"/>
          <a:ext cx="4010759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4643" y="5954466"/>
            <a:ext cx="4392512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g-BG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Фиг. № 4.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Одобрявате ли идеята при разработването на учебната документация на специалност „Фармация”, да се търси мнението на потребители на кадри  </a:t>
            </a:r>
            <a:r>
              <a:rPr kumimoji="0" lang="en-GB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%</a:t>
            </a:r>
            <a:r>
              <a:rPr kumimoji="0" lang="en-GB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77665" y="1988840"/>
            <a:ext cx="458682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b="1" dirty="0"/>
              <a:t>Основни мотиви</a:t>
            </a:r>
            <a:r>
              <a:rPr lang="bg-BG" sz="1100" dirty="0"/>
              <a:t> за изразената </a:t>
            </a:r>
            <a:r>
              <a:rPr lang="bg-BG" sz="1100" b="1" dirty="0"/>
              <a:t>положителна </a:t>
            </a:r>
            <a:r>
              <a:rPr lang="bg-BG" sz="1100" b="1" dirty="0" smtClean="0"/>
              <a:t>позиция: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bg-BG" sz="1100" dirty="0" smtClean="0"/>
              <a:t>поддържане на </a:t>
            </a:r>
            <a:r>
              <a:rPr lang="bg-BG" sz="1100" dirty="0"/>
              <a:t>реална връзката висше училище – бизнес. </a:t>
            </a:r>
            <a:endParaRPr lang="bg-BG" sz="11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bg-BG" sz="1100" dirty="0" smtClean="0"/>
              <a:t>обучаващите </a:t>
            </a:r>
            <a:r>
              <a:rPr lang="bg-BG" sz="1100" dirty="0"/>
              <a:t>се във ВУ магистър-фармацевти са бъдещи техни колеги, които трябва да участват активно и адекватно в процеса на лечение на пациента. </a:t>
            </a:r>
            <a:endParaRPr lang="bg-BG" sz="11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bg-BG" sz="1100" dirty="0" smtClean="0"/>
              <a:t>по такъв начин ще се даде възможност </a:t>
            </a:r>
            <a:r>
              <a:rPr lang="bg-BG" sz="1100" dirty="0"/>
              <a:t>да се синхронизират по-добре проблемите и свързаните с тях фактори във ВУ и фармацевтичната практика. </a:t>
            </a:r>
            <a:endParaRPr lang="bg-BG" sz="11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bg-BG" sz="1100" dirty="0" smtClean="0"/>
              <a:t>Налице е разминаване между </a:t>
            </a:r>
            <a:r>
              <a:rPr lang="bg-BG" sz="1100" dirty="0"/>
              <a:t>теория и практика, което още повече засилва необходимостта от реализирането на подобна инициатива, тъй като по този начин ще се добие по-реална представа какви специалисти се наемат на работа</a:t>
            </a:r>
            <a:r>
              <a:rPr lang="bg-BG" sz="1100" dirty="0" smtClean="0"/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bg-BG" sz="1100" dirty="0" smtClean="0"/>
              <a:t>Ползата е и </a:t>
            </a:r>
            <a:r>
              <a:rPr lang="bg-BG" sz="1100" dirty="0"/>
              <a:t>за самите обучаващи се, тъй като ще се подобри  качеството на обучение във ВУ и ще се осигури по-успешна трудова реализация. </a:t>
            </a:r>
            <a:endParaRPr lang="bg-BG" sz="11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bg-BG" sz="1100" dirty="0" smtClean="0"/>
              <a:t>би </a:t>
            </a:r>
            <a:r>
              <a:rPr lang="bg-BG" sz="1100" dirty="0"/>
              <a:t>осигурило на ВУ по-реална представа за това кои са по-важните изисквания във фармацевтичната практика, тъй като в настоящия учебен план на специалността „Фармация” се изучават неща, които са излишни и нямат особена полза за бъдещите професионалисти. </a:t>
            </a:r>
            <a:endParaRPr lang="en-GB" sz="1100" dirty="0"/>
          </a:p>
          <a:p>
            <a:endParaRPr lang="bg-BG" sz="1100" dirty="0" smtClean="0"/>
          </a:p>
          <a:p>
            <a:r>
              <a:rPr lang="bg-BG" sz="1100" dirty="0" smtClean="0"/>
              <a:t>Основни мотиви сред изразилите </a:t>
            </a:r>
            <a:r>
              <a:rPr lang="bg-BG" sz="1100" b="1" dirty="0"/>
              <a:t>негативно мнение</a:t>
            </a:r>
            <a:r>
              <a:rPr lang="bg-BG" sz="1100" dirty="0"/>
              <a:t> по </a:t>
            </a:r>
            <a:r>
              <a:rPr lang="bg-BG" sz="1100" dirty="0" smtClean="0"/>
              <a:t>въпроса: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bg-BG" sz="1100" dirty="0" smtClean="0"/>
              <a:t>отговорността </a:t>
            </a:r>
            <a:r>
              <a:rPr lang="bg-BG" sz="1100" dirty="0"/>
              <a:t>по разработването на учебната документация е на </a:t>
            </a:r>
            <a:r>
              <a:rPr lang="bg-BG" sz="1100" dirty="0" smtClean="0"/>
              <a:t>ВУ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bg-BG" sz="1100" dirty="0" smtClean="0"/>
              <a:t>в </a:t>
            </a:r>
            <a:r>
              <a:rPr lang="bg-BG" sz="1100" dirty="0"/>
              <a:t>повечето случаи потребителите на кадри от специалност „Фармация” не са с фармацевтично образование.</a:t>
            </a:r>
            <a:endParaRPr lang="en-GB" sz="1100" dirty="0"/>
          </a:p>
        </p:txBody>
      </p:sp>
      <p:sp>
        <p:nvSpPr>
          <p:cNvPr id="6" name="Oval 5"/>
          <p:cNvSpPr/>
          <p:nvPr/>
        </p:nvSpPr>
        <p:spPr>
          <a:xfrm>
            <a:off x="683568" y="3501008"/>
            <a:ext cx="576064" cy="36004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6" idx="7"/>
          </p:cNvCxnSpPr>
          <p:nvPr/>
        </p:nvCxnSpPr>
        <p:spPr>
          <a:xfrm flipV="1">
            <a:off x="1175269" y="2132856"/>
            <a:ext cx="3311886" cy="1420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907704" y="4725144"/>
            <a:ext cx="576064" cy="360040"/>
          </a:xfrm>
          <a:prstGeom prst="ellipse">
            <a:avLst/>
          </a:prstGeom>
          <a:noFill/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>
            <a:stCxn id="15" idx="5"/>
          </p:cNvCxnSpPr>
          <p:nvPr/>
        </p:nvCxnSpPr>
        <p:spPr>
          <a:xfrm>
            <a:off x="2399405" y="5032457"/>
            <a:ext cx="2087750" cy="55678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79872" y="404664"/>
            <a:ext cx="8884615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1800" b="1" dirty="0" smtClean="0">
                <a:solidFill>
                  <a:schemeClr val="tx1"/>
                </a:solidFill>
              </a:rPr>
              <a:t>ВКЛЮЧВАНЕ НА ПОТРЕБИТЕЛИ НА КАДРИ ПРИ ПРОВЕЖДАНЕТО НА СЕМЕСТРИАЛНИ И ДЪРЖАВНИ ИЗПИТИ СРЕД СТУДЕНТИ ОТ СПЕЦИАЛНОСТ „ФАРМАЦИЯ”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Диагра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909805"/>
              </p:ext>
            </p:extLst>
          </p:nvPr>
        </p:nvGraphicFramePr>
        <p:xfrm>
          <a:off x="1547664" y="1340768"/>
          <a:ext cx="612068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71600" y="4365104"/>
            <a:ext cx="698810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g-BG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Фиг. № 5.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Считате ли за необходимо при провеждането на изпити при студентите от специалност „Фармация”, в състава на изпитната комисия да се търси мнението на потребители на кадри  </a:t>
            </a:r>
            <a:r>
              <a:rPr kumimoji="0" lang="en-GB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%</a:t>
            </a:r>
            <a:r>
              <a:rPr kumimoji="0" lang="en-GB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4433" y="5301208"/>
            <a:ext cx="87800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bg-BG" sz="1200" dirty="0"/>
              <a:t>По отношение на включването на потребители на кадри в състава на изпитните комисии, над 70% от анкетираните не одобряват подобна идея, тъй като считат, че преподавателите във ВУ са достатъчно компетентни и именно те трябва да оценят знанията и уменията на </a:t>
            </a:r>
            <a:r>
              <a:rPr lang="bg-BG" sz="1200" dirty="0" smtClean="0"/>
              <a:t>студентите.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bg-BG" sz="1200" dirty="0" smtClean="0"/>
              <a:t>От </a:t>
            </a:r>
            <a:r>
              <a:rPr lang="bg-BG" sz="1200" dirty="0"/>
              <a:t>друга страна потребителите на кадри не са хабилитирани лица и нямат необходимите компетенции. </a:t>
            </a:r>
            <a:endParaRPr lang="bg-BG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bg-BG" sz="1200" dirty="0" smtClean="0"/>
              <a:t>Част </a:t>
            </a:r>
            <a:r>
              <a:rPr lang="bg-BG" sz="1200" dirty="0"/>
              <a:t>от анкетираните изразяват съмнение относно това доколко е възможно по време на изпит да се прецени професионалната компетентност на обучаемия, като същевременно присъствието на външни лица </a:t>
            </a:r>
            <a:r>
              <a:rPr lang="en-US" sz="1200" dirty="0"/>
              <a:t>(</a:t>
            </a:r>
            <a:r>
              <a:rPr lang="bg-BG" sz="1200" dirty="0"/>
              <a:t>потребители на кадри</a:t>
            </a:r>
            <a:r>
              <a:rPr lang="en-US" sz="1200" dirty="0"/>
              <a:t>) </a:t>
            </a:r>
            <a:r>
              <a:rPr lang="bg-BG" sz="1200" dirty="0"/>
              <a:t>би могло да се окаже допълнителен стресогенен фактор за студентите.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18219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827</TotalTime>
  <Words>1992</Words>
  <Application>Microsoft Office PowerPoint</Application>
  <PresentationFormat>On-screen Show (4:3)</PresentationFormat>
  <Paragraphs>219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02-02: ПРОУЧВАНЕ НА МНЕНИЕТО НА ПОТРЕБИТЕЛИ НА КАДРИ ОТНОСНО КОМПЕТЕНЦИИТЕ НА МАГИСТЪР-ФАРМАЦЕВТИТЕ И ТЯХНАТА АДЕКВАТНОСТ СПРЯМО НУЖДИТЕ НА ПАЗАРА НА ТРУДА</vt:lpstr>
      <vt:lpstr> ОСНОВНИ ДАННИ ЗА ПРОУЧВАНЕТО  </vt:lpstr>
      <vt:lpstr> ОСНОВНИ ДАННИ ЗА ПРОУЧВАНЕТО  </vt:lpstr>
      <vt:lpstr>ПРОФЕСИОНАЛНИ КОМПЕТЕНЦИИ НА МАГИСТЪР-ФАРМАЦЕВТИТЕ</vt:lpstr>
      <vt:lpstr>ПЕТТЕ НАЙ-ВАЖНИ ПРОФЕСИОНАЛНИ КОМПЕТЕНЦИИ НА МАГИСТЪР-ФАРМАЦЕВТИТЕ СПОРЕД ПОТРЕБИТЕЛИТЕ НА КАДРИ</vt:lpstr>
      <vt:lpstr>НАЙ-СЛАБО РАЗВИТИ ПРОФЕСИОНАЛНИ КОМПЕТЕНЦИИ НА МАГИСТЪР-ФАРМАЦЕВТИТЕ СПОРЕД ПОТРЕБИТЕЛИТЕ НА КАДРИ</vt:lpstr>
      <vt:lpstr>ИЗИСКВАНИЯ НА ДЛЪЖНОСТТА, КОИТО СА ПОСТАВЕНИ КЪМ МАГИСТЪР-ФАРМАЦЕВТИТЕ ПРИ ПОДБОРА НА КАДРИ В ДАДЕНА АПТЕКА</vt:lpstr>
      <vt:lpstr>ПРЕДЛОЖЕНИЯ ЗА ПРОМЯНА В УЧЕБНИЯ ПЛАН НА СПЕЦИАЛНОСТ „ФАРМАЦИЯ“</vt:lpstr>
      <vt:lpstr>PowerPoint Presentation</vt:lpstr>
      <vt:lpstr>ДАННИ ЗА МАГИСТЪР-ФАРМАЦЕВТИТЕ, РАБОТЕЩИ В СЪЩИТЕ АПТЕКИ, В КОИТО СА АНКЕТИРАНИ ПОТРЕБИТЕЛИТЕ НА КАДРИ И ПОТРЕБНОСТИ ОТ МАГИСТЪР-ФАРМАЦЕВТИ</vt:lpstr>
      <vt:lpstr>ДАННИ ЗА МАГИСТЪР-ФАРМАЦЕВТИТЕ, РАБОТЕЩИ В СЪЩИТЕ АПТЕКИ, В КОИТО СА АНКЕТИРАНИ ПОТРЕБИТЕЛИТЕ НА КАДРИ И ПОТРЕБНОСТИ ОТ МАГИСТЪР-ФАРМАЦЕВТИ</vt:lpstr>
      <vt:lpstr>ДАННИ ЗА МАГИСТЪР-ФАРМАЦЕВТИТЕ, РАБОТЕЩИ В СЪЩИТЕ АПТЕКИ, В КОИТО СА АНКЕТИРАНИ ПОТРЕБИТЕЛИТЕ НА КАДРИ И ПОТРЕБНОСТИ ОТ МАГИСТЪР-ФАРМАЦЕВТИ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233</cp:revision>
  <dcterms:created xsi:type="dcterms:W3CDTF">2018-03-30T05:06:56Z</dcterms:created>
  <dcterms:modified xsi:type="dcterms:W3CDTF">2018-04-13T12:13:31Z</dcterms:modified>
</cp:coreProperties>
</file>