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9.xml" ContentType="application/vnd.openxmlformats-officedocument.themeOverride+xml"/>
  <Override PartName="/ppt/charts/chart12.xml" ContentType="application/vnd.openxmlformats-officedocument.drawingml.chart+xml"/>
  <Override PartName="/ppt/theme/themeOverride10.xml" ContentType="application/vnd.openxmlformats-officedocument.themeOverride+xml"/>
  <Override PartName="/ppt/charts/chart13.xml" ContentType="application/vnd.openxmlformats-officedocument.drawingml.chart+xml"/>
  <Override PartName="/ppt/theme/themeOverride11.xml" ContentType="application/vnd.openxmlformats-officedocument.themeOverride+xml"/>
  <Override PartName="/ppt/charts/chart14.xml" ContentType="application/vnd.openxmlformats-officedocument.drawingml.chart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Anatomy_Physiol_StudPharmacy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Anatomy_StudPharmacy\Figures%2003-01%20Anatomy_StudPharmacy.xls" TargetMode="External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Physiology_StudPharmacy\Figures%2003-01%20Physiiology_StudPharmacy.xls" TargetMode="External"/><Relationship Id="rId1" Type="http://schemas.openxmlformats.org/officeDocument/2006/relationships/themeOverride" Target="../theme/themeOverride10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Anatomy_Physiol_StudPharmacy.xls" TargetMode="External"/><Relationship Id="rId1" Type="http://schemas.openxmlformats.org/officeDocument/2006/relationships/themeOverride" Target="../theme/themeOverride11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Anatomy_Physiol_StudPharmacy.xls" TargetMode="External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Anatomy_Physiol_StudPharmacy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Anatomy_Physiol_StudPharmacy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Physiology_StudPharmacy\Figures%2003-01%20Physiiology_StudPharmacy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Anatomy_StudPharmacy\Figures%2003-01%20Anatomy_StudPharmacy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Anatomy_Physiol_StudPharmacy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Physiology_StudPharmacy\Figures%2003-01%20Physiiology_StudPharmacy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Anatomy_StudPharmacy\Figures%2003-01%20Anatomy_StudPharmacy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 dirty="0" smtClean="0">
                <a:effectLst/>
              </a:rPr>
              <a:t>Фиг. № 1. </a:t>
            </a:r>
            <a:r>
              <a:rPr lang="bg-BG" sz="1000" b="0" i="1" baseline="0" dirty="0" smtClean="0">
                <a:effectLst/>
              </a:rPr>
              <a:t>Запознати ли бяхте с компетенциите, които е необходимо да притежавате по учебната дисциплина? 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308888755950197E-2"/>
          <c:y val="0.4165365725647342"/>
          <c:w val="0.92538222248809965"/>
          <c:h val="0.356879886909117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Лист1!$A$6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cat>
            <c:strRef>
              <c:f>Лист1!$B$5:$C$5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Лист1!$B$6:$C$6</c:f>
              <c:numCache>
                <c:formatCode>0.0</c:formatCode>
                <c:ptCount val="2"/>
                <c:pt idx="0">
                  <c:v>92</c:v>
                </c:pt>
                <c:pt idx="1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Лист1!$A$7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cat>
            <c:strRef>
              <c:f>Лист1!$B$5:$C$5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Лист1!$B$7:$C$7</c:f>
              <c:numCache>
                <c:formatCode>0.0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Лист1!$A$8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Лист1!$B$5:$C$5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Лист1!$B$8:$C$8</c:f>
              <c:numCache>
                <c:formatCode>0.0</c:formatCode>
                <c:ptCount val="2"/>
                <c:pt idx="1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3916032"/>
        <c:axId val="163930112"/>
        <c:axId val="0"/>
      </c:bar3DChart>
      <c:catAx>
        <c:axId val="163916032"/>
        <c:scaling>
          <c:orientation val="minMax"/>
        </c:scaling>
        <c:delete val="0"/>
        <c:axPos val="b"/>
        <c:majorTickMark val="none"/>
        <c:minorTickMark val="none"/>
        <c:tickLblPos val="nextTo"/>
        <c:crossAx val="163930112"/>
        <c:crosses val="autoZero"/>
        <c:auto val="1"/>
        <c:lblAlgn val="ctr"/>
        <c:lblOffset val="100"/>
        <c:noMultiLvlLbl val="0"/>
      </c:catAx>
      <c:valAx>
        <c:axId val="16393011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39160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1883367734969016E-2"/>
          <c:y val="0.25951910361214348"/>
          <c:w val="0.89623326453006191"/>
          <c:h val="9.6008149632119733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>
                <a:effectLst/>
              </a:rPr>
              <a:t>Фиг. № </a:t>
            </a:r>
            <a:r>
              <a:rPr lang="bg-BG" sz="1100" b="1" i="1" baseline="0" dirty="0" smtClean="0">
                <a:effectLst/>
              </a:rPr>
              <a:t>10. </a:t>
            </a:r>
            <a:r>
              <a:rPr lang="bg-BG" sz="1100" b="0" i="1" baseline="0" dirty="0">
                <a:effectLst/>
              </a:rPr>
              <a:t>Отделихте ли достатъчно време за самоподготовка за учебно-практическите занятия по дисциплината?</a:t>
            </a:r>
            <a:endParaRPr lang="en-GB" sz="11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Лист1!$S$48</c:f>
              <c:strCache>
                <c:ptCount val="1"/>
                <c:pt idx="0">
                  <c:v>да, отделям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Лист1!$T$47:$U$47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Лист1!$T$48:$U$48</c:f>
              <c:numCache>
                <c:formatCode>0.0</c:formatCode>
                <c:ptCount val="2"/>
                <c:pt idx="0">
                  <c:v>88.5</c:v>
                </c:pt>
                <c:pt idx="1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Лист1!$S$49</c:f>
              <c:strCache>
                <c:ptCount val="1"/>
                <c:pt idx="0">
                  <c:v>да, отделям, но не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Лист1!$T$47:$U$47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Лист1!$T$49:$U$49</c:f>
              <c:numCache>
                <c:formatCode>0.0</c:formatCode>
                <c:ptCount val="2"/>
                <c:pt idx="0">
                  <c:v>11.5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56554368"/>
        <c:axId val="156555904"/>
        <c:axId val="0"/>
      </c:bar3DChart>
      <c:catAx>
        <c:axId val="1565543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56555904"/>
        <c:crosses val="autoZero"/>
        <c:auto val="1"/>
        <c:lblAlgn val="ctr"/>
        <c:lblOffset val="100"/>
        <c:noMultiLvlLbl val="0"/>
      </c:catAx>
      <c:valAx>
        <c:axId val="156555904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crossAx val="1565543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bg-BG" sz="1000" b="1" i="1" dirty="0"/>
              <a:t>Фиг. № </a:t>
            </a:r>
            <a:r>
              <a:rPr lang="bg-BG" sz="1000" b="1" i="1" dirty="0" smtClean="0"/>
              <a:t>11. </a:t>
            </a:r>
            <a:r>
              <a:rPr lang="bg-BG" sz="1000" b="0" i="1" dirty="0"/>
              <a:t>Предложени ли Ви бяха консултации по време на семестъра от страна на преподавателите, водили учебната </a:t>
            </a:r>
            <a:r>
              <a:rPr lang="bg-BG" sz="1000" b="0" i="1" dirty="0" smtClean="0"/>
              <a:t>дисциплина „Анатомия на човека“? </a:t>
            </a:r>
            <a:r>
              <a:rPr lang="en-US" sz="1000" b="0" i="1" dirty="0"/>
              <a:t>(</a:t>
            </a:r>
            <a:r>
              <a:rPr lang="bg-BG" sz="1000" b="0" i="1" dirty="0"/>
              <a:t>%</a:t>
            </a:r>
            <a:r>
              <a:rPr lang="en-US" sz="1000" b="0" i="1" dirty="0"/>
              <a:t>)</a:t>
            </a:r>
            <a:endParaRPr lang="bg-BG" sz="1000" b="0" i="1" dirty="0"/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Лист1!$R$59</c:f>
              <c:strCache>
                <c:ptCount val="1"/>
                <c:pt idx="0">
                  <c:v>да, предложени ми бяха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Лист1!$Q$60:$Q$62</c:f>
              <c:strCache>
                <c:ptCount val="3"/>
                <c:pt idx="0">
                  <c:v>проф. д-р Е. Иванов, дм</c:v>
                </c:pt>
                <c:pt idx="1">
                  <c:v>ас. д-р Р. Доцова</c:v>
                </c:pt>
                <c:pt idx="2">
                  <c:v>ас. д-р А. Тодоров</c:v>
                </c:pt>
              </c:strCache>
            </c:strRef>
          </c:cat>
          <c:val>
            <c:numRef>
              <c:f>Лист1!$R$60:$R$62</c:f>
              <c:numCache>
                <c:formatCode>General</c:formatCode>
                <c:ptCount val="3"/>
                <c:pt idx="0">
                  <c:v>31.3</c:v>
                </c:pt>
                <c:pt idx="1">
                  <c:v>62.5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Лист1!$S$59</c:f>
              <c:strCache>
                <c:ptCount val="1"/>
                <c:pt idx="0">
                  <c:v>не, не ми бяха предложени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Лист1!$Q$60:$Q$62</c:f>
              <c:strCache>
                <c:ptCount val="3"/>
                <c:pt idx="0">
                  <c:v>проф. д-р Е. Иванов, дм</c:v>
                </c:pt>
                <c:pt idx="1">
                  <c:v>ас. д-р Р. Доцова</c:v>
                </c:pt>
                <c:pt idx="2">
                  <c:v>ас. д-р А. Тодоров</c:v>
                </c:pt>
              </c:strCache>
            </c:strRef>
          </c:cat>
          <c:val>
            <c:numRef>
              <c:f>Лист1!$S$60:$S$62</c:f>
              <c:numCache>
                <c:formatCode>General</c:formatCode>
                <c:ptCount val="3"/>
                <c:pt idx="0">
                  <c:v>78.7</c:v>
                </c:pt>
                <c:pt idx="1">
                  <c:v>37.5</c:v>
                </c:pt>
                <c:pt idx="2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64333056"/>
        <c:axId val="164334592"/>
        <c:axId val="0"/>
      </c:bar3DChart>
      <c:catAx>
        <c:axId val="16433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64334592"/>
        <c:crosses val="autoZero"/>
        <c:auto val="1"/>
        <c:lblAlgn val="ctr"/>
        <c:lblOffset val="100"/>
        <c:noMultiLvlLbl val="0"/>
      </c:catAx>
      <c:valAx>
        <c:axId val="16433459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900"/>
            </a:pPr>
            <a:endParaRPr lang="en-US"/>
          </a:p>
        </c:txPr>
        <c:crossAx val="1643330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 dirty="0"/>
              <a:t>Фиг. № </a:t>
            </a:r>
            <a:r>
              <a:rPr lang="bg-BG" sz="1000" b="1" i="1" baseline="0" dirty="0" smtClean="0"/>
              <a:t>12. </a:t>
            </a:r>
            <a:r>
              <a:rPr lang="bg-BG" sz="1000" b="0" i="1" baseline="0" dirty="0"/>
              <a:t>Предложени ли Ви бяха консултации по време на семестъра от страна на преподавателите, водили учебната </a:t>
            </a:r>
            <a:r>
              <a:rPr lang="bg-BG" sz="1000" b="0" i="1" baseline="0" dirty="0" smtClean="0"/>
              <a:t>дисциплина „Физиология на човека“? </a:t>
            </a:r>
            <a:r>
              <a:rPr lang="en-US" sz="1000" b="0" i="1" baseline="0" dirty="0"/>
              <a:t>(</a:t>
            </a:r>
            <a:r>
              <a:rPr lang="bg-BG" sz="1000" b="0" i="1" baseline="0" dirty="0"/>
              <a:t>%</a:t>
            </a:r>
            <a:r>
              <a:rPr lang="en-US" sz="1000" b="0" i="1" baseline="0" dirty="0"/>
              <a:t>)</a:t>
            </a:r>
            <a:endParaRPr lang="bg-BG" sz="1000" b="0" i="1" baseline="0" dirty="0"/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026824605695152"/>
          <c:y val="0.30870886176149237"/>
          <c:w val="0.85262748583490733"/>
          <c:h val="0.49524931092701885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"/>
                  <c:y val="-4.629629629629629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166666666666666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779E-3"/>
                  <c:y val="-2.777777777777786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Лист1!$R$59:$T$59</c:f>
              <c:strCache>
                <c:ptCount val="3"/>
                <c:pt idx="0">
                  <c:v>да, предложени от лектора</c:v>
                </c:pt>
                <c:pt idx="1">
                  <c:v>да, предложени от асистента</c:v>
                </c:pt>
                <c:pt idx="2">
                  <c:v>не, не бяха предложени</c:v>
                </c:pt>
              </c:strCache>
            </c:strRef>
          </c:cat>
          <c:val>
            <c:numRef>
              <c:f>Лист1!$R$60:$T$60</c:f>
              <c:numCache>
                <c:formatCode>0.0;[Red]0.0</c:formatCode>
                <c:ptCount val="3"/>
                <c:pt idx="0">
                  <c:v>20</c:v>
                </c:pt>
                <c:pt idx="1">
                  <c:v>36</c:v>
                </c:pt>
                <c:pt idx="2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65049472"/>
        <c:axId val="165051008"/>
        <c:axId val="0"/>
      </c:bar3DChart>
      <c:catAx>
        <c:axId val="16504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65051008"/>
        <c:crosses val="autoZero"/>
        <c:auto val="1"/>
        <c:lblAlgn val="ctr"/>
        <c:lblOffset val="100"/>
        <c:noMultiLvlLbl val="0"/>
      </c:catAx>
      <c:valAx>
        <c:axId val="165051008"/>
        <c:scaling>
          <c:orientation val="minMax"/>
          <c:max val="100"/>
        </c:scaling>
        <c:delete val="0"/>
        <c:axPos val="l"/>
        <c:majorGridlines/>
        <c:numFmt formatCode="0.0;[Red]0.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900"/>
            </a:pPr>
            <a:endParaRPr lang="en-US"/>
          </a:p>
        </c:txPr>
        <c:crossAx val="165049472"/>
        <c:crosses val="autoZero"/>
        <c:crossBetween val="between"/>
        <c:maj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 dirty="0">
                <a:effectLst/>
              </a:rPr>
              <a:t>Фиг. № </a:t>
            </a:r>
            <a:r>
              <a:rPr lang="bg-BG" sz="1000" b="1" i="1" baseline="0" dirty="0" smtClean="0">
                <a:effectLst/>
              </a:rPr>
              <a:t>13. </a:t>
            </a:r>
            <a:r>
              <a:rPr lang="bg-BG" sz="1000" b="0" i="1" baseline="0" dirty="0">
                <a:effectLst/>
              </a:rPr>
              <a:t>Посещавахте ли консултациите, провеждани по време на семестъра от страна на преподавателите, водили учебната дисциплина? </a:t>
            </a:r>
            <a:r>
              <a:rPr lang="en-US" sz="1000" b="0" i="1" baseline="0" dirty="0">
                <a:effectLst/>
              </a:rPr>
              <a:t>(</a:t>
            </a:r>
            <a:r>
              <a:rPr lang="bg-BG" sz="1000" b="0" i="1" baseline="0" dirty="0">
                <a:effectLst/>
              </a:rPr>
              <a:t>%</a:t>
            </a:r>
            <a:r>
              <a:rPr lang="en-US" sz="1000" b="0" i="1" baseline="0" dirty="0">
                <a:effectLst/>
              </a:rPr>
              <a:t>)</a:t>
            </a:r>
            <a:endParaRPr lang="en-GB" sz="1000" dirty="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Лист1!$I$86</c:f>
              <c:strCache>
                <c:ptCount val="1"/>
                <c:pt idx="0">
                  <c:v>да, посещавах консултациите на лектора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Лист1!$J$85:$K$85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Лист1!$J$86:$K$86</c:f>
              <c:numCache>
                <c:formatCode>General</c:formatCode>
                <c:ptCount val="2"/>
                <c:pt idx="0" formatCode="0.0;[Red]0.0">
                  <c:v>7.5</c:v>
                </c:pt>
                <c:pt idx="1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Лист1!$I$87</c:f>
              <c:strCache>
                <c:ptCount val="1"/>
                <c:pt idx="0">
                  <c:v>да, посещавах консултациите на асистента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Лист1!$J$85:$K$85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Лист1!$J$87:$K$87</c:f>
              <c:numCache>
                <c:formatCode>General</c:formatCode>
                <c:ptCount val="2"/>
                <c:pt idx="0" formatCode="0.0;[Red]0.0">
                  <c:v>2.5</c:v>
                </c:pt>
                <c:pt idx="1">
                  <c:v>73.900000000000006</c:v>
                </c:pt>
              </c:numCache>
            </c:numRef>
          </c:val>
        </c:ser>
        <c:ser>
          <c:idx val="2"/>
          <c:order val="2"/>
          <c:tx>
            <c:strRef>
              <c:f>Лист1!$I$88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Лист1!$J$85:$K$85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Лист1!$J$88:$K$88</c:f>
              <c:numCache>
                <c:formatCode>General</c:formatCode>
                <c:ptCount val="2"/>
                <c:pt idx="0" formatCode="0.0;[Red]0.0">
                  <c:v>75</c:v>
                </c:pt>
                <c:pt idx="1">
                  <c:v>21.7</c:v>
                </c:pt>
              </c:numCache>
            </c:numRef>
          </c:val>
        </c:ser>
        <c:ser>
          <c:idx val="3"/>
          <c:order val="3"/>
          <c:tx>
            <c:strRef>
              <c:f>Лист1!$I$89</c:f>
              <c:strCache>
                <c:ptCount val="1"/>
                <c:pt idx="0">
                  <c:v>не бяха ми предложили консултации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Лист1!$J$85:$K$85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Лист1!$J$89:$K$89</c:f>
              <c:numCache>
                <c:formatCode>General</c:formatCode>
                <c:ptCount val="2"/>
                <c:pt idx="0" formatCode="0.0;[Red]0.0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4248192"/>
        <c:axId val="164262272"/>
        <c:axId val="0"/>
      </c:bar3DChart>
      <c:catAx>
        <c:axId val="1642481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64262272"/>
        <c:crosses val="autoZero"/>
        <c:auto val="1"/>
        <c:lblAlgn val="ctr"/>
        <c:lblOffset val="100"/>
        <c:noMultiLvlLbl val="0"/>
      </c:catAx>
      <c:valAx>
        <c:axId val="164262272"/>
        <c:scaling>
          <c:orientation val="minMax"/>
        </c:scaling>
        <c:delete val="0"/>
        <c:axPos val="l"/>
        <c:majorGridlines/>
        <c:numFmt formatCode="0.0;[Red]0.0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6424819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>
                <a:effectLst/>
              </a:rPr>
              <a:t>Фиг. № </a:t>
            </a:r>
            <a:r>
              <a:rPr lang="bg-BG" sz="1100" b="1" i="1" baseline="0" dirty="0" smtClean="0">
                <a:effectLst/>
              </a:rPr>
              <a:t>14</a:t>
            </a:r>
            <a:r>
              <a:rPr lang="bg-BG" sz="1100" b="0" i="1" baseline="0" dirty="0" smtClean="0">
                <a:effectLst/>
              </a:rPr>
              <a:t>. </a:t>
            </a:r>
            <a:r>
              <a:rPr lang="bg-BG" sz="1100" b="0" i="1" baseline="0" dirty="0">
                <a:effectLst/>
              </a:rPr>
              <a:t>Отговаря ли получената оценка на изпита по учебната дисциплина на Вашите знания?  </a:t>
            </a:r>
            <a:r>
              <a:rPr lang="en-US" sz="1100" b="0" i="1" baseline="0" dirty="0">
                <a:effectLst/>
              </a:rPr>
              <a:t>(</a:t>
            </a:r>
            <a:r>
              <a:rPr lang="bg-BG" sz="1100" b="0" i="1" baseline="0" dirty="0">
                <a:effectLst/>
              </a:rPr>
              <a:t>%</a:t>
            </a:r>
            <a:r>
              <a:rPr lang="en-US" sz="1100" b="0" i="1" baseline="0" dirty="0">
                <a:effectLst/>
              </a:rPr>
              <a:t>)</a:t>
            </a:r>
            <a:endParaRPr lang="en-GB" sz="1100" dirty="0">
              <a:effectLst/>
            </a:endParaRPr>
          </a:p>
        </c:rich>
      </c:tx>
      <c:layout>
        <c:manualLayout>
          <c:xMode val="edge"/>
          <c:yMode val="edge"/>
          <c:x val="0.13049881617479078"/>
          <c:y val="2.8794986498098852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Anatomy_Physiol!$A$128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Anatomy_Physiol!$B$127:$C$127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Anatomy_Physiol!$B$128:$C$128</c:f>
              <c:numCache>
                <c:formatCode>0.0</c:formatCode>
                <c:ptCount val="2"/>
                <c:pt idx="0">
                  <c:v>32</c:v>
                </c:pt>
                <c:pt idx="1">
                  <c:v>32</c:v>
                </c:pt>
              </c:numCache>
            </c:numRef>
          </c:val>
        </c:ser>
        <c:ser>
          <c:idx val="1"/>
          <c:order val="1"/>
          <c:tx>
            <c:strRef>
              <c:f>Anatomy_Physiol!$A$129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Anatomy_Physiol!$B$127:$C$127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Anatomy_Physiol!$B$129:$C$129</c:f>
              <c:numCache>
                <c:formatCode>0.0</c:formatCode>
                <c:ptCount val="2"/>
                <c:pt idx="0">
                  <c:v>60</c:v>
                </c:pt>
                <c:pt idx="1">
                  <c:v>48</c:v>
                </c:pt>
              </c:numCache>
            </c:numRef>
          </c:val>
        </c:ser>
        <c:ser>
          <c:idx val="2"/>
          <c:order val="2"/>
          <c:tx>
            <c:strRef>
              <c:f>Anatomy_Physiol!$A$130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Anatomy_Physiol!$B$127:$C$127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Anatomy_Physiol!$B$130:$C$130</c:f>
              <c:numCache>
                <c:formatCode>0.0</c:formatCode>
                <c:ptCount val="2"/>
                <c:pt idx="0">
                  <c:v>8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5000320"/>
        <c:axId val="165001856"/>
        <c:axId val="0"/>
      </c:bar3DChart>
      <c:catAx>
        <c:axId val="16500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5001856"/>
        <c:crosses val="autoZero"/>
        <c:auto val="1"/>
        <c:lblAlgn val="ctr"/>
        <c:lblOffset val="100"/>
        <c:noMultiLvlLbl val="0"/>
      </c:catAx>
      <c:valAx>
        <c:axId val="16500185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50003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1.6652993831647603E-2"/>
          <c:y val="0.19900935043498569"/>
          <c:w val="0.97328812644083973"/>
          <c:h val="0.10677838516808789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000" b="1" i="1" baseline="0" dirty="0">
                <a:effectLst/>
              </a:rPr>
              <a:t>Фиг. № 2. </a:t>
            </a:r>
            <a:r>
              <a:rPr lang="bg-BG" sz="1000" b="0" i="1" baseline="0" dirty="0">
                <a:effectLst/>
              </a:rPr>
              <a:t>Считате ли, че учебната дисциплина е важна в процеса на цялостното обучение на студентите от специалност „Фармация”?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Лист1!$J$6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Лист1!$K$5:$L$5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Лист1!$K$6:$L$6</c:f>
              <c:numCache>
                <c:formatCode>General</c:formatCode>
                <c:ptCount val="2"/>
                <c:pt idx="0">
                  <c:v>34.799999999999997</c:v>
                </c:pt>
                <c:pt idx="1">
                  <c:v>52.2</c:v>
                </c:pt>
              </c:numCache>
            </c:numRef>
          </c:val>
        </c:ser>
        <c:ser>
          <c:idx val="1"/>
          <c:order val="1"/>
          <c:tx>
            <c:strRef>
              <c:f>Лист1!$J$7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Лист1!$K$5:$L$5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Лист1!$K$7:$L$7</c:f>
              <c:numCache>
                <c:formatCode>General</c:formatCode>
                <c:ptCount val="2"/>
                <c:pt idx="0">
                  <c:v>65.2</c:v>
                </c:pt>
                <c:pt idx="1">
                  <c:v>47.8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99137536"/>
        <c:axId val="164376576"/>
        <c:axId val="0"/>
      </c:bar3DChart>
      <c:catAx>
        <c:axId val="1991375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64376576"/>
        <c:crosses val="autoZero"/>
        <c:auto val="1"/>
        <c:lblAlgn val="ctr"/>
        <c:lblOffset val="100"/>
        <c:noMultiLvlLbl val="0"/>
      </c:catAx>
      <c:valAx>
        <c:axId val="1643765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913753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000" b="1" i="1" baseline="0" dirty="0">
                <a:effectLst/>
              </a:rPr>
              <a:t>Фиг. № 3. </a:t>
            </a:r>
            <a:r>
              <a:rPr lang="bg-BG" sz="1000" b="0" i="1" baseline="0" dirty="0">
                <a:effectLst/>
              </a:rPr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Лист1!$S$7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Лист1!$T$6:$U$6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Лист1!$T$7:$U$7</c:f>
              <c:numCache>
                <c:formatCode>General</c:formatCode>
                <c:ptCount val="2"/>
                <c:pt idx="0">
                  <c:v>36.4</c:v>
                </c:pt>
                <c:pt idx="1">
                  <c:v>47.8</c:v>
                </c:pt>
              </c:numCache>
            </c:numRef>
          </c:val>
        </c:ser>
        <c:ser>
          <c:idx val="1"/>
          <c:order val="1"/>
          <c:tx>
            <c:strRef>
              <c:f>Лист1!$S$8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Лист1!$T$6:$U$6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Лист1!$T$8:$U$8</c:f>
              <c:numCache>
                <c:formatCode>General</c:formatCode>
                <c:ptCount val="2"/>
                <c:pt idx="0">
                  <c:v>4.5</c:v>
                </c:pt>
              </c:numCache>
            </c:numRef>
          </c:val>
        </c:ser>
        <c:ser>
          <c:idx val="2"/>
          <c:order val="2"/>
          <c:tx>
            <c:strRef>
              <c:f>Лист1!$S$9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Лист1!$T$6:$U$6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Лист1!$T$9:$U$9</c:f>
              <c:numCache>
                <c:formatCode>General</c:formatCode>
                <c:ptCount val="2"/>
                <c:pt idx="0">
                  <c:v>59.1</c:v>
                </c:pt>
                <c:pt idx="1">
                  <c:v>52.2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4408704"/>
        <c:axId val="164418688"/>
        <c:axId val="0"/>
      </c:bar3DChart>
      <c:catAx>
        <c:axId val="164408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64418688"/>
        <c:crosses val="autoZero"/>
        <c:auto val="1"/>
        <c:lblAlgn val="ctr"/>
        <c:lblOffset val="100"/>
        <c:noMultiLvlLbl val="0"/>
      </c:catAx>
      <c:valAx>
        <c:axId val="1644186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440870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/>
              <a:t>Фиг. </a:t>
            </a:r>
            <a:r>
              <a:rPr lang="bg-BG" sz="1100" b="1" i="1" baseline="0" dirty="0" smtClean="0"/>
              <a:t>5. </a:t>
            </a:r>
            <a:r>
              <a:rPr lang="bg-BG" sz="1100" b="0" i="1" baseline="0" dirty="0"/>
              <a:t>Изясняваше ли преподавателя по учебната </a:t>
            </a:r>
            <a:r>
              <a:rPr lang="bg-BG" sz="1100" b="0" i="1" baseline="0" dirty="0" smtClean="0"/>
              <a:t>дисциплина „Физиология на човека“ </a:t>
            </a:r>
            <a:r>
              <a:rPr lang="bg-BG" sz="1100" b="0" i="1" baseline="0" dirty="0"/>
              <a:t>кои са специфичните цели на всяко учебно занятие </a:t>
            </a:r>
            <a:r>
              <a:rPr lang="en-US" sz="1100" b="0" i="1" baseline="0" dirty="0"/>
              <a:t>(</a:t>
            </a:r>
            <a:r>
              <a:rPr lang="bg-BG" sz="1100" b="0" i="1" baseline="0" dirty="0"/>
              <a:t>%</a:t>
            </a:r>
            <a:r>
              <a:rPr lang="en-US" sz="1100" b="0" i="1" baseline="0" dirty="0"/>
              <a:t>)</a:t>
            </a:r>
            <a:endParaRPr lang="bg-BG" sz="1100" b="0" i="1" baseline="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Лист1!$K$20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Лист1!$J$21:$J$24</c:f>
              <c:strCache>
                <c:ptCount val="4"/>
                <c:pt idx="0">
                  <c:v>доц. д-р Б. Русева, дм</c:v>
                </c:pt>
                <c:pt idx="1">
                  <c:v>ас. д-р И. Химчева</c:v>
                </c:pt>
                <c:pt idx="2">
                  <c:v>ас. д-р Л. Халачева</c:v>
                </c:pt>
                <c:pt idx="3">
                  <c:v>ас. д-р Н. Колев</c:v>
                </c:pt>
              </c:strCache>
            </c:strRef>
          </c:cat>
          <c:val>
            <c:numRef>
              <c:f>Лист1!$K$21:$K$24</c:f>
              <c:numCache>
                <c:formatCode>0.0;[Red]0.0</c:formatCode>
                <c:ptCount val="4"/>
                <c:pt idx="0">
                  <c:v>64</c:v>
                </c:pt>
                <c:pt idx="1">
                  <c:v>90</c:v>
                </c:pt>
                <c:pt idx="2" formatCode="General">
                  <c:v>85.7</c:v>
                </c:pt>
                <c:pt idx="3" formatCode="General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Лист1!$L$20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Лист1!$J$21:$J$24</c:f>
              <c:strCache>
                <c:ptCount val="4"/>
                <c:pt idx="0">
                  <c:v>доц. д-р Б. Русева, дм</c:v>
                </c:pt>
                <c:pt idx="1">
                  <c:v>ас. д-р И. Химчева</c:v>
                </c:pt>
                <c:pt idx="2">
                  <c:v>ас. д-р Л. Халачева</c:v>
                </c:pt>
                <c:pt idx="3">
                  <c:v>ас. д-р Н. Колев</c:v>
                </c:pt>
              </c:strCache>
            </c:strRef>
          </c:cat>
          <c:val>
            <c:numRef>
              <c:f>Лист1!$L$21:$L$24</c:f>
              <c:numCache>
                <c:formatCode>0.0;[Red]0.0</c:formatCode>
                <c:ptCount val="4"/>
                <c:pt idx="0">
                  <c:v>28</c:v>
                </c:pt>
                <c:pt idx="1">
                  <c:v>10</c:v>
                </c:pt>
                <c:pt idx="2" formatCode="General">
                  <c:v>14.3</c:v>
                </c:pt>
              </c:numCache>
            </c:numRef>
          </c:val>
        </c:ser>
        <c:ser>
          <c:idx val="2"/>
          <c:order val="2"/>
          <c:tx>
            <c:strRef>
              <c:f>Лист1!$M$20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Лист1!$J$21:$J$24</c:f>
              <c:strCache>
                <c:ptCount val="4"/>
                <c:pt idx="0">
                  <c:v>доц. д-р Б. Русева, дм</c:v>
                </c:pt>
                <c:pt idx="1">
                  <c:v>ас. д-р И. Химчева</c:v>
                </c:pt>
                <c:pt idx="2">
                  <c:v>ас. д-р Л. Халачева</c:v>
                </c:pt>
                <c:pt idx="3">
                  <c:v>ас. д-р Н. Колев</c:v>
                </c:pt>
              </c:strCache>
            </c:strRef>
          </c:cat>
          <c:val>
            <c:numRef>
              <c:f>Лист1!$M$21:$M$24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64493184"/>
        <c:axId val="164494720"/>
      </c:barChart>
      <c:catAx>
        <c:axId val="16449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4494720"/>
        <c:crosses val="autoZero"/>
        <c:auto val="1"/>
        <c:lblAlgn val="ctr"/>
        <c:lblOffset val="100"/>
        <c:noMultiLvlLbl val="0"/>
      </c:catAx>
      <c:valAx>
        <c:axId val="164494720"/>
        <c:scaling>
          <c:orientation val="minMax"/>
          <c:max val="100"/>
        </c:scaling>
        <c:delete val="0"/>
        <c:axPos val="l"/>
        <c:majorGridlines/>
        <c:numFmt formatCode="0.0;[Red]0.0" sourceLinked="1"/>
        <c:majorTickMark val="none"/>
        <c:minorTickMark val="none"/>
        <c:tickLblPos val="nextTo"/>
        <c:spPr>
          <a:ln w="9525">
            <a:noFill/>
          </a:ln>
        </c:spPr>
        <c:crossAx val="164493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/>
              <a:t>Фиг. 4. </a:t>
            </a:r>
            <a:r>
              <a:rPr lang="bg-BG" sz="1100" b="0" i="1" baseline="0"/>
              <a:t>Изясняваше ли преподавателя по учебната дисциплина кои са специфичните цели на всяко учебно занятие </a:t>
            </a:r>
            <a:r>
              <a:rPr lang="en-US" sz="1100" b="0" i="1" baseline="0"/>
              <a:t>(</a:t>
            </a:r>
            <a:r>
              <a:rPr lang="bg-BG" sz="1100" b="0" i="1" baseline="0"/>
              <a:t>%</a:t>
            </a:r>
            <a:r>
              <a:rPr lang="en-US" sz="1100" b="0" i="1" baseline="0"/>
              <a:t>)</a:t>
            </a:r>
            <a:endParaRPr lang="bg-BG" sz="1100" b="0" i="1" baseline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Лист1!$K$20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cat>
            <c:strRef>
              <c:f>Лист1!$J$21:$J$23</c:f>
              <c:strCache>
                <c:ptCount val="3"/>
                <c:pt idx="0">
                  <c:v>проф. д-р Е. Иванов</c:v>
                </c:pt>
                <c:pt idx="1">
                  <c:v>ас. д-р Р. Доцова</c:v>
                </c:pt>
                <c:pt idx="2">
                  <c:v>ас. д-р А. Тодоров</c:v>
                </c:pt>
              </c:strCache>
            </c:strRef>
          </c:cat>
          <c:val>
            <c:numRef>
              <c:f>Лист1!$K$21:$K$23</c:f>
              <c:numCache>
                <c:formatCode>0.0;[Red]0.0</c:formatCode>
                <c:ptCount val="3"/>
                <c:pt idx="0">
                  <c:v>87.5</c:v>
                </c:pt>
                <c:pt idx="1">
                  <c:v>87.5</c:v>
                </c:pt>
                <c:pt idx="2" formatCode="General">
                  <c:v>87.5</c:v>
                </c:pt>
              </c:numCache>
            </c:numRef>
          </c:val>
        </c:ser>
        <c:ser>
          <c:idx val="1"/>
          <c:order val="1"/>
          <c:tx>
            <c:strRef>
              <c:f>Лист1!$L$20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cat>
            <c:strRef>
              <c:f>Лист1!$J$21:$J$23</c:f>
              <c:strCache>
                <c:ptCount val="3"/>
                <c:pt idx="0">
                  <c:v>проф. д-р Е. Иванов</c:v>
                </c:pt>
                <c:pt idx="1">
                  <c:v>ас. д-р Р. Доцова</c:v>
                </c:pt>
                <c:pt idx="2">
                  <c:v>ас. д-р А. Тодоров</c:v>
                </c:pt>
              </c:strCache>
            </c:strRef>
          </c:cat>
          <c:val>
            <c:numRef>
              <c:f>Лист1!$L$21:$L$23</c:f>
              <c:numCache>
                <c:formatCode>0.0;[Red]0.0</c:formatCode>
                <c:ptCount val="3"/>
                <c:pt idx="0">
                  <c:v>4.2</c:v>
                </c:pt>
                <c:pt idx="1">
                  <c:v>12.5</c:v>
                </c:pt>
              </c:numCache>
            </c:numRef>
          </c:val>
        </c:ser>
        <c:ser>
          <c:idx val="2"/>
          <c:order val="2"/>
          <c:tx>
            <c:strRef>
              <c:f>Лист1!$M$20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strRef>
              <c:f>Лист1!$J$21:$J$23</c:f>
              <c:strCache>
                <c:ptCount val="3"/>
                <c:pt idx="0">
                  <c:v>проф. д-р Е. Иванов</c:v>
                </c:pt>
                <c:pt idx="1">
                  <c:v>ас. д-р Р. Доцова</c:v>
                </c:pt>
                <c:pt idx="2">
                  <c:v>ас. д-р А. Тодоров</c:v>
                </c:pt>
              </c:strCache>
            </c:strRef>
          </c:cat>
          <c:val>
            <c:numRef>
              <c:f>Лист1!$M$21:$M$23</c:f>
              <c:numCache>
                <c:formatCode>General</c:formatCode>
                <c:ptCount val="3"/>
                <c:pt idx="0">
                  <c:v>8.3000000000000007</c:v>
                </c:pt>
                <c:pt idx="2">
                  <c:v>12.5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4149888"/>
        <c:axId val="164155776"/>
      </c:barChart>
      <c:catAx>
        <c:axId val="16414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4155776"/>
        <c:crosses val="autoZero"/>
        <c:auto val="1"/>
        <c:lblAlgn val="ctr"/>
        <c:lblOffset val="100"/>
        <c:noMultiLvlLbl val="0"/>
      </c:catAx>
      <c:valAx>
        <c:axId val="164155776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641498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 dirty="0">
                <a:effectLst/>
              </a:rPr>
              <a:t>Фиг. № </a:t>
            </a:r>
            <a:r>
              <a:rPr lang="bg-BG" sz="1000" b="1" i="1" baseline="0" dirty="0" smtClean="0">
                <a:effectLst/>
              </a:rPr>
              <a:t>6. </a:t>
            </a:r>
            <a:r>
              <a:rPr lang="bg-BG" sz="1000" b="0" i="1" baseline="0" dirty="0">
                <a:effectLst/>
              </a:rPr>
              <a:t>Считате ли, че съдържанието по учебната дисциплина е актуално (отразява съвременните постижения в областта и представя актуалните проблеми в науката и практиката)? 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483549446886857E-3"/>
          <c:y val="0.45577748305743804"/>
          <c:w val="0.95590767692478618"/>
          <c:h val="0.322346562187534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Лист1!$A$46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Лист1!$B$45:$C$45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Лист1!$B$46:$C$46</c:f>
              <c:numCache>
                <c:formatCode>General</c:formatCode>
                <c:ptCount val="2"/>
                <c:pt idx="0">
                  <c:v>91.7</c:v>
                </c:pt>
                <c:pt idx="1">
                  <c:v>87.5</c:v>
                </c:pt>
              </c:numCache>
            </c:numRef>
          </c:val>
        </c:ser>
        <c:ser>
          <c:idx val="1"/>
          <c:order val="1"/>
          <c:tx>
            <c:strRef>
              <c:f>Лист1!$A$47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Лист1!$B$45:$C$45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Лист1!$B$47:$C$47</c:f>
              <c:numCache>
                <c:formatCode>General</c:formatCode>
                <c:ptCount val="2"/>
                <c:pt idx="1">
                  <c:v>8.3000000000000007</c:v>
                </c:pt>
              </c:numCache>
            </c:numRef>
          </c:val>
        </c:ser>
        <c:ser>
          <c:idx val="2"/>
          <c:order val="2"/>
          <c:tx>
            <c:strRef>
              <c:f>Лист1!$A$48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Лист1!$B$45:$C$45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Лист1!$B$48:$C$48</c:f>
              <c:numCache>
                <c:formatCode>General</c:formatCode>
                <c:ptCount val="2"/>
                <c:pt idx="0">
                  <c:v>8.3000000000000007</c:v>
                </c:pt>
                <c:pt idx="1">
                  <c:v>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3047296"/>
        <c:axId val="163048832"/>
        <c:axId val="0"/>
      </c:bar3DChart>
      <c:catAx>
        <c:axId val="163047296"/>
        <c:scaling>
          <c:orientation val="minMax"/>
        </c:scaling>
        <c:delete val="0"/>
        <c:axPos val="b"/>
        <c:majorTickMark val="none"/>
        <c:minorTickMark val="none"/>
        <c:tickLblPos val="nextTo"/>
        <c:crossAx val="163048832"/>
        <c:crosses val="autoZero"/>
        <c:auto val="1"/>
        <c:lblAlgn val="ctr"/>
        <c:lblOffset val="100"/>
        <c:noMultiLvlLbl val="0"/>
      </c:catAx>
      <c:valAx>
        <c:axId val="1630488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304729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/>
              <a:t>Фиг. № </a:t>
            </a:r>
            <a:r>
              <a:rPr lang="bg-BG" sz="1100" b="1" i="1" baseline="0" dirty="0" smtClean="0"/>
              <a:t>8. </a:t>
            </a:r>
            <a:r>
              <a:rPr lang="bg-BG" sz="1100" b="0" i="1" baseline="0" dirty="0"/>
              <a:t>По време на учебните занятия, </a:t>
            </a:r>
            <a:r>
              <a:rPr lang="bg-BG" sz="1100" b="0" i="1" baseline="0" dirty="0" smtClean="0"/>
              <a:t>преподавателите по ФЧ използвали </a:t>
            </a:r>
            <a:r>
              <a:rPr lang="bg-BG" sz="1100" b="0" i="1" baseline="0" dirty="0"/>
              <a:t>ли </a:t>
            </a:r>
            <a:r>
              <a:rPr lang="bg-BG" sz="1100" b="0" i="1" baseline="0" dirty="0" smtClean="0"/>
              <a:t>са </a:t>
            </a:r>
            <a:r>
              <a:rPr lang="bg-BG" sz="1100" b="0" i="1" baseline="0" dirty="0"/>
              <a:t>методи, чрез които студентите да са активни участници? </a:t>
            </a:r>
            <a:r>
              <a:rPr lang="en-US" sz="1100" b="0" i="1" baseline="0" dirty="0"/>
              <a:t>(</a:t>
            </a:r>
            <a:r>
              <a:rPr lang="bg-BG" sz="1100" b="0" i="1" baseline="0" dirty="0"/>
              <a:t>%</a:t>
            </a:r>
            <a:r>
              <a:rPr lang="en-US" sz="1100" b="0" i="1" baseline="0" dirty="0"/>
              <a:t>)</a:t>
            </a:r>
            <a:endParaRPr lang="bg-BG" sz="1100" b="0" i="1" baseline="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Лист1!$K$40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strRef>
              <c:f>Лист1!$J$41:$J$44</c:f>
              <c:strCache>
                <c:ptCount val="4"/>
                <c:pt idx="0">
                  <c:v>доц. д-р Б. Русева, дм</c:v>
                </c:pt>
                <c:pt idx="1">
                  <c:v>ас. д-р И. Химчева</c:v>
                </c:pt>
                <c:pt idx="2">
                  <c:v>ас. д-р Л. Халачева</c:v>
                </c:pt>
                <c:pt idx="3">
                  <c:v>ас. д-р Н. Колев</c:v>
                </c:pt>
              </c:strCache>
            </c:strRef>
          </c:cat>
          <c:val>
            <c:numRef>
              <c:f>Лист1!$K$41:$K$44</c:f>
              <c:numCache>
                <c:formatCode>0.0;[Red]0.0</c:formatCode>
                <c:ptCount val="4"/>
                <c:pt idx="0">
                  <c:v>44</c:v>
                </c:pt>
                <c:pt idx="1">
                  <c:v>90</c:v>
                </c:pt>
                <c:pt idx="2">
                  <c:v>85.7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Лист1!$L$40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strRef>
              <c:f>Лист1!$J$41:$J$44</c:f>
              <c:strCache>
                <c:ptCount val="4"/>
                <c:pt idx="0">
                  <c:v>доц. д-р Б. Русева, дм</c:v>
                </c:pt>
                <c:pt idx="1">
                  <c:v>ас. д-р И. Химчева</c:v>
                </c:pt>
                <c:pt idx="2">
                  <c:v>ас. д-р Л. Халачева</c:v>
                </c:pt>
                <c:pt idx="3">
                  <c:v>ас. д-р Н. Колев</c:v>
                </c:pt>
              </c:strCache>
            </c:strRef>
          </c:cat>
          <c:val>
            <c:numRef>
              <c:f>Лист1!$L$41:$L$44</c:f>
              <c:numCache>
                <c:formatCode>General</c:formatCode>
                <c:ptCount val="4"/>
                <c:pt idx="0" formatCode="0.0;[Red]0.0">
                  <c:v>48</c:v>
                </c:pt>
              </c:numCache>
            </c:numRef>
          </c:val>
        </c:ser>
        <c:ser>
          <c:idx val="2"/>
          <c:order val="2"/>
          <c:tx>
            <c:strRef>
              <c:f>Лист1!$M$40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strRef>
              <c:f>Лист1!$J$41:$J$44</c:f>
              <c:strCache>
                <c:ptCount val="4"/>
                <c:pt idx="0">
                  <c:v>доц. д-р Б. Русева, дм</c:v>
                </c:pt>
                <c:pt idx="1">
                  <c:v>ас. д-р И. Химчева</c:v>
                </c:pt>
                <c:pt idx="2">
                  <c:v>ас. д-р Л. Халачева</c:v>
                </c:pt>
                <c:pt idx="3">
                  <c:v>ас. д-р Н. Колев</c:v>
                </c:pt>
              </c:strCache>
            </c:strRef>
          </c:cat>
          <c:val>
            <c:numRef>
              <c:f>Лист1!$M$41:$M$44</c:f>
              <c:numCache>
                <c:formatCode>0.0;[Red]0.0</c:formatCode>
                <c:ptCount val="4"/>
                <c:pt idx="0">
                  <c:v>8</c:v>
                </c:pt>
                <c:pt idx="1">
                  <c:v>10</c:v>
                </c:pt>
                <c:pt idx="2">
                  <c:v>14.3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3957376"/>
        <c:axId val="163197312"/>
      </c:barChart>
      <c:catAx>
        <c:axId val="16395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3197312"/>
        <c:crosses val="autoZero"/>
        <c:auto val="1"/>
        <c:lblAlgn val="ctr"/>
        <c:lblOffset val="100"/>
        <c:noMultiLvlLbl val="0"/>
      </c:catAx>
      <c:valAx>
        <c:axId val="163197312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639573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000" i="1" dirty="0"/>
              <a:t>Фиг. № 7. </a:t>
            </a:r>
            <a:r>
              <a:rPr lang="bg-BG" sz="1000" b="0" i="1" dirty="0"/>
              <a:t>По време на учебните занятия, преподавателят използвал ли е методите, чрез които студентите да са активни участници? </a:t>
            </a:r>
            <a:r>
              <a:rPr lang="en-US" sz="1000" b="0" i="1" dirty="0"/>
              <a:t>(</a:t>
            </a:r>
            <a:r>
              <a:rPr lang="bg-BG" sz="1000" b="0" i="1" dirty="0"/>
              <a:t>%</a:t>
            </a:r>
            <a:r>
              <a:rPr lang="en-US" sz="1000" b="0" i="1" dirty="0"/>
              <a:t>)</a:t>
            </a:r>
            <a:endParaRPr lang="bg-BG" sz="1000" b="0" i="1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Лист1!$K$40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Лист1!$J$41:$J$43</c:f>
              <c:strCache>
                <c:ptCount val="3"/>
                <c:pt idx="0">
                  <c:v>проф. д-р Е. Иванов, дм</c:v>
                </c:pt>
                <c:pt idx="1">
                  <c:v>ас. д-р Р. Доцова</c:v>
                </c:pt>
                <c:pt idx="2">
                  <c:v>ас. д-р А. Тодоров</c:v>
                </c:pt>
              </c:strCache>
            </c:strRef>
          </c:cat>
          <c:val>
            <c:numRef>
              <c:f>Лист1!$K$41:$K$43</c:f>
              <c:numCache>
                <c:formatCode>0.0;[Red]0.0</c:formatCode>
                <c:ptCount val="3"/>
                <c:pt idx="0">
                  <c:v>56</c:v>
                </c:pt>
                <c:pt idx="1">
                  <c:v>87.5</c:v>
                </c:pt>
                <c:pt idx="2">
                  <c:v>94.1</c:v>
                </c:pt>
              </c:numCache>
            </c:numRef>
          </c:val>
        </c:ser>
        <c:ser>
          <c:idx val="1"/>
          <c:order val="1"/>
          <c:tx>
            <c:strRef>
              <c:f>Лист1!$L$40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Лист1!$J$41:$J$43</c:f>
              <c:strCache>
                <c:ptCount val="3"/>
                <c:pt idx="0">
                  <c:v>проф. д-р Е. Иванов, дм</c:v>
                </c:pt>
                <c:pt idx="1">
                  <c:v>ас. д-р Р. Доцова</c:v>
                </c:pt>
                <c:pt idx="2">
                  <c:v>ас. д-р А. Тодоров</c:v>
                </c:pt>
              </c:strCache>
            </c:strRef>
          </c:cat>
          <c:val>
            <c:numRef>
              <c:f>Лист1!$L$41:$L$43</c:f>
              <c:numCache>
                <c:formatCode>0.0;[Red]0.0</c:formatCode>
                <c:ptCount val="3"/>
                <c:pt idx="0">
                  <c:v>32</c:v>
                </c:pt>
                <c:pt idx="1">
                  <c:v>12.5</c:v>
                </c:pt>
              </c:numCache>
            </c:numRef>
          </c:val>
        </c:ser>
        <c:ser>
          <c:idx val="2"/>
          <c:order val="2"/>
          <c:tx>
            <c:strRef>
              <c:f>Лист1!$M$40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Лист1!$J$41:$J$43</c:f>
              <c:strCache>
                <c:ptCount val="3"/>
                <c:pt idx="0">
                  <c:v>проф. д-р Е. Иванов, дм</c:v>
                </c:pt>
                <c:pt idx="1">
                  <c:v>ас. д-р Р. Доцова</c:v>
                </c:pt>
                <c:pt idx="2">
                  <c:v>ас. д-р А. Тодоров</c:v>
                </c:pt>
              </c:strCache>
            </c:strRef>
          </c:cat>
          <c:val>
            <c:numRef>
              <c:f>Лист1!$M$41:$M$43</c:f>
              <c:numCache>
                <c:formatCode>General</c:formatCode>
                <c:ptCount val="3"/>
                <c:pt idx="0" formatCode="0.0;[Red]0.0">
                  <c:v>12</c:v>
                </c:pt>
                <c:pt idx="2" formatCode="0.0;[Red]0.0">
                  <c:v>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63216384"/>
        <c:axId val="163226368"/>
      </c:barChart>
      <c:catAx>
        <c:axId val="16321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3226368"/>
        <c:crosses val="autoZero"/>
        <c:auto val="1"/>
        <c:lblAlgn val="ctr"/>
        <c:lblOffset val="100"/>
        <c:noMultiLvlLbl val="0"/>
      </c:catAx>
      <c:valAx>
        <c:axId val="163226368"/>
        <c:scaling>
          <c:orientation val="minMax"/>
        </c:scaling>
        <c:delete val="0"/>
        <c:axPos val="l"/>
        <c:majorGridlines/>
        <c:numFmt formatCode="0.0;[Red]0.0" sourceLinked="1"/>
        <c:majorTickMark val="none"/>
        <c:minorTickMark val="none"/>
        <c:tickLblPos val="nextTo"/>
        <c:spPr>
          <a:ln w="9525">
            <a:noFill/>
          </a:ln>
        </c:spPr>
        <c:crossAx val="1632163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9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>
                <a:effectLst/>
              </a:rPr>
              <a:t>Фиг. № </a:t>
            </a:r>
            <a:r>
              <a:rPr lang="bg-BG" sz="1100" b="1" i="1" baseline="0" dirty="0" smtClean="0">
                <a:effectLst/>
              </a:rPr>
              <a:t>9. </a:t>
            </a:r>
            <a:r>
              <a:rPr lang="bg-BG" sz="1100" b="0" i="1" baseline="0" dirty="0">
                <a:effectLst/>
              </a:rPr>
              <a:t>Срещали ли сте затруднения с усвояването на учебния материал по дисциплината?</a:t>
            </a:r>
            <a:endParaRPr lang="en-GB" sz="11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Лист1!$A$66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cat>
            <c:strRef>
              <c:f>Лист1!$B$65:$C$65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Лист1!$B$66:$C$66</c:f>
              <c:numCache>
                <c:formatCode>0.0</c:formatCode>
                <c:ptCount val="2"/>
                <c:pt idx="0">
                  <c:v>48</c:v>
                </c:pt>
                <c:pt idx="1">
                  <c:v>48</c:v>
                </c:pt>
              </c:numCache>
            </c:numRef>
          </c:val>
        </c:ser>
        <c:ser>
          <c:idx val="1"/>
          <c:order val="1"/>
          <c:tx>
            <c:strRef>
              <c:f>Лист1!$A$67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cat>
            <c:strRef>
              <c:f>Лист1!$B$65:$C$65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Лист1!$B$67:$C$67</c:f>
              <c:numCache>
                <c:formatCode>0.0</c:formatCode>
                <c:ptCount val="2"/>
                <c:pt idx="0">
                  <c:v>48</c:v>
                </c:pt>
                <c:pt idx="1">
                  <c:v>40</c:v>
                </c:pt>
              </c:numCache>
            </c:numRef>
          </c:val>
        </c:ser>
        <c:ser>
          <c:idx val="2"/>
          <c:order val="2"/>
          <c:tx>
            <c:strRef>
              <c:f>Лист1!$A$68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Лист1!$B$65:$C$65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Лист1!$B$68:$C$68</c:f>
              <c:numCache>
                <c:formatCode>0.0</c:formatCode>
                <c:ptCount val="2"/>
                <c:pt idx="0">
                  <c:v>4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6079616"/>
        <c:axId val="156081152"/>
        <c:axId val="0"/>
      </c:bar3DChart>
      <c:catAx>
        <c:axId val="1560796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56081152"/>
        <c:crosses val="autoZero"/>
        <c:auto val="1"/>
        <c:lblAlgn val="ctr"/>
        <c:lblOffset val="100"/>
        <c:noMultiLvlLbl val="0"/>
      </c:catAx>
      <c:valAx>
        <c:axId val="15608115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560796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A12-1009-491B-A18D-242310FC2D53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BA7CD-E234-4770-B0B7-F5B91B4A651B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EF92-08AF-4BDE-9479-0A7FEBB08DB7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A488-BDF6-409F-A87B-6EB465241313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96A1B-2F82-43B0-A86F-3F783BF97B66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5CD8-D10F-43DD-AC15-A859A3528800}" type="datetime1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9764-8EC8-4A2E-BCB5-242BC2882EA0}" type="datetime1">
              <a:rPr lang="en-GB" smtClean="0"/>
              <a:t>10/04/2018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2858-61A1-4999-BA13-2B98667FC48A}" type="datetime1">
              <a:rPr lang="en-GB" smtClean="0"/>
              <a:t>10/04/2018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86727-3AB7-4ACD-9815-F68C00581E85}" type="datetime1">
              <a:rPr lang="en-GB" smtClean="0"/>
              <a:t>10/04/2018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0C42-AB3D-4A0F-B98D-4897A1AA754B}" type="datetime1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4E8-FA52-4072-8D36-DA079F2A8468}" type="datetime1">
              <a:rPr lang="en-GB" smtClean="0"/>
              <a:t>10/04/2018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BF2E733-0F6C-41BA-96AE-198B78794CAA}" type="datetime1">
              <a:rPr lang="en-GB" smtClean="0"/>
              <a:t>10/04/2018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543800" cy="3098031"/>
          </a:xfrm>
        </p:spPr>
        <p:txBody>
          <a:bodyPr/>
          <a:lstStyle/>
          <a:p>
            <a:pPr algn="ctr"/>
            <a:r>
              <a:rPr lang="en-US" sz="2400" b="1" dirty="0" smtClean="0"/>
              <a:t>0</a:t>
            </a:r>
            <a:r>
              <a:rPr lang="bg-BG" sz="2400" b="1" dirty="0" smtClean="0"/>
              <a:t>3</a:t>
            </a:r>
            <a:r>
              <a:rPr lang="en-US" sz="2400" b="1" dirty="0" smtClean="0"/>
              <a:t>-0</a:t>
            </a:r>
            <a:r>
              <a:rPr lang="bg-BG" sz="2400" b="1" smtClean="0"/>
              <a:t>1</a:t>
            </a:r>
            <a:r>
              <a:rPr lang="en-US" sz="2400" b="1" smtClean="0"/>
              <a:t>: </a:t>
            </a:r>
            <a:r>
              <a:rPr lang="bg-BG" sz="2400" b="1" dirty="0" smtClean="0"/>
              <a:t>ПРОУЧВАНЕ НА </a:t>
            </a:r>
            <a:r>
              <a:rPr lang="ru-RU" sz="2400" b="1" dirty="0" smtClean="0"/>
              <a:t>МНЕНИЕТО </a:t>
            </a:r>
            <a:r>
              <a:rPr lang="ru-RU" sz="2400" b="1" dirty="0"/>
              <a:t>НА СТУДЕНТИ </a:t>
            </a:r>
            <a:r>
              <a:rPr lang="ru-RU" sz="2400" b="1" dirty="0" smtClean="0"/>
              <a:t>ЗА </a:t>
            </a:r>
            <a:r>
              <a:rPr lang="ru-RU" sz="2400" b="1" dirty="0"/>
              <a:t>СПЕЦИФИЧНИТЕ КОМПЕТЕНЦИИ, ФОРМИРАНИ ПО </a:t>
            </a:r>
            <a:r>
              <a:rPr lang="ru-RU" sz="2400" b="1" dirty="0" smtClean="0"/>
              <a:t>УЧЕБНИТЕ ДИСЦИПЛИНИ </a:t>
            </a:r>
            <a:r>
              <a:rPr lang="ru-RU" sz="2400" b="1" dirty="0"/>
              <a:t>„АНАТОМИЯ НА ЧОВЕКА</a:t>
            </a:r>
            <a:r>
              <a:rPr lang="ru-RU" sz="2400" b="1" dirty="0" smtClean="0"/>
              <a:t>” И </a:t>
            </a:r>
            <a:r>
              <a:rPr lang="ru-RU" sz="2400" b="1" dirty="0"/>
              <a:t>„ </a:t>
            </a:r>
            <a:r>
              <a:rPr lang="ru-RU" sz="2400" b="1" dirty="0" smtClean="0"/>
              <a:t>ФИЗИОЛОГИЯ НА ЧОВЕКА</a:t>
            </a:r>
            <a:r>
              <a:rPr lang="ru-RU" sz="2400" b="1" dirty="0"/>
              <a:t> </a:t>
            </a:r>
            <a:r>
              <a:rPr lang="ru-RU" sz="2400" b="1" dirty="0" smtClean="0"/>
              <a:t>”, </a:t>
            </a:r>
            <a:r>
              <a:rPr lang="ru-RU" sz="2400" b="1" dirty="0"/>
              <a:t>ТЯХНОТО СЪОТВЕТСТВИЕ С МЕТОДИТЕ ЗА ОЦЕНКА НА ЗНАНИЯТА И УМЕНИЯТА </a:t>
            </a:r>
            <a:r>
              <a:rPr lang="ru-RU" sz="2400" b="1" dirty="0" smtClean="0"/>
              <a:t>НА СТУДЕНТИТЕ И </a:t>
            </a:r>
            <a:r>
              <a:rPr lang="ru-RU" sz="2400" b="1" dirty="0"/>
              <a:t>ЗА ПРЕПОДАВАТЕЛИТЕ, УЧАСТВАЛИ В ОБУЧЕНИЕТО НА СТУДЕНТИТЕ ПО </a:t>
            </a:r>
            <a:r>
              <a:rPr lang="ru-RU" sz="2400" b="1" dirty="0" smtClean="0"/>
              <a:t>УЧЕБНИТЕ ДИСЦИПЛИНИ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5229200"/>
            <a:ext cx="6461760" cy="432048"/>
          </a:xfrm>
        </p:spPr>
        <p:txBody>
          <a:bodyPr>
            <a:normAutofit/>
          </a:bodyPr>
          <a:lstStyle/>
          <a:p>
            <a:pPr algn="ctr"/>
            <a:r>
              <a:rPr lang="bg-BG" i="1" dirty="0" smtClean="0">
                <a:solidFill>
                  <a:schemeClr val="tx2"/>
                </a:solidFill>
              </a:rPr>
              <a:t>СТУДЕНТИ ОТ СПЕЦИАЛНОСТ „ФАРМАЦИЯ“, 2 КУРС</a:t>
            </a:r>
            <a:endParaRPr lang="en-GB" i="1" dirty="0">
              <a:solidFill>
                <a:schemeClr val="tx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04664"/>
            <a:ext cx="646176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ФАКУЛТЕТ „ФАРМАЦИЯ“</a:t>
            </a:r>
            <a:endParaRPr lang="en-GB" sz="16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5905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848872" cy="792088"/>
          </a:xfrm>
        </p:spPr>
        <p:txBody>
          <a:bodyPr/>
          <a:lstStyle/>
          <a:p>
            <a:r>
              <a:rPr lang="bg-BG" sz="2000" b="1" dirty="0" smtClean="0"/>
              <a:t>ПОДГОТОВКА И ПРОВЕЖДАНЕ НА ИЗПИТА ПО УЧЕБНИТЕ ДИСЦИПЛИНИ</a:t>
            </a:r>
            <a:endParaRPr lang="en-GB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10</a:t>
            </a:fld>
            <a:endParaRPr lang="en-GB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1052736"/>
            <a:ext cx="4608512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bg-BG" sz="1400" dirty="0"/>
              <a:t>При подготовката за изпита по „Анатомия на човека” студентите са се доверили най-вече на собствените записки </a:t>
            </a:r>
            <a:r>
              <a:rPr lang="en-US" sz="1400" dirty="0"/>
              <a:t>(</a:t>
            </a:r>
            <a:r>
              <a:rPr lang="bg-BG" sz="1400" dirty="0"/>
              <a:t>53.6%</a:t>
            </a:r>
            <a:r>
              <a:rPr lang="en-US" sz="1400" dirty="0"/>
              <a:t>)</a:t>
            </a:r>
            <a:r>
              <a:rPr lang="bg-BG" sz="1400" dirty="0"/>
              <a:t> и на учебника, чийто автор не е преподавателят, водил лекционните занятия </a:t>
            </a:r>
            <a:r>
              <a:rPr lang="en-US" sz="1400" dirty="0"/>
              <a:t>(</a:t>
            </a:r>
            <a:r>
              <a:rPr lang="bg-BG" sz="1400" dirty="0"/>
              <a:t>29%</a:t>
            </a:r>
            <a:r>
              <a:rPr lang="en-US" sz="1400" dirty="0"/>
              <a:t>)</a:t>
            </a:r>
            <a:r>
              <a:rPr lang="bg-BG" sz="1400" dirty="0"/>
              <a:t>.</a:t>
            </a:r>
            <a:endParaRPr lang="en-GB" sz="1400" dirty="0"/>
          </a:p>
          <a:p>
            <a:pPr marL="171450" indent="-171450">
              <a:buFont typeface="Arial" pitchFamily="34" charset="0"/>
              <a:buChar char="•"/>
            </a:pPr>
            <a:r>
              <a:rPr lang="bg-BG" sz="1400" dirty="0" smtClean="0"/>
              <a:t>Основни източници при </a:t>
            </a:r>
            <a:r>
              <a:rPr lang="bg-BG" sz="1400" dirty="0"/>
              <a:t>подготовката за изпита по „Физиология на човека” </a:t>
            </a:r>
            <a:r>
              <a:rPr lang="bg-BG" sz="1400" dirty="0" smtClean="0"/>
              <a:t>са: </a:t>
            </a:r>
            <a:r>
              <a:rPr lang="bg-BG" sz="1400" dirty="0"/>
              <a:t>собствените записки </a:t>
            </a:r>
            <a:r>
              <a:rPr lang="en-US" sz="1400" dirty="0"/>
              <a:t>(</a:t>
            </a:r>
            <a:r>
              <a:rPr lang="bg-BG" sz="1400" dirty="0"/>
              <a:t>25.4%</a:t>
            </a:r>
            <a:r>
              <a:rPr lang="en-US" sz="1400" dirty="0"/>
              <a:t>)</a:t>
            </a:r>
            <a:r>
              <a:rPr lang="bg-BG" sz="1400" dirty="0"/>
              <a:t> и учебника, чийто автор не е преподавателят, водил лекционните занятия </a:t>
            </a:r>
            <a:r>
              <a:rPr lang="en-US" sz="1400" dirty="0"/>
              <a:t>(</a:t>
            </a:r>
            <a:r>
              <a:rPr lang="bg-BG" sz="1400" dirty="0"/>
              <a:t>45.3%</a:t>
            </a:r>
            <a:r>
              <a:rPr lang="en-US" sz="1400" dirty="0"/>
              <a:t>)</a:t>
            </a:r>
            <a:r>
              <a:rPr lang="bg-BG" sz="1400" dirty="0"/>
              <a:t>.</a:t>
            </a:r>
            <a:endParaRPr lang="en-GB" sz="1400" dirty="0"/>
          </a:p>
          <a:p>
            <a:pPr marL="171450" indent="-171450">
              <a:buFont typeface="Arial" pitchFamily="34" charset="0"/>
              <a:buChar char="•"/>
            </a:pPr>
            <a:r>
              <a:rPr lang="bg-BG" sz="1400" dirty="0"/>
              <a:t>Основни форми, посочени от студентите за провеждане на изпита по учебната </a:t>
            </a:r>
            <a:r>
              <a:rPr lang="bg-BG" sz="1400" dirty="0" smtClean="0"/>
              <a:t>дисциплина АЧ </a:t>
            </a:r>
            <a:r>
              <a:rPr lang="bg-BG" sz="1400" dirty="0"/>
              <a:t>са: развиването на въпрос от конспекта, попълването на тест и устното изпитване</a:t>
            </a:r>
            <a:r>
              <a:rPr lang="bg-BG" sz="1400" dirty="0" smtClean="0"/>
              <a:t>. По отношение на ФЧ, това са: </a:t>
            </a:r>
            <a:r>
              <a:rPr lang="bg-BG" sz="1400" dirty="0"/>
              <a:t>развиването на въпрос от конспекта </a:t>
            </a:r>
            <a:r>
              <a:rPr lang="bg-BG" sz="1400" dirty="0" smtClean="0"/>
              <a:t>и устното изпитване.</a:t>
            </a:r>
            <a:endParaRPr lang="en-GB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024611"/>
              </p:ext>
            </p:extLst>
          </p:nvPr>
        </p:nvGraphicFramePr>
        <p:xfrm>
          <a:off x="1331640" y="4986355"/>
          <a:ext cx="6096000" cy="176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390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Анатомия</a:t>
                      </a:r>
                      <a:r>
                        <a:rPr lang="bg-BG" sz="1400" baseline="0" dirty="0" smtClean="0"/>
                        <a:t> на човека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Добър 4.32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4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16%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Физиология на човека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Добър 4.20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5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20%</a:t>
                      </a:r>
                      <a:r>
                        <a:rPr lang="en-US" sz="1400" dirty="0" smtClean="0"/>
                        <a:t>)</a:t>
                      </a:r>
                      <a:endParaRPr lang="en-GB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4437112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/>
              <a:t>Табл. № 4.</a:t>
            </a:r>
            <a:r>
              <a:rPr lang="bg-BG" sz="1400" i="1" dirty="0" smtClean="0"/>
              <a:t> Данни за успеваемостта на студентите по учебните дисциплини „Анатомия на човека“ и „Физиология на човека“</a:t>
            </a:r>
            <a:endParaRPr lang="en-GB" sz="1400" i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901627"/>
              </p:ext>
            </p:extLst>
          </p:nvPr>
        </p:nvGraphicFramePr>
        <p:xfrm>
          <a:off x="4572000" y="908720"/>
          <a:ext cx="385192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753672" cy="634082"/>
          </a:xfrm>
        </p:spPr>
        <p:txBody>
          <a:bodyPr/>
          <a:lstStyle/>
          <a:p>
            <a:pPr algn="ctr"/>
            <a:r>
              <a:rPr lang="bg-BG" sz="2000" b="1" dirty="0" smtClean="0"/>
              <a:t>ИНДИВИДУАЛНИ ЗАБЕЛЕЖКИ И ПРЕПОРЪКИ</a:t>
            </a:r>
            <a:endParaRPr lang="en-GB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9512" y="1536192"/>
            <a:ext cx="3935288" cy="4485096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bg-BG" sz="2000" dirty="0" smtClean="0">
                <a:solidFill>
                  <a:schemeClr val="accent2"/>
                </a:solidFill>
              </a:rPr>
              <a:t>Анатомия на човека</a:t>
            </a:r>
          </a:p>
          <a:p>
            <a:pPr lvl="0"/>
            <a:r>
              <a:rPr lang="bg-BG" sz="2000" dirty="0"/>
              <a:t>Необходимо е да има повече налични учебни материали по отношение на подготовката за изпита.</a:t>
            </a:r>
            <a:endParaRPr lang="en-GB" sz="2000" dirty="0"/>
          </a:p>
          <a:p>
            <a:pPr lvl="0"/>
            <a:r>
              <a:rPr lang="bg-BG" sz="2000" dirty="0"/>
              <a:t>Полезно би било да се увеличат часовете за учебно-практически занятия и посещенията на дисекционните зали. По такъв начин усвояването на учебния материал  ще е по-лесно и интересно.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19600" y="1556792"/>
            <a:ext cx="3896816" cy="456968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bg-BG" sz="2000" dirty="0" smtClean="0">
                <a:solidFill>
                  <a:schemeClr val="accent2"/>
                </a:solidFill>
              </a:rPr>
              <a:t>Физиология на човека</a:t>
            </a:r>
          </a:p>
          <a:p>
            <a:pPr lvl="0"/>
            <a:r>
              <a:rPr lang="bg-BG" sz="2000" dirty="0"/>
              <a:t>Лекционното време не се използва рационално, като част от учебния материал остава неразбран.</a:t>
            </a:r>
            <a:endParaRPr lang="en-GB" sz="2000" dirty="0"/>
          </a:p>
          <a:p>
            <a:pPr lvl="0"/>
            <a:r>
              <a:rPr lang="bg-BG" sz="2000" dirty="0"/>
              <a:t>Лекционните занятия да се провеждат </a:t>
            </a:r>
            <a:r>
              <a:rPr lang="bg-BG" sz="2000" dirty="0" smtClean="0"/>
              <a:t>по-целесъобразно </a:t>
            </a:r>
            <a:r>
              <a:rPr lang="bg-BG" sz="2000" dirty="0"/>
              <a:t>и смислено.</a:t>
            </a:r>
            <a:endParaRPr lang="en-GB" sz="2000" dirty="0"/>
          </a:p>
          <a:p>
            <a:pPr lvl="0"/>
            <a:r>
              <a:rPr lang="bg-BG" sz="2000" dirty="0"/>
              <a:t>Полезно би било да се увеличат часовете за учебно-практически занятия.</a:t>
            </a:r>
            <a:endParaRPr lang="en-GB" sz="2000" dirty="0"/>
          </a:p>
          <a:p>
            <a:pPr lvl="0"/>
            <a:r>
              <a:rPr lang="bg-BG" sz="2000" dirty="0"/>
              <a:t>Оценяването да бъде по-реално и да съответства на знанията на студента.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09656" cy="1210146"/>
          </a:xfrm>
        </p:spPr>
        <p:txBody>
          <a:bodyPr/>
          <a:lstStyle/>
          <a:p>
            <a:r>
              <a:rPr lang="bg-BG" sz="2000" b="1" dirty="0" smtClean="0"/>
              <a:t>ОСНОВНИ ДАННИ ЗА ПРОУЧВАНЕТО</a:t>
            </a:r>
            <a:br>
              <a:rPr lang="bg-BG" sz="2000" b="1" dirty="0" smtClean="0"/>
            </a:br>
            <a:r>
              <a:rPr lang="bg-BG" sz="2000" b="1" dirty="0"/>
              <a:t/>
            </a:r>
            <a:br>
              <a:rPr lang="bg-BG" sz="2000" b="1" dirty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503549"/>
              </p:ext>
            </p:extLst>
          </p:nvPr>
        </p:nvGraphicFramePr>
        <p:xfrm>
          <a:off x="179511" y="1628800"/>
          <a:ext cx="8185722" cy="375628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22654"/>
                <a:gridCol w="2681534"/>
                <a:gridCol w="2681534"/>
              </a:tblGrid>
              <a:tr h="36938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Анатомия на човека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Физиология на човека</a:t>
                      </a:r>
                      <a:endParaRPr lang="en-GB" dirty="0"/>
                    </a:p>
                  </a:txBody>
                  <a:tcPr/>
                </a:tc>
              </a:tr>
              <a:tr h="637563">
                <a:tc>
                  <a:txBody>
                    <a:bodyPr/>
                    <a:lstStyle/>
                    <a:p>
                      <a:r>
                        <a:rPr lang="bg-BG" dirty="0" smtClean="0"/>
                        <a:t>Време на провеждане на проучването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Мес. 09 2017 г.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Мес. 09 2017 г.</a:t>
                      </a:r>
                      <a:endParaRPr lang="bg-BG" dirty="0"/>
                    </a:p>
                  </a:txBody>
                  <a:tcPr/>
                </a:tc>
              </a:tr>
              <a:tr h="369382">
                <a:tc>
                  <a:txBody>
                    <a:bodyPr/>
                    <a:lstStyle/>
                    <a:p>
                      <a:r>
                        <a:rPr lang="bg-BG" dirty="0" smtClean="0"/>
                        <a:t>Бр. анкетирани лица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25</a:t>
                      </a:r>
                      <a:endParaRPr lang="en-GB" dirty="0"/>
                    </a:p>
                  </a:txBody>
                  <a:tcPr/>
                </a:tc>
              </a:tr>
              <a:tr h="1184045">
                <a:tc>
                  <a:txBody>
                    <a:bodyPr/>
                    <a:lstStyle/>
                    <a:p>
                      <a:r>
                        <a:rPr lang="bg-BG" dirty="0" smtClean="0"/>
                        <a:t>Разпределение на студентите по пол</a:t>
                      </a:r>
                    </a:p>
                    <a:p>
                      <a:r>
                        <a:rPr lang="bg-BG" dirty="0" smtClean="0"/>
                        <a:t>  Мъже</a:t>
                      </a:r>
                    </a:p>
                    <a:p>
                      <a:r>
                        <a:rPr lang="bg-BG" dirty="0" smtClean="0"/>
                        <a:t>  Жени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 smtClean="0"/>
                    </a:p>
                    <a:p>
                      <a:endParaRPr lang="bg-BG" dirty="0" smtClean="0"/>
                    </a:p>
                    <a:p>
                      <a:r>
                        <a:rPr lang="bg-BG" dirty="0" smtClean="0"/>
                        <a:t>10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40%</a:t>
                      </a:r>
                      <a:r>
                        <a:rPr lang="en-US" dirty="0" smtClean="0"/>
                        <a:t>)</a:t>
                      </a:r>
                      <a:endParaRPr lang="bg-BG" dirty="0" smtClean="0"/>
                    </a:p>
                    <a:p>
                      <a:r>
                        <a:rPr lang="bg-BG" dirty="0" smtClean="0"/>
                        <a:t>15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60%</a:t>
                      </a:r>
                      <a:r>
                        <a:rPr lang="en-US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 smtClean="0"/>
                    </a:p>
                    <a:p>
                      <a:endParaRPr lang="bg-BG" dirty="0" smtClean="0"/>
                    </a:p>
                    <a:p>
                      <a:r>
                        <a:rPr lang="bg-BG" dirty="0" smtClean="0"/>
                        <a:t>9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39.1%</a:t>
                      </a:r>
                      <a:r>
                        <a:rPr lang="en-US" dirty="0" smtClean="0"/>
                        <a:t>)</a:t>
                      </a:r>
                      <a:endParaRPr lang="bg-BG" dirty="0" smtClean="0"/>
                    </a:p>
                    <a:p>
                      <a:r>
                        <a:rPr lang="bg-BG" dirty="0" smtClean="0"/>
                        <a:t>14</a:t>
                      </a:r>
                      <a:r>
                        <a:rPr lang="en-GB" dirty="0" smtClean="0"/>
                        <a:t> (</a:t>
                      </a:r>
                      <a:r>
                        <a:rPr lang="bg-BG" dirty="0" smtClean="0"/>
                        <a:t>60</a:t>
                      </a:r>
                      <a:r>
                        <a:rPr lang="en-GB" dirty="0" smtClean="0"/>
                        <a:t>.</a:t>
                      </a:r>
                      <a:r>
                        <a:rPr lang="bg-BG" dirty="0" smtClean="0"/>
                        <a:t>9</a:t>
                      </a:r>
                      <a:r>
                        <a:rPr lang="en-GB" dirty="0" smtClean="0"/>
                        <a:t>%)</a:t>
                      </a:r>
                      <a:endParaRPr lang="en-GB" dirty="0"/>
                    </a:p>
                  </a:txBody>
                  <a:tcPr/>
                </a:tc>
              </a:tr>
              <a:tr h="1184045">
                <a:tc>
                  <a:txBody>
                    <a:bodyPr/>
                    <a:lstStyle/>
                    <a:p>
                      <a:r>
                        <a:rPr lang="bg-BG" dirty="0" smtClean="0"/>
                        <a:t>Преподаватели,</a:t>
                      </a:r>
                      <a:r>
                        <a:rPr lang="bg-BG" baseline="0" dirty="0" smtClean="0"/>
                        <a:t> водили учебните занятия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Проф. д-р Е. Иванов, </a:t>
                      </a:r>
                      <a:r>
                        <a:rPr lang="bg-BG" smtClean="0"/>
                        <a:t>дм Ас</a:t>
                      </a:r>
                      <a:r>
                        <a:rPr lang="bg-BG" dirty="0" smtClean="0"/>
                        <a:t>. д-р Р. Доцова</a:t>
                      </a:r>
                    </a:p>
                    <a:p>
                      <a:r>
                        <a:rPr lang="bg-BG" dirty="0" smtClean="0"/>
                        <a:t>Ас. д-р А. Тодоров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Доц. д-р Б. Русева, дм</a:t>
                      </a:r>
                    </a:p>
                    <a:p>
                      <a:r>
                        <a:rPr lang="bg-BG" dirty="0" smtClean="0"/>
                        <a:t>Ас. д-р Л. Халачева</a:t>
                      </a:r>
                    </a:p>
                    <a:p>
                      <a:r>
                        <a:rPr lang="bg-BG" dirty="0" smtClean="0"/>
                        <a:t>Ас. д-р Н. Колев</a:t>
                      </a:r>
                    </a:p>
                    <a:p>
                      <a:r>
                        <a:rPr lang="bg-BG" dirty="0" smtClean="0"/>
                        <a:t>Ас. д-р И. Химчева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848872" cy="1080120"/>
          </a:xfrm>
        </p:spPr>
        <p:txBody>
          <a:bodyPr/>
          <a:lstStyle/>
          <a:p>
            <a:r>
              <a:rPr lang="bg-BG" sz="2000" b="1" dirty="0" smtClean="0"/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938428"/>
              </p:ext>
            </p:extLst>
          </p:nvPr>
        </p:nvGraphicFramePr>
        <p:xfrm>
          <a:off x="107504" y="1556792"/>
          <a:ext cx="410445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764699"/>
              </p:ext>
            </p:extLst>
          </p:nvPr>
        </p:nvGraphicFramePr>
        <p:xfrm>
          <a:off x="4355976" y="1556792"/>
          <a:ext cx="39421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193305"/>
              </p:ext>
            </p:extLst>
          </p:nvPr>
        </p:nvGraphicFramePr>
        <p:xfrm>
          <a:off x="179512" y="4509120"/>
          <a:ext cx="374441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42812" y="3649703"/>
            <a:ext cx="3960440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„Анатомия на човека“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АЧ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и „Физиология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на човека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ФЧ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03252" y="3901731"/>
            <a:ext cx="4357180" cy="283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110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АЧ и ФЧ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в процеса на цялостното обучение на студентите по „Фармация“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Това са едни от най-важните учебни дисциплини, тъй като дават знания, които са базисни за изучаването на всички останали учебни дисциплини.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АЧ няма приложение в бъдещата професия.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endParaRPr lang="bg-BG" sz="110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bg-BG" sz="1100" i="1" dirty="0">
                <a:cs typeface="Arial" pitchFamily="34" charset="0"/>
              </a:rPr>
              <a:t>Основни мотиви, посочвани от лицата </a:t>
            </a:r>
            <a:r>
              <a:rPr lang="bg-BG" sz="1100" i="1" dirty="0" smtClean="0">
                <a:cs typeface="Arial" pitchFamily="34" charset="0"/>
              </a:rPr>
              <a:t>във връзка с придобитите компетенции по АЧ </a:t>
            </a:r>
            <a:r>
              <a:rPr lang="bg-BG" sz="1100" i="1" dirty="0">
                <a:cs typeface="Arial" pitchFamily="34" charset="0"/>
              </a:rPr>
              <a:t>и ФЧ </a:t>
            </a:r>
            <a:r>
              <a:rPr lang="bg-BG" sz="1100" i="1" dirty="0" smtClean="0">
                <a:solidFill>
                  <a:srgbClr val="C00000"/>
                </a:solidFill>
                <a:cs typeface="Arial" pitchFamily="34" charset="0"/>
              </a:rPr>
              <a:t>и тяхната роля за успешната професионална реализация</a:t>
            </a:r>
            <a:r>
              <a:rPr lang="bg-BG" sz="1100" i="1" dirty="0" smtClean="0">
                <a:cs typeface="Arial" pitchFamily="34" charset="0"/>
              </a:rPr>
              <a:t>: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bg-BG" sz="1100" i="1" dirty="0" smtClean="0">
                <a:cs typeface="Arial" pitchFamily="34" charset="0"/>
              </a:rPr>
              <a:t>Получените знания са базисни в областта на медицината и фармацията и са от съществено значение за фармацевтичната практико. Например действията на лекарствените препарати могат да бъдат изяснени въз основа на знанията, получени по ФЧ.</a:t>
            </a:r>
            <a:endParaRPr lang="bg-BG" sz="1100" i="1" dirty="0">
              <a:cs typeface="Arial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endParaRPr kumimoji="0" lang="en-US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16" y="188640"/>
            <a:ext cx="8137600" cy="720080"/>
          </a:xfrm>
        </p:spPr>
        <p:txBody>
          <a:bodyPr/>
          <a:lstStyle/>
          <a:p>
            <a:r>
              <a:rPr lang="bg-BG" sz="2000" b="1" dirty="0" smtClean="0"/>
              <a:t>СПЕЦИФИЧНИ ЦЕЛИ НА ЗАНЯТИЯТА, ИЗЯСНЯВАНИ ОТ ПРЕПОДАВАТЕЛИТЕ ПО УЧЕБНИТЕ ДИСЦИПЛИНИ</a:t>
            </a:r>
            <a:endParaRPr lang="en-GB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4</a:t>
            </a:fld>
            <a:endParaRPr lang="en-GB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23528" y="6021288"/>
            <a:ext cx="806489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потвърждават, че всеки от преподавателите</a:t>
            </a:r>
            <a:r>
              <a:rPr kumimoji="0" lang="bg-BG" sz="16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по</a:t>
            </a:r>
            <a:r>
              <a:rPr kumimoji="0" lang="bg-BG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„Анатомия на човека“ </a:t>
            </a:r>
            <a:r>
              <a:rPr kumimoji="0" lang="en-US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АЧ</a:t>
            </a:r>
            <a:r>
              <a:rPr kumimoji="0" lang="en-US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и „Физиология</a:t>
            </a:r>
            <a:r>
              <a:rPr kumimoji="0" lang="bg-BG" sz="16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на човека</a:t>
            </a:r>
            <a:r>
              <a:rPr kumimoji="0" lang="bg-BG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“ </a:t>
            </a:r>
            <a:r>
              <a:rPr kumimoji="0" lang="en-US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ФЧ</a:t>
            </a:r>
            <a:r>
              <a:rPr kumimoji="0" lang="en-US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lang="bg-BG" sz="1600" dirty="0">
                <a:cs typeface="Arial" pitchFamily="34" charset="0"/>
              </a:rPr>
              <a:t> </a:t>
            </a:r>
            <a:r>
              <a:rPr lang="bg-BG" sz="1600" dirty="0" smtClean="0">
                <a:cs typeface="Arial" pitchFamily="34" charset="0"/>
              </a:rPr>
              <a:t>е изяснявал кои са специфичните цели на учебните занятия.</a:t>
            </a:r>
            <a:endParaRPr kumimoji="0" lang="en-US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11" name="Диагра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882272"/>
              </p:ext>
            </p:extLst>
          </p:nvPr>
        </p:nvGraphicFramePr>
        <p:xfrm>
          <a:off x="4139952" y="3212975"/>
          <a:ext cx="4355976" cy="2688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5985051"/>
              </p:ext>
            </p:extLst>
          </p:nvPr>
        </p:nvGraphicFramePr>
        <p:xfrm>
          <a:off x="179512" y="1124744"/>
          <a:ext cx="417646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16" y="188640"/>
            <a:ext cx="3889128" cy="936104"/>
          </a:xfrm>
        </p:spPr>
        <p:txBody>
          <a:bodyPr/>
          <a:lstStyle/>
          <a:p>
            <a:r>
              <a:rPr lang="bg-BG" sz="2000" b="1" dirty="0" smtClean="0"/>
              <a:t>АКТУАЛНОСТ НА УЧЕБНОТО СЪДЪРЖАНИЕ  НА УЧЕБНИТЕ ДИСЦИПЛИНИ</a:t>
            </a:r>
            <a:endParaRPr lang="en-GB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5</a:t>
            </a:fld>
            <a:endParaRPr lang="en-GB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9512" y="3573016"/>
            <a:ext cx="36004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Около и над 90% от студентите считат, че учебното съдържание по двете изучавани дисциплини отразява съвременните постижения в областта и представя актуалните проблеми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в науката и практиката.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27984" y="260648"/>
            <a:ext cx="38891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2000" b="1" dirty="0" smtClean="0"/>
              <a:t>ИЗПОЛЗВАНИ МЕТОДИ НА ОБУЧЕНИЕ, КОИТО  СТИМУЛИРАТ УЧАСТИЕТО НА СТУДЕНТИТЕ</a:t>
            </a:r>
            <a:endParaRPr lang="en-GB" sz="2000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216837"/>
              </p:ext>
            </p:extLst>
          </p:nvPr>
        </p:nvGraphicFramePr>
        <p:xfrm>
          <a:off x="146724" y="1229302"/>
          <a:ext cx="4032448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818814"/>
              </p:ext>
            </p:extLst>
          </p:nvPr>
        </p:nvGraphicFramePr>
        <p:xfrm>
          <a:off x="3851920" y="4221089"/>
          <a:ext cx="453650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008306"/>
              </p:ext>
            </p:extLst>
          </p:nvPr>
        </p:nvGraphicFramePr>
        <p:xfrm>
          <a:off x="3923928" y="1340768"/>
          <a:ext cx="446449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5157192"/>
            <a:ext cx="36004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Сравнително висок е делът на студентите, които потвърждават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за използването на методи на обучение от страна на асистентите по АЧ и ФЧ, в които студента има активна роля.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bg-BG" sz="1100" i="1" baseline="0" dirty="0" smtClean="0">
                <a:cs typeface="Arial" pitchFamily="34" charset="0"/>
              </a:rPr>
              <a:t>По-нисък е делът на тези, които са потвърдили същото за преподавателите, водили лекционните</a:t>
            </a:r>
            <a:r>
              <a:rPr lang="bg-BG" sz="1100" i="1" dirty="0" smtClean="0">
                <a:cs typeface="Arial" pitchFamily="34" charset="0"/>
              </a:rPr>
              <a:t> занятия по АЧ </a:t>
            </a:r>
            <a:r>
              <a:rPr lang="en-US" sz="1100" i="1" dirty="0" smtClean="0">
                <a:cs typeface="Arial" pitchFamily="34" charset="0"/>
              </a:rPr>
              <a:t>(</a:t>
            </a:r>
            <a:r>
              <a:rPr lang="bg-BG" sz="1100" i="1" dirty="0" smtClean="0">
                <a:cs typeface="Arial" pitchFamily="34" charset="0"/>
              </a:rPr>
              <a:t>56%</a:t>
            </a:r>
            <a:r>
              <a:rPr lang="en-US" sz="1100" i="1" dirty="0" smtClean="0">
                <a:cs typeface="Arial" pitchFamily="34" charset="0"/>
              </a:rPr>
              <a:t>)</a:t>
            </a:r>
            <a:r>
              <a:rPr lang="bg-BG" sz="1100" i="1" dirty="0" smtClean="0">
                <a:cs typeface="Arial" pitchFamily="34" charset="0"/>
              </a:rPr>
              <a:t> и ФЧ </a:t>
            </a:r>
            <a:r>
              <a:rPr lang="en-US" sz="1100" i="1" dirty="0" smtClean="0">
                <a:cs typeface="Arial" pitchFamily="34" charset="0"/>
              </a:rPr>
              <a:t>(</a:t>
            </a:r>
            <a:r>
              <a:rPr lang="bg-BG" sz="1100" i="1" dirty="0" smtClean="0">
                <a:cs typeface="Arial" pitchFamily="34" charset="0"/>
              </a:rPr>
              <a:t>44%</a:t>
            </a:r>
            <a:r>
              <a:rPr lang="en-US" sz="1100" i="1" dirty="0" smtClean="0">
                <a:cs typeface="Arial" pitchFamily="34" charset="0"/>
              </a:rPr>
              <a:t>)</a:t>
            </a:r>
            <a:r>
              <a:rPr lang="bg-BG" sz="1100" i="1" dirty="0" smtClean="0">
                <a:cs typeface="Arial" pitchFamily="34" charset="0"/>
              </a:rPr>
              <a:t>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08912" cy="504056"/>
          </a:xfrm>
        </p:spPr>
        <p:txBody>
          <a:bodyPr/>
          <a:lstStyle/>
          <a:p>
            <a:pPr algn="ctr"/>
            <a:r>
              <a:rPr lang="ru-RU" sz="1600" i="1" dirty="0"/>
              <a:t>Табл. № </a:t>
            </a:r>
            <a:r>
              <a:rPr lang="ru-RU" sz="1600" i="1" dirty="0" smtClean="0"/>
              <a:t>2. </a:t>
            </a:r>
            <a:r>
              <a:rPr lang="ru-RU" sz="1600" i="1" dirty="0"/>
              <a:t>Оценки, дадени за преподавателите по учебната дисциплина „Анатомия на човека” от студентите</a:t>
            </a:r>
            <a:endParaRPr lang="en-GB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313740"/>
              </p:ext>
            </p:extLst>
          </p:nvPr>
        </p:nvGraphicFramePr>
        <p:xfrm>
          <a:off x="179512" y="1052736"/>
          <a:ext cx="7814187" cy="5477663"/>
        </p:xfrm>
        <a:graphic>
          <a:graphicData uri="http://schemas.openxmlformats.org/drawingml/2006/table">
            <a:tbl>
              <a:tblPr firstRow="1" firstCol="1" bandRow="1"/>
              <a:tblGrid>
                <a:gridCol w="6408711"/>
                <a:gridCol w="532396"/>
                <a:gridCol w="436540"/>
                <a:gridCol w="436540"/>
              </a:tblGrid>
              <a:tr h="1474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+mj-lt"/>
                        </a:rPr>
                        <a:t>Показатели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Проф. д-р Е. Иванов, дм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 vert="vert27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Ас. д-р Р. Доцова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 vert="vert27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Ас. д-р А. Тодоров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 vert="vert27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4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5.52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6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.00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5.71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5.36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5.88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5.76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7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5.24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5.50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5.65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5.60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5.88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5.82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5.56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5.88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5.65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33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5.32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5.88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5.65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5.24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5.75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5.82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5.64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5.63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5.71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1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5.36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5.88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5.76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5.60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5.75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5.71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16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5.13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5.86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5.31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5.54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5.88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5.63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5.43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5.81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5.69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064896" cy="562074"/>
          </a:xfrm>
        </p:spPr>
        <p:txBody>
          <a:bodyPr/>
          <a:lstStyle/>
          <a:p>
            <a:pPr algn="ctr"/>
            <a:r>
              <a:rPr lang="ru-RU" sz="1600" i="1" dirty="0"/>
              <a:t>Табл. № </a:t>
            </a:r>
            <a:r>
              <a:rPr lang="ru-RU" sz="1600" i="1" dirty="0" smtClean="0"/>
              <a:t>3. </a:t>
            </a:r>
            <a:r>
              <a:rPr lang="ru-RU" sz="1600" i="1" dirty="0"/>
              <a:t>Оценки, дадени за преподавателите по учебната дисциплина </a:t>
            </a:r>
            <a:r>
              <a:rPr lang="ru-RU" sz="1600" i="1" dirty="0" smtClean="0"/>
              <a:t>„Физиология </a:t>
            </a:r>
            <a:r>
              <a:rPr lang="ru-RU" sz="1600" i="1" dirty="0"/>
              <a:t>на човека” от студентите</a:t>
            </a:r>
            <a:endParaRPr lang="en-GB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147001"/>
              </p:ext>
            </p:extLst>
          </p:nvPr>
        </p:nvGraphicFramePr>
        <p:xfrm>
          <a:off x="467544" y="980728"/>
          <a:ext cx="7632848" cy="5544617"/>
        </p:xfrm>
        <a:graphic>
          <a:graphicData uri="http://schemas.openxmlformats.org/drawingml/2006/table">
            <a:tbl>
              <a:tblPr firstRow="1" firstCol="1" bandRow="1"/>
              <a:tblGrid>
                <a:gridCol w="5252073"/>
                <a:gridCol w="580575"/>
                <a:gridCol w="576064"/>
                <a:gridCol w="576064"/>
                <a:gridCol w="648072"/>
              </a:tblGrid>
              <a:tr h="1167817">
                <a:tc>
                  <a:txBody>
                    <a:bodyPr/>
                    <a:lstStyle/>
                    <a:p>
                      <a:pPr indent="226695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Показатели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Доц. Б. Русева, дм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Ас. д-р И. Химчева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Ас. д-р Л. Халачева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Ас. д-р Н. Колев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Учебното </a:t>
                      </a: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съдържание е представено на достъпен език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4.68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5.80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5.86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5.88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Умее </a:t>
                      </a: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да привлича вниманието и интереса на ст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удента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4.16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5.80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5.71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5.63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Използва</a:t>
                      </a: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разнообразни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методи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преподаване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4.32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5.71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5.75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време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използва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рационално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4.28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5.90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5.71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6.00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Отнася</a:t>
                      </a: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с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уважение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към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студентите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5.00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5.71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5.63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52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По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време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учебните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занятия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отделя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достатъчно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време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всеки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от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студентите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i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200" b="1" i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отнася</a:t>
                      </a:r>
                      <a:r>
                        <a:rPr lang="en-US" sz="1200" b="1" i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i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се</a:t>
                      </a:r>
                      <a:r>
                        <a:rPr lang="en-US" sz="1200" b="1" i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за </a:t>
                      </a:r>
                      <a:r>
                        <a:rPr lang="en-US" sz="1200" b="1" i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преподавателя</a:t>
                      </a:r>
                      <a:r>
                        <a:rPr lang="en-US" sz="1200" b="1" i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b="1" i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който</a:t>
                      </a:r>
                      <a:r>
                        <a:rPr lang="en-US" sz="1200" b="1" i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i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води</a:t>
                      </a:r>
                      <a:r>
                        <a:rPr lang="en-US" sz="1200" b="1" i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i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учебно-практическите</a:t>
                      </a:r>
                      <a:r>
                        <a:rPr lang="en-US" sz="1200" b="1" i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i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занятия</a:t>
                      </a:r>
                      <a:r>
                        <a:rPr lang="en-US" sz="1200" b="1" i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4.59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5.80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5.43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5.75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8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необходимото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време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за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водене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записки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от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страна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студентите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4.56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5.90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5.71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5.88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8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методични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средства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за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провеждане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учебните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занятия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4.52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5.71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5.88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8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Дава</a:t>
                      </a: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възможност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студентите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да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задават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допълнителни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въпроси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и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отговоря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поставените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въпроси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4.60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5.60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5.71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5.88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8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Предоставя</a:t>
                      </a: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учебни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материали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учебници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ръководства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сборници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и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.) за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подготовката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за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изпита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по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учебната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дисциплина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4.60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5.50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5.71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5.88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Провежда</a:t>
                      </a: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консултации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със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студентите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4.33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5.33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5.71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5.63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8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Обективен</a:t>
                      </a: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безпристрастен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е при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оценяване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знанията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и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уменията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на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студентите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4.38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5.71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5.88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4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Обща оценка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4.49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5.70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5.70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5.80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1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848872" cy="864096"/>
          </a:xfrm>
        </p:spPr>
        <p:txBody>
          <a:bodyPr/>
          <a:lstStyle/>
          <a:p>
            <a:r>
              <a:rPr lang="bg-BG" sz="2000" b="1" dirty="0" smtClean="0"/>
              <a:t>НАЛИЧНИ ЗАТРУДНЕНИЯ С  УСВОЯВАНЕТО НА УЧЕБНИЯ МАТЕРИАЛ И ОТДЕЛЕНО ВРЕМЕ ОТ СТУДЕНТИТЕ  ЗА САМОПОДГОТОВКА</a:t>
            </a:r>
            <a:endParaRPr lang="en-GB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8</a:t>
            </a:fld>
            <a:endParaRPr lang="en-GB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95536" y="5085184"/>
            <a:ext cx="35283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Около 50% от студентите споделят, че са срещали затруднения с усвояването на учебния материал по АЧ и ФЧ.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266253"/>
              </p:ext>
            </p:extLst>
          </p:nvPr>
        </p:nvGraphicFramePr>
        <p:xfrm>
          <a:off x="179512" y="980728"/>
          <a:ext cx="403244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711954"/>
              </p:ext>
            </p:extLst>
          </p:nvPr>
        </p:nvGraphicFramePr>
        <p:xfrm>
          <a:off x="4211960" y="1124744"/>
          <a:ext cx="413995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779912" y="4869160"/>
            <a:ext cx="439248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студенти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считат, че са отделили достатъчно време за самоподготовка по АЧ и ФЧ.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bg-BG" sz="1100" i="1" dirty="0" smtClean="0"/>
              <a:t>По-голяма част от студентите, </a:t>
            </a:r>
            <a:r>
              <a:rPr lang="bg-BG" sz="1100" i="1" dirty="0"/>
              <a:t>които са отделяли по-малко време за самоподготовка по </a:t>
            </a:r>
            <a:r>
              <a:rPr lang="bg-BG" sz="1100" i="1" dirty="0" smtClean="0"/>
              <a:t>АЧ, </a:t>
            </a:r>
            <a:r>
              <a:rPr lang="bg-BG" sz="1100" i="1" dirty="0"/>
              <a:t>споделят за налични затруднения с усвояването на учебния материал (</a:t>
            </a:r>
            <a:r>
              <a:rPr lang="en-US" sz="1100" i="1" dirty="0"/>
              <a:t>p</a:t>
            </a:r>
            <a:r>
              <a:rPr lang="bg-BG" sz="1100" i="1" dirty="0"/>
              <a:t>=0.034).  </a:t>
            </a:r>
            <a:r>
              <a:rPr lang="bg-BG" sz="1100" i="1" dirty="0" smtClean="0"/>
              <a:t>Същото беше установено и по отношение на ФЧ </a:t>
            </a:r>
            <a:r>
              <a:rPr lang="bg-BG" sz="1100" i="1" dirty="0"/>
              <a:t>(</a:t>
            </a:r>
            <a:r>
              <a:rPr lang="en-US" sz="1100" i="1" dirty="0"/>
              <a:t>p</a:t>
            </a:r>
            <a:r>
              <a:rPr lang="bg-BG" sz="1100" i="1" dirty="0" smtClean="0"/>
              <a:t>=0.006). Сигнификантна </a:t>
            </a:r>
            <a:r>
              <a:rPr lang="bg-BG" sz="1100" i="1" dirty="0"/>
              <a:t>зависимост не беше установена по отношение на затрудненията при усвояването на учебния материал и липсата на консултации по </a:t>
            </a:r>
            <a:r>
              <a:rPr lang="bg-BG" sz="1100" i="1" dirty="0" smtClean="0"/>
              <a:t>учебните дисциплини </a:t>
            </a:r>
            <a:r>
              <a:rPr lang="bg-BG" sz="1100" i="1" dirty="0"/>
              <a:t>(</a:t>
            </a:r>
            <a:r>
              <a:rPr lang="en-US" sz="1100" i="1" dirty="0"/>
              <a:t>p</a:t>
            </a:r>
            <a:r>
              <a:rPr lang="bg-BG" sz="1100" i="1" dirty="0"/>
              <a:t>&gt;0.05). </a:t>
            </a:r>
            <a:endParaRPr lang="en-GB" sz="1100" i="1" dirty="0"/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1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848872" cy="864096"/>
          </a:xfrm>
        </p:spPr>
        <p:txBody>
          <a:bodyPr/>
          <a:lstStyle/>
          <a:p>
            <a:r>
              <a:rPr lang="bg-BG" sz="2000" b="1" dirty="0" smtClean="0"/>
              <a:t>ОРГАНИЗИРАНИ КОНСУЛТАЦИИ ОТ ПРЕПОДАВАТЕЛИТЕ ПО УЧЕБНИТЕ ДИСЦИПЛИНИ И ПОСЕЩАЕМОСТ ОТ СТУДЕНТИТЕ</a:t>
            </a:r>
            <a:endParaRPr lang="en-GB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9</a:t>
            </a:fld>
            <a:endParaRPr lang="en-GB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4355976" y="4526102"/>
            <a:ext cx="3960440" cy="2215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lang="bg-BG" sz="1100" i="1" dirty="0" smtClean="0">
                <a:cs typeface="Arial" pitchFamily="34" charset="0"/>
              </a:rPr>
              <a:t>По отношение на АЧ, консултации са предлагани предимно от страна на асистентите, докато 78.7% заявяват, че такива не са провеждани от страна на хабилитираното лице.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отношение на ФЧ, 36% от студентите споделят, че  предложените консултации са били от асистентите, а според 44% - не са били предлагани консултации.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bg-BG" sz="1100" i="1" baseline="0" dirty="0" smtClean="0">
                <a:cs typeface="Arial" pitchFamily="34" charset="0"/>
              </a:rPr>
              <a:t>Сравнително ниска посещаемост е реализирана на консултациите по АЧ </a:t>
            </a:r>
            <a:r>
              <a:rPr lang="en-US" sz="1100" i="1" baseline="0" dirty="0" smtClean="0">
                <a:cs typeface="Arial" pitchFamily="34" charset="0"/>
              </a:rPr>
              <a:t>(</a:t>
            </a:r>
            <a:r>
              <a:rPr lang="bg-BG" sz="1100" i="1" baseline="0" dirty="0" smtClean="0">
                <a:cs typeface="Arial" pitchFamily="34" charset="0"/>
              </a:rPr>
              <a:t>10%</a:t>
            </a:r>
            <a:r>
              <a:rPr lang="en-US" sz="1100" i="1" baseline="0" dirty="0" smtClean="0">
                <a:cs typeface="Arial" pitchFamily="34" charset="0"/>
              </a:rPr>
              <a:t>)</a:t>
            </a:r>
            <a:r>
              <a:rPr lang="bg-BG" sz="1100" i="1" baseline="0" dirty="0" smtClean="0">
                <a:cs typeface="Arial" pitchFamily="34" charset="0"/>
              </a:rPr>
              <a:t>, докато по</a:t>
            </a:r>
            <a:r>
              <a:rPr lang="bg-BG" sz="1100" i="1" dirty="0" smtClean="0">
                <a:cs typeface="Arial" pitchFamily="34" charset="0"/>
              </a:rPr>
              <a:t> ФЧ 73.9%</a:t>
            </a:r>
            <a:r>
              <a:rPr lang="bg-BG" sz="1100" i="1" dirty="0">
                <a:cs typeface="Arial" pitchFamily="34" charset="0"/>
              </a:rPr>
              <a:t> </a:t>
            </a:r>
            <a:r>
              <a:rPr lang="bg-BG" sz="1100" i="1" dirty="0" smtClean="0">
                <a:cs typeface="Arial" pitchFamily="34" charset="0"/>
              </a:rPr>
              <a:t>от студентите са посещавали консултациите, организирани от асистентите.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Диагра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596860"/>
              </p:ext>
            </p:extLst>
          </p:nvPr>
        </p:nvGraphicFramePr>
        <p:xfrm>
          <a:off x="107504" y="1052736"/>
          <a:ext cx="417646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4165900"/>
              </p:ext>
            </p:extLst>
          </p:nvPr>
        </p:nvGraphicFramePr>
        <p:xfrm>
          <a:off x="107504" y="3861047"/>
          <a:ext cx="4176464" cy="288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863796"/>
              </p:ext>
            </p:extLst>
          </p:nvPr>
        </p:nvGraphicFramePr>
        <p:xfrm>
          <a:off x="4572000" y="1124744"/>
          <a:ext cx="3816424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252</TotalTime>
  <Words>1797</Words>
  <Application>Microsoft Office PowerPoint</Application>
  <PresentationFormat>On-screen Show (4:3)</PresentationFormat>
  <Paragraphs>231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03-01: ПРОУЧВАНЕ НА МНЕНИЕТО НА СТУДЕНТИ ЗА СПЕЦИФИЧНИТЕ КОМПЕТЕНЦИИ, ФОРМИРАНИ ПО УЧЕБНИТЕ ДИСЦИПЛИНИ „АНАТОМИЯ НА ЧОВЕКА” И „ ФИЗИОЛОГИЯ НА ЧОВЕКА ”,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ОСНОВНИ ДАННИ ЗА ПРОУЧВАНЕТО 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2. Оценки, дадени за преподавателите по учебната дисциплина „Анатомия на човека” от студентите</vt:lpstr>
      <vt:lpstr>Табл. № 3. Оценки, дадени за преподавателите по учебната дисциплина „Физиология на човека” от студентите</vt:lpstr>
      <vt:lpstr>НАЛИЧНИ ЗАТРУДНЕНИЯ С  УСВОЯВАНЕТО НА УЧЕБНИЯ МАТЕРИАЛ И ОТДЕЛЕНО ВРЕМЕ ОТ СТУДЕНТИТЕ  ЗА САМОПОДГОТОВКА</vt:lpstr>
      <vt:lpstr>ОРГАНИЗИРАНИ КОНСУЛТАЦИИ ОТ ПРЕПОДАВАТЕЛИТЕ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78</cp:revision>
  <dcterms:created xsi:type="dcterms:W3CDTF">2018-03-30T05:06:56Z</dcterms:created>
  <dcterms:modified xsi:type="dcterms:W3CDTF">2018-04-10T08:42:32Z</dcterms:modified>
</cp:coreProperties>
</file>