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1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Presentations%20Anketi%202017\Figures%2003-01%20Biology_Chemistry_StudPharmacy.xls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Presentations%20Anketi%202017\Figures%2003-01%20Biology_Chemistry_StudPharmacy.xls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Presentations%20Anketi%202017\Figures%2003-01%20Biology_Chemistry_StudPharmacy.xls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Presentations%20Anketi%202017\Figures%2003-01%20Biology_Chemistry_StudPharmacy.xls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Presentations%20Anketi%202017\Figures%2003-01%20Biology_Chemistry_StudPharmacy.xls" TargetMode="External"/><Relationship Id="rId1" Type="http://schemas.openxmlformats.org/officeDocument/2006/relationships/themeOverride" Target="../theme/themeOverride13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Presentations%20Anketi%202017\Figures%2003-01%20Biology_Chemistry_StudPharmacy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Presentations%20Anketi%202017\Figures%2003-01%20Biology_Chemistry_StudPharmacy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AK%2003-01%20Biology_StudPharmacy\Figures%2003-01%20Biology_StudPharmacy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AK%2003-01%20InorganicChemistry_StudPharmacy\Figures%2003-01%20InorganicChemistry_StudPharmacy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Presentations%20Anketi%202017\Figures%2003-01%20Biology_Chemistry_StudPharmacy.xls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AK%2003-01%20Biology_StudPharmacy\Figures%2003-01%20Biology_StudPharmacy.xls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AK%2003-01%20InorganicChemistry_StudPharmacy\Figures%2003-01%20InorganicChemistry_StudPharmacy.xls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Presentations%20Anketi%202017\Figures%2003-01%20Biology_Chemistry_StudPharmacy.xls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1. </a:t>
            </a:r>
            <a:r>
              <a:rPr lang="bg-BG" sz="1100" b="0" i="1" baseline="0">
                <a:effectLst/>
              </a:rPr>
              <a:t>Запознати ли бяхте с компетенциите, които е необходимо да притежавате по учебната дисциплина? 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5351358494079209E-3"/>
          <c:y val="0.40760406129924298"/>
          <c:w val="0.99046486415059198"/>
          <c:h val="0.3882094068583620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Лист1!$A$4</c:f>
              <c:strCache>
                <c:ptCount val="1"/>
                <c:pt idx="0">
                  <c:v>да, бях запознат</c:v>
                </c:pt>
              </c:strCache>
            </c:strRef>
          </c:tx>
          <c:invertIfNegative val="0"/>
          <c:cat>
            <c:strRef>
              <c:f>Лист1!$B$3:$C$3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Лист1!$B$4:$C$4</c:f>
              <c:numCache>
                <c:formatCode>General</c:formatCode>
                <c:ptCount val="2"/>
                <c:pt idx="0" formatCode="0.0;[Red]0.0">
                  <c:v>84</c:v>
                </c:pt>
                <c:pt idx="1">
                  <c:v>79.2</c:v>
                </c:pt>
              </c:numCache>
            </c:numRef>
          </c:val>
        </c:ser>
        <c:ser>
          <c:idx val="1"/>
          <c:order val="1"/>
          <c:tx>
            <c:strRef>
              <c:f>Лист1!$A$5</c:f>
              <c:strCache>
                <c:ptCount val="1"/>
                <c:pt idx="0">
                  <c:v>не, не бях запознат</c:v>
                </c:pt>
              </c:strCache>
            </c:strRef>
          </c:tx>
          <c:invertIfNegative val="0"/>
          <c:cat>
            <c:strRef>
              <c:f>Лист1!$B$3:$C$3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Лист1!$B$5:$C$5</c:f>
              <c:numCache>
                <c:formatCode>General</c:formatCode>
                <c:ptCount val="2"/>
                <c:pt idx="0" formatCode="0.0;[Red]0.0">
                  <c:v>16</c:v>
                </c:pt>
                <c:pt idx="1">
                  <c:v>8.3000000000000007</c:v>
                </c:pt>
              </c:numCache>
            </c:numRef>
          </c:val>
        </c:ser>
        <c:ser>
          <c:idx val="2"/>
          <c:order val="2"/>
          <c:tx>
            <c:strRef>
              <c:f>Лист1!$A$6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Лист1!$B$3:$C$3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Лист1!$B$6:$C$6</c:f>
              <c:numCache>
                <c:formatCode>General</c:formatCode>
                <c:ptCount val="2"/>
                <c:pt idx="1">
                  <c:v>12.5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10910592"/>
        <c:axId val="210941056"/>
        <c:axId val="0"/>
      </c:bar3DChart>
      <c:catAx>
        <c:axId val="210910592"/>
        <c:scaling>
          <c:orientation val="minMax"/>
        </c:scaling>
        <c:delete val="0"/>
        <c:axPos val="b"/>
        <c:majorTickMark val="none"/>
        <c:minorTickMark val="none"/>
        <c:tickLblPos val="nextTo"/>
        <c:crossAx val="210941056"/>
        <c:crosses val="autoZero"/>
        <c:auto val="1"/>
        <c:lblAlgn val="ctr"/>
        <c:lblOffset val="100"/>
        <c:noMultiLvlLbl val="0"/>
      </c:catAx>
      <c:valAx>
        <c:axId val="210941056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2109105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3178278510056187E-2"/>
          <c:y val="0.28657767183017391"/>
          <c:w val="0.89999994994679344"/>
          <c:h val="9.9104211474792953E-2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 dirty="0">
                <a:effectLst/>
              </a:rPr>
              <a:t>Фиг. № </a:t>
            </a:r>
            <a:r>
              <a:rPr lang="bg-BG" sz="1100" b="1" i="1" baseline="0" dirty="0" smtClean="0">
                <a:effectLst/>
              </a:rPr>
              <a:t>9. </a:t>
            </a:r>
            <a:r>
              <a:rPr lang="bg-BG" sz="1100" b="0" i="1" baseline="0" dirty="0">
                <a:effectLst/>
              </a:rPr>
              <a:t>Отделихте ли достатъчно време за самоподготовка за учебно-практическите занятия по дисциплината?</a:t>
            </a:r>
            <a:endParaRPr lang="en-GB" sz="11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Лист1!$I$63</c:f>
              <c:strCache>
                <c:ptCount val="1"/>
                <c:pt idx="0">
                  <c:v>да, отделям достатъчно</c:v>
                </c:pt>
              </c:strCache>
            </c:strRef>
          </c:tx>
          <c:invertIfNegative val="0"/>
          <c:cat>
            <c:strRef>
              <c:f>Лист1!$J$62:$K$62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Лист1!$J$63:$K$63</c:f>
              <c:numCache>
                <c:formatCode>General</c:formatCode>
                <c:ptCount val="2"/>
                <c:pt idx="0" formatCode="0.0;[Red]0.0">
                  <c:v>58.3</c:v>
                </c:pt>
                <c:pt idx="1">
                  <c:v>58.3</c:v>
                </c:pt>
              </c:numCache>
            </c:numRef>
          </c:val>
        </c:ser>
        <c:ser>
          <c:idx val="1"/>
          <c:order val="1"/>
          <c:tx>
            <c:strRef>
              <c:f>Лист1!$I$64</c:f>
              <c:strCache>
                <c:ptCount val="1"/>
                <c:pt idx="0">
                  <c:v>да, отделям, но не достатъчно</c:v>
                </c:pt>
              </c:strCache>
            </c:strRef>
          </c:tx>
          <c:invertIfNegative val="0"/>
          <c:cat>
            <c:strRef>
              <c:f>Лист1!$J$62:$K$62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Лист1!$J$64:$K$64</c:f>
              <c:numCache>
                <c:formatCode>General</c:formatCode>
                <c:ptCount val="2"/>
                <c:pt idx="0" formatCode="0.0;[Red]0.0">
                  <c:v>41.7</c:v>
                </c:pt>
                <c:pt idx="1">
                  <c:v>37.6</c:v>
                </c:pt>
              </c:numCache>
            </c:numRef>
          </c:val>
        </c:ser>
        <c:ser>
          <c:idx val="2"/>
          <c:order val="2"/>
          <c:tx>
            <c:strRef>
              <c:f>Лист1!$I$65</c:f>
              <c:strCache>
                <c:ptCount val="1"/>
                <c:pt idx="0">
                  <c:v>не, не отделям въобще</c:v>
                </c:pt>
              </c:strCache>
            </c:strRef>
          </c:tx>
          <c:invertIfNegative val="0"/>
          <c:cat>
            <c:strRef>
              <c:f>Лист1!$J$62:$K$62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Лист1!$J$65:$K$65</c:f>
              <c:numCache>
                <c:formatCode>General</c:formatCode>
                <c:ptCount val="2"/>
                <c:pt idx="1">
                  <c:v>4.2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13280640"/>
        <c:axId val="213282176"/>
        <c:axId val="0"/>
      </c:bar3DChart>
      <c:catAx>
        <c:axId val="213280640"/>
        <c:scaling>
          <c:orientation val="minMax"/>
        </c:scaling>
        <c:delete val="0"/>
        <c:axPos val="b"/>
        <c:majorTickMark val="none"/>
        <c:minorTickMark val="none"/>
        <c:tickLblPos val="nextTo"/>
        <c:crossAx val="213282176"/>
        <c:crosses val="autoZero"/>
        <c:auto val="1"/>
        <c:lblAlgn val="ctr"/>
        <c:lblOffset val="100"/>
        <c:noMultiLvlLbl val="0"/>
      </c:catAx>
      <c:valAx>
        <c:axId val="213282176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21328064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5704045696081233E-2"/>
          <c:y val="0.180798444981523"/>
          <c:w val="0.96570297462817145"/>
          <c:h val="0.10301035287255758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bg-BG" sz="1000" b="1" i="1" baseline="0" dirty="0">
                <a:effectLst/>
              </a:rPr>
              <a:t>Фиг. № </a:t>
            </a:r>
            <a:r>
              <a:rPr lang="bg-BG" sz="1000" b="1" i="1" baseline="0" dirty="0" smtClean="0">
                <a:effectLst/>
              </a:rPr>
              <a:t>10. </a:t>
            </a:r>
            <a:r>
              <a:rPr lang="bg-BG" sz="1000" b="0" i="1" baseline="0" dirty="0">
                <a:effectLst/>
              </a:rPr>
              <a:t>Предложени ли Ви бяха консултации по време на семестъра от страна на преподавателите, водили учебната дисциплина? </a:t>
            </a:r>
            <a:r>
              <a:rPr lang="en-US" sz="1000" b="0" i="1" baseline="0" dirty="0">
                <a:effectLst/>
              </a:rPr>
              <a:t>(</a:t>
            </a:r>
            <a:r>
              <a:rPr lang="bg-BG" sz="1000" b="0" i="1" baseline="0" dirty="0">
                <a:effectLst/>
              </a:rPr>
              <a:t>%</a:t>
            </a:r>
            <a:r>
              <a:rPr lang="en-US" sz="1000" b="0" i="1" baseline="0" dirty="0">
                <a:effectLst/>
              </a:rPr>
              <a:t>)</a:t>
            </a:r>
            <a:endParaRPr lang="en-GB" sz="1000" dirty="0">
              <a:effectLst/>
            </a:endParaRP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Лист1!$R$62</c:f>
              <c:strCache>
                <c:ptCount val="1"/>
                <c:pt idx="0">
                  <c:v>да, предложени от лектора</c:v>
                </c:pt>
              </c:strCache>
            </c:strRef>
          </c:tx>
          <c:invertIfNegative val="0"/>
          <c:cat>
            <c:strRef>
              <c:f>Лист1!$Q$63:$Q$64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Лист1!$R$63:$R$64</c:f>
              <c:numCache>
                <c:formatCode>General</c:formatCode>
                <c:ptCount val="2"/>
                <c:pt idx="0">
                  <c:v>38.6</c:v>
                </c:pt>
                <c:pt idx="1">
                  <c:v>35.4</c:v>
                </c:pt>
              </c:numCache>
            </c:numRef>
          </c:val>
        </c:ser>
        <c:ser>
          <c:idx val="1"/>
          <c:order val="1"/>
          <c:tx>
            <c:strRef>
              <c:f>Лист1!$S$62</c:f>
              <c:strCache>
                <c:ptCount val="1"/>
                <c:pt idx="0">
                  <c:v>да, предложени от асистента</c:v>
                </c:pt>
              </c:strCache>
            </c:strRef>
          </c:tx>
          <c:invertIfNegative val="0"/>
          <c:cat>
            <c:strRef>
              <c:f>Лист1!$Q$63:$Q$64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Лист1!$S$63:$S$64</c:f>
              <c:numCache>
                <c:formatCode>General</c:formatCode>
                <c:ptCount val="2"/>
                <c:pt idx="0">
                  <c:v>47.8</c:v>
                </c:pt>
                <c:pt idx="1">
                  <c:v>47.9</c:v>
                </c:pt>
              </c:numCache>
            </c:numRef>
          </c:val>
        </c:ser>
        <c:ser>
          <c:idx val="2"/>
          <c:order val="2"/>
          <c:tx>
            <c:strRef>
              <c:f>Лист1!$T$62</c:f>
              <c:strCache>
                <c:ptCount val="1"/>
                <c:pt idx="0">
                  <c:v>не, не бяха предложени</c:v>
                </c:pt>
              </c:strCache>
            </c:strRef>
          </c:tx>
          <c:invertIfNegative val="0"/>
          <c:cat>
            <c:strRef>
              <c:f>Лист1!$Q$63:$Q$64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Лист1!$T$63:$T$64</c:f>
              <c:numCache>
                <c:formatCode>General</c:formatCode>
                <c:ptCount val="2"/>
                <c:pt idx="0">
                  <c:v>13.6</c:v>
                </c:pt>
                <c:pt idx="1">
                  <c:v>16.7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213213952"/>
        <c:axId val="213215488"/>
        <c:axId val="0"/>
      </c:bar3DChart>
      <c:catAx>
        <c:axId val="213213952"/>
        <c:scaling>
          <c:orientation val="minMax"/>
        </c:scaling>
        <c:delete val="0"/>
        <c:axPos val="l"/>
        <c:majorTickMark val="none"/>
        <c:minorTickMark val="none"/>
        <c:tickLblPos val="nextTo"/>
        <c:crossAx val="213215488"/>
        <c:crosses val="autoZero"/>
        <c:auto val="1"/>
        <c:lblAlgn val="ctr"/>
        <c:lblOffset val="100"/>
        <c:noMultiLvlLbl val="0"/>
      </c:catAx>
      <c:valAx>
        <c:axId val="21321548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1321395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000" b="1" i="1" baseline="0" dirty="0">
                <a:effectLst/>
              </a:rPr>
              <a:t>Фиг. № </a:t>
            </a:r>
            <a:r>
              <a:rPr lang="bg-BG" sz="1000" b="1" i="1" baseline="0" dirty="0" smtClean="0">
                <a:effectLst/>
              </a:rPr>
              <a:t>11. </a:t>
            </a:r>
            <a:r>
              <a:rPr lang="bg-BG" sz="1000" b="0" i="1" baseline="0" dirty="0">
                <a:effectLst/>
              </a:rPr>
              <a:t>Посещавахте ли консултациите, провеждани по време на семестъра от страна на преподавателите, водили учебната дисциплина? </a:t>
            </a:r>
            <a:r>
              <a:rPr lang="en-US" sz="1000" b="0" i="1" baseline="0" dirty="0">
                <a:effectLst/>
              </a:rPr>
              <a:t>(</a:t>
            </a:r>
            <a:r>
              <a:rPr lang="bg-BG" sz="1000" b="0" i="1" baseline="0" dirty="0">
                <a:effectLst/>
              </a:rPr>
              <a:t>%</a:t>
            </a:r>
            <a:r>
              <a:rPr lang="en-US" sz="1000" b="0" i="1" baseline="0" dirty="0">
                <a:effectLst/>
              </a:rPr>
              <a:t>)</a:t>
            </a:r>
            <a:endParaRPr lang="en-GB" sz="1000" dirty="0">
              <a:effectLst/>
            </a:endParaRP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5546290675627701"/>
          <c:y val="0.18333283849687199"/>
          <c:w val="0.58458180759377709"/>
          <c:h val="0.63709851204272328"/>
        </c:manualLayout>
      </c:layout>
      <c:bar3DChart>
        <c:barDir val="bar"/>
        <c:grouping val="percentStacked"/>
        <c:varyColors val="0"/>
        <c:ser>
          <c:idx val="0"/>
          <c:order val="0"/>
          <c:tx>
            <c:strRef>
              <c:f>Лист1!$I$83</c:f>
              <c:strCache>
                <c:ptCount val="1"/>
                <c:pt idx="0">
                  <c:v>да, посещавах консултациите на лектора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Лист1!$J$82:$K$82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Лист1!$J$83:$K$83</c:f>
              <c:numCache>
                <c:formatCode>General</c:formatCode>
                <c:ptCount val="2"/>
                <c:pt idx="0" formatCode="0.0;[Red]0.0">
                  <c:v>10</c:v>
                </c:pt>
                <c:pt idx="1">
                  <c:v>8.8000000000000007</c:v>
                </c:pt>
              </c:numCache>
            </c:numRef>
          </c:val>
        </c:ser>
        <c:ser>
          <c:idx val="1"/>
          <c:order val="1"/>
          <c:tx>
            <c:strRef>
              <c:f>Лист1!$I$84</c:f>
              <c:strCache>
                <c:ptCount val="1"/>
                <c:pt idx="0">
                  <c:v>да, посещавах консултациите на асистента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Лист1!$J$82:$K$82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Лист1!$J$84:$K$84</c:f>
              <c:numCache>
                <c:formatCode>General</c:formatCode>
                <c:ptCount val="2"/>
                <c:pt idx="0" formatCode="0.0;[Red]0.0">
                  <c:v>10</c:v>
                </c:pt>
                <c:pt idx="1">
                  <c:v>82.6</c:v>
                </c:pt>
              </c:numCache>
            </c:numRef>
          </c:val>
        </c:ser>
        <c:ser>
          <c:idx val="2"/>
          <c:order val="2"/>
          <c:tx>
            <c:strRef>
              <c:f>Лист1!$I$85</c:f>
              <c:strCache>
                <c:ptCount val="1"/>
                <c:pt idx="0">
                  <c:v>не, не съм посещавал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Лист1!$J$82:$K$82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Лист1!$J$85:$K$85</c:f>
              <c:numCache>
                <c:formatCode>General</c:formatCode>
                <c:ptCount val="2"/>
                <c:pt idx="0" formatCode="0.0;[Red]0.0">
                  <c:v>72.5</c:v>
                </c:pt>
                <c:pt idx="1">
                  <c:v>4.3</c:v>
                </c:pt>
              </c:numCache>
            </c:numRef>
          </c:val>
        </c:ser>
        <c:ser>
          <c:idx val="3"/>
          <c:order val="3"/>
          <c:tx>
            <c:strRef>
              <c:f>Лист1!$I$86</c:f>
              <c:strCache>
                <c:ptCount val="1"/>
                <c:pt idx="0">
                  <c:v>не бяха ми предложили консултации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Лист1!$J$82:$K$82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Лист1!$J$86:$K$86</c:f>
              <c:numCache>
                <c:formatCode>General</c:formatCode>
                <c:ptCount val="2"/>
                <c:pt idx="0" formatCode="0.0;[Red]0.0">
                  <c:v>7.5</c:v>
                </c:pt>
                <c:pt idx="1">
                  <c:v>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214456960"/>
        <c:axId val="214466944"/>
        <c:axId val="0"/>
      </c:bar3DChart>
      <c:catAx>
        <c:axId val="214456960"/>
        <c:scaling>
          <c:orientation val="minMax"/>
        </c:scaling>
        <c:delete val="0"/>
        <c:axPos val="l"/>
        <c:majorTickMark val="none"/>
        <c:minorTickMark val="none"/>
        <c:tickLblPos val="nextTo"/>
        <c:crossAx val="214466944"/>
        <c:crosses val="autoZero"/>
        <c:auto val="1"/>
        <c:lblAlgn val="ctr"/>
        <c:lblOffset val="100"/>
        <c:noMultiLvlLbl val="0"/>
      </c:catAx>
      <c:valAx>
        <c:axId val="214466944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2144569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955741028774582"/>
          <c:w val="0.99137071117419595"/>
          <c:h val="8.1910678506985829E-2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 dirty="0">
                <a:effectLst/>
              </a:rPr>
              <a:t>Фиг. № </a:t>
            </a:r>
            <a:r>
              <a:rPr lang="bg-BG" sz="1100" b="1" i="1" baseline="0" dirty="0" smtClean="0">
                <a:effectLst/>
              </a:rPr>
              <a:t>12</a:t>
            </a:r>
            <a:r>
              <a:rPr lang="bg-BG" sz="1100" b="0" i="1" baseline="0" dirty="0" smtClean="0">
                <a:effectLst/>
              </a:rPr>
              <a:t>. </a:t>
            </a:r>
            <a:r>
              <a:rPr lang="bg-BG" sz="1100" b="0" i="1" baseline="0" dirty="0">
                <a:effectLst/>
              </a:rPr>
              <a:t>Отговаря ли получената оценка на изпита по учебната дисциплина на Вашите знания?  </a:t>
            </a:r>
            <a:r>
              <a:rPr lang="en-US" sz="1100" b="0" i="1" baseline="0" dirty="0">
                <a:effectLst/>
              </a:rPr>
              <a:t>(</a:t>
            </a:r>
            <a:r>
              <a:rPr lang="bg-BG" sz="1100" b="0" i="1" baseline="0" dirty="0">
                <a:effectLst/>
              </a:rPr>
              <a:t>%</a:t>
            </a:r>
            <a:r>
              <a:rPr lang="en-US" sz="1100" b="0" i="1" baseline="0" dirty="0">
                <a:effectLst/>
              </a:rPr>
              <a:t>)</a:t>
            </a:r>
            <a:endParaRPr lang="en-GB" sz="1100" dirty="0">
              <a:effectLst/>
            </a:endParaRP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Лист1!$A$125</c:f>
              <c:strCache>
                <c:ptCount val="1"/>
                <c:pt idx="0">
                  <c:v>отговаря приблизително</c:v>
                </c:pt>
              </c:strCache>
            </c:strRef>
          </c:tx>
          <c:invertIfNegative val="0"/>
          <c:cat>
            <c:strRef>
              <c:f>Лист1!$B$124:$C$124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Лист1!$B$125:$C$125</c:f>
              <c:numCache>
                <c:formatCode>General</c:formatCode>
                <c:ptCount val="2"/>
                <c:pt idx="0" formatCode="0.0;[Red]0.0">
                  <c:v>33.299999999999997</c:v>
                </c:pt>
                <c:pt idx="1">
                  <c:v>16.7</c:v>
                </c:pt>
              </c:numCache>
            </c:numRef>
          </c:val>
        </c:ser>
        <c:ser>
          <c:idx val="1"/>
          <c:order val="1"/>
          <c:tx>
            <c:strRef>
              <c:f>Лист1!$A$126</c:f>
              <c:strCache>
                <c:ptCount val="1"/>
                <c:pt idx="0">
                  <c:v>отговаря напълно</c:v>
                </c:pt>
              </c:strCache>
            </c:strRef>
          </c:tx>
          <c:invertIfNegative val="0"/>
          <c:cat>
            <c:strRef>
              <c:f>Лист1!$B$124:$C$124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Лист1!$B$126:$C$126</c:f>
              <c:numCache>
                <c:formatCode>General</c:formatCode>
                <c:ptCount val="2"/>
                <c:pt idx="0" formatCode="0.0;[Red]0.0">
                  <c:v>58.3</c:v>
                </c:pt>
                <c:pt idx="1">
                  <c:v>41.7</c:v>
                </c:pt>
              </c:numCache>
            </c:numRef>
          </c:val>
        </c:ser>
        <c:ser>
          <c:idx val="2"/>
          <c:order val="2"/>
          <c:tx>
            <c:strRef>
              <c:f>Лист1!$A$127</c:f>
              <c:strCache>
                <c:ptCount val="1"/>
                <c:pt idx="0">
                  <c:v>не отговаря - занижена</c:v>
                </c:pt>
              </c:strCache>
            </c:strRef>
          </c:tx>
          <c:invertIfNegative val="0"/>
          <c:cat>
            <c:strRef>
              <c:f>Лист1!$B$124:$C$124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Лист1!$B$127:$C$127</c:f>
              <c:numCache>
                <c:formatCode>General</c:formatCode>
                <c:ptCount val="2"/>
                <c:pt idx="0" formatCode="0.0;[Red]0.0">
                  <c:v>4.2</c:v>
                </c:pt>
                <c:pt idx="1">
                  <c:v>16.7</c:v>
                </c:pt>
              </c:numCache>
            </c:numRef>
          </c:val>
        </c:ser>
        <c:ser>
          <c:idx val="3"/>
          <c:order val="3"/>
          <c:tx>
            <c:strRef>
              <c:f>Лист1!$A$128</c:f>
              <c:strCache>
                <c:ptCount val="1"/>
                <c:pt idx="0">
                  <c:v>не отговаря - завишена</c:v>
                </c:pt>
              </c:strCache>
            </c:strRef>
          </c:tx>
          <c:invertIfNegative val="0"/>
          <c:cat>
            <c:strRef>
              <c:f>Лист1!$B$124:$C$124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Лист1!$B$128:$C$128</c:f>
              <c:numCache>
                <c:formatCode>General</c:formatCode>
                <c:ptCount val="2"/>
                <c:pt idx="0">
                  <c:v>4.2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12827136"/>
        <c:axId val="212841216"/>
        <c:axId val="0"/>
      </c:bar3DChart>
      <c:catAx>
        <c:axId val="212827136"/>
        <c:scaling>
          <c:orientation val="minMax"/>
        </c:scaling>
        <c:delete val="0"/>
        <c:axPos val="b"/>
        <c:majorTickMark val="none"/>
        <c:minorTickMark val="none"/>
        <c:tickLblPos val="nextTo"/>
        <c:crossAx val="212841216"/>
        <c:crosses val="autoZero"/>
        <c:auto val="1"/>
        <c:lblAlgn val="ctr"/>
        <c:lblOffset val="100"/>
        <c:noMultiLvlLbl val="0"/>
      </c:catAx>
      <c:valAx>
        <c:axId val="212841216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21282713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2. </a:t>
            </a:r>
            <a:r>
              <a:rPr lang="bg-BG" sz="1100" b="0" i="1" baseline="0">
                <a:effectLst/>
              </a:rPr>
              <a:t>Считате ли, че учебната дисциплина е важна в процеса на цялостното обучение на студентите  от специалност „Фармация”?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Лист1!$J$4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cat>
            <c:strRef>
              <c:f>Лист1!$K$3:$L$3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Лист1!$K$4:$L$4</c:f>
              <c:numCache>
                <c:formatCode>General</c:formatCode>
                <c:ptCount val="2"/>
                <c:pt idx="0">
                  <c:v>42.9</c:v>
                </c:pt>
                <c:pt idx="1">
                  <c:v>54.5</c:v>
                </c:pt>
              </c:numCache>
            </c:numRef>
          </c:val>
        </c:ser>
        <c:ser>
          <c:idx val="1"/>
          <c:order val="1"/>
          <c:tx>
            <c:strRef>
              <c:f>Лист1!$J$5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cat>
            <c:strRef>
              <c:f>Лист1!$K$3:$L$3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Лист1!$K$5:$L$5</c:f>
              <c:numCache>
                <c:formatCode>General</c:formatCode>
                <c:ptCount val="2"/>
                <c:pt idx="1">
                  <c:v>4.5</c:v>
                </c:pt>
              </c:numCache>
            </c:numRef>
          </c:val>
        </c:ser>
        <c:ser>
          <c:idx val="2"/>
          <c:order val="2"/>
          <c:tx>
            <c:strRef>
              <c:f>Лист1!$J$6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Лист1!$K$3:$L$3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Лист1!$K$6:$L$6</c:f>
              <c:numCache>
                <c:formatCode>General</c:formatCode>
                <c:ptCount val="2"/>
                <c:pt idx="0">
                  <c:v>57.1</c:v>
                </c:pt>
                <c:pt idx="1">
                  <c:v>40.9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12292352"/>
        <c:axId val="212293888"/>
        <c:axId val="0"/>
      </c:bar3DChart>
      <c:catAx>
        <c:axId val="212292352"/>
        <c:scaling>
          <c:orientation val="minMax"/>
        </c:scaling>
        <c:delete val="0"/>
        <c:axPos val="b"/>
        <c:majorTickMark val="none"/>
        <c:minorTickMark val="none"/>
        <c:tickLblPos val="nextTo"/>
        <c:crossAx val="212293888"/>
        <c:crosses val="autoZero"/>
        <c:auto val="1"/>
        <c:lblAlgn val="ctr"/>
        <c:lblOffset val="100"/>
        <c:noMultiLvlLbl val="0"/>
      </c:catAx>
      <c:valAx>
        <c:axId val="2122938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1229235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3. </a:t>
            </a:r>
            <a:r>
              <a:rPr lang="bg-BG" sz="1100" b="0" i="1" baseline="0">
                <a:effectLst/>
              </a:rPr>
              <a:t>Считате ли, че придобитите компетенции по учебната дисциплина ще Ви помогнат за по-успешната професионална реализация?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578670342227957"/>
          <c:y val="0.27787506964565889"/>
          <c:w val="0.81061699796184083"/>
          <c:h val="0.41076905138719721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Лист1!$A$23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Лист1!$B$22:$C$22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Лист1!$B$23:$C$23</c:f>
              <c:numCache>
                <c:formatCode>0.0</c:formatCode>
                <c:ptCount val="2"/>
                <c:pt idx="0">
                  <c:v>35</c:v>
                </c:pt>
                <c:pt idx="1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Лист1!$A$24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cat>
            <c:strRef>
              <c:f>Лист1!$B$22:$C$22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Лист1!$B$24:$C$24</c:f>
              <c:numCache>
                <c:formatCode>0.0</c:formatCode>
                <c:ptCount val="2"/>
                <c:pt idx="0">
                  <c:v>5</c:v>
                </c:pt>
                <c:pt idx="1">
                  <c:v>4.5</c:v>
                </c:pt>
              </c:numCache>
            </c:numRef>
          </c:val>
        </c:ser>
        <c:ser>
          <c:idx val="2"/>
          <c:order val="2"/>
          <c:tx>
            <c:strRef>
              <c:f>Лист1!$A$25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Лист1!$B$22:$C$22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Лист1!$B$25:$C$25</c:f>
              <c:numCache>
                <c:formatCode>0.0</c:formatCode>
                <c:ptCount val="2"/>
                <c:pt idx="0">
                  <c:v>60</c:v>
                </c:pt>
                <c:pt idx="1">
                  <c:v>45.5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212346752"/>
        <c:axId val="212348288"/>
        <c:axId val="0"/>
      </c:bar3DChart>
      <c:catAx>
        <c:axId val="2123467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212348288"/>
        <c:crosses val="autoZero"/>
        <c:auto val="1"/>
        <c:lblAlgn val="ctr"/>
        <c:lblOffset val="100"/>
        <c:noMultiLvlLbl val="0"/>
      </c:catAx>
      <c:valAx>
        <c:axId val="212348288"/>
        <c:scaling>
          <c:orientation val="minMax"/>
          <c:max val="1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n-US"/>
          </a:p>
        </c:txPr>
        <c:crossAx val="21234675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/>
              <a:t>Фиг. 4. </a:t>
            </a:r>
            <a:r>
              <a:rPr lang="bg-BG" sz="1100" b="0" i="1" baseline="0"/>
              <a:t>Изясняваше ли преподавателя по учебната дисциплина кои са специфичните цели на всяко учебно занятие </a:t>
            </a:r>
            <a:r>
              <a:rPr lang="en-US" sz="1100" b="0" i="1" baseline="0"/>
              <a:t>(</a:t>
            </a:r>
            <a:r>
              <a:rPr lang="bg-BG" sz="1100" b="0" i="1" baseline="0"/>
              <a:t>%</a:t>
            </a:r>
            <a:r>
              <a:rPr lang="en-US" sz="1100" b="0" i="1" baseline="0"/>
              <a:t>)</a:t>
            </a:r>
            <a:endParaRPr lang="bg-BG" sz="1100" b="0" i="1" baseline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Лист1!$K$20</c:f>
              <c:strCache>
                <c:ptCount val="1"/>
                <c:pt idx="0">
                  <c:v>да, за всяко занятие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Лист1!$J$21:$J$24</c:f>
              <c:strCache>
                <c:ptCount val="4"/>
                <c:pt idx="0">
                  <c:v>доц. М. Атанасова, дм</c:v>
                </c:pt>
                <c:pt idx="1">
                  <c:v>ас. П. Драгомирова</c:v>
                </c:pt>
                <c:pt idx="2">
                  <c:v>ас. А. Блажев</c:v>
                </c:pt>
                <c:pt idx="3">
                  <c:v>ас. К. Илиева</c:v>
                </c:pt>
              </c:strCache>
            </c:strRef>
          </c:cat>
          <c:val>
            <c:numRef>
              <c:f>Лист1!$K$21:$K$24</c:f>
              <c:numCache>
                <c:formatCode>0.0;[Red]0.0</c:formatCode>
                <c:ptCount val="4"/>
                <c:pt idx="0">
                  <c:v>83.3</c:v>
                </c:pt>
                <c:pt idx="1">
                  <c:v>85.7</c:v>
                </c:pt>
                <c:pt idx="2" formatCode="General">
                  <c:v>100</c:v>
                </c:pt>
                <c:pt idx="3" formatCode="General">
                  <c:v>87.5</c:v>
                </c:pt>
              </c:numCache>
            </c:numRef>
          </c:val>
        </c:ser>
        <c:ser>
          <c:idx val="1"/>
          <c:order val="1"/>
          <c:tx>
            <c:strRef>
              <c:f>Лист1!$L$20</c:f>
              <c:strCache>
                <c:ptCount val="1"/>
                <c:pt idx="0">
                  <c:v>да, за някои от занятията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Лист1!$J$21:$J$24</c:f>
              <c:strCache>
                <c:ptCount val="4"/>
                <c:pt idx="0">
                  <c:v>доц. М. Атанасова, дм</c:v>
                </c:pt>
                <c:pt idx="1">
                  <c:v>ас. П. Драгомирова</c:v>
                </c:pt>
                <c:pt idx="2">
                  <c:v>ас. А. Блажев</c:v>
                </c:pt>
                <c:pt idx="3">
                  <c:v>ас. К. Илиева</c:v>
                </c:pt>
              </c:strCache>
            </c:strRef>
          </c:cat>
          <c:val>
            <c:numRef>
              <c:f>Лист1!$L$21:$L$24</c:f>
              <c:numCache>
                <c:formatCode>0.0;[Red]0.0</c:formatCode>
                <c:ptCount val="4"/>
                <c:pt idx="0">
                  <c:v>4.2</c:v>
                </c:pt>
                <c:pt idx="1">
                  <c:v>14.3</c:v>
                </c:pt>
              </c:numCache>
            </c:numRef>
          </c:val>
        </c:ser>
        <c:ser>
          <c:idx val="2"/>
          <c:order val="2"/>
          <c:tx>
            <c:strRef>
              <c:f>Лист1!$M$20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Лист1!$J$21:$J$24</c:f>
              <c:strCache>
                <c:ptCount val="4"/>
                <c:pt idx="0">
                  <c:v>доц. М. Атанасова, дм</c:v>
                </c:pt>
                <c:pt idx="1">
                  <c:v>ас. П. Драгомирова</c:v>
                </c:pt>
                <c:pt idx="2">
                  <c:v>ас. А. Блажев</c:v>
                </c:pt>
                <c:pt idx="3">
                  <c:v>ас. К. Илиева</c:v>
                </c:pt>
              </c:strCache>
            </c:strRef>
          </c:cat>
          <c:val>
            <c:numRef>
              <c:f>Лист1!$M$21:$M$24</c:f>
              <c:numCache>
                <c:formatCode>General</c:formatCode>
                <c:ptCount val="4"/>
                <c:pt idx="0">
                  <c:v>12.5</c:v>
                </c:pt>
                <c:pt idx="3">
                  <c:v>12.5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12406272"/>
        <c:axId val="212407808"/>
      </c:barChart>
      <c:catAx>
        <c:axId val="21240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2407808"/>
        <c:crosses val="autoZero"/>
        <c:auto val="1"/>
        <c:lblAlgn val="ctr"/>
        <c:lblOffset val="100"/>
        <c:noMultiLvlLbl val="0"/>
      </c:catAx>
      <c:valAx>
        <c:axId val="212407808"/>
        <c:scaling>
          <c:orientation val="minMax"/>
          <c:max val="100"/>
        </c:scaling>
        <c:delete val="0"/>
        <c:axPos val="l"/>
        <c:majorGridlines/>
        <c:numFmt formatCode="0.0;[Red]0.0" sourceLinked="1"/>
        <c:majorTickMark val="none"/>
        <c:minorTickMark val="none"/>
        <c:tickLblPos val="nextTo"/>
        <c:spPr>
          <a:ln w="9525">
            <a:noFill/>
          </a:ln>
        </c:spPr>
        <c:crossAx val="2124062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 dirty="0"/>
              <a:t>Фиг. </a:t>
            </a:r>
            <a:r>
              <a:rPr lang="bg-BG" sz="1100" b="1" i="1" baseline="0" dirty="0" smtClean="0"/>
              <a:t>5. </a:t>
            </a:r>
            <a:r>
              <a:rPr lang="bg-BG" sz="1100" b="0" i="1" baseline="0" dirty="0"/>
              <a:t>Изясняваше ли преподавателя по учебната дисциплина кои са специфичните цели на всяко учебно занятие </a:t>
            </a:r>
            <a:r>
              <a:rPr lang="en-US" sz="1100" b="0" i="1" baseline="0" dirty="0"/>
              <a:t>(</a:t>
            </a:r>
            <a:r>
              <a:rPr lang="bg-BG" sz="1100" b="0" i="1" baseline="0" dirty="0"/>
              <a:t>%</a:t>
            </a:r>
            <a:r>
              <a:rPr lang="en-US" sz="1100" b="0" i="1" baseline="0" dirty="0"/>
              <a:t>)</a:t>
            </a:r>
            <a:endParaRPr lang="bg-BG" sz="1100" b="0" i="1" baseline="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Лист1!$K$20</c:f>
              <c:strCache>
                <c:ptCount val="1"/>
                <c:pt idx="0">
                  <c:v>да, за всяко занятие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Лист1!$J$21:$J$24</c:f>
              <c:strCache>
                <c:ptCount val="4"/>
                <c:pt idx="0">
                  <c:v>проф. А. Стоянова, дх</c:v>
                </c:pt>
                <c:pt idx="1">
                  <c:v>ас. П. Градинарова</c:v>
                </c:pt>
                <c:pt idx="2">
                  <c:v>ас. И. Йорданов</c:v>
                </c:pt>
                <c:pt idx="3">
                  <c:v>ас. Н. Иванова</c:v>
                </c:pt>
              </c:strCache>
            </c:strRef>
          </c:cat>
          <c:val>
            <c:numRef>
              <c:f>Лист1!$K$21:$K$24</c:f>
              <c:numCache>
                <c:formatCode>0.0;[Red]0.0</c:formatCode>
                <c:ptCount val="4"/>
                <c:pt idx="0">
                  <c:v>75</c:v>
                </c:pt>
                <c:pt idx="1">
                  <c:v>85.7</c:v>
                </c:pt>
                <c:pt idx="2">
                  <c:v>55.6</c:v>
                </c:pt>
                <c:pt idx="3">
                  <c:v>75</c:v>
                </c:pt>
              </c:numCache>
            </c:numRef>
          </c:val>
        </c:ser>
        <c:ser>
          <c:idx val="1"/>
          <c:order val="1"/>
          <c:tx>
            <c:strRef>
              <c:f>Лист1!$L$20</c:f>
              <c:strCache>
                <c:ptCount val="1"/>
                <c:pt idx="0">
                  <c:v>да, за някои от занятията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Лист1!$J$21:$J$24</c:f>
              <c:strCache>
                <c:ptCount val="4"/>
                <c:pt idx="0">
                  <c:v>проф. А. Стоянова, дх</c:v>
                </c:pt>
                <c:pt idx="1">
                  <c:v>ас. П. Градинарова</c:v>
                </c:pt>
                <c:pt idx="2">
                  <c:v>ас. И. Йорданов</c:v>
                </c:pt>
                <c:pt idx="3">
                  <c:v>ас. Н. Иванова</c:v>
                </c:pt>
              </c:strCache>
            </c:strRef>
          </c:cat>
          <c:val>
            <c:numRef>
              <c:f>Лист1!$L$21:$L$24</c:f>
              <c:numCache>
                <c:formatCode>0.0;[Red]0.0</c:formatCode>
                <c:ptCount val="4"/>
                <c:pt idx="0">
                  <c:v>16.7</c:v>
                </c:pt>
                <c:pt idx="1">
                  <c:v>14.3</c:v>
                </c:pt>
                <c:pt idx="2">
                  <c:v>11.1</c:v>
                </c:pt>
                <c:pt idx="3">
                  <c:v>25</c:v>
                </c:pt>
              </c:numCache>
            </c:numRef>
          </c:val>
        </c:ser>
        <c:ser>
          <c:idx val="2"/>
          <c:order val="2"/>
          <c:tx>
            <c:strRef>
              <c:f>Лист1!$M$20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Лист1!$J$21:$J$24</c:f>
              <c:strCache>
                <c:ptCount val="4"/>
                <c:pt idx="0">
                  <c:v>проф. А. Стоянова, дх</c:v>
                </c:pt>
                <c:pt idx="1">
                  <c:v>ас. П. Градинарова</c:v>
                </c:pt>
                <c:pt idx="2">
                  <c:v>ас. И. Йорданов</c:v>
                </c:pt>
                <c:pt idx="3">
                  <c:v>ас. Н. Иванова</c:v>
                </c:pt>
              </c:strCache>
            </c:strRef>
          </c:cat>
          <c:val>
            <c:numRef>
              <c:f>Лист1!$M$21:$M$24</c:f>
              <c:numCache>
                <c:formatCode>General</c:formatCode>
                <c:ptCount val="4"/>
                <c:pt idx="0" formatCode="0.0;[Red]0.0">
                  <c:v>8.3000000000000007</c:v>
                </c:pt>
                <c:pt idx="2" formatCode="0.0;[Red]0.0">
                  <c:v>33.299999999999997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12464000"/>
        <c:axId val="212465536"/>
      </c:barChart>
      <c:catAx>
        <c:axId val="212464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2465536"/>
        <c:crosses val="autoZero"/>
        <c:auto val="1"/>
        <c:lblAlgn val="ctr"/>
        <c:lblOffset val="100"/>
        <c:noMultiLvlLbl val="0"/>
      </c:catAx>
      <c:valAx>
        <c:axId val="212465536"/>
        <c:scaling>
          <c:orientation val="minMax"/>
          <c:max val="100"/>
        </c:scaling>
        <c:delete val="0"/>
        <c:axPos val="l"/>
        <c:majorGridlines/>
        <c:numFmt formatCode="0.0;[Red]0.0" sourceLinked="1"/>
        <c:majorTickMark val="none"/>
        <c:minorTickMark val="none"/>
        <c:tickLblPos val="nextTo"/>
        <c:spPr>
          <a:ln w="9525">
            <a:noFill/>
          </a:ln>
        </c:spPr>
        <c:crossAx val="2124640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 dirty="0">
                <a:effectLst/>
              </a:rPr>
              <a:t>Фиг. № </a:t>
            </a:r>
            <a:r>
              <a:rPr lang="bg-BG" sz="1100" b="1" i="1" baseline="0" dirty="0" smtClean="0">
                <a:effectLst/>
              </a:rPr>
              <a:t>6. </a:t>
            </a:r>
            <a:r>
              <a:rPr lang="bg-BG" sz="1100" b="0" i="1" baseline="0" dirty="0">
                <a:effectLst/>
              </a:rPr>
              <a:t>Считате ли, че съдържанието по учебната дисциплина е актуално (отразява съвременните постижения в областта и представя актуалните проблеми в науката и практиката)? </a:t>
            </a:r>
            <a:endParaRPr lang="en-GB" sz="11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Лист1!$A$43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cat>
            <c:strRef>
              <c:f>Лист1!$B$42:$C$42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Лист1!$B$43:$C$43</c:f>
              <c:numCache>
                <c:formatCode>General</c:formatCode>
                <c:ptCount val="2"/>
                <c:pt idx="0" formatCode="0.0;[Red]0.0">
                  <c:v>87</c:v>
                </c:pt>
                <c:pt idx="1">
                  <c:v>86.4</c:v>
                </c:pt>
              </c:numCache>
            </c:numRef>
          </c:val>
        </c:ser>
        <c:ser>
          <c:idx val="1"/>
          <c:order val="1"/>
          <c:tx>
            <c:strRef>
              <c:f>Лист1!$A$44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cat>
            <c:strRef>
              <c:f>Лист1!$B$42:$C$42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Лист1!$B$44:$C$44</c:f>
              <c:numCache>
                <c:formatCode>General</c:formatCode>
                <c:ptCount val="2"/>
                <c:pt idx="0" formatCode="0.0;[Red]0.0">
                  <c:v>4.3</c:v>
                </c:pt>
              </c:numCache>
            </c:numRef>
          </c:val>
        </c:ser>
        <c:ser>
          <c:idx val="2"/>
          <c:order val="2"/>
          <c:tx>
            <c:strRef>
              <c:f>Лист1!$A$45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Лист1!$B$42:$C$42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Лист1!$B$45:$C$45</c:f>
              <c:numCache>
                <c:formatCode>General</c:formatCode>
                <c:ptCount val="2"/>
                <c:pt idx="0" formatCode="0.0;[Red]0.0">
                  <c:v>8.6999999999999993</c:v>
                </c:pt>
                <c:pt idx="1">
                  <c:v>13.6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12525056"/>
        <c:axId val="212526592"/>
        <c:axId val="0"/>
      </c:bar3DChart>
      <c:catAx>
        <c:axId val="212525056"/>
        <c:scaling>
          <c:orientation val="minMax"/>
        </c:scaling>
        <c:delete val="0"/>
        <c:axPos val="b"/>
        <c:majorTickMark val="none"/>
        <c:minorTickMark val="none"/>
        <c:tickLblPos val="nextTo"/>
        <c:crossAx val="212526592"/>
        <c:crosses val="autoZero"/>
        <c:auto val="1"/>
        <c:lblAlgn val="ctr"/>
        <c:lblOffset val="100"/>
        <c:noMultiLvlLbl val="0"/>
      </c:catAx>
      <c:valAx>
        <c:axId val="212526592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21252505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 dirty="0"/>
              <a:t>Фиг. № </a:t>
            </a:r>
            <a:r>
              <a:rPr lang="bg-BG" sz="1100" b="1" i="1" baseline="0" dirty="0" smtClean="0"/>
              <a:t>7. </a:t>
            </a:r>
            <a:r>
              <a:rPr lang="bg-BG" sz="1100" b="0" i="1" baseline="0" dirty="0"/>
              <a:t>По време на учебните </a:t>
            </a:r>
            <a:r>
              <a:rPr lang="bg-BG" sz="1100" b="0" i="1" baseline="0" dirty="0" smtClean="0"/>
              <a:t>занятия по „Биология“ </a:t>
            </a:r>
            <a:r>
              <a:rPr lang="bg-BG" sz="1100" b="0" i="1" baseline="0" dirty="0"/>
              <a:t>преподавателят използвал ли е методи, чрез които студентите да са активни участници? </a:t>
            </a:r>
            <a:r>
              <a:rPr lang="en-US" sz="1100" b="0" i="1" baseline="0" dirty="0"/>
              <a:t>(</a:t>
            </a:r>
            <a:r>
              <a:rPr lang="bg-BG" sz="1100" b="0" i="1" baseline="0" dirty="0"/>
              <a:t>%</a:t>
            </a:r>
            <a:r>
              <a:rPr lang="en-US" sz="1100" b="0" i="1" baseline="0" dirty="0"/>
              <a:t>)</a:t>
            </a:r>
            <a:endParaRPr lang="bg-BG" sz="1100" b="0" i="1" baseline="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Лист1!$K$40</c:f>
              <c:strCache>
                <c:ptCount val="1"/>
                <c:pt idx="0">
                  <c:v>да, използвал е</c:v>
                </c:pt>
              </c:strCache>
            </c:strRef>
          </c:tx>
          <c:invertIfNegative val="0"/>
          <c:cat>
            <c:strRef>
              <c:f>Лист1!$J$41:$J$44</c:f>
              <c:strCache>
                <c:ptCount val="4"/>
                <c:pt idx="0">
                  <c:v>доц. М. Атанасова, дм</c:v>
                </c:pt>
                <c:pt idx="1">
                  <c:v>ас. П. Драгомирова</c:v>
                </c:pt>
                <c:pt idx="2">
                  <c:v>ас. А. Блажев</c:v>
                </c:pt>
                <c:pt idx="3">
                  <c:v>ас. К. Илиева</c:v>
                </c:pt>
              </c:strCache>
            </c:strRef>
          </c:cat>
          <c:val>
            <c:numRef>
              <c:f>Лист1!$K$41:$K$44</c:f>
              <c:numCache>
                <c:formatCode>0.0;[Red]0.0</c:formatCode>
                <c:ptCount val="4"/>
                <c:pt idx="0">
                  <c:v>64</c:v>
                </c:pt>
                <c:pt idx="1">
                  <c:v>62.5</c:v>
                </c:pt>
                <c:pt idx="2">
                  <c:v>100</c:v>
                </c:pt>
                <c:pt idx="3">
                  <c:v>87.5</c:v>
                </c:pt>
              </c:numCache>
            </c:numRef>
          </c:val>
        </c:ser>
        <c:ser>
          <c:idx val="1"/>
          <c:order val="1"/>
          <c:tx>
            <c:strRef>
              <c:f>Лист1!$L$40</c:f>
              <c:strCache>
                <c:ptCount val="1"/>
                <c:pt idx="0">
                  <c:v>не, не е използвал</c:v>
                </c:pt>
              </c:strCache>
            </c:strRef>
          </c:tx>
          <c:invertIfNegative val="0"/>
          <c:cat>
            <c:strRef>
              <c:f>Лист1!$J$41:$J$44</c:f>
              <c:strCache>
                <c:ptCount val="4"/>
                <c:pt idx="0">
                  <c:v>доц. М. Атанасова, дм</c:v>
                </c:pt>
                <c:pt idx="1">
                  <c:v>ас. П. Драгомирова</c:v>
                </c:pt>
                <c:pt idx="2">
                  <c:v>ас. А. Блажев</c:v>
                </c:pt>
                <c:pt idx="3">
                  <c:v>ас. К. Илиева</c:v>
                </c:pt>
              </c:strCache>
            </c:strRef>
          </c:cat>
          <c:val>
            <c:numRef>
              <c:f>Лист1!$L$41:$L$44</c:f>
              <c:numCache>
                <c:formatCode>0.0;[Red]0.0</c:formatCode>
                <c:ptCount val="4"/>
                <c:pt idx="0">
                  <c:v>20</c:v>
                </c:pt>
                <c:pt idx="1">
                  <c:v>37.5</c:v>
                </c:pt>
              </c:numCache>
            </c:numRef>
          </c:val>
        </c:ser>
        <c:ser>
          <c:idx val="2"/>
          <c:order val="2"/>
          <c:tx>
            <c:strRef>
              <c:f>Лист1!$M$40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cat>
            <c:strRef>
              <c:f>Лист1!$J$41:$J$44</c:f>
              <c:strCache>
                <c:ptCount val="4"/>
                <c:pt idx="0">
                  <c:v>доц. М. Атанасова, дм</c:v>
                </c:pt>
                <c:pt idx="1">
                  <c:v>ас. П. Драгомирова</c:v>
                </c:pt>
                <c:pt idx="2">
                  <c:v>ас. А. Блажев</c:v>
                </c:pt>
                <c:pt idx="3">
                  <c:v>ас. К. Илиева</c:v>
                </c:pt>
              </c:strCache>
            </c:strRef>
          </c:cat>
          <c:val>
            <c:numRef>
              <c:f>Лист1!$M$41:$M$44</c:f>
              <c:numCache>
                <c:formatCode>General</c:formatCode>
                <c:ptCount val="4"/>
                <c:pt idx="0" formatCode="0.0;[Red]0.0">
                  <c:v>16</c:v>
                </c:pt>
                <c:pt idx="3">
                  <c:v>12.5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2714240"/>
        <c:axId val="212715776"/>
      </c:barChart>
      <c:catAx>
        <c:axId val="212714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2715776"/>
        <c:crosses val="autoZero"/>
        <c:auto val="1"/>
        <c:lblAlgn val="ctr"/>
        <c:lblOffset val="100"/>
        <c:noMultiLvlLbl val="0"/>
      </c:catAx>
      <c:valAx>
        <c:axId val="212715776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21271424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 dirty="0"/>
              <a:t>Фиг. № </a:t>
            </a:r>
            <a:r>
              <a:rPr lang="bg-BG" sz="1100" b="1" i="1" baseline="0" dirty="0" smtClean="0"/>
              <a:t>8. </a:t>
            </a:r>
            <a:r>
              <a:rPr lang="bg-BG" sz="1100" b="0" i="1" baseline="0" dirty="0"/>
              <a:t>По време на учебните </a:t>
            </a:r>
            <a:r>
              <a:rPr lang="bg-BG" sz="1100" b="0" i="1" baseline="0" dirty="0" smtClean="0"/>
              <a:t>занятия по „Обща и неорганична химия“, </a:t>
            </a:r>
            <a:r>
              <a:rPr lang="bg-BG" sz="1100" b="0" i="1" baseline="0" dirty="0"/>
              <a:t>преподавателят използвал ли е методи, чрез които студентите да са активни участници? </a:t>
            </a:r>
            <a:r>
              <a:rPr lang="en-US" sz="1100" b="0" i="1" baseline="0" dirty="0"/>
              <a:t>(</a:t>
            </a:r>
            <a:r>
              <a:rPr lang="bg-BG" sz="1100" b="0" i="1" baseline="0" dirty="0"/>
              <a:t>%</a:t>
            </a:r>
            <a:r>
              <a:rPr lang="en-US" sz="1100" b="0" i="1" baseline="0" dirty="0"/>
              <a:t>)</a:t>
            </a:r>
            <a:endParaRPr lang="bg-BG" sz="1100" b="0" i="1" baseline="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Лист1!$K$40</c:f>
              <c:strCache>
                <c:ptCount val="1"/>
                <c:pt idx="0">
                  <c:v>да, използвал е</c:v>
                </c:pt>
              </c:strCache>
            </c:strRef>
          </c:tx>
          <c:invertIfNegative val="0"/>
          <c:cat>
            <c:strRef>
              <c:f>Лист1!$J$41:$J$44</c:f>
              <c:strCache>
                <c:ptCount val="4"/>
                <c:pt idx="0">
                  <c:v>проф. А. Стоянова, дх</c:v>
                </c:pt>
                <c:pt idx="1">
                  <c:v>ас. П. Градинарова</c:v>
                </c:pt>
                <c:pt idx="2">
                  <c:v>ас. И. Йорданов</c:v>
                </c:pt>
                <c:pt idx="3">
                  <c:v>ас. Н. Иванова</c:v>
                </c:pt>
              </c:strCache>
            </c:strRef>
          </c:cat>
          <c:val>
            <c:numRef>
              <c:f>Лист1!$K$41:$K$44</c:f>
              <c:numCache>
                <c:formatCode>0.0;[Red]0.0</c:formatCode>
                <c:ptCount val="4"/>
                <c:pt idx="0">
                  <c:v>62.5</c:v>
                </c:pt>
                <c:pt idx="1">
                  <c:v>100</c:v>
                </c:pt>
                <c:pt idx="2">
                  <c:v>66.7</c:v>
                </c:pt>
                <c:pt idx="3">
                  <c:v>87.5</c:v>
                </c:pt>
              </c:numCache>
            </c:numRef>
          </c:val>
        </c:ser>
        <c:ser>
          <c:idx val="1"/>
          <c:order val="1"/>
          <c:tx>
            <c:strRef>
              <c:f>Лист1!$L$40</c:f>
              <c:strCache>
                <c:ptCount val="1"/>
                <c:pt idx="0">
                  <c:v>не, не е използвал</c:v>
                </c:pt>
              </c:strCache>
            </c:strRef>
          </c:tx>
          <c:invertIfNegative val="0"/>
          <c:cat>
            <c:strRef>
              <c:f>Лист1!$J$41:$J$44</c:f>
              <c:strCache>
                <c:ptCount val="4"/>
                <c:pt idx="0">
                  <c:v>проф. А. Стоянова, дх</c:v>
                </c:pt>
                <c:pt idx="1">
                  <c:v>ас. П. Градинарова</c:v>
                </c:pt>
                <c:pt idx="2">
                  <c:v>ас. И. Йорданов</c:v>
                </c:pt>
                <c:pt idx="3">
                  <c:v>ас. Н. Иванова</c:v>
                </c:pt>
              </c:strCache>
            </c:strRef>
          </c:cat>
          <c:val>
            <c:numRef>
              <c:f>Лист1!$L$41:$L$44</c:f>
              <c:numCache>
                <c:formatCode>General</c:formatCode>
                <c:ptCount val="4"/>
                <c:pt idx="0" formatCode="0.0;[Red]0.0">
                  <c:v>37.5</c:v>
                </c:pt>
                <c:pt idx="2" formatCode="0.0;[Red]0.0">
                  <c:v>33.299999999999997</c:v>
                </c:pt>
                <c:pt idx="3">
                  <c:v>12.5</c:v>
                </c:pt>
              </c:numCache>
            </c:numRef>
          </c:val>
        </c:ser>
        <c:ser>
          <c:idx val="2"/>
          <c:order val="2"/>
          <c:tx>
            <c:strRef>
              <c:f>Лист1!$M$40</c:f>
              <c:strCache>
                <c:ptCount val="1"/>
              </c:strCache>
            </c:strRef>
          </c:tx>
          <c:invertIfNegative val="0"/>
          <c:cat>
            <c:strRef>
              <c:f>Лист1!$J$41:$J$44</c:f>
              <c:strCache>
                <c:ptCount val="4"/>
                <c:pt idx="0">
                  <c:v>проф. А. Стоянова, дх</c:v>
                </c:pt>
                <c:pt idx="1">
                  <c:v>ас. П. Градинарова</c:v>
                </c:pt>
                <c:pt idx="2">
                  <c:v>ас. И. Йорданов</c:v>
                </c:pt>
                <c:pt idx="3">
                  <c:v>ас. Н. Иванова</c:v>
                </c:pt>
              </c:strCache>
            </c:strRef>
          </c:cat>
          <c:val>
            <c:numRef>
              <c:f>Лист1!$M$41:$M$44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3022208"/>
        <c:axId val="213023744"/>
      </c:barChart>
      <c:catAx>
        <c:axId val="21302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3023744"/>
        <c:crosses val="autoZero"/>
        <c:auto val="1"/>
        <c:lblAlgn val="ctr"/>
        <c:lblOffset val="100"/>
        <c:noMultiLvlLbl val="0"/>
      </c:catAx>
      <c:valAx>
        <c:axId val="213023744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213022208"/>
        <c:crosses val="autoZero"/>
        <c:crossBetween val="between"/>
      </c:valAx>
    </c:plotArea>
    <c:legend>
      <c:legendPos val="t"/>
      <c:legendEntry>
        <c:idx val="2"/>
        <c:delete val="1"/>
      </c:legendEntry>
      <c:layout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 dirty="0">
                <a:effectLst/>
              </a:rPr>
              <a:t>Фиг. № </a:t>
            </a:r>
            <a:r>
              <a:rPr lang="bg-BG" sz="1100" b="1" i="1" baseline="0" dirty="0" smtClean="0">
                <a:effectLst/>
              </a:rPr>
              <a:t>9. </a:t>
            </a:r>
            <a:r>
              <a:rPr lang="bg-BG" sz="1100" b="0" i="1" baseline="0" dirty="0">
                <a:effectLst/>
              </a:rPr>
              <a:t>Срещали ли сте затруднения с усвояването на учебния материал по дисциплината?</a:t>
            </a:r>
            <a:endParaRPr lang="en-GB" sz="11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0555555555555555E-2"/>
          <c:y val="0.28677274715660545"/>
          <c:w val="0.93888888888888888"/>
          <c:h val="0.5972473753280840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Лист1!$A$63</c:f>
              <c:strCache>
                <c:ptCount val="1"/>
                <c:pt idx="0">
                  <c:v>да, срещал съм</c:v>
                </c:pt>
              </c:strCache>
            </c:strRef>
          </c:tx>
          <c:invertIfNegative val="0"/>
          <c:cat>
            <c:strRef>
              <c:f>Лист1!$B$62:$C$62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Лист1!$B$63:$C$63</c:f>
              <c:numCache>
                <c:formatCode>General</c:formatCode>
                <c:ptCount val="2"/>
                <c:pt idx="0" formatCode="0.0;[Red]0.0">
                  <c:v>52.2</c:v>
                </c:pt>
                <c:pt idx="1">
                  <c:v>41.7</c:v>
                </c:pt>
              </c:numCache>
            </c:numRef>
          </c:val>
        </c:ser>
        <c:ser>
          <c:idx val="1"/>
          <c:order val="1"/>
          <c:tx>
            <c:strRef>
              <c:f>Лист1!$A$64</c:f>
              <c:strCache>
                <c:ptCount val="1"/>
                <c:pt idx="0">
                  <c:v>не, не съм срещал</c:v>
                </c:pt>
              </c:strCache>
            </c:strRef>
          </c:tx>
          <c:invertIfNegative val="0"/>
          <c:cat>
            <c:strRef>
              <c:f>Лист1!$B$62:$C$62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Лист1!$B$64:$C$64</c:f>
              <c:numCache>
                <c:formatCode>General</c:formatCode>
                <c:ptCount val="2"/>
                <c:pt idx="0" formatCode="0.0;[Red]0.0">
                  <c:v>30.4</c:v>
                </c:pt>
                <c:pt idx="1">
                  <c:v>41.7</c:v>
                </c:pt>
              </c:numCache>
            </c:numRef>
          </c:val>
        </c:ser>
        <c:ser>
          <c:idx val="2"/>
          <c:order val="2"/>
          <c:tx>
            <c:strRef>
              <c:f>Лист1!$A$65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Лист1!$B$62:$C$62</c:f>
              <c:strCache>
                <c:ptCount val="2"/>
                <c:pt idx="0">
                  <c:v>Биология</c:v>
                </c:pt>
                <c:pt idx="1">
                  <c:v>Обща и неорганична химия</c:v>
                </c:pt>
              </c:strCache>
            </c:strRef>
          </c:cat>
          <c:val>
            <c:numRef>
              <c:f>Лист1!$B$65:$C$65</c:f>
              <c:numCache>
                <c:formatCode>General</c:formatCode>
                <c:ptCount val="2"/>
                <c:pt idx="0" formatCode="0.0;[Red]0.0">
                  <c:v>17.399999999999999</c:v>
                </c:pt>
                <c:pt idx="1">
                  <c:v>16.600000000000001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13091072"/>
        <c:axId val="213092608"/>
        <c:axId val="0"/>
      </c:bar3DChart>
      <c:catAx>
        <c:axId val="213091072"/>
        <c:scaling>
          <c:orientation val="minMax"/>
        </c:scaling>
        <c:delete val="0"/>
        <c:axPos val="b"/>
        <c:majorTickMark val="none"/>
        <c:minorTickMark val="none"/>
        <c:tickLblPos val="nextTo"/>
        <c:crossAx val="213092608"/>
        <c:crosses val="autoZero"/>
        <c:auto val="1"/>
        <c:lblAlgn val="ctr"/>
        <c:lblOffset val="100"/>
        <c:noMultiLvlLbl val="0"/>
      </c:catAx>
      <c:valAx>
        <c:axId val="213092608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21309107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A25AF-6371-4E49-AB70-01A09E425F53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B9442-74DC-4B2B-8C5D-369FAD0E8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67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9806-9C8A-4183-A6DE-8A1DB12F380E}" type="datetime1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2646-AE12-41EE-9A30-2C476B2F1E96}" type="datetime1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AE45-4D93-4A79-A318-5025F2F0DF2D}" type="datetime1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4A71-17EB-49B7-8C49-E057C9EBA32A}" type="datetime1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84E7-B53E-4574-995E-F68E06FB21F4}" type="datetime1">
              <a:rPr lang="en-GB" smtClean="0"/>
              <a:t>10/04/2018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040C-4697-4910-901C-B3DE27BB1C69}" type="datetime1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CD15-C37E-4998-AABC-2F3A3D6BD13B}" type="datetime1">
              <a:rPr lang="en-GB" smtClean="0"/>
              <a:t>10/04/2018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DC95-41AA-4E34-87EE-027CC5D63100}" type="datetime1">
              <a:rPr lang="en-GB" smtClean="0"/>
              <a:t>10/04/2018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8278-8B47-4ACA-9B3F-01C311AE023D}" type="datetime1">
              <a:rPr lang="en-GB" smtClean="0"/>
              <a:t>10/04/2018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8E11-3AB9-430A-A612-CACA68A7DED6}" type="datetime1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9BE6-0E59-421A-9309-91446E77E5AD}" type="datetime1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32EF93E-331C-4692-8E7F-71149EF03EB2}" type="datetime1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7543800" cy="3458071"/>
          </a:xfrm>
        </p:spPr>
        <p:txBody>
          <a:bodyPr/>
          <a:lstStyle/>
          <a:p>
            <a:pPr algn="ctr"/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0</a:t>
            </a:r>
            <a:r>
              <a:rPr lang="bg-BG" sz="2400" b="1" dirty="0" smtClean="0"/>
              <a:t>3</a:t>
            </a:r>
            <a:r>
              <a:rPr lang="en-US" sz="2400" b="1" dirty="0" smtClean="0"/>
              <a:t>-0</a:t>
            </a:r>
            <a:r>
              <a:rPr lang="bg-BG" sz="2400" b="1" dirty="0" smtClean="0"/>
              <a:t>1</a:t>
            </a:r>
            <a:r>
              <a:rPr lang="en-US" sz="2400" b="1" dirty="0" smtClean="0"/>
              <a:t>: </a:t>
            </a:r>
            <a:r>
              <a:rPr lang="bg-BG" sz="2400" b="1" dirty="0" smtClean="0"/>
              <a:t>ПРОУЧВАНЕ НА </a:t>
            </a:r>
            <a:r>
              <a:rPr lang="ru-RU" sz="2400" b="1" dirty="0" smtClean="0"/>
              <a:t>МНЕНИЕТО </a:t>
            </a:r>
            <a:r>
              <a:rPr lang="ru-RU" sz="2400" b="1" dirty="0"/>
              <a:t>НА СТУДЕНТИ </a:t>
            </a:r>
            <a:r>
              <a:rPr lang="ru-RU" sz="2400" b="1" dirty="0" smtClean="0"/>
              <a:t>ЗА </a:t>
            </a:r>
            <a:r>
              <a:rPr lang="ru-RU" sz="2400" b="1" dirty="0"/>
              <a:t>СПЕЦИФИЧНИТЕ КОМПЕТЕНЦИИ, ФОРМИРАНИ ПО </a:t>
            </a:r>
            <a:r>
              <a:rPr lang="ru-RU" sz="2400" b="1" dirty="0" smtClean="0"/>
              <a:t>УЧЕБНИТЕ ДИСЦИПЛИНИ „БИОЛОГИЯ” И „ОБЩА И НЕОРГАНИЧНА ХИМИЯ”, </a:t>
            </a:r>
            <a:r>
              <a:rPr lang="ru-RU" sz="2400" b="1" dirty="0"/>
              <a:t>ТЯХНОТО СЪОТВЕТСТВИЕ С МЕТОДИТЕ ЗА ОЦЕНКА НА ЗНАНИЯТА И УМЕНИЯТА </a:t>
            </a:r>
            <a:r>
              <a:rPr lang="ru-RU" sz="2400" b="1" dirty="0" smtClean="0"/>
              <a:t>НА СТУДЕНТИТЕ И </a:t>
            </a:r>
            <a:r>
              <a:rPr lang="ru-RU" sz="2400" b="1" dirty="0"/>
              <a:t>ЗА ПРЕПОДАВАТЕЛИТЕ, УЧАСТВАЛИ В ОБУЧЕНИЕТО НА СТУДЕНТИТЕ ПО </a:t>
            </a:r>
            <a:r>
              <a:rPr lang="ru-RU" sz="2400" b="1" dirty="0" smtClean="0"/>
              <a:t>УЧЕБНИТЕ ДИСЦИПЛИНИ</a:t>
            </a:r>
            <a:endParaRPr lang="en-GB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5733256"/>
            <a:ext cx="6461760" cy="432048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bg-BG" i="1" dirty="0" smtClean="0">
                <a:solidFill>
                  <a:schemeClr val="tx2"/>
                </a:solidFill>
              </a:rPr>
              <a:t>СТУДЕНТИ ОТ СПЕЦИАЛНОСТ „ФАРМАЦИЯ“, 2 КУРС</a:t>
            </a:r>
            <a:endParaRPr lang="en-GB" i="1" dirty="0">
              <a:solidFill>
                <a:schemeClr val="tx2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71600" y="404664"/>
            <a:ext cx="6461760" cy="6480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bg-BG" sz="1600" b="1" i="1" dirty="0" smtClean="0">
                <a:solidFill>
                  <a:schemeClr val="tx2"/>
                </a:solidFill>
              </a:rPr>
              <a:t>МЕДИЦИНСКИ УНИВЕРСИТЕТ – ПЛЕВЕН </a:t>
            </a:r>
          </a:p>
          <a:p>
            <a:pPr algn="ctr">
              <a:spcBef>
                <a:spcPts val="0"/>
              </a:spcBef>
            </a:pPr>
            <a:r>
              <a:rPr lang="bg-BG" sz="1600" b="1" i="1" dirty="0" smtClean="0">
                <a:solidFill>
                  <a:schemeClr val="tx2"/>
                </a:solidFill>
              </a:rPr>
              <a:t>ФАКУЛТЕТ „ФАРМАЦИЯ“</a:t>
            </a:r>
            <a:endParaRPr lang="en-GB" sz="1600" b="1" i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32656"/>
            <a:ext cx="5905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827584" y="1052736"/>
            <a:ext cx="70567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4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92088"/>
          </a:xfrm>
        </p:spPr>
        <p:txBody>
          <a:bodyPr/>
          <a:lstStyle/>
          <a:p>
            <a:r>
              <a:rPr lang="bg-BG" sz="2000" b="1" dirty="0" smtClean="0"/>
              <a:t>ПОДГОТОВКА И ПРОВЕЖДАНЕ НА ИЗПИТА ПО УЧЕБНИТЕ ДИСЦИПЛИНИ</a:t>
            </a:r>
            <a:endParaRPr lang="en-GB" sz="2000" b="1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79512" y="1052736"/>
            <a:ext cx="4536504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300" dirty="0"/>
              <a:t>При подготовката за изпита по „Биология” студентите са се доверили най-вече на: собствените записки (27.7%) и учебника, чийто автор не е преподавателя, водил лекционните занятия (42.9</a:t>
            </a:r>
            <a:r>
              <a:rPr lang="ru-RU" sz="1300" dirty="0" smtClean="0"/>
              <a:t>%).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bg-BG" sz="1300" dirty="0" smtClean="0"/>
              <a:t>Основни източници при </a:t>
            </a:r>
            <a:r>
              <a:rPr lang="bg-BG" sz="1300" dirty="0"/>
              <a:t>подготовката за изпита по </a:t>
            </a:r>
            <a:r>
              <a:rPr lang="bg-BG" sz="1300" dirty="0" smtClean="0"/>
              <a:t>„Обща и неорганична химия” са: </a:t>
            </a:r>
            <a:r>
              <a:rPr lang="ru-RU" sz="1300" dirty="0"/>
              <a:t>материалите, предоставени от преподавателя  (52.6%)  собствените записки (24.9%) и </a:t>
            </a:r>
            <a:r>
              <a:rPr lang="ru-RU" sz="1300" dirty="0" smtClean="0"/>
              <a:t>учебника</a:t>
            </a:r>
            <a:r>
              <a:rPr lang="ru-RU" sz="1300" dirty="0"/>
              <a:t>, чийто автор не е преподавателят, водил лекционните занятия (12.3</a:t>
            </a:r>
            <a:r>
              <a:rPr lang="ru-RU" sz="1300" dirty="0" smtClean="0"/>
              <a:t>%).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300" dirty="0"/>
              <a:t>Основна форма, посочена от 68%  от студентите за провеждане на изпита по „Биология” </a:t>
            </a:r>
            <a:r>
              <a:rPr lang="ru-RU" sz="1300" dirty="0" smtClean="0"/>
              <a:t>е </a:t>
            </a:r>
            <a:r>
              <a:rPr lang="ru-RU" sz="1300" dirty="0"/>
              <a:t>устното </a:t>
            </a:r>
            <a:r>
              <a:rPr lang="ru-RU" sz="1300" dirty="0" smtClean="0"/>
              <a:t>изпитване, а по </a:t>
            </a:r>
            <a:r>
              <a:rPr lang="bg-BG" sz="1300" dirty="0"/>
              <a:t>„Обща и неорганична химия”</a:t>
            </a:r>
            <a:r>
              <a:rPr lang="ru-RU" sz="1300" dirty="0" smtClean="0"/>
              <a:t> – </a:t>
            </a:r>
            <a:r>
              <a:rPr lang="bg-BG" sz="1300" dirty="0" smtClean="0"/>
              <a:t>развиването </a:t>
            </a:r>
            <a:r>
              <a:rPr lang="bg-BG" sz="1300" dirty="0"/>
              <a:t>на въпрос от конспекта, посочена от 72.7% от студентите</a:t>
            </a:r>
            <a:r>
              <a:rPr lang="bg-BG" sz="1300" dirty="0" smtClean="0"/>
              <a:t>.</a:t>
            </a:r>
            <a:endParaRPr lang="ru-RU" sz="13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268653"/>
              </p:ext>
            </p:extLst>
          </p:nvPr>
        </p:nvGraphicFramePr>
        <p:xfrm>
          <a:off x="659904" y="4761341"/>
          <a:ext cx="7320136" cy="1620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0034"/>
                <a:gridCol w="1830034"/>
                <a:gridCol w="1830034"/>
                <a:gridCol w="1830034"/>
              </a:tblGrid>
              <a:tr h="1390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Среден успех от изпита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Дял на слабите</a:t>
                      </a:r>
                      <a:r>
                        <a:rPr lang="bg-BG" sz="1400" baseline="0" dirty="0" smtClean="0"/>
                        <a:t> оценки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Дял на отличните </a:t>
                      </a:r>
                      <a:r>
                        <a:rPr lang="bg-BG" sz="1400" baseline="0" dirty="0" smtClean="0"/>
                        <a:t>оценки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Биология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Добър 4.00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8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32%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Обща и неорганична химия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Добър 3.79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2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8.3%</a:t>
                      </a:r>
                      <a:r>
                        <a:rPr lang="en-US" sz="1400" dirty="0" smtClean="0"/>
                        <a:t>)</a:t>
                      </a:r>
                      <a:endParaRPr lang="en-GB" sz="1400" dirty="0" smtClean="0"/>
                    </a:p>
                    <a:p>
                      <a:pPr algn="ctr"/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4221088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400" b="1" i="1" dirty="0" smtClean="0"/>
              <a:t>Табл. № 2.</a:t>
            </a:r>
            <a:r>
              <a:rPr lang="bg-BG" sz="1400" i="1" dirty="0" smtClean="0"/>
              <a:t> Данни за успеваемостта на студентите по учебните дисциплини „Биология“ и „Обща и неорганична химия“</a:t>
            </a:r>
            <a:endParaRPr lang="en-GB" sz="1400" i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3697778"/>
              </p:ext>
            </p:extLst>
          </p:nvPr>
        </p:nvGraphicFramePr>
        <p:xfrm>
          <a:off x="4427984" y="764704"/>
          <a:ext cx="457200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362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753672" cy="634082"/>
          </a:xfrm>
        </p:spPr>
        <p:txBody>
          <a:bodyPr/>
          <a:lstStyle/>
          <a:p>
            <a:pPr algn="ctr"/>
            <a:r>
              <a:rPr lang="bg-BG" sz="2000" b="1" dirty="0" smtClean="0"/>
              <a:t>ИНДИВИДУАЛНИ ЗАБЕЛЕЖКИ И ПРЕПОРЪКИ</a:t>
            </a:r>
            <a:endParaRPr lang="en-GB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95536" y="1536192"/>
            <a:ext cx="8136904" cy="254088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bg-BG" sz="2000" dirty="0" smtClean="0">
                <a:solidFill>
                  <a:schemeClr val="accent2"/>
                </a:solidFill>
              </a:rPr>
              <a:t>Биология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bg-BG" sz="1800" b="0" dirty="0"/>
              <a:t>Някои от въпросите в конспекта не са разглеждани по време на учебните занятия, като информация за тях липсва и </a:t>
            </a:r>
            <a:r>
              <a:rPr lang="bg-BG" sz="1800" b="0"/>
              <a:t>в </a:t>
            </a:r>
            <a:r>
              <a:rPr lang="bg-BG" sz="1800" b="0" smtClean="0"/>
              <a:t>автоматизираната информационна система на </a:t>
            </a:r>
            <a:r>
              <a:rPr lang="bg-BG" sz="1800" b="0" dirty="0"/>
              <a:t>МУ-Плевен.</a:t>
            </a:r>
            <a:endParaRPr lang="en-GB" sz="1800" b="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bg-BG" sz="1800" b="0" dirty="0"/>
              <a:t>Полезно би било да се увеличат часовете за учебно-практически занятия.</a:t>
            </a:r>
            <a:endParaRPr lang="en-GB" sz="1800" b="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bg-BG" sz="1800" b="0" dirty="0"/>
              <a:t>Учебните занятия по дисциплината да бъдат след 10.00 ч.</a:t>
            </a:r>
            <a:endParaRPr lang="en-GB" sz="1800" b="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7840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09656" cy="1210146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/>
              <a:t>ОСНОВНИ ДАННИ ЗА ПРОУЧВАНЕТО</a:t>
            </a:r>
            <a:br>
              <a:rPr lang="bg-BG" sz="2000" b="1" dirty="0" smtClean="0"/>
            </a:br>
            <a:r>
              <a:rPr lang="bg-BG" sz="2000" b="1" dirty="0"/>
              <a:t/>
            </a:r>
            <a:br>
              <a:rPr lang="bg-BG" sz="2000" b="1" dirty="0"/>
            </a:b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1800" b="1" dirty="0" smtClean="0">
                <a:solidFill>
                  <a:schemeClr val="tx1"/>
                </a:solidFill>
              </a:rPr>
              <a:t>Табл. 1</a:t>
            </a: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9043524"/>
              </p:ext>
            </p:extLst>
          </p:nvPr>
        </p:nvGraphicFramePr>
        <p:xfrm>
          <a:off x="323528" y="1772816"/>
          <a:ext cx="8363272" cy="402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4680"/>
                <a:gridCol w="2736304"/>
                <a:gridCol w="2592288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Биология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Обща и неорганична химия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Време на провеждане на проучването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Мес. 09 2017 г.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Мес. 09 2017 г.</a:t>
                      </a:r>
                      <a:endParaRPr lang="bg-B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Бр. анкетирани лица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25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25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Разпределение на студентите по пол</a:t>
                      </a:r>
                    </a:p>
                    <a:p>
                      <a:r>
                        <a:rPr lang="bg-BG" dirty="0" smtClean="0"/>
                        <a:t>  Мъже</a:t>
                      </a:r>
                    </a:p>
                    <a:p>
                      <a:r>
                        <a:rPr lang="bg-BG" dirty="0" smtClean="0"/>
                        <a:t>  Жени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 smtClean="0"/>
                    </a:p>
                    <a:p>
                      <a:endParaRPr lang="bg-BG" dirty="0" smtClean="0"/>
                    </a:p>
                    <a:p>
                      <a:r>
                        <a:rPr lang="bg-BG" dirty="0" smtClean="0"/>
                        <a:t>9 </a:t>
                      </a:r>
                      <a:r>
                        <a:rPr lang="en-US" dirty="0" smtClean="0"/>
                        <a:t>(</a:t>
                      </a:r>
                      <a:r>
                        <a:rPr lang="bg-BG" dirty="0" smtClean="0"/>
                        <a:t>37.5%</a:t>
                      </a:r>
                      <a:r>
                        <a:rPr lang="en-US" dirty="0" smtClean="0"/>
                        <a:t>)</a:t>
                      </a:r>
                      <a:endParaRPr lang="bg-BG" dirty="0" smtClean="0"/>
                    </a:p>
                    <a:p>
                      <a:r>
                        <a:rPr lang="bg-BG" dirty="0" smtClean="0"/>
                        <a:t>15 </a:t>
                      </a:r>
                      <a:r>
                        <a:rPr lang="en-US" dirty="0" smtClean="0"/>
                        <a:t>(</a:t>
                      </a:r>
                      <a:r>
                        <a:rPr lang="bg-BG" dirty="0" smtClean="0"/>
                        <a:t>62.5%</a:t>
                      </a:r>
                      <a:r>
                        <a:rPr lang="en-US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 smtClean="0"/>
                    </a:p>
                    <a:p>
                      <a:endParaRPr lang="bg-BG" dirty="0" smtClean="0"/>
                    </a:p>
                    <a:p>
                      <a:r>
                        <a:rPr lang="bg-BG" dirty="0" smtClean="0"/>
                        <a:t>8 </a:t>
                      </a:r>
                      <a:r>
                        <a:rPr lang="en-US" dirty="0" smtClean="0"/>
                        <a:t>(</a:t>
                      </a:r>
                      <a:r>
                        <a:rPr lang="bg-BG" dirty="0" smtClean="0"/>
                        <a:t>34.8%</a:t>
                      </a:r>
                      <a:r>
                        <a:rPr lang="en-US" dirty="0" smtClean="0"/>
                        <a:t>)</a:t>
                      </a:r>
                      <a:endParaRPr lang="bg-BG" dirty="0" smtClean="0"/>
                    </a:p>
                    <a:p>
                      <a:r>
                        <a:rPr lang="bg-BG" dirty="0" smtClean="0"/>
                        <a:t>15</a:t>
                      </a:r>
                      <a:r>
                        <a:rPr lang="en-GB" dirty="0" smtClean="0"/>
                        <a:t> (</a:t>
                      </a:r>
                      <a:r>
                        <a:rPr lang="bg-BG" dirty="0" smtClean="0"/>
                        <a:t>65</a:t>
                      </a:r>
                      <a:r>
                        <a:rPr lang="en-GB" dirty="0" smtClean="0"/>
                        <a:t>.</a:t>
                      </a:r>
                      <a:r>
                        <a:rPr lang="bg-BG" dirty="0" smtClean="0"/>
                        <a:t>2</a:t>
                      </a:r>
                      <a:r>
                        <a:rPr lang="en-GB" dirty="0" smtClean="0"/>
                        <a:t>%)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Преподаватели,</a:t>
                      </a:r>
                      <a:r>
                        <a:rPr lang="bg-BG" baseline="0" dirty="0" smtClean="0"/>
                        <a:t> водили учебните занятия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Доц. М. Атанасова, дм </a:t>
                      </a:r>
                    </a:p>
                    <a:p>
                      <a:r>
                        <a:rPr lang="bg-BG" dirty="0" smtClean="0"/>
                        <a:t>Ас. А. Блажев</a:t>
                      </a:r>
                    </a:p>
                    <a:p>
                      <a:r>
                        <a:rPr lang="bg-BG" dirty="0" smtClean="0"/>
                        <a:t>Ас. П. Драгомирова</a:t>
                      </a:r>
                    </a:p>
                    <a:p>
                      <a:r>
                        <a:rPr lang="bg-BG" dirty="0" smtClean="0"/>
                        <a:t>Ас. К. Илиева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Проф. А. Стоянова, дх</a:t>
                      </a:r>
                    </a:p>
                    <a:p>
                      <a:r>
                        <a:rPr lang="bg-BG" dirty="0" smtClean="0"/>
                        <a:t>Ас. П. Градинарова</a:t>
                      </a:r>
                    </a:p>
                    <a:p>
                      <a:r>
                        <a:rPr lang="bg-BG" dirty="0" smtClean="0"/>
                        <a:t>Ас. И. Йорданов</a:t>
                      </a:r>
                    </a:p>
                    <a:p>
                      <a:r>
                        <a:rPr lang="bg-BG" dirty="0" smtClean="0"/>
                        <a:t>Ас. Н. Иванова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37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152128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/>
              <a:t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a:t>
            </a:r>
            <a:endParaRPr lang="en-GB" sz="2000" b="1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3438" y="3577695"/>
            <a:ext cx="4069148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Болшинството от студентите са наясно с компетенциите, които е необходимо да притежават по „Биология“ </a:t>
            </a:r>
            <a:r>
              <a:rPr lang="bg-BG" sz="1100" i="1" dirty="0" smtClean="0">
                <a:cs typeface="Arial" pitchFamily="34" charset="0"/>
              </a:rPr>
              <a:t>и 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„Обща и неорганична химия“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ОНХ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22586" y="3284984"/>
            <a:ext cx="4817740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bg-BG" sz="1100" i="1" dirty="0" smtClean="0">
                <a:cs typeface="Arial" pitchFamily="34" charset="0"/>
              </a:rPr>
              <a:t>Основни мотиви, посочвани от лицата за мястото, което заемат 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двете уч. дисциплини 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в процеса на цялостното обучение на студентите по „Фармация“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: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Учебната дисциплина „Биология“ е една от най-важните, тъй като дава знания, които са базисни за изучаването на всички останали учебни дисциплини. </a:t>
            </a:r>
          </a:p>
          <a:p>
            <a:pPr marL="171450" lvl="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ОНХ дава знания, които са </a:t>
            </a:r>
            <a:r>
              <a:rPr lang="bg-BG" sz="1100" i="1" dirty="0" smtClean="0"/>
              <a:t>необходими </a:t>
            </a:r>
            <a:r>
              <a:rPr lang="bg-BG" sz="1100" i="1" dirty="0"/>
              <a:t>за фармацевтичната </a:t>
            </a:r>
            <a:r>
              <a:rPr lang="bg-BG" sz="1100" i="1" dirty="0" smtClean="0"/>
              <a:t>практика във връзка с познаване на състава на </a:t>
            </a:r>
            <a:r>
              <a:rPr lang="bg-BG" sz="1100" i="1" dirty="0"/>
              <a:t>лекарствата</a:t>
            </a:r>
            <a:r>
              <a:rPr lang="bg-BG" sz="1100" i="1" dirty="0" smtClean="0"/>
              <a:t>.</a:t>
            </a:r>
            <a:endParaRPr kumimoji="0" lang="bg-BG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endParaRPr lang="bg-BG" sz="1100" i="1" dirty="0"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bg-BG" sz="1100" i="1" dirty="0">
                <a:cs typeface="Arial" pitchFamily="34" charset="0"/>
              </a:rPr>
              <a:t>Основни мотиви, посочвани от лицата </a:t>
            </a:r>
            <a:r>
              <a:rPr lang="bg-BG" sz="1100" i="1" dirty="0" smtClean="0">
                <a:cs typeface="Arial" pitchFamily="34" charset="0"/>
              </a:rPr>
              <a:t>във връзка с придобитите компетенции по учебните дисциплини </a:t>
            </a:r>
            <a:r>
              <a:rPr lang="bg-BG" sz="1100" i="1" dirty="0" smtClean="0">
                <a:solidFill>
                  <a:srgbClr val="C00000"/>
                </a:solidFill>
                <a:cs typeface="Arial" pitchFamily="34" charset="0"/>
              </a:rPr>
              <a:t>и тяхната роля за успешната професионална реализация</a:t>
            </a:r>
            <a:r>
              <a:rPr lang="bg-BG" sz="1100" i="1" dirty="0" smtClean="0">
                <a:cs typeface="Arial" pitchFamily="34" charset="0"/>
              </a:rPr>
              <a:t>: 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1100" i="1" dirty="0">
                <a:cs typeface="Arial" pitchFamily="34" charset="0"/>
              </a:rPr>
              <a:t>Част от учебния </a:t>
            </a:r>
            <a:r>
              <a:rPr lang="ru-RU" sz="1100" i="1" dirty="0" smtClean="0">
                <a:cs typeface="Arial" pitchFamily="34" charset="0"/>
              </a:rPr>
              <a:t>материал по </a:t>
            </a:r>
            <a:r>
              <a:rPr lang="bg-BG" sz="1100" i="1" dirty="0">
                <a:cs typeface="Arial" pitchFamily="34" charset="0"/>
              </a:rPr>
              <a:t>„Биология“</a:t>
            </a:r>
            <a:r>
              <a:rPr lang="ru-RU" sz="1100" i="1" dirty="0" smtClean="0">
                <a:cs typeface="Arial" pitchFamily="34" charset="0"/>
              </a:rPr>
              <a:t> </a:t>
            </a:r>
            <a:r>
              <a:rPr lang="ru-RU" sz="1100" i="1" dirty="0">
                <a:cs typeface="Arial" pitchFamily="34" charset="0"/>
              </a:rPr>
              <a:t>представя ефекта на някои медикаменти върху организма на човека. </a:t>
            </a:r>
            <a:r>
              <a:rPr lang="bg-BG" sz="1100" i="1" dirty="0" smtClean="0"/>
              <a:t>Знанията </a:t>
            </a:r>
            <a:r>
              <a:rPr lang="bg-BG" sz="1100" i="1" dirty="0"/>
              <a:t>по „Биология” са важни </a:t>
            </a:r>
            <a:r>
              <a:rPr lang="bg-BG" sz="1100" i="1" dirty="0" smtClean="0"/>
              <a:t>за </a:t>
            </a:r>
            <a:r>
              <a:rPr lang="bg-BG" sz="1100" i="1" dirty="0"/>
              <a:t>фармацевтичната практика (при поставянето на правилна диагноза и предписване на адекватно лечение</a:t>
            </a:r>
            <a:r>
              <a:rPr lang="bg-BG" sz="1100" i="1" dirty="0" smtClean="0"/>
              <a:t>).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1100" i="1" dirty="0" smtClean="0"/>
              <a:t>Всички </a:t>
            </a:r>
            <a:r>
              <a:rPr lang="ru-RU" sz="1100" i="1" dirty="0"/>
              <a:t>учебно-практически </a:t>
            </a:r>
            <a:r>
              <a:rPr lang="ru-RU" sz="1100" i="1" dirty="0" smtClean="0"/>
              <a:t>занятия по ОНХ </a:t>
            </a:r>
            <a:r>
              <a:rPr lang="ru-RU" sz="1100" i="1" dirty="0"/>
              <a:t>са полезни и пряко свързани с бъдещата </a:t>
            </a:r>
            <a:r>
              <a:rPr lang="ru-RU" sz="1100" i="1" dirty="0" smtClean="0"/>
              <a:t>ни професия</a:t>
            </a:r>
            <a:r>
              <a:rPr lang="ru-RU" sz="1100" i="1" dirty="0"/>
              <a:t>, </a:t>
            </a:r>
            <a:r>
              <a:rPr lang="ru-RU" sz="1100" i="1" dirty="0" smtClean="0"/>
              <a:t>тъй като формират  важни </a:t>
            </a:r>
            <a:r>
              <a:rPr lang="ru-RU" sz="1100" i="1" dirty="0"/>
              <a:t>умения и знания.</a:t>
            </a:r>
            <a:endParaRPr lang="en-GB" sz="1100" i="1" dirty="0"/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endParaRPr kumimoji="0" lang="en-US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6872976"/>
              </p:ext>
            </p:extLst>
          </p:nvPr>
        </p:nvGraphicFramePr>
        <p:xfrm>
          <a:off x="107942" y="1340768"/>
          <a:ext cx="3995748" cy="2317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9743381"/>
              </p:ext>
            </p:extLst>
          </p:nvPr>
        </p:nvGraphicFramePr>
        <p:xfrm>
          <a:off x="79236" y="4222317"/>
          <a:ext cx="4024016" cy="2523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2018925"/>
              </p:ext>
            </p:extLst>
          </p:nvPr>
        </p:nvGraphicFramePr>
        <p:xfrm>
          <a:off x="4211960" y="954027"/>
          <a:ext cx="4770972" cy="2330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3578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16" y="188640"/>
            <a:ext cx="8713664" cy="720080"/>
          </a:xfrm>
        </p:spPr>
        <p:txBody>
          <a:bodyPr/>
          <a:lstStyle/>
          <a:p>
            <a:r>
              <a:rPr lang="bg-BG" sz="2000" b="1" dirty="0" smtClean="0"/>
              <a:t>СПЕЦИФИЧНИ ЦЕЛИ НА ЗАНЯТИЯТА, ИЗЯСНЯВАНИ ОТ ПРЕПОДАВАТЕЛИТЕ ПО УЧЕБНИТЕ ДИСЦИПЛИНИ</a:t>
            </a:r>
            <a:endParaRPr lang="en-GB" sz="2000" b="1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79512" y="6093296"/>
            <a:ext cx="849694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Болшинството от студентите потвърждават, че всеки от преподавателите</a:t>
            </a:r>
            <a:r>
              <a:rPr kumimoji="0" lang="bg-BG" sz="14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по</a:t>
            </a:r>
            <a:r>
              <a:rPr kumimoji="0" lang="bg-BG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„Биология“ и „Обща и неорганична химия“ </a:t>
            </a:r>
            <a:r>
              <a:rPr lang="bg-BG" sz="1400" dirty="0" smtClean="0">
                <a:cs typeface="Arial" pitchFamily="34" charset="0"/>
              </a:rPr>
              <a:t>е изяснявал кои са специфичните цели на учебните занятия.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8" name="Диагра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1462116"/>
              </p:ext>
            </p:extLst>
          </p:nvPr>
        </p:nvGraphicFramePr>
        <p:xfrm>
          <a:off x="107504" y="1052736"/>
          <a:ext cx="432048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8902859"/>
              </p:ext>
            </p:extLst>
          </p:nvPr>
        </p:nvGraphicFramePr>
        <p:xfrm>
          <a:off x="4427984" y="3278088"/>
          <a:ext cx="4499992" cy="2599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926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16" y="188640"/>
            <a:ext cx="3889128" cy="936104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/>
              <a:t>АКТУАЛНОСТ НА УЧЕБНОТО СЪДЪРЖАНИЕ  НА УЧЕБНИТЕ ДИСЦИПЛИНИ</a:t>
            </a:r>
            <a:endParaRPr lang="en-GB" sz="2000" b="1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7587" y="3717032"/>
            <a:ext cx="360040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Около 90% от студентите считат, че учебното съдържание по двете изучавани дисциплини отразява съвременните постижения в областта и представя актуалните проблеми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в науката и практиката.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427984" y="260648"/>
            <a:ext cx="38891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bg-BG" sz="1800" b="1" dirty="0" smtClean="0"/>
              <a:t>ИЗПОЛЗВАНИ МЕТОДИ НА ОБУЧЕНИЕ, КОИТО  СТИМУЛИРАТ УЧАСТИЕТО НА СТУДЕНТИТЕ</a:t>
            </a:r>
            <a:endParaRPr lang="en-GB" sz="1800" b="1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79512" y="5877272"/>
            <a:ext cx="4536504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Сравнително висок е делът на студентите, които потвърждават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за използването на методи на обучение от страна на асистентите по </a:t>
            </a:r>
            <a:r>
              <a:rPr lang="bg-BG" sz="1100" i="1" dirty="0" smtClean="0">
                <a:cs typeface="Arial" pitchFamily="34" charset="0"/>
              </a:rPr>
              <a:t>„Биология“ и „Обща и неорганична химия“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, в които студента има активна роля.</a:t>
            </a: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4583258"/>
              </p:ext>
            </p:extLst>
          </p:nvPr>
        </p:nvGraphicFramePr>
        <p:xfrm>
          <a:off x="107504" y="1196752"/>
          <a:ext cx="432048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2623788"/>
              </p:ext>
            </p:extLst>
          </p:nvPr>
        </p:nvGraphicFramePr>
        <p:xfrm>
          <a:off x="4716016" y="1412776"/>
          <a:ext cx="4067944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Диагра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4958653"/>
              </p:ext>
            </p:extLst>
          </p:nvPr>
        </p:nvGraphicFramePr>
        <p:xfrm>
          <a:off x="4716016" y="3861048"/>
          <a:ext cx="4211960" cy="2815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1997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/>
              <a:t>Табл. № </a:t>
            </a:r>
            <a:r>
              <a:rPr lang="ru-RU" sz="1600" i="1" dirty="0" smtClean="0"/>
              <a:t>2. </a:t>
            </a:r>
            <a:r>
              <a:rPr lang="ru-RU" sz="1600" i="1" dirty="0"/>
              <a:t>Оценки, дадени за преподавателите по учебната дисциплина </a:t>
            </a:r>
            <a:r>
              <a:rPr lang="ru-RU" sz="1600" i="1" dirty="0" smtClean="0"/>
              <a:t>„биология” </a:t>
            </a:r>
            <a:r>
              <a:rPr lang="ru-RU" sz="1600" i="1" dirty="0"/>
              <a:t>от студентите</a:t>
            </a:r>
            <a:endParaRPr lang="en-GB" sz="1600" i="1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034916"/>
              </p:ext>
            </p:extLst>
          </p:nvPr>
        </p:nvGraphicFramePr>
        <p:xfrm>
          <a:off x="467544" y="692696"/>
          <a:ext cx="7971179" cy="59891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24647"/>
                <a:gridCol w="536633"/>
                <a:gridCol w="536633"/>
                <a:gridCol w="536633"/>
                <a:gridCol w="536633"/>
              </a:tblGrid>
              <a:tr h="1800199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Показатели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71755" marR="71755"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Доц. М. Атанасова, дм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 vert="vert270"/>
                </a:tc>
                <a:tc>
                  <a:txBody>
                    <a:bodyPr/>
                    <a:lstStyle/>
                    <a:p>
                      <a:pPr marL="71755" marR="71755"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Ас. П. Драгомирова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 vert="vert270"/>
                </a:tc>
                <a:tc>
                  <a:txBody>
                    <a:bodyPr/>
                    <a:lstStyle/>
                    <a:p>
                      <a:pPr marL="71755" marR="71755"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Ас. А. Блажев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 vert="vert270"/>
                </a:tc>
                <a:tc>
                  <a:txBody>
                    <a:bodyPr/>
                    <a:lstStyle/>
                    <a:p>
                      <a:pPr marL="71755" marR="71755"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Ас. К. Илиева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 vert="vert270"/>
                </a:tc>
              </a:tr>
              <a:tr h="218807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Учебното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съдържание</a:t>
                      </a:r>
                      <a:r>
                        <a:rPr lang="en-US" sz="1200" dirty="0">
                          <a:effectLst/>
                        </a:rPr>
                        <a:t> е </a:t>
                      </a:r>
                      <a:r>
                        <a:rPr lang="en-US" sz="1200" dirty="0" err="1">
                          <a:effectLst/>
                        </a:rPr>
                        <a:t>представено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достъпен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език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</a:t>
                      </a:r>
                      <a:r>
                        <a:rPr lang="en-US" sz="1200" dirty="0">
                          <a:effectLst/>
                        </a:rPr>
                        <a:t>.36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5.50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5.78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6.00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18807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Умее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привлича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вниманието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интереса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студента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5.28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5.50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5.78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5.88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18807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Използва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разнообразни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методи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преподаване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5.20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5.50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5.78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6.00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18807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Учебното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използва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рационално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5.56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5.50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5.78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6.00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18807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Отнася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се</a:t>
                      </a:r>
                      <a:r>
                        <a:rPr lang="en-US" sz="1200" dirty="0">
                          <a:effectLst/>
                        </a:rPr>
                        <a:t> с </a:t>
                      </a:r>
                      <a:r>
                        <a:rPr lang="en-US" sz="1200" dirty="0" err="1">
                          <a:effectLst/>
                        </a:rPr>
                        <a:t>уважение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към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5.44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5.63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5.67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6.00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490141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По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учебните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занятия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отделя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достатъчно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всеки</a:t>
                      </a:r>
                      <a:r>
                        <a:rPr lang="en-US" sz="1200" dirty="0">
                          <a:effectLst/>
                        </a:rPr>
                        <a:t> от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en-US" sz="1200" dirty="0" err="1">
                          <a:effectLst/>
                        </a:rPr>
                        <a:t>отнася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се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преподавателя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който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води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учебно-практическите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занятия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5.48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5.50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5.67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5.88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88032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Осигурява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необходимото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водене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записки</a:t>
                      </a:r>
                      <a:r>
                        <a:rPr lang="en-US" sz="1200" dirty="0">
                          <a:effectLst/>
                        </a:rPr>
                        <a:t> от </a:t>
                      </a:r>
                      <a:r>
                        <a:rPr lang="en-US" sz="1200" dirty="0" err="1">
                          <a:effectLst/>
                        </a:rPr>
                        <a:t>страна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5.40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5.63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6.00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5.88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Осигурява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необходимите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методични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средства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провеждане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учебните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занятия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5.38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5.63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6.00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6.00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437613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Дава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възможност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задават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допълнителни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въпроси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отговоря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поставените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въпроси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5.80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5.63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5.67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6.00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465098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Предоставя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необходимите</a:t>
                      </a:r>
                      <a:r>
                        <a:rPr lang="en-US" sz="1200" dirty="0">
                          <a:effectLst/>
                        </a:rPr>
                        <a:t> учебни </a:t>
                      </a:r>
                      <a:r>
                        <a:rPr lang="en-US" sz="1200" dirty="0" err="1">
                          <a:effectLst/>
                        </a:rPr>
                        <a:t>материали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en-US" sz="1200" dirty="0" err="1">
                          <a:effectLst/>
                        </a:rPr>
                        <a:t>учебници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ръководства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сборници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др</a:t>
                      </a:r>
                      <a:r>
                        <a:rPr lang="en-US" sz="1200" dirty="0">
                          <a:effectLst/>
                        </a:rPr>
                        <a:t>.) за </a:t>
                      </a:r>
                      <a:r>
                        <a:rPr lang="en-US" sz="1200" dirty="0" err="1">
                          <a:effectLst/>
                        </a:rPr>
                        <a:t>подготовката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изпита</a:t>
                      </a:r>
                      <a:r>
                        <a:rPr lang="en-US" sz="1200" dirty="0">
                          <a:effectLst/>
                        </a:rPr>
                        <a:t> по </a:t>
                      </a:r>
                      <a:r>
                        <a:rPr lang="en-US" sz="1200" dirty="0" err="1">
                          <a:effectLst/>
                        </a:rPr>
                        <a:t>учебната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дисциплина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5.46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5.38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5.67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6.00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18807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Провежда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консултации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със</a:t>
                      </a:r>
                      <a:r>
                        <a:rPr lang="en-US" sz="1200" dirty="0">
                          <a:effectLst/>
                        </a:rPr>
                        <a:t> 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5.50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5.50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5.67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6.00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46634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Обективен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и </a:t>
                      </a:r>
                      <a:r>
                        <a:rPr lang="en-US" sz="1200" dirty="0" err="1">
                          <a:effectLst/>
                        </a:rPr>
                        <a:t>безпристрастен</a:t>
                      </a:r>
                      <a:r>
                        <a:rPr lang="en-US" sz="1200" dirty="0">
                          <a:effectLst/>
                        </a:rPr>
                        <a:t> е при </a:t>
                      </a:r>
                      <a:r>
                        <a:rPr lang="en-US" sz="1200" dirty="0" err="1">
                          <a:effectLst/>
                        </a:rPr>
                        <a:t>оценяване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знанията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уменията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5.76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5.50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5.56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6.00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18807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Обща оценка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5.46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5.53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5.75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5.97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29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/>
              <a:t>Табл. № </a:t>
            </a:r>
            <a:r>
              <a:rPr lang="ru-RU" sz="1600" i="1" dirty="0" smtClean="0"/>
              <a:t>3. </a:t>
            </a:r>
            <a:r>
              <a:rPr lang="ru-RU" sz="1600" i="1" dirty="0"/>
              <a:t>Оценки, дадени за преподавателите по учебната дисциплина </a:t>
            </a:r>
            <a:r>
              <a:rPr lang="ru-RU" sz="1600" i="1" dirty="0" smtClean="0"/>
              <a:t>„ОБЩА И НЕОРГАНИЧНА ХИМИЯ” </a:t>
            </a:r>
            <a:r>
              <a:rPr lang="ru-RU" sz="1600" i="1" dirty="0"/>
              <a:t>от студентите</a:t>
            </a:r>
            <a:endParaRPr lang="en-GB" sz="160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893272"/>
              </p:ext>
            </p:extLst>
          </p:nvPr>
        </p:nvGraphicFramePr>
        <p:xfrm>
          <a:off x="323528" y="764704"/>
          <a:ext cx="8379069" cy="56886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08753"/>
                <a:gridCol w="543174"/>
                <a:gridCol w="543174"/>
                <a:gridCol w="543174"/>
                <a:gridCol w="440794"/>
              </a:tblGrid>
              <a:tr h="2088232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Показатели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71755" marR="71755"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Проф. А. Стоянова, дх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 vert="vert270"/>
                </a:tc>
                <a:tc>
                  <a:txBody>
                    <a:bodyPr/>
                    <a:lstStyle/>
                    <a:p>
                      <a:pPr marL="71755" marR="71755"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Ас. П. Градинарова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 vert="vert270"/>
                </a:tc>
                <a:tc>
                  <a:txBody>
                    <a:bodyPr/>
                    <a:lstStyle/>
                    <a:p>
                      <a:pPr marL="71755" marR="71755"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</a:rPr>
                        <a:t>Ас.</a:t>
                      </a:r>
                      <a:r>
                        <a:rPr lang="bg-BG" sz="1200" baseline="0" dirty="0" smtClean="0">
                          <a:effectLst/>
                        </a:rPr>
                        <a:t> </a:t>
                      </a:r>
                      <a:r>
                        <a:rPr lang="bg-BG" sz="1200" dirty="0" smtClean="0">
                          <a:effectLst/>
                        </a:rPr>
                        <a:t>С</a:t>
                      </a:r>
                      <a:r>
                        <a:rPr lang="bg-BG" sz="1200" dirty="0">
                          <a:effectLst/>
                        </a:rPr>
                        <a:t>. И. Йорданов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 vert="vert270"/>
                </a:tc>
                <a:tc>
                  <a:txBody>
                    <a:bodyPr/>
                    <a:lstStyle/>
                    <a:p>
                      <a:pPr marL="71755" marR="71755" indent="226695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</a:rPr>
                        <a:t>Ас</a:t>
                      </a:r>
                      <a:r>
                        <a:rPr lang="bg-BG" sz="1200" dirty="0">
                          <a:effectLst/>
                        </a:rPr>
                        <a:t>. Н. Иванова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 vert="vert270"/>
                </a:tc>
              </a:tr>
              <a:tr h="21602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Учебното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съдържание</a:t>
                      </a:r>
                      <a:r>
                        <a:rPr lang="en-US" sz="1200" dirty="0">
                          <a:effectLst/>
                        </a:rPr>
                        <a:t> е </a:t>
                      </a:r>
                      <a:r>
                        <a:rPr lang="en-US" sz="1200" dirty="0" err="1">
                          <a:effectLst/>
                        </a:rPr>
                        <a:t>представено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достъпен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език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5.13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5.43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4.67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4.88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Умее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привлича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вниманието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интереса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студента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4.75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5.86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4.67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4.75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Използва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разнообразни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методи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преподаване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4.58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5.86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4.67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4.50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Учебното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използва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рационално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5.13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5.86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5.00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4.88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Отнася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се</a:t>
                      </a:r>
                      <a:r>
                        <a:rPr lang="en-US" sz="1200" dirty="0">
                          <a:effectLst/>
                        </a:rPr>
                        <a:t> с </a:t>
                      </a:r>
                      <a:r>
                        <a:rPr lang="en-US" sz="1200" dirty="0" err="1">
                          <a:effectLst/>
                        </a:rPr>
                        <a:t>уважение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към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5.29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5.57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4.67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5.00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43204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По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учебните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занятия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отделя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достатъчно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всеки</a:t>
                      </a:r>
                      <a:r>
                        <a:rPr lang="en-US" sz="1200" dirty="0">
                          <a:effectLst/>
                        </a:rPr>
                        <a:t> от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en-US" sz="1200" dirty="0" err="1">
                          <a:effectLst/>
                        </a:rPr>
                        <a:t>отнася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се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преподавателя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който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води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учебно-практическите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занятия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5.20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5.57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4.56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4.75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Осигурява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необходимото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водене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записки</a:t>
                      </a:r>
                      <a:r>
                        <a:rPr lang="en-US" sz="1200" dirty="0">
                          <a:effectLst/>
                        </a:rPr>
                        <a:t> от </a:t>
                      </a:r>
                      <a:r>
                        <a:rPr lang="en-US" sz="1200" dirty="0" err="1">
                          <a:effectLst/>
                        </a:rPr>
                        <a:t>страна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4.83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5.57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4.78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5.00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8803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Осигурява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необходимите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методични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средства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провеждане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учебните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занятия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5.09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5.83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4.89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4.75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41495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Дава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възможност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задават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допълнителни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въпроси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отговоря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поставените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въпроси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5.25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5.43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4.89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4.88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43229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Предоставя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необходимите</a:t>
                      </a:r>
                      <a:r>
                        <a:rPr lang="en-US" sz="1200" dirty="0">
                          <a:effectLst/>
                        </a:rPr>
                        <a:t> учебни </a:t>
                      </a:r>
                      <a:r>
                        <a:rPr lang="en-US" sz="1200" dirty="0" err="1">
                          <a:effectLst/>
                        </a:rPr>
                        <a:t>материали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en-US" sz="1200" dirty="0" err="1">
                          <a:effectLst/>
                        </a:rPr>
                        <a:t>учебници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ръководства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сборници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др</a:t>
                      </a:r>
                      <a:r>
                        <a:rPr lang="en-US" sz="1200" dirty="0">
                          <a:effectLst/>
                        </a:rPr>
                        <a:t>.) за </a:t>
                      </a:r>
                      <a:r>
                        <a:rPr lang="en-US" sz="1200" dirty="0" err="1">
                          <a:effectLst/>
                        </a:rPr>
                        <a:t>подготовката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изпита</a:t>
                      </a:r>
                      <a:r>
                        <a:rPr lang="en-US" sz="1200" dirty="0">
                          <a:effectLst/>
                        </a:rPr>
                        <a:t> по </a:t>
                      </a:r>
                      <a:r>
                        <a:rPr lang="en-US" sz="1200" dirty="0" err="1">
                          <a:effectLst/>
                        </a:rPr>
                        <a:t>учебната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дисциплина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4.96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5.57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4.56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5.13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Провежда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консултации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със</a:t>
                      </a:r>
                      <a:r>
                        <a:rPr lang="en-US" sz="1200" dirty="0">
                          <a:effectLst/>
                        </a:rPr>
                        <a:t> 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4.70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5.14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4.56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4.75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8803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Обективен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и </a:t>
                      </a:r>
                      <a:r>
                        <a:rPr lang="en-US" sz="1200" dirty="0" err="1">
                          <a:effectLst/>
                        </a:rPr>
                        <a:t>безпристрастен</a:t>
                      </a:r>
                      <a:r>
                        <a:rPr lang="en-US" sz="1200" dirty="0">
                          <a:effectLst/>
                        </a:rPr>
                        <a:t> е при </a:t>
                      </a:r>
                      <a:r>
                        <a:rPr lang="en-US" sz="1200" dirty="0" err="1">
                          <a:effectLst/>
                        </a:rPr>
                        <a:t>оценяване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знанията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уменията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5.21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5.57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4.78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4.75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  <a:tr h="23287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Обща оценка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5.00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5.60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4.72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4.83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8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/>
              <a:t>НАЛИЧНИ ЗАТРУДНЕНИЯ С УСВОЯВАНЕТО НА УЧЕБНИЯ МАТЕРИАЛ И ОТДЕЛЕНО ВРЕМЕ ОТ СТУДЕНТИТЕ  ЗА САМОПОДГОТОВКА</a:t>
            </a:r>
            <a:endParaRPr lang="en-GB" sz="2000" b="1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51520" y="3717032"/>
            <a:ext cx="4896544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Над 52% от студентите споделят, че са срещали затруднения с усвояването на учебния материал по „Биология“, а 41.7%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- по „Обща и неорганична химия“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</a:p>
          <a:p>
            <a:pPr marL="171450" lvl="0" indent="-171450" fontAlgn="base"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lang="bg-BG" sz="1100" i="1" dirty="0"/>
              <a:t>Лицата, които са отделяли по-малко време за самоподготовка по </a:t>
            </a:r>
            <a:r>
              <a:rPr lang="bg-BG" sz="1100" i="1" dirty="0" smtClean="0"/>
              <a:t>„Биология“, </a:t>
            </a:r>
            <a:r>
              <a:rPr lang="bg-BG" sz="1100" i="1" dirty="0"/>
              <a:t>споделят около 4 пъти по-често за налични затруднения с усвояването на учебния материал (</a:t>
            </a:r>
            <a:r>
              <a:rPr lang="en-US" sz="1100" i="1" dirty="0"/>
              <a:t>p</a:t>
            </a:r>
            <a:r>
              <a:rPr lang="bg-BG" sz="1100" i="1" dirty="0"/>
              <a:t>=0.006).  Сигнификантна зависимост </a:t>
            </a:r>
            <a:r>
              <a:rPr lang="bg-BG" sz="1100" i="1" dirty="0" smtClean="0"/>
              <a:t> беше </a:t>
            </a:r>
            <a:r>
              <a:rPr lang="bg-BG" sz="1100" i="1" dirty="0"/>
              <a:t>установена </a:t>
            </a:r>
            <a:r>
              <a:rPr lang="bg-BG" sz="1100" i="1" dirty="0" smtClean="0"/>
              <a:t>по </a:t>
            </a:r>
            <a:r>
              <a:rPr lang="bg-BG" sz="1100" i="1" dirty="0"/>
              <a:t>отношение на затрудненията при усвояването на учебния материал и липсата на консултации по учебната дисциплина (</a:t>
            </a:r>
            <a:r>
              <a:rPr lang="en-US" sz="1100" i="1" dirty="0"/>
              <a:t>p</a:t>
            </a:r>
            <a:r>
              <a:rPr lang="bg-BG" sz="1100" i="1" dirty="0"/>
              <a:t>=0.036</a:t>
            </a:r>
            <a:r>
              <a:rPr lang="bg-BG" sz="1100" dirty="0"/>
              <a:t>). </a:t>
            </a:r>
            <a:endParaRPr lang="bg-BG" sz="1100" dirty="0" smtClean="0"/>
          </a:p>
          <a:p>
            <a:pPr marL="171450" lvl="0" indent="-171450" fontAlgn="base"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lang="ru-RU" sz="1100" i="1" dirty="0">
                <a:cs typeface="Arial" pitchFamily="34" charset="0"/>
              </a:rPr>
              <a:t>Липсва сигнификантна зависимост между времето, което студентите отделят за </a:t>
            </a:r>
            <a:r>
              <a:rPr lang="ru-RU" sz="1100" i="1" dirty="0" smtClean="0">
                <a:cs typeface="Arial" pitchFamily="34" charset="0"/>
              </a:rPr>
              <a:t>самоподготовка по «Обща и неорганична химия» </a:t>
            </a:r>
            <a:r>
              <a:rPr lang="ru-RU" sz="1100" i="1" dirty="0">
                <a:cs typeface="Arial" pitchFamily="34" charset="0"/>
              </a:rPr>
              <a:t>и отчитането на затруднения с усвояването на учебния материал (p&gt;0.05).  Такава сигнификантна зависимост отсъства и по отношение на затрудненията при усвояването на учебния материал и липсата на консултации по учебната дисциплина (p&gt;0.05). </a:t>
            </a:r>
            <a:endParaRPr kumimoji="0" lang="en-US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5004048" y="3730975"/>
            <a:ext cx="3960440" cy="93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Над 58%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от студентите считат, че са отделили достатъчно време за самоподготовка по двете учебни дисциплини.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8853205"/>
              </p:ext>
            </p:extLst>
          </p:nvPr>
        </p:nvGraphicFramePr>
        <p:xfrm>
          <a:off x="107504" y="1052736"/>
          <a:ext cx="475252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0916926"/>
              </p:ext>
            </p:extLst>
          </p:nvPr>
        </p:nvGraphicFramePr>
        <p:xfrm>
          <a:off x="4499992" y="1052736"/>
          <a:ext cx="4392488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40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792088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/>
              <a:t>ОРГАНИЗИРАНИ КОНСУЛТАЦИИ ОТ ПРЕПОДАВАТЕЛИТЕ ПО УЧЕБНИТЕ ДИСЦИПЛИНИ И ПОСЕЩАЕМОСТ ОТ СТУДЕНТИТЕ</a:t>
            </a:r>
            <a:endParaRPr lang="en-GB" sz="2000" b="1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79512" y="5661248"/>
            <a:ext cx="8784976" cy="1080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/>
            </a:pPr>
            <a:r>
              <a:rPr lang="bg-BG" sz="1400" dirty="0" smtClean="0">
                <a:cs typeface="Arial" pitchFamily="34" charset="0"/>
              </a:rPr>
              <a:t>Над 80% от студентите заявяват, че са провеждани консултации във връзка с изучаваните учебни дисциплини.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bg-BG" sz="1400" baseline="0" dirty="0" smtClean="0">
                <a:cs typeface="Arial" pitchFamily="34" charset="0"/>
              </a:rPr>
              <a:t>По-голяма част от студентите са посещавали консултациите, организирани от асистентите по „Обща и неорганична химия“</a:t>
            </a:r>
            <a:r>
              <a:rPr lang="bg-BG" sz="1400" dirty="0" smtClean="0">
                <a:cs typeface="Arial" pitchFamily="34" charset="0"/>
              </a:rPr>
              <a:t>. Седемдесет и два процента споделят, че не са посещавали консултациите по „Биология“.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151811"/>
              </p:ext>
            </p:extLst>
          </p:nvPr>
        </p:nvGraphicFramePr>
        <p:xfrm>
          <a:off x="179512" y="1052736"/>
          <a:ext cx="417646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4427469"/>
              </p:ext>
            </p:extLst>
          </p:nvPr>
        </p:nvGraphicFramePr>
        <p:xfrm>
          <a:off x="4283968" y="1052736"/>
          <a:ext cx="466226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508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463</TotalTime>
  <Words>1681</Words>
  <Application>Microsoft Office PowerPoint</Application>
  <PresentationFormat>On-screen Show (4:3)</PresentationFormat>
  <Paragraphs>232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Essential</vt:lpstr>
      <vt:lpstr> 03-01: ПРОУЧВАНЕ НА МНЕНИЕТО НА СТУДЕНТИ ЗА СПЕЦИФИЧНИТЕ КОМПЕТЕНЦИИ, ФОРМИРАНИ ПО УЧЕБНИТЕ ДИСЦИПЛИНИ „БИОЛОГИЯ” И „ОБЩА И НЕОРГАНИЧНА ХИМИЯ”, ТЯХНОТО СЪОТВЕТСТВИЕ С МЕТОДИТЕ ЗА ОЦЕНКА НА ЗНАНИЯТА И УМЕНИЯТА НА СТУДЕНТИТЕ И ЗА ПРЕПОДАВАТЕЛИТЕ, УЧАСТВАЛИ В ОБУЧЕНИЕТО НА СТУДЕНТИТЕ ПО УЧЕБНИТЕ ДИСЦИПЛИНИ</vt:lpstr>
      <vt:lpstr>ОСНОВНИ ДАННИ ЗА ПРОУЧВАНЕТО   Табл. 1</vt:lpstr>
      <vt:lpstr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vt:lpstr>
      <vt:lpstr>СПЕЦИФИЧНИ ЦЕЛИ НА ЗАНЯТИЯТА, ИЗЯСНЯВАНИ ОТ ПРЕПОДАВАТЕЛИТЕ ПО УЧЕБНИТЕ ДИСЦИПЛИНИ</vt:lpstr>
      <vt:lpstr>АКТУАЛНОСТ НА УЧЕБНОТО СЪДЪРЖАНИЕ  НА УЧЕБНИТЕ ДИСЦИПЛИНИ</vt:lpstr>
      <vt:lpstr>Табл. № 2. Оценки, дадени за преподавателите по учебната дисциплина „биология” от студентите</vt:lpstr>
      <vt:lpstr>Табл. № 3. Оценки, дадени за преподавателите по учебната дисциплина „ОБЩА И НЕОРГАНИЧНА ХИМИЯ” от студентите</vt:lpstr>
      <vt:lpstr>НАЛИЧНИ ЗАТРУДНЕНИЯ С УСВОЯВАНЕТО НА УЧЕБНИЯ МАТЕРИАЛ И ОТДЕЛЕНО ВРЕМЕ ОТ СТУДЕНТИТЕ  ЗА САМОПОДГОТОВКА</vt:lpstr>
      <vt:lpstr>ОРГАНИЗИРАНИ КОНСУЛТАЦИИ ОТ ПРЕПОДАВАТЕЛИТЕ ПО УЧЕБНИТЕ ДИСЦИПЛИНИ И ПОСЕЩАЕМОСТ ОТ СТУДЕНТИТЕ</vt:lpstr>
      <vt:lpstr>ПОДГОТОВКА И ПРОВЕЖДАНЕ НА ИЗПИТА ПО УЧЕБНИТЕ ДИСЦИПЛИНИ</vt:lpstr>
      <vt:lpstr>ИНДИВИДУАЛНИ ЗАБЕЛЕЖКИ И ПРЕПОРЪКИ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132</cp:revision>
  <dcterms:created xsi:type="dcterms:W3CDTF">2018-03-30T05:06:56Z</dcterms:created>
  <dcterms:modified xsi:type="dcterms:W3CDTF">2018-04-10T08:42:42Z</dcterms:modified>
</cp:coreProperties>
</file>