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90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Biology_Chemistry_StudPharmacy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1. </a:t>
            </a:r>
            <a:r>
              <a:rPr lang="bg-BG" sz="1000" b="0" i="1" baseline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Лист1!$B$4:$C$4</c:f>
              <c:numCache>
                <c:formatCode>General</c:formatCode>
                <c:ptCount val="2"/>
                <c:pt idx="0" formatCode="0.0;[Red]0.0">
                  <c:v>93.7</c:v>
                </c:pt>
                <c:pt idx="1">
                  <c:v>93.8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 formatCode="0.0;[Red]0.0">
                  <c:v>6.3</c:v>
                </c:pt>
                <c:pt idx="1">
                  <c:v>3.1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Лист1!$B$6:$C$6</c:f>
              <c:numCache>
                <c:formatCode>General</c:formatCode>
                <c:ptCount val="2"/>
                <c:pt idx="1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871680"/>
        <c:axId val="178910336"/>
        <c:axId val="0"/>
      </c:bar3DChart>
      <c:catAx>
        <c:axId val="17887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178910336"/>
        <c:crosses val="autoZero"/>
        <c:auto val="1"/>
        <c:lblAlgn val="ctr"/>
        <c:lblOffset val="100"/>
        <c:noMultiLvlLbl val="0"/>
      </c:catAx>
      <c:valAx>
        <c:axId val="17891033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7887168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10.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Лист1!$I$63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Лист1!$J$63:$K$63</c:f>
              <c:numCache>
                <c:formatCode>General</c:formatCode>
                <c:ptCount val="2"/>
                <c:pt idx="0" formatCode="0.0;[Red]0.0">
                  <c:v>67.7</c:v>
                </c:pt>
                <c:pt idx="1">
                  <c:v>71.900000000000006</c:v>
                </c:pt>
              </c:numCache>
            </c:numRef>
          </c:val>
        </c:ser>
        <c:ser>
          <c:idx val="1"/>
          <c:order val="1"/>
          <c:tx>
            <c:strRef>
              <c:f>Лист1!$I$64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Лист1!$J$64:$K$64</c:f>
              <c:numCache>
                <c:formatCode>General</c:formatCode>
                <c:ptCount val="2"/>
                <c:pt idx="0" formatCode="0.0;[Red]0.0">
                  <c:v>32.299999999999997</c:v>
                </c:pt>
                <c:pt idx="1">
                  <c:v>28.1</c:v>
                </c:pt>
              </c:numCache>
            </c:numRef>
          </c:val>
        </c:ser>
        <c:ser>
          <c:idx val="2"/>
          <c:order val="2"/>
          <c:tx>
            <c:strRef>
              <c:f>Лист1!$I$65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Лист1!$J$65:$K$65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1523456"/>
        <c:axId val="211524992"/>
        <c:axId val="0"/>
      </c:bar3DChart>
      <c:catAx>
        <c:axId val="21152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524992"/>
        <c:crosses val="autoZero"/>
        <c:auto val="1"/>
        <c:lblAlgn val="ctr"/>
        <c:lblOffset val="100"/>
        <c:noMultiLvlLbl val="0"/>
      </c:catAx>
      <c:valAx>
        <c:axId val="211524992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15234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1.1592957130358706E-2"/>
          <c:y val="0.25597222222222221"/>
          <c:w val="0.96570297462817145"/>
          <c:h val="0.10301035287255761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11. </a:t>
            </a:r>
            <a:r>
              <a:rPr lang="bg-BG" sz="1000" b="0" i="1" baseline="0" dirty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дисциплина? </a:t>
            </a:r>
            <a:r>
              <a:rPr lang="en-US" sz="1000" b="0" i="1" baseline="0" dirty="0">
                <a:effectLst/>
              </a:rPr>
              <a:t>(</a:t>
            </a:r>
            <a:r>
              <a:rPr lang="bg-BG" sz="1000" b="0" i="1" baseline="0" dirty="0">
                <a:effectLst/>
              </a:rPr>
              <a:t>%</a:t>
            </a:r>
            <a:r>
              <a:rPr lang="en-US" sz="1000" b="0" i="1" baseline="0" dirty="0">
                <a:effectLst/>
              </a:rPr>
              <a:t>)</a:t>
            </a:r>
            <a:endParaRPr lang="en-GB" sz="1000" dirty="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Лист1!$R$62</c:f>
              <c:strCache>
                <c:ptCount val="1"/>
                <c:pt idx="0">
                  <c:v>да, предложени от лектора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Лист1!$R$63:$R$64</c:f>
              <c:numCache>
                <c:formatCode>0.0</c:formatCode>
                <c:ptCount val="2"/>
                <c:pt idx="0">
                  <c:v>45.2</c:v>
                </c:pt>
                <c:pt idx="1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Лист1!$S$62</c:f>
              <c:strCache>
                <c:ptCount val="1"/>
                <c:pt idx="0">
                  <c:v>да, предложени от асистента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Лист1!$S$63:$S$64</c:f>
              <c:numCache>
                <c:formatCode>0.0</c:formatCode>
                <c:ptCount val="2"/>
                <c:pt idx="0">
                  <c:v>51.6</c:v>
                </c:pt>
                <c:pt idx="1">
                  <c:v>71</c:v>
                </c:pt>
              </c:numCache>
            </c:numRef>
          </c:val>
        </c:ser>
        <c:ser>
          <c:idx val="2"/>
          <c:order val="2"/>
          <c:tx>
            <c:strRef>
              <c:f>Лист1!$T$62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Лист1!$T$63:$T$64</c:f>
              <c:numCache>
                <c:formatCode>General</c:formatCode>
                <c:ptCount val="2"/>
                <c:pt idx="0" formatCode="0.0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11592320"/>
        <c:axId val="211593856"/>
        <c:axId val="0"/>
      </c:bar3DChart>
      <c:catAx>
        <c:axId val="211592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1593856"/>
        <c:crosses val="autoZero"/>
        <c:auto val="1"/>
        <c:lblAlgn val="ctr"/>
        <c:lblOffset val="100"/>
        <c:noMultiLvlLbl val="0"/>
      </c:catAx>
      <c:valAx>
        <c:axId val="21159385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115923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6973534558180232E-2"/>
          <c:y val="0.25597222222222221"/>
          <c:w val="0.94605293088363951"/>
          <c:h val="0.1604899387576553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12.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преподавателите, водили учебната дисциплина?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940943487334226"/>
          <c:y val="0.16397079428985503"/>
          <c:w val="0.58706409992932362"/>
          <c:h val="0.7119532323937473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Лист1!$I$83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Лист1!$J$83:$K$83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Лист1!$I$84</c:f>
              <c:strCache>
                <c:ptCount val="1"/>
                <c:pt idx="0">
                  <c:v>да, посещавах консултациите на асистента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Лист1!$J$84:$K$84</c:f>
              <c:numCache>
                <c:formatCode>General</c:formatCode>
                <c:ptCount val="2"/>
                <c:pt idx="0" formatCode="0.0;[Red]0.0">
                  <c:v>6.7</c:v>
                </c:pt>
                <c:pt idx="1">
                  <c:v>3.1</c:v>
                </c:pt>
              </c:numCache>
            </c:numRef>
          </c:val>
        </c:ser>
        <c:ser>
          <c:idx val="2"/>
          <c:order val="2"/>
          <c:tx>
            <c:strRef>
              <c:f>Лист1!$I$85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Лист1!$J$85:$K$85</c:f>
              <c:numCache>
                <c:formatCode>General</c:formatCode>
                <c:ptCount val="2"/>
                <c:pt idx="0" formatCode="0.0;[Red]0.0">
                  <c:v>93.3</c:v>
                </c:pt>
                <c:pt idx="1">
                  <c:v>96.9</c:v>
                </c:pt>
              </c:numCache>
            </c:numRef>
          </c:val>
        </c:ser>
        <c:ser>
          <c:idx val="3"/>
          <c:order val="3"/>
          <c:tx>
            <c:strRef>
              <c:f>Лист1!$I$86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Лист1!$J$86:$K$86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212057088"/>
        <c:axId val="211686144"/>
        <c:axId val="0"/>
      </c:bar3DChart>
      <c:catAx>
        <c:axId val="212057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1686144"/>
        <c:crosses val="autoZero"/>
        <c:auto val="1"/>
        <c:lblAlgn val="ctr"/>
        <c:lblOffset val="100"/>
        <c:noMultiLvlLbl val="0"/>
      </c:catAx>
      <c:valAx>
        <c:axId val="211686144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2120570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13</a:t>
            </a:r>
            <a:r>
              <a:rPr lang="bg-BG" sz="1100" b="0" i="1" baseline="0">
                <a:effectLst/>
              </a:rPr>
              <a:t>. Отговаря ли получената оценка на изпита по учебната дисциплина на Вашите знания? 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Лист1!$A$125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Лист1!$B$125:$C$125</c:f>
              <c:numCache>
                <c:formatCode>0.0</c:formatCode>
                <c:ptCount val="2"/>
                <c:pt idx="0">
                  <c:v>25.8</c:v>
                </c:pt>
                <c:pt idx="1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Лист1!$A$126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Лист1!$B$126:$C$126</c:f>
              <c:numCache>
                <c:formatCode>0.0</c:formatCode>
                <c:ptCount val="2"/>
                <c:pt idx="0">
                  <c:v>67.7</c:v>
                </c:pt>
                <c:pt idx="1">
                  <c:v>34.4</c:v>
                </c:pt>
              </c:numCache>
            </c:numRef>
          </c:val>
        </c:ser>
        <c:ser>
          <c:idx val="2"/>
          <c:order val="2"/>
          <c:tx>
            <c:strRef>
              <c:f>Лист1!$A$127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Лист1!$B$127:$C$127</c:f>
              <c:numCache>
                <c:formatCode>0.0</c:formatCode>
                <c:ptCount val="2"/>
                <c:pt idx="0">
                  <c:v>6.5</c:v>
                </c:pt>
                <c:pt idx="1">
                  <c:v>15.6</c:v>
                </c:pt>
              </c:numCache>
            </c:numRef>
          </c:val>
        </c:ser>
        <c:ser>
          <c:idx val="3"/>
          <c:order val="3"/>
          <c:tx>
            <c:strRef>
              <c:f>Лист1!$A$128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Лист1!$B$128:$C$128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1737984"/>
        <c:axId val="211752064"/>
        <c:axId val="0"/>
      </c:bar3DChart>
      <c:catAx>
        <c:axId val="21173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752064"/>
        <c:crosses val="autoZero"/>
        <c:auto val="1"/>
        <c:lblAlgn val="ctr"/>
        <c:lblOffset val="100"/>
        <c:noMultiLvlLbl val="0"/>
      </c:catAx>
      <c:valAx>
        <c:axId val="21175206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1173798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3"/>
        <c:delete val="1"/>
      </c:legendEntry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2. </a:t>
            </a:r>
            <a:r>
              <a:rPr lang="bg-BG" sz="1000" b="0" i="1" baseline="0">
                <a:effectLst/>
              </a:rPr>
              <a:t>Считате ли, че учебната дисциплина е важна в процеса на цялостното обучение на студентите  от специалност „Фармация”?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Лист1!$J$4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Лист1!$K$4:$L$4</c:f>
              <c:numCache>
                <c:formatCode>General</c:formatCode>
                <c:ptCount val="2"/>
                <c:pt idx="0">
                  <c:v>65.599999999999994</c:v>
                </c:pt>
                <c:pt idx="1">
                  <c:v>90.3</c:v>
                </c:pt>
              </c:numCache>
            </c:numRef>
          </c:val>
        </c:ser>
        <c:ser>
          <c:idx val="1"/>
          <c:order val="1"/>
          <c:tx>
            <c:strRef>
              <c:f>Лист1!$J$5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Лист1!$K$5:$L$5</c:f>
              <c:numCache>
                <c:formatCode>General</c:formatCode>
                <c:ptCount val="2"/>
                <c:pt idx="0">
                  <c:v>3.1</c:v>
                </c:pt>
              </c:numCache>
            </c:numRef>
          </c:val>
        </c:ser>
        <c:ser>
          <c:idx val="2"/>
          <c:order val="2"/>
          <c:tx>
            <c:strRef>
              <c:f>Лист1!$J$6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Лист1!$K$6:$L$6</c:f>
              <c:numCache>
                <c:formatCode>General</c:formatCode>
                <c:ptCount val="2"/>
                <c:pt idx="0">
                  <c:v>31.3</c:v>
                </c:pt>
                <c:pt idx="1">
                  <c:v>9.6999999999999993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9630464"/>
        <c:axId val="179632000"/>
        <c:axId val="0"/>
      </c:bar3DChart>
      <c:catAx>
        <c:axId val="17963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179632000"/>
        <c:crosses val="autoZero"/>
        <c:auto val="1"/>
        <c:lblAlgn val="ctr"/>
        <c:lblOffset val="100"/>
        <c:noMultiLvlLbl val="0"/>
      </c:catAx>
      <c:valAx>
        <c:axId val="1796320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963046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3. </a:t>
            </a:r>
            <a:r>
              <a:rPr lang="bg-BG" sz="1000" b="0" i="1" baseline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33681607300332"/>
          <c:y val="0.35623774777712863"/>
          <c:w val="0.84792896082484293"/>
          <c:h val="0.38464408972479758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Лист1!$A$23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Лист1!$B$23:$C$23</c:f>
              <c:numCache>
                <c:formatCode>0.0</c:formatCode>
                <c:ptCount val="2"/>
                <c:pt idx="0">
                  <c:v>56.3</c:v>
                </c:pt>
                <c:pt idx="1">
                  <c:v>83.9</c:v>
                </c:pt>
              </c:numCache>
            </c:numRef>
          </c:val>
        </c:ser>
        <c:ser>
          <c:idx val="1"/>
          <c:order val="1"/>
          <c:tx>
            <c:strRef>
              <c:f>Лист1!$A$24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Лист1!$B$24:$C$24</c:f>
              <c:numCache>
                <c:formatCode>General</c:formatCode>
                <c:ptCount val="2"/>
                <c:pt idx="0" formatCode="0.0">
                  <c:v>3.1</c:v>
                </c:pt>
              </c:numCache>
            </c:numRef>
          </c:val>
        </c:ser>
        <c:ser>
          <c:idx val="2"/>
          <c:order val="2"/>
          <c:tx>
            <c:strRef>
              <c:f>Лист1!$A$25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Лист1!$B$25:$C$25</c:f>
              <c:numCache>
                <c:formatCode>0.0</c:formatCode>
                <c:ptCount val="2"/>
                <c:pt idx="0">
                  <c:v>40.6</c:v>
                </c:pt>
                <c:pt idx="1">
                  <c:v>16.100000000000001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211231872"/>
        <c:axId val="211233408"/>
        <c:axId val="0"/>
      </c:bar3DChart>
      <c:catAx>
        <c:axId val="21123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211233408"/>
        <c:crosses val="autoZero"/>
        <c:auto val="1"/>
        <c:lblAlgn val="ctr"/>
        <c:lblOffset val="100"/>
        <c:noMultiLvlLbl val="0"/>
      </c:catAx>
      <c:valAx>
        <c:axId val="21123340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900"/>
            </a:pPr>
            <a:endParaRPr lang="bg-BG"/>
          </a:p>
        </c:txPr>
        <c:crossAx val="2112318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6464789763359602"/>
          <c:y val="0.26109733327121354"/>
          <c:w val="0.65410382340331341"/>
          <c:h val="9.6008149632119733E-2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4. </a:t>
            </a:r>
            <a:r>
              <a:rPr lang="bg-BG" sz="1100" b="0" i="1" baseline="0">
                <a:effectLst/>
              </a:rPr>
              <a:t>Изясняваше ли преподавателя по учебната дисциплина "Биология" кои са специфичните цели на всяко учебно занятие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Лист1!$J$26</c:f>
              <c:strCache>
                <c:ptCount val="1"/>
                <c:pt idx="0">
                  <c:v>да, за всяко учебно занятие</c:v>
                </c:pt>
              </c:strCache>
            </c:strRef>
          </c:tx>
          <c:invertIfNegative val="0"/>
          <c:cat>
            <c:strRef>
              <c:f>Лист1!$K$25:$L$25</c:f>
              <c:strCache>
                <c:ptCount val="2"/>
                <c:pt idx="0">
                  <c:v>Доц. М. Атанасова, дб</c:v>
                </c:pt>
                <c:pt idx="1">
                  <c:v>Ас. П. Драгомирова</c:v>
                </c:pt>
              </c:strCache>
            </c:strRef>
          </c:cat>
          <c:val>
            <c:numRef>
              <c:f>Лист1!$K$26:$L$26</c:f>
              <c:numCache>
                <c:formatCode>General</c:formatCode>
                <c:ptCount val="2"/>
                <c:pt idx="0">
                  <c:v>84.4</c:v>
                </c:pt>
                <c:pt idx="1">
                  <c:v>93.7</c:v>
                </c:pt>
              </c:numCache>
            </c:numRef>
          </c:val>
        </c:ser>
        <c:ser>
          <c:idx val="1"/>
          <c:order val="1"/>
          <c:tx>
            <c:strRef>
              <c:f>Лист1!$J$27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strRef>
              <c:f>Лист1!$K$25:$L$25</c:f>
              <c:strCache>
                <c:ptCount val="2"/>
                <c:pt idx="0">
                  <c:v>Доц. М. Атанасова, дб</c:v>
                </c:pt>
                <c:pt idx="1">
                  <c:v>Ас. П. Драгомирова</c:v>
                </c:pt>
              </c:strCache>
            </c:strRef>
          </c:cat>
          <c:val>
            <c:numRef>
              <c:f>Лист1!$K$27:$L$27</c:f>
              <c:numCache>
                <c:formatCode>General</c:formatCode>
                <c:ptCount val="2"/>
                <c:pt idx="0">
                  <c:v>12.5</c:v>
                </c:pt>
                <c:pt idx="1">
                  <c:v>6.3</c:v>
                </c:pt>
              </c:numCache>
            </c:numRef>
          </c:val>
        </c:ser>
        <c:ser>
          <c:idx val="2"/>
          <c:order val="2"/>
          <c:tx>
            <c:strRef>
              <c:f>Лист1!$J$28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Лист1!$K$25:$L$25</c:f>
              <c:strCache>
                <c:ptCount val="2"/>
                <c:pt idx="0">
                  <c:v>Доц. М. Атанасова, дб</c:v>
                </c:pt>
                <c:pt idx="1">
                  <c:v>Ас. П. Драгомирова</c:v>
                </c:pt>
              </c:strCache>
            </c:strRef>
          </c:cat>
          <c:val>
            <c:numRef>
              <c:f>Лист1!$K$28:$L$28</c:f>
              <c:numCache>
                <c:formatCode>General</c:formatCode>
                <c:ptCount val="2"/>
                <c:pt idx="0">
                  <c:v>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6758912"/>
        <c:axId val="196768896"/>
      </c:barChart>
      <c:catAx>
        <c:axId val="1967589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6768896"/>
        <c:crosses val="autoZero"/>
        <c:auto val="1"/>
        <c:lblAlgn val="ctr"/>
        <c:lblOffset val="100"/>
        <c:noMultiLvlLbl val="0"/>
      </c:catAx>
      <c:valAx>
        <c:axId val="1967688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67589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/>
            </a:pPr>
            <a:r>
              <a:rPr lang="bg-BG" sz="1100" b="1" i="1" baseline="0">
                <a:effectLst/>
              </a:rPr>
              <a:t>Фиг. 5. </a:t>
            </a:r>
            <a:r>
              <a:rPr lang="bg-BG" sz="1100" b="0" i="1" baseline="0">
                <a:effectLst/>
              </a:rPr>
              <a:t>Изясняваше ли преподавателя по учебната дисциплина "Обща и неорганична химия" кои са специфичните цели на всяко учебно занятие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Лист1!$Q$26</c:f>
              <c:strCache>
                <c:ptCount val="1"/>
                <c:pt idx="0">
                  <c:v>да, за всяко учебно занятие</c:v>
                </c:pt>
              </c:strCache>
            </c:strRef>
          </c:tx>
          <c:invertIfNegative val="0"/>
          <c:cat>
            <c:strRef>
              <c:f>Лист1!$R$25:$T$25</c:f>
              <c:strCache>
                <c:ptCount val="3"/>
                <c:pt idx="0">
                  <c:v>Проф. А. Стоянова, дх</c:v>
                </c:pt>
                <c:pt idx="1">
                  <c:v>Ас. Н. Иванова</c:v>
                </c:pt>
                <c:pt idx="2">
                  <c:v>Ас. С. Асенова</c:v>
                </c:pt>
              </c:strCache>
            </c:strRef>
          </c:cat>
          <c:val>
            <c:numRef>
              <c:f>Лист1!$R$26:$T$26</c:f>
              <c:numCache>
                <c:formatCode>General</c:formatCode>
                <c:ptCount val="3"/>
                <c:pt idx="0">
                  <c:v>93.5</c:v>
                </c:pt>
                <c:pt idx="1">
                  <c:v>100</c:v>
                </c:pt>
                <c:pt idx="2">
                  <c:v>93.3</c:v>
                </c:pt>
              </c:numCache>
            </c:numRef>
          </c:val>
        </c:ser>
        <c:ser>
          <c:idx val="1"/>
          <c:order val="1"/>
          <c:tx>
            <c:strRef>
              <c:f>Лист1!$Q$27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strRef>
              <c:f>Лист1!$R$25:$T$25</c:f>
              <c:strCache>
                <c:ptCount val="3"/>
                <c:pt idx="0">
                  <c:v>Проф. А. Стоянова, дх</c:v>
                </c:pt>
                <c:pt idx="1">
                  <c:v>Ас. Н. Иванова</c:v>
                </c:pt>
                <c:pt idx="2">
                  <c:v>Ас. С. Асенова</c:v>
                </c:pt>
              </c:strCache>
            </c:strRef>
          </c:cat>
          <c:val>
            <c:numRef>
              <c:f>Лист1!$R$27:$T$27</c:f>
              <c:numCache>
                <c:formatCode>General</c:formatCode>
                <c:ptCount val="3"/>
                <c:pt idx="0">
                  <c:v>6.5</c:v>
                </c:pt>
                <c:pt idx="2">
                  <c:v>6.7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6795392"/>
        <c:axId val="211288832"/>
      </c:barChart>
      <c:catAx>
        <c:axId val="1967953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1288832"/>
        <c:crosses val="autoZero"/>
        <c:auto val="1"/>
        <c:lblAlgn val="ctr"/>
        <c:lblOffset val="100"/>
        <c:noMultiLvlLbl val="0"/>
      </c:catAx>
      <c:valAx>
        <c:axId val="2112888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67953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6. </a:t>
            </a:r>
            <a:r>
              <a:rPr lang="bg-BG" sz="11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Лист1!$B$43:$C$43</c:f>
              <c:numCache>
                <c:formatCode>General</c:formatCode>
                <c:ptCount val="2"/>
                <c:pt idx="0" formatCode="0.0;[Red]0.0">
                  <c:v>92.9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Лист1!$A$44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Лист1!$B$44:$C$44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Лист1!$A$45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Лист1!$B$45:$C$45</c:f>
              <c:numCache>
                <c:formatCode>General</c:formatCode>
                <c:ptCount val="2"/>
                <c:pt idx="0" formatCode="0.0;[Red]0.0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1335424"/>
        <c:axId val="211345408"/>
        <c:axId val="0"/>
      </c:bar3DChart>
      <c:catAx>
        <c:axId val="21133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345408"/>
        <c:crosses val="autoZero"/>
        <c:auto val="1"/>
        <c:lblAlgn val="ctr"/>
        <c:lblOffset val="100"/>
        <c:noMultiLvlLbl val="0"/>
      </c:catAx>
      <c:valAx>
        <c:axId val="211345408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133542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8. </a:t>
            </a:r>
            <a:r>
              <a:rPr lang="bg-BG" sz="1000" b="0" i="1" baseline="0">
                <a:effectLst/>
              </a:rPr>
              <a:t>По време на учебните занятия по дисциплината, преподавателят по "Обща и неорганична химия" използвал ли е методи, чрез които студентите да са активни участници?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Лист1!$Q$50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Лист1!$R$49:$T$49</c:f>
              <c:strCache>
                <c:ptCount val="3"/>
                <c:pt idx="0">
                  <c:v>Проф. А. Стоянова, дх</c:v>
                </c:pt>
                <c:pt idx="1">
                  <c:v>Ас. Н. Иванова</c:v>
                </c:pt>
                <c:pt idx="2">
                  <c:v>Ас. С. Асенова</c:v>
                </c:pt>
              </c:strCache>
            </c:strRef>
          </c:cat>
          <c:val>
            <c:numRef>
              <c:f>Лист1!$R$50:$T$50</c:f>
              <c:numCache>
                <c:formatCode>General</c:formatCode>
                <c:ptCount val="3"/>
                <c:pt idx="0">
                  <c:v>65.599999999999994</c:v>
                </c:pt>
                <c:pt idx="1">
                  <c:v>82.3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Лист1!$Q$51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Лист1!$R$49:$T$49</c:f>
              <c:strCache>
                <c:ptCount val="3"/>
                <c:pt idx="0">
                  <c:v>Проф. А. Стоянова, дх</c:v>
                </c:pt>
                <c:pt idx="1">
                  <c:v>Ас. Н. Иванова</c:v>
                </c:pt>
                <c:pt idx="2">
                  <c:v>Ас. С. Асенова</c:v>
                </c:pt>
              </c:strCache>
            </c:strRef>
          </c:cat>
          <c:val>
            <c:numRef>
              <c:f>Лист1!$R$51:$T$51</c:f>
              <c:numCache>
                <c:formatCode>General</c:formatCode>
                <c:ptCount val="3"/>
                <c:pt idx="0">
                  <c:v>21.9</c:v>
                </c:pt>
                <c:pt idx="1">
                  <c:v>5.9</c:v>
                </c:pt>
              </c:numCache>
            </c:numRef>
          </c:val>
        </c:ser>
        <c:ser>
          <c:idx val="2"/>
          <c:order val="2"/>
          <c:tx>
            <c:strRef>
              <c:f>Лист1!$Q$52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Лист1!$R$49:$T$49</c:f>
              <c:strCache>
                <c:ptCount val="3"/>
                <c:pt idx="0">
                  <c:v>Проф. А. Стоянова, дх</c:v>
                </c:pt>
                <c:pt idx="1">
                  <c:v>Ас. Н. Иванова</c:v>
                </c:pt>
                <c:pt idx="2">
                  <c:v>Ас. С. Асенова</c:v>
                </c:pt>
              </c:strCache>
            </c:strRef>
          </c:cat>
          <c:val>
            <c:numRef>
              <c:f>Лист1!$R$52:$T$52</c:f>
              <c:numCache>
                <c:formatCode>General</c:formatCode>
                <c:ptCount val="3"/>
                <c:pt idx="0">
                  <c:v>12.5</c:v>
                </c:pt>
                <c:pt idx="1">
                  <c:v>11.8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1140608"/>
        <c:axId val="211142144"/>
        <c:axId val="0"/>
      </c:bar3DChart>
      <c:catAx>
        <c:axId val="2111406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211142144"/>
        <c:crosses val="autoZero"/>
        <c:auto val="1"/>
        <c:lblAlgn val="ctr"/>
        <c:lblOffset val="100"/>
        <c:noMultiLvlLbl val="0"/>
      </c:catAx>
      <c:valAx>
        <c:axId val="211142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114060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7. </a:t>
            </a:r>
            <a:r>
              <a:rPr lang="bg-BG" sz="1000" b="0" i="1" baseline="0">
                <a:effectLst/>
              </a:rPr>
              <a:t>По време на учебните занятия по дисциплината, преподавателят по "Биология" използвал ли е методи, чрез които студентите да са активни участници?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Лист1!$J$48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Лист1!$K$47:$L$47</c:f>
              <c:strCache>
                <c:ptCount val="2"/>
                <c:pt idx="0">
                  <c:v>Доц. М. Атанасова, дб</c:v>
                </c:pt>
                <c:pt idx="1">
                  <c:v>Ас. П. Драгомирова</c:v>
                </c:pt>
              </c:strCache>
            </c:strRef>
          </c:cat>
          <c:val>
            <c:numRef>
              <c:f>Лист1!$K$48:$L$48</c:f>
              <c:numCache>
                <c:formatCode>General</c:formatCode>
                <c:ptCount val="2"/>
                <c:pt idx="0">
                  <c:v>84.4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Лист1!$J$49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Лист1!$K$47:$L$47</c:f>
              <c:strCache>
                <c:ptCount val="2"/>
                <c:pt idx="0">
                  <c:v>Доц. М. Атанасова, дб</c:v>
                </c:pt>
                <c:pt idx="1">
                  <c:v>Ас. П. Драгомирова</c:v>
                </c:pt>
              </c:strCache>
            </c:strRef>
          </c:cat>
          <c:val>
            <c:numRef>
              <c:f>Лист1!$K$49:$L$49</c:f>
              <c:numCache>
                <c:formatCode>General</c:formatCode>
                <c:ptCount val="2"/>
                <c:pt idx="0">
                  <c:v>15.6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1640320"/>
        <c:axId val="211641856"/>
        <c:axId val="0"/>
      </c:bar3DChart>
      <c:catAx>
        <c:axId val="2116403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211641856"/>
        <c:crosses val="autoZero"/>
        <c:auto val="1"/>
        <c:lblAlgn val="ctr"/>
        <c:lblOffset val="100"/>
        <c:noMultiLvlLbl val="0"/>
      </c:catAx>
      <c:valAx>
        <c:axId val="211641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164032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9.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Лист1!$A$63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Лист1!$B$63:$C$63</c:f>
              <c:numCache>
                <c:formatCode>General</c:formatCode>
                <c:ptCount val="2"/>
                <c:pt idx="0" formatCode="0.0;[Red]0.0">
                  <c:v>59.4</c:v>
                </c:pt>
                <c:pt idx="1">
                  <c:v>46.9</c:v>
                </c:pt>
              </c:numCache>
            </c:numRef>
          </c:val>
        </c:ser>
        <c:ser>
          <c:idx val="1"/>
          <c:order val="1"/>
          <c:tx>
            <c:strRef>
              <c:f>Лист1!$A$64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Лист1!$B$64:$C$64</c:f>
              <c:numCache>
                <c:formatCode>General</c:formatCode>
                <c:ptCount val="2"/>
                <c:pt idx="0" formatCode="0.0;[Red]0.0">
                  <c:v>34.4</c:v>
                </c:pt>
                <c:pt idx="1">
                  <c:v>37.5</c:v>
                </c:pt>
              </c:numCache>
            </c:numRef>
          </c:val>
        </c:ser>
        <c:ser>
          <c:idx val="2"/>
          <c:order val="2"/>
          <c:tx>
            <c:strRef>
              <c:f>Лист1!$A$65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Лист1!$B$65:$C$65</c:f>
              <c:numCache>
                <c:formatCode>General</c:formatCode>
                <c:ptCount val="2"/>
                <c:pt idx="0" formatCode="0.0;[Red]0.0">
                  <c:v>6.2</c:v>
                </c:pt>
                <c:pt idx="1">
                  <c:v>15.6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1485824"/>
        <c:axId val="211487360"/>
        <c:axId val="0"/>
      </c:bar3DChart>
      <c:catAx>
        <c:axId val="21148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487360"/>
        <c:crosses val="autoZero"/>
        <c:auto val="1"/>
        <c:lblAlgn val="ctr"/>
        <c:lblOffset val="100"/>
        <c:noMultiLvlLbl val="0"/>
      </c:catAx>
      <c:valAx>
        <c:axId val="211487360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148582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26/04/2018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26/04/2018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26/04/2018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F93E-331C-4692-8E7F-71149EF03EB2}" type="datetime1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383" y="5733256"/>
            <a:ext cx="6461760" cy="43204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bg-BG" i="1" dirty="0" smtClean="0">
                <a:solidFill>
                  <a:schemeClr val="tx2"/>
                </a:solidFill>
              </a:rPr>
              <a:t>СТУДЕНТИ ОТ СПЕЦИАЛНОСТ „ФАРМАЦИЯ“, 1 КУРС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484784"/>
            <a:ext cx="8784976" cy="15841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000" b="1" dirty="0" smtClean="0"/>
              <a:t>0</a:t>
            </a:r>
            <a:r>
              <a:rPr lang="bg-BG" sz="2000" b="1" dirty="0" smtClean="0"/>
              <a:t>3</a:t>
            </a:r>
            <a:r>
              <a:rPr lang="en-US" sz="2000" b="1" dirty="0" smtClean="0"/>
              <a:t>-0</a:t>
            </a:r>
            <a:r>
              <a:rPr lang="bg-BG" sz="2000" b="1" dirty="0" smtClean="0"/>
              <a:t>1</a:t>
            </a:r>
            <a:r>
              <a:rPr lang="en-US" sz="2000" b="1" dirty="0" smtClean="0"/>
              <a:t>: </a:t>
            </a:r>
            <a:r>
              <a:rPr lang="bg-BG" sz="2000" b="1" dirty="0" smtClean="0"/>
              <a:t>ПРОУЧВАНЕ НА </a:t>
            </a:r>
            <a:r>
              <a:rPr lang="ru-RU" sz="2000" b="1" dirty="0" smtClean="0"/>
              <a:t>МНЕНИЕТО </a:t>
            </a:r>
            <a:r>
              <a:rPr lang="ru-RU" sz="2000" b="1" dirty="0"/>
              <a:t>НА СТУДЕНТИ </a:t>
            </a:r>
            <a:r>
              <a:rPr lang="ru-RU" sz="2000" b="1" dirty="0" smtClean="0"/>
              <a:t>ЗА </a:t>
            </a:r>
            <a:r>
              <a:rPr lang="ru-RU" sz="2000" b="1" dirty="0"/>
              <a:t>СПЕЦИФИЧНИТЕ КОМПЕТЕНЦИИ, ФОРМИРАНИ ПО </a:t>
            </a:r>
            <a:r>
              <a:rPr lang="ru-RU" sz="2000" b="1" dirty="0" smtClean="0"/>
              <a:t>УЧЕБНИТЕ ДИСЦИПЛИНИ „БИОЛОГИЯ” И „ОБЩА И НЕОРГАНИЧНА ХИМИЯ”, </a:t>
            </a:r>
            <a:r>
              <a:rPr lang="ru-RU" sz="2000" b="1" dirty="0"/>
              <a:t>ТЯХНОТО СЪОТВЕТСТВИЕ С МЕТОДИТЕ ЗА ОЦЕНКА НА ЗНАНИЯТА И УМЕНИЯТА </a:t>
            </a:r>
            <a:r>
              <a:rPr lang="ru-RU" sz="2000" b="1" dirty="0" smtClean="0"/>
              <a:t>НА СТУДЕНТИТЕ И </a:t>
            </a:r>
            <a:r>
              <a:rPr lang="ru-RU" sz="2000" b="1" dirty="0"/>
              <a:t>ЗА ПРЕПОДАВАТЕЛИТЕ, УЧАСТВАЛИ В ОБУЧЕНИЕТО НА СТУДЕНТИТЕ ПО </a:t>
            </a:r>
            <a:r>
              <a:rPr lang="ru-RU" sz="2000" b="1" dirty="0" smtClean="0"/>
              <a:t>УЧЕБНИТЕ ДИСЦИПЛИНИ</a:t>
            </a:r>
            <a:endParaRPr lang="en-GB" sz="20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04664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04056"/>
          </a:xfrm>
        </p:spPr>
        <p:txBody>
          <a:bodyPr/>
          <a:lstStyle/>
          <a:p>
            <a:r>
              <a:rPr lang="bg-BG" sz="2000" b="1" dirty="0" smtClean="0"/>
              <a:t>ПОДГОТОВКА И ПРОВЕЖДАНЕ НА ИЗПИТА ПО УЧЕБНИТЕ ДИСЦИПЛИНИ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1052736"/>
            <a:ext cx="453650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400" dirty="0"/>
              <a:t>При подготовката за изпита по „Биология” студентите са се доверили най-вече на материалите, предоставени от преподавателите и учебника, чийто автор не е преподавателят, водил лекционните занятия</a:t>
            </a:r>
            <a:r>
              <a:rPr lang="ru-RU" sz="13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300" dirty="0" smtClean="0"/>
              <a:t>Основни източници при подготовката за изпита по „Обща и неорганична химия” са: </a:t>
            </a:r>
            <a:r>
              <a:rPr lang="bg-BG" sz="1400" dirty="0"/>
              <a:t>собствените записки, материалите, предоставени от преподавателя и учебника, чийто автор не е преподавателят, водил лекционните занятия по учебната дисциплина</a:t>
            </a:r>
            <a:r>
              <a:rPr lang="ru-RU" sz="13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dirty="0"/>
              <a:t>Основни </a:t>
            </a:r>
            <a:r>
              <a:rPr lang="ru-RU" sz="1300" dirty="0" smtClean="0"/>
              <a:t>форми за </a:t>
            </a:r>
            <a:r>
              <a:rPr lang="ru-RU" sz="1300" dirty="0"/>
              <a:t>провеждане на изпита по „Биология”, </a:t>
            </a:r>
            <a:r>
              <a:rPr lang="ru-RU" sz="1300" dirty="0" smtClean="0"/>
              <a:t>посочени от повечето студенти са устното изпитване и развиването на въпрос от конспекта, а по </a:t>
            </a:r>
            <a:r>
              <a:rPr lang="bg-BG" sz="1300" dirty="0" smtClean="0"/>
              <a:t>„Обща и неорганична химия”</a:t>
            </a:r>
            <a:r>
              <a:rPr lang="ru-RU" sz="1300" dirty="0" smtClean="0"/>
              <a:t> – </a:t>
            </a:r>
            <a:r>
              <a:rPr lang="bg-BG" sz="1300" dirty="0" smtClean="0"/>
              <a:t>развиването на въпрос от конспекта.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253159"/>
              </p:ext>
            </p:extLst>
          </p:nvPr>
        </p:nvGraphicFramePr>
        <p:xfrm>
          <a:off x="659904" y="4761341"/>
          <a:ext cx="7320136" cy="162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034"/>
                <a:gridCol w="1830034"/>
                <a:gridCol w="1830034"/>
                <a:gridCol w="1830034"/>
              </a:tblGrid>
              <a:tr h="1390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Биология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Добър 4.41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2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6.3%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9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28.1%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Обща и неорганична химия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3.97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3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9.4%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22108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/>
              <a:t>Табл. </a:t>
            </a:r>
            <a:r>
              <a:rPr lang="bg-BG" sz="1400" b="1" i="1" smtClean="0"/>
              <a:t>№ 3.</a:t>
            </a:r>
            <a:r>
              <a:rPr lang="bg-BG" sz="1400" i="1" smtClean="0"/>
              <a:t> </a:t>
            </a:r>
            <a:r>
              <a:rPr lang="bg-BG" sz="1400" i="1" dirty="0" smtClean="0"/>
              <a:t>Данни за успеваемостта на студентите по учебните дисциплини „Биология“ и „Обща и неорганична химия“</a:t>
            </a:r>
            <a:endParaRPr lang="en-GB" sz="14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373809"/>
              </p:ext>
            </p:extLst>
          </p:nvPr>
        </p:nvGraphicFramePr>
        <p:xfrm>
          <a:off x="4499992" y="836712"/>
          <a:ext cx="45720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634082"/>
          </a:xfrm>
        </p:spPr>
        <p:txBody>
          <a:bodyPr/>
          <a:lstStyle/>
          <a:p>
            <a:pPr algn="ctr"/>
            <a:r>
              <a:rPr lang="bg-BG" sz="2000" b="1" dirty="0" smtClean="0"/>
              <a:t>ИНДИВИДУАЛНИ ЗАБЕЛЕЖКИ И ПРЕПОРЪКИ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95536" y="1536192"/>
            <a:ext cx="8136904" cy="4917144"/>
          </a:xfrm>
        </p:spPr>
        <p:txBody>
          <a:bodyPr>
            <a:normAutofit fontScale="85000" lnSpcReduction="20000"/>
          </a:bodyPr>
          <a:lstStyle/>
          <a:p>
            <a:pPr marL="114300" indent="0" algn="ctr">
              <a:buNone/>
            </a:pPr>
            <a:r>
              <a:rPr lang="bg-BG" sz="2000" dirty="0" smtClean="0">
                <a:solidFill>
                  <a:schemeClr val="accent2"/>
                </a:solidFill>
              </a:rPr>
              <a:t>Биология</a:t>
            </a:r>
          </a:p>
          <a:p>
            <a:pPr lvl="0"/>
            <a:r>
              <a:rPr lang="bg-BG" sz="1800" dirty="0"/>
              <a:t>Доволен съм от отношението на преподавателите към студентите.</a:t>
            </a:r>
            <a:endParaRPr lang="en-GB" sz="1800" dirty="0"/>
          </a:p>
          <a:p>
            <a:pPr lvl="0"/>
            <a:r>
              <a:rPr lang="bg-BG" sz="1800" dirty="0"/>
              <a:t>Препоръчваме да не толкова високи изискванията на преподавателите.</a:t>
            </a:r>
            <a:endParaRPr lang="en-GB" sz="1800" dirty="0"/>
          </a:p>
          <a:p>
            <a:pPr lvl="0"/>
            <a:r>
              <a:rPr lang="bg-BG" sz="1800" dirty="0"/>
              <a:t>Срещнахме затруднения с намирането на някои от темите – част от тях ги нямаше в учебника за студенти от специалност „Фармация“, а при други имаше разминаване в заглавията, посочени в конспекта и в самия учебник.</a:t>
            </a:r>
            <a:endParaRPr lang="en-GB" sz="1800" dirty="0"/>
          </a:p>
          <a:p>
            <a:pPr lvl="0"/>
            <a:r>
              <a:rPr lang="bg-BG" sz="1800" dirty="0"/>
              <a:t>Упражненията по „Биология“ са изключително интересни, нека да има повече учебно-практическси занятия</a:t>
            </a:r>
            <a:r>
              <a:rPr lang="bg-BG" sz="1800" dirty="0" smtClean="0"/>
              <a:t>.</a:t>
            </a:r>
          </a:p>
          <a:p>
            <a:pPr lvl="0"/>
            <a:endParaRPr lang="bg-BG" sz="1800" dirty="0"/>
          </a:p>
          <a:p>
            <a:pPr marL="0" lvl="0" indent="0" algn="ctr">
              <a:buNone/>
            </a:pPr>
            <a:r>
              <a:rPr lang="bg-BG" sz="2000" dirty="0" smtClean="0">
                <a:solidFill>
                  <a:schemeClr val="accent2"/>
                </a:solidFill>
              </a:rPr>
              <a:t>Обща и неорганична химия</a:t>
            </a:r>
          </a:p>
          <a:p>
            <a:pPr lvl="0"/>
            <a:r>
              <a:rPr lang="bg-BG" sz="1600" dirty="0"/>
              <a:t>Да се използват разнообразни методи на преподаване по учебната дисциплина.</a:t>
            </a:r>
            <a:endParaRPr lang="en-GB" sz="1600" dirty="0"/>
          </a:p>
          <a:p>
            <a:pPr lvl="0"/>
            <a:r>
              <a:rPr lang="bg-BG" sz="1600" dirty="0"/>
              <a:t>Повечето тематични единици в учебната програма са изучавани по време на подготовката за кандидатстудентския изпит по „Химия“, поради което са излишни.</a:t>
            </a:r>
            <a:endParaRPr lang="en-GB" sz="1600" dirty="0"/>
          </a:p>
          <a:p>
            <a:pPr lvl="0"/>
            <a:r>
              <a:rPr lang="bg-BG" sz="1600" dirty="0"/>
              <a:t>Необходими са повече учебно-практически занятия по ОНХ.</a:t>
            </a:r>
            <a:endParaRPr lang="en-GB" sz="1600" dirty="0"/>
          </a:p>
          <a:p>
            <a:pPr lvl="0"/>
            <a:r>
              <a:rPr lang="bg-BG" sz="1600" dirty="0"/>
              <a:t>Преподавателите се справят успешно с учебния материал, предвиден по учебна програма и го представят по достъпен начин на студентите.</a:t>
            </a:r>
            <a:endParaRPr lang="en-GB" sz="1600" dirty="0"/>
          </a:p>
          <a:p>
            <a:pPr lvl="0"/>
            <a:r>
              <a:rPr lang="bg-BG" sz="1600" dirty="0"/>
              <a:t>По време на учебно-практическите занятия учебният материал да се представя по-достъпно на студентите.</a:t>
            </a:r>
            <a:endParaRPr lang="en-GB" sz="1600" dirty="0"/>
          </a:p>
          <a:p>
            <a:pPr lvl="0"/>
            <a:r>
              <a:rPr lang="bg-BG" sz="1600" dirty="0"/>
              <a:t>Необходимо е да се промени формата на изпита, като освен писмена част </a:t>
            </a:r>
            <a:r>
              <a:rPr lang="en-US" sz="1600" dirty="0"/>
              <a:t>(</a:t>
            </a:r>
            <a:r>
              <a:rPr lang="bg-BG" sz="1600" dirty="0"/>
              <a:t>развиване на въпрос от конспекта</a:t>
            </a:r>
            <a:r>
              <a:rPr lang="en-US" sz="1600" dirty="0"/>
              <a:t>)</a:t>
            </a:r>
            <a:r>
              <a:rPr lang="bg-BG" sz="1600" dirty="0"/>
              <a:t>, трябва да се включи и устна част. Развиването на тема по време на изпита не е съобразено с нивото на наличните знания на студентите.</a:t>
            </a:r>
            <a:endParaRPr lang="en-GB" sz="1600" dirty="0"/>
          </a:p>
          <a:p>
            <a:endParaRPr lang="en-GB" sz="18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09656" cy="121014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/>
              <a:t/>
            </a:r>
            <a:br>
              <a:rPr lang="bg-BG" sz="2000" b="1" dirty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4479621"/>
              </p:ext>
            </p:extLst>
          </p:nvPr>
        </p:nvGraphicFramePr>
        <p:xfrm>
          <a:off x="323528" y="1772816"/>
          <a:ext cx="8363272" cy="3754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4680"/>
                <a:gridCol w="2736304"/>
                <a:gridCol w="2592288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Биология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Обща и неорганична химия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Време на провеждане на проучването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02 2018 г.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02 2018 г.</a:t>
                      </a:r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Бр. анкетирани лица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Разпределение на студентите по пол</a:t>
                      </a:r>
                    </a:p>
                    <a:p>
                      <a:r>
                        <a:rPr lang="bg-BG" dirty="0" smtClean="0"/>
                        <a:t>  Мъже</a:t>
                      </a:r>
                    </a:p>
                    <a:p>
                      <a:r>
                        <a:rPr lang="bg-BG" dirty="0" smtClean="0"/>
                        <a:t>  Жени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12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40.0%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18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60.0%</a:t>
                      </a:r>
                      <a:r>
                        <a:rPr lang="en-US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13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41.9%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18</a:t>
                      </a:r>
                      <a:r>
                        <a:rPr lang="en-GB" dirty="0" smtClean="0"/>
                        <a:t> (</a:t>
                      </a:r>
                      <a:r>
                        <a:rPr lang="bg-BG" dirty="0" smtClean="0"/>
                        <a:t>58.1</a:t>
                      </a:r>
                      <a:r>
                        <a:rPr lang="en-GB" dirty="0" smtClean="0"/>
                        <a:t>%)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Преподаватели,</a:t>
                      </a:r>
                      <a:r>
                        <a:rPr lang="bg-BG" baseline="0" dirty="0" smtClean="0"/>
                        <a:t> водили учебните занятия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Доц. М. Атанасова</a:t>
                      </a:r>
                      <a:r>
                        <a:rPr lang="bg-BG" smtClean="0"/>
                        <a:t>, дб 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Ас. П. Драгомирова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Проф. А. Стоянова, дх</a:t>
                      </a:r>
                    </a:p>
                    <a:p>
                      <a:r>
                        <a:rPr lang="bg-BG" dirty="0" smtClean="0"/>
                        <a:t>Ас. Н. Иванова</a:t>
                      </a:r>
                    </a:p>
                    <a:p>
                      <a:r>
                        <a:rPr lang="bg-BG" dirty="0" smtClean="0"/>
                        <a:t>Ас. С. Асенова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008112"/>
          </a:xfrm>
        </p:spPr>
        <p:txBody>
          <a:bodyPr>
            <a:normAutofit/>
          </a:bodyPr>
          <a:lstStyle/>
          <a:p>
            <a:r>
              <a:rPr lang="bg-BG" sz="1800" b="1" dirty="0" smtClean="0"/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8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438" y="3577695"/>
            <a:ext cx="406914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„Биология“ </a:t>
            </a:r>
            <a:r>
              <a:rPr lang="bg-BG" sz="1100" i="1" dirty="0" smtClean="0">
                <a:cs typeface="Arial" pitchFamily="34" charset="0"/>
              </a:rPr>
              <a:t>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„Обща и неорганична химия“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ОНХ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22586" y="3284984"/>
            <a:ext cx="481774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1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Учебните дисциплини „Биология“ и „Обща и неорганична химия“ са базисни, като получените знания са полезни при изучаването на следващите учебни дисциплини.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ОНХ дава знания, които ще са </a:t>
            </a:r>
            <a:r>
              <a:rPr lang="bg-BG" sz="1100" i="1" dirty="0" smtClean="0"/>
              <a:t>необходими </a:t>
            </a:r>
            <a:r>
              <a:rPr lang="bg-BG" sz="1100" i="1" dirty="0"/>
              <a:t>за </a:t>
            </a:r>
            <a:r>
              <a:rPr lang="bg-BG" sz="1100" i="1" dirty="0" smtClean="0"/>
              <a:t>по-нататъшната практическа работа.</a:t>
            </a:r>
            <a:endParaRPr kumimoji="0" lang="bg-BG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11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110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1100" i="1" dirty="0" smtClean="0">
                <a:cs typeface="Arial" pitchFamily="34" charset="0"/>
              </a:rPr>
              <a:t>във връзка с придобитите компетенции по учебните дисциплини </a:t>
            </a:r>
            <a:r>
              <a:rPr lang="bg-BG" sz="110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110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100" i="1" dirty="0">
                <a:cs typeface="Arial" pitchFamily="34" charset="0"/>
              </a:rPr>
              <a:t>Част от учебния </a:t>
            </a:r>
            <a:r>
              <a:rPr lang="ru-RU" sz="1100" i="1" dirty="0" smtClean="0">
                <a:cs typeface="Arial" pitchFamily="34" charset="0"/>
              </a:rPr>
              <a:t>материал по </a:t>
            </a:r>
            <a:r>
              <a:rPr lang="bg-BG" sz="1100" i="1" dirty="0">
                <a:cs typeface="Arial" pitchFamily="34" charset="0"/>
              </a:rPr>
              <a:t>„Биология“</a:t>
            </a:r>
            <a:r>
              <a:rPr lang="ru-RU" sz="1100" i="1" dirty="0" smtClean="0">
                <a:cs typeface="Arial" pitchFamily="34" charset="0"/>
              </a:rPr>
              <a:t> </a:t>
            </a:r>
            <a:r>
              <a:rPr lang="ru-RU" sz="1100" i="1" dirty="0">
                <a:cs typeface="Arial" pitchFamily="34" charset="0"/>
              </a:rPr>
              <a:t>представя </a:t>
            </a:r>
            <a:r>
              <a:rPr lang="bg-BG" sz="1100" i="1" dirty="0" smtClean="0">
                <a:cs typeface="Arial" pitchFamily="34" charset="0"/>
              </a:rPr>
              <a:t>лекарствената експресия и по такъв начин би бил полезен във фармацевтичната практика</a:t>
            </a:r>
            <a:r>
              <a:rPr lang="bg-BG" sz="1100" i="1" dirty="0" smtClean="0"/>
              <a:t>. Някои от студентите са изразили негативно мнение, тъй като те не виждат приложимост на знанията, формирани по учебната дисциплина в тяхната бъдеща професия.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100" i="1" dirty="0" smtClean="0"/>
              <a:t>Получените знания за химичните процеси и взаимодействия по ОНХ ще бъдат използвани във фармацевтичната практика.</a:t>
            </a:r>
            <a:endParaRPr lang="en-GB" sz="1100" i="1" dirty="0"/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endParaRPr kumimoji="0" lang="en-US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215369"/>
              </p:ext>
            </p:extLst>
          </p:nvPr>
        </p:nvGraphicFramePr>
        <p:xfrm>
          <a:off x="117938" y="1197983"/>
          <a:ext cx="3877998" cy="2231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451008"/>
              </p:ext>
            </p:extLst>
          </p:nvPr>
        </p:nvGraphicFramePr>
        <p:xfrm>
          <a:off x="107504" y="4321456"/>
          <a:ext cx="3888432" cy="241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592860"/>
              </p:ext>
            </p:extLst>
          </p:nvPr>
        </p:nvGraphicFramePr>
        <p:xfrm>
          <a:off x="4283968" y="1124744"/>
          <a:ext cx="459025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8713664" cy="648072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СПЕЦИФИЧНИ ЦЕЛИ НА ЗАНЯТИЯТА, ИЗЯСНЯВАНИ ОТ ПРЕПОДАВАТЕЛИТЕ ПО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6093296"/>
            <a:ext cx="849694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потвърждават, че всеки от преподавателите</a:t>
            </a:r>
            <a:r>
              <a:rPr kumimoji="0" lang="bg-BG" sz="1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по</a:t>
            </a: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„Биология“ и „Обща и неорганична химия“ </a:t>
            </a:r>
            <a:r>
              <a:rPr lang="bg-BG" sz="1400" dirty="0" smtClean="0">
                <a:cs typeface="Arial" pitchFamily="34" charset="0"/>
              </a:rPr>
              <a:t>е изяснявал кои са специфичните цели на учебните занятия.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352183"/>
              </p:ext>
            </p:extLst>
          </p:nvPr>
        </p:nvGraphicFramePr>
        <p:xfrm>
          <a:off x="179512" y="908720"/>
          <a:ext cx="460851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118224"/>
              </p:ext>
            </p:extLst>
          </p:nvPr>
        </p:nvGraphicFramePr>
        <p:xfrm>
          <a:off x="4283968" y="33286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3889128" cy="936104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АКТУАЛНОСТ НА УЧЕБНОТО СЪДЪРЖАНИЕ  НА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7587" y="3717032"/>
            <a:ext cx="36004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90% от студентите считат, че учебното съдържание по двете изучавани дисциплини отразява съвременните постижения в областта и представя актуалните проблеми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в науката и практиката.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27984" y="260648"/>
            <a:ext cx="38891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/>
              <a:t>ИЗПОЛЗВАНИ МЕТОДИ НА ОБУЧЕНИЕ, КОИТО  СТИМУЛИРАТ УЧАСТИЕТО НА СТУДЕНТИТЕ</a:t>
            </a:r>
            <a:endParaRPr lang="en-GB" sz="18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5517232"/>
            <a:ext cx="410445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висок е делът на студентите, които потвърждават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използването на методи на обучение от страна на преподавателите по </a:t>
            </a:r>
            <a:r>
              <a:rPr lang="bg-BG" sz="1100" i="1" dirty="0" smtClean="0">
                <a:cs typeface="Arial" pitchFamily="34" charset="0"/>
              </a:rPr>
              <a:t>„Биология“ и „Обща и неорганична химия“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в които студентът има активна роля.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70655"/>
              </p:ext>
            </p:extLst>
          </p:nvPr>
        </p:nvGraphicFramePr>
        <p:xfrm>
          <a:off x="166671" y="1189856"/>
          <a:ext cx="4134549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215540"/>
              </p:ext>
            </p:extLst>
          </p:nvPr>
        </p:nvGraphicFramePr>
        <p:xfrm>
          <a:off x="4283968" y="3933056"/>
          <a:ext cx="4644008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176866"/>
              </p:ext>
            </p:extLst>
          </p:nvPr>
        </p:nvGraphicFramePr>
        <p:xfrm>
          <a:off x="4139952" y="1124744"/>
          <a:ext cx="491108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2.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/>
              <a:t>„Биология”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36322"/>
              </p:ext>
            </p:extLst>
          </p:nvPr>
        </p:nvGraphicFramePr>
        <p:xfrm>
          <a:off x="107504" y="620688"/>
          <a:ext cx="8770121" cy="5760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05553"/>
                <a:gridCol w="682284"/>
                <a:gridCol w="682284"/>
              </a:tblGrid>
              <a:tr h="1893984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Доц. М. Атанасова, дм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Ас. П. Драгомирова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съдържание</a:t>
                      </a:r>
                      <a:r>
                        <a:rPr lang="en-US" sz="1200" dirty="0">
                          <a:effectLst/>
                        </a:rPr>
                        <a:t> е </a:t>
                      </a:r>
                      <a:r>
                        <a:rPr lang="en-US" sz="1200" dirty="0" err="1">
                          <a:effectLst/>
                        </a:rPr>
                        <a:t>представено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достъпен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език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Умее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привлича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вниманието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интереса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Използва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разнообразни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преподаване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използва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рационално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Отнася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с </a:t>
                      </a:r>
                      <a:r>
                        <a:rPr lang="en-US" sz="1200" dirty="0" err="1">
                          <a:effectLst/>
                        </a:rPr>
                        <a:t>уважение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към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51567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По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отделя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достатъчно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всеки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отнася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преподавателя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който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води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30303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необходимото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водене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записки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страна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2727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методични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средства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провеждане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60411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Дава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възможност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задават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допълнителни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отговоря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поставените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8932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Предоставя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учебни </a:t>
                      </a:r>
                      <a:r>
                        <a:rPr lang="en-US" sz="1200" dirty="0" err="1">
                          <a:effectLst/>
                        </a:rPr>
                        <a:t>материали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учебници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ръководства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сборници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др</a:t>
                      </a:r>
                      <a:r>
                        <a:rPr lang="en-US" sz="1200" dirty="0">
                          <a:effectLst/>
                        </a:rPr>
                        <a:t>.) за </a:t>
                      </a:r>
                      <a:r>
                        <a:rPr lang="en-US" sz="1200" dirty="0" err="1">
                          <a:effectLst/>
                        </a:rPr>
                        <a:t>подготовката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изпита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учебната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дисциплина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Провежда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консултации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със</a:t>
                      </a:r>
                      <a:r>
                        <a:rPr lang="en-US" sz="1200" dirty="0">
                          <a:effectLst/>
                        </a:rPr>
                        <a:t> 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5948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Обективен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и </a:t>
                      </a:r>
                      <a:r>
                        <a:rPr lang="en-US" sz="1200" dirty="0" err="1">
                          <a:effectLst/>
                        </a:rPr>
                        <a:t>безпристрастен</a:t>
                      </a:r>
                      <a:r>
                        <a:rPr lang="en-US" sz="1200" dirty="0">
                          <a:effectLst/>
                        </a:rPr>
                        <a:t> е при </a:t>
                      </a:r>
                      <a:r>
                        <a:rPr lang="en-US" sz="1200" dirty="0" err="1">
                          <a:effectLst/>
                        </a:rPr>
                        <a:t>оценяване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знанията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уменията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5.66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5.84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3.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/>
              <a:t>„Обща и неорганична химия”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701442"/>
              </p:ext>
            </p:extLst>
          </p:nvPr>
        </p:nvGraphicFramePr>
        <p:xfrm>
          <a:off x="323528" y="764704"/>
          <a:ext cx="7938275" cy="55446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08753"/>
                <a:gridCol w="543174"/>
                <a:gridCol w="543174"/>
                <a:gridCol w="543174"/>
              </a:tblGrid>
              <a:tr h="1944216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71755" marR="71755"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Проф. А. Стоянова, дх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>
                          <a:effectLst/>
                        </a:rPr>
                        <a:t>Ас. Н. Иванова</a:t>
                      </a:r>
                      <a:endParaRPr lang="en-GB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Ас. С. Асенова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съдържание</a:t>
                      </a:r>
                      <a:r>
                        <a:rPr lang="en-US" sz="1200" dirty="0">
                          <a:effectLst/>
                        </a:rPr>
                        <a:t> е </a:t>
                      </a:r>
                      <a:r>
                        <a:rPr lang="en-US" sz="1200" dirty="0" err="1">
                          <a:effectLst/>
                        </a:rPr>
                        <a:t>представено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достъпен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език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Умее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привлича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вниманието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интереса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Използва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разнообразни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преподаване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използва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рационално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Отнася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с </a:t>
                      </a:r>
                      <a:r>
                        <a:rPr lang="en-US" sz="1200" dirty="0" err="1">
                          <a:effectLst/>
                        </a:rPr>
                        <a:t>уважение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към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320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По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отделя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достатъчно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всеки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отнася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преподавателя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който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води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необходимото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водене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записки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страна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методични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средства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провеждане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1495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Дава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възможност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задават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допълнителни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отговоря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поставените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322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Предоставя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учебни </a:t>
                      </a:r>
                      <a:r>
                        <a:rPr lang="en-US" sz="1200" dirty="0" err="1">
                          <a:effectLst/>
                        </a:rPr>
                        <a:t>материали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учебници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ръководства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сборници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др</a:t>
                      </a:r>
                      <a:r>
                        <a:rPr lang="en-US" sz="1200" dirty="0">
                          <a:effectLst/>
                        </a:rPr>
                        <a:t>.) за </a:t>
                      </a:r>
                      <a:r>
                        <a:rPr lang="en-US" sz="1200" dirty="0" err="1">
                          <a:effectLst/>
                        </a:rPr>
                        <a:t>подготовката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изпита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учебната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дисциплина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Провежда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консултации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със</a:t>
                      </a:r>
                      <a:r>
                        <a:rPr lang="en-US" sz="1200" dirty="0">
                          <a:effectLst/>
                        </a:rPr>
                        <a:t> 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Обективен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и </a:t>
                      </a:r>
                      <a:r>
                        <a:rPr lang="en-US" sz="1200" dirty="0" err="1">
                          <a:effectLst/>
                        </a:rPr>
                        <a:t>безпристрастен</a:t>
                      </a:r>
                      <a:r>
                        <a:rPr lang="en-US" sz="1200" dirty="0">
                          <a:effectLst/>
                        </a:rPr>
                        <a:t> е при </a:t>
                      </a:r>
                      <a:r>
                        <a:rPr lang="en-US" sz="1200" dirty="0" err="1">
                          <a:effectLst/>
                        </a:rPr>
                        <a:t>оценяване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знанията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уменията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287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5.69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5.31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5.70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20080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6093296"/>
            <a:ext cx="489654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5</a:t>
            </a: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9</a:t>
            </a: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% от студентите споделят, че са срещали затруднения с усвояването на учебния материал по „Биология“, а 4</a:t>
            </a: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6.9</a:t>
            </a: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%</a:t>
            </a:r>
            <a:r>
              <a:rPr kumimoji="0" lang="bg-BG" sz="12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- по „Обща и неорганична химия“</a:t>
            </a: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018848" y="6093296"/>
            <a:ext cx="3960440" cy="6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67%</a:t>
            </a:r>
            <a:r>
              <a:rPr kumimoji="0" lang="bg-BG" sz="12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„Биология“, а 71.9% - по ОНХ.</a:t>
            </a:r>
            <a:endParaRPr kumimoji="0" lang="en-US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580674"/>
              </p:ext>
            </p:extLst>
          </p:nvPr>
        </p:nvGraphicFramePr>
        <p:xfrm>
          <a:off x="251520" y="908720"/>
          <a:ext cx="4420099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33224"/>
              </p:ext>
            </p:extLst>
          </p:nvPr>
        </p:nvGraphicFramePr>
        <p:xfrm>
          <a:off x="4644008" y="908720"/>
          <a:ext cx="43204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ОРГАНИЗИРАНИ КОНСУЛТАЦИИ ОТ ПРЕПОДАВАТЕЛИТЕ ПО УЧЕБНИТЕ ДИСЦИПЛИНИ И ПОСЕЩАЕМОСТ ОТ СТУДЕНТИТЕ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5661248"/>
            <a:ext cx="8784976" cy="10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lang="bg-BG" sz="1400" dirty="0" smtClean="0">
                <a:cs typeface="Arial" pitchFamily="34" charset="0"/>
              </a:rPr>
              <a:t>Почти всички студенти заявяват, че са провеждани консултации във връзка с изучаваните учебни дисциплини, като в повечето случаи те са организирани от асистентите.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400" baseline="0" dirty="0" smtClean="0">
                <a:cs typeface="Arial" pitchFamily="34" charset="0"/>
              </a:rPr>
              <a:t>Въпреки организираните консултации по „Обща и неорганична химия“, над 90% </a:t>
            </a:r>
            <a:r>
              <a:rPr lang="bg-BG" sz="1400" dirty="0" smtClean="0">
                <a:cs typeface="Arial" pitchFamily="34" charset="0"/>
              </a:rPr>
              <a:t>споделят, че не са ги посещавали.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733367"/>
              </p:ext>
            </p:extLst>
          </p:nvPr>
        </p:nvGraphicFramePr>
        <p:xfrm>
          <a:off x="179512" y="764704"/>
          <a:ext cx="41764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837533"/>
              </p:ext>
            </p:extLst>
          </p:nvPr>
        </p:nvGraphicFramePr>
        <p:xfrm>
          <a:off x="4499992" y="764704"/>
          <a:ext cx="4572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602</TotalTime>
  <Words>1657</Words>
  <Application>Microsoft Office PowerPoint</Application>
  <PresentationFormat>On-screen Show (4:3)</PresentationFormat>
  <Paragraphs>194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 03-01: ПРОУЧВАНЕ НА МНЕНИЕТО НА СТУДЕНТИ ЗА СПЕЦИФИЧНИТЕ КОМПЕТЕНЦИИ, ФОРМИРАНИ ПО УЧЕБНИТЕ ДИСЦИПЛИНИ „БИОЛОГИЯ” И „ОБЩА И НЕОРГАНИЧНА ХИМИЯ”,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ОСНОВНИ ДАННИ ЗА ПРОУЧВАНЕТО 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преподавателите по учебната дисциплина „Биология” от студентите</vt:lpstr>
      <vt:lpstr>Табл. № 3. Оценки, дадени за преподавателите по учебната дисциплина „Обща и неорганична химия”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177</cp:revision>
  <dcterms:created xsi:type="dcterms:W3CDTF">2018-03-30T05:06:56Z</dcterms:created>
  <dcterms:modified xsi:type="dcterms:W3CDTF">2018-04-26T10:39:01Z</dcterms:modified>
</cp:coreProperties>
</file>