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charts/chart10.xml" ContentType="application/vnd.openxmlformats-officedocument.drawingml.chart+xml"/>
  <Override PartName="/ppt/theme/themeOverride7.xml" ContentType="application/vnd.openxmlformats-officedocument.themeOverride+xml"/>
  <Override PartName="/ppt/charts/chart11.xml" ContentType="application/vnd.openxmlformats-officedocument.drawingml.chart+xml"/>
  <Override PartName="/ppt/theme/themeOverride8.xml" ContentType="application/vnd.openxmlformats-officedocument.themeOverride+xml"/>
  <Override PartName="/ppt/charts/chart12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9"/>
  </p:notesMasterIdLst>
  <p:sldIdLst>
    <p:sldId id="256" r:id="rId2"/>
    <p:sldId id="257" r:id="rId3"/>
    <p:sldId id="269" r:id="rId4"/>
    <p:sldId id="258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AK%2003-01%20KandidStud%20Pharmacy\03-01%20KandidStud%20Pharmacy%20FIGURES.xls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KandidStud%20Pharmacy\03-01%20KandidStud%20Pharmacy%20FIGURES.xls" TargetMode="External"/><Relationship Id="rId1" Type="http://schemas.openxmlformats.org/officeDocument/2006/relationships/themeOverride" Target="../theme/themeOverride7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KandidStud%20Pharmacy\03-01%20KandidStud%20Pharmacy%20FIGURES.xls" TargetMode="External"/><Relationship Id="rId1" Type="http://schemas.openxmlformats.org/officeDocument/2006/relationships/themeOverride" Target="../theme/themeOverride8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KandidStud%20Pharmacy\03-01%20KandidStud%20Pharmacy%20FIGURES.xls" TargetMode="External"/><Relationship Id="rId1" Type="http://schemas.openxmlformats.org/officeDocument/2006/relationships/themeOverride" Target="../theme/themeOverride9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AK%2003-01%20KandidStud%20Pharmacy\03-01%20KandidStud%20Pharmacy%20FIGURE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7\AK%2003-01%20KandidStud%20Pharmacy\03-01%20KandidStud%20Pharmacy%20FIGURES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KandidStud%20Pharmacy\03-01%20KandidStud%20Pharmacy%20FIGURES.xls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KandidStud%20Pharmacy\03-01%20KandidStud%20Pharmacy%20FIGURES.xls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KandidStud%20Pharmacy\03-01%20KandidStud%20Pharmacy%20FIGURES.xls" TargetMode="External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KandidStud%20Pharmacy\03-01%20KandidStud%20Pharmacy%20FIGURES.xls" TargetMode="External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KandidStud%20Pharmacy\03-01%20KandidStud%20Pharmacy%20FIGURES.xls" TargetMode="External"/><Relationship Id="rId1" Type="http://schemas.openxmlformats.org/officeDocument/2006/relationships/themeOverride" Target="../theme/themeOverride5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7\AK%2003-01%20KandidStud%20Pharmacy\03-01%20KandidStud%20Pharmacy%20FIGURES.xls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Лист1!$A$1:$A$5</c:f>
              <c:strCache>
                <c:ptCount val="5"/>
                <c:pt idx="0">
                  <c:v>по настояване на родителите</c:v>
                </c:pt>
                <c:pt idx="1">
                  <c:v>по препоръка на приятели и съученици</c:v>
                </c:pt>
                <c:pt idx="2">
                  <c:v>по финансови причини</c:v>
                </c:pt>
                <c:pt idx="3">
                  <c:v>близостта на МУ-Плевен с местоживеенето ми</c:v>
                </c:pt>
                <c:pt idx="4">
                  <c:v>лични убеждения</c:v>
                </c:pt>
              </c:strCache>
            </c:strRef>
          </c:cat>
          <c:val>
            <c:numRef>
              <c:f>Лист1!$B$1:$B$5</c:f>
              <c:numCache>
                <c:formatCode>0.0;[Red]0.0</c:formatCode>
                <c:ptCount val="5"/>
                <c:pt idx="0">
                  <c:v>11.4</c:v>
                </c:pt>
                <c:pt idx="1">
                  <c:v>8.5</c:v>
                </c:pt>
                <c:pt idx="2">
                  <c:v>31.3</c:v>
                </c:pt>
                <c:pt idx="3">
                  <c:v>47.1</c:v>
                </c:pt>
                <c:pt idx="4">
                  <c:v>1.4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3577600"/>
        <c:axId val="203593216"/>
      </c:barChart>
      <c:catAx>
        <c:axId val="20357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03593216"/>
        <c:crosses val="autoZero"/>
        <c:auto val="1"/>
        <c:lblAlgn val="ctr"/>
        <c:lblOffset val="100"/>
        <c:noMultiLvlLbl val="0"/>
      </c:catAx>
      <c:valAx>
        <c:axId val="203593216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203577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272445361821396"/>
          <c:y val="0.20255796741538523"/>
          <c:w val="0.80692788520573733"/>
          <c:h val="0.76087869321709356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0.13625459744238944"/>
                  <c:y val="-0.22306712652842495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да, удовлетворява ме напълно
87%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Лист1!$I$85:$I$88</c:f>
              <c:strCache>
                <c:ptCount val="4"/>
                <c:pt idx="0">
                  <c:v>да, удовлетворява ме напълно</c:v>
                </c:pt>
                <c:pt idx="1">
                  <c:v>да, удовлетворява ме отчасти</c:v>
                </c:pt>
                <c:pt idx="2">
                  <c:v>нямам мнение</c:v>
                </c:pt>
                <c:pt idx="3">
                  <c:v>не, въобще не ме удовлетворява</c:v>
                </c:pt>
              </c:strCache>
            </c:strRef>
          </c:cat>
          <c:val>
            <c:numRef>
              <c:f>Лист1!$J$85:$J$88</c:f>
              <c:numCache>
                <c:formatCode>General</c:formatCode>
                <c:ptCount val="4"/>
                <c:pt idx="0">
                  <c:v>86.8</c:v>
                </c:pt>
                <c:pt idx="1">
                  <c:v>9.1999999999999993</c:v>
                </c:pt>
                <c:pt idx="2">
                  <c:v>1.4</c:v>
                </c:pt>
                <c:pt idx="3">
                  <c:v>2.6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Лист1!$A$106:$A$108</c:f>
              <c:strCache>
                <c:ptCount val="3"/>
                <c:pt idx="0">
                  <c:v>да, напълно</c:v>
                </c:pt>
                <c:pt idx="1">
                  <c:v>да, отчасти</c:v>
                </c:pt>
                <c:pt idx="2">
                  <c:v>нямам мнение</c:v>
                </c:pt>
              </c:strCache>
            </c:strRef>
          </c:cat>
          <c:val>
            <c:numRef>
              <c:f>Лист1!$B$106:$B$108</c:f>
              <c:numCache>
                <c:formatCode>General</c:formatCode>
                <c:ptCount val="3"/>
                <c:pt idx="0">
                  <c:v>68.400000000000006</c:v>
                </c:pt>
                <c:pt idx="1">
                  <c:v>21.1</c:v>
                </c:pt>
                <c:pt idx="2">
                  <c:v>10.5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6292608"/>
        <c:axId val="156294144"/>
        <c:axId val="0"/>
      </c:bar3DChart>
      <c:catAx>
        <c:axId val="15629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6294144"/>
        <c:crosses val="autoZero"/>
        <c:auto val="1"/>
        <c:lblAlgn val="ctr"/>
        <c:lblOffset val="100"/>
        <c:noMultiLvlLbl val="0"/>
      </c:catAx>
      <c:valAx>
        <c:axId val="1562941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62926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Лист1!$J$106:$J$108</c:f>
              <c:strCache>
                <c:ptCount val="3"/>
                <c:pt idx="0">
                  <c:v>да, смятам</c:v>
                </c:pt>
                <c:pt idx="1">
                  <c:v>не, не смятам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Лист1!$K$106:$K$108</c:f>
              <c:numCache>
                <c:formatCode>General</c:formatCode>
                <c:ptCount val="3"/>
                <c:pt idx="0">
                  <c:v>39.5</c:v>
                </c:pt>
                <c:pt idx="1">
                  <c:v>31.6</c:v>
                </c:pt>
                <c:pt idx="2">
                  <c:v>28.9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113920"/>
        <c:axId val="156148480"/>
      </c:barChart>
      <c:catAx>
        <c:axId val="15611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6148480"/>
        <c:crosses val="autoZero"/>
        <c:auto val="1"/>
        <c:lblAlgn val="ctr"/>
        <c:lblOffset val="100"/>
        <c:noMultiLvlLbl val="0"/>
      </c:catAx>
      <c:valAx>
        <c:axId val="15614848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1139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944444444444443E-2"/>
          <c:y val="5.3240740740740741E-2"/>
          <c:w val="0.85555555555555551"/>
          <c:h val="0.81481481481481477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Лист1!$J$1:$J$2</c:f>
              <c:strCache>
                <c:ptCount val="2"/>
                <c:pt idx="0">
                  <c:v>да, кандидатствам</c:v>
                </c:pt>
                <c:pt idx="1">
                  <c:v>не, не кандидатствам</c:v>
                </c:pt>
              </c:strCache>
            </c:strRef>
          </c:cat>
          <c:val>
            <c:numRef>
              <c:f>Лист1!$K$1:$K$2</c:f>
              <c:numCache>
                <c:formatCode>General</c:formatCode>
                <c:ptCount val="2"/>
                <c:pt idx="0">
                  <c:v>47.4</c:v>
                </c:pt>
                <c:pt idx="1">
                  <c:v>52.6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Лист1!$A$23:$A$27</c:f>
              <c:strCache>
                <c:ptCount val="5"/>
                <c:pt idx="0">
                  <c:v>първо място</c:v>
                </c:pt>
                <c:pt idx="1">
                  <c:v>второ място</c:v>
                </c:pt>
                <c:pt idx="2">
                  <c:v>трето място</c:v>
                </c:pt>
                <c:pt idx="3">
                  <c:v>четвърто място</c:v>
                </c:pt>
                <c:pt idx="4">
                  <c:v>пето място</c:v>
                </c:pt>
              </c:strCache>
            </c:strRef>
          </c:cat>
          <c:val>
            <c:numRef>
              <c:f>Лист1!$B$23:$B$27</c:f>
              <c:numCache>
                <c:formatCode>General</c:formatCode>
                <c:ptCount val="5"/>
                <c:pt idx="0">
                  <c:v>53.8</c:v>
                </c:pt>
                <c:pt idx="1">
                  <c:v>23.2</c:v>
                </c:pt>
                <c:pt idx="2">
                  <c:v>15.4</c:v>
                </c:pt>
                <c:pt idx="3">
                  <c:v>3.8</c:v>
                </c:pt>
                <c:pt idx="4">
                  <c:v>3.8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5457792"/>
        <c:axId val="155477120"/>
      </c:barChart>
      <c:catAx>
        <c:axId val="15545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55477120"/>
        <c:crosses val="autoZero"/>
        <c:auto val="1"/>
        <c:lblAlgn val="ctr"/>
        <c:lblOffset val="100"/>
        <c:noMultiLvlLbl val="0"/>
      </c:catAx>
      <c:valAx>
        <c:axId val="1554771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5457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527777777777778"/>
          <c:y val="6.25E-2"/>
          <c:w val="0.76944444444444449"/>
          <c:h val="0.73611111111111116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Лист1!$L$21:$L$25</c:f>
              <c:strCache>
                <c:ptCount val="5"/>
                <c:pt idx="0">
                  <c:v>има висок имидж в обществото</c:v>
                </c:pt>
                <c:pt idx="1">
                  <c:v>осигурява добри възможности за трудова реализация</c:v>
                </c:pt>
                <c:pt idx="2">
                  <c:v>свързана е с добро трудово възнаграждение</c:v>
                </c:pt>
                <c:pt idx="3">
                  <c:v>предлага съвременни, иновативни подходи</c:v>
                </c:pt>
                <c:pt idx="4">
                  <c:v>не мога да отговоря</c:v>
                </c:pt>
              </c:strCache>
            </c:strRef>
          </c:cat>
          <c:val>
            <c:numRef>
              <c:f>Лист1!$M$21:$M$25</c:f>
              <c:numCache>
                <c:formatCode>General</c:formatCode>
                <c:ptCount val="5"/>
                <c:pt idx="0">
                  <c:v>20.5</c:v>
                </c:pt>
                <c:pt idx="1">
                  <c:v>45.7</c:v>
                </c:pt>
                <c:pt idx="2">
                  <c:v>17.8</c:v>
                </c:pt>
                <c:pt idx="3">
                  <c:v>13.3</c:v>
                </c:pt>
                <c:pt idx="4">
                  <c:v>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6333989501312336E-2"/>
          <c:y val="0.67169181977252845"/>
          <c:w val="0.96455424321959748"/>
          <c:h val="0.30053040244969376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277777777777776E-2"/>
          <c:y val="0.15972222222222221"/>
          <c:w val="0.81388888888888888"/>
          <c:h val="0.77314814814814814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Лист1!$A$39:$A$41</c:f>
              <c:strCache>
                <c:ptCount val="3"/>
                <c:pt idx="0">
                  <c:v>да, запознат съм достатъчно</c:v>
                </c:pt>
                <c:pt idx="1">
                  <c:v>да, запознат съм, но не достатъчно</c:v>
                </c:pt>
                <c:pt idx="2">
                  <c:v>не, не съм запознат</c:v>
                </c:pt>
              </c:strCache>
            </c:strRef>
          </c:cat>
          <c:val>
            <c:numRef>
              <c:f>Лист1!$B$39:$B$41</c:f>
              <c:numCache>
                <c:formatCode>General</c:formatCode>
                <c:ptCount val="3"/>
                <c:pt idx="0">
                  <c:v>59.5</c:v>
                </c:pt>
                <c:pt idx="1">
                  <c:v>35.1</c:v>
                </c:pt>
                <c:pt idx="2">
                  <c:v>5.4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438531753738596E-2"/>
          <c:y val="0.1660961282079769"/>
          <c:w val="0.87110174492433179"/>
          <c:h val="0.4403584786875532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Лист1!$L$43:$L$47</c:f>
              <c:strCache>
                <c:ptCount val="5"/>
                <c:pt idx="0">
                  <c:v>широкопрофилни теоретични знания</c:v>
                </c:pt>
                <c:pt idx="1">
                  <c:v>задълбочени научно-теоретични знания само по специалността</c:v>
                </c:pt>
                <c:pt idx="2">
                  <c:v>нямам мнение</c:v>
                </c:pt>
                <c:pt idx="3">
                  <c:v>тясна, преобладаваща практическа подготовка само по специалността</c:v>
                </c:pt>
                <c:pt idx="4">
                  <c:v>широкопрофилна практическа подготовка</c:v>
                </c:pt>
              </c:strCache>
            </c:strRef>
          </c:cat>
          <c:val>
            <c:numRef>
              <c:f>Лист1!$M$43:$M$47</c:f>
              <c:numCache>
                <c:formatCode>#,##0.0;[Red]#,##0.0</c:formatCode>
                <c:ptCount val="5"/>
                <c:pt idx="0">
                  <c:v>48.1</c:v>
                </c:pt>
                <c:pt idx="1">
                  <c:v>22.5</c:v>
                </c:pt>
                <c:pt idx="2">
                  <c:v>2.4</c:v>
                </c:pt>
                <c:pt idx="3">
                  <c:v>13.5</c:v>
                </c:pt>
                <c:pt idx="4">
                  <c:v>13.5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1727034120734907E-2"/>
          <c:y val="0.71353893263342083"/>
          <c:w val="0.9682125984251968"/>
          <c:h val="0.25868328958880138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Лист1!$B$55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Лист1!$A$56:$A$57</c:f>
              <c:strCache>
                <c:ptCount val="2"/>
                <c:pt idx="0">
                  <c:v>преподаватели от други ВУ</c:v>
                </c:pt>
                <c:pt idx="1">
                  <c:v>чуждестранни университетски преподаватели</c:v>
                </c:pt>
              </c:strCache>
            </c:strRef>
          </c:cat>
          <c:val>
            <c:numRef>
              <c:f>Лист1!$B$56:$B$57</c:f>
              <c:numCache>
                <c:formatCode>General</c:formatCode>
                <c:ptCount val="2"/>
                <c:pt idx="0">
                  <c:v>54.5</c:v>
                </c:pt>
                <c:pt idx="1">
                  <c:v>62.9</c:v>
                </c:pt>
              </c:numCache>
            </c:numRef>
          </c:val>
        </c:ser>
        <c:ser>
          <c:idx val="1"/>
          <c:order val="1"/>
          <c:tx>
            <c:strRef>
              <c:f>Лист1!$C$55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Лист1!$A$56:$A$57</c:f>
              <c:strCache>
                <c:ptCount val="2"/>
                <c:pt idx="0">
                  <c:v>преподаватели от други ВУ</c:v>
                </c:pt>
                <c:pt idx="1">
                  <c:v>чуждестранни университетски преподаватели</c:v>
                </c:pt>
              </c:strCache>
            </c:strRef>
          </c:cat>
          <c:val>
            <c:numRef>
              <c:f>Лист1!$C$56:$C$57</c:f>
              <c:numCache>
                <c:formatCode>General</c:formatCode>
                <c:ptCount val="2"/>
                <c:pt idx="0">
                  <c:v>24.2</c:v>
                </c:pt>
                <c:pt idx="1">
                  <c:v>25.7</c:v>
                </c:pt>
              </c:numCache>
            </c:numRef>
          </c:val>
        </c:ser>
        <c:ser>
          <c:idx val="2"/>
          <c:order val="2"/>
          <c:tx>
            <c:strRef>
              <c:f>Лист1!$D$55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Лист1!$A$56:$A$57</c:f>
              <c:strCache>
                <c:ptCount val="2"/>
                <c:pt idx="0">
                  <c:v>преподаватели от други ВУ</c:v>
                </c:pt>
                <c:pt idx="1">
                  <c:v>чуждестранни университетски преподаватели</c:v>
                </c:pt>
              </c:strCache>
            </c:strRef>
          </c:cat>
          <c:val>
            <c:numRef>
              <c:f>Лист1!$D$56:$D$57</c:f>
              <c:numCache>
                <c:formatCode>General</c:formatCode>
                <c:ptCount val="2"/>
                <c:pt idx="0">
                  <c:v>21.2</c:v>
                </c:pt>
                <c:pt idx="1">
                  <c:v>11.4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5941120"/>
        <c:axId val="155955200"/>
        <c:axId val="0"/>
      </c:bar3DChart>
      <c:catAx>
        <c:axId val="15594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5955200"/>
        <c:crosses val="autoZero"/>
        <c:auto val="1"/>
        <c:lblAlgn val="ctr"/>
        <c:lblOffset val="100"/>
        <c:noMultiLvlLbl val="0"/>
      </c:catAx>
      <c:valAx>
        <c:axId val="15595520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9411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Лист1!$J$64:$J$67</c:f>
              <c:strCache>
                <c:ptCount val="4"/>
                <c:pt idx="0">
                  <c:v>да, напълно</c:v>
                </c:pt>
                <c:pt idx="1">
                  <c:v>да, до известна степен</c:v>
                </c:pt>
                <c:pt idx="2">
                  <c:v>нямам мнение</c:v>
                </c:pt>
                <c:pt idx="3">
                  <c:v>не, не смятам</c:v>
                </c:pt>
              </c:strCache>
            </c:strRef>
          </c:cat>
          <c:val>
            <c:numRef>
              <c:f>Лист1!$K$64:$K$67</c:f>
              <c:numCache>
                <c:formatCode>0.0;[Red]0.0</c:formatCode>
                <c:ptCount val="4"/>
                <c:pt idx="0">
                  <c:v>60</c:v>
                </c:pt>
                <c:pt idx="1">
                  <c:v>25.7</c:v>
                </c:pt>
                <c:pt idx="2">
                  <c:v>5.7</c:v>
                </c:pt>
                <c:pt idx="3">
                  <c:v>8.6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5984640"/>
        <c:axId val="155986176"/>
      </c:barChart>
      <c:catAx>
        <c:axId val="15598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5986176"/>
        <c:crosses val="autoZero"/>
        <c:auto val="1"/>
        <c:lblAlgn val="ctr"/>
        <c:lblOffset val="100"/>
        <c:noMultiLvlLbl val="0"/>
      </c:catAx>
      <c:valAx>
        <c:axId val="155986176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1559846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Лист1!$A$76:$A$78</c:f>
              <c:strCache>
                <c:ptCount val="3"/>
                <c:pt idx="0">
                  <c:v>да, бих се включил</c:v>
                </c:pt>
                <c:pt idx="1">
                  <c:v>не, не бих се включил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Лист1!$B$76:$B$78</c:f>
              <c:numCache>
                <c:formatCode>0.0;[Red]0.0</c:formatCode>
                <c:ptCount val="3"/>
                <c:pt idx="0">
                  <c:v>48.5</c:v>
                </c:pt>
                <c:pt idx="1">
                  <c:v>3</c:v>
                </c:pt>
                <c:pt idx="2">
                  <c:v>48.5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11/04/2018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11/04/2018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82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11/04/2018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36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11/04/2018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01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11/04/2018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04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11/04/2018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65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11/04/2018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0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11/04/2018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31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11/04/2018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6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11/04/2018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38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11/04/2018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29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11/04/2018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82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F93E-331C-4692-8E7F-71149EF03EB2}" type="datetime1">
              <a:rPr lang="en-GB" smtClean="0"/>
              <a:t>11/04/2018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57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bg/imgres?imgurl=https://studyabroad.bg/wp-content/uploads/2016/12/iStock_000009271448Medium-1024x768.jpg&amp;imgrefurl=https://studyabroad.bg/news/%D0%B0%D0%BD%D0%BA%D0%B5%D1%82%D0%B8-%D1%81%D1%80%D0%B5%D0%B4-%D1%80%D0%BE%D0%B4%D0%B8%D1%82%D0%B5%D0%BB%D0%B8%D1%82%D0%B5-%D1%89%D0%B5-%D0%BF%D0%BE%D0%BC%D0%B0%D0%B3%D0%B0%D1%82-%D0%B7%D0%B0-%D0%BF/&amp;docid=kt4_GTy9wcpRsM&amp;tbnid=De1bBvGrhFAiEM:&amp;vet=10ahUKEwjbvu_u7L7XAhWE6xoKHe8XArAQMwh_KE4wTg..i&amp;w=1024&amp;h=768&amp;itg=1&amp;bih=622&amp;biw=1366&amp;q=%D0%B0%D0%BD%D0%BA%D0%B5%D1%82%D0%B8%20%D1%81%D1%82%D1%83%D0%B4%D0%B5%D0%BD%D1%82%D0%B8%20&amp;ved=0ahUKEwjbvu_u7L7XAhWE6xoKHe8XArAQMwh_KE4wTg&amp;iact=mrc&amp;uact=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https://encrypted-tbn0.gstatic.com/images?q=tbn:ANd9GcR3l-C81mKhSHWco6QfmOrAY-U1jTShQlUXuq6eHt6w9Wke85U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bg/imgres?imgurl=https://studyabroad.bg/wp-content/uploads/2016/12/iStock_000009271448Medium-1024x768.jpg&amp;imgrefurl=https://studyabroad.bg/news/%D0%B0%D0%BD%D0%BA%D0%B5%D1%82%D0%B8-%D1%81%D1%80%D0%B5%D0%B4-%D1%80%D0%BE%D0%B4%D0%B8%D1%82%D0%B5%D0%BB%D0%B8%D1%82%D0%B5-%D1%89%D0%B5-%D0%BF%D0%BE%D0%BC%D0%B0%D0%B3%D0%B0%D1%82-%D0%B7%D0%B0-%D0%BF/&amp;docid=kt4_GTy9wcpRsM&amp;tbnid=De1bBvGrhFAiEM:&amp;vet=10ahUKEwjbvu_u7L7XAhWE6xoKHe8XArAQMwh_KE4wTg..i&amp;w=1024&amp;h=768&amp;itg=1&amp;bih=622&amp;biw=1366&amp;q=%D0%B0%D0%BD%D0%BA%D0%B5%D1%82%D0%B8%20%D1%81%D1%82%D1%83%D0%B4%D0%B5%D0%BD%D1%82%D0%B8%20&amp;ved=0ahUKEwjbvu_u7L7XAhWE6xoKHe8XArAQMwh_KE4wTg&amp;iact=mrc&amp;uact=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https://encrypted-tbn0.gstatic.com/images?q=tbn:ANd9GcR3l-C81mKhSHWco6QfmOrAY-U1jTShQlUXuq6eHt6w9Wke85UU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6.jpeg"/><Relationship Id="rId7" Type="http://schemas.openxmlformats.org/officeDocument/2006/relationships/chart" Target="../charts/chart3.xml"/><Relationship Id="rId2" Type="http://schemas.openxmlformats.org/officeDocument/2006/relationships/hyperlink" Target="https://www.google.bg/imgres?imgurl=https://studyabroad.bg/wp-content/uploads/2016/12/iStock_000009271448Medium-1024x768.jpg&amp;imgrefurl=https://studyabroad.bg/news/%D0%B0%D0%BD%D0%BA%D0%B5%D1%82%D0%B8-%D1%81%D1%80%D0%B5%D0%B4-%D1%80%D0%BE%D0%B4%D0%B8%D1%82%D0%B5%D0%BB%D0%B8%D1%82%D0%B5-%D1%89%D0%B5-%D0%BF%D0%BE%D0%BC%D0%B0%D0%B3%D0%B0%D1%82-%D0%B7%D0%B0-%D0%BF/&amp;docid=kt4_GTy9wcpRsM&amp;tbnid=De1bBvGrhFAiEM:&amp;vet=10ahUKEwjbvu_u7L7XAhWE6xoKHe8XArAQMwh_KE4wTg..i&amp;w=1024&amp;h=768&amp;itg=1&amp;bih=622&amp;biw=1366&amp;q=%D0%B0%D0%BD%D0%BA%D0%B5%D1%82%D0%B8%20%D1%81%D1%82%D1%83%D0%B4%D0%B5%D0%BD%D1%82%D0%B8%20&amp;ved=0ahUKEwjbvu_u7L7XAhWE6xoKHe8XArAQMwh_KE4wTg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https://encrypted-tbn0.gstatic.com/images?q=tbn:ANd9GcR3l-C81mKhSHWco6QfmOrAY-U1jTShQlUXuq6eHt6w9Wke85U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bg/imgres?imgurl=https://studyabroad.bg/wp-content/uploads/2016/12/iStock_000009271448Medium-1024x768.jpg&amp;imgrefurl=https://studyabroad.bg/news/%D0%B0%D0%BD%D0%BA%D0%B5%D1%82%D0%B8-%D1%81%D1%80%D0%B5%D0%B4-%D1%80%D0%BE%D0%B4%D0%B8%D1%82%D0%B5%D0%BB%D0%B8%D1%82%D0%B5-%D1%89%D0%B5-%D0%BF%D0%BE%D0%BC%D0%B0%D0%B3%D0%B0%D1%82-%D0%B7%D0%B0-%D0%BF/&amp;docid=kt4_GTy9wcpRsM&amp;tbnid=De1bBvGrhFAiEM:&amp;vet=10ahUKEwjbvu_u7L7XAhWE6xoKHe8XArAQMwh_KE4wTg..i&amp;w=1024&amp;h=768&amp;itg=1&amp;bih=622&amp;biw=1366&amp;q=%D0%B0%D0%BD%D0%BA%D0%B5%D1%82%D0%B8%20%D1%81%D1%82%D1%83%D0%B4%D0%B5%D0%BD%D1%82%D0%B8%20&amp;ved=0ahUKEwjbvu_u7L7XAhWE6xoKHe8XArAQMwh_KE4wTg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https://encrypted-tbn0.gstatic.com/images?q=tbn:ANd9GcR3l-C81mKhSHWco6QfmOrAY-U1jTShQlUXuq6eHt6w9Wke85U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chart" Target="../charts/chart9.xml"/><Relationship Id="rId2" Type="http://schemas.openxmlformats.org/officeDocument/2006/relationships/hyperlink" Target="https://www.google.bg/imgres?imgurl=https://studyabroad.bg/wp-content/uploads/2016/12/iStock_000009271448Medium-1024x768.jpg&amp;imgrefurl=https://studyabroad.bg/news/%D0%B0%D0%BD%D0%BA%D0%B5%D1%82%D0%B8-%D1%81%D1%80%D0%B5%D0%B4-%D1%80%D0%BE%D0%B4%D0%B8%D1%82%D0%B5%D0%BB%D0%B8%D1%82%D0%B5-%D1%89%D0%B5-%D0%BF%D0%BE%D0%BC%D0%B0%D0%B3%D0%B0%D1%82-%D0%B7%D0%B0-%D0%BF/&amp;docid=kt4_GTy9wcpRsM&amp;tbnid=De1bBvGrhFAiEM:&amp;vet=10ahUKEwjbvu_u7L7XAhWE6xoKHe8XArAQMwh_KE4wTg..i&amp;w=1024&amp;h=768&amp;itg=1&amp;bih=622&amp;biw=1366&amp;q=%D0%B0%D0%BD%D0%BA%D0%B5%D1%82%D0%B8%20%D1%81%D1%82%D1%83%D0%B4%D0%B5%D0%BD%D1%82%D0%B8%20&amp;ved=0ahUKEwjbvu_u7L7XAhWE6xoKHe8XArAQMwh_KE4wTg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image" Target="https://encrypted-tbn0.gstatic.com/images?q=tbn:ANd9GcR3l-C81mKhSHWco6QfmOrAY-U1jTShQlUXuq6eHt6w9Wke85U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chart" Target="../charts/chart12.xml"/><Relationship Id="rId2" Type="http://schemas.openxmlformats.org/officeDocument/2006/relationships/hyperlink" Target="https://www.google.bg/imgres?imgurl=https://studyabroad.bg/wp-content/uploads/2016/12/iStock_000009271448Medium-1024x768.jpg&amp;imgrefurl=https://studyabroad.bg/news/%D0%B0%D0%BD%D0%BA%D0%B5%D1%82%D0%B8-%D1%81%D1%80%D0%B5%D0%B4-%D1%80%D0%BE%D0%B4%D0%B8%D1%82%D0%B5%D0%BB%D0%B8%D1%82%D0%B5-%D1%89%D0%B5-%D0%BF%D0%BE%D0%BC%D0%B0%D0%B3%D0%B0%D1%82-%D0%B7%D0%B0-%D0%BF/&amp;docid=kt4_GTy9wcpRsM&amp;tbnid=De1bBvGrhFAiEM:&amp;vet=10ahUKEwjbvu_u7L7XAhWE6xoKHe8XArAQMwh_KE4wTg..i&amp;w=1024&amp;h=768&amp;itg=1&amp;bih=622&amp;biw=1366&amp;q=%D0%B0%D0%BD%D0%BA%D0%B5%D1%82%D0%B8%20%D1%81%D1%82%D1%83%D0%B4%D0%B5%D0%BD%D1%82%D0%B8%20&amp;ved=0ahUKEwjbvu_u7L7XAhWE6xoKHe8XArAQMwh_KE4wTg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image" Target="https://encrypted-tbn0.gstatic.com/images?q=tbn:ANd9GcR3l-C81mKhSHWco6QfmOrAY-U1jTShQlUXuq6eHt6w9Wke85U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0498" y="1196752"/>
            <a:ext cx="7992888" cy="172819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03-01: </a:t>
            </a:r>
            <a:r>
              <a:rPr lang="bg-BG" sz="2400" b="1" dirty="0" smtClean="0"/>
              <a:t>ПРОУЧВАНЕ НА </a:t>
            </a:r>
            <a:r>
              <a:rPr lang="ru-RU" sz="2400" b="1" dirty="0" smtClean="0"/>
              <a:t>МНЕНИЕТО </a:t>
            </a:r>
            <a:r>
              <a:rPr lang="ru-RU" sz="2400" b="1" dirty="0"/>
              <a:t>НА </a:t>
            </a:r>
            <a:r>
              <a:rPr lang="ru-RU" sz="2400" b="1" dirty="0" smtClean="0"/>
              <a:t>КАНДИДАТ-СТУДЕНТИ ЗА СПЕЦИАЛНОСТ «ФАРМАЦИЯ» И ПРОВЕЖДАНЕТО НА КАНДИДАТСТУДЕНТСКА КАМПАНИЯ В МУ-ПЛЕВЕН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661248"/>
            <a:ext cx="6461760" cy="43204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bg-BG" b="1" i="1" dirty="0" smtClean="0">
                <a:solidFill>
                  <a:schemeClr val="tx1"/>
                </a:solidFill>
              </a:rPr>
              <a:t>СТУДЕНТИ ОТ СПЕЦИАЛНОСТ „ФАРМАЦИЯ“, 2 КУРС</a:t>
            </a:r>
            <a:endParaRPr lang="en-GB" b="1" i="1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40886" y="416076"/>
            <a:ext cx="646176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ФАКУЛТЕТ „ФАРМАЦИЯ“</a:t>
            </a:r>
            <a:endParaRPr lang="en-GB" sz="16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8662"/>
            <a:ext cx="5905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5" descr="Description: Image result for акредитация му-плевен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03160"/>
            <a:ext cx="2185511" cy="145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 descr="Description: 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161" y="2687467"/>
            <a:ext cx="2084970" cy="138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Image result for ÐºÐ°Ð½Ð´Ð¸Ð´Ð°Ñ ÑÑÑÐ´ÐµÐ½ÑÐ¸ Ð¿Ð»ÐµÐ²ÐµÐ½ 20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932" y="3717031"/>
            <a:ext cx="1935231" cy="1450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ÐºÐ°Ð½Ð´Ð¸Ð´Ð°Ñ ÑÑÑÐ´ÐµÐ½ÑÐ¸ Ð¿Ð»ÐµÐ²ÐµÐ½ 20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570" y="4077073"/>
            <a:ext cx="1859360" cy="139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2008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>ОСНОВНИ ДАННИ ЗА ПРОУЧВАНЕТО</a:t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877884"/>
              </p:ext>
            </p:extLst>
          </p:nvPr>
        </p:nvGraphicFramePr>
        <p:xfrm>
          <a:off x="251521" y="1268760"/>
          <a:ext cx="8496944" cy="49274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2527"/>
                <a:gridCol w="3744417"/>
              </a:tblGrid>
              <a:tr h="431497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Време на провеждане на проучването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Мес. 09 2017 г.</a:t>
                      </a:r>
                      <a:endParaRPr lang="en-GB" sz="1400" dirty="0"/>
                    </a:p>
                  </a:txBody>
                  <a:tcPr/>
                </a:tc>
              </a:tr>
              <a:tr h="576615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Бр. анкетирани лица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38 </a:t>
                      </a:r>
                      <a:r>
                        <a:rPr lang="bg-BG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кандидат-студенти, които са избрали на първо желание специалност „Фармация“</a:t>
                      </a:r>
                      <a:endParaRPr lang="en-GB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Средна възраст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19 г.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18÷48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816064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Разпределение на анкетираните лица по </a:t>
                      </a:r>
                      <a:r>
                        <a:rPr lang="bg-BG" sz="1400" b="1" dirty="0" smtClean="0"/>
                        <a:t>пол</a:t>
                      </a:r>
                    </a:p>
                    <a:p>
                      <a:r>
                        <a:rPr lang="bg-BG" sz="1400" dirty="0" smtClean="0"/>
                        <a:t>  Мъже</a:t>
                      </a:r>
                    </a:p>
                    <a:p>
                      <a:r>
                        <a:rPr lang="bg-BG" sz="1400" dirty="0" smtClean="0"/>
                        <a:t>  Жени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/>
                    </a:p>
                    <a:p>
                      <a:r>
                        <a:rPr lang="bg-BG" sz="1400" dirty="0" smtClean="0"/>
                        <a:t>17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44.7%</a:t>
                      </a:r>
                      <a:r>
                        <a:rPr lang="en-US" sz="1400" dirty="0" smtClean="0"/>
                        <a:t>)</a:t>
                      </a:r>
                      <a:endParaRPr lang="bg-BG" sz="1400" dirty="0" smtClean="0"/>
                    </a:p>
                    <a:p>
                      <a:r>
                        <a:rPr lang="bg-BG" sz="1400" dirty="0" smtClean="0"/>
                        <a:t>21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55.3%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1021976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Разпределение на анкетираните лица според </a:t>
                      </a:r>
                      <a:r>
                        <a:rPr lang="bg-BG" sz="1400" b="1" dirty="0" smtClean="0"/>
                        <a:t>средното училище, което са завършили</a:t>
                      </a:r>
                    </a:p>
                    <a:p>
                      <a:r>
                        <a:rPr lang="bg-BG" sz="1400" dirty="0" smtClean="0"/>
                        <a:t>  Обикновена гимназия</a:t>
                      </a:r>
                    </a:p>
                    <a:p>
                      <a:r>
                        <a:rPr lang="bg-BG" sz="1400" dirty="0" smtClean="0"/>
                        <a:t>  Професионална гимназия по химия</a:t>
                      </a:r>
                    </a:p>
                    <a:p>
                      <a:r>
                        <a:rPr lang="bg-BG" sz="1400" dirty="0" smtClean="0"/>
                        <a:t>  Езикова гимназия</a:t>
                      </a:r>
                    </a:p>
                    <a:p>
                      <a:r>
                        <a:rPr lang="bg-BG" sz="1400" dirty="0" smtClean="0"/>
                        <a:t>  Математическа гимназия</a:t>
                      </a:r>
                    </a:p>
                    <a:p>
                      <a:r>
                        <a:rPr lang="bg-BG" sz="1400" dirty="0" smtClean="0"/>
                        <a:t>  Друго средно училище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/>
                    </a:p>
                    <a:p>
                      <a:endParaRPr lang="bg-BG" sz="1400" dirty="0" smtClean="0"/>
                    </a:p>
                    <a:p>
                      <a:r>
                        <a:rPr lang="bg-BG" sz="1400" dirty="0" smtClean="0"/>
                        <a:t>10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27.8%</a:t>
                      </a:r>
                      <a:r>
                        <a:rPr lang="en-US" sz="1400" dirty="0" smtClean="0"/>
                        <a:t>)</a:t>
                      </a:r>
                      <a:endParaRPr lang="bg-BG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1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2.8%</a:t>
                      </a:r>
                      <a:r>
                        <a:rPr lang="en-US" sz="1400" dirty="0" smtClean="0"/>
                        <a:t>)</a:t>
                      </a:r>
                      <a:endParaRPr lang="bg-BG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8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22.2%</a:t>
                      </a:r>
                      <a:r>
                        <a:rPr lang="en-US" sz="1400" dirty="0" smtClean="0"/>
                        <a:t>)</a:t>
                      </a:r>
                      <a:endParaRPr lang="bg-BG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8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22.2%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9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25.0%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8941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Разпределение на анкетираните лица според</a:t>
                      </a:r>
                      <a:r>
                        <a:rPr lang="bg-BG" sz="1400" baseline="0" dirty="0" smtClean="0"/>
                        <a:t> </a:t>
                      </a:r>
                      <a:r>
                        <a:rPr lang="bg-BG" sz="1400" b="1" baseline="0" dirty="0" smtClean="0"/>
                        <a:t>местоживеенето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0" baseline="0" dirty="0" smtClean="0"/>
                        <a:t>  Областен град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0" baseline="0" dirty="0" smtClean="0"/>
                        <a:t>  По-малък град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0" baseline="0" dirty="0" smtClean="0"/>
                        <a:t>  Село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/>
                    </a:p>
                    <a:p>
                      <a:endParaRPr lang="bg-BG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20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60.6%</a:t>
                      </a:r>
                      <a:r>
                        <a:rPr lang="en-US" sz="1400" dirty="0" smtClean="0"/>
                        <a:t>)</a:t>
                      </a:r>
                      <a:endParaRPr lang="bg-BG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10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30.3%</a:t>
                      </a:r>
                      <a:r>
                        <a:rPr lang="en-US" sz="1400" dirty="0" smtClean="0"/>
                        <a:t>)</a:t>
                      </a:r>
                      <a:endParaRPr lang="bg-BG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3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9.1%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Резултат с изображение за анкети студенти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319" y="188640"/>
            <a:ext cx="961626" cy="7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20080"/>
          </a:xfrm>
        </p:spPr>
        <p:txBody>
          <a:bodyPr>
            <a:normAutofit/>
          </a:bodyPr>
          <a:lstStyle/>
          <a:p>
            <a:pPr algn="l"/>
            <a:r>
              <a:rPr lang="bg-BG" sz="2000" b="1" dirty="0" smtClean="0"/>
              <a:t>ПРЕДПОЧИТАНИ ИЗТОЧНИЦИ НА ИНФОРМАЦИЯ НА КАНДИДАТ-СТУДЕНТИТЕ ПРИ ИЗБОРА НА МУ-ПЛЕВЕН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824370"/>
              </p:ext>
            </p:extLst>
          </p:nvPr>
        </p:nvGraphicFramePr>
        <p:xfrm>
          <a:off x="1043608" y="2348880"/>
          <a:ext cx="6692374" cy="42477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13892"/>
                <a:gridCol w="878482"/>
              </a:tblGrid>
              <a:tr h="356391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Информационен източник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2" marR="47922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Бр.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%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2" marR="47922" marT="0" marB="0"/>
                </a:tc>
              </a:tr>
              <a:tr h="86774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</a:rPr>
                        <a:t>Медии</a:t>
                      </a:r>
                      <a:endParaRPr lang="en-GB" sz="1600" b="1" dirty="0">
                        <a:effectLst/>
                      </a:endParaRPr>
                    </a:p>
                    <a:p>
                      <a:pPr indent="7620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Телевизия</a:t>
                      </a:r>
                      <a:endParaRPr lang="en-GB" sz="1600" dirty="0">
                        <a:effectLst/>
                      </a:endParaRPr>
                    </a:p>
                    <a:p>
                      <a:pPr indent="7620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Радио</a:t>
                      </a:r>
                      <a:endParaRPr lang="en-GB" sz="1600" dirty="0">
                        <a:effectLst/>
                      </a:endParaRPr>
                    </a:p>
                    <a:p>
                      <a:pPr indent="7620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Вестници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2" marR="47922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highlight>
                            <a:srgbClr val="C0C0C0"/>
                          </a:highlight>
                        </a:rPr>
                        <a:t>17 </a:t>
                      </a:r>
                      <a:r>
                        <a:rPr lang="en-US" sz="1600" dirty="0">
                          <a:effectLst/>
                          <a:highlight>
                            <a:srgbClr val="C0C0C0"/>
                          </a:highlight>
                        </a:rPr>
                        <a:t>(</a:t>
                      </a:r>
                      <a:r>
                        <a:rPr lang="bg-BG" sz="1600" dirty="0">
                          <a:effectLst/>
                          <a:highlight>
                            <a:srgbClr val="C0C0C0"/>
                          </a:highlight>
                        </a:rPr>
                        <a:t>77.3</a:t>
                      </a:r>
                      <a:r>
                        <a:rPr lang="en-US" sz="1600" dirty="0">
                          <a:effectLst/>
                          <a:highlight>
                            <a:srgbClr val="C0C0C0"/>
                          </a:highlight>
                        </a:rPr>
                        <a:t>)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1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4.5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4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18.2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2" marR="47922" marT="0" marB="0"/>
                </a:tc>
              </a:tr>
              <a:tr h="86409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</a:rPr>
                        <a:t>Информационни материали на МУ-Плевен</a:t>
                      </a:r>
                      <a:endParaRPr lang="en-GB" sz="1600" b="1" dirty="0">
                        <a:effectLst/>
                      </a:endParaRPr>
                    </a:p>
                    <a:p>
                      <a:pPr indent="7620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Диплянки </a:t>
                      </a:r>
                      <a:endParaRPr lang="en-GB" sz="1600" dirty="0">
                        <a:effectLst/>
                      </a:endParaRPr>
                    </a:p>
                    <a:p>
                      <a:pPr indent="7620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Афиши</a:t>
                      </a:r>
                      <a:endParaRPr lang="en-GB" sz="1600" dirty="0">
                        <a:effectLst/>
                      </a:endParaRPr>
                    </a:p>
                    <a:p>
                      <a:pPr indent="7620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WEB-</a:t>
                      </a:r>
                      <a:r>
                        <a:rPr lang="bg-BG" sz="1600" dirty="0">
                          <a:effectLst/>
                        </a:rPr>
                        <a:t>сайт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2" marR="47922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6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22.2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1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3.7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highlight>
                            <a:srgbClr val="C0C0C0"/>
                          </a:highlight>
                        </a:rPr>
                        <a:t>20 </a:t>
                      </a:r>
                      <a:r>
                        <a:rPr lang="en-US" sz="1600" dirty="0">
                          <a:effectLst/>
                          <a:highlight>
                            <a:srgbClr val="C0C0C0"/>
                          </a:highlight>
                        </a:rPr>
                        <a:t>(</a:t>
                      </a:r>
                      <a:r>
                        <a:rPr lang="bg-BG" sz="1600" dirty="0">
                          <a:effectLst/>
                          <a:highlight>
                            <a:srgbClr val="C0C0C0"/>
                          </a:highlight>
                        </a:rPr>
                        <a:t>74.1</a:t>
                      </a:r>
                      <a:r>
                        <a:rPr lang="en-US" sz="1600" dirty="0">
                          <a:effectLst/>
                          <a:highlight>
                            <a:srgbClr val="C0C0C0"/>
                          </a:highlight>
                        </a:rPr>
                        <a:t>)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2" marR="47922" marT="0" marB="0"/>
                </a:tc>
              </a:tr>
              <a:tr h="86409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</a:rPr>
                        <a:t>Дейност на МУ-Плевен в други селища на страната</a:t>
                      </a:r>
                      <a:endParaRPr lang="en-GB" sz="1600" b="1" dirty="0">
                        <a:effectLst/>
                      </a:endParaRPr>
                    </a:p>
                    <a:p>
                      <a:pPr indent="7620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Кандидатстудентски борси </a:t>
                      </a:r>
                      <a:endParaRPr lang="en-GB" sz="1600" dirty="0">
                        <a:effectLst/>
                      </a:endParaRPr>
                    </a:p>
                    <a:p>
                      <a:pPr indent="7620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Представителства на МУ-Плевен</a:t>
                      </a:r>
                      <a:endParaRPr lang="en-GB" sz="1600" dirty="0">
                        <a:effectLst/>
                      </a:endParaRPr>
                    </a:p>
                    <a:p>
                      <a:pPr indent="7620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Посещения на представители на МУ-Плевен на място в училище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2" marR="47922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8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31.5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6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24.1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11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44.4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2" marR="47922" marT="0" marB="0"/>
                </a:tc>
              </a:tr>
              <a:tr h="1152128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</a:rPr>
                        <a:t>Лични контакти</a:t>
                      </a:r>
                      <a:endParaRPr lang="en-GB" sz="1600" b="1" dirty="0">
                        <a:effectLst/>
                      </a:endParaRPr>
                    </a:p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</a:t>
                      </a:r>
                      <a:r>
                        <a:rPr lang="bg-BG" sz="1600" dirty="0" smtClean="0">
                          <a:effectLst/>
                        </a:rPr>
                        <a:t>Студенти</a:t>
                      </a:r>
                      <a:r>
                        <a:rPr lang="bg-BG" sz="1600" dirty="0">
                          <a:effectLst/>
                        </a:rPr>
                        <a:t>, учащи в МУ-Плевен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</a:t>
                      </a:r>
                      <a:r>
                        <a:rPr lang="bg-BG" sz="1600" dirty="0" smtClean="0">
                          <a:effectLst/>
                        </a:rPr>
                        <a:t>Родители</a:t>
                      </a:r>
                      <a:r>
                        <a:rPr lang="bg-BG" sz="1600" dirty="0">
                          <a:effectLst/>
                        </a:rPr>
                        <a:t>, роднини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</a:t>
                      </a:r>
                      <a:r>
                        <a:rPr lang="bg-BG" sz="1600" dirty="0" smtClean="0">
                          <a:effectLst/>
                        </a:rPr>
                        <a:t>Приятели 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</a:t>
                      </a:r>
                      <a:r>
                        <a:rPr lang="bg-BG" sz="1600" dirty="0" smtClean="0">
                          <a:effectLst/>
                        </a:rPr>
                        <a:t>Други 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2" marR="47922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highlight>
                            <a:srgbClr val="C0C0C0"/>
                          </a:highlight>
                        </a:rPr>
                        <a:t>15 </a:t>
                      </a:r>
                      <a:r>
                        <a:rPr lang="en-US" sz="1600" dirty="0">
                          <a:effectLst/>
                          <a:highlight>
                            <a:srgbClr val="C0C0C0"/>
                          </a:highlight>
                        </a:rPr>
                        <a:t>(</a:t>
                      </a:r>
                      <a:r>
                        <a:rPr lang="bg-BG" sz="1600" dirty="0">
                          <a:effectLst/>
                          <a:highlight>
                            <a:srgbClr val="C0C0C0"/>
                          </a:highlight>
                        </a:rPr>
                        <a:t>50.5</a:t>
                      </a:r>
                      <a:r>
                        <a:rPr lang="en-US" sz="1600" dirty="0">
                          <a:effectLst/>
                          <a:highlight>
                            <a:srgbClr val="C0C0C0"/>
                          </a:highlight>
                        </a:rPr>
                        <a:t>)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6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19.0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5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19.0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2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8.6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</a:endParaRPr>
                    </a:p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1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bg-BG" sz="1600" dirty="0">
                          <a:effectLst/>
                        </a:rPr>
                        <a:t>2.9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922" marR="47922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9552" y="1892846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600" b="1" i="1" dirty="0"/>
              <a:t>Табл. № 2. </a:t>
            </a:r>
            <a:r>
              <a:rPr lang="bg-BG" sz="1600" i="1" dirty="0"/>
              <a:t>Основни източници на информация при избора на специалност „Фармация”</a:t>
            </a:r>
            <a:endParaRPr lang="en-GB" sz="1600" dirty="0"/>
          </a:p>
        </p:txBody>
      </p:sp>
      <p:pic>
        <p:nvPicPr>
          <p:cNvPr id="7" name="Picture 2" descr="Резултат с изображение за анкети студенти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319" y="188640"/>
            <a:ext cx="961626" cy="7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2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3" y="153129"/>
            <a:ext cx="7853815" cy="611575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>ОСНОВНИ МОТИВИ ЗА ИЗБОРА НА </a:t>
            </a:r>
            <a:r>
              <a:rPr lang="bg-BG" sz="2000" b="1" dirty="0" smtClean="0"/>
              <a:t>ОБУЧАВАЩА ИНСТИТУЦИЯ И НА СПЕЦИАЛНОСТ </a:t>
            </a:r>
            <a:r>
              <a:rPr lang="bg-BG" sz="2000" b="1" dirty="0" smtClean="0"/>
              <a:t>„ФАРМАЦИЯ“</a:t>
            </a:r>
            <a:endParaRPr lang="en-GB" sz="2000" b="1" dirty="0">
              <a:solidFill>
                <a:schemeClr val="tx1"/>
              </a:solidFill>
            </a:endParaRPr>
          </a:p>
        </p:txBody>
      </p:sp>
      <p:pic>
        <p:nvPicPr>
          <p:cNvPr id="9" name="Picture 2" descr="Резултат с изображение за анкети студенти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319" y="188640"/>
            <a:ext cx="961626" cy="7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Диагра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598656"/>
              </p:ext>
            </p:extLst>
          </p:nvPr>
        </p:nvGraphicFramePr>
        <p:xfrm>
          <a:off x="126487" y="705907"/>
          <a:ext cx="4517520" cy="2466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505586"/>
              </p:ext>
            </p:extLst>
          </p:nvPr>
        </p:nvGraphicFramePr>
        <p:xfrm>
          <a:off x="117381" y="393189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220930" y="305557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2.</a:t>
            </a:r>
            <a:r>
              <a:rPr lang="bg-BG" sz="1100" i="1" dirty="0"/>
              <a:t> Основни мотиви при избор на МУ-Плевен от страна на кандидат-студентите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6" name="Rectangle 5"/>
          <p:cNvSpPr/>
          <p:nvPr/>
        </p:nvSpPr>
        <p:spPr>
          <a:xfrm>
            <a:off x="248554" y="6249942"/>
            <a:ext cx="40324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3.</a:t>
            </a:r>
            <a:r>
              <a:rPr lang="bg-BG" sz="1100" i="1" dirty="0"/>
              <a:t> Кандидатствате ли и в други университети?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graphicFrame>
        <p:nvGraphicFramePr>
          <p:cNvPr id="14" name="Диагра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3824018"/>
              </p:ext>
            </p:extLst>
          </p:nvPr>
        </p:nvGraphicFramePr>
        <p:xfrm>
          <a:off x="4811676" y="678727"/>
          <a:ext cx="424847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Rectangle 14"/>
          <p:cNvSpPr/>
          <p:nvPr/>
        </p:nvSpPr>
        <p:spPr>
          <a:xfrm>
            <a:off x="4865063" y="3271015"/>
            <a:ext cx="42789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4.</a:t>
            </a:r>
            <a:r>
              <a:rPr lang="bg-BG" sz="1100" i="1" dirty="0"/>
              <a:t> На кое място поставяте МУ-Плевен при избора си на университет?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graphicFrame>
        <p:nvGraphicFramePr>
          <p:cNvPr id="16" name="Диагра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9693693"/>
              </p:ext>
            </p:extLst>
          </p:nvPr>
        </p:nvGraphicFramePr>
        <p:xfrm>
          <a:off x="4716016" y="3729764"/>
          <a:ext cx="4283968" cy="2520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7" name="Rectangle 16"/>
          <p:cNvSpPr/>
          <p:nvPr/>
        </p:nvSpPr>
        <p:spPr>
          <a:xfrm>
            <a:off x="4350945" y="626101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5.</a:t>
            </a:r>
            <a:r>
              <a:rPr lang="bg-BG" sz="1100" i="1" dirty="0"/>
              <a:t> Основни мотиви за посочването на специалност „Фармация” на първо място от кандидат-студентите 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706" y="57520"/>
            <a:ext cx="7583654" cy="707184"/>
          </a:xfrm>
        </p:spPr>
        <p:txBody>
          <a:bodyPr>
            <a:normAutofit/>
          </a:bodyPr>
          <a:lstStyle/>
          <a:p>
            <a:pPr algn="l"/>
            <a:r>
              <a:rPr lang="bg-BG" sz="2000" b="1" dirty="0" smtClean="0"/>
              <a:t>ИНФОРМИРАНОСТ ЗА СПЕЦИФИКИТЕ НА ОКС „магистър“ ПО„ФАРМАЦИЯ“ </a:t>
            </a:r>
            <a:endParaRPr lang="en-GB" sz="2000" b="1" dirty="0">
              <a:solidFill>
                <a:schemeClr val="tx1"/>
              </a:solidFill>
            </a:endParaRPr>
          </a:p>
        </p:txBody>
      </p:sp>
      <p:pic>
        <p:nvPicPr>
          <p:cNvPr id="9" name="Picture 2" descr="Резултат с изображение за анкети студенти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319" y="188640"/>
            <a:ext cx="961626" cy="7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Диагра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588629"/>
              </p:ext>
            </p:extLst>
          </p:nvPr>
        </p:nvGraphicFramePr>
        <p:xfrm>
          <a:off x="179512" y="8367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330432" y="3284984"/>
            <a:ext cx="42484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6.</a:t>
            </a:r>
            <a:r>
              <a:rPr lang="bg-BG" sz="1100" i="1" dirty="0"/>
              <a:t> Запознати ли сте със спецификата на ОКС „магистър” на специалност „Фармация”? 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graphicFrame>
        <p:nvGraphicFramePr>
          <p:cNvPr id="18" name="Диагра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2412694"/>
              </p:ext>
            </p:extLst>
          </p:nvPr>
        </p:nvGraphicFramePr>
        <p:xfrm>
          <a:off x="4776202" y="662356"/>
          <a:ext cx="428396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Rectangle 6"/>
          <p:cNvSpPr/>
          <p:nvPr/>
        </p:nvSpPr>
        <p:spPr>
          <a:xfrm>
            <a:off x="4860031" y="3284984"/>
            <a:ext cx="417646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7.</a:t>
            </a:r>
            <a:r>
              <a:rPr lang="bg-BG" sz="1100" i="1" dirty="0"/>
              <a:t> На кое от следните качества държите най-много при бъдещата Ви подготовка по специалност „Фармация”? 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8" name="Rectangle 7"/>
          <p:cNvSpPr/>
          <p:nvPr/>
        </p:nvSpPr>
        <p:spPr>
          <a:xfrm>
            <a:off x="330432" y="5877272"/>
            <a:ext cx="83815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dirty="0"/>
              <a:t>Болшинството от кандидатстващите </a:t>
            </a:r>
            <a:r>
              <a:rPr lang="en-US" sz="1400" dirty="0"/>
              <a:t>(</a:t>
            </a:r>
            <a:r>
              <a:rPr lang="bg-BG" sz="1400" dirty="0"/>
              <a:t>48.1%</a:t>
            </a:r>
            <a:r>
              <a:rPr lang="en-US" sz="1400" dirty="0"/>
              <a:t>) </a:t>
            </a:r>
            <a:r>
              <a:rPr lang="bg-BG" sz="1400" dirty="0"/>
              <a:t>разчитат да получат широкопрофилна теоретична подготовка в рамките на цялостното обучение по „Фармация”, докато 1/5 отдават по-голямо значение на задълбочените </a:t>
            </a:r>
            <a:r>
              <a:rPr lang="bg-BG" sz="1400" dirty="0" smtClean="0"/>
              <a:t>научнопрактически </a:t>
            </a:r>
            <a:r>
              <a:rPr lang="bg-BG" sz="1400" dirty="0"/>
              <a:t>знания по специалността </a:t>
            </a:r>
            <a:r>
              <a:rPr lang="en-US" sz="1400" dirty="0"/>
              <a:t>(</a:t>
            </a:r>
            <a:r>
              <a:rPr lang="bg-BG" sz="1400" dirty="0"/>
              <a:t>22.5%</a:t>
            </a:r>
            <a:r>
              <a:rPr lang="en-US" sz="1400" dirty="0"/>
              <a:t>)</a:t>
            </a:r>
            <a:r>
              <a:rPr lang="bg-BG" sz="1400" dirty="0"/>
              <a:t> – фиг. 7.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0237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706" y="57520"/>
            <a:ext cx="4487310" cy="779192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>ВКЛЮЧВАНЕ НА ПРЕПОДАВАТЕЛИ ОТ ДРУГИ ВУ В ОБУЧЕНИЕТО ПО </a:t>
            </a:r>
            <a:r>
              <a:rPr lang="bg-BG" sz="2000" b="1" dirty="0" smtClean="0"/>
              <a:t>СПЕЦИАЛНОСТТА</a:t>
            </a:r>
            <a:endParaRPr lang="en-GB" sz="2000" b="1" dirty="0">
              <a:solidFill>
                <a:schemeClr val="tx1"/>
              </a:solidFill>
            </a:endParaRPr>
          </a:p>
        </p:txBody>
      </p:sp>
      <p:pic>
        <p:nvPicPr>
          <p:cNvPr id="9" name="Picture 2" descr="Резултат с изображение за анкети студенти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319" y="188640"/>
            <a:ext cx="961626" cy="7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Диагра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06336"/>
              </p:ext>
            </p:extLst>
          </p:nvPr>
        </p:nvGraphicFramePr>
        <p:xfrm>
          <a:off x="395536" y="764705"/>
          <a:ext cx="413995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28353" y="3116232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8.</a:t>
            </a:r>
            <a:r>
              <a:rPr lang="bg-BG" sz="1100" i="1" dirty="0"/>
              <a:t> Считате ли, че в бъдещото Ви обучение по специалност „Фармация” трябва да участват преподаватели от други ВУ и чуждестранни университетски преподаватели? 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5" name="Rectangle 4"/>
          <p:cNvSpPr/>
          <p:nvPr/>
        </p:nvSpPr>
        <p:spPr>
          <a:xfrm>
            <a:off x="24658" y="3687478"/>
            <a:ext cx="4572000" cy="14927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300" dirty="0"/>
              <a:t>Около 2/3 от лицата одобряват идеята в бъдещото обучение по специалност „Фармация” да участват преподаватели от други ВУ. </a:t>
            </a:r>
            <a:endParaRPr lang="bg-BG" sz="13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bg-BG" sz="1300" dirty="0" smtClean="0"/>
              <a:t>Толкова </a:t>
            </a:r>
            <a:r>
              <a:rPr lang="bg-BG" sz="1300" dirty="0"/>
              <a:t>е и делът на лицата, които подкрепят идеята за включването на чуждестранни университетски преподаватели в обучението по специалност „Фармация” – фиг. 8.</a:t>
            </a:r>
            <a:endParaRPr lang="en-GB" sz="1300" dirty="0"/>
          </a:p>
        </p:txBody>
      </p:sp>
      <p:graphicFrame>
        <p:nvGraphicFramePr>
          <p:cNvPr id="12" name="Диагра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630819"/>
              </p:ext>
            </p:extLst>
          </p:nvPr>
        </p:nvGraphicFramePr>
        <p:xfrm>
          <a:off x="4901692" y="528038"/>
          <a:ext cx="415820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4859018" y="2900789"/>
            <a:ext cx="42849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b="1" i="1" dirty="0"/>
              <a:t>Фиг. № 9.</a:t>
            </a:r>
            <a:r>
              <a:rPr lang="bg-BG" sz="1100" i="1" dirty="0"/>
              <a:t> Считате ли, че изучаването на чужди езици трябва да бъде включено в учебния план на специалност „Фармация”? 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graphicFrame>
        <p:nvGraphicFramePr>
          <p:cNvPr id="15" name="Диагра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786922"/>
              </p:ext>
            </p:extLst>
          </p:nvPr>
        </p:nvGraphicFramePr>
        <p:xfrm>
          <a:off x="5280248" y="3948342"/>
          <a:ext cx="3630864" cy="2304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Rectangle 13"/>
          <p:cNvSpPr/>
          <p:nvPr/>
        </p:nvSpPr>
        <p:spPr>
          <a:xfrm>
            <a:off x="4895529" y="6250047"/>
            <a:ext cx="4211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b="1" i="1" dirty="0"/>
              <a:t>Фиг. № 10.</a:t>
            </a:r>
            <a:r>
              <a:rPr lang="bg-BG" sz="1200" i="1" dirty="0"/>
              <a:t> Ако имате възможност, бихте ли се включили в програма за студентска мобилност?  </a:t>
            </a:r>
            <a:r>
              <a:rPr lang="en-US" sz="1200" i="1" dirty="0"/>
              <a:t>(</a:t>
            </a:r>
            <a:r>
              <a:rPr lang="bg-BG" sz="1200" i="1" dirty="0"/>
              <a:t>%</a:t>
            </a:r>
            <a:r>
              <a:rPr lang="en-US" sz="1200" i="1" dirty="0"/>
              <a:t>)</a:t>
            </a:r>
            <a:endParaRPr lang="en-GB" sz="1200" dirty="0"/>
          </a:p>
        </p:txBody>
      </p:sp>
      <p:sp>
        <p:nvSpPr>
          <p:cNvPr id="16" name="Rectangle 15"/>
          <p:cNvSpPr/>
          <p:nvPr/>
        </p:nvSpPr>
        <p:spPr>
          <a:xfrm>
            <a:off x="24658" y="5206930"/>
            <a:ext cx="497939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300" dirty="0"/>
              <a:t>По отношение на идеята за включване на бъдещите студенти в програма за студентска мобилност, 48.5% изразяват позитивна нагласа, докато 48.5% се въздържат от мнение – фиг. 10. </a:t>
            </a:r>
            <a:endParaRPr lang="bg-BG" sz="13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bg-BG" sz="1300" dirty="0" smtClean="0"/>
              <a:t>Сред </a:t>
            </a:r>
            <a:r>
              <a:rPr lang="bg-BG" sz="1300" dirty="0"/>
              <a:t>тези, които одобряват идеята, основните мотиви са: обмяната на опит, подобряването на езиковите умения, контактите с нови хора и предоставянето на възможности за професионална реализация в чужбина.</a:t>
            </a:r>
            <a:endParaRPr lang="en-GB" sz="13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96136" y="3573016"/>
            <a:ext cx="2810782" cy="46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1800" b="1" dirty="0" smtClean="0"/>
              <a:t>СТУДЕНТСКА МОБИЛНОСТ</a:t>
            </a:r>
            <a:endParaRPr lang="en-GB" sz="1800" b="1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499991" y="46433"/>
            <a:ext cx="346132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1800" b="1" dirty="0" smtClean="0"/>
              <a:t>ИЗУЧАВАНЕ НА ЧУЖД ЕЗИК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97738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706" y="57520"/>
            <a:ext cx="7583654" cy="707184"/>
          </a:xfrm>
        </p:spPr>
        <p:txBody>
          <a:bodyPr>
            <a:normAutofit/>
          </a:bodyPr>
          <a:lstStyle/>
          <a:p>
            <a:pPr algn="l"/>
            <a:r>
              <a:rPr lang="bg-BG" sz="1800" b="1" dirty="0" smtClean="0"/>
              <a:t>УДОВЛЕТВОРЕНОСТ ОТ ОРГАНИЗАЦИЯТА НА КАНДИДАТСТУДЕНТСКАТА КАМПАНИЯ В МУ-ПЛЕВЕН</a:t>
            </a:r>
            <a:endParaRPr lang="en-GB" sz="1800" dirty="0"/>
          </a:p>
        </p:txBody>
      </p:sp>
      <p:pic>
        <p:nvPicPr>
          <p:cNvPr id="9" name="Picture 2" descr="Резултат с изображение за анкети студенти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319" y="188640"/>
            <a:ext cx="961626" cy="7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Диагра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227539"/>
              </p:ext>
            </p:extLst>
          </p:nvPr>
        </p:nvGraphicFramePr>
        <p:xfrm>
          <a:off x="179512" y="764704"/>
          <a:ext cx="410445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07504" y="3068960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11.</a:t>
            </a:r>
            <a:r>
              <a:rPr lang="bg-BG" sz="1100" i="1" dirty="0"/>
              <a:t> Удовлетворява ли Ви организацията и обслужването от служителите на университета по време на приема на документи за кандидатстване? 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graphicFrame>
        <p:nvGraphicFramePr>
          <p:cNvPr id="17" name="Диагра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4514183"/>
              </p:ext>
            </p:extLst>
          </p:nvPr>
        </p:nvGraphicFramePr>
        <p:xfrm>
          <a:off x="251520" y="3696986"/>
          <a:ext cx="3870176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Rectangle 6"/>
          <p:cNvSpPr/>
          <p:nvPr/>
        </p:nvSpPr>
        <p:spPr>
          <a:xfrm>
            <a:off x="107504" y="6309320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12.</a:t>
            </a:r>
            <a:r>
              <a:rPr lang="bg-BG" sz="1100" i="1" dirty="0"/>
              <a:t> Справочникът на кандидат-студента даде ли Ви изчерпателна информация по всички интересуващи Ви въпроси? 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8" name="Rectangle 7"/>
          <p:cNvSpPr/>
          <p:nvPr/>
        </p:nvSpPr>
        <p:spPr>
          <a:xfrm>
            <a:off x="3923928" y="476672"/>
            <a:ext cx="49990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g-BG" sz="1400" dirty="0"/>
              <a:t>Над 2/3 от лицата считат, че справочникът на кандидат-студента е предоставил необходимата информация по всички интересуващи ги въпроси фиг. </a:t>
            </a:r>
            <a:r>
              <a:rPr lang="bg-BG" sz="1400" dirty="0" smtClean="0"/>
              <a:t>11.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bg-BG" sz="1400" dirty="0" smtClean="0"/>
              <a:t>Допълнителната </a:t>
            </a:r>
            <a:r>
              <a:rPr lang="bg-BG" sz="1400" dirty="0"/>
              <a:t>информация, която кандидатстващите желаят да получат от справочника е свързана с бъдещата им трудова реализация и изучаваните учебни дисциплини по специалност „Фармация”. </a:t>
            </a:r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bg-BG" sz="1400" dirty="0"/>
              <a:t>Почти 40% от лицата не са се запознали със справочника за кандидат-студента преди подаването на документите за кандидатстване.</a:t>
            </a:r>
            <a:endParaRPr lang="en-GB" sz="1400" dirty="0"/>
          </a:p>
        </p:txBody>
      </p:sp>
      <p:graphicFrame>
        <p:nvGraphicFramePr>
          <p:cNvPr id="18" name="Диагра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796906"/>
              </p:ext>
            </p:extLst>
          </p:nvPr>
        </p:nvGraphicFramePr>
        <p:xfrm>
          <a:off x="5148064" y="2723440"/>
          <a:ext cx="3846004" cy="2365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Rectangle 10"/>
          <p:cNvSpPr/>
          <p:nvPr/>
        </p:nvSpPr>
        <p:spPr>
          <a:xfrm>
            <a:off x="4590744" y="508518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sz="1100" b="1" i="1" dirty="0"/>
              <a:t>Фиг. № </a:t>
            </a:r>
            <a:r>
              <a:rPr lang="bg-BG" sz="1100" b="1" i="1" dirty="0" smtClean="0"/>
              <a:t>12.</a:t>
            </a:r>
            <a:r>
              <a:rPr lang="bg-BG" sz="1100" i="1" dirty="0" smtClean="0"/>
              <a:t> </a:t>
            </a:r>
            <a:r>
              <a:rPr lang="bg-BG" sz="1100" i="1" dirty="0"/>
              <a:t>Смятате ли да работите по време на следването?  </a:t>
            </a:r>
            <a:r>
              <a:rPr lang="en-US" sz="1100" i="1" dirty="0"/>
              <a:t>(</a:t>
            </a:r>
            <a:r>
              <a:rPr lang="bg-BG" sz="1100" i="1" dirty="0"/>
              <a:t>%</a:t>
            </a:r>
            <a:r>
              <a:rPr lang="en-US" sz="1100" i="1" dirty="0"/>
              <a:t>)</a:t>
            </a:r>
            <a:endParaRPr lang="en-GB" sz="1100" dirty="0"/>
          </a:p>
        </p:txBody>
      </p:sp>
      <p:sp>
        <p:nvSpPr>
          <p:cNvPr id="19" name="Rectangle 18"/>
          <p:cNvSpPr/>
          <p:nvPr/>
        </p:nvSpPr>
        <p:spPr>
          <a:xfrm>
            <a:off x="4679503" y="5445224"/>
            <a:ext cx="42434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dirty="0"/>
              <a:t>Около 40% от запитаните имат намерение да работят по време на следването </a:t>
            </a:r>
            <a:r>
              <a:rPr lang="en-US" sz="1400" dirty="0"/>
              <a:t>(</a:t>
            </a:r>
            <a:r>
              <a:rPr lang="bg-BG" sz="1400" dirty="0"/>
              <a:t>фиг. </a:t>
            </a:r>
            <a:r>
              <a:rPr lang="bg-BG" sz="1400" dirty="0" smtClean="0"/>
              <a:t>12</a:t>
            </a:r>
            <a:r>
              <a:rPr lang="en-US" sz="1400" dirty="0" smtClean="0"/>
              <a:t>)</a:t>
            </a:r>
            <a:r>
              <a:rPr lang="bg-BG" sz="1400" dirty="0"/>
              <a:t>, като сред изтъкнатите за това причини са: осигуряването на финансова независимост от родители, покриването на различни нужди и придобиването на опит по специалността.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2524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</TotalTime>
  <Words>856</Words>
  <Application>Microsoft Office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03-01: ПРОУЧВАНЕ НА МНЕНИЕТО НА КАНДИДАТ-СТУДЕНТИ ЗА СПЕЦИАЛНОСТ «ФАРМАЦИЯ» И ПРОВЕЖДАНЕТО НА КАНДИДАТСТУДЕНТСКА КАМПАНИЯ В МУ-ПЛЕВЕН</vt:lpstr>
      <vt:lpstr> ОСНОВНИ ДАННИ ЗА ПРОУЧВАНЕТО  </vt:lpstr>
      <vt:lpstr>ПРЕДПОЧИТАНИ ИЗТОЧНИЦИ НА ИНФОРМАЦИЯ НА КАНДИДАТ-СТУДЕНТИТЕ ПРИ ИЗБОРА НА МУ-ПЛЕВЕН</vt:lpstr>
      <vt:lpstr>ОСНОВНИ МОТИВИ ЗА ИЗБОРА НА ОБУЧАВАЩА ИНСТИТУЦИЯ И НА СПЕЦИАЛНОСТ „ФАРМАЦИЯ“</vt:lpstr>
      <vt:lpstr>ИНФОРМИРАНОСТ ЗА СПЕЦИФИКИТЕ НА ОКС „магистър“ ПО„ФАРМАЦИЯ“ </vt:lpstr>
      <vt:lpstr>ВКЛЮЧВАНЕ НА ПРЕПОДАВАТЕЛИ ОТ ДРУГИ ВУ В ОБУЧЕНИЕТО ПО СПЕЦИАЛНОСТТА</vt:lpstr>
      <vt:lpstr>УДОВЛЕТВОРЕНОСТ ОТ ОРГАНИЗАЦИЯТА НА КАНДИДАТСТУДЕНТСКАТА КАМПАНИЯ В МУ-ПЛЕВЕН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263</cp:revision>
  <dcterms:created xsi:type="dcterms:W3CDTF">2018-03-30T05:06:56Z</dcterms:created>
  <dcterms:modified xsi:type="dcterms:W3CDTF">2018-04-11T12:51:03Z</dcterms:modified>
</cp:coreProperties>
</file>