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1. </a:t>
            </a:r>
            <a:r>
              <a:rPr lang="bg-BG" sz="1000" b="0" i="1" baseline="0" dirty="0">
                <a:effectLst/>
              </a:rPr>
              <a:t>Запознати ли бяхте с компетенциите, които е необходимо да притежавате по учебната дисциплина? 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308888755950197E-2"/>
          <c:y val="0.39988451720085905"/>
          <c:w val="0.92538222248809965"/>
          <c:h val="0.4599875444181552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Лист1!$A$3</c:f>
              <c:strCache>
                <c:ptCount val="1"/>
                <c:pt idx="0">
                  <c:v>да, бях запознат</c:v>
                </c:pt>
              </c:strCache>
            </c:strRef>
          </c:tx>
          <c:invertIfNegative val="0"/>
          <c:cat>
            <c:strRef>
              <c:f>Лист1!$B$2:$C$2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Лист1!$B$3:$C$3</c:f>
              <c:numCache>
                <c:formatCode>0.0</c:formatCode>
                <c:ptCount val="2"/>
                <c:pt idx="0">
                  <c:v>88</c:v>
                </c:pt>
                <c:pt idx="1">
                  <c:v>88</c:v>
                </c:pt>
              </c:numCache>
            </c:numRef>
          </c:val>
        </c:ser>
        <c:ser>
          <c:idx val="1"/>
          <c:order val="1"/>
          <c:tx>
            <c:strRef>
              <c:f>Лист1!$A$4</c:f>
              <c:strCache>
                <c:ptCount val="1"/>
                <c:pt idx="0">
                  <c:v>не, не бях запознат</c:v>
                </c:pt>
              </c:strCache>
            </c:strRef>
          </c:tx>
          <c:invertIfNegative val="0"/>
          <c:cat>
            <c:strRef>
              <c:f>Лист1!$B$2:$C$2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Лист1!$B$4:$C$4</c:f>
              <c:numCache>
                <c:formatCode>0.0</c:formatCode>
                <c:ptCount val="2"/>
                <c:pt idx="0">
                  <c:v>4</c:v>
                </c:pt>
                <c:pt idx="1">
                  <c:v>12</c:v>
                </c:pt>
              </c:numCache>
            </c:numRef>
          </c:val>
        </c:ser>
        <c:ser>
          <c:idx val="2"/>
          <c:order val="2"/>
          <c:tx>
            <c:strRef>
              <c:f>Лист1!$A$5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Лист1!$B$2:$C$2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Лист1!$B$5:$C$5</c:f>
              <c:numCache>
                <c:formatCode>General</c:formatCode>
                <c:ptCount val="2"/>
                <c:pt idx="0" formatCode="0.0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7027072"/>
        <c:axId val="167028608"/>
        <c:axId val="0"/>
      </c:bar3DChart>
      <c:catAx>
        <c:axId val="167027072"/>
        <c:scaling>
          <c:orientation val="minMax"/>
        </c:scaling>
        <c:delete val="0"/>
        <c:axPos val="b"/>
        <c:majorTickMark val="none"/>
        <c:minorTickMark val="none"/>
        <c:tickLblPos val="nextTo"/>
        <c:crossAx val="167028608"/>
        <c:crosses val="autoZero"/>
        <c:auto val="1"/>
        <c:lblAlgn val="ctr"/>
        <c:lblOffset val="100"/>
        <c:noMultiLvlLbl val="0"/>
      </c:catAx>
      <c:valAx>
        <c:axId val="16702860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6702707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bg-BG" sz="1100" b="1" i="1" baseline="0">
                <a:effectLst/>
              </a:rPr>
              <a:t>Фиг. № 10. </a:t>
            </a:r>
            <a:r>
              <a:rPr lang="bg-BG" sz="1100" b="0" i="1" baseline="0">
                <a:effectLst/>
              </a:rPr>
              <a:t>Посещавахте ли консултациите, провеждани по време на семестъра от страна на преподавателя по учебната дисциплина?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444444444444445E-2"/>
          <c:y val="0.51812882764654422"/>
          <c:w val="0.94722222222222219"/>
          <c:h val="0.3797801837270341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Лист1!$I$82</c:f>
              <c:strCache>
                <c:ptCount val="1"/>
                <c:pt idx="0">
                  <c:v>да, посещавах консултациите на преподавателя, водил лекционните занятия </c:v>
                </c:pt>
              </c:strCache>
            </c:strRef>
          </c:tx>
          <c:invertIfNegative val="0"/>
          <c:cat>
            <c:strRef>
              <c:f>Лист1!$J$81:$K$81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Лист1!$J$82:$K$82</c:f>
              <c:numCache>
                <c:formatCode>General</c:formatCode>
                <c:ptCount val="2"/>
                <c:pt idx="0">
                  <c:v>13.7</c:v>
                </c:pt>
              </c:numCache>
            </c:numRef>
          </c:val>
        </c:ser>
        <c:ser>
          <c:idx val="1"/>
          <c:order val="1"/>
          <c:tx>
            <c:strRef>
              <c:f>Лист1!$I$83</c:f>
              <c:strCache>
                <c:ptCount val="1"/>
                <c:pt idx="0">
                  <c:v>да, посещавах консултациите на преподавателя, водил учебно-практическите занятия </c:v>
                </c:pt>
              </c:strCache>
            </c:strRef>
          </c:tx>
          <c:invertIfNegative val="0"/>
          <c:cat>
            <c:strRef>
              <c:f>Лист1!$J$81:$K$81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Лист1!$J$83:$K$83</c:f>
              <c:numCache>
                <c:formatCode>General</c:formatCode>
                <c:ptCount val="2"/>
                <c:pt idx="0">
                  <c:v>81.8</c:v>
                </c:pt>
                <c:pt idx="1">
                  <c:v>8.3000000000000007</c:v>
                </c:pt>
              </c:numCache>
            </c:numRef>
          </c:val>
        </c:ser>
        <c:ser>
          <c:idx val="2"/>
          <c:order val="2"/>
          <c:tx>
            <c:strRef>
              <c:f>Лист1!$I$84</c:f>
              <c:strCache>
                <c:ptCount val="1"/>
                <c:pt idx="0">
                  <c:v>не, не съм посещавал</c:v>
                </c:pt>
              </c:strCache>
            </c:strRef>
          </c:tx>
          <c:invertIfNegative val="0"/>
          <c:cat>
            <c:strRef>
              <c:f>Лист1!$J$81:$K$81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Лист1!$J$84:$K$84</c:f>
              <c:numCache>
                <c:formatCode>General</c:formatCode>
                <c:ptCount val="2"/>
                <c:pt idx="0">
                  <c:v>4.5</c:v>
                </c:pt>
                <c:pt idx="1">
                  <c:v>79.2</c:v>
                </c:pt>
              </c:numCache>
            </c:numRef>
          </c:val>
        </c:ser>
        <c:ser>
          <c:idx val="3"/>
          <c:order val="3"/>
          <c:tx>
            <c:strRef>
              <c:f>Лист1!$I$85</c:f>
              <c:strCache>
                <c:ptCount val="1"/>
                <c:pt idx="0">
                  <c:v>не бяха ми предложили консултации</c:v>
                </c:pt>
              </c:strCache>
            </c:strRef>
          </c:tx>
          <c:invertIfNegative val="0"/>
          <c:cat>
            <c:strRef>
              <c:f>Лист1!$J$81:$K$81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Лист1!$J$85:$K$85</c:f>
              <c:numCache>
                <c:formatCode>General</c:formatCode>
                <c:ptCount val="2"/>
                <c:pt idx="1">
                  <c:v>12.5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73889408"/>
        <c:axId val="174387200"/>
        <c:axId val="0"/>
      </c:bar3DChart>
      <c:catAx>
        <c:axId val="1738894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74387200"/>
        <c:crosses val="autoZero"/>
        <c:auto val="1"/>
        <c:lblAlgn val="ctr"/>
        <c:lblOffset val="100"/>
        <c:noMultiLvlLbl val="0"/>
      </c:catAx>
      <c:valAx>
        <c:axId val="17438720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38894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16879785348852544"/>
          <c:w val="0.98783559198093052"/>
          <c:h val="0.29238974867851075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 dirty="0">
                <a:effectLst/>
              </a:rPr>
              <a:t>Фиг. № </a:t>
            </a:r>
            <a:r>
              <a:rPr lang="bg-BG" sz="1100" b="1" i="1" baseline="0" dirty="0" smtClean="0">
                <a:effectLst/>
              </a:rPr>
              <a:t>11</a:t>
            </a:r>
            <a:r>
              <a:rPr lang="bg-BG" sz="1100" b="0" i="1" baseline="0" dirty="0" smtClean="0">
                <a:effectLst/>
              </a:rPr>
              <a:t>. </a:t>
            </a:r>
            <a:r>
              <a:rPr lang="bg-BG" sz="1100" b="0" i="1" baseline="0" dirty="0">
                <a:effectLst/>
              </a:rPr>
              <a:t>Отговаря ли получената оценка на изпита по учебната дисциплина на Вашите знания?   </a:t>
            </a:r>
            <a:endParaRPr lang="en-GB" sz="1100" dirty="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Лист1!$A$124</c:f>
              <c:strCache>
                <c:ptCount val="1"/>
                <c:pt idx="0">
                  <c:v>не отговаря - занижена</c:v>
                </c:pt>
              </c:strCache>
            </c:strRef>
          </c:tx>
          <c:invertIfNegative val="0"/>
          <c:cat>
            <c:strRef>
              <c:f>Лист1!$B$123:$C$123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Лист1!$B$124:$C$124</c:f>
              <c:numCache>
                <c:formatCode>0.0</c:formatCode>
                <c:ptCount val="2"/>
                <c:pt idx="0">
                  <c:v>4</c:v>
                </c:pt>
                <c:pt idx="1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Лист1!$A$125</c:f>
              <c:strCache>
                <c:ptCount val="1"/>
                <c:pt idx="0">
                  <c:v>не отговаря - завишена</c:v>
                </c:pt>
              </c:strCache>
            </c:strRef>
          </c:tx>
          <c:invertIfNegative val="0"/>
          <c:cat>
            <c:strRef>
              <c:f>Лист1!$B$123:$C$123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Лист1!$B$125:$C$125</c:f>
              <c:numCache>
                <c:formatCode>General</c:formatCode>
                <c:ptCount val="2"/>
                <c:pt idx="0" formatCode="0.0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Лист1!$A$126</c:f>
              <c:strCache>
                <c:ptCount val="1"/>
                <c:pt idx="0">
                  <c:v>отговаря приблизително</c:v>
                </c:pt>
              </c:strCache>
            </c:strRef>
          </c:tx>
          <c:invertIfNegative val="0"/>
          <c:cat>
            <c:strRef>
              <c:f>Лист1!$B$123:$C$123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Лист1!$B$126:$C$126</c:f>
              <c:numCache>
                <c:formatCode>0.0</c:formatCode>
                <c:ptCount val="2"/>
                <c:pt idx="0">
                  <c:v>20</c:v>
                </c:pt>
                <c:pt idx="1">
                  <c:v>28</c:v>
                </c:pt>
              </c:numCache>
            </c:numRef>
          </c:val>
        </c:ser>
        <c:ser>
          <c:idx val="3"/>
          <c:order val="3"/>
          <c:tx>
            <c:strRef>
              <c:f>Лист1!$A$127</c:f>
              <c:strCache>
                <c:ptCount val="1"/>
                <c:pt idx="0">
                  <c:v>отговаря напълно</c:v>
                </c:pt>
              </c:strCache>
            </c:strRef>
          </c:tx>
          <c:invertIfNegative val="0"/>
          <c:cat>
            <c:strRef>
              <c:f>Лист1!$B$123:$C$123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Лист1!$B$127:$C$127</c:f>
              <c:numCache>
                <c:formatCode>0.0</c:formatCode>
                <c:ptCount val="2"/>
                <c:pt idx="0">
                  <c:v>72</c:v>
                </c:pt>
                <c:pt idx="1">
                  <c:v>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75027712"/>
        <c:axId val="175221376"/>
        <c:axId val="0"/>
      </c:bar3DChart>
      <c:catAx>
        <c:axId val="1750277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75221376"/>
        <c:crosses val="autoZero"/>
        <c:auto val="1"/>
        <c:lblAlgn val="ctr"/>
        <c:lblOffset val="100"/>
        <c:noMultiLvlLbl val="0"/>
      </c:catAx>
      <c:valAx>
        <c:axId val="17522137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502771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bg-BG" sz="1000" b="1" i="1" baseline="0">
                <a:effectLst/>
              </a:rPr>
              <a:t>Фиг. № 2. </a:t>
            </a:r>
            <a:r>
              <a:rPr lang="bg-BG" sz="1000" b="0" i="1" baseline="0">
                <a:effectLst/>
              </a:rPr>
              <a:t>Считате ли, че учебната дисциплина е важна в процеса на цялостното обучение на студентите от специалност „Фармация”?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Лист1!$J$3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Лист1!$K$2:$L$2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Лист1!$K$3:$L$3</c:f>
              <c:numCache>
                <c:formatCode>General</c:formatCode>
                <c:ptCount val="2"/>
                <c:pt idx="0">
                  <c:v>52.4</c:v>
                </c:pt>
                <c:pt idx="1">
                  <c:v>33.299999999999997</c:v>
                </c:pt>
              </c:numCache>
            </c:numRef>
          </c:val>
        </c:ser>
        <c:ser>
          <c:idx val="1"/>
          <c:order val="1"/>
          <c:tx>
            <c:strRef>
              <c:f>Лист1!$J$4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Лист1!$K$2:$L$2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Лист1!$K$4:$L$4</c:f>
              <c:numCache>
                <c:formatCode>General</c:formatCode>
                <c:ptCount val="2"/>
                <c:pt idx="0">
                  <c:v>4.8</c:v>
                </c:pt>
                <c:pt idx="1">
                  <c:v>4.2</c:v>
                </c:pt>
              </c:numCache>
            </c:numRef>
          </c:val>
        </c:ser>
        <c:ser>
          <c:idx val="2"/>
          <c:order val="2"/>
          <c:tx>
            <c:strRef>
              <c:f>Лист1!$J$5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Лист1!$K$2:$L$2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Лист1!$K$5:$L$5</c:f>
              <c:numCache>
                <c:formatCode>General</c:formatCode>
                <c:ptCount val="2"/>
                <c:pt idx="0">
                  <c:v>42.9</c:v>
                </c:pt>
                <c:pt idx="1">
                  <c:v>62.5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7278848"/>
        <c:axId val="167284736"/>
      </c:barChart>
      <c:catAx>
        <c:axId val="167278848"/>
        <c:scaling>
          <c:orientation val="minMax"/>
        </c:scaling>
        <c:delete val="0"/>
        <c:axPos val="l"/>
        <c:majorTickMark val="none"/>
        <c:minorTickMark val="none"/>
        <c:tickLblPos val="nextTo"/>
        <c:crossAx val="167284736"/>
        <c:crosses val="autoZero"/>
        <c:auto val="1"/>
        <c:lblAlgn val="ctr"/>
        <c:lblOffset val="100"/>
        <c:noMultiLvlLbl val="0"/>
      </c:catAx>
      <c:valAx>
        <c:axId val="16728473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727884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00" b="1" i="1" baseline="0" dirty="0">
                <a:effectLst/>
              </a:rPr>
              <a:t>Фиг. № 3. </a:t>
            </a:r>
            <a:r>
              <a:rPr lang="bg-BG" sz="1000" b="0" i="1" baseline="0" dirty="0">
                <a:effectLst/>
              </a:rPr>
              <a:t>Считате ли, че придобитите компетенции по учебната дисциплина ще Ви помогнат за по-успешната професионална реализация?</a:t>
            </a:r>
            <a:endParaRPr lang="en-GB" sz="1000" dirty="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927078061285374E-2"/>
          <c:y val="0.52506910084035741"/>
          <c:w val="0.92814584387742927"/>
          <c:h val="0.3137221221495111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Лист1!$A$22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Лист1!$B$21:$C$21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Лист1!$B$22:$C$22</c:f>
              <c:numCache>
                <c:formatCode>0.0</c:formatCode>
                <c:ptCount val="2"/>
                <c:pt idx="0">
                  <c:v>50</c:v>
                </c:pt>
                <c:pt idx="1">
                  <c:v>41.7</c:v>
                </c:pt>
              </c:numCache>
            </c:numRef>
          </c:val>
        </c:ser>
        <c:ser>
          <c:idx val="1"/>
          <c:order val="1"/>
          <c:tx>
            <c:strRef>
              <c:f>Лист1!$A$23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Лист1!$B$21:$C$21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Лист1!$B$23:$C$23</c:f>
              <c:numCache>
                <c:formatCode>0.0</c:formatCode>
                <c:ptCount val="2"/>
                <c:pt idx="1">
                  <c:v>4.2</c:v>
                </c:pt>
              </c:numCache>
            </c:numRef>
          </c:val>
        </c:ser>
        <c:ser>
          <c:idx val="2"/>
          <c:order val="2"/>
          <c:tx>
            <c:strRef>
              <c:f>Лист1!$A$24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Лист1!$B$21:$C$21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Лист1!$B$24:$C$24</c:f>
              <c:numCache>
                <c:formatCode>0.0</c:formatCode>
                <c:ptCount val="2"/>
                <c:pt idx="0">
                  <c:v>50</c:v>
                </c:pt>
                <c:pt idx="1">
                  <c:v>54.2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8446592"/>
        <c:axId val="168460672"/>
        <c:axId val="0"/>
      </c:bar3DChart>
      <c:catAx>
        <c:axId val="1684465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68460672"/>
        <c:crosses val="autoZero"/>
        <c:auto val="1"/>
        <c:lblAlgn val="ctr"/>
        <c:lblOffset val="100"/>
        <c:noMultiLvlLbl val="0"/>
      </c:catAx>
      <c:valAx>
        <c:axId val="168460672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84465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1391841235747469"/>
          <c:y val="0.41647678186429127"/>
          <c:w val="0.77216317528505063"/>
          <c:h val="0.10859231897606615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bg-BG" sz="1400" b="1" i="1" baseline="0">
                <a:effectLst/>
              </a:rPr>
              <a:t>Фиг. 4. </a:t>
            </a:r>
            <a:r>
              <a:rPr lang="bg-BG" sz="1400" b="0" i="1" baseline="0">
                <a:effectLst/>
              </a:rPr>
              <a:t>Изясняваше ли преподавателя по учебната дисциплина кои са специфичните цели на всяко учебно занятие </a:t>
            </a:r>
            <a:r>
              <a:rPr lang="en-US" sz="1400" b="0" i="1" baseline="0">
                <a:effectLst/>
              </a:rPr>
              <a:t>(</a:t>
            </a:r>
            <a:r>
              <a:rPr lang="bg-BG" sz="1400" b="0" i="1" baseline="0">
                <a:effectLst/>
              </a:rPr>
              <a:t>%</a:t>
            </a:r>
            <a:r>
              <a:rPr lang="en-US" sz="1400" b="0" i="1" baseline="0">
                <a:effectLst/>
              </a:rPr>
              <a:t>)</a:t>
            </a:r>
            <a:endParaRPr lang="en-GB" sz="14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Лист1!$Q$25</c:f>
              <c:strCache>
                <c:ptCount val="1"/>
                <c:pt idx="0">
                  <c:v>да, за всяко занятие</c:v>
                </c:pt>
              </c:strCache>
            </c:strRef>
          </c:tx>
          <c:invertIfNegative val="0"/>
          <c:cat>
            <c:multiLvlStrRef>
              <c:f>Лист1!$R$23:$U$24</c:f>
              <c:multiLvlStrCache>
                <c:ptCount val="4"/>
                <c:lvl>
                  <c:pt idx="0">
                    <c:v>преп. М. Цветанов - лекции</c:v>
                  </c:pt>
                  <c:pt idx="1">
                    <c:v>преп. М. Цветанов - упражнения</c:v>
                  </c:pt>
                  <c:pt idx="2">
                    <c:v>проф. д-р С. Александрова-Янкуловска, дмн</c:v>
                  </c:pt>
                  <c:pt idx="3">
                    <c:v>ас. А. Анов</c:v>
                  </c:pt>
                </c:lvl>
                <c:lvl>
                  <c:pt idx="0">
                    <c:v>Латински език</c:v>
                  </c:pt>
                  <c:pt idx="2">
                    <c:v>Биоетика</c:v>
                  </c:pt>
                </c:lvl>
              </c:multiLvlStrCache>
            </c:multiLvlStrRef>
          </c:cat>
          <c:val>
            <c:numRef>
              <c:f>Лист1!$R$25:$U$25</c:f>
              <c:numCache>
                <c:formatCode>0.0</c:formatCode>
                <c:ptCount val="4"/>
                <c:pt idx="0">
                  <c:v>92</c:v>
                </c:pt>
                <c:pt idx="1">
                  <c:v>94.7</c:v>
                </c:pt>
                <c:pt idx="2">
                  <c:v>84</c:v>
                </c:pt>
                <c:pt idx="3">
                  <c:v>88</c:v>
                </c:pt>
              </c:numCache>
            </c:numRef>
          </c:val>
        </c:ser>
        <c:ser>
          <c:idx val="1"/>
          <c:order val="1"/>
          <c:tx>
            <c:strRef>
              <c:f>Лист1!$Q$26</c:f>
              <c:strCache>
                <c:ptCount val="1"/>
                <c:pt idx="0">
                  <c:v>да, за някои от занятията</c:v>
                </c:pt>
              </c:strCache>
            </c:strRef>
          </c:tx>
          <c:invertIfNegative val="0"/>
          <c:cat>
            <c:multiLvlStrRef>
              <c:f>Лист1!$R$23:$U$24</c:f>
              <c:multiLvlStrCache>
                <c:ptCount val="4"/>
                <c:lvl>
                  <c:pt idx="0">
                    <c:v>преп. М. Цветанов - лекции</c:v>
                  </c:pt>
                  <c:pt idx="1">
                    <c:v>преп. М. Цветанов - упражнения</c:v>
                  </c:pt>
                  <c:pt idx="2">
                    <c:v>проф. д-р С. Александрова-Янкуловска, дмн</c:v>
                  </c:pt>
                  <c:pt idx="3">
                    <c:v>ас. А. Анов</c:v>
                  </c:pt>
                </c:lvl>
                <c:lvl>
                  <c:pt idx="0">
                    <c:v>Латински език</c:v>
                  </c:pt>
                  <c:pt idx="2">
                    <c:v>Биоетика</c:v>
                  </c:pt>
                </c:lvl>
              </c:multiLvlStrCache>
            </c:multiLvlStrRef>
          </c:cat>
          <c:val>
            <c:numRef>
              <c:f>Лист1!$R$26:$U$26</c:f>
              <c:numCache>
                <c:formatCode>0.0</c:formatCode>
                <c:ptCount val="4"/>
                <c:pt idx="0">
                  <c:v>4</c:v>
                </c:pt>
                <c:pt idx="1">
                  <c:v>5.3</c:v>
                </c:pt>
                <c:pt idx="2">
                  <c:v>8</c:v>
                </c:pt>
                <c:pt idx="3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Лист1!$Q$27</c:f>
              <c:strCache>
                <c:ptCount val="1"/>
                <c:pt idx="0">
                  <c:v>не, за нито едно от занятията</c:v>
                </c:pt>
              </c:strCache>
            </c:strRef>
          </c:tx>
          <c:invertIfNegative val="0"/>
          <c:cat>
            <c:multiLvlStrRef>
              <c:f>Лист1!$R$23:$U$24</c:f>
              <c:multiLvlStrCache>
                <c:ptCount val="4"/>
                <c:lvl>
                  <c:pt idx="0">
                    <c:v>преп. М. Цветанов - лекции</c:v>
                  </c:pt>
                  <c:pt idx="1">
                    <c:v>преп. М. Цветанов - упражнения</c:v>
                  </c:pt>
                  <c:pt idx="2">
                    <c:v>проф. д-р С. Александрова-Янкуловска, дмн</c:v>
                  </c:pt>
                  <c:pt idx="3">
                    <c:v>ас. А. Анов</c:v>
                  </c:pt>
                </c:lvl>
                <c:lvl>
                  <c:pt idx="0">
                    <c:v>Латински език</c:v>
                  </c:pt>
                  <c:pt idx="2">
                    <c:v>Биоетика</c:v>
                  </c:pt>
                </c:lvl>
              </c:multiLvlStrCache>
            </c:multiLvlStrRef>
          </c:cat>
          <c:val>
            <c:numRef>
              <c:f>Лист1!$R$27:$U$27</c:f>
              <c:numCache>
                <c:formatCode>General</c:formatCode>
                <c:ptCount val="4"/>
                <c:pt idx="0" formatCode="0.0">
                  <c:v>4</c:v>
                </c:pt>
                <c:pt idx="2" formatCode="0.0">
                  <c:v>4</c:v>
                </c:pt>
                <c:pt idx="3" formatCode="0.0">
                  <c:v>4</c:v>
                </c:pt>
              </c:numCache>
            </c:numRef>
          </c:val>
        </c:ser>
        <c:ser>
          <c:idx val="3"/>
          <c:order val="3"/>
          <c:tx>
            <c:strRef>
              <c:f>Лист1!$Q$28</c:f>
              <c:strCache>
                <c:ptCount val="1"/>
                <c:pt idx="0">
                  <c:v>нямам мнение</c:v>
                </c:pt>
              </c:strCache>
            </c:strRef>
          </c:tx>
          <c:invertIfNegative val="0"/>
          <c:cat>
            <c:multiLvlStrRef>
              <c:f>Лист1!$R$23:$U$24</c:f>
              <c:multiLvlStrCache>
                <c:ptCount val="4"/>
                <c:lvl>
                  <c:pt idx="0">
                    <c:v>преп. М. Цветанов - лекции</c:v>
                  </c:pt>
                  <c:pt idx="1">
                    <c:v>преп. М. Цветанов - упражнения</c:v>
                  </c:pt>
                  <c:pt idx="2">
                    <c:v>проф. д-р С. Александрова-Янкуловска, дмн</c:v>
                  </c:pt>
                  <c:pt idx="3">
                    <c:v>ас. А. Анов</c:v>
                  </c:pt>
                </c:lvl>
                <c:lvl>
                  <c:pt idx="0">
                    <c:v>Латински език</c:v>
                  </c:pt>
                  <c:pt idx="2">
                    <c:v>Биоетика</c:v>
                  </c:pt>
                </c:lvl>
              </c:multiLvlStrCache>
            </c:multiLvlStrRef>
          </c:cat>
          <c:val>
            <c:numRef>
              <c:f>Лист1!$R$28:$U$28</c:f>
              <c:numCache>
                <c:formatCode>General</c:formatCode>
                <c:ptCount val="4"/>
                <c:pt idx="2" formatCode="0.0">
                  <c:v>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5658624"/>
        <c:axId val="165660160"/>
      </c:barChart>
      <c:catAx>
        <c:axId val="165658624"/>
        <c:scaling>
          <c:orientation val="minMax"/>
        </c:scaling>
        <c:delete val="0"/>
        <c:axPos val="b"/>
        <c:majorTickMark val="none"/>
        <c:minorTickMark val="none"/>
        <c:tickLblPos val="nextTo"/>
        <c:crossAx val="165660160"/>
        <c:crosses val="autoZero"/>
        <c:auto val="1"/>
        <c:lblAlgn val="ctr"/>
        <c:lblOffset val="100"/>
        <c:noMultiLvlLbl val="0"/>
      </c:catAx>
      <c:valAx>
        <c:axId val="16566016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6565862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9.704010042497874E-3"/>
          <c:y val="0.10919256834710675"/>
          <c:w val="0.96948075240594922"/>
          <c:h val="7.6198584772632097E-2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000" b="1" i="1" baseline="0">
                <a:effectLst/>
              </a:rPr>
              <a:t>Фиг. № 6. </a:t>
            </a:r>
            <a:r>
              <a:rPr lang="bg-BG" sz="1000" b="0" i="1" baseline="0">
                <a:effectLst/>
              </a:rPr>
              <a:t>По време на учебните занятия по дисциплината, преподавателят използвал ли е методи, чрез които студентите да са активни участници?</a:t>
            </a:r>
            <a:endParaRPr lang="en-GB" sz="10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Лист1!$Q$47</c:f>
              <c:strCache>
                <c:ptCount val="1"/>
                <c:pt idx="0">
                  <c:v>да, използвал е</c:v>
                </c:pt>
              </c:strCache>
            </c:strRef>
          </c:tx>
          <c:invertIfNegative val="0"/>
          <c:cat>
            <c:multiLvlStrRef>
              <c:f>Лист1!$R$45:$U$46</c:f>
              <c:multiLvlStrCache>
                <c:ptCount val="4"/>
                <c:lvl>
                  <c:pt idx="0">
                    <c:v>преп. М. Цветанов - лекции</c:v>
                  </c:pt>
                  <c:pt idx="1">
                    <c:v>преп. М. Цветанов - упражнения</c:v>
                  </c:pt>
                  <c:pt idx="2">
                    <c:v>проф. д-р С. Александрова-Янкуловска, дмн</c:v>
                  </c:pt>
                  <c:pt idx="3">
                    <c:v>ас. А. Анов</c:v>
                  </c:pt>
                </c:lvl>
                <c:lvl>
                  <c:pt idx="0">
                    <c:v>Латински език</c:v>
                  </c:pt>
                  <c:pt idx="2">
                    <c:v>Биоетика</c:v>
                  </c:pt>
                </c:lvl>
              </c:multiLvlStrCache>
            </c:multiLvlStrRef>
          </c:cat>
          <c:val>
            <c:numRef>
              <c:f>Лист1!$R$47:$U$47</c:f>
              <c:numCache>
                <c:formatCode>0.0</c:formatCode>
                <c:ptCount val="4"/>
                <c:pt idx="0">
                  <c:v>83.3</c:v>
                </c:pt>
                <c:pt idx="1">
                  <c:v>87.5</c:v>
                </c:pt>
                <c:pt idx="2">
                  <c:v>92</c:v>
                </c:pt>
                <c:pt idx="3">
                  <c:v>92</c:v>
                </c:pt>
              </c:numCache>
            </c:numRef>
          </c:val>
        </c:ser>
        <c:ser>
          <c:idx val="1"/>
          <c:order val="1"/>
          <c:tx>
            <c:strRef>
              <c:f>Лист1!$Q$48</c:f>
              <c:strCache>
                <c:ptCount val="1"/>
                <c:pt idx="0">
                  <c:v>не, не е използвал</c:v>
                </c:pt>
              </c:strCache>
            </c:strRef>
          </c:tx>
          <c:invertIfNegative val="0"/>
          <c:cat>
            <c:multiLvlStrRef>
              <c:f>Лист1!$R$45:$U$46</c:f>
              <c:multiLvlStrCache>
                <c:ptCount val="4"/>
                <c:lvl>
                  <c:pt idx="0">
                    <c:v>преп. М. Цветанов - лекции</c:v>
                  </c:pt>
                  <c:pt idx="1">
                    <c:v>преп. М. Цветанов - упражнения</c:v>
                  </c:pt>
                  <c:pt idx="2">
                    <c:v>проф. д-р С. Александрова-Янкуловска, дмн</c:v>
                  </c:pt>
                  <c:pt idx="3">
                    <c:v>ас. А. Анов</c:v>
                  </c:pt>
                </c:lvl>
                <c:lvl>
                  <c:pt idx="0">
                    <c:v>Латински език</c:v>
                  </c:pt>
                  <c:pt idx="2">
                    <c:v>Биоетика</c:v>
                  </c:pt>
                </c:lvl>
              </c:multiLvlStrCache>
            </c:multiLvlStrRef>
          </c:cat>
          <c:val>
            <c:numRef>
              <c:f>Лист1!$R$48:$U$48</c:f>
              <c:numCache>
                <c:formatCode>0.0</c:formatCode>
                <c:ptCount val="4"/>
                <c:pt idx="0">
                  <c:v>16.7</c:v>
                </c:pt>
                <c:pt idx="1">
                  <c:v>12.5</c:v>
                </c:pt>
                <c:pt idx="2">
                  <c:v>8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65733888"/>
        <c:axId val="165735424"/>
      </c:barChart>
      <c:catAx>
        <c:axId val="165733888"/>
        <c:scaling>
          <c:orientation val="minMax"/>
        </c:scaling>
        <c:delete val="0"/>
        <c:axPos val="b"/>
        <c:majorTickMark val="none"/>
        <c:minorTickMark val="none"/>
        <c:tickLblPos val="nextTo"/>
        <c:crossAx val="165735424"/>
        <c:crosses val="autoZero"/>
        <c:auto val="1"/>
        <c:lblAlgn val="ctr"/>
        <c:lblOffset val="100"/>
        <c:noMultiLvlLbl val="0"/>
      </c:catAx>
      <c:valAx>
        <c:axId val="165735424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5733888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5. </a:t>
            </a:r>
            <a:r>
              <a:rPr lang="bg-BG" sz="1100" b="0" i="1" baseline="0">
                <a:effectLst/>
              </a:rPr>
              <a:t>Считате ли, че съдържанието по учебната дисциплина е актуално (отразява съвременните постижения в областта и представя актуалните проблеми в науката и практиката)? 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Лист1!$A$42</c:f>
              <c:strCache>
                <c:ptCount val="1"/>
                <c:pt idx="0">
                  <c:v>да, считам</c:v>
                </c:pt>
              </c:strCache>
            </c:strRef>
          </c:tx>
          <c:invertIfNegative val="0"/>
          <c:cat>
            <c:strRef>
              <c:f>Лист1!$B$41:$C$41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Лист1!$B$42:$C$42</c:f>
              <c:numCache>
                <c:formatCode>0.0</c:formatCode>
                <c:ptCount val="2"/>
                <c:pt idx="0">
                  <c:v>88</c:v>
                </c:pt>
                <c:pt idx="1">
                  <c:v>69.599999999999994</c:v>
                </c:pt>
              </c:numCache>
            </c:numRef>
          </c:val>
        </c:ser>
        <c:ser>
          <c:idx val="1"/>
          <c:order val="1"/>
          <c:tx>
            <c:strRef>
              <c:f>Лист1!$A$43</c:f>
              <c:strCache>
                <c:ptCount val="1"/>
                <c:pt idx="0">
                  <c:v>не, не считам</c:v>
                </c:pt>
              </c:strCache>
            </c:strRef>
          </c:tx>
          <c:invertIfNegative val="0"/>
          <c:cat>
            <c:strRef>
              <c:f>Лист1!$B$41:$C$41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Лист1!$B$43:$C$43</c:f>
              <c:numCache>
                <c:formatCode>0.0</c:formatCode>
                <c:ptCount val="2"/>
                <c:pt idx="0">
                  <c:v>4</c:v>
                </c:pt>
                <c:pt idx="1">
                  <c:v>8.6999999999999993</c:v>
                </c:pt>
              </c:numCache>
            </c:numRef>
          </c:val>
        </c:ser>
        <c:ser>
          <c:idx val="2"/>
          <c:order val="2"/>
          <c:tx>
            <c:strRef>
              <c:f>Лист1!$A$44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Лист1!$B$41:$C$41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Лист1!$B$44:$C$44</c:f>
              <c:numCache>
                <c:formatCode>0.0</c:formatCode>
                <c:ptCount val="2"/>
                <c:pt idx="0">
                  <c:v>8</c:v>
                </c:pt>
                <c:pt idx="1">
                  <c:v>21.7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68468864"/>
        <c:axId val="168470400"/>
        <c:axId val="0"/>
      </c:bar3DChart>
      <c:catAx>
        <c:axId val="1684688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68470400"/>
        <c:crosses val="autoZero"/>
        <c:auto val="1"/>
        <c:lblAlgn val="ctr"/>
        <c:lblOffset val="100"/>
        <c:noMultiLvlLbl val="0"/>
      </c:catAx>
      <c:valAx>
        <c:axId val="168470400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68468864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7. </a:t>
            </a:r>
            <a:r>
              <a:rPr lang="bg-BG" sz="1100" b="0" i="1" baseline="0">
                <a:effectLst/>
              </a:rPr>
              <a:t>Срещали ли сте затруднения с усвояването на учебния материал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Лист1!$A$62</c:f>
              <c:strCache>
                <c:ptCount val="1"/>
                <c:pt idx="0">
                  <c:v>да, срещал съм</c:v>
                </c:pt>
              </c:strCache>
            </c:strRef>
          </c:tx>
          <c:invertIfNegative val="0"/>
          <c:cat>
            <c:strRef>
              <c:f>Лист1!$B$61:$C$61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Лист1!$B$62:$C$62</c:f>
              <c:numCache>
                <c:formatCode>0.0</c:formatCode>
                <c:ptCount val="2"/>
                <c:pt idx="0">
                  <c:v>24</c:v>
                </c:pt>
                <c:pt idx="1">
                  <c:v>20</c:v>
                </c:pt>
              </c:numCache>
            </c:numRef>
          </c:val>
        </c:ser>
        <c:ser>
          <c:idx val="1"/>
          <c:order val="1"/>
          <c:tx>
            <c:strRef>
              <c:f>Лист1!$A$63</c:f>
              <c:strCache>
                <c:ptCount val="1"/>
                <c:pt idx="0">
                  <c:v>не, не съм срещал</c:v>
                </c:pt>
              </c:strCache>
            </c:strRef>
          </c:tx>
          <c:invertIfNegative val="0"/>
          <c:cat>
            <c:strRef>
              <c:f>Лист1!$B$61:$C$61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Лист1!$B$63:$C$63</c:f>
              <c:numCache>
                <c:formatCode>0.0</c:formatCode>
                <c:ptCount val="2"/>
                <c:pt idx="0">
                  <c:v>64</c:v>
                </c:pt>
                <c:pt idx="1">
                  <c:v>64</c:v>
                </c:pt>
              </c:numCache>
            </c:numRef>
          </c:val>
        </c:ser>
        <c:ser>
          <c:idx val="2"/>
          <c:order val="2"/>
          <c:tx>
            <c:strRef>
              <c:f>Лист1!$A$64</c:f>
              <c:strCache>
                <c:ptCount val="1"/>
                <c:pt idx="0">
                  <c:v>не мога да преценя</c:v>
                </c:pt>
              </c:strCache>
            </c:strRef>
          </c:tx>
          <c:invertIfNegative val="0"/>
          <c:cat>
            <c:strRef>
              <c:f>Лист1!$B$61:$C$61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Лист1!$B$64:$C$64</c:f>
              <c:numCache>
                <c:formatCode>0.0</c:formatCode>
                <c:ptCount val="2"/>
                <c:pt idx="0">
                  <c:v>12</c:v>
                </c:pt>
                <c:pt idx="1">
                  <c:v>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73988480"/>
        <c:axId val="175378816"/>
        <c:axId val="0"/>
      </c:bar3DChart>
      <c:catAx>
        <c:axId val="1739884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75378816"/>
        <c:crosses val="autoZero"/>
        <c:auto val="1"/>
        <c:lblAlgn val="ctr"/>
        <c:lblOffset val="100"/>
        <c:noMultiLvlLbl val="0"/>
      </c:catAx>
      <c:valAx>
        <c:axId val="175378816"/>
        <c:scaling>
          <c:orientation val="minMax"/>
        </c:scaling>
        <c:delete val="1"/>
        <c:axPos val="l"/>
        <c:numFmt formatCode="0.0" sourceLinked="1"/>
        <c:majorTickMark val="out"/>
        <c:minorTickMark val="none"/>
        <c:tickLblPos val="nextTo"/>
        <c:crossAx val="17398848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bg-BG" sz="1100" b="1" i="1" baseline="0">
                <a:effectLst/>
              </a:rPr>
              <a:t>Фиг. № 8. </a:t>
            </a:r>
            <a:r>
              <a:rPr lang="bg-BG" sz="1100" b="0" i="1" baseline="0">
                <a:effectLst/>
              </a:rPr>
              <a:t>Отделихте ли достатъчно време за самоподготовка за учебно-практическите занятия по дисциплината?</a:t>
            </a:r>
            <a:endParaRPr lang="en-GB" sz="1100">
              <a:effectLst/>
            </a:endParaRP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Лист1!$I$62</c:f>
              <c:strCache>
                <c:ptCount val="1"/>
                <c:pt idx="0">
                  <c:v>да, отделям достатъчно</c:v>
                </c:pt>
              </c:strCache>
            </c:strRef>
          </c:tx>
          <c:invertIfNegative val="0"/>
          <c:cat>
            <c:strRef>
              <c:f>Лист1!$J$61:$K$61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Лист1!$J$62:$K$62</c:f>
              <c:numCache>
                <c:formatCode>General</c:formatCode>
                <c:ptCount val="2"/>
                <c:pt idx="0">
                  <c:v>62.5</c:v>
                </c:pt>
                <c:pt idx="1">
                  <c:v>70.8</c:v>
                </c:pt>
              </c:numCache>
            </c:numRef>
          </c:val>
        </c:ser>
        <c:ser>
          <c:idx val="1"/>
          <c:order val="1"/>
          <c:tx>
            <c:strRef>
              <c:f>Лист1!$I$63</c:f>
              <c:strCache>
                <c:ptCount val="1"/>
                <c:pt idx="0">
                  <c:v>да, отделям, но не достатъчно</c:v>
                </c:pt>
              </c:strCache>
            </c:strRef>
          </c:tx>
          <c:invertIfNegative val="0"/>
          <c:cat>
            <c:strRef>
              <c:f>Лист1!$J$61:$K$61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Лист1!$J$63:$K$63</c:f>
              <c:numCache>
                <c:formatCode>General</c:formatCode>
                <c:ptCount val="2"/>
                <c:pt idx="0">
                  <c:v>33.299999999999997</c:v>
                </c:pt>
                <c:pt idx="1">
                  <c:v>16.7</c:v>
                </c:pt>
              </c:numCache>
            </c:numRef>
          </c:val>
        </c:ser>
        <c:ser>
          <c:idx val="2"/>
          <c:order val="2"/>
          <c:tx>
            <c:strRef>
              <c:f>Лист1!$I$64</c:f>
              <c:strCache>
                <c:ptCount val="1"/>
                <c:pt idx="0">
                  <c:v>не, не отделям въобще</c:v>
                </c:pt>
              </c:strCache>
            </c:strRef>
          </c:tx>
          <c:invertIfNegative val="0"/>
          <c:cat>
            <c:strRef>
              <c:f>Лист1!$J$61:$K$61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Лист1!$J$64:$K$64</c:f>
              <c:numCache>
                <c:formatCode>General</c:formatCode>
                <c:ptCount val="2"/>
                <c:pt idx="0">
                  <c:v>4.2</c:v>
                </c:pt>
                <c:pt idx="1">
                  <c:v>12.5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75207936"/>
        <c:axId val="175209472"/>
        <c:axId val="0"/>
      </c:bar3DChart>
      <c:catAx>
        <c:axId val="1752079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75209472"/>
        <c:crosses val="autoZero"/>
        <c:auto val="1"/>
        <c:lblAlgn val="ctr"/>
        <c:lblOffset val="100"/>
        <c:noMultiLvlLbl val="0"/>
      </c:catAx>
      <c:valAx>
        <c:axId val="1752094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520793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/>
            </a:pPr>
            <a:r>
              <a:rPr lang="bg-BG" sz="1100" b="1" i="1" baseline="0">
                <a:effectLst/>
              </a:rPr>
              <a:t>Фиг. № 9. </a:t>
            </a:r>
            <a:r>
              <a:rPr lang="bg-BG" sz="1100" b="0" i="1" baseline="0">
                <a:effectLst/>
              </a:rPr>
              <a:t>Предложени ли ви бяха консултации по време на семестъра от страна на преподавателите по изучаваните учебни дисциплини? </a:t>
            </a:r>
            <a:r>
              <a:rPr lang="en-US" sz="1100" b="0" i="1" baseline="0">
                <a:effectLst/>
              </a:rPr>
              <a:t>(</a:t>
            </a:r>
            <a:r>
              <a:rPr lang="bg-BG" sz="1100" b="0" i="1" baseline="0">
                <a:effectLst/>
              </a:rPr>
              <a:t>%</a:t>
            </a:r>
            <a:r>
              <a:rPr lang="en-US" sz="1100" b="0" i="1" baseline="0">
                <a:effectLst/>
              </a:rPr>
              <a:t>)</a:t>
            </a:r>
            <a:endParaRPr lang="en-GB" sz="1100">
              <a:effectLst/>
            </a:endParaRP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5024193517219521E-2"/>
          <c:y val="0.40415701674172955"/>
          <c:w val="0.92442013820450097"/>
          <c:h val="0.4798630814524881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Лист1!$Q$83</c:f>
              <c:strCache>
                <c:ptCount val="1"/>
                <c:pt idx="0">
                  <c:v>да, предложени бяха от преподавателя, водил лекционните занятия</c:v>
                </c:pt>
              </c:strCache>
            </c:strRef>
          </c:tx>
          <c:invertIfNegative val="0"/>
          <c:cat>
            <c:strRef>
              <c:f>Лист1!$R$82:$S$82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Лист1!$R$83:$S$83</c:f>
              <c:numCache>
                <c:formatCode>General</c:formatCode>
                <c:ptCount val="2"/>
                <c:pt idx="0">
                  <c:v>60.4</c:v>
                </c:pt>
                <c:pt idx="1">
                  <c:v>16.7</c:v>
                </c:pt>
              </c:numCache>
            </c:numRef>
          </c:val>
        </c:ser>
        <c:ser>
          <c:idx val="1"/>
          <c:order val="1"/>
          <c:tx>
            <c:strRef>
              <c:f>Лист1!$Q$84</c:f>
              <c:strCache>
                <c:ptCount val="1"/>
                <c:pt idx="0">
                  <c:v>да, предложенибяха от преподавателя, водил учебно-практическите занятия</c:v>
                </c:pt>
              </c:strCache>
            </c:strRef>
          </c:tx>
          <c:invertIfNegative val="0"/>
          <c:cat>
            <c:strRef>
              <c:f>Лист1!$R$82:$S$82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Лист1!$R$84:$S$84</c:f>
              <c:numCache>
                <c:formatCode>General</c:formatCode>
                <c:ptCount val="2"/>
                <c:pt idx="0">
                  <c:v>14.6</c:v>
                </c:pt>
                <c:pt idx="1">
                  <c:v>62.5</c:v>
                </c:pt>
              </c:numCache>
            </c:numRef>
          </c:val>
        </c:ser>
        <c:ser>
          <c:idx val="2"/>
          <c:order val="2"/>
          <c:tx>
            <c:strRef>
              <c:f>Лист1!$Q$85</c:f>
              <c:strCache>
                <c:ptCount val="1"/>
                <c:pt idx="0">
                  <c:v>не, не бяха предложени</c:v>
                </c:pt>
              </c:strCache>
            </c:strRef>
          </c:tx>
          <c:invertIfNegative val="0"/>
          <c:cat>
            <c:strRef>
              <c:f>Лист1!$R$82:$S$82</c:f>
              <c:strCache>
                <c:ptCount val="2"/>
                <c:pt idx="0">
                  <c:v>Латински език</c:v>
                </c:pt>
                <c:pt idx="1">
                  <c:v>Биоетика</c:v>
                </c:pt>
              </c:strCache>
            </c:strRef>
          </c:cat>
          <c:val>
            <c:numRef>
              <c:f>Лист1!$R$85:$S$85</c:f>
              <c:numCache>
                <c:formatCode>General</c:formatCode>
                <c:ptCount val="2"/>
                <c:pt idx="0">
                  <c:v>25</c:v>
                </c:pt>
                <c:pt idx="1">
                  <c:v>20.8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78119808"/>
        <c:axId val="178121344"/>
        <c:axId val="0"/>
      </c:bar3DChart>
      <c:catAx>
        <c:axId val="178119808"/>
        <c:scaling>
          <c:orientation val="minMax"/>
        </c:scaling>
        <c:delete val="0"/>
        <c:axPos val="b"/>
        <c:majorTickMark val="none"/>
        <c:minorTickMark val="none"/>
        <c:tickLblPos val="nextTo"/>
        <c:crossAx val="178121344"/>
        <c:crosses val="autoZero"/>
        <c:auto val="1"/>
        <c:lblAlgn val="ctr"/>
        <c:lblOffset val="100"/>
        <c:noMultiLvlLbl val="0"/>
      </c:catAx>
      <c:valAx>
        <c:axId val="17812134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811980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7.3169688923929554E-2"/>
          <c:y val="0.20891482143009751"/>
          <c:w val="0.85979558818861401"/>
          <c:h val="0.2229208328704218"/>
        </c:manualLayout>
      </c:layout>
      <c:overlay val="0"/>
      <c:txPr>
        <a:bodyPr/>
        <a:lstStyle/>
        <a:p>
          <a:pPr>
            <a:defRPr sz="1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25AF-6371-4E49-AB70-01A09E425F53}" type="datetimeFigureOut">
              <a:rPr lang="en-GB" smtClean="0"/>
              <a:t>10/04/2018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3B9442-74DC-4B2B-8C5D-369FAD0E88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671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9806-9C8A-4183-A6DE-8A1DB12F380E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F2646-AE12-41EE-9A30-2C476B2F1E96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9AE45-4D93-4A79-A318-5025F2F0DF2D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E4A71-17EB-49B7-8C49-E057C9EBA32A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84E7-B53E-4574-995E-F68E06FB21F4}" type="datetime1">
              <a:rPr lang="en-GB" smtClean="0"/>
              <a:t>10/04/2018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B040C-4697-4910-901C-B3DE27BB1C69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6CD15-C37E-4998-AABC-2F3A3D6BD13B}" type="datetime1">
              <a:rPr lang="en-GB" smtClean="0"/>
              <a:t>10/04/2018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2DC95-41AA-4E34-87EE-027CC5D63100}" type="datetime1">
              <a:rPr lang="en-GB" smtClean="0"/>
              <a:t>10/04/2018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88278-8B47-4ACA-9B3F-01C311AE023D}" type="datetime1">
              <a:rPr lang="en-GB" smtClean="0"/>
              <a:t>10/04/2018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8E11-3AB9-430A-A612-CACA68A7DED6}" type="datetime1">
              <a:rPr lang="en-GB" smtClean="0"/>
              <a:t>10/04/2018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9BE6-0E59-421A-9309-91446E77E5AD}" type="datetime1">
              <a:rPr lang="en-GB" smtClean="0"/>
              <a:t>10/04/2018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79EBE12-A991-4A0F-BFCC-904F09E80E21}" type="slidenum">
              <a:rPr lang="en-GB" smtClean="0"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32EF93E-331C-4692-8E7F-71149EF03EB2}" type="datetime1">
              <a:rPr lang="en-GB" smtClean="0"/>
              <a:t>10/04/2018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543800" cy="3458071"/>
          </a:xfrm>
        </p:spPr>
        <p:txBody>
          <a:bodyPr/>
          <a:lstStyle/>
          <a:p>
            <a:pPr algn="ctr"/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2400" b="1" dirty="0" smtClean="0"/>
              <a:t>0</a:t>
            </a:r>
            <a:r>
              <a:rPr lang="bg-BG" sz="2400" b="1" dirty="0" smtClean="0"/>
              <a:t>3</a:t>
            </a:r>
            <a:r>
              <a:rPr lang="en-US" sz="2400" b="1" dirty="0" smtClean="0"/>
              <a:t>-0</a:t>
            </a:r>
            <a:r>
              <a:rPr lang="bg-BG" sz="2400" b="1" smtClean="0"/>
              <a:t>1</a:t>
            </a:r>
            <a:r>
              <a:rPr lang="en-US" sz="2400" b="1" smtClean="0"/>
              <a:t>: </a:t>
            </a:r>
            <a:r>
              <a:rPr lang="bg-BG" sz="2400" b="1" dirty="0" smtClean="0"/>
              <a:t>ПРОУЧВАНЕ НА </a:t>
            </a:r>
            <a:r>
              <a:rPr lang="ru-RU" sz="2400" b="1" dirty="0" smtClean="0"/>
              <a:t>МНЕНИЕТО </a:t>
            </a:r>
            <a:r>
              <a:rPr lang="ru-RU" sz="2400" b="1" dirty="0"/>
              <a:t>НА СТУДЕНТИ </a:t>
            </a:r>
            <a:r>
              <a:rPr lang="ru-RU" sz="2400" b="1" dirty="0" smtClean="0"/>
              <a:t>ЗА </a:t>
            </a:r>
            <a:r>
              <a:rPr lang="ru-RU" sz="2400" b="1" dirty="0"/>
              <a:t>СПЕЦИФИЧНИТЕ КОМПЕТЕНЦИИ, ФОРМИРАНИ ПО </a:t>
            </a:r>
            <a:r>
              <a:rPr lang="ru-RU" sz="2400" b="1" dirty="0" smtClean="0"/>
              <a:t>УЧЕБНИТЕ ДИСЦИПЛИНИ „ЛАТИНСКИ ЕЗИК” И „БИОЕТИКА”, </a:t>
            </a:r>
            <a:r>
              <a:rPr lang="ru-RU" sz="2400" b="1" dirty="0"/>
              <a:t>ТЯХНОТО СЪОТВЕТСТВИЕ С МЕТОДИТЕ ЗА ОЦЕНКА НА ЗНАНИЯТА И УМЕНИЯТА </a:t>
            </a:r>
            <a:r>
              <a:rPr lang="ru-RU" sz="2400" b="1" dirty="0" smtClean="0"/>
              <a:t>НА СТУДЕНТИТЕ И </a:t>
            </a:r>
            <a:r>
              <a:rPr lang="ru-RU" sz="2400" b="1" dirty="0"/>
              <a:t>ЗА ПРЕПОДАВАТЕЛИТЕ, УЧАСТВАЛИ В ОБУЧЕНИЕТО НА СТУДЕНТИТЕ ПО </a:t>
            </a:r>
            <a:r>
              <a:rPr lang="ru-RU" sz="2400" b="1" dirty="0" smtClean="0"/>
              <a:t>УЧЕБНИТЕ ДИСЦИПЛИНИ</a:t>
            </a:r>
            <a:endParaRPr lang="en-GB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5733256"/>
            <a:ext cx="6461760" cy="432048"/>
          </a:xfrm>
        </p:spPr>
        <p:txBody>
          <a:bodyPr>
            <a:normAutofit/>
          </a:bodyPr>
          <a:lstStyle/>
          <a:p>
            <a:pPr algn="ctr"/>
            <a:r>
              <a:rPr lang="bg-BG" i="1" dirty="0" smtClean="0">
                <a:solidFill>
                  <a:schemeClr val="tx2"/>
                </a:solidFill>
              </a:rPr>
              <a:t>СТУДЕНТИ ОТ СПЕЦИАЛНОСТ „ФАРМАЦИЯ“, 2 КУРС</a:t>
            </a:r>
            <a:endParaRPr lang="en-GB" i="1" dirty="0">
              <a:solidFill>
                <a:schemeClr val="tx2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04664"/>
            <a:ext cx="6461760" cy="6480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МЕДИЦИНСКИ УНИВЕРСИТЕТ – ПЛЕВЕН </a:t>
            </a:r>
          </a:p>
          <a:p>
            <a:pPr algn="ctr">
              <a:spcBef>
                <a:spcPts val="0"/>
              </a:spcBef>
            </a:pPr>
            <a:r>
              <a:rPr lang="bg-BG" sz="1600" b="1" i="1" dirty="0" smtClean="0">
                <a:solidFill>
                  <a:schemeClr val="tx2"/>
                </a:solidFill>
              </a:rPr>
              <a:t>ФАКУЛТЕТ „ФАРМАЦИЯ“</a:t>
            </a:r>
            <a:endParaRPr lang="en-GB" sz="1600" b="1" i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32656"/>
            <a:ext cx="5905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827584" y="1052736"/>
            <a:ext cx="705678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4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792088"/>
          </a:xfrm>
        </p:spPr>
        <p:txBody>
          <a:bodyPr/>
          <a:lstStyle/>
          <a:p>
            <a:r>
              <a:rPr lang="bg-BG" sz="2000" b="1" dirty="0" smtClean="0"/>
              <a:t>ПОДГОТОВКА И ПРОВЕЖДАНЕ НА ИЗПИТА ПО УЧЕБНИТЕ ДИСЦИПЛИНИ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79512" y="1052736"/>
            <a:ext cx="4032448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ru-RU" sz="1300" dirty="0"/>
              <a:t>При подготовката за изпита по </a:t>
            </a:r>
            <a:r>
              <a:rPr lang="ru-RU" sz="1300" dirty="0" smtClean="0"/>
              <a:t>„Латински език” </a:t>
            </a:r>
            <a:r>
              <a:rPr lang="ru-RU" sz="1300" dirty="0"/>
              <a:t>студентите са се доверили най-вече на: собствените </a:t>
            </a:r>
            <a:r>
              <a:rPr lang="ru-RU" sz="1300" dirty="0" smtClean="0"/>
              <a:t>записки, на </a:t>
            </a:r>
            <a:r>
              <a:rPr lang="ru-RU" sz="1300" dirty="0"/>
              <a:t>учебника, чийто автор не е преподавателя, водил лекционните занятия </a:t>
            </a:r>
            <a:r>
              <a:rPr lang="ru-RU" sz="1300" dirty="0" smtClean="0"/>
              <a:t>и на материалите, предоставени от пеподавателите.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300" dirty="0" smtClean="0"/>
              <a:t>Основни източници при </a:t>
            </a:r>
            <a:r>
              <a:rPr lang="bg-BG" sz="1300" dirty="0"/>
              <a:t>подготовката за изпита по </a:t>
            </a:r>
            <a:r>
              <a:rPr lang="bg-BG" sz="1300" dirty="0" smtClean="0"/>
              <a:t>„Биоетика” са: </a:t>
            </a:r>
            <a:r>
              <a:rPr lang="ru-RU" sz="1300" dirty="0"/>
              <a:t>материалите, предоставени от преподавателя  </a:t>
            </a:r>
            <a:r>
              <a:rPr lang="ru-RU" sz="1300" dirty="0" smtClean="0"/>
              <a:t>и собствените записки.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ru-RU" sz="1300" dirty="0" smtClean="0"/>
              <a:t>Основна форма, </a:t>
            </a:r>
            <a:r>
              <a:rPr lang="ru-RU" sz="1300" dirty="0"/>
              <a:t>посочена от </a:t>
            </a:r>
            <a:r>
              <a:rPr lang="ru-RU" sz="1300" dirty="0" smtClean="0"/>
              <a:t>по-голяма част от </a:t>
            </a:r>
            <a:r>
              <a:rPr lang="ru-RU" sz="1300" dirty="0"/>
              <a:t>студентите за провеждане на изпита по </a:t>
            </a:r>
            <a:r>
              <a:rPr lang="ru-RU" sz="1300" dirty="0" smtClean="0"/>
              <a:t>„Латински език” </a:t>
            </a:r>
            <a:r>
              <a:rPr lang="bg-BG" sz="1300" dirty="0" smtClean="0"/>
              <a:t>е писмената – провеждането на тест, а по „Биоетика“ – провеждането на тест, развиването на въпрос от конспекта и решаването на казус.</a:t>
            </a:r>
            <a:endParaRPr lang="ru-RU" sz="13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773918"/>
              </p:ext>
            </p:extLst>
          </p:nvPr>
        </p:nvGraphicFramePr>
        <p:xfrm>
          <a:off x="659904" y="4761341"/>
          <a:ext cx="7320136" cy="162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0034"/>
                <a:gridCol w="1830034"/>
                <a:gridCol w="1830034"/>
                <a:gridCol w="1830034"/>
              </a:tblGrid>
              <a:tr h="139040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Среден успех от изпита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Дял на слабите</a:t>
                      </a:r>
                      <a:r>
                        <a:rPr lang="bg-BG" sz="1400" baseline="0" dirty="0" smtClean="0"/>
                        <a:t> оценки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Дял на отличните </a:t>
                      </a:r>
                      <a:r>
                        <a:rPr lang="bg-BG" sz="1400" baseline="0" dirty="0" smtClean="0"/>
                        <a:t>оценки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Латински език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Мн. добър 4.72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1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4%</a:t>
                      </a:r>
                      <a:r>
                        <a:rPr lang="en-US" sz="1400" dirty="0" smtClean="0"/>
                        <a:t>)</a:t>
                      </a:r>
                      <a:endParaRPr lang="en-GB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Биоетика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Добър 4.32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Няма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1 </a:t>
                      </a:r>
                      <a:r>
                        <a:rPr lang="en-US" sz="1400" dirty="0" smtClean="0"/>
                        <a:t>(</a:t>
                      </a:r>
                      <a:r>
                        <a:rPr lang="bg-BG" sz="1400" dirty="0" smtClean="0"/>
                        <a:t>4%</a:t>
                      </a:r>
                      <a:r>
                        <a:rPr lang="en-US" sz="1400" dirty="0" smtClean="0"/>
                        <a:t>)</a:t>
                      </a:r>
                      <a:endParaRPr lang="en-GB" sz="1400" dirty="0" smtClean="0"/>
                    </a:p>
                    <a:p>
                      <a:pPr algn="ctr"/>
                      <a:endParaRPr lang="en-GB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9592" y="4221088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400" b="1" i="1" dirty="0" smtClean="0"/>
              <a:t>Табл. № 2.</a:t>
            </a:r>
            <a:r>
              <a:rPr lang="bg-BG" sz="1400" i="1" dirty="0" smtClean="0"/>
              <a:t> Данни за успеваемостта на студентите по учебните дисциплини „Латински език“ и „Биоетика“</a:t>
            </a:r>
            <a:endParaRPr lang="en-GB" sz="14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319574"/>
              </p:ext>
            </p:extLst>
          </p:nvPr>
        </p:nvGraphicFramePr>
        <p:xfrm>
          <a:off x="4139952" y="908720"/>
          <a:ext cx="421196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362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7753672" cy="634082"/>
          </a:xfrm>
        </p:spPr>
        <p:txBody>
          <a:bodyPr/>
          <a:lstStyle/>
          <a:p>
            <a:pPr algn="ctr"/>
            <a:r>
              <a:rPr lang="bg-BG" sz="2000" b="1" dirty="0" smtClean="0"/>
              <a:t>ИНДИВИДУАЛНИ  ЗАБЕЛЕЖКИ И ПРЕПОРЪКИ</a:t>
            </a:r>
            <a:endParaRPr lang="en-GB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95536" y="1536192"/>
            <a:ext cx="7560840" cy="2468872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bg-BG" sz="1800" dirty="0" smtClean="0">
                <a:solidFill>
                  <a:srgbClr val="C00000"/>
                </a:solidFill>
              </a:rPr>
              <a:t>Латински език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bg-BG" sz="1800" b="0" dirty="0" smtClean="0"/>
              <a:t>Страхотен преподавател</a:t>
            </a:r>
            <a:endParaRPr lang="en-GB" sz="1800" b="0" dirty="0"/>
          </a:p>
          <a:p>
            <a:pPr marL="114300" indent="0" algn="ctr">
              <a:buNone/>
            </a:pPr>
            <a:endParaRPr lang="bg-BG" sz="1800" dirty="0" smtClean="0">
              <a:solidFill>
                <a:srgbClr val="C00000"/>
              </a:solidFill>
            </a:endParaRPr>
          </a:p>
          <a:p>
            <a:pPr marL="114300" indent="0" algn="ctr">
              <a:buNone/>
            </a:pPr>
            <a:r>
              <a:rPr lang="bg-BG" sz="1800" dirty="0" smtClean="0">
                <a:solidFill>
                  <a:srgbClr val="C00000"/>
                </a:solidFill>
              </a:rPr>
              <a:t>Биоетика</a:t>
            </a:r>
            <a:endParaRPr lang="bg-BG" sz="1800" dirty="0">
              <a:solidFill>
                <a:srgbClr val="C00000"/>
              </a:solidFill>
            </a:endParaRPr>
          </a:p>
          <a:p>
            <a:pPr lvl="0"/>
            <a:r>
              <a:rPr lang="bg-BG" sz="1800" dirty="0" smtClean="0"/>
              <a:t>Учебната дисциплина да </a:t>
            </a:r>
            <a:r>
              <a:rPr lang="bg-BG" sz="1800" dirty="0"/>
              <a:t>отпадне от учебния </a:t>
            </a:r>
            <a:r>
              <a:rPr lang="bg-BG" sz="1800" dirty="0" smtClean="0"/>
              <a:t>план.</a:t>
            </a:r>
            <a:endParaRPr lang="en-GB" sz="1800" dirty="0"/>
          </a:p>
          <a:p>
            <a:pPr lvl="0"/>
            <a:r>
              <a:rPr lang="bg-BG" sz="1800" dirty="0"/>
              <a:t>Да се промени писмения въпрос с цел </a:t>
            </a:r>
            <a:r>
              <a:rPr lang="bg-BG" sz="1800"/>
              <a:t>по-обективно </a:t>
            </a:r>
            <a:r>
              <a:rPr lang="bg-BG" sz="1800" smtClean="0"/>
              <a:t>оценяване.</a:t>
            </a:r>
            <a:endParaRPr lang="en-GB" sz="1800" dirty="0"/>
          </a:p>
          <a:p>
            <a:pPr marL="11430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87840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7609656" cy="1210146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ОСНОВНИ ДАННИ ЗА ПРОУЧВАНЕТО</a:t>
            </a:r>
            <a:br>
              <a:rPr lang="bg-BG" sz="2000" b="1" dirty="0" smtClean="0"/>
            </a:br>
            <a:r>
              <a:rPr lang="bg-BG" sz="2000" b="1" dirty="0"/>
              <a:t/>
            </a:r>
            <a:br>
              <a:rPr lang="bg-BG" sz="2000" b="1" dirty="0"/>
            </a:br>
            <a:r>
              <a:rPr lang="bg-BG" sz="2000" b="1" dirty="0" smtClean="0"/>
              <a:t/>
            </a:r>
            <a:br>
              <a:rPr lang="bg-BG" sz="2000" b="1" dirty="0" smtClean="0"/>
            </a:br>
            <a:r>
              <a:rPr lang="bg-BG" sz="1800" b="1" dirty="0" smtClean="0">
                <a:solidFill>
                  <a:schemeClr val="tx1"/>
                </a:solidFill>
              </a:rPr>
              <a:t>Табл. 1</a:t>
            </a:r>
            <a:endParaRPr lang="en-GB" sz="18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741735"/>
              </p:ext>
            </p:extLst>
          </p:nvPr>
        </p:nvGraphicFramePr>
        <p:xfrm>
          <a:off x="179512" y="1772816"/>
          <a:ext cx="8712968" cy="3347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52328"/>
                <a:gridCol w="2232248"/>
                <a:gridCol w="3528392"/>
              </a:tblGrid>
              <a:tr h="370840">
                <a:tc>
                  <a:txBody>
                    <a:bodyPr/>
                    <a:lstStyle/>
                    <a:p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Латински език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Биоетика</a:t>
                      </a:r>
                      <a:endParaRPr lang="en-GB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Време на провеждане на проучването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Мес. 09 2017 г.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Мес. 09 2017 г.</a:t>
                      </a:r>
                      <a:endParaRPr lang="bg-BG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Бр. анкетирани лица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25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25</a:t>
                      </a:r>
                      <a:endParaRPr lang="en-GB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Разпределение на студентите по пол</a:t>
                      </a:r>
                    </a:p>
                    <a:p>
                      <a:r>
                        <a:rPr lang="bg-BG" sz="1700" dirty="0" smtClean="0"/>
                        <a:t>  Мъже</a:t>
                      </a:r>
                    </a:p>
                    <a:p>
                      <a:r>
                        <a:rPr lang="bg-BG" sz="1700" dirty="0" smtClean="0"/>
                        <a:t>  Жени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700" dirty="0" smtClean="0"/>
                    </a:p>
                    <a:p>
                      <a:endParaRPr lang="bg-BG" sz="1700" dirty="0" smtClean="0"/>
                    </a:p>
                    <a:p>
                      <a:r>
                        <a:rPr lang="bg-BG" sz="1700" dirty="0" smtClean="0"/>
                        <a:t>10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40%</a:t>
                      </a:r>
                      <a:r>
                        <a:rPr lang="en-US" sz="1700" dirty="0" smtClean="0"/>
                        <a:t>)</a:t>
                      </a:r>
                      <a:endParaRPr lang="bg-BG" sz="1700" dirty="0" smtClean="0"/>
                    </a:p>
                    <a:p>
                      <a:r>
                        <a:rPr lang="bg-BG" sz="1700" dirty="0" smtClean="0"/>
                        <a:t>15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60%</a:t>
                      </a:r>
                      <a:r>
                        <a:rPr lang="en-US" sz="1700" dirty="0" smtClean="0"/>
                        <a:t>)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700" dirty="0" smtClean="0"/>
                    </a:p>
                    <a:p>
                      <a:endParaRPr lang="bg-BG" sz="1700" dirty="0" smtClean="0"/>
                    </a:p>
                    <a:p>
                      <a:r>
                        <a:rPr lang="bg-BG" sz="1700" dirty="0" smtClean="0"/>
                        <a:t>10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40%</a:t>
                      </a:r>
                      <a:r>
                        <a:rPr lang="en-US" sz="1700" dirty="0" smtClean="0"/>
                        <a:t>)</a:t>
                      </a:r>
                      <a:endParaRPr lang="bg-BG" sz="1700" dirty="0" smtClean="0"/>
                    </a:p>
                    <a:p>
                      <a:r>
                        <a:rPr lang="bg-BG" sz="1700" dirty="0" smtClean="0"/>
                        <a:t>15 </a:t>
                      </a:r>
                      <a:r>
                        <a:rPr lang="en-US" sz="1700" dirty="0" smtClean="0"/>
                        <a:t>(</a:t>
                      </a:r>
                      <a:r>
                        <a:rPr lang="bg-BG" sz="1700" dirty="0" smtClean="0"/>
                        <a:t>60%</a:t>
                      </a:r>
                      <a:r>
                        <a:rPr lang="en-US" sz="1700" dirty="0" smtClean="0"/>
                        <a:t>)</a:t>
                      </a:r>
                      <a:endParaRPr lang="en-GB" sz="17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Преподаватели,</a:t>
                      </a:r>
                      <a:r>
                        <a:rPr lang="bg-BG" sz="1700" baseline="0" dirty="0" smtClean="0"/>
                        <a:t> водили учебните занятия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Преп. М. Цветанов</a:t>
                      </a:r>
                      <a:endParaRPr lang="en-GB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700" dirty="0" smtClean="0"/>
                        <a:t>Проф. д-р С. Александрова-Янкуловска, дмн</a:t>
                      </a:r>
                    </a:p>
                    <a:p>
                      <a:r>
                        <a:rPr lang="bg-BG" sz="1700" dirty="0" smtClean="0"/>
                        <a:t>Ас. А. Анов</a:t>
                      </a:r>
                      <a:endParaRPr lang="en-GB" sz="17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37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52128"/>
          </a:xfrm>
        </p:spPr>
        <p:txBody>
          <a:bodyPr>
            <a:normAutofit/>
          </a:bodyPr>
          <a:lstStyle/>
          <a:p>
            <a:r>
              <a:rPr lang="bg-BG" sz="2000" b="1" dirty="0" smtClean="0"/>
              <a:t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8357" y="3280274"/>
            <a:ext cx="3361515" cy="7247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са наясно с компетенциите, които е необходимо да притежават по „Латински език“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ЛЕ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  <a:r>
              <a:rPr lang="bg-BG" sz="1100" i="1" dirty="0" smtClean="0">
                <a:cs typeface="Arial" pitchFamily="34" charset="0"/>
              </a:rPr>
              <a:t>и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„Биоетика“ 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(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БЕ</a:t>
            </a:r>
            <a:r>
              <a:rPr kumimoji="0" lang="en-US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)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480047" y="2852936"/>
            <a:ext cx="4908378" cy="3885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bg-BG" sz="1100" i="1" dirty="0" smtClean="0">
                <a:cs typeface="Arial" pitchFamily="34" charset="0"/>
              </a:rPr>
              <a:t>Основни мотиви, посочвани от лицата за мястото, което заемат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двете уч. дисциплини 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cs typeface="Arial" pitchFamily="34" charset="0"/>
              </a:rPr>
              <a:t>в процеса на цялостното обучение на студентите по „Фармация“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: 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bg-BG" sz="1100" i="1" dirty="0"/>
              <a:t>З</a:t>
            </a:r>
            <a:r>
              <a:rPr lang="bg-BG" sz="1100" i="1" dirty="0" smtClean="0"/>
              <a:t>нанията </a:t>
            </a:r>
            <a:r>
              <a:rPr lang="bg-BG" sz="1100" i="1" dirty="0"/>
              <a:t>по </a:t>
            </a:r>
            <a:r>
              <a:rPr lang="bg-BG" sz="1100" i="1" dirty="0" smtClean="0"/>
              <a:t>ЛЕ </a:t>
            </a:r>
            <a:r>
              <a:rPr lang="bg-BG" sz="1100" i="1" dirty="0"/>
              <a:t>могат да бъдат използвани при изучаването на останалите учебни дисциплини, тъй като латинската терминология се използва широко в областта на медицината, фармацията, както и  в областта на фармацевтичната практика</a:t>
            </a:r>
            <a:r>
              <a:rPr lang="bg-BG" sz="1100" i="1" dirty="0" smtClean="0"/>
              <a:t>.</a:t>
            </a:r>
          </a:p>
          <a:p>
            <a:pPr marL="171450" lvl="0" indent="-171450" fontAlgn="base">
              <a:spcBef>
                <a:spcPct val="0"/>
              </a:spcBef>
              <a:buFont typeface="Arial" pitchFamily="34" charset="0"/>
              <a:buChar char="•"/>
            </a:pPr>
            <a:r>
              <a:rPr lang="bg-BG" sz="1100" i="1" dirty="0" smtClean="0"/>
              <a:t>БЕ е </a:t>
            </a:r>
            <a:r>
              <a:rPr lang="bg-BG" sz="1100" i="1" dirty="0"/>
              <a:t>полезна за справяне с различни ситуации в практиката, </a:t>
            </a:r>
            <a:r>
              <a:rPr lang="bg-BG" sz="1100" i="1" dirty="0" smtClean="0"/>
              <a:t>като позволява </a:t>
            </a:r>
            <a:r>
              <a:rPr lang="bg-BG" sz="1100" i="1" dirty="0"/>
              <a:t>да се формират специфични умения и ценности. Лицата, дали отрицателен отговор определят учебната дисциплина като излишна в учебния план на </a:t>
            </a:r>
            <a:r>
              <a:rPr lang="bg-BG" sz="1100" i="1" dirty="0" smtClean="0"/>
              <a:t>специалността.</a:t>
            </a:r>
            <a:endParaRPr kumimoji="0" lang="bg-BG" sz="11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endParaRPr lang="bg-BG" sz="1100" i="1" dirty="0">
              <a:cs typeface="Arial" pitchFamily="34" charset="0"/>
            </a:endParaRPr>
          </a:p>
          <a:p>
            <a:pPr fontAlgn="base">
              <a:spcBef>
                <a:spcPct val="0"/>
              </a:spcBef>
            </a:pPr>
            <a:r>
              <a:rPr lang="bg-BG" sz="1100" i="1" dirty="0">
                <a:cs typeface="Arial" pitchFamily="34" charset="0"/>
              </a:rPr>
              <a:t>Основни мотиви, посочвани от лицата </a:t>
            </a:r>
            <a:r>
              <a:rPr lang="bg-BG" sz="1100" i="1" dirty="0" smtClean="0">
                <a:cs typeface="Arial" pitchFamily="34" charset="0"/>
              </a:rPr>
              <a:t>във връзка с придобитите компетенции по учебните дисциплини </a:t>
            </a:r>
            <a:r>
              <a:rPr lang="bg-BG" sz="1100" i="1" dirty="0" smtClean="0">
                <a:solidFill>
                  <a:srgbClr val="C00000"/>
                </a:solidFill>
                <a:cs typeface="Arial" pitchFamily="34" charset="0"/>
              </a:rPr>
              <a:t>и тяхната роля за успешната професионална реализация</a:t>
            </a:r>
            <a:r>
              <a:rPr lang="bg-BG" sz="1100" i="1" dirty="0" smtClean="0">
                <a:cs typeface="Arial" pitchFamily="34" charset="0"/>
              </a:rPr>
              <a:t>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100" i="1" dirty="0" smtClean="0"/>
              <a:t>Без </a:t>
            </a:r>
            <a:r>
              <a:rPr lang="bg-BG" sz="1100" i="1" dirty="0"/>
              <a:t>необходимите знания по </a:t>
            </a:r>
            <a:r>
              <a:rPr lang="bg-BG" sz="1100" i="1" dirty="0" smtClean="0"/>
              <a:t>ЛЕ професионалната работа на магистър-фармацевта </a:t>
            </a:r>
            <a:r>
              <a:rPr lang="bg-BG" sz="1100" i="1" dirty="0"/>
              <a:t>би била доста затруднена (всички лекарства и рецепти са на латински език</a:t>
            </a:r>
            <a:r>
              <a:rPr lang="bg-BG" sz="1100" i="1" dirty="0" smtClean="0"/>
              <a:t>).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bg-BG" sz="1100" i="1" dirty="0" smtClean="0"/>
              <a:t>БЕ запознава </a:t>
            </a:r>
            <a:r>
              <a:rPr lang="bg-BG" sz="1100" i="1" dirty="0"/>
              <a:t>студентите с различни етични кодекси, което е важно за практиката, учи студентите да бъдат отговорни и хуманни, </a:t>
            </a:r>
            <a:r>
              <a:rPr lang="bg-BG" sz="1100" i="1" dirty="0" smtClean="0"/>
              <a:t>придобиват се компетенции</a:t>
            </a:r>
            <a:r>
              <a:rPr lang="bg-BG" sz="1100" i="1" dirty="0"/>
              <a:t>, които са необходими за професията, вкл. при комуникация с пациента в аптеката. Лицата, дали отрицателен отговор считат, че </a:t>
            </a:r>
            <a:r>
              <a:rPr lang="bg-BG" sz="1100" i="1" dirty="0" smtClean="0"/>
              <a:t>БЕ е </a:t>
            </a:r>
            <a:r>
              <a:rPr lang="bg-BG" sz="1100" i="1" dirty="0"/>
              <a:t>неприложима във фармацевтичната практика. </a:t>
            </a:r>
            <a:endParaRPr lang="en-GB" sz="11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3921841"/>
              </p:ext>
            </p:extLst>
          </p:nvPr>
        </p:nvGraphicFramePr>
        <p:xfrm>
          <a:off x="85964" y="1192309"/>
          <a:ext cx="3477924" cy="2020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4074224"/>
              </p:ext>
            </p:extLst>
          </p:nvPr>
        </p:nvGraphicFramePr>
        <p:xfrm>
          <a:off x="107504" y="4077072"/>
          <a:ext cx="3456384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3073426"/>
              </p:ext>
            </p:extLst>
          </p:nvPr>
        </p:nvGraphicFramePr>
        <p:xfrm>
          <a:off x="4427984" y="1167403"/>
          <a:ext cx="4032448" cy="1757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3578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8713664" cy="720080"/>
          </a:xfrm>
        </p:spPr>
        <p:txBody>
          <a:bodyPr/>
          <a:lstStyle/>
          <a:p>
            <a:r>
              <a:rPr lang="bg-BG" sz="2000" b="1" dirty="0" smtClean="0"/>
              <a:t>СПЕЦИФИЧНИ ЦЕЛИ НА ЗАНЯТИЯТА, ИЗЯСНЯВАНИ ОТ ПРЕПОДАВАТЕЛИТЕ ПО УЧЕБНИТЕ ДИСЦИПЛИНИ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79512" y="6093296"/>
            <a:ext cx="8280920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Болшинството от студентите потвърждават, че всеки от преподавателите</a:t>
            </a:r>
            <a:r>
              <a:rPr kumimoji="0" lang="bg-BG" sz="14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по</a:t>
            </a:r>
            <a:r>
              <a:rPr kumimoji="0" lang="bg-BG" sz="14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„Латински език“ и „Биоетика“ </a:t>
            </a:r>
            <a:r>
              <a:rPr lang="bg-BG" sz="1400" dirty="0" smtClean="0">
                <a:cs typeface="Arial" pitchFamily="34" charset="0"/>
              </a:rPr>
              <a:t>е изяснявал кои са специфичните цели на учебните занятия.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4590768"/>
              </p:ext>
            </p:extLst>
          </p:nvPr>
        </p:nvGraphicFramePr>
        <p:xfrm>
          <a:off x="323528" y="1124744"/>
          <a:ext cx="7704856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6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16" y="188640"/>
            <a:ext cx="3889128" cy="936104"/>
          </a:xfrm>
        </p:spPr>
        <p:txBody>
          <a:bodyPr>
            <a:normAutofit fontScale="90000"/>
          </a:bodyPr>
          <a:lstStyle/>
          <a:p>
            <a:r>
              <a:rPr lang="bg-BG" sz="2000" b="1" dirty="0" smtClean="0"/>
              <a:t>АКТУАЛНОСТ НА УЧЕБНОТО СЪДЪРЖАНИЕ  НА УЧЕБНИТЕ ДИСЦИПЛИНИ</a:t>
            </a:r>
            <a:endParaRPr lang="en-GB" sz="20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07504" y="5769260"/>
            <a:ext cx="3647920" cy="972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По-голяма част от студентите считат, че учебното съдържание по двете изучавани дисциплини отразява съвременните постижения в областта и представя актуалните проблеми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в науката и практиката.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427984" y="260648"/>
            <a:ext cx="3889128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bg-BG" sz="1800" b="1" dirty="0" smtClean="0"/>
              <a:t>ИЗПОЛЗВАНИ МЕТОДИ НА ОБУЧЕНИЕ, КОИТО  СТИМУЛИРАТ УЧАСТИЕТО НА СТУДЕНТИТЕ</a:t>
            </a:r>
            <a:endParaRPr lang="en-GB" sz="18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787987" y="5877272"/>
            <a:ext cx="4536504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Сравнително висок е делът на студентите, които потвърждават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за използването на методи на обучение от страна на всеки от преподавателите по </a:t>
            </a:r>
            <a:r>
              <a:rPr lang="bg-BG" sz="1100" i="1" dirty="0" smtClean="0">
                <a:cs typeface="Arial" pitchFamily="34" charset="0"/>
              </a:rPr>
              <a:t>„Латински език“ и „Биоетика“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, в които студента има активна роля.</a:t>
            </a: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9039584"/>
              </p:ext>
            </p:extLst>
          </p:nvPr>
        </p:nvGraphicFramePr>
        <p:xfrm>
          <a:off x="4139952" y="1340768"/>
          <a:ext cx="424847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8134855"/>
              </p:ext>
            </p:extLst>
          </p:nvPr>
        </p:nvGraphicFramePr>
        <p:xfrm>
          <a:off x="155024" y="1340768"/>
          <a:ext cx="40569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997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88640"/>
            <a:ext cx="8280920" cy="576064"/>
          </a:xfrm>
        </p:spPr>
        <p:txBody>
          <a:bodyPr>
            <a:noAutofit/>
          </a:bodyPr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2. </a:t>
            </a:r>
            <a:r>
              <a:rPr lang="ru-RU" sz="1600" i="1" dirty="0"/>
              <a:t>Оценки, дадени за </a:t>
            </a:r>
            <a:r>
              <a:rPr lang="ru-RU" sz="1600" i="1" dirty="0" smtClean="0"/>
              <a:t>преподавателя </a:t>
            </a:r>
            <a:r>
              <a:rPr lang="ru-RU" sz="1600" i="1" dirty="0"/>
              <a:t>по учебната дисциплина </a:t>
            </a:r>
            <a:r>
              <a:rPr lang="ru-RU" sz="1600" i="1" dirty="0" smtClean="0">
                <a:solidFill>
                  <a:srgbClr val="C00000"/>
                </a:solidFill>
              </a:rPr>
              <a:t>„Латински език”</a:t>
            </a:r>
            <a:r>
              <a:rPr lang="ru-RU" sz="1600" i="1" dirty="0" smtClean="0"/>
              <a:t> </a:t>
            </a:r>
            <a:r>
              <a:rPr lang="ru-RU" sz="1600" i="1" dirty="0"/>
              <a:t>от студентите</a:t>
            </a:r>
            <a:endParaRPr lang="en-GB" sz="16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19631"/>
              </p:ext>
            </p:extLst>
          </p:nvPr>
        </p:nvGraphicFramePr>
        <p:xfrm>
          <a:off x="395534" y="908720"/>
          <a:ext cx="7560842" cy="54953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759522"/>
                <a:gridCol w="1505176"/>
                <a:gridCol w="1296144"/>
              </a:tblGrid>
              <a:tr h="825381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+mj-lt"/>
                        </a:rPr>
                        <a:t>Показатели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+mj-lt"/>
                        </a:rPr>
                        <a:t>Преподавател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водил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лекционните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+mj-lt"/>
                        </a:rPr>
                        <a:t>Преподавател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водил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1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5.76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1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5.72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5.76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1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5.68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</a:rPr>
                        <a:t>5.76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1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1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6666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5.71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439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5.76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5.71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439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5.76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439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6666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1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4397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5.72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5.88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1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5.7</a:t>
                      </a:r>
                      <a:r>
                        <a:rPr lang="bg-BG" sz="1200" b="1" dirty="0">
                          <a:effectLst/>
                          <a:latin typeface="+mj-lt"/>
                        </a:rPr>
                        <a:t>9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j-lt"/>
                        </a:rPr>
                        <a:t>5.81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29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08912" cy="504056"/>
          </a:xfrm>
        </p:spPr>
        <p:txBody>
          <a:bodyPr>
            <a:normAutofit/>
          </a:bodyPr>
          <a:lstStyle/>
          <a:p>
            <a:pPr algn="ctr"/>
            <a:r>
              <a:rPr lang="ru-RU" sz="1600" i="1" dirty="0"/>
              <a:t>Табл. № </a:t>
            </a:r>
            <a:r>
              <a:rPr lang="ru-RU" sz="1600" i="1" dirty="0" smtClean="0"/>
              <a:t>3. </a:t>
            </a:r>
            <a:r>
              <a:rPr lang="ru-RU" sz="1600" i="1" dirty="0"/>
              <a:t>Оценки, дадени за преподавателите по учебната дисциплина </a:t>
            </a:r>
            <a:r>
              <a:rPr lang="ru-RU" sz="1600" i="1" dirty="0" smtClean="0">
                <a:solidFill>
                  <a:srgbClr val="C00000"/>
                </a:solidFill>
              </a:rPr>
              <a:t>„Биоетика” </a:t>
            </a:r>
            <a:r>
              <a:rPr lang="ru-RU" sz="1600" i="1" dirty="0"/>
              <a:t>от студентите</a:t>
            </a:r>
            <a:endParaRPr lang="en-GB" sz="1600" i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234367"/>
              </p:ext>
            </p:extLst>
          </p:nvPr>
        </p:nvGraphicFramePr>
        <p:xfrm>
          <a:off x="179512" y="764704"/>
          <a:ext cx="8102196" cy="583264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72608"/>
                <a:gridCol w="1378771"/>
                <a:gridCol w="1250817"/>
              </a:tblGrid>
              <a:tr h="952820">
                <a:tc>
                  <a:txBody>
                    <a:bodyPr/>
                    <a:lstStyle/>
                    <a:p>
                      <a:pPr marL="0" indent="0" algn="just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+mj-lt"/>
                        </a:rPr>
                        <a:t>Показатели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+mj-lt"/>
                        </a:rPr>
                        <a:t>Проф. д-р С. Александрова-Янкуловска, дмн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 smtClean="0">
                          <a:effectLst/>
                          <a:latin typeface="+mj-lt"/>
                        </a:rPr>
                        <a:t>Ас. А. Анов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303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0" dirty="0" smtClean="0">
                          <a:effectLst/>
                          <a:latin typeface="+mj-lt"/>
                        </a:rPr>
                        <a:t>Учебното </a:t>
                      </a:r>
                      <a:r>
                        <a:rPr lang="bg-BG" sz="1200" b="0" dirty="0">
                          <a:effectLst/>
                          <a:latin typeface="+mj-lt"/>
                        </a:rPr>
                        <a:t>съдържание е представено на достъпен език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5.20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</a:rPr>
                        <a:t>5.52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303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Умее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привлича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вниманието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интереса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4.72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</a:rPr>
                        <a:t>5.60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303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разнообразни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преподаване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4.92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</a:rPr>
                        <a:t>5.44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303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Учебното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използва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рационално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5.28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</a:rPr>
                        <a:t>5.56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303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с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уважение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към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5.24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</a:rPr>
                        <a:t>5.68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707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effectLst/>
                          <a:latin typeface="+mj-lt"/>
                        </a:rPr>
                        <a:t>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отделя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достатъчно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всеки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отнася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преподавателя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който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учебно-практическите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)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5.09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</a:rPr>
                        <a:t>5.60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4629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необходимото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време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водене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записки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от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страна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5.04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>
                          <a:effectLst/>
                          <a:latin typeface="+mj-lt"/>
                        </a:rPr>
                        <a:t>5.44</a:t>
                      </a:r>
                      <a:endParaRPr lang="en-GB" sz="12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4629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Осигурява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методични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средства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провеждане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занятия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5.16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5.52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4629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Дава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възможност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задават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допълнителни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отговоря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поставените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въпроси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5.40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5.76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70786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Предоставя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необходимите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учебни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материали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(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ръководства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,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сборници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др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.)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подготовката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за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изпита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по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учебната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дисциплина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5.36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5.56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303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Провежда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консултации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със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5.00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5.50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4629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effectLst/>
                          <a:latin typeface="+mj-lt"/>
                        </a:rPr>
                        <a:t>Обективен</a:t>
                      </a:r>
                      <a:r>
                        <a:rPr lang="en-US" sz="1200" b="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безпристрастен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е при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оценяване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знанията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и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уменията</a:t>
                      </a:r>
                      <a:r>
                        <a:rPr lang="en-US" sz="1200" b="0" dirty="0">
                          <a:effectLst/>
                          <a:latin typeface="+mj-lt"/>
                        </a:rPr>
                        <a:t> на </a:t>
                      </a:r>
                      <a:r>
                        <a:rPr lang="en-US" sz="1200" b="0" dirty="0" err="1">
                          <a:effectLst/>
                          <a:latin typeface="+mj-lt"/>
                        </a:rPr>
                        <a:t>студентите</a:t>
                      </a:r>
                      <a:endParaRPr lang="en-GB" sz="12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5.13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dirty="0">
                          <a:effectLst/>
                          <a:latin typeface="+mj-lt"/>
                        </a:rPr>
                        <a:t>5.46</a:t>
                      </a:r>
                      <a:endParaRPr lang="en-GB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  <a:tr h="2303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indent="0" algn="l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Обща оценка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59950" marR="599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5.13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  <a:tc>
                  <a:txBody>
                    <a:bodyPr/>
                    <a:lstStyle/>
                    <a:p>
                      <a:pPr indent="-5715" algn="ctr">
                        <a:lnSpc>
                          <a:spcPts val="1700"/>
                        </a:lnSpc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+mj-lt"/>
                        </a:rPr>
                        <a:t>5.55</a:t>
                      </a:r>
                      <a:endParaRPr lang="en-GB" sz="12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0996" marR="6099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85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864096"/>
          </a:xfrm>
        </p:spPr>
        <p:txBody>
          <a:bodyPr>
            <a:normAutofit/>
          </a:bodyPr>
          <a:lstStyle/>
          <a:p>
            <a:r>
              <a:rPr lang="bg-BG" sz="2000" b="1" dirty="0" smtClean="0"/>
              <a:t>НАЛИЧНИ ЗАТРУДНЕНИЯ С УСВОЯВАНЕТО НА УЧЕБНИЯ МАТЕРИАЛ И ОТДЕЛЕНО ВРЕМЕ ОТ СТУДЕНТИТЕ  ЗА САМОПОДГОТОВКА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51520" y="5949280"/>
            <a:ext cx="48965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Над </a:t>
            </a:r>
            <a:r>
              <a:rPr lang="bg-BG" sz="1100" i="1" dirty="0" smtClean="0">
                <a:cs typeface="Arial" pitchFamily="34" charset="0"/>
              </a:rPr>
              <a:t>2/3</a:t>
            </a: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споделят, че не са срещали затруднения с усвояването на учебния материал по двете изучавани  учебни дисциплини.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4788024" y="4941168"/>
            <a:ext cx="338437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bg-BG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По-голяма част</a:t>
            </a:r>
            <a:r>
              <a:rPr kumimoji="0" lang="bg-BG" sz="11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от студентите считат, че са отделили достатъчно време за самоподготовка по двете учебни дисциплини.</a:t>
            </a:r>
          </a:p>
          <a:p>
            <a:pPr marL="171450" indent="-171450" fontAlgn="base">
              <a:spcBef>
                <a:spcPct val="0"/>
              </a:spcBef>
              <a:spcAft>
                <a:spcPts val="1000"/>
              </a:spcAft>
              <a:buFont typeface="Arial" pitchFamily="34" charset="0"/>
              <a:buChar char="•"/>
            </a:pPr>
            <a:r>
              <a:rPr lang="bg-BG" sz="1100" i="1" dirty="0" smtClean="0"/>
              <a:t>Отделеното време за самоподготовка по ЛЕ от по-голямата част от студентите </a:t>
            </a:r>
            <a:r>
              <a:rPr lang="en-US" sz="1100" i="1" dirty="0"/>
              <a:t>(</a:t>
            </a:r>
            <a:r>
              <a:rPr lang="bg-BG" sz="1100" i="1" dirty="0"/>
              <a:t>86.7%</a:t>
            </a:r>
            <a:r>
              <a:rPr lang="en-US" sz="1100" i="1" dirty="0"/>
              <a:t>)</a:t>
            </a:r>
            <a:r>
              <a:rPr lang="bg-BG" sz="1100" i="1" dirty="0" smtClean="0"/>
              <a:t> сигнификантно </a:t>
            </a:r>
            <a:r>
              <a:rPr lang="bg-BG" sz="1100" i="1" dirty="0"/>
              <a:t>се свързва с отсъствието на затруднения при усвояването на учебния материал </a:t>
            </a:r>
            <a:r>
              <a:rPr lang="en-US" sz="1100" i="1" dirty="0"/>
              <a:t>(</a:t>
            </a:r>
            <a:r>
              <a:rPr lang="bg-BG" sz="1100" i="1" dirty="0"/>
              <a:t>р=</a:t>
            </a:r>
            <a:r>
              <a:rPr lang="en-US" sz="1100" i="1" dirty="0"/>
              <a:t>0.002)</a:t>
            </a:r>
            <a:r>
              <a:rPr lang="bg-BG" sz="1100" i="1" dirty="0"/>
              <a:t>. </a:t>
            </a:r>
            <a:endParaRPr lang="en-GB" sz="1100" i="1" dirty="0"/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4488459"/>
              </p:ext>
            </p:extLst>
          </p:nvPr>
        </p:nvGraphicFramePr>
        <p:xfrm>
          <a:off x="107504" y="992816"/>
          <a:ext cx="4392488" cy="488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0833042"/>
              </p:ext>
            </p:extLst>
          </p:nvPr>
        </p:nvGraphicFramePr>
        <p:xfrm>
          <a:off x="4355976" y="973832"/>
          <a:ext cx="4067944" cy="3967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406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792088"/>
          </a:xfrm>
        </p:spPr>
        <p:txBody>
          <a:bodyPr>
            <a:normAutofit/>
          </a:bodyPr>
          <a:lstStyle/>
          <a:p>
            <a:r>
              <a:rPr lang="bg-BG" sz="2000" b="1" dirty="0" smtClean="0"/>
              <a:t>ОРГАНИЗИРАНИ КОНСУЛТАЦИИ ОТ ПРЕПОДАВАТЕЛИТЕ  ПО УЧЕБНИТЕ ДИСЦИПЛИНИ И ПОСЕЩАЕМОСТ ОТ СТУДЕНТИТЕ</a:t>
            </a:r>
            <a:endParaRPr lang="en-GB" sz="2000" b="1" dirty="0"/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82459" y="5589240"/>
            <a:ext cx="8208912" cy="10801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itchFamily="34" charset="0"/>
              <a:buChar char="•"/>
              <a:tabLst/>
            </a:pPr>
            <a:r>
              <a:rPr lang="bg-BG" sz="1400" dirty="0" smtClean="0">
                <a:cs typeface="Arial" pitchFamily="34" charset="0"/>
              </a:rPr>
              <a:t>Над 70% от студентите заявяват, че са провеждани консултации във връзка с изучаваните учебни дисциплини.</a:t>
            </a: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 typeface="Arial" pitchFamily="34" charset="0"/>
              <a:buChar char="•"/>
              <a:tabLst/>
            </a:pPr>
            <a:r>
              <a:rPr lang="bg-BG" sz="1400" baseline="0" dirty="0" smtClean="0">
                <a:cs typeface="Arial" pitchFamily="34" charset="0"/>
              </a:rPr>
              <a:t>По-голяма част от студентите са посещавали консултациите, организирани от преподавателя по „Латински език“ и от асистента по „Биоетика“. </a:t>
            </a:r>
            <a:endParaRPr kumimoji="0" lang="en-US" sz="1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9422951"/>
              </p:ext>
            </p:extLst>
          </p:nvPr>
        </p:nvGraphicFramePr>
        <p:xfrm>
          <a:off x="0" y="1124744"/>
          <a:ext cx="413995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0358813"/>
              </p:ext>
            </p:extLst>
          </p:nvPr>
        </p:nvGraphicFramePr>
        <p:xfrm>
          <a:off x="3923928" y="1124744"/>
          <a:ext cx="4355976" cy="4276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0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600</TotalTime>
  <Words>1414</Words>
  <Application>Microsoft Office PowerPoint</Application>
  <PresentationFormat>On-screen Show (4:3)</PresentationFormat>
  <Paragraphs>170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Adjacency</vt:lpstr>
      <vt:lpstr> 03-01: ПРОУЧВАНЕ НА МНЕНИЕТО НА СТУДЕНТИ ЗА СПЕЦИФИЧНИТЕ КОМПЕТЕНЦИИ, ФОРМИРАНИ ПО УЧЕБНИТЕ ДИСЦИПЛИНИ „ЛАТИНСКИ ЕЗИК” И „БИОЕТИКА”, ТЯХНОТО СЪОТВЕТСТВИЕ С МЕТОДИТЕ ЗА ОЦЕНКА НА ЗНАНИЯТА И УМЕНИЯТА НА СТУДЕНТИТЕ И ЗА ПРЕПОДАВАТЕЛИТЕ, УЧАСТВАЛИ В ОБУЧЕНИЕТО НА СТУДЕНТИТЕ ПО УЧЕБНИТЕ ДИСЦИПЛИНИ</vt:lpstr>
      <vt:lpstr>ОСНОВНИ ДАННИ ЗА ПРОУЧВАНЕТО   Табл. 1</vt:lpstr>
      <vt:lpstr>СПЕЦИФИЧНИ КОМПЕТЕНЦИИ, ФОРМИРАНИ ПО УЧЕБНИТЕ ДИСЦИПЛИНИ И ТЯХНОТО ЗНАЧЕНИЕ В ПРОЦЕСА НА  ЦЯЛОСТНОТО ОБУЧЕНИЕ  И ЗА БЪДЕЩАТА ПРОФЕСИОНАЛНА РЕАЛИЗАЦИЯ ПО ФАРМАЦИЯ</vt:lpstr>
      <vt:lpstr>СПЕЦИФИЧНИ ЦЕЛИ НА ЗАНЯТИЯТА, ИЗЯСНЯВАНИ ОТ ПРЕПОДАВАТЕЛИТЕ ПО УЧЕБНИТЕ ДИСЦИПЛИНИ</vt:lpstr>
      <vt:lpstr>АКТУАЛНОСТ НА УЧЕБНОТО СЪДЪРЖАНИЕ  НА УЧЕБНИТЕ ДИСЦИПЛИНИ</vt:lpstr>
      <vt:lpstr>Табл. № 2. Оценки, дадени за преподавателя по учебната дисциплина „Латински език” от студентите</vt:lpstr>
      <vt:lpstr>Табл. № 3. Оценки, дадени за преподавателите по учебната дисциплина „Биоетика” от студентите</vt:lpstr>
      <vt:lpstr>НАЛИЧНИ ЗАТРУДНЕНИЯ С УСВОЯВАНЕТО НА УЧЕБНИЯ МАТЕРИАЛ И ОТДЕЛЕНО ВРЕМЕ ОТ СТУДЕНТИТЕ  ЗА САМОПОДГОТОВКА</vt:lpstr>
      <vt:lpstr>ОРГАНИЗИРАНИ КОНСУЛТАЦИИ ОТ ПРЕПОДАВАТЕЛИТЕ  ПО УЧЕБНИТЕ ДИСЦИПЛИНИ И ПОСЕЩАЕМОСТ ОТ СТУДЕНТИТЕ</vt:lpstr>
      <vt:lpstr>ПОДГОТОВКА И ПРОВЕЖДАНЕ НА ИЗПИТА ПО УЧЕБНИТЕ ДИСЦИПЛИНИ</vt:lpstr>
      <vt:lpstr>ИНДИВИДУАЛНИ  ЗАБЕЛЕЖКИ И ПРЕПОРЪКИ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179</cp:revision>
  <dcterms:created xsi:type="dcterms:W3CDTF">2018-03-30T05:06:56Z</dcterms:created>
  <dcterms:modified xsi:type="dcterms:W3CDTF">2018-04-10T08:42:55Z</dcterms:modified>
</cp:coreProperties>
</file>