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16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6" r:id="rId7"/>
    <p:sldId id="267" r:id="rId8"/>
    <p:sldId id="268" r:id="rId9"/>
    <p:sldId id="261" r:id="rId10"/>
    <p:sldId id="263" r:id="rId11"/>
    <p:sldId id="264" r:id="rId12"/>
    <p:sldId id="265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650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0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8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000"/>
            </a:pPr>
            <a:r>
              <a:rPr lang="bg-BG" sz="1000" b="1" i="1" baseline="0">
                <a:effectLst/>
              </a:rPr>
              <a:t>Фиг. № 1. </a:t>
            </a:r>
            <a:r>
              <a:rPr lang="bg-BG" sz="1000" b="0" i="1" baseline="0">
                <a:effectLst/>
              </a:rPr>
              <a:t>Запознати ли бяхте с компетенциите, които е необходимо да притежавате по учебната дисциплина? </a:t>
            </a:r>
            <a:endParaRPr lang="en-GB" sz="1000">
              <a:effectLst/>
            </a:endParaRPr>
          </a:p>
        </c:rich>
      </c:tx>
      <c:layout/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Лист1!$A$3</c:f>
              <c:strCache>
                <c:ptCount val="1"/>
                <c:pt idx="0">
                  <c:v>да, бях запознат</c:v>
                </c:pt>
              </c:strCache>
            </c:strRef>
          </c:tx>
          <c:invertIfNegative val="0"/>
          <c:cat>
            <c:strRef>
              <c:f>Лист1!$B$2:$D$2</c:f>
              <c:strCache>
                <c:ptCount val="3"/>
                <c:pt idx="0">
                  <c:v>Висша математика</c:v>
                </c:pt>
                <c:pt idx="1">
                  <c:v>Информационни технологии</c:v>
                </c:pt>
                <c:pt idx="2">
                  <c:v>Физика и биофизика</c:v>
                </c:pt>
              </c:strCache>
            </c:strRef>
          </c:cat>
          <c:val>
            <c:numRef>
              <c:f>Лист1!$B$3:$D$3</c:f>
              <c:numCache>
                <c:formatCode>0.0</c:formatCode>
                <c:ptCount val="3"/>
                <c:pt idx="0">
                  <c:v>88.5</c:v>
                </c:pt>
                <c:pt idx="1">
                  <c:v>84</c:v>
                </c:pt>
                <c:pt idx="2">
                  <c:v>66.7</c:v>
                </c:pt>
              </c:numCache>
            </c:numRef>
          </c:val>
        </c:ser>
        <c:ser>
          <c:idx val="1"/>
          <c:order val="1"/>
          <c:tx>
            <c:strRef>
              <c:f>Лист1!$A$4</c:f>
              <c:strCache>
                <c:ptCount val="1"/>
                <c:pt idx="0">
                  <c:v>не, не бях запознат</c:v>
                </c:pt>
              </c:strCache>
            </c:strRef>
          </c:tx>
          <c:invertIfNegative val="0"/>
          <c:cat>
            <c:strRef>
              <c:f>Лист1!$B$2:$D$2</c:f>
              <c:strCache>
                <c:ptCount val="3"/>
                <c:pt idx="0">
                  <c:v>Висша математика</c:v>
                </c:pt>
                <c:pt idx="1">
                  <c:v>Информационни технологии</c:v>
                </c:pt>
                <c:pt idx="2">
                  <c:v>Физика и биофизика</c:v>
                </c:pt>
              </c:strCache>
            </c:strRef>
          </c:cat>
          <c:val>
            <c:numRef>
              <c:f>Лист1!$B$4:$D$4</c:f>
              <c:numCache>
                <c:formatCode>General</c:formatCode>
                <c:ptCount val="3"/>
                <c:pt idx="0" formatCode="0.0">
                  <c:v>3.8</c:v>
                </c:pt>
                <c:pt idx="2" formatCode="0.0">
                  <c:v>20.8</c:v>
                </c:pt>
              </c:numCache>
            </c:numRef>
          </c:val>
        </c:ser>
        <c:ser>
          <c:idx val="2"/>
          <c:order val="2"/>
          <c:tx>
            <c:strRef>
              <c:f>Лист1!$A$5</c:f>
              <c:strCache>
                <c:ptCount val="1"/>
                <c:pt idx="0">
                  <c:v>не мога да преценя</c:v>
                </c:pt>
              </c:strCache>
            </c:strRef>
          </c:tx>
          <c:invertIfNegative val="0"/>
          <c:cat>
            <c:strRef>
              <c:f>Лист1!$B$2:$D$2</c:f>
              <c:strCache>
                <c:ptCount val="3"/>
                <c:pt idx="0">
                  <c:v>Висша математика</c:v>
                </c:pt>
                <c:pt idx="1">
                  <c:v>Информационни технологии</c:v>
                </c:pt>
                <c:pt idx="2">
                  <c:v>Физика и биофизика</c:v>
                </c:pt>
              </c:strCache>
            </c:strRef>
          </c:cat>
          <c:val>
            <c:numRef>
              <c:f>Лист1!$B$5:$D$5</c:f>
              <c:numCache>
                <c:formatCode>0.0</c:formatCode>
                <c:ptCount val="3"/>
                <c:pt idx="0">
                  <c:v>7.7</c:v>
                </c:pt>
                <c:pt idx="1">
                  <c:v>16</c:v>
                </c:pt>
                <c:pt idx="2">
                  <c:v>12.5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cylinder"/>
        <c:axId val="245840896"/>
        <c:axId val="245859840"/>
        <c:axId val="0"/>
      </c:bar3DChart>
      <c:catAx>
        <c:axId val="245840896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/>
          <a:lstStyle/>
          <a:p>
            <a:pPr>
              <a:defRPr sz="900"/>
            </a:pPr>
            <a:endParaRPr lang="en-US"/>
          </a:p>
        </c:txPr>
        <c:crossAx val="245859840"/>
        <c:crosses val="autoZero"/>
        <c:auto val="1"/>
        <c:lblAlgn val="ctr"/>
        <c:lblOffset val="100"/>
        <c:noMultiLvlLbl val="0"/>
      </c:catAx>
      <c:valAx>
        <c:axId val="245859840"/>
        <c:scaling>
          <c:orientation val="minMax"/>
        </c:scaling>
        <c:delete val="1"/>
        <c:axPos val="l"/>
        <c:numFmt formatCode="0.0" sourceLinked="1"/>
        <c:majorTickMark val="out"/>
        <c:minorTickMark val="none"/>
        <c:tickLblPos val="nextTo"/>
        <c:crossAx val="245840896"/>
        <c:crosses val="autoZero"/>
        <c:crossBetween val="between"/>
      </c:valAx>
    </c:plotArea>
    <c:legend>
      <c:legendPos val="t"/>
      <c:layout/>
      <c:overlay val="0"/>
      <c:txPr>
        <a:bodyPr/>
        <a:lstStyle/>
        <a:p>
          <a:pPr>
            <a:defRPr sz="900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bg-BG" sz="1100" b="1" i="1" baseline="0">
                <a:effectLst/>
              </a:rPr>
              <a:t>Фиг. № 10. </a:t>
            </a:r>
            <a:r>
              <a:rPr lang="bg-BG" sz="1100" b="0" i="1" baseline="0">
                <a:effectLst/>
              </a:rPr>
              <a:t>Посещавахте ли консултациите, провеждани по време на семестъра от страна на преподавателя, водил учебната дисциплина?</a:t>
            </a:r>
            <a:endParaRPr lang="en-GB" sz="1100">
              <a:effectLst/>
            </a:endParaRPr>
          </a:p>
        </c:rich>
      </c:tx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3.2918020675781583E-2"/>
          <c:y val="0.43478527638343223"/>
          <c:w val="0.93652641242380219"/>
          <c:h val="0.44083106927513105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Лист1!$I$82</c:f>
              <c:strCache>
                <c:ptCount val="1"/>
                <c:pt idx="0">
                  <c:v>да, посещавах консултациите на преподав., водил лекциите </c:v>
                </c:pt>
              </c:strCache>
            </c:strRef>
          </c:tx>
          <c:invertIfNegative val="0"/>
          <c:cat>
            <c:strRef>
              <c:f>Лист1!$J$81:$L$81</c:f>
              <c:strCache>
                <c:ptCount val="3"/>
                <c:pt idx="0">
                  <c:v>Висша математика</c:v>
                </c:pt>
                <c:pt idx="1">
                  <c:v>Информационни технологии</c:v>
                </c:pt>
                <c:pt idx="2">
                  <c:v>Физика и биофизика</c:v>
                </c:pt>
              </c:strCache>
            </c:strRef>
          </c:cat>
          <c:val>
            <c:numRef>
              <c:f>Лист1!$J$82:$L$82</c:f>
              <c:numCache>
                <c:formatCode>General</c:formatCode>
                <c:ptCount val="3"/>
                <c:pt idx="0" formatCode="0.0">
                  <c:v>63.4</c:v>
                </c:pt>
                <c:pt idx="2" formatCode="0.0">
                  <c:v>9.5</c:v>
                </c:pt>
              </c:numCache>
            </c:numRef>
          </c:val>
        </c:ser>
        <c:ser>
          <c:idx val="1"/>
          <c:order val="1"/>
          <c:tx>
            <c:strRef>
              <c:f>Лист1!$I$83</c:f>
              <c:strCache>
                <c:ptCount val="1"/>
                <c:pt idx="0">
                  <c:v>да, посещавах консултациите на преподав., водил упражн.</c:v>
                </c:pt>
              </c:strCache>
            </c:strRef>
          </c:tx>
          <c:invertIfNegative val="0"/>
          <c:cat>
            <c:strRef>
              <c:f>Лист1!$J$81:$L$81</c:f>
              <c:strCache>
                <c:ptCount val="3"/>
                <c:pt idx="0">
                  <c:v>Висша математика</c:v>
                </c:pt>
                <c:pt idx="1">
                  <c:v>Информационни технологии</c:v>
                </c:pt>
                <c:pt idx="2">
                  <c:v>Физика и биофизика</c:v>
                </c:pt>
              </c:strCache>
            </c:strRef>
          </c:cat>
          <c:val>
            <c:numRef>
              <c:f>Лист1!$J$83:$L$83</c:f>
              <c:numCache>
                <c:formatCode>General</c:formatCode>
                <c:ptCount val="3"/>
                <c:pt idx="0" formatCode="0.0">
                  <c:v>9.6999999999999993</c:v>
                </c:pt>
              </c:numCache>
            </c:numRef>
          </c:val>
        </c:ser>
        <c:ser>
          <c:idx val="2"/>
          <c:order val="2"/>
          <c:tx>
            <c:strRef>
              <c:f>Лист1!$I$84</c:f>
              <c:strCache>
                <c:ptCount val="1"/>
                <c:pt idx="0">
                  <c:v>не, не съм посещавал</c:v>
                </c:pt>
              </c:strCache>
            </c:strRef>
          </c:tx>
          <c:invertIfNegative val="0"/>
          <c:cat>
            <c:strRef>
              <c:f>Лист1!$J$81:$L$81</c:f>
              <c:strCache>
                <c:ptCount val="3"/>
                <c:pt idx="0">
                  <c:v>Висша математика</c:v>
                </c:pt>
                <c:pt idx="1">
                  <c:v>Информационни технологии</c:v>
                </c:pt>
                <c:pt idx="2">
                  <c:v>Физика и биофизика</c:v>
                </c:pt>
              </c:strCache>
            </c:strRef>
          </c:cat>
          <c:val>
            <c:numRef>
              <c:f>Лист1!$J$84:$L$84</c:f>
              <c:numCache>
                <c:formatCode>0.0</c:formatCode>
                <c:ptCount val="3"/>
                <c:pt idx="0">
                  <c:v>26.9</c:v>
                </c:pt>
                <c:pt idx="1">
                  <c:v>90.5</c:v>
                </c:pt>
                <c:pt idx="2">
                  <c:v>81</c:v>
                </c:pt>
              </c:numCache>
            </c:numRef>
          </c:val>
        </c:ser>
        <c:ser>
          <c:idx val="3"/>
          <c:order val="3"/>
          <c:tx>
            <c:strRef>
              <c:f>Лист1!$I$85</c:f>
              <c:strCache>
                <c:ptCount val="1"/>
                <c:pt idx="0">
                  <c:v>не бяха ми предложили консултации</c:v>
                </c:pt>
              </c:strCache>
            </c:strRef>
          </c:tx>
          <c:invertIfNegative val="0"/>
          <c:cat>
            <c:strRef>
              <c:f>Лист1!$J$81:$L$81</c:f>
              <c:strCache>
                <c:ptCount val="3"/>
                <c:pt idx="0">
                  <c:v>Висша математика</c:v>
                </c:pt>
                <c:pt idx="1">
                  <c:v>Информационни технологии</c:v>
                </c:pt>
                <c:pt idx="2">
                  <c:v>Физика и биофизика</c:v>
                </c:pt>
              </c:strCache>
            </c:strRef>
          </c:cat>
          <c:val>
            <c:numRef>
              <c:f>Лист1!$J$85:$L$85</c:f>
              <c:numCache>
                <c:formatCode>0.0</c:formatCode>
                <c:ptCount val="3"/>
                <c:pt idx="1">
                  <c:v>9.5</c:v>
                </c:pt>
                <c:pt idx="2">
                  <c:v>9.5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cylinder"/>
        <c:axId val="269121024"/>
        <c:axId val="269122560"/>
        <c:axId val="0"/>
      </c:bar3DChart>
      <c:catAx>
        <c:axId val="269121024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/>
          <a:lstStyle/>
          <a:p>
            <a:pPr>
              <a:defRPr sz="900"/>
            </a:pPr>
            <a:endParaRPr lang="en-US"/>
          </a:p>
        </c:txPr>
        <c:crossAx val="269122560"/>
        <c:crosses val="autoZero"/>
        <c:auto val="1"/>
        <c:lblAlgn val="ctr"/>
        <c:lblOffset val="100"/>
        <c:noMultiLvlLbl val="0"/>
      </c:catAx>
      <c:valAx>
        <c:axId val="269122560"/>
        <c:scaling>
          <c:orientation val="minMax"/>
        </c:scaling>
        <c:delete val="1"/>
        <c:axPos val="l"/>
        <c:numFmt formatCode="0.0" sourceLinked="1"/>
        <c:majorTickMark val="out"/>
        <c:minorTickMark val="none"/>
        <c:tickLblPos val="nextTo"/>
        <c:crossAx val="269121024"/>
        <c:crosses val="autoZero"/>
        <c:crossBetween val="between"/>
      </c:valAx>
    </c:plotArea>
    <c:legend>
      <c:legendPos val="t"/>
      <c:layout>
        <c:manualLayout>
          <c:xMode val="edge"/>
          <c:yMode val="edge"/>
          <c:x val="2.5975873565612546E-2"/>
          <c:y val="0.1822178848814778"/>
          <c:w val="0.96811548556430449"/>
          <c:h val="0.21759477981918923"/>
        </c:manualLayout>
      </c:layout>
      <c:overlay val="0"/>
      <c:txPr>
        <a:bodyPr/>
        <a:lstStyle/>
        <a:p>
          <a:pPr>
            <a:defRPr sz="800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bg-BG" sz="1100" b="1" i="1" baseline="0">
                <a:effectLst/>
              </a:rPr>
              <a:t>Фиг. № 11</a:t>
            </a:r>
            <a:r>
              <a:rPr lang="bg-BG" sz="1100" b="0" i="1" baseline="0">
                <a:effectLst/>
              </a:rPr>
              <a:t>. Отговаря ли получената  оценка на изпита по учебната дисциплина на Вашите знания?   </a:t>
            </a:r>
            <a:endParaRPr lang="en-GB" sz="1100">
              <a:effectLst/>
            </a:endParaRPr>
          </a:p>
        </c:rich>
      </c:tx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Лист1!$A$122</c:f>
              <c:strCache>
                <c:ptCount val="1"/>
                <c:pt idx="0">
                  <c:v>не отговаря - занижена</c:v>
                </c:pt>
              </c:strCache>
            </c:strRef>
          </c:tx>
          <c:invertIfNegative val="0"/>
          <c:cat>
            <c:strRef>
              <c:f>Лист1!$B$121:$D$121</c:f>
              <c:strCache>
                <c:ptCount val="3"/>
                <c:pt idx="0">
                  <c:v>Висша математика</c:v>
                </c:pt>
                <c:pt idx="1">
                  <c:v>Информационни технологии</c:v>
                </c:pt>
                <c:pt idx="2">
                  <c:v>Физика и биофизика</c:v>
                </c:pt>
              </c:strCache>
            </c:strRef>
          </c:cat>
          <c:val>
            <c:numRef>
              <c:f>Лист1!$B$122:$D$122</c:f>
              <c:numCache>
                <c:formatCode>General</c:formatCode>
                <c:ptCount val="3"/>
                <c:pt idx="1">
                  <c:v>13.6</c:v>
                </c:pt>
                <c:pt idx="2">
                  <c:v>9.5</c:v>
                </c:pt>
              </c:numCache>
            </c:numRef>
          </c:val>
        </c:ser>
        <c:ser>
          <c:idx val="1"/>
          <c:order val="1"/>
          <c:tx>
            <c:strRef>
              <c:f>Лист1!$A$123</c:f>
              <c:strCache>
                <c:ptCount val="1"/>
                <c:pt idx="0">
                  <c:v>не отговаря - завишена</c:v>
                </c:pt>
              </c:strCache>
            </c:strRef>
          </c:tx>
          <c:invertIfNegative val="0"/>
          <c:cat>
            <c:strRef>
              <c:f>Лист1!$B$121:$D$121</c:f>
              <c:strCache>
                <c:ptCount val="3"/>
                <c:pt idx="0">
                  <c:v>Висша математика</c:v>
                </c:pt>
                <c:pt idx="1">
                  <c:v>Информационни технологии</c:v>
                </c:pt>
                <c:pt idx="2">
                  <c:v>Физика и биофизика</c:v>
                </c:pt>
              </c:strCache>
            </c:strRef>
          </c:cat>
          <c:val>
            <c:numRef>
              <c:f>Лист1!$B$123:$D$123</c:f>
              <c:numCache>
                <c:formatCode>General</c:formatCode>
                <c:ptCount val="3"/>
                <c:pt idx="1">
                  <c:v>4.5</c:v>
                </c:pt>
                <c:pt idx="2">
                  <c:v>4.8</c:v>
                </c:pt>
              </c:numCache>
            </c:numRef>
          </c:val>
        </c:ser>
        <c:ser>
          <c:idx val="2"/>
          <c:order val="2"/>
          <c:tx>
            <c:strRef>
              <c:f>Лист1!$A$124</c:f>
              <c:strCache>
                <c:ptCount val="1"/>
                <c:pt idx="0">
                  <c:v>отговаря приблизително</c:v>
                </c:pt>
              </c:strCache>
            </c:strRef>
          </c:tx>
          <c:invertIfNegative val="0"/>
          <c:cat>
            <c:strRef>
              <c:f>Лист1!$B$121:$D$121</c:f>
              <c:strCache>
                <c:ptCount val="3"/>
                <c:pt idx="0">
                  <c:v>Висша математика</c:v>
                </c:pt>
                <c:pt idx="1">
                  <c:v>Информационни технологии</c:v>
                </c:pt>
                <c:pt idx="2">
                  <c:v>Физика и биофизика</c:v>
                </c:pt>
              </c:strCache>
            </c:strRef>
          </c:cat>
          <c:val>
            <c:numRef>
              <c:f>Лист1!$B$124:$D$124</c:f>
              <c:numCache>
                <c:formatCode>General</c:formatCode>
                <c:ptCount val="3"/>
                <c:pt idx="0" formatCode="0.0;[Red]0.0">
                  <c:v>28</c:v>
                </c:pt>
                <c:pt idx="1">
                  <c:v>22.7</c:v>
                </c:pt>
                <c:pt idx="2">
                  <c:v>38.1</c:v>
                </c:pt>
              </c:numCache>
            </c:numRef>
          </c:val>
        </c:ser>
        <c:ser>
          <c:idx val="3"/>
          <c:order val="3"/>
          <c:tx>
            <c:strRef>
              <c:f>Лист1!$A$125</c:f>
              <c:strCache>
                <c:ptCount val="1"/>
                <c:pt idx="0">
                  <c:v>отговаря напълно</c:v>
                </c:pt>
              </c:strCache>
            </c:strRef>
          </c:tx>
          <c:invertIfNegative val="0"/>
          <c:cat>
            <c:strRef>
              <c:f>Лист1!$B$121:$D$121</c:f>
              <c:strCache>
                <c:ptCount val="3"/>
                <c:pt idx="0">
                  <c:v>Висша математика</c:v>
                </c:pt>
                <c:pt idx="1">
                  <c:v>Информационни технологии</c:v>
                </c:pt>
                <c:pt idx="2">
                  <c:v>Физика и биофизика</c:v>
                </c:pt>
              </c:strCache>
            </c:strRef>
          </c:cat>
          <c:val>
            <c:numRef>
              <c:f>Лист1!$B$125:$D$125</c:f>
              <c:numCache>
                <c:formatCode>General</c:formatCode>
                <c:ptCount val="3"/>
                <c:pt idx="0" formatCode="0.0;[Red]0.0">
                  <c:v>72</c:v>
                </c:pt>
                <c:pt idx="1">
                  <c:v>59.1</c:v>
                </c:pt>
                <c:pt idx="2">
                  <c:v>47.6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cylinder"/>
        <c:axId val="277968384"/>
        <c:axId val="277969920"/>
        <c:axId val="0"/>
      </c:bar3DChart>
      <c:catAx>
        <c:axId val="277968384"/>
        <c:scaling>
          <c:orientation val="minMax"/>
        </c:scaling>
        <c:delete val="0"/>
        <c:axPos val="b"/>
        <c:majorTickMark val="none"/>
        <c:minorTickMark val="none"/>
        <c:tickLblPos val="nextTo"/>
        <c:crossAx val="277969920"/>
        <c:crosses val="autoZero"/>
        <c:auto val="1"/>
        <c:lblAlgn val="ctr"/>
        <c:lblOffset val="100"/>
        <c:noMultiLvlLbl val="0"/>
      </c:catAx>
      <c:valAx>
        <c:axId val="277969920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277968384"/>
        <c:crosses val="autoZero"/>
        <c:crossBetween val="between"/>
      </c:valAx>
    </c:plotArea>
    <c:legend>
      <c:legendPos val="t"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000"/>
            </a:pPr>
            <a:r>
              <a:rPr lang="bg-BG" sz="1000" b="1" i="1" baseline="0">
                <a:effectLst/>
              </a:rPr>
              <a:t>Фиг. № 2. </a:t>
            </a:r>
            <a:r>
              <a:rPr lang="bg-BG" sz="1000" b="0" i="1" baseline="0">
                <a:effectLst/>
              </a:rPr>
              <a:t>Считате ли, че учебната дисциплина е важна в процеса на цялостното обучение на студентите от специалност „Фармация”?</a:t>
            </a:r>
            <a:endParaRPr lang="en-GB" sz="1000">
              <a:effectLst/>
            </a:endParaRPr>
          </a:p>
        </c:rich>
      </c:tx>
      <c:layout/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stacked"/>
        <c:varyColors val="0"/>
        <c:ser>
          <c:idx val="0"/>
          <c:order val="0"/>
          <c:tx>
            <c:strRef>
              <c:f>Лист1!$J$3</c:f>
              <c:strCache>
                <c:ptCount val="1"/>
                <c:pt idx="0">
                  <c:v>да, считам</c:v>
                </c:pt>
              </c:strCache>
            </c:strRef>
          </c:tx>
          <c:invertIfNegative val="0"/>
          <c:cat>
            <c:strRef>
              <c:f>Лист1!$K$2:$M$2</c:f>
              <c:strCache>
                <c:ptCount val="3"/>
                <c:pt idx="0">
                  <c:v>Висша математика</c:v>
                </c:pt>
                <c:pt idx="1">
                  <c:v>Информационни технологии</c:v>
                </c:pt>
                <c:pt idx="2">
                  <c:v>Физика и биофизика</c:v>
                </c:pt>
              </c:strCache>
            </c:strRef>
          </c:cat>
          <c:val>
            <c:numRef>
              <c:f>Лист1!$K$3:$M$3</c:f>
              <c:numCache>
                <c:formatCode>0.0</c:formatCode>
                <c:ptCount val="3"/>
                <c:pt idx="0">
                  <c:v>58.3</c:v>
                </c:pt>
                <c:pt idx="1">
                  <c:v>17.399999999999999</c:v>
                </c:pt>
                <c:pt idx="2">
                  <c:v>19</c:v>
                </c:pt>
              </c:numCache>
            </c:numRef>
          </c:val>
        </c:ser>
        <c:ser>
          <c:idx val="1"/>
          <c:order val="1"/>
          <c:tx>
            <c:strRef>
              <c:f>Лист1!$J$4</c:f>
              <c:strCache>
                <c:ptCount val="1"/>
                <c:pt idx="0">
                  <c:v>не, не считам</c:v>
                </c:pt>
              </c:strCache>
            </c:strRef>
          </c:tx>
          <c:invertIfNegative val="0"/>
          <c:cat>
            <c:strRef>
              <c:f>Лист1!$K$2:$M$2</c:f>
              <c:strCache>
                <c:ptCount val="3"/>
                <c:pt idx="0">
                  <c:v>Висша математика</c:v>
                </c:pt>
                <c:pt idx="1">
                  <c:v>Информационни технологии</c:v>
                </c:pt>
                <c:pt idx="2">
                  <c:v>Физика и биофизика</c:v>
                </c:pt>
              </c:strCache>
            </c:strRef>
          </c:cat>
          <c:val>
            <c:numRef>
              <c:f>Лист1!$K$4:$M$4</c:f>
              <c:numCache>
                <c:formatCode>0.0</c:formatCode>
                <c:ptCount val="3"/>
                <c:pt idx="0">
                  <c:v>4.2</c:v>
                </c:pt>
                <c:pt idx="1">
                  <c:v>17.399999999999999</c:v>
                </c:pt>
                <c:pt idx="2">
                  <c:v>19</c:v>
                </c:pt>
              </c:numCache>
            </c:numRef>
          </c:val>
        </c:ser>
        <c:ser>
          <c:idx val="2"/>
          <c:order val="2"/>
          <c:tx>
            <c:strRef>
              <c:f>Лист1!$J$5</c:f>
              <c:strCache>
                <c:ptCount val="1"/>
                <c:pt idx="0">
                  <c:v>не мога да преценя</c:v>
                </c:pt>
              </c:strCache>
            </c:strRef>
          </c:tx>
          <c:invertIfNegative val="0"/>
          <c:cat>
            <c:strRef>
              <c:f>Лист1!$K$2:$M$2</c:f>
              <c:strCache>
                <c:ptCount val="3"/>
                <c:pt idx="0">
                  <c:v>Висша математика</c:v>
                </c:pt>
                <c:pt idx="1">
                  <c:v>Информационни технологии</c:v>
                </c:pt>
                <c:pt idx="2">
                  <c:v>Физика и биофизика</c:v>
                </c:pt>
              </c:strCache>
            </c:strRef>
          </c:cat>
          <c:val>
            <c:numRef>
              <c:f>Лист1!$K$5:$M$5</c:f>
              <c:numCache>
                <c:formatCode>0.0</c:formatCode>
                <c:ptCount val="3"/>
                <c:pt idx="0">
                  <c:v>37.5</c:v>
                </c:pt>
                <c:pt idx="1">
                  <c:v>65.2</c:v>
                </c:pt>
                <c:pt idx="2">
                  <c:v>62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95"/>
        <c:gapDepth val="95"/>
        <c:shape val="cylinder"/>
        <c:axId val="246174464"/>
        <c:axId val="246176000"/>
        <c:axId val="0"/>
      </c:bar3DChart>
      <c:catAx>
        <c:axId val="246174464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/>
          <a:lstStyle/>
          <a:p>
            <a:pPr>
              <a:defRPr sz="800"/>
            </a:pPr>
            <a:endParaRPr lang="en-US"/>
          </a:p>
        </c:txPr>
        <c:crossAx val="246176000"/>
        <c:crosses val="autoZero"/>
        <c:auto val="1"/>
        <c:lblAlgn val="ctr"/>
        <c:lblOffset val="100"/>
        <c:noMultiLvlLbl val="0"/>
      </c:catAx>
      <c:valAx>
        <c:axId val="246176000"/>
        <c:scaling>
          <c:orientation val="minMax"/>
        </c:scaling>
        <c:delete val="1"/>
        <c:axPos val="l"/>
        <c:numFmt formatCode="0.0" sourceLinked="1"/>
        <c:majorTickMark val="out"/>
        <c:minorTickMark val="none"/>
        <c:tickLblPos val="nextTo"/>
        <c:crossAx val="246174464"/>
        <c:crosses val="autoZero"/>
        <c:crossBetween val="between"/>
      </c:valAx>
    </c:plotArea>
    <c:legend>
      <c:legendPos val="t"/>
      <c:layout/>
      <c:overlay val="0"/>
      <c:txPr>
        <a:bodyPr/>
        <a:lstStyle/>
        <a:p>
          <a:pPr>
            <a:defRPr sz="800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000"/>
            </a:pPr>
            <a:r>
              <a:rPr lang="bg-BG" sz="1000" b="1" i="1" baseline="0">
                <a:effectLst/>
              </a:rPr>
              <a:t>Фиг. № 3. </a:t>
            </a:r>
            <a:r>
              <a:rPr lang="bg-BG" sz="1000" b="0" i="1" baseline="0">
                <a:effectLst/>
              </a:rPr>
              <a:t>Считате ли, че придобитите компетенции по учебната дисциплина ще Ви помогнат за по-успешната професионална реализация?</a:t>
            </a:r>
            <a:endParaRPr lang="en-GB" sz="1000">
              <a:effectLst/>
            </a:endParaRPr>
          </a:p>
        </c:rich>
      </c:tx>
      <c:layout/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Лист1!$A$22</c:f>
              <c:strCache>
                <c:ptCount val="1"/>
                <c:pt idx="0">
                  <c:v>да, считам</c:v>
                </c:pt>
              </c:strCache>
            </c:strRef>
          </c:tx>
          <c:invertIfNegative val="0"/>
          <c:cat>
            <c:strRef>
              <c:f>Лист1!$B$21:$D$21</c:f>
              <c:strCache>
                <c:ptCount val="3"/>
                <c:pt idx="0">
                  <c:v>Висша математика</c:v>
                </c:pt>
                <c:pt idx="1">
                  <c:v>Информационни технологии</c:v>
                </c:pt>
                <c:pt idx="2">
                  <c:v>Физика и биофизика</c:v>
                </c:pt>
              </c:strCache>
            </c:strRef>
          </c:cat>
          <c:val>
            <c:numRef>
              <c:f>Лист1!$B$22:$D$22</c:f>
              <c:numCache>
                <c:formatCode>0.0</c:formatCode>
                <c:ptCount val="3"/>
                <c:pt idx="0">
                  <c:v>16.7</c:v>
                </c:pt>
                <c:pt idx="1">
                  <c:v>21.7</c:v>
                </c:pt>
                <c:pt idx="2">
                  <c:v>4.8</c:v>
                </c:pt>
              </c:numCache>
            </c:numRef>
          </c:val>
        </c:ser>
        <c:ser>
          <c:idx val="1"/>
          <c:order val="1"/>
          <c:tx>
            <c:strRef>
              <c:f>Лист1!$A$23</c:f>
              <c:strCache>
                <c:ptCount val="1"/>
                <c:pt idx="0">
                  <c:v>не, не считам</c:v>
                </c:pt>
              </c:strCache>
            </c:strRef>
          </c:tx>
          <c:invertIfNegative val="0"/>
          <c:cat>
            <c:strRef>
              <c:f>Лист1!$B$21:$D$21</c:f>
              <c:strCache>
                <c:ptCount val="3"/>
                <c:pt idx="0">
                  <c:v>Висша математика</c:v>
                </c:pt>
                <c:pt idx="1">
                  <c:v>Информационни технологии</c:v>
                </c:pt>
                <c:pt idx="2">
                  <c:v>Физика и биофизика</c:v>
                </c:pt>
              </c:strCache>
            </c:strRef>
          </c:cat>
          <c:val>
            <c:numRef>
              <c:f>Лист1!$B$23:$D$23</c:f>
              <c:numCache>
                <c:formatCode>0.0</c:formatCode>
                <c:ptCount val="3"/>
                <c:pt idx="0">
                  <c:v>16.7</c:v>
                </c:pt>
                <c:pt idx="1">
                  <c:v>17.399999999999999</c:v>
                </c:pt>
                <c:pt idx="2">
                  <c:v>23.8</c:v>
                </c:pt>
              </c:numCache>
            </c:numRef>
          </c:val>
        </c:ser>
        <c:ser>
          <c:idx val="2"/>
          <c:order val="2"/>
          <c:tx>
            <c:strRef>
              <c:f>Лист1!$A$24</c:f>
              <c:strCache>
                <c:ptCount val="1"/>
                <c:pt idx="0">
                  <c:v>не мога да преценя</c:v>
                </c:pt>
              </c:strCache>
            </c:strRef>
          </c:tx>
          <c:invertIfNegative val="0"/>
          <c:cat>
            <c:strRef>
              <c:f>Лист1!$B$21:$D$21</c:f>
              <c:strCache>
                <c:ptCount val="3"/>
                <c:pt idx="0">
                  <c:v>Висша математика</c:v>
                </c:pt>
                <c:pt idx="1">
                  <c:v>Информационни технологии</c:v>
                </c:pt>
                <c:pt idx="2">
                  <c:v>Физика и биофизика</c:v>
                </c:pt>
              </c:strCache>
            </c:strRef>
          </c:cat>
          <c:val>
            <c:numRef>
              <c:f>Лист1!$B$24:$D$24</c:f>
              <c:numCache>
                <c:formatCode>0.0</c:formatCode>
                <c:ptCount val="3"/>
                <c:pt idx="0">
                  <c:v>66.599999999999994</c:v>
                </c:pt>
                <c:pt idx="1">
                  <c:v>60.9</c:v>
                </c:pt>
                <c:pt idx="2">
                  <c:v>71.400000000000006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cylinder"/>
        <c:axId val="165734272"/>
        <c:axId val="165735808"/>
        <c:axId val="0"/>
      </c:bar3DChart>
      <c:catAx>
        <c:axId val="165734272"/>
        <c:scaling>
          <c:orientation val="minMax"/>
        </c:scaling>
        <c:delete val="0"/>
        <c:axPos val="b"/>
        <c:majorTickMark val="none"/>
        <c:minorTickMark val="none"/>
        <c:tickLblPos val="nextTo"/>
        <c:crossAx val="165735808"/>
        <c:crosses val="autoZero"/>
        <c:auto val="1"/>
        <c:lblAlgn val="ctr"/>
        <c:lblOffset val="100"/>
        <c:noMultiLvlLbl val="0"/>
      </c:catAx>
      <c:valAx>
        <c:axId val="165735808"/>
        <c:scaling>
          <c:orientation val="minMax"/>
        </c:scaling>
        <c:delete val="1"/>
        <c:axPos val="l"/>
        <c:numFmt formatCode="0.0" sourceLinked="1"/>
        <c:majorTickMark val="out"/>
        <c:minorTickMark val="none"/>
        <c:tickLblPos val="nextTo"/>
        <c:crossAx val="165734272"/>
        <c:crosses val="autoZero"/>
        <c:crossBetween val="between"/>
      </c:valAx>
    </c:plotArea>
    <c:legend>
      <c:legendPos val="t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bg-BG" sz="1100" b="1" i="1" baseline="0">
                <a:effectLst/>
              </a:rPr>
              <a:t>Фиг. 4. </a:t>
            </a:r>
            <a:r>
              <a:rPr lang="bg-BG" sz="1100" b="0" i="1" baseline="0">
                <a:effectLst/>
              </a:rPr>
              <a:t>Изясняваше ли преподавателя по учебната дисциплина кои са специфичните цели на всяко учебно занятие </a:t>
            </a:r>
            <a:r>
              <a:rPr lang="en-US" sz="1100" b="0" i="1" baseline="0">
                <a:effectLst/>
              </a:rPr>
              <a:t>(</a:t>
            </a:r>
            <a:r>
              <a:rPr lang="bg-BG" sz="1100" b="0" i="1" baseline="0">
                <a:effectLst/>
              </a:rPr>
              <a:t>%</a:t>
            </a:r>
            <a:r>
              <a:rPr lang="en-US" sz="1100" b="0" i="1" baseline="0">
                <a:effectLst/>
              </a:rPr>
              <a:t>)</a:t>
            </a:r>
            <a:endParaRPr lang="en-GB" sz="1100">
              <a:effectLst/>
            </a:endParaRPr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Лист1!$S$24</c:f>
              <c:strCache>
                <c:ptCount val="1"/>
                <c:pt idx="0">
                  <c:v>да, за всяко занятие</c:v>
                </c:pt>
              </c:strCache>
            </c:strRef>
          </c:tx>
          <c:invertIfNegative val="0"/>
          <c:cat>
            <c:multiLvlStrRef>
              <c:f>Лист1!$T$22:$Y$23</c:f>
              <c:multiLvlStrCache>
                <c:ptCount val="6"/>
                <c:lvl>
                  <c:pt idx="0">
                    <c:v>проф. К. Митов - лекции</c:v>
                  </c:pt>
                  <c:pt idx="1">
                    <c:v>проф. К. Митов - упражнения</c:v>
                  </c:pt>
                  <c:pt idx="2">
                    <c:v>доц. Г. Цанев</c:v>
                  </c:pt>
                  <c:pt idx="3">
                    <c:v>ас. А. Сеизов</c:v>
                  </c:pt>
                  <c:pt idx="4">
                    <c:v>проф. П. Бочев</c:v>
                  </c:pt>
                  <c:pt idx="5">
                    <c:v>преп. В. Върбанова</c:v>
                  </c:pt>
                </c:lvl>
                <c:lvl>
                  <c:pt idx="0">
                    <c:v>Висша математика</c:v>
                  </c:pt>
                  <c:pt idx="2">
                    <c:v>Информационни технологии</c:v>
                  </c:pt>
                  <c:pt idx="4">
                    <c:v>Физика и биофизика</c:v>
                  </c:pt>
                </c:lvl>
              </c:multiLvlStrCache>
            </c:multiLvlStrRef>
          </c:cat>
          <c:val>
            <c:numRef>
              <c:f>Лист1!$T$24:$Y$24</c:f>
              <c:numCache>
                <c:formatCode>0.0</c:formatCode>
                <c:ptCount val="6"/>
                <c:pt idx="0">
                  <c:v>92.3</c:v>
                </c:pt>
                <c:pt idx="1">
                  <c:v>92</c:v>
                </c:pt>
                <c:pt idx="2">
                  <c:v>80</c:v>
                </c:pt>
                <c:pt idx="3">
                  <c:v>80</c:v>
                </c:pt>
                <c:pt idx="4">
                  <c:v>63.6</c:v>
                </c:pt>
                <c:pt idx="5">
                  <c:v>45.5</c:v>
                </c:pt>
              </c:numCache>
            </c:numRef>
          </c:val>
        </c:ser>
        <c:ser>
          <c:idx val="1"/>
          <c:order val="1"/>
          <c:tx>
            <c:strRef>
              <c:f>Лист1!$S$25</c:f>
              <c:strCache>
                <c:ptCount val="1"/>
                <c:pt idx="0">
                  <c:v>да, за някои от занятията</c:v>
                </c:pt>
              </c:strCache>
            </c:strRef>
          </c:tx>
          <c:invertIfNegative val="0"/>
          <c:dLbls>
            <c:dLbl>
              <c:idx val="2"/>
              <c:spPr/>
              <c:txPr>
                <a:bodyPr rot="-5400000" vert="horz"/>
                <a:lstStyle/>
                <a:p>
                  <a:pPr>
                    <a:defRPr/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spPr/>
              <c:txPr>
                <a:bodyPr rot="-5400000" vert="horz"/>
                <a:lstStyle/>
                <a:p>
                  <a:pPr>
                    <a:defRPr/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multiLvlStrRef>
              <c:f>Лист1!$T$22:$Y$23</c:f>
              <c:multiLvlStrCache>
                <c:ptCount val="6"/>
                <c:lvl>
                  <c:pt idx="0">
                    <c:v>проф. К. Митов - лекции</c:v>
                  </c:pt>
                  <c:pt idx="1">
                    <c:v>проф. К. Митов - упражнения</c:v>
                  </c:pt>
                  <c:pt idx="2">
                    <c:v>доц. Г. Цанев</c:v>
                  </c:pt>
                  <c:pt idx="3">
                    <c:v>ас. А. Сеизов</c:v>
                  </c:pt>
                  <c:pt idx="4">
                    <c:v>проф. П. Бочев</c:v>
                  </c:pt>
                  <c:pt idx="5">
                    <c:v>преп. В. Върбанова</c:v>
                  </c:pt>
                </c:lvl>
                <c:lvl>
                  <c:pt idx="0">
                    <c:v>Висша математика</c:v>
                  </c:pt>
                  <c:pt idx="2">
                    <c:v>Информационни технологии</c:v>
                  </c:pt>
                  <c:pt idx="4">
                    <c:v>Физика и биофизика</c:v>
                  </c:pt>
                </c:lvl>
              </c:multiLvlStrCache>
            </c:multiLvlStrRef>
          </c:cat>
          <c:val>
            <c:numRef>
              <c:f>Лист1!$T$25:$Y$25</c:f>
              <c:numCache>
                <c:formatCode>0.0</c:formatCode>
                <c:ptCount val="6"/>
                <c:pt idx="0">
                  <c:v>7.7</c:v>
                </c:pt>
                <c:pt idx="1">
                  <c:v>8</c:v>
                </c:pt>
                <c:pt idx="2">
                  <c:v>12</c:v>
                </c:pt>
                <c:pt idx="3">
                  <c:v>20</c:v>
                </c:pt>
                <c:pt idx="4">
                  <c:v>18.2</c:v>
                </c:pt>
                <c:pt idx="5">
                  <c:v>27.3</c:v>
                </c:pt>
              </c:numCache>
            </c:numRef>
          </c:val>
        </c:ser>
        <c:ser>
          <c:idx val="2"/>
          <c:order val="2"/>
          <c:tx>
            <c:strRef>
              <c:f>Лист1!$S$26</c:f>
              <c:strCache>
                <c:ptCount val="1"/>
                <c:pt idx="0">
                  <c:v>не, за нито едно от занятията</c:v>
                </c:pt>
              </c:strCache>
            </c:strRef>
          </c:tx>
          <c:invertIfNegative val="0"/>
          <c:dLbls>
            <c:dLbl>
              <c:idx val="2"/>
              <c:spPr/>
              <c:txPr>
                <a:bodyPr rot="-5400000" vert="horz"/>
                <a:lstStyle/>
                <a:p>
                  <a:pPr>
                    <a:defRPr/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spPr/>
              <c:txPr>
                <a:bodyPr rot="-5400000" vert="horz"/>
                <a:lstStyle/>
                <a:p>
                  <a:pPr>
                    <a:defRPr/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spPr/>
              <c:txPr>
                <a:bodyPr rot="-5400000" vert="horz"/>
                <a:lstStyle/>
                <a:p>
                  <a:pPr>
                    <a:defRPr/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multiLvlStrRef>
              <c:f>Лист1!$T$22:$Y$23</c:f>
              <c:multiLvlStrCache>
                <c:ptCount val="6"/>
                <c:lvl>
                  <c:pt idx="0">
                    <c:v>проф. К. Митов - лекции</c:v>
                  </c:pt>
                  <c:pt idx="1">
                    <c:v>проф. К. Митов - упражнения</c:v>
                  </c:pt>
                  <c:pt idx="2">
                    <c:v>доц. Г. Цанев</c:v>
                  </c:pt>
                  <c:pt idx="3">
                    <c:v>ас. А. Сеизов</c:v>
                  </c:pt>
                  <c:pt idx="4">
                    <c:v>проф. П. Бочев</c:v>
                  </c:pt>
                  <c:pt idx="5">
                    <c:v>преп. В. Върбанова</c:v>
                  </c:pt>
                </c:lvl>
                <c:lvl>
                  <c:pt idx="0">
                    <c:v>Висша математика</c:v>
                  </c:pt>
                  <c:pt idx="2">
                    <c:v>Информационни технологии</c:v>
                  </c:pt>
                  <c:pt idx="4">
                    <c:v>Физика и биофизика</c:v>
                  </c:pt>
                </c:lvl>
              </c:multiLvlStrCache>
            </c:multiLvlStrRef>
          </c:cat>
          <c:val>
            <c:numRef>
              <c:f>Лист1!$T$26:$Y$26</c:f>
              <c:numCache>
                <c:formatCode>General</c:formatCode>
                <c:ptCount val="6"/>
                <c:pt idx="2" formatCode="0.0">
                  <c:v>8</c:v>
                </c:pt>
                <c:pt idx="4" formatCode="0.0">
                  <c:v>18.2</c:v>
                </c:pt>
                <c:pt idx="5" formatCode="0.0">
                  <c:v>13.6</c:v>
                </c:pt>
              </c:numCache>
            </c:numRef>
          </c:val>
        </c:ser>
        <c:ser>
          <c:idx val="3"/>
          <c:order val="3"/>
          <c:tx>
            <c:strRef>
              <c:f>Лист1!$S$27</c:f>
              <c:strCache>
                <c:ptCount val="1"/>
                <c:pt idx="0">
                  <c:v>нямам мнение</c:v>
                </c:pt>
              </c:strCache>
            </c:strRef>
          </c:tx>
          <c:invertIfNegative val="0"/>
          <c:dLbls>
            <c:dLbl>
              <c:idx val="5"/>
              <c:layout>
                <c:manualLayout>
                  <c:x val="2.7777777777777779E-3"/>
                  <c:y val="-3.6453776611256925E-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 rot="-5400000" vert="horz"/>
              <a:lstStyle/>
              <a:p>
                <a:pPr>
                  <a:defRPr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multiLvlStrRef>
              <c:f>Лист1!$T$22:$Y$23</c:f>
              <c:multiLvlStrCache>
                <c:ptCount val="6"/>
                <c:lvl>
                  <c:pt idx="0">
                    <c:v>проф. К. Митов - лекции</c:v>
                  </c:pt>
                  <c:pt idx="1">
                    <c:v>проф. К. Митов - упражнения</c:v>
                  </c:pt>
                  <c:pt idx="2">
                    <c:v>доц. Г. Цанев</c:v>
                  </c:pt>
                  <c:pt idx="3">
                    <c:v>ас. А. Сеизов</c:v>
                  </c:pt>
                  <c:pt idx="4">
                    <c:v>проф. П. Бочев</c:v>
                  </c:pt>
                  <c:pt idx="5">
                    <c:v>преп. В. Върбанова</c:v>
                  </c:pt>
                </c:lvl>
                <c:lvl>
                  <c:pt idx="0">
                    <c:v>Висша математика</c:v>
                  </c:pt>
                  <c:pt idx="2">
                    <c:v>Информационни технологии</c:v>
                  </c:pt>
                  <c:pt idx="4">
                    <c:v>Физика и биофизика</c:v>
                  </c:pt>
                </c:lvl>
              </c:multiLvlStrCache>
            </c:multiLvlStrRef>
          </c:cat>
          <c:val>
            <c:numRef>
              <c:f>Лист1!$T$27:$Y$27</c:f>
              <c:numCache>
                <c:formatCode>General</c:formatCode>
                <c:ptCount val="6"/>
                <c:pt idx="5" formatCode="0.0">
                  <c:v>13.6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166225408"/>
        <c:axId val="166226944"/>
      </c:barChart>
      <c:catAx>
        <c:axId val="166225408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/>
          <a:lstStyle/>
          <a:p>
            <a:pPr>
              <a:defRPr sz="900"/>
            </a:pPr>
            <a:endParaRPr lang="en-US"/>
          </a:p>
        </c:txPr>
        <c:crossAx val="166226944"/>
        <c:crosses val="autoZero"/>
        <c:auto val="1"/>
        <c:lblAlgn val="ctr"/>
        <c:lblOffset val="100"/>
        <c:noMultiLvlLbl val="0"/>
      </c:catAx>
      <c:valAx>
        <c:axId val="166226944"/>
        <c:scaling>
          <c:orientation val="minMax"/>
        </c:scaling>
        <c:delete val="1"/>
        <c:axPos val="l"/>
        <c:numFmt formatCode="0.0" sourceLinked="1"/>
        <c:majorTickMark val="out"/>
        <c:minorTickMark val="none"/>
        <c:tickLblPos val="nextTo"/>
        <c:crossAx val="166225408"/>
        <c:crosses val="autoZero"/>
        <c:crossBetween val="between"/>
      </c:valAx>
    </c:plotArea>
    <c:legend>
      <c:legendPos val="t"/>
      <c:layout>
        <c:manualLayout>
          <c:xMode val="edge"/>
          <c:yMode val="edge"/>
          <c:x val="3.1048235077705391E-2"/>
          <c:y val="0.1430957671369848"/>
          <c:w val="0.96670297462817145"/>
          <c:h val="9.8380723242927945E-2"/>
        </c:manualLayout>
      </c:layout>
      <c:overlay val="0"/>
      <c:txPr>
        <a:bodyPr/>
        <a:lstStyle/>
        <a:p>
          <a:pPr>
            <a:defRPr sz="900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000"/>
            </a:pPr>
            <a:r>
              <a:rPr lang="bg-BG" sz="1000" b="1" i="1" baseline="0">
                <a:effectLst/>
              </a:rPr>
              <a:t>Фиг. № 5. </a:t>
            </a:r>
            <a:r>
              <a:rPr lang="bg-BG" sz="1000" b="0" i="1" baseline="0">
                <a:effectLst/>
              </a:rPr>
              <a:t>Считате ли, че съдържанието по учебната дисциплина е актуално (отразява съвременните постижения в областта и представя актуалните проблеми в науката и практиката)? </a:t>
            </a:r>
            <a:endParaRPr lang="en-GB" sz="1000">
              <a:effectLst/>
            </a:endParaRPr>
          </a:p>
        </c:rich>
      </c:tx>
      <c:layout/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Лист1!$A$42</c:f>
              <c:strCache>
                <c:ptCount val="1"/>
                <c:pt idx="0">
                  <c:v>да, считам</c:v>
                </c:pt>
              </c:strCache>
            </c:strRef>
          </c:tx>
          <c:invertIfNegative val="0"/>
          <c:cat>
            <c:strRef>
              <c:f>Лист1!$B$41:$D$41</c:f>
              <c:strCache>
                <c:ptCount val="3"/>
                <c:pt idx="0">
                  <c:v>Висша математика</c:v>
                </c:pt>
                <c:pt idx="1">
                  <c:v>Информационни технологии</c:v>
                </c:pt>
                <c:pt idx="2">
                  <c:v>Физика и биофизика</c:v>
                </c:pt>
              </c:strCache>
            </c:strRef>
          </c:cat>
          <c:val>
            <c:numRef>
              <c:f>Лист1!$B$42:$D$42</c:f>
              <c:numCache>
                <c:formatCode>General</c:formatCode>
                <c:ptCount val="3"/>
                <c:pt idx="0">
                  <c:v>91.7</c:v>
                </c:pt>
                <c:pt idx="1">
                  <c:v>75</c:v>
                </c:pt>
                <c:pt idx="2">
                  <c:v>68.2</c:v>
                </c:pt>
              </c:numCache>
            </c:numRef>
          </c:val>
        </c:ser>
        <c:ser>
          <c:idx val="1"/>
          <c:order val="1"/>
          <c:tx>
            <c:strRef>
              <c:f>Лист1!$A$43</c:f>
              <c:strCache>
                <c:ptCount val="1"/>
                <c:pt idx="0">
                  <c:v>не, не считам</c:v>
                </c:pt>
              </c:strCache>
            </c:strRef>
          </c:tx>
          <c:invertIfNegative val="0"/>
          <c:cat>
            <c:strRef>
              <c:f>Лист1!$B$41:$D$41</c:f>
              <c:strCache>
                <c:ptCount val="3"/>
                <c:pt idx="0">
                  <c:v>Висша математика</c:v>
                </c:pt>
                <c:pt idx="1">
                  <c:v>Информационни технологии</c:v>
                </c:pt>
                <c:pt idx="2">
                  <c:v>Физика и биофизика</c:v>
                </c:pt>
              </c:strCache>
            </c:strRef>
          </c:cat>
          <c:val>
            <c:numRef>
              <c:f>Лист1!$B$43:$D$43</c:f>
              <c:numCache>
                <c:formatCode>General</c:formatCode>
                <c:ptCount val="3"/>
                <c:pt idx="0">
                  <c:v>8.3000000000000007</c:v>
                </c:pt>
                <c:pt idx="1">
                  <c:v>8.3000000000000007</c:v>
                </c:pt>
                <c:pt idx="2">
                  <c:v>13.6</c:v>
                </c:pt>
              </c:numCache>
            </c:numRef>
          </c:val>
        </c:ser>
        <c:ser>
          <c:idx val="2"/>
          <c:order val="2"/>
          <c:tx>
            <c:strRef>
              <c:f>Лист1!$A$44</c:f>
              <c:strCache>
                <c:ptCount val="1"/>
                <c:pt idx="0">
                  <c:v>не мога да преценя</c:v>
                </c:pt>
              </c:strCache>
            </c:strRef>
          </c:tx>
          <c:invertIfNegative val="0"/>
          <c:cat>
            <c:strRef>
              <c:f>Лист1!$B$41:$D$41</c:f>
              <c:strCache>
                <c:ptCount val="3"/>
                <c:pt idx="0">
                  <c:v>Висша математика</c:v>
                </c:pt>
                <c:pt idx="1">
                  <c:v>Информационни технологии</c:v>
                </c:pt>
                <c:pt idx="2">
                  <c:v>Физика и биофизика</c:v>
                </c:pt>
              </c:strCache>
            </c:strRef>
          </c:cat>
          <c:val>
            <c:numRef>
              <c:f>Лист1!$B$44:$D$44</c:f>
              <c:numCache>
                <c:formatCode>General</c:formatCode>
                <c:ptCount val="3"/>
                <c:pt idx="1">
                  <c:v>16.7</c:v>
                </c:pt>
                <c:pt idx="2">
                  <c:v>18.2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cylinder"/>
        <c:axId val="240046080"/>
        <c:axId val="165671680"/>
        <c:axId val="0"/>
      </c:bar3DChart>
      <c:catAx>
        <c:axId val="240046080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/>
          <a:lstStyle/>
          <a:p>
            <a:pPr>
              <a:defRPr sz="900"/>
            </a:pPr>
            <a:endParaRPr lang="en-US"/>
          </a:p>
        </c:txPr>
        <c:crossAx val="165671680"/>
        <c:crosses val="autoZero"/>
        <c:auto val="1"/>
        <c:lblAlgn val="ctr"/>
        <c:lblOffset val="100"/>
        <c:noMultiLvlLbl val="0"/>
      </c:catAx>
      <c:valAx>
        <c:axId val="165671680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240046080"/>
        <c:crosses val="autoZero"/>
        <c:crossBetween val="between"/>
      </c:valAx>
    </c:plotArea>
    <c:legend>
      <c:legendPos val="t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bg-BG" sz="1100" b="1" i="1" baseline="0">
                <a:effectLst/>
              </a:rPr>
              <a:t>Фиг. № 6. </a:t>
            </a:r>
            <a:r>
              <a:rPr lang="bg-BG" sz="1100" b="0" i="1" baseline="0">
                <a:effectLst/>
              </a:rPr>
              <a:t>По време на учебните занятия по дисциплината, преподавателят използвал ли е методи, чрез които студентите да са активни участници?</a:t>
            </a:r>
            <a:endParaRPr lang="en-GB" sz="1100">
              <a:effectLst/>
            </a:endParaRPr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Лист1!$R$46</c:f>
              <c:strCache>
                <c:ptCount val="1"/>
                <c:pt idx="0">
                  <c:v>да, използвал е</c:v>
                </c:pt>
              </c:strCache>
            </c:strRef>
          </c:tx>
          <c:invertIfNegative val="0"/>
          <c:cat>
            <c:multiLvlStrRef>
              <c:f>Лист1!$S$44:$X$45</c:f>
              <c:multiLvlStrCache>
                <c:ptCount val="6"/>
                <c:lvl>
                  <c:pt idx="0">
                    <c:v>проф. К. Митов - лекции</c:v>
                  </c:pt>
                  <c:pt idx="1">
                    <c:v>проф. К. Митов - упражнения</c:v>
                  </c:pt>
                  <c:pt idx="2">
                    <c:v>доц. Г. Цанев</c:v>
                  </c:pt>
                  <c:pt idx="3">
                    <c:v>ас. А. Сеизов</c:v>
                  </c:pt>
                  <c:pt idx="4">
                    <c:v>проф. П. Бочев</c:v>
                  </c:pt>
                  <c:pt idx="5">
                    <c:v>преп. В. Върбанова</c:v>
                  </c:pt>
                </c:lvl>
                <c:lvl>
                  <c:pt idx="0">
                    <c:v>Висша математика</c:v>
                  </c:pt>
                  <c:pt idx="2">
                    <c:v>Информационни технологии</c:v>
                  </c:pt>
                  <c:pt idx="4">
                    <c:v>Физика и биофизика</c:v>
                  </c:pt>
                </c:lvl>
              </c:multiLvlStrCache>
            </c:multiLvlStrRef>
          </c:cat>
          <c:val>
            <c:numRef>
              <c:f>Лист1!$S$46:$X$46</c:f>
              <c:numCache>
                <c:formatCode>0.0</c:formatCode>
                <c:ptCount val="6"/>
                <c:pt idx="0">
                  <c:v>80.8</c:v>
                </c:pt>
                <c:pt idx="1">
                  <c:v>80.8</c:v>
                </c:pt>
                <c:pt idx="2">
                  <c:v>72</c:v>
                </c:pt>
                <c:pt idx="3">
                  <c:v>92</c:v>
                </c:pt>
                <c:pt idx="4">
                  <c:v>56.5</c:v>
                </c:pt>
                <c:pt idx="5">
                  <c:v>60.9</c:v>
                </c:pt>
              </c:numCache>
            </c:numRef>
          </c:val>
        </c:ser>
        <c:ser>
          <c:idx val="1"/>
          <c:order val="1"/>
          <c:tx>
            <c:strRef>
              <c:f>Лист1!$R$47</c:f>
              <c:strCache>
                <c:ptCount val="1"/>
                <c:pt idx="0">
                  <c:v>не, не е използвал</c:v>
                </c:pt>
              </c:strCache>
            </c:strRef>
          </c:tx>
          <c:invertIfNegative val="0"/>
          <c:cat>
            <c:multiLvlStrRef>
              <c:f>Лист1!$S$44:$X$45</c:f>
              <c:multiLvlStrCache>
                <c:ptCount val="6"/>
                <c:lvl>
                  <c:pt idx="0">
                    <c:v>проф. К. Митов - лекции</c:v>
                  </c:pt>
                  <c:pt idx="1">
                    <c:v>проф. К. Митов - упражнения</c:v>
                  </c:pt>
                  <c:pt idx="2">
                    <c:v>доц. Г. Цанев</c:v>
                  </c:pt>
                  <c:pt idx="3">
                    <c:v>ас. А. Сеизов</c:v>
                  </c:pt>
                  <c:pt idx="4">
                    <c:v>проф. П. Бочев</c:v>
                  </c:pt>
                  <c:pt idx="5">
                    <c:v>преп. В. Върбанова</c:v>
                  </c:pt>
                </c:lvl>
                <c:lvl>
                  <c:pt idx="0">
                    <c:v>Висша математика</c:v>
                  </c:pt>
                  <c:pt idx="2">
                    <c:v>Информационни технологии</c:v>
                  </c:pt>
                  <c:pt idx="4">
                    <c:v>Физика и биофизика</c:v>
                  </c:pt>
                </c:lvl>
              </c:multiLvlStrCache>
            </c:multiLvlStrRef>
          </c:cat>
          <c:val>
            <c:numRef>
              <c:f>Лист1!$S$47:$X$47</c:f>
              <c:numCache>
                <c:formatCode>0.0</c:formatCode>
                <c:ptCount val="6"/>
                <c:pt idx="0">
                  <c:v>11.5</c:v>
                </c:pt>
                <c:pt idx="1">
                  <c:v>15.4</c:v>
                </c:pt>
                <c:pt idx="2">
                  <c:v>20</c:v>
                </c:pt>
                <c:pt idx="4">
                  <c:v>30.5</c:v>
                </c:pt>
                <c:pt idx="5">
                  <c:v>30.4</c:v>
                </c:pt>
              </c:numCache>
            </c:numRef>
          </c:val>
        </c:ser>
        <c:ser>
          <c:idx val="2"/>
          <c:order val="2"/>
          <c:tx>
            <c:strRef>
              <c:f>Лист1!$R$48</c:f>
              <c:strCache>
                <c:ptCount val="1"/>
                <c:pt idx="0">
                  <c:v>нямам мнение</c:v>
                </c:pt>
              </c:strCache>
            </c:strRef>
          </c:tx>
          <c:invertIfNegative val="0"/>
          <c:dLbls>
            <c:dLbl>
              <c:idx val="0"/>
              <c:spPr/>
              <c:txPr>
                <a:bodyPr rot="-5400000" vert="horz"/>
                <a:lstStyle/>
                <a:p>
                  <a:pPr>
                    <a:defRPr/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spPr/>
              <c:txPr>
                <a:bodyPr rot="-5400000" vert="horz"/>
                <a:lstStyle/>
                <a:p>
                  <a:pPr>
                    <a:defRPr/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multiLvlStrRef>
              <c:f>Лист1!$S$44:$X$45</c:f>
              <c:multiLvlStrCache>
                <c:ptCount val="6"/>
                <c:lvl>
                  <c:pt idx="0">
                    <c:v>проф. К. Митов - лекции</c:v>
                  </c:pt>
                  <c:pt idx="1">
                    <c:v>проф. К. Митов - упражнения</c:v>
                  </c:pt>
                  <c:pt idx="2">
                    <c:v>доц. Г. Цанев</c:v>
                  </c:pt>
                  <c:pt idx="3">
                    <c:v>ас. А. Сеизов</c:v>
                  </c:pt>
                  <c:pt idx="4">
                    <c:v>проф. П. Бочев</c:v>
                  </c:pt>
                  <c:pt idx="5">
                    <c:v>преп. В. Върбанова</c:v>
                  </c:pt>
                </c:lvl>
                <c:lvl>
                  <c:pt idx="0">
                    <c:v>Висша математика</c:v>
                  </c:pt>
                  <c:pt idx="2">
                    <c:v>Информационни технологии</c:v>
                  </c:pt>
                  <c:pt idx="4">
                    <c:v>Физика и биофизика</c:v>
                  </c:pt>
                </c:lvl>
              </c:multiLvlStrCache>
            </c:multiLvlStrRef>
          </c:cat>
          <c:val>
            <c:numRef>
              <c:f>Лист1!$S$48:$X$48</c:f>
              <c:numCache>
                <c:formatCode>0.0</c:formatCode>
                <c:ptCount val="6"/>
                <c:pt idx="0">
                  <c:v>7.7</c:v>
                </c:pt>
                <c:pt idx="1">
                  <c:v>3.8</c:v>
                </c:pt>
                <c:pt idx="2">
                  <c:v>8</c:v>
                </c:pt>
                <c:pt idx="3">
                  <c:v>8</c:v>
                </c:pt>
                <c:pt idx="4">
                  <c:v>13</c:v>
                </c:pt>
                <c:pt idx="5">
                  <c:v>8.6999999999999993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166273408"/>
        <c:axId val="166274944"/>
      </c:barChart>
      <c:catAx>
        <c:axId val="166273408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/>
          <a:lstStyle/>
          <a:p>
            <a:pPr>
              <a:defRPr sz="900"/>
            </a:pPr>
            <a:endParaRPr lang="en-US"/>
          </a:p>
        </c:txPr>
        <c:crossAx val="166274944"/>
        <c:crosses val="autoZero"/>
        <c:auto val="1"/>
        <c:lblAlgn val="ctr"/>
        <c:lblOffset val="100"/>
        <c:noMultiLvlLbl val="0"/>
      </c:catAx>
      <c:valAx>
        <c:axId val="166274944"/>
        <c:scaling>
          <c:orientation val="minMax"/>
        </c:scaling>
        <c:delete val="1"/>
        <c:axPos val="l"/>
        <c:numFmt formatCode="0.0" sourceLinked="1"/>
        <c:majorTickMark val="out"/>
        <c:minorTickMark val="none"/>
        <c:tickLblPos val="nextTo"/>
        <c:crossAx val="166273408"/>
        <c:crosses val="autoZero"/>
        <c:crossBetween val="between"/>
      </c:valAx>
    </c:plotArea>
    <c:legend>
      <c:legendPos val="t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bg-BG" sz="1100" b="1" i="1" baseline="0">
                <a:effectLst/>
              </a:rPr>
              <a:t>Фиг. № 7. </a:t>
            </a:r>
            <a:r>
              <a:rPr lang="bg-BG" sz="1100" b="0" i="1" baseline="0">
                <a:effectLst/>
              </a:rPr>
              <a:t>Срещали ли сте затруднения с усвояването на учебния материал по дисциплината?</a:t>
            </a:r>
            <a:endParaRPr lang="en-GB" sz="1100">
              <a:effectLst/>
            </a:endParaRPr>
          </a:p>
        </c:rich>
      </c:tx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Лист1!$A$62</c:f>
              <c:strCache>
                <c:ptCount val="1"/>
                <c:pt idx="0">
                  <c:v>да, срещал съм</c:v>
                </c:pt>
              </c:strCache>
            </c:strRef>
          </c:tx>
          <c:invertIfNegative val="0"/>
          <c:cat>
            <c:strRef>
              <c:f>Лист1!$B$61:$D$61</c:f>
              <c:strCache>
                <c:ptCount val="3"/>
                <c:pt idx="0">
                  <c:v>Висша математика</c:v>
                </c:pt>
                <c:pt idx="1">
                  <c:v>Информационни технологии</c:v>
                </c:pt>
                <c:pt idx="2">
                  <c:v>Физика и биофизика</c:v>
                </c:pt>
              </c:strCache>
            </c:strRef>
          </c:cat>
          <c:val>
            <c:numRef>
              <c:f>Лист1!$B$62:$D$62</c:f>
              <c:numCache>
                <c:formatCode>General</c:formatCode>
                <c:ptCount val="3"/>
                <c:pt idx="0">
                  <c:v>15.4</c:v>
                </c:pt>
                <c:pt idx="1">
                  <c:v>41.6</c:v>
                </c:pt>
                <c:pt idx="2">
                  <c:v>78.3</c:v>
                </c:pt>
              </c:numCache>
            </c:numRef>
          </c:val>
        </c:ser>
        <c:ser>
          <c:idx val="1"/>
          <c:order val="1"/>
          <c:tx>
            <c:strRef>
              <c:f>Лист1!$A$63</c:f>
              <c:strCache>
                <c:ptCount val="1"/>
                <c:pt idx="0">
                  <c:v>не, не съм срещал</c:v>
                </c:pt>
              </c:strCache>
            </c:strRef>
          </c:tx>
          <c:invertIfNegative val="0"/>
          <c:cat>
            <c:strRef>
              <c:f>Лист1!$B$61:$D$61</c:f>
              <c:strCache>
                <c:ptCount val="3"/>
                <c:pt idx="0">
                  <c:v>Висша математика</c:v>
                </c:pt>
                <c:pt idx="1">
                  <c:v>Информационни технологии</c:v>
                </c:pt>
                <c:pt idx="2">
                  <c:v>Физика и биофизика</c:v>
                </c:pt>
              </c:strCache>
            </c:strRef>
          </c:cat>
          <c:val>
            <c:numRef>
              <c:f>Лист1!$B$63:$D$63</c:f>
              <c:numCache>
                <c:formatCode>General</c:formatCode>
                <c:ptCount val="3"/>
                <c:pt idx="0">
                  <c:v>73.099999999999994</c:v>
                </c:pt>
                <c:pt idx="1">
                  <c:v>54.2</c:v>
                </c:pt>
                <c:pt idx="2">
                  <c:v>13</c:v>
                </c:pt>
              </c:numCache>
            </c:numRef>
          </c:val>
        </c:ser>
        <c:ser>
          <c:idx val="2"/>
          <c:order val="2"/>
          <c:tx>
            <c:strRef>
              <c:f>Лист1!$A$64</c:f>
              <c:strCache>
                <c:ptCount val="1"/>
                <c:pt idx="0">
                  <c:v>не мога да преценя</c:v>
                </c:pt>
              </c:strCache>
            </c:strRef>
          </c:tx>
          <c:invertIfNegative val="0"/>
          <c:cat>
            <c:strRef>
              <c:f>Лист1!$B$61:$D$61</c:f>
              <c:strCache>
                <c:ptCount val="3"/>
                <c:pt idx="0">
                  <c:v>Висша математика</c:v>
                </c:pt>
                <c:pt idx="1">
                  <c:v>Информационни технологии</c:v>
                </c:pt>
                <c:pt idx="2">
                  <c:v>Физика и биофизика</c:v>
                </c:pt>
              </c:strCache>
            </c:strRef>
          </c:cat>
          <c:val>
            <c:numRef>
              <c:f>Лист1!$B$64:$D$64</c:f>
              <c:numCache>
                <c:formatCode>General</c:formatCode>
                <c:ptCount val="3"/>
                <c:pt idx="0">
                  <c:v>11.5</c:v>
                </c:pt>
                <c:pt idx="1">
                  <c:v>4.2</c:v>
                </c:pt>
                <c:pt idx="2">
                  <c:v>8.6999999999999993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cylinder"/>
        <c:axId val="177632000"/>
        <c:axId val="177634304"/>
        <c:axId val="0"/>
      </c:bar3DChart>
      <c:catAx>
        <c:axId val="177632000"/>
        <c:scaling>
          <c:orientation val="minMax"/>
        </c:scaling>
        <c:delete val="0"/>
        <c:axPos val="b"/>
        <c:majorTickMark val="none"/>
        <c:minorTickMark val="none"/>
        <c:tickLblPos val="nextTo"/>
        <c:crossAx val="177634304"/>
        <c:crosses val="autoZero"/>
        <c:auto val="1"/>
        <c:lblAlgn val="ctr"/>
        <c:lblOffset val="100"/>
        <c:noMultiLvlLbl val="0"/>
      </c:catAx>
      <c:valAx>
        <c:axId val="177634304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177632000"/>
        <c:crosses val="autoZero"/>
        <c:crossBetween val="between"/>
      </c:valAx>
    </c:plotArea>
    <c:legend>
      <c:legendPos val="t"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bg-BG" sz="1100" b="1" i="1" baseline="0">
                <a:effectLst/>
              </a:rPr>
              <a:t>Фиг. № 8. </a:t>
            </a:r>
            <a:r>
              <a:rPr lang="bg-BG" sz="1100" b="0" i="1" baseline="0">
                <a:effectLst/>
              </a:rPr>
              <a:t>Отделихте ли достатъчно време за самоподготовка за учебно-практическите занятия по дисциплината?</a:t>
            </a:r>
            <a:endParaRPr lang="en-GB" sz="1100">
              <a:effectLst/>
            </a:endParaRPr>
          </a:p>
        </c:rich>
      </c:tx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Лист1!$I$62</c:f>
              <c:strCache>
                <c:ptCount val="1"/>
                <c:pt idx="0">
                  <c:v>да, отделям достатъчно</c:v>
                </c:pt>
              </c:strCache>
            </c:strRef>
          </c:tx>
          <c:invertIfNegative val="0"/>
          <c:cat>
            <c:strRef>
              <c:f>Лист1!$J$61:$L$61</c:f>
              <c:strCache>
                <c:ptCount val="3"/>
                <c:pt idx="0">
                  <c:v>Висша математика</c:v>
                </c:pt>
                <c:pt idx="1">
                  <c:v>Информационни технологии</c:v>
                </c:pt>
                <c:pt idx="2">
                  <c:v>Физика и биофизика</c:v>
                </c:pt>
              </c:strCache>
            </c:strRef>
          </c:cat>
          <c:val>
            <c:numRef>
              <c:f>Лист1!$J$62:$L$62</c:f>
              <c:numCache>
                <c:formatCode>General</c:formatCode>
                <c:ptCount val="3"/>
                <c:pt idx="0">
                  <c:v>88.5</c:v>
                </c:pt>
                <c:pt idx="1">
                  <c:v>60</c:v>
                </c:pt>
                <c:pt idx="2">
                  <c:v>34.799999999999997</c:v>
                </c:pt>
              </c:numCache>
            </c:numRef>
          </c:val>
        </c:ser>
        <c:ser>
          <c:idx val="1"/>
          <c:order val="1"/>
          <c:tx>
            <c:strRef>
              <c:f>Лист1!$I$63</c:f>
              <c:strCache>
                <c:ptCount val="1"/>
                <c:pt idx="0">
                  <c:v>да, отделям, но не достатъчно</c:v>
                </c:pt>
              </c:strCache>
            </c:strRef>
          </c:tx>
          <c:invertIfNegative val="0"/>
          <c:cat>
            <c:strRef>
              <c:f>Лист1!$J$61:$L$61</c:f>
              <c:strCache>
                <c:ptCount val="3"/>
                <c:pt idx="0">
                  <c:v>Висша математика</c:v>
                </c:pt>
                <c:pt idx="1">
                  <c:v>Информационни технологии</c:v>
                </c:pt>
                <c:pt idx="2">
                  <c:v>Физика и биофизика</c:v>
                </c:pt>
              </c:strCache>
            </c:strRef>
          </c:cat>
          <c:val>
            <c:numRef>
              <c:f>Лист1!$J$63:$L$63</c:f>
              <c:numCache>
                <c:formatCode>General</c:formatCode>
                <c:ptCount val="3"/>
                <c:pt idx="0">
                  <c:v>11.5</c:v>
                </c:pt>
                <c:pt idx="1">
                  <c:v>32</c:v>
                </c:pt>
                <c:pt idx="2">
                  <c:v>60.9</c:v>
                </c:pt>
              </c:numCache>
            </c:numRef>
          </c:val>
        </c:ser>
        <c:ser>
          <c:idx val="2"/>
          <c:order val="2"/>
          <c:tx>
            <c:strRef>
              <c:f>Лист1!$I$64</c:f>
              <c:strCache>
                <c:ptCount val="1"/>
                <c:pt idx="0">
                  <c:v>не, не отделям въобще</c:v>
                </c:pt>
              </c:strCache>
            </c:strRef>
          </c:tx>
          <c:invertIfNegative val="0"/>
          <c:cat>
            <c:strRef>
              <c:f>Лист1!$J$61:$L$61</c:f>
              <c:strCache>
                <c:ptCount val="3"/>
                <c:pt idx="0">
                  <c:v>Висша математика</c:v>
                </c:pt>
                <c:pt idx="1">
                  <c:v>Информационни технологии</c:v>
                </c:pt>
                <c:pt idx="2">
                  <c:v>Физика и биофизика</c:v>
                </c:pt>
              </c:strCache>
            </c:strRef>
          </c:cat>
          <c:val>
            <c:numRef>
              <c:f>Лист1!$J$64:$L$64</c:f>
              <c:numCache>
                <c:formatCode>General</c:formatCode>
                <c:ptCount val="3"/>
                <c:pt idx="1">
                  <c:v>8</c:v>
                </c:pt>
                <c:pt idx="2">
                  <c:v>4.3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cylinder"/>
        <c:axId val="241302912"/>
        <c:axId val="241403776"/>
        <c:axId val="0"/>
      </c:bar3DChart>
      <c:catAx>
        <c:axId val="241302912"/>
        <c:scaling>
          <c:orientation val="minMax"/>
        </c:scaling>
        <c:delete val="0"/>
        <c:axPos val="b"/>
        <c:majorTickMark val="none"/>
        <c:minorTickMark val="none"/>
        <c:tickLblPos val="nextTo"/>
        <c:crossAx val="241403776"/>
        <c:crosses val="autoZero"/>
        <c:auto val="1"/>
        <c:lblAlgn val="ctr"/>
        <c:lblOffset val="100"/>
        <c:noMultiLvlLbl val="0"/>
      </c:catAx>
      <c:valAx>
        <c:axId val="241403776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241302912"/>
        <c:crosses val="autoZero"/>
        <c:crossBetween val="between"/>
      </c:valAx>
    </c:plotArea>
    <c:legend>
      <c:legendPos val="t"/>
      <c:overlay val="0"/>
      <c:txPr>
        <a:bodyPr/>
        <a:lstStyle/>
        <a:p>
          <a:pPr>
            <a:defRPr sz="900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bg-BG" sz="1100" i="1"/>
              <a:t>Фиг. 9. </a:t>
            </a:r>
            <a:r>
              <a:rPr lang="bg-BG" sz="1100" b="0" i="1"/>
              <a:t>Предложени ли Ви бяха консултации по време на семестъра от страна на преподавателите, водили учебната дисциплина?</a:t>
            </a:r>
            <a:endParaRPr lang="en-GB" sz="1100" i="1"/>
          </a:p>
        </c:rich>
      </c:tx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1.6611360645447666E-2"/>
          <c:y val="0.38060973023199435"/>
          <c:w val="0.96949988625927275"/>
          <c:h val="0.46837194857137082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Лист1!$Q$67</c:f>
              <c:strCache>
                <c:ptCount val="1"/>
                <c:pt idx="0">
                  <c:v>да, предложени от препод., водил лекциите</c:v>
                </c:pt>
              </c:strCache>
            </c:strRef>
          </c:tx>
          <c:invertIfNegative val="0"/>
          <c:cat>
            <c:strRef>
              <c:f>Лист1!$R$66:$T$66</c:f>
              <c:strCache>
                <c:ptCount val="3"/>
                <c:pt idx="0">
                  <c:v>Висша математика</c:v>
                </c:pt>
                <c:pt idx="1">
                  <c:v>Информационни технологии</c:v>
                </c:pt>
                <c:pt idx="2">
                  <c:v>Физика и биофизика</c:v>
                </c:pt>
              </c:strCache>
            </c:strRef>
          </c:cat>
          <c:val>
            <c:numRef>
              <c:f>Лист1!$R$67:$T$67</c:f>
              <c:numCache>
                <c:formatCode>General</c:formatCode>
                <c:ptCount val="3"/>
                <c:pt idx="0">
                  <c:v>73.099999999999994</c:v>
                </c:pt>
                <c:pt idx="1">
                  <c:v>27</c:v>
                </c:pt>
                <c:pt idx="2">
                  <c:v>15.9</c:v>
                </c:pt>
              </c:numCache>
            </c:numRef>
          </c:val>
        </c:ser>
        <c:ser>
          <c:idx val="1"/>
          <c:order val="1"/>
          <c:tx>
            <c:strRef>
              <c:f>Лист1!$Q$68</c:f>
              <c:strCache>
                <c:ptCount val="1"/>
                <c:pt idx="0">
                  <c:v>да, предложени от препод., водил упражн.</c:v>
                </c:pt>
              </c:strCache>
            </c:strRef>
          </c:tx>
          <c:invertIfNegative val="0"/>
          <c:cat>
            <c:strRef>
              <c:f>Лист1!$R$66:$T$66</c:f>
              <c:strCache>
                <c:ptCount val="3"/>
                <c:pt idx="0">
                  <c:v>Висша математика</c:v>
                </c:pt>
                <c:pt idx="1">
                  <c:v>Информационни технологии</c:v>
                </c:pt>
                <c:pt idx="2">
                  <c:v>Физика и биофизика</c:v>
                </c:pt>
              </c:strCache>
            </c:strRef>
          </c:cat>
          <c:val>
            <c:numRef>
              <c:f>Лист1!$R$68:$T$68</c:f>
              <c:numCache>
                <c:formatCode>General</c:formatCode>
                <c:ptCount val="3"/>
                <c:pt idx="0">
                  <c:v>26.9</c:v>
                </c:pt>
                <c:pt idx="1">
                  <c:v>35.5</c:v>
                </c:pt>
                <c:pt idx="2">
                  <c:v>29.6</c:v>
                </c:pt>
              </c:numCache>
            </c:numRef>
          </c:val>
        </c:ser>
        <c:ser>
          <c:idx val="2"/>
          <c:order val="2"/>
          <c:tx>
            <c:strRef>
              <c:f>Лист1!$Q$69</c:f>
              <c:strCache>
                <c:ptCount val="1"/>
                <c:pt idx="0">
                  <c:v>не, не бяха предложени</c:v>
                </c:pt>
              </c:strCache>
            </c:strRef>
          </c:tx>
          <c:invertIfNegative val="0"/>
          <c:cat>
            <c:strRef>
              <c:f>Лист1!$R$66:$T$66</c:f>
              <c:strCache>
                <c:ptCount val="3"/>
                <c:pt idx="0">
                  <c:v>Висша математика</c:v>
                </c:pt>
                <c:pt idx="1">
                  <c:v>Информационни технологии</c:v>
                </c:pt>
                <c:pt idx="2">
                  <c:v>Физика и биофизика</c:v>
                </c:pt>
              </c:strCache>
            </c:strRef>
          </c:cat>
          <c:val>
            <c:numRef>
              <c:f>Лист1!$R$69:$T$69</c:f>
              <c:numCache>
                <c:formatCode>General</c:formatCode>
                <c:ptCount val="3"/>
                <c:pt idx="1">
                  <c:v>37.5</c:v>
                </c:pt>
                <c:pt idx="2">
                  <c:v>54.5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cylinder"/>
        <c:axId val="268275712"/>
        <c:axId val="268277248"/>
        <c:axId val="0"/>
      </c:bar3DChart>
      <c:catAx>
        <c:axId val="268275712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/>
          <a:lstStyle/>
          <a:p>
            <a:pPr>
              <a:defRPr sz="900"/>
            </a:pPr>
            <a:endParaRPr lang="en-US"/>
          </a:p>
        </c:txPr>
        <c:crossAx val="268277248"/>
        <c:crosses val="autoZero"/>
        <c:auto val="1"/>
        <c:lblAlgn val="ctr"/>
        <c:lblOffset val="100"/>
        <c:noMultiLvlLbl val="0"/>
      </c:catAx>
      <c:valAx>
        <c:axId val="268277248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268275712"/>
        <c:crosses val="autoZero"/>
        <c:crossBetween val="between"/>
      </c:valAx>
    </c:plotArea>
    <c:legend>
      <c:legendPos val="t"/>
      <c:layout>
        <c:manualLayout>
          <c:xMode val="edge"/>
          <c:yMode val="edge"/>
          <c:x val="0"/>
          <c:y val="0.16497106382119159"/>
          <c:w val="0.98371628217520934"/>
          <c:h val="0.20226706036745407"/>
        </c:manualLayout>
      </c:layout>
      <c:overlay val="0"/>
      <c:txPr>
        <a:bodyPr/>
        <a:lstStyle/>
        <a:p>
          <a:pPr>
            <a:defRPr sz="900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25A25AF-6371-4E49-AB70-01A09E425F53}" type="datetimeFigureOut">
              <a:rPr lang="en-GB" smtClean="0"/>
              <a:t>10/04/2018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3B9442-74DC-4B2B-8C5D-369FAD0E88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96710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B9806-9C8A-4183-A6DE-8A1DB12F380E}" type="datetime1">
              <a:rPr lang="en-GB" smtClean="0"/>
              <a:t>10/04/2018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EBE12-A991-4A0F-BFCC-904F09E80E21}" type="slidenum">
              <a:rPr lang="en-GB" smtClean="0"/>
              <a:t>‹#›</a:t>
            </a:fld>
            <a:endParaRPr lang="en-GB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F2646-AE12-41EE-9A30-2C476B2F1E96}" type="datetime1">
              <a:rPr lang="en-GB" smtClean="0"/>
              <a:t>10/04/2018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EBE12-A991-4A0F-BFCC-904F09E80E21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E9AE45-4D93-4A79-A318-5025F2F0DF2D}" type="datetime1">
              <a:rPr lang="en-GB" smtClean="0"/>
              <a:t>10/04/2018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EBE12-A991-4A0F-BFCC-904F09E80E21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9E4A71-17EB-49B7-8C49-E057C9EBA32A}" type="datetime1">
              <a:rPr lang="en-GB" smtClean="0"/>
              <a:t>10/04/2018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EBE12-A991-4A0F-BFCC-904F09E80E21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684E7-B53E-4574-995E-F68E06FB21F4}" type="datetime1">
              <a:rPr lang="en-GB" smtClean="0"/>
              <a:t>10/04/2018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EBE12-A991-4A0F-BFCC-904F09E80E21}" type="slidenum">
              <a:rPr lang="en-GB" smtClean="0"/>
              <a:t>‹#›</a:t>
            </a:fld>
            <a:endParaRPr lang="en-GB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B040C-4697-4910-901C-B3DE27BB1C69}" type="datetime1">
              <a:rPr lang="en-GB" smtClean="0"/>
              <a:t>10/04/2018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EBE12-A991-4A0F-BFCC-904F09E80E21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6CD15-C37E-4998-AABC-2F3A3D6BD13B}" type="datetime1">
              <a:rPr lang="en-GB" smtClean="0"/>
              <a:t>10/04/2018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EBE12-A991-4A0F-BFCC-904F09E80E21}" type="slidenum">
              <a:rPr lang="en-GB" smtClean="0"/>
              <a:t>‹#›</a:t>
            </a:fld>
            <a:endParaRPr lang="en-GB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62DC95-41AA-4E34-87EE-027CC5D63100}" type="datetime1">
              <a:rPr lang="en-GB" smtClean="0"/>
              <a:t>10/04/2018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EBE12-A991-4A0F-BFCC-904F09E80E21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A88278-8B47-4ACA-9B3F-01C311AE023D}" type="datetime1">
              <a:rPr lang="en-GB" smtClean="0"/>
              <a:t>10/04/2018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EBE12-A991-4A0F-BFCC-904F09E80E21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D8E11-3AB9-430A-A612-CACA68A7DED6}" type="datetime1">
              <a:rPr lang="en-GB" smtClean="0"/>
              <a:t>10/04/2018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EBE12-A991-4A0F-BFCC-904F09E80E21}" type="slidenum">
              <a:rPr lang="en-GB" smtClean="0"/>
              <a:t>‹#›</a:t>
            </a:fld>
            <a:endParaRPr lang="en-GB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B9BE6-0E59-421A-9309-91446E77E5AD}" type="datetime1">
              <a:rPr lang="en-GB" smtClean="0"/>
              <a:t>10/04/2018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EBE12-A991-4A0F-BFCC-904F09E80E21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532EF93E-331C-4692-8E7F-71149EF03EB2}" type="datetime1">
              <a:rPr lang="en-GB" smtClean="0"/>
              <a:t>10/04/2018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779EBE12-A991-4A0F-BFCC-904F09E80E21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9552" y="1484784"/>
            <a:ext cx="8136904" cy="3456384"/>
          </a:xfrm>
        </p:spPr>
        <p:txBody>
          <a:bodyPr>
            <a:noAutofit/>
          </a:bodyPr>
          <a:lstStyle/>
          <a:p>
            <a:pPr algn="ctr"/>
            <a:r>
              <a:rPr lang="en-US" sz="2400" b="1" dirty="0" smtClean="0"/>
              <a:t>0</a:t>
            </a:r>
            <a:r>
              <a:rPr lang="bg-BG" sz="2400" b="1" dirty="0" smtClean="0"/>
              <a:t>3</a:t>
            </a:r>
            <a:r>
              <a:rPr lang="en-US" sz="2400" b="1" dirty="0" smtClean="0"/>
              <a:t>-0</a:t>
            </a:r>
            <a:r>
              <a:rPr lang="bg-BG" sz="2400" b="1" smtClean="0"/>
              <a:t>1</a:t>
            </a:r>
            <a:r>
              <a:rPr lang="en-US" sz="2400" b="1" smtClean="0"/>
              <a:t>: </a:t>
            </a:r>
            <a:r>
              <a:rPr lang="bg-BG" sz="2400" b="1" dirty="0" smtClean="0"/>
              <a:t>ПРОУЧВАНЕ НА </a:t>
            </a:r>
            <a:r>
              <a:rPr lang="ru-RU" sz="2400" b="1" dirty="0" smtClean="0"/>
              <a:t>МНЕНИЕТО </a:t>
            </a:r>
            <a:r>
              <a:rPr lang="ru-RU" sz="2400" b="1" dirty="0"/>
              <a:t>НА СТУДЕНТИ </a:t>
            </a:r>
            <a:r>
              <a:rPr lang="ru-RU" sz="2400" b="1" dirty="0" smtClean="0"/>
              <a:t>ЗА </a:t>
            </a:r>
            <a:r>
              <a:rPr lang="ru-RU" sz="2400" b="1" dirty="0"/>
              <a:t>СПЕЦИФИЧНИТЕ КОМПЕТЕНЦИИ, ФОРМИРАНИ ПО </a:t>
            </a:r>
            <a:r>
              <a:rPr lang="ru-RU" sz="2400" b="1" dirty="0" smtClean="0"/>
              <a:t>УЧЕБНИТЕ ДИСЦИПЛИНИ „ВИСША МАТЕМАТИКА”, „ИНФОРМАЦИОННИ ТЕХНОЛОГИИ” </a:t>
            </a:r>
            <a:r>
              <a:rPr lang="ru-RU" sz="2400" b="1" dirty="0"/>
              <a:t>И „ ФИЗИКА И БИОФИЗИКА ”, ТЯХНОТО СЪОТВЕТСТВИЕ С МЕТОДИТЕ ЗА ОЦЕНКА НА ЗНАНИЯТА И УМЕНИЯТА </a:t>
            </a:r>
            <a:r>
              <a:rPr lang="ru-RU" sz="2400" b="1" dirty="0" smtClean="0"/>
              <a:t>НА СТУДЕНТИТЕ И </a:t>
            </a:r>
            <a:r>
              <a:rPr lang="ru-RU" sz="2400" b="1" dirty="0"/>
              <a:t>ЗА ПРЕПОДАВАТЕЛИТЕ, УЧАСТВАЛИ В ОБУЧЕНИЕТО НА СТУДЕНТИТЕ ПО </a:t>
            </a:r>
            <a:r>
              <a:rPr lang="ru-RU" sz="2400" b="1" dirty="0" smtClean="0"/>
              <a:t>УЧЕБНИТЕ ДИСЦИПЛИНИ</a:t>
            </a:r>
            <a:endParaRPr lang="en-GB" sz="24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1640" y="5661248"/>
            <a:ext cx="6461760" cy="432048"/>
          </a:xfrm>
        </p:spPr>
        <p:txBody>
          <a:bodyPr>
            <a:normAutofit fontScale="77500" lnSpcReduction="20000"/>
          </a:bodyPr>
          <a:lstStyle/>
          <a:p>
            <a:pPr algn="ctr"/>
            <a:r>
              <a:rPr lang="bg-BG" i="1" dirty="0" smtClean="0">
                <a:solidFill>
                  <a:schemeClr val="tx2"/>
                </a:solidFill>
              </a:rPr>
              <a:t>СТУДЕНТИ ОТ СПЕЦИАЛНОСТ „ФАРМАЦИЯ“, 2 КУРС</a:t>
            </a:r>
            <a:endParaRPr lang="en-GB" i="1" dirty="0">
              <a:solidFill>
                <a:schemeClr val="tx2"/>
              </a:solidFill>
            </a:endParaRPr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971600" y="404664"/>
            <a:ext cx="6461760" cy="64807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None/>
              <a:defRPr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ts val="0"/>
              </a:spcBef>
            </a:pPr>
            <a:r>
              <a:rPr lang="bg-BG" sz="1600" b="1" i="1" dirty="0" smtClean="0">
                <a:solidFill>
                  <a:schemeClr val="tx2"/>
                </a:solidFill>
              </a:rPr>
              <a:t>МЕДИЦИНСКИ УНИВЕРСИТЕТ – ПЛЕВЕН </a:t>
            </a:r>
          </a:p>
          <a:p>
            <a:pPr algn="ctr">
              <a:spcBef>
                <a:spcPts val="0"/>
              </a:spcBef>
            </a:pPr>
            <a:r>
              <a:rPr lang="bg-BG" sz="1600" b="1" i="1" dirty="0" smtClean="0">
                <a:solidFill>
                  <a:schemeClr val="tx2"/>
                </a:solidFill>
              </a:rPr>
              <a:t>ФАКУЛТЕТ „ФАРМАЦИЯ“</a:t>
            </a:r>
            <a:endParaRPr lang="en-GB" sz="1600" b="1" i="1" dirty="0">
              <a:solidFill>
                <a:schemeClr val="tx2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428662"/>
            <a:ext cx="590550" cy="600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6" name="Straight Connector 5"/>
          <p:cNvCxnSpPr/>
          <p:nvPr/>
        </p:nvCxnSpPr>
        <p:spPr>
          <a:xfrm>
            <a:off x="827584" y="1052736"/>
            <a:ext cx="7056784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59424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404664"/>
            <a:ext cx="8712968" cy="648072"/>
          </a:xfrm>
        </p:spPr>
        <p:txBody>
          <a:bodyPr>
            <a:normAutofit/>
          </a:bodyPr>
          <a:lstStyle/>
          <a:p>
            <a:r>
              <a:rPr lang="bg-BG" sz="1800" b="1" dirty="0" smtClean="0">
                <a:solidFill>
                  <a:schemeClr val="accent2"/>
                </a:solidFill>
              </a:rPr>
              <a:t>ОРГАНИЗИРАНИ КОНСУЛТАЦИИ ОТ ПРЕПОДАВАТЕЛИТЕ ПО УЧЕБНИТЕ ДИСЦИПЛИНИ И ПОСЕЩАЕМОСТ ОТ СТУДЕНТИТЕ</a:t>
            </a:r>
            <a:endParaRPr lang="en-GB" sz="1800" b="1" dirty="0">
              <a:solidFill>
                <a:schemeClr val="accent2"/>
              </a:solidFill>
            </a:endParaRPr>
          </a:p>
        </p:txBody>
      </p:sp>
      <p:sp>
        <p:nvSpPr>
          <p:cNvPr id="13" name="Text Box 4"/>
          <p:cNvSpPr txBox="1">
            <a:spLocks noChangeArrowheads="1"/>
          </p:cNvSpPr>
          <p:nvPr/>
        </p:nvSpPr>
        <p:spPr bwMode="auto">
          <a:xfrm>
            <a:off x="179512" y="5301208"/>
            <a:ext cx="8784976" cy="14401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171450" marR="0" lvl="0" indent="-1714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buClrTx/>
              <a:buSzTx/>
              <a:buFont typeface="Arial" pitchFamily="34" charset="0"/>
              <a:buChar char="•"/>
              <a:tabLst/>
            </a:pPr>
            <a:r>
              <a:rPr lang="bg-BG" sz="1400" dirty="0" smtClean="0">
                <a:cs typeface="Arial" pitchFamily="34" charset="0"/>
              </a:rPr>
              <a:t>Над 73% от студентите потвърждават за провеждането на консултации от страна на преподавателя по „Висша математика“. По отношение на „Физика и биофизика“ </a:t>
            </a:r>
            <a:r>
              <a:rPr lang="en-US" sz="1400" dirty="0" smtClean="0">
                <a:cs typeface="Arial" pitchFamily="34" charset="0"/>
              </a:rPr>
              <a:t>(</a:t>
            </a:r>
            <a:r>
              <a:rPr lang="bg-BG" sz="1400" dirty="0" smtClean="0">
                <a:cs typeface="Arial" pitchFamily="34" charset="0"/>
              </a:rPr>
              <a:t>54.5%</a:t>
            </a:r>
            <a:r>
              <a:rPr lang="en-US" sz="1400" dirty="0" smtClean="0">
                <a:cs typeface="Arial" pitchFamily="34" charset="0"/>
              </a:rPr>
              <a:t>)</a:t>
            </a:r>
            <a:r>
              <a:rPr lang="bg-BG" sz="1400" dirty="0" smtClean="0">
                <a:cs typeface="Arial" pitchFamily="34" charset="0"/>
              </a:rPr>
              <a:t> и „Информационни технологии“ </a:t>
            </a:r>
            <a:r>
              <a:rPr lang="en-US" sz="1400" dirty="0" smtClean="0">
                <a:cs typeface="Arial" pitchFamily="34" charset="0"/>
              </a:rPr>
              <a:t>(</a:t>
            </a:r>
            <a:r>
              <a:rPr lang="bg-BG" sz="1400" dirty="0" smtClean="0">
                <a:cs typeface="Arial" pitchFamily="34" charset="0"/>
              </a:rPr>
              <a:t>37.5%</a:t>
            </a:r>
            <a:r>
              <a:rPr lang="en-US" sz="1400" dirty="0" smtClean="0">
                <a:cs typeface="Arial" pitchFamily="34" charset="0"/>
              </a:rPr>
              <a:t>)</a:t>
            </a:r>
            <a:r>
              <a:rPr lang="bg-BG" sz="1400" dirty="0" smtClean="0">
                <a:cs typeface="Arial" pitchFamily="34" charset="0"/>
              </a:rPr>
              <a:t> студентите споделят за отсъствието на консултации.</a:t>
            </a:r>
          </a:p>
          <a:p>
            <a:pPr marL="171450" marR="0" lvl="0" indent="-1714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 typeface="Arial" pitchFamily="34" charset="0"/>
              <a:buChar char="•"/>
              <a:tabLst/>
            </a:pPr>
            <a:r>
              <a:rPr lang="bg-BG" sz="1400" baseline="0" dirty="0" smtClean="0">
                <a:cs typeface="Arial" pitchFamily="34" charset="0"/>
              </a:rPr>
              <a:t>Над 70% са посещавали консултациите, организирани от преподавателя по „Висша математика“</a:t>
            </a:r>
            <a:r>
              <a:rPr lang="bg-BG" sz="1400" dirty="0" smtClean="0">
                <a:cs typeface="Arial" pitchFamily="34" charset="0"/>
              </a:rPr>
              <a:t>. По останалите две учебни дисциплини по-голяма част от студентите признават, че не са посещавали консултациите.</a:t>
            </a:r>
            <a:endParaRPr kumimoji="0" lang="en-US" sz="1400" b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75948802"/>
              </p:ext>
            </p:extLst>
          </p:nvPr>
        </p:nvGraphicFramePr>
        <p:xfrm>
          <a:off x="179512" y="1196752"/>
          <a:ext cx="4602573" cy="39604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09983333"/>
              </p:ext>
            </p:extLst>
          </p:nvPr>
        </p:nvGraphicFramePr>
        <p:xfrm>
          <a:off x="4572000" y="1196752"/>
          <a:ext cx="4407282" cy="39604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625082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84976" cy="648072"/>
          </a:xfrm>
        </p:spPr>
        <p:txBody>
          <a:bodyPr>
            <a:normAutofit/>
          </a:bodyPr>
          <a:lstStyle/>
          <a:p>
            <a:r>
              <a:rPr lang="bg-BG" sz="1800" b="1" dirty="0" smtClean="0">
                <a:solidFill>
                  <a:schemeClr val="accent2"/>
                </a:solidFill>
              </a:rPr>
              <a:t>ПОДГОТОВКА И ПРОВЕЖДАНЕ НА ИЗПИТА ПО УЧЕБНИТЕ ДИСЦИПЛИНИ</a:t>
            </a:r>
            <a:endParaRPr lang="en-GB" sz="1800" b="1" dirty="0">
              <a:solidFill>
                <a:schemeClr val="accent2"/>
              </a:solidFill>
            </a:endParaRPr>
          </a:p>
        </p:txBody>
      </p:sp>
      <p:sp>
        <p:nvSpPr>
          <p:cNvPr id="13" name="Text Box 4"/>
          <p:cNvSpPr txBox="1">
            <a:spLocks noChangeArrowheads="1"/>
          </p:cNvSpPr>
          <p:nvPr/>
        </p:nvSpPr>
        <p:spPr bwMode="auto">
          <a:xfrm>
            <a:off x="251520" y="908720"/>
            <a:ext cx="4464496" cy="31683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171450" indent="-171450">
              <a:buFont typeface="Arial" pitchFamily="34" charset="0"/>
              <a:buChar char="•"/>
            </a:pPr>
            <a:r>
              <a:rPr lang="bg-BG" sz="1300" dirty="0" smtClean="0"/>
              <a:t>Основни източници при </a:t>
            </a:r>
            <a:r>
              <a:rPr lang="bg-BG" sz="1300" dirty="0"/>
              <a:t>подготовката за изпита по </a:t>
            </a:r>
            <a:r>
              <a:rPr lang="bg-BG" sz="1300" dirty="0" smtClean="0"/>
              <a:t>„Висша </a:t>
            </a:r>
            <a:r>
              <a:rPr lang="bg-BG" sz="1300" dirty="0"/>
              <a:t>математика</a:t>
            </a:r>
            <a:r>
              <a:rPr lang="bg-BG" sz="1300" dirty="0" smtClean="0"/>
              <a:t>” и „Информационни технологии” са: </a:t>
            </a:r>
            <a:r>
              <a:rPr lang="ru-RU" sz="1300" dirty="0"/>
              <a:t>материалите, предоставени от преподавателя  </a:t>
            </a:r>
            <a:r>
              <a:rPr lang="ru-RU" sz="1300" dirty="0" smtClean="0"/>
              <a:t>и собствените записки на студентите, докато по </a:t>
            </a:r>
            <a:r>
              <a:rPr lang="bg-BG" sz="1300" dirty="0" smtClean="0"/>
              <a:t>„</a:t>
            </a:r>
            <a:r>
              <a:rPr lang="ru-RU" sz="1300" dirty="0" smtClean="0"/>
              <a:t>Физика и биофизика</a:t>
            </a:r>
            <a:r>
              <a:rPr lang="bg-BG" sz="1300" dirty="0" smtClean="0"/>
              <a:t>”</a:t>
            </a:r>
            <a:r>
              <a:rPr lang="ru-RU" sz="1300" dirty="0" smtClean="0"/>
              <a:t> – авторския учебник на преподавателя, водил лекционните занаятия и собствените записки на студентите.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ru-RU" sz="1300" dirty="0" smtClean="0"/>
              <a:t>Основни форми, посочени </a:t>
            </a:r>
            <a:r>
              <a:rPr lang="ru-RU" sz="1300" dirty="0"/>
              <a:t>от </a:t>
            </a:r>
            <a:r>
              <a:rPr lang="ru-RU" sz="1300" dirty="0" smtClean="0"/>
              <a:t>по-голяма част от студентите </a:t>
            </a:r>
            <a:r>
              <a:rPr lang="ru-RU" sz="1300" dirty="0"/>
              <a:t>за провеждане на изпита по </a:t>
            </a:r>
            <a:r>
              <a:rPr lang="bg-BG" sz="1300" dirty="0"/>
              <a:t>„Висша математика”</a:t>
            </a:r>
            <a:r>
              <a:rPr lang="ru-RU" sz="1300" dirty="0" smtClean="0"/>
              <a:t> са </a:t>
            </a:r>
            <a:r>
              <a:rPr lang="bg-BG" sz="1300" dirty="0" smtClean="0"/>
              <a:t>развиването </a:t>
            </a:r>
            <a:r>
              <a:rPr lang="bg-BG" sz="1300" dirty="0"/>
              <a:t>на въпрос от конспекта, </a:t>
            </a:r>
            <a:r>
              <a:rPr lang="bg-BG" sz="1300" dirty="0" smtClean="0"/>
              <a:t>попълването на тест и решаването на задачи, а по „Информационни технологии“ и „</a:t>
            </a:r>
            <a:r>
              <a:rPr lang="ru-RU" sz="1300" dirty="0"/>
              <a:t>Физика и биофизика</a:t>
            </a:r>
            <a:r>
              <a:rPr lang="bg-BG" sz="1300" dirty="0"/>
              <a:t>”</a:t>
            </a:r>
            <a:r>
              <a:rPr lang="bg-BG" sz="1300" dirty="0" smtClean="0"/>
              <a:t>– попълването на тест.</a:t>
            </a:r>
            <a:endParaRPr lang="ru-RU" sz="1300" dirty="0" smtClean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4058438"/>
              </p:ext>
            </p:extLst>
          </p:nvPr>
        </p:nvGraphicFramePr>
        <p:xfrm>
          <a:off x="707740" y="4621680"/>
          <a:ext cx="7800528" cy="210597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50132"/>
                <a:gridCol w="1950132"/>
                <a:gridCol w="1950132"/>
                <a:gridCol w="1950132"/>
              </a:tblGrid>
              <a:tr h="666997"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sz="1400" dirty="0" smtClean="0"/>
                        <a:t>Среден успех от изпита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sz="1400" dirty="0" smtClean="0"/>
                        <a:t>Дял на слабите</a:t>
                      </a:r>
                      <a:r>
                        <a:rPr lang="bg-BG" sz="1400" baseline="0" dirty="0" smtClean="0"/>
                        <a:t> оценки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bg-BG" sz="1400" dirty="0" smtClean="0"/>
                        <a:t>Дял на отличните </a:t>
                      </a:r>
                      <a:r>
                        <a:rPr lang="bg-BG" sz="1400" baseline="0" dirty="0" smtClean="0"/>
                        <a:t>оценки</a:t>
                      </a:r>
                      <a:endParaRPr lang="en-GB" sz="1400" dirty="0" smtClean="0"/>
                    </a:p>
                    <a:p>
                      <a:endParaRPr lang="en-GB" sz="1400" dirty="0"/>
                    </a:p>
                  </a:txBody>
                  <a:tcPr/>
                </a:tc>
              </a:tr>
              <a:tr h="338130">
                <a:tc>
                  <a:txBody>
                    <a:bodyPr/>
                    <a:lstStyle/>
                    <a:p>
                      <a:r>
                        <a:rPr lang="bg-BG" sz="1400" dirty="0" smtClean="0"/>
                        <a:t>Висша математика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sz="1400" dirty="0" smtClean="0"/>
                        <a:t>Мн. добър 5.12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400" dirty="0" smtClean="0"/>
                        <a:t>Няма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400" dirty="0" smtClean="0"/>
                        <a:t>11 </a:t>
                      </a:r>
                      <a:r>
                        <a:rPr lang="en-US" sz="1400" dirty="0" smtClean="0"/>
                        <a:t>(</a:t>
                      </a:r>
                      <a:r>
                        <a:rPr lang="bg-BG" sz="1400" dirty="0" smtClean="0"/>
                        <a:t>42.3%</a:t>
                      </a:r>
                      <a:r>
                        <a:rPr lang="en-US" sz="1400" dirty="0" smtClean="0"/>
                        <a:t>)</a:t>
                      </a:r>
                      <a:endParaRPr lang="en-GB" sz="1400" dirty="0"/>
                    </a:p>
                  </a:txBody>
                  <a:tcPr/>
                </a:tc>
              </a:tr>
              <a:tr h="472456">
                <a:tc>
                  <a:txBody>
                    <a:bodyPr/>
                    <a:lstStyle/>
                    <a:p>
                      <a:r>
                        <a:rPr lang="bg-BG" sz="1400" dirty="0" smtClean="0"/>
                        <a:t>Информационни технологии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bg-BG" sz="1400" dirty="0" smtClean="0"/>
                        <a:t>Добър 4.65</a:t>
                      </a:r>
                      <a:endParaRPr lang="en-GB" sz="1400" dirty="0" smtClean="0"/>
                    </a:p>
                    <a:p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400" dirty="0" smtClean="0"/>
                        <a:t>Няма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bg-BG" sz="1400" dirty="0" smtClean="0"/>
                        <a:t>4 </a:t>
                      </a:r>
                      <a:r>
                        <a:rPr lang="en-US" sz="1400" dirty="0" smtClean="0"/>
                        <a:t>(</a:t>
                      </a:r>
                      <a:r>
                        <a:rPr lang="bg-BG" sz="1400" dirty="0" smtClean="0"/>
                        <a:t>17.4%</a:t>
                      </a:r>
                      <a:r>
                        <a:rPr lang="en-US" sz="1400" dirty="0" smtClean="0"/>
                        <a:t>)</a:t>
                      </a:r>
                      <a:endParaRPr lang="en-GB" sz="1400" dirty="0" smtClean="0"/>
                    </a:p>
                    <a:p>
                      <a:pPr algn="ctr"/>
                      <a:endParaRPr lang="en-GB" sz="1400" dirty="0"/>
                    </a:p>
                  </a:txBody>
                  <a:tcPr/>
                </a:tc>
              </a:tr>
              <a:tr h="472456">
                <a:tc>
                  <a:txBody>
                    <a:bodyPr/>
                    <a:lstStyle/>
                    <a:p>
                      <a:r>
                        <a:rPr lang="bg-BG" sz="1400" dirty="0" smtClean="0"/>
                        <a:t>Физика и биофизика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sz="1400" dirty="0" smtClean="0"/>
                        <a:t>Среден </a:t>
                      </a:r>
                      <a:r>
                        <a:rPr lang="en-US" sz="1400" dirty="0" smtClean="0"/>
                        <a:t>(</a:t>
                      </a:r>
                      <a:r>
                        <a:rPr lang="bg-BG" sz="1400" dirty="0" smtClean="0"/>
                        <a:t>3.22</a:t>
                      </a:r>
                      <a:r>
                        <a:rPr lang="en-US" sz="1400" dirty="0" smtClean="0"/>
                        <a:t>)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400" smtClean="0"/>
                        <a:t>Няма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1</a:t>
                      </a:r>
                      <a:r>
                        <a:rPr lang="bg-BG" sz="1400" dirty="0" smtClean="0"/>
                        <a:t> </a:t>
                      </a:r>
                      <a:r>
                        <a:rPr lang="en-US" sz="1400" dirty="0" smtClean="0"/>
                        <a:t>(4.3</a:t>
                      </a:r>
                      <a:r>
                        <a:rPr lang="bg-BG" sz="1400" dirty="0" smtClean="0"/>
                        <a:t>%</a:t>
                      </a:r>
                      <a:r>
                        <a:rPr lang="en-US" sz="1400" dirty="0" smtClean="0"/>
                        <a:t>)</a:t>
                      </a:r>
                      <a:endParaRPr lang="en-GB" sz="1400" dirty="0" smtClean="0"/>
                    </a:p>
                    <a:p>
                      <a:pPr algn="ctr"/>
                      <a:endParaRPr lang="en-GB" sz="1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39552" y="4149080"/>
            <a:ext cx="81369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g-BG" sz="1400" b="1" i="1" dirty="0" smtClean="0">
                <a:solidFill>
                  <a:schemeClr val="accent2"/>
                </a:solidFill>
              </a:rPr>
              <a:t>Табл. № </a:t>
            </a:r>
            <a:r>
              <a:rPr lang="bg-BG" sz="1400" b="1" i="1" dirty="0">
                <a:solidFill>
                  <a:schemeClr val="accent2"/>
                </a:solidFill>
              </a:rPr>
              <a:t>5</a:t>
            </a:r>
            <a:r>
              <a:rPr lang="bg-BG" sz="1400" b="1" i="1" dirty="0" smtClean="0">
                <a:solidFill>
                  <a:schemeClr val="accent2"/>
                </a:solidFill>
              </a:rPr>
              <a:t>.</a:t>
            </a:r>
            <a:r>
              <a:rPr lang="bg-BG" sz="1400" i="1" dirty="0" smtClean="0">
                <a:solidFill>
                  <a:schemeClr val="accent2"/>
                </a:solidFill>
              </a:rPr>
              <a:t> </a:t>
            </a:r>
            <a:r>
              <a:rPr lang="bg-BG" sz="1400" i="1" dirty="0" smtClean="0"/>
              <a:t>Данни за успеваемостта на студентите по учебните дисциплини „Висша математика“, „Информационни технологии“ и „Физика и биофизика“</a:t>
            </a:r>
            <a:endParaRPr lang="en-GB" sz="1400" i="1" dirty="0"/>
          </a:p>
        </p:txBody>
      </p:sp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91264472"/>
              </p:ext>
            </p:extLst>
          </p:nvPr>
        </p:nvGraphicFramePr>
        <p:xfrm>
          <a:off x="4608004" y="764704"/>
          <a:ext cx="4319972" cy="33123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933628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274638"/>
            <a:ext cx="7753672" cy="634082"/>
          </a:xfrm>
        </p:spPr>
        <p:txBody>
          <a:bodyPr>
            <a:normAutofit/>
          </a:bodyPr>
          <a:lstStyle/>
          <a:p>
            <a:pPr algn="ctr"/>
            <a:r>
              <a:rPr lang="bg-BG" sz="1800" b="1" dirty="0" smtClean="0">
                <a:solidFill>
                  <a:schemeClr val="tx1"/>
                </a:solidFill>
              </a:rPr>
              <a:t>ИНДИВИДУАЛНИ ЗАБЕЛЕЖКИ И ПРЕПОРЪКИ</a:t>
            </a:r>
            <a:endParaRPr lang="en-GB" sz="1800" dirty="0">
              <a:solidFill>
                <a:schemeClr val="tx1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251520" y="980728"/>
            <a:ext cx="8712968" cy="5688632"/>
          </a:xfrm>
        </p:spPr>
        <p:txBody>
          <a:bodyPr>
            <a:noAutofit/>
          </a:bodyPr>
          <a:lstStyle/>
          <a:p>
            <a:pPr marL="114300" indent="0" algn="ctr">
              <a:buNone/>
            </a:pPr>
            <a:r>
              <a:rPr lang="bg-BG" sz="1800" dirty="0" smtClean="0">
                <a:solidFill>
                  <a:schemeClr val="accent2"/>
                </a:solidFill>
              </a:rPr>
              <a:t>Висша математика</a:t>
            </a:r>
          </a:p>
          <a:p>
            <a:pPr lvl="0"/>
            <a:r>
              <a:rPr lang="bg-BG" sz="1800" dirty="0"/>
              <a:t>Нека всички преподаватели вземат пример от проф. Митов.</a:t>
            </a:r>
            <a:endParaRPr lang="en-GB" sz="1800" dirty="0"/>
          </a:p>
          <a:p>
            <a:pPr lvl="0"/>
            <a:r>
              <a:rPr lang="bg-BG" sz="1800" dirty="0"/>
              <a:t>Материалът, който се изучава да бъде подбран така, че да е от полза за бъдещата професионална реализация. Някои от темите са ненужни и неприложими.</a:t>
            </a:r>
            <a:endParaRPr lang="en-GB" sz="1800" dirty="0"/>
          </a:p>
          <a:p>
            <a:pPr lvl="0"/>
            <a:r>
              <a:rPr lang="bg-BG" sz="1800" dirty="0"/>
              <a:t>Абсолютно необходима учебна дисциплина.</a:t>
            </a:r>
            <a:endParaRPr lang="en-GB" sz="1800" dirty="0"/>
          </a:p>
          <a:p>
            <a:pPr marL="0" indent="0" algn="ctr">
              <a:buNone/>
            </a:pPr>
            <a:endParaRPr lang="bg-BG" sz="1800" dirty="0" smtClean="0">
              <a:solidFill>
                <a:schemeClr val="accent2"/>
              </a:solidFill>
            </a:endParaRPr>
          </a:p>
          <a:p>
            <a:pPr marL="0" indent="0" algn="ctr">
              <a:buNone/>
            </a:pPr>
            <a:r>
              <a:rPr lang="bg-BG" sz="1800" dirty="0" smtClean="0">
                <a:solidFill>
                  <a:schemeClr val="accent2"/>
                </a:solidFill>
              </a:rPr>
              <a:t>Информационни технологии</a:t>
            </a:r>
          </a:p>
          <a:p>
            <a:pPr lvl="0"/>
            <a:r>
              <a:rPr lang="bg-BG" sz="1800" dirty="0"/>
              <a:t>Напълно излишна учебна дисциплина, да отпадне от учебния план на </a:t>
            </a:r>
            <a:r>
              <a:rPr lang="bg-BG" sz="1800" dirty="0" smtClean="0"/>
              <a:t>специалността.</a:t>
            </a:r>
            <a:endParaRPr lang="en-GB" sz="1800" dirty="0"/>
          </a:p>
          <a:p>
            <a:pPr lvl="0"/>
            <a:r>
              <a:rPr lang="bg-BG" sz="1800" dirty="0"/>
              <a:t>Да има повече учебни часове, насочени към работа с приложни програми, които ще са ни полезни в бъдещата ни професия.</a:t>
            </a:r>
            <a:endParaRPr lang="en-GB" sz="1800" dirty="0"/>
          </a:p>
          <a:p>
            <a:pPr marL="0" indent="0" algn="ctr">
              <a:buNone/>
            </a:pPr>
            <a:endParaRPr lang="bg-BG" sz="1800" dirty="0" smtClean="0">
              <a:solidFill>
                <a:schemeClr val="accent2"/>
              </a:solidFill>
            </a:endParaRPr>
          </a:p>
          <a:p>
            <a:pPr marL="0" indent="0" algn="ctr">
              <a:buNone/>
            </a:pPr>
            <a:r>
              <a:rPr lang="bg-BG" sz="1800" dirty="0" smtClean="0">
                <a:solidFill>
                  <a:schemeClr val="accent2"/>
                </a:solidFill>
              </a:rPr>
              <a:t>Физика и биофизика</a:t>
            </a:r>
          </a:p>
          <a:p>
            <a:pPr lvl="0"/>
            <a:r>
              <a:rPr lang="bg-BG" sz="1800" dirty="0"/>
              <a:t>Да се актуализира учебния материал и се включат тематични единици, които да бъдат от полза за бъдещата фармацевтична практика.</a:t>
            </a:r>
            <a:endParaRPr lang="en-GB" sz="1800" dirty="0"/>
          </a:p>
          <a:p>
            <a:pPr lvl="0"/>
            <a:r>
              <a:rPr lang="bg-BG" sz="1800" dirty="0"/>
              <a:t>По време на учебните занятия да се </a:t>
            </a:r>
            <a:r>
              <a:rPr lang="bg-BG" sz="1800" dirty="0" smtClean="0"/>
              <a:t>включи изучаването на </a:t>
            </a:r>
            <a:r>
              <a:rPr lang="bg-BG" sz="1800" smtClean="0"/>
              <a:t>съвременна апаратура.</a:t>
            </a:r>
            <a:endParaRPr lang="en-GB" sz="1800" dirty="0"/>
          </a:p>
          <a:p>
            <a:pPr marL="0" indent="0" algn="ctr">
              <a:buNone/>
            </a:pPr>
            <a:endParaRPr lang="bg-BG" sz="1800" dirty="0">
              <a:solidFill>
                <a:schemeClr val="accent2"/>
              </a:solidFill>
            </a:endParaRPr>
          </a:p>
          <a:p>
            <a:pPr marL="0" indent="0" algn="ctr">
              <a:buNone/>
            </a:pPr>
            <a:endParaRPr lang="bg-BG" sz="1800" dirty="0">
              <a:solidFill>
                <a:schemeClr val="accent2"/>
              </a:solidFill>
            </a:endParaRPr>
          </a:p>
          <a:p>
            <a:pPr marL="0" indent="0">
              <a:buNone/>
            </a:pPr>
            <a:endParaRPr lang="en-GB" sz="1800" dirty="0"/>
          </a:p>
        </p:txBody>
      </p:sp>
    </p:spTree>
    <p:extLst>
      <p:ext uri="{BB962C8B-B14F-4D97-AF65-F5344CB8AC3E}">
        <p14:creationId xmlns:p14="http://schemas.microsoft.com/office/powerpoint/2010/main" val="3878403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260648"/>
            <a:ext cx="8568952" cy="720080"/>
          </a:xfrm>
        </p:spPr>
        <p:txBody>
          <a:bodyPr>
            <a:normAutofit fontScale="90000"/>
          </a:bodyPr>
          <a:lstStyle/>
          <a:p>
            <a:pPr algn="l"/>
            <a:r>
              <a:rPr lang="bg-BG" sz="2000" b="1" dirty="0" smtClean="0"/>
              <a:t/>
            </a:r>
            <a:br>
              <a:rPr lang="bg-BG" sz="2000" b="1" dirty="0" smtClean="0"/>
            </a:br>
            <a:r>
              <a:rPr lang="bg-BG" sz="2000" b="1" dirty="0" smtClean="0"/>
              <a:t>ОСНОВНИ ДАННИ ЗА ПРОУЧВАНЕТО</a:t>
            </a:r>
            <a:br>
              <a:rPr lang="bg-BG" sz="2000" b="1" dirty="0" smtClean="0"/>
            </a:br>
            <a:r>
              <a:rPr lang="bg-BG" sz="2000" b="1" dirty="0" smtClean="0"/>
              <a:t/>
            </a:r>
            <a:br>
              <a:rPr lang="bg-BG" sz="2000" b="1" dirty="0" smtClean="0"/>
            </a:br>
            <a:r>
              <a:rPr lang="bg-BG" sz="1800" b="1" dirty="0" smtClean="0">
                <a:solidFill>
                  <a:schemeClr val="tx1"/>
                </a:solidFill>
              </a:rPr>
              <a:t>Табл. 1</a:t>
            </a:r>
            <a:endParaRPr lang="en-GB" sz="1800" b="1" dirty="0">
              <a:solidFill>
                <a:schemeClr val="tx1"/>
              </a:solidFill>
            </a:endParaRP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07139399"/>
              </p:ext>
            </p:extLst>
          </p:nvPr>
        </p:nvGraphicFramePr>
        <p:xfrm>
          <a:off x="107504" y="1196752"/>
          <a:ext cx="8856984" cy="424278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371240"/>
                <a:gridCol w="2173636"/>
                <a:gridCol w="2079860"/>
                <a:gridCol w="2232248"/>
              </a:tblGrid>
              <a:tr h="648623"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700" dirty="0" smtClean="0"/>
                        <a:t>Висша</a:t>
                      </a:r>
                      <a:r>
                        <a:rPr lang="bg-BG" sz="1700" baseline="0" dirty="0" smtClean="0"/>
                        <a:t> математика</a:t>
                      </a:r>
                      <a:endParaRPr lang="en-GB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700" dirty="0" smtClean="0"/>
                        <a:t>Информационни технологии</a:t>
                      </a:r>
                      <a:endParaRPr lang="en-GB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700" dirty="0" smtClean="0"/>
                        <a:t>Физика и биофизика</a:t>
                      </a:r>
                      <a:endParaRPr lang="en-GB" sz="1700" dirty="0"/>
                    </a:p>
                  </a:txBody>
                  <a:tcPr/>
                </a:tc>
              </a:tr>
              <a:tr h="647521">
                <a:tc>
                  <a:txBody>
                    <a:bodyPr/>
                    <a:lstStyle/>
                    <a:p>
                      <a:r>
                        <a:rPr lang="bg-BG" sz="1700" dirty="0" smtClean="0"/>
                        <a:t>Време на провеждане на проучването</a:t>
                      </a:r>
                      <a:endParaRPr lang="en-GB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sz="1700" dirty="0" smtClean="0"/>
                        <a:t>Мес. 09 2017 г.</a:t>
                      </a:r>
                      <a:endParaRPr lang="en-GB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sz="1700" dirty="0" smtClean="0"/>
                        <a:t>Мес. 09 2017 г.</a:t>
                      </a:r>
                      <a:endParaRPr lang="bg-BG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bg-BG" sz="1700" dirty="0" smtClean="0"/>
                        <a:t>Мес. 09 2017 г.</a:t>
                      </a:r>
                    </a:p>
                    <a:p>
                      <a:endParaRPr lang="bg-BG" sz="1700" dirty="0"/>
                    </a:p>
                  </a:txBody>
                  <a:tcPr/>
                </a:tc>
              </a:tr>
              <a:tr h="498921">
                <a:tc>
                  <a:txBody>
                    <a:bodyPr/>
                    <a:lstStyle/>
                    <a:p>
                      <a:r>
                        <a:rPr lang="bg-BG" sz="1700" dirty="0" smtClean="0"/>
                        <a:t>Бр. анкетирани лица</a:t>
                      </a:r>
                      <a:endParaRPr lang="en-GB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sz="1700" dirty="0" smtClean="0"/>
                        <a:t>26</a:t>
                      </a:r>
                      <a:endParaRPr lang="en-GB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sz="1700" dirty="0" smtClean="0"/>
                        <a:t>25</a:t>
                      </a:r>
                      <a:endParaRPr lang="en-GB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sz="1700" dirty="0" smtClean="0"/>
                        <a:t>24</a:t>
                      </a:r>
                      <a:endParaRPr lang="en-GB" sz="1700" dirty="0"/>
                    </a:p>
                  </a:txBody>
                  <a:tcPr/>
                </a:tc>
              </a:tr>
              <a:tr h="1204586">
                <a:tc>
                  <a:txBody>
                    <a:bodyPr/>
                    <a:lstStyle/>
                    <a:p>
                      <a:r>
                        <a:rPr lang="bg-BG" sz="1700" dirty="0" smtClean="0"/>
                        <a:t>Разпределение на студентите по пол</a:t>
                      </a:r>
                    </a:p>
                    <a:p>
                      <a:r>
                        <a:rPr lang="bg-BG" sz="1700" dirty="0" smtClean="0"/>
                        <a:t>  Мъже</a:t>
                      </a:r>
                    </a:p>
                    <a:p>
                      <a:r>
                        <a:rPr lang="bg-BG" sz="1700" dirty="0" smtClean="0"/>
                        <a:t>  Жени</a:t>
                      </a:r>
                      <a:endParaRPr lang="en-GB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bg-BG" sz="1700" dirty="0" smtClean="0"/>
                    </a:p>
                    <a:p>
                      <a:endParaRPr lang="bg-BG" sz="1700" dirty="0" smtClean="0"/>
                    </a:p>
                    <a:p>
                      <a:r>
                        <a:rPr lang="bg-BG" sz="1700" dirty="0" smtClean="0"/>
                        <a:t>9 </a:t>
                      </a:r>
                      <a:r>
                        <a:rPr lang="en-US" sz="1700" dirty="0" smtClean="0"/>
                        <a:t>(</a:t>
                      </a:r>
                      <a:r>
                        <a:rPr lang="bg-BG" sz="1700" dirty="0" smtClean="0"/>
                        <a:t>34.6%</a:t>
                      </a:r>
                      <a:r>
                        <a:rPr lang="en-US" sz="1700" dirty="0" smtClean="0"/>
                        <a:t>)</a:t>
                      </a:r>
                      <a:endParaRPr lang="bg-BG" sz="1700" dirty="0" smtClean="0"/>
                    </a:p>
                    <a:p>
                      <a:r>
                        <a:rPr lang="bg-BG" sz="1700" dirty="0" smtClean="0"/>
                        <a:t>157 </a:t>
                      </a:r>
                      <a:r>
                        <a:rPr lang="en-US" sz="1700" dirty="0" smtClean="0"/>
                        <a:t>(</a:t>
                      </a:r>
                      <a:r>
                        <a:rPr lang="bg-BG" sz="1700" dirty="0" smtClean="0"/>
                        <a:t>65.4%</a:t>
                      </a:r>
                      <a:r>
                        <a:rPr lang="en-US" sz="1700" dirty="0" smtClean="0"/>
                        <a:t>)</a:t>
                      </a:r>
                      <a:endParaRPr lang="en-GB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bg-BG" sz="1700" dirty="0" smtClean="0"/>
                    </a:p>
                    <a:p>
                      <a:endParaRPr lang="bg-BG" sz="1700" dirty="0" smtClean="0"/>
                    </a:p>
                    <a:p>
                      <a:r>
                        <a:rPr lang="en-US" sz="1700" dirty="0" smtClean="0"/>
                        <a:t>9</a:t>
                      </a:r>
                      <a:r>
                        <a:rPr lang="bg-BG" sz="1700" dirty="0" smtClean="0"/>
                        <a:t> </a:t>
                      </a:r>
                      <a:r>
                        <a:rPr lang="en-US" sz="1700" dirty="0" smtClean="0"/>
                        <a:t>(</a:t>
                      </a:r>
                      <a:r>
                        <a:rPr lang="bg-BG" sz="1700" dirty="0" smtClean="0"/>
                        <a:t>3</a:t>
                      </a:r>
                      <a:r>
                        <a:rPr lang="en-US" sz="1700" dirty="0" smtClean="0"/>
                        <a:t>6</a:t>
                      </a:r>
                      <a:r>
                        <a:rPr lang="bg-BG" sz="1700" dirty="0" smtClean="0"/>
                        <a:t>%</a:t>
                      </a:r>
                      <a:r>
                        <a:rPr lang="en-US" sz="1700" dirty="0" smtClean="0"/>
                        <a:t>)</a:t>
                      </a:r>
                      <a:endParaRPr lang="bg-BG" sz="1700" dirty="0" smtClean="0"/>
                    </a:p>
                    <a:p>
                      <a:r>
                        <a:rPr lang="bg-BG" sz="1700" dirty="0" smtClean="0"/>
                        <a:t>1</a:t>
                      </a:r>
                      <a:r>
                        <a:rPr lang="en-US" sz="1700" dirty="0" smtClean="0"/>
                        <a:t>6</a:t>
                      </a:r>
                      <a:r>
                        <a:rPr lang="en-GB" sz="1700" dirty="0" smtClean="0"/>
                        <a:t> (</a:t>
                      </a:r>
                      <a:r>
                        <a:rPr lang="bg-BG" sz="1700" dirty="0" smtClean="0"/>
                        <a:t>6</a:t>
                      </a:r>
                      <a:r>
                        <a:rPr lang="en-US" sz="1700" dirty="0" smtClean="0"/>
                        <a:t>4</a:t>
                      </a:r>
                      <a:r>
                        <a:rPr lang="en-GB" sz="1700" dirty="0" smtClean="0"/>
                        <a:t>%)</a:t>
                      </a:r>
                      <a:endParaRPr lang="en-GB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bg-BG" sz="1700" dirty="0" smtClean="0"/>
                    </a:p>
                    <a:p>
                      <a:endParaRPr lang="bg-BG" sz="1700" dirty="0" smtClean="0"/>
                    </a:p>
                    <a:p>
                      <a:r>
                        <a:rPr lang="bg-BG" sz="1700" dirty="0" smtClean="0"/>
                        <a:t>8 </a:t>
                      </a:r>
                      <a:r>
                        <a:rPr lang="en-US" sz="1700" dirty="0" smtClean="0"/>
                        <a:t>(</a:t>
                      </a:r>
                      <a:r>
                        <a:rPr lang="bg-BG" sz="1700" dirty="0" smtClean="0"/>
                        <a:t>3</a:t>
                      </a:r>
                      <a:r>
                        <a:rPr lang="en-US" sz="1700" dirty="0" smtClean="0"/>
                        <a:t>6</a:t>
                      </a:r>
                      <a:r>
                        <a:rPr lang="bg-BG" sz="1700" dirty="0" smtClean="0"/>
                        <a:t>.4%</a:t>
                      </a:r>
                      <a:r>
                        <a:rPr lang="en-US" sz="1700" dirty="0" smtClean="0"/>
                        <a:t>)</a:t>
                      </a:r>
                      <a:endParaRPr lang="bg-BG" sz="1700" dirty="0" smtClean="0"/>
                    </a:p>
                    <a:p>
                      <a:r>
                        <a:rPr lang="bg-BG" sz="1700" dirty="0" smtClean="0"/>
                        <a:t>14</a:t>
                      </a:r>
                      <a:r>
                        <a:rPr lang="en-GB" sz="1700" dirty="0" smtClean="0"/>
                        <a:t> (</a:t>
                      </a:r>
                      <a:r>
                        <a:rPr lang="bg-BG" sz="1700" dirty="0" smtClean="0"/>
                        <a:t>63.6</a:t>
                      </a:r>
                      <a:r>
                        <a:rPr lang="en-GB" sz="1700" dirty="0" smtClean="0"/>
                        <a:t>%)</a:t>
                      </a:r>
                      <a:endParaRPr lang="en-GB" sz="1700" dirty="0"/>
                    </a:p>
                  </a:txBody>
                  <a:tcPr/>
                </a:tc>
              </a:tr>
              <a:tr h="1021976">
                <a:tc>
                  <a:txBody>
                    <a:bodyPr/>
                    <a:lstStyle/>
                    <a:p>
                      <a:r>
                        <a:rPr lang="bg-BG" sz="1700" dirty="0" smtClean="0"/>
                        <a:t>Преподаватели,</a:t>
                      </a:r>
                      <a:r>
                        <a:rPr lang="bg-BG" sz="1700" baseline="0" dirty="0" smtClean="0"/>
                        <a:t> водили учебните занятия</a:t>
                      </a:r>
                      <a:endParaRPr lang="en-GB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sz="1700" dirty="0" smtClean="0"/>
                        <a:t>Проф. К. Митев, д.мат.</a:t>
                      </a:r>
                      <a:r>
                        <a:rPr lang="bg-BG" sz="1700" baseline="0" dirty="0" smtClean="0"/>
                        <a:t>н.</a:t>
                      </a:r>
                      <a:endParaRPr lang="en-GB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sz="1700" dirty="0" smtClean="0"/>
                        <a:t>Доц.</a:t>
                      </a:r>
                      <a:r>
                        <a:rPr lang="bg-BG" sz="1700" baseline="0" dirty="0" smtClean="0"/>
                        <a:t> Г. Цанев, дт</a:t>
                      </a:r>
                    </a:p>
                    <a:p>
                      <a:r>
                        <a:rPr lang="bg-BG" sz="1700" baseline="0" dirty="0" smtClean="0"/>
                        <a:t>Ас. А. Сеизов</a:t>
                      </a:r>
                      <a:endParaRPr lang="en-GB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sz="1700" dirty="0" smtClean="0"/>
                        <a:t>Проф.</a:t>
                      </a:r>
                      <a:r>
                        <a:rPr lang="bg-BG" sz="1700" baseline="0" dirty="0" smtClean="0"/>
                        <a:t> П. Бочев, дф</a:t>
                      </a:r>
                    </a:p>
                    <a:p>
                      <a:r>
                        <a:rPr lang="bg-BG" sz="1700" baseline="0" dirty="0" smtClean="0"/>
                        <a:t>Преп. В. Върбанова</a:t>
                      </a:r>
                      <a:endParaRPr lang="en-GB" sz="17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10374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404664"/>
            <a:ext cx="8568952" cy="864096"/>
          </a:xfrm>
        </p:spPr>
        <p:txBody>
          <a:bodyPr>
            <a:normAutofit fontScale="90000"/>
          </a:bodyPr>
          <a:lstStyle/>
          <a:p>
            <a:r>
              <a:rPr lang="bg-BG" sz="2000" b="1" dirty="0" smtClean="0">
                <a:solidFill>
                  <a:schemeClr val="accent2"/>
                </a:solidFill>
              </a:rPr>
              <a:t>СПЕЦИФИЧНИ КОМПЕТЕНЦИИ, ФОРМИРАНИ ПО УЧЕБНИТЕ ДИСЦИПЛИНИ И ТЯХНОТО ЗНАЧЕНИЕ В ПРОЦЕСА НА  ЦЯЛОСТНОТО ОБУЧЕНИЕ  И ЗА БЪДЕЩАТА ПРОФЕСИОНАЛНА РЕАЛИЗАЦИЯ ПО ФАРМАЦИЯ</a:t>
            </a:r>
            <a:endParaRPr lang="en-GB" sz="2000" b="1" dirty="0">
              <a:solidFill>
                <a:schemeClr val="accent2"/>
              </a:solidFill>
            </a:endParaRP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66248" y="3682263"/>
            <a:ext cx="3857680" cy="6480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171450" marR="0" lvl="0" indent="-1714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bg-BG" sz="11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Болшинството от студентите са наясно с компетенциите, които е необходимо да притежават по всяка от трите изучавани дисциплини.</a:t>
            </a:r>
            <a:endParaRPr kumimoji="0" lang="en-US" sz="18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3923928" y="4006299"/>
            <a:ext cx="5112568" cy="26990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R="0" lvl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buClrTx/>
              <a:buSzTx/>
              <a:tabLst/>
            </a:pPr>
            <a:r>
              <a:rPr lang="bg-BG" sz="1100" i="1" dirty="0" smtClean="0">
                <a:cs typeface="Arial" pitchFamily="34" charset="0"/>
              </a:rPr>
              <a:t>Основни мотиви, посочвани от лицата за мястото, което заемат </a:t>
            </a:r>
            <a:r>
              <a:rPr kumimoji="0" lang="bg-BG" sz="11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двете уч. дисциплини </a:t>
            </a:r>
            <a:r>
              <a:rPr kumimoji="0" lang="bg-BG" sz="1100" b="0" i="1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cs typeface="Arial" pitchFamily="34" charset="0"/>
              </a:rPr>
              <a:t>в процеса на цялостното обучение на студентите по „Фармация“</a:t>
            </a:r>
            <a:r>
              <a:rPr kumimoji="0" lang="bg-BG" sz="11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: </a:t>
            </a:r>
          </a:p>
          <a:p>
            <a:pPr marL="171450" marR="0" lvl="0" indent="-1714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buClrTx/>
              <a:buSzTx/>
              <a:buFont typeface="Arial" pitchFamily="34" charset="0"/>
              <a:buChar char="•"/>
              <a:tabLst/>
            </a:pPr>
            <a:r>
              <a:rPr kumimoji="0" lang="bg-BG" sz="11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Учебните дисциплини </a:t>
            </a:r>
            <a:r>
              <a:rPr kumimoji="0" lang="bg-BG" sz="1100" b="0" i="1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 </a:t>
            </a:r>
            <a:r>
              <a:rPr kumimoji="0" lang="bg-BG" sz="11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дават знания, които са базисни за изучаването на всички останали учебни дисциплини. Напр. знанията по „Физика и биофизика“ ще помогнат при изучаването на „Физикохимия“.</a:t>
            </a:r>
          </a:p>
          <a:p>
            <a:pPr marR="0" lvl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buClrTx/>
              <a:buSzTx/>
              <a:tabLst/>
            </a:pPr>
            <a:endParaRPr lang="bg-BG" sz="1100" i="1" dirty="0">
              <a:cs typeface="Arial" pitchFamily="34" charset="0"/>
            </a:endParaRPr>
          </a:p>
          <a:p>
            <a:pPr fontAlgn="base">
              <a:spcBef>
                <a:spcPct val="0"/>
              </a:spcBef>
            </a:pPr>
            <a:r>
              <a:rPr lang="bg-BG" sz="1100" i="1" dirty="0">
                <a:cs typeface="Arial" pitchFamily="34" charset="0"/>
              </a:rPr>
              <a:t>Основни мотиви, посочвани от лицата </a:t>
            </a:r>
            <a:r>
              <a:rPr lang="bg-BG" sz="1100" i="1" dirty="0" smtClean="0">
                <a:cs typeface="Arial" pitchFamily="34" charset="0"/>
              </a:rPr>
              <a:t>във връзка с придобитите компетенции </a:t>
            </a:r>
            <a:r>
              <a:rPr lang="bg-BG" sz="1100" i="1" dirty="0" smtClean="0">
                <a:solidFill>
                  <a:srgbClr val="C00000"/>
                </a:solidFill>
                <a:cs typeface="Arial" pitchFamily="34" charset="0"/>
              </a:rPr>
              <a:t>и тяхната роля за успешната професионална реализация</a:t>
            </a:r>
            <a:r>
              <a:rPr lang="bg-BG" sz="1100" i="1" dirty="0" smtClean="0">
                <a:cs typeface="Arial" pitchFamily="34" charset="0"/>
              </a:rPr>
              <a:t>: </a:t>
            </a:r>
          </a:p>
          <a:p>
            <a:pPr marL="171450" indent="-171450" fontAlgn="base">
              <a:spcBef>
                <a:spcPct val="0"/>
              </a:spcBef>
              <a:buFont typeface="Arial" pitchFamily="34" charset="0"/>
              <a:buChar char="•"/>
            </a:pPr>
            <a:r>
              <a:rPr lang="ru-RU" sz="1100" i="1" dirty="0" smtClean="0"/>
              <a:t>Уч. дисциплина ИТ е </a:t>
            </a:r>
            <a:r>
              <a:rPr lang="ru-RU" sz="1100" i="1" dirty="0"/>
              <a:t>пряко свързана с професията на фармацевта, тъй като технологиите се развиват бързо и придобитите компетенции ще са полезни в </a:t>
            </a:r>
            <a:r>
              <a:rPr lang="ru-RU" sz="1100" i="1" dirty="0" smtClean="0"/>
              <a:t>бъдеще.</a:t>
            </a:r>
          </a:p>
          <a:p>
            <a:pPr marL="171450" indent="-171450" fontAlgn="base">
              <a:spcBef>
                <a:spcPct val="0"/>
              </a:spcBef>
              <a:buFont typeface="Arial" pitchFamily="34" charset="0"/>
              <a:buChar char="•"/>
            </a:pPr>
            <a:r>
              <a:rPr kumimoji="0" lang="ru-RU" sz="11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Придобитите компетенции по всяка от трите изучавани дисциплини са</a:t>
            </a:r>
            <a:r>
              <a:rPr kumimoji="0" lang="ru-RU" sz="1100" b="0" i="1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 неприложими в бъдещата професия на магистър-фармацевта.</a:t>
            </a:r>
            <a:endParaRPr kumimoji="0" lang="en-US" sz="11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  <p:graphicFrame>
        <p:nvGraphicFramePr>
          <p:cNvPr id="11" name="Chart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67199772"/>
              </p:ext>
            </p:extLst>
          </p:nvPr>
        </p:nvGraphicFramePr>
        <p:xfrm>
          <a:off x="66248" y="1268760"/>
          <a:ext cx="4230216" cy="24517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2" name="Chart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24285095"/>
              </p:ext>
            </p:extLst>
          </p:nvPr>
        </p:nvGraphicFramePr>
        <p:xfrm>
          <a:off x="31708" y="4330335"/>
          <a:ext cx="4180252" cy="24356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5" name="Chart 1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20317152"/>
              </p:ext>
            </p:extLst>
          </p:nvPr>
        </p:nvGraphicFramePr>
        <p:xfrm>
          <a:off x="4135396" y="1196752"/>
          <a:ext cx="4864588" cy="248551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835785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152" y="332656"/>
            <a:ext cx="8713664" cy="720080"/>
          </a:xfrm>
        </p:spPr>
        <p:txBody>
          <a:bodyPr>
            <a:normAutofit/>
          </a:bodyPr>
          <a:lstStyle/>
          <a:p>
            <a:r>
              <a:rPr lang="bg-BG" sz="1800" b="1" dirty="0" smtClean="0">
                <a:solidFill>
                  <a:schemeClr val="accent2"/>
                </a:solidFill>
              </a:rPr>
              <a:t>СПЕЦИФИЧНИ ЦЕЛИ НА ЗАНЯТИЯТА, ИЗЯСНЯВАНИ ОТ ПРЕПОДАВАТЕЛИТЕ ПО УЧЕБНИТЕ ДИСЦИПЛИНИ</a:t>
            </a:r>
            <a:endParaRPr lang="en-GB" sz="1800" b="1" dirty="0">
              <a:solidFill>
                <a:schemeClr val="accent2"/>
              </a:solidFill>
            </a:endParaRP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179512" y="5445224"/>
            <a:ext cx="8784976" cy="12241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171450" marR="0" lvl="0" indent="-1714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bg-BG" sz="14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Болшинството от студентите потвърждават, че всеки от преподавателите</a:t>
            </a:r>
            <a:r>
              <a:rPr kumimoji="0" lang="bg-BG" sz="1400" b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 по</a:t>
            </a:r>
            <a:r>
              <a:rPr kumimoji="0" lang="bg-BG" sz="14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 „Висша математика“ и „Информационни технологии“ </a:t>
            </a:r>
            <a:r>
              <a:rPr lang="bg-BG" sz="1400" dirty="0" smtClean="0">
                <a:cs typeface="Arial" pitchFamily="34" charset="0"/>
              </a:rPr>
              <a:t>е изяснявал кои са специфичните цели на всяко учебно занятие. </a:t>
            </a:r>
          </a:p>
          <a:p>
            <a:pPr marL="171450" marR="0" lvl="0" indent="-1714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 typeface="Arial" pitchFamily="34" charset="0"/>
              <a:buChar char="•"/>
              <a:tabLst/>
            </a:pPr>
            <a:r>
              <a:rPr lang="bg-BG" sz="1400" dirty="0" smtClean="0">
                <a:cs typeface="Arial" pitchFamily="34" charset="0"/>
              </a:rPr>
              <a:t>По отношение на „Физика и биофизика“ по-нисък е делът на студентите, потвърдили същото, съответно 63.6% за преподавателя, водил лекционните занятия и 45.5% - за преподавателя, водил учебно-практическите занятия.</a:t>
            </a:r>
            <a:endParaRPr kumimoji="0" lang="en-US" sz="1400" b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00504192"/>
              </p:ext>
            </p:extLst>
          </p:nvPr>
        </p:nvGraphicFramePr>
        <p:xfrm>
          <a:off x="179512" y="1340768"/>
          <a:ext cx="8784976" cy="3600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69265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8816" y="332656"/>
            <a:ext cx="4105152" cy="936104"/>
          </a:xfrm>
        </p:spPr>
        <p:txBody>
          <a:bodyPr>
            <a:normAutofit fontScale="90000"/>
          </a:bodyPr>
          <a:lstStyle/>
          <a:p>
            <a:r>
              <a:rPr lang="bg-BG" sz="2000" b="1" dirty="0" smtClean="0">
                <a:solidFill>
                  <a:schemeClr val="accent2"/>
                </a:solidFill>
              </a:rPr>
              <a:t>АКТУАЛНОСТ НА УЧЕБНОТО СЪДЪРЖАНИЕ  НА УЧЕБНИТЕ ДИСЦИПЛИНИ</a:t>
            </a:r>
            <a:endParaRPr lang="en-GB" sz="2000" b="1" dirty="0">
              <a:solidFill>
                <a:schemeClr val="accent2"/>
              </a:solidFill>
            </a:endParaRP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162716" y="5445224"/>
            <a:ext cx="3600400" cy="10801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171450" marR="0" lvl="0" indent="-1714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bg-BG" sz="11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Около и над 70% от студентите считат, че учебното съдържание по трите изучавани дисциплини отразява съвременните постижения в областта и представя актуалните проблеми</a:t>
            </a:r>
            <a:r>
              <a:rPr kumimoji="0" lang="bg-BG" sz="1100" b="0" i="1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 в науката и практиката.</a:t>
            </a:r>
            <a:endParaRPr kumimoji="0" lang="en-US" sz="18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4716016" y="260648"/>
            <a:ext cx="4320480" cy="100811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600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bg-BG" sz="1800" b="1" dirty="0" smtClean="0">
                <a:solidFill>
                  <a:schemeClr val="accent2"/>
                </a:solidFill>
              </a:rPr>
              <a:t>ИЗПОЛЗВАНИ МЕТОДИ НА ОБУЧЕНИЕ, КОИТО  СТИМУЛИРАТ УЧАСТИЕТО НА СТУДЕНТИТЕ</a:t>
            </a:r>
            <a:endParaRPr lang="en-GB" sz="1800" b="1" dirty="0">
              <a:solidFill>
                <a:schemeClr val="accent2"/>
              </a:solidFill>
            </a:endParaRPr>
          </a:p>
        </p:txBody>
      </p:sp>
      <p:sp>
        <p:nvSpPr>
          <p:cNvPr id="13" name="Text Box 4"/>
          <p:cNvSpPr txBox="1">
            <a:spLocks noChangeArrowheads="1"/>
          </p:cNvSpPr>
          <p:nvPr/>
        </p:nvSpPr>
        <p:spPr bwMode="auto">
          <a:xfrm>
            <a:off x="3763116" y="5445224"/>
            <a:ext cx="5273380" cy="12961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171450" marR="0" lvl="0" indent="-1714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bg-BG" sz="11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Сравнително висок е делът на студентите, които потвърждават</a:t>
            </a:r>
            <a:r>
              <a:rPr kumimoji="0" lang="bg-BG" sz="1100" b="0" i="1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 за използването на методи на обучение от страна на преподавателите по „Висша математика“ и „Информационни технологии“, в които студента има активна роля. Същото се потвърждава от 56.5% за преподавателя , водил лекционните занятия по „Физика и биофизика“ и от 60.9% - за преподавателя, водил учебно-практическите занятия по същата учебна дисциплина.</a:t>
            </a:r>
          </a:p>
        </p:txBody>
      </p:sp>
      <p:graphicFrame>
        <p:nvGraphicFramePr>
          <p:cNvPr id="9" name="Chart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81626904"/>
              </p:ext>
            </p:extLst>
          </p:nvPr>
        </p:nvGraphicFramePr>
        <p:xfrm>
          <a:off x="0" y="1124744"/>
          <a:ext cx="4294354" cy="41764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0" name="Chart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79223369"/>
              </p:ext>
            </p:extLst>
          </p:nvPr>
        </p:nvGraphicFramePr>
        <p:xfrm>
          <a:off x="4211960" y="1269988"/>
          <a:ext cx="4797897" cy="41752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219972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332656"/>
            <a:ext cx="8208912" cy="504056"/>
          </a:xfrm>
        </p:spPr>
        <p:txBody>
          <a:bodyPr>
            <a:normAutofit fontScale="90000"/>
          </a:bodyPr>
          <a:lstStyle/>
          <a:p>
            <a:pPr algn="ctr"/>
            <a:r>
              <a:rPr lang="ru-RU" sz="1600" i="1" dirty="0">
                <a:solidFill>
                  <a:schemeClr val="accent2"/>
                </a:solidFill>
              </a:rPr>
              <a:t>Табл. № </a:t>
            </a:r>
            <a:r>
              <a:rPr lang="ru-RU" sz="1600" i="1" dirty="0" smtClean="0">
                <a:solidFill>
                  <a:schemeClr val="accent2"/>
                </a:solidFill>
              </a:rPr>
              <a:t>2.</a:t>
            </a:r>
            <a:r>
              <a:rPr lang="ru-RU" sz="1600" i="1" dirty="0" smtClean="0"/>
              <a:t> </a:t>
            </a:r>
            <a:r>
              <a:rPr lang="ru-RU" sz="1600" i="1" dirty="0"/>
              <a:t>Оценки, дадени за </a:t>
            </a:r>
            <a:r>
              <a:rPr lang="ru-RU" sz="1600" i="1" dirty="0" smtClean="0"/>
              <a:t>преподавателя </a:t>
            </a:r>
            <a:r>
              <a:rPr lang="ru-RU" sz="1600" i="1" dirty="0"/>
              <a:t>по учебната дисциплина </a:t>
            </a:r>
            <a:r>
              <a:rPr lang="ru-RU" sz="1600" i="1" dirty="0" smtClean="0"/>
              <a:t>„Висша математика” </a:t>
            </a:r>
            <a:r>
              <a:rPr lang="ru-RU" sz="1600" i="1" dirty="0"/>
              <a:t>от студентите</a:t>
            </a:r>
            <a:endParaRPr lang="en-GB" sz="1600" i="1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85332851"/>
              </p:ext>
            </p:extLst>
          </p:nvPr>
        </p:nvGraphicFramePr>
        <p:xfrm>
          <a:off x="467544" y="764704"/>
          <a:ext cx="8424936" cy="5697649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5904656"/>
                <a:gridCol w="1189881"/>
                <a:gridCol w="1330399"/>
              </a:tblGrid>
              <a:tr h="900163">
                <a:tc>
                  <a:txBody>
                    <a:bodyPr/>
                    <a:lstStyle/>
                    <a:p>
                      <a:pPr marL="0" indent="0" algn="just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 err="1">
                          <a:effectLst/>
                        </a:rPr>
                        <a:t>Показатели</a:t>
                      </a:r>
                      <a:endParaRPr lang="en-GB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964" marR="61964" marT="0" marB="0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effectLst/>
                        </a:rPr>
                        <a:t>Преподавател</a:t>
                      </a:r>
                      <a:r>
                        <a:rPr lang="en-US" sz="1200" dirty="0">
                          <a:effectLst/>
                        </a:rPr>
                        <a:t>, </a:t>
                      </a:r>
                      <a:r>
                        <a:rPr lang="en-US" sz="1200" dirty="0" err="1">
                          <a:effectLst/>
                        </a:rPr>
                        <a:t>водил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лекционните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занятия</a:t>
                      </a: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964" marR="61964" marT="0" marB="0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effectLst/>
                        </a:rPr>
                        <a:t>Преподавател</a:t>
                      </a:r>
                      <a:r>
                        <a:rPr lang="en-US" sz="1200" dirty="0">
                          <a:effectLst/>
                        </a:rPr>
                        <a:t>, </a:t>
                      </a:r>
                      <a:r>
                        <a:rPr lang="en-US" sz="1200" dirty="0" err="1">
                          <a:effectLst/>
                        </a:rPr>
                        <a:t>водил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учебно-практическите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занятия</a:t>
                      </a: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964" marR="61964" marT="0" marB="0"/>
                </a:tc>
              </a:tr>
              <a:tr h="26540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indent="0" algn="l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200" b="0" dirty="0" smtClean="0">
                          <a:effectLst/>
                          <a:latin typeface="+mj-lt"/>
                        </a:rPr>
                        <a:t>Учебното </a:t>
                      </a:r>
                      <a:r>
                        <a:rPr lang="bg-BG" sz="1200" b="0" dirty="0">
                          <a:effectLst/>
                          <a:latin typeface="+mj-lt"/>
                        </a:rPr>
                        <a:t>съдържание е представено на достъпен език</a:t>
                      </a:r>
                      <a:endParaRPr lang="en-GB" sz="1200" b="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59950" marR="59950" marT="0" marB="0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200" dirty="0">
                          <a:effectLst/>
                        </a:rPr>
                        <a:t>5.85</a:t>
                      </a: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964" marR="61964" marT="0" marB="0"/>
                </a:tc>
                <a:tc>
                  <a:txBody>
                    <a:bodyPr/>
                    <a:lstStyle/>
                    <a:p>
                      <a:pPr indent="-5715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200" dirty="0">
                          <a:effectLst/>
                        </a:rPr>
                        <a:t>5.88</a:t>
                      </a: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964" marR="61964" marT="0" marB="0"/>
                </a:tc>
              </a:tr>
              <a:tr h="29139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indent="0" algn="l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200" b="0" dirty="0" err="1" smtClean="0">
                          <a:effectLst/>
                          <a:latin typeface="+mj-lt"/>
                        </a:rPr>
                        <a:t>Умее</a:t>
                      </a:r>
                      <a:r>
                        <a:rPr lang="en-US" sz="1200" b="0" dirty="0" smtClean="0">
                          <a:effectLst/>
                          <a:latin typeface="+mj-lt"/>
                        </a:rPr>
                        <a:t>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да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привлича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вниманието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и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интереса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на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студента</a:t>
                      </a:r>
                      <a:endParaRPr lang="en-GB" sz="1200" b="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59950" marR="59950" marT="0" marB="0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200" dirty="0">
                          <a:effectLst/>
                        </a:rPr>
                        <a:t>5.92</a:t>
                      </a: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964" marR="61964" marT="0" marB="0"/>
                </a:tc>
                <a:tc>
                  <a:txBody>
                    <a:bodyPr/>
                    <a:lstStyle/>
                    <a:p>
                      <a:pPr indent="-5715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200" dirty="0">
                          <a:effectLst/>
                        </a:rPr>
                        <a:t>5.96</a:t>
                      </a: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964" marR="61964" marT="0" marB="0"/>
                </a:tc>
              </a:tr>
              <a:tr h="21854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indent="0" algn="l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200" b="0" dirty="0" err="1" smtClean="0">
                          <a:effectLst/>
                          <a:latin typeface="+mj-lt"/>
                        </a:rPr>
                        <a:t>Използва</a:t>
                      </a:r>
                      <a:r>
                        <a:rPr lang="en-US" sz="1200" b="0" dirty="0" smtClean="0">
                          <a:effectLst/>
                          <a:latin typeface="+mj-lt"/>
                        </a:rPr>
                        <a:t>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разнообразни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методи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на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преподаване</a:t>
                      </a:r>
                      <a:endParaRPr lang="en-GB" sz="1200" b="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59950" marR="59950" marT="0" marB="0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200" dirty="0">
                          <a:effectLst/>
                        </a:rPr>
                        <a:t>5.81</a:t>
                      </a: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964" marR="61964" marT="0" marB="0"/>
                </a:tc>
                <a:tc>
                  <a:txBody>
                    <a:bodyPr/>
                    <a:lstStyle/>
                    <a:p>
                      <a:pPr indent="-5715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200" dirty="0">
                          <a:effectLst/>
                        </a:rPr>
                        <a:t>5.84</a:t>
                      </a: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964" marR="61964" marT="0" marB="0"/>
                </a:tc>
              </a:tr>
              <a:tr h="22504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indent="0" algn="l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200" b="0" dirty="0" err="1" smtClean="0">
                          <a:effectLst/>
                          <a:latin typeface="+mj-lt"/>
                        </a:rPr>
                        <a:t>Учебното</a:t>
                      </a:r>
                      <a:r>
                        <a:rPr lang="en-US" sz="1200" b="0" dirty="0" smtClean="0">
                          <a:effectLst/>
                          <a:latin typeface="+mj-lt"/>
                        </a:rPr>
                        <a:t>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време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се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използва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рационално</a:t>
                      </a:r>
                      <a:endParaRPr lang="en-GB" sz="1200" b="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59950" marR="59950" marT="0" marB="0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200" dirty="0">
                          <a:effectLst/>
                        </a:rPr>
                        <a:t>5.88</a:t>
                      </a: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964" marR="61964" marT="0" marB="0"/>
                </a:tc>
                <a:tc>
                  <a:txBody>
                    <a:bodyPr/>
                    <a:lstStyle/>
                    <a:p>
                      <a:pPr indent="-5715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200">
                          <a:effectLst/>
                        </a:rPr>
                        <a:t>5.92</a:t>
                      </a:r>
                      <a:endParaRPr lang="en-GB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964" marR="61964" marT="0" marB="0"/>
                </a:tc>
              </a:tr>
              <a:tr h="22504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indent="0" algn="l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200" b="0" dirty="0" err="1" smtClean="0">
                          <a:effectLst/>
                          <a:latin typeface="+mj-lt"/>
                        </a:rPr>
                        <a:t>Отнася</a:t>
                      </a:r>
                      <a:r>
                        <a:rPr lang="en-US" sz="1200" b="0" dirty="0" smtClean="0">
                          <a:effectLst/>
                          <a:latin typeface="+mj-lt"/>
                        </a:rPr>
                        <a:t>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се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с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уважение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към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студентите</a:t>
                      </a:r>
                      <a:endParaRPr lang="en-GB" sz="1200" b="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59950" marR="59950" marT="0" marB="0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200" dirty="0">
                          <a:effectLst/>
                        </a:rPr>
                        <a:t>5.92</a:t>
                      </a: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964" marR="61964" marT="0" marB="0"/>
                </a:tc>
                <a:tc>
                  <a:txBody>
                    <a:bodyPr/>
                    <a:lstStyle/>
                    <a:p>
                      <a:pPr indent="-5715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200">
                          <a:effectLst/>
                        </a:rPr>
                        <a:t>5.92</a:t>
                      </a:r>
                      <a:endParaRPr lang="en-GB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964" marR="61964" marT="0" marB="0"/>
                </a:tc>
              </a:tr>
              <a:tr h="71548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indent="0" algn="l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effectLst/>
                          <a:latin typeface="+mj-lt"/>
                        </a:rPr>
                        <a:t>По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време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на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учебните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занятия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отделя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достатъчно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време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на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всеки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от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студентите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(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отнася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се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за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преподавателя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,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който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води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учебно-практическите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занятия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)</a:t>
                      </a:r>
                      <a:endParaRPr lang="en-GB" sz="1200" b="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59950" marR="59950" marT="0" marB="0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200" dirty="0">
                          <a:effectLst/>
                        </a:rPr>
                        <a:t>6.00</a:t>
                      </a: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964" marR="61964" marT="0" marB="0"/>
                </a:tc>
                <a:tc>
                  <a:txBody>
                    <a:bodyPr/>
                    <a:lstStyle/>
                    <a:p>
                      <a:pPr indent="-5715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200" dirty="0">
                          <a:effectLst/>
                        </a:rPr>
                        <a:t>5.88</a:t>
                      </a: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964" marR="61964" marT="0" marB="0"/>
                </a:tc>
              </a:tr>
              <a:tr h="45008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indent="0" algn="l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200" b="0" dirty="0" err="1" smtClean="0">
                          <a:effectLst/>
                          <a:latin typeface="+mj-lt"/>
                        </a:rPr>
                        <a:t>Осигурява</a:t>
                      </a:r>
                      <a:r>
                        <a:rPr lang="en-US" sz="1200" b="0" dirty="0" smtClean="0">
                          <a:effectLst/>
                          <a:latin typeface="+mj-lt"/>
                        </a:rPr>
                        <a:t>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необходимото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време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за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водене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на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записки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от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страна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на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студентите</a:t>
                      </a:r>
                      <a:endParaRPr lang="en-GB" sz="1200" b="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59950" marR="59950" marT="0" marB="0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200" dirty="0">
                          <a:effectLst/>
                        </a:rPr>
                        <a:t>5.88</a:t>
                      </a: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964" marR="61964" marT="0" marB="0"/>
                </a:tc>
                <a:tc>
                  <a:txBody>
                    <a:bodyPr/>
                    <a:lstStyle/>
                    <a:p>
                      <a:pPr indent="-5715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200" dirty="0">
                          <a:effectLst/>
                        </a:rPr>
                        <a:t>5.92</a:t>
                      </a: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964" marR="61964" marT="0" marB="0"/>
                </a:tc>
              </a:tr>
              <a:tr h="49694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indent="0" algn="l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200" b="0" dirty="0" err="1" smtClean="0">
                          <a:effectLst/>
                          <a:latin typeface="+mj-lt"/>
                        </a:rPr>
                        <a:t>Осигурява</a:t>
                      </a:r>
                      <a:r>
                        <a:rPr lang="en-US" sz="1200" b="0" dirty="0" smtClean="0">
                          <a:effectLst/>
                          <a:latin typeface="+mj-lt"/>
                        </a:rPr>
                        <a:t>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необходимите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методични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средства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за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провеждане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на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учебните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занятия</a:t>
                      </a:r>
                      <a:endParaRPr lang="en-GB" sz="1200" b="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59950" marR="59950" marT="0" marB="0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200" dirty="0">
                          <a:effectLst/>
                        </a:rPr>
                        <a:t>5.81</a:t>
                      </a: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964" marR="61964" marT="0" marB="0"/>
                </a:tc>
                <a:tc>
                  <a:txBody>
                    <a:bodyPr/>
                    <a:lstStyle/>
                    <a:p>
                      <a:pPr indent="-5715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200" dirty="0">
                          <a:effectLst/>
                        </a:rPr>
                        <a:t>5.76</a:t>
                      </a: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964" marR="61964" marT="0" marB="0"/>
                </a:tc>
              </a:tr>
              <a:tr h="43708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indent="0" algn="l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200" b="0" dirty="0" err="1" smtClean="0">
                          <a:effectLst/>
                          <a:latin typeface="+mj-lt"/>
                        </a:rPr>
                        <a:t>Дава</a:t>
                      </a:r>
                      <a:r>
                        <a:rPr lang="en-US" sz="1200" b="0" dirty="0" smtClean="0">
                          <a:effectLst/>
                          <a:latin typeface="+mj-lt"/>
                        </a:rPr>
                        <a:t>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възможност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на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студентите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да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задават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допълнителни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въпроси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и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отговоря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на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поставените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въпроси</a:t>
                      </a:r>
                      <a:endParaRPr lang="en-GB" sz="1200" b="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59950" marR="59950" marT="0" marB="0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200" dirty="0">
                          <a:effectLst/>
                        </a:rPr>
                        <a:t>5.92</a:t>
                      </a: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964" marR="61964" marT="0" marB="0"/>
                </a:tc>
                <a:tc>
                  <a:txBody>
                    <a:bodyPr/>
                    <a:lstStyle/>
                    <a:p>
                      <a:pPr indent="-5715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200" dirty="0">
                          <a:effectLst/>
                        </a:rPr>
                        <a:t>5.96</a:t>
                      </a: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964" marR="61964" marT="0" marB="0"/>
                </a:tc>
              </a:tr>
              <a:tr h="50993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indent="0" algn="l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200" b="0" dirty="0" err="1" smtClean="0">
                          <a:effectLst/>
                          <a:latin typeface="+mj-lt"/>
                        </a:rPr>
                        <a:t>Предоставя</a:t>
                      </a:r>
                      <a:r>
                        <a:rPr lang="en-US" sz="1200" b="0" dirty="0" smtClean="0">
                          <a:effectLst/>
                          <a:latin typeface="+mj-lt"/>
                        </a:rPr>
                        <a:t>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необходимите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учебни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материали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(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учебници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,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ръководства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,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сборници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и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др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.) за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подготовката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за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изпита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по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учебната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дисциплина</a:t>
                      </a:r>
                      <a:endParaRPr lang="en-GB" sz="1200" b="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59950" marR="59950" marT="0" marB="0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200" dirty="0">
                          <a:effectLst/>
                        </a:rPr>
                        <a:t>5.77</a:t>
                      </a: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964" marR="61964" marT="0" marB="0"/>
                </a:tc>
                <a:tc>
                  <a:txBody>
                    <a:bodyPr/>
                    <a:lstStyle/>
                    <a:p>
                      <a:pPr indent="-5715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200" dirty="0">
                          <a:effectLst/>
                        </a:rPr>
                        <a:t>5.72</a:t>
                      </a: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964" marR="61964" marT="0" marB="0"/>
                </a:tc>
              </a:tr>
              <a:tr h="22504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indent="0" algn="l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200" b="0" dirty="0" err="1" smtClean="0">
                          <a:effectLst/>
                          <a:latin typeface="+mj-lt"/>
                        </a:rPr>
                        <a:t>Провежда</a:t>
                      </a:r>
                      <a:r>
                        <a:rPr lang="en-US" sz="1200" b="0" dirty="0" smtClean="0">
                          <a:effectLst/>
                          <a:latin typeface="+mj-lt"/>
                        </a:rPr>
                        <a:t>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консултации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със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студентите</a:t>
                      </a:r>
                      <a:endParaRPr lang="en-GB" sz="1200" b="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59950" marR="59950" marT="0" marB="0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200" dirty="0">
                          <a:effectLst/>
                        </a:rPr>
                        <a:t>5.92</a:t>
                      </a: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964" marR="61964" marT="0" marB="0"/>
                </a:tc>
                <a:tc>
                  <a:txBody>
                    <a:bodyPr/>
                    <a:lstStyle/>
                    <a:p>
                      <a:pPr indent="-5715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200" dirty="0">
                          <a:effectLst/>
                        </a:rPr>
                        <a:t>5.92</a:t>
                      </a: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964" marR="61964" marT="0" marB="0"/>
                </a:tc>
              </a:tr>
              <a:tr h="51245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indent="0" algn="l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200" b="0" dirty="0" err="1" smtClean="0">
                          <a:effectLst/>
                          <a:latin typeface="+mj-lt"/>
                        </a:rPr>
                        <a:t>Обективен</a:t>
                      </a:r>
                      <a:r>
                        <a:rPr lang="en-US" sz="1200" b="0" dirty="0" smtClean="0">
                          <a:effectLst/>
                          <a:latin typeface="+mj-lt"/>
                        </a:rPr>
                        <a:t> 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и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безпристрастен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е при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оценяване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на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знанията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и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уменията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на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студентите</a:t>
                      </a:r>
                      <a:endParaRPr lang="en-GB" sz="1200" b="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59950" marR="59950" marT="0" marB="0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200" dirty="0">
                          <a:effectLst/>
                        </a:rPr>
                        <a:t>5.92</a:t>
                      </a: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964" marR="61964" marT="0" marB="0"/>
                </a:tc>
                <a:tc>
                  <a:txBody>
                    <a:bodyPr/>
                    <a:lstStyle/>
                    <a:p>
                      <a:pPr indent="-5715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200" dirty="0">
                          <a:effectLst/>
                        </a:rPr>
                        <a:t>5.92</a:t>
                      </a: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964" marR="61964" marT="0" marB="0"/>
                </a:tc>
              </a:tr>
              <a:tr h="22504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indent="0" algn="l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200" b="1" dirty="0">
                          <a:effectLst/>
                          <a:latin typeface="+mj-lt"/>
                        </a:rPr>
                        <a:t>Обща оценка</a:t>
                      </a:r>
                      <a:endParaRPr lang="en-GB" sz="1200" b="1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59950" marR="59950" marT="0" marB="0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200" b="1" dirty="0">
                          <a:effectLst/>
                        </a:rPr>
                        <a:t>5.88</a:t>
                      </a:r>
                      <a:endParaRPr lang="en-GB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964" marR="61964" marT="0" marB="0"/>
                </a:tc>
                <a:tc>
                  <a:txBody>
                    <a:bodyPr/>
                    <a:lstStyle/>
                    <a:p>
                      <a:pPr indent="-5715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200" b="1" dirty="0">
                          <a:effectLst/>
                        </a:rPr>
                        <a:t>5.88</a:t>
                      </a:r>
                      <a:endParaRPr lang="en-GB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964" marR="61964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52298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332656"/>
            <a:ext cx="8208912" cy="504056"/>
          </a:xfrm>
        </p:spPr>
        <p:txBody>
          <a:bodyPr>
            <a:normAutofit fontScale="90000"/>
          </a:bodyPr>
          <a:lstStyle/>
          <a:p>
            <a:pPr algn="ctr"/>
            <a:r>
              <a:rPr lang="ru-RU" sz="1600" i="1" dirty="0">
                <a:solidFill>
                  <a:schemeClr val="accent2"/>
                </a:solidFill>
              </a:rPr>
              <a:t>Табл. № </a:t>
            </a:r>
            <a:r>
              <a:rPr lang="ru-RU" sz="1600" i="1" dirty="0" smtClean="0">
                <a:solidFill>
                  <a:schemeClr val="accent2"/>
                </a:solidFill>
              </a:rPr>
              <a:t>3.</a:t>
            </a:r>
            <a:r>
              <a:rPr lang="ru-RU" sz="1600" i="1" dirty="0" smtClean="0"/>
              <a:t> </a:t>
            </a:r>
            <a:r>
              <a:rPr lang="ru-RU" sz="1600" i="1" dirty="0">
                <a:solidFill>
                  <a:schemeClr val="tx1"/>
                </a:solidFill>
              </a:rPr>
              <a:t>Оценки, дадени за преподавателите по учебната дисциплина </a:t>
            </a:r>
            <a:r>
              <a:rPr lang="ru-RU" sz="1600" i="1" dirty="0" smtClean="0">
                <a:solidFill>
                  <a:schemeClr val="tx1"/>
                </a:solidFill>
              </a:rPr>
              <a:t>„Информационни технологии” </a:t>
            </a:r>
            <a:r>
              <a:rPr lang="ru-RU" sz="1600" i="1" dirty="0">
                <a:solidFill>
                  <a:schemeClr val="tx1"/>
                </a:solidFill>
              </a:rPr>
              <a:t>от студентите</a:t>
            </a:r>
            <a:endParaRPr lang="en-GB" sz="1600" i="1" dirty="0">
              <a:solidFill>
                <a:schemeClr val="tx1"/>
              </a:solidFill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6637403"/>
              </p:ext>
            </p:extLst>
          </p:nvPr>
        </p:nvGraphicFramePr>
        <p:xfrm>
          <a:off x="755576" y="980728"/>
          <a:ext cx="7744733" cy="5116886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6870665"/>
                <a:gridCol w="437034"/>
                <a:gridCol w="437034"/>
              </a:tblGrid>
              <a:tr h="1584176">
                <a:tc>
                  <a:txBody>
                    <a:bodyPr/>
                    <a:lstStyle/>
                    <a:p>
                      <a:pPr marL="0" indent="0" algn="just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 err="1">
                          <a:effectLst/>
                        </a:rPr>
                        <a:t>Показатели</a:t>
                      </a:r>
                      <a:endParaRPr lang="en-GB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417" marR="53417" marT="0" marB="0"/>
                </a:tc>
                <a:tc>
                  <a:txBody>
                    <a:bodyPr/>
                    <a:lstStyle/>
                    <a:p>
                      <a:pPr marL="71755" marR="71755" indent="226695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200" dirty="0">
                          <a:effectLst/>
                        </a:rPr>
                        <a:t>Доц. Г. Цанев, дт</a:t>
                      </a: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417" marR="53417" marT="0" marB="0" vert="vert270"/>
                </a:tc>
                <a:tc>
                  <a:txBody>
                    <a:bodyPr/>
                    <a:lstStyle/>
                    <a:p>
                      <a:pPr marL="71755" marR="71755" indent="226695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200" dirty="0">
                          <a:effectLst/>
                        </a:rPr>
                        <a:t>Ас. А. Сеизов</a:t>
                      </a: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417" marR="53417" marT="0" marB="0" vert="vert270"/>
                </a:tc>
              </a:tr>
              <a:tr h="21602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indent="0" algn="l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200" b="0" dirty="0" smtClean="0">
                          <a:effectLst/>
                          <a:latin typeface="+mj-lt"/>
                        </a:rPr>
                        <a:t>Учебното </a:t>
                      </a:r>
                      <a:r>
                        <a:rPr lang="bg-BG" sz="1200" b="0" dirty="0">
                          <a:effectLst/>
                          <a:latin typeface="+mj-lt"/>
                        </a:rPr>
                        <a:t>съдържание е представено на достъпен език</a:t>
                      </a:r>
                      <a:endParaRPr lang="en-GB" sz="1200" b="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59950" marR="59950" marT="0" marB="0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200" dirty="0">
                          <a:effectLst/>
                        </a:rPr>
                        <a:t>5</a:t>
                      </a:r>
                      <a:r>
                        <a:rPr lang="en-US" sz="1200" dirty="0">
                          <a:effectLst/>
                        </a:rPr>
                        <a:t>.24</a:t>
                      </a: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417" marR="53417" marT="0" marB="0"/>
                </a:tc>
                <a:tc>
                  <a:txBody>
                    <a:bodyPr/>
                    <a:lstStyle/>
                    <a:p>
                      <a:pPr indent="-5715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5.64</a:t>
                      </a:r>
                      <a:endParaRPr lang="en-GB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417" marR="53417" marT="0" marB="0"/>
                </a:tc>
              </a:tr>
              <a:tr h="21602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indent="0" algn="l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200" b="0" dirty="0" err="1" smtClean="0">
                          <a:effectLst/>
                          <a:latin typeface="+mj-lt"/>
                        </a:rPr>
                        <a:t>Умее</a:t>
                      </a:r>
                      <a:r>
                        <a:rPr lang="en-US" sz="1200" b="0" dirty="0" smtClean="0">
                          <a:effectLst/>
                          <a:latin typeface="+mj-lt"/>
                        </a:rPr>
                        <a:t>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да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привлича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вниманието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и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интереса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на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студента</a:t>
                      </a:r>
                      <a:endParaRPr lang="en-GB" sz="1200" b="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59950" marR="59950" marT="0" marB="0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4.92</a:t>
                      </a: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417" marR="53417" marT="0" marB="0"/>
                </a:tc>
                <a:tc>
                  <a:txBody>
                    <a:bodyPr/>
                    <a:lstStyle/>
                    <a:p>
                      <a:pPr indent="-5715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5.72</a:t>
                      </a:r>
                      <a:endParaRPr lang="en-GB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417" marR="53417" marT="0" marB="0"/>
                </a:tc>
              </a:tr>
              <a:tr h="21602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indent="0" algn="l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200" b="0" dirty="0" err="1" smtClean="0">
                          <a:effectLst/>
                          <a:latin typeface="+mj-lt"/>
                        </a:rPr>
                        <a:t>Използва</a:t>
                      </a:r>
                      <a:r>
                        <a:rPr lang="en-US" sz="1200" b="0" dirty="0" smtClean="0">
                          <a:effectLst/>
                          <a:latin typeface="+mj-lt"/>
                        </a:rPr>
                        <a:t>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разнообразни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методи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на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преподаване</a:t>
                      </a:r>
                      <a:endParaRPr lang="en-GB" sz="1200" b="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59950" marR="59950" marT="0" marB="0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5.04</a:t>
                      </a: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417" marR="53417" marT="0" marB="0"/>
                </a:tc>
                <a:tc>
                  <a:txBody>
                    <a:bodyPr/>
                    <a:lstStyle/>
                    <a:p>
                      <a:pPr indent="-5715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5.44</a:t>
                      </a:r>
                      <a:endParaRPr lang="en-GB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417" marR="53417" marT="0" marB="0"/>
                </a:tc>
              </a:tr>
              <a:tr h="21602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indent="0" algn="l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200" b="0" dirty="0" err="1" smtClean="0">
                          <a:effectLst/>
                          <a:latin typeface="+mj-lt"/>
                        </a:rPr>
                        <a:t>Учебното</a:t>
                      </a:r>
                      <a:r>
                        <a:rPr lang="en-US" sz="1200" b="0" dirty="0" smtClean="0">
                          <a:effectLst/>
                          <a:latin typeface="+mj-lt"/>
                        </a:rPr>
                        <a:t>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време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се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използва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рационално</a:t>
                      </a:r>
                      <a:endParaRPr lang="en-GB" sz="1200" b="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59950" marR="59950" marT="0" marB="0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5.16</a:t>
                      </a: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417" marR="53417" marT="0" marB="0"/>
                </a:tc>
                <a:tc>
                  <a:txBody>
                    <a:bodyPr/>
                    <a:lstStyle/>
                    <a:p>
                      <a:pPr indent="-5715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5.79</a:t>
                      </a:r>
                      <a:endParaRPr lang="en-GB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417" marR="53417" marT="0" marB="0"/>
                </a:tc>
              </a:tr>
              <a:tr h="14401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indent="0" algn="l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200" b="0" dirty="0" err="1" smtClean="0">
                          <a:effectLst/>
                          <a:latin typeface="+mj-lt"/>
                        </a:rPr>
                        <a:t>Отнася</a:t>
                      </a:r>
                      <a:r>
                        <a:rPr lang="en-US" sz="1200" b="0" dirty="0" smtClean="0">
                          <a:effectLst/>
                          <a:latin typeface="+mj-lt"/>
                        </a:rPr>
                        <a:t>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се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с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уважение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към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студентите</a:t>
                      </a:r>
                      <a:endParaRPr lang="en-GB" sz="1200" b="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59950" marR="59950" marT="0" marB="0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5.44</a:t>
                      </a: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417" marR="53417" marT="0" marB="0"/>
                </a:tc>
                <a:tc>
                  <a:txBody>
                    <a:bodyPr/>
                    <a:lstStyle/>
                    <a:p>
                      <a:pPr indent="-5715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5.88</a:t>
                      </a:r>
                      <a:endParaRPr lang="en-GB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417" marR="53417" marT="0" marB="0"/>
                </a:tc>
              </a:tr>
              <a:tr h="45141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indent="0" algn="l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effectLst/>
                          <a:latin typeface="+mj-lt"/>
                        </a:rPr>
                        <a:t>По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време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на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учебните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занятия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отделя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достатъчно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време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на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всеки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от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студентите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(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отнася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се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за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преподавателя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,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който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води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учебно-практическите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занятия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)</a:t>
                      </a:r>
                      <a:endParaRPr lang="en-GB" sz="1200" b="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59950" marR="59950" marT="0" marB="0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5.38</a:t>
                      </a: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417" marR="53417" marT="0" marB="0"/>
                </a:tc>
                <a:tc>
                  <a:txBody>
                    <a:bodyPr/>
                    <a:lstStyle/>
                    <a:p>
                      <a:pPr indent="-5715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5.76</a:t>
                      </a:r>
                      <a:endParaRPr lang="en-GB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417" marR="53417" marT="0" marB="0"/>
                </a:tc>
              </a:tr>
              <a:tr h="21602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indent="0" algn="l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200" b="0" dirty="0" err="1" smtClean="0">
                          <a:effectLst/>
                          <a:latin typeface="+mj-lt"/>
                        </a:rPr>
                        <a:t>Осигурява</a:t>
                      </a:r>
                      <a:r>
                        <a:rPr lang="en-US" sz="1200" b="0" dirty="0" smtClean="0">
                          <a:effectLst/>
                          <a:latin typeface="+mj-lt"/>
                        </a:rPr>
                        <a:t>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необходимото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време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за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водене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на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записки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от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страна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на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студентите</a:t>
                      </a:r>
                      <a:endParaRPr lang="en-GB" sz="1200" b="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59950" marR="59950" marT="0" marB="0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5.08</a:t>
                      </a: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417" marR="53417" marT="0" marB="0"/>
                </a:tc>
                <a:tc>
                  <a:txBody>
                    <a:bodyPr/>
                    <a:lstStyle/>
                    <a:p>
                      <a:pPr indent="-5715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5.80</a:t>
                      </a:r>
                      <a:endParaRPr lang="en-GB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417" marR="53417" marT="0" marB="0"/>
                </a:tc>
              </a:tr>
              <a:tr h="21602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indent="0" algn="l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200" b="0" dirty="0" err="1" smtClean="0">
                          <a:effectLst/>
                          <a:latin typeface="+mj-lt"/>
                        </a:rPr>
                        <a:t>Осигурява</a:t>
                      </a:r>
                      <a:r>
                        <a:rPr lang="en-US" sz="1200" b="0" dirty="0" smtClean="0">
                          <a:effectLst/>
                          <a:latin typeface="+mj-lt"/>
                        </a:rPr>
                        <a:t>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необходимите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методични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средства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за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провеждане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на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учебните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занятия</a:t>
                      </a:r>
                      <a:endParaRPr lang="en-GB" sz="1200" b="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59950" marR="59950" marT="0" marB="0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5.40</a:t>
                      </a: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417" marR="53417" marT="0" marB="0"/>
                </a:tc>
                <a:tc>
                  <a:txBody>
                    <a:bodyPr/>
                    <a:lstStyle/>
                    <a:p>
                      <a:pPr indent="-5715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5.80</a:t>
                      </a:r>
                      <a:endParaRPr lang="en-GB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417" marR="53417" marT="0" marB="0"/>
                </a:tc>
              </a:tr>
              <a:tr h="43204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indent="0" algn="l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200" b="0" dirty="0" err="1" smtClean="0">
                          <a:effectLst/>
                          <a:latin typeface="+mj-lt"/>
                        </a:rPr>
                        <a:t>Дава</a:t>
                      </a:r>
                      <a:r>
                        <a:rPr lang="en-US" sz="1200" b="0" dirty="0" smtClean="0">
                          <a:effectLst/>
                          <a:latin typeface="+mj-lt"/>
                        </a:rPr>
                        <a:t>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възможност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на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студентите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да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задават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допълнителни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въпроси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и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отговоря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на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поставените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въпроси</a:t>
                      </a:r>
                      <a:endParaRPr lang="en-GB" sz="1200" b="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59950" marR="59950" marT="0" marB="0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5.52</a:t>
                      </a: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417" marR="53417" marT="0" marB="0"/>
                </a:tc>
                <a:tc>
                  <a:txBody>
                    <a:bodyPr/>
                    <a:lstStyle/>
                    <a:p>
                      <a:pPr indent="-5715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5.84</a:t>
                      </a:r>
                      <a:endParaRPr lang="en-GB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417" marR="53417" marT="0" marB="0"/>
                </a:tc>
              </a:tr>
              <a:tr h="43204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indent="0" algn="l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200" b="0" dirty="0" err="1" smtClean="0">
                          <a:effectLst/>
                          <a:latin typeface="+mj-lt"/>
                        </a:rPr>
                        <a:t>Предоставя</a:t>
                      </a:r>
                      <a:r>
                        <a:rPr lang="en-US" sz="1200" b="0" dirty="0" smtClean="0">
                          <a:effectLst/>
                          <a:latin typeface="+mj-lt"/>
                        </a:rPr>
                        <a:t>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необходимите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учебни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материали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(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учебници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,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ръководства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,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сборници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и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др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.) за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подготовката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за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изпита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по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учебната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дисциплина</a:t>
                      </a:r>
                      <a:endParaRPr lang="en-GB" sz="1200" b="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59950" marR="59950" marT="0" marB="0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5.24</a:t>
                      </a: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417" marR="53417" marT="0" marB="0"/>
                </a:tc>
                <a:tc>
                  <a:txBody>
                    <a:bodyPr/>
                    <a:lstStyle/>
                    <a:p>
                      <a:pPr indent="-5715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5.68</a:t>
                      </a:r>
                      <a:endParaRPr lang="en-GB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417" marR="53417" marT="0" marB="0"/>
                </a:tc>
              </a:tr>
              <a:tr h="21602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indent="0" algn="l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200" b="0" dirty="0" err="1" smtClean="0">
                          <a:effectLst/>
                          <a:latin typeface="+mj-lt"/>
                        </a:rPr>
                        <a:t>Провежда</a:t>
                      </a:r>
                      <a:r>
                        <a:rPr lang="en-US" sz="1200" b="0" dirty="0" smtClean="0">
                          <a:effectLst/>
                          <a:latin typeface="+mj-lt"/>
                        </a:rPr>
                        <a:t>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консултации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със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студентите</a:t>
                      </a:r>
                      <a:endParaRPr lang="en-GB" sz="1200" b="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59950" marR="59950" marT="0" marB="0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5.24</a:t>
                      </a: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417" marR="53417" marT="0" marB="0"/>
                </a:tc>
                <a:tc>
                  <a:txBody>
                    <a:bodyPr/>
                    <a:lstStyle/>
                    <a:p>
                      <a:pPr indent="-5715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5.76</a:t>
                      </a:r>
                      <a:endParaRPr lang="en-GB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417" marR="53417" marT="0" marB="0"/>
                </a:tc>
              </a:tr>
              <a:tr h="21602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indent="0" algn="l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200" b="0" dirty="0" err="1" smtClean="0">
                          <a:effectLst/>
                          <a:latin typeface="+mj-lt"/>
                        </a:rPr>
                        <a:t>Обективен</a:t>
                      </a:r>
                      <a:r>
                        <a:rPr lang="en-US" sz="1200" b="0" dirty="0" smtClean="0">
                          <a:effectLst/>
                          <a:latin typeface="+mj-lt"/>
                        </a:rPr>
                        <a:t> 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и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безпристрастен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е при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оценяване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на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знанията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и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уменията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на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студентите</a:t>
                      </a:r>
                      <a:endParaRPr lang="en-GB" sz="1200" b="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59950" marR="59950" marT="0" marB="0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5.46</a:t>
                      </a: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417" marR="53417" marT="0" marB="0"/>
                </a:tc>
                <a:tc>
                  <a:txBody>
                    <a:bodyPr/>
                    <a:lstStyle/>
                    <a:p>
                      <a:pPr indent="-5715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5.83</a:t>
                      </a:r>
                      <a:endParaRPr lang="en-GB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417" marR="53417" marT="0" marB="0"/>
                </a:tc>
              </a:tr>
              <a:tr h="28803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indent="0" algn="l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200" b="1" dirty="0">
                          <a:effectLst/>
                          <a:latin typeface="+mj-lt"/>
                        </a:rPr>
                        <a:t>Обща оценка</a:t>
                      </a:r>
                      <a:endParaRPr lang="en-GB" sz="1200" b="1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59950" marR="59950" marT="0" marB="0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</a:rPr>
                        <a:t>5.25</a:t>
                      </a:r>
                      <a:endParaRPr lang="en-GB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417" marR="53417" marT="0" marB="0"/>
                </a:tc>
                <a:tc>
                  <a:txBody>
                    <a:bodyPr/>
                    <a:lstStyle/>
                    <a:p>
                      <a:pPr indent="-5715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</a:rPr>
                        <a:t>5.74</a:t>
                      </a:r>
                      <a:endParaRPr lang="en-GB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417" marR="53417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43851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332656"/>
            <a:ext cx="8208912" cy="504056"/>
          </a:xfrm>
        </p:spPr>
        <p:txBody>
          <a:bodyPr>
            <a:normAutofit fontScale="90000"/>
          </a:bodyPr>
          <a:lstStyle/>
          <a:p>
            <a:pPr algn="ctr"/>
            <a:r>
              <a:rPr lang="ru-RU" sz="1600" i="1" dirty="0">
                <a:solidFill>
                  <a:schemeClr val="accent2"/>
                </a:solidFill>
              </a:rPr>
              <a:t>Табл. № </a:t>
            </a:r>
            <a:r>
              <a:rPr lang="ru-RU" sz="1600" i="1" dirty="0" smtClean="0">
                <a:solidFill>
                  <a:schemeClr val="accent2"/>
                </a:solidFill>
              </a:rPr>
              <a:t>4. </a:t>
            </a:r>
            <a:r>
              <a:rPr lang="ru-RU" sz="1600" i="1" dirty="0">
                <a:solidFill>
                  <a:schemeClr val="tx1"/>
                </a:solidFill>
              </a:rPr>
              <a:t>Оценки, дадени за преподавателите по учебната дисциплина </a:t>
            </a:r>
            <a:r>
              <a:rPr lang="ru-RU" sz="1600" i="1" dirty="0" smtClean="0">
                <a:solidFill>
                  <a:schemeClr val="tx1"/>
                </a:solidFill>
              </a:rPr>
              <a:t>„Физика и биофизика” </a:t>
            </a:r>
            <a:r>
              <a:rPr lang="ru-RU" sz="1600" i="1" dirty="0">
                <a:solidFill>
                  <a:schemeClr val="tx1"/>
                </a:solidFill>
              </a:rPr>
              <a:t>от студентите</a:t>
            </a:r>
            <a:endParaRPr lang="en-GB" sz="1600" i="1" dirty="0">
              <a:solidFill>
                <a:schemeClr val="tx1"/>
              </a:solidFill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5522693"/>
              </p:ext>
            </p:extLst>
          </p:nvPr>
        </p:nvGraphicFramePr>
        <p:xfrm>
          <a:off x="755576" y="1124744"/>
          <a:ext cx="7560840" cy="532859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5632450"/>
                <a:gridCol w="920278"/>
                <a:gridCol w="1008112"/>
              </a:tblGrid>
              <a:tr h="782403">
                <a:tc>
                  <a:txBody>
                    <a:bodyPr/>
                    <a:lstStyle/>
                    <a:p>
                      <a:pPr marL="0" indent="0" algn="just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 err="1">
                          <a:effectLst/>
                        </a:rPr>
                        <a:t>Показатели</a:t>
                      </a:r>
                      <a:endParaRPr lang="en-GB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964" marR="61964" marT="0" marB="0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200" dirty="0" smtClean="0">
                          <a:effectLst/>
                        </a:rPr>
                        <a:t>Проф. П. Бочев, дф</a:t>
                      </a: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964" marR="61964" marT="0" marB="0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2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Преп.</a:t>
                      </a:r>
                      <a:r>
                        <a:rPr lang="bg-BG" sz="1200" baseline="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 В. Върбанова</a:t>
                      </a: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964" marR="61964" marT="0" marB="0"/>
                </a:tc>
              </a:tr>
              <a:tr h="21648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indent="0" algn="l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200" b="0" dirty="0" smtClean="0">
                          <a:effectLst/>
                          <a:latin typeface="+mj-lt"/>
                        </a:rPr>
                        <a:t>Учебното </a:t>
                      </a:r>
                      <a:r>
                        <a:rPr lang="bg-BG" sz="1200" b="0" dirty="0">
                          <a:effectLst/>
                          <a:latin typeface="+mj-lt"/>
                        </a:rPr>
                        <a:t>съдържание е представено на достъпен език</a:t>
                      </a:r>
                      <a:endParaRPr lang="en-GB" sz="1200" b="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59950" marR="59950" marT="0" marB="0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200" dirty="0">
                          <a:effectLst/>
                        </a:rPr>
                        <a:t>5.38</a:t>
                      </a: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964" marR="61964" marT="0" marB="0"/>
                </a:tc>
                <a:tc>
                  <a:txBody>
                    <a:bodyPr/>
                    <a:lstStyle/>
                    <a:p>
                      <a:pPr indent="-5715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200">
                          <a:effectLst/>
                        </a:rPr>
                        <a:t>4.25</a:t>
                      </a:r>
                      <a:endParaRPr lang="en-GB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964" marR="61964" marT="0" marB="0"/>
                </a:tc>
              </a:tr>
              <a:tr h="21648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indent="0" algn="l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200" b="0" dirty="0" err="1" smtClean="0">
                          <a:effectLst/>
                          <a:latin typeface="+mj-lt"/>
                        </a:rPr>
                        <a:t>Умее</a:t>
                      </a:r>
                      <a:r>
                        <a:rPr lang="en-US" sz="1200" b="0" dirty="0" smtClean="0">
                          <a:effectLst/>
                          <a:latin typeface="+mj-lt"/>
                        </a:rPr>
                        <a:t>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да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привлича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вниманието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и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интереса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на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студента</a:t>
                      </a:r>
                      <a:endParaRPr lang="en-GB" sz="1200" b="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59950" marR="59950" marT="0" marB="0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200" dirty="0">
                          <a:effectLst/>
                        </a:rPr>
                        <a:t>5.21</a:t>
                      </a: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964" marR="61964" marT="0" marB="0"/>
                </a:tc>
                <a:tc>
                  <a:txBody>
                    <a:bodyPr/>
                    <a:lstStyle/>
                    <a:p>
                      <a:pPr indent="-5715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200">
                          <a:effectLst/>
                        </a:rPr>
                        <a:t>4.13</a:t>
                      </a:r>
                      <a:endParaRPr lang="en-GB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964" marR="61964" marT="0" marB="0"/>
                </a:tc>
              </a:tr>
              <a:tr h="21648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indent="0" algn="l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200" b="0" dirty="0" err="1" smtClean="0">
                          <a:effectLst/>
                          <a:latin typeface="+mj-lt"/>
                        </a:rPr>
                        <a:t>Използва</a:t>
                      </a:r>
                      <a:r>
                        <a:rPr lang="en-US" sz="1200" b="0" dirty="0" smtClean="0">
                          <a:effectLst/>
                          <a:latin typeface="+mj-lt"/>
                        </a:rPr>
                        <a:t>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разнообразни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методи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на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преподаване</a:t>
                      </a:r>
                      <a:endParaRPr lang="en-GB" sz="1200" b="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59950" marR="59950" marT="0" marB="0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200" dirty="0">
                          <a:effectLst/>
                        </a:rPr>
                        <a:t>5.08</a:t>
                      </a: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964" marR="61964" marT="0" marB="0"/>
                </a:tc>
                <a:tc>
                  <a:txBody>
                    <a:bodyPr/>
                    <a:lstStyle/>
                    <a:p>
                      <a:pPr indent="-5715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200">
                          <a:effectLst/>
                        </a:rPr>
                        <a:t>4.25</a:t>
                      </a:r>
                      <a:endParaRPr lang="en-GB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964" marR="61964" marT="0" marB="0"/>
                </a:tc>
              </a:tr>
              <a:tr h="21648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indent="0" algn="l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200" b="0" dirty="0" err="1" smtClean="0">
                          <a:effectLst/>
                          <a:latin typeface="+mj-lt"/>
                        </a:rPr>
                        <a:t>Учебното</a:t>
                      </a:r>
                      <a:r>
                        <a:rPr lang="en-US" sz="1200" b="0" dirty="0" smtClean="0">
                          <a:effectLst/>
                          <a:latin typeface="+mj-lt"/>
                        </a:rPr>
                        <a:t>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време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се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използва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рационално</a:t>
                      </a:r>
                      <a:endParaRPr lang="en-GB" sz="1200" b="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59950" marR="59950" marT="0" marB="0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200" dirty="0">
                          <a:effectLst/>
                        </a:rPr>
                        <a:t>5.29</a:t>
                      </a: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964" marR="61964" marT="0" marB="0"/>
                </a:tc>
                <a:tc>
                  <a:txBody>
                    <a:bodyPr/>
                    <a:lstStyle/>
                    <a:p>
                      <a:pPr indent="-5715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200">
                          <a:effectLst/>
                        </a:rPr>
                        <a:t>4.70</a:t>
                      </a:r>
                      <a:endParaRPr lang="en-GB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964" marR="61964" marT="0" marB="0"/>
                </a:tc>
              </a:tr>
              <a:tr h="21648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indent="0" algn="l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200" b="0" dirty="0" err="1" smtClean="0">
                          <a:effectLst/>
                          <a:latin typeface="+mj-lt"/>
                        </a:rPr>
                        <a:t>Отнася</a:t>
                      </a:r>
                      <a:r>
                        <a:rPr lang="en-US" sz="1200" b="0" dirty="0" smtClean="0">
                          <a:effectLst/>
                          <a:latin typeface="+mj-lt"/>
                        </a:rPr>
                        <a:t>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се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с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уважение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към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студентите</a:t>
                      </a:r>
                      <a:endParaRPr lang="en-GB" sz="1200" b="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59950" marR="59950" marT="0" marB="0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200" dirty="0">
                          <a:effectLst/>
                        </a:rPr>
                        <a:t>5.39</a:t>
                      </a: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964" marR="61964" marT="0" marB="0"/>
                </a:tc>
                <a:tc>
                  <a:txBody>
                    <a:bodyPr/>
                    <a:lstStyle/>
                    <a:p>
                      <a:pPr indent="-5715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200">
                          <a:effectLst/>
                        </a:rPr>
                        <a:t>4.67</a:t>
                      </a:r>
                      <a:endParaRPr lang="en-GB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964" marR="61964" marT="0" marB="0"/>
                </a:tc>
              </a:tr>
              <a:tr h="64945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indent="0" algn="l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effectLst/>
                          <a:latin typeface="+mj-lt"/>
                        </a:rPr>
                        <a:t>По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време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на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учебните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занятия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отделя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достатъчно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време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на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всеки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от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студентите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(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отнася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се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за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преподавателя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,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който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води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учебно-практическите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занятия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)</a:t>
                      </a:r>
                      <a:endParaRPr lang="en-GB" sz="1200" b="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59950" marR="59950" marT="0" marB="0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200" dirty="0">
                          <a:effectLst/>
                        </a:rPr>
                        <a:t>5.14</a:t>
                      </a: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964" marR="61964" marT="0" marB="0"/>
                </a:tc>
                <a:tc>
                  <a:txBody>
                    <a:bodyPr/>
                    <a:lstStyle/>
                    <a:p>
                      <a:pPr indent="-5715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200">
                          <a:effectLst/>
                        </a:rPr>
                        <a:t>4.29</a:t>
                      </a:r>
                      <a:endParaRPr lang="en-GB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964" marR="61964" marT="0" marB="0"/>
                </a:tc>
              </a:tr>
              <a:tr h="43297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indent="0" algn="l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200" b="0" dirty="0" err="1" smtClean="0">
                          <a:effectLst/>
                          <a:latin typeface="+mj-lt"/>
                        </a:rPr>
                        <a:t>Осигурява</a:t>
                      </a:r>
                      <a:r>
                        <a:rPr lang="en-US" sz="1200" b="0" dirty="0" smtClean="0">
                          <a:effectLst/>
                          <a:latin typeface="+mj-lt"/>
                        </a:rPr>
                        <a:t>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необходимото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време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за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водене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на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записки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от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страна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на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студентите</a:t>
                      </a:r>
                      <a:endParaRPr lang="en-GB" sz="1200" b="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59950" marR="59950" marT="0" marB="0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200" dirty="0">
                          <a:effectLst/>
                        </a:rPr>
                        <a:t>4.96</a:t>
                      </a: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964" marR="61964" marT="0" marB="0"/>
                </a:tc>
                <a:tc>
                  <a:txBody>
                    <a:bodyPr/>
                    <a:lstStyle/>
                    <a:p>
                      <a:pPr indent="-5715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200">
                          <a:effectLst/>
                        </a:rPr>
                        <a:t>4.58</a:t>
                      </a:r>
                      <a:endParaRPr lang="en-GB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964" marR="61964" marT="0" marB="0"/>
                </a:tc>
              </a:tr>
              <a:tr h="43297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indent="0" algn="l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200" b="0" dirty="0" err="1" smtClean="0">
                          <a:effectLst/>
                          <a:latin typeface="+mj-lt"/>
                        </a:rPr>
                        <a:t>Осигурява</a:t>
                      </a:r>
                      <a:r>
                        <a:rPr lang="en-US" sz="1200" b="0" dirty="0" smtClean="0">
                          <a:effectLst/>
                          <a:latin typeface="+mj-lt"/>
                        </a:rPr>
                        <a:t>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необходимите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методични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средства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за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провеждане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на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учебните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занятия</a:t>
                      </a:r>
                      <a:endParaRPr lang="en-GB" sz="1200" b="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59950" marR="59950" marT="0" marB="0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200" dirty="0">
                          <a:effectLst/>
                        </a:rPr>
                        <a:t>5.04</a:t>
                      </a: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964" marR="61964" marT="0" marB="0"/>
                </a:tc>
                <a:tc>
                  <a:txBody>
                    <a:bodyPr/>
                    <a:lstStyle/>
                    <a:p>
                      <a:pPr indent="-5715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200">
                          <a:effectLst/>
                        </a:rPr>
                        <a:t>4.54</a:t>
                      </a:r>
                      <a:endParaRPr lang="en-GB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964" marR="61964" marT="0" marB="0"/>
                </a:tc>
              </a:tr>
              <a:tr h="43297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indent="0" algn="l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200" b="0" dirty="0" err="1" smtClean="0">
                          <a:effectLst/>
                          <a:latin typeface="+mj-lt"/>
                        </a:rPr>
                        <a:t>Дава</a:t>
                      </a:r>
                      <a:r>
                        <a:rPr lang="en-US" sz="1200" b="0" dirty="0" smtClean="0">
                          <a:effectLst/>
                          <a:latin typeface="+mj-lt"/>
                        </a:rPr>
                        <a:t>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възможност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на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студентите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да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задават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допълнителни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въпроси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и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отговоря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на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поставените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въпроси</a:t>
                      </a:r>
                      <a:endParaRPr lang="en-GB" sz="1200" b="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59950" marR="59950" marT="0" marB="0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200" dirty="0">
                          <a:effectLst/>
                        </a:rPr>
                        <a:t>5.63</a:t>
                      </a: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964" marR="61964" marT="0" marB="0"/>
                </a:tc>
                <a:tc>
                  <a:txBody>
                    <a:bodyPr/>
                    <a:lstStyle/>
                    <a:p>
                      <a:pPr indent="-5715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200">
                          <a:effectLst/>
                        </a:rPr>
                        <a:t>4.71</a:t>
                      </a:r>
                      <a:endParaRPr lang="en-GB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964" marR="61964" marT="0" marB="0"/>
                </a:tc>
              </a:tr>
              <a:tr h="64945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indent="0" algn="l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200" b="0" dirty="0" err="1" smtClean="0">
                          <a:effectLst/>
                          <a:latin typeface="+mj-lt"/>
                        </a:rPr>
                        <a:t>Предоставя</a:t>
                      </a:r>
                      <a:r>
                        <a:rPr lang="en-US" sz="1200" b="0" dirty="0" smtClean="0">
                          <a:effectLst/>
                          <a:latin typeface="+mj-lt"/>
                        </a:rPr>
                        <a:t>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необходимите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учебни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материали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(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учебници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,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ръководства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,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сборници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и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др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.) за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подготовката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за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изпита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по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учебната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дисциплина</a:t>
                      </a:r>
                      <a:endParaRPr lang="en-GB" sz="1200" b="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59950" marR="59950" marT="0" marB="0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200" dirty="0">
                          <a:effectLst/>
                        </a:rPr>
                        <a:t>5.38</a:t>
                      </a: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964" marR="61964" marT="0" marB="0"/>
                </a:tc>
                <a:tc>
                  <a:txBody>
                    <a:bodyPr/>
                    <a:lstStyle/>
                    <a:p>
                      <a:pPr indent="-5715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200">
                          <a:effectLst/>
                        </a:rPr>
                        <a:t>4.92</a:t>
                      </a:r>
                      <a:endParaRPr lang="en-GB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964" marR="61964" marT="0" marB="0"/>
                </a:tc>
              </a:tr>
              <a:tr h="21648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indent="0" algn="l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200" b="0" dirty="0" err="1" smtClean="0">
                          <a:effectLst/>
                          <a:latin typeface="+mj-lt"/>
                        </a:rPr>
                        <a:t>Провежда</a:t>
                      </a:r>
                      <a:r>
                        <a:rPr lang="en-US" sz="1200" b="0" dirty="0" smtClean="0">
                          <a:effectLst/>
                          <a:latin typeface="+mj-lt"/>
                        </a:rPr>
                        <a:t>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консултации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със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студентите</a:t>
                      </a:r>
                      <a:endParaRPr lang="en-GB" sz="1200" b="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59950" marR="59950" marT="0" marB="0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200" dirty="0">
                          <a:effectLst/>
                        </a:rPr>
                        <a:t>5.00</a:t>
                      </a: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964" marR="61964" marT="0" marB="0"/>
                </a:tc>
                <a:tc>
                  <a:txBody>
                    <a:bodyPr/>
                    <a:lstStyle/>
                    <a:p>
                      <a:pPr indent="-5715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200">
                          <a:effectLst/>
                        </a:rPr>
                        <a:t>4.48</a:t>
                      </a:r>
                      <a:endParaRPr lang="en-GB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964" marR="61964" marT="0" marB="0"/>
                </a:tc>
              </a:tr>
              <a:tr h="43297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indent="0" algn="l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200" b="0" dirty="0" err="1" smtClean="0">
                          <a:effectLst/>
                          <a:latin typeface="+mj-lt"/>
                        </a:rPr>
                        <a:t>Обективен</a:t>
                      </a:r>
                      <a:r>
                        <a:rPr lang="en-US" sz="1200" b="0" dirty="0" smtClean="0">
                          <a:effectLst/>
                          <a:latin typeface="+mj-lt"/>
                        </a:rPr>
                        <a:t> 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и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безпристрастен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е при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оценяване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на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знанията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и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уменията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на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студентите</a:t>
                      </a:r>
                      <a:endParaRPr lang="en-GB" sz="1200" b="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59950" marR="59950" marT="0" marB="0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200" dirty="0">
                          <a:effectLst/>
                        </a:rPr>
                        <a:t>5.30</a:t>
                      </a: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964" marR="61964" marT="0" marB="0"/>
                </a:tc>
                <a:tc>
                  <a:txBody>
                    <a:bodyPr/>
                    <a:lstStyle/>
                    <a:p>
                      <a:pPr indent="-5715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200">
                          <a:effectLst/>
                        </a:rPr>
                        <a:t>4.70</a:t>
                      </a:r>
                      <a:endParaRPr lang="en-GB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964" marR="61964" marT="0" marB="0"/>
                </a:tc>
              </a:tr>
              <a:tr h="21648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indent="0" algn="l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200" b="1" dirty="0">
                          <a:effectLst/>
                          <a:latin typeface="+mj-lt"/>
                        </a:rPr>
                        <a:t>Обща оценка</a:t>
                      </a:r>
                      <a:endParaRPr lang="en-GB" sz="1200" b="1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59950" marR="59950" marT="0" marB="0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200" b="1" dirty="0">
                          <a:effectLst/>
                        </a:rPr>
                        <a:t>5.23</a:t>
                      </a:r>
                      <a:endParaRPr lang="en-GB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964" marR="61964" marT="0" marB="0"/>
                </a:tc>
                <a:tc>
                  <a:txBody>
                    <a:bodyPr/>
                    <a:lstStyle/>
                    <a:p>
                      <a:pPr indent="-5715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200" b="1" dirty="0">
                          <a:effectLst/>
                        </a:rPr>
                        <a:t>4.52</a:t>
                      </a:r>
                      <a:endParaRPr lang="en-GB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964" marR="61964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71761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188640"/>
            <a:ext cx="8640960" cy="864096"/>
          </a:xfrm>
        </p:spPr>
        <p:txBody>
          <a:bodyPr>
            <a:normAutofit/>
          </a:bodyPr>
          <a:lstStyle/>
          <a:p>
            <a:r>
              <a:rPr lang="bg-BG" sz="1800" b="1" dirty="0" smtClean="0">
                <a:solidFill>
                  <a:schemeClr val="accent2"/>
                </a:solidFill>
              </a:rPr>
              <a:t>НАЛИЧНИ ЗАТРУДНЕНИЯ С УСВОЯВАНЕТО НА УЧЕБНИЯ МАТЕРИАЛ И ОТДЕЛЕНО ВРЕМЕ ОТ СТУДЕНТИТЕ  ЗА САМОПОДГОТОВКА</a:t>
            </a:r>
            <a:endParaRPr lang="en-GB" sz="1800" b="1" dirty="0">
              <a:solidFill>
                <a:schemeClr val="accent2"/>
              </a:solidFill>
            </a:endParaRPr>
          </a:p>
        </p:txBody>
      </p:sp>
      <p:sp>
        <p:nvSpPr>
          <p:cNvPr id="13" name="Text Box 4"/>
          <p:cNvSpPr txBox="1">
            <a:spLocks noChangeArrowheads="1"/>
          </p:cNvSpPr>
          <p:nvPr/>
        </p:nvSpPr>
        <p:spPr bwMode="auto">
          <a:xfrm>
            <a:off x="220930" y="5301208"/>
            <a:ext cx="4783118" cy="12241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171450" marR="0" lvl="0" indent="-1714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bg-BG" sz="11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По-висок е делът на студентите,</a:t>
            </a:r>
            <a:r>
              <a:rPr kumimoji="0" lang="bg-BG" sz="1100" b="0" i="1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 които </a:t>
            </a:r>
            <a:r>
              <a:rPr kumimoji="0" lang="bg-BG" sz="11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споделят, че са срещали затруднения с усвояването на учебния материал по „Информационни технологии“ </a:t>
            </a:r>
            <a:r>
              <a:rPr kumimoji="0" lang="en-US" sz="11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(</a:t>
            </a:r>
            <a:r>
              <a:rPr kumimoji="0" lang="bg-BG" sz="11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41.6%</a:t>
            </a:r>
            <a:r>
              <a:rPr kumimoji="0" lang="en-US" sz="11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)</a:t>
            </a:r>
            <a:r>
              <a:rPr lang="bg-BG" sz="1100" i="1" dirty="0">
                <a:cs typeface="Arial" pitchFamily="34" charset="0"/>
              </a:rPr>
              <a:t> </a:t>
            </a:r>
            <a:r>
              <a:rPr lang="bg-BG" sz="1100" i="1" dirty="0" smtClean="0">
                <a:cs typeface="Arial" pitchFamily="34" charset="0"/>
              </a:rPr>
              <a:t>и по „Физика и биофизика“ </a:t>
            </a:r>
            <a:r>
              <a:rPr lang="en-US" sz="1100" i="1" dirty="0" smtClean="0">
                <a:cs typeface="Arial" pitchFamily="34" charset="0"/>
              </a:rPr>
              <a:t>(</a:t>
            </a:r>
            <a:r>
              <a:rPr lang="bg-BG" sz="1100" i="1" dirty="0" smtClean="0">
                <a:cs typeface="Arial" pitchFamily="34" charset="0"/>
              </a:rPr>
              <a:t>78.3%</a:t>
            </a:r>
            <a:r>
              <a:rPr lang="en-US" sz="1100" i="1" dirty="0" smtClean="0">
                <a:cs typeface="Arial" pitchFamily="34" charset="0"/>
              </a:rPr>
              <a:t>)</a:t>
            </a:r>
            <a:r>
              <a:rPr kumimoji="0" lang="bg-BG" sz="11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.</a:t>
            </a:r>
          </a:p>
        </p:txBody>
      </p:sp>
      <p:sp>
        <p:nvSpPr>
          <p:cNvPr id="14" name="Text Box 4"/>
          <p:cNvSpPr txBox="1">
            <a:spLocks noChangeArrowheads="1"/>
          </p:cNvSpPr>
          <p:nvPr/>
        </p:nvSpPr>
        <p:spPr bwMode="auto">
          <a:xfrm>
            <a:off x="5364088" y="5301208"/>
            <a:ext cx="3600400" cy="12101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171450" marR="0" lvl="0" indent="-1714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bg-BG" sz="11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Над 88%</a:t>
            </a:r>
            <a:r>
              <a:rPr kumimoji="0" lang="bg-BG" sz="1100" b="0" i="1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 от студентите считат, че са отделили достатъчно време за самоподготовка по „Висша математика“, а 60% - по „Информационни технологии“ Сравнително по-нисък е делът на студентите, потвърдили същото за „Физика и биофизика“ </a:t>
            </a:r>
            <a:r>
              <a:rPr kumimoji="0" lang="en-US" sz="1100" b="0" i="1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(</a:t>
            </a:r>
            <a:r>
              <a:rPr kumimoji="0" lang="bg-BG" sz="1100" b="0" i="1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34.8%</a:t>
            </a:r>
            <a:r>
              <a:rPr kumimoji="0" lang="en-US" sz="1100" b="0" i="1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)</a:t>
            </a:r>
            <a:r>
              <a:rPr kumimoji="0" lang="bg-BG" sz="1100" b="0" i="1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.</a:t>
            </a:r>
            <a:endParaRPr kumimoji="0" lang="en-US" sz="18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46127795"/>
              </p:ext>
            </p:extLst>
          </p:nvPr>
        </p:nvGraphicFramePr>
        <p:xfrm>
          <a:off x="107504" y="992816"/>
          <a:ext cx="4680520" cy="41643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0" name="Chart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66356108"/>
              </p:ext>
            </p:extLst>
          </p:nvPr>
        </p:nvGraphicFramePr>
        <p:xfrm>
          <a:off x="4644008" y="836712"/>
          <a:ext cx="4476316" cy="42484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894060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Angles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647</TotalTime>
  <Words>1842</Words>
  <Application>Microsoft Office PowerPoint</Application>
  <PresentationFormat>On-screen Show (4:3)</PresentationFormat>
  <Paragraphs>239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Clarity</vt:lpstr>
      <vt:lpstr>03-01: ПРОУЧВАНЕ НА МНЕНИЕТО НА СТУДЕНТИ ЗА СПЕЦИФИЧНИТЕ КОМПЕТЕНЦИИ, ФОРМИРАНИ ПО УЧЕБНИТЕ ДИСЦИПЛИНИ „ВИСША МАТЕМАТИКА”, „ИНФОРМАЦИОННИ ТЕХНОЛОГИИ” И „ ФИЗИКА И БИОФИЗИКА ”, ТЯХНОТО СЪОТВЕТСТВИЕ С МЕТОДИТЕ ЗА ОЦЕНКА НА ЗНАНИЯТА И УМЕНИЯТА НА СТУДЕНТИТЕ И ЗА ПРЕПОДАВАТЕЛИТЕ, УЧАСТВАЛИ В ОБУЧЕНИЕТО НА СТУДЕНТИТЕ ПО УЧЕБНИТЕ ДИСЦИПЛИНИ</vt:lpstr>
      <vt:lpstr> ОСНОВНИ ДАННИ ЗА ПРОУЧВАНЕТО  Табл. 1</vt:lpstr>
      <vt:lpstr>СПЕЦИФИЧНИ КОМПЕТЕНЦИИ, ФОРМИРАНИ ПО УЧЕБНИТЕ ДИСЦИПЛИНИ И ТЯХНОТО ЗНАЧЕНИЕ В ПРОЦЕСА НА  ЦЯЛОСТНОТО ОБУЧЕНИЕ  И ЗА БЪДЕЩАТА ПРОФЕСИОНАЛНА РЕАЛИЗАЦИЯ ПО ФАРМАЦИЯ</vt:lpstr>
      <vt:lpstr>СПЕЦИФИЧНИ ЦЕЛИ НА ЗАНЯТИЯТА, ИЗЯСНЯВАНИ ОТ ПРЕПОДАВАТЕЛИТЕ ПО УЧЕБНИТЕ ДИСЦИПЛИНИ</vt:lpstr>
      <vt:lpstr>АКТУАЛНОСТ НА УЧЕБНОТО СЪДЪРЖАНИЕ  НА УЧЕБНИТЕ ДИСЦИПЛИНИ</vt:lpstr>
      <vt:lpstr>Табл. № 2. Оценки, дадени за преподавателя по учебната дисциплина „Висша математика” от студентите</vt:lpstr>
      <vt:lpstr>Табл. № 3. Оценки, дадени за преподавателите по учебната дисциплина „Информационни технологии” от студентите</vt:lpstr>
      <vt:lpstr>Табл. № 4. Оценки, дадени за преподавателите по учебната дисциплина „Физика и биофизика” от студентите</vt:lpstr>
      <vt:lpstr>НАЛИЧНИ ЗАТРУДНЕНИЯ С УСВОЯВАНЕТО НА УЧЕБНИЯ МАТЕРИАЛ И ОТДЕЛЕНО ВРЕМЕ ОТ СТУДЕНТИТЕ  ЗА САМОПОДГОТОВКА</vt:lpstr>
      <vt:lpstr>ОРГАНИЗИРАНИ КОНСУЛТАЦИИ ОТ ПРЕПОДАВАТЕЛИТЕ ПО УЧЕБНИТЕ ДИСЦИПЛИНИ И ПОСЕЩАЕМОСТ ОТ СТУДЕНТИТЕ</vt:lpstr>
      <vt:lpstr>ПОДГОТОВКА И ПРОВЕЖДАНЕ НА ИЗПИТА ПО УЧЕБНИТЕ ДИСЦИПЛИНИ</vt:lpstr>
      <vt:lpstr>ИНДИВИДУАЛНИ ЗАБЕЛЕЖКИ И ПРЕПОРЪКИ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Windows User</cp:lastModifiedBy>
  <cp:revision>171</cp:revision>
  <dcterms:created xsi:type="dcterms:W3CDTF">2018-03-30T05:06:56Z</dcterms:created>
  <dcterms:modified xsi:type="dcterms:W3CDTF">2018-04-10T08:43:09Z</dcterms:modified>
</cp:coreProperties>
</file>