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1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90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1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D:\PR%20Acredit%20Pharmacy\AK-FF-2018\Presentations%20Anketi%202018\Figures%2003-01%20Mathem_InformTechnol_PhysicsBiophysics_StudPharmacy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1. </a:t>
            </a:r>
            <a:r>
              <a:rPr lang="bg-BG" sz="1100" b="0" i="1" baseline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3"/>
                <c:pt idx="0">
                  <c:v>96.4</c:v>
                </c:pt>
                <c:pt idx="1">
                  <c:v>68.8</c:v>
                </c:pt>
                <c:pt idx="2">
                  <c:v>80.599999999999994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Лист1!$B$4:$D$4</c:f>
              <c:numCache>
                <c:formatCode>0.0</c:formatCode>
                <c:ptCount val="3"/>
                <c:pt idx="0">
                  <c:v>3.6</c:v>
                </c:pt>
                <c:pt idx="1">
                  <c:v>15.6</c:v>
                </c:pt>
                <c:pt idx="2">
                  <c:v>9.6999999999999993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Лист1!$B$2:$D$2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Лист1!$B$5:$D$5</c:f>
              <c:numCache>
                <c:formatCode>0.0</c:formatCode>
                <c:ptCount val="3"/>
                <c:pt idx="1">
                  <c:v>15.6</c:v>
                </c:pt>
                <c:pt idx="2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6697216"/>
        <c:axId val="166715392"/>
        <c:axId val="0"/>
      </c:bar3DChart>
      <c:catAx>
        <c:axId val="16669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66715392"/>
        <c:crosses val="autoZero"/>
        <c:auto val="1"/>
        <c:lblAlgn val="ctr"/>
        <c:lblOffset val="100"/>
        <c:noMultiLvlLbl val="0"/>
      </c:catAx>
      <c:valAx>
        <c:axId val="1667153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66972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10.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 "Физика и биофизика"?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Лист1!$Y$67</c:f>
              <c:strCache>
                <c:ptCount val="1"/>
                <c:pt idx="0">
                  <c:v>да, предложени от препод., водил лекциите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Лист1!$Z$66:$AB$66</c:f>
              <c:strCache>
                <c:ptCount val="3"/>
                <c:pt idx="0">
                  <c:v>проф. П. Бочев</c:v>
                </c:pt>
                <c:pt idx="1">
                  <c:v>ас. М. Колаксъзов</c:v>
                </c:pt>
                <c:pt idx="2">
                  <c:v>преп. В. Върбанова</c:v>
                </c:pt>
              </c:strCache>
            </c:strRef>
          </c:cat>
          <c:val>
            <c:numRef>
              <c:f>Лист1!$Z$67:$AB$67</c:f>
              <c:numCache>
                <c:formatCode>0.0</c:formatCode>
                <c:ptCount val="3"/>
                <c:pt idx="0">
                  <c:v>32.299999999999997</c:v>
                </c:pt>
                <c:pt idx="1">
                  <c:v>15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Лист1!$Y$68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Лист1!$Z$66:$AB$66</c:f>
              <c:strCache>
                <c:ptCount val="3"/>
                <c:pt idx="0">
                  <c:v>проф. П. Бочев</c:v>
                </c:pt>
                <c:pt idx="1">
                  <c:v>ас. М. Колаксъзов</c:v>
                </c:pt>
                <c:pt idx="2">
                  <c:v>преп. В. Върбанова</c:v>
                </c:pt>
              </c:strCache>
            </c:strRef>
          </c:cat>
          <c:val>
            <c:numRef>
              <c:f>Лист1!$Z$68:$AB$68</c:f>
              <c:numCache>
                <c:formatCode>0.0</c:formatCode>
                <c:ptCount val="3"/>
                <c:pt idx="0">
                  <c:v>62.7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803072"/>
        <c:axId val="200804608"/>
        <c:axId val="0"/>
      </c:bar3DChart>
      <c:catAx>
        <c:axId val="20080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804608"/>
        <c:crosses val="autoZero"/>
        <c:auto val="1"/>
        <c:lblAlgn val="ctr"/>
        <c:lblOffset val="100"/>
        <c:noMultiLvlLbl val="0"/>
      </c:catAx>
      <c:valAx>
        <c:axId val="20080460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80307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11.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преподавателя, водил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Лист1!$I$82</c:f>
              <c:strCache>
                <c:ptCount val="1"/>
                <c:pt idx="0">
                  <c:v>да, посещавах консултациите на преподав., водил лекциите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Лист1!$J$82:$K$82</c:f>
              <c:numCache>
                <c:formatCode>General</c:formatCode>
                <c:ptCount val="2"/>
                <c:pt idx="0" formatCode="0.0">
                  <c:v>1.9</c:v>
                </c:pt>
              </c:numCache>
            </c:numRef>
          </c:val>
        </c:ser>
        <c:ser>
          <c:idx val="1"/>
          <c:order val="1"/>
          <c:tx>
            <c:strRef>
              <c:f>Лист1!$I$83</c:f>
              <c:strCache>
                <c:ptCount val="1"/>
                <c:pt idx="0">
                  <c:v>да, посещавах консултациите на преподав., водил упражн.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  <c:pt idx="0" formatCode="0.0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Лист1!$I$84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Лист1!$J$84:$K$84</c:f>
              <c:numCache>
                <c:formatCode>0.0</c:formatCode>
                <c:ptCount val="2"/>
                <c:pt idx="0">
                  <c:v>92.6</c:v>
                </c:pt>
                <c:pt idx="1">
                  <c:v>75</c:v>
                </c:pt>
              </c:numCache>
            </c:numRef>
          </c:val>
        </c:ser>
        <c:ser>
          <c:idx val="3"/>
          <c:order val="3"/>
          <c:tx>
            <c:strRef>
              <c:f>Лист1!$I$85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Лист1!$J$81:$K$81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Лист1!$J$85:$K$85</c:f>
              <c:numCache>
                <c:formatCode>0.0</c:formatCode>
                <c:ptCount val="2"/>
                <c:pt idx="0">
                  <c:v>3.7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00345856"/>
        <c:axId val="200364032"/>
      </c:barChart>
      <c:catAx>
        <c:axId val="20034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364032"/>
        <c:crosses val="autoZero"/>
        <c:auto val="1"/>
        <c:lblAlgn val="ctr"/>
        <c:lblOffset val="100"/>
        <c:noMultiLvlLbl val="0"/>
      </c:catAx>
      <c:valAx>
        <c:axId val="2003640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3458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108923884514435E-2"/>
          <c:y val="0.25597222222222221"/>
          <c:w val="0.96533770778652672"/>
          <c:h val="0.25463181685622632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12.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преподавателя, водил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Лист1!$M$89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Лист1!$N$88:$P$88</c:f>
              <c:strCache>
                <c:ptCount val="3"/>
                <c:pt idx="0">
                  <c:v>проф. П. Бочев</c:v>
                </c:pt>
                <c:pt idx="1">
                  <c:v>ас. М. Колаксъзов</c:v>
                </c:pt>
                <c:pt idx="2">
                  <c:v>преп. В. Върбанова</c:v>
                </c:pt>
              </c:strCache>
            </c:strRef>
          </c:cat>
          <c:val>
            <c:numRef>
              <c:f>Лист1!$N$89:$P$89</c:f>
              <c:numCache>
                <c:formatCode>General</c:formatCode>
                <c:ptCount val="3"/>
                <c:pt idx="0">
                  <c:v>66.7</c:v>
                </c:pt>
                <c:pt idx="1">
                  <c:v>50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Лист1!$M$90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Лист1!$N$88:$P$88</c:f>
              <c:strCache>
                <c:ptCount val="3"/>
                <c:pt idx="0">
                  <c:v>проф. П. Бочев</c:v>
                </c:pt>
                <c:pt idx="1">
                  <c:v>ас. М. Колаксъзов</c:v>
                </c:pt>
                <c:pt idx="2">
                  <c:v>преп. В. Върбанова</c:v>
                </c:pt>
              </c:strCache>
            </c:strRef>
          </c:cat>
          <c:val>
            <c:numRef>
              <c:f>Лист1!$N$90:$P$90</c:f>
              <c:numCache>
                <c:formatCode>General</c:formatCode>
                <c:ptCount val="3"/>
                <c:pt idx="0">
                  <c:v>33.299999999999997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386432"/>
        <c:axId val="200387968"/>
        <c:axId val="0"/>
      </c:bar3DChart>
      <c:catAx>
        <c:axId val="20038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387968"/>
        <c:crosses val="autoZero"/>
        <c:auto val="1"/>
        <c:lblAlgn val="ctr"/>
        <c:lblOffset val="100"/>
        <c:noMultiLvlLbl val="0"/>
      </c:catAx>
      <c:valAx>
        <c:axId val="200387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03864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13</a:t>
            </a:r>
            <a:r>
              <a:rPr lang="bg-BG" sz="1100" b="0" i="1" baseline="0">
                <a:effectLst/>
              </a:rPr>
              <a:t>. Отговаря ли получената  оценка на изпита по учебната дисциплина на Вашите знания?   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Лист1!$A$122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Лист1!$B$122:$D$122</c:f>
              <c:numCache>
                <c:formatCode>0.0</c:formatCode>
                <c:ptCount val="3"/>
                <c:pt idx="0">
                  <c:v>7.4</c:v>
                </c:pt>
                <c:pt idx="1">
                  <c:v>29</c:v>
                </c:pt>
                <c:pt idx="2">
                  <c:v>6.7</c:v>
                </c:pt>
              </c:numCache>
            </c:numRef>
          </c:val>
        </c:ser>
        <c:ser>
          <c:idx val="1"/>
          <c:order val="1"/>
          <c:tx>
            <c:strRef>
              <c:f>Лист1!$A$123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Лист1!$B$123:$D$123</c:f>
              <c:numCache>
                <c:formatCode>0.0</c:formatCode>
                <c:ptCount val="3"/>
                <c:pt idx="0">
                  <c:v>14.8</c:v>
                </c:pt>
                <c:pt idx="1">
                  <c:v>19.399999999999999</c:v>
                </c:pt>
                <c:pt idx="2">
                  <c:v>43.3</c:v>
                </c:pt>
              </c:numCache>
            </c:numRef>
          </c:val>
        </c:ser>
        <c:ser>
          <c:idx val="2"/>
          <c:order val="2"/>
          <c:tx>
            <c:strRef>
              <c:f>Лист1!$A$124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Лист1!$B$121:$D$121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Лист1!$B$124:$D$124</c:f>
              <c:numCache>
                <c:formatCode>0.0</c:formatCode>
                <c:ptCount val="3"/>
                <c:pt idx="0">
                  <c:v>77.8</c:v>
                </c:pt>
                <c:pt idx="1">
                  <c:v>51.6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557312"/>
        <c:axId val="200558848"/>
        <c:axId val="0"/>
      </c:bar3DChart>
      <c:catAx>
        <c:axId val="20055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558848"/>
        <c:crosses val="autoZero"/>
        <c:auto val="1"/>
        <c:lblAlgn val="ctr"/>
        <c:lblOffset val="100"/>
        <c:noMultiLvlLbl val="0"/>
      </c:catAx>
      <c:valAx>
        <c:axId val="20055884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55731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2. </a:t>
            </a:r>
            <a:r>
              <a:rPr lang="bg-BG" sz="11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Лист1!$J$3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Лист1!$K$3:$M$3</c:f>
              <c:numCache>
                <c:formatCode>0.0</c:formatCode>
                <c:ptCount val="3"/>
                <c:pt idx="0">
                  <c:v>64.3</c:v>
                </c:pt>
                <c:pt idx="1">
                  <c:v>32.299999999999997</c:v>
                </c:pt>
                <c:pt idx="2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Лист1!$J$4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Лист1!$K$4:$M$4</c:f>
              <c:numCache>
                <c:formatCode>0.0</c:formatCode>
                <c:ptCount val="3"/>
                <c:pt idx="0">
                  <c:v>3.6</c:v>
                </c:pt>
                <c:pt idx="1">
                  <c:v>29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Лист1!$J$5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Лист1!$K$2:$M$2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Лист1!$K$5:$M$5</c:f>
              <c:numCache>
                <c:formatCode>0.0</c:formatCode>
                <c:ptCount val="3"/>
                <c:pt idx="0">
                  <c:v>32.1</c:v>
                </c:pt>
                <c:pt idx="1">
                  <c:v>38.700000000000003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56388352"/>
        <c:axId val="156406528"/>
        <c:axId val="0"/>
      </c:bar3DChart>
      <c:catAx>
        <c:axId val="15638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bg-BG"/>
          </a:p>
        </c:txPr>
        <c:crossAx val="156406528"/>
        <c:crosses val="autoZero"/>
        <c:auto val="1"/>
        <c:lblAlgn val="ctr"/>
        <c:lblOffset val="100"/>
        <c:noMultiLvlLbl val="0"/>
      </c:catAx>
      <c:valAx>
        <c:axId val="15640652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5638835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3. </a:t>
            </a:r>
            <a:r>
              <a:rPr lang="bg-BG" sz="1100" b="0" i="1" baseline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Лист1!$B$22:$D$22</c:f>
              <c:numCache>
                <c:formatCode>0.0</c:formatCode>
                <c:ptCount val="3"/>
                <c:pt idx="0">
                  <c:v>44.4</c:v>
                </c:pt>
                <c:pt idx="1">
                  <c:v>38.700000000000003</c:v>
                </c:pt>
                <c:pt idx="2">
                  <c:v>44.8</c:v>
                </c:pt>
              </c:numCache>
            </c:numRef>
          </c:val>
        </c:ser>
        <c:ser>
          <c:idx val="1"/>
          <c:order val="1"/>
          <c:tx>
            <c:strRef>
              <c:f>Лист1!$A$23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Лист1!$B$23:$D$23</c:f>
              <c:numCache>
                <c:formatCode>0.0</c:formatCode>
                <c:ptCount val="3"/>
                <c:pt idx="0">
                  <c:v>3.7</c:v>
                </c:pt>
                <c:pt idx="1">
                  <c:v>25.8</c:v>
                </c:pt>
                <c:pt idx="2">
                  <c:v>10.4</c:v>
                </c:pt>
              </c:numCache>
            </c:numRef>
          </c:val>
        </c:ser>
        <c:ser>
          <c:idx val="2"/>
          <c:order val="2"/>
          <c:tx>
            <c:strRef>
              <c:f>Лист1!$A$24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Лист1!$B$21:$D$21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Лист1!$B$24:$D$24</c:f>
              <c:numCache>
                <c:formatCode>0.0</c:formatCode>
                <c:ptCount val="3"/>
                <c:pt idx="0">
                  <c:v>51.9</c:v>
                </c:pt>
                <c:pt idx="1">
                  <c:v>35.5</c:v>
                </c:pt>
                <c:pt idx="2">
                  <c:v>44.8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106432"/>
        <c:axId val="185107968"/>
        <c:axId val="0"/>
      </c:bar3DChart>
      <c:catAx>
        <c:axId val="18510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5107968"/>
        <c:crosses val="autoZero"/>
        <c:auto val="1"/>
        <c:lblAlgn val="ctr"/>
        <c:lblOffset val="100"/>
        <c:noMultiLvlLbl val="0"/>
      </c:catAx>
      <c:valAx>
        <c:axId val="18510796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851064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/>
              <a:t>Фиг. 4. Изясняваше ли преподавателя по учебната дисциплина кои са специфичните цели на всяко учебно занятие </a:t>
            </a:r>
            <a:r>
              <a:rPr lang="en-US"/>
              <a:t>(</a:t>
            </a:r>
            <a:r>
              <a:rPr lang="bg-BG"/>
              <a:t>%</a:t>
            </a:r>
            <a:r>
              <a:rPr lang="en-US"/>
              <a:t>)</a:t>
            </a:r>
            <a:endParaRPr lang="en-GB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Лист1!$S$24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Лист1!$T$22:$Z$23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Лист1!$T$24:$Z$24</c:f>
              <c:numCache>
                <c:formatCode>0.0</c:formatCode>
                <c:ptCount val="7"/>
                <c:pt idx="0">
                  <c:v>92.9</c:v>
                </c:pt>
                <c:pt idx="1">
                  <c:v>92.6</c:v>
                </c:pt>
                <c:pt idx="2">
                  <c:v>64.5</c:v>
                </c:pt>
                <c:pt idx="3">
                  <c:v>93.5</c:v>
                </c:pt>
                <c:pt idx="4">
                  <c:v>93.6</c:v>
                </c:pt>
                <c:pt idx="5">
                  <c:v>31.8</c:v>
                </c:pt>
                <c:pt idx="6">
                  <c:v>88.9</c:v>
                </c:pt>
              </c:numCache>
            </c:numRef>
          </c:val>
        </c:ser>
        <c:ser>
          <c:idx val="1"/>
          <c:order val="1"/>
          <c:tx>
            <c:strRef>
              <c:f>Лист1!$S$25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Лист1!$T$22:$Z$23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Лист1!$T$25:$Z$25</c:f>
              <c:numCache>
                <c:formatCode>0.0</c:formatCode>
                <c:ptCount val="7"/>
                <c:pt idx="0">
                  <c:v>7.1</c:v>
                </c:pt>
                <c:pt idx="1">
                  <c:v>7.4</c:v>
                </c:pt>
                <c:pt idx="2">
                  <c:v>16.100000000000001</c:v>
                </c:pt>
                <c:pt idx="3">
                  <c:v>3.2</c:v>
                </c:pt>
                <c:pt idx="4">
                  <c:v>3.2</c:v>
                </c:pt>
                <c:pt idx="5">
                  <c:v>31.8</c:v>
                </c:pt>
                <c:pt idx="6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Лист1!$S$26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Лист1!$T$22:$Z$23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Лист1!$T$26:$Z$26</c:f>
              <c:numCache>
                <c:formatCode>General</c:formatCode>
                <c:ptCount val="7"/>
                <c:pt idx="2" formatCode="0.0">
                  <c:v>9.6999999999999993</c:v>
                </c:pt>
                <c:pt idx="4" formatCode="0.0">
                  <c:v>3.2</c:v>
                </c:pt>
                <c:pt idx="5">
                  <c:v>36.4</c:v>
                </c:pt>
              </c:numCache>
            </c:numRef>
          </c:val>
        </c:ser>
        <c:ser>
          <c:idx val="3"/>
          <c:order val="3"/>
          <c:tx>
            <c:strRef>
              <c:f>Лист1!$S$27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Лист1!$T$22:$Z$23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Лист1!$T$27:$Z$27</c:f>
              <c:numCache>
                <c:formatCode>General</c:formatCode>
                <c:ptCount val="7"/>
                <c:pt idx="2" formatCode="0.0">
                  <c:v>9.6999999999999993</c:v>
                </c:pt>
                <c:pt idx="3" formatCode="0.0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94186240"/>
        <c:axId val="194212608"/>
      </c:barChart>
      <c:catAx>
        <c:axId val="19418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4212608"/>
        <c:crosses val="autoZero"/>
        <c:auto val="1"/>
        <c:lblAlgn val="ctr"/>
        <c:lblOffset val="100"/>
        <c:noMultiLvlLbl val="0"/>
      </c:catAx>
      <c:valAx>
        <c:axId val="19421260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4186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5821452983566797E-2"/>
          <c:y val="0.13413092989667813"/>
          <c:w val="0.96621391076115481"/>
          <c:h val="5.581764063252231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bg-BG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5. </a:t>
            </a:r>
            <a:r>
              <a:rPr lang="bg-BG" sz="11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Лист1!$B$42:$D$42</c:f>
              <c:numCache>
                <c:formatCode>0.0</c:formatCode>
                <c:ptCount val="3"/>
                <c:pt idx="0">
                  <c:v>96.4</c:v>
                </c:pt>
                <c:pt idx="1">
                  <c:v>71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Лист1!$A$43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Лист1!$B$43:$D$43</c:f>
              <c:numCache>
                <c:formatCode>0.0</c:formatCode>
                <c:ptCount val="3"/>
                <c:pt idx="1">
                  <c:v>19.3</c:v>
                </c:pt>
              </c:numCache>
            </c:numRef>
          </c:val>
        </c:ser>
        <c:ser>
          <c:idx val="2"/>
          <c:order val="2"/>
          <c:tx>
            <c:strRef>
              <c:f>Лист1!$A$44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Лист1!$B$41:$D$41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Лист1!$B$44:$D$44</c:f>
              <c:numCache>
                <c:formatCode>0.0</c:formatCode>
                <c:ptCount val="3"/>
                <c:pt idx="0">
                  <c:v>3.6</c:v>
                </c:pt>
                <c:pt idx="1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9763456"/>
        <c:axId val="199764992"/>
        <c:axId val="0"/>
      </c:bar3DChart>
      <c:catAx>
        <c:axId val="19976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9764992"/>
        <c:crosses val="autoZero"/>
        <c:auto val="1"/>
        <c:lblAlgn val="ctr"/>
        <c:lblOffset val="100"/>
        <c:noMultiLvlLbl val="0"/>
      </c:catAx>
      <c:valAx>
        <c:axId val="1997649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997634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6. </a:t>
            </a:r>
            <a:r>
              <a:rPr lang="bg-BG" sz="110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Лист1!$R$46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Лист1!$S$44:$Y$45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Лист1!$S$46:$Y$46</c:f>
              <c:numCache>
                <c:formatCode>0.0</c:formatCode>
                <c:ptCount val="7"/>
                <c:pt idx="0">
                  <c:v>92.9</c:v>
                </c:pt>
                <c:pt idx="1">
                  <c:v>96.4</c:v>
                </c:pt>
                <c:pt idx="2">
                  <c:v>53.1</c:v>
                </c:pt>
                <c:pt idx="3">
                  <c:v>75</c:v>
                </c:pt>
                <c:pt idx="4">
                  <c:v>67.7</c:v>
                </c:pt>
                <c:pt idx="5">
                  <c:v>31.8</c:v>
                </c:pt>
                <c:pt idx="6">
                  <c:v>77.8</c:v>
                </c:pt>
              </c:numCache>
            </c:numRef>
          </c:val>
        </c:ser>
        <c:ser>
          <c:idx val="1"/>
          <c:order val="1"/>
          <c:tx>
            <c:strRef>
              <c:f>Лист1!$R$47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Лист1!$S$44:$Y$45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Лист1!$S$47:$Y$47</c:f>
              <c:numCache>
                <c:formatCode>0.0</c:formatCode>
                <c:ptCount val="7"/>
                <c:pt idx="0">
                  <c:v>7.1</c:v>
                </c:pt>
                <c:pt idx="1">
                  <c:v>3.6</c:v>
                </c:pt>
                <c:pt idx="2">
                  <c:v>34.4</c:v>
                </c:pt>
                <c:pt idx="3">
                  <c:v>18.7</c:v>
                </c:pt>
                <c:pt idx="4">
                  <c:v>32.299999999999997</c:v>
                </c:pt>
                <c:pt idx="5">
                  <c:v>54.5</c:v>
                </c:pt>
                <c:pt idx="6">
                  <c:v>22.2</c:v>
                </c:pt>
              </c:numCache>
            </c:numRef>
          </c:val>
        </c:ser>
        <c:ser>
          <c:idx val="2"/>
          <c:order val="2"/>
          <c:tx>
            <c:strRef>
              <c:f>Лист1!$R$48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Лист1!$S$44:$Y$45</c:f>
              <c:multiLvlStrCache>
                <c:ptCount val="7"/>
                <c:lvl>
                  <c:pt idx="0">
                    <c:v>проф. К. Митов - лекции</c:v>
                  </c:pt>
                  <c:pt idx="1">
                    <c:v>проф. К. Митов - упражнения</c:v>
                  </c:pt>
                  <c:pt idx="2">
                    <c:v>доц. Г. Цанев</c:v>
                  </c:pt>
                  <c:pt idx="3">
                    <c:v>ас. А. Сеизов</c:v>
                  </c:pt>
                  <c:pt idx="4">
                    <c:v>проф. П. Бочев</c:v>
                  </c:pt>
                  <c:pt idx="5">
                    <c:v>ас. М. Колаксъзов</c:v>
                  </c:pt>
                  <c:pt idx="6">
                    <c:v>преп. В. Върбанова</c:v>
                  </c:pt>
                </c:lvl>
                <c:lvl>
                  <c:pt idx="0">
                    <c:v>Висша математика</c:v>
                  </c:pt>
                  <c:pt idx="2">
                    <c:v>Информационни технологии</c:v>
                  </c:pt>
                  <c:pt idx="4">
                    <c:v>Физика и биофизика</c:v>
                  </c:pt>
                </c:lvl>
              </c:multiLvlStrCache>
            </c:multiLvlStrRef>
          </c:cat>
          <c:val>
            <c:numRef>
              <c:f>Лист1!$S$48:$Y$48</c:f>
              <c:numCache>
                <c:formatCode>General</c:formatCode>
                <c:ptCount val="7"/>
                <c:pt idx="2" formatCode="0.0">
                  <c:v>12.5</c:v>
                </c:pt>
                <c:pt idx="3" formatCode="0.0">
                  <c:v>6.3</c:v>
                </c:pt>
                <c:pt idx="5" formatCode="0.0">
                  <c:v>13.7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00087424"/>
        <c:axId val="200088960"/>
      </c:barChart>
      <c:catAx>
        <c:axId val="20008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bg-BG"/>
          </a:p>
        </c:txPr>
        <c:crossAx val="200088960"/>
        <c:crosses val="autoZero"/>
        <c:auto val="1"/>
        <c:lblAlgn val="ctr"/>
        <c:lblOffset val="100"/>
        <c:noMultiLvlLbl val="0"/>
      </c:catAx>
      <c:valAx>
        <c:axId val="2000889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08742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Лист1!$A$62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Лист1!$B$62:$D$62</c:f>
              <c:numCache>
                <c:formatCode>0.0</c:formatCode>
                <c:ptCount val="3"/>
                <c:pt idx="0">
                  <c:v>39.299999999999997</c:v>
                </c:pt>
                <c:pt idx="1">
                  <c:v>68.8</c:v>
                </c:pt>
                <c:pt idx="2">
                  <c:v>64.5</c:v>
                </c:pt>
              </c:numCache>
            </c:numRef>
          </c:val>
        </c:ser>
        <c:ser>
          <c:idx val="1"/>
          <c:order val="1"/>
          <c:tx>
            <c:strRef>
              <c:f>Лист1!$A$63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Лист1!$B$63:$D$63</c:f>
              <c:numCache>
                <c:formatCode>0.0</c:formatCode>
                <c:ptCount val="3"/>
                <c:pt idx="0">
                  <c:v>60.7</c:v>
                </c:pt>
                <c:pt idx="1">
                  <c:v>28.1</c:v>
                </c:pt>
                <c:pt idx="2">
                  <c:v>29</c:v>
                </c:pt>
              </c:numCache>
            </c:numRef>
          </c:val>
        </c:ser>
        <c:ser>
          <c:idx val="2"/>
          <c:order val="2"/>
          <c:tx>
            <c:strRef>
              <c:f>Лист1!$A$64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Лист1!$B$61:$D$61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Лист1!$B$64:$D$64</c:f>
              <c:numCache>
                <c:formatCode>0.0</c:formatCode>
                <c:ptCount val="3"/>
                <c:pt idx="1">
                  <c:v>3.1</c:v>
                </c:pt>
                <c:pt idx="2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053504"/>
        <c:axId val="200055040"/>
        <c:axId val="0"/>
      </c:bar3DChart>
      <c:catAx>
        <c:axId val="20005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055040"/>
        <c:crosses val="autoZero"/>
        <c:auto val="1"/>
        <c:lblAlgn val="ctr"/>
        <c:lblOffset val="100"/>
        <c:noMultiLvlLbl val="0"/>
      </c:catAx>
      <c:valAx>
        <c:axId val="20005504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0535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Лист1!$I$62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Лист1!$J$62:$L$62</c:f>
              <c:numCache>
                <c:formatCode>General</c:formatCode>
                <c:ptCount val="3"/>
                <c:pt idx="0">
                  <c:v>96.4</c:v>
                </c:pt>
                <c:pt idx="1">
                  <c:v>56.2</c:v>
                </c:pt>
                <c:pt idx="2">
                  <c:v>56.7</c:v>
                </c:pt>
              </c:numCache>
            </c:numRef>
          </c:val>
        </c:ser>
        <c:ser>
          <c:idx val="1"/>
          <c:order val="1"/>
          <c:tx>
            <c:strRef>
              <c:f>Лист1!$I$63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Лист1!$J$63:$L$63</c:f>
              <c:numCache>
                <c:formatCode>General</c:formatCode>
                <c:ptCount val="3"/>
                <c:pt idx="0">
                  <c:v>3.6</c:v>
                </c:pt>
                <c:pt idx="1">
                  <c:v>37.5</c:v>
                </c:pt>
                <c:pt idx="2">
                  <c:v>43.3</c:v>
                </c:pt>
              </c:numCache>
            </c:numRef>
          </c:val>
        </c:ser>
        <c:ser>
          <c:idx val="2"/>
          <c:order val="2"/>
          <c:tx>
            <c:strRef>
              <c:f>Лист1!$I$64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Лист1!$J$61:$L$61</c:f>
              <c:strCache>
                <c:ptCount val="3"/>
                <c:pt idx="0">
                  <c:v>Висша математика</c:v>
                </c:pt>
                <c:pt idx="1">
                  <c:v>Информационни технологии</c:v>
                </c:pt>
                <c:pt idx="2">
                  <c:v>Физика и биофизика</c:v>
                </c:pt>
              </c:strCache>
            </c:strRef>
          </c:cat>
          <c:val>
            <c:numRef>
              <c:f>Лист1!$J$64:$L$64</c:f>
              <c:numCache>
                <c:formatCode>General</c:formatCode>
                <c:ptCount val="3"/>
                <c:pt idx="1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685056"/>
        <c:axId val="200686592"/>
        <c:axId val="0"/>
      </c:bar3DChart>
      <c:catAx>
        <c:axId val="20068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686592"/>
        <c:crosses val="autoZero"/>
        <c:auto val="1"/>
        <c:lblAlgn val="ctr"/>
        <c:lblOffset val="100"/>
        <c:noMultiLvlLbl val="0"/>
      </c:catAx>
      <c:valAx>
        <c:axId val="2006865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06850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bg-BG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9.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преподавателите, водили учебната дисциплина?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33363437090555E-2"/>
          <c:y val="0.37632301768057519"/>
          <c:w val="0.95308902771382709"/>
          <c:h val="0.542526772818893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Лист1!$Q$67</c:f>
              <c:strCache>
                <c:ptCount val="1"/>
                <c:pt idx="0">
                  <c:v>да, предложени от препод., водил лекциите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Лист1!$R$66:$S$66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Лист1!$R$67:$S$67</c:f>
              <c:numCache>
                <c:formatCode>0.0</c:formatCode>
                <c:ptCount val="2"/>
                <c:pt idx="0">
                  <c:v>51.9</c:v>
                </c:pt>
                <c:pt idx="1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Лист1!$Q$68</c:f>
              <c:strCache>
                <c:ptCount val="1"/>
                <c:pt idx="0">
                  <c:v>да, предложени от препод., водил упражн.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Лист1!$R$66:$S$66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Лист1!$R$68:$S$68</c:f>
              <c:numCache>
                <c:formatCode>0.0</c:formatCode>
                <c:ptCount val="2"/>
                <c:pt idx="0">
                  <c:v>42.4</c:v>
                </c:pt>
                <c:pt idx="1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Лист1!$Q$69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Лист1!$R$66:$S$66</c:f>
              <c:strCache>
                <c:ptCount val="2"/>
                <c:pt idx="0">
                  <c:v>Висша математика</c:v>
                </c:pt>
                <c:pt idx="1">
                  <c:v>Информационни технологии</c:v>
                </c:pt>
              </c:strCache>
            </c:strRef>
          </c:cat>
          <c:val>
            <c:numRef>
              <c:f>Лист1!$R$69:$S$69</c:f>
              <c:numCache>
                <c:formatCode>0.0</c:formatCode>
                <c:ptCount val="2"/>
                <c:pt idx="0">
                  <c:v>7.7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0630656"/>
        <c:axId val="200632192"/>
        <c:axId val="0"/>
      </c:bar3DChart>
      <c:catAx>
        <c:axId val="20063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0632192"/>
        <c:crosses val="autoZero"/>
        <c:auto val="1"/>
        <c:lblAlgn val="ctr"/>
        <c:lblOffset val="100"/>
        <c:noMultiLvlLbl val="0"/>
      </c:catAx>
      <c:valAx>
        <c:axId val="2006321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063065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.22027837956276464"/>
          <c:w val="0.96304593175853026"/>
          <c:h val="0.20428404782735493"/>
        </c:manualLayout>
      </c:layout>
      <c:overlay val="0"/>
      <c:txPr>
        <a:bodyPr/>
        <a:lstStyle/>
        <a:p>
          <a:pPr>
            <a:defRPr sz="900"/>
          </a:pPr>
          <a:endParaRPr lang="bg-BG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26/04/2018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26/04/2018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26/04/2018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26/04/2018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26/04/2018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2EF93E-331C-4692-8E7F-71149EF03EB2}" type="datetime1">
              <a:rPr lang="en-GB" smtClean="0"/>
              <a:t>26/04/2018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136904" cy="3456384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/>
              <a:t>0</a:t>
            </a:r>
            <a:r>
              <a:rPr lang="bg-BG" sz="2400" b="1" dirty="0" smtClean="0"/>
              <a:t>3</a:t>
            </a:r>
            <a:r>
              <a:rPr lang="en-US" sz="2400" b="1" dirty="0" smtClean="0"/>
              <a:t>-0</a:t>
            </a:r>
            <a:r>
              <a:rPr lang="bg-BG" sz="2400" b="1" smtClean="0"/>
              <a:t>1</a:t>
            </a:r>
            <a:r>
              <a:rPr lang="en-US" sz="2400" b="1" smtClean="0"/>
              <a:t>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СТУДЕНТИ </a:t>
            </a:r>
            <a:r>
              <a:rPr lang="ru-RU" sz="2400" b="1" dirty="0" smtClean="0"/>
              <a:t>ЗА </a:t>
            </a:r>
            <a:r>
              <a:rPr lang="ru-RU" sz="2400" b="1" dirty="0"/>
              <a:t>СПЕЦИФИЧНИТЕ КОМПЕТЕНЦИИ, ФОРМИРАНИ ПО </a:t>
            </a:r>
            <a:r>
              <a:rPr lang="ru-RU" sz="2400" b="1" dirty="0" smtClean="0"/>
              <a:t>УЧЕБНИТЕ ДИСЦИПЛИНИ „ВИСША МАТЕМАТИКА”, „ИНФОРМАЦИОННИ ТЕХНОЛОГИИ” </a:t>
            </a:r>
            <a:r>
              <a:rPr lang="ru-RU" sz="2400" b="1" dirty="0"/>
              <a:t>И „ ФИЗИКА И БИОФИЗИКА ”, ТЯХНОТО СЪОТВЕТСТВИЕ С МЕТОДИТЕ ЗА ОЦЕНКА НА ЗНАНИЯТА И УМЕНИЯТА </a:t>
            </a:r>
            <a:r>
              <a:rPr lang="ru-RU" sz="2400" b="1" dirty="0" smtClean="0"/>
              <a:t>НА СТУДЕНТИТЕ И </a:t>
            </a:r>
            <a:r>
              <a:rPr lang="ru-RU" sz="2400" b="1" dirty="0"/>
              <a:t>ЗА ПРЕПОДАВАТЕЛИТЕ, УЧАСТВАЛИ В ОБУЧЕНИЕТО НА СТУДЕНТИТЕ ПО </a:t>
            </a:r>
            <a:r>
              <a:rPr lang="ru-RU" sz="2400" b="1" dirty="0" smtClean="0"/>
              <a:t>УЧЕБНИТЕ ДИСЦИПЛИНИ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61760" cy="43204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1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8662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712968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ОРГАНИЗИРАНИ КОНСУЛТАЦИИ ОТ ПРЕПОДАВАТЕЛИТЕ ПО УЧЕБНИТЕ ДИСЦИПЛИНИ И ПОСЕЩАЕМОСТ ОТ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789789"/>
              </p:ext>
            </p:extLst>
          </p:nvPr>
        </p:nvGraphicFramePr>
        <p:xfrm>
          <a:off x="179512" y="1052736"/>
          <a:ext cx="453650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600159"/>
              </p:ext>
            </p:extLst>
          </p:nvPr>
        </p:nvGraphicFramePr>
        <p:xfrm>
          <a:off x="4572000" y="1052736"/>
          <a:ext cx="439248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892490"/>
              </p:ext>
            </p:extLst>
          </p:nvPr>
        </p:nvGraphicFramePr>
        <p:xfrm>
          <a:off x="107504" y="3861048"/>
          <a:ext cx="4572000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867633"/>
              </p:ext>
            </p:extLst>
          </p:nvPr>
        </p:nvGraphicFramePr>
        <p:xfrm>
          <a:off x="4499992" y="3789040"/>
          <a:ext cx="4572000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ПОДГОТОВКА И ПРОВЕЖДАНЕ НА ИЗПИТА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764704"/>
            <a:ext cx="4464496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При подготовката за изпита по „Висша математика” студентите са се доверили най-вече на собствените записки и на материалите, предоставени от преподавателя, по </a:t>
            </a:r>
            <a:r>
              <a:rPr lang="ru-RU" sz="1300" dirty="0" smtClean="0"/>
              <a:t>„</a:t>
            </a:r>
            <a:r>
              <a:rPr lang="ru-RU" sz="1300" dirty="0"/>
              <a:t>Информационни технологии</a:t>
            </a:r>
            <a:r>
              <a:rPr lang="ru-RU" sz="1300" dirty="0" smtClean="0"/>
              <a:t>” това </a:t>
            </a:r>
            <a:r>
              <a:rPr lang="ru-RU" sz="1300" dirty="0"/>
              <a:t>са: собствените записки, материалите, предоставени от преподавателя и авторския учебник на преподавателя, водил лекционните занятия по учебната дисциплина, а по „Физика и биофизика“ </a:t>
            </a:r>
            <a:r>
              <a:rPr lang="ru-RU" sz="1300" dirty="0" smtClean="0"/>
              <a:t>– собствените </a:t>
            </a:r>
            <a:r>
              <a:rPr lang="ru-RU" sz="1300" dirty="0"/>
              <a:t>записки и авторския учебник на преподавателя, водил лекционните занятия по учебната дисциплина.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 smtClean="0"/>
              <a:t>Основна форма, посочена </a:t>
            </a:r>
            <a:r>
              <a:rPr lang="ru-RU" sz="1300" dirty="0"/>
              <a:t>от </a:t>
            </a:r>
            <a:r>
              <a:rPr lang="ru-RU" sz="1300" dirty="0" smtClean="0"/>
              <a:t>по-голяма част от студентите </a:t>
            </a:r>
            <a:r>
              <a:rPr lang="ru-RU" sz="1300" dirty="0"/>
              <a:t>за провеждане на изпита по </a:t>
            </a:r>
            <a:r>
              <a:rPr lang="bg-BG" sz="1300" dirty="0"/>
              <a:t>„Висша математика”</a:t>
            </a:r>
            <a:r>
              <a:rPr lang="ru-RU" sz="1300" dirty="0" smtClean="0"/>
              <a:t> </a:t>
            </a:r>
            <a:r>
              <a:rPr lang="bg-BG" sz="1300" dirty="0" smtClean="0"/>
              <a:t>е решаването на задачи, а по „Информационни технологии“ и „</a:t>
            </a:r>
            <a:r>
              <a:rPr lang="ru-RU" sz="1300" dirty="0"/>
              <a:t>Физика и биофизика</a:t>
            </a:r>
            <a:r>
              <a:rPr lang="bg-BG" sz="1300" dirty="0"/>
              <a:t>”</a:t>
            </a:r>
            <a:r>
              <a:rPr lang="bg-BG" sz="1300" dirty="0" smtClean="0"/>
              <a:t>– попълването на тест.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50740"/>
              </p:ext>
            </p:extLst>
          </p:nvPr>
        </p:nvGraphicFramePr>
        <p:xfrm>
          <a:off x="707740" y="4621680"/>
          <a:ext cx="7800528" cy="210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132"/>
                <a:gridCol w="1950132"/>
                <a:gridCol w="1950132"/>
                <a:gridCol w="1950132"/>
              </a:tblGrid>
              <a:tr h="666997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3813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Висша математика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Мн. добър 5.21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42.9%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Информационни технологии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4.44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3.1%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7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21.9%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  <a:tr h="472456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Физика и биофизика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Добър 4.13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2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6.5%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14908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>
                <a:solidFill>
                  <a:schemeClr val="accent2"/>
                </a:solidFill>
              </a:rPr>
              <a:t>Табл. № </a:t>
            </a:r>
            <a:r>
              <a:rPr lang="bg-BG" sz="1400" b="1" i="1" dirty="0">
                <a:solidFill>
                  <a:schemeClr val="accent2"/>
                </a:solidFill>
              </a:rPr>
              <a:t>5</a:t>
            </a:r>
            <a:r>
              <a:rPr lang="bg-BG" sz="1400" b="1" i="1" dirty="0" smtClean="0">
                <a:solidFill>
                  <a:schemeClr val="accent2"/>
                </a:solidFill>
              </a:rPr>
              <a:t>.</a:t>
            </a:r>
            <a:r>
              <a:rPr lang="bg-BG" sz="1400" i="1" dirty="0" smtClean="0">
                <a:solidFill>
                  <a:schemeClr val="accent2"/>
                </a:solidFill>
              </a:rPr>
              <a:t> </a:t>
            </a:r>
            <a:r>
              <a:rPr lang="bg-BG" sz="1400" i="1" dirty="0" smtClean="0"/>
              <a:t>Данни за успеваемостта на студентите по учебните дисциплини „Висша математика“, „Информационни технологии“ и „Физика и биофизика“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1734726"/>
              </p:ext>
            </p:extLst>
          </p:nvPr>
        </p:nvGraphicFramePr>
        <p:xfrm>
          <a:off x="4608004" y="764704"/>
          <a:ext cx="4463988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>
            <a:normAutofit/>
          </a:bodyPr>
          <a:lstStyle/>
          <a:p>
            <a:pPr algn="ctr"/>
            <a:r>
              <a:rPr lang="bg-BG" sz="1800" b="1" dirty="0" smtClean="0">
                <a:solidFill>
                  <a:schemeClr val="tx1"/>
                </a:solidFill>
              </a:rPr>
              <a:t>ИНДИВИДУАЛНИ ЗАБЕЛЕЖКИ И ПРЕПОРЪКИ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9512" y="836712"/>
            <a:ext cx="8784976" cy="54006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Висша математика</a:t>
            </a:r>
          </a:p>
          <a:p>
            <a:pPr lvl="0"/>
            <a:r>
              <a:rPr lang="bg-BG" sz="1400" dirty="0" smtClean="0"/>
              <a:t>Чудесен преподавател – умее да задържа интереса на студентите, като по този начин се улеснява усвояването на учебния материал.</a:t>
            </a:r>
            <a:endParaRPr lang="en-GB" sz="1400" dirty="0" smtClean="0"/>
          </a:p>
          <a:p>
            <a:pPr lvl="0"/>
            <a:r>
              <a:rPr lang="bg-BG" sz="1400" dirty="0" smtClean="0"/>
              <a:t>Учебният матерал е добре представен и преподавателят обръща голямо внимание на студентите.</a:t>
            </a:r>
            <a:endParaRPr lang="en-GB" sz="1400" dirty="0" smtClean="0"/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Информационни технологии</a:t>
            </a:r>
          </a:p>
          <a:p>
            <a:pPr lvl="0"/>
            <a:r>
              <a:rPr lang="bg-BG" sz="1400" dirty="0" smtClean="0"/>
              <a:t>Учебната дисциплина е излишна в учебния план на специалността.</a:t>
            </a:r>
            <a:endParaRPr lang="en-GB" sz="1400" dirty="0" smtClean="0"/>
          </a:p>
          <a:p>
            <a:pPr lvl="0"/>
            <a:r>
              <a:rPr lang="bg-BG" sz="1400" dirty="0" smtClean="0"/>
              <a:t>Да се актуализира учебното съдържание, като не е необходимо учебната дисциплина да се изучава толкова задълбочено.</a:t>
            </a:r>
            <a:endParaRPr lang="en-GB" sz="1400" dirty="0" smtClean="0"/>
          </a:p>
          <a:p>
            <a:pPr lvl="0"/>
            <a:r>
              <a:rPr lang="bg-BG" sz="1400" dirty="0" smtClean="0"/>
              <a:t>Необходимо е информацията да се представи на по-достъпен език.</a:t>
            </a:r>
            <a:endParaRPr lang="en-GB" sz="1400" dirty="0" smtClean="0"/>
          </a:p>
          <a:p>
            <a:pPr lvl="0"/>
            <a:r>
              <a:rPr lang="bg-BG" sz="1400" dirty="0" smtClean="0"/>
              <a:t>Предложените материали за самоподготовка в АИС на МУ-Плевен да не се актуализират по средата на изпитната сесия, тъй като това повлия върху крайната оценка от изпита.</a:t>
            </a:r>
            <a:endParaRPr lang="en-GB" sz="1400" dirty="0" smtClean="0"/>
          </a:p>
          <a:p>
            <a:pPr lvl="0"/>
            <a:r>
              <a:rPr lang="bg-BG" sz="1400" dirty="0" smtClean="0"/>
              <a:t>Критериите за оценяване да не са толкова високи при условие, че учебната дисциплина не е базисна в цялостното изучаване на специалността.</a:t>
            </a:r>
            <a:endParaRPr lang="en-GB" sz="1400" dirty="0" smtClean="0"/>
          </a:p>
          <a:p>
            <a:pPr lvl="0"/>
            <a:r>
              <a:rPr lang="bg-BG" sz="1400" dirty="0" smtClean="0"/>
              <a:t>Да се изясняват по-добре условията за формиране на изпитната оценка и помощните материали, които могат да се използват при подготовката за изпита.</a:t>
            </a:r>
            <a:endParaRPr lang="en-GB" sz="1400" dirty="0" smtClean="0"/>
          </a:p>
          <a:p>
            <a:pPr lvl="0"/>
            <a:r>
              <a:rPr lang="bg-BG" sz="1400" dirty="0" smtClean="0"/>
              <a:t>Да не се подменят тестовете.</a:t>
            </a:r>
            <a:endParaRPr lang="en-GB" sz="1400" dirty="0" smtClean="0"/>
          </a:p>
          <a:p>
            <a:pPr marL="0" indent="0" algn="ctr">
              <a:buNone/>
            </a:pPr>
            <a:endParaRPr lang="bg-BG" sz="1400" dirty="0" smtClean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bg-BG" sz="1400" dirty="0" smtClean="0">
                <a:solidFill>
                  <a:schemeClr val="accent2"/>
                </a:solidFill>
              </a:rPr>
              <a:t>Физика и биофизика</a:t>
            </a:r>
          </a:p>
          <a:p>
            <a:pPr lvl="0"/>
            <a:r>
              <a:rPr lang="bg-BG" sz="1400" dirty="0"/>
              <a:t>По време на учебно-практическите занятия учебният материал да се представя по-достъпно на студентите, да се обяснява по-добре механизма на действие на различните уреди и да се дава отговор на поставените от студентите въпроси.</a:t>
            </a:r>
            <a:endParaRPr lang="en-GB" sz="1400" dirty="0"/>
          </a:p>
          <a:p>
            <a:pPr marL="0" indent="0" algn="ctr">
              <a:buNone/>
            </a:pPr>
            <a:endParaRPr lang="bg-BG" sz="18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rmAutofit fontScale="90000"/>
          </a:bodyPr>
          <a:lstStyle/>
          <a:p>
            <a:pPr algn="l"/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>
                <a:solidFill>
                  <a:srgbClr val="FFC000"/>
                </a:solidFill>
              </a:rPr>
              <a:t>ОСНОВНИ ДАННИ ЗА ПРОУЧВАНЕТО</a:t>
            </a: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253616"/>
              </p:ext>
            </p:extLst>
          </p:nvPr>
        </p:nvGraphicFramePr>
        <p:xfrm>
          <a:off x="107504" y="1196752"/>
          <a:ext cx="8856984" cy="42427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1240"/>
                <a:gridCol w="2173636"/>
                <a:gridCol w="2079860"/>
                <a:gridCol w="2232248"/>
              </a:tblGrid>
              <a:tr h="648623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Висша</a:t>
                      </a:r>
                      <a:r>
                        <a:rPr lang="bg-BG" sz="1700" baseline="0" dirty="0" smtClean="0"/>
                        <a:t> математика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Информационни технологии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700" dirty="0" smtClean="0"/>
                        <a:t>Физика и биофизика</a:t>
                      </a:r>
                      <a:endParaRPr lang="en-GB" sz="1700" dirty="0"/>
                    </a:p>
                  </a:txBody>
                  <a:tcPr/>
                </a:tc>
              </a:tr>
              <a:tr h="647521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Време на провеждане на проучването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02 2018 г.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02 2018 г.</a:t>
                      </a:r>
                      <a:endParaRPr lang="bg-BG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700" dirty="0" smtClean="0"/>
                        <a:t>Мес. 02 2018 г.</a:t>
                      </a:r>
                    </a:p>
                    <a:p>
                      <a:endParaRPr lang="bg-BG" sz="1700" dirty="0"/>
                    </a:p>
                  </a:txBody>
                  <a:tcPr/>
                </a:tc>
              </a:tr>
              <a:tr h="498921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Бр. анкетирани лица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28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32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31</a:t>
                      </a:r>
                      <a:endParaRPr lang="en-GB" sz="1700" dirty="0"/>
                    </a:p>
                  </a:txBody>
                  <a:tcPr/>
                </a:tc>
              </a:tr>
              <a:tr h="1204586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sz="1700" dirty="0" smtClean="0"/>
                        <a:t>  Мъже</a:t>
                      </a:r>
                    </a:p>
                    <a:p>
                      <a:r>
                        <a:rPr lang="bg-BG" sz="1700" dirty="0" smtClean="0"/>
                        <a:t>  Жени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13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46.4%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15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65.4%</a:t>
                      </a:r>
                      <a:r>
                        <a:rPr lang="en-US" sz="1700" dirty="0" smtClean="0"/>
                        <a:t>)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14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43.8%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18 </a:t>
                      </a:r>
                      <a:r>
                        <a:rPr lang="en-GB" sz="1700" dirty="0" smtClean="0"/>
                        <a:t>(</a:t>
                      </a:r>
                      <a:r>
                        <a:rPr lang="bg-BG" sz="1700" dirty="0" smtClean="0"/>
                        <a:t>56.2</a:t>
                      </a:r>
                      <a:r>
                        <a:rPr lang="en-GB" sz="1700" dirty="0" smtClean="0"/>
                        <a:t>%)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15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48.4%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16</a:t>
                      </a:r>
                      <a:r>
                        <a:rPr lang="en-GB" sz="1700" dirty="0" smtClean="0"/>
                        <a:t> (</a:t>
                      </a:r>
                      <a:r>
                        <a:rPr lang="bg-BG" sz="1700" dirty="0" smtClean="0"/>
                        <a:t>51.6</a:t>
                      </a:r>
                      <a:r>
                        <a:rPr lang="en-GB" sz="1700" dirty="0" smtClean="0"/>
                        <a:t>%)</a:t>
                      </a:r>
                      <a:endParaRPr lang="en-GB" sz="1700" dirty="0"/>
                    </a:p>
                  </a:txBody>
                  <a:tcPr/>
                </a:tc>
              </a:tr>
              <a:tr h="1021976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Преподаватели,</a:t>
                      </a:r>
                      <a:r>
                        <a:rPr lang="bg-BG" sz="1700" baseline="0" dirty="0" smtClean="0"/>
                        <a:t> водили учебните занятия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Проф. К. Митев, д.мат.</a:t>
                      </a:r>
                      <a:r>
                        <a:rPr lang="bg-BG" sz="1700" baseline="0" dirty="0" smtClean="0"/>
                        <a:t>н.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Доц.</a:t>
                      </a:r>
                      <a:r>
                        <a:rPr lang="bg-BG" sz="1700" baseline="0" dirty="0" smtClean="0"/>
                        <a:t> Г. Цанев, дт</a:t>
                      </a:r>
                    </a:p>
                    <a:p>
                      <a:r>
                        <a:rPr lang="bg-BG" sz="1700" baseline="0" dirty="0" smtClean="0"/>
                        <a:t>Ас. А. Сеизов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Проф.</a:t>
                      </a:r>
                      <a:r>
                        <a:rPr lang="bg-BG" sz="1700" baseline="0" dirty="0" smtClean="0"/>
                        <a:t> П. Бочев, дф</a:t>
                      </a:r>
                    </a:p>
                    <a:p>
                      <a:r>
                        <a:rPr lang="bg-BG" sz="1700" baseline="0" dirty="0" smtClean="0"/>
                        <a:t>Ас. М. Колаксъзов</a:t>
                      </a:r>
                    </a:p>
                    <a:p>
                      <a:r>
                        <a:rPr lang="bg-BG" sz="1700" baseline="0" dirty="0" smtClean="0"/>
                        <a:t>Преп. В. Върбанова</a:t>
                      </a:r>
                      <a:endParaRPr lang="en-GB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928992" cy="86409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FFC000"/>
                </a:solidFill>
              </a:rPr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20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429000"/>
            <a:ext cx="385768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всяка от трите изучавани дисциплини.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347864" y="3356992"/>
            <a:ext cx="5796136" cy="35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95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в 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процеса на цялостното обучение на студентите по „Фармация“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Получените знания по „Висша</a:t>
            </a:r>
            <a:r>
              <a:rPr kumimoji="0" lang="bg-BG" sz="95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математика</a:t>
            </a:r>
            <a:r>
              <a:rPr kumimoji="0" lang="bg-BG" sz="9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“ ще бъдат полезни при изучаването други учебни дисциплини, като „Медицинска статистика“ и „Аналитична химия“, тъй като развива логическото мислене.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bg-BG" sz="950" i="1" dirty="0" smtClean="0"/>
              <a:t>Знанията </a:t>
            </a:r>
            <a:r>
              <a:rPr lang="bg-BG" sz="950" i="1" dirty="0"/>
              <a:t>и </a:t>
            </a:r>
            <a:r>
              <a:rPr lang="bg-BG" sz="950" i="1" dirty="0" smtClean="0"/>
              <a:t>уменията </a:t>
            </a:r>
            <a:r>
              <a:rPr lang="bg-BG" sz="950" i="1" dirty="0"/>
              <a:t>по </a:t>
            </a:r>
            <a:r>
              <a:rPr lang="bg-BG" sz="950" i="1" dirty="0" smtClean="0"/>
              <a:t>„Информационни технологии“ са </a:t>
            </a:r>
            <a:r>
              <a:rPr lang="bg-BG" sz="950" i="1" dirty="0"/>
              <a:t>базисни при работата с компютър и е необходимо студентите да ги притежават</a:t>
            </a:r>
            <a:r>
              <a:rPr lang="bg-BG" sz="950" i="1" dirty="0" smtClean="0"/>
              <a:t>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По отношение на «Физика и биофизика» студентите считат, че много </a:t>
            </a:r>
            <a:r>
              <a:rPr lang="ru-RU" sz="950" i="1" dirty="0">
                <a:cs typeface="Arial" pitchFamily="34" charset="0"/>
              </a:rPr>
              <a:t>от изучаваните физични закони обясняват процесите в човешкия организъм, както и че учебната дисциплина развива мисленето. </a:t>
            </a:r>
            <a:endParaRPr kumimoji="0" lang="bg-BG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95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95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950" i="1" dirty="0" smtClean="0">
                <a:cs typeface="Arial" pitchFamily="34" charset="0"/>
              </a:rPr>
              <a:t>във връзка с придобитите компетенции </a:t>
            </a:r>
            <a:r>
              <a:rPr lang="bg-BG" sz="95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950" i="1" dirty="0" smtClean="0">
                <a:cs typeface="Arial" pitchFamily="34" charset="0"/>
              </a:rPr>
              <a:t>: 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/>
              <a:t>Придобитите </a:t>
            </a:r>
            <a:r>
              <a:rPr lang="ru-RU" sz="950" i="1" dirty="0"/>
              <a:t>компетенции по „Висша математика” ще са полезни за по-успешната професионална реализация, тъй като </a:t>
            </a:r>
            <a:r>
              <a:rPr lang="ru-RU" sz="950" i="1" dirty="0" smtClean="0"/>
              <a:t>се развива </a:t>
            </a:r>
            <a:r>
              <a:rPr lang="ru-RU" sz="950" i="1" dirty="0"/>
              <a:t>логическото мислене. Учебната дисциплина ще бъде особено полезна при приготвянето на лекарства, тъй като там се налага да се измерва количеството на използваните вещества в различни мерни единици</a:t>
            </a:r>
            <a:r>
              <a:rPr lang="ru-RU" sz="950" i="1" dirty="0" smtClean="0"/>
              <a:t>.</a:t>
            </a: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Придобитите </a:t>
            </a:r>
            <a:r>
              <a:rPr lang="ru-RU" sz="950" i="1" dirty="0">
                <a:cs typeface="Arial" pitchFamily="34" charset="0"/>
              </a:rPr>
              <a:t>компетенции по „Информационни технологии” ще са полезни за по-успешната професионална реализация, тъй като във фармацевтичната практика се използват компютри. </a:t>
            </a:r>
            <a:endParaRPr lang="ru-RU" sz="950" i="1" dirty="0" smtClean="0">
              <a:cs typeface="Arial" pitchFamily="34" charset="0"/>
            </a:endParaRPr>
          </a:p>
          <a:p>
            <a:pPr marL="17145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ru-RU" sz="950" i="1" dirty="0" smtClean="0">
                <a:cs typeface="Arial" pitchFamily="34" charset="0"/>
              </a:rPr>
              <a:t>По отношение на </a:t>
            </a:r>
            <a:r>
              <a:rPr lang="ru-RU" sz="950" i="1" dirty="0" smtClean="0"/>
              <a:t>„</a:t>
            </a:r>
            <a:r>
              <a:rPr lang="ru-RU" sz="950" i="1" dirty="0" smtClean="0">
                <a:cs typeface="Arial" pitchFamily="34" charset="0"/>
              </a:rPr>
              <a:t>Физика и биофизика</a:t>
            </a:r>
            <a:r>
              <a:rPr lang="ru-RU" sz="950" i="1" dirty="0"/>
              <a:t> ”</a:t>
            </a:r>
            <a:r>
              <a:rPr lang="ru-RU" sz="950" i="1" dirty="0" smtClean="0">
                <a:cs typeface="Arial" pitchFamily="34" charset="0"/>
              </a:rPr>
              <a:t> студентите считат, че това </a:t>
            </a:r>
            <a:r>
              <a:rPr lang="ru-RU" sz="950" i="1" dirty="0">
                <a:cs typeface="Arial" pitchFamily="34" charset="0"/>
              </a:rPr>
              <a:t>е фундаментална наука и получените знания са необходими при лечението на различни заболявания. По време на обучението са засегнати теми за физични явления, техните промени и влиянието им върху човешкия организъм</a:t>
            </a:r>
            <a:r>
              <a:rPr lang="ru-RU" sz="950" i="1" dirty="0" smtClean="0">
                <a:cs typeface="Arial" pitchFamily="34" charset="0"/>
              </a:rPr>
              <a:t>.</a:t>
            </a:r>
            <a:endParaRPr kumimoji="0" lang="en-US" sz="9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936562"/>
              </p:ext>
            </p:extLst>
          </p:nvPr>
        </p:nvGraphicFramePr>
        <p:xfrm>
          <a:off x="66248" y="1268760"/>
          <a:ext cx="3857680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786567"/>
              </p:ext>
            </p:extLst>
          </p:nvPr>
        </p:nvGraphicFramePr>
        <p:xfrm>
          <a:off x="1" y="4149080"/>
          <a:ext cx="3707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0346521"/>
              </p:ext>
            </p:extLst>
          </p:nvPr>
        </p:nvGraphicFramePr>
        <p:xfrm>
          <a:off x="4067944" y="1230543"/>
          <a:ext cx="4968552" cy="219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52" y="332656"/>
            <a:ext cx="8713664" cy="720080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СПЕЦИФИЧНИ ЦЕЛИ НА ЗАНЯТИЯТА, ИЗЯСНЯВАНИ ОТ ПРЕПОДАВАТЕЛИТЕ ПО УЧЕБНИТЕ ДИСЦИПЛИНИ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5445224"/>
            <a:ext cx="8784976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всяко учебно занятие.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По отношение на „Физика и биофизика“ по-нисък е делът на студентите, потвърдили същото, съответно 31.8% за преподавателя, водил учебно-практическите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06055"/>
              </p:ext>
            </p:extLst>
          </p:nvPr>
        </p:nvGraphicFramePr>
        <p:xfrm>
          <a:off x="179512" y="1052736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4176464" cy="86409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>
                <a:solidFill>
                  <a:srgbClr val="FFC000"/>
                </a:solidFill>
              </a:rPr>
              <a:t>АКТУАЛНОСТ НА УЧЕБНОТО СЪДЪРЖАНИЕ  НА УЧЕБНИТЕ ДИСЦИПЛИНИ</a:t>
            </a:r>
            <a:endParaRPr lang="en-GB" sz="2000" b="1" dirty="0">
              <a:solidFill>
                <a:srgbClr val="FFC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2716" y="5445224"/>
            <a:ext cx="360040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По-голяма част от студентите считат, че учебното съдържание по трите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0" y="332656"/>
            <a:ext cx="446449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>
                <a:solidFill>
                  <a:srgbClr val="FFC000"/>
                </a:solidFill>
              </a:rPr>
              <a:t>ИЗПОЛЗВАНИ МЕТОДИ НА ОБУЧЕНИЕ, КОИТО  СТИМУЛИРАТ УЧАСТИЕТО НА СТУДЕНТИТЕ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563888" y="5445224"/>
            <a:ext cx="5472608" cy="141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преподавателя по „Висша математика“, в които студентът има активна роля.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Същото се потвърждава за преподавателите по „Информационни технологии“ 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съотв</a:t>
            </a:r>
            <a:r>
              <a:rPr lang="en-US" sz="1100" i="1" dirty="0">
                <a:cs typeface="Arial" pitchFamily="34" charset="0"/>
              </a:rPr>
              <a:t>.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75% за ас. Сеизов и 53.1% за доц. Цанев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и за преподавателите по „Физика и биофизика“ 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съотв. 67.7% за проф. Бочев, 77.8% за преп. Върбанова и 31.8% - за ас. Колаксъзов</a:t>
            </a:r>
            <a:r>
              <a:rPr kumimoji="0" lang="en-US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116019"/>
              </p:ext>
            </p:extLst>
          </p:nvPr>
        </p:nvGraphicFramePr>
        <p:xfrm>
          <a:off x="-36512" y="1340768"/>
          <a:ext cx="439248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3524541"/>
              </p:ext>
            </p:extLst>
          </p:nvPr>
        </p:nvGraphicFramePr>
        <p:xfrm>
          <a:off x="4283968" y="1340768"/>
          <a:ext cx="475252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tx1"/>
                </a:solidFill>
              </a:rPr>
              <a:t>Табл. № </a:t>
            </a:r>
            <a:r>
              <a:rPr lang="ru-RU" sz="1600" i="1" dirty="0" smtClean="0">
                <a:solidFill>
                  <a:schemeClr val="tx1"/>
                </a:solidFill>
              </a:rPr>
              <a:t>2.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</a:t>
            </a:r>
            <a:r>
              <a:rPr lang="ru-RU" sz="1600" i="1" dirty="0" smtClean="0">
                <a:solidFill>
                  <a:schemeClr val="tx1"/>
                </a:solidFill>
              </a:rPr>
              <a:t>преподавателя </a:t>
            </a:r>
            <a:r>
              <a:rPr lang="ru-RU" sz="1600" i="1" dirty="0">
                <a:solidFill>
                  <a:schemeClr val="tx1"/>
                </a:solidFill>
              </a:rPr>
              <a:t>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„Висша математика”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449201"/>
              </p:ext>
            </p:extLst>
          </p:nvPr>
        </p:nvGraphicFramePr>
        <p:xfrm>
          <a:off x="467544" y="764704"/>
          <a:ext cx="8424936" cy="56976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04656"/>
                <a:gridCol w="1189881"/>
                <a:gridCol w="1330399"/>
              </a:tblGrid>
              <a:tr h="900163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водил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лекционните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водил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занятия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6540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13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8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5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00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6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0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9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5.83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24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50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bg-BG" sz="1200" b="1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.91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  <a:ea typeface="Calibri"/>
                          <a:cs typeface="Times New Roman"/>
                        </a:rPr>
                        <a:t>5.93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3.</a:t>
            </a:r>
            <a:r>
              <a:rPr lang="ru-RU" sz="1600" i="1" dirty="0" smtClean="0"/>
              <a:t>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„Информационни технологии”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553315"/>
              </p:ext>
            </p:extLst>
          </p:nvPr>
        </p:nvGraphicFramePr>
        <p:xfrm>
          <a:off x="755576" y="980728"/>
          <a:ext cx="7744733" cy="51318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870665"/>
                <a:gridCol w="437034"/>
                <a:gridCol w="437034"/>
              </a:tblGrid>
              <a:tr h="1584176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Доц. Г. Цанев, дт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 vert="vert270"/>
                </a:tc>
                <a:tc>
                  <a:txBody>
                    <a:bodyPr/>
                    <a:lstStyle/>
                    <a:p>
                      <a:pPr marL="71755" marR="71755"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Ас. А. Сеизов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7" marR="53417" marT="0" marB="0" vert="vert27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4.52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4.45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5.81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4.87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1440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4.81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451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6.00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4.48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5.84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4.71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4.90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4320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5.19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4.64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5.83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160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4.81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5.9</a:t>
                      </a:r>
                      <a:r>
                        <a:rPr lang="en-US" sz="1200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964" marR="61964" marT="0" marB="0"/>
                </a:tc>
              </a:tr>
              <a:tr h="28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bg-BG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.68</a:t>
                      </a:r>
                      <a:endParaRPr lang="en-GB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417" marR="53417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5.89</a:t>
                      </a:r>
                      <a:endParaRPr lang="en-GB" sz="12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3417" marR="534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089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i="1" dirty="0">
                <a:solidFill>
                  <a:schemeClr val="accent2"/>
                </a:solidFill>
              </a:rPr>
              <a:t>Табл. № </a:t>
            </a:r>
            <a:r>
              <a:rPr lang="ru-RU" sz="1600" i="1" dirty="0" smtClean="0">
                <a:solidFill>
                  <a:schemeClr val="accent2"/>
                </a:solidFill>
              </a:rPr>
              <a:t>4. </a:t>
            </a:r>
            <a:r>
              <a:rPr lang="ru-RU" sz="1600" i="1" dirty="0">
                <a:solidFill>
                  <a:schemeClr val="tx1"/>
                </a:solidFill>
              </a:rPr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chemeClr val="tx1"/>
                </a:solidFill>
              </a:rPr>
              <a:t>„Физика и биофизика” </a:t>
            </a:r>
            <a:r>
              <a:rPr lang="ru-RU" sz="1600" i="1" dirty="0">
                <a:solidFill>
                  <a:schemeClr val="tx1"/>
                </a:solidFill>
              </a:rPr>
              <a:t>от студентите</a:t>
            </a:r>
            <a:endParaRPr lang="en-GB" sz="1600" i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072174"/>
              </p:ext>
            </p:extLst>
          </p:nvPr>
        </p:nvGraphicFramePr>
        <p:xfrm>
          <a:off x="755576" y="1124744"/>
          <a:ext cx="7632848" cy="532859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52528"/>
                <a:gridCol w="1029291"/>
                <a:gridCol w="889511"/>
                <a:gridCol w="961518"/>
              </a:tblGrid>
              <a:tr h="782403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Показатели</a:t>
                      </a:r>
                      <a:endParaRPr lang="en-GB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Проф. П. Бочев, дф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Ас. М. Колаксъзов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Преп.</a:t>
                      </a:r>
                      <a:r>
                        <a:rPr lang="bg-BG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В. Върбанова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64" marR="61964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5.84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3.82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5.22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5.61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3.18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669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5.33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3.09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5.33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5.65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5.56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4.82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5.56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5.50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5.50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5.32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4.55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5.44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5.58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4.05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5.89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5.68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3.59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5.78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4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5.74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3.77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5.63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5.37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3.53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5.89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329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5.74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4.10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5.67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164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5.59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3.84</a:t>
                      </a:r>
                      <a:endParaRPr lang="en-GB" sz="12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5.57</a:t>
                      </a:r>
                      <a:endParaRPr lang="en-GB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76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solidFill>
                  <a:srgbClr val="FFC000"/>
                </a:solidFill>
              </a:rPr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1800" b="1" dirty="0">
              <a:solidFill>
                <a:srgbClr val="FFC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0930" y="5301208"/>
            <a:ext cx="4783118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По-висок е делът на студентите,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които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споделят, че са срещали затруднения с усвояването на учебния материал по „Информационни технологии“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68.8%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по „Физика и биофизика“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64.5%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5301208"/>
            <a:ext cx="4176464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</a:t>
            </a:r>
            <a:r>
              <a:rPr lang="bg-BG" sz="1100" i="1" dirty="0" smtClean="0">
                <a:cs typeface="Arial" pitchFamily="34" charset="0"/>
              </a:rPr>
              <a:t>96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%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„Висша математика“. </a:t>
            </a:r>
            <a:r>
              <a:rPr lang="bg-BG" sz="1100" i="1" dirty="0">
                <a:cs typeface="Arial" pitchFamily="34" charset="0"/>
              </a:rPr>
              <a:t>Сравнително по-нисък е делът на студентите, потвърдили същото за „Физика и биофизика“ </a:t>
            </a:r>
            <a:r>
              <a:rPr lang="en-US" sz="1100" i="1" dirty="0" smtClean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56.7%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lang="bg-BG" sz="1100" i="1" dirty="0" smtClean="0">
                <a:cs typeface="Arial" pitchFamily="34" charset="0"/>
              </a:rPr>
              <a:t> и за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„Информационни технологии“</a:t>
            </a:r>
            <a:r>
              <a:rPr lang="en-US" sz="1100" i="1" dirty="0">
                <a:cs typeface="Arial" pitchFamily="34" charset="0"/>
              </a:rPr>
              <a:t>(</a:t>
            </a:r>
            <a:r>
              <a:rPr lang="bg-BG" sz="1100" i="1" dirty="0" smtClean="0">
                <a:cs typeface="Arial" pitchFamily="34" charset="0"/>
              </a:rPr>
              <a:t>56.2%</a:t>
            </a:r>
            <a:r>
              <a:rPr lang="en-US" sz="1100" i="1" dirty="0" smtClean="0">
                <a:cs typeface="Arial" pitchFamily="34" charset="0"/>
              </a:rPr>
              <a:t>)</a:t>
            </a:r>
            <a:r>
              <a:rPr lang="bg-BG" sz="1100" i="1" dirty="0"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207730"/>
              </p:ext>
            </p:extLst>
          </p:nvPr>
        </p:nvGraphicFramePr>
        <p:xfrm>
          <a:off x="35496" y="980728"/>
          <a:ext cx="43924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299758"/>
              </p:ext>
            </p:extLst>
          </p:nvPr>
        </p:nvGraphicFramePr>
        <p:xfrm>
          <a:off x="4283968" y="1052736"/>
          <a:ext cx="468052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1013</TotalTime>
  <Words>2049</Words>
  <Application>Microsoft Office PowerPoint</Application>
  <PresentationFormat>On-screen Show (4:3)</PresentationFormat>
  <Paragraphs>252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03-01: ПРОУЧВАНЕ НА МНЕНИЕТО НА СТУДЕНТИ ЗА СПЕЦИФИЧНИТЕ КОМПЕТЕНЦИИ, ФОРМИРАНИ ПО УЧЕБНИТЕ ДИСЦИПЛИНИ „ВИСША МАТЕМАТИКА”, „ИНФОРМАЦИОННИ ТЕХНОЛОГИИ” И „ ФИЗИКА И БИОФИЗИКА 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 ОСНОВНИ ДАННИ ЗА ПРОУЧВАНЕТО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„Висша математика” от студентите</vt:lpstr>
      <vt:lpstr>Табл. № 3. Оценки, дадени за преподавателите по учебната дисциплина „Информационни технологии” от студентите</vt:lpstr>
      <vt:lpstr>Табл. № 4. Оценки, дадени за преподавателите по учебната дисциплина „Физика и биофизика”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239</cp:revision>
  <dcterms:created xsi:type="dcterms:W3CDTF">2018-03-30T05:06:56Z</dcterms:created>
  <dcterms:modified xsi:type="dcterms:W3CDTF">2018-04-26T10:43:33Z</dcterms:modified>
</cp:coreProperties>
</file>