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28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6" r:id="rId7"/>
    <p:sldId id="267" r:id="rId8"/>
    <p:sldId id="261" r:id="rId9"/>
    <p:sldId id="263" r:id="rId10"/>
    <p:sldId id="264" r:id="rId11"/>
    <p:sldId id="265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8" d="100"/>
          <a:sy n="118" d="100"/>
        </p:scale>
        <p:origin x="-900" y="-1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D:\PR%20Acredit%20Pharmacy\AK-FF-2018\Presentations%20Anketi%202018\Figures%2003-01%20Pathoanat_Pathophysiol_StudPharmacy.xls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D:\PR%20Acredit%20Pharmacy\AK-FF-2018\Presentations%20Anketi%202018\Figures%2003-01%20Pathoanat_Pathophysiol_StudPharmacy.xls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D:\PR%20Acredit%20Pharmacy\AK-FF-2018\Presentations%20Anketi%202018\Figures%2003-01%20Pathoanat_Pathophysiol_StudPharmacy.xls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D:\PR%20Acredit%20Pharmacy\AK-FF-2018\Presentations%20Anketi%202018\Figures%2003-01%20Pathoanat_Pathophysiol_StudPharmacy.xls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D:\PR%20Acredit%20Pharmacy\AK-FF-2018\Presentations%20Anketi%202018\Figures%2003-01%20Pathoanat_Pathophysiol_StudPharmacy.xls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D:\PR%20Acredit%20Pharmacy\AK-FF-2018\Presentations%20Anketi%202018\Figures%2003-01%20Pathoanat_Pathophysiol_StudPharmacy.xls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D:\PR%20Acredit%20Pharmacy\AK-FF-2018\Presentations%20Anketi%202018\Figures%2003-01%20Pathoanat_Pathophysiol_StudPharmacy.xls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D:\PR%20Acredit%20Pharmacy\AK-FF-2018\Presentations%20Anketi%202018\Figures%2003-01%20Pathoanat_Pathophysiol_StudPharmacy.xls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D:\PR%20Acredit%20Pharmacy\AK-FF-2018\Presentations%20Anketi%202018\Figures%2003-01%20Pathoanat_Pathophysiol_StudPharmacy.xls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D:\PR%20Acredit%20Pharmacy\AK-FF-2018\Presentations%20Anketi%202018\Figures%2003-01%20Pathoanat_Pathophysiol_StudPharmacy.xls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D:\PR%20Acredit%20Pharmacy\AK-FF-2018\Presentations%20Anketi%202018\Figures%2003-01%20Pathoanat_Pathophysiol_StudPharmacy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bg-BG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hart>
    <c:title>
      <c:tx>
        <c:rich>
          <a:bodyPr/>
          <a:lstStyle/>
          <a:p>
            <a:pPr>
              <a:defRPr sz="1100" b="0" i="1"/>
            </a:pPr>
            <a:r>
              <a:rPr lang="bg-BG" sz="1100" b="1" i="1" dirty="0"/>
              <a:t>Фиг. № 1. </a:t>
            </a:r>
            <a:r>
              <a:rPr lang="bg-BG" sz="1100" b="0" i="1" dirty="0"/>
              <a:t>Запознати ли бяхте с компетенциите, които е необходимо да притежавате по учебната дисциплина? </a:t>
            </a:r>
            <a:endParaRPr lang="en-GB" sz="1100" b="0" i="1" dirty="0"/>
          </a:p>
        </c:rich>
      </c:tx>
      <c:layout/>
      <c:overlay val="0"/>
    </c:title>
    <c:autoTitleDeleted val="0"/>
    <c:view3D>
      <c:rotX val="15"/>
      <c:rotY val="20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3.5437209425029377E-2"/>
          <c:y val="0.4049137151038435"/>
          <c:w val="0.92912558114994126"/>
          <c:h val="0.46280502178788963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Лист1!$A$4</c:f>
              <c:strCache>
                <c:ptCount val="1"/>
                <c:pt idx="0">
                  <c:v>да, бях запознат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000"/>
                </a:pPr>
                <a:endParaRPr lang="bg-BG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Лист1!$B$3:$C$3</c:f>
              <c:strCache>
                <c:ptCount val="2"/>
                <c:pt idx="0">
                  <c:v>Патоанатомия</c:v>
                </c:pt>
                <c:pt idx="1">
                  <c:v>Патофизиология</c:v>
                </c:pt>
              </c:strCache>
            </c:strRef>
          </c:cat>
          <c:val>
            <c:numRef>
              <c:f>Лист1!$B$4:$C$4</c:f>
              <c:numCache>
                <c:formatCode>0.0</c:formatCode>
                <c:ptCount val="2"/>
                <c:pt idx="0">
                  <c:v>80.8</c:v>
                </c:pt>
                <c:pt idx="1">
                  <c:v>92</c:v>
                </c:pt>
              </c:numCache>
            </c:numRef>
          </c:val>
        </c:ser>
        <c:ser>
          <c:idx val="1"/>
          <c:order val="1"/>
          <c:tx>
            <c:strRef>
              <c:f>Лист1!$A$5</c:f>
              <c:strCache>
                <c:ptCount val="1"/>
                <c:pt idx="0">
                  <c:v>не, не бях запознат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000"/>
                </a:pPr>
                <a:endParaRPr lang="bg-BG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Лист1!$B$3:$C$3</c:f>
              <c:strCache>
                <c:ptCount val="2"/>
                <c:pt idx="0">
                  <c:v>Патоанатомия</c:v>
                </c:pt>
                <c:pt idx="1">
                  <c:v>Патофизиология</c:v>
                </c:pt>
              </c:strCache>
            </c:strRef>
          </c:cat>
          <c:val>
            <c:numRef>
              <c:f>Лист1!$B$5:$C$5</c:f>
              <c:numCache>
                <c:formatCode>0.0</c:formatCode>
                <c:ptCount val="2"/>
                <c:pt idx="0">
                  <c:v>11.5</c:v>
                </c:pt>
                <c:pt idx="1">
                  <c:v>8</c:v>
                </c:pt>
              </c:numCache>
            </c:numRef>
          </c:val>
        </c:ser>
        <c:ser>
          <c:idx val="2"/>
          <c:order val="2"/>
          <c:tx>
            <c:strRef>
              <c:f>Лист1!$A$6</c:f>
              <c:strCache>
                <c:ptCount val="1"/>
                <c:pt idx="0">
                  <c:v>не мога да преценя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000"/>
                </a:pPr>
                <a:endParaRPr lang="bg-BG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Лист1!$B$3:$C$3</c:f>
              <c:strCache>
                <c:ptCount val="2"/>
                <c:pt idx="0">
                  <c:v>Патоанатомия</c:v>
                </c:pt>
                <c:pt idx="1">
                  <c:v>Патофизиология</c:v>
                </c:pt>
              </c:strCache>
            </c:strRef>
          </c:cat>
          <c:val>
            <c:numRef>
              <c:f>Лист1!$B$6:$C$6</c:f>
              <c:numCache>
                <c:formatCode>General</c:formatCode>
                <c:ptCount val="2"/>
                <c:pt idx="0" formatCode="0.0">
                  <c:v>7.7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177022464"/>
        <c:axId val="177024000"/>
        <c:axId val="0"/>
      </c:bar3DChart>
      <c:catAx>
        <c:axId val="1770224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1000"/>
            </a:pPr>
            <a:endParaRPr lang="bg-BG"/>
          </a:p>
        </c:txPr>
        <c:crossAx val="177024000"/>
        <c:crosses val="autoZero"/>
        <c:auto val="1"/>
        <c:lblAlgn val="ctr"/>
        <c:lblOffset val="100"/>
        <c:noMultiLvlLbl val="0"/>
      </c:catAx>
      <c:valAx>
        <c:axId val="177024000"/>
        <c:scaling>
          <c:orientation val="minMax"/>
        </c:scaling>
        <c:delete val="1"/>
        <c:axPos val="l"/>
        <c:numFmt formatCode="0.0" sourceLinked="1"/>
        <c:majorTickMark val="out"/>
        <c:minorTickMark val="none"/>
        <c:tickLblPos val="nextTo"/>
        <c:crossAx val="177022464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1.5887386281310062E-2"/>
          <c:y val="0.28039341267337581"/>
          <c:w val="0.96500366294419526"/>
          <c:h val="0.12452030243046769"/>
        </c:manualLayout>
      </c:layout>
      <c:overlay val="0"/>
      <c:txPr>
        <a:bodyPr/>
        <a:lstStyle/>
        <a:p>
          <a:pPr>
            <a:defRPr sz="1000"/>
          </a:pPr>
          <a:endParaRPr lang="bg-BG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bg-BG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bg-BG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hart>
    <c:title>
      <c:tx>
        <c:rich>
          <a:bodyPr/>
          <a:lstStyle/>
          <a:p>
            <a:pPr>
              <a:defRPr/>
            </a:pPr>
            <a:r>
              <a:rPr lang="bg-BG" sz="1100" b="0" i="0" dirty="0"/>
              <a:t>Фиг. № 11. </a:t>
            </a:r>
            <a:r>
              <a:rPr lang="bg-BG" sz="1100" b="0" i="1" dirty="0"/>
              <a:t>Посещавахте ли консултациите, провеждани по време на семестъра от страна на преподавателите, водили учебната дисциплина? </a:t>
            </a:r>
            <a:r>
              <a:rPr lang="en-US" sz="1100" b="0" i="1" dirty="0"/>
              <a:t>(</a:t>
            </a:r>
            <a:r>
              <a:rPr lang="bg-BG" sz="1100" b="0" i="1" dirty="0"/>
              <a:t>%</a:t>
            </a:r>
            <a:r>
              <a:rPr lang="en-US" sz="1100" b="0" i="1" dirty="0"/>
              <a:t>)</a:t>
            </a:r>
            <a:endParaRPr lang="en-GB" sz="1100" b="0" i="1" dirty="0"/>
          </a:p>
        </c:rich>
      </c:tx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2682801837270341"/>
          <c:y val="0.44578557888597259"/>
          <c:w val="0.70116426071741034"/>
          <c:h val="0.50328849518810148"/>
        </c:manualLayout>
      </c:layout>
      <c:bar3DChart>
        <c:barDir val="bar"/>
        <c:grouping val="stacked"/>
        <c:varyColors val="0"/>
        <c:ser>
          <c:idx val="0"/>
          <c:order val="0"/>
          <c:tx>
            <c:strRef>
              <c:f>Лист1!$I$84</c:f>
              <c:strCache>
                <c:ptCount val="1"/>
                <c:pt idx="0">
                  <c:v>да, посещавах консултациите на хабилитираното лице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000"/>
                </a:pPr>
                <a:endParaRPr lang="bg-BG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Лист1!$J$83:$K$83</c:f>
              <c:strCache>
                <c:ptCount val="2"/>
                <c:pt idx="0">
                  <c:v>Патоанатомия</c:v>
                </c:pt>
                <c:pt idx="1">
                  <c:v>Патофизиология</c:v>
                </c:pt>
              </c:strCache>
            </c:strRef>
          </c:cat>
          <c:val>
            <c:numRef>
              <c:f>Лист1!$J$84:$K$84</c:f>
              <c:numCache>
                <c:formatCode>0.0</c:formatCode>
                <c:ptCount val="2"/>
                <c:pt idx="0">
                  <c:v>65.400000000000006</c:v>
                </c:pt>
                <c:pt idx="1">
                  <c:v>56</c:v>
                </c:pt>
              </c:numCache>
            </c:numRef>
          </c:val>
        </c:ser>
        <c:ser>
          <c:idx val="1"/>
          <c:order val="1"/>
          <c:tx>
            <c:strRef>
              <c:f>Лист1!$I$85</c:f>
              <c:strCache>
                <c:ptCount val="1"/>
                <c:pt idx="0">
                  <c:v>да, посещавах консултациите на асистента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000"/>
                </a:pPr>
                <a:endParaRPr lang="bg-BG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Лист1!$J$83:$K$83</c:f>
              <c:strCache>
                <c:ptCount val="2"/>
                <c:pt idx="0">
                  <c:v>Патоанатомия</c:v>
                </c:pt>
                <c:pt idx="1">
                  <c:v>Патофизиология</c:v>
                </c:pt>
              </c:strCache>
            </c:strRef>
          </c:cat>
          <c:val>
            <c:numRef>
              <c:f>Лист1!$J$85:$K$85</c:f>
              <c:numCache>
                <c:formatCode>0.0</c:formatCode>
                <c:ptCount val="2"/>
                <c:pt idx="0">
                  <c:v>30.8</c:v>
                </c:pt>
                <c:pt idx="1">
                  <c:v>40</c:v>
                </c:pt>
              </c:numCache>
            </c:numRef>
          </c:val>
        </c:ser>
        <c:ser>
          <c:idx val="2"/>
          <c:order val="2"/>
          <c:tx>
            <c:strRef>
              <c:f>Лист1!$I$86</c:f>
              <c:strCache>
                <c:ptCount val="1"/>
                <c:pt idx="0">
                  <c:v>не, не съм посещавал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000"/>
                </a:pPr>
                <a:endParaRPr lang="bg-BG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Лист1!$J$83:$K$83</c:f>
              <c:strCache>
                <c:ptCount val="2"/>
                <c:pt idx="0">
                  <c:v>Патоанатомия</c:v>
                </c:pt>
                <c:pt idx="1">
                  <c:v>Патофизиология</c:v>
                </c:pt>
              </c:strCache>
            </c:strRef>
          </c:cat>
          <c:val>
            <c:numRef>
              <c:f>Лист1!$J$86:$K$86</c:f>
              <c:numCache>
                <c:formatCode>0.0</c:formatCode>
                <c:ptCount val="2"/>
                <c:pt idx="0">
                  <c:v>3.8</c:v>
                </c:pt>
                <c:pt idx="1">
                  <c:v>4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95"/>
        <c:gapDepth val="95"/>
        <c:shape val="cylinder"/>
        <c:axId val="207530624"/>
        <c:axId val="207540608"/>
        <c:axId val="0"/>
      </c:bar3DChart>
      <c:catAx>
        <c:axId val="207530624"/>
        <c:scaling>
          <c:orientation val="minMax"/>
        </c:scaling>
        <c:delete val="0"/>
        <c:axPos val="l"/>
        <c:majorTickMark val="none"/>
        <c:minorTickMark val="none"/>
        <c:tickLblPos val="nextTo"/>
        <c:txPr>
          <a:bodyPr/>
          <a:lstStyle/>
          <a:p>
            <a:pPr>
              <a:defRPr sz="1000"/>
            </a:pPr>
            <a:endParaRPr lang="bg-BG"/>
          </a:p>
        </c:txPr>
        <c:crossAx val="207540608"/>
        <c:crosses val="autoZero"/>
        <c:auto val="1"/>
        <c:lblAlgn val="ctr"/>
        <c:lblOffset val="100"/>
        <c:noMultiLvlLbl val="0"/>
      </c:catAx>
      <c:valAx>
        <c:axId val="207540608"/>
        <c:scaling>
          <c:orientation val="minMax"/>
        </c:scaling>
        <c:delete val="1"/>
        <c:axPos val="b"/>
        <c:numFmt formatCode="0.0" sourceLinked="1"/>
        <c:majorTickMark val="out"/>
        <c:minorTickMark val="none"/>
        <c:tickLblPos val="nextTo"/>
        <c:crossAx val="207530624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2.3065835520559928E-2"/>
          <c:y val="0.23425925925925925"/>
          <c:w val="0.97609033245844268"/>
          <c:h val="0.18374854184893552"/>
        </c:manualLayout>
      </c:layout>
      <c:overlay val="0"/>
      <c:txPr>
        <a:bodyPr/>
        <a:lstStyle/>
        <a:p>
          <a:pPr>
            <a:defRPr sz="1000"/>
          </a:pPr>
          <a:endParaRPr lang="bg-BG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bg-BG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bg-BG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hart>
    <c:title>
      <c:tx>
        <c:rich>
          <a:bodyPr/>
          <a:lstStyle/>
          <a:p>
            <a:pPr>
              <a:defRPr/>
            </a:pPr>
            <a:r>
              <a:rPr lang="bg-BG" sz="1100" b="1" i="1" dirty="0"/>
              <a:t>Фиг. № 12. </a:t>
            </a:r>
            <a:r>
              <a:rPr lang="bg-BG" sz="1100" b="0" i="1" dirty="0"/>
              <a:t>Отговаря ли получената оценка на изпита по учебната дисциплина на Вашите знания?  </a:t>
            </a:r>
            <a:r>
              <a:rPr lang="en-US" sz="1100" b="0" i="1" dirty="0"/>
              <a:t>(</a:t>
            </a:r>
            <a:r>
              <a:rPr lang="bg-BG" sz="1100" b="0" i="1" dirty="0"/>
              <a:t>%</a:t>
            </a:r>
            <a:r>
              <a:rPr lang="en-US" sz="1100" b="0" i="1" dirty="0"/>
              <a:t>)</a:t>
            </a:r>
            <a:endParaRPr lang="en-GB" sz="1100" b="0" i="1" dirty="0"/>
          </a:p>
        </c:rich>
      </c:tx>
      <c:overlay val="0"/>
    </c:title>
    <c:autoTitleDeleted val="0"/>
    <c:view3D>
      <c:rotX val="15"/>
      <c:rotY val="20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3.6111111111111108E-2"/>
          <c:y val="0.34063174394867307"/>
          <c:w val="0.93333333333333335"/>
          <c:h val="0.4948465296004666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Лист1!$A$125</c:f>
              <c:strCache>
                <c:ptCount val="1"/>
                <c:pt idx="0">
                  <c:v>отговаря приблизително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000"/>
                </a:pPr>
                <a:endParaRPr lang="bg-BG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Лист1!$B$124:$C$124</c:f>
              <c:strCache>
                <c:ptCount val="2"/>
                <c:pt idx="0">
                  <c:v>Патоанатомия</c:v>
                </c:pt>
                <c:pt idx="1">
                  <c:v>Патофизиология</c:v>
                </c:pt>
              </c:strCache>
            </c:strRef>
          </c:cat>
          <c:val>
            <c:numRef>
              <c:f>Лист1!$B$125:$C$125</c:f>
              <c:numCache>
                <c:formatCode>0.0</c:formatCode>
                <c:ptCount val="2"/>
                <c:pt idx="0">
                  <c:v>23.1</c:v>
                </c:pt>
                <c:pt idx="1">
                  <c:v>25</c:v>
                </c:pt>
              </c:numCache>
            </c:numRef>
          </c:val>
        </c:ser>
        <c:ser>
          <c:idx val="1"/>
          <c:order val="1"/>
          <c:tx>
            <c:strRef>
              <c:f>Лист1!$A$126</c:f>
              <c:strCache>
                <c:ptCount val="1"/>
                <c:pt idx="0">
                  <c:v>отговаря напълно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000"/>
                </a:pPr>
                <a:endParaRPr lang="bg-BG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Лист1!$B$124:$C$124</c:f>
              <c:strCache>
                <c:ptCount val="2"/>
                <c:pt idx="0">
                  <c:v>Патоанатомия</c:v>
                </c:pt>
                <c:pt idx="1">
                  <c:v>Патофизиология</c:v>
                </c:pt>
              </c:strCache>
            </c:strRef>
          </c:cat>
          <c:val>
            <c:numRef>
              <c:f>Лист1!$B$126:$C$126</c:f>
              <c:numCache>
                <c:formatCode>0.0</c:formatCode>
                <c:ptCount val="2"/>
                <c:pt idx="0">
                  <c:v>73.099999999999994</c:v>
                </c:pt>
                <c:pt idx="1">
                  <c:v>66.7</c:v>
                </c:pt>
              </c:numCache>
            </c:numRef>
          </c:val>
        </c:ser>
        <c:ser>
          <c:idx val="2"/>
          <c:order val="2"/>
          <c:tx>
            <c:strRef>
              <c:f>Лист1!$A$127</c:f>
              <c:strCache>
                <c:ptCount val="1"/>
                <c:pt idx="0">
                  <c:v>не отговаря - занижена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000"/>
                </a:pPr>
                <a:endParaRPr lang="bg-BG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Лист1!$B$124:$C$124</c:f>
              <c:strCache>
                <c:ptCount val="2"/>
                <c:pt idx="0">
                  <c:v>Патоанатомия</c:v>
                </c:pt>
                <c:pt idx="1">
                  <c:v>Патофизиология</c:v>
                </c:pt>
              </c:strCache>
            </c:strRef>
          </c:cat>
          <c:val>
            <c:numRef>
              <c:f>Лист1!$B$127:$C$127</c:f>
              <c:numCache>
                <c:formatCode>0.0</c:formatCode>
                <c:ptCount val="2"/>
                <c:pt idx="0">
                  <c:v>3.8</c:v>
                </c:pt>
                <c:pt idx="1">
                  <c:v>8.3000000000000007</c:v>
                </c:pt>
              </c:numCache>
            </c:numRef>
          </c:val>
        </c:ser>
        <c:ser>
          <c:idx val="3"/>
          <c:order val="3"/>
          <c:tx>
            <c:strRef>
              <c:f>Лист1!$A$128</c:f>
              <c:strCache>
                <c:ptCount val="1"/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Лист1!$B$124:$C$124</c:f>
              <c:strCache>
                <c:ptCount val="2"/>
                <c:pt idx="0">
                  <c:v>Патоанатомия</c:v>
                </c:pt>
                <c:pt idx="1">
                  <c:v>Патофизиология</c:v>
                </c:pt>
              </c:strCache>
            </c:strRef>
          </c:cat>
          <c:val>
            <c:numRef>
              <c:f>Лист1!$B$128:$C$128</c:f>
              <c:numCache>
                <c:formatCode>General</c:formatCode>
                <c:ptCount val="2"/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207608064"/>
        <c:axId val="207613952"/>
        <c:axId val="0"/>
      </c:bar3DChart>
      <c:catAx>
        <c:axId val="2076080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1000"/>
            </a:pPr>
            <a:endParaRPr lang="bg-BG"/>
          </a:p>
        </c:txPr>
        <c:crossAx val="207613952"/>
        <c:crosses val="autoZero"/>
        <c:auto val="1"/>
        <c:lblAlgn val="ctr"/>
        <c:lblOffset val="100"/>
        <c:noMultiLvlLbl val="0"/>
      </c:catAx>
      <c:valAx>
        <c:axId val="207613952"/>
        <c:scaling>
          <c:orientation val="minMax"/>
        </c:scaling>
        <c:delete val="1"/>
        <c:axPos val="l"/>
        <c:numFmt formatCode="0.0" sourceLinked="1"/>
        <c:majorTickMark val="out"/>
        <c:minorTickMark val="none"/>
        <c:tickLblPos val="nextTo"/>
        <c:crossAx val="207608064"/>
        <c:crosses val="autoZero"/>
        <c:crossBetween val="between"/>
      </c:valAx>
    </c:plotArea>
    <c:legend>
      <c:legendPos val="t"/>
      <c:legendEntry>
        <c:idx val="3"/>
        <c:delete val="1"/>
      </c:legendEntry>
      <c:layout>
        <c:manualLayout>
          <c:xMode val="edge"/>
          <c:yMode val="edge"/>
          <c:x val="0"/>
          <c:y val="0.24513888888888888"/>
          <c:w val="0.99426377952755907"/>
          <c:h val="9.5492855059784193E-2"/>
        </c:manualLayout>
      </c:layout>
      <c:overlay val="0"/>
      <c:txPr>
        <a:bodyPr/>
        <a:lstStyle/>
        <a:p>
          <a:pPr>
            <a:defRPr sz="1000"/>
          </a:pPr>
          <a:endParaRPr lang="bg-BG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bg-BG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bg-BG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hart>
    <c:title>
      <c:tx>
        <c:rich>
          <a:bodyPr/>
          <a:lstStyle/>
          <a:p>
            <a:pPr>
              <a:defRPr/>
            </a:pPr>
            <a:r>
              <a:rPr lang="bg-BG" sz="1100" b="1" i="1" dirty="0"/>
              <a:t>Фиг. № 2. </a:t>
            </a:r>
            <a:r>
              <a:rPr lang="bg-BG" sz="1100" b="0" i="1" dirty="0"/>
              <a:t>Считате ли, че учебната дисциплина е важна в процеса на цялостното обучение на студентите  от специалност „Фармация”?</a:t>
            </a:r>
            <a:endParaRPr lang="en-GB" sz="1100" b="0" i="1" dirty="0"/>
          </a:p>
        </c:rich>
      </c:tx>
      <c:layout/>
      <c:overlay val="0"/>
    </c:title>
    <c:autoTitleDeleted val="0"/>
    <c:view3D>
      <c:rotX val="15"/>
      <c:rotY val="20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3.6096549614281111E-2"/>
          <c:y val="0.46432991406176877"/>
          <c:w val="0.92780690077143779"/>
          <c:h val="0.39780318446386537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Лист1!$J$4</c:f>
              <c:strCache>
                <c:ptCount val="1"/>
                <c:pt idx="0">
                  <c:v>да, считам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000"/>
                </a:pPr>
                <a:endParaRPr lang="bg-BG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Лист1!$K$3:$L$3</c:f>
              <c:strCache>
                <c:ptCount val="2"/>
                <c:pt idx="0">
                  <c:v>Патоанатомия</c:v>
                </c:pt>
                <c:pt idx="1">
                  <c:v>Патофизиология</c:v>
                </c:pt>
              </c:strCache>
            </c:strRef>
          </c:cat>
          <c:val>
            <c:numRef>
              <c:f>Лист1!$K$4:$L$4</c:f>
              <c:numCache>
                <c:formatCode>0.0</c:formatCode>
                <c:ptCount val="2"/>
                <c:pt idx="0">
                  <c:v>48</c:v>
                </c:pt>
                <c:pt idx="1">
                  <c:v>66.7</c:v>
                </c:pt>
              </c:numCache>
            </c:numRef>
          </c:val>
        </c:ser>
        <c:ser>
          <c:idx val="1"/>
          <c:order val="1"/>
          <c:tx>
            <c:strRef>
              <c:f>Лист1!$J$5</c:f>
              <c:strCache>
                <c:ptCount val="1"/>
                <c:pt idx="0">
                  <c:v>не, не считам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000"/>
                </a:pPr>
                <a:endParaRPr lang="bg-BG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Лист1!$K$3:$L$3</c:f>
              <c:strCache>
                <c:ptCount val="2"/>
                <c:pt idx="0">
                  <c:v>Патоанатомия</c:v>
                </c:pt>
                <c:pt idx="1">
                  <c:v>Патофизиология</c:v>
                </c:pt>
              </c:strCache>
            </c:strRef>
          </c:cat>
          <c:val>
            <c:numRef>
              <c:f>Лист1!$K$5:$L$5</c:f>
              <c:numCache>
                <c:formatCode>General</c:formatCode>
                <c:ptCount val="2"/>
                <c:pt idx="0" formatCode="0.0">
                  <c:v>4</c:v>
                </c:pt>
              </c:numCache>
            </c:numRef>
          </c:val>
        </c:ser>
        <c:ser>
          <c:idx val="2"/>
          <c:order val="2"/>
          <c:tx>
            <c:strRef>
              <c:f>Лист1!$J$6</c:f>
              <c:strCache>
                <c:ptCount val="1"/>
                <c:pt idx="0">
                  <c:v>не мога да преценя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000"/>
                </a:pPr>
                <a:endParaRPr lang="bg-BG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Лист1!$K$3:$L$3</c:f>
              <c:strCache>
                <c:ptCount val="2"/>
                <c:pt idx="0">
                  <c:v>Патоанатомия</c:v>
                </c:pt>
                <c:pt idx="1">
                  <c:v>Патофизиология</c:v>
                </c:pt>
              </c:strCache>
            </c:strRef>
          </c:cat>
          <c:val>
            <c:numRef>
              <c:f>Лист1!$K$6:$L$6</c:f>
              <c:numCache>
                <c:formatCode>0.0</c:formatCode>
                <c:ptCount val="2"/>
                <c:pt idx="0">
                  <c:v>48</c:v>
                </c:pt>
                <c:pt idx="1">
                  <c:v>33.299999999999997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177072384"/>
        <c:axId val="177602560"/>
        <c:axId val="0"/>
      </c:bar3DChart>
      <c:catAx>
        <c:axId val="1770723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1000"/>
            </a:pPr>
            <a:endParaRPr lang="bg-BG"/>
          </a:p>
        </c:txPr>
        <c:crossAx val="177602560"/>
        <c:crosses val="autoZero"/>
        <c:auto val="1"/>
        <c:lblAlgn val="ctr"/>
        <c:lblOffset val="100"/>
        <c:noMultiLvlLbl val="0"/>
      </c:catAx>
      <c:valAx>
        <c:axId val="177602560"/>
        <c:scaling>
          <c:orientation val="minMax"/>
        </c:scaling>
        <c:delete val="1"/>
        <c:axPos val="l"/>
        <c:numFmt formatCode="0.0" sourceLinked="1"/>
        <c:majorTickMark val="out"/>
        <c:minorTickMark val="none"/>
        <c:tickLblPos val="nextTo"/>
        <c:crossAx val="177072384"/>
        <c:crosses val="autoZero"/>
        <c:crossBetween val="between"/>
      </c:valAx>
    </c:plotArea>
    <c:legend>
      <c:legendPos val="t"/>
      <c:layout/>
      <c:overlay val="0"/>
      <c:txPr>
        <a:bodyPr/>
        <a:lstStyle/>
        <a:p>
          <a:pPr>
            <a:defRPr sz="1000"/>
          </a:pPr>
          <a:endParaRPr lang="bg-BG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bg-BG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bg-BG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hart>
    <c:title>
      <c:tx>
        <c:rich>
          <a:bodyPr/>
          <a:lstStyle/>
          <a:p>
            <a:pPr>
              <a:defRPr/>
            </a:pPr>
            <a:r>
              <a:rPr lang="bg-BG" sz="1100" b="1" i="1" dirty="0"/>
              <a:t>Фиг. № 3. </a:t>
            </a:r>
            <a:r>
              <a:rPr lang="bg-BG" sz="1100" b="0" i="1" dirty="0"/>
              <a:t>Считате ли, че придобитите компетенции по учебната дисциплина ще Ви помогнат за по-успешната професионална реализация?</a:t>
            </a:r>
            <a:endParaRPr lang="en-GB" sz="1100" b="0" i="1" dirty="0"/>
          </a:p>
        </c:rich>
      </c:tx>
      <c:layout/>
      <c:overlay val="0"/>
    </c:title>
    <c:autoTitleDeleted val="0"/>
    <c:view3D>
      <c:rotX val="15"/>
      <c:rotY val="20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1094142675455797"/>
          <c:y val="0.33456720297071363"/>
          <c:w val="0.8590565845667365"/>
          <c:h val="0.4137061370285457"/>
        </c:manualLayout>
      </c:layout>
      <c:bar3DChart>
        <c:barDir val="col"/>
        <c:grouping val="percentStacked"/>
        <c:varyColors val="0"/>
        <c:ser>
          <c:idx val="0"/>
          <c:order val="0"/>
          <c:tx>
            <c:strRef>
              <c:f>Лист1!$A$23</c:f>
              <c:strCache>
                <c:ptCount val="1"/>
                <c:pt idx="0">
                  <c:v>да, считам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000"/>
                </a:pPr>
                <a:endParaRPr lang="bg-BG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Лист1!$B$22:$C$22</c:f>
              <c:strCache>
                <c:ptCount val="2"/>
                <c:pt idx="0">
                  <c:v>Патоанатомия</c:v>
                </c:pt>
                <c:pt idx="1">
                  <c:v>Патофизиология</c:v>
                </c:pt>
              </c:strCache>
            </c:strRef>
          </c:cat>
          <c:val>
            <c:numRef>
              <c:f>Лист1!$B$23:$C$23</c:f>
              <c:numCache>
                <c:formatCode>0.0</c:formatCode>
                <c:ptCount val="2"/>
                <c:pt idx="0">
                  <c:v>34.799999999999997</c:v>
                </c:pt>
                <c:pt idx="1">
                  <c:v>60.9</c:v>
                </c:pt>
              </c:numCache>
            </c:numRef>
          </c:val>
        </c:ser>
        <c:ser>
          <c:idx val="1"/>
          <c:order val="1"/>
          <c:tx>
            <c:strRef>
              <c:f>Лист1!$A$24</c:f>
              <c:strCache>
                <c:ptCount val="1"/>
                <c:pt idx="0">
                  <c:v>не, не считам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000"/>
                </a:pPr>
                <a:endParaRPr lang="bg-BG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Лист1!$B$22:$C$22</c:f>
              <c:strCache>
                <c:ptCount val="2"/>
                <c:pt idx="0">
                  <c:v>Патоанатомия</c:v>
                </c:pt>
                <c:pt idx="1">
                  <c:v>Патофизиология</c:v>
                </c:pt>
              </c:strCache>
            </c:strRef>
          </c:cat>
          <c:val>
            <c:numRef>
              <c:f>Лист1!$B$24:$C$24</c:f>
              <c:numCache>
                <c:formatCode>General</c:formatCode>
                <c:ptCount val="2"/>
                <c:pt idx="0" formatCode="0.0">
                  <c:v>8.6999999999999993</c:v>
                </c:pt>
              </c:numCache>
            </c:numRef>
          </c:val>
        </c:ser>
        <c:ser>
          <c:idx val="2"/>
          <c:order val="2"/>
          <c:tx>
            <c:strRef>
              <c:f>Лист1!$A$25</c:f>
              <c:strCache>
                <c:ptCount val="1"/>
                <c:pt idx="0">
                  <c:v>не мога да преценя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000"/>
                </a:pPr>
                <a:endParaRPr lang="bg-BG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Лист1!$B$22:$C$22</c:f>
              <c:strCache>
                <c:ptCount val="2"/>
                <c:pt idx="0">
                  <c:v>Патоанатомия</c:v>
                </c:pt>
                <c:pt idx="1">
                  <c:v>Патофизиология</c:v>
                </c:pt>
              </c:strCache>
            </c:strRef>
          </c:cat>
          <c:val>
            <c:numRef>
              <c:f>Лист1!$B$25:$C$25</c:f>
              <c:numCache>
                <c:formatCode>0.0</c:formatCode>
                <c:ptCount val="2"/>
                <c:pt idx="0">
                  <c:v>56.5</c:v>
                </c:pt>
                <c:pt idx="1">
                  <c:v>39.1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shape val="cylinder"/>
        <c:axId val="177642496"/>
        <c:axId val="177656576"/>
        <c:axId val="0"/>
      </c:bar3DChart>
      <c:catAx>
        <c:axId val="1776424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900"/>
            </a:pPr>
            <a:endParaRPr lang="bg-BG"/>
          </a:p>
        </c:txPr>
        <c:crossAx val="177656576"/>
        <c:crosses val="autoZero"/>
        <c:auto val="1"/>
        <c:lblAlgn val="ctr"/>
        <c:lblOffset val="100"/>
        <c:noMultiLvlLbl val="0"/>
      </c:catAx>
      <c:valAx>
        <c:axId val="177656576"/>
        <c:scaling>
          <c:orientation val="minMax"/>
        </c:scaling>
        <c:delete val="0"/>
        <c:axPos val="l"/>
        <c:majorGridlines/>
        <c:numFmt formatCode="0%" sourceLinked="1"/>
        <c:majorTickMark val="none"/>
        <c:minorTickMark val="none"/>
        <c:tickLblPos val="nextTo"/>
        <c:txPr>
          <a:bodyPr/>
          <a:lstStyle/>
          <a:p>
            <a:pPr>
              <a:defRPr sz="1000"/>
            </a:pPr>
            <a:endParaRPr lang="bg-BG"/>
          </a:p>
        </c:txPr>
        <c:crossAx val="177642496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900"/>
          </a:pPr>
          <a:endParaRPr lang="bg-BG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bg-BG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bg-BG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hart>
    <c:title>
      <c:tx>
        <c:rich>
          <a:bodyPr/>
          <a:lstStyle/>
          <a:p>
            <a:pPr>
              <a:defRPr/>
            </a:pPr>
            <a:r>
              <a:rPr lang="bg-BG" b="0" i="1" dirty="0"/>
              <a:t>Фиг. 4. Изясняваше ли преподавателя по учебната дисциплина  кои са специфичните цели на всяко учебно занятие </a:t>
            </a:r>
            <a:r>
              <a:rPr lang="en-US" b="0" i="1" dirty="0"/>
              <a:t>(</a:t>
            </a:r>
            <a:r>
              <a:rPr lang="bg-BG" b="0" i="1" dirty="0"/>
              <a:t>%</a:t>
            </a:r>
            <a:r>
              <a:rPr lang="en-US" b="0" i="1" dirty="0"/>
              <a:t>)</a:t>
            </a:r>
            <a:endParaRPr lang="en-GB" b="0" i="1" dirty="0"/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Лист1!$J$26</c:f>
              <c:strCache>
                <c:ptCount val="1"/>
                <c:pt idx="0">
                  <c:v>да, за всяко учебно занятие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multiLvlStrRef>
              <c:f>Лист1!$K$24:$O$25</c:f>
              <c:multiLvlStrCache>
                <c:ptCount val="5"/>
                <c:lvl>
                  <c:pt idx="0">
                    <c:v>Доц. д-р И. Иванов</c:v>
                  </c:pt>
                  <c:pt idx="1">
                    <c:v>Ас. д-р Т. Бетова</c:v>
                  </c:pt>
                  <c:pt idx="2">
                    <c:v>Проф. д-р А. Бочева, дмн</c:v>
                  </c:pt>
                  <c:pt idx="3">
                    <c:v>Ас. д-р А. Григорян</c:v>
                  </c:pt>
                  <c:pt idx="4">
                    <c:v>Гл.ас. д-р К. Костов, дм</c:v>
                  </c:pt>
                </c:lvl>
                <c:lvl>
                  <c:pt idx="0">
                    <c:v>Патоанатомия</c:v>
                  </c:pt>
                  <c:pt idx="2">
                    <c:v>Патофизиология</c:v>
                  </c:pt>
                </c:lvl>
              </c:multiLvlStrCache>
            </c:multiLvlStrRef>
          </c:cat>
          <c:val>
            <c:numRef>
              <c:f>Лист1!$K$26:$O$26</c:f>
              <c:numCache>
                <c:formatCode>0.0</c:formatCode>
                <c:ptCount val="5"/>
                <c:pt idx="0">
                  <c:v>73.099999999999994</c:v>
                </c:pt>
                <c:pt idx="1">
                  <c:v>81.3</c:v>
                </c:pt>
                <c:pt idx="2">
                  <c:v>80</c:v>
                </c:pt>
                <c:pt idx="3">
                  <c:v>75</c:v>
                </c:pt>
                <c:pt idx="4">
                  <c:v>100</c:v>
                </c:pt>
              </c:numCache>
            </c:numRef>
          </c:val>
        </c:ser>
        <c:ser>
          <c:idx val="1"/>
          <c:order val="1"/>
          <c:tx>
            <c:strRef>
              <c:f>Лист1!$J$27</c:f>
              <c:strCache>
                <c:ptCount val="1"/>
                <c:pt idx="0">
                  <c:v>да, за някои от занятията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multiLvlStrRef>
              <c:f>Лист1!$K$24:$O$25</c:f>
              <c:multiLvlStrCache>
                <c:ptCount val="5"/>
                <c:lvl>
                  <c:pt idx="0">
                    <c:v>Доц. д-р И. Иванов</c:v>
                  </c:pt>
                  <c:pt idx="1">
                    <c:v>Ас. д-р Т. Бетова</c:v>
                  </c:pt>
                  <c:pt idx="2">
                    <c:v>Проф. д-р А. Бочева, дмн</c:v>
                  </c:pt>
                  <c:pt idx="3">
                    <c:v>Ас. д-р А. Григорян</c:v>
                  </c:pt>
                  <c:pt idx="4">
                    <c:v>Гл.ас. д-р К. Костов, дм</c:v>
                  </c:pt>
                </c:lvl>
                <c:lvl>
                  <c:pt idx="0">
                    <c:v>Патоанатомия</c:v>
                  </c:pt>
                  <c:pt idx="2">
                    <c:v>Патофизиология</c:v>
                  </c:pt>
                </c:lvl>
              </c:multiLvlStrCache>
            </c:multiLvlStrRef>
          </c:cat>
          <c:val>
            <c:numRef>
              <c:f>Лист1!$K$27:$O$27</c:f>
              <c:numCache>
                <c:formatCode>0.0</c:formatCode>
                <c:ptCount val="5"/>
                <c:pt idx="0">
                  <c:v>19.3</c:v>
                </c:pt>
                <c:pt idx="1">
                  <c:v>12.5</c:v>
                </c:pt>
                <c:pt idx="2">
                  <c:v>20</c:v>
                </c:pt>
                <c:pt idx="3">
                  <c:v>25</c:v>
                </c:pt>
              </c:numCache>
            </c:numRef>
          </c:val>
        </c:ser>
        <c:ser>
          <c:idx val="2"/>
          <c:order val="2"/>
          <c:tx>
            <c:strRef>
              <c:f>Лист1!$J$28</c:f>
              <c:strCache>
                <c:ptCount val="1"/>
                <c:pt idx="0">
                  <c:v>не, за нито едно от занятията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multiLvlStrRef>
              <c:f>Лист1!$K$24:$O$25</c:f>
              <c:multiLvlStrCache>
                <c:ptCount val="5"/>
                <c:lvl>
                  <c:pt idx="0">
                    <c:v>Доц. д-р И. Иванов</c:v>
                  </c:pt>
                  <c:pt idx="1">
                    <c:v>Ас. д-р Т. Бетова</c:v>
                  </c:pt>
                  <c:pt idx="2">
                    <c:v>Проф. д-р А. Бочева, дмн</c:v>
                  </c:pt>
                  <c:pt idx="3">
                    <c:v>Ас. д-р А. Григорян</c:v>
                  </c:pt>
                  <c:pt idx="4">
                    <c:v>Гл.ас. д-р К. Костов, дм</c:v>
                  </c:pt>
                </c:lvl>
                <c:lvl>
                  <c:pt idx="0">
                    <c:v>Патоанатомия</c:v>
                  </c:pt>
                  <c:pt idx="2">
                    <c:v>Патофизиология</c:v>
                  </c:pt>
                </c:lvl>
              </c:multiLvlStrCache>
            </c:multiLvlStrRef>
          </c:cat>
          <c:val>
            <c:numRef>
              <c:f>Лист1!$K$28:$O$28</c:f>
              <c:numCache>
                <c:formatCode>0.0</c:formatCode>
                <c:ptCount val="5"/>
                <c:pt idx="0">
                  <c:v>3.8</c:v>
                </c:pt>
                <c:pt idx="1">
                  <c:v>6.3</c:v>
                </c:pt>
              </c:numCache>
            </c:numRef>
          </c:val>
        </c:ser>
        <c:ser>
          <c:idx val="3"/>
          <c:order val="3"/>
          <c:tx>
            <c:strRef>
              <c:f>Лист1!$J$29</c:f>
              <c:strCache>
                <c:ptCount val="1"/>
                <c:pt idx="0">
                  <c:v>нямам мнение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multiLvlStrRef>
              <c:f>Лист1!$K$24:$O$25</c:f>
              <c:multiLvlStrCache>
                <c:ptCount val="5"/>
                <c:lvl>
                  <c:pt idx="0">
                    <c:v>Доц. д-р И. Иванов</c:v>
                  </c:pt>
                  <c:pt idx="1">
                    <c:v>Ас. д-р Т. Бетова</c:v>
                  </c:pt>
                  <c:pt idx="2">
                    <c:v>Проф. д-р А. Бочева, дмн</c:v>
                  </c:pt>
                  <c:pt idx="3">
                    <c:v>Ас. д-р А. Григорян</c:v>
                  </c:pt>
                  <c:pt idx="4">
                    <c:v>Гл.ас. д-р К. Костов, дм</c:v>
                  </c:pt>
                </c:lvl>
                <c:lvl>
                  <c:pt idx="0">
                    <c:v>Патоанатомия</c:v>
                  </c:pt>
                  <c:pt idx="2">
                    <c:v>Патофизиология</c:v>
                  </c:pt>
                </c:lvl>
              </c:multiLvlStrCache>
            </c:multiLvlStrRef>
          </c:cat>
          <c:val>
            <c:numRef>
              <c:f>Лист1!$K$29:$O$29</c:f>
              <c:numCache>
                <c:formatCode>General</c:formatCode>
                <c:ptCount val="5"/>
                <c:pt idx="0" formatCode="0.0">
                  <c:v>3.8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5"/>
        <c:axId val="192702336"/>
        <c:axId val="192703872"/>
      </c:barChart>
      <c:catAx>
        <c:axId val="1927023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1400"/>
            </a:pPr>
            <a:endParaRPr lang="bg-BG"/>
          </a:p>
        </c:txPr>
        <c:crossAx val="192703872"/>
        <c:crosses val="autoZero"/>
        <c:auto val="1"/>
        <c:lblAlgn val="ctr"/>
        <c:lblOffset val="100"/>
        <c:noMultiLvlLbl val="0"/>
      </c:catAx>
      <c:valAx>
        <c:axId val="192703872"/>
        <c:scaling>
          <c:orientation val="minMax"/>
        </c:scaling>
        <c:delete val="1"/>
        <c:axPos val="l"/>
        <c:numFmt formatCode="0.0" sourceLinked="1"/>
        <c:majorTickMark val="out"/>
        <c:minorTickMark val="none"/>
        <c:tickLblPos val="nextTo"/>
        <c:crossAx val="192702336"/>
        <c:crosses val="autoZero"/>
        <c:crossBetween val="between"/>
      </c:valAx>
    </c:plotArea>
    <c:legend>
      <c:legendPos val="t"/>
      <c:layout/>
      <c:overlay val="0"/>
      <c:txPr>
        <a:bodyPr/>
        <a:lstStyle/>
        <a:p>
          <a:pPr>
            <a:defRPr sz="1400"/>
          </a:pPr>
          <a:endParaRPr lang="bg-BG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bg-BG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bg-BG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hart>
    <c:title>
      <c:tx>
        <c:rich>
          <a:bodyPr/>
          <a:lstStyle/>
          <a:p>
            <a:pPr>
              <a:defRPr/>
            </a:pPr>
            <a:r>
              <a:rPr lang="bg-BG" sz="1100" b="1" i="1" dirty="0"/>
              <a:t>Фиг. № 6. </a:t>
            </a:r>
            <a:r>
              <a:rPr lang="bg-BG" sz="1100" b="0" i="1" dirty="0"/>
              <a:t>Считате ли, че съдържанието по учебната дисциплина е актуално (отразява съвременните постижения в областта и представя актуалните проблеми в науката и практиката)? </a:t>
            </a:r>
            <a:endParaRPr lang="en-GB" sz="1100" b="0" i="1" dirty="0"/>
          </a:p>
        </c:rich>
      </c:tx>
      <c:layout/>
      <c:overlay val="0"/>
    </c:title>
    <c:autoTitleDeleted val="0"/>
    <c:view3D>
      <c:rotX val="15"/>
      <c:rotY val="20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Лист1!$A$43</c:f>
              <c:strCache>
                <c:ptCount val="1"/>
                <c:pt idx="0">
                  <c:v>да, считам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000"/>
                </a:pPr>
                <a:endParaRPr lang="bg-BG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Лист1!$B$42:$C$42</c:f>
              <c:strCache>
                <c:ptCount val="2"/>
                <c:pt idx="0">
                  <c:v>Патоанатомия</c:v>
                </c:pt>
                <c:pt idx="1">
                  <c:v>Патофизиология</c:v>
                </c:pt>
              </c:strCache>
            </c:strRef>
          </c:cat>
          <c:val>
            <c:numRef>
              <c:f>Лист1!$B$43:$C$43</c:f>
              <c:numCache>
                <c:formatCode>0.0</c:formatCode>
                <c:ptCount val="2"/>
                <c:pt idx="0">
                  <c:v>72</c:v>
                </c:pt>
                <c:pt idx="1">
                  <c:v>84</c:v>
                </c:pt>
              </c:numCache>
            </c:numRef>
          </c:val>
        </c:ser>
        <c:ser>
          <c:idx val="1"/>
          <c:order val="1"/>
          <c:tx>
            <c:strRef>
              <c:f>Лист1!$A$44</c:f>
              <c:strCache>
                <c:ptCount val="1"/>
                <c:pt idx="0">
                  <c:v>не, не считам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000"/>
                </a:pPr>
                <a:endParaRPr lang="bg-BG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Лист1!$B$42:$C$42</c:f>
              <c:strCache>
                <c:ptCount val="2"/>
                <c:pt idx="0">
                  <c:v>Патоанатомия</c:v>
                </c:pt>
                <c:pt idx="1">
                  <c:v>Патофизиология</c:v>
                </c:pt>
              </c:strCache>
            </c:strRef>
          </c:cat>
          <c:val>
            <c:numRef>
              <c:f>Лист1!$B$44:$C$44</c:f>
              <c:numCache>
                <c:formatCode>0.0</c:formatCode>
                <c:ptCount val="2"/>
                <c:pt idx="0">
                  <c:v>16</c:v>
                </c:pt>
                <c:pt idx="1">
                  <c:v>4</c:v>
                </c:pt>
              </c:numCache>
            </c:numRef>
          </c:val>
        </c:ser>
        <c:ser>
          <c:idx val="2"/>
          <c:order val="2"/>
          <c:tx>
            <c:strRef>
              <c:f>Лист1!$A$45</c:f>
              <c:strCache>
                <c:ptCount val="1"/>
                <c:pt idx="0">
                  <c:v>не мога да преценя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000"/>
                </a:pPr>
                <a:endParaRPr lang="bg-BG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Лист1!$B$42:$C$42</c:f>
              <c:strCache>
                <c:ptCount val="2"/>
                <c:pt idx="0">
                  <c:v>Патоанатомия</c:v>
                </c:pt>
                <c:pt idx="1">
                  <c:v>Патофизиология</c:v>
                </c:pt>
              </c:strCache>
            </c:strRef>
          </c:cat>
          <c:val>
            <c:numRef>
              <c:f>Лист1!$B$45:$C$45</c:f>
              <c:numCache>
                <c:formatCode>0.0</c:formatCode>
                <c:ptCount val="2"/>
                <c:pt idx="0">
                  <c:v>12</c:v>
                </c:pt>
                <c:pt idx="1">
                  <c:v>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207442688"/>
        <c:axId val="207444224"/>
        <c:axId val="0"/>
      </c:bar3DChart>
      <c:catAx>
        <c:axId val="2074426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1000"/>
            </a:pPr>
            <a:endParaRPr lang="bg-BG"/>
          </a:p>
        </c:txPr>
        <c:crossAx val="207444224"/>
        <c:crosses val="autoZero"/>
        <c:auto val="1"/>
        <c:lblAlgn val="ctr"/>
        <c:lblOffset val="100"/>
        <c:noMultiLvlLbl val="0"/>
      </c:catAx>
      <c:valAx>
        <c:axId val="207444224"/>
        <c:scaling>
          <c:orientation val="minMax"/>
        </c:scaling>
        <c:delete val="1"/>
        <c:axPos val="l"/>
        <c:numFmt formatCode="0.0" sourceLinked="1"/>
        <c:majorTickMark val="out"/>
        <c:minorTickMark val="none"/>
        <c:tickLblPos val="nextTo"/>
        <c:crossAx val="207442688"/>
        <c:crosses val="autoZero"/>
        <c:crossBetween val="between"/>
      </c:valAx>
    </c:plotArea>
    <c:legend>
      <c:legendPos val="t"/>
      <c:layout/>
      <c:overlay val="0"/>
      <c:txPr>
        <a:bodyPr/>
        <a:lstStyle/>
        <a:p>
          <a:pPr>
            <a:defRPr sz="1000"/>
          </a:pPr>
          <a:endParaRPr lang="bg-BG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bg-BG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bg-BG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hart>
    <c:title>
      <c:tx>
        <c:rich>
          <a:bodyPr/>
          <a:lstStyle/>
          <a:p>
            <a:pPr>
              <a:defRPr/>
            </a:pPr>
            <a:r>
              <a:rPr lang="bg-BG" sz="1100" b="1" i="1" dirty="0"/>
              <a:t>Фиг. № 7. </a:t>
            </a:r>
            <a:r>
              <a:rPr lang="bg-BG" sz="1100" b="0" i="1" dirty="0"/>
              <a:t>По време на учебните занятия по дисциплината, преподавателят използвал ли е методи, чрез които студентите да са активни участници?</a:t>
            </a:r>
            <a:endParaRPr lang="en-GB" sz="1100" b="0" i="1" dirty="0"/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Лист1!$J$48</c:f>
              <c:strCache>
                <c:ptCount val="1"/>
                <c:pt idx="0">
                  <c:v>да, използвал е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000"/>
                </a:pPr>
                <a:endParaRPr lang="bg-BG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multiLvlStrRef>
              <c:f>Лист1!$K$46:$O$47</c:f>
              <c:multiLvlStrCache>
                <c:ptCount val="5"/>
                <c:lvl>
                  <c:pt idx="0">
                    <c:v>Доц. д-р И. Иванов</c:v>
                  </c:pt>
                  <c:pt idx="1">
                    <c:v>Ас. д-р Т. Бетова</c:v>
                  </c:pt>
                  <c:pt idx="2">
                    <c:v>Проф. д-р А. Бочева, дмн</c:v>
                  </c:pt>
                  <c:pt idx="3">
                    <c:v>Ас. д-р А. Григорян</c:v>
                  </c:pt>
                  <c:pt idx="4">
                    <c:v>Гл.ас. д-р К. Костов, дм</c:v>
                  </c:pt>
                </c:lvl>
                <c:lvl>
                  <c:pt idx="0">
                    <c:v>Патоанатомия</c:v>
                  </c:pt>
                  <c:pt idx="2">
                    <c:v>Патофизиология</c:v>
                  </c:pt>
                </c:lvl>
              </c:multiLvlStrCache>
            </c:multiLvlStrRef>
          </c:cat>
          <c:val>
            <c:numRef>
              <c:f>Лист1!$K$48:$O$48</c:f>
              <c:numCache>
                <c:formatCode>0.0</c:formatCode>
                <c:ptCount val="5"/>
                <c:pt idx="0">
                  <c:v>53.8</c:v>
                </c:pt>
                <c:pt idx="1">
                  <c:v>37.5</c:v>
                </c:pt>
                <c:pt idx="2">
                  <c:v>48</c:v>
                </c:pt>
                <c:pt idx="3">
                  <c:v>31.2</c:v>
                </c:pt>
                <c:pt idx="4">
                  <c:v>77.8</c:v>
                </c:pt>
              </c:numCache>
            </c:numRef>
          </c:val>
        </c:ser>
        <c:ser>
          <c:idx val="1"/>
          <c:order val="1"/>
          <c:tx>
            <c:strRef>
              <c:f>Лист1!$J$49</c:f>
              <c:strCache>
                <c:ptCount val="1"/>
                <c:pt idx="0">
                  <c:v>не, не е използвал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000"/>
                </a:pPr>
                <a:endParaRPr lang="bg-BG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multiLvlStrRef>
              <c:f>Лист1!$K$46:$O$47</c:f>
              <c:multiLvlStrCache>
                <c:ptCount val="5"/>
                <c:lvl>
                  <c:pt idx="0">
                    <c:v>Доц. д-р И. Иванов</c:v>
                  </c:pt>
                  <c:pt idx="1">
                    <c:v>Ас. д-р Т. Бетова</c:v>
                  </c:pt>
                  <c:pt idx="2">
                    <c:v>Проф. д-р А. Бочева, дмн</c:v>
                  </c:pt>
                  <c:pt idx="3">
                    <c:v>Ас. д-р А. Григорян</c:v>
                  </c:pt>
                  <c:pt idx="4">
                    <c:v>Гл.ас. д-р К. Костов, дм</c:v>
                  </c:pt>
                </c:lvl>
                <c:lvl>
                  <c:pt idx="0">
                    <c:v>Патоанатомия</c:v>
                  </c:pt>
                  <c:pt idx="2">
                    <c:v>Патофизиология</c:v>
                  </c:pt>
                </c:lvl>
              </c:multiLvlStrCache>
            </c:multiLvlStrRef>
          </c:cat>
          <c:val>
            <c:numRef>
              <c:f>Лист1!$K$49:$O$49</c:f>
              <c:numCache>
                <c:formatCode>0.0</c:formatCode>
                <c:ptCount val="5"/>
                <c:pt idx="0">
                  <c:v>30.8</c:v>
                </c:pt>
                <c:pt idx="1">
                  <c:v>43.7</c:v>
                </c:pt>
                <c:pt idx="2">
                  <c:v>36</c:v>
                </c:pt>
                <c:pt idx="3">
                  <c:v>56.3</c:v>
                </c:pt>
              </c:numCache>
            </c:numRef>
          </c:val>
        </c:ser>
        <c:ser>
          <c:idx val="2"/>
          <c:order val="2"/>
          <c:tx>
            <c:strRef>
              <c:f>Лист1!$J$50</c:f>
              <c:strCache>
                <c:ptCount val="1"/>
                <c:pt idx="0">
                  <c:v>нямам мнение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000"/>
                </a:pPr>
                <a:endParaRPr lang="bg-BG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multiLvlStrRef>
              <c:f>Лист1!$K$46:$O$47</c:f>
              <c:multiLvlStrCache>
                <c:ptCount val="5"/>
                <c:lvl>
                  <c:pt idx="0">
                    <c:v>Доц. д-р И. Иванов</c:v>
                  </c:pt>
                  <c:pt idx="1">
                    <c:v>Ас. д-р Т. Бетова</c:v>
                  </c:pt>
                  <c:pt idx="2">
                    <c:v>Проф. д-р А. Бочева, дмн</c:v>
                  </c:pt>
                  <c:pt idx="3">
                    <c:v>Ас. д-р А. Григорян</c:v>
                  </c:pt>
                  <c:pt idx="4">
                    <c:v>Гл.ас. д-р К. Костов, дм</c:v>
                  </c:pt>
                </c:lvl>
                <c:lvl>
                  <c:pt idx="0">
                    <c:v>Патоанатомия</c:v>
                  </c:pt>
                  <c:pt idx="2">
                    <c:v>Патофизиология</c:v>
                  </c:pt>
                </c:lvl>
              </c:multiLvlStrCache>
            </c:multiLvlStrRef>
          </c:cat>
          <c:val>
            <c:numRef>
              <c:f>Лист1!$K$50:$O$50</c:f>
              <c:numCache>
                <c:formatCode>0.0</c:formatCode>
                <c:ptCount val="5"/>
                <c:pt idx="0">
                  <c:v>15.4</c:v>
                </c:pt>
                <c:pt idx="1">
                  <c:v>18.8</c:v>
                </c:pt>
                <c:pt idx="2">
                  <c:v>16</c:v>
                </c:pt>
                <c:pt idx="3">
                  <c:v>12.5</c:v>
                </c:pt>
                <c:pt idx="4">
                  <c:v>22.2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5"/>
        <c:axId val="177673344"/>
        <c:axId val="177674880"/>
      </c:barChart>
      <c:catAx>
        <c:axId val="1776733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1000"/>
            </a:pPr>
            <a:endParaRPr lang="bg-BG"/>
          </a:p>
        </c:txPr>
        <c:crossAx val="177674880"/>
        <c:crosses val="autoZero"/>
        <c:auto val="1"/>
        <c:lblAlgn val="ctr"/>
        <c:lblOffset val="100"/>
        <c:noMultiLvlLbl val="0"/>
      </c:catAx>
      <c:valAx>
        <c:axId val="177674880"/>
        <c:scaling>
          <c:orientation val="minMax"/>
        </c:scaling>
        <c:delete val="1"/>
        <c:axPos val="l"/>
        <c:numFmt formatCode="0.0" sourceLinked="1"/>
        <c:majorTickMark val="out"/>
        <c:minorTickMark val="none"/>
        <c:tickLblPos val="nextTo"/>
        <c:crossAx val="177673344"/>
        <c:crosses val="autoZero"/>
        <c:crossBetween val="between"/>
      </c:valAx>
    </c:plotArea>
    <c:legend>
      <c:legendPos val="t"/>
      <c:layout/>
      <c:overlay val="0"/>
      <c:txPr>
        <a:bodyPr/>
        <a:lstStyle/>
        <a:p>
          <a:pPr>
            <a:defRPr sz="1000"/>
          </a:pPr>
          <a:endParaRPr lang="bg-BG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bg-BG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bg-BG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hart>
    <c:title>
      <c:tx>
        <c:rich>
          <a:bodyPr/>
          <a:lstStyle/>
          <a:p>
            <a:pPr>
              <a:defRPr/>
            </a:pPr>
            <a:r>
              <a:rPr lang="bg-BG" sz="1100" b="1" i="1" dirty="0"/>
              <a:t>Фиг. № 8. </a:t>
            </a:r>
            <a:r>
              <a:rPr lang="bg-BG" sz="1100" b="0" i="1" dirty="0"/>
              <a:t>Срещали ли сте затруднения с усвояването на учебния материал по дисциплината?</a:t>
            </a:r>
            <a:endParaRPr lang="en-GB" sz="1100" b="0" i="1" dirty="0"/>
          </a:p>
        </c:rich>
      </c:tx>
      <c:layout/>
      <c:overlay val="0"/>
    </c:title>
    <c:autoTitleDeleted val="0"/>
    <c:view3D>
      <c:rotX val="15"/>
      <c:rotY val="20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Лист1!$A$63</c:f>
              <c:strCache>
                <c:ptCount val="1"/>
                <c:pt idx="0">
                  <c:v>да, срещал съм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000"/>
                </a:pPr>
                <a:endParaRPr lang="bg-BG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Лист1!$B$62:$C$62</c:f>
              <c:strCache>
                <c:ptCount val="2"/>
                <c:pt idx="0">
                  <c:v>Патоанатомия</c:v>
                </c:pt>
                <c:pt idx="1">
                  <c:v>Патофизиология</c:v>
                </c:pt>
              </c:strCache>
            </c:strRef>
          </c:cat>
          <c:val>
            <c:numRef>
              <c:f>Лист1!$B$63:$C$63</c:f>
              <c:numCache>
                <c:formatCode>0.0</c:formatCode>
                <c:ptCount val="2"/>
                <c:pt idx="0">
                  <c:v>19.2</c:v>
                </c:pt>
                <c:pt idx="1">
                  <c:v>20</c:v>
                </c:pt>
              </c:numCache>
            </c:numRef>
          </c:val>
        </c:ser>
        <c:ser>
          <c:idx val="1"/>
          <c:order val="1"/>
          <c:tx>
            <c:strRef>
              <c:f>Лист1!$A$64</c:f>
              <c:strCache>
                <c:ptCount val="1"/>
                <c:pt idx="0">
                  <c:v>не, не съм срещал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000"/>
                </a:pPr>
                <a:endParaRPr lang="bg-BG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Лист1!$B$62:$C$62</c:f>
              <c:strCache>
                <c:ptCount val="2"/>
                <c:pt idx="0">
                  <c:v>Патоанатомия</c:v>
                </c:pt>
                <c:pt idx="1">
                  <c:v>Патофизиология</c:v>
                </c:pt>
              </c:strCache>
            </c:strRef>
          </c:cat>
          <c:val>
            <c:numRef>
              <c:f>Лист1!$B$64:$C$64</c:f>
              <c:numCache>
                <c:formatCode>0.0</c:formatCode>
                <c:ptCount val="2"/>
                <c:pt idx="0">
                  <c:v>65.400000000000006</c:v>
                </c:pt>
                <c:pt idx="1">
                  <c:v>72</c:v>
                </c:pt>
              </c:numCache>
            </c:numRef>
          </c:val>
        </c:ser>
        <c:ser>
          <c:idx val="2"/>
          <c:order val="2"/>
          <c:tx>
            <c:strRef>
              <c:f>Лист1!$A$65</c:f>
              <c:strCache>
                <c:ptCount val="1"/>
                <c:pt idx="0">
                  <c:v>не мога да преценя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000"/>
                </a:pPr>
                <a:endParaRPr lang="bg-BG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Лист1!$B$62:$C$62</c:f>
              <c:strCache>
                <c:ptCount val="2"/>
                <c:pt idx="0">
                  <c:v>Патоанатомия</c:v>
                </c:pt>
                <c:pt idx="1">
                  <c:v>Патофизиология</c:v>
                </c:pt>
              </c:strCache>
            </c:strRef>
          </c:cat>
          <c:val>
            <c:numRef>
              <c:f>Лист1!$B$65:$C$65</c:f>
              <c:numCache>
                <c:formatCode>0.0</c:formatCode>
                <c:ptCount val="2"/>
                <c:pt idx="0">
                  <c:v>15.4</c:v>
                </c:pt>
                <c:pt idx="1">
                  <c:v>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207182464"/>
        <c:axId val="207192448"/>
        <c:axId val="0"/>
      </c:bar3DChart>
      <c:catAx>
        <c:axId val="2071824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1000"/>
            </a:pPr>
            <a:endParaRPr lang="bg-BG"/>
          </a:p>
        </c:txPr>
        <c:crossAx val="207192448"/>
        <c:crosses val="autoZero"/>
        <c:auto val="1"/>
        <c:lblAlgn val="ctr"/>
        <c:lblOffset val="100"/>
        <c:noMultiLvlLbl val="0"/>
      </c:catAx>
      <c:valAx>
        <c:axId val="207192448"/>
        <c:scaling>
          <c:orientation val="minMax"/>
        </c:scaling>
        <c:delete val="1"/>
        <c:axPos val="l"/>
        <c:numFmt formatCode="0.0" sourceLinked="1"/>
        <c:majorTickMark val="out"/>
        <c:minorTickMark val="none"/>
        <c:tickLblPos val="nextTo"/>
        <c:crossAx val="207182464"/>
        <c:crosses val="autoZero"/>
        <c:crossBetween val="between"/>
      </c:valAx>
    </c:plotArea>
    <c:legend>
      <c:legendPos val="t"/>
      <c:layout/>
      <c:overlay val="0"/>
      <c:txPr>
        <a:bodyPr/>
        <a:lstStyle/>
        <a:p>
          <a:pPr>
            <a:defRPr sz="1000"/>
          </a:pPr>
          <a:endParaRPr lang="bg-BG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bg-BG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bg-BG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hart>
    <c:title>
      <c:tx>
        <c:rich>
          <a:bodyPr/>
          <a:lstStyle/>
          <a:p>
            <a:pPr>
              <a:defRPr/>
            </a:pPr>
            <a:r>
              <a:rPr lang="bg-BG" sz="1100" b="1" i="1" dirty="0"/>
              <a:t>Фиг. № 9. </a:t>
            </a:r>
            <a:r>
              <a:rPr lang="bg-BG" sz="1100" b="0" i="1" dirty="0"/>
              <a:t>Отделихте ли достатъчно време за самоподготовка за учебно-практическите занятия по дисциплината?</a:t>
            </a:r>
            <a:endParaRPr lang="en-GB" sz="1100" b="0" i="1" dirty="0"/>
          </a:p>
        </c:rich>
      </c:tx>
      <c:layout/>
      <c:overlay val="0"/>
    </c:title>
    <c:autoTitleDeleted val="0"/>
    <c:view3D>
      <c:rotX val="15"/>
      <c:rotY val="20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3.0555555555555555E-2"/>
          <c:y val="0.391557669874599"/>
          <c:w val="0.93888888888888888"/>
          <c:h val="0.49716134441528143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Лист1!$I$63</c:f>
              <c:strCache>
                <c:ptCount val="1"/>
                <c:pt idx="0">
                  <c:v>да, отделям достатъчно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000"/>
                </a:pPr>
                <a:endParaRPr lang="bg-BG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Лист1!$J$62:$K$62</c:f>
              <c:strCache>
                <c:ptCount val="2"/>
                <c:pt idx="0">
                  <c:v>Патоанатомия</c:v>
                </c:pt>
                <c:pt idx="1">
                  <c:v>Патофизиология</c:v>
                </c:pt>
              </c:strCache>
            </c:strRef>
          </c:cat>
          <c:val>
            <c:numRef>
              <c:f>Лист1!$J$63:$K$63</c:f>
              <c:numCache>
                <c:formatCode>0.0</c:formatCode>
                <c:ptCount val="2"/>
                <c:pt idx="0">
                  <c:v>65.400000000000006</c:v>
                </c:pt>
                <c:pt idx="1">
                  <c:v>56</c:v>
                </c:pt>
              </c:numCache>
            </c:numRef>
          </c:val>
        </c:ser>
        <c:ser>
          <c:idx val="1"/>
          <c:order val="1"/>
          <c:tx>
            <c:strRef>
              <c:f>Лист1!$I$64</c:f>
              <c:strCache>
                <c:ptCount val="1"/>
                <c:pt idx="0">
                  <c:v>да, отделям, но не достатъчно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000"/>
                </a:pPr>
                <a:endParaRPr lang="bg-BG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Лист1!$J$62:$K$62</c:f>
              <c:strCache>
                <c:ptCount val="2"/>
                <c:pt idx="0">
                  <c:v>Патоанатомия</c:v>
                </c:pt>
                <c:pt idx="1">
                  <c:v>Патофизиология</c:v>
                </c:pt>
              </c:strCache>
            </c:strRef>
          </c:cat>
          <c:val>
            <c:numRef>
              <c:f>Лист1!$J$64:$K$64</c:f>
              <c:numCache>
                <c:formatCode>0.0</c:formatCode>
                <c:ptCount val="2"/>
                <c:pt idx="0">
                  <c:v>30.8</c:v>
                </c:pt>
                <c:pt idx="1">
                  <c:v>40</c:v>
                </c:pt>
              </c:numCache>
            </c:numRef>
          </c:val>
        </c:ser>
        <c:ser>
          <c:idx val="2"/>
          <c:order val="2"/>
          <c:tx>
            <c:strRef>
              <c:f>Лист1!$I$65</c:f>
              <c:strCache>
                <c:ptCount val="1"/>
                <c:pt idx="0">
                  <c:v>не, не отделям въобще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000"/>
                </a:pPr>
                <a:endParaRPr lang="bg-BG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Лист1!$J$62:$K$62</c:f>
              <c:strCache>
                <c:ptCount val="2"/>
                <c:pt idx="0">
                  <c:v>Патоанатомия</c:v>
                </c:pt>
                <c:pt idx="1">
                  <c:v>Патофизиология</c:v>
                </c:pt>
              </c:strCache>
            </c:strRef>
          </c:cat>
          <c:val>
            <c:numRef>
              <c:f>Лист1!$J$65:$K$65</c:f>
              <c:numCache>
                <c:formatCode>0.0</c:formatCode>
                <c:ptCount val="2"/>
                <c:pt idx="0">
                  <c:v>3.8</c:v>
                </c:pt>
                <c:pt idx="1">
                  <c:v>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207224192"/>
        <c:axId val="207762560"/>
        <c:axId val="0"/>
      </c:bar3DChart>
      <c:catAx>
        <c:axId val="2072241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1000"/>
            </a:pPr>
            <a:endParaRPr lang="bg-BG"/>
          </a:p>
        </c:txPr>
        <c:crossAx val="207762560"/>
        <c:crosses val="autoZero"/>
        <c:auto val="1"/>
        <c:lblAlgn val="ctr"/>
        <c:lblOffset val="100"/>
        <c:noMultiLvlLbl val="0"/>
      </c:catAx>
      <c:valAx>
        <c:axId val="207762560"/>
        <c:scaling>
          <c:orientation val="minMax"/>
        </c:scaling>
        <c:delete val="1"/>
        <c:axPos val="l"/>
        <c:numFmt formatCode="0.0" sourceLinked="1"/>
        <c:majorTickMark val="out"/>
        <c:minorTickMark val="none"/>
        <c:tickLblPos val="nextTo"/>
        <c:crossAx val="207224192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1.4979221347331586E-2"/>
          <c:y val="0.24513888888888888"/>
          <c:w val="0.97559711286089235"/>
          <c:h val="0.12327063283756197"/>
        </c:manualLayout>
      </c:layout>
      <c:overlay val="0"/>
      <c:txPr>
        <a:bodyPr/>
        <a:lstStyle/>
        <a:p>
          <a:pPr>
            <a:defRPr sz="1000"/>
          </a:pPr>
          <a:endParaRPr lang="bg-BG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bg-BG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bg-BG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hart>
    <c:title>
      <c:tx>
        <c:rich>
          <a:bodyPr/>
          <a:lstStyle/>
          <a:p>
            <a:pPr>
              <a:defRPr/>
            </a:pPr>
            <a:r>
              <a:rPr lang="bg-BG" sz="1100" b="1" i="1" dirty="0"/>
              <a:t>Фиг. № 10. </a:t>
            </a:r>
            <a:r>
              <a:rPr lang="bg-BG" sz="1100" b="0" i="1" dirty="0"/>
              <a:t>Предложени ли Ви бяха консултации по време на семестъра от страна на преподавателите, водили учебната дисциплина? </a:t>
            </a:r>
            <a:r>
              <a:rPr lang="en-US" sz="1100" b="0" i="1" dirty="0"/>
              <a:t>(</a:t>
            </a:r>
            <a:r>
              <a:rPr lang="bg-BG" sz="1100" b="0" i="1" dirty="0"/>
              <a:t>%</a:t>
            </a:r>
            <a:r>
              <a:rPr lang="en-US" sz="1100" b="0" i="1" dirty="0"/>
              <a:t>)</a:t>
            </a:r>
            <a:endParaRPr lang="en-GB" sz="1100" b="0" i="1" dirty="0"/>
          </a:p>
        </c:rich>
      </c:tx>
      <c:overlay val="0"/>
    </c:title>
    <c:autoTitleDeleted val="0"/>
    <c:view3D>
      <c:rotX val="15"/>
      <c:rotY val="20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25127996500437444"/>
          <c:y val="0.39794364246135899"/>
          <c:w val="0.71816447944007"/>
          <c:h val="0.55113043161271513"/>
        </c:manualLayout>
      </c:layout>
      <c:bar3DChart>
        <c:barDir val="bar"/>
        <c:grouping val="percentStacked"/>
        <c:varyColors val="0"/>
        <c:ser>
          <c:idx val="0"/>
          <c:order val="0"/>
          <c:tx>
            <c:strRef>
              <c:f>Лист1!$R$62</c:f>
              <c:strCache>
                <c:ptCount val="1"/>
                <c:pt idx="0">
                  <c:v>да, предложени от лектора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000"/>
                </a:pPr>
                <a:endParaRPr lang="bg-BG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Лист1!$Q$63:$Q$64</c:f>
              <c:strCache>
                <c:ptCount val="2"/>
                <c:pt idx="0">
                  <c:v>Патоанатомия</c:v>
                </c:pt>
                <c:pt idx="1">
                  <c:v>Патофизиология</c:v>
                </c:pt>
              </c:strCache>
            </c:strRef>
          </c:cat>
          <c:val>
            <c:numRef>
              <c:f>Лист1!$R$63:$R$64</c:f>
              <c:numCache>
                <c:formatCode>0.0</c:formatCode>
                <c:ptCount val="2"/>
                <c:pt idx="0">
                  <c:v>19.2</c:v>
                </c:pt>
                <c:pt idx="1">
                  <c:v>20</c:v>
                </c:pt>
              </c:numCache>
            </c:numRef>
          </c:val>
        </c:ser>
        <c:ser>
          <c:idx val="1"/>
          <c:order val="1"/>
          <c:tx>
            <c:strRef>
              <c:f>Лист1!$S$62</c:f>
              <c:strCache>
                <c:ptCount val="1"/>
                <c:pt idx="0">
                  <c:v>да, предложени от асистента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000"/>
                </a:pPr>
                <a:endParaRPr lang="bg-BG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Лист1!$Q$63:$Q$64</c:f>
              <c:strCache>
                <c:ptCount val="2"/>
                <c:pt idx="0">
                  <c:v>Патоанатомия</c:v>
                </c:pt>
                <c:pt idx="1">
                  <c:v>Патофизиология</c:v>
                </c:pt>
              </c:strCache>
            </c:strRef>
          </c:cat>
          <c:val>
            <c:numRef>
              <c:f>Лист1!$S$63:$S$64</c:f>
              <c:numCache>
                <c:formatCode>0.0</c:formatCode>
                <c:ptCount val="2"/>
                <c:pt idx="0">
                  <c:v>65.400000000000006</c:v>
                </c:pt>
                <c:pt idx="1">
                  <c:v>72</c:v>
                </c:pt>
              </c:numCache>
            </c:numRef>
          </c:val>
        </c:ser>
        <c:ser>
          <c:idx val="2"/>
          <c:order val="2"/>
          <c:tx>
            <c:strRef>
              <c:f>Лист1!$T$62</c:f>
              <c:strCache>
                <c:ptCount val="1"/>
                <c:pt idx="0">
                  <c:v>не, не бяха предложени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000"/>
                </a:pPr>
                <a:endParaRPr lang="bg-BG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Лист1!$Q$63:$Q$64</c:f>
              <c:strCache>
                <c:ptCount val="2"/>
                <c:pt idx="0">
                  <c:v>Патоанатомия</c:v>
                </c:pt>
                <c:pt idx="1">
                  <c:v>Патофизиология</c:v>
                </c:pt>
              </c:strCache>
            </c:strRef>
          </c:cat>
          <c:val>
            <c:numRef>
              <c:f>Лист1!$T$63:$T$64</c:f>
              <c:numCache>
                <c:formatCode>0.0</c:formatCode>
                <c:ptCount val="2"/>
                <c:pt idx="0">
                  <c:v>15.4</c:v>
                </c:pt>
                <c:pt idx="1">
                  <c:v>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95"/>
        <c:gapDepth val="95"/>
        <c:shape val="cylinder"/>
        <c:axId val="207492992"/>
        <c:axId val="207494528"/>
        <c:axId val="0"/>
      </c:bar3DChart>
      <c:catAx>
        <c:axId val="20749299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1000"/>
            </a:pPr>
            <a:endParaRPr lang="bg-BG"/>
          </a:p>
        </c:txPr>
        <c:crossAx val="207494528"/>
        <c:crosses val="autoZero"/>
        <c:auto val="1"/>
        <c:lblAlgn val="ctr"/>
        <c:lblOffset val="100"/>
        <c:noMultiLvlLbl val="0"/>
      </c:catAx>
      <c:valAx>
        <c:axId val="207494528"/>
        <c:scaling>
          <c:orientation val="minMax"/>
        </c:scaling>
        <c:delete val="1"/>
        <c:axPos val="b"/>
        <c:numFmt formatCode="0%" sourceLinked="1"/>
        <c:majorTickMark val="out"/>
        <c:minorTickMark val="none"/>
        <c:tickLblPos val="nextTo"/>
        <c:crossAx val="207492992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2.6973534558180228E-2"/>
          <c:y val="0.25597222222222221"/>
          <c:w val="0.94605293088363962"/>
          <c:h val="0.11882327209098863"/>
        </c:manualLayout>
      </c:layout>
      <c:overlay val="0"/>
      <c:txPr>
        <a:bodyPr/>
        <a:lstStyle/>
        <a:p>
          <a:pPr>
            <a:defRPr sz="1000"/>
          </a:pPr>
          <a:endParaRPr lang="bg-BG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bg-BG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25A25AF-6371-4E49-AB70-01A09E425F53}" type="datetimeFigureOut">
              <a:rPr lang="en-GB" smtClean="0"/>
              <a:t>26/04/2018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3B9442-74DC-4B2B-8C5D-369FAD0E88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96710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7772400" cy="4571999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8800" spc="-80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B9806-9C8A-4183-A6DE-8A1DB12F380E}" type="datetime1">
              <a:rPr lang="en-GB" smtClean="0"/>
              <a:t>26/04/2018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779EBE12-A991-4A0F-BFCC-904F09E80E21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F2646-AE12-41EE-9A30-2C476B2F1E96}" type="datetime1">
              <a:rPr lang="en-GB" smtClean="0"/>
              <a:t>26/04/2018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EBE12-A991-4A0F-BFCC-904F09E80E21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9AE45-4D93-4A79-A318-5025F2F0DF2D}" type="datetime1">
              <a:rPr lang="en-GB" smtClean="0"/>
              <a:t>26/04/2018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EBE12-A991-4A0F-BFCC-904F09E80E21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E4A71-17EB-49B7-8C49-E057C9EBA32A}" type="datetime1">
              <a:rPr lang="en-GB" smtClean="0"/>
              <a:t>26/04/2018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EBE12-A991-4A0F-BFCC-904F09E80E21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684E7-B53E-4574-995E-F68E06FB21F4}" type="datetime1">
              <a:rPr lang="en-GB" smtClean="0"/>
              <a:t>26/04/2018</a:t>
            </a:fld>
            <a:endParaRPr lang="en-GB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79EBE12-A991-4A0F-BFCC-904F09E80E21}" type="slidenum">
              <a:rPr lang="en-GB" smtClean="0"/>
              <a:t>‹#›</a:t>
            </a:fld>
            <a:endParaRPr lang="en-GB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B040C-4697-4910-901C-B3DE27BB1C69}" type="datetime1">
              <a:rPr lang="en-GB" smtClean="0"/>
              <a:t>26/04/2018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EBE12-A991-4A0F-BFCC-904F09E80E21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6CD15-C37E-4998-AABC-2F3A3D6BD13B}" type="datetime1">
              <a:rPr lang="en-GB" smtClean="0"/>
              <a:t>26/04/2018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EBE12-A991-4A0F-BFCC-904F09E80E21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62DC95-41AA-4E34-87EE-027CC5D63100}" type="datetime1">
              <a:rPr lang="en-GB" smtClean="0"/>
              <a:t>26/04/2018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EBE12-A991-4A0F-BFCC-904F09E80E21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88278-8B47-4ACA-9B3F-01C311AE023D}" type="datetime1">
              <a:rPr lang="en-GB" smtClean="0"/>
              <a:t>26/04/2018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EBE12-A991-4A0F-BFCC-904F09E80E21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D8E11-3AB9-430A-A612-CACA68A7DED6}" type="datetime1">
              <a:rPr lang="en-GB" smtClean="0"/>
              <a:t>26/04/2018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EBE12-A991-4A0F-BFCC-904F09E80E21}" type="slidenum">
              <a:rPr lang="en-GB" smtClean="0"/>
              <a:t>‹#›</a:t>
            </a:fld>
            <a:endParaRPr lang="en-GB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B9BE6-0E59-421A-9309-91446E77E5AD}" type="datetime1">
              <a:rPr lang="en-GB" smtClean="0"/>
              <a:t>26/04/2018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779EBE12-A991-4A0F-BFCC-904F09E80E21}" type="slidenum">
              <a:rPr lang="en-GB" smtClean="0"/>
              <a:t>‹#›</a:t>
            </a:fld>
            <a:endParaRPr lang="en-GB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532EF93E-331C-4692-8E7F-71149EF03EB2}" type="datetime1">
              <a:rPr lang="en-GB" smtClean="0"/>
              <a:t>26/04/2018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779EBE12-A991-4A0F-BFCC-904F09E80E21}" type="slidenum">
              <a:rPr lang="en-GB" smtClean="0"/>
              <a:t>‹#›</a:t>
            </a:fld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9001124" y="0"/>
            <a:ext cx="142876" cy="1371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001124" y="1371600"/>
            <a:ext cx="142876" cy="5486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1520" y="1484784"/>
            <a:ext cx="8712968" cy="2592288"/>
          </a:xfrm>
        </p:spPr>
        <p:txBody>
          <a:bodyPr>
            <a:normAutofit/>
          </a:bodyPr>
          <a:lstStyle/>
          <a:p>
            <a:pPr algn="ctr"/>
            <a:r>
              <a:rPr lang="en-US" sz="2400" b="1" dirty="0" smtClean="0"/>
              <a:t/>
            </a:r>
            <a:br>
              <a:rPr lang="en-US" sz="2400" b="1" dirty="0" smtClean="0"/>
            </a:br>
            <a:r>
              <a:rPr lang="en-US" sz="2000" b="1" dirty="0" smtClean="0"/>
              <a:t>0</a:t>
            </a:r>
            <a:r>
              <a:rPr lang="bg-BG" sz="2000" b="1" dirty="0" smtClean="0"/>
              <a:t>3</a:t>
            </a:r>
            <a:r>
              <a:rPr lang="en-US" sz="2000" b="1" dirty="0" smtClean="0"/>
              <a:t>-0</a:t>
            </a:r>
            <a:r>
              <a:rPr lang="bg-BG" sz="2000" b="1" dirty="0" smtClean="0"/>
              <a:t>1</a:t>
            </a:r>
            <a:r>
              <a:rPr lang="en-US" sz="2000" b="1" dirty="0" smtClean="0"/>
              <a:t>: </a:t>
            </a:r>
            <a:r>
              <a:rPr lang="bg-BG" sz="2000" b="1" dirty="0" smtClean="0"/>
              <a:t>ПРОУЧВАНЕ НА </a:t>
            </a:r>
            <a:r>
              <a:rPr lang="ru-RU" sz="2000" b="1" dirty="0" smtClean="0"/>
              <a:t>МНЕНИЕТО </a:t>
            </a:r>
            <a:r>
              <a:rPr lang="ru-RU" sz="2000" b="1" dirty="0"/>
              <a:t>НА СТУДЕНТИ </a:t>
            </a:r>
            <a:r>
              <a:rPr lang="ru-RU" sz="2000" b="1" dirty="0" smtClean="0"/>
              <a:t>ЗА </a:t>
            </a:r>
            <a:r>
              <a:rPr lang="ru-RU" sz="2000" b="1" dirty="0"/>
              <a:t>СПЕЦИФИЧНИТЕ КОМПЕТЕНЦИИ, ФОРМИРАНИ ПО </a:t>
            </a:r>
            <a:r>
              <a:rPr lang="ru-RU" sz="2000" b="1" dirty="0" smtClean="0"/>
              <a:t>УЧЕБНИТЕ ДИСЦИПЛИНИ „ПАТОАНАТОМИЯ” И „ПАТОФИЗИОЛОГИЯ”, </a:t>
            </a:r>
            <a:r>
              <a:rPr lang="ru-RU" sz="2000" b="1" dirty="0"/>
              <a:t>ТЯХНОТО СЪОТВЕТСТВИЕ С МЕТОДИТЕ ЗА ОЦЕНКА НА ЗНАНИЯТА И УМЕНИЯТА </a:t>
            </a:r>
            <a:r>
              <a:rPr lang="ru-RU" sz="2000" b="1" dirty="0" smtClean="0"/>
              <a:t>НА СТУДЕНТИТЕ И </a:t>
            </a:r>
            <a:r>
              <a:rPr lang="ru-RU" sz="2000" b="1" dirty="0"/>
              <a:t>ЗА ПРЕПОДАВАТЕЛИТЕ, УЧАСТВАЛИ В ОБУЧЕНИЕТО НА СТУДЕНТИТЕ ПО </a:t>
            </a:r>
            <a:r>
              <a:rPr lang="ru-RU" sz="2000" b="1" dirty="0" smtClean="0"/>
              <a:t>УЧЕБНИТЕ ДИСЦИПЛИНИ</a:t>
            </a:r>
            <a:endParaRPr lang="en-GB" sz="20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0383" y="5733256"/>
            <a:ext cx="6461760" cy="432048"/>
          </a:xfrm>
        </p:spPr>
        <p:txBody>
          <a:bodyPr>
            <a:normAutofit fontScale="70000" lnSpcReduction="20000"/>
          </a:bodyPr>
          <a:lstStyle/>
          <a:p>
            <a:pPr algn="ctr"/>
            <a:r>
              <a:rPr lang="bg-BG" i="1" dirty="0" smtClean="0">
                <a:solidFill>
                  <a:schemeClr val="tx2"/>
                </a:solidFill>
              </a:rPr>
              <a:t>СТУДЕНТИ ОТ СПЕЦИАЛНОСТ „ФАРМАЦИЯ“, 2 КУРС</a:t>
            </a:r>
            <a:endParaRPr lang="en-GB" i="1" dirty="0">
              <a:solidFill>
                <a:schemeClr val="tx2"/>
              </a:solidFill>
            </a:endParaRP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1225102" y="404664"/>
            <a:ext cx="6461760" cy="64807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None/>
              <a:defRPr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ts val="0"/>
              </a:spcBef>
            </a:pPr>
            <a:r>
              <a:rPr lang="bg-BG" sz="1600" b="1" i="1" dirty="0" smtClean="0">
                <a:solidFill>
                  <a:schemeClr val="tx2"/>
                </a:solidFill>
              </a:rPr>
              <a:t>МЕДИЦИНСКИ УНИВЕРСИТЕТ – ПЛЕВЕН </a:t>
            </a:r>
          </a:p>
          <a:p>
            <a:pPr algn="ctr">
              <a:spcBef>
                <a:spcPts val="0"/>
              </a:spcBef>
            </a:pPr>
            <a:r>
              <a:rPr lang="bg-BG" sz="1600" b="1" i="1" dirty="0" smtClean="0">
                <a:solidFill>
                  <a:schemeClr val="tx2"/>
                </a:solidFill>
              </a:rPr>
              <a:t>ФАКУЛТЕТ „ФАРМАЦИЯ“</a:t>
            </a:r>
            <a:endParaRPr lang="en-GB" sz="1600" b="1" i="1" dirty="0">
              <a:solidFill>
                <a:schemeClr val="tx2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332656"/>
            <a:ext cx="590550" cy="60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6" name="Straight Connector 5"/>
          <p:cNvCxnSpPr/>
          <p:nvPr/>
        </p:nvCxnSpPr>
        <p:spPr>
          <a:xfrm>
            <a:off x="827584" y="1052736"/>
            <a:ext cx="7056784" cy="0"/>
          </a:xfrm>
          <a:prstGeom prst="line">
            <a:avLst/>
          </a:prstGeom>
          <a:ln w="254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59424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84976" cy="504056"/>
          </a:xfrm>
        </p:spPr>
        <p:txBody>
          <a:bodyPr>
            <a:normAutofit fontScale="90000"/>
          </a:bodyPr>
          <a:lstStyle/>
          <a:p>
            <a:r>
              <a:rPr lang="bg-BG" sz="2000" b="1" dirty="0" smtClean="0"/>
              <a:t>ПОДГОТОВКА И ПРОВЕЖДАНЕ НА ИЗПИТА ПО УЧЕБНИТЕ ДИСЦИПЛИНИ</a:t>
            </a:r>
            <a:endParaRPr lang="en-GB" sz="2000" b="1" dirty="0"/>
          </a:p>
        </p:txBody>
      </p:sp>
      <p:sp>
        <p:nvSpPr>
          <p:cNvPr id="13" name="Text Box 4"/>
          <p:cNvSpPr txBox="1">
            <a:spLocks noChangeArrowheads="1"/>
          </p:cNvSpPr>
          <p:nvPr/>
        </p:nvSpPr>
        <p:spPr bwMode="auto">
          <a:xfrm>
            <a:off x="179512" y="764704"/>
            <a:ext cx="4680520" cy="33843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171450" indent="-171450">
              <a:buFont typeface="Arial" pitchFamily="34" charset="0"/>
              <a:buChar char="•"/>
            </a:pPr>
            <a:r>
              <a:rPr lang="ru-RU" sz="1400" dirty="0"/>
              <a:t>При подготовката за изпита по „Патоанатомия” 34.6% от студентите са използвали учебници, чийто автор не е преподавателят, водил лекционните занятия, около 12% са се подготвяли по авторския учебник на преподавателя, а 11.5%  са използвали едновременно собствените записки и авторския учебник</a:t>
            </a:r>
            <a:r>
              <a:rPr lang="ru-RU" sz="1400" dirty="0" smtClean="0"/>
              <a:t>.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ru-RU" sz="1400" dirty="0"/>
              <a:t>При подготовката за изпита по „Патофизиология” студентите са се доверили най-вече на материалите, предоставени от преподавателя и собствените записки</a:t>
            </a:r>
            <a:r>
              <a:rPr lang="ru-RU" sz="1400" dirty="0" smtClean="0"/>
              <a:t>.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ru-RU" sz="1400" dirty="0"/>
              <a:t>Основна изпитна </a:t>
            </a:r>
            <a:r>
              <a:rPr lang="ru-RU" sz="1400" dirty="0" smtClean="0"/>
              <a:t>форма </a:t>
            </a:r>
            <a:r>
              <a:rPr lang="ru-RU" sz="1400" dirty="0"/>
              <a:t>по „Патоанатомия”  е писмената – провеждане на тест и развиване на писмен въпрос от конспекта, а по „Патофизиология</a:t>
            </a:r>
            <a:r>
              <a:rPr lang="ru-RU" sz="1400" dirty="0" smtClean="0"/>
              <a:t>” – развиването </a:t>
            </a:r>
            <a:r>
              <a:rPr lang="ru-RU" sz="1400" dirty="0"/>
              <a:t>на въпрос от конспекта и устното </a:t>
            </a:r>
            <a:r>
              <a:rPr lang="ru-RU" sz="1400" dirty="0" smtClean="0"/>
              <a:t>изпитване.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3810554"/>
              </p:ext>
            </p:extLst>
          </p:nvPr>
        </p:nvGraphicFramePr>
        <p:xfrm>
          <a:off x="659904" y="5085184"/>
          <a:ext cx="7320136" cy="128154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30034"/>
                <a:gridCol w="1830034"/>
                <a:gridCol w="1830034"/>
                <a:gridCol w="1830034"/>
              </a:tblGrid>
              <a:tr h="539867"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1400" dirty="0" smtClean="0"/>
                        <a:t>Среден успех от изпита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1400" dirty="0" smtClean="0"/>
                        <a:t>Дял на слабите</a:t>
                      </a:r>
                      <a:r>
                        <a:rPr lang="bg-BG" sz="1400" baseline="0" dirty="0" smtClean="0"/>
                        <a:t> оценки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bg-BG" sz="1400" dirty="0" smtClean="0"/>
                        <a:t>Дял на отличните </a:t>
                      </a:r>
                      <a:r>
                        <a:rPr lang="bg-BG" sz="1400" baseline="0" dirty="0" smtClean="0"/>
                        <a:t>оценки</a:t>
                      </a:r>
                      <a:endParaRPr lang="en-GB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bg-BG" sz="1400" dirty="0" smtClean="0"/>
                        <a:t>Патоанатомия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1400" dirty="0" smtClean="0"/>
                        <a:t>Много добър 5.31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400" dirty="0" smtClean="0"/>
                        <a:t>Няма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400" dirty="0" smtClean="0"/>
                        <a:t>11 </a:t>
                      </a:r>
                      <a:r>
                        <a:rPr lang="en-US" sz="1400" dirty="0" smtClean="0"/>
                        <a:t>(</a:t>
                      </a:r>
                      <a:r>
                        <a:rPr lang="bg-BG" sz="1400" dirty="0" smtClean="0"/>
                        <a:t>42.3%</a:t>
                      </a:r>
                      <a:r>
                        <a:rPr lang="en-US" sz="1400" dirty="0" smtClean="0"/>
                        <a:t>)</a:t>
                      </a:r>
                      <a:endParaRPr lang="en-GB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bg-BG" sz="1400" dirty="0" smtClean="0"/>
                        <a:t>Патофизиология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bg-BG" sz="1400" dirty="0" smtClean="0"/>
                        <a:t>Много добър 4.56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400" dirty="0" smtClean="0"/>
                        <a:t>Няма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bg-BG" sz="1400" dirty="0" smtClean="0"/>
                        <a:t>11 (42.3%)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899592" y="4365104"/>
            <a:ext cx="68407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g-BG" sz="1400" b="1" i="1" dirty="0" smtClean="0"/>
              <a:t>Табл. № 3.</a:t>
            </a:r>
            <a:r>
              <a:rPr lang="bg-BG" sz="1400" i="1" dirty="0" smtClean="0"/>
              <a:t> Данни за успеваемостта на студентите по учебните дисциплини „Патоанатомия“ и „Патофизиология“</a:t>
            </a:r>
            <a:endParaRPr lang="en-GB" sz="1400" i="1" dirty="0"/>
          </a:p>
        </p:txBody>
      </p:sp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57946690"/>
              </p:ext>
            </p:extLst>
          </p:nvPr>
        </p:nvGraphicFramePr>
        <p:xfrm>
          <a:off x="4716016" y="476672"/>
          <a:ext cx="4194702" cy="36724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33628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7753672" cy="634082"/>
          </a:xfrm>
        </p:spPr>
        <p:txBody>
          <a:bodyPr/>
          <a:lstStyle/>
          <a:p>
            <a:pPr algn="ctr"/>
            <a:r>
              <a:rPr lang="bg-BG" sz="2000" b="1" dirty="0" smtClean="0"/>
              <a:t>ИНДИВИДУАЛНИ ЗАБЕЛЕЖКИ И ПРЕПОРЪКИ</a:t>
            </a:r>
            <a:endParaRPr lang="en-GB" sz="2000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395536" y="1536192"/>
            <a:ext cx="8136904" cy="2036824"/>
          </a:xfrm>
        </p:spPr>
        <p:txBody>
          <a:bodyPr>
            <a:normAutofit/>
          </a:bodyPr>
          <a:lstStyle/>
          <a:p>
            <a:pPr marL="0" lvl="0" indent="0" algn="ctr">
              <a:buNone/>
            </a:pPr>
            <a:r>
              <a:rPr lang="bg-BG" sz="2000" dirty="0" smtClean="0">
                <a:solidFill>
                  <a:schemeClr val="accent2"/>
                </a:solidFill>
              </a:rPr>
              <a:t>Патофизиология</a:t>
            </a:r>
          </a:p>
          <a:p>
            <a:pPr marL="285750" lvl="0" indent="-285750">
              <a:buFont typeface="Arial" pitchFamily="34" charset="0"/>
              <a:buChar char="•"/>
            </a:pPr>
            <a:r>
              <a:rPr lang="ru-RU" sz="1600" b="0" dirty="0" smtClean="0"/>
              <a:t>Необходимо </a:t>
            </a:r>
            <a:r>
              <a:rPr lang="ru-RU" sz="1600" b="0" dirty="0"/>
              <a:t>е учебната дисциплина да се изучава по-задълбочено, като се предвидят повече учебни часове за лекционни и учебно-практически </a:t>
            </a:r>
            <a:r>
              <a:rPr lang="ru-RU" sz="1600" b="0" dirty="0" smtClean="0"/>
              <a:t>занятия.</a:t>
            </a:r>
          </a:p>
          <a:p>
            <a:pPr marL="285750" lvl="0" indent="-285750">
              <a:buFont typeface="Arial" pitchFamily="34" charset="0"/>
              <a:buChar char="•"/>
            </a:pPr>
            <a:r>
              <a:rPr lang="ru-RU" sz="1600" b="0" dirty="0" smtClean="0"/>
              <a:t>Материалите </a:t>
            </a:r>
            <a:r>
              <a:rPr lang="ru-RU" sz="1600" b="0" dirty="0"/>
              <a:t>по дисциплината да се представят на по-достъпен </a:t>
            </a:r>
            <a:r>
              <a:rPr lang="ru-RU" sz="1600" b="0" dirty="0" smtClean="0"/>
              <a:t>език.</a:t>
            </a:r>
          </a:p>
          <a:p>
            <a:pPr marL="285750" lvl="0" indent="-285750">
              <a:buFont typeface="Arial" pitchFamily="34" charset="0"/>
              <a:buChar char="•"/>
            </a:pPr>
            <a:r>
              <a:rPr lang="ru-RU" sz="1600" b="0" dirty="0" smtClean="0"/>
              <a:t>Да </a:t>
            </a:r>
            <a:r>
              <a:rPr lang="ru-RU" sz="1600" b="0" dirty="0"/>
              <a:t>бъдат осигурени повече учебни материали по „Патофизиология“.</a:t>
            </a:r>
          </a:p>
          <a:p>
            <a:pPr lvl="0"/>
            <a:endParaRPr lang="ru-RU" sz="1600" b="0" dirty="0"/>
          </a:p>
          <a:p>
            <a:endParaRPr lang="en-GB" sz="1800" dirty="0"/>
          </a:p>
          <a:p>
            <a:pPr marL="0" indent="0">
              <a:buNone/>
            </a:pP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3878403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274638"/>
            <a:ext cx="7609656" cy="1210146"/>
          </a:xfrm>
        </p:spPr>
        <p:txBody>
          <a:bodyPr>
            <a:normAutofit fontScale="90000"/>
          </a:bodyPr>
          <a:lstStyle/>
          <a:p>
            <a:r>
              <a:rPr lang="bg-BG" sz="2000" b="1" dirty="0" smtClean="0"/>
              <a:t>ОСНОВНИ ДАННИ ЗА ПРОУЧВАНЕТО</a:t>
            </a:r>
            <a:br>
              <a:rPr lang="bg-BG" sz="2000" b="1" dirty="0" smtClean="0"/>
            </a:br>
            <a:r>
              <a:rPr lang="bg-BG" sz="2000" b="1" dirty="0"/>
              <a:t/>
            </a:r>
            <a:br>
              <a:rPr lang="bg-BG" sz="2000" b="1" dirty="0"/>
            </a:br>
            <a:r>
              <a:rPr lang="bg-BG" sz="2000" b="1" dirty="0" smtClean="0"/>
              <a:t/>
            </a:r>
            <a:br>
              <a:rPr lang="bg-BG" sz="2000" b="1" dirty="0" smtClean="0"/>
            </a:br>
            <a:r>
              <a:rPr lang="bg-BG" sz="1800" b="1" dirty="0" smtClean="0">
                <a:solidFill>
                  <a:schemeClr val="tx1"/>
                </a:solidFill>
              </a:rPr>
              <a:t>Табл. 1</a:t>
            </a:r>
            <a:endParaRPr lang="en-GB" sz="1800" b="1" dirty="0">
              <a:solidFill>
                <a:schemeClr val="tx1"/>
              </a:solidFill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03511151"/>
              </p:ext>
            </p:extLst>
          </p:nvPr>
        </p:nvGraphicFramePr>
        <p:xfrm>
          <a:off x="323528" y="1772816"/>
          <a:ext cx="8496944" cy="34848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80320"/>
                <a:gridCol w="2664296"/>
                <a:gridCol w="2952328"/>
              </a:tblGrid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dirty="0" smtClean="0"/>
                        <a:t>Патоанатомия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dirty="0" smtClean="0"/>
                        <a:t>Патофизиология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bg-BG" dirty="0" smtClean="0"/>
                        <a:t>Време на провеждане на проучването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dirty="0" smtClean="0"/>
                        <a:t>Мес. 02 2018 г.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dirty="0" smtClean="0"/>
                        <a:t>Мес. 02 2018 г.</a:t>
                      </a:r>
                      <a:endParaRPr lang="bg-BG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bg-BG" dirty="0" smtClean="0"/>
                        <a:t>Бр. анкетирани лица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dirty="0" smtClean="0"/>
                        <a:t>26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dirty="0" smtClean="0"/>
                        <a:t>25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bg-BG" dirty="0" smtClean="0"/>
                        <a:t>Разпределение на студентите по пол</a:t>
                      </a:r>
                    </a:p>
                    <a:p>
                      <a:r>
                        <a:rPr lang="bg-BG" dirty="0" smtClean="0"/>
                        <a:t>  Мъже</a:t>
                      </a:r>
                    </a:p>
                    <a:p>
                      <a:r>
                        <a:rPr lang="bg-BG" dirty="0" smtClean="0"/>
                        <a:t>  Жени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bg-BG" dirty="0" smtClean="0"/>
                    </a:p>
                    <a:p>
                      <a:endParaRPr lang="bg-BG" dirty="0" smtClean="0"/>
                    </a:p>
                    <a:p>
                      <a:r>
                        <a:rPr lang="bg-BG" dirty="0" smtClean="0"/>
                        <a:t>9</a:t>
                      </a:r>
                      <a:r>
                        <a:rPr lang="bg-BG" baseline="0" dirty="0" smtClean="0"/>
                        <a:t> </a:t>
                      </a:r>
                      <a:r>
                        <a:rPr lang="en-US" dirty="0" smtClean="0"/>
                        <a:t>(</a:t>
                      </a:r>
                      <a:r>
                        <a:rPr lang="bg-BG" dirty="0" smtClean="0"/>
                        <a:t>39.1%</a:t>
                      </a:r>
                      <a:r>
                        <a:rPr lang="en-US" dirty="0" smtClean="0"/>
                        <a:t>)</a:t>
                      </a:r>
                      <a:endParaRPr lang="bg-BG" dirty="0" smtClean="0"/>
                    </a:p>
                    <a:p>
                      <a:r>
                        <a:rPr lang="bg-BG" dirty="0" smtClean="0"/>
                        <a:t>14 </a:t>
                      </a:r>
                      <a:r>
                        <a:rPr lang="en-US" dirty="0" smtClean="0"/>
                        <a:t>(</a:t>
                      </a:r>
                      <a:r>
                        <a:rPr lang="bg-BG" dirty="0" smtClean="0"/>
                        <a:t>60.9%</a:t>
                      </a:r>
                      <a:r>
                        <a:rPr lang="en-US" dirty="0" smtClean="0"/>
                        <a:t>)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bg-BG" dirty="0" smtClean="0"/>
                    </a:p>
                    <a:p>
                      <a:endParaRPr lang="bg-BG" dirty="0" smtClean="0"/>
                    </a:p>
                    <a:p>
                      <a:r>
                        <a:rPr lang="bg-BG" dirty="0" smtClean="0"/>
                        <a:t>10 </a:t>
                      </a:r>
                      <a:r>
                        <a:rPr lang="en-US" dirty="0" smtClean="0"/>
                        <a:t>(</a:t>
                      </a:r>
                      <a:r>
                        <a:rPr lang="bg-BG" dirty="0" smtClean="0"/>
                        <a:t>41.7%</a:t>
                      </a:r>
                      <a:r>
                        <a:rPr lang="en-US" dirty="0" smtClean="0"/>
                        <a:t>)</a:t>
                      </a:r>
                      <a:endParaRPr lang="bg-BG" dirty="0" smtClean="0"/>
                    </a:p>
                    <a:p>
                      <a:r>
                        <a:rPr lang="bg-BG" dirty="0" smtClean="0"/>
                        <a:t>14</a:t>
                      </a:r>
                      <a:r>
                        <a:rPr lang="en-GB" dirty="0" smtClean="0"/>
                        <a:t> (</a:t>
                      </a:r>
                      <a:r>
                        <a:rPr lang="bg-BG" dirty="0" smtClean="0"/>
                        <a:t>58.3</a:t>
                      </a:r>
                      <a:r>
                        <a:rPr lang="en-GB" dirty="0" smtClean="0"/>
                        <a:t>%)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bg-BG" dirty="0" smtClean="0"/>
                        <a:t>Преподаватели,</a:t>
                      </a:r>
                      <a:r>
                        <a:rPr lang="bg-BG" baseline="0" dirty="0" smtClean="0"/>
                        <a:t> водили учебните занятия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dirty="0" smtClean="0"/>
                        <a:t>Доц. д-р</a:t>
                      </a:r>
                      <a:r>
                        <a:rPr lang="bg-BG" baseline="0" dirty="0" smtClean="0"/>
                        <a:t> И. Иванов</a:t>
                      </a:r>
                      <a:r>
                        <a:rPr lang="bg-BG" dirty="0" smtClean="0"/>
                        <a:t>, дм </a:t>
                      </a:r>
                    </a:p>
                    <a:p>
                      <a:r>
                        <a:rPr lang="bg-BG" dirty="0" smtClean="0"/>
                        <a:t>Ас. д-р Т. Бетова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dirty="0" smtClean="0"/>
                        <a:t>Проф. д-р А. Бочева, дмн</a:t>
                      </a:r>
                    </a:p>
                    <a:p>
                      <a:r>
                        <a:rPr lang="bg-BG" dirty="0" smtClean="0"/>
                        <a:t>Ас. д-р А. Григорян</a:t>
                      </a:r>
                    </a:p>
                    <a:p>
                      <a:r>
                        <a:rPr lang="bg-BG" dirty="0" smtClean="0"/>
                        <a:t>Гл.ас. д-р К. Костов, дм</a:t>
                      </a:r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10374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116632"/>
            <a:ext cx="8640960" cy="1008112"/>
          </a:xfrm>
        </p:spPr>
        <p:txBody>
          <a:bodyPr>
            <a:normAutofit fontScale="90000"/>
          </a:bodyPr>
          <a:lstStyle/>
          <a:p>
            <a:r>
              <a:rPr lang="bg-BG" sz="1800" b="1" dirty="0" smtClean="0"/>
              <a:t>СПЕЦИФИЧНИ КОМПЕТЕНЦИИ, ФОРМИРАНИ ПО УЧЕБНИТЕ ДИСЦИПЛИНИ И ТЯХНОТО ЗНАЧЕНИЕ В ПРОЦЕСА НА  ЦЯЛОСТНОТО ОБУЧЕНИЕ  И ЗА БЪДЕЩАТА ПРОФЕСИОНАЛНА РЕАЛИЗАЦИЯ ПО ФАРМАЦИЯ</a:t>
            </a:r>
            <a:endParaRPr lang="en-GB" sz="1800" b="1" dirty="0"/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53438" y="3577695"/>
            <a:ext cx="4069148" cy="648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171450" marR="0" lvl="0" indent="-1714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bg-BG" sz="11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Болшинството от студентите са наясно с компетенциите, които е необходимо да притежават по „Патоанатомия“ </a:t>
            </a:r>
            <a:r>
              <a:rPr lang="bg-BG" sz="1100" i="1" dirty="0" smtClean="0">
                <a:cs typeface="Arial" pitchFamily="34" charset="0"/>
              </a:rPr>
              <a:t>и </a:t>
            </a:r>
            <a:r>
              <a:rPr kumimoji="0" lang="bg-BG" sz="11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„Патофизиология“.</a:t>
            </a:r>
            <a:endParaRPr kumimoji="0" lang="en-US" sz="18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3923928" y="2996952"/>
            <a:ext cx="5016398" cy="37444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R="0" lvl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buClrTx/>
              <a:buSzTx/>
              <a:tabLst/>
            </a:pPr>
            <a:r>
              <a:rPr lang="bg-BG" sz="1000" i="1" dirty="0" smtClean="0">
                <a:cs typeface="Arial" pitchFamily="34" charset="0"/>
              </a:rPr>
              <a:t>Основни мотиви, посочвани от лицата за мястото, което заемат </a:t>
            </a:r>
            <a:r>
              <a:rPr kumimoji="0" lang="bg-BG" sz="1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двете уч. дисциплини </a:t>
            </a:r>
            <a:r>
              <a:rPr kumimoji="0" lang="bg-BG" sz="1000" b="0" i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cs typeface="Arial" pitchFamily="34" charset="0"/>
              </a:rPr>
              <a:t>в процеса на цялостното обучение на студентите по „Фармация“</a:t>
            </a:r>
            <a:r>
              <a:rPr kumimoji="0" lang="bg-BG" sz="1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: </a:t>
            </a:r>
          </a:p>
          <a:p>
            <a:pPr marL="171450" lvl="0" indent="-171450" fontAlgn="base">
              <a:spcBef>
                <a:spcPct val="0"/>
              </a:spcBef>
              <a:buFont typeface="Arial" pitchFamily="34" charset="0"/>
              <a:buChar char="•"/>
            </a:pPr>
            <a:r>
              <a:rPr lang="ru-RU" sz="1000" i="1" dirty="0" smtClean="0">
                <a:cs typeface="Arial" pitchFamily="34" charset="0"/>
              </a:rPr>
              <a:t>Уч. дисциплина </a:t>
            </a:r>
            <a:r>
              <a:rPr lang="bg-BG" sz="1000" i="1" dirty="0" smtClean="0">
                <a:cs typeface="Arial" pitchFamily="34" charset="0"/>
              </a:rPr>
              <a:t>„</a:t>
            </a:r>
            <a:r>
              <a:rPr lang="ru-RU" sz="1000" i="1" dirty="0" smtClean="0">
                <a:cs typeface="Arial" pitchFamily="34" charset="0"/>
              </a:rPr>
              <a:t>Патоанатомия</a:t>
            </a:r>
            <a:r>
              <a:rPr lang="bg-BG" sz="1000" i="1" dirty="0" smtClean="0">
                <a:cs typeface="Arial" pitchFamily="34" charset="0"/>
              </a:rPr>
              <a:t>“ </a:t>
            </a:r>
            <a:r>
              <a:rPr lang="ru-RU" sz="1000" i="1" dirty="0" smtClean="0">
                <a:cs typeface="Arial" pitchFamily="34" charset="0"/>
              </a:rPr>
              <a:t>дава </a:t>
            </a:r>
            <a:r>
              <a:rPr lang="ru-RU" sz="1000" i="1" dirty="0">
                <a:cs typeface="Arial" pitchFamily="34" charset="0"/>
              </a:rPr>
              <a:t>базисни знания, които са необходими при по-нататъшното обучение и при разработването на </a:t>
            </a:r>
            <a:r>
              <a:rPr lang="ru-RU" sz="1000" i="1" dirty="0" smtClean="0">
                <a:cs typeface="Arial" pitchFamily="34" charset="0"/>
              </a:rPr>
              <a:t>медикаментите</a:t>
            </a:r>
            <a:r>
              <a:rPr lang="bg-BG" sz="1000" i="1" dirty="0" smtClean="0"/>
              <a:t>.</a:t>
            </a:r>
          </a:p>
          <a:p>
            <a:pPr marL="171450" lvl="0" indent="-171450" fontAlgn="base">
              <a:spcBef>
                <a:spcPct val="0"/>
              </a:spcBef>
              <a:buFont typeface="Arial" pitchFamily="34" charset="0"/>
              <a:buChar char="•"/>
            </a:pPr>
            <a:r>
              <a:rPr lang="ru-RU" sz="1000" i="1" dirty="0" smtClean="0"/>
              <a:t>Уч. </a:t>
            </a:r>
            <a:r>
              <a:rPr lang="ru-RU" sz="1000" i="1" dirty="0"/>
              <a:t>дисциплина „</a:t>
            </a:r>
            <a:r>
              <a:rPr lang="ru-RU" sz="1000" i="1" dirty="0" smtClean="0"/>
              <a:t>Патоафизиология</a:t>
            </a:r>
            <a:r>
              <a:rPr lang="ru-RU" sz="1000" i="1" dirty="0"/>
              <a:t>“ е важна в процеса на цялостното обучение по „Фармация“, тъй като дава знания, свързани с физиологичните промени в организма, със заболяванията и тяхната етиология и как да се лекуват тези заболявания. Според някои студенти тези знания  биха били полезвни в бъдещата им професия.</a:t>
            </a:r>
            <a:endParaRPr lang="bg-BG" sz="1000" i="1" dirty="0" smtClean="0"/>
          </a:p>
          <a:p>
            <a:pPr marL="171450" lvl="0" indent="-171450" fontAlgn="base">
              <a:spcBef>
                <a:spcPct val="0"/>
              </a:spcBef>
              <a:buFont typeface="Arial" pitchFamily="34" charset="0"/>
              <a:buChar char="•"/>
            </a:pPr>
            <a:endParaRPr kumimoji="0" lang="bg-BG" sz="10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R="0" lvl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buClrTx/>
              <a:buSzTx/>
              <a:tabLst/>
            </a:pPr>
            <a:endParaRPr lang="bg-BG" sz="1000" i="1" dirty="0">
              <a:cs typeface="Arial" pitchFamily="34" charset="0"/>
            </a:endParaRPr>
          </a:p>
          <a:p>
            <a:pPr fontAlgn="base">
              <a:spcBef>
                <a:spcPct val="0"/>
              </a:spcBef>
            </a:pPr>
            <a:r>
              <a:rPr lang="bg-BG" sz="1000" i="1" dirty="0">
                <a:cs typeface="Arial" pitchFamily="34" charset="0"/>
              </a:rPr>
              <a:t>Основни мотиви, посочвани от лицата </a:t>
            </a:r>
            <a:r>
              <a:rPr lang="bg-BG" sz="1000" i="1" dirty="0" smtClean="0">
                <a:cs typeface="Arial" pitchFamily="34" charset="0"/>
              </a:rPr>
              <a:t>във връзка с придобитите компетенции по учебните дисциплини </a:t>
            </a:r>
            <a:r>
              <a:rPr lang="bg-BG" sz="1000" i="1" dirty="0" smtClean="0">
                <a:solidFill>
                  <a:srgbClr val="C00000"/>
                </a:solidFill>
                <a:cs typeface="Arial" pitchFamily="34" charset="0"/>
              </a:rPr>
              <a:t>и тяхната роля за успешната професионална реализация</a:t>
            </a:r>
            <a:r>
              <a:rPr lang="bg-BG" sz="1000" i="1" dirty="0" smtClean="0">
                <a:cs typeface="Arial" pitchFamily="34" charset="0"/>
              </a:rPr>
              <a:t>: </a:t>
            </a:r>
          </a:p>
          <a:p>
            <a:pPr marL="171450" indent="-171450" fontAlgn="base">
              <a:spcBef>
                <a:spcPct val="0"/>
              </a:spcBef>
              <a:buFont typeface="Arial" pitchFamily="34" charset="0"/>
              <a:buChar char="•"/>
            </a:pPr>
            <a:r>
              <a:rPr lang="ru-RU" sz="1000" i="1" dirty="0" smtClean="0">
                <a:cs typeface="Arial" pitchFamily="34" charset="0"/>
              </a:rPr>
              <a:t>Придобитите </a:t>
            </a:r>
            <a:r>
              <a:rPr lang="ru-RU" sz="1000" i="1" dirty="0">
                <a:cs typeface="Arial" pitchFamily="34" charset="0"/>
              </a:rPr>
              <a:t>компетенции по „Патоанатомия” ще са полезни за по-доброто </a:t>
            </a:r>
            <a:r>
              <a:rPr lang="ru-RU" sz="1000" i="1" dirty="0" smtClean="0">
                <a:cs typeface="Arial" pitchFamily="34" charset="0"/>
              </a:rPr>
              <a:t>разбиране </a:t>
            </a:r>
            <a:r>
              <a:rPr lang="ru-RU" sz="1000" i="1" dirty="0">
                <a:cs typeface="Arial" pitchFamily="34" charset="0"/>
              </a:rPr>
              <a:t>на патологичните промени в анатомичните структури в човешкия организъм, което е важно при ефективния подбор на </a:t>
            </a:r>
            <a:r>
              <a:rPr lang="ru-RU" sz="1000" i="1" dirty="0" smtClean="0">
                <a:cs typeface="Arial" pitchFamily="34" charset="0"/>
              </a:rPr>
              <a:t>медикаменти.</a:t>
            </a:r>
          </a:p>
          <a:p>
            <a:pPr marL="171450" indent="-171450" fontAlgn="base">
              <a:spcBef>
                <a:spcPct val="0"/>
              </a:spcBef>
              <a:buFont typeface="Arial" pitchFamily="34" charset="0"/>
              <a:buChar char="•"/>
            </a:pPr>
            <a:r>
              <a:rPr lang="ru-RU" sz="1000" i="1" dirty="0" smtClean="0">
                <a:cs typeface="Arial" pitchFamily="34" charset="0"/>
              </a:rPr>
              <a:t>По отношение </a:t>
            </a:r>
            <a:r>
              <a:rPr lang="ru-RU" sz="1000" i="1" dirty="0">
                <a:cs typeface="Arial" pitchFamily="34" charset="0"/>
              </a:rPr>
              <a:t>на Патоафизиология“ </a:t>
            </a:r>
            <a:r>
              <a:rPr lang="ru-RU" sz="1000" i="1" dirty="0" smtClean="0">
                <a:cs typeface="Arial" pitchFamily="34" charset="0"/>
              </a:rPr>
              <a:t> студентите считат, че компетенциите ще са полезни </a:t>
            </a:r>
            <a:r>
              <a:rPr lang="ru-RU" sz="1000" i="1" dirty="0">
                <a:cs typeface="Arial" pitchFamily="34" charset="0"/>
              </a:rPr>
              <a:t>при разработването на необходимите </a:t>
            </a:r>
            <a:r>
              <a:rPr lang="ru-RU" sz="1000" i="1" dirty="0" smtClean="0">
                <a:cs typeface="Arial" pitchFamily="34" charset="0"/>
              </a:rPr>
              <a:t>медикаменти, тъй като </a:t>
            </a:r>
            <a:r>
              <a:rPr lang="ru-RU" sz="1000" i="1" dirty="0">
                <a:cs typeface="Arial" pitchFamily="34" charset="0"/>
              </a:rPr>
              <a:t>е важно да се познават настъпилите патофизиологични промени в организма. Същевременно формираните специфични компетенции по учебната дисциплина обогатяват здравната култура на студентите.</a:t>
            </a:r>
            <a:endParaRPr kumimoji="0" lang="en-US" sz="10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34821881"/>
              </p:ext>
            </p:extLst>
          </p:nvPr>
        </p:nvGraphicFramePr>
        <p:xfrm>
          <a:off x="53438" y="1124744"/>
          <a:ext cx="3942184" cy="23077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0897947"/>
              </p:ext>
            </p:extLst>
          </p:nvPr>
        </p:nvGraphicFramePr>
        <p:xfrm>
          <a:off x="152924" y="4433664"/>
          <a:ext cx="3870176" cy="23077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9" name="Chart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40962508"/>
              </p:ext>
            </p:extLst>
          </p:nvPr>
        </p:nvGraphicFramePr>
        <p:xfrm>
          <a:off x="4211960" y="980728"/>
          <a:ext cx="4728366" cy="20882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835785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8816" y="188640"/>
            <a:ext cx="8713664" cy="648072"/>
          </a:xfrm>
        </p:spPr>
        <p:txBody>
          <a:bodyPr>
            <a:normAutofit fontScale="90000"/>
          </a:bodyPr>
          <a:lstStyle/>
          <a:p>
            <a:r>
              <a:rPr lang="bg-BG" sz="2000" b="1" dirty="0" smtClean="0"/>
              <a:t>СПЕЦИФИЧНИ ЦЕЛИ НА ЗАНЯТИЯТА, ИЗЯСНЯВАНИ ОТ ПРЕПОДАВАТЕЛИТЕ ПО УЧЕБНИТЕ ДИСЦИПЛИНИ</a:t>
            </a:r>
            <a:endParaRPr lang="en-GB" sz="2000" b="1" dirty="0"/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179512" y="6093296"/>
            <a:ext cx="8496944" cy="5760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171450" marR="0" lvl="0" indent="-1714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bg-BG" sz="14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Болшинството от студентите потвърждават, че всеки от преподавателите</a:t>
            </a:r>
            <a:r>
              <a:rPr kumimoji="0" lang="bg-BG" sz="1400" b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 по</a:t>
            </a:r>
            <a:r>
              <a:rPr kumimoji="0" lang="bg-BG" sz="14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 „Патоанатомия“ и „Патофизиология“ </a:t>
            </a:r>
            <a:r>
              <a:rPr lang="bg-BG" sz="1400" dirty="0" smtClean="0">
                <a:cs typeface="Arial" pitchFamily="34" charset="0"/>
              </a:rPr>
              <a:t>е изяснявал кои са специфичните цели на учебните занятия.</a:t>
            </a:r>
            <a:endParaRPr kumimoji="0" lang="en-US" sz="1400" b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83657325"/>
              </p:ext>
            </p:extLst>
          </p:nvPr>
        </p:nvGraphicFramePr>
        <p:xfrm>
          <a:off x="323528" y="980728"/>
          <a:ext cx="8424936" cy="47525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69265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8816" y="188640"/>
            <a:ext cx="3889128" cy="936104"/>
          </a:xfrm>
        </p:spPr>
        <p:txBody>
          <a:bodyPr>
            <a:normAutofit fontScale="90000"/>
          </a:bodyPr>
          <a:lstStyle/>
          <a:p>
            <a:r>
              <a:rPr lang="bg-BG" sz="2000" b="1" dirty="0" smtClean="0"/>
              <a:t>АКТУАЛНОСТ НА УЧЕБНОТО СЪДЪРЖАНИЕ  НА УЧЕБНИТЕ ДИСЦИПЛИНИ</a:t>
            </a:r>
            <a:endParaRPr lang="en-GB" sz="2000" b="1" dirty="0"/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107504" y="5589240"/>
            <a:ext cx="3600400" cy="10801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171450" marR="0" lvl="0" indent="-1714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bg-BG" sz="11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Около и над 70% от студентите считат, че учебното съдържание по двете изучавани дисциплини отразява съвременните постижения в областта и представя актуалните проблеми</a:t>
            </a:r>
            <a:r>
              <a:rPr kumimoji="0" lang="bg-BG" sz="1100" b="0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 в науката и практиката.</a:t>
            </a:r>
            <a:endParaRPr kumimoji="0" lang="en-US" sz="18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4427984" y="260648"/>
            <a:ext cx="3889128" cy="93610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600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bg-BG" sz="1800" b="1" dirty="0" smtClean="0"/>
              <a:t>ИЗПОЛЗВАНИ МЕТОДИ НА ОБУЧЕНИЕ, КОИТО  СТИМУЛИРАТ УЧАСТИЕТО НА СТУДЕНТИТЕ</a:t>
            </a:r>
            <a:endParaRPr lang="en-GB" sz="1800" b="1" dirty="0"/>
          </a:p>
        </p:txBody>
      </p:sp>
      <p:sp>
        <p:nvSpPr>
          <p:cNvPr id="13" name="Text Box 4"/>
          <p:cNvSpPr txBox="1">
            <a:spLocks noChangeArrowheads="1"/>
          </p:cNvSpPr>
          <p:nvPr/>
        </p:nvSpPr>
        <p:spPr bwMode="auto">
          <a:xfrm>
            <a:off x="3563888" y="5589240"/>
            <a:ext cx="5328592" cy="11521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171450" marR="0" lvl="0" indent="-1714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bg-BG" sz="11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Сравнително висок е делът на студентите, които потвърждават</a:t>
            </a:r>
            <a:r>
              <a:rPr kumimoji="0" lang="bg-BG" sz="1100" b="0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 за използването на методи на обучение от страна на доц. д-р И. Иванов  </a:t>
            </a:r>
            <a:r>
              <a:rPr kumimoji="0" lang="en-US" sz="1100" b="0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(</a:t>
            </a:r>
            <a:r>
              <a:rPr kumimoji="0" lang="bg-BG" sz="1100" b="0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Патоанатомия</a:t>
            </a:r>
            <a:r>
              <a:rPr kumimoji="0" lang="en-US" sz="1100" b="0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)</a:t>
            </a:r>
            <a:r>
              <a:rPr kumimoji="0" lang="bg-BG" sz="1100" b="0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 и на гл.ас. Костов </a:t>
            </a:r>
            <a:r>
              <a:rPr kumimoji="0" lang="en-US" sz="1100" b="0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(</a:t>
            </a:r>
            <a:r>
              <a:rPr lang="bg-BG" sz="1100" i="1" dirty="0" smtClean="0">
                <a:cs typeface="Arial" pitchFamily="34" charset="0"/>
              </a:rPr>
              <a:t>Патофизиология</a:t>
            </a:r>
            <a:r>
              <a:rPr kumimoji="0" lang="en-US" sz="1100" b="0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)</a:t>
            </a:r>
            <a:r>
              <a:rPr kumimoji="0" lang="bg-BG" sz="1100" b="0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, в които студентът има активна роля, съотв. 53.8% и 77.8%.</a:t>
            </a:r>
          </a:p>
          <a:p>
            <a:pPr marL="171450" marR="0" lvl="0" indent="-1714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 typeface="Arial" pitchFamily="34" charset="0"/>
              <a:buChar char="•"/>
              <a:tabLst/>
            </a:pPr>
            <a:r>
              <a:rPr lang="bg-BG" sz="1100" i="1" dirty="0" smtClean="0">
                <a:cs typeface="Arial" pitchFamily="34" charset="0"/>
              </a:rPr>
              <a:t>По-слаб е делът на студентите, потвърдили същото за останалите преподаватели по двете изучавани дисциплини.</a:t>
            </a:r>
            <a:endParaRPr kumimoji="0" lang="bg-BG" sz="1100" b="0" i="1" u="none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graphicFrame>
        <p:nvGraphicFramePr>
          <p:cNvPr id="10" name="Chart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29694212"/>
              </p:ext>
            </p:extLst>
          </p:nvPr>
        </p:nvGraphicFramePr>
        <p:xfrm>
          <a:off x="179512" y="1193304"/>
          <a:ext cx="4382307" cy="42519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1" name="Chart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99206552"/>
              </p:ext>
            </p:extLst>
          </p:nvPr>
        </p:nvGraphicFramePr>
        <p:xfrm>
          <a:off x="4427984" y="1268760"/>
          <a:ext cx="4572000" cy="42484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219972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208912" cy="50405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1600" i="1" dirty="0"/>
              <a:t>Табл. № </a:t>
            </a:r>
            <a:r>
              <a:rPr lang="ru-RU" sz="1600" i="1" dirty="0" smtClean="0"/>
              <a:t>2. </a:t>
            </a:r>
            <a:r>
              <a:rPr lang="ru-RU" sz="1600" i="1" dirty="0"/>
              <a:t>Оценки, дадени за преподавателите по учебната дисциплина </a:t>
            </a:r>
            <a:r>
              <a:rPr lang="ru-RU" sz="1600" i="1" dirty="0" smtClean="0"/>
              <a:t>„ПАТОАНАТОМИЯ” </a:t>
            </a:r>
            <a:r>
              <a:rPr lang="ru-RU" sz="1600" i="1" dirty="0"/>
              <a:t>от студентите</a:t>
            </a:r>
            <a:endParaRPr lang="en-GB" sz="1600" i="1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3301360"/>
              </p:ext>
            </p:extLst>
          </p:nvPr>
        </p:nvGraphicFramePr>
        <p:xfrm>
          <a:off x="107504" y="620688"/>
          <a:ext cx="8770121" cy="576064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7405553"/>
                <a:gridCol w="682284"/>
                <a:gridCol w="682284"/>
              </a:tblGrid>
              <a:tr h="1893984">
                <a:tc>
                  <a:txBody>
                    <a:bodyPr/>
                    <a:lstStyle/>
                    <a:p>
                      <a:pPr marL="0" indent="0" algn="just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 err="1">
                          <a:effectLst/>
                        </a:rPr>
                        <a:t>Показатели</a:t>
                      </a:r>
                      <a:endParaRPr lang="en-GB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48" marR="63148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2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Доц. д-р И. Иванов, дм</a:t>
                      </a:r>
                      <a:endParaRPr lang="en-GB" sz="12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vert="vert27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2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Ас. д-р Т. Бетова</a:t>
                      </a:r>
                      <a:endParaRPr lang="en-GB" sz="12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vert="vert270"/>
                </a:tc>
              </a:tr>
              <a:tr h="230206">
                <a:tc>
                  <a:txBody>
                    <a:bodyPr/>
                    <a:lstStyle/>
                    <a:p>
                      <a:pPr marL="0" indent="0" algn="l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effectLst/>
                        </a:rPr>
                        <a:t>Учебното</a:t>
                      </a:r>
                      <a:r>
                        <a:rPr lang="en-US" sz="1200" dirty="0" smtClean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съдържание</a:t>
                      </a:r>
                      <a:r>
                        <a:rPr lang="en-US" sz="1200" dirty="0">
                          <a:effectLst/>
                        </a:rPr>
                        <a:t> е </a:t>
                      </a:r>
                      <a:r>
                        <a:rPr lang="en-US" sz="1200" dirty="0" err="1">
                          <a:effectLst/>
                        </a:rPr>
                        <a:t>представено</a:t>
                      </a:r>
                      <a:r>
                        <a:rPr lang="en-US" sz="1200" dirty="0">
                          <a:effectLst/>
                        </a:rPr>
                        <a:t> на </a:t>
                      </a:r>
                      <a:r>
                        <a:rPr lang="en-US" sz="1200" dirty="0" err="1">
                          <a:effectLst/>
                        </a:rPr>
                        <a:t>достъпен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език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48" marR="63148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2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5.73</a:t>
                      </a:r>
                      <a:endParaRPr lang="en-GB" sz="12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-5715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2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5.25</a:t>
                      </a:r>
                      <a:endParaRPr lang="en-GB" sz="12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30206">
                <a:tc>
                  <a:txBody>
                    <a:bodyPr/>
                    <a:lstStyle/>
                    <a:p>
                      <a:pPr marL="0" indent="0" algn="l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effectLst/>
                        </a:rPr>
                        <a:t>Умее</a:t>
                      </a:r>
                      <a:r>
                        <a:rPr lang="en-US" sz="1200" dirty="0" smtClean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да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привлича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вниманието</a:t>
                      </a:r>
                      <a:r>
                        <a:rPr lang="en-US" sz="1200" dirty="0">
                          <a:effectLst/>
                        </a:rPr>
                        <a:t> и </a:t>
                      </a:r>
                      <a:r>
                        <a:rPr lang="en-US" sz="1200" dirty="0" err="1">
                          <a:effectLst/>
                        </a:rPr>
                        <a:t>интереса</a:t>
                      </a:r>
                      <a:r>
                        <a:rPr lang="en-US" sz="1200" dirty="0">
                          <a:effectLst/>
                        </a:rPr>
                        <a:t> на </a:t>
                      </a:r>
                      <a:r>
                        <a:rPr lang="en-US" sz="1200" dirty="0" err="1">
                          <a:effectLst/>
                        </a:rPr>
                        <a:t>студента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48" marR="63148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2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5.73</a:t>
                      </a:r>
                      <a:endParaRPr lang="en-GB" sz="12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-5715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2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5.31</a:t>
                      </a:r>
                      <a:endParaRPr lang="en-GB" sz="12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30206">
                <a:tc>
                  <a:txBody>
                    <a:bodyPr/>
                    <a:lstStyle/>
                    <a:p>
                      <a:pPr marL="0" indent="0" algn="l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effectLst/>
                        </a:rPr>
                        <a:t>Използва</a:t>
                      </a:r>
                      <a:r>
                        <a:rPr lang="en-US" sz="1200" dirty="0" smtClean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разнообразни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методи</a:t>
                      </a:r>
                      <a:r>
                        <a:rPr lang="en-US" sz="1200" dirty="0">
                          <a:effectLst/>
                        </a:rPr>
                        <a:t> на </a:t>
                      </a:r>
                      <a:r>
                        <a:rPr lang="en-US" sz="1200" dirty="0" err="1">
                          <a:effectLst/>
                        </a:rPr>
                        <a:t>преподаване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48" marR="63148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2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5.46</a:t>
                      </a:r>
                      <a:endParaRPr lang="en-GB" sz="12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-5715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2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5.44</a:t>
                      </a:r>
                      <a:endParaRPr lang="en-GB" sz="12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30206">
                <a:tc>
                  <a:txBody>
                    <a:bodyPr/>
                    <a:lstStyle/>
                    <a:p>
                      <a:pPr marL="0" indent="0" algn="l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effectLst/>
                        </a:rPr>
                        <a:t>Учебното</a:t>
                      </a:r>
                      <a:r>
                        <a:rPr lang="en-US" sz="1200" dirty="0" smtClean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време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се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използва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рационално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48" marR="63148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2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5.65</a:t>
                      </a:r>
                      <a:endParaRPr lang="en-GB" sz="12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-5715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2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5.25</a:t>
                      </a:r>
                      <a:endParaRPr lang="en-GB" sz="12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30206">
                <a:tc>
                  <a:txBody>
                    <a:bodyPr/>
                    <a:lstStyle/>
                    <a:p>
                      <a:pPr marL="0" indent="0" algn="l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effectLst/>
                        </a:rPr>
                        <a:t>Отнася</a:t>
                      </a:r>
                      <a:r>
                        <a:rPr lang="en-US" sz="1200" dirty="0" smtClean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се</a:t>
                      </a:r>
                      <a:r>
                        <a:rPr lang="en-US" sz="1200" dirty="0">
                          <a:effectLst/>
                        </a:rPr>
                        <a:t> с </a:t>
                      </a:r>
                      <a:r>
                        <a:rPr lang="en-US" sz="1200" dirty="0" err="1">
                          <a:effectLst/>
                        </a:rPr>
                        <a:t>уважение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към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студентите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48" marR="63148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2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5.65</a:t>
                      </a:r>
                      <a:endParaRPr lang="en-GB" sz="12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-5715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2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5.31</a:t>
                      </a:r>
                      <a:endParaRPr lang="en-GB" sz="12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15676">
                <a:tc>
                  <a:txBody>
                    <a:bodyPr/>
                    <a:lstStyle/>
                    <a:p>
                      <a:pPr marL="0" indent="0" algn="l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По </a:t>
                      </a:r>
                      <a:r>
                        <a:rPr lang="en-US" sz="1200" dirty="0" err="1">
                          <a:effectLst/>
                        </a:rPr>
                        <a:t>време</a:t>
                      </a:r>
                      <a:r>
                        <a:rPr lang="en-US" sz="1200" dirty="0">
                          <a:effectLst/>
                        </a:rPr>
                        <a:t> на </a:t>
                      </a:r>
                      <a:r>
                        <a:rPr lang="en-US" sz="1200" dirty="0" err="1">
                          <a:effectLst/>
                        </a:rPr>
                        <a:t>учебните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занятия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отделя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достатъчно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време</a:t>
                      </a:r>
                      <a:r>
                        <a:rPr lang="en-US" sz="1200" dirty="0">
                          <a:effectLst/>
                        </a:rPr>
                        <a:t> на </a:t>
                      </a:r>
                      <a:r>
                        <a:rPr lang="en-US" sz="1200" dirty="0" err="1">
                          <a:effectLst/>
                        </a:rPr>
                        <a:t>всеки</a:t>
                      </a:r>
                      <a:r>
                        <a:rPr lang="en-US" sz="1200" dirty="0">
                          <a:effectLst/>
                        </a:rPr>
                        <a:t> от </a:t>
                      </a:r>
                      <a:r>
                        <a:rPr lang="en-US" sz="1200" dirty="0" err="1">
                          <a:effectLst/>
                        </a:rPr>
                        <a:t>студентите</a:t>
                      </a:r>
                      <a:r>
                        <a:rPr lang="en-US" sz="1200" dirty="0">
                          <a:effectLst/>
                        </a:rPr>
                        <a:t> (</a:t>
                      </a:r>
                      <a:r>
                        <a:rPr lang="en-US" sz="1200" dirty="0" err="1">
                          <a:effectLst/>
                        </a:rPr>
                        <a:t>отнася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се</a:t>
                      </a:r>
                      <a:r>
                        <a:rPr lang="en-US" sz="1200" dirty="0">
                          <a:effectLst/>
                        </a:rPr>
                        <a:t> за </a:t>
                      </a:r>
                      <a:r>
                        <a:rPr lang="en-US" sz="1200" dirty="0" err="1">
                          <a:effectLst/>
                        </a:rPr>
                        <a:t>преподавателя</a:t>
                      </a:r>
                      <a:r>
                        <a:rPr lang="en-US" sz="1200" dirty="0">
                          <a:effectLst/>
                        </a:rPr>
                        <a:t>, </a:t>
                      </a:r>
                      <a:r>
                        <a:rPr lang="en-US" sz="1200" dirty="0" err="1">
                          <a:effectLst/>
                        </a:rPr>
                        <a:t>който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води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учебно-практическите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занятия</a:t>
                      </a:r>
                      <a:r>
                        <a:rPr lang="en-US" sz="1200" dirty="0">
                          <a:effectLst/>
                        </a:rPr>
                        <a:t>)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48" marR="63148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2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5.57</a:t>
                      </a:r>
                      <a:endParaRPr lang="en-GB" sz="12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-5715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2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5.06</a:t>
                      </a:r>
                      <a:endParaRPr lang="en-GB" sz="12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03038">
                <a:tc>
                  <a:txBody>
                    <a:bodyPr/>
                    <a:lstStyle/>
                    <a:p>
                      <a:pPr marL="0" indent="0" algn="l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effectLst/>
                        </a:rPr>
                        <a:t>Осигурява</a:t>
                      </a:r>
                      <a:r>
                        <a:rPr lang="en-US" sz="1200" dirty="0" smtClean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необходимото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време</a:t>
                      </a:r>
                      <a:r>
                        <a:rPr lang="en-US" sz="1200" dirty="0">
                          <a:effectLst/>
                        </a:rPr>
                        <a:t> за </a:t>
                      </a:r>
                      <a:r>
                        <a:rPr lang="en-US" sz="1200" dirty="0" err="1">
                          <a:effectLst/>
                        </a:rPr>
                        <a:t>водене</a:t>
                      </a:r>
                      <a:r>
                        <a:rPr lang="en-US" sz="1200" dirty="0">
                          <a:effectLst/>
                        </a:rPr>
                        <a:t> на </a:t>
                      </a:r>
                      <a:r>
                        <a:rPr lang="en-US" sz="1200" dirty="0" err="1">
                          <a:effectLst/>
                        </a:rPr>
                        <a:t>записки</a:t>
                      </a:r>
                      <a:r>
                        <a:rPr lang="en-US" sz="1200" dirty="0">
                          <a:effectLst/>
                        </a:rPr>
                        <a:t> от </a:t>
                      </a:r>
                      <a:r>
                        <a:rPr lang="en-US" sz="1200" dirty="0" err="1">
                          <a:effectLst/>
                        </a:rPr>
                        <a:t>страна</a:t>
                      </a:r>
                      <a:r>
                        <a:rPr lang="en-US" sz="1200" dirty="0">
                          <a:effectLst/>
                        </a:rPr>
                        <a:t> на </a:t>
                      </a:r>
                      <a:r>
                        <a:rPr lang="en-US" sz="1200" dirty="0" err="1">
                          <a:effectLst/>
                        </a:rPr>
                        <a:t>студентите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48" marR="63148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2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5.73</a:t>
                      </a:r>
                      <a:endParaRPr lang="en-GB" sz="12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-5715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2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5.25</a:t>
                      </a:r>
                      <a:endParaRPr lang="en-GB" sz="12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27278">
                <a:tc>
                  <a:txBody>
                    <a:bodyPr/>
                    <a:lstStyle/>
                    <a:p>
                      <a:pPr marL="0" indent="0" algn="l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effectLst/>
                        </a:rPr>
                        <a:t>Осигурява</a:t>
                      </a:r>
                      <a:r>
                        <a:rPr lang="en-US" sz="1200" dirty="0" smtClean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необходимите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методични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средства</a:t>
                      </a:r>
                      <a:r>
                        <a:rPr lang="en-US" sz="1200" dirty="0">
                          <a:effectLst/>
                        </a:rPr>
                        <a:t> за </a:t>
                      </a:r>
                      <a:r>
                        <a:rPr lang="en-US" sz="1200" dirty="0" err="1">
                          <a:effectLst/>
                        </a:rPr>
                        <a:t>провеждане</a:t>
                      </a:r>
                      <a:r>
                        <a:rPr lang="en-US" sz="1200" dirty="0">
                          <a:effectLst/>
                        </a:rPr>
                        <a:t> на </a:t>
                      </a:r>
                      <a:r>
                        <a:rPr lang="en-US" sz="1200" dirty="0" err="1">
                          <a:effectLst/>
                        </a:rPr>
                        <a:t>учебните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занятия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48" marR="63148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2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5.62</a:t>
                      </a:r>
                      <a:endParaRPr lang="en-GB" sz="12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-5715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2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5.38</a:t>
                      </a:r>
                      <a:endParaRPr lang="en-GB" sz="12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60411">
                <a:tc>
                  <a:txBody>
                    <a:bodyPr/>
                    <a:lstStyle/>
                    <a:p>
                      <a:pPr marL="0" indent="0" algn="l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effectLst/>
                        </a:rPr>
                        <a:t>Дава</a:t>
                      </a:r>
                      <a:r>
                        <a:rPr lang="en-US" sz="1200" dirty="0" smtClean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възможност</a:t>
                      </a:r>
                      <a:r>
                        <a:rPr lang="en-US" sz="1200" dirty="0">
                          <a:effectLst/>
                        </a:rPr>
                        <a:t> на </a:t>
                      </a:r>
                      <a:r>
                        <a:rPr lang="en-US" sz="1200" dirty="0" err="1">
                          <a:effectLst/>
                        </a:rPr>
                        <a:t>студентите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да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задават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допълнителни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въпроси</a:t>
                      </a:r>
                      <a:r>
                        <a:rPr lang="en-US" sz="1200" dirty="0">
                          <a:effectLst/>
                        </a:rPr>
                        <a:t> и </a:t>
                      </a:r>
                      <a:r>
                        <a:rPr lang="en-US" sz="1200" dirty="0" err="1">
                          <a:effectLst/>
                        </a:rPr>
                        <a:t>отговоря</a:t>
                      </a:r>
                      <a:r>
                        <a:rPr lang="en-US" sz="1200" dirty="0">
                          <a:effectLst/>
                        </a:rPr>
                        <a:t> на </a:t>
                      </a:r>
                      <a:r>
                        <a:rPr lang="en-US" sz="1200" dirty="0" err="1">
                          <a:effectLst/>
                        </a:rPr>
                        <a:t>поставените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въпроси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48" marR="63148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2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5.69</a:t>
                      </a:r>
                      <a:endParaRPr lang="en-GB" sz="12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-5715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2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5.25</a:t>
                      </a:r>
                      <a:endParaRPr lang="en-GB" sz="12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89328">
                <a:tc>
                  <a:txBody>
                    <a:bodyPr/>
                    <a:lstStyle/>
                    <a:p>
                      <a:pPr marL="0" indent="0" algn="l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effectLst/>
                        </a:rPr>
                        <a:t>Предоставя</a:t>
                      </a:r>
                      <a:r>
                        <a:rPr lang="en-US" sz="1200" dirty="0" smtClean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необходимите</a:t>
                      </a:r>
                      <a:r>
                        <a:rPr lang="en-US" sz="1200" dirty="0">
                          <a:effectLst/>
                        </a:rPr>
                        <a:t> учебни </a:t>
                      </a:r>
                      <a:r>
                        <a:rPr lang="en-US" sz="1200" dirty="0" err="1">
                          <a:effectLst/>
                        </a:rPr>
                        <a:t>материали</a:t>
                      </a:r>
                      <a:r>
                        <a:rPr lang="en-US" sz="1200" dirty="0">
                          <a:effectLst/>
                        </a:rPr>
                        <a:t> (</a:t>
                      </a:r>
                      <a:r>
                        <a:rPr lang="en-US" sz="1200" dirty="0" err="1">
                          <a:effectLst/>
                        </a:rPr>
                        <a:t>учебници</a:t>
                      </a:r>
                      <a:r>
                        <a:rPr lang="en-US" sz="1200" dirty="0">
                          <a:effectLst/>
                        </a:rPr>
                        <a:t>, </a:t>
                      </a:r>
                      <a:r>
                        <a:rPr lang="en-US" sz="1200" dirty="0" err="1">
                          <a:effectLst/>
                        </a:rPr>
                        <a:t>ръководства</a:t>
                      </a:r>
                      <a:r>
                        <a:rPr lang="en-US" sz="1200" dirty="0">
                          <a:effectLst/>
                        </a:rPr>
                        <a:t>, </a:t>
                      </a:r>
                      <a:r>
                        <a:rPr lang="en-US" sz="1200" dirty="0" err="1">
                          <a:effectLst/>
                        </a:rPr>
                        <a:t>сборници</a:t>
                      </a:r>
                      <a:r>
                        <a:rPr lang="en-US" sz="1200" dirty="0">
                          <a:effectLst/>
                        </a:rPr>
                        <a:t> и </a:t>
                      </a:r>
                      <a:r>
                        <a:rPr lang="en-US" sz="1200" dirty="0" err="1">
                          <a:effectLst/>
                        </a:rPr>
                        <a:t>др</a:t>
                      </a:r>
                      <a:r>
                        <a:rPr lang="en-US" sz="1200" dirty="0">
                          <a:effectLst/>
                        </a:rPr>
                        <a:t>.) за </a:t>
                      </a:r>
                      <a:r>
                        <a:rPr lang="en-US" sz="1200" dirty="0" err="1">
                          <a:effectLst/>
                        </a:rPr>
                        <a:t>подготовката</a:t>
                      </a:r>
                      <a:r>
                        <a:rPr lang="en-US" sz="1200" dirty="0">
                          <a:effectLst/>
                        </a:rPr>
                        <a:t> за </a:t>
                      </a:r>
                      <a:r>
                        <a:rPr lang="en-US" sz="1200" dirty="0" err="1">
                          <a:effectLst/>
                        </a:rPr>
                        <a:t>изпита</a:t>
                      </a:r>
                      <a:r>
                        <a:rPr lang="en-US" sz="1200" dirty="0">
                          <a:effectLst/>
                        </a:rPr>
                        <a:t> по </a:t>
                      </a:r>
                      <a:r>
                        <a:rPr lang="en-US" sz="1200" dirty="0" err="1">
                          <a:effectLst/>
                        </a:rPr>
                        <a:t>учебната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дисциплина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48" marR="63148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2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5.35</a:t>
                      </a:r>
                      <a:endParaRPr lang="en-GB" sz="12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-5715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2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4.63</a:t>
                      </a:r>
                      <a:endParaRPr lang="en-GB" sz="12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30206">
                <a:tc>
                  <a:txBody>
                    <a:bodyPr/>
                    <a:lstStyle/>
                    <a:p>
                      <a:pPr marL="0" indent="0" algn="l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effectLst/>
                        </a:rPr>
                        <a:t>Провежда</a:t>
                      </a:r>
                      <a:r>
                        <a:rPr lang="en-US" sz="1200" dirty="0" smtClean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консултации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със</a:t>
                      </a:r>
                      <a:r>
                        <a:rPr lang="en-US" sz="1200" dirty="0">
                          <a:effectLst/>
                        </a:rPr>
                        <a:t>  </a:t>
                      </a:r>
                      <a:r>
                        <a:rPr lang="en-US" sz="1200" dirty="0" err="1">
                          <a:effectLst/>
                        </a:rPr>
                        <a:t>студентите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48" marR="63148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2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5.50</a:t>
                      </a:r>
                      <a:endParaRPr lang="en-GB" sz="12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-5715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2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5.33</a:t>
                      </a:r>
                      <a:endParaRPr lang="en-GB" sz="12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59483">
                <a:tc>
                  <a:txBody>
                    <a:bodyPr/>
                    <a:lstStyle/>
                    <a:p>
                      <a:pPr marL="0" indent="0" algn="l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effectLst/>
                        </a:rPr>
                        <a:t>Обективен</a:t>
                      </a:r>
                      <a:r>
                        <a:rPr lang="en-US" sz="1200" dirty="0" smtClean="0">
                          <a:effectLst/>
                        </a:rPr>
                        <a:t> </a:t>
                      </a:r>
                      <a:r>
                        <a:rPr lang="en-US" sz="1200" dirty="0">
                          <a:effectLst/>
                        </a:rPr>
                        <a:t>и </a:t>
                      </a:r>
                      <a:r>
                        <a:rPr lang="en-US" sz="1200" dirty="0" err="1">
                          <a:effectLst/>
                        </a:rPr>
                        <a:t>безпристрастен</a:t>
                      </a:r>
                      <a:r>
                        <a:rPr lang="en-US" sz="1200" dirty="0">
                          <a:effectLst/>
                        </a:rPr>
                        <a:t> е при </a:t>
                      </a:r>
                      <a:r>
                        <a:rPr lang="en-US" sz="1200" dirty="0" err="1">
                          <a:effectLst/>
                        </a:rPr>
                        <a:t>оценяване</a:t>
                      </a:r>
                      <a:r>
                        <a:rPr lang="en-US" sz="1200" dirty="0">
                          <a:effectLst/>
                        </a:rPr>
                        <a:t> на </a:t>
                      </a:r>
                      <a:r>
                        <a:rPr lang="en-US" sz="1200" dirty="0" err="1">
                          <a:effectLst/>
                        </a:rPr>
                        <a:t>знанията</a:t>
                      </a:r>
                      <a:r>
                        <a:rPr lang="en-US" sz="1200" dirty="0">
                          <a:effectLst/>
                        </a:rPr>
                        <a:t> и </a:t>
                      </a:r>
                      <a:r>
                        <a:rPr lang="en-US" sz="1200" dirty="0" err="1">
                          <a:effectLst/>
                        </a:rPr>
                        <a:t>уменията</a:t>
                      </a:r>
                      <a:r>
                        <a:rPr lang="en-US" sz="1200" dirty="0">
                          <a:effectLst/>
                        </a:rPr>
                        <a:t> на </a:t>
                      </a:r>
                      <a:r>
                        <a:rPr lang="en-US" sz="1200" dirty="0" err="1">
                          <a:effectLst/>
                        </a:rPr>
                        <a:t>студентите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48" marR="63148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2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5.77</a:t>
                      </a:r>
                      <a:endParaRPr lang="en-GB" sz="12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-5715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2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5.19</a:t>
                      </a:r>
                      <a:endParaRPr lang="en-GB" sz="12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30206">
                <a:tc>
                  <a:txBody>
                    <a:bodyPr/>
                    <a:lstStyle/>
                    <a:p>
                      <a:pPr marL="0" indent="0" algn="l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200" b="1" dirty="0">
                          <a:effectLst/>
                        </a:rPr>
                        <a:t>Обща оценка</a:t>
                      </a:r>
                      <a:endParaRPr lang="en-GB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48" marR="63148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200" b="1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5.62</a:t>
                      </a:r>
                      <a:endParaRPr lang="en-GB" sz="12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-5715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200" b="1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5.22</a:t>
                      </a:r>
                      <a:endParaRPr lang="en-GB" sz="12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52298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208912" cy="50405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1600" i="1" dirty="0"/>
              <a:t>Табл. № </a:t>
            </a:r>
            <a:r>
              <a:rPr lang="ru-RU" sz="1600" i="1" dirty="0" smtClean="0"/>
              <a:t>3. </a:t>
            </a:r>
            <a:r>
              <a:rPr lang="ru-RU" sz="1600" i="1" dirty="0"/>
              <a:t>Оценки, дадени за преподавателите по учебната дисциплина </a:t>
            </a:r>
            <a:r>
              <a:rPr lang="ru-RU" sz="1600" i="1" dirty="0" smtClean="0"/>
              <a:t>„ПАТОФИЗИОЛОГИЯ” </a:t>
            </a:r>
            <a:r>
              <a:rPr lang="ru-RU" sz="1600" i="1" dirty="0"/>
              <a:t>от студентите</a:t>
            </a:r>
            <a:endParaRPr lang="en-GB" sz="1600" i="1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8222592"/>
              </p:ext>
            </p:extLst>
          </p:nvPr>
        </p:nvGraphicFramePr>
        <p:xfrm>
          <a:off x="323528" y="764704"/>
          <a:ext cx="8424937" cy="5544616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6695515"/>
                <a:gridCol w="576474"/>
                <a:gridCol w="576474"/>
                <a:gridCol w="576474"/>
              </a:tblGrid>
              <a:tr h="1944216">
                <a:tc>
                  <a:txBody>
                    <a:bodyPr/>
                    <a:lstStyle/>
                    <a:p>
                      <a:pPr marL="0" indent="0" algn="just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 err="1">
                          <a:effectLst/>
                        </a:rPr>
                        <a:t>Показатели</a:t>
                      </a:r>
                      <a:endParaRPr lang="en-GB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48" marR="63148" marT="0" marB="0"/>
                </a:tc>
                <a:tc>
                  <a:txBody>
                    <a:bodyPr/>
                    <a:lstStyle/>
                    <a:p>
                      <a:pPr indent="226695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2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Проф. з-р А. Бочева,, дмн</a:t>
                      </a:r>
                      <a:endParaRPr lang="en-GB" sz="12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vert="vert270"/>
                </a:tc>
                <a:tc>
                  <a:txBody>
                    <a:bodyPr/>
                    <a:lstStyle/>
                    <a:p>
                      <a:pPr indent="226695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2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Ас. д-р А. Григорян</a:t>
                      </a:r>
                      <a:endParaRPr lang="en-GB" sz="12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vert="vert270"/>
                </a:tc>
                <a:tc>
                  <a:txBody>
                    <a:bodyPr/>
                    <a:lstStyle/>
                    <a:p>
                      <a:pPr indent="226695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2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Гл. ас. д-р К. Костов, дм</a:t>
                      </a:r>
                      <a:endParaRPr lang="en-GB" sz="12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vert="vert270"/>
                </a:tc>
              </a:tr>
              <a:tr h="216024"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effectLst/>
                        </a:rPr>
                        <a:t>Учебното</a:t>
                      </a:r>
                      <a:r>
                        <a:rPr lang="en-US" sz="1200" dirty="0" smtClean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съдържание</a:t>
                      </a:r>
                      <a:r>
                        <a:rPr lang="en-US" sz="1200" dirty="0">
                          <a:effectLst/>
                        </a:rPr>
                        <a:t> е </a:t>
                      </a:r>
                      <a:r>
                        <a:rPr lang="en-US" sz="1200" dirty="0" err="1">
                          <a:effectLst/>
                        </a:rPr>
                        <a:t>представено</a:t>
                      </a:r>
                      <a:r>
                        <a:rPr lang="en-US" sz="1200" dirty="0">
                          <a:effectLst/>
                        </a:rPr>
                        <a:t> на </a:t>
                      </a:r>
                      <a:r>
                        <a:rPr lang="en-US" sz="1200" dirty="0" err="1">
                          <a:effectLst/>
                        </a:rPr>
                        <a:t>достъпен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език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48" marR="63148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5.48</a:t>
                      </a:r>
                      <a:endParaRPr lang="en-GB" sz="12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-5715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+mn-lt"/>
                          <a:ea typeface="Calibri"/>
                          <a:cs typeface="Times New Roman"/>
                        </a:rPr>
                        <a:t>5.50</a:t>
                      </a:r>
                      <a:endParaRPr lang="en-GB" sz="12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-5715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+mn-lt"/>
                          <a:ea typeface="Calibri"/>
                          <a:cs typeface="Times New Roman"/>
                        </a:rPr>
                        <a:t>5.33</a:t>
                      </a:r>
                      <a:endParaRPr lang="en-GB" sz="12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16024"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effectLst/>
                        </a:rPr>
                        <a:t>Умее</a:t>
                      </a:r>
                      <a:r>
                        <a:rPr lang="en-US" sz="1200" dirty="0" smtClean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да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привлича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вниманието</a:t>
                      </a:r>
                      <a:r>
                        <a:rPr lang="en-US" sz="1200" dirty="0">
                          <a:effectLst/>
                        </a:rPr>
                        <a:t> и </a:t>
                      </a:r>
                      <a:r>
                        <a:rPr lang="en-US" sz="1200" dirty="0" err="1">
                          <a:effectLst/>
                        </a:rPr>
                        <a:t>интереса</a:t>
                      </a:r>
                      <a:r>
                        <a:rPr lang="en-US" sz="1200" dirty="0">
                          <a:effectLst/>
                        </a:rPr>
                        <a:t> на </a:t>
                      </a:r>
                      <a:r>
                        <a:rPr lang="en-US" sz="1200" dirty="0" err="1">
                          <a:effectLst/>
                        </a:rPr>
                        <a:t>студента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48" marR="63148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5.40</a:t>
                      </a:r>
                      <a:endParaRPr lang="en-GB" sz="12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-5715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+mn-lt"/>
                          <a:ea typeface="Calibri"/>
                          <a:cs typeface="Times New Roman"/>
                        </a:rPr>
                        <a:t>5.63</a:t>
                      </a:r>
                      <a:endParaRPr lang="en-GB" sz="12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-5715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+mn-lt"/>
                          <a:ea typeface="Calibri"/>
                          <a:cs typeface="Times New Roman"/>
                        </a:rPr>
                        <a:t>5.44</a:t>
                      </a:r>
                      <a:endParaRPr lang="en-GB" sz="12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16024"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effectLst/>
                        </a:rPr>
                        <a:t>Използва</a:t>
                      </a:r>
                      <a:r>
                        <a:rPr lang="en-US" sz="1200" dirty="0" smtClean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разнообразни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методи</a:t>
                      </a:r>
                      <a:r>
                        <a:rPr lang="en-US" sz="1200" dirty="0">
                          <a:effectLst/>
                        </a:rPr>
                        <a:t> на </a:t>
                      </a:r>
                      <a:r>
                        <a:rPr lang="en-US" sz="1200" dirty="0" err="1">
                          <a:effectLst/>
                        </a:rPr>
                        <a:t>преподаване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48" marR="63148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5.28</a:t>
                      </a:r>
                      <a:endParaRPr lang="en-GB" sz="12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-5715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+mn-lt"/>
                          <a:ea typeface="Calibri"/>
                          <a:cs typeface="Times New Roman"/>
                        </a:rPr>
                        <a:t>5.63</a:t>
                      </a:r>
                      <a:endParaRPr lang="en-GB" sz="12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-5715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+mn-lt"/>
                          <a:ea typeface="Calibri"/>
                          <a:cs typeface="Times New Roman"/>
                        </a:rPr>
                        <a:t>5.22</a:t>
                      </a:r>
                      <a:endParaRPr lang="en-GB" sz="12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16024"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effectLst/>
                        </a:rPr>
                        <a:t>Учебното</a:t>
                      </a:r>
                      <a:r>
                        <a:rPr lang="en-US" sz="1200" dirty="0" smtClean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време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се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използва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рационално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48" marR="63148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5.60</a:t>
                      </a:r>
                      <a:endParaRPr lang="en-GB" sz="12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-5715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+mn-lt"/>
                          <a:ea typeface="Calibri"/>
                          <a:cs typeface="Times New Roman"/>
                        </a:rPr>
                        <a:t>5.63</a:t>
                      </a:r>
                      <a:endParaRPr lang="en-GB" sz="12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-5715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+mn-lt"/>
                          <a:ea typeface="Calibri"/>
                          <a:cs typeface="Times New Roman"/>
                        </a:rPr>
                        <a:t>5.67</a:t>
                      </a:r>
                      <a:endParaRPr lang="en-GB" sz="12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16024"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effectLst/>
                        </a:rPr>
                        <a:t>Отнася</a:t>
                      </a:r>
                      <a:r>
                        <a:rPr lang="en-US" sz="1200" dirty="0" smtClean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се</a:t>
                      </a:r>
                      <a:r>
                        <a:rPr lang="en-US" sz="1200" dirty="0">
                          <a:effectLst/>
                        </a:rPr>
                        <a:t> с </a:t>
                      </a:r>
                      <a:r>
                        <a:rPr lang="en-US" sz="1200" dirty="0" err="1">
                          <a:effectLst/>
                        </a:rPr>
                        <a:t>уважение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към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студентите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48" marR="63148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5.83</a:t>
                      </a:r>
                      <a:endParaRPr lang="en-GB" sz="12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-5715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+mn-lt"/>
                          <a:ea typeface="Calibri"/>
                          <a:cs typeface="Times New Roman"/>
                        </a:rPr>
                        <a:t>5.67</a:t>
                      </a:r>
                      <a:endParaRPr lang="en-GB" sz="12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-5715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+mn-lt"/>
                          <a:ea typeface="Calibri"/>
                          <a:cs typeface="Times New Roman"/>
                        </a:rPr>
                        <a:t>5.89</a:t>
                      </a:r>
                      <a:endParaRPr lang="en-GB" sz="12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32048"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По </a:t>
                      </a:r>
                      <a:r>
                        <a:rPr lang="en-US" sz="1200" dirty="0" err="1">
                          <a:effectLst/>
                        </a:rPr>
                        <a:t>време</a:t>
                      </a:r>
                      <a:r>
                        <a:rPr lang="en-US" sz="1200" dirty="0">
                          <a:effectLst/>
                        </a:rPr>
                        <a:t> на </a:t>
                      </a:r>
                      <a:r>
                        <a:rPr lang="en-US" sz="1200" dirty="0" err="1">
                          <a:effectLst/>
                        </a:rPr>
                        <a:t>учебните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занятия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отделя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достатъчно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време</a:t>
                      </a:r>
                      <a:r>
                        <a:rPr lang="en-US" sz="1200" dirty="0">
                          <a:effectLst/>
                        </a:rPr>
                        <a:t> на </a:t>
                      </a:r>
                      <a:r>
                        <a:rPr lang="en-US" sz="1200" dirty="0" err="1">
                          <a:effectLst/>
                        </a:rPr>
                        <a:t>всеки</a:t>
                      </a:r>
                      <a:r>
                        <a:rPr lang="en-US" sz="1200" dirty="0">
                          <a:effectLst/>
                        </a:rPr>
                        <a:t> от </a:t>
                      </a:r>
                      <a:r>
                        <a:rPr lang="en-US" sz="1200" dirty="0" err="1">
                          <a:effectLst/>
                        </a:rPr>
                        <a:t>студентите</a:t>
                      </a:r>
                      <a:r>
                        <a:rPr lang="en-US" sz="1200" dirty="0">
                          <a:effectLst/>
                        </a:rPr>
                        <a:t> (</a:t>
                      </a:r>
                      <a:r>
                        <a:rPr lang="en-US" sz="1200" dirty="0" err="1">
                          <a:effectLst/>
                        </a:rPr>
                        <a:t>отнася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се</a:t>
                      </a:r>
                      <a:r>
                        <a:rPr lang="en-US" sz="1200" dirty="0">
                          <a:effectLst/>
                        </a:rPr>
                        <a:t> за </a:t>
                      </a:r>
                      <a:r>
                        <a:rPr lang="en-US" sz="1200" dirty="0" err="1">
                          <a:effectLst/>
                        </a:rPr>
                        <a:t>преподавателя</a:t>
                      </a:r>
                      <a:r>
                        <a:rPr lang="en-US" sz="1200" dirty="0">
                          <a:effectLst/>
                        </a:rPr>
                        <a:t>, </a:t>
                      </a:r>
                      <a:r>
                        <a:rPr lang="en-US" sz="1200" dirty="0" err="1">
                          <a:effectLst/>
                        </a:rPr>
                        <a:t>който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води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учебно-практическите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занятия</a:t>
                      </a:r>
                      <a:r>
                        <a:rPr lang="en-US" sz="1200" dirty="0">
                          <a:effectLst/>
                        </a:rPr>
                        <a:t>)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48" marR="63148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5.57</a:t>
                      </a:r>
                      <a:endParaRPr lang="en-GB" sz="12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-5715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+mn-lt"/>
                          <a:ea typeface="Calibri"/>
                          <a:cs typeface="Times New Roman"/>
                        </a:rPr>
                        <a:t>5.63</a:t>
                      </a:r>
                      <a:endParaRPr lang="en-GB" sz="12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-5715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+mn-lt"/>
                          <a:ea typeface="Calibri"/>
                          <a:cs typeface="Times New Roman"/>
                        </a:rPr>
                        <a:t>5.56</a:t>
                      </a:r>
                      <a:endParaRPr lang="en-GB" sz="12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16024"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effectLst/>
                        </a:rPr>
                        <a:t>Осигурява</a:t>
                      </a:r>
                      <a:r>
                        <a:rPr lang="en-US" sz="1200" dirty="0" smtClean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необходимото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време</a:t>
                      </a:r>
                      <a:r>
                        <a:rPr lang="en-US" sz="1200" dirty="0">
                          <a:effectLst/>
                        </a:rPr>
                        <a:t> за </a:t>
                      </a:r>
                      <a:r>
                        <a:rPr lang="en-US" sz="1200" dirty="0" err="1">
                          <a:effectLst/>
                        </a:rPr>
                        <a:t>водене</a:t>
                      </a:r>
                      <a:r>
                        <a:rPr lang="en-US" sz="1200" dirty="0">
                          <a:effectLst/>
                        </a:rPr>
                        <a:t> на </a:t>
                      </a:r>
                      <a:r>
                        <a:rPr lang="en-US" sz="1200" dirty="0" err="1">
                          <a:effectLst/>
                        </a:rPr>
                        <a:t>записки</a:t>
                      </a:r>
                      <a:r>
                        <a:rPr lang="en-US" sz="1200" dirty="0">
                          <a:effectLst/>
                        </a:rPr>
                        <a:t> от </a:t>
                      </a:r>
                      <a:r>
                        <a:rPr lang="en-US" sz="1200" dirty="0" err="1">
                          <a:effectLst/>
                        </a:rPr>
                        <a:t>страна</a:t>
                      </a:r>
                      <a:r>
                        <a:rPr lang="en-US" sz="1200" dirty="0">
                          <a:effectLst/>
                        </a:rPr>
                        <a:t> на </a:t>
                      </a:r>
                      <a:r>
                        <a:rPr lang="en-US" sz="1200" dirty="0" err="1">
                          <a:effectLst/>
                        </a:rPr>
                        <a:t>студентите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48" marR="63148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5.56</a:t>
                      </a:r>
                      <a:endParaRPr lang="en-GB" sz="12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-5715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+mn-lt"/>
                          <a:ea typeface="Calibri"/>
                          <a:cs typeface="Times New Roman"/>
                        </a:rPr>
                        <a:t>5.50</a:t>
                      </a:r>
                      <a:endParaRPr lang="en-GB" sz="12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-5715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+mn-lt"/>
                          <a:ea typeface="Calibri"/>
                          <a:cs typeface="Times New Roman"/>
                        </a:rPr>
                        <a:t>5.33</a:t>
                      </a:r>
                      <a:endParaRPr lang="en-GB" sz="12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88032"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effectLst/>
                        </a:rPr>
                        <a:t>Осигурява</a:t>
                      </a:r>
                      <a:r>
                        <a:rPr lang="en-US" sz="1200" dirty="0" smtClean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необходимите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методични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средства</a:t>
                      </a:r>
                      <a:r>
                        <a:rPr lang="en-US" sz="1200" dirty="0">
                          <a:effectLst/>
                        </a:rPr>
                        <a:t> за </a:t>
                      </a:r>
                      <a:r>
                        <a:rPr lang="en-US" sz="1200" dirty="0" err="1">
                          <a:effectLst/>
                        </a:rPr>
                        <a:t>провеждане</a:t>
                      </a:r>
                      <a:r>
                        <a:rPr lang="en-US" sz="1200" dirty="0">
                          <a:effectLst/>
                        </a:rPr>
                        <a:t> на </a:t>
                      </a:r>
                      <a:r>
                        <a:rPr lang="en-US" sz="1200" dirty="0" err="1">
                          <a:effectLst/>
                        </a:rPr>
                        <a:t>учебните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занятия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48" marR="63148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5.44</a:t>
                      </a:r>
                      <a:endParaRPr lang="en-GB" sz="12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-5715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+mn-lt"/>
                          <a:ea typeface="Calibri"/>
                          <a:cs typeface="Times New Roman"/>
                        </a:rPr>
                        <a:t>5.38</a:t>
                      </a:r>
                      <a:endParaRPr lang="en-GB" sz="12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-5715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+mn-lt"/>
                          <a:ea typeface="Calibri"/>
                          <a:cs typeface="Times New Roman"/>
                        </a:rPr>
                        <a:t>5.56</a:t>
                      </a:r>
                      <a:endParaRPr lang="en-GB" sz="12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14952"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effectLst/>
                        </a:rPr>
                        <a:t>Дава</a:t>
                      </a:r>
                      <a:r>
                        <a:rPr lang="en-US" sz="1200" dirty="0" smtClean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възможност</a:t>
                      </a:r>
                      <a:r>
                        <a:rPr lang="en-US" sz="1200" dirty="0">
                          <a:effectLst/>
                        </a:rPr>
                        <a:t> на </a:t>
                      </a:r>
                      <a:r>
                        <a:rPr lang="en-US" sz="1200" dirty="0" err="1">
                          <a:effectLst/>
                        </a:rPr>
                        <a:t>студентите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да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задават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допълнителни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въпроси</a:t>
                      </a:r>
                      <a:r>
                        <a:rPr lang="en-US" sz="1200" dirty="0">
                          <a:effectLst/>
                        </a:rPr>
                        <a:t> и </a:t>
                      </a:r>
                      <a:r>
                        <a:rPr lang="en-US" sz="1200" dirty="0" err="1">
                          <a:effectLst/>
                        </a:rPr>
                        <a:t>отговоря</a:t>
                      </a:r>
                      <a:r>
                        <a:rPr lang="en-US" sz="1200" dirty="0">
                          <a:effectLst/>
                        </a:rPr>
                        <a:t> на </a:t>
                      </a:r>
                      <a:r>
                        <a:rPr lang="en-US" sz="1200" dirty="0" err="1">
                          <a:effectLst/>
                        </a:rPr>
                        <a:t>поставените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въпроси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48" marR="63148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5.56</a:t>
                      </a:r>
                      <a:endParaRPr lang="en-GB" sz="12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-5715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+mn-lt"/>
                          <a:ea typeface="Calibri"/>
                          <a:cs typeface="Times New Roman"/>
                        </a:rPr>
                        <a:t>5.50</a:t>
                      </a:r>
                      <a:endParaRPr lang="en-GB" sz="12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-5715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+mn-lt"/>
                          <a:ea typeface="Calibri"/>
                          <a:cs typeface="Times New Roman"/>
                        </a:rPr>
                        <a:t>5.67</a:t>
                      </a:r>
                      <a:endParaRPr lang="en-GB" sz="12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32296"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effectLst/>
                        </a:rPr>
                        <a:t>Предоставя</a:t>
                      </a:r>
                      <a:r>
                        <a:rPr lang="en-US" sz="1200" dirty="0" smtClean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необходимите</a:t>
                      </a:r>
                      <a:r>
                        <a:rPr lang="en-US" sz="1200" dirty="0">
                          <a:effectLst/>
                        </a:rPr>
                        <a:t> учебни </a:t>
                      </a:r>
                      <a:r>
                        <a:rPr lang="en-US" sz="1200" dirty="0" err="1">
                          <a:effectLst/>
                        </a:rPr>
                        <a:t>материали</a:t>
                      </a:r>
                      <a:r>
                        <a:rPr lang="en-US" sz="1200" dirty="0">
                          <a:effectLst/>
                        </a:rPr>
                        <a:t> (</a:t>
                      </a:r>
                      <a:r>
                        <a:rPr lang="en-US" sz="1200" dirty="0" err="1">
                          <a:effectLst/>
                        </a:rPr>
                        <a:t>учебници</a:t>
                      </a:r>
                      <a:r>
                        <a:rPr lang="en-US" sz="1200" dirty="0">
                          <a:effectLst/>
                        </a:rPr>
                        <a:t>, </a:t>
                      </a:r>
                      <a:r>
                        <a:rPr lang="en-US" sz="1200" dirty="0" err="1">
                          <a:effectLst/>
                        </a:rPr>
                        <a:t>ръководства</a:t>
                      </a:r>
                      <a:r>
                        <a:rPr lang="en-US" sz="1200" dirty="0">
                          <a:effectLst/>
                        </a:rPr>
                        <a:t>, </a:t>
                      </a:r>
                      <a:r>
                        <a:rPr lang="en-US" sz="1200" dirty="0" err="1">
                          <a:effectLst/>
                        </a:rPr>
                        <a:t>сборници</a:t>
                      </a:r>
                      <a:r>
                        <a:rPr lang="en-US" sz="1200" dirty="0">
                          <a:effectLst/>
                        </a:rPr>
                        <a:t> и </a:t>
                      </a:r>
                      <a:r>
                        <a:rPr lang="en-US" sz="1200" dirty="0" err="1">
                          <a:effectLst/>
                        </a:rPr>
                        <a:t>др</a:t>
                      </a:r>
                      <a:r>
                        <a:rPr lang="en-US" sz="1200" dirty="0">
                          <a:effectLst/>
                        </a:rPr>
                        <a:t>.) за </a:t>
                      </a:r>
                      <a:r>
                        <a:rPr lang="en-US" sz="1200" dirty="0" err="1">
                          <a:effectLst/>
                        </a:rPr>
                        <a:t>подготовката</a:t>
                      </a:r>
                      <a:r>
                        <a:rPr lang="en-US" sz="1200" dirty="0">
                          <a:effectLst/>
                        </a:rPr>
                        <a:t> за </a:t>
                      </a:r>
                      <a:r>
                        <a:rPr lang="en-US" sz="1200" dirty="0" err="1">
                          <a:effectLst/>
                        </a:rPr>
                        <a:t>изпита</a:t>
                      </a:r>
                      <a:r>
                        <a:rPr lang="en-US" sz="1200" dirty="0">
                          <a:effectLst/>
                        </a:rPr>
                        <a:t> по </a:t>
                      </a:r>
                      <a:r>
                        <a:rPr lang="en-US" sz="1200" dirty="0" err="1">
                          <a:effectLst/>
                        </a:rPr>
                        <a:t>учебната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дисциплина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48" marR="63148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5.48</a:t>
                      </a:r>
                      <a:endParaRPr lang="en-GB" sz="12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-5715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+mn-lt"/>
                          <a:ea typeface="Calibri"/>
                          <a:cs typeface="Times New Roman"/>
                        </a:rPr>
                        <a:t>5.38</a:t>
                      </a:r>
                      <a:endParaRPr lang="en-GB" sz="12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-5715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+mn-lt"/>
                          <a:ea typeface="Calibri"/>
                          <a:cs typeface="Times New Roman"/>
                        </a:rPr>
                        <a:t>5.11</a:t>
                      </a:r>
                      <a:endParaRPr lang="en-GB" sz="12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16024"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effectLst/>
                        </a:rPr>
                        <a:t>Провежда</a:t>
                      </a:r>
                      <a:r>
                        <a:rPr lang="en-US" sz="1200" dirty="0" smtClean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консултации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със</a:t>
                      </a:r>
                      <a:r>
                        <a:rPr lang="en-US" sz="1200" dirty="0">
                          <a:effectLst/>
                        </a:rPr>
                        <a:t>  </a:t>
                      </a:r>
                      <a:r>
                        <a:rPr lang="en-US" sz="1200" dirty="0" err="1">
                          <a:effectLst/>
                        </a:rPr>
                        <a:t>студентите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48" marR="63148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4.83</a:t>
                      </a:r>
                      <a:endParaRPr lang="en-GB" sz="12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-5715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+mn-lt"/>
                          <a:ea typeface="Calibri"/>
                          <a:cs typeface="Times New Roman"/>
                        </a:rPr>
                        <a:t>5.07</a:t>
                      </a:r>
                      <a:endParaRPr lang="en-GB" sz="12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-5715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+mn-lt"/>
                          <a:ea typeface="Calibri"/>
                          <a:cs typeface="Times New Roman"/>
                        </a:rPr>
                        <a:t>5.33</a:t>
                      </a:r>
                      <a:endParaRPr lang="en-GB" sz="12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88032"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effectLst/>
                        </a:rPr>
                        <a:t>Обективен</a:t>
                      </a:r>
                      <a:r>
                        <a:rPr lang="en-US" sz="1200" dirty="0" smtClean="0">
                          <a:effectLst/>
                        </a:rPr>
                        <a:t> </a:t>
                      </a:r>
                      <a:r>
                        <a:rPr lang="en-US" sz="1200" dirty="0">
                          <a:effectLst/>
                        </a:rPr>
                        <a:t>и </a:t>
                      </a:r>
                      <a:r>
                        <a:rPr lang="en-US" sz="1200" dirty="0" err="1">
                          <a:effectLst/>
                        </a:rPr>
                        <a:t>безпристрастен</a:t>
                      </a:r>
                      <a:r>
                        <a:rPr lang="en-US" sz="1200" dirty="0">
                          <a:effectLst/>
                        </a:rPr>
                        <a:t> е при </a:t>
                      </a:r>
                      <a:r>
                        <a:rPr lang="en-US" sz="1200" dirty="0" err="1">
                          <a:effectLst/>
                        </a:rPr>
                        <a:t>оценяване</a:t>
                      </a:r>
                      <a:r>
                        <a:rPr lang="en-US" sz="1200" dirty="0">
                          <a:effectLst/>
                        </a:rPr>
                        <a:t> на </a:t>
                      </a:r>
                      <a:r>
                        <a:rPr lang="en-US" sz="1200" dirty="0" err="1">
                          <a:effectLst/>
                        </a:rPr>
                        <a:t>знанията</a:t>
                      </a:r>
                      <a:r>
                        <a:rPr lang="en-US" sz="1200" dirty="0">
                          <a:effectLst/>
                        </a:rPr>
                        <a:t> и </a:t>
                      </a:r>
                      <a:r>
                        <a:rPr lang="en-US" sz="1200" dirty="0" err="1">
                          <a:effectLst/>
                        </a:rPr>
                        <a:t>уменията</a:t>
                      </a:r>
                      <a:r>
                        <a:rPr lang="en-US" sz="1200" dirty="0">
                          <a:effectLst/>
                        </a:rPr>
                        <a:t> на </a:t>
                      </a:r>
                      <a:r>
                        <a:rPr lang="en-US" sz="1200" dirty="0" err="1">
                          <a:effectLst/>
                        </a:rPr>
                        <a:t>студентите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48" marR="63148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5.60</a:t>
                      </a:r>
                      <a:endParaRPr lang="en-GB" sz="12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-5715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+mn-lt"/>
                          <a:ea typeface="Calibri"/>
                          <a:cs typeface="Times New Roman"/>
                        </a:rPr>
                        <a:t>5.63</a:t>
                      </a:r>
                      <a:endParaRPr lang="en-GB" sz="12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-5715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+mn-lt"/>
                          <a:ea typeface="Calibri"/>
                          <a:cs typeface="Times New Roman"/>
                        </a:rPr>
                        <a:t>5.78</a:t>
                      </a:r>
                      <a:endParaRPr lang="en-GB" sz="12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32872"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bg-BG" sz="1200" b="1" dirty="0">
                          <a:effectLst/>
                        </a:rPr>
                        <a:t>Обща оценка</a:t>
                      </a:r>
                      <a:endParaRPr lang="en-GB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48" marR="63148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5.47</a:t>
                      </a:r>
                      <a:endParaRPr lang="en-GB" sz="12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-5715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+mn-lt"/>
                          <a:ea typeface="Calibri"/>
                          <a:cs typeface="Times New Roman"/>
                        </a:rPr>
                        <a:t>5.51</a:t>
                      </a:r>
                      <a:endParaRPr lang="en-GB" sz="12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-5715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5.49</a:t>
                      </a:r>
                      <a:endParaRPr lang="en-GB" sz="12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43851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8640960" cy="720080"/>
          </a:xfrm>
        </p:spPr>
        <p:txBody>
          <a:bodyPr>
            <a:normAutofit fontScale="90000"/>
          </a:bodyPr>
          <a:lstStyle/>
          <a:p>
            <a:r>
              <a:rPr lang="bg-BG" sz="2000" b="1" dirty="0" smtClean="0"/>
              <a:t>НАЛИЧНИ ЗАТРУДНЕНИЯ С УСВОЯВАНЕТО НА УЧЕБНИЯ МАТЕРИАЛ И ОТДЕЛЕНО ВРЕМЕ ОТ СТУДЕНТИТЕ  ЗА САМОПОДГОТОВКА</a:t>
            </a:r>
            <a:endParaRPr lang="en-GB" sz="2000" b="1" dirty="0"/>
          </a:p>
        </p:txBody>
      </p:sp>
      <p:sp>
        <p:nvSpPr>
          <p:cNvPr id="13" name="Text Box 4"/>
          <p:cNvSpPr txBox="1">
            <a:spLocks noChangeArrowheads="1"/>
          </p:cNvSpPr>
          <p:nvPr/>
        </p:nvSpPr>
        <p:spPr bwMode="auto">
          <a:xfrm>
            <a:off x="251520" y="6093296"/>
            <a:ext cx="4896544" cy="648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171450" marR="0" lvl="0" indent="-1714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bg-BG" sz="12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По-голяма част от студентите споделят, че не са срещали затруднения с усвояването на учебния материал по „Патоанатомия“ и </a:t>
            </a:r>
            <a:r>
              <a:rPr kumimoji="0" lang="bg-BG" sz="1200" b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по „Патофизиология“</a:t>
            </a:r>
            <a:r>
              <a:rPr kumimoji="0" lang="bg-BG" sz="12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.</a:t>
            </a:r>
          </a:p>
        </p:txBody>
      </p:sp>
      <p:sp>
        <p:nvSpPr>
          <p:cNvPr id="14" name="Text Box 4"/>
          <p:cNvSpPr txBox="1">
            <a:spLocks noChangeArrowheads="1"/>
          </p:cNvSpPr>
          <p:nvPr/>
        </p:nvSpPr>
        <p:spPr bwMode="auto">
          <a:xfrm>
            <a:off x="4788024" y="6093296"/>
            <a:ext cx="4191264" cy="648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171450" marR="0" lvl="0" indent="-1714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bg-BG" sz="12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Около и над 60%</a:t>
            </a:r>
            <a:r>
              <a:rPr kumimoji="0" lang="bg-BG" sz="1200" b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 от студентите считат, че са отделили достатъчно време за самоподготовка по двете изучавани учебни дисциплини.</a:t>
            </a:r>
            <a:endParaRPr kumimoji="0" lang="en-US" sz="1200" b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83302727"/>
              </p:ext>
            </p:extLst>
          </p:nvPr>
        </p:nvGraphicFramePr>
        <p:xfrm>
          <a:off x="107504" y="1052736"/>
          <a:ext cx="4572000" cy="47525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Chart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23997975"/>
              </p:ext>
            </p:extLst>
          </p:nvPr>
        </p:nvGraphicFramePr>
        <p:xfrm>
          <a:off x="4283968" y="1124744"/>
          <a:ext cx="4572000" cy="47525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894060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12968" cy="648072"/>
          </a:xfrm>
        </p:spPr>
        <p:txBody>
          <a:bodyPr>
            <a:normAutofit fontScale="90000"/>
          </a:bodyPr>
          <a:lstStyle/>
          <a:p>
            <a:r>
              <a:rPr lang="bg-BG" sz="2000" b="1" dirty="0" smtClean="0"/>
              <a:t>ОРГАНИЗИРАНИ КОНСУЛТАЦИИ ОТ ПРЕПОДАВАТЕЛИТЕ ПО УЧЕБНИТЕ ДИСЦИПЛИНИ И ПОСЕЩАЕМОСТ ОТ СТУДЕНТИТЕ</a:t>
            </a:r>
            <a:endParaRPr lang="en-GB" sz="2000" b="1" dirty="0"/>
          </a:p>
        </p:txBody>
      </p:sp>
      <p:sp>
        <p:nvSpPr>
          <p:cNvPr id="13" name="Text Box 4"/>
          <p:cNvSpPr txBox="1">
            <a:spLocks noChangeArrowheads="1"/>
          </p:cNvSpPr>
          <p:nvPr/>
        </p:nvSpPr>
        <p:spPr bwMode="auto">
          <a:xfrm>
            <a:off x="179512" y="5661248"/>
            <a:ext cx="8784976" cy="10801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171450" marR="0" lvl="0" indent="-1714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buClrTx/>
              <a:buSzTx/>
              <a:buFont typeface="Arial" pitchFamily="34" charset="0"/>
              <a:buChar char="•"/>
              <a:tabLst/>
            </a:pPr>
            <a:r>
              <a:rPr lang="bg-BG" sz="1400" dirty="0" smtClean="0">
                <a:cs typeface="Arial" pitchFamily="34" charset="0"/>
              </a:rPr>
              <a:t>По-голяма част от студентите заявяват, че са провеждани консултации във връзка с изучаваните учебни дисциплини, като в повечето случаи те са организирани от асистентите.</a:t>
            </a:r>
          </a:p>
          <a:p>
            <a:pPr marL="171450" marR="0" lvl="0" indent="-1714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 typeface="Arial" pitchFamily="34" charset="0"/>
              <a:buChar char="•"/>
              <a:tabLst/>
            </a:pPr>
            <a:r>
              <a:rPr lang="bg-BG" sz="1400" baseline="0" dirty="0" smtClean="0">
                <a:cs typeface="Arial" pitchFamily="34" charset="0"/>
              </a:rPr>
              <a:t>Сравнително висока </a:t>
            </a:r>
            <a:r>
              <a:rPr lang="en-US" sz="1400" baseline="0" dirty="0" smtClean="0">
                <a:cs typeface="Arial" pitchFamily="34" charset="0"/>
              </a:rPr>
              <a:t>(</a:t>
            </a:r>
            <a:r>
              <a:rPr lang="bg-BG" sz="1400" baseline="0" dirty="0" smtClean="0">
                <a:cs typeface="Arial" pitchFamily="34" charset="0"/>
              </a:rPr>
              <a:t>над 95%</a:t>
            </a:r>
            <a:r>
              <a:rPr lang="en-US" sz="1400" baseline="0" dirty="0" smtClean="0">
                <a:cs typeface="Arial" pitchFamily="34" charset="0"/>
              </a:rPr>
              <a:t>)</a:t>
            </a:r>
            <a:r>
              <a:rPr lang="bg-BG" sz="1400" baseline="0" dirty="0" smtClean="0">
                <a:cs typeface="Arial" pitchFamily="34" charset="0"/>
              </a:rPr>
              <a:t> е посещаемостта на студентите на организираните консултации по двете учебни дисциплини</a:t>
            </a:r>
            <a:r>
              <a:rPr lang="bg-BG" sz="1400" dirty="0" smtClean="0">
                <a:cs typeface="Arial" pitchFamily="34" charset="0"/>
              </a:rPr>
              <a:t>.</a:t>
            </a:r>
            <a:endParaRPr kumimoji="0" lang="en-US" sz="1400" b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36786718"/>
              </p:ext>
            </p:extLst>
          </p:nvPr>
        </p:nvGraphicFramePr>
        <p:xfrm>
          <a:off x="179512" y="980728"/>
          <a:ext cx="4499992" cy="4680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Chart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98081032"/>
              </p:ext>
            </p:extLst>
          </p:nvPr>
        </p:nvGraphicFramePr>
        <p:xfrm>
          <a:off x="4499992" y="980728"/>
          <a:ext cx="4464496" cy="4680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625082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ssential">
  <a:themeElements>
    <a:clrScheme name="Foundry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Essential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Essential</Template>
  <TotalTime>770</TotalTime>
  <Words>1484</Words>
  <Application>Microsoft Office PowerPoint</Application>
  <PresentationFormat>On-screen Show (4:3)</PresentationFormat>
  <Paragraphs>186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Essential</vt:lpstr>
      <vt:lpstr> 03-01: ПРОУЧВАНЕ НА МНЕНИЕТО НА СТУДЕНТИ ЗА СПЕЦИФИЧНИТЕ КОМПЕТЕНЦИИ, ФОРМИРАНИ ПО УЧЕБНИТЕ ДИСЦИПЛИНИ „ПАТОАНАТОМИЯ” И „ПАТОФИЗИОЛОГИЯ”, ТЯХНОТО СЪОТВЕТСТВИЕ С МЕТОДИТЕ ЗА ОЦЕНКА НА ЗНАНИЯТА И УМЕНИЯТА НА СТУДЕНТИТЕ И ЗА ПРЕПОДАВАТЕЛИТЕ, УЧАСТВАЛИ В ОБУЧЕНИЕТО НА СТУДЕНТИТЕ ПО УЧЕБНИТЕ ДИСЦИПЛИНИ</vt:lpstr>
      <vt:lpstr>ОСНОВНИ ДАННИ ЗА ПРОУЧВАНЕТО   Табл. 1</vt:lpstr>
      <vt:lpstr>СПЕЦИФИЧНИ КОМПЕТЕНЦИИ, ФОРМИРАНИ ПО УЧЕБНИТЕ ДИСЦИПЛИНИ И ТЯХНОТО ЗНАЧЕНИЕ В ПРОЦЕСА НА  ЦЯЛОСТНОТО ОБУЧЕНИЕ  И ЗА БЪДЕЩАТА ПРОФЕСИОНАЛНА РЕАЛИЗАЦИЯ ПО ФАРМАЦИЯ</vt:lpstr>
      <vt:lpstr>СПЕЦИФИЧНИ ЦЕЛИ НА ЗАНЯТИЯТА, ИЗЯСНЯВАНИ ОТ ПРЕПОДАВАТЕЛИТЕ ПО УЧЕБНИТЕ ДИСЦИПЛИНИ</vt:lpstr>
      <vt:lpstr>АКТУАЛНОСТ НА УЧЕБНОТО СЪДЪРЖАНИЕ  НА УЧЕБНИТЕ ДИСЦИПЛИНИ</vt:lpstr>
      <vt:lpstr>Табл. № 2. Оценки, дадени за преподавателите по учебната дисциплина „ПАТОАНАТОМИЯ” от студентите</vt:lpstr>
      <vt:lpstr>Табл. № 3. Оценки, дадени за преподавателите по учебната дисциплина „ПАТОФИЗИОЛОГИЯ” от студентите</vt:lpstr>
      <vt:lpstr>НАЛИЧНИ ЗАТРУДНЕНИЯ С УСВОЯВАНЕТО НА УЧЕБНИЯ МАТЕРИАЛ И ОТДЕЛЕНО ВРЕМЕ ОТ СТУДЕНТИТЕ  ЗА САМОПОДГОТОВКА</vt:lpstr>
      <vt:lpstr>ОРГАНИЗИРАНИ КОНСУЛТАЦИИ ОТ ПРЕПОДАВАТЕЛИТЕ ПО УЧЕБНИТЕ ДИСЦИПЛИНИ И ПОСЕЩАЕМОСТ ОТ СТУДЕНТИТЕ</vt:lpstr>
      <vt:lpstr>ПОДГОТОВКА И ПРОВЕЖДАНЕ НА ИЗПИТА ПО УЧЕБНИТЕ ДИСЦИПЛИНИ</vt:lpstr>
      <vt:lpstr>ИНДИВИДУАЛНИ ЗАБЕЛЕЖКИ И ПРЕПОРЪКИ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Windows User</cp:lastModifiedBy>
  <cp:revision>209</cp:revision>
  <dcterms:created xsi:type="dcterms:W3CDTF">2018-03-30T05:06:56Z</dcterms:created>
  <dcterms:modified xsi:type="dcterms:W3CDTF">2018-04-26T10:44:07Z</dcterms:modified>
</cp:coreProperties>
</file>