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3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3-02%20Obuchenie%20Pharmacy_Students\03-02%20Obuchenie%20Pharmacy_Students%20FIGURES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3-02%20Obuchenie%20Pharmacy_Students\03-02%20Obuchenie%20Pharmacy_Students%20FIGUR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3-02%20Obuchenie%20Pharmacy_Students\03-02%20Obuchenie%20Pharmacy_Students%20FIGURES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870458273942393E-2"/>
          <c:w val="0.99098323700467394"/>
          <c:h val="0.70813827199276713"/>
        </c:manualLayout>
      </c:layout>
      <c:pie3DChart>
        <c:varyColors val="1"/>
        <c:ser>
          <c:idx val="0"/>
          <c:order val="0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Лист1!$A$1:$A$4</c:f>
              <c:strCache>
                <c:ptCount val="4"/>
                <c:pt idx="0">
                  <c:v>да, считам напълно</c:v>
                </c:pt>
                <c:pt idx="1">
                  <c:v>да, считам, но не достатъчно</c:v>
                </c:pt>
                <c:pt idx="2">
                  <c:v>не, не считам</c:v>
                </c:pt>
                <c:pt idx="3">
                  <c:v>не мога да преценя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52.2</c:v>
                </c:pt>
                <c:pt idx="1">
                  <c:v>39.200000000000003</c:v>
                </c:pt>
                <c:pt idx="2">
                  <c:v>4.3</c:v>
                </c:pt>
                <c:pt idx="3">
                  <c:v>4.3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1.4805202522717114E-2"/>
          <c:y val="0.80181129299809595"/>
          <c:w val="0.93491162480654599"/>
          <c:h val="0.14626870960697855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Лист1!$J$84:$J$86</c:f>
              <c:strCache>
                <c:ptCount val="3"/>
                <c:pt idx="0">
                  <c:v>да, възлагали по повечето учебни дисциплини</c:v>
                </c:pt>
                <c:pt idx="1">
                  <c:v>да, възлагали само по някои учебни дисциплини</c:v>
                </c:pt>
                <c:pt idx="2">
                  <c:v>не, не са възлагали</c:v>
                </c:pt>
              </c:strCache>
            </c:strRef>
          </c:cat>
          <c:val>
            <c:numRef>
              <c:f>Лист1!$K$84:$K$86</c:f>
              <c:numCache>
                <c:formatCode>General</c:formatCode>
                <c:ptCount val="3"/>
                <c:pt idx="0">
                  <c:v>22.7</c:v>
                </c:pt>
                <c:pt idx="1">
                  <c:v>72.7</c:v>
                </c:pt>
                <c:pt idx="2">
                  <c:v>4.5999999999999996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8808192"/>
        <c:axId val="248809728"/>
      </c:barChart>
      <c:catAx>
        <c:axId val="248808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48809728"/>
        <c:crosses val="autoZero"/>
        <c:auto val="1"/>
        <c:lblAlgn val="ctr"/>
        <c:lblOffset val="100"/>
        <c:noMultiLvlLbl val="0"/>
      </c:catAx>
      <c:valAx>
        <c:axId val="2488097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88081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Лист1!$A$105:$A$108</c:f>
              <c:strCache>
                <c:ptCount val="4"/>
                <c:pt idx="0">
                  <c:v>с интерес</c:v>
                </c:pt>
                <c:pt idx="1">
                  <c:v>считам, че са полезни</c:v>
                </c:pt>
                <c:pt idx="2">
                  <c:v>считам, че са излишни и отнемат много време</c:v>
                </c:pt>
                <c:pt idx="3">
                  <c:v>считам, че са безполезни</c:v>
                </c:pt>
              </c:strCache>
            </c:strRef>
          </c:cat>
          <c:val>
            <c:numRef>
              <c:f>Лист1!$B$105:$B$108</c:f>
              <c:numCache>
                <c:formatCode>General</c:formatCode>
                <c:ptCount val="4"/>
                <c:pt idx="0">
                  <c:v>15.8</c:v>
                </c:pt>
                <c:pt idx="1">
                  <c:v>50.1</c:v>
                </c:pt>
                <c:pt idx="2">
                  <c:v>20.5</c:v>
                </c:pt>
                <c:pt idx="3">
                  <c:v>13.6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8928512"/>
        <c:axId val="249008128"/>
      </c:barChart>
      <c:catAx>
        <c:axId val="248928512"/>
        <c:scaling>
          <c:orientation val="minMax"/>
        </c:scaling>
        <c:delete val="0"/>
        <c:axPos val="l"/>
        <c:majorTickMark val="none"/>
        <c:minorTickMark val="none"/>
        <c:tickLblPos val="nextTo"/>
        <c:crossAx val="249008128"/>
        <c:crosses val="autoZero"/>
        <c:auto val="1"/>
        <c:lblAlgn val="ctr"/>
        <c:lblOffset val="100"/>
        <c:noMultiLvlLbl val="0"/>
      </c:catAx>
      <c:valAx>
        <c:axId val="249008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89285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2567205794338263"/>
          <c:w val="1"/>
          <c:h val="0.71174528994986219"/>
        </c:manualLayout>
      </c:layout>
      <c:pie3DChart>
        <c:varyColors val="1"/>
        <c:ser>
          <c:idx val="0"/>
          <c:order val="0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Лист1!$L$105:$L$106</c:f>
              <c:strCache>
                <c:ptCount val="2"/>
                <c:pt idx="0">
                  <c:v>не съм участвал, тъй като не съм информиран</c:v>
                </c:pt>
                <c:pt idx="1">
                  <c:v>не съм участвал, тъй като не проявявам интерес</c:v>
                </c:pt>
              </c:strCache>
            </c:strRef>
          </c:cat>
          <c:val>
            <c:numRef>
              <c:f>Лист1!$M$105:$M$106</c:f>
              <c:numCache>
                <c:formatCode>General</c:formatCode>
                <c:ptCount val="2"/>
                <c:pt idx="0">
                  <c:v>45.5</c:v>
                </c:pt>
                <c:pt idx="1">
                  <c:v>54.5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Лист1!$A$124:$A$125</c:f>
              <c:strCache>
                <c:ptCount val="2"/>
                <c:pt idx="0">
                  <c:v>да, ползвам</c:v>
                </c:pt>
                <c:pt idx="1">
                  <c:v>не, не ползвам</c:v>
                </c:pt>
              </c:strCache>
            </c:strRef>
          </c:cat>
          <c:val>
            <c:numRef>
              <c:f>Лист1!$B$124:$B$125</c:f>
              <c:numCache>
                <c:formatCode>0.0;[Red]0.0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Лист1!$J$126</c:f>
              <c:strCache>
                <c:ptCount val="1"/>
                <c:pt idx="0">
                  <c:v>да, ползвам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Лист1!$K$126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Лист1!$J$127</c:f>
              <c:strCache>
                <c:ptCount val="1"/>
                <c:pt idx="0">
                  <c:v>не, не ползвам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Лист1!$K$127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49388032"/>
        <c:axId val="249389824"/>
      </c:barChart>
      <c:catAx>
        <c:axId val="249388032"/>
        <c:scaling>
          <c:orientation val="minMax"/>
        </c:scaling>
        <c:delete val="1"/>
        <c:axPos val="l"/>
        <c:majorTickMark val="none"/>
        <c:minorTickMark val="none"/>
        <c:tickLblPos val="nextTo"/>
        <c:crossAx val="249389824"/>
        <c:crosses val="autoZero"/>
        <c:auto val="1"/>
        <c:lblAlgn val="ctr"/>
        <c:lblOffset val="100"/>
        <c:noMultiLvlLbl val="0"/>
      </c:catAx>
      <c:valAx>
        <c:axId val="2493898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493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Лист1!$A$145:$A$146</c:f>
              <c:strCache>
                <c:ptCount val="2"/>
                <c:pt idx="0">
                  <c:v>да, подкрепя ни</c:v>
                </c:pt>
                <c:pt idx="1">
                  <c:v>не мога да преценя</c:v>
                </c:pt>
              </c:strCache>
            </c:strRef>
          </c:cat>
          <c:val>
            <c:numRef>
              <c:f>Лист1!$B$145:$B$146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66.7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Лист1!$J$1:$J$4</c:f>
              <c:strCache>
                <c:ptCount val="4"/>
                <c:pt idx="0">
                  <c:v>да, удовлетворява ме</c:v>
                </c:pt>
                <c:pt idx="1">
                  <c:v>не, не ме удовлетворява</c:v>
                </c:pt>
                <c:pt idx="2">
                  <c:v>не мога да преценя</c:v>
                </c:pt>
                <c:pt idx="3">
                  <c:v>не съм запознат с учебния план</c:v>
                </c:pt>
              </c:strCache>
            </c:strRef>
          </c:cat>
          <c:val>
            <c:numRef>
              <c:f>Лист1!$K$1:$K$4</c:f>
              <c:numCache>
                <c:formatCode>General</c:formatCode>
                <c:ptCount val="4"/>
                <c:pt idx="0">
                  <c:v>77.3</c:v>
                </c:pt>
                <c:pt idx="1">
                  <c:v>9.1</c:v>
                </c:pt>
                <c:pt idx="2">
                  <c:v>9.1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8358016"/>
        <c:axId val="248359936"/>
      </c:barChart>
      <c:catAx>
        <c:axId val="248358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48359936"/>
        <c:crosses val="autoZero"/>
        <c:auto val="1"/>
        <c:lblAlgn val="ctr"/>
        <c:lblOffset val="100"/>
        <c:noMultiLvlLbl val="0"/>
      </c:catAx>
      <c:valAx>
        <c:axId val="248359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83580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0.13987882764654419"/>
                  <c:y val="6.56029454651501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Лист1!$A$22:$A$23</c:f>
              <c:strCache>
                <c:ptCount val="2"/>
                <c:pt idx="0">
                  <c:v>да, удовлетворява ме</c:v>
                </c:pt>
                <c:pt idx="1">
                  <c:v>не, не ме удовлетворява</c:v>
                </c:pt>
              </c:strCache>
            </c:strRef>
          </c:cat>
          <c:val>
            <c:numRef>
              <c:f>Лист1!$B$22:$B$23</c:f>
              <c:numCache>
                <c:formatCode>General</c:formatCode>
                <c:ptCount val="2"/>
                <c:pt idx="0">
                  <c:v>72.7</c:v>
                </c:pt>
                <c:pt idx="1">
                  <c:v>27.3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Лист1!$J$22:$J$25</c:f>
              <c:strCache>
                <c:ptCount val="4"/>
                <c:pt idx="0">
                  <c:v>ненавременна информация, предоставяна на студентите </c:v>
                </c:pt>
                <c:pt idx="1">
                  <c:v>недобра организация на учебните занятия - провеждат се в различни сгради</c:v>
                </c:pt>
                <c:pt idx="2">
                  <c:v>пренатоварен седмичен график на занятията</c:v>
                </c:pt>
                <c:pt idx="3">
                  <c:v>недостатъчни почивки между две последователни упражнения</c:v>
                </c:pt>
              </c:strCache>
            </c:strRef>
          </c:cat>
          <c:val>
            <c:numRef>
              <c:f>Лист1!$K$22:$K$25</c:f>
              <c:numCache>
                <c:formatCode>0.0;[Red]0.0</c:formatCode>
                <c:ptCount val="4"/>
                <c:pt idx="0">
                  <c:v>19.5</c:v>
                </c:pt>
                <c:pt idx="1">
                  <c:v>25</c:v>
                </c:pt>
                <c:pt idx="2">
                  <c:v>25</c:v>
                </c:pt>
                <c:pt idx="3">
                  <c:v>30.5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4921856"/>
        <c:axId val="244923392"/>
      </c:barChart>
      <c:catAx>
        <c:axId val="244921856"/>
        <c:scaling>
          <c:orientation val="minMax"/>
        </c:scaling>
        <c:delete val="0"/>
        <c:axPos val="l"/>
        <c:majorTickMark val="out"/>
        <c:minorTickMark val="none"/>
        <c:tickLblPos val="nextTo"/>
        <c:crossAx val="244923392"/>
        <c:crosses val="autoZero"/>
        <c:auto val="1"/>
        <c:lblAlgn val="ctr"/>
        <c:lblOffset val="100"/>
        <c:noMultiLvlLbl val="0"/>
      </c:catAx>
      <c:valAx>
        <c:axId val="244923392"/>
        <c:scaling>
          <c:orientation val="minMax"/>
          <c:max val="100"/>
        </c:scaling>
        <c:delete val="0"/>
        <c:axPos val="b"/>
        <c:majorGridlines/>
        <c:numFmt formatCode="0.0;[Red]0.0" sourceLinked="1"/>
        <c:majorTickMark val="out"/>
        <c:minorTickMark val="none"/>
        <c:tickLblPos val="nextTo"/>
        <c:crossAx val="2449218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283420616100127E-2"/>
          <c:y val="9.3015338363077502E-2"/>
          <c:w val="0.90507711786812961"/>
          <c:h val="0.84448487205125344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0.22576648402388722"/>
                  <c:y val="-0.297069652514058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Лист1!$I$63:$I$64</c:f>
              <c:strCache>
                <c:ptCount val="2"/>
                <c:pt idx="0">
                  <c:v>да, осъществяват</c:v>
                </c:pt>
                <c:pt idx="1">
                  <c:v>да, осъществяват, но само по някои учебни дисциплини</c:v>
                </c:pt>
              </c:strCache>
            </c:strRef>
          </c:cat>
          <c:val>
            <c:numRef>
              <c:f>Лист1!$J$63:$J$64</c:f>
              <c:numCache>
                <c:formatCode>General</c:formatCode>
                <c:ptCount val="2"/>
                <c:pt idx="0">
                  <c:v>27.3</c:v>
                </c:pt>
                <c:pt idx="1">
                  <c:v>72.7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Лист1!$B$84</c:f>
              <c:strCache>
                <c:ptCount val="1"/>
                <c:pt idx="0">
                  <c:v>под 20%</c:v>
                </c:pt>
              </c:strCache>
            </c:strRef>
          </c:tx>
          <c:invertIfNegative val="0"/>
          <c:cat>
            <c:strRef>
              <c:f>Лист1!$A$85:$A$86</c:f>
              <c:strCache>
                <c:ptCount val="2"/>
                <c:pt idx="0">
                  <c:v>извършва се проверка</c:v>
                </c:pt>
                <c:pt idx="1">
                  <c:v>не се извършва проверка</c:v>
                </c:pt>
              </c:strCache>
            </c:strRef>
          </c:cat>
          <c:val>
            <c:numRef>
              <c:f>Лист1!$B$85:$B$86</c:f>
              <c:numCache>
                <c:formatCode>General</c:formatCode>
                <c:ptCount val="2"/>
                <c:pt idx="1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Лист1!$C$84</c:f>
              <c:strCache>
                <c:ptCount val="1"/>
                <c:pt idx="0">
                  <c:v>20-40%</c:v>
                </c:pt>
              </c:strCache>
            </c:strRef>
          </c:tx>
          <c:invertIfNegative val="0"/>
          <c:cat>
            <c:strRef>
              <c:f>Лист1!$A$85:$A$86</c:f>
              <c:strCache>
                <c:ptCount val="2"/>
                <c:pt idx="0">
                  <c:v>извършва се проверка</c:v>
                </c:pt>
                <c:pt idx="1">
                  <c:v>не се извършва проверка</c:v>
                </c:pt>
              </c:strCache>
            </c:strRef>
          </c:cat>
          <c:val>
            <c:numRef>
              <c:f>Лист1!$C$85:$C$86</c:f>
              <c:numCache>
                <c:formatCode>General</c:formatCode>
                <c:ptCount val="2"/>
                <c:pt idx="1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Лист1!$D$84</c:f>
              <c:strCache>
                <c:ptCount val="1"/>
                <c:pt idx="0">
                  <c:v>41-60%</c:v>
                </c:pt>
              </c:strCache>
            </c:strRef>
          </c:tx>
          <c:invertIfNegative val="0"/>
          <c:cat>
            <c:strRef>
              <c:f>Лист1!$A$85:$A$86</c:f>
              <c:strCache>
                <c:ptCount val="2"/>
                <c:pt idx="0">
                  <c:v>извършва се проверка</c:v>
                </c:pt>
                <c:pt idx="1">
                  <c:v>не се извършва проверка</c:v>
                </c:pt>
              </c:strCache>
            </c:strRef>
          </c:cat>
          <c:val>
            <c:numRef>
              <c:f>Лист1!$D$85:$D$86</c:f>
              <c:numCache>
                <c:formatCode>General</c:formatCode>
                <c:ptCount val="2"/>
                <c:pt idx="1">
                  <c:v>9.1999999999999993</c:v>
                </c:pt>
              </c:numCache>
            </c:numRef>
          </c:val>
        </c:ser>
        <c:ser>
          <c:idx val="3"/>
          <c:order val="3"/>
          <c:tx>
            <c:strRef>
              <c:f>Лист1!$E$84</c:f>
              <c:strCache>
                <c:ptCount val="1"/>
                <c:pt idx="0">
                  <c:v>61-80%</c:v>
                </c:pt>
              </c:strCache>
            </c:strRef>
          </c:tx>
          <c:invertIfNegative val="0"/>
          <c:cat>
            <c:strRef>
              <c:f>Лист1!$A$85:$A$86</c:f>
              <c:strCache>
                <c:ptCount val="2"/>
                <c:pt idx="0">
                  <c:v>извършва се проверка</c:v>
                </c:pt>
                <c:pt idx="1">
                  <c:v>не се извършва проверка</c:v>
                </c:pt>
              </c:strCache>
            </c:strRef>
          </c:cat>
          <c:val>
            <c:numRef>
              <c:f>Лист1!$E$85:$E$86</c:f>
              <c:numCache>
                <c:formatCode>General</c:formatCode>
                <c:ptCount val="2"/>
                <c:pt idx="0">
                  <c:v>18.2</c:v>
                </c:pt>
                <c:pt idx="1">
                  <c:v>27.3</c:v>
                </c:pt>
              </c:numCache>
            </c:numRef>
          </c:val>
        </c:ser>
        <c:ser>
          <c:idx val="4"/>
          <c:order val="4"/>
          <c:tx>
            <c:strRef>
              <c:f>Лист1!$F$84</c:f>
              <c:strCache>
                <c:ptCount val="1"/>
                <c:pt idx="0">
                  <c:v>над 80%</c:v>
                </c:pt>
              </c:strCache>
            </c:strRef>
          </c:tx>
          <c:invertIfNegative val="0"/>
          <c:cat>
            <c:strRef>
              <c:f>Лист1!$A$85:$A$86</c:f>
              <c:strCache>
                <c:ptCount val="2"/>
                <c:pt idx="0">
                  <c:v>извършва се проверка</c:v>
                </c:pt>
                <c:pt idx="1">
                  <c:v>не се извършва проверка</c:v>
                </c:pt>
              </c:strCache>
            </c:strRef>
          </c:cat>
          <c:val>
            <c:numRef>
              <c:f>Лист1!$F$85:$F$86</c:f>
              <c:numCache>
                <c:formatCode>General</c:formatCode>
                <c:ptCount val="2"/>
                <c:pt idx="0">
                  <c:v>81.8</c:v>
                </c:pt>
                <c:pt idx="1">
                  <c:v>54.5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8228864"/>
        <c:axId val="248230656"/>
      </c:barChart>
      <c:catAx>
        <c:axId val="248228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8230656"/>
        <c:crosses val="autoZero"/>
        <c:auto val="1"/>
        <c:lblAlgn val="ctr"/>
        <c:lblOffset val="100"/>
        <c:noMultiLvlLbl val="0"/>
      </c:catAx>
      <c:valAx>
        <c:axId val="248230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8228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5000000000000001E-2"/>
                  <c:y val="-6.9444444444444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11111111111115E-2"/>
                  <c:y val="-6.481481481481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Лист1!$A$62:$A$63</c:f>
              <c:strCache>
                <c:ptCount val="2"/>
                <c:pt idx="0">
                  <c:v>да, посещавам всички учебни занятия</c:v>
                </c:pt>
                <c:pt idx="1">
                  <c:v>да, посещавам, но само някои от учебните занятия</c:v>
                </c:pt>
              </c:strCache>
            </c:strRef>
          </c:cat>
          <c:val>
            <c:numRef>
              <c:f>Лист1!$B$62:$B$63</c:f>
              <c:numCache>
                <c:formatCode>General</c:formatCode>
                <c:ptCount val="2"/>
                <c:pt idx="0">
                  <c:v>90.9</c:v>
                </c:pt>
                <c:pt idx="1">
                  <c:v>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8263808"/>
        <c:axId val="248277632"/>
        <c:axId val="0"/>
      </c:bar3DChart>
      <c:catAx>
        <c:axId val="248263808"/>
        <c:scaling>
          <c:orientation val="minMax"/>
        </c:scaling>
        <c:delete val="0"/>
        <c:axPos val="b"/>
        <c:majorTickMark val="none"/>
        <c:minorTickMark val="none"/>
        <c:tickLblPos val="nextTo"/>
        <c:crossAx val="248277632"/>
        <c:crosses val="autoZero"/>
        <c:auto val="1"/>
        <c:lblAlgn val="ctr"/>
        <c:lblOffset val="100"/>
        <c:noMultiLvlLbl val="0"/>
      </c:catAx>
      <c:valAx>
        <c:axId val="248277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82638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Лист1!$A$43:$A$44</c:f>
              <c:strCache>
                <c:ptCount val="2"/>
                <c:pt idx="0">
                  <c:v>да, удовлетворява ме</c:v>
                </c:pt>
                <c:pt idx="1">
                  <c:v>не, не ме удовлетворява</c:v>
                </c:pt>
              </c:strCache>
            </c:strRef>
          </c:cat>
          <c:val>
            <c:numRef>
              <c:f>Лист1!$B$43:$B$44</c:f>
              <c:numCache>
                <c:formatCode>0.0;[Red]0.0</c:formatCode>
                <c:ptCount val="2"/>
                <c:pt idx="0">
                  <c:v>81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2494143747753559E-2"/>
                  <c:y val="-0.36086629826868066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ru-RU" dirty="0">
                        <a:solidFill>
                          <a:schemeClr val="bg1"/>
                        </a:solidFill>
                      </a:rPr>
                      <a:t>дълъг интервал между някои изпити и твърде къс интервал между други изпити
90%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8647183855589082E-2"/>
                  <c:y val="4.3394985056036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Лист1!$I$43:$I$44</c:f>
              <c:strCache>
                <c:ptCount val="2"/>
                <c:pt idx="0">
                  <c:v>дълъг интервал между някои изпити и твърде къс интервал между други изпити</c:v>
                </c:pt>
                <c:pt idx="1">
                  <c:v>няколко изпита се провеждат за един ден</c:v>
                </c:pt>
              </c:strCache>
            </c:strRef>
          </c:cat>
          <c:val>
            <c:numRef>
              <c:f>Лист1!$J$43:$J$44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9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24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8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7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65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24/04/2018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9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24/04/2018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83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24/04/2018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3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33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3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F93E-331C-4692-8E7F-71149EF03EB2}" type="datetime1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498" y="1196752"/>
            <a:ext cx="7992888" cy="122413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03-02: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</a:t>
            </a:r>
            <a:r>
              <a:rPr lang="ru-RU" sz="2400" b="1" dirty="0" smtClean="0"/>
              <a:t>СТУДЕНТИ ОТ СПЕЦИАЛНОСТ «ФАРМАЦИЯ» ОТНОСНО ЦЯЛОСТНОТО ОБУЧЕНИЕ, ПРОВЕЖДАНО ПО СПЕЦИАЛНОСТТА ИМ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b="1" i="1" dirty="0" smtClean="0">
                <a:solidFill>
                  <a:schemeClr val="tx1"/>
                </a:solidFill>
              </a:rPr>
              <a:t>СТУДЕНТИ ОТ СПЕЦИАЛНОСТ „ФАРМАЦИЯ“, 2 КУРС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40886" y="416076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ОЦЕНКА НА РАБОТАТА НА УНИВЕРСИТЕТСКАТА БИБЛИОТЕКА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360" y="5517232"/>
            <a:ext cx="87849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На табл. 2 са представени оценките, дадени от студентите за работата на Университетската библиотека по различни критерии и обща оценка. По-висока е оценката за осигурения интернет-достъп, наличния брой компютри за ползване от студентите в читалните и културата на обслужване на служителите в библиотеката. Сравнително по-ниски са оценките за наличния брой учебници, учебни помагала и научни списания в библиотеката и тяхната осъвремененост </a:t>
            </a:r>
            <a:r>
              <a:rPr lang="en-US" sz="1400" dirty="0"/>
              <a:t>(</a:t>
            </a:r>
            <a:r>
              <a:rPr lang="bg-BG" sz="1400" dirty="0"/>
              <a:t>табл. 2</a:t>
            </a:r>
            <a:r>
              <a:rPr lang="en-US" sz="1400" dirty="0"/>
              <a:t>)</a:t>
            </a:r>
            <a:r>
              <a:rPr lang="bg-BG" sz="1400" dirty="0" smtClean="0"/>
              <a:t>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529910"/>
              </p:ext>
            </p:extLst>
          </p:nvPr>
        </p:nvGraphicFramePr>
        <p:xfrm>
          <a:off x="251520" y="1196752"/>
          <a:ext cx="5183696" cy="32385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24045"/>
                <a:gridCol w="759651"/>
              </a:tblGrid>
              <a:tr h="0">
                <a:tc>
                  <a:txBody>
                    <a:bodyPr/>
                    <a:lstStyle/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                                                         </a:t>
                      </a:r>
                      <a:endParaRPr lang="en-GB" sz="1400" dirty="0">
                        <a:effectLst/>
                      </a:endParaRPr>
                    </a:p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Показател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Оценка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А. </a:t>
                      </a:r>
                      <a:r>
                        <a:rPr lang="en-US" sz="1400" dirty="0" err="1">
                          <a:effectLst/>
                        </a:rPr>
                        <a:t>Наличност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фонда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учебници</a:t>
                      </a:r>
                      <a:r>
                        <a:rPr lang="en-US" sz="1400" dirty="0">
                          <a:effectLst/>
                        </a:rPr>
                        <a:t>, учебни </a:t>
                      </a:r>
                      <a:r>
                        <a:rPr lang="en-US" sz="1400" dirty="0" err="1">
                          <a:effectLst/>
                        </a:rPr>
                        <a:t>помагала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научни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списания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3.67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Б. </a:t>
                      </a:r>
                      <a:r>
                        <a:rPr lang="en-US" sz="1400" dirty="0" err="1">
                          <a:effectLst/>
                        </a:rPr>
                        <a:t>Актуалност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фонда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учебници</a:t>
                      </a:r>
                      <a:r>
                        <a:rPr lang="en-US" sz="1400" dirty="0">
                          <a:effectLst/>
                        </a:rPr>
                        <a:t>, учебни </a:t>
                      </a:r>
                      <a:r>
                        <a:rPr lang="en-US" sz="1400" dirty="0" err="1">
                          <a:effectLst/>
                        </a:rPr>
                        <a:t>помагала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научни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списания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3.81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В. </a:t>
                      </a:r>
                      <a:r>
                        <a:rPr lang="en-US" sz="1400" dirty="0" err="1">
                          <a:effectLst/>
                        </a:rPr>
                        <a:t>Наличен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брой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места</a:t>
                      </a:r>
                      <a:r>
                        <a:rPr lang="en-US" sz="1400" dirty="0">
                          <a:effectLst/>
                        </a:rPr>
                        <a:t> за </a:t>
                      </a:r>
                      <a:r>
                        <a:rPr lang="en-US" sz="1400" dirty="0" err="1">
                          <a:effectLst/>
                        </a:rPr>
                        <a:t>ползване</a:t>
                      </a:r>
                      <a:r>
                        <a:rPr lang="en-US" sz="1400" dirty="0">
                          <a:effectLst/>
                        </a:rPr>
                        <a:t> от </a:t>
                      </a:r>
                      <a:r>
                        <a:rPr lang="en-US" sz="1400" dirty="0" err="1">
                          <a:effectLst/>
                        </a:rPr>
                        <a:t>студентите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читалните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5.00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Г. </a:t>
                      </a:r>
                      <a:r>
                        <a:rPr lang="en-US" sz="1400" dirty="0" err="1">
                          <a:effectLst/>
                        </a:rPr>
                        <a:t>Наличен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брой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компютри</a:t>
                      </a:r>
                      <a:r>
                        <a:rPr lang="en-US" sz="1400" dirty="0">
                          <a:effectLst/>
                        </a:rPr>
                        <a:t> за </a:t>
                      </a:r>
                      <a:r>
                        <a:rPr lang="en-US" sz="1400" dirty="0" err="1">
                          <a:effectLst/>
                        </a:rPr>
                        <a:t>ползване</a:t>
                      </a:r>
                      <a:r>
                        <a:rPr lang="en-US" sz="1400" dirty="0">
                          <a:effectLst/>
                        </a:rPr>
                        <a:t> от </a:t>
                      </a:r>
                      <a:r>
                        <a:rPr lang="en-US" sz="1400" dirty="0" err="1">
                          <a:effectLst/>
                        </a:rPr>
                        <a:t>студентите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читалните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4.95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Д. </a:t>
                      </a:r>
                      <a:r>
                        <a:rPr lang="en-US" sz="1400" dirty="0" err="1">
                          <a:effectLst/>
                        </a:rPr>
                        <a:t>Интернет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достъп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библиотеката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вкл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до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база-данни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5.21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Е. </a:t>
                      </a:r>
                      <a:r>
                        <a:rPr lang="en-US" sz="1400" dirty="0" err="1">
                          <a:effectLst/>
                        </a:rPr>
                        <a:t>Работно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време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Библиотеката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4.48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Ж. </a:t>
                      </a:r>
                      <a:r>
                        <a:rPr lang="en-US" sz="1400" dirty="0" err="1">
                          <a:effectLst/>
                        </a:rPr>
                        <a:t>Култура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обслужването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служителите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Библиотеката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4.86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Общо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4.55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3" name="Picture 1" descr="DSC002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473249" cy="1427540"/>
          </a:xfrm>
          <a:prstGeom prst="rect">
            <a:avLst/>
          </a:prstGeom>
          <a:solidFill>
            <a:srgbClr val="FFFFFF"/>
          </a:solidFill>
          <a:ln w="57150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692696"/>
            <a:ext cx="52565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Табл. № 2.</a:t>
            </a:r>
            <a:r>
              <a:rPr lang="bg-BG" sz="1100" i="1" dirty="0"/>
              <a:t> Оценка на работата на Университетската библиотека по конкретни показатели и обща оценка </a:t>
            </a:r>
            <a:r>
              <a:rPr lang="en-US" sz="1100" i="1" dirty="0"/>
              <a:t>(</a:t>
            </a:r>
            <a:r>
              <a:rPr lang="bg-BG" sz="1100" i="1" dirty="0"/>
              <a:t>по шестобалната система</a:t>
            </a:r>
            <a:r>
              <a:rPr lang="en-US" sz="1100" i="1" dirty="0"/>
              <a:t>)</a:t>
            </a:r>
            <a:endParaRPr lang="en-GB" sz="1100" dirty="0"/>
          </a:p>
        </p:txBody>
      </p:sp>
      <p:pic>
        <p:nvPicPr>
          <p:cNvPr id="3075" name="Picture 3" descr="DSC0024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409" y="1628800"/>
            <a:ext cx="1713543" cy="1506289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SC002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629" y="3284984"/>
            <a:ext cx="1877699" cy="1713260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48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72008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/>
              <a:t>ОЦЕН</a:t>
            </a:r>
            <a:r>
              <a:rPr lang="bg-BG" sz="1800" b="1" dirty="0" smtClean="0"/>
              <a:t>КА НА</a:t>
            </a:r>
            <a:r>
              <a:rPr lang="en-US" sz="1800" b="1" dirty="0" smtClean="0"/>
              <a:t> СЛЕДНИТЕ ДЕЙНОСТИ И УСЛОВИЯ, ОСИГУРЯВАНИ ОТ МУ-ПЛЕВЕН (ОЦЕНКАТА СЕ ДАВА ПО ШЕСТОБАЛНАТА СИСТЕМА)</a:t>
            </a:r>
            <a:endParaRPr lang="en-GB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85063"/>
              </p:ext>
            </p:extLst>
          </p:nvPr>
        </p:nvGraphicFramePr>
        <p:xfrm>
          <a:off x="179512" y="1484784"/>
          <a:ext cx="8496944" cy="1295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16824"/>
                <a:gridCol w="1080120"/>
              </a:tblGrid>
              <a:tr h="0">
                <a:tc>
                  <a:txBody>
                    <a:bodyPr/>
                    <a:lstStyle/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                                                         </a:t>
                      </a:r>
                      <a:endParaRPr lang="en-GB" sz="1400" dirty="0">
                        <a:effectLst/>
                      </a:endParaRPr>
                    </a:p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Показател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Оценка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А. </a:t>
                      </a:r>
                      <a:r>
                        <a:rPr lang="en-US" sz="1400" dirty="0" err="1">
                          <a:effectLst/>
                        </a:rPr>
                        <a:t>Наличие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безопасни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здравословни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условия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труд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учебните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зали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лаборатории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5.09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Б. </a:t>
                      </a:r>
                      <a:r>
                        <a:rPr lang="en-US" sz="1400" dirty="0" err="1">
                          <a:effectLst/>
                        </a:rPr>
                        <a:t>Възможности</a:t>
                      </a:r>
                      <a:r>
                        <a:rPr lang="en-US" sz="1400" dirty="0">
                          <a:effectLst/>
                        </a:rPr>
                        <a:t> за </a:t>
                      </a:r>
                      <a:r>
                        <a:rPr lang="en-US" sz="1400" dirty="0" err="1">
                          <a:effectLst/>
                        </a:rPr>
                        <a:t>спортуване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5.23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В. </a:t>
                      </a:r>
                      <a:r>
                        <a:rPr lang="en-US" sz="1400" dirty="0" err="1">
                          <a:effectLst/>
                        </a:rPr>
                        <a:t>Възможности</a:t>
                      </a:r>
                      <a:r>
                        <a:rPr lang="en-US" sz="1400" dirty="0">
                          <a:effectLst/>
                        </a:rPr>
                        <a:t> за </a:t>
                      </a:r>
                      <a:r>
                        <a:rPr lang="en-US" sz="1400" dirty="0" err="1">
                          <a:effectLst/>
                        </a:rPr>
                        <a:t>самодейна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художественотворческа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дейност</a:t>
                      </a:r>
                      <a:r>
                        <a:rPr lang="en-US" sz="1400" dirty="0">
                          <a:effectLst/>
                        </a:rPr>
                        <a:t> на </a:t>
                      </a:r>
                      <a:r>
                        <a:rPr lang="en-US" sz="1400" dirty="0" err="1">
                          <a:effectLst/>
                        </a:rPr>
                        <a:t>студентите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4.64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Общо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4.98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0320" y="98072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i="1" dirty="0"/>
              <a:t>Табл. № 3.</a:t>
            </a:r>
            <a:r>
              <a:rPr lang="bg-BG" sz="1200" i="1" dirty="0"/>
              <a:t> Оценка на следните дейности, осигурявани от МУ-Плевен </a:t>
            </a:r>
            <a:endParaRPr lang="bg-BG" sz="1200" i="1" dirty="0" smtClean="0"/>
          </a:p>
          <a:p>
            <a:pPr algn="ctr"/>
            <a:r>
              <a:rPr lang="en-US" sz="1200" i="1" dirty="0" smtClean="0"/>
              <a:t>(</a:t>
            </a:r>
            <a:r>
              <a:rPr lang="bg-BG" sz="1200" i="1" dirty="0"/>
              <a:t>по шестобалната система</a:t>
            </a:r>
            <a:r>
              <a:rPr lang="en-US" sz="1200" i="1" dirty="0"/>
              <a:t>)</a:t>
            </a: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107504" y="3068961"/>
            <a:ext cx="63367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Студентите дават много добра оценка на осигурените възможности в МУ-Плевен за спортуване и за безопасни и здравословни условия на труд в учебните зали и лабораториите </a:t>
            </a:r>
            <a:r>
              <a:rPr lang="en-US" sz="1400" dirty="0"/>
              <a:t>(</a:t>
            </a:r>
            <a:r>
              <a:rPr lang="bg-BG" sz="1400" dirty="0"/>
              <a:t>табл. 3</a:t>
            </a:r>
            <a:r>
              <a:rPr lang="en-US" sz="1400" dirty="0"/>
              <a:t>)</a:t>
            </a:r>
            <a:r>
              <a:rPr lang="bg-BG" sz="1400" dirty="0"/>
              <a:t>.</a:t>
            </a:r>
            <a:endParaRPr lang="en-GB" sz="1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4" y="4005064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 smtClean="0"/>
              <a:t>ОСИГУРЯВАНА ПОДКРЕПА ОТ СТРАНА НА СТУДЕНТСКИЯ СЪВЕТ</a:t>
            </a:r>
            <a:endParaRPr lang="en-GB" sz="1800" dirty="0"/>
          </a:p>
        </p:txBody>
      </p:sp>
      <p:sp>
        <p:nvSpPr>
          <p:cNvPr id="8" name="Rectangle 7"/>
          <p:cNvSpPr/>
          <p:nvPr/>
        </p:nvSpPr>
        <p:spPr>
          <a:xfrm>
            <a:off x="107504" y="5089911"/>
            <a:ext cx="36881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Седем или 33.3% считат, че Студентският съвет осигурява необходимата подкрепа на студентите по отношение на техните права и искания във връзка с административното обслужване и условията на труд и самоизява. Над 2/3 от студентите са се въздържали от коментар </a:t>
            </a:r>
            <a:r>
              <a:rPr lang="en-US" sz="1400" dirty="0"/>
              <a:t>(</a:t>
            </a:r>
            <a:r>
              <a:rPr lang="bg-BG" sz="1400" dirty="0"/>
              <a:t>фиг. </a:t>
            </a:r>
            <a:r>
              <a:rPr lang="bg-BG" sz="1400" smtClean="0"/>
              <a:t>15</a:t>
            </a:r>
            <a:r>
              <a:rPr lang="en-US" sz="1400" smtClean="0"/>
              <a:t>)</a:t>
            </a:r>
            <a:r>
              <a:rPr lang="bg-BG" sz="1400" dirty="0"/>
              <a:t>.</a:t>
            </a:r>
            <a:endParaRPr lang="en-GB" sz="1400" dirty="0"/>
          </a:p>
        </p:txBody>
      </p:sp>
      <p:graphicFrame>
        <p:nvGraphicFramePr>
          <p:cNvPr id="14" name="Диагра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682180"/>
              </p:ext>
            </p:extLst>
          </p:nvPr>
        </p:nvGraphicFramePr>
        <p:xfrm>
          <a:off x="4499991" y="3861048"/>
          <a:ext cx="4283969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4211960" y="60932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15. </a:t>
            </a:r>
            <a:r>
              <a:rPr lang="bg-BG" sz="1100" i="1" dirty="0"/>
              <a:t>Студентският съвет подкрепя ли Вашите права и искания във връзка с административното обслужване и условията на труд и самоизява?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9324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590729"/>
              </p:ext>
            </p:extLst>
          </p:nvPr>
        </p:nvGraphicFramePr>
        <p:xfrm>
          <a:off x="179512" y="647720"/>
          <a:ext cx="8496944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7"/>
                <a:gridCol w="3744417"/>
              </a:tblGrid>
              <a:tr h="288032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Време на провеждане на проучването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Мес. 09 2017 г.</a:t>
                      </a:r>
                      <a:endParaRPr lang="en-GB" sz="1400" dirty="0"/>
                    </a:p>
                  </a:txBody>
                  <a:tcPr/>
                </a:tc>
              </a:tr>
              <a:tr h="288583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Бр. анкетирани лица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24 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студенти</a:t>
                      </a:r>
                      <a:endParaRPr lang="en-GB" sz="1400" dirty="0"/>
                    </a:p>
                  </a:txBody>
                  <a:tcPr/>
                </a:tc>
              </a:tr>
              <a:tr h="686544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Разпределение на анкетираните лица по </a:t>
                      </a:r>
                      <a:r>
                        <a:rPr lang="bg-BG" sz="1400" b="1" dirty="0" smtClean="0"/>
                        <a:t>пол</a:t>
                      </a:r>
                    </a:p>
                    <a:p>
                      <a:r>
                        <a:rPr lang="bg-BG" sz="1400" dirty="0" smtClean="0"/>
                        <a:t>  Мъже</a:t>
                      </a:r>
                    </a:p>
                    <a:p>
                      <a:r>
                        <a:rPr lang="bg-BG" sz="1400" dirty="0" smtClean="0"/>
                        <a:t>  Жени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9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42.9%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r>
                        <a:rPr lang="bg-BG" sz="1400" dirty="0" smtClean="0"/>
                        <a:t>12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57.1%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79512" y="1988840"/>
            <a:ext cx="85689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 smtClean="0"/>
              <a:t>ПРОФЕСИОНАЛНИ КОМПЕТЕНЦИИ НА МАГИСТЪР-ФАРМАЦЕВТИТЕ</a:t>
            </a:r>
            <a:endParaRPr lang="en-GB" sz="1800" b="1" dirty="0"/>
          </a:p>
        </p:txBody>
      </p:sp>
      <p:graphicFrame>
        <p:nvGraphicFramePr>
          <p:cNvPr id="8" name="Диагра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67799"/>
              </p:ext>
            </p:extLst>
          </p:nvPr>
        </p:nvGraphicFramePr>
        <p:xfrm>
          <a:off x="179512" y="2551405"/>
          <a:ext cx="309634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131840" y="2492896"/>
            <a:ext cx="601216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300" dirty="0"/>
              <a:t>Над 52% от лицата считат, че познават достатъчно спецификите на образователно-квалификационната степен „Магистър” по специалността „Фармация” </a:t>
            </a:r>
            <a:r>
              <a:rPr lang="en-US" sz="1300" dirty="0"/>
              <a:t>(</a:t>
            </a:r>
            <a:r>
              <a:rPr lang="bg-BG" sz="1300" dirty="0"/>
              <a:t>фиг. 1</a:t>
            </a:r>
            <a:r>
              <a:rPr lang="en-US" sz="1300" dirty="0"/>
              <a:t>)</a:t>
            </a:r>
            <a:r>
              <a:rPr lang="bg-BG" sz="1300" dirty="0"/>
              <a:t>. </a:t>
            </a:r>
            <a:endParaRPr lang="bg-BG" sz="13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300" dirty="0"/>
              <a:t>Въпреки това само 8 </a:t>
            </a:r>
            <a:r>
              <a:rPr lang="en-US" sz="1300" dirty="0"/>
              <a:t>(</a:t>
            </a:r>
            <a:r>
              <a:rPr lang="bg-BG" sz="1300" dirty="0"/>
              <a:t>33.3%</a:t>
            </a:r>
            <a:r>
              <a:rPr lang="en-US" sz="1300" dirty="0"/>
              <a:t>) </a:t>
            </a:r>
            <a:r>
              <a:rPr lang="bg-BG" sz="1300" dirty="0"/>
              <a:t>от всички анкетирани студенти са посочили някои от професионалните компетенции, които е необходимо да притежават дипломираните магистър-фармацевти. Вероятна причина за това е недоброто познаване на специфичните изисквания към специалността.   </a:t>
            </a:r>
            <a:endParaRPr lang="en-GB" sz="13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300" dirty="0"/>
              <a:t>Студентите считат, че основните професионални компетенции, които трябва да притежават дипломираните магистър-фармацевти са в различни области на фармацевтичната наука и практика: производство и клинични изпитвания на лекарства, фармацевтичен маркетинг, лабораторна работа и др. По отношение на самите лекарства част от лицата считат, че е необходима добра теоретична подготовка относно вида и състава на лекарствата, лекарствените взаимодействия, дозировки, противопоказания. Някои от студентите изтъкват значението на добрите комуникативни умения, които е необходимо да притежават магистър-фармацевтите, високата култура на обслужване и предоставянето на компетентна и подробна информация на клиентите в аптеките. Част от студентите акцентират върху формирането на практически умения, придобити не само в учебните зали и лабораториите на МУ-Плевен, но и по време на преддипломния стаж и извън територията на Университета.</a:t>
            </a:r>
            <a:endParaRPr lang="en-GB" sz="1300" dirty="0"/>
          </a:p>
          <a:p>
            <a:pPr marL="285750" indent="-285750">
              <a:buFont typeface="Arial" pitchFamily="34" charset="0"/>
              <a:buChar char="•"/>
            </a:pPr>
            <a:endParaRPr lang="en-GB" sz="1300" dirty="0"/>
          </a:p>
        </p:txBody>
      </p:sp>
      <p:sp>
        <p:nvSpPr>
          <p:cNvPr id="9" name="Rectangle 8"/>
          <p:cNvSpPr/>
          <p:nvPr/>
        </p:nvSpPr>
        <p:spPr>
          <a:xfrm>
            <a:off x="251520" y="4539610"/>
            <a:ext cx="288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1.</a:t>
            </a:r>
            <a:r>
              <a:rPr lang="bg-BG" sz="1100" i="1" dirty="0"/>
              <a:t> Считате ли, че познавате достатъчно спецификите на ОКС „магистър” по специалността „Фармацевт”?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91" y="188640"/>
            <a:ext cx="4305694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sz="1800" b="1" dirty="0" smtClean="0">
                <a:solidFill>
                  <a:srgbClr val="FF0000"/>
                </a:solidFill>
              </a:rPr>
              <a:t>ПЛАНИРАНЕ</a:t>
            </a:r>
            <a:r>
              <a:rPr lang="bg-BG" sz="1800" b="1" dirty="0" smtClean="0"/>
              <a:t>, ОРГАНИЗАЦИЯ И РЕАЛИЗИРАНЕ НА УЧЕБНИЯ ПРОЦЕС ПО СПЕЦИАЛНОСТ „ФАРМАЦИЯ”</a:t>
            </a:r>
            <a:endParaRPr lang="en-GB" sz="1800" dirty="0"/>
          </a:p>
        </p:txBody>
      </p:sp>
      <p:graphicFrame>
        <p:nvGraphicFramePr>
          <p:cNvPr id="10" name="Диагра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716933"/>
              </p:ext>
            </p:extLst>
          </p:nvPr>
        </p:nvGraphicFramePr>
        <p:xfrm>
          <a:off x="179512" y="980728"/>
          <a:ext cx="4032447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23279" y="3501008"/>
            <a:ext cx="403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i="1" dirty="0"/>
              <a:t>Фиг. № 2</a:t>
            </a:r>
            <a:r>
              <a:rPr lang="bg-BG" sz="1200" b="1" i="1" dirty="0" smtClean="0"/>
              <a:t>. </a:t>
            </a:r>
            <a:r>
              <a:rPr lang="bg-BG" sz="1200" i="1" dirty="0" smtClean="0"/>
              <a:t>Удовлетворява </a:t>
            </a:r>
            <a:r>
              <a:rPr lang="bg-BG" sz="1200" i="1" dirty="0"/>
              <a:t>ли Ви учебния план на специалност „Фармация”, ОКС „Магистър”? </a:t>
            </a:r>
            <a:r>
              <a:rPr lang="en-US" sz="1200" i="1" dirty="0"/>
              <a:t>(</a:t>
            </a:r>
            <a:r>
              <a:rPr lang="bg-BG" sz="1200" i="1" dirty="0"/>
              <a:t>%</a:t>
            </a:r>
            <a:r>
              <a:rPr lang="en-US" sz="1200" i="1" dirty="0"/>
              <a:t>)</a:t>
            </a:r>
            <a:endParaRPr lang="en-GB" sz="1200" dirty="0"/>
          </a:p>
        </p:txBody>
      </p:sp>
      <p:sp>
        <p:nvSpPr>
          <p:cNvPr id="11" name="Rectangle 10"/>
          <p:cNvSpPr/>
          <p:nvPr/>
        </p:nvSpPr>
        <p:spPr>
          <a:xfrm>
            <a:off x="1" y="4019872"/>
            <a:ext cx="4283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200" dirty="0"/>
              <a:t>Болшинството  студенти </a:t>
            </a:r>
            <a:r>
              <a:rPr lang="en-US" sz="1200" dirty="0"/>
              <a:t>(</a:t>
            </a:r>
            <a:r>
              <a:rPr lang="bg-BG" sz="1200" dirty="0"/>
              <a:t>77.3%</a:t>
            </a:r>
            <a:r>
              <a:rPr lang="en-US" sz="1200" dirty="0"/>
              <a:t>)</a:t>
            </a:r>
            <a:r>
              <a:rPr lang="bg-BG" sz="1200" dirty="0"/>
              <a:t> са удовлетворени от учебния план на специалността, 9.1% изразяват неодобрение </a:t>
            </a:r>
            <a:r>
              <a:rPr lang="en-US" sz="1200" dirty="0"/>
              <a:t>(</a:t>
            </a:r>
            <a:r>
              <a:rPr lang="bg-BG" sz="1200" dirty="0"/>
              <a:t>фиг. 2</a:t>
            </a:r>
            <a:r>
              <a:rPr lang="en-US" sz="1200" dirty="0"/>
              <a:t>)</a:t>
            </a:r>
            <a:r>
              <a:rPr lang="bg-BG" sz="1200" dirty="0"/>
              <a:t>.</a:t>
            </a:r>
            <a:endParaRPr lang="en-GB" sz="1200" dirty="0"/>
          </a:p>
          <a:p>
            <a:endParaRPr lang="bg-BG" sz="1200" dirty="0" smtClean="0"/>
          </a:p>
          <a:p>
            <a:r>
              <a:rPr lang="bg-BG" sz="1200" b="1" dirty="0" smtClean="0"/>
              <a:t>Основни </a:t>
            </a:r>
            <a:r>
              <a:rPr lang="bg-BG" sz="1200" b="1" dirty="0"/>
              <a:t>мотиви</a:t>
            </a:r>
            <a:r>
              <a:rPr lang="bg-BG" sz="1200" dirty="0"/>
              <a:t>, които изтъкват лицата за неодобрението към учебния </a:t>
            </a:r>
            <a:r>
              <a:rPr lang="bg-BG" sz="1200" dirty="0" smtClean="0"/>
              <a:t>план са, че: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200" dirty="0" smtClean="0"/>
              <a:t>програмата </a:t>
            </a:r>
            <a:r>
              <a:rPr lang="bg-BG" sz="1200" dirty="0"/>
              <a:t>за обучение по специалност „Фармация” не е напълно завършена за разлика от другите </a:t>
            </a:r>
            <a:r>
              <a:rPr lang="bg-BG" sz="1200" dirty="0" smtClean="0"/>
              <a:t>университети;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200" dirty="0" smtClean="0"/>
              <a:t>в </a:t>
            </a:r>
            <a:r>
              <a:rPr lang="bg-BG" sz="1200" dirty="0"/>
              <a:t>учебния план на специалността са включени за изучаване учебни дисциплини, които са </a:t>
            </a:r>
            <a:r>
              <a:rPr lang="bg-BG" sz="1200" dirty="0" smtClean="0"/>
              <a:t>ненужни.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200" dirty="0" smtClean="0"/>
              <a:t>някои </a:t>
            </a:r>
            <a:r>
              <a:rPr lang="bg-BG" sz="1200" dirty="0"/>
              <a:t>от учебните програми </a:t>
            </a:r>
            <a:r>
              <a:rPr lang="en-US" sz="1200" dirty="0"/>
              <a:t>(</a:t>
            </a:r>
            <a:r>
              <a:rPr lang="bg-BG" sz="1200" dirty="0"/>
              <a:t>вкл. конспекти за изпити</a:t>
            </a:r>
            <a:r>
              <a:rPr lang="en-US" sz="1200" dirty="0"/>
              <a:t>)</a:t>
            </a:r>
            <a:r>
              <a:rPr lang="bg-BG" sz="1200" dirty="0"/>
              <a:t> не са съобразени със специалността „Фармация”, както и </a:t>
            </a:r>
            <a:r>
              <a:rPr lang="bg-BG" sz="1200" dirty="0" smtClean="0"/>
              <a:t>с изискванията</a:t>
            </a:r>
            <a:r>
              <a:rPr lang="bg-BG" sz="1200" dirty="0"/>
              <a:t>, които се поставят към студентите от страна на преподавателите.</a:t>
            </a:r>
            <a:endParaRPr lang="en-GB" sz="12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03551"/>
              </p:ext>
            </p:extLst>
          </p:nvPr>
        </p:nvGraphicFramePr>
        <p:xfrm>
          <a:off x="4427984" y="746478"/>
          <a:ext cx="4554024" cy="6261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8066"/>
                <a:gridCol w="2259351"/>
                <a:gridCol w="513349"/>
                <a:gridCol w="468265"/>
                <a:gridCol w="487733"/>
                <a:gridCol w="447260"/>
              </a:tblGrid>
              <a:tr h="1566679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№</a:t>
                      </a:r>
                      <a:endParaRPr lang="en-GB" sz="1100" dirty="0">
                        <a:effectLst/>
                      </a:endParaRPr>
                    </a:p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Задължителни</a:t>
                      </a:r>
                      <a:r>
                        <a:rPr lang="en-US" sz="1100" dirty="0">
                          <a:effectLst/>
                        </a:rPr>
                        <a:t> дисциплини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А. </a:t>
                      </a:r>
                      <a:r>
                        <a:rPr lang="en-US" sz="1100" dirty="0" err="1">
                          <a:effectLst/>
                        </a:rPr>
                        <a:t>Интересна</a:t>
                      </a:r>
                      <a:r>
                        <a:rPr lang="en-US" sz="1100" dirty="0">
                          <a:effectLst/>
                        </a:rPr>
                        <a:t> за </a:t>
                      </a:r>
                      <a:r>
                        <a:rPr lang="en-US" sz="1100" dirty="0" err="1">
                          <a:effectLst/>
                        </a:rPr>
                        <a:t>изучаване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Б. Полезна за овладяване на специфични компетенции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В. Полезна за овладяване на допълнителни компетенции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Г. Полезна за професионалната реализация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/>
                </a:tc>
              </a:tr>
              <a:tr h="348151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Висша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математика</a:t>
                      </a:r>
                      <a:r>
                        <a:rPr lang="bg-BG" sz="1100" dirty="0">
                          <a:effectLst/>
                        </a:rPr>
                        <a:t>. </a:t>
                      </a:r>
                      <a:r>
                        <a:rPr lang="en-US" sz="1100" dirty="0" err="1">
                          <a:effectLst/>
                        </a:rPr>
                        <a:t>Информационни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технологии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45.5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22.7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18.3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13.6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Медицинска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статистика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45.0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40.9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29.6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Биология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35.4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31.3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20.8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12.5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Обща</a:t>
                      </a:r>
                      <a:r>
                        <a:rPr lang="en-US" sz="1100" dirty="0">
                          <a:effectLst/>
                        </a:rPr>
                        <a:t> и </a:t>
                      </a:r>
                      <a:r>
                        <a:rPr lang="en-US" sz="1100" dirty="0" err="1">
                          <a:effectLst/>
                        </a:rPr>
                        <a:t>неорганична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химия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25.0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31.8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13.6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29.6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Физика</a:t>
                      </a:r>
                      <a:r>
                        <a:rPr lang="en-US" sz="1100" dirty="0">
                          <a:effectLst/>
                        </a:rPr>
                        <a:t> и </a:t>
                      </a:r>
                      <a:r>
                        <a:rPr lang="en-US" sz="1100" dirty="0" err="1">
                          <a:effectLst/>
                        </a:rPr>
                        <a:t>биофизика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37.5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19.3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23.8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19.4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Латински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език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15.6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26.0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57.3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Физическо възпитание и спорт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61.1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11.1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16.7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11.1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Анатомия</a:t>
                      </a:r>
                      <a:r>
                        <a:rPr lang="en-US" sz="1100" dirty="0">
                          <a:effectLst/>
                        </a:rPr>
                        <a:t> на </a:t>
                      </a:r>
                      <a:r>
                        <a:rPr lang="en-US" sz="1100" dirty="0" err="1">
                          <a:effectLst/>
                        </a:rPr>
                        <a:t>човека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45.8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16.7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12.5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25.0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Физиология</a:t>
                      </a:r>
                      <a:r>
                        <a:rPr lang="en-US" sz="1100" dirty="0">
                          <a:effectLst/>
                        </a:rPr>
                        <a:t> на </a:t>
                      </a:r>
                      <a:r>
                        <a:rPr lang="en-US" sz="1100" dirty="0" err="1">
                          <a:effectLst/>
                        </a:rPr>
                        <a:t>човека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22.9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27.1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8.3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41.7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Биоетика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52.5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30.0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15.0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984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Аналитична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химия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23.5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35.3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41.2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12.1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Патоанатомия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22.2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11.2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33.3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33.3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12.2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Патофизиология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ctr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20.0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60.0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20.0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Физикохимия</a:t>
                      </a:r>
                      <a:r>
                        <a:rPr lang="en-US" sz="1100" dirty="0">
                          <a:effectLst/>
                        </a:rPr>
                        <a:t> с </a:t>
                      </a:r>
                      <a:r>
                        <a:rPr lang="en-US" sz="1100" dirty="0" err="1">
                          <a:effectLst/>
                        </a:rPr>
                        <a:t>колоидна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химия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ctr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29.4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11.8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5.9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52.9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Органична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химия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17.6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11.9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17.6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52.9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Микробиология</a:t>
                      </a:r>
                      <a:r>
                        <a:rPr lang="en-US" sz="1100" dirty="0">
                          <a:effectLst/>
                        </a:rPr>
                        <a:t> и </a:t>
                      </a:r>
                      <a:r>
                        <a:rPr lang="en-US" sz="1100" dirty="0" err="1">
                          <a:effectLst/>
                        </a:rPr>
                        <a:t>вирусология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highlight>
                            <a:srgbClr val="C0C0C0"/>
                          </a:highlight>
                        </a:rPr>
                        <a:t>38.2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11.8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11.8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highlight>
                            <a:srgbClr val="C0C0C0"/>
                          </a:highlight>
                        </a:rPr>
                        <a:t>38.2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39" marR="35839" marT="0" marB="0" anchor="b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370769" y="116632"/>
            <a:ext cx="478900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Табл. № 1.</a:t>
            </a:r>
            <a:r>
              <a:rPr lang="bg-BG" sz="1100" i="1" dirty="0"/>
              <a:t> Изучавани задължителни дисциплини в 1 и 2 курс  според учебния план на специалност „Фармация” и мнение на анкетираните студенти за полезността и интереса към дисциплините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5019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20080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ПЛАНИРАНЕ, </a:t>
            </a:r>
            <a:r>
              <a:rPr lang="bg-BG" sz="1800" b="1" dirty="0" smtClean="0">
                <a:solidFill>
                  <a:srgbClr val="FF0000"/>
                </a:solidFill>
              </a:rPr>
              <a:t>ОРГАНИЗАЦИЯ</a:t>
            </a:r>
            <a:r>
              <a:rPr lang="bg-BG" sz="1800" b="1" dirty="0" smtClean="0"/>
              <a:t> И РЕАЛИЗИРАНЕ НА УЧЕБНИЯ ПРОЦЕС ПО СПЕЦИАЛНОСТ „ФАРМАЦИЯ”</a:t>
            </a:r>
            <a:endParaRPr lang="en-GB" sz="1800" dirty="0"/>
          </a:p>
        </p:txBody>
      </p:sp>
      <p:graphicFrame>
        <p:nvGraphicFramePr>
          <p:cNvPr id="8" name="Диагра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630672"/>
              </p:ext>
            </p:extLst>
          </p:nvPr>
        </p:nvGraphicFramePr>
        <p:xfrm>
          <a:off x="35496" y="811802"/>
          <a:ext cx="4302224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3411" y="3056910"/>
            <a:ext cx="41582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3.</a:t>
            </a:r>
            <a:r>
              <a:rPr lang="bg-BG" sz="1100" i="1" dirty="0" smtClean="0"/>
              <a:t>Удовлетворява </a:t>
            </a:r>
            <a:r>
              <a:rPr lang="bg-BG" sz="1100" i="1" dirty="0"/>
              <a:t>ли Ви организацията на учебния процес, провеждана от студентската канцелария на факултет „Фармация”?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5" name="Rectangle 4"/>
          <p:cNvSpPr/>
          <p:nvPr/>
        </p:nvSpPr>
        <p:spPr>
          <a:xfrm>
            <a:off x="4644009" y="901768"/>
            <a:ext cx="41779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400" dirty="0"/>
              <a:t>Над 72% от лицата са удовлетворени от организацията на учебния процес, осъществявана от студентската канцелария на факултет „Фармация”, 27.3% са </a:t>
            </a:r>
            <a:r>
              <a:rPr lang="bg-BG" sz="1400" dirty="0" smtClean="0"/>
              <a:t>неудовлетворени </a:t>
            </a:r>
            <a:r>
              <a:rPr lang="en-US" sz="1400" dirty="0" smtClean="0"/>
              <a:t>(</a:t>
            </a:r>
            <a:r>
              <a:rPr lang="bg-BG" sz="1400" dirty="0" smtClean="0"/>
              <a:t>фиг. 3</a:t>
            </a:r>
            <a:r>
              <a:rPr lang="en-US" sz="1400" dirty="0" smtClean="0"/>
              <a:t>)</a:t>
            </a:r>
            <a:r>
              <a:rPr lang="bg-BG" sz="1400" dirty="0" smtClean="0"/>
              <a:t>.</a:t>
            </a:r>
            <a:r>
              <a:rPr lang="bg-BG" sz="1400" dirty="0"/>
              <a:t>	</a:t>
            </a:r>
            <a:endParaRPr lang="bg-BG" sz="1400" dirty="0" smtClean="0"/>
          </a:p>
          <a:p>
            <a:endParaRPr lang="en-GB" sz="1400" dirty="0"/>
          </a:p>
          <a:p>
            <a:r>
              <a:rPr lang="bg-BG" sz="1400" dirty="0"/>
              <a:t>Седем </a:t>
            </a:r>
            <a:r>
              <a:rPr lang="en-US" sz="1400" dirty="0"/>
              <a:t>(</a:t>
            </a:r>
            <a:r>
              <a:rPr lang="bg-BG" sz="1400" dirty="0"/>
              <a:t>27.3%</a:t>
            </a:r>
            <a:r>
              <a:rPr lang="en-US" sz="1400" dirty="0"/>
              <a:t>)</a:t>
            </a:r>
            <a:r>
              <a:rPr lang="bg-BG" sz="1400" dirty="0"/>
              <a:t> от студентите, изразили неудовлетвореност от организацията на учебния процес, посочват като </a:t>
            </a:r>
            <a:r>
              <a:rPr lang="bg-BG" sz="1400" b="1" dirty="0"/>
              <a:t>конкретни мотиви </a:t>
            </a:r>
            <a:r>
              <a:rPr lang="bg-BG" sz="1400" dirty="0"/>
              <a:t>за това: </a:t>
            </a:r>
            <a:endParaRPr lang="bg-BG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bg-BG" sz="1400" dirty="0" smtClean="0"/>
              <a:t>недостатъчните </a:t>
            </a:r>
            <a:r>
              <a:rPr lang="bg-BG" sz="1400" dirty="0"/>
              <a:t>почивки между две последователни упражнения, пренатоварения седмичен график на учебните </a:t>
            </a:r>
            <a:r>
              <a:rPr lang="bg-BG" sz="1400" dirty="0" smtClean="0"/>
              <a:t>занятия;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400" dirty="0" smtClean="0"/>
              <a:t>лошата </a:t>
            </a:r>
            <a:r>
              <a:rPr lang="bg-BG" sz="1400" dirty="0"/>
              <a:t>организация на самите учебни занятия, които се повеждат в различни сгради на Университета и това затруднява навременното придвижване на студентите за следващото учебно </a:t>
            </a:r>
            <a:r>
              <a:rPr lang="bg-BG" sz="1400" dirty="0" smtClean="0"/>
              <a:t>занятие;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400" dirty="0" smtClean="0"/>
              <a:t>ненавременната </a:t>
            </a:r>
            <a:r>
              <a:rPr lang="bg-BG" sz="1400" dirty="0"/>
              <a:t>информация, която получават от студентската канцелария по въпроси, свързани с обучението по специалността им </a:t>
            </a:r>
            <a:r>
              <a:rPr lang="en-US" sz="1400" dirty="0"/>
              <a:t>(</a:t>
            </a:r>
            <a:r>
              <a:rPr lang="bg-BG" sz="1400" dirty="0"/>
              <a:t>фиг. </a:t>
            </a:r>
            <a:r>
              <a:rPr lang="bg-BG" sz="1400" dirty="0" smtClean="0"/>
              <a:t>4</a:t>
            </a:r>
            <a:r>
              <a:rPr lang="en-US" sz="1400" dirty="0" smtClean="0"/>
              <a:t>)</a:t>
            </a:r>
            <a:r>
              <a:rPr lang="bg-BG" sz="1400" dirty="0"/>
              <a:t>. </a:t>
            </a:r>
            <a:endParaRPr lang="en-GB" sz="1400" dirty="0"/>
          </a:p>
        </p:txBody>
      </p:sp>
      <p:graphicFrame>
        <p:nvGraphicFramePr>
          <p:cNvPr id="15" name="Ди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398027"/>
              </p:ext>
            </p:extLst>
          </p:nvPr>
        </p:nvGraphicFramePr>
        <p:xfrm>
          <a:off x="129180" y="3671380"/>
          <a:ext cx="4239066" cy="259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7881" y="6165304"/>
            <a:ext cx="552882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4.</a:t>
            </a:r>
            <a:r>
              <a:rPr lang="bg-BG" sz="1100" i="1" dirty="0" smtClean="0"/>
              <a:t> </a:t>
            </a:r>
            <a:r>
              <a:rPr lang="bg-BG" sz="1100" i="1" dirty="0"/>
              <a:t>Основни причини, посочвани от лицата за неудовлетвореността от организацията на учебния процес, осъществявана от студентската канцелария на факултет „Фармация”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0871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20080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ПЛАНИРАНЕ, ОРГАНИЗАЦИЯ И </a:t>
            </a:r>
            <a:r>
              <a:rPr lang="bg-BG" sz="1800" b="1" dirty="0" smtClean="0">
                <a:solidFill>
                  <a:srgbClr val="FF0000"/>
                </a:solidFill>
              </a:rPr>
              <a:t>РЕАЛИЗИРАНЕ НА УЧЕБНИЯ</a:t>
            </a:r>
            <a:r>
              <a:rPr lang="bg-BG" sz="1800" b="1" dirty="0" smtClean="0"/>
              <a:t> </a:t>
            </a:r>
            <a:r>
              <a:rPr lang="bg-BG" sz="1800" b="1" dirty="0" smtClean="0">
                <a:solidFill>
                  <a:srgbClr val="FF0000"/>
                </a:solidFill>
              </a:rPr>
              <a:t>ПРОЦЕС</a:t>
            </a:r>
            <a:r>
              <a:rPr lang="bg-BG" sz="1800" b="1" dirty="0" smtClean="0"/>
              <a:t> ПО СПЕЦИАЛНОСТ „ФАРМАЦИЯ”</a:t>
            </a:r>
            <a:endParaRPr lang="en-GB" sz="1800" dirty="0"/>
          </a:p>
        </p:txBody>
      </p:sp>
      <p:graphicFrame>
        <p:nvGraphicFramePr>
          <p:cNvPr id="9" name="Диагра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830919"/>
              </p:ext>
            </p:extLst>
          </p:nvPr>
        </p:nvGraphicFramePr>
        <p:xfrm>
          <a:off x="179512" y="836712"/>
          <a:ext cx="4104456" cy="222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07491" y="283640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5. </a:t>
            </a:r>
            <a:r>
              <a:rPr lang="bg-BG" sz="1100" i="1" dirty="0"/>
              <a:t>Преподавателите осъществяват ли проверка за присъствието на студентите на учебните занятия?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7" name="Rectangle 6"/>
          <p:cNvSpPr/>
          <p:nvPr/>
        </p:nvSpPr>
        <p:spPr>
          <a:xfrm>
            <a:off x="176539" y="3262608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400" dirty="0"/>
              <a:t>Всички анкетирани лица съобщават за реализирани проверки от страна на преподавателите относно присъствието на студентите на учебните занятия, като според 27.3% проверката се извършва само по някои учебни дисциплини </a:t>
            </a:r>
            <a:r>
              <a:rPr lang="en-US" sz="1400" dirty="0"/>
              <a:t>(</a:t>
            </a:r>
            <a:r>
              <a:rPr lang="bg-BG" sz="1400" dirty="0"/>
              <a:t>фиг. </a:t>
            </a:r>
            <a:r>
              <a:rPr lang="bg-BG" sz="1400" dirty="0" smtClean="0"/>
              <a:t>5</a:t>
            </a:r>
            <a:r>
              <a:rPr lang="en-US" sz="1400" dirty="0" smtClean="0"/>
              <a:t>)</a:t>
            </a:r>
            <a:r>
              <a:rPr lang="bg-BG" sz="1400" dirty="0"/>
              <a:t>.</a:t>
            </a:r>
            <a:endParaRPr lang="en-GB" sz="1400" dirty="0"/>
          </a:p>
        </p:txBody>
      </p:sp>
      <p:graphicFrame>
        <p:nvGraphicFramePr>
          <p:cNvPr id="11" name="Ди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250901"/>
              </p:ext>
            </p:extLst>
          </p:nvPr>
        </p:nvGraphicFramePr>
        <p:xfrm>
          <a:off x="4499992" y="531137"/>
          <a:ext cx="4572000" cy="2305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355976" y="2751767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6. </a:t>
            </a:r>
            <a:r>
              <a:rPr lang="bg-BG" sz="1100" i="1" dirty="0" smtClean="0"/>
              <a:t>Относителен дял </a:t>
            </a:r>
            <a:r>
              <a:rPr lang="bg-BG" sz="1100" i="1" smtClean="0"/>
              <a:t>на </a:t>
            </a:r>
            <a:r>
              <a:rPr lang="bg-BG" sz="1100" i="1" smtClean="0"/>
              <a:t>присъствието </a:t>
            </a:r>
            <a:r>
              <a:rPr lang="bg-BG" sz="1100" i="1" dirty="0" smtClean="0"/>
              <a:t>на студентите според това дали се извършва или не </a:t>
            </a:r>
            <a:r>
              <a:rPr lang="bg-BG" sz="1100" i="1" dirty="0"/>
              <a:t>проверка за присъствието на студентите на </a:t>
            </a:r>
            <a:r>
              <a:rPr lang="bg-BG" sz="1100" i="1"/>
              <a:t>учебните </a:t>
            </a:r>
            <a:r>
              <a:rPr lang="bg-BG" sz="1100" i="1" smtClean="0"/>
              <a:t>занятия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12" name="Rectangle 11"/>
          <p:cNvSpPr/>
          <p:nvPr/>
        </p:nvSpPr>
        <p:spPr>
          <a:xfrm>
            <a:off x="4494072" y="3284671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400" dirty="0"/>
              <a:t>В ситуации, в които се извършва проверка за присъствието на студентите на учебните занятия, се отчита по-висока посещаемост от студентите в сравнение със ситуации, когато такава проверка липсва </a:t>
            </a:r>
            <a:r>
              <a:rPr lang="en-US" sz="1400" dirty="0"/>
              <a:t>(</a:t>
            </a:r>
            <a:r>
              <a:rPr lang="bg-BG" sz="1400" dirty="0"/>
              <a:t>фиг. 6</a:t>
            </a:r>
            <a:r>
              <a:rPr lang="en-US" sz="1400" dirty="0"/>
              <a:t>)</a:t>
            </a:r>
            <a:r>
              <a:rPr lang="bg-BG" sz="1400" dirty="0" smtClean="0"/>
              <a:t>.</a:t>
            </a:r>
          </a:p>
          <a:p>
            <a:endParaRPr lang="en-GB" sz="1400" dirty="0"/>
          </a:p>
          <a:p>
            <a:r>
              <a:rPr lang="bg-BG" sz="1400" dirty="0" smtClean="0"/>
              <a:t>Над 90% споделят, че са посещавали всички учебни занятия през изминалия семестър </a:t>
            </a:r>
            <a:r>
              <a:rPr lang="en-US" sz="1400" dirty="0" smtClean="0"/>
              <a:t>(</a:t>
            </a:r>
            <a:r>
              <a:rPr lang="bg-BG" sz="1400" dirty="0" smtClean="0"/>
              <a:t>фиг. 7</a:t>
            </a:r>
            <a:r>
              <a:rPr lang="en-US" sz="1400" dirty="0" smtClean="0"/>
              <a:t>)</a:t>
            </a:r>
            <a:r>
              <a:rPr lang="bg-BG" sz="1400" dirty="0" smtClean="0"/>
              <a:t>.</a:t>
            </a:r>
            <a:endParaRPr lang="bg-BG" sz="1400" dirty="0"/>
          </a:p>
        </p:txBody>
      </p:sp>
      <p:graphicFrame>
        <p:nvGraphicFramePr>
          <p:cNvPr id="14" name="Ди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502397"/>
              </p:ext>
            </p:extLst>
          </p:nvPr>
        </p:nvGraphicFramePr>
        <p:xfrm>
          <a:off x="176539" y="4345007"/>
          <a:ext cx="4035421" cy="2093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/>
          <p:cNvSpPr/>
          <p:nvPr/>
        </p:nvSpPr>
        <p:spPr>
          <a:xfrm>
            <a:off x="21699" y="6427113"/>
            <a:ext cx="472683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7. </a:t>
            </a:r>
            <a:r>
              <a:rPr lang="bg-BG" sz="1100" i="1" dirty="0"/>
              <a:t>Посещавахте ли учебните занятия по изучаваните от Вас учебни дисциплини?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16" name="Rectangle 15"/>
          <p:cNvSpPr/>
          <p:nvPr/>
        </p:nvSpPr>
        <p:spPr>
          <a:xfrm>
            <a:off x="3999880" y="5042118"/>
            <a:ext cx="50040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Отсъствия са реализирани по учебните дисциплини „Биология”, „Анатомия на човека” и „Физиология на човека”, като основни мотиви за допуснатите отсъствия от учебните занятия са: липсата на интерес към учебната дисциплина, не се осъществява проверка на посещаемостта  на студентите и наличието на здравословен проблем.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3423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ОРГАНИЗАЦИЯ НА ИЗПИТНИТЕ СЕСИИ</a:t>
            </a:r>
            <a:endParaRPr lang="en-GB" sz="1800" dirty="0"/>
          </a:p>
        </p:txBody>
      </p:sp>
      <p:graphicFrame>
        <p:nvGraphicFramePr>
          <p:cNvPr id="15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445896"/>
              </p:ext>
            </p:extLst>
          </p:nvPr>
        </p:nvGraphicFramePr>
        <p:xfrm>
          <a:off x="179511" y="620688"/>
          <a:ext cx="4270645" cy="338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07504" y="3597821"/>
            <a:ext cx="417646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8.</a:t>
            </a:r>
            <a:r>
              <a:rPr lang="bg-BG" sz="1100" i="1" dirty="0" smtClean="0"/>
              <a:t>Удовлетворява </a:t>
            </a:r>
            <a:r>
              <a:rPr lang="bg-BG" sz="1100" i="1" dirty="0"/>
              <a:t>ли Ви организацията на изпитните сесии, провеждани от студентската канцелария на факултет „Фармация”?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5" name="Rectangle 4"/>
          <p:cNvSpPr/>
          <p:nvPr/>
        </p:nvSpPr>
        <p:spPr>
          <a:xfrm>
            <a:off x="4716016" y="4202870"/>
            <a:ext cx="41764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Лицата </a:t>
            </a:r>
            <a:r>
              <a:rPr lang="en-US" sz="1400" dirty="0"/>
              <a:t>(</a:t>
            </a:r>
            <a:r>
              <a:rPr lang="bg-BG" sz="1400" dirty="0"/>
              <a:t>19%</a:t>
            </a:r>
            <a:r>
              <a:rPr lang="en-US" sz="1400" dirty="0"/>
              <a:t>)</a:t>
            </a:r>
            <a:r>
              <a:rPr lang="bg-BG" sz="1400" dirty="0"/>
              <a:t>, изразили неудовлетвореност от организацията на изпитните сесии, изтъкват като основна причина за това недоброто разпределение на изпитите – дълъг интервал между някои от изпитите и твърде къс – между други изпити, както и провеждането на няколко изпита едновременно на една и съща дата – фиг. </a:t>
            </a:r>
            <a:r>
              <a:rPr lang="bg-BG" sz="1400" dirty="0" smtClean="0"/>
              <a:t>9.</a:t>
            </a:r>
            <a:endParaRPr lang="en-GB" sz="1400" dirty="0"/>
          </a:p>
        </p:txBody>
      </p:sp>
      <p:graphicFrame>
        <p:nvGraphicFramePr>
          <p:cNvPr id="17" name="Ди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45780"/>
              </p:ext>
            </p:extLst>
          </p:nvPr>
        </p:nvGraphicFramePr>
        <p:xfrm>
          <a:off x="4506900" y="149922"/>
          <a:ext cx="4439332" cy="378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4492107" y="32129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200" b="1" i="1" dirty="0"/>
              <a:t>Фиг. № </a:t>
            </a:r>
            <a:r>
              <a:rPr lang="bg-BG" sz="1200" b="1" i="1" dirty="0" smtClean="0"/>
              <a:t>9.</a:t>
            </a:r>
            <a:r>
              <a:rPr lang="bg-BG" sz="1200" i="1" dirty="0" smtClean="0"/>
              <a:t>Основни </a:t>
            </a:r>
            <a:r>
              <a:rPr lang="bg-BG" sz="1200" i="1" dirty="0"/>
              <a:t>причини за неудовлетвореността от организацията на изпитните сесии </a:t>
            </a:r>
            <a:r>
              <a:rPr lang="en-US" sz="1200" i="1" dirty="0"/>
              <a:t>(</a:t>
            </a:r>
            <a:r>
              <a:rPr lang="bg-BG" sz="1200" i="1" dirty="0"/>
              <a:t>%</a:t>
            </a:r>
            <a:r>
              <a:rPr lang="en-US" sz="1200" i="1" dirty="0"/>
              <a:t>)</a:t>
            </a:r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131167" y="4249003"/>
            <a:ext cx="41764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Осемдесет и един процента от запитаните са изразили одобрение към организираните до момента изпитни сесии. – фиг. </a:t>
            </a:r>
            <a:r>
              <a:rPr lang="bg-BG" sz="1400" dirty="0" smtClean="0"/>
              <a:t>8.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493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</p:spPr>
        <p:txBody>
          <a:bodyPr>
            <a:normAutofit fontScale="90000"/>
          </a:bodyPr>
          <a:lstStyle/>
          <a:p>
            <a:pPr algn="l"/>
            <a:r>
              <a:rPr lang="bg-BG" sz="1800" b="1" dirty="0" smtClean="0"/>
              <a:t>СТИМУЛИРАНЕ НА УЧАСТИЕТО НА СТУДЕНТИТЕ В </a:t>
            </a:r>
            <a:r>
              <a:rPr lang="bg-BG" sz="1800" b="1" dirty="0" smtClean="0">
                <a:solidFill>
                  <a:srgbClr val="FF0000"/>
                </a:solidFill>
              </a:rPr>
              <a:t>УЧЕБНИ ЗАНЯТИЯ И ОБРАЗОВАТЕЛНИ</a:t>
            </a:r>
            <a:r>
              <a:rPr lang="bg-BG" sz="1800" b="1" dirty="0" smtClean="0"/>
              <a:t> </a:t>
            </a:r>
            <a:r>
              <a:rPr lang="bg-BG" sz="1800" b="1" dirty="0" smtClean="0">
                <a:solidFill>
                  <a:srgbClr val="FF0000"/>
                </a:solidFill>
              </a:rPr>
              <a:t>ИЗЯВИ</a:t>
            </a:r>
            <a:endParaRPr lang="en-GB" sz="1800" dirty="0">
              <a:solidFill>
                <a:srgbClr val="FF0000"/>
              </a:solidFill>
            </a:endParaRPr>
          </a:p>
        </p:txBody>
      </p:sp>
      <p:graphicFrame>
        <p:nvGraphicFramePr>
          <p:cNvPr id="9" name="Ди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71201"/>
              </p:ext>
            </p:extLst>
          </p:nvPr>
        </p:nvGraphicFramePr>
        <p:xfrm>
          <a:off x="179512" y="692696"/>
          <a:ext cx="45720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039620"/>
              </p:ext>
            </p:extLst>
          </p:nvPr>
        </p:nvGraphicFramePr>
        <p:xfrm>
          <a:off x="59123" y="3436963"/>
          <a:ext cx="4576931" cy="209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30567" y="559040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11. </a:t>
            </a:r>
            <a:r>
              <a:rPr lang="bg-BG" sz="1100" i="1" dirty="0"/>
              <a:t>Как възприемате възлагането на творчески задачи по учебните дисциплини?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11" name="Rectangle 10"/>
          <p:cNvSpPr/>
          <p:nvPr/>
        </p:nvSpPr>
        <p:spPr>
          <a:xfrm>
            <a:off x="74932" y="6021288"/>
            <a:ext cx="881460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300" dirty="0" smtClean="0"/>
              <a:t>Петдесет </a:t>
            </a:r>
            <a:r>
              <a:rPr lang="bg-BG" sz="1300" dirty="0"/>
              <a:t>на сто от лицата считат, че възлагането на творчески задачи е полезно за формирането на определени знания и умения у студентите, 15.8% проявяват интерес към творческите задачи, които съм им възлагани 20.5% ги определят като излишни и отнемащи много време, 13.6% ги определят като безполезни </a:t>
            </a:r>
            <a:r>
              <a:rPr lang="en-US" sz="1300" dirty="0"/>
              <a:t>(</a:t>
            </a:r>
            <a:r>
              <a:rPr lang="bg-BG" sz="1300" dirty="0"/>
              <a:t>фиг. </a:t>
            </a:r>
            <a:r>
              <a:rPr lang="bg-BG" sz="1300" dirty="0" smtClean="0"/>
              <a:t>11</a:t>
            </a:r>
            <a:r>
              <a:rPr lang="en-US" sz="1300" dirty="0" smtClean="0"/>
              <a:t>)</a:t>
            </a:r>
            <a:r>
              <a:rPr lang="bg-BG" sz="1300" dirty="0"/>
              <a:t>.</a:t>
            </a:r>
            <a:endParaRPr lang="en-GB" sz="1300" dirty="0"/>
          </a:p>
        </p:txBody>
      </p:sp>
      <p:graphicFrame>
        <p:nvGraphicFramePr>
          <p:cNvPr id="16" name="Ди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86038"/>
              </p:ext>
            </p:extLst>
          </p:nvPr>
        </p:nvGraphicFramePr>
        <p:xfrm>
          <a:off x="4646932" y="404664"/>
          <a:ext cx="435305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/>
          <p:cNvSpPr/>
          <p:nvPr/>
        </p:nvSpPr>
        <p:spPr>
          <a:xfrm>
            <a:off x="4547338" y="242088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12. </a:t>
            </a:r>
            <a:r>
              <a:rPr lang="bg-BG" sz="1100" i="1" dirty="0"/>
              <a:t>Участвали ли сте досега в кръжочни форми?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14" name="Rectangle 13"/>
          <p:cNvSpPr/>
          <p:nvPr/>
        </p:nvSpPr>
        <p:spPr>
          <a:xfrm>
            <a:off x="4482232" y="2780928"/>
            <a:ext cx="44822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300" dirty="0"/>
              <a:t>Само 5 </a:t>
            </a:r>
            <a:r>
              <a:rPr lang="en-US" sz="1300" dirty="0"/>
              <a:t>(</a:t>
            </a:r>
            <a:r>
              <a:rPr lang="bg-BG" sz="1300" dirty="0"/>
              <a:t>25.0%</a:t>
            </a:r>
            <a:r>
              <a:rPr lang="en-US" sz="1300" dirty="0"/>
              <a:t>)</a:t>
            </a:r>
            <a:r>
              <a:rPr lang="bg-BG" sz="1300" dirty="0"/>
              <a:t> биха се включили в бъдеще в кръжочни форми, 5 </a:t>
            </a:r>
            <a:r>
              <a:rPr lang="en-US" sz="1300" dirty="0"/>
              <a:t>(</a:t>
            </a:r>
            <a:r>
              <a:rPr lang="bg-BG" sz="1300" dirty="0"/>
              <a:t>25.0%</a:t>
            </a:r>
            <a:r>
              <a:rPr lang="en-US" sz="1300" dirty="0"/>
              <a:t>)</a:t>
            </a:r>
            <a:r>
              <a:rPr lang="bg-BG" sz="1300" dirty="0"/>
              <a:t> са отговорили отрицателно, а 10 </a:t>
            </a:r>
            <a:r>
              <a:rPr lang="en-US" sz="1300" dirty="0"/>
              <a:t>(</a:t>
            </a:r>
            <a:r>
              <a:rPr lang="bg-BG" sz="1300" dirty="0"/>
              <a:t>50.0%</a:t>
            </a:r>
            <a:r>
              <a:rPr lang="en-US" sz="1300" dirty="0"/>
              <a:t>)</a:t>
            </a:r>
            <a:r>
              <a:rPr lang="bg-BG" sz="1300" dirty="0"/>
              <a:t> не са изразили мнение.</a:t>
            </a:r>
            <a:endParaRPr lang="en-GB" sz="1300" dirty="0"/>
          </a:p>
          <a:p>
            <a:r>
              <a:rPr lang="bg-BG" sz="1300" dirty="0"/>
              <a:t> </a:t>
            </a:r>
            <a:endParaRPr lang="en-GB" sz="1300" dirty="0"/>
          </a:p>
          <a:p>
            <a:r>
              <a:rPr lang="bg-BG" sz="1300" b="1" dirty="0" smtClean="0"/>
              <a:t>Участие </a:t>
            </a:r>
            <a:r>
              <a:rPr lang="bg-BG" sz="1300" b="1" dirty="0"/>
              <a:t>на студентите в други извънаудиторни форми </a:t>
            </a:r>
            <a:r>
              <a:rPr lang="en-US" sz="1300" b="1" dirty="0"/>
              <a:t>(</a:t>
            </a:r>
            <a:r>
              <a:rPr lang="bg-BG" sz="1300" b="1" dirty="0"/>
              <a:t>курсове, семинари</a:t>
            </a:r>
            <a:r>
              <a:rPr lang="en-US" sz="1300" b="1" dirty="0"/>
              <a:t>)</a:t>
            </a:r>
            <a:r>
              <a:rPr lang="bg-BG" sz="1300" b="1" dirty="0"/>
              <a:t>.</a:t>
            </a:r>
            <a:endParaRPr lang="en-GB" sz="1300" dirty="0"/>
          </a:p>
          <a:p>
            <a:r>
              <a:rPr lang="bg-BG" sz="1300" dirty="0"/>
              <a:t>Само един от всички анкетирани е участвал в курс на тема „Комбинаторика и перспектива”.</a:t>
            </a:r>
            <a:endParaRPr lang="en-GB" sz="1300" dirty="0"/>
          </a:p>
          <a:p>
            <a:r>
              <a:rPr lang="bg-BG" sz="1300" dirty="0"/>
              <a:t> </a:t>
            </a:r>
            <a:endParaRPr lang="en-GB" sz="1300" dirty="0"/>
          </a:p>
          <a:p>
            <a:r>
              <a:rPr lang="bg-BG" sz="1300" b="1" dirty="0" smtClean="0"/>
              <a:t>Участие </a:t>
            </a:r>
            <a:r>
              <a:rPr lang="bg-BG" sz="1300" b="1" dirty="0"/>
              <a:t>на студентите в образователни и научноизследователски проекти.</a:t>
            </a:r>
            <a:endParaRPr lang="en-GB" sz="1300" dirty="0"/>
          </a:p>
          <a:p>
            <a:r>
              <a:rPr lang="bg-BG" sz="1300" dirty="0"/>
              <a:t>Няма реализирани участия на студентите в образователни и научноизследователски проекти през периода на обучение в МУ-Плевен. Една трета от лицата проявяват интерес към подобни инициативи в бъдеще.</a:t>
            </a:r>
            <a:endParaRPr lang="en-GB" sz="1300" dirty="0"/>
          </a:p>
          <a:p>
            <a:r>
              <a:rPr lang="bg-BG" sz="1300" dirty="0"/>
              <a:t> </a:t>
            </a:r>
            <a:endParaRPr lang="en-GB" sz="1300" dirty="0"/>
          </a:p>
        </p:txBody>
      </p:sp>
      <p:sp>
        <p:nvSpPr>
          <p:cNvPr id="15" name="Rectangle 14"/>
          <p:cNvSpPr/>
          <p:nvPr/>
        </p:nvSpPr>
        <p:spPr>
          <a:xfrm>
            <a:off x="77877" y="299695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10. </a:t>
            </a:r>
            <a:r>
              <a:rPr lang="bg-BG" sz="1100" i="1" dirty="0" smtClean="0"/>
              <a:t>Възлагали ли са Ви  творчески задачи през изминалия семестър?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1952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</p:spPr>
        <p:txBody>
          <a:bodyPr>
            <a:normAutofit fontScale="90000"/>
          </a:bodyPr>
          <a:lstStyle/>
          <a:p>
            <a:pPr algn="l"/>
            <a:r>
              <a:rPr lang="bg-BG" sz="1800" b="1" dirty="0" smtClean="0"/>
              <a:t>СТИМУЛИРАНЕ НА УЧАСТИЕТО НА СТУДЕНТИТЕ В </a:t>
            </a:r>
            <a:r>
              <a:rPr lang="bg-BG" sz="1800" b="1" dirty="0" smtClean="0">
                <a:solidFill>
                  <a:srgbClr val="FF0000"/>
                </a:solidFill>
              </a:rPr>
              <a:t>НАУЧНИ И ХУДОЖЕСТВЕНОТВОРЧЕСКИ ИЗЯВИ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548680"/>
            <a:ext cx="56703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b="1" dirty="0" smtClean="0"/>
              <a:t>Участие </a:t>
            </a:r>
            <a:r>
              <a:rPr lang="bg-BG" sz="1400" b="1" dirty="0"/>
              <a:t>на студентите в научни форуми.</a:t>
            </a:r>
            <a:endParaRPr lang="en-GB" sz="1400" dirty="0"/>
          </a:p>
          <a:p>
            <a:r>
              <a:rPr lang="bg-BG" sz="1400" dirty="0"/>
              <a:t>Четирима от студентите съобщават за предстоящо участие в научна конференция – двама в Юбилейната </a:t>
            </a:r>
            <a:r>
              <a:rPr lang="en-US" sz="1400" dirty="0"/>
              <a:t>XV </a:t>
            </a:r>
            <a:r>
              <a:rPr lang="bg-BG" sz="1400" dirty="0"/>
              <a:t>Международна научна конференция за студенти и млади лекари </a:t>
            </a:r>
            <a:r>
              <a:rPr lang="en-US" sz="1400" dirty="0"/>
              <a:t>(</a:t>
            </a:r>
            <a:r>
              <a:rPr lang="bg-BG" sz="1400" dirty="0"/>
              <a:t>16-13.10.2017, МУ-Плевен</a:t>
            </a:r>
            <a:r>
              <a:rPr lang="en-US" sz="1400" dirty="0"/>
              <a:t>)</a:t>
            </a:r>
            <a:r>
              <a:rPr lang="bg-BG" sz="1400" dirty="0"/>
              <a:t> и двама – в Научно-практическа конференция </a:t>
            </a:r>
            <a:r>
              <a:rPr lang="en-US" sz="1400" dirty="0"/>
              <a:t>(</a:t>
            </a:r>
            <a:r>
              <a:rPr lang="bg-BG" sz="1400" dirty="0"/>
              <a:t>Варна, 27-29.10.2017</a:t>
            </a:r>
            <a:r>
              <a:rPr lang="en-US" sz="1400" dirty="0"/>
              <a:t>)</a:t>
            </a:r>
            <a:r>
              <a:rPr lang="bg-BG" sz="1400" dirty="0"/>
              <a:t>.</a:t>
            </a:r>
            <a:endParaRPr lang="en-GB" sz="1400" dirty="0"/>
          </a:p>
          <a:p>
            <a:r>
              <a:rPr lang="bg-BG" sz="1400" dirty="0"/>
              <a:t> </a:t>
            </a:r>
            <a:endParaRPr lang="en-GB" sz="1400" dirty="0"/>
          </a:p>
          <a:p>
            <a:r>
              <a:rPr lang="bg-BG" sz="1400" b="1" dirty="0" smtClean="0"/>
              <a:t>Публикации </a:t>
            </a:r>
            <a:r>
              <a:rPr lang="bg-BG" sz="1400" b="1" dirty="0"/>
              <a:t>на студенти в научни списания.</a:t>
            </a:r>
            <a:endParaRPr lang="en-GB" sz="1400" dirty="0"/>
          </a:p>
          <a:p>
            <a:r>
              <a:rPr lang="bg-BG" sz="1400" dirty="0"/>
              <a:t>Няма реализирани публикации на студенти </a:t>
            </a:r>
            <a:r>
              <a:rPr lang="en-US" sz="1400" dirty="0"/>
              <a:t>(</a:t>
            </a:r>
            <a:r>
              <a:rPr lang="bg-BG" sz="1400" dirty="0"/>
              <a:t>самостоятелно или в авторски колективи</a:t>
            </a:r>
            <a:r>
              <a:rPr lang="en-US" sz="1400" dirty="0"/>
              <a:t>)</a:t>
            </a:r>
            <a:r>
              <a:rPr lang="bg-BG" sz="1400" dirty="0"/>
              <a:t> в научни списания.</a:t>
            </a:r>
            <a:endParaRPr lang="en-GB" sz="1400" dirty="0"/>
          </a:p>
          <a:p>
            <a:r>
              <a:rPr lang="bg-BG" sz="1400" dirty="0"/>
              <a:t> </a:t>
            </a:r>
            <a:endParaRPr lang="en-GB" sz="1400" dirty="0"/>
          </a:p>
          <a:p>
            <a:r>
              <a:rPr lang="bg-BG" sz="1400" b="1" dirty="0" smtClean="0"/>
              <a:t>Участие </a:t>
            </a:r>
            <a:r>
              <a:rPr lang="bg-BG" sz="1400" b="1" dirty="0"/>
              <a:t>на студентите в спортни мероприятия, организирани от МУ-Плевен или друг университет.</a:t>
            </a:r>
            <a:endParaRPr lang="en-GB" sz="1400" dirty="0"/>
          </a:p>
          <a:p>
            <a:r>
              <a:rPr lang="bg-BG" sz="1400" dirty="0"/>
              <a:t>Няма реализирани участия на студентите в спортни мероприятия през периода на обучение в МУ-Плевен. Над 18% проявяват интерес към подобни прояви в бъдеще.</a:t>
            </a:r>
            <a:endParaRPr lang="en-GB" sz="1400" dirty="0"/>
          </a:p>
          <a:p>
            <a:r>
              <a:rPr lang="bg-BG" sz="1400" b="1" dirty="0"/>
              <a:t> </a:t>
            </a:r>
            <a:endParaRPr lang="en-GB" sz="1400" dirty="0"/>
          </a:p>
          <a:p>
            <a:r>
              <a:rPr lang="bg-BG" sz="1400" b="1" dirty="0" smtClean="0"/>
              <a:t>Участие </a:t>
            </a:r>
            <a:r>
              <a:rPr lang="bg-BG" sz="1400" b="1" dirty="0"/>
              <a:t>на студентите в самодейни и художественотворчески прояви, организирани от МУ-Плевен или друг университет.</a:t>
            </a:r>
            <a:endParaRPr lang="en-GB" sz="1400" dirty="0"/>
          </a:p>
          <a:p>
            <a:r>
              <a:rPr lang="bg-BG" sz="1400" dirty="0"/>
              <a:t>Няма реализирани участия на студентите в самодейни и художественотворчески прояви през периода на обучение в МУ-Плевен, но 36.4% биха се включили в бъдеще в подобни прояви.</a:t>
            </a:r>
            <a:endParaRPr lang="en-GB" sz="1400" dirty="0"/>
          </a:p>
          <a:p>
            <a:r>
              <a:rPr lang="bg-BG" dirty="0"/>
              <a:t> </a:t>
            </a:r>
            <a:endParaRPr lang="en-GB" dirty="0"/>
          </a:p>
        </p:txBody>
      </p:sp>
      <p:pic>
        <p:nvPicPr>
          <p:cNvPr id="2050" name="Picture 2" descr="22473257_1648535801843813_118490001_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171317"/>
            <a:ext cx="1742447" cy="130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23634142_1678294162201310_837557159_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65699"/>
            <a:ext cx="1818562" cy="1365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23600103_1678294152201311_698214982_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1606332" cy="2140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9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СТИПЕНДИИ, ПАРИЧНИ НАГРАДИ И ПОМОЩИ, ПОЛУЧАВАНИ ОТ СТУДЕНТИТЕ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548680"/>
            <a:ext cx="8352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b="1" dirty="0"/>
              <a:t>Стипендии.</a:t>
            </a:r>
            <a:r>
              <a:rPr lang="bg-BG" sz="1400" dirty="0"/>
              <a:t> Един от студентите е получавал стипендия в размер на 90 лв. въз основа на критерия „отличен успех”. Един от студентите е получавал стипендия в размер на 70 лв. според критерия „месечен доход на член от семейството”.</a:t>
            </a:r>
            <a:endParaRPr lang="en-GB" sz="1400" dirty="0"/>
          </a:p>
          <a:p>
            <a:endParaRPr lang="bg-BG" sz="1400" b="1" dirty="0" smtClean="0"/>
          </a:p>
          <a:p>
            <a:r>
              <a:rPr lang="bg-BG" sz="1400" b="1" dirty="0" smtClean="0"/>
              <a:t>Парични </a:t>
            </a:r>
            <a:r>
              <a:rPr lang="bg-BG" sz="1400" b="1" dirty="0"/>
              <a:t>награди.</a:t>
            </a:r>
            <a:r>
              <a:rPr lang="bg-BG" sz="1400" dirty="0"/>
              <a:t> Няма студенти, които да са получили парична награда от МУ-Плевен за определени успехи в учебната, научноизследователската и други дейности.</a:t>
            </a:r>
            <a:endParaRPr lang="en-GB" sz="1400" dirty="0"/>
          </a:p>
          <a:p>
            <a:endParaRPr lang="bg-BG" sz="1400" b="1" dirty="0" smtClean="0"/>
          </a:p>
          <a:p>
            <a:r>
              <a:rPr lang="bg-BG" sz="1400" b="1" dirty="0" smtClean="0"/>
              <a:t>Парична </a:t>
            </a:r>
            <a:r>
              <a:rPr lang="bg-BG" sz="1400" b="1" dirty="0"/>
              <a:t>помощ поради тежко материално състояние.</a:t>
            </a:r>
            <a:r>
              <a:rPr lang="bg-BG" sz="1400" dirty="0"/>
              <a:t> Няма студенти, които да са получили парична помощ от МУ-Плевен поради тежко материално състояние. </a:t>
            </a:r>
            <a:endParaRPr lang="en-GB" sz="1400" dirty="0"/>
          </a:p>
          <a:p>
            <a:r>
              <a:rPr lang="bg-BG" sz="1400" dirty="0"/>
              <a:t> </a:t>
            </a:r>
            <a:endParaRPr lang="en-GB" sz="1400" dirty="0"/>
          </a:p>
          <a:p>
            <a:r>
              <a:rPr lang="bg-BG" sz="1400" b="1" dirty="0"/>
              <a:t>Студентски стол и студентски общежития:</a:t>
            </a:r>
            <a:endParaRPr lang="en-GB" sz="1400" dirty="0"/>
          </a:p>
          <a:p>
            <a:r>
              <a:rPr lang="bg-BG" sz="1400" dirty="0"/>
              <a:t>Единадесет </a:t>
            </a:r>
            <a:r>
              <a:rPr lang="en-US" sz="1400" dirty="0"/>
              <a:t>(</a:t>
            </a:r>
            <a:r>
              <a:rPr lang="bg-BG" sz="1400" dirty="0"/>
              <a:t>50.0%</a:t>
            </a:r>
            <a:r>
              <a:rPr lang="en-US" sz="1400" dirty="0"/>
              <a:t>)</a:t>
            </a:r>
            <a:r>
              <a:rPr lang="bg-BG" sz="1400" dirty="0"/>
              <a:t> от студентите ползват студентските общежития на МУ-Плевен, 11 </a:t>
            </a:r>
            <a:r>
              <a:rPr lang="en-US" sz="1400" dirty="0"/>
              <a:t>(</a:t>
            </a:r>
            <a:r>
              <a:rPr lang="bg-BG" sz="1400" dirty="0"/>
              <a:t>50.0%</a:t>
            </a:r>
            <a:r>
              <a:rPr lang="en-US" sz="1400" dirty="0"/>
              <a:t>) </a:t>
            </a:r>
            <a:r>
              <a:rPr lang="bg-BG" sz="1400" dirty="0"/>
              <a:t>не ги ползват </a:t>
            </a:r>
            <a:r>
              <a:rPr lang="en-US" sz="1400" dirty="0"/>
              <a:t>(</a:t>
            </a:r>
            <a:r>
              <a:rPr lang="bg-BG" sz="1400" dirty="0"/>
              <a:t>фиг. </a:t>
            </a:r>
            <a:r>
              <a:rPr lang="bg-BG" sz="1400" dirty="0" smtClean="0"/>
              <a:t>13</a:t>
            </a:r>
            <a:r>
              <a:rPr lang="en-US" sz="1400" dirty="0" smtClean="0"/>
              <a:t>)</a:t>
            </a:r>
            <a:r>
              <a:rPr lang="bg-BG" sz="1400" dirty="0"/>
              <a:t>. Основни причини за неизползването на студентските общежития, които са посочили студентите са, че не отговарят на поставените критерии, неудовлетвореност от материалните условия в общежитията, наличието на хлебарки в стаите, както и лошо поддържаните стаи от предишни наематели. </a:t>
            </a:r>
            <a:endParaRPr lang="en-GB" sz="1400" dirty="0"/>
          </a:p>
        </p:txBody>
      </p:sp>
      <p:graphicFrame>
        <p:nvGraphicFramePr>
          <p:cNvPr id="8" name="Диагра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696270"/>
              </p:ext>
            </p:extLst>
          </p:nvPr>
        </p:nvGraphicFramePr>
        <p:xfrm>
          <a:off x="125253" y="3789040"/>
          <a:ext cx="44999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594928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13. </a:t>
            </a:r>
            <a:r>
              <a:rPr lang="bg-BG" sz="1100" i="1" dirty="0" smtClean="0"/>
              <a:t>Ползвате ли студентските общежития на МУ-Плевен?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0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92147"/>
              </p:ext>
            </p:extLst>
          </p:nvPr>
        </p:nvGraphicFramePr>
        <p:xfrm>
          <a:off x="4283968" y="3823529"/>
          <a:ext cx="4535000" cy="1837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4315530" y="54452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14. </a:t>
            </a:r>
            <a:r>
              <a:rPr lang="bg-BG" sz="1100" i="1" dirty="0"/>
              <a:t>Ползвате ли студентския стол на МУ-Плевен?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8126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1835</Words>
  <Application>Microsoft Office PowerPoint</Application>
  <PresentationFormat>On-screen Show (4:3)</PresentationFormat>
  <Paragraphs>239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03-02: ПРОУЧВАНЕ НА МНЕНИЕТО НА СТУДЕНТИ ОТ СПЕЦИАЛНОСТ «ФАРМАЦИЯ» ОТНОСНО ЦЯЛОСТНОТО ОБУЧЕНИЕ, ПРОВЕЖДАНО ПО СПЕЦИАЛНОСТТА ИМ</vt:lpstr>
      <vt:lpstr> ОСНОВНИ ДАННИ ЗА ПРОУЧВАНЕТО  </vt:lpstr>
      <vt:lpstr>ПЛАНИРАНЕ, ОРГАНИЗАЦИЯ И РЕАЛИЗИРАНЕ НА УЧЕБНИЯ ПРОЦЕС ПО СПЕЦИАЛНОСТ „ФАРМАЦИЯ”</vt:lpstr>
      <vt:lpstr>ПЛАНИРАНЕ, ОРГАНИЗАЦИЯ И РЕАЛИЗИРАНЕ НА УЧЕБНИЯ ПРОЦЕС ПО СПЕЦИАЛНОСТ „ФАРМАЦИЯ”</vt:lpstr>
      <vt:lpstr>ПЛАНИРАНЕ, ОРГАНИЗАЦИЯ И РЕАЛИЗИРАНЕ НА УЧЕБНИЯ ПРОЦЕС ПО СПЕЦИАЛНОСТ „ФАРМАЦИЯ”</vt:lpstr>
      <vt:lpstr>ОРГАНИЗАЦИЯ НА ИЗПИТНИТЕ СЕСИИ</vt:lpstr>
      <vt:lpstr>СТИМУЛИРАНЕ НА УЧАСТИЕТО НА СТУДЕНТИТЕ В УЧЕБНИ ЗАНЯТИЯ И ОБРАЗОВАТЕЛНИ ИЗЯВИ</vt:lpstr>
      <vt:lpstr>СТИМУЛИРАНЕ НА УЧАСТИЕТО НА СТУДЕНТИТЕ В НАУЧНИ И ХУДОЖЕСТВЕНОТВОРЧЕСКИ ИЗЯВИ</vt:lpstr>
      <vt:lpstr>СТИПЕНДИИ, ПАРИЧНИ НАГРАДИ И ПОМОЩИ, ПОЛУЧАВАНИ ОТ СТУДЕНТИТЕ</vt:lpstr>
      <vt:lpstr>ОЦЕНКА НА РАБОТАТА НА УНИВЕРСИТЕТСКАТА БИБЛИОТЕКА</vt:lpstr>
      <vt:lpstr>ОЦЕНКА НА СЛЕДНИТЕ ДЕЙНОСТИ И УСЛОВИЯ, ОСИГУРЯВАНИ ОТ МУ-ПЛЕВЕН (ОЦЕНКАТА СЕ ДАВА ПО ШЕСТОБАЛНАТА СИСТЕМА)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346</cp:revision>
  <dcterms:created xsi:type="dcterms:W3CDTF">2018-03-30T05:06:56Z</dcterms:created>
  <dcterms:modified xsi:type="dcterms:W3CDTF">2018-04-24T06:34:55Z</dcterms:modified>
</cp:coreProperties>
</file>