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15"/>
  </p:notes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82" r:id="rId10"/>
    <p:sldId id="279" r:id="rId11"/>
    <p:sldId id="280" r:id="rId12"/>
    <p:sldId id="281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Лист1!$A$1:$A$4</c:f>
              <c:strCache>
                <c:ptCount val="4"/>
                <c:pt idx="0">
                  <c:v>да, считам напълно</c:v>
                </c:pt>
                <c:pt idx="1">
                  <c:v>да, считам, но не достатъчно</c:v>
                </c:pt>
                <c:pt idx="2">
                  <c:v>не, не считам</c:v>
                </c:pt>
                <c:pt idx="3">
                  <c:v>не мога да преценя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>
                  <c:v>40.6</c:v>
                </c:pt>
                <c:pt idx="1">
                  <c:v>46.9</c:v>
                </c:pt>
                <c:pt idx="2">
                  <c:v>3.1</c:v>
                </c:pt>
                <c:pt idx="3">
                  <c:v>9.4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Лист1!$T$105:$T$107</c:f>
              <c:strCache>
                <c:ptCount val="3"/>
                <c:pt idx="0">
                  <c:v>да, бих участвал</c:v>
                </c:pt>
                <c:pt idx="1">
                  <c:v>не, не бих участвал</c:v>
                </c:pt>
                <c:pt idx="2">
                  <c:v>не мога да преценя</c:v>
                </c:pt>
              </c:strCache>
            </c:strRef>
          </c:cat>
          <c:val>
            <c:numRef>
              <c:f>Лист1!$U$105:$U$107</c:f>
              <c:numCache>
                <c:formatCode>General</c:formatCode>
                <c:ptCount val="3"/>
                <c:pt idx="0">
                  <c:v>53.1</c:v>
                </c:pt>
                <c:pt idx="1">
                  <c:v>15.6</c:v>
                </c:pt>
                <c:pt idx="2">
                  <c:v>31.3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Лист1!$T$125:$T$126</c:f>
              <c:strCache>
                <c:ptCount val="2"/>
                <c:pt idx="0">
                  <c:v>да, участвал съм</c:v>
                </c:pt>
                <c:pt idx="1">
                  <c:v>не, не съм участвал</c:v>
                </c:pt>
              </c:strCache>
            </c:strRef>
          </c:cat>
          <c:val>
            <c:numRef>
              <c:f>Лист1!$U$125:$U$126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Лист1!$T$141:$T$142</c:f>
              <c:strCache>
                <c:ptCount val="2"/>
                <c:pt idx="0">
                  <c:v>не, не съм участвал</c:v>
                </c:pt>
                <c:pt idx="1">
                  <c:v>не, не съм  но бих участвал</c:v>
                </c:pt>
              </c:strCache>
            </c:strRef>
          </c:cat>
          <c:val>
            <c:numRef>
              <c:f>Лист1!$U$141:$U$142</c:f>
              <c:numCache>
                <c:formatCode>General</c:formatCode>
                <c:ptCount val="2"/>
                <c:pt idx="0">
                  <c:v>45.2</c:v>
                </c:pt>
                <c:pt idx="1">
                  <c:v>54.8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0216755577063943"/>
          <c:y val="0.82389252501356058"/>
          <c:w val="0.78370764830273099"/>
          <c:h val="8.2735496709515938E-2"/>
        </c:manualLayout>
      </c:layout>
      <c:overlay val="0"/>
      <c:txPr>
        <a:bodyPr/>
        <a:lstStyle/>
        <a:p>
          <a:pPr>
            <a:defRPr sz="900"/>
          </a:pPr>
          <a:endParaRPr lang="bg-BG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Лист1!$T$160:$T$161</c:f>
              <c:strCache>
                <c:ptCount val="2"/>
                <c:pt idx="0">
                  <c:v>не, не съм участвал</c:v>
                </c:pt>
                <c:pt idx="1">
                  <c:v>не, не съм  но бих участвал</c:v>
                </c:pt>
              </c:strCache>
            </c:strRef>
          </c:cat>
          <c:val>
            <c:numRef>
              <c:f>Лист1!$U$160:$U$161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Лист1!$T$179:$T$181</c:f>
              <c:strCache>
                <c:ptCount val="3"/>
                <c:pt idx="0">
                  <c:v>да, участвал съм</c:v>
                </c:pt>
                <c:pt idx="1">
                  <c:v>не, не съм участвал</c:v>
                </c:pt>
                <c:pt idx="2">
                  <c:v>не, не съм  но бих участвал</c:v>
                </c:pt>
              </c:strCache>
            </c:strRef>
          </c:cat>
          <c:val>
            <c:numRef>
              <c:f>Лист1!$U$179:$U$181</c:f>
              <c:numCache>
                <c:formatCode>General</c:formatCode>
                <c:ptCount val="3"/>
                <c:pt idx="0">
                  <c:v>3.1</c:v>
                </c:pt>
                <c:pt idx="1">
                  <c:v>53.1</c:v>
                </c:pt>
                <c:pt idx="2">
                  <c:v>43.8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2.3148042879703661E-2"/>
          <c:y val="0.83867753039769255"/>
          <c:w val="0.97339294130292797"/>
          <c:h val="0.12723912374490987"/>
        </c:manualLayout>
      </c:layout>
      <c:overlay val="0"/>
      <c:txPr>
        <a:bodyPr/>
        <a:lstStyle/>
        <a:p>
          <a:pPr>
            <a:defRPr sz="900"/>
          </a:pPr>
          <a:endParaRPr lang="bg-BG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770001115476625E-2"/>
          <c:y val="0.1086919575073669"/>
          <c:w val="0.92840587767647986"/>
          <c:h val="0.89130804249263307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Лист1!$T$198:$T$199</c:f>
              <c:strCache>
                <c:ptCount val="2"/>
                <c:pt idx="0">
                  <c:v>не, не съм участвал</c:v>
                </c:pt>
                <c:pt idx="1">
                  <c:v>не, не съм  но бих участвал</c:v>
                </c:pt>
              </c:strCache>
            </c:strRef>
          </c:cat>
          <c:val>
            <c:numRef>
              <c:f>Лист1!$U$198:$U$199</c:f>
              <c:numCache>
                <c:formatCode>General</c:formatCode>
                <c:ptCount val="2"/>
                <c:pt idx="0">
                  <c:v>80.599999999999994</c:v>
                </c:pt>
                <c:pt idx="1">
                  <c:v>19.399999999999999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Лист1!$T$218:$T$219</c:f>
              <c:strCache>
                <c:ptCount val="2"/>
                <c:pt idx="0">
                  <c:v>да, получавам въз основа на критерия "месечен доход"</c:v>
                </c:pt>
                <c:pt idx="1">
                  <c:v>не, не получавам</c:v>
                </c:pt>
              </c:strCache>
            </c:strRef>
          </c:cat>
          <c:val>
            <c:numRef>
              <c:f>Лист1!$U$218:$U$219</c:f>
              <c:numCache>
                <c:formatCode>General</c:formatCode>
                <c:ptCount val="2"/>
                <c:pt idx="0">
                  <c:v>6.5</c:v>
                </c:pt>
                <c:pt idx="1">
                  <c:v>93.5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Лист1!$A$124:$A$125</c:f>
              <c:strCache>
                <c:ptCount val="2"/>
                <c:pt idx="0">
                  <c:v>да, ползвам понастоящем</c:v>
                </c:pt>
                <c:pt idx="1">
                  <c:v>не, не ползвам</c:v>
                </c:pt>
              </c:strCache>
            </c:strRef>
          </c:cat>
          <c:val>
            <c:numRef>
              <c:f>Лист1!$B$124:$B$125</c:f>
              <c:numCache>
                <c:formatCode>0.0;[Red]0.0</c:formatCode>
                <c:ptCount val="2"/>
                <c:pt idx="0">
                  <c:v>32.299999999999997</c:v>
                </c:pt>
                <c:pt idx="1">
                  <c:v>67.7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Лист1!$A$145:$A$146</c:f>
              <c:strCache>
                <c:ptCount val="2"/>
                <c:pt idx="0">
                  <c:v>да, подкрепя ни</c:v>
                </c:pt>
                <c:pt idx="1">
                  <c:v>не мога да преценя</c:v>
                </c:pt>
              </c:strCache>
            </c:strRef>
          </c:cat>
          <c:val>
            <c:numRef>
              <c:f>Лист1!$B$145:$B$146</c:f>
              <c:numCache>
                <c:formatCode>General</c:formatCode>
                <c:ptCount val="2"/>
                <c:pt idx="0">
                  <c:v>51.6</c:v>
                </c:pt>
                <c:pt idx="1">
                  <c:v>48.4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overlay val="0"/>
      <c:txPr>
        <a:bodyPr/>
        <a:lstStyle/>
        <a:p>
          <a:pPr>
            <a:defRPr sz="900"/>
          </a:pPr>
          <a:endParaRPr lang="bg-BG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Лист1!$J$1</c:f>
              <c:strCache>
                <c:ptCount val="1"/>
                <c:pt idx="0">
                  <c:v>да, удовлетворява ме напълно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Лист1!$K$1</c:f>
              <c:numCache>
                <c:formatCode>General</c:formatCode>
                <c:ptCount val="1"/>
                <c:pt idx="0">
                  <c:v>84.4</c:v>
                </c:pt>
              </c:numCache>
            </c:numRef>
          </c:val>
        </c:ser>
        <c:ser>
          <c:idx val="1"/>
          <c:order val="1"/>
          <c:tx>
            <c:strRef>
              <c:f>Лист1!$J$2</c:f>
              <c:strCache>
                <c:ptCount val="1"/>
                <c:pt idx="0">
                  <c:v>да, удовлетворява ме, но недостатъчно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Лист1!$K$2</c:f>
              <c:numCache>
                <c:formatCode>General</c:formatCode>
                <c:ptCount val="1"/>
                <c:pt idx="0">
                  <c:v>15.6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99272320"/>
        <c:axId val="199273856"/>
      </c:barChart>
      <c:catAx>
        <c:axId val="199272320"/>
        <c:scaling>
          <c:orientation val="minMax"/>
        </c:scaling>
        <c:delete val="1"/>
        <c:axPos val="l"/>
        <c:majorTickMark val="none"/>
        <c:minorTickMark val="none"/>
        <c:tickLblPos val="nextTo"/>
        <c:crossAx val="199273856"/>
        <c:crosses val="autoZero"/>
        <c:auto val="1"/>
        <c:lblAlgn val="ctr"/>
        <c:lblOffset val="100"/>
        <c:noMultiLvlLbl val="0"/>
      </c:catAx>
      <c:valAx>
        <c:axId val="19927385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992723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7216399725629635E-2"/>
          <c:y val="8.7751671305569282E-2"/>
          <c:w val="0.96567784074009255"/>
          <c:h val="0.17377838618213978"/>
        </c:manualLayout>
      </c:layout>
      <c:overlay val="0"/>
      <c:txPr>
        <a:bodyPr/>
        <a:lstStyle/>
        <a:p>
          <a:pPr>
            <a:defRPr sz="900"/>
          </a:pPr>
          <a:endParaRPr lang="bg-BG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Лист1!$A$22:$A$23</c:f>
              <c:strCache>
                <c:ptCount val="2"/>
                <c:pt idx="0">
                  <c:v>да, удовлетворява ме</c:v>
                </c:pt>
                <c:pt idx="1">
                  <c:v>не, не ме удовлетворява</c:v>
                </c:pt>
              </c:strCache>
            </c:strRef>
          </c:cat>
          <c:val>
            <c:numRef>
              <c:f>Лист1!$B$22:$B$23</c:f>
              <c:numCache>
                <c:formatCode>General</c:formatCode>
                <c:ptCount val="2"/>
                <c:pt idx="0">
                  <c:v>90.6</c:v>
                </c:pt>
                <c:pt idx="1">
                  <c:v>9.4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t"/>
      <c:layout/>
      <c:overlay val="0"/>
      <c:txPr>
        <a:bodyPr/>
        <a:lstStyle/>
        <a:p>
          <a:pPr>
            <a:defRPr sz="1000"/>
          </a:pPr>
          <a:endParaRPr lang="bg-BG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Лист1!$I$63:$I$64</c:f>
              <c:strCache>
                <c:ptCount val="2"/>
                <c:pt idx="0">
                  <c:v>да, осъществяват</c:v>
                </c:pt>
                <c:pt idx="1">
                  <c:v>да, осъществяват, но само по някои учебни дисциплини</c:v>
                </c:pt>
              </c:strCache>
            </c:strRef>
          </c:cat>
          <c:val>
            <c:numRef>
              <c:f>Лист1!$J$63:$J$64</c:f>
              <c:numCache>
                <c:formatCode>General</c:formatCode>
                <c:ptCount val="2"/>
                <c:pt idx="0">
                  <c:v>28.1</c:v>
                </c:pt>
                <c:pt idx="1">
                  <c:v>71.900000000000006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t"/>
      <c:layout/>
      <c:overlay val="0"/>
      <c:txPr>
        <a:bodyPr/>
        <a:lstStyle/>
        <a:p>
          <a:pPr>
            <a:defRPr sz="900"/>
          </a:pPr>
          <a:endParaRPr lang="bg-BG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Лист1!$B$84</c:f>
              <c:strCache>
                <c:ptCount val="1"/>
                <c:pt idx="0">
                  <c:v>под 20%</c:v>
                </c:pt>
              </c:strCache>
            </c:strRef>
          </c:tx>
          <c:invertIfNegative val="0"/>
          <c:cat>
            <c:strRef>
              <c:f>Лист1!$A$85:$A$86</c:f>
              <c:strCache>
                <c:ptCount val="2"/>
                <c:pt idx="0">
                  <c:v>извършва се проверка</c:v>
                </c:pt>
                <c:pt idx="1">
                  <c:v>не се извършва проверка</c:v>
                </c:pt>
              </c:strCache>
            </c:strRef>
          </c:cat>
          <c:val>
            <c:numRef>
              <c:f>Лист1!$B$85:$B$86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tx>
            <c:strRef>
              <c:f>Лист1!$C$84</c:f>
              <c:strCache>
                <c:ptCount val="1"/>
                <c:pt idx="0">
                  <c:v>20-40%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Лист1!$A$85:$A$86</c:f>
              <c:strCache>
                <c:ptCount val="2"/>
                <c:pt idx="0">
                  <c:v>извършва се проверка</c:v>
                </c:pt>
                <c:pt idx="1">
                  <c:v>не се извършва проверка</c:v>
                </c:pt>
              </c:strCache>
            </c:strRef>
          </c:cat>
          <c:val>
            <c:numRef>
              <c:f>Лист1!$C$85:$C$86</c:f>
              <c:numCache>
                <c:formatCode>General</c:formatCode>
                <c:ptCount val="2"/>
                <c:pt idx="0">
                  <c:v>3.1</c:v>
                </c:pt>
              </c:numCache>
            </c:numRef>
          </c:val>
        </c:ser>
        <c:ser>
          <c:idx val="2"/>
          <c:order val="2"/>
          <c:tx>
            <c:strRef>
              <c:f>Лист1!$D$84</c:f>
              <c:strCache>
                <c:ptCount val="1"/>
                <c:pt idx="0">
                  <c:v>41-60%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Лист1!$A$85:$A$86</c:f>
              <c:strCache>
                <c:ptCount val="2"/>
                <c:pt idx="0">
                  <c:v>извършва се проверка</c:v>
                </c:pt>
                <c:pt idx="1">
                  <c:v>не се извършва проверка</c:v>
                </c:pt>
              </c:strCache>
            </c:strRef>
          </c:cat>
          <c:val>
            <c:numRef>
              <c:f>Лист1!$D$85:$D$86</c:f>
              <c:numCache>
                <c:formatCode>General</c:formatCode>
                <c:ptCount val="2"/>
                <c:pt idx="0">
                  <c:v>3.1</c:v>
                </c:pt>
                <c:pt idx="1">
                  <c:v>3.1</c:v>
                </c:pt>
              </c:numCache>
            </c:numRef>
          </c:val>
        </c:ser>
        <c:ser>
          <c:idx val="3"/>
          <c:order val="3"/>
          <c:tx>
            <c:strRef>
              <c:f>Лист1!$E$84</c:f>
              <c:strCache>
                <c:ptCount val="1"/>
                <c:pt idx="0">
                  <c:v>61-80%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Лист1!$A$85:$A$86</c:f>
              <c:strCache>
                <c:ptCount val="2"/>
                <c:pt idx="0">
                  <c:v>извършва се проверка</c:v>
                </c:pt>
                <c:pt idx="1">
                  <c:v>не се извършва проверка</c:v>
                </c:pt>
              </c:strCache>
            </c:strRef>
          </c:cat>
          <c:val>
            <c:numRef>
              <c:f>Лист1!$E$85:$E$86</c:f>
              <c:numCache>
                <c:formatCode>General</c:formatCode>
                <c:ptCount val="2"/>
                <c:pt idx="1">
                  <c:v>18.8</c:v>
                </c:pt>
              </c:numCache>
            </c:numRef>
          </c:val>
        </c:ser>
        <c:ser>
          <c:idx val="4"/>
          <c:order val="4"/>
          <c:tx>
            <c:strRef>
              <c:f>Лист1!$F$84</c:f>
              <c:strCache>
                <c:ptCount val="1"/>
                <c:pt idx="0">
                  <c:v>над 80%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Лист1!$A$85:$A$86</c:f>
              <c:strCache>
                <c:ptCount val="2"/>
                <c:pt idx="0">
                  <c:v>извършва се проверка</c:v>
                </c:pt>
                <c:pt idx="1">
                  <c:v>не се извършва проверка</c:v>
                </c:pt>
              </c:strCache>
            </c:strRef>
          </c:cat>
          <c:val>
            <c:numRef>
              <c:f>Лист1!$F$85:$F$86</c:f>
              <c:numCache>
                <c:formatCode>General</c:formatCode>
                <c:ptCount val="2"/>
                <c:pt idx="0">
                  <c:v>93.8</c:v>
                </c:pt>
                <c:pt idx="1">
                  <c:v>78.099999999999994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1039872"/>
        <c:axId val="201041408"/>
      </c:barChart>
      <c:catAx>
        <c:axId val="2010398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bg-BG"/>
          </a:p>
        </c:txPr>
        <c:crossAx val="201041408"/>
        <c:crosses val="autoZero"/>
        <c:auto val="1"/>
        <c:lblAlgn val="ctr"/>
        <c:lblOffset val="100"/>
        <c:noMultiLvlLbl val="0"/>
      </c:catAx>
      <c:valAx>
        <c:axId val="2010414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103987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900"/>
          </a:pPr>
          <a:endParaRPr lang="bg-BG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Лист1!$A$43:$A$44</c:f>
              <c:strCache>
                <c:ptCount val="2"/>
                <c:pt idx="0">
                  <c:v>да, удовлетворява ме</c:v>
                </c:pt>
                <c:pt idx="1">
                  <c:v>не, не ме удовлетворява</c:v>
                </c:pt>
              </c:strCache>
            </c:strRef>
          </c:cat>
          <c:val>
            <c:numRef>
              <c:f>Лист1!$B$43:$B$44</c:f>
              <c:numCache>
                <c:formatCode>0.0;[Red]0.0</c:formatCode>
                <c:ptCount val="2"/>
                <c:pt idx="0">
                  <c:v>90.6</c:v>
                </c:pt>
                <c:pt idx="1">
                  <c:v>9.4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Лист1!$J$84:$J$86</c:f>
              <c:strCache>
                <c:ptCount val="3"/>
                <c:pt idx="0">
                  <c:v>да, възлагали по повечето учебни дисциплини</c:v>
                </c:pt>
                <c:pt idx="1">
                  <c:v>да, възлагали само по някои учебни дисциплини</c:v>
                </c:pt>
                <c:pt idx="2">
                  <c:v>не, не са възлагали</c:v>
                </c:pt>
              </c:strCache>
            </c:strRef>
          </c:cat>
          <c:val>
            <c:numRef>
              <c:f>Лист1!$K$84:$K$86</c:f>
              <c:numCache>
                <c:formatCode>General</c:formatCode>
                <c:ptCount val="3"/>
                <c:pt idx="0">
                  <c:v>12.9</c:v>
                </c:pt>
                <c:pt idx="1">
                  <c:v>74.2</c:v>
                </c:pt>
                <c:pt idx="2">
                  <c:v>12.9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0751744"/>
        <c:axId val="200758784"/>
      </c:barChart>
      <c:catAx>
        <c:axId val="2007517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bg-BG"/>
          </a:p>
        </c:txPr>
        <c:crossAx val="200758784"/>
        <c:crosses val="autoZero"/>
        <c:auto val="1"/>
        <c:lblAlgn val="ctr"/>
        <c:lblOffset val="100"/>
        <c:noMultiLvlLbl val="0"/>
      </c:catAx>
      <c:valAx>
        <c:axId val="200758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0751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Лист1!$A$105:$A$108</c:f>
              <c:strCache>
                <c:ptCount val="4"/>
                <c:pt idx="0">
                  <c:v>с интерес</c:v>
                </c:pt>
                <c:pt idx="1">
                  <c:v>считам, че са полезни</c:v>
                </c:pt>
                <c:pt idx="2">
                  <c:v>считам, че са излишни и отнемат много време</c:v>
                </c:pt>
                <c:pt idx="3">
                  <c:v>считам, че са безполезни</c:v>
                </c:pt>
              </c:strCache>
            </c:strRef>
          </c:cat>
          <c:val>
            <c:numRef>
              <c:f>Лист1!$B$105:$B$108</c:f>
              <c:numCache>
                <c:formatCode>General</c:formatCode>
                <c:ptCount val="4"/>
                <c:pt idx="0">
                  <c:v>20.7</c:v>
                </c:pt>
                <c:pt idx="1">
                  <c:v>65.5</c:v>
                </c:pt>
                <c:pt idx="2">
                  <c:v>6.9</c:v>
                </c:pt>
                <c:pt idx="3">
                  <c:v>6.9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0888320"/>
        <c:axId val="200891008"/>
      </c:barChart>
      <c:catAx>
        <c:axId val="20088832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bg-BG"/>
          </a:p>
        </c:txPr>
        <c:crossAx val="200891008"/>
        <c:crosses val="autoZero"/>
        <c:auto val="1"/>
        <c:lblAlgn val="ctr"/>
        <c:lblOffset val="100"/>
        <c:noMultiLvlLbl val="0"/>
      </c:catAx>
      <c:valAx>
        <c:axId val="200891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0888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Лист1!$L$105:$L$106</c:f>
              <c:strCache>
                <c:ptCount val="2"/>
                <c:pt idx="0">
                  <c:v>не съм участвал, тъй като не съм информиран</c:v>
                </c:pt>
                <c:pt idx="1">
                  <c:v>не съм участвал, тъй като не проявявам интерес</c:v>
                </c:pt>
              </c:strCache>
            </c:strRef>
          </c:cat>
          <c:val>
            <c:numRef>
              <c:f>Лист1!$M$105:$M$106</c:f>
              <c:numCache>
                <c:formatCode>General</c:formatCode>
                <c:ptCount val="2"/>
                <c:pt idx="0">
                  <c:v>71.900000000000006</c:v>
                </c:pt>
                <c:pt idx="1">
                  <c:v>28.1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t"/>
      <c:layout/>
      <c:overlay val="0"/>
      <c:txPr>
        <a:bodyPr/>
        <a:lstStyle/>
        <a:p>
          <a:pPr>
            <a:defRPr sz="900"/>
          </a:pPr>
          <a:endParaRPr lang="bg-BG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A25AF-6371-4E49-AB70-01A09E425F53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B9442-74DC-4B2B-8C5D-369FAD0E8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67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9806-9C8A-4183-A6DE-8A1DB12F380E}" type="datetime1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BE12-A991-4A0F-BFCC-904F09E80E2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2646-AE12-41EE-9A30-2C476B2F1E96}" type="datetime1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BE12-A991-4A0F-BFCC-904F09E80E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AE45-4D93-4A79-A318-5025F2F0DF2D}" type="datetime1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BE12-A991-4A0F-BFCC-904F09E80E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4A71-17EB-49B7-8C49-E057C9EBA32A}" type="datetime1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BE12-A991-4A0F-BFCC-904F09E80E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84E7-B53E-4574-995E-F68E06FB21F4}" type="datetime1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BE12-A991-4A0F-BFCC-904F09E80E21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B040C-4697-4910-901C-B3DE27BB1C69}" type="datetime1">
              <a:rPr lang="en-GB" smtClean="0"/>
              <a:t>24/04/2018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BE12-A991-4A0F-BFCC-904F09E80E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CD15-C37E-4998-AABC-2F3A3D6BD13B}" type="datetime1">
              <a:rPr lang="en-GB" smtClean="0"/>
              <a:t>24/04/2018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BE12-A991-4A0F-BFCC-904F09E80E21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DC95-41AA-4E34-87EE-027CC5D63100}" type="datetime1">
              <a:rPr lang="en-GB" smtClean="0"/>
              <a:t>24/04/2018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BE12-A991-4A0F-BFCC-904F09E80E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8278-8B47-4ACA-9B3F-01C311AE023D}" type="datetime1">
              <a:rPr lang="en-GB" smtClean="0"/>
              <a:t>24/04/2018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BE12-A991-4A0F-BFCC-904F09E80E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8E11-3AB9-430A-A612-CACA68A7DED6}" type="datetime1">
              <a:rPr lang="en-GB" smtClean="0"/>
              <a:t>24/04/2018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BE12-A991-4A0F-BFCC-904F09E80E21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9BE6-0E59-421A-9309-91446E77E5AD}" type="datetime1">
              <a:rPr lang="en-GB" smtClean="0"/>
              <a:t>24/04/2018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BE12-A991-4A0F-BFCC-904F09E80E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32EF93E-331C-4692-8E7F-71149EF03EB2}" type="datetime1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79EBE12-A991-4A0F-BFCC-904F09E80E2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969818" cy="18002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03-02: </a:t>
            </a:r>
            <a:r>
              <a:rPr lang="bg-BG" sz="2400" b="1" dirty="0" smtClean="0">
                <a:solidFill>
                  <a:schemeClr val="tx1"/>
                </a:solidFill>
              </a:rPr>
              <a:t>ПРОУЧВАНЕ НА </a:t>
            </a:r>
            <a:r>
              <a:rPr lang="ru-RU" sz="2400" b="1" dirty="0" smtClean="0">
                <a:solidFill>
                  <a:schemeClr val="tx1"/>
                </a:solidFill>
              </a:rPr>
              <a:t>МНЕНИЕТО </a:t>
            </a:r>
            <a:r>
              <a:rPr lang="ru-RU" sz="2400" b="1" dirty="0">
                <a:solidFill>
                  <a:schemeClr val="tx1"/>
                </a:solidFill>
              </a:rPr>
              <a:t>НА </a:t>
            </a:r>
            <a:r>
              <a:rPr lang="ru-RU" sz="2400" b="1" dirty="0" smtClean="0">
                <a:solidFill>
                  <a:schemeClr val="tx1"/>
                </a:solidFill>
              </a:rPr>
              <a:t>СТУДЕНТИ ОТ СПЕЦИАЛНОСТ «ФАРМАЦИЯ» ОТНОСНО ЦЯЛОСТНОТО ОБУЧЕНИЕ, ПРОВЕЖДАНО ПО СПЕЦИАЛНОСТТА ИМ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5661248"/>
            <a:ext cx="6461760" cy="43204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bg-BG" b="1" i="1" dirty="0" smtClean="0">
                <a:solidFill>
                  <a:schemeClr val="tx1"/>
                </a:solidFill>
              </a:rPr>
              <a:t>СТУДЕНТИ ОТ СПЕЦИАЛНОСТ „ФАРМАЦИЯ“, 1 КУРС</a:t>
            </a:r>
            <a:endParaRPr lang="en-GB" b="1" i="1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40886" y="416076"/>
            <a:ext cx="6461760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bg-BG" sz="1600" b="1" i="1" dirty="0" smtClean="0">
                <a:solidFill>
                  <a:schemeClr val="tx2"/>
                </a:solidFill>
              </a:rPr>
              <a:t>МЕДИЦИНСКИ УНИВЕРСИТЕТ – ПЛЕВЕН </a:t>
            </a:r>
          </a:p>
          <a:p>
            <a:pPr algn="ctr">
              <a:spcBef>
                <a:spcPts val="0"/>
              </a:spcBef>
            </a:pPr>
            <a:r>
              <a:rPr lang="bg-BG" sz="1600" b="1" i="1" dirty="0" smtClean="0">
                <a:solidFill>
                  <a:schemeClr val="tx2"/>
                </a:solidFill>
              </a:rPr>
              <a:t>ФАКУЛТЕТ „ФАРМАЦИЯ“</a:t>
            </a:r>
            <a:endParaRPr lang="en-GB" sz="1600" b="1" i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8662"/>
            <a:ext cx="590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827584" y="1052736"/>
            <a:ext cx="705678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16114831_1218441471558427_1137484347628437146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1" y="3655475"/>
            <a:ext cx="1072357" cy="142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1972393_649663391758013_472619887_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165" y="3725614"/>
            <a:ext cx="2056706" cy="137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16114693_1378281038888665_8997149856886829932_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94011"/>
            <a:ext cx="1008112" cy="179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16144339_1309130392480026_1679926579_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003" y="3655475"/>
            <a:ext cx="1180164" cy="157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16115006_1373249006039162_6892286078616031059_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928" y="3474897"/>
            <a:ext cx="1341438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13346810_1118715678172136_5372430236743060492_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093" y="4345712"/>
            <a:ext cx="1631553" cy="91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4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56984" cy="288032"/>
          </a:xfrm>
        </p:spPr>
        <p:txBody>
          <a:bodyPr>
            <a:normAutofit fontScale="90000"/>
          </a:bodyPr>
          <a:lstStyle/>
          <a:p>
            <a:pPr algn="l"/>
            <a:r>
              <a:rPr lang="bg-BG" sz="1800" b="1" dirty="0" smtClean="0"/>
              <a:t>СТИПЕНДИИ, ПАРИЧНИ НАГРАДИ И ПОМОЩИ, ПОЛУЧАВАНИ ОТ СТУДЕНТИТЕ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548680"/>
            <a:ext cx="892899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b="1" dirty="0"/>
              <a:t>Стипендии.</a:t>
            </a:r>
            <a:r>
              <a:rPr lang="bg-BG" sz="1200" dirty="0"/>
              <a:t> </a:t>
            </a:r>
            <a:r>
              <a:rPr lang="ru-RU" sz="1200" dirty="0"/>
              <a:t>Двама (6%) от студентите са получавали стипендия в размер на 70 лв. според критерия „месечен доход на член от семейството”, а 94% не са получавали стипендия (фиг. 16</a:t>
            </a:r>
            <a:r>
              <a:rPr lang="ru-RU" sz="1200" dirty="0" smtClean="0"/>
              <a:t>).</a:t>
            </a:r>
          </a:p>
          <a:p>
            <a:endParaRPr lang="bg-BG" sz="1200" b="1" dirty="0" smtClean="0"/>
          </a:p>
          <a:p>
            <a:r>
              <a:rPr lang="bg-BG" sz="1200" b="1" dirty="0" smtClean="0"/>
              <a:t>Парични </a:t>
            </a:r>
            <a:r>
              <a:rPr lang="bg-BG" sz="1200" b="1" dirty="0"/>
              <a:t>награди.</a:t>
            </a:r>
            <a:r>
              <a:rPr lang="bg-BG" sz="1200" dirty="0"/>
              <a:t> </a:t>
            </a:r>
            <a:r>
              <a:rPr lang="ru-RU" sz="1200" dirty="0"/>
              <a:t>Няма студенти, които да са получили парична награда от МУ-Плевен за определени успехи в учебната, научноизследователската и други дейности</a:t>
            </a:r>
            <a:r>
              <a:rPr lang="ru-RU" sz="1200" dirty="0" smtClean="0"/>
              <a:t>.</a:t>
            </a:r>
          </a:p>
          <a:p>
            <a:endParaRPr lang="bg-BG" sz="1200" b="1" dirty="0" smtClean="0"/>
          </a:p>
          <a:p>
            <a:r>
              <a:rPr lang="bg-BG" sz="1200" b="1" dirty="0" smtClean="0"/>
              <a:t>Парична </a:t>
            </a:r>
            <a:r>
              <a:rPr lang="bg-BG" sz="1200" b="1" dirty="0"/>
              <a:t>помощ поради тежко материално състояние.</a:t>
            </a:r>
            <a:r>
              <a:rPr lang="bg-BG" sz="1200" dirty="0"/>
              <a:t> </a:t>
            </a:r>
            <a:r>
              <a:rPr lang="ru-RU" sz="1200" dirty="0"/>
              <a:t>Няма студенти, които да са получили парична помощ от МУ-Плевен поради тежко материално състояние. </a:t>
            </a:r>
            <a:endParaRPr lang="ru-RU" sz="1200" dirty="0" smtClean="0"/>
          </a:p>
          <a:p>
            <a:endParaRPr lang="ru-RU" sz="1200" dirty="0" smtClean="0"/>
          </a:p>
          <a:p>
            <a:r>
              <a:rPr lang="bg-BG" sz="1200" dirty="0"/>
              <a:t> </a:t>
            </a:r>
            <a:endParaRPr lang="en-GB" sz="1200" dirty="0"/>
          </a:p>
          <a:p>
            <a:r>
              <a:rPr lang="bg-BG" sz="1200" b="1" dirty="0"/>
              <a:t>Студентски стол и студентски общежития:</a:t>
            </a:r>
            <a:endParaRPr lang="en-GB" sz="1200" dirty="0"/>
          </a:p>
          <a:p>
            <a:r>
              <a:rPr lang="ru-RU" sz="1200" dirty="0"/>
              <a:t>Десет (</a:t>
            </a:r>
            <a:r>
              <a:rPr lang="ru-RU" sz="1200" dirty="0" smtClean="0"/>
              <a:t>32%) </a:t>
            </a:r>
            <a:r>
              <a:rPr lang="ru-RU" sz="1200" dirty="0"/>
              <a:t>от студентите ползват студентските общежития на МУ-Плевен, 21 (</a:t>
            </a:r>
            <a:r>
              <a:rPr lang="ru-RU" sz="1200" dirty="0" smtClean="0"/>
              <a:t>68%) </a:t>
            </a:r>
            <a:r>
              <a:rPr lang="ru-RU" sz="1200" dirty="0"/>
              <a:t>не ги ползват (фиг. 17). Основни причини за неизползването на студентските общежития, които са посочили студентите са, че не отговарят на поставените критерии, неудовлетвореност от материалните условия в общежитията, наличието на собствено жилище/жилище на родителите или близостта до Плевен и възможността да се пътува до </a:t>
            </a:r>
            <a:r>
              <a:rPr lang="ru-RU" sz="1200" dirty="0" smtClean="0"/>
              <a:t>от местоживеенето до Университета и обратно. </a:t>
            </a:r>
          </a:p>
          <a:p>
            <a:r>
              <a:rPr lang="ru-RU" sz="1200" dirty="0"/>
              <a:t>Седемнадесет (54.8%) от студентите ползват студентския стол на МУ-Плевен, 10 (32.3%) не го </a:t>
            </a:r>
            <a:r>
              <a:rPr lang="ru-RU" sz="1200" dirty="0" smtClean="0"/>
              <a:t>ползват. </a:t>
            </a:r>
            <a:r>
              <a:rPr lang="ru-RU" sz="1200" dirty="0"/>
              <a:t>Сред посочените причини от лицата, които не ползват студентския стол, са: неудовлетвореност от храната, която се предлага като количество, качество и разнообразие и липсата на време за хранене в студентския стол поради недобре създадената организация (необходимостта от това да се планира храненето от предния ден).</a:t>
            </a:r>
            <a:endParaRPr lang="en-GB" sz="1200" dirty="0"/>
          </a:p>
        </p:txBody>
      </p:sp>
      <p:sp>
        <p:nvSpPr>
          <p:cNvPr id="5" name="Rectangle 4"/>
          <p:cNvSpPr/>
          <p:nvPr/>
        </p:nvSpPr>
        <p:spPr>
          <a:xfrm>
            <a:off x="4394449" y="639453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sz="1100" b="1" i="1" dirty="0"/>
              <a:t>Фиг. № </a:t>
            </a:r>
            <a:r>
              <a:rPr lang="bg-BG" sz="1100" b="1" i="1" dirty="0" smtClean="0"/>
              <a:t>17. </a:t>
            </a:r>
            <a:r>
              <a:rPr lang="bg-BG" sz="1100" i="1" dirty="0" smtClean="0"/>
              <a:t>Ползвате ли студентските общежития на МУ-Плевен? </a:t>
            </a:r>
            <a:r>
              <a:rPr lang="en-US" sz="1100" i="1" dirty="0"/>
              <a:t>(</a:t>
            </a:r>
            <a:r>
              <a:rPr lang="bg-BG" sz="1100" i="1" dirty="0"/>
              <a:t>%</a:t>
            </a:r>
            <a:r>
              <a:rPr lang="en-US" sz="1100" i="1" dirty="0"/>
              <a:t>)</a:t>
            </a:r>
            <a:endParaRPr lang="en-GB" sz="11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621152"/>
              </p:ext>
            </p:extLst>
          </p:nvPr>
        </p:nvGraphicFramePr>
        <p:xfrm>
          <a:off x="83818" y="4135868"/>
          <a:ext cx="4056134" cy="2317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6394539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sz="1100" b="1" i="1" dirty="0"/>
              <a:t>Фиг. № </a:t>
            </a:r>
            <a:r>
              <a:rPr lang="bg-BG" sz="1100" b="1" i="1" dirty="0" smtClean="0"/>
              <a:t>16. </a:t>
            </a:r>
            <a:r>
              <a:rPr lang="bg-BG" sz="1100" i="1" dirty="0" smtClean="0"/>
              <a:t>Получавате ли стипендия от МУ-Плевен? </a:t>
            </a:r>
            <a:r>
              <a:rPr lang="en-US" sz="1100" i="1" dirty="0"/>
              <a:t>(</a:t>
            </a:r>
            <a:r>
              <a:rPr lang="bg-BG" sz="1100" i="1" dirty="0"/>
              <a:t>%</a:t>
            </a:r>
            <a:r>
              <a:rPr lang="en-US" sz="1100" i="1" dirty="0"/>
              <a:t>)</a:t>
            </a:r>
            <a:endParaRPr lang="en-GB" sz="11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4792" y="2180918"/>
            <a:ext cx="8856984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800" b="1" dirty="0" smtClean="0"/>
              <a:t>ИЗПОЛЗВАНЕ НА СТУДЕНТСКИ ОБЩЕЖИТИЯ И  СТУДЕНТСКИ СТОЛ</a:t>
            </a:r>
            <a:endParaRPr lang="en-GB" sz="1800" dirty="0">
              <a:solidFill>
                <a:srgbClr val="FF0000"/>
              </a:solidFill>
            </a:endParaRPr>
          </a:p>
        </p:txBody>
      </p:sp>
      <p:graphicFrame>
        <p:nvGraphicFramePr>
          <p:cNvPr id="10" name="Диагра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492322"/>
              </p:ext>
            </p:extLst>
          </p:nvPr>
        </p:nvGraphicFramePr>
        <p:xfrm>
          <a:off x="4644008" y="4077072"/>
          <a:ext cx="4223557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26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60" y="326346"/>
            <a:ext cx="8856984" cy="366350"/>
          </a:xfrm>
        </p:spPr>
        <p:txBody>
          <a:bodyPr>
            <a:normAutofit/>
          </a:bodyPr>
          <a:lstStyle/>
          <a:p>
            <a:pPr algn="l"/>
            <a:r>
              <a:rPr lang="bg-BG" sz="1800" b="1" dirty="0" smtClean="0"/>
              <a:t>ОЦЕНКА НА РАБОТАТА НА УНИВЕРСИТЕТСКАТА БИБЛИОТЕКА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360" y="5733256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На табл. 2 са представени оценките, дадени от студентите за работата на Университетската библиотека по различни критерии и обща оценка. По-висока е оценката за осигурения интернет-достъп, наличния брой компютри за ползване от студентите в читалните и културата на обслужване на служителите в библиотеката (табл. 2).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082641"/>
              </p:ext>
            </p:extLst>
          </p:nvPr>
        </p:nvGraphicFramePr>
        <p:xfrm>
          <a:off x="251520" y="1196752"/>
          <a:ext cx="5256584" cy="3454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24045"/>
                <a:gridCol w="832539"/>
              </a:tblGrid>
              <a:tr h="0">
                <a:tc>
                  <a:txBody>
                    <a:bodyPr/>
                    <a:lstStyle/>
                    <a:p>
                      <a:pPr indent="226695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                                                                </a:t>
                      </a:r>
                      <a:endParaRPr lang="en-GB" sz="1400" dirty="0">
                        <a:effectLst/>
                      </a:endParaRPr>
                    </a:p>
                    <a:p>
                      <a:pPr marL="0" indent="0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Показател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320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Оценка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А. </a:t>
                      </a:r>
                      <a:r>
                        <a:rPr lang="en-US" sz="1400" dirty="0" err="1">
                          <a:effectLst/>
                        </a:rPr>
                        <a:t>Наличност</a:t>
                      </a:r>
                      <a:r>
                        <a:rPr lang="en-US" sz="1400" dirty="0">
                          <a:effectLst/>
                        </a:rPr>
                        <a:t> на </a:t>
                      </a:r>
                      <a:r>
                        <a:rPr lang="en-US" sz="1400" dirty="0" err="1">
                          <a:effectLst/>
                        </a:rPr>
                        <a:t>фонда</a:t>
                      </a:r>
                      <a:r>
                        <a:rPr lang="en-US" sz="1400" dirty="0">
                          <a:effectLst/>
                        </a:rPr>
                        <a:t> (</a:t>
                      </a:r>
                      <a:r>
                        <a:rPr lang="en-US" sz="1400" dirty="0" err="1">
                          <a:effectLst/>
                        </a:rPr>
                        <a:t>учебници</a:t>
                      </a:r>
                      <a:r>
                        <a:rPr lang="en-US" sz="1400" dirty="0">
                          <a:effectLst/>
                        </a:rPr>
                        <a:t>, учебни </a:t>
                      </a:r>
                      <a:r>
                        <a:rPr lang="en-US" sz="1400" dirty="0" err="1">
                          <a:effectLst/>
                        </a:rPr>
                        <a:t>помагала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научни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списания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4.00</a:t>
                      </a:r>
                      <a:endParaRPr lang="en-GB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Б. </a:t>
                      </a:r>
                      <a:r>
                        <a:rPr lang="en-US" sz="1400" dirty="0" err="1">
                          <a:effectLst/>
                        </a:rPr>
                        <a:t>Актуалност</a:t>
                      </a:r>
                      <a:r>
                        <a:rPr lang="en-US" sz="1400" dirty="0">
                          <a:effectLst/>
                        </a:rPr>
                        <a:t> на </a:t>
                      </a:r>
                      <a:r>
                        <a:rPr lang="en-US" sz="1400" dirty="0" err="1">
                          <a:effectLst/>
                        </a:rPr>
                        <a:t>фонда</a:t>
                      </a:r>
                      <a:r>
                        <a:rPr lang="en-US" sz="1400" dirty="0">
                          <a:effectLst/>
                        </a:rPr>
                        <a:t> (</a:t>
                      </a:r>
                      <a:r>
                        <a:rPr lang="en-US" sz="1400" dirty="0" err="1">
                          <a:effectLst/>
                        </a:rPr>
                        <a:t>учебници</a:t>
                      </a:r>
                      <a:r>
                        <a:rPr lang="en-US" sz="1400" dirty="0">
                          <a:effectLst/>
                        </a:rPr>
                        <a:t>, учебни </a:t>
                      </a:r>
                      <a:r>
                        <a:rPr lang="en-US" sz="1400" dirty="0" err="1">
                          <a:effectLst/>
                        </a:rPr>
                        <a:t>помагала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научни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списания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4.26</a:t>
                      </a:r>
                      <a:endParaRPr lang="en-GB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В. </a:t>
                      </a:r>
                      <a:r>
                        <a:rPr lang="en-US" sz="1400" dirty="0" err="1">
                          <a:effectLst/>
                        </a:rPr>
                        <a:t>Наличен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брой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места</a:t>
                      </a:r>
                      <a:r>
                        <a:rPr lang="en-US" sz="1400" dirty="0">
                          <a:effectLst/>
                        </a:rPr>
                        <a:t> за </a:t>
                      </a:r>
                      <a:r>
                        <a:rPr lang="en-US" sz="1400" dirty="0" err="1">
                          <a:effectLst/>
                        </a:rPr>
                        <a:t>ползване</a:t>
                      </a:r>
                      <a:r>
                        <a:rPr lang="en-US" sz="1400" dirty="0">
                          <a:effectLst/>
                        </a:rPr>
                        <a:t> от </a:t>
                      </a:r>
                      <a:r>
                        <a:rPr lang="en-US" sz="1400" dirty="0" err="1">
                          <a:effectLst/>
                        </a:rPr>
                        <a:t>студентите</a:t>
                      </a:r>
                      <a:r>
                        <a:rPr lang="en-US" sz="1400" dirty="0">
                          <a:effectLst/>
                        </a:rPr>
                        <a:t> в </a:t>
                      </a:r>
                      <a:r>
                        <a:rPr lang="en-US" sz="1400" dirty="0" err="1">
                          <a:effectLst/>
                        </a:rPr>
                        <a:t>читалните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4.64</a:t>
                      </a:r>
                      <a:endParaRPr lang="en-GB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Г. </a:t>
                      </a:r>
                      <a:r>
                        <a:rPr lang="en-US" sz="1400" dirty="0" err="1">
                          <a:effectLst/>
                        </a:rPr>
                        <a:t>Наличен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брой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компютри</a:t>
                      </a:r>
                      <a:r>
                        <a:rPr lang="en-US" sz="1400" dirty="0">
                          <a:effectLst/>
                        </a:rPr>
                        <a:t> за </a:t>
                      </a:r>
                      <a:r>
                        <a:rPr lang="en-US" sz="1400" dirty="0" err="1">
                          <a:effectLst/>
                        </a:rPr>
                        <a:t>ползване</a:t>
                      </a:r>
                      <a:r>
                        <a:rPr lang="en-US" sz="1400" dirty="0">
                          <a:effectLst/>
                        </a:rPr>
                        <a:t> от </a:t>
                      </a:r>
                      <a:r>
                        <a:rPr lang="en-US" sz="1400" dirty="0" err="1">
                          <a:effectLst/>
                        </a:rPr>
                        <a:t>студентите</a:t>
                      </a:r>
                      <a:r>
                        <a:rPr lang="en-US" sz="1400" dirty="0">
                          <a:effectLst/>
                        </a:rPr>
                        <a:t> в </a:t>
                      </a:r>
                      <a:r>
                        <a:rPr lang="en-US" sz="1400" dirty="0" err="1">
                          <a:effectLst/>
                        </a:rPr>
                        <a:t>читалните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4.85</a:t>
                      </a:r>
                      <a:endParaRPr lang="en-GB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Д. </a:t>
                      </a:r>
                      <a:r>
                        <a:rPr lang="en-US" sz="1400" dirty="0" err="1">
                          <a:effectLst/>
                        </a:rPr>
                        <a:t>Интернет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достъп</a:t>
                      </a:r>
                      <a:r>
                        <a:rPr lang="en-US" sz="1400" dirty="0">
                          <a:effectLst/>
                        </a:rPr>
                        <a:t> в </a:t>
                      </a:r>
                      <a:r>
                        <a:rPr lang="en-US" sz="1400" dirty="0" err="1">
                          <a:effectLst/>
                        </a:rPr>
                        <a:t>библиотеката</a:t>
                      </a:r>
                      <a:r>
                        <a:rPr lang="en-US" sz="1400" dirty="0">
                          <a:effectLst/>
                        </a:rPr>
                        <a:t> (</a:t>
                      </a:r>
                      <a:r>
                        <a:rPr lang="en-US" sz="1400" dirty="0" err="1">
                          <a:effectLst/>
                        </a:rPr>
                        <a:t>вкл</a:t>
                      </a:r>
                      <a:r>
                        <a:rPr lang="en-US" sz="1400" dirty="0">
                          <a:effectLst/>
                        </a:rPr>
                        <a:t>. </a:t>
                      </a:r>
                      <a:r>
                        <a:rPr lang="en-US" sz="1400" dirty="0" err="1">
                          <a:effectLst/>
                        </a:rPr>
                        <a:t>до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база-данни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5.12</a:t>
                      </a:r>
                      <a:endParaRPr lang="en-GB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Е. </a:t>
                      </a:r>
                      <a:r>
                        <a:rPr lang="en-US" sz="1400" dirty="0" err="1">
                          <a:effectLst/>
                        </a:rPr>
                        <a:t>Работно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време</a:t>
                      </a:r>
                      <a:r>
                        <a:rPr lang="en-US" sz="1400" dirty="0">
                          <a:effectLst/>
                        </a:rPr>
                        <a:t> на </a:t>
                      </a:r>
                      <a:r>
                        <a:rPr lang="en-US" sz="1400" dirty="0" err="1">
                          <a:effectLst/>
                        </a:rPr>
                        <a:t>Библиотеката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4.37</a:t>
                      </a:r>
                      <a:endParaRPr lang="en-GB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Ж. </a:t>
                      </a:r>
                      <a:r>
                        <a:rPr lang="en-US" sz="1400" dirty="0" err="1">
                          <a:effectLst/>
                        </a:rPr>
                        <a:t>Култура</a:t>
                      </a:r>
                      <a:r>
                        <a:rPr lang="en-US" sz="1400" dirty="0">
                          <a:effectLst/>
                        </a:rPr>
                        <a:t> на </a:t>
                      </a:r>
                      <a:r>
                        <a:rPr lang="en-US" sz="1400" dirty="0" err="1">
                          <a:effectLst/>
                        </a:rPr>
                        <a:t>обслужването</a:t>
                      </a:r>
                      <a:r>
                        <a:rPr lang="en-US" sz="1400" dirty="0">
                          <a:effectLst/>
                        </a:rPr>
                        <a:t> на </a:t>
                      </a:r>
                      <a:r>
                        <a:rPr lang="en-US" sz="1400" dirty="0" err="1">
                          <a:effectLst/>
                        </a:rPr>
                        <a:t>служителите</a:t>
                      </a:r>
                      <a:r>
                        <a:rPr lang="en-US" sz="1400" dirty="0">
                          <a:effectLst/>
                        </a:rPr>
                        <a:t> в </a:t>
                      </a:r>
                      <a:r>
                        <a:rPr lang="en-US" sz="1400" dirty="0" err="1">
                          <a:effectLst/>
                        </a:rPr>
                        <a:t>Библиотеката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4.70</a:t>
                      </a:r>
                      <a:endParaRPr lang="en-GB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Общо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4.56</a:t>
                      </a:r>
                      <a:endParaRPr lang="en-GB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3" name="Picture 1" descr="DSC002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73249" cy="1427540"/>
          </a:xfrm>
          <a:prstGeom prst="rect">
            <a:avLst/>
          </a:prstGeom>
          <a:solidFill>
            <a:srgbClr val="FFFFFF"/>
          </a:solidFill>
          <a:ln w="5715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79512" y="692696"/>
            <a:ext cx="52565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b="1" i="1" dirty="0"/>
              <a:t>Табл. № 2.</a:t>
            </a:r>
            <a:r>
              <a:rPr lang="bg-BG" sz="1100" i="1" dirty="0"/>
              <a:t> Оценка на работата на Университетската библиотека по конкретни показатели и обща оценка </a:t>
            </a:r>
            <a:r>
              <a:rPr lang="en-US" sz="1100" i="1" dirty="0"/>
              <a:t>(</a:t>
            </a:r>
            <a:r>
              <a:rPr lang="bg-BG" sz="1100" i="1" dirty="0"/>
              <a:t>по шестобалната система</a:t>
            </a:r>
            <a:r>
              <a:rPr lang="en-US" sz="1100" i="1" dirty="0"/>
              <a:t>)</a:t>
            </a:r>
            <a:endParaRPr lang="en-GB" sz="1100" dirty="0"/>
          </a:p>
        </p:txBody>
      </p:sp>
      <p:pic>
        <p:nvPicPr>
          <p:cNvPr id="3075" name="Picture 3" descr="DSC002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409" y="1628800"/>
            <a:ext cx="1713543" cy="1506289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SC002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9" y="3284984"/>
            <a:ext cx="1877699" cy="1713260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48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784976" cy="504056"/>
          </a:xfrm>
        </p:spPr>
        <p:txBody>
          <a:bodyPr>
            <a:normAutofit fontScale="90000"/>
          </a:bodyPr>
          <a:lstStyle/>
          <a:p>
            <a:pPr algn="l"/>
            <a:r>
              <a:rPr lang="en-US" sz="1800" b="1" dirty="0" smtClean="0"/>
              <a:t>ОЦЕН</a:t>
            </a:r>
            <a:r>
              <a:rPr lang="bg-BG" sz="1800" b="1" dirty="0" smtClean="0"/>
              <a:t>КА НА</a:t>
            </a:r>
            <a:r>
              <a:rPr lang="en-US" sz="1800" b="1" dirty="0" smtClean="0"/>
              <a:t> СЛЕДНИТЕ ДЕЙНОСТИ И УСЛОВИЯ, ОСИГУРЯВАНИ ОТ МУ-ПЛЕВЕН (ОЦЕНКАТА СЕ ДАВА ПО ШЕСТОБАЛНАТА СИСТЕМА)</a:t>
            </a:r>
            <a:endParaRPr lang="en-GB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271065"/>
              </p:ext>
            </p:extLst>
          </p:nvPr>
        </p:nvGraphicFramePr>
        <p:xfrm>
          <a:off x="179512" y="1484784"/>
          <a:ext cx="8496944" cy="15028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416824"/>
                <a:gridCol w="1080120"/>
              </a:tblGrid>
              <a:tr h="0">
                <a:tc>
                  <a:txBody>
                    <a:bodyPr/>
                    <a:lstStyle/>
                    <a:p>
                      <a:pPr indent="226695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                                                                </a:t>
                      </a:r>
                      <a:endParaRPr lang="en-GB" sz="1400" dirty="0">
                        <a:effectLst/>
                      </a:endParaRPr>
                    </a:p>
                    <a:p>
                      <a:pPr marL="0" indent="0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Показател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Оценка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А. </a:t>
                      </a:r>
                      <a:r>
                        <a:rPr lang="en-US" sz="1400" dirty="0" err="1">
                          <a:effectLst/>
                        </a:rPr>
                        <a:t>Наличие</a:t>
                      </a:r>
                      <a:r>
                        <a:rPr lang="en-US" sz="1400" dirty="0">
                          <a:effectLst/>
                        </a:rPr>
                        <a:t> на </a:t>
                      </a:r>
                      <a:r>
                        <a:rPr lang="en-US" sz="1400" dirty="0" err="1">
                          <a:effectLst/>
                        </a:rPr>
                        <a:t>безопасни</a:t>
                      </a:r>
                      <a:r>
                        <a:rPr lang="en-US" sz="1400" dirty="0">
                          <a:effectLst/>
                        </a:rPr>
                        <a:t> и </a:t>
                      </a:r>
                      <a:r>
                        <a:rPr lang="en-US" sz="1400" dirty="0" err="1">
                          <a:effectLst/>
                        </a:rPr>
                        <a:t>здравословни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условия</a:t>
                      </a:r>
                      <a:r>
                        <a:rPr lang="en-US" sz="1400" dirty="0">
                          <a:effectLst/>
                        </a:rPr>
                        <a:t> на </a:t>
                      </a:r>
                      <a:r>
                        <a:rPr lang="en-US" sz="1400" dirty="0" err="1">
                          <a:effectLst/>
                        </a:rPr>
                        <a:t>труд</a:t>
                      </a:r>
                      <a:r>
                        <a:rPr lang="en-US" sz="1400" dirty="0">
                          <a:effectLst/>
                        </a:rPr>
                        <a:t> в </a:t>
                      </a:r>
                      <a:r>
                        <a:rPr lang="en-US" sz="1400" dirty="0" err="1">
                          <a:effectLst/>
                        </a:rPr>
                        <a:t>учебните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зали</a:t>
                      </a:r>
                      <a:r>
                        <a:rPr lang="en-US" sz="1400" dirty="0">
                          <a:effectLst/>
                        </a:rPr>
                        <a:t> и </a:t>
                      </a:r>
                      <a:r>
                        <a:rPr lang="en-US" sz="1400" dirty="0" err="1">
                          <a:effectLst/>
                        </a:rPr>
                        <a:t>лаборатории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5.42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Б. </a:t>
                      </a:r>
                      <a:r>
                        <a:rPr lang="en-US" sz="1400" dirty="0" err="1">
                          <a:effectLst/>
                        </a:rPr>
                        <a:t>Възможности</a:t>
                      </a:r>
                      <a:r>
                        <a:rPr lang="en-US" sz="1400" dirty="0">
                          <a:effectLst/>
                        </a:rPr>
                        <a:t> за </a:t>
                      </a:r>
                      <a:r>
                        <a:rPr lang="en-US" sz="1400" dirty="0" err="1">
                          <a:effectLst/>
                        </a:rPr>
                        <a:t>спортуване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5.29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В. </a:t>
                      </a:r>
                      <a:r>
                        <a:rPr lang="en-US" sz="1400" dirty="0" err="1">
                          <a:effectLst/>
                        </a:rPr>
                        <a:t>Възможности</a:t>
                      </a:r>
                      <a:r>
                        <a:rPr lang="en-US" sz="1400" dirty="0">
                          <a:effectLst/>
                        </a:rPr>
                        <a:t> за </a:t>
                      </a:r>
                      <a:r>
                        <a:rPr lang="en-US" sz="1400" dirty="0" err="1">
                          <a:effectLst/>
                        </a:rPr>
                        <a:t>самодейна</a:t>
                      </a:r>
                      <a:r>
                        <a:rPr lang="en-US" sz="1400" dirty="0">
                          <a:effectLst/>
                        </a:rPr>
                        <a:t> и </a:t>
                      </a:r>
                      <a:r>
                        <a:rPr lang="en-US" sz="1400" dirty="0" err="1">
                          <a:effectLst/>
                        </a:rPr>
                        <a:t>художественотворческа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дейност</a:t>
                      </a:r>
                      <a:r>
                        <a:rPr lang="en-US" sz="1400" dirty="0">
                          <a:effectLst/>
                        </a:rPr>
                        <a:t> на </a:t>
                      </a:r>
                      <a:r>
                        <a:rPr lang="en-US" sz="1400" dirty="0" err="1">
                          <a:effectLst/>
                        </a:rPr>
                        <a:t>студентите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4.63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</a:rPr>
                        <a:t>Общо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5.11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0320" y="980728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200" b="1" i="1" dirty="0"/>
              <a:t>Табл. № 3.</a:t>
            </a:r>
            <a:r>
              <a:rPr lang="bg-BG" sz="1200" i="1" dirty="0"/>
              <a:t> Оценка на следните дейности, осигурявани от МУ-Плевен </a:t>
            </a:r>
            <a:endParaRPr lang="bg-BG" sz="1200" i="1" dirty="0" smtClean="0"/>
          </a:p>
          <a:p>
            <a:pPr algn="ctr"/>
            <a:r>
              <a:rPr lang="en-US" sz="1200" i="1" dirty="0" smtClean="0"/>
              <a:t>(</a:t>
            </a:r>
            <a:r>
              <a:rPr lang="bg-BG" sz="1200" i="1" dirty="0"/>
              <a:t>по шестобалната система</a:t>
            </a:r>
            <a:r>
              <a:rPr lang="en-US" sz="1200" i="1" dirty="0"/>
              <a:t>)</a:t>
            </a:r>
            <a:endParaRPr lang="en-GB" sz="1200" dirty="0"/>
          </a:p>
        </p:txBody>
      </p:sp>
      <p:sp>
        <p:nvSpPr>
          <p:cNvPr id="6" name="Rectangle 5"/>
          <p:cNvSpPr/>
          <p:nvPr/>
        </p:nvSpPr>
        <p:spPr>
          <a:xfrm>
            <a:off x="107504" y="3068961"/>
            <a:ext cx="858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Студентите дават много добра оценка на осигурените възможности в МУ-Плевен  за безопасни и здравословни условия на труд в учебните зали и лабораториите и за спортуване (табл. 3).</a:t>
            </a:r>
            <a:endParaRPr lang="en-GB" sz="1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7504" y="4005064"/>
            <a:ext cx="468052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1800" b="1" dirty="0" smtClean="0">
                <a:solidFill>
                  <a:schemeClr val="tx2"/>
                </a:solidFill>
              </a:rPr>
              <a:t>ОСИГУРЯВАНА ПОДКРЕПА ОТ СТРАНА НА СТУДЕНТСКИЯ СЪВЕТ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5089911"/>
            <a:ext cx="36881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Над 50% считат, че Студентският съвет осигурява необходимата подкрепа на студентите по отношение на техните права и искания във връзка с административното обслужване и условията на труд и самоизява (фиг. </a:t>
            </a:r>
            <a:r>
              <a:rPr lang="ru-RU" sz="1400" smtClean="0"/>
              <a:t>18).</a:t>
            </a:r>
            <a:endParaRPr lang="en-GB" sz="1400" dirty="0"/>
          </a:p>
        </p:txBody>
      </p:sp>
      <p:sp>
        <p:nvSpPr>
          <p:cNvPr id="10" name="Rectangle 9"/>
          <p:cNvSpPr/>
          <p:nvPr/>
        </p:nvSpPr>
        <p:spPr>
          <a:xfrm>
            <a:off x="4211960" y="60932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sz="1100" b="1" i="1" dirty="0"/>
              <a:t>Фиг. № </a:t>
            </a:r>
            <a:r>
              <a:rPr lang="bg-BG" sz="1100" b="1" i="1" dirty="0" smtClean="0"/>
              <a:t>18. </a:t>
            </a:r>
            <a:r>
              <a:rPr lang="bg-BG" sz="1100" i="1" dirty="0"/>
              <a:t>Студентският съвет подкрепя ли Вашите права и искания във връзка с административното обслужване и условията на труд и самоизява? </a:t>
            </a:r>
            <a:r>
              <a:rPr lang="en-US" sz="1100" i="1" dirty="0"/>
              <a:t>(</a:t>
            </a:r>
            <a:r>
              <a:rPr lang="bg-BG" sz="1100" i="1" dirty="0"/>
              <a:t>%</a:t>
            </a:r>
            <a:r>
              <a:rPr lang="en-US" sz="1100" i="1" dirty="0"/>
              <a:t>)</a:t>
            </a:r>
            <a:endParaRPr lang="en-GB" sz="1100" dirty="0"/>
          </a:p>
        </p:txBody>
      </p:sp>
      <p:graphicFrame>
        <p:nvGraphicFramePr>
          <p:cNvPr id="9" name="Диагра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673570"/>
              </p:ext>
            </p:extLst>
          </p:nvPr>
        </p:nvGraphicFramePr>
        <p:xfrm>
          <a:off x="4572000" y="3592181"/>
          <a:ext cx="4117272" cy="2501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24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784976" cy="504056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КОНКРЕТНИ ЗАБЕЛЕЖКИ И ПРЕПОРЪКИ, ОТПРАВЕНИ ОТ СТУДЕНТИТЕ:</a:t>
            </a:r>
            <a:endParaRPr lang="ru-RU" sz="1800" b="1" dirty="0"/>
          </a:p>
        </p:txBody>
      </p:sp>
      <p:sp>
        <p:nvSpPr>
          <p:cNvPr id="3" name="Rectangle 2"/>
          <p:cNvSpPr/>
          <p:nvPr/>
        </p:nvSpPr>
        <p:spPr>
          <a:xfrm>
            <a:off x="144974" y="1772816"/>
            <a:ext cx="88195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bg-BG" sz="1600" dirty="0" smtClean="0"/>
              <a:t>Необходимо </a:t>
            </a:r>
            <a:r>
              <a:rPr lang="bg-BG" sz="1600" dirty="0"/>
              <a:t>е да се дава повече информация за специалността „Фармация“.</a:t>
            </a:r>
            <a:endParaRPr lang="en-GB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bg-BG" sz="1600" dirty="0"/>
              <a:t>Наличната материална база е недостатъчна за провеждане на всички учебни занятия.</a:t>
            </a:r>
            <a:endParaRPr lang="en-GB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bg-BG" sz="1600" dirty="0"/>
              <a:t>Да се използва по-рационално материалната база на факултета по Фармация.</a:t>
            </a:r>
            <a:endParaRPr lang="en-GB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bg-BG" sz="1600" dirty="0"/>
              <a:t>Някои от преподавателите са недосатъчно квалифицирани.</a:t>
            </a:r>
            <a:endParaRPr lang="en-GB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bg-BG" sz="1600" dirty="0"/>
              <a:t>Някои от учебните дисциплини в учебния план са излишни.</a:t>
            </a:r>
            <a:endParaRPr lang="en-GB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bg-BG" sz="1600" dirty="0"/>
              <a:t>Да се предвидят повече учебно-практически занятия, като се акцентира върху клиничните дисциплини.</a:t>
            </a:r>
            <a:endParaRPr lang="en-GB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bg-BG" sz="1600" dirty="0"/>
              <a:t>Да се разработи по-удачен седмичен разпис на учебните занятия, с по-малки интервали между учебните занятия и по-равномерно разпределение на лекционните и учебно-практическите занятия.</a:t>
            </a:r>
            <a:endParaRPr lang="en-GB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bg-BG" sz="1600" dirty="0"/>
              <a:t>Да се дава повече информация от преподавателите за формата на изпит.</a:t>
            </a:r>
            <a:endParaRPr lang="en-GB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bg-BG" sz="1600" dirty="0"/>
              <a:t>Да се предоставят навреме конспектите за изпити по различните учебни дисциплини.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200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720080"/>
          </a:xfrm>
        </p:spPr>
        <p:txBody>
          <a:bodyPr>
            <a:normAutofit fontScale="90000"/>
          </a:bodyPr>
          <a:lstStyle/>
          <a:p>
            <a:pPr algn="l"/>
            <a:r>
              <a:rPr lang="bg-BG" sz="2000" b="1" dirty="0" smtClean="0"/>
              <a:t/>
            </a:r>
            <a:br>
              <a:rPr lang="bg-BG" sz="2000" b="1" dirty="0" smtClean="0"/>
            </a:br>
            <a:r>
              <a:rPr lang="bg-BG" sz="2000" b="1" dirty="0" smtClean="0"/>
              <a:t>ОСНОВНИ ДАННИ ЗА ПРОУЧВАНЕТО</a:t>
            </a:r>
            <a:br>
              <a:rPr lang="bg-BG" sz="2000" b="1" dirty="0" smtClean="0"/>
            </a:br>
            <a:r>
              <a:rPr lang="bg-BG" sz="2000" b="1" dirty="0" smtClean="0"/>
              <a:t/>
            </a:r>
            <a:br>
              <a:rPr lang="bg-BG" sz="2000" b="1" dirty="0" smtClean="0"/>
            </a:br>
            <a:endParaRPr lang="en-GB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993701"/>
              </p:ext>
            </p:extLst>
          </p:nvPr>
        </p:nvGraphicFramePr>
        <p:xfrm>
          <a:off x="179512" y="647720"/>
          <a:ext cx="8496944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52527"/>
                <a:gridCol w="3744417"/>
              </a:tblGrid>
              <a:tr h="288032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Време на провеждане на проучването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Мес. 02 2018 г.</a:t>
                      </a:r>
                      <a:endParaRPr lang="en-GB" sz="1400" dirty="0"/>
                    </a:p>
                  </a:txBody>
                  <a:tcPr/>
                </a:tc>
              </a:tr>
              <a:tr h="288583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Бр. анкетирани лица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32 </a:t>
                      </a:r>
                      <a:r>
                        <a:rPr lang="bg-BG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студенти от 1 курс</a:t>
                      </a:r>
                      <a:endParaRPr lang="en-GB" sz="1400" dirty="0"/>
                    </a:p>
                  </a:txBody>
                  <a:tcPr/>
                </a:tc>
              </a:tr>
              <a:tr h="686544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Разпределение на анкетираните лица по </a:t>
                      </a:r>
                      <a:r>
                        <a:rPr lang="bg-BG" sz="1400" b="1" dirty="0" smtClean="0"/>
                        <a:t>пол</a:t>
                      </a:r>
                    </a:p>
                    <a:p>
                      <a:r>
                        <a:rPr lang="bg-BG" sz="1400" dirty="0" smtClean="0"/>
                        <a:t>  Мъже</a:t>
                      </a:r>
                    </a:p>
                    <a:p>
                      <a:r>
                        <a:rPr lang="bg-BG" sz="1400" dirty="0" smtClean="0"/>
                        <a:t>  Жени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sz="1400" dirty="0" smtClean="0"/>
                    </a:p>
                    <a:p>
                      <a:r>
                        <a:rPr lang="bg-BG" sz="1400" dirty="0" smtClean="0"/>
                        <a:t>13 </a:t>
                      </a:r>
                      <a:r>
                        <a:rPr lang="en-US" sz="1400" dirty="0" smtClean="0"/>
                        <a:t>(</a:t>
                      </a:r>
                      <a:r>
                        <a:rPr lang="bg-BG" sz="1400" dirty="0" smtClean="0"/>
                        <a:t>41.9%</a:t>
                      </a:r>
                      <a:r>
                        <a:rPr lang="en-US" sz="1400" dirty="0" smtClean="0"/>
                        <a:t>)</a:t>
                      </a:r>
                      <a:endParaRPr lang="bg-BG" sz="1400" dirty="0" smtClean="0"/>
                    </a:p>
                    <a:p>
                      <a:r>
                        <a:rPr lang="bg-BG" sz="1400" dirty="0" smtClean="0"/>
                        <a:t>18 </a:t>
                      </a:r>
                      <a:r>
                        <a:rPr lang="en-US" sz="1400" dirty="0" smtClean="0"/>
                        <a:t>(</a:t>
                      </a:r>
                      <a:r>
                        <a:rPr lang="bg-BG" sz="1400" dirty="0" smtClean="0"/>
                        <a:t>58.1%</a:t>
                      </a:r>
                      <a:r>
                        <a:rPr lang="en-US" sz="1400" dirty="0" smtClean="0"/>
                        <a:t>)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79512" y="1988840"/>
            <a:ext cx="8568952" cy="252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1800" b="1" dirty="0" smtClean="0"/>
              <a:t>ПРОФЕСИОНАЛНИ КОМПЕТЕНЦИИ НА МАГИСТЪР-ФАРМАЦЕВТИТЕ</a:t>
            </a:r>
            <a:endParaRPr lang="en-GB" sz="1800" b="1" dirty="0"/>
          </a:p>
        </p:txBody>
      </p:sp>
      <p:sp>
        <p:nvSpPr>
          <p:cNvPr id="5" name="Rectangle 4"/>
          <p:cNvSpPr/>
          <p:nvPr/>
        </p:nvSpPr>
        <p:spPr>
          <a:xfrm>
            <a:off x="2771800" y="2212507"/>
            <a:ext cx="6372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bg-BG" sz="1200" dirty="0" smtClean="0"/>
              <a:t>Четиридесет на сто от първокурсниците считат</a:t>
            </a:r>
            <a:r>
              <a:rPr lang="bg-BG" sz="1200" dirty="0"/>
              <a:t>, че познават достатъчно спецификите на образователно-квалификационната степен „Магистър” по специалността „Фармация” </a:t>
            </a:r>
            <a:r>
              <a:rPr lang="en-US" sz="1200" dirty="0"/>
              <a:t>(</a:t>
            </a:r>
            <a:r>
              <a:rPr lang="bg-BG" sz="1200" dirty="0"/>
              <a:t>фиг. 1</a:t>
            </a:r>
            <a:r>
              <a:rPr lang="en-US" sz="1200" dirty="0"/>
              <a:t>)</a:t>
            </a:r>
            <a:r>
              <a:rPr lang="bg-BG" sz="1200" dirty="0"/>
              <a:t>. </a:t>
            </a:r>
            <a:endParaRPr lang="bg-BG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/>
              <a:t>От всички 32 запитани първокурсници само 11 (34%) са посочили част от професионалните компетенции, които е необходимо да притежават дипломираните магистър-фармацевти. Вероятна причина за това е недоброто познаване на специфичните изисквания към специалността. </a:t>
            </a:r>
            <a:endParaRPr lang="ru-RU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Студентите </a:t>
            </a:r>
            <a:r>
              <a:rPr lang="ru-RU" sz="1200" dirty="0"/>
              <a:t>считат, че основните професионални компетенции, които трябва да притежават дипломираните магистър-фармацевти са в различни области на фармацевтичната система: производство на лекарства, фармацевтичен маркетинг, фармацевтични грижи, както и да се интересуват от новостите във фармацевтичната наука и практика.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/>
              <a:t>Според част от запитаните необходими са достатъчно познания за вида и състава на лекарствата, лекарствените взаимодействия, дозата, противопоказания. Някои от изразилите мнение по въпроса считат, че е важно магистър-фармацевтите да са компетентни при отпускането на необходимите лекарства, да имат изградени умения по отношение на своевременното лекарствоснабдяване.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/>
              <a:t>Според част от запитаните е важно магистър-фармацевтите да имат изградено професионално поведение при изпълняване на работните задължения, като проявяват вежливо и внимателно отношение към клиентите в апетката и осъществяват компетентни консултации във връзка с отпусканите лкарствени продукти</a:t>
            </a:r>
            <a:r>
              <a:rPr lang="ru-RU" sz="1200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/>
              <a:t>Според други магистър-фармацевтите е необходимо да притежават способности за самостоятелна работа и работа в екип, да са добре информирани по отношение на фармацевтичното законодателство, както и да могат да работят с Internet.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504" y="5877272"/>
            <a:ext cx="28803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b="1" i="1" dirty="0"/>
              <a:t>Фиг. № 1.</a:t>
            </a:r>
            <a:r>
              <a:rPr lang="bg-BG" sz="1100" i="1" dirty="0"/>
              <a:t> Считате ли, че познавате достатъчно спецификите на ОКС „магистър” по специалността „Фармацевт”? </a:t>
            </a:r>
            <a:r>
              <a:rPr lang="en-US" sz="1100" i="1" dirty="0"/>
              <a:t>(</a:t>
            </a:r>
            <a:r>
              <a:rPr lang="bg-BG" sz="1100" i="1" dirty="0"/>
              <a:t>%</a:t>
            </a:r>
            <a:r>
              <a:rPr lang="en-US" sz="1100" i="1" dirty="0"/>
              <a:t>)</a:t>
            </a:r>
            <a:endParaRPr lang="en-GB" sz="1100" dirty="0"/>
          </a:p>
        </p:txBody>
      </p:sp>
      <p:graphicFrame>
        <p:nvGraphicFramePr>
          <p:cNvPr id="8" name="Диагра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097768"/>
              </p:ext>
            </p:extLst>
          </p:nvPr>
        </p:nvGraphicFramePr>
        <p:xfrm>
          <a:off x="59644" y="2852936"/>
          <a:ext cx="310424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037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7" y="373548"/>
            <a:ext cx="4305694" cy="864096"/>
          </a:xfrm>
        </p:spPr>
        <p:txBody>
          <a:bodyPr>
            <a:normAutofit fontScale="90000"/>
          </a:bodyPr>
          <a:lstStyle/>
          <a:p>
            <a:pPr algn="l"/>
            <a:r>
              <a:rPr lang="bg-BG" sz="1800" b="1" dirty="0" smtClean="0">
                <a:solidFill>
                  <a:srgbClr val="FFC000"/>
                </a:solidFill>
              </a:rPr>
              <a:t>ПЛАНИРАНЕ</a:t>
            </a:r>
            <a:r>
              <a:rPr lang="bg-BG" sz="1800" b="1" dirty="0" smtClean="0"/>
              <a:t>, ОРГАНИЗАЦИЯ И РЕАЛИЗИРАНЕ НА УЧЕБНИЯ ПРОЦЕС ПО СПЕЦИАЛНОСТ „ФАРМАЦИЯ”</a:t>
            </a:r>
            <a:endParaRPr lang="en-GB" sz="1800" dirty="0"/>
          </a:p>
        </p:txBody>
      </p:sp>
      <p:sp>
        <p:nvSpPr>
          <p:cNvPr id="4" name="Rectangle 3"/>
          <p:cNvSpPr/>
          <p:nvPr/>
        </p:nvSpPr>
        <p:spPr>
          <a:xfrm>
            <a:off x="123279" y="3060304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200" b="1" i="1" dirty="0"/>
              <a:t>Фиг. № 2</a:t>
            </a:r>
            <a:r>
              <a:rPr lang="bg-BG" sz="1200" b="1" i="1" dirty="0" smtClean="0"/>
              <a:t>. </a:t>
            </a:r>
            <a:r>
              <a:rPr lang="bg-BG" sz="1200" i="1" dirty="0" smtClean="0"/>
              <a:t>Удовлетворява </a:t>
            </a:r>
            <a:r>
              <a:rPr lang="bg-BG" sz="1200" i="1" dirty="0"/>
              <a:t>ли Ви учебния план на специалност „Фармация”, ОКС „Магистър”? </a:t>
            </a:r>
            <a:r>
              <a:rPr lang="en-US" sz="1200" i="1" dirty="0"/>
              <a:t>(</a:t>
            </a:r>
            <a:r>
              <a:rPr lang="bg-BG" sz="1200" i="1" dirty="0"/>
              <a:t>%</a:t>
            </a:r>
            <a:r>
              <a:rPr lang="en-US" sz="1200" i="1" dirty="0"/>
              <a:t>)</a:t>
            </a:r>
            <a:endParaRPr lang="en-GB" sz="1200" dirty="0"/>
          </a:p>
        </p:txBody>
      </p:sp>
      <p:sp>
        <p:nvSpPr>
          <p:cNvPr id="11" name="Rectangle 10"/>
          <p:cNvSpPr/>
          <p:nvPr/>
        </p:nvSpPr>
        <p:spPr>
          <a:xfrm>
            <a:off x="123279" y="3521969"/>
            <a:ext cx="41606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g-BG" sz="1200" dirty="0"/>
              <a:t>Болшинството  студенти </a:t>
            </a:r>
            <a:r>
              <a:rPr lang="en-US" sz="1200" dirty="0" smtClean="0"/>
              <a:t>(</a:t>
            </a:r>
            <a:r>
              <a:rPr lang="bg-BG" sz="1200" dirty="0" smtClean="0"/>
              <a:t>84.4%</a:t>
            </a:r>
            <a:r>
              <a:rPr lang="en-US" sz="1200" dirty="0"/>
              <a:t>)</a:t>
            </a:r>
            <a:r>
              <a:rPr lang="bg-BG" sz="1200" dirty="0"/>
              <a:t> са удовлетворени </a:t>
            </a:r>
            <a:r>
              <a:rPr lang="bg-BG" sz="1200" dirty="0" smtClean="0"/>
              <a:t>напълно от </a:t>
            </a:r>
            <a:r>
              <a:rPr lang="bg-BG" sz="1200" dirty="0"/>
              <a:t>учебния план на </a:t>
            </a:r>
            <a:r>
              <a:rPr lang="bg-BG" sz="1200" dirty="0" smtClean="0"/>
              <a:t>специалността</a:t>
            </a:r>
            <a:r>
              <a:rPr lang="bg-BG" sz="1200" dirty="0"/>
              <a:t> </a:t>
            </a:r>
            <a:r>
              <a:rPr lang="en-US" sz="1200" dirty="0" smtClean="0"/>
              <a:t>(</a:t>
            </a:r>
            <a:r>
              <a:rPr lang="bg-BG" sz="1200" dirty="0"/>
              <a:t>фиг. 2</a:t>
            </a:r>
            <a:r>
              <a:rPr lang="en-US" sz="1200" dirty="0"/>
              <a:t>)</a:t>
            </a:r>
            <a:r>
              <a:rPr lang="bg-BG" sz="1200" dirty="0"/>
              <a:t>.</a:t>
            </a:r>
            <a:endParaRPr lang="en-GB" sz="1200" dirty="0"/>
          </a:p>
          <a:p>
            <a:endParaRPr lang="bg-BG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/>
              <a:t>Сред лицата, които не са напълно удовлетворени от учебния план, </a:t>
            </a:r>
            <a:r>
              <a:rPr lang="ru-RU" sz="1200" b="1" dirty="0"/>
              <a:t>основни мотиви </a:t>
            </a:r>
            <a:r>
              <a:rPr lang="ru-RU" sz="1200" dirty="0"/>
              <a:t>за това са, че е необходима повече информация за самата специалност, както и по-добро разпределение на изучаваните учебни дисциплини в учебния план. Студентите считат, че в четвърти и пети семестър учебната натовареност е много по-висока, отколкото в предходните и следващите семестри.</a:t>
            </a:r>
            <a:endParaRPr lang="en-GB" sz="12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723273"/>
              </p:ext>
            </p:extLst>
          </p:nvPr>
        </p:nvGraphicFramePr>
        <p:xfrm>
          <a:off x="4488261" y="1556792"/>
          <a:ext cx="4554024" cy="5181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8066"/>
                <a:gridCol w="2259351"/>
                <a:gridCol w="513349"/>
                <a:gridCol w="468265"/>
                <a:gridCol w="487733"/>
                <a:gridCol w="447260"/>
              </a:tblGrid>
              <a:tr h="1566679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№</a:t>
                      </a:r>
                      <a:endParaRPr lang="en-GB" sz="1100" dirty="0">
                        <a:effectLst/>
                      </a:endParaRPr>
                    </a:p>
                    <a:p>
                      <a:pPr indent="226695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indent="226695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Задължителни</a:t>
                      </a:r>
                      <a:r>
                        <a:rPr lang="en-US" sz="1100" dirty="0">
                          <a:effectLst/>
                        </a:rPr>
                        <a:t> дисциплини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indent="226695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А. </a:t>
                      </a:r>
                      <a:r>
                        <a:rPr lang="en-US" sz="1100" dirty="0" err="1">
                          <a:effectLst/>
                        </a:rPr>
                        <a:t>Интересна</a:t>
                      </a:r>
                      <a:r>
                        <a:rPr lang="en-US" sz="1100" dirty="0">
                          <a:effectLst/>
                        </a:rPr>
                        <a:t> за </a:t>
                      </a:r>
                      <a:r>
                        <a:rPr lang="en-US" sz="1100" dirty="0" err="1">
                          <a:effectLst/>
                        </a:rPr>
                        <a:t>изучаване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indent="226695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Б. Полезна за овладяване на специфични компетенции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indent="226695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В. Полезна за овладяване на допълнителни компетенции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indent="226695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Г. Полезна за професионалната реализация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/>
                </a:tc>
              </a:tr>
              <a:tr h="348151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1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Висша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математика</a:t>
                      </a:r>
                      <a:r>
                        <a:rPr lang="bg-BG" sz="1100" dirty="0">
                          <a:effectLst/>
                        </a:rPr>
                        <a:t>. </a:t>
                      </a:r>
                      <a:r>
                        <a:rPr lang="en-US" sz="1100" dirty="0" err="1">
                          <a:effectLst/>
                        </a:rPr>
                        <a:t>Информационни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технологии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29</a:t>
                      </a:r>
                      <a:r>
                        <a:rPr lang="bg-BG" sz="11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.9</a:t>
                      </a:r>
                      <a:endParaRPr lang="en-GB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+mj-lt"/>
                          <a:ea typeface="Calibri"/>
                          <a:cs typeface="Times New Roman"/>
                        </a:rPr>
                        <a:t>15.7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highlight>
                            <a:srgbClr val="C0C0C0"/>
                          </a:highlight>
                          <a:latin typeface="+mj-lt"/>
                          <a:ea typeface="Calibri"/>
                          <a:cs typeface="Times New Roman"/>
                        </a:rPr>
                        <a:t>44.6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+mj-lt"/>
                          <a:ea typeface="Calibri"/>
                          <a:cs typeface="Times New Roman"/>
                        </a:rPr>
                        <a:t>9.8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2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</a:rPr>
                        <a:t>Биология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highlight>
                            <a:srgbClr val="C0C0C0"/>
                          </a:highlight>
                          <a:latin typeface="+mj-lt"/>
                          <a:ea typeface="Calibri"/>
                          <a:cs typeface="Times New Roman"/>
                        </a:rPr>
                        <a:t>36.3</a:t>
                      </a:r>
                      <a:endParaRPr lang="en-GB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highlight>
                            <a:srgbClr val="C0C0C0"/>
                          </a:highlight>
                          <a:latin typeface="+mj-lt"/>
                          <a:ea typeface="Calibri"/>
                          <a:cs typeface="Times New Roman"/>
                        </a:rPr>
                        <a:t>34.7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+mj-lt"/>
                          <a:ea typeface="Calibri"/>
                          <a:cs typeface="Times New Roman"/>
                        </a:rPr>
                        <a:t>22.4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+mj-lt"/>
                          <a:ea typeface="Calibri"/>
                          <a:cs typeface="Times New Roman"/>
                        </a:rPr>
                        <a:t>6.6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3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>
                          <a:effectLst/>
                        </a:rPr>
                        <a:t>Обща</a:t>
                      </a:r>
                      <a:r>
                        <a:rPr lang="en-US" sz="1100" dirty="0" smtClean="0">
                          <a:effectLst/>
                        </a:rPr>
                        <a:t> и </a:t>
                      </a:r>
                      <a:r>
                        <a:rPr lang="en-US" sz="1100" dirty="0" err="1" smtClean="0">
                          <a:effectLst/>
                        </a:rPr>
                        <a:t>неорганична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</a:rPr>
                        <a:t>химия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27.5</a:t>
                      </a:r>
                      <a:endParaRPr lang="en-GB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highlight>
                            <a:srgbClr val="C0C0C0"/>
                          </a:highlight>
                          <a:latin typeface="+mj-lt"/>
                          <a:ea typeface="Calibri"/>
                          <a:cs typeface="Times New Roman"/>
                        </a:rPr>
                        <a:t>30.6</a:t>
                      </a:r>
                      <a:endParaRPr lang="en-GB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+mj-lt"/>
                          <a:ea typeface="Calibri"/>
                          <a:cs typeface="Times New Roman"/>
                        </a:rPr>
                        <a:t>14.4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+mj-lt"/>
                          <a:ea typeface="Calibri"/>
                          <a:cs typeface="Times New Roman"/>
                        </a:rPr>
                        <a:t>27.5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4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>
                          <a:effectLst/>
                        </a:rPr>
                        <a:t>Физика</a:t>
                      </a:r>
                      <a:r>
                        <a:rPr lang="en-US" sz="1100" dirty="0" smtClean="0">
                          <a:effectLst/>
                        </a:rPr>
                        <a:t> и </a:t>
                      </a:r>
                      <a:r>
                        <a:rPr lang="en-US" sz="1100" dirty="0" err="1" smtClean="0">
                          <a:effectLst/>
                        </a:rPr>
                        <a:t>биофизика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highlight>
                            <a:srgbClr val="C0C0C0"/>
                          </a:highlight>
                          <a:latin typeface="+mj-lt"/>
                          <a:ea typeface="Calibri"/>
                          <a:cs typeface="Times New Roman"/>
                        </a:rPr>
                        <a:t>44.2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highlight>
                            <a:srgbClr val="C0C0C0"/>
                          </a:highlight>
                          <a:latin typeface="+mj-lt"/>
                          <a:ea typeface="Calibri"/>
                          <a:cs typeface="Times New Roman"/>
                        </a:rPr>
                        <a:t>30.7</a:t>
                      </a:r>
                      <a:endParaRPr lang="en-GB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+mj-lt"/>
                          <a:ea typeface="Calibri"/>
                          <a:cs typeface="Times New Roman"/>
                        </a:rPr>
                        <a:t>20.0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+mj-lt"/>
                          <a:ea typeface="Calibri"/>
                          <a:cs typeface="Times New Roman"/>
                        </a:rPr>
                        <a:t>5.1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5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Латински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език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+mj-lt"/>
                          <a:ea typeface="Calibri"/>
                          <a:cs typeface="Times New Roman"/>
                        </a:rPr>
                        <a:t>13.8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27.8</a:t>
                      </a:r>
                      <a:endParaRPr lang="en-GB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7,8</a:t>
                      </a:r>
                      <a:endParaRPr lang="en-GB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highlight>
                            <a:srgbClr val="C0C0C0"/>
                          </a:highlight>
                          <a:latin typeface="+mj-lt"/>
                          <a:ea typeface="Calibri"/>
                          <a:cs typeface="Times New Roman"/>
                        </a:rPr>
                        <a:t>50.6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3220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6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Физическо възпитание и спорт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highlight>
                            <a:srgbClr val="C0C0C0"/>
                          </a:highlight>
                          <a:latin typeface="+mj-lt"/>
                          <a:ea typeface="Calibri"/>
                          <a:cs typeface="Times New Roman"/>
                        </a:rPr>
                        <a:t>73.8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+mj-lt"/>
                          <a:ea typeface="Calibri"/>
                          <a:cs typeface="Times New Roman"/>
                        </a:rPr>
                        <a:t>16.3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8.8</a:t>
                      </a:r>
                      <a:endParaRPr lang="en-GB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+mj-lt"/>
                          <a:ea typeface="Calibri"/>
                          <a:cs typeface="Times New Roman"/>
                        </a:rPr>
                        <a:t>1.1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7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Анатомия</a:t>
                      </a:r>
                      <a:r>
                        <a:rPr lang="en-US" sz="1100" dirty="0">
                          <a:effectLst/>
                        </a:rPr>
                        <a:t> на </a:t>
                      </a:r>
                      <a:r>
                        <a:rPr lang="en-US" sz="1100" dirty="0" err="1">
                          <a:effectLst/>
                        </a:rPr>
                        <a:t>човека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indent="26670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+mj-lt"/>
                          <a:ea typeface="Calibri"/>
                          <a:cs typeface="Times New Roman"/>
                        </a:rPr>
                        <a:t>25.4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6670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highlight>
                            <a:srgbClr val="C0C0C0"/>
                          </a:highlight>
                          <a:latin typeface="+mj-lt"/>
                          <a:ea typeface="Calibri"/>
                          <a:cs typeface="Times New Roman"/>
                        </a:rPr>
                        <a:t>41.2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6670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23.7</a:t>
                      </a:r>
                      <a:endParaRPr lang="en-GB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6670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+mj-lt"/>
                          <a:ea typeface="Calibri"/>
                          <a:cs typeface="Times New Roman"/>
                        </a:rPr>
                        <a:t>9.7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8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Физиология</a:t>
                      </a:r>
                      <a:r>
                        <a:rPr lang="en-US" sz="1100" dirty="0">
                          <a:effectLst/>
                        </a:rPr>
                        <a:t> на </a:t>
                      </a:r>
                      <a:r>
                        <a:rPr lang="en-US" sz="1100" dirty="0" err="1">
                          <a:effectLst/>
                        </a:rPr>
                        <a:t>човека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+mj-lt"/>
                          <a:ea typeface="Calibri"/>
                          <a:cs typeface="Times New Roman"/>
                        </a:rPr>
                        <a:t>16.2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highlight>
                            <a:srgbClr val="C0C0C0"/>
                          </a:highlight>
                          <a:latin typeface="+mj-lt"/>
                          <a:ea typeface="Calibri"/>
                          <a:cs typeface="Times New Roman"/>
                        </a:rPr>
                        <a:t>47.7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25.0</a:t>
                      </a:r>
                      <a:endParaRPr lang="en-GB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+mj-lt"/>
                          <a:ea typeface="Calibri"/>
                          <a:cs typeface="Times New Roman"/>
                        </a:rPr>
                        <a:t>11.1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9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Биоетика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highlight>
                            <a:srgbClr val="C0C0C0"/>
                          </a:highlight>
                          <a:latin typeface="+mj-lt"/>
                          <a:ea typeface="Calibri"/>
                          <a:cs typeface="Times New Roman"/>
                        </a:rPr>
                        <a:t>48.3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+mj-lt"/>
                          <a:ea typeface="Calibri"/>
                          <a:cs typeface="Times New Roman"/>
                        </a:rPr>
                        <a:t>19.7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19.7</a:t>
                      </a:r>
                      <a:endParaRPr lang="en-GB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12.3</a:t>
                      </a:r>
                      <a:endParaRPr lang="en-GB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10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Аналитична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химия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+mj-lt"/>
                          <a:ea typeface="Calibri"/>
                          <a:cs typeface="Times New Roman"/>
                        </a:rPr>
                        <a:t>12.2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+mj-lt"/>
                          <a:ea typeface="Calibri"/>
                          <a:cs typeface="Times New Roman"/>
                        </a:rPr>
                        <a:t>22.2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+mj-lt"/>
                          <a:ea typeface="Calibri"/>
                          <a:cs typeface="Times New Roman"/>
                        </a:rPr>
                        <a:t>10.1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highlight>
                            <a:srgbClr val="C0C0C0"/>
                          </a:highlight>
                          <a:latin typeface="+mj-lt"/>
                          <a:ea typeface="Calibri"/>
                          <a:cs typeface="Times New Roman"/>
                        </a:rPr>
                        <a:t>55.6</a:t>
                      </a:r>
                      <a:endParaRPr lang="en-GB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4427984" y="716796"/>
            <a:ext cx="478900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b="1" i="1" dirty="0"/>
              <a:t>Табл. № 1.</a:t>
            </a:r>
            <a:r>
              <a:rPr lang="bg-BG" sz="1100" i="1" dirty="0"/>
              <a:t> Изучавани задължителни дисциплини в 1 и 2 курс  според учебния план на специалност „Фармация” и мнение на анкетираните студенти за полезността и интереса към дисциплините</a:t>
            </a:r>
            <a:endParaRPr lang="en-GB" sz="11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274576"/>
              </p:ext>
            </p:extLst>
          </p:nvPr>
        </p:nvGraphicFramePr>
        <p:xfrm>
          <a:off x="206897" y="1052736"/>
          <a:ext cx="3789039" cy="246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194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56984" cy="432048"/>
          </a:xfrm>
        </p:spPr>
        <p:txBody>
          <a:bodyPr>
            <a:normAutofit fontScale="90000"/>
          </a:bodyPr>
          <a:lstStyle/>
          <a:p>
            <a:pPr algn="l"/>
            <a:r>
              <a:rPr lang="bg-BG" sz="1800" b="1" dirty="0" smtClean="0"/>
              <a:t>ПЛАНИРАНЕ, </a:t>
            </a:r>
            <a:r>
              <a:rPr lang="bg-BG" sz="1800" b="1" dirty="0" smtClean="0">
                <a:solidFill>
                  <a:srgbClr val="FFC000"/>
                </a:solidFill>
              </a:rPr>
              <a:t>ОРГАНИЗАЦИЯ </a:t>
            </a:r>
            <a:r>
              <a:rPr lang="bg-BG" sz="1800" b="1" dirty="0" smtClean="0"/>
              <a:t>И РЕАЛИЗИРАНЕ НА УЧЕБНИЯ ПРОЦЕС ПО СПЕЦИАЛНОСТ „ФАРМАЦИЯ”</a:t>
            </a:r>
            <a:endParaRPr lang="en-GB" sz="1800" dirty="0"/>
          </a:p>
        </p:txBody>
      </p:sp>
      <p:sp>
        <p:nvSpPr>
          <p:cNvPr id="3" name="Rectangle 2"/>
          <p:cNvSpPr/>
          <p:nvPr/>
        </p:nvSpPr>
        <p:spPr>
          <a:xfrm>
            <a:off x="113411" y="3677821"/>
            <a:ext cx="41582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b="1" i="1" dirty="0"/>
              <a:t>Фиг. № </a:t>
            </a:r>
            <a:r>
              <a:rPr lang="bg-BG" sz="1100" b="1" i="1" dirty="0" smtClean="0"/>
              <a:t>3. </a:t>
            </a:r>
            <a:r>
              <a:rPr lang="bg-BG" sz="1100" i="1" dirty="0" smtClean="0"/>
              <a:t>Удовлетворява </a:t>
            </a:r>
            <a:r>
              <a:rPr lang="bg-BG" sz="1100" i="1" dirty="0"/>
              <a:t>ли Ви организацията на учебния процес, провеждана от студентската канцелария на факултет „Фармация”? </a:t>
            </a:r>
            <a:r>
              <a:rPr lang="en-US" sz="1100" i="1" dirty="0"/>
              <a:t>(</a:t>
            </a:r>
            <a:r>
              <a:rPr lang="bg-BG" sz="1100" i="1" dirty="0"/>
              <a:t>%</a:t>
            </a:r>
            <a:r>
              <a:rPr lang="en-US" sz="1100" i="1" dirty="0"/>
              <a:t>)</a:t>
            </a:r>
            <a:endParaRPr lang="en-GB" sz="1100" dirty="0"/>
          </a:p>
        </p:txBody>
      </p:sp>
      <p:sp>
        <p:nvSpPr>
          <p:cNvPr id="5" name="Rectangle 4"/>
          <p:cNvSpPr/>
          <p:nvPr/>
        </p:nvSpPr>
        <p:spPr>
          <a:xfrm>
            <a:off x="103561" y="5157192"/>
            <a:ext cx="41779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g-BG" sz="1400" dirty="0"/>
              <a:t>Над </a:t>
            </a:r>
            <a:r>
              <a:rPr lang="bg-BG" sz="1400" dirty="0" smtClean="0"/>
              <a:t>90% </a:t>
            </a:r>
            <a:r>
              <a:rPr lang="bg-BG" sz="1400" dirty="0"/>
              <a:t>от лицата са удовлетворени от организацията на учебния процес, осъществявана от студентската канцелария на факултет „Фармация</a:t>
            </a:r>
            <a:r>
              <a:rPr lang="bg-BG" sz="1400" dirty="0" smtClean="0"/>
              <a:t>” </a:t>
            </a:r>
            <a:r>
              <a:rPr lang="en-US" sz="1400" dirty="0" smtClean="0"/>
              <a:t>(</a:t>
            </a:r>
            <a:r>
              <a:rPr lang="bg-BG" sz="1400" dirty="0" smtClean="0"/>
              <a:t>фиг. 3</a:t>
            </a:r>
            <a:r>
              <a:rPr lang="en-US" sz="1400" dirty="0" smtClean="0"/>
              <a:t>)</a:t>
            </a:r>
            <a:r>
              <a:rPr lang="bg-BG" sz="1400" dirty="0" smtClean="0"/>
              <a:t>.</a:t>
            </a:r>
            <a:r>
              <a:rPr lang="bg-BG" sz="1400" dirty="0"/>
              <a:t>	</a:t>
            </a:r>
            <a:endParaRPr lang="bg-BG" sz="1400" dirty="0" smtClean="0"/>
          </a:p>
          <a:p>
            <a:endParaRPr lang="en-GB" sz="1400" dirty="0"/>
          </a:p>
        </p:txBody>
      </p:sp>
      <p:graphicFrame>
        <p:nvGraphicFramePr>
          <p:cNvPr id="7" name="Диагра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885091"/>
              </p:ext>
            </p:extLst>
          </p:nvPr>
        </p:nvGraphicFramePr>
        <p:xfrm>
          <a:off x="110441" y="901767"/>
          <a:ext cx="4245535" cy="274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4355976" y="2508270"/>
            <a:ext cx="44659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Сред шесте лица, изразили неудовлетвореност от организацията на учебния процес, конкретни мотиви за това: ненавременната информация, която получават от студентската канцелария по въпроси, свързани с обучението по специалността им;  лошата организация на самите учебни занятия, които се повеждат в различни сгради на Университета и това затруднява навременното придвижване на студентите за следващото учебно занятие;  недостатъчните почивки между две последователни упражнения; пренатовареният седмичен график на учебните занятия или разпокъсан седмичен разпис, липсата на обедна почивка или обедна почивка, чиято продължителност е по-малко от 30 мин.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0871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56984" cy="432048"/>
          </a:xfrm>
        </p:spPr>
        <p:txBody>
          <a:bodyPr>
            <a:normAutofit fontScale="90000"/>
          </a:bodyPr>
          <a:lstStyle/>
          <a:p>
            <a:pPr algn="l"/>
            <a:r>
              <a:rPr lang="bg-BG" sz="1800" b="1" dirty="0" smtClean="0"/>
              <a:t>ПЛАНИРАНЕ, ОРГАНИЗАЦИЯ И </a:t>
            </a:r>
            <a:r>
              <a:rPr lang="bg-BG" sz="1800" b="1" dirty="0" smtClean="0">
                <a:solidFill>
                  <a:srgbClr val="FFC000"/>
                </a:solidFill>
              </a:rPr>
              <a:t>РЕАЛИЗИРАНЕ НА УЧЕБНИЯ ПРОЦЕС </a:t>
            </a:r>
            <a:r>
              <a:rPr lang="bg-BG" sz="1800" b="1" dirty="0" smtClean="0"/>
              <a:t>ПО СПЕЦИАЛНОСТ „ФАРМАЦИЯ”</a:t>
            </a:r>
            <a:endParaRPr lang="en-GB" sz="1800" dirty="0"/>
          </a:p>
        </p:txBody>
      </p:sp>
      <p:sp>
        <p:nvSpPr>
          <p:cNvPr id="4" name="Rectangle 3"/>
          <p:cNvSpPr/>
          <p:nvPr/>
        </p:nvSpPr>
        <p:spPr>
          <a:xfrm>
            <a:off x="107491" y="2836406"/>
            <a:ext cx="42484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b="1" i="1" dirty="0"/>
              <a:t>Фиг. № </a:t>
            </a:r>
            <a:r>
              <a:rPr lang="bg-BG" sz="1100" b="1" i="1" dirty="0" smtClean="0"/>
              <a:t>4. </a:t>
            </a:r>
            <a:r>
              <a:rPr lang="bg-BG" sz="1100" i="1" dirty="0"/>
              <a:t>Преподавателите осъществяват ли проверка за присъствието на студентите на учебните занятия? </a:t>
            </a:r>
            <a:r>
              <a:rPr lang="en-US" sz="1100" i="1" dirty="0"/>
              <a:t>(</a:t>
            </a:r>
            <a:r>
              <a:rPr lang="bg-BG" sz="1100" i="1" dirty="0"/>
              <a:t>%</a:t>
            </a:r>
            <a:r>
              <a:rPr lang="en-US" sz="1100" i="1" dirty="0"/>
              <a:t>)</a:t>
            </a:r>
            <a:endParaRPr lang="en-GB" sz="1100" dirty="0"/>
          </a:p>
        </p:txBody>
      </p:sp>
      <p:sp>
        <p:nvSpPr>
          <p:cNvPr id="7" name="Rectangle 6"/>
          <p:cNvSpPr/>
          <p:nvPr/>
        </p:nvSpPr>
        <p:spPr>
          <a:xfrm>
            <a:off x="176539" y="3262608"/>
            <a:ext cx="38193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400" dirty="0"/>
              <a:t>Всички анкетирани лица съобщават за реализирани проверки от страна на преподавателите относно присъствието на студентите на учебните занятия, като според </a:t>
            </a:r>
            <a:r>
              <a:rPr lang="bg-BG" sz="1400" dirty="0" smtClean="0"/>
              <a:t>71.9% </a:t>
            </a:r>
            <a:r>
              <a:rPr lang="bg-BG" sz="1400" dirty="0"/>
              <a:t>проверката се извършва само по някои учебни дисциплини </a:t>
            </a:r>
            <a:r>
              <a:rPr lang="en-US" sz="1400" dirty="0"/>
              <a:t>(</a:t>
            </a:r>
            <a:r>
              <a:rPr lang="bg-BG" sz="1400" dirty="0"/>
              <a:t>фиг. </a:t>
            </a:r>
            <a:r>
              <a:rPr lang="bg-BG" sz="1400" dirty="0" smtClean="0"/>
              <a:t>4</a:t>
            </a:r>
            <a:r>
              <a:rPr lang="en-US" sz="1400" dirty="0" smtClean="0"/>
              <a:t>)</a:t>
            </a:r>
            <a:r>
              <a:rPr lang="bg-BG" sz="1400" dirty="0"/>
              <a:t>.</a:t>
            </a:r>
            <a:endParaRPr lang="en-GB" sz="1400" dirty="0"/>
          </a:p>
        </p:txBody>
      </p:sp>
      <p:sp>
        <p:nvSpPr>
          <p:cNvPr id="10" name="Rectangle 9"/>
          <p:cNvSpPr/>
          <p:nvPr/>
        </p:nvSpPr>
        <p:spPr>
          <a:xfrm>
            <a:off x="4355976" y="284918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sz="1100" b="1" i="1" dirty="0"/>
              <a:t>Фиг. № </a:t>
            </a:r>
            <a:r>
              <a:rPr lang="bg-BG" sz="1100" b="1" i="1" dirty="0" smtClean="0"/>
              <a:t>5.</a:t>
            </a:r>
            <a:r>
              <a:rPr lang="ru-RU" sz="1100" i="1" dirty="0" smtClean="0"/>
              <a:t> </a:t>
            </a:r>
            <a:r>
              <a:rPr lang="ru-RU" sz="1100" i="1" dirty="0"/>
              <a:t>Относителен дял на </a:t>
            </a:r>
            <a:r>
              <a:rPr lang="ru-RU" sz="1100" i="1" dirty="0" smtClean="0"/>
              <a:t>присъствието </a:t>
            </a:r>
            <a:r>
              <a:rPr lang="ru-RU" sz="1100" i="1" dirty="0"/>
              <a:t>на студентите според това дали се извършва или не проверка за присъствието на студентите на учебните </a:t>
            </a:r>
            <a:r>
              <a:rPr lang="ru-RU" sz="1100" i="1" dirty="0" smtClean="0"/>
              <a:t>занятия</a:t>
            </a:r>
            <a:r>
              <a:rPr lang="ru-RU" sz="1100" i="1" dirty="0"/>
              <a:t> </a:t>
            </a:r>
            <a:r>
              <a:rPr lang="ru-RU" sz="1100" i="1" dirty="0" smtClean="0"/>
              <a:t>(%)</a:t>
            </a:r>
            <a:endParaRPr lang="ru-RU" sz="1100" i="1" dirty="0"/>
          </a:p>
        </p:txBody>
      </p:sp>
      <p:sp>
        <p:nvSpPr>
          <p:cNvPr id="12" name="Rectangle 11"/>
          <p:cNvSpPr/>
          <p:nvPr/>
        </p:nvSpPr>
        <p:spPr>
          <a:xfrm>
            <a:off x="4354961" y="344935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sz="1400" dirty="0"/>
              <a:t>В ситуации, в които се извършва проверка за присъствието на студентите на учебните занятия, се отчита по-висока посещаемост от студентите в сравнение със ситуации, когато такава проверка липсва </a:t>
            </a:r>
            <a:r>
              <a:rPr lang="en-US" sz="1400" dirty="0"/>
              <a:t>(</a:t>
            </a:r>
            <a:r>
              <a:rPr lang="bg-BG" sz="1400" dirty="0"/>
              <a:t>фиг. </a:t>
            </a:r>
            <a:r>
              <a:rPr lang="bg-BG" sz="1400" dirty="0" smtClean="0"/>
              <a:t>5</a:t>
            </a:r>
            <a:r>
              <a:rPr lang="en-US" sz="1400" dirty="0" smtClean="0"/>
              <a:t>)</a:t>
            </a:r>
            <a:r>
              <a:rPr lang="bg-BG" sz="1400" dirty="0"/>
              <a:t>.</a:t>
            </a:r>
            <a:endParaRPr lang="en-GB" sz="1400" dirty="0"/>
          </a:p>
        </p:txBody>
      </p:sp>
      <p:sp>
        <p:nvSpPr>
          <p:cNvPr id="16" name="Rectangle 15"/>
          <p:cNvSpPr/>
          <p:nvPr/>
        </p:nvSpPr>
        <p:spPr>
          <a:xfrm>
            <a:off x="10845" y="4826675"/>
            <a:ext cx="8999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Реализирана е висока посещаемост на учебните занятия от студентите, като от всички 32 запитани първокурсници, 31 (100%) са дали отговор „да, посещавам всички учебни занятия“, а само 1 студент не е отговорил на въпроса.</a:t>
            </a:r>
          </a:p>
          <a:p>
            <a:endParaRPr lang="ru-RU" sz="1400" dirty="0"/>
          </a:p>
          <a:p>
            <a:r>
              <a:rPr lang="ru-RU" sz="1400" dirty="0"/>
              <a:t>Въпреки това 11 студенти признават, че са отсъствали по някои от учебните дисциплини – „Физика и биофизика“, „Обща и неорганична химия“, „Биология”, Физиология на човека”, „Латински език“ и „Информационни технологии“, като </a:t>
            </a:r>
            <a:r>
              <a:rPr lang="ru-RU" sz="1400" b="1" dirty="0"/>
              <a:t>основни мотиви</a:t>
            </a:r>
            <a:r>
              <a:rPr lang="ru-RU" sz="1400" dirty="0"/>
              <a:t> за допуснатите отсъствия от учебните занятия са: наличието на здравословен проблем и на сериозни проблеми в семейството, липсата на интерес към учебната дисциплина и това, че не се осъществява проверка на посещаемостта  на студентите.</a:t>
            </a:r>
          </a:p>
        </p:txBody>
      </p:sp>
      <p:graphicFrame>
        <p:nvGraphicFramePr>
          <p:cNvPr id="9" name="Диагра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375142"/>
              </p:ext>
            </p:extLst>
          </p:nvPr>
        </p:nvGraphicFramePr>
        <p:xfrm>
          <a:off x="136085" y="744145"/>
          <a:ext cx="3798168" cy="2307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022411"/>
              </p:ext>
            </p:extLst>
          </p:nvPr>
        </p:nvGraphicFramePr>
        <p:xfrm>
          <a:off x="4572000" y="620688"/>
          <a:ext cx="4459542" cy="2215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42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66" y="332656"/>
            <a:ext cx="8856984" cy="504056"/>
          </a:xfrm>
        </p:spPr>
        <p:txBody>
          <a:bodyPr>
            <a:normAutofit/>
          </a:bodyPr>
          <a:lstStyle/>
          <a:p>
            <a:pPr algn="l"/>
            <a:r>
              <a:rPr lang="bg-BG" sz="1800" b="1" dirty="0" smtClean="0"/>
              <a:t>ОРГАНИЗАЦИЯ НА ИЗПИТНИТЕ СЕСИИ</a:t>
            </a:r>
            <a:endParaRPr lang="en-GB" sz="1800" dirty="0"/>
          </a:p>
        </p:txBody>
      </p:sp>
      <p:sp>
        <p:nvSpPr>
          <p:cNvPr id="3" name="Rectangle 2"/>
          <p:cNvSpPr/>
          <p:nvPr/>
        </p:nvSpPr>
        <p:spPr>
          <a:xfrm>
            <a:off x="156789" y="4365104"/>
            <a:ext cx="41764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b="1" i="1" dirty="0"/>
              <a:t>Фиг. № </a:t>
            </a:r>
            <a:r>
              <a:rPr lang="bg-BG" sz="1100" b="1" i="1" dirty="0" smtClean="0"/>
              <a:t>6.</a:t>
            </a:r>
            <a:r>
              <a:rPr lang="bg-BG" sz="1100" i="1" dirty="0" smtClean="0"/>
              <a:t>Удовлетворява </a:t>
            </a:r>
            <a:r>
              <a:rPr lang="bg-BG" sz="1100" i="1" dirty="0"/>
              <a:t>ли Ви организацията на изпитните сесии, провеждани от студентската канцелария на факултет „Фармация”? </a:t>
            </a:r>
            <a:r>
              <a:rPr lang="en-US" sz="1100" i="1" dirty="0"/>
              <a:t>(</a:t>
            </a:r>
            <a:r>
              <a:rPr lang="bg-BG" sz="1100" i="1" dirty="0"/>
              <a:t>%</a:t>
            </a:r>
            <a:r>
              <a:rPr lang="en-US" sz="1100" i="1" dirty="0"/>
              <a:t>)</a:t>
            </a:r>
            <a:endParaRPr lang="en-GB" sz="1100" dirty="0"/>
          </a:p>
        </p:txBody>
      </p:sp>
      <p:sp>
        <p:nvSpPr>
          <p:cNvPr id="5" name="Rectangle 4"/>
          <p:cNvSpPr/>
          <p:nvPr/>
        </p:nvSpPr>
        <p:spPr>
          <a:xfrm>
            <a:off x="4644008" y="1124744"/>
            <a:ext cx="4176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Трима от студентите са изразили неудовлетвореност от организацията на изпитната сесия през зимния семестър и изтъкват като основни причини за това ненавременно разработения и обявен изпитен график, както и недоброто разпределение на изпитите – дълъг интервал между някои от изпитите и твърде къс между други изпити.</a:t>
            </a:r>
            <a:endParaRPr lang="en-GB" sz="1400" dirty="0"/>
          </a:p>
        </p:txBody>
      </p:sp>
      <p:sp>
        <p:nvSpPr>
          <p:cNvPr id="8" name="Rectangle 7"/>
          <p:cNvSpPr/>
          <p:nvPr/>
        </p:nvSpPr>
        <p:spPr>
          <a:xfrm>
            <a:off x="156789" y="5242066"/>
            <a:ext cx="55209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Над 90% от запитаните са изразили одобрение към организацията на зимната изпитна сесия  – фиг. </a:t>
            </a:r>
            <a:r>
              <a:rPr lang="ru-RU" sz="1400" dirty="0" smtClean="0"/>
              <a:t>6.</a:t>
            </a:r>
            <a:endParaRPr lang="en-GB" sz="1400" dirty="0"/>
          </a:p>
        </p:txBody>
      </p:sp>
      <p:graphicFrame>
        <p:nvGraphicFramePr>
          <p:cNvPr id="9" name="Ди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914533"/>
              </p:ext>
            </p:extLst>
          </p:nvPr>
        </p:nvGraphicFramePr>
        <p:xfrm>
          <a:off x="125760" y="620688"/>
          <a:ext cx="451824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931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46" y="332656"/>
            <a:ext cx="8856984" cy="504056"/>
          </a:xfrm>
        </p:spPr>
        <p:txBody>
          <a:bodyPr>
            <a:normAutofit fontScale="90000"/>
          </a:bodyPr>
          <a:lstStyle/>
          <a:p>
            <a:pPr algn="l"/>
            <a:r>
              <a:rPr lang="bg-BG" sz="1800" b="1" dirty="0" smtClean="0"/>
              <a:t>СТИМУЛИРАНЕ НА УЧАСТИЕТО НА СТУДЕНТИТЕ В </a:t>
            </a:r>
            <a:r>
              <a:rPr lang="bg-BG" sz="1800" b="1" dirty="0" smtClean="0">
                <a:solidFill>
                  <a:srgbClr val="FFC000"/>
                </a:solidFill>
              </a:rPr>
              <a:t>УЧЕБНИ ЗАНЯТИЯ И ОБРАЗОВАТЕЛНИ ИЗЯВИ</a:t>
            </a:r>
            <a:endParaRPr lang="en-GB" sz="1800" dirty="0">
              <a:solidFill>
                <a:srgbClr val="FFC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27113"/>
            <a:ext cx="43767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b="1" i="1" dirty="0"/>
              <a:t>Фиг. № </a:t>
            </a:r>
            <a:r>
              <a:rPr lang="bg-BG" sz="1100" b="1" i="1" dirty="0" smtClean="0"/>
              <a:t>8. </a:t>
            </a:r>
            <a:r>
              <a:rPr lang="bg-BG" sz="1100" i="1" dirty="0"/>
              <a:t>Как възприемате възлагането на творчески задачи по учебните дисциплини? </a:t>
            </a:r>
            <a:r>
              <a:rPr lang="en-US" sz="1100" i="1" dirty="0"/>
              <a:t>(</a:t>
            </a:r>
            <a:r>
              <a:rPr lang="bg-BG" sz="1100" i="1" dirty="0"/>
              <a:t>%</a:t>
            </a:r>
            <a:r>
              <a:rPr lang="en-US" sz="1100" i="1" dirty="0"/>
              <a:t>)</a:t>
            </a:r>
            <a:endParaRPr lang="en-GB" sz="1100" dirty="0"/>
          </a:p>
        </p:txBody>
      </p:sp>
      <p:sp>
        <p:nvSpPr>
          <p:cNvPr id="13" name="Rectangle 12"/>
          <p:cNvSpPr/>
          <p:nvPr/>
        </p:nvSpPr>
        <p:spPr>
          <a:xfrm>
            <a:off x="4860032" y="2492897"/>
            <a:ext cx="43096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b="1" i="1" dirty="0"/>
              <a:t>Фиг. № </a:t>
            </a:r>
            <a:r>
              <a:rPr lang="bg-BG" sz="1100" b="1" i="1" dirty="0" smtClean="0"/>
              <a:t>9. </a:t>
            </a:r>
            <a:r>
              <a:rPr lang="bg-BG" sz="1100" i="1" dirty="0"/>
              <a:t>Участвали ли сте досега в кръжочни форми? </a:t>
            </a:r>
            <a:r>
              <a:rPr lang="en-US" sz="1100" i="1" dirty="0"/>
              <a:t>(</a:t>
            </a:r>
            <a:r>
              <a:rPr lang="bg-BG" sz="1100" i="1" dirty="0"/>
              <a:t>%</a:t>
            </a:r>
            <a:r>
              <a:rPr lang="en-US" sz="1100" i="1" dirty="0"/>
              <a:t>)</a:t>
            </a:r>
            <a:endParaRPr lang="en-GB" sz="1100" dirty="0"/>
          </a:p>
        </p:txBody>
      </p:sp>
      <p:graphicFrame>
        <p:nvGraphicFramePr>
          <p:cNvPr id="7" name="Диагра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296531"/>
              </p:ext>
            </p:extLst>
          </p:nvPr>
        </p:nvGraphicFramePr>
        <p:xfrm>
          <a:off x="44366" y="836712"/>
          <a:ext cx="4002852" cy="208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2911323"/>
            <a:ext cx="43875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b="1" i="1" dirty="0"/>
              <a:t>Фиг. № </a:t>
            </a:r>
            <a:r>
              <a:rPr lang="bg-BG" sz="1100" b="1" i="1" dirty="0" smtClean="0"/>
              <a:t>7. </a:t>
            </a:r>
            <a:r>
              <a:rPr lang="bg-BG" sz="1100" i="1" dirty="0" smtClean="0"/>
              <a:t>Възлагали ли са Ви  творчески задачи през изминалия семестър? </a:t>
            </a:r>
            <a:r>
              <a:rPr lang="en-US" sz="1100" i="1" dirty="0"/>
              <a:t>(</a:t>
            </a:r>
            <a:r>
              <a:rPr lang="bg-BG" sz="1100" i="1" dirty="0"/>
              <a:t>%</a:t>
            </a:r>
            <a:r>
              <a:rPr lang="en-US" sz="1100" i="1" dirty="0"/>
              <a:t>)</a:t>
            </a:r>
            <a:endParaRPr lang="en-GB" sz="1100" dirty="0"/>
          </a:p>
        </p:txBody>
      </p:sp>
      <p:graphicFrame>
        <p:nvGraphicFramePr>
          <p:cNvPr id="9" name="Диагра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551830"/>
              </p:ext>
            </p:extLst>
          </p:nvPr>
        </p:nvGraphicFramePr>
        <p:xfrm>
          <a:off x="23648" y="4062290"/>
          <a:ext cx="4075892" cy="2247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2134928"/>
              </p:ext>
            </p:extLst>
          </p:nvPr>
        </p:nvGraphicFramePr>
        <p:xfrm>
          <a:off x="5220072" y="548679"/>
          <a:ext cx="3834160" cy="2160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785653"/>
              </p:ext>
            </p:extLst>
          </p:nvPr>
        </p:nvGraphicFramePr>
        <p:xfrm>
          <a:off x="5724128" y="2743207"/>
          <a:ext cx="3081778" cy="1837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Rectangle 15"/>
          <p:cNvSpPr/>
          <p:nvPr/>
        </p:nvSpPr>
        <p:spPr>
          <a:xfrm>
            <a:off x="4499992" y="4581129"/>
            <a:ext cx="45256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b="1" i="1" dirty="0"/>
              <a:t>Фиг. № </a:t>
            </a:r>
            <a:r>
              <a:rPr lang="bg-BG" sz="1100" b="1" i="1" dirty="0" smtClean="0"/>
              <a:t>10. </a:t>
            </a:r>
            <a:r>
              <a:rPr lang="bg-BG" sz="1100" i="1" dirty="0" smtClean="0"/>
              <a:t>Бихте ли участвали </a:t>
            </a:r>
            <a:r>
              <a:rPr lang="bg-BG" sz="1100" i="1" dirty="0"/>
              <a:t>в </a:t>
            </a:r>
            <a:r>
              <a:rPr lang="bg-BG" sz="1100" i="1" dirty="0" smtClean="0"/>
              <a:t>други кръжочни </a:t>
            </a:r>
            <a:r>
              <a:rPr lang="bg-BG" sz="1100" i="1" dirty="0"/>
              <a:t>форми? </a:t>
            </a:r>
            <a:r>
              <a:rPr lang="en-US" sz="1100" i="1" dirty="0"/>
              <a:t>(</a:t>
            </a:r>
            <a:r>
              <a:rPr lang="bg-BG" sz="1100" i="1" dirty="0"/>
              <a:t>%</a:t>
            </a:r>
            <a:r>
              <a:rPr lang="en-US" sz="1100" i="1" dirty="0"/>
              <a:t>)</a:t>
            </a:r>
            <a:endParaRPr lang="en-GB" sz="1100" dirty="0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982538"/>
              </p:ext>
            </p:extLst>
          </p:nvPr>
        </p:nvGraphicFramePr>
        <p:xfrm>
          <a:off x="5364088" y="4831262"/>
          <a:ext cx="3312368" cy="1694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Rectangle 17"/>
          <p:cNvSpPr/>
          <p:nvPr/>
        </p:nvSpPr>
        <p:spPr>
          <a:xfrm>
            <a:off x="4139952" y="6478597"/>
            <a:ext cx="49211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b="1" i="1" dirty="0"/>
              <a:t>Фиг. № </a:t>
            </a:r>
            <a:r>
              <a:rPr lang="bg-BG" sz="1100" b="1" i="1" dirty="0" smtClean="0"/>
              <a:t>11. </a:t>
            </a:r>
            <a:r>
              <a:rPr lang="bg-BG" sz="1100" i="1" dirty="0"/>
              <a:t>Участвали ли сте досега в </a:t>
            </a:r>
            <a:r>
              <a:rPr lang="bg-BG" sz="1100" i="1" dirty="0" smtClean="0"/>
              <a:t>други извънаудиторни форми </a:t>
            </a:r>
            <a:r>
              <a:rPr lang="en-US" sz="1100" i="1" dirty="0" smtClean="0"/>
              <a:t>(</a:t>
            </a:r>
            <a:r>
              <a:rPr lang="bg-BG" sz="1100" i="1" dirty="0" smtClean="0"/>
              <a:t>курсове, семинари</a:t>
            </a:r>
            <a:r>
              <a:rPr lang="en-US" sz="1100" i="1" dirty="0" smtClean="0"/>
              <a:t>)</a:t>
            </a:r>
            <a:r>
              <a:rPr lang="bg-BG" sz="1100" i="1" dirty="0" smtClean="0"/>
              <a:t>? </a:t>
            </a:r>
            <a:r>
              <a:rPr lang="en-US" sz="1100" i="1" dirty="0"/>
              <a:t>(</a:t>
            </a:r>
            <a:r>
              <a:rPr lang="bg-BG" sz="1100" i="1" dirty="0"/>
              <a:t>%</a:t>
            </a:r>
            <a:r>
              <a:rPr lang="en-US" sz="1100" i="1" dirty="0"/>
              <a:t>)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195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5" y="404664"/>
            <a:ext cx="8856984" cy="432048"/>
          </a:xfrm>
        </p:spPr>
        <p:txBody>
          <a:bodyPr>
            <a:normAutofit/>
          </a:bodyPr>
          <a:lstStyle/>
          <a:p>
            <a:pPr algn="l"/>
            <a:r>
              <a:rPr lang="bg-BG" sz="1800" b="1" dirty="0" smtClean="0"/>
              <a:t>СТИМУЛИРАНЕ НА УЧАСТИЕТО НА СТУДЕНТИТЕ В </a:t>
            </a:r>
            <a:r>
              <a:rPr lang="bg-BG" sz="1800" b="1" dirty="0" smtClean="0">
                <a:solidFill>
                  <a:srgbClr val="FFC000"/>
                </a:solidFill>
              </a:rPr>
              <a:t>НАУЧНИ ИЗЯВИ</a:t>
            </a:r>
            <a:endParaRPr lang="en-GB" sz="1800" dirty="0">
              <a:solidFill>
                <a:srgbClr val="FFC00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553745"/>
              </p:ext>
            </p:extLst>
          </p:nvPr>
        </p:nvGraphicFramePr>
        <p:xfrm>
          <a:off x="179511" y="1052736"/>
          <a:ext cx="4248473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72594" y="4293096"/>
            <a:ext cx="4211959" cy="43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b="1" i="1" dirty="0"/>
              <a:t>Фиг. № </a:t>
            </a:r>
            <a:r>
              <a:rPr lang="bg-BG" sz="1100" b="1" i="1" dirty="0" smtClean="0"/>
              <a:t>12. </a:t>
            </a:r>
            <a:r>
              <a:rPr lang="bg-BG" sz="1100" i="1" dirty="0"/>
              <a:t>Участвали ли сте досега в </a:t>
            </a:r>
            <a:r>
              <a:rPr lang="bg-BG" sz="1100" i="1" dirty="0" smtClean="0"/>
              <a:t>образователни проекти? </a:t>
            </a:r>
            <a:r>
              <a:rPr lang="en-US" sz="1100" i="1" dirty="0"/>
              <a:t>(</a:t>
            </a:r>
            <a:r>
              <a:rPr lang="bg-BG" sz="1100" i="1" dirty="0"/>
              <a:t>%</a:t>
            </a:r>
            <a:r>
              <a:rPr lang="en-US" sz="1100" i="1" dirty="0"/>
              <a:t>)</a:t>
            </a:r>
            <a:endParaRPr lang="en-GB" sz="11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362658"/>
              </p:ext>
            </p:extLst>
          </p:nvPr>
        </p:nvGraphicFramePr>
        <p:xfrm>
          <a:off x="4716016" y="862222"/>
          <a:ext cx="4283968" cy="3286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4384553" y="4293096"/>
            <a:ext cx="46085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b="1" i="1" dirty="0"/>
              <a:t>Фиг. № </a:t>
            </a:r>
            <a:r>
              <a:rPr lang="bg-BG" sz="1100" b="1" i="1" dirty="0" smtClean="0"/>
              <a:t>13. </a:t>
            </a:r>
            <a:r>
              <a:rPr lang="bg-BG" sz="1100" i="1" dirty="0"/>
              <a:t>Участвали ли сте досега в </a:t>
            </a:r>
            <a:r>
              <a:rPr lang="bg-BG" sz="1100" i="1" dirty="0" smtClean="0"/>
              <a:t>научноизследователски проекти? </a:t>
            </a:r>
            <a:r>
              <a:rPr lang="en-US" sz="1100" i="1" dirty="0"/>
              <a:t>(</a:t>
            </a:r>
            <a:r>
              <a:rPr lang="bg-BG" sz="1100" i="1" dirty="0"/>
              <a:t>%</a:t>
            </a:r>
            <a:r>
              <a:rPr lang="en-US" sz="1100" i="1" dirty="0"/>
              <a:t>)</a:t>
            </a:r>
            <a:endParaRPr lang="en-GB" sz="1100" dirty="0"/>
          </a:p>
        </p:txBody>
      </p:sp>
      <p:sp>
        <p:nvSpPr>
          <p:cNvPr id="8" name="Rectangle 7"/>
          <p:cNvSpPr/>
          <p:nvPr/>
        </p:nvSpPr>
        <p:spPr>
          <a:xfrm>
            <a:off x="107504" y="4869160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400" b="1" dirty="0"/>
              <a:t>Д. Участие на студентите в научни форуми.</a:t>
            </a:r>
            <a:endParaRPr lang="en-GB" sz="1400" dirty="0"/>
          </a:p>
          <a:p>
            <a:r>
              <a:rPr lang="bg-BG" sz="1400" dirty="0"/>
              <a:t>Няма реализирани участия на студенти в научни форуми.</a:t>
            </a:r>
            <a:endParaRPr lang="en-GB" sz="1400" dirty="0"/>
          </a:p>
          <a:p>
            <a:r>
              <a:rPr lang="bg-BG" sz="1400" dirty="0"/>
              <a:t> </a:t>
            </a:r>
            <a:endParaRPr lang="en-GB" sz="1400" dirty="0"/>
          </a:p>
          <a:p>
            <a:r>
              <a:rPr lang="bg-BG" sz="1400" b="1" dirty="0"/>
              <a:t>Е. Публикации на студенти в научни списания.</a:t>
            </a:r>
            <a:endParaRPr lang="en-GB" sz="1400" dirty="0"/>
          </a:p>
          <a:p>
            <a:r>
              <a:rPr lang="bg-BG" sz="1400" dirty="0"/>
              <a:t>Няма реализирани публикации на студенти </a:t>
            </a:r>
            <a:r>
              <a:rPr lang="en-US" sz="1400" dirty="0"/>
              <a:t>(</a:t>
            </a:r>
            <a:r>
              <a:rPr lang="bg-BG" sz="1400" dirty="0"/>
              <a:t>самостоятелно или в авторски колективи</a:t>
            </a:r>
            <a:r>
              <a:rPr lang="en-US" sz="1400" dirty="0"/>
              <a:t>)</a:t>
            </a:r>
            <a:r>
              <a:rPr lang="bg-BG" sz="1400" dirty="0"/>
              <a:t> в научни списания. Един от студентите споделя, че предстои да бъде публикувана статия, в която той ще е съавтор.</a:t>
            </a:r>
            <a:endParaRPr lang="en-GB" sz="1400" dirty="0"/>
          </a:p>
          <a:p>
            <a:r>
              <a:rPr lang="bg-BG" sz="1400" b="1" dirty="0"/>
              <a:t> 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5797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5" y="404664"/>
            <a:ext cx="8856984" cy="504056"/>
          </a:xfrm>
        </p:spPr>
        <p:txBody>
          <a:bodyPr>
            <a:normAutofit fontScale="90000"/>
          </a:bodyPr>
          <a:lstStyle/>
          <a:p>
            <a:pPr algn="l"/>
            <a:r>
              <a:rPr lang="bg-BG" sz="1800" b="1" dirty="0" smtClean="0"/>
              <a:t>СТИМУЛИРАНЕ НА УЧАСТИЕТО НА СТУДЕНТИТЕ В </a:t>
            </a:r>
            <a:r>
              <a:rPr lang="bg-BG" sz="1800" b="1" dirty="0" smtClean="0">
                <a:solidFill>
                  <a:srgbClr val="FFC000"/>
                </a:solidFill>
              </a:rPr>
              <a:t>ХУДОЖЕСТВЕНОТВОРЧЕСКИ ИЗЯВИ</a:t>
            </a:r>
            <a:endParaRPr lang="en-GB" sz="1800" dirty="0">
              <a:solidFill>
                <a:srgbClr val="FFC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5027" y="5229200"/>
            <a:ext cx="87494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b="1" dirty="0" smtClean="0"/>
              <a:t>Ж</a:t>
            </a:r>
            <a:r>
              <a:rPr lang="bg-BG" sz="1200" b="1" dirty="0"/>
              <a:t>. Участие на студентите в спортни мероприятия, организирани от МУ-Плевен или друг университет.</a:t>
            </a:r>
            <a:endParaRPr lang="en-GB" sz="1200" dirty="0"/>
          </a:p>
          <a:p>
            <a:r>
              <a:rPr lang="bg-BG" sz="1200" dirty="0"/>
              <a:t>Едва 3.1% от студентите споделят, че са участвали в спортни мероприятия през периода на обучение в МУ-Плевен. Над 43% проявяват интерес към подобни прояви в бъдеще, а 53.1% са дали отрицателен отговор на въпроса </a:t>
            </a:r>
            <a:r>
              <a:rPr lang="en-US" sz="1200" dirty="0"/>
              <a:t>(</a:t>
            </a:r>
            <a:r>
              <a:rPr lang="bg-BG" sz="1200" dirty="0"/>
              <a:t>фиг. </a:t>
            </a:r>
            <a:r>
              <a:rPr lang="bg-BG" sz="1200" dirty="0" smtClean="0"/>
              <a:t>14</a:t>
            </a:r>
            <a:r>
              <a:rPr lang="en-US" sz="1200" dirty="0" smtClean="0"/>
              <a:t>)</a:t>
            </a:r>
            <a:r>
              <a:rPr lang="bg-BG" sz="1200" dirty="0" smtClean="0"/>
              <a:t>.</a:t>
            </a:r>
          </a:p>
          <a:p>
            <a:endParaRPr lang="bg-BG" sz="1200" dirty="0" smtClean="0"/>
          </a:p>
          <a:p>
            <a:r>
              <a:rPr lang="ru-RU" sz="1200" b="1" dirty="0"/>
              <a:t>З. Участие на студентите в самодейни и художественотворчески прояви, организирани от МУ-Плевен или друг университет.</a:t>
            </a:r>
          </a:p>
          <a:p>
            <a:r>
              <a:rPr lang="ru-RU" sz="1200" dirty="0"/>
              <a:t>Няма реализирани участия на студентите в самодейни и художественотворчески прояви през периода на обучение в МУ-Плевен, но 19% биха се включили в бъдеще в подобни прояви (фиг. </a:t>
            </a:r>
            <a:r>
              <a:rPr lang="ru-RU" sz="1200" dirty="0" smtClean="0"/>
              <a:t>15).</a:t>
            </a:r>
            <a:endParaRPr lang="ru-RU" sz="1200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4298975"/>
              </p:ext>
            </p:extLst>
          </p:nvPr>
        </p:nvGraphicFramePr>
        <p:xfrm>
          <a:off x="179512" y="908720"/>
          <a:ext cx="417646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>
            <a:off x="102100" y="4221088"/>
            <a:ext cx="45083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b="1" i="1" dirty="0"/>
              <a:t>Фиг. № </a:t>
            </a:r>
            <a:r>
              <a:rPr lang="bg-BG" sz="1100" b="1" i="1" dirty="0" smtClean="0"/>
              <a:t>14. </a:t>
            </a:r>
            <a:r>
              <a:rPr lang="bg-BG" sz="1100" i="1" dirty="0"/>
              <a:t>Участвали ли сте досега в </a:t>
            </a:r>
            <a:r>
              <a:rPr lang="bg-BG" sz="1100" i="1" dirty="0" smtClean="0"/>
              <a:t>спортни мероприятия, организирани от МУ-Плевен или друг университет? </a:t>
            </a:r>
            <a:r>
              <a:rPr lang="en-US" sz="1100" i="1" dirty="0"/>
              <a:t>(</a:t>
            </a:r>
            <a:r>
              <a:rPr lang="bg-BG" sz="1100" i="1" dirty="0"/>
              <a:t>%</a:t>
            </a:r>
            <a:r>
              <a:rPr lang="en-US" sz="1100" i="1" dirty="0"/>
              <a:t>)</a:t>
            </a:r>
            <a:endParaRPr lang="en-GB" sz="1100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962517"/>
              </p:ext>
            </p:extLst>
          </p:nvPr>
        </p:nvGraphicFramePr>
        <p:xfrm>
          <a:off x="4499992" y="836712"/>
          <a:ext cx="45182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/>
          <p:cNvSpPr/>
          <p:nvPr/>
        </p:nvSpPr>
        <p:spPr>
          <a:xfrm>
            <a:off x="4607512" y="4244517"/>
            <a:ext cx="450837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b="1" i="1" dirty="0"/>
              <a:t>Фиг. № </a:t>
            </a:r>
            <a:r>
              <a:rPr lang="bg-BG" sz="1100" b="1" i="1" dirty="0" smtClean="0"/>
              <a:t>15. </a:t>
            </a:r>
            <a:r>
              <a:rPr lang="bg-BG" sz="1100" i="1" dirty="0"/>
              <a:t>Участвали ли сте досега в </a:t>
            </a:r>
            <a:r>
              <a:rPr lang="bg-BG" sz="1100" i="1" dirty="0" smtClean="0"/>
              <a:t>самодейни и художественотворчески прояви, организирани от МУ-Плевен или друг университет? </a:t>
            </a:r>
            <a:r>
              <a:rPr lang="en-US" sz="1100" i="1" dirty="0"/>
              <a:t>(</a:t>
            </a:r>
            <a:r>
              <a:rPr lang="bg-BG" sz="1100" i="1" dirty="0"/>
              <a:t>%</a:t>
            </a:r>
            <a:r>
              <a:rPr lang="en-US" sz="1100" i="1" dirty="0"/>
              <a:t>)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6274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1117</TotalTime>
  <Words>2045</Words>
  <Application>Microsoft Office PowerPoint</Application>
  <PresentationFormat>On-screen Show (4:3)</PresentationFormat>
  <Paragraphs>200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03-02: ПРОУЧВАНЕ НА МНЕНИЕТО НА СТУДЕНТИ ОТ СПЕЦИАЛНОСТ «ФАРМАЦИЯ» ОТНОСНО ЦЯЛОСТНОТО ОБУЧЕНИЕ, ПРОВЕЖДАНО ПО СПЕЦИАЛНОСТТА ИМ</vt:lpstr>
      <vt:lpstr> ОСНОВНИ ДАННИ ЗА ПРОУЧВАНЕТО  </vt:lpstr>
      <vt:lpstr>ПЛАНИРАНЕ, ОРГАНИЗАЦИЯ И РЕАЛИЗИРАНЕ НА УЧЕБНИЯ ПРОЦЕС ПО СПЕЦИАЛНОСТ „ФАРМАЦИЯ”</vt:lpstr>
      <vt:lpstr>ПЛАНИРАНЕ, ОРГАНИЗАЦИЯ И РЕАЛИЗИРАНЕ НА УЧЕБНИЯ ПРОЦЕС ПО СПЕЦИАЛНОСТ „ФАРМАЦИЯ”</vt:lpstr>
      <vt:lpstr>ПЛАНИРАНЕ, ОРГАНИЗАЦИЯ И РЕАЛИЗИРАНЕ НА УЧЕБНИЯ ПРОЦЕС ПО СПЕЦИАЛНОСТ „ФАРМАЦИЯ”</vt:lpstr>
      <vt:lpstr>ОРГАНИЗАЦИЯ НА ИЗПИТНИТЕ СЕСИИ</vt:lpstr>
      <vt:lpstr>СТИМУЛИРАНЕ НА УЧАСТИЕТО НА СТУДЕНТИТЕ В УЧЕБНИ ЗАНЯТИЯ И ОБРАЗОВАТЕЛНИ ИЗЯВИ</vt:lpstr>
      <vt:lpstr>СТИМУЛИРАНЕ НА УЧАСТИЕТО НА СТУДЕНТИТЕ В НАУЧНИ ИЗЯВИ</vt:lpstr>
      <vt:lpstr>СТИМУЛИРАНЕ НА УЧАСТИЕТО НА СТУДЕНТИТЕ В ХУДОЖЕСТВЕНОТВОРЧЕСКИ ИЗЯВИ</vt:lpstr>
      <vt:lpstr>СТИПЕНДИИ, ПАРИЧНИ НАГРАДИ И ПОМОЩИ, ПОЛУЧАВАНИ ОТ СТУДЕНТИТЕ</vt:lpstr>
      <vt:lpstr>ОЦЕНКА НА РАБОТАТА НА УНИВЕРСИТЕТСКАТА БИБЛИОТЕКА</vt:lpstr>
      <vt:lpstr>ОЦЕНКА НА СЛЕДНИТЕ ДЕЙНОСТИ И УСЛОВИЯ, ОСИГУРЯВАНИ ОТ МУ-ПЛЕВЕН (ОЦЕНКАТА СЕ ДАВА ПО ШЕСТОБАЛНАТА СИСТЕМА)</vt:lpstr>
      <vt:lpstr>КОНКРЕТНИ ЗАБЕЛЕЖКИ И ПРЕПОРЪКИ, ОТПРАВЕНИ ОТ СТУДЕНТИТЕ: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409</cp:revision>
  <dcterms:created xsi:type="dcterms:W3CDTF">2018-03-30T05:06:56Z</dcterms:created>
  <dcterms:modified xsi:type="dcterms:W3CDTF">2018-04-24T10:51:33Z</dcterms:modified>
</cp:coreProperties>
</file>