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77" r:id="rId3"/>
    <p:sldId id="283" r:id="rId4"/>
    <p:sldId id="257" r:id="rId5"/>
    <p:sldId id="259" r:id="rId6"/>
    <p:sldId id="260" r:id="rId7"/>
    <p:sldId id="263" r:id="rId8"/>
    <p:sldId id="264" r:id="rId9"/>
    <p:sldId id="266" r:id="rId10"/>
    <p:sldId id="268" r:id="rId11"/>
    <p:sldId id="265" r:id="rId12"/>
    <p:sldId id="270" r:id="rId13"/>
    <p:sldId id="269" r:id="rId14"/>
    <p:sldId id="271" r:id="rId15"/>
    <p:sldId id="272" r:id="rId16"/>
    <p:sldId id="273" r:id="rId17"/>
    <p:sldId id="274" r:id="rId18"/>
    <p:sldId id="275" r:id="rId19"/>
    <p:sldId id="290" r:id="rId20"/>
    <p:sldId id="291" r:id="rId21"/>
    <p:sldId id="326" r:id="rId22"/>
    <p:sldId id="284" r:id="rId23"/>
    <p:sldId id="285" r:id="rId24"/>
    <p:sldId id="295" r:id="rId25"/>
    <p:sldId id="325" r:id="rId26"/>
    <p:sldId id="327" r:id="rId27"/>
    <p:sldId id="328" r:id="rId28"/>
    <p:sldId id="329" r:id="rId29"/>
    <p:sldId id="330" r:id="rId30"/>
    <p:sldId id="331" r:id="rId31"/>
    <p:sldId id="332" r:id="rId32"/>
    <p:sldId id="333" r:id="rId33"/>
    <p:sldId id="334" r:id="rId34"/>
    <p:sldId id="335" r:id="rId35"/>
    <p:sldId id="336" r:id="rId36"/>
    <p:sldId id="337" r:id="rId37"/>
    <p:sldId id="338" r:id="rId38"/>
    <p:sldId id="339" r:id="rId39"/>
    <p:sldId id="340" r:id="rId40"/>
    <p:sldId id="341" r:id="rId41"/>
    <p:sldId id="342" r:id="rId42"/>
    <p:sldId id="343" r:id="rId43"/>
    <p:sldId id="344" r:id="rId44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754" autoAdjust="0"/>
  </p:normalViewPr>
  <p:slideViewPr>
    <p:cSldViewPr>
      <p:cViewPr varScale="1">
        <p:scale>
          <a:sx n="89" d="100"/>
          <a:sy n="89" d="100"/>
        </p:scale>
        <p:origin x="216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5E9F4B-322B-4593-90A1-79155747103A}" type="datetimeFigureOut">
              <a:rPr lang="bg-BG"/>
              <a:pPr>
                <a:defRPr/>
              </a:pPr>
              <a:t>7.5.2016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g-BG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1D2CBE-C9D2-4AAC-A32F-E5FFC8EF0F6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179649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7DDB3-EFA7-4C4B-8415-1C65870D0728}" type="datetimeFigureOut">
              <a:rPr lang="bg-BG"/>
              <a:pPr>
                <a:defRPr/>
              </a:pPr>
              <a:t>7.5.2016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A12B6-9DA2-41A1-ACE8-0042A3D379C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9E8C9-140B-44DA-A1D6-70518A82D555}" type="datetimeFigureOut">
              <a:rPr lang="bg-BG"/>
              <a:pPr>
                <a:defRPr/>
              </a:pPr>
              <a:t>7.5.2016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922E5-8C78-41E8-B673-DC390BADDEE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C1F9E-CFDC-4DBD-8EEE-BF4F4E5DFEFF}" type="datetimeFigureOut">
              <a:rPr lang="bg-BG"/>
              <a:pPr>
                <a:defRPr/>
              </a:pPr>
              <a:t>7.5.2016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C820C-D566-414B-B4BB-4426286C01E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30725"/>
          </a:xfrm>
        </p:spPr>
        <p:txBody>
          <a:bodyPr rtlCol="0">
            <a:normAutofit/>
          </a:bodyPr>
          <a:lstStyle/>
          <a:p>
            <a:pPr lvl="0"/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037B5-04BC-4AC7-9E4A-6F380786E5A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CAAF4-786D-4F83-AC9E-027CCED3D2E6}" type="datetimeFigureOut">
              <a:rPr lang="bg-BG"/>
              <a:pPr>
                <a:defRPr/>
              </a:pPr>
              <a:t>7.5.2016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3B994-FFF8-4DDA-B5DD-84D0C72FF6E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C3C11-CE0C-4B6C-ADEE-F0DE833FC591}" type="datetimeFigureOut">
              <a:rPr lang="bg-BG"/>
              <a:pPr>
                <a:defRPr/>
              </a:pPr>
              <a:t>7.5.2016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FA4D7-3B2F-4B57-918B-58C33943544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E878F-24BF-45C1-9CAB-1BE918D8B1D0}" type="datetimeFigureOut">
              <a:rPr lang="bg-BG"/>
              <a:pPr>
                <a:defRPr/>
              </a:pPr>
              <a:t>7.5.2016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253B1-FD82-4720-8595-2F2A70C5EED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18DE7-D3E9-45E1-8A24-E3802830B92B}" type="datetimeFigureOut">
              <a:rPr lang="bg-BG"/>
              <a:pPr>
                <a:defRPr/>
              </a:pPr>
              <a:t>7.5.2016 г.</a:t>
            </a:fld>
            <a:endParaRPr lang="bg-BG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87008-2FF0-403B-A309-E4065D7ABEC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5A038-DEBD-4B31-8E20-7F594AEE957D}" type="datetimeFigureOut">
              <a:rPr lang="bg-BG"/>
              <a:pPr>
                <a:defRPr/>
              </a:pPr>
              <a:t>7.5.2016 г.</a:t>
            </a:fld>
            <a:endParaRPr lang="bg-BG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F6CDF-3C5C-4743-96AE-AF4BFC6946F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9FB4E-0EC5-4692-9A26-E581A1CF2726}" type="datetimeFigureOut">
              <a:rPr lang="bg-BG"/>
              <a:pPr>
                <a:defRPr/>
              </a:pPr>
              <a:t>7.5.2016 г.</a:t>
            </a:fld>
            <a:endParaRPr lang="bg-BG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16FDB-0940-4A7E-A756-741B0260AEC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F142A-32D2-4B8D-AD24-D9ED921A23CB}" type="datetimeFigureOut">
              <a:rPr lang="bg-BG"/>
              <a:pPr>
                <a:defRPr/>
              </a:pPr>
              <a:t>7.5.2016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F4423-3627-440F-A551-967FD2E73DE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17C80-4A2D-4A3F-B671-40FEA9812F0F}" type="datetimeFigureOut">
              <a:rPr lang="bg-BG"/>
              <a:pPr>
                <a:defRPr/>
              </a:pPr>
              <a:t>7.5.2016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F74E5-770E-482B-8A49-D6B8DBC8318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bg-BG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6E7863-E6F6-4B24-AF86-D76E3CC3B7B9}" type="datetimeFigureOut">
              <a:rPr lang="bg-BG"/>
              <a:pPr>
                <a:defRPr/>
              </a:pPr>
              <a:t>7.5.2016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F46029-6901-4881-8DC8-5418E90E9AD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</p:spPr>
        <p:txBody>
          <a:bodyPr/>
          <a:lstStyle/>
          <a:p>
            <a:pPr eaLnBrk="1" hangingPunct="1"/>
            <a:r>
              <a:rPr lang="bg-BG" b="1" dirty="0" smtClean="0"/>
              <a:t>ЗАБОЛЯВАНИЯ НА ЩИТОВИДНАТА ЖЛЕЗА</a:t>
            </a:r>
            <a:endParaRPr lang="bg-BG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>Доц. д-р Катя Тодорова дм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>МУ Плевен</a:t>
            </a:r>
            <a:endParaRPr lang="bg-BG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b="1" dirty="0" smtClean="0"/>
              <a:t>І. </a:t>
            </a:r>
            <a:r>
              <a:rPr lang="bg-BG" b="1" u="sng" dirty="0" smtClean="0"/>
              <a:t>Хипертиреоидни (хиперметаболитни) прояви</a:t>
            </a:r>
            <a:r>
              <a:rPr lang="bg-BG" dirty="0" smtClean="0"/>
              <a:t>.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dirty="0" smtClean="0"/>
              <a:t>4. </a:t>
            </a:r>
            <a:r>
              <a:rPr lang="bg-BG" b="1" dirty="0" smtClean="0"/>
              <a:t>Гастроинтестинални прояви </a:t>
            </a:r>
            <a:r>
              <a:rPr lang="bg-BG" dirty="0" smtClean="0"/>
              <a:t>– чести дефекации на кашави изпражнения. Базедовата болест често се съчетава с </a:t>
            </a:r>
            <a:r>
              <a:rPr lang="bg-BG" b="1" dirty="0" smtClean="0"/>
              <a:t>атрофичен гастрит и мегалобластна анемия</a:t>
            </a:r>
            <a:r>
              <a:rPr lang="bg-BG" dirty="0" smtClean="0"/>
              <a:t>.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5. </a:t>
            </a:r>
            <a:r>
              <a:rPr lang="bg-BG" b="1" dirty="0" smtClean="0"/>
              <a:t>Полова система</a:t>
            </a:r>
            <a:r>
              <a:rPr lang="bg-BG" dirty="0" smtClean="0"/>
              <a:t>. При жените се наблюдават </a:t>
            </a:r>
            <a:r>
              <a:rPr lang="bg-BG" b="1" dirty="0" smtClean="0"/>
              <a:t>олиго- или аменорея, ановулаторни цикли, снижен фертилитет</a:t>
            </a:r>
            <a:r>
              <a:rPr lang="bg-BG" dirty="0" smtClean="0"/>
              <a:t>, но бременност е възможна  и обикновено протича нормално. При мъжете се наблюдава </a:t>
            </a:r>
            <a:r>
              <a:rPr lang="bg-BG" b="1" dirty="0" smtClean="0"/>
              <a:t>преждевременна еякулация</a:t>
            </a:r>
            <a:r>
              <a:rPr lang="bg-BG" dirty="0" smtClean="0"/>
              <a:t>.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6. </a:t>
            </a:r>
            <a:r>
              <a:rPr lang="bg-BG" b="1" dirty="0" smtClean="0"/>
              <a:t>Щитовидна жлеза </a:t>
            </a:r>
            <a:r>
              <a:rPr lang="bg-BG" dirty="0" smtClean="0"/>
              <a:t>– най-често е увеличена от І-Б до ІІ степен, но може да остане и непроменена. Консистенцията на жлезата е мека, неболезнена, с гладка повърхност. Има палпаторно доловими вибрации в срумата, а при аускултация се установява систоличен шум. </a:t>
            </a:r>
            <a:br>
              <a:rPr lang="bg-BG" dirty="0" smtClean="0"/>
            </a:b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b="1" dirty="0" smtClean="0"/>
              <a:t>ІІ. </a:t>
            </a:r>
            <a:r>
              <a:rPr lang="bg-BG" b="1" u="sng" dirty="0" smtClean="0"/>
              <a:t>Екстратиреоидни прояви</a:t>
            </a:r>
            <a:r>
              <a:rPr lang="bg-BG" b="1" dirty="0" smtClean="0"/>
              <a:t>:</a:t>
            </a:r>
            <a:br>
              <a:rPr lang="bg-BG" b="1" dirty="0" smtClean="0"/>
            </a:br>
            <a:endParaRPr lang="bg-BG" b="1" dirty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eaLnBrk="1" hangingPunct="1"/>
            <a:r>
              <a:rPr lang="bg-BG" sz="2400" smtClean="0">
                <a:solidFill>
                  <a:srgbClr val="FF0000"/>
                </a:solidFill>
              </a:rPr>
              <a:t>1</a:t>
            </a:r>
            <a:r>
              <a:rPr lang="bg-BG" sz="2400" b="1" smtClean="0">
                <a:solidFill>
                  <a:srgbClr val="FF0000"/>
                </a:solidFill>
              </a:rPr>
              <a:t>. Тиреоид асоциирана офталмопатия </a:t>
            </a:r>
            <a:r>
              <a:rPr lang="bg-BG" sz="2000" smtClean="0"/>
              <a:t>– може да настъпи преди, по време на развитие на болестта или дори след настъпване на ремисия. Различават се три форми:</a:t>
            </a:r>
            <a:br>
              <a:rPr lang="bg-BG" sz="2000" smtClean="0"/>
            </a:br>
            <a:r>
              <a:rPr lang="bg-BG" sz="2000" smtClean="0"/>
              <a:t>   - </a:t>
            </a:r>
            <a:r>
              <a:rPr lang="bg-BG" sz="2000" b="1" smtClean="0">
                <a:solidFill>
                  <a:srgbClr val="FF0000"/>
                </a:solidFill>
              </a:rPr>
              <a:t>Екзофталмична форма </a:t>
            </a:r>
            <a:r>
              <a:rPr lang="bg-BG" sz="2000" smtClean="0"/>
              <a:t>– има изразен екзофталм (от 22 до и над 30 mm по Хертел). Наблюдава се лагофталм (невъзможност за припокриване на булба от клепачите), вследствие на което настъпва изсъхване на роговицата и се развива кератит. Има болки в очните ябълки, вътреочното налягане е повишено.</a:t>
            </a:r>
            <a:br>
              <a:rPr lang="bg-BG" sz="2000" smtClean="0"/>
            </a:br>
            <a:r>
              <a:rPr lang="bg-BG" sz="2000" smtClean="0"/>
              <a:t>   - </a:t>
            </a:r>
            <a:r>
              <a:rPr lang="bg-BG" sz="2000" b="1" smtClean="0">
                <a:solidFill>
                  <a:srgbClr val="FF0000"/>
                </a:solidFill>
              </a:rPr>
              <a:t>Ексудативна форма </a:t>
            </a:r>
            <a:r>
              <a:rPr lang="bg-BG" sz="2000" smtClean="0"/>
              <a:t>– има по-изразени субективни оплаквания: парене, дразнене, фотофобия, сълзене. Налице е зачервяване на конюнктивата, оток на булбарната конюнктива, палпебрален оток.</a:t>
            </a:r>
            <a:br>
              <a:rPr lang="bg-BG" sz="2000" smtClean="0"/>
            </a:br>
            <a:r>
              <a:rPr lang="bg-BG" sz="2000" smtClean="0"/>
              <a:t>   - </a:t>
            </a:r>
            <a:r>
              <a:rPr lang="bg-BG" sz="2000" b="1" smtClean="0">
                <a:solidFill>
                  <a:srgbClr val="FF0000"/>
                </a:solidFill>
              </a:rPr>
              <a:t>Офталмоплегична форма </a:t>
            </a:r>
            <a:r>
              <a:rPr lang="bg-BG" sz="2000" smtClean="0"/>
              <a:t>– изявява се с диплопия. Най-често двойните образи са при поглед нагоре и косо. </a:t>
            </a:r>
            <a:br>
              <a:rPr lang="bg-BG" sz="2000" smtClean="0"/>
            </a:br>
            <a:r>
              <a:rPr lang="bg-BG" sz="2000" smtClean="0"/>
              <a:t>Инфилтративната офталмопатия протича хронично – от 6-8 месеца до 3 години и повече. При ненавременно започнало лечение могат да настъпят тежки усложнения – кератити, панофталмити, атрофия на зрителния нерв и слепота. </a:t>
            </a:r>
            <a:br>
              <a:rPr lang="bg-BG" sz="2000" smtClean="0"/>
            </a:br>
            <a:r>
              <a:rPr lang="bg-BG" sz="2000" smtClean="0"/>
              <a:t/>
            </a:r>
            <a:br>
              <a:rPr lang="bg-BG" sz="2000" smtClean="0"/>
            </a:br>
            <a:r>
              <a:rPr lang="bg-BG" sz="2000" smtClean="0"/>
              <a:t/>
            </a:r>
            <a:br>
              <a:rPr lang="bg-BG" sz="2000" smtClean="0"/>
            </a:br>
            <a:endParaRPr lang="bg-BG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bg-BG" sz="4000" smtClean="0"/>
              <a:t>ІІ. </a:t>
            </a:r>
            <a:r>
              <a:rPr lang="bg-BG" sz="4000" u="sng" smtClean="0"/>
              <a:t>Екстратиреоидни прояви</a:t>
            </a:r>
            <a:r>
              <a:rPr lang="bg-BG" sz="4000" smtClean="0"/>
              <a:t/>
            </a:r>
            <a:br>
              <a:rPr lang="bg-BG" sz="4000" smtClean="0"/>
            </a:br>
            <a:endParaRPr lang="bg-BG" sz="40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b="1" dirty="0" smtClean="0"/>
              <a:t>2. Претибиален микседем</a:t>
            </a:r>
            <a:r>
              <a:rPr lang="bg-BG" dirty="0" smtClean="0"/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dirty="0" smtClean="0"/>
              <a:t>Засяга се предностраничната повърхност на подбедрицата. Кожата става плътна, суха, студена, с груби косми и разширени пори (портокалова кожа).</a:t>
            </a:r>
            <a:br>
              <a:rPr lang="bg-BG" dirty="0" smtClean="0"/>
            </a:br>
            <a:r>
              <a:rPr lang="bg-BG" dirty="0" smtClean="0"/>
              <a:t>3. Акропахия – среща се по-често у мъже. Представлява задебеляване на крайните фаланги на пръстите поради периостално разрастване на костите.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b="1" dirty="0" smtClean="0"/>
              <a:t>Усложнения</a:t>
            </a:r>
            <a:br>
              <a:rPr lang="bg-BG" b="1" dirty="0" smtClean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dirty="0" smtClean="0"/>
              <a:t>Т</a:t>
            </a:r>
            <a:r>
              <a:rPr lang="bg-BG" b="1" dirty="0" smtClean="0"/>
              <a:t>иреотоксична криза</a:t>
            </a:r>
            <a:r>
              <a:rPr lang="bg-BG" dirty="0" smtClean="0"/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dirty="0" smtClean="0"/>
              <a:t>Възниква при тежки, неправилно лекувани болни, при наслагване на </a:t>
            </a:r>
            <a:r>
              <a:rPr lang="bg-BG" b="1" dirty="0" smtClean="0"/>
              <a:t>инфекциозно или друго заболяване, при тежки физически и психични травми</a:t>
            </a:r>
            <a:r>
              <a:rPr lang="bg-BG" dirty="0" smtClean="0"/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dirty="0" smtClean="0"/>
              <a:t>Протича бързо и драматично. Има екстремна тахикардия, фебрилитет до 41-42 </a:t>
            </a:r>
            <a:r>
              <a:rPr lang="bg-BG" baseline="30000" dirty="0" smtClean="0"/>
              <a:t>◦</a:t>
            </a:r>
            <a:r>
              <a:rPr lang="bg-BG" dirty="0" smtClean="0"/>
              <a:t>С, обилно изпотяване, тежка мускулна слабост, повръщане, диария, дехидратация. Настъпват затруднено гълтане, задавяне, дишането е ускорено. Постепенно настъпва дезориентация, делир, кома.</a:t>
            </a:r>
            <a:br>
              <a:rPr lang="bg-BG" dirty="0" smtClean="0"/>
            </a:b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b="1" smtClean="0"/>
              <a:t>Изследвания</a:t>
            </a:r>
            <a:endParaRPr lang="bg-BG" smtClean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bg-BG" sz="1800" b="1" smtClean="0"/>
          </a:p>
          <a:p>
            <a:pPr eaLnBrk="1" hangingPunct="1">
              <a:lnSpc>
                <a:spcPct val="80000"/>
              </a:lnSpc>
            </a:pPr>
            <a:r>
              <a:rPr lang="bg-BG" sz="1800" b="1" i="1" smtClean="0">
                <a:latin typeface="Arial" charset="0"/>
              </a:rPr>
              <a:t>Лабораторните изследвания </a:t>
            </a:r>
            <a:r>
              <a:rPr lang="bg-BG" sz="1800" smtClean="0">
                <a:latin typeface="Arial" charset="0"/>
              </a:rPr>
              <a:t>: </a:t>
            </a:r>
          </a:p>
          <a:p>
            <a:pPr eaLnBrk="1" hangingPunct="1">
              <a:lnSpc>
                <a:spcPct val="80000"/>
              </a:lnSpc>
            </a:pPr>
            <a:r>
              <a:rPr lang="bg-BG" sz="1800" smtClean="0">
                <a:latin typeface="Arial" charset="0"/>
              </a:rPr>
              <a:t>понижен серумен холестерол, </a:t>
            </a:r>
          </a:p>
          <a:p>
            <a:pPr eaLnBrk="1" hangingPunct="1">
              <a:lnSpc>
                <a:spcPct val="80000"/>
              </a:lnSpc>
            </a:pPr>
            <a:r>
              <a:rPr lang="bg-BG" sz="1800" smtClean="0">
                <a:latin typeface="Arial" charset="0"/>
              </a:rPr>
              <a:t>хиперкалциемия,</a:t>
            </a:r>
          </a:p>
          <a:p>
            <a:pPr eaLnBrk="1" hangingPunct="1">
              <a:lnSpc>
                <a:spcPct val="80000"/>
              </a:lnSpc>
            </a:pPr>
            <a:r>
              <a:rPr lang="bg-BG" sz="1800" smtClean="0">
                <a:latin typeface="Arial" charset="0"/>
              </a:rPr>
              <a:t> хипокалиемия. </a:t>
            </a:r>
          </a:p>
          <a:p>
            <a:pPr eaLnBrk="1" hangingPunct="1">
              <a:lnSpc>
                <a:spcPct val="80000"/>
              </a:lnSpc>
            </a:pPr>
            <a:r>
              <a:rPr lang="bg-BG" sz="1800" smtClean="0">
                <a:latin typeface="Arial" charset="0"/>
              </a:rPr>
              <a:t>Намален глюкозен толеранс. </a:t>
            </a:r>
          </a:p>
          <a:p>
            <a:pPr eaLnBrk="1" hangingPunct="1">
              <a:lnSpc>
                <a:spcPct val="80000"/>
              </a:lnSpc>
            </a:pPr>
            <a:r>
              <a:rPr lang="bg-BG" sz="1800" b="1" i="1" smtClean="0">
                <a:latin typeface="Arial" charset="0"/>
              </a:rPr>
              <a:t>Хормонални изследвания </a:t>
            </a:r>
            <a:r>
              <a:rPr lang="bg-BG" sz="1800" smtClean="0">
                <a:latin typeface="Arial" charset="0"/>
              </a:rPr>
              <a:t>: </a:t>
            </a:r>
          </a:p>
          <a:p>
            <a:pPr eaLnBrk="1" hangingPunct="1">
              <a:lnSpc>
                <a:spcPct val="80000"/>
              </a:lnSpc>
            </a:pPr>
            <a:r>
              <a:rPr lang="bg-BG" sz="1800" smtClean="0">
                <a:latin typeface="Arial" charset="0"/>
              </a:rPr>
              <a:t>в 90% от случаите са повишени Т</a:t>
            </a:r>
            <a:r>
              <a:rPr lang="bg-BG" sz="1800" baseline="-25000" smtClean="0">
                <a:latin typeface="Arial" charset="0"/>
              </a:rPr>
              <a:t>3</a:t>
            </a:r>
            <a:r>
              <a:rPr lang="bg-BG" sz="1800" smtClean="0">
                <a:latin typeface="Arial" charset="0"/>
              </a:rPr>
              <a:t> и Т</a:t>
            </a:r>
            <a:r>
              <a:rPr lang="bg-BG" sz="1800" baseline="-25000" smtClean="0">
                <a:latin typeface="Arial" charset="0"/>
              </a:rPr>
              <a:t>4</a:t>
            </a:r>
            <a:r>
              <a:rPr lang="bg-BG" sz="1800" smtClean="0">
                <a:latin typeface="Arial" charset="0"/>
              </a:rPr>
              <a:t> (респ. FT</a:t>
            </a:r>
            <a:r>
              <a:rPr lang="bg-BG" sz="1800" baseline="-25000" smtClean="0">
                <a:latin typeface="Arial" charset="0"/>
              </a:rPr>
              <a:t>3</a:t>
            </a:r>
            <a:r>
              <a:rPr lang="bg-BG" sz="1800" smtClean="0">
                <a:latin typeface="Arial" charset="0"/>
              </a:rPr>
              <a:t> и FT</a:t>
            </a:r>
            <a:r>
              <a:rPr lang="bg-BG" sz="1800" baseline="-25000" smtClean="0">
                <a:latin typeface="Arial" charset="0"/>
              </a:rPr>
              <a:t>4</a:t>
            </a:r>
            <a:r>
              <a:rPr lang="bg-BG" sz="1800" smtClean="0">
                <a:latin typeface="Arial" charset="0"/>
              </a:rPr>
              <a:t>), а TSH е понижен. </a:t>
            </a:r>
          </a:p>
          <a:p>
            <a:pPr eaLnBrk="1" hangingPunct="1">
              <a:lnSpc>
                <a:spcPct val="80000"/>
              </a:lnSpc>
            </a:pPr>
            <a:r>
              <a:rPr lang="bg-BG" sz="1800" smtClean="0">
                <a:latin typeface="Arial" charset="0"/>
              </a:rPr>
              <a:t>При 6-8% е повишен само Т</a:t>
            </a:r>
            <a:r>
              <a:rPr lang="bg-BG" sz="1800" baseline="-25000" smtClean="0">
                <a:latin typeface="Arial" charset="0"/>
              </a:rPr>
              <a:t>3</a:t>
            </a:r>
            <a:r>
              <a:rPr lang="bg-BG" sz="1800" smtClean="0">
                <a:latin typeface="Arial" charset="0"/>
              </a:rPr>
              <a:t> (Т</a:t>
            </a:r>
            <a:r>
              <a:rPr lang="bg-BG" sz="1800" baseline="-25000" smtClean="0">
                <a:latin typeface="Arial" charset="0"/>
              </a:rPr>
              <a:t>3</a:t>
            </a:r>
            <a:r>
              <a:rPr lang="bg-BG" sz="1800" smtClean="0">
                <a:latin typeface="Arial" charset="0"/>
              </a:rPr>
              <a:t>-токсикоза), а в 1-2% от болните е повишен само Т</a:t>
            </a:r>
            <a:r>
              <a:rPr lang="bg-BG" sz="1800" baseline="-25000" smtClean="0">
                <a:latin typeface="Arial" charset="0"/>
              </a:rPr>
              <a:t>4</a:t>
            </a:r>
            <a:r>
              <a:rPr lang="bg-BG" sz="1800" smtClean="0">
                <a:latin typeface="Arial" charset="0"/>
              </a:rPr>
              <a:t> (Т</a:t>
            </a:r>
            <a:r>
              <a:rPr lang="bg-BG" sz="1800" baseline="-25000" smtClean="0">
                <a:latin typeface="Arial" charset="0"/>
              </a:rPr>
              <a:t>4</a:t>
            </a:r>
            <a:r>
              <a:rPr lang="bg-BG" sz="1800" smtClean="0">
                <a:latin typeface="Arial" charset="0"/>
              </a:rPr>
              <a:t>-токсикоза). </a:t>
            </a:r>
          </a:p>
          <a:p>
            <a:pPr eaLnBrk="1" hangingPunct="1">
              <a:lnSpc>
                <a:spcPct val="80000"/>
              </a:lnSpc>
            </a:pPr>
            <a:r>
              <a:rPr lang="bg-BG" sz="1800" smtClean="0">
                <a:latin typeface="Arial" charset="0"/>
              </a:rPr>
              <a:t>Има високи титри на</a:t>
            </a:r>
            <a:r>
              <a:rPr lang="en-US" sz="1800" smtClean="0">
                <a:latin typeface="Arial" charset="0"/>
              </a:rPr>
              <a:t> TRAC, </a:t>
            </a:r>
            <a:r>
              <a:rPr lang="bg-BG" sz="1800" smtClean="0">
                <a:latin typeface="Arial" charset="0"/>
              </a:rPr>
              <a:t> понякога и на ТАТ и МАТ. </a:t>
            </a:r>
          </a:p>
          <a:p>
            <a:pPr eaLnBrk="1" hangingPunct="1">
              <a:lnSpc>
                <a:spcPct val="80000"/>
              </a:lnSpc>
            </a:pPr>
            <a:r>
              <a:rPr lang="bg-BG" sz="1800" smtClean="0">
                <a:latin typeface="Arial" charset="0"/>
              </a:rPr>
              <a:t>Поглъщането на</a:t>
            </a:r>
            <a:r>
              <a:rPr lang="bg-BG" sz="1800" baseline="30000" smtClean="0">
                <a:latin typeface="Arial" charset="0"/>
              </a:rPr>
              <a:t>131</a:t>
            </a:r>
            <a:r>
              <a:rPr lang="bg-BG" sz="1800" smtClean="0">
                <a:latin typeface="Arial" charset="0"/>
              </a:rPr>
              <a:t>J в жлезата е повишено на 2-ия и 6-ия час, и се понижава на 24-ия час. </a:t>
            </a:r>
          </a:p>
          <a:p>
            <a:pPr eaLnBrk="1" hangingPunct="1">
              <a:lnSpc>
                <a:spcPct val="80000"/>
              </a:lnSpc>
            </a:pPr>
            <a:r>
              <a:rPr lang="bg-BG" sz="1800" smtClean="0">
                <a:latin typeface="Arial" charset="0"/>
              </a:rPr>
              <a:t>Ехографията на щитовидната жлеза показва хипоехогенни участъци. Сцинтиграфията показва увеличено отлагане на радиомаркера в жлезата. </a:t>
            </a:r>
            <a:br>
              <a:rPr lang="bg-BG" sz="1800" smtClean="0">
                <a:latin typeface="Arial" charset="0"/>
              </a:rPr>
            </a:br>
            <a:endParaRPr lang="bg-BG" sz="18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b="1" smtClean="0"/>
              <a:t>Диференциална диагноза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bg-BG" smtClean="0"/>
          </a:p>
          <a:p>
            <a:pPr eaLnBrk="1" hangingPunct="1"/>
            <a:r>
              <a:rPr lang="bg-BG" smtClean="0"/>
              <a:t>Токсичен аденом, </a:t>
            </a:r>
          </a:p>
          <a:p>
            <a:pPr eaLnBrk="1" hangingPunct="1"/>
            <a:r>
              <a:rPr lang="bg-BG" smtClean="0"/>
              <a:t>Начална фаза на подостър тиреоидит тиреоидит на Хашимото</a:t>
            </a:r>
          </a:p>
          <a:p>
            <a:pPr eaLnBrk="1" hangingPunct="1"/>
            <a:r>
              <a:rPr lang="bg-BG" smtClean="0"/>
              <a:t>Феохромоцитом, невроза и др. </a:t>
            </a:r>
            <a:br>
              <a:rPr lang="bg-BG" smtClean="0"/>
            </a:br>
            <a:endParaRPr lang="bg-B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b="1" smtClean="0"/>
              <a:t>Медикаментозно лечение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bg-BG" sz="2500" u="sng" smtClean="0"/>
          </a:p>
          <a:p>
            <a:pPr eaLnBrk="1" hangingPunct="1">
              <a:lnSpc>
                <a:spcPct val="80000"/>
              </a:lnSpc>
            </a:pPr>
            <a:r>
              <a:rPr lang="bg-BG" sz="2500" smtClean="0"/>
              <a:t> </a:t>
            </a:r>
            <a:r>
              <a:rPr lang="bg-BG" sz="2500" b="1" smtClean="0"/>
              <a:t>Тиреостатици</a:t>
            </a:r>
            <a:r>
              <a:rPr lang="bg-BG" sz="2500" smtClean="0"/>
              <a:t> –  В България: </a:t>
            </a:r>
          </a:p>
          <a:p>
            <a:pPr eaLnBrk="1" hangingPunct="1">
              <a:lnSpc>
                <a:spcPct val="80000"/>
              </a:lnSpc>
            </a:pPr>
            <a:r>
              <a:rPr lang="bg-BG" sz="2500" b="1" smtClean="0"/>
              <a:t>Thiamazole</a:t>
            </a:r>
            <a:r>
              <a:rPr lang="bg-BG" sz="2500" smtClean="0"/>
              <a:t> (Thyrozol 5</a:t>
            </a:r>
            <a:r>
              <a:rPr lang="en-US" sz="2500" smtClean="0"/>
              <a:t>mg.</a:t>
            </a:r>
            <a:r>
              <a:rPr lang="bg-BG" sz="2500" smtClean="0"/>
              <a:t>), </a:t>
            </a:r>
            <a:r>
              <a:rPr lang="en-US" sz="2500" b="1" smtClean="0"/>
              <a:t>Methymazol </a:t>
            </a:r>
            <a:r>
              <a:rPr lang="en-US" sz="2500" smtClean="0"/>
              <a:t>(Metizol 5 mg.) </a:t>
            </a:r>
            <a:r>
              <a:rPr lang="bg-BG" sz="2500" smtClean="0"/>
              <a:t>и </a:t>
            </a:r>
            <a:r>
              <a:rPr lang="bg-BG" sz="2500" b="1" smtClean="0"/>
              <a:t>Propylthiouracil </a:t>
            </a:r>
            <a:r>
              <a:rPr lang="bg-BG" sz="2500" smtClean="0"/>
              <a:t>(Propycil</a:t>
            </a:r>
            <a:r>
              <a:rPr lang="en-US" sz="2500" smtClean="0"/>
              <a:t> 50 mg.</a:t>
            </a:r>
            <a:r>
              <a:rPr lang="bg-BG" sz="2500" smtClean="0"/>
              <a:t>). </a:t>
            </a:r>
          </a:p>
          <a:p>
            <a:pPr eaLnBrk="1" hangingPunct="1">
              <a:lnSpc>
                <a:spcPct val="80000"/>
              </a:lnSpc>
            </a:pPr>
            <a:r>
              <a:rPr lang="bg-BG" sz="2500" smtClean="0"/>
              <a:t>Те блокират ензимите, участващи в синтеза на тиреоидни хормони и потискат каптацията на йода в щитовидната жлеза.</a:t>
            </a:r>
          </a:p>
          <a:p>
            <a:pPr eaLnBrk="1" hangingPunct="1">
              <a:lnSpc>
                <a:spcPct val="80000"/>
              </a:lnSpc>
            </a:pPr>
            <a:r>
              <a:rPr lang="bg-BG" sz="2500" smtClean="0"/>
              <a:t> Лечението продължава 12-24 месеца. </a:t>
            </a:r>
          </a:p>
          <a:p>
            <a:pPr eaLnBrk="1" hangingPunct="1">
              <a:lnSpc>
                <a:spcPct val="80000"/>
              </a:lnSpc>
            </a:pPr>
            <a:r>
              <a:rPr lang="bg-BG" sz="2500" smtClean="0"/>
              <a:t>Странични действия на тиреостатиците са: левкопения, хепатотоксичен ефект, алергични реакции и др. </a:t>
            </a:r>
          </a:p>
          <a:p>
            <a:pPr eaLnBrk="1" hangingPunct="1">
              <a:lnSpc>
                <a:spcPct val="80000"/>
              </a:lnSpc>
            </a:pPr>
            <a:r>
              <a:rPr lang="bg-BG" sz="2500" smtClean="0"/>
              <a:t>Прилагат се още бета-блокери, поливитаминозни средства, седативни средства. </a:t>
            </a:r>
            <a:br>
              <a:rPr lang="bg-BG" sz="2500" smtClean="0"/>
            </a:br>
            <a:endParaRPr lang="bg-BG" sz="2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b="1" dirty="0" smtClean="0"/>
              <a:t>Хирургично лечение. </a:t>
            </a:r>
            <a:br>
              <a:rPr lang="bg-BG" b="1" dirty="0" smtClean="0"/>
            </a:br>
            <a:endParaRPr lang="bg-BG" b="1" dirty="0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bg-BG" sz="3000" smtClean="0"/>
              <a:t>    Прилага се при тежки форми, </a:t>
            </a:r>
          </a:p>
          <a:p>
            <a:pPr eaLnBrk="1" hangingPunct="1">
              <a:lnSpc>
                <a:spcPct val="90000"/>
              </a:lnSpc>
            </a:pPr>
            <a:r>
              <a:rPr lang="bg-BG" sz="3000" smtClean="0"/>
              <a:t>при високостепенни хиперплазии на щитовидната жлеза, </a:t>
            </a:r>
          </a:p>
          <a:p>
            <a:pPr eaLnBrk="1" hangingPunct="1">
              <a:lnSpc>
                <a:spcPct val="90000"/>
              </a:lnSpc>
            </a:pPr>
            <a:r>
              <a:rPr lang="bg-BG" sz="3000" smtClean="0"/>
              <a:t>при непоносимост към тиреостатици или противопоказания за прилагането им.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bg-BG" sz="3000" smtClean="0"/>
              <a:t>    Извършва се субтотална или тотална тиреоидектомия.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bg-BG" sz="3000" smtClean="0"/>
              <a:t>   Необходимо е предоперативна подготовка с тиреостатици, целяща да доведе болния до състояние на еутиреоидизъм.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b="1" smtClean="0"/>
              <a:t>Лечение с радиоактивен йод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b="1" u="sng" smtClean="0"/>
              <a:t>Радиоактивен йод</a:t>
            </a:r>
            <a:r>
              <a:rPr lang="bg-BG" b="1" smtClean="0"/>
              <a:t> </a:t>
            </a:r>
            <a:r>
              <a:rPr lang="bg-BG" smtClean="0"/>
              <a:t>(</a:t>
            </a:r>
            <a:r>
              <a:rPr lang="bg-BG" baseline="30000" smtClean="0"/>
              <a:t>131</a:t>
            </a:r>
            <a:r>
              <a:rPr lang="bg-BG" smtClean="0"/>
              <a:t>J). </a:t>
            </a:r>
          </a:p>
          <a:p>
            <a:pPr eaLnBrk="1" hangingPunct="1"/>
            <a:r>
              <a:rPr lang="bg-BG" smtClean="0"/>
              <a:t>Прилага се при болни, при които е противопоказана оперативната намеса. </a:t>
            </a:r>
            <a:br>
              <a:rPr lang="bg-BG" smtClean="0"/>
            </a:br>
            <a:endParaRPr lang="bg-B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b="1" smtClean="0"/>
              <a:t>Хипотиреоидизъм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Вроден/придобит</a:t>
            </a:r>
          </a:p>
          <a:p>
            <a:pPr eaLnBrk="1" hangingPunct="1"/>
            <a:r>
              <a:rPr lang="bg-BG" smtClean="0"/>
              <a:t>Първичен/вторичен/</a:t>
            </a:r>
            <a:endParaRPr lang="bg-BG" smtClean="0">
              <a:latin typeface="Arial" charset="0"/>
            </a:endParaRPr>
          </a:p>
          <a:p>
            <a:pPr eaLnBrk="1" hangingPunct="1"/>
            <a:r>
              <a:rPr lang="bg-BG" smtClean="0">
                <a:latin typeface="Arial" charset="0"/>
              </a:rPr>
              <a:t>Т</a:t>
            </a:r>
            <a:r>
              <a:rPr lang="bg-BG" smtClean="0"/>
              <a:t>ретичен (централен)</a:t>
            </a:r>
          </a:p>
          <a:p>
            <a:pPr eaLnBrk="1" hangingPunct="1"/>
            <a:endParaRPr lang="bg-B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b="1" smtClean="0"/>
              <a:t>Физиология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000" smtClean="0"/>
              <a:t>Щитовидната жлеза синтезира хормоните </a:t>
            </a:r>
            <a:endParaRPr lang="bg-BG" sz="2000" smtClean="0"/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тироксин /тетрайодтиронин/-Т4 и трийодтиронин – ТЗ,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smtClean="0"/>
              <a:t>Те регулират: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 интензивността на обмяната на белтъчини, мазнини, въглехидрати и топлообмяната,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smtClean="0"/>
              <a:t>Влияят на дейността на: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 сърдечносъдовата и дихателната система,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на съкратимостта и уморяемостга на мускулите,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на възбудимостта и лабилността на нервната система,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на устойчивостта на организма към инфекции.</a:t>
            </a:r>
            <a:br>
              <a:rPr lang="ru-RU" sz="2000" smtClean="0"/>
            </a:br>
            <a:endParaRPr lang="ru-RU" sz="2000" smtClean="0"/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Активността на ТЗ е 6-10 пъти по-висока от тази на Т4.</a:t>
            </a:r>
            <a:br>
              <a:rPr lang="ru-RU" sz="2000" smtClean="0"/>
            </a:br>
            <a:endParaRPr lang="bg-BG" sz="20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b="1" smtClean="0"/>
              <a:t>Причини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sz="2800" b="1" smtClean="0">
                <a:latin typeface="Arial" charset="0"/>
              </a:rPr>
              <a:t>Н</a:t>
            </a:r>
            <a:r>
              <a:rPr lang="bg-BG" sz="2800" b="1" smtClean="0">
                <a:latin typeface="Arial" charset="0"/>
                <a:cs typeface="Times New Roman" pitchFamily="18" charset="0"/>
              </a:rPr>
              <a:t>амален функциониращ тиреоиден паренхим</a:t>
            </a:r>
            <a:endParaRPr lang="en-GB" sz="2800" b="1" smtClean="0">
              <a:latin typeface="Arial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bg-BG" sz="2400" smtClean="0">
                <a:latin typeface="Arial" charset="0"/>
                <a:cs typeface="Times New Roman" pitchFamily="18" charset="0"/>
              </a:rPr>
              <a:t>Хроничен автоимунен тиреоидит,</a:t>
            </a:r>
            <a:endParaRPr lang="en-GB" sz="2400" smtClean="0">
              <a:latin typeface="Arial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bg-BG" sz="2400" smtClean="0">
                <a:latin typeface="Arial" charset="0"/>
                <a:cs typeface="Times New Roman" pitchFamily="18" charset="0"/>
              </a:rPr>
              <a:t>Постоперативен и пострадиационен (радиойодтерапия и външно облъчване),</a:t>
            </a:r>
            <a:endParaRPr lang="en-GB" sz="2400" smtClean="0">
              <a:latin typeface="Arial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bg-BG" sz="2400" smtClean="0">
                <a:latin typeface="Arial" charset="0"/>
                <a:cs typeface="Times New Roman" pitchFamily="18" charset="0"/>
              </a:rPr>
              <a:t>Инфилтративни и инфекциозни заболявания, </a:t>
            </a:r>
          </a:p>
          <a:p>
            <a:pPr lvl="1" eaLnBrk="1" hangingPunct="1">
              <a:lnSpc>
                <a:spcPct val="90000"/>
              </a:lnSpc>
            </a:pPr>
            <a:r>
              <a:rPr lang="bg-BG" sz="2400" smtClean="0">
                <a:latin typeface="Arial" charset="0"/>
                <a:cs typeface="Times New Roman" pitchFamily="18" charset="0"/>
              </a:rPr>
              <a:t>Подостър тиреоидит,</a:t>
            </a:r>
            <a:endParaRPr lang="bg-BG" sz="240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bg-BG" sz="2400" smtClean="0">
                <a:latin typeface="Arial" charset="0"/>
                <a:cs typeface="Times New Roman" pitchFamily="18" charset="0"/>
              </a:rPr>
              <a:t>Дисгенезия на щитовидната жлеза</a:t>
            </a:r>
            <a:r>
              <a:rPr lang="en-GB" sz="2400" smtClean="0">
                <a:latin typeface="Arial" charset="0"/>
              </a:rPr>
              <a:t> </a:t>
            </a:r>
          </a:p>
          <a:p>
            <a:pPr eaLnBrk="1" hangingPunct="1"/>
            <a:endParaRPr lang="bg-BG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bg-BG" b="1" smtClean="0"/>
              <a:t>Клиника</a:t>
            </a:r>
            <a:endParaRPr lang="bg-BG" smtClean="0"/>
          </a:p>
        </p:txBody>
      </p:sp>
      <p:sp>
        <p:nvSpPr>
          <p:cNvPr id="3584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bg-BG" sz="3000" smtClean="0"/>
              <a:t>Брадикардия</a:t>
            </a:r>
          </a:p>
          <a:p>
            <a:pPr eaLnBrk="1" hangingPunct="1">
              <a:lnSpc>
                <a:spcPct val="80000"/>
              </a:lnSpc>
            </a:pPr>
            <a:r>
              <a:rPr lang="bg-BG" sz="3000" smtClean="0"/>
              <a:t>Серозни изливи</a:t>
            </a:r>
          </a:p>
          <a:p>
            <a:pPr eaLnBrk="1" hangingPunct="1">
              <a:lnSpc>
                <a:spcPct val="80000"/>
              </a:lnSpc>
            </a:pPr>
            <a:r>
              <a:rPr lang="bg-BG" sz="3000" smtClean="0"/>
              <a:t>Отоци – плътни, микседемни!!!</a:t>
            </a:r>
          </a:p>
          <a:p>
            <a:pPr eaLnBrk="1" hangingPunct="1">
              <a:lnSpc>
                <a:spcPct val="80000"/>
              </a:lnSpc>
            </a:pPr>
            <a:r>
              <a:rPr lang="bg-BG" sz="3000" smtClean="0"/>
              <a:t>Суха кожа, лющеща се,</a:t>
            </a:r>
          </a:p>
          <a:p>
            <a:pPr eaLnBrk="1" hangingPunct="1">
              <a:lnSpc>
                <a:spcPct val="80000"/>
              </a:lnSpc>
            </a:pPr>
            <a:r>
              <a:rPr lang="bg-BG" sz="3000" smtClean="0"/>
              <a:t>Чупливи нокти, </a:t>
            </a:r>
          </a:p>
          <a:p>
            <a:pPr eaLnBrk="1" hangingPunct="1">
              <a:lnSpc>
                <a:spcPct val="80000"/>
              </a:lnSpc>
            </a:pPr>
            <a:r>
              <a:rPr lang="bg-BG" sz="3000" smtClean="0"/>
              <a:t>Косопад, суха коса,</a:t>
            </a:r>
          </a:p>
          <a:p>
            <a:pPr eaLnBrk="1" hangingPunct="1">
              <a:lnSpc>
                <a:spcPct val="80000"/>
              </a:lnSpc>
            </a:pPr>
            <a:r>
              <a:rPr lang="bg-BG" sz="3000" smtClean="0"/>
              <a:t>Адинамия,</a:t>
            </a:r>
          </a:p>
          <a:p>
            <a:pPr eaLnBrk="1" hangingPunct="1">
              <a:lnSpc>
                <a:spcPct val="80000"/>
              </a:lnSpc>
            </a:pPr>
            <a:r>
              <a:rPr lang="bg-BG" sz="3000" smtClean="0"/>
              <a:t>Констипация,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4000" b="1" smtClean="0"/>
              <a:t>Клиника- микседематозна енцефалопатия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smtClean="0"/>
              <a:t>Брадипсихия, липса на емоционалност,</a:t>
            </a:r>
          </a:p>
          <a:p>
            <a:pPr eaLnBrk="1" hangingPunct="1">
              <a:lnSpc>
                <a:spcPct val="90000"/>
              </a:lnSpc>
            </a:pPr>
            <a:r>
              <a:rPr lang="bg-BG" smtClean="0"/>
              <a:t>Говорни нарушения, забавен говор, дислексия,</a:t>
            </a:r>
          </a:p>
          <a:p>
            <a:pPr eaLnBrk="1" hangingPunct="1">
              <a:lnSpc>
                <a:spcPct val="90000"/>
              </a:lnSpc>
            </a:pPr>
            <a:r>
              <a:rPr lang="bg-BG" smtClean="0"/>
              <a:t>Депресия,</a:t>
            </a:r>
          </a:p>
          <a:p>
            <a:pPr eaLnBrk="1" hangingPunct="1">
              <a:lnSpc>
                <a:spcPct val="90000"/>
              </a:lnSpc>
            </a:pPr>
            <a:r>
              <a:rPr lang="bg-BG" smtClean="0"/>
              <a:t>Обърканост,  </a:t>
            </a:r>
          </a:p>
          <a:p>
            <a:pPr eaLnBrk="1" hangingPunct="1">
              <a:lnSpc>
                <a:spcPct val="90000"/>
              </a:lnSpc>
            </a:pPr>
            <a:r>
              <a:rPr lang="bg-BG" smtClean="0"/>
              <a:t>Нарушена памет и намалена концентрация,</a:t>
            </a:r>
          </a:p>
          <a:p>
            <a:pPr eaLnBrk="1" hangingPunct="1">
              <a:lnSpc>
                <a:spcPct val="90000"/>
              </a:lnSpc>
            </a:pPr>
            <a:r>
              <a:rPr lang="bg-BG" smtClean="0"/>
              <a:t>Сънливост,</a:t>
            </a:r>
          </a:p>
          <a:p>
            <a:pPr eaLnBrk="1" hangingPunct="1">
              <a:lnSpc>
                <a:spcPct val="90000"/>
              </a:lnSpc>
            </a:pPr>
            <a:r>
              <a:rPr lang="bg-BG" smtClean="0"/>
              <a:t>Намален толеранс към студ, хипотермия</a:t>
            </a:r>
            <a:endParaRPr lang="en-GB" smtClean="0"/>
          </a:p>
          <a:p>
            <a:pPr eaLnBrk="1" hangingPunct="1"/>
            <a:endParaRPr lang="bg-B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b="1" smtClean="0"/>
              <a:t>Клиника</a:t>
            </a:r>
            <a:endParaRPr lang="bg-BG" smtClean="0"/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smtClean="0"/>
              <a:t>Мускулна слабост,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bg-BG" smtClean="0"/>
              <a:t>Ставна скованост и болезненост,</a:t>
            </a:r>
          </a:p>
          <a:p>
            <a:pPr eaLnBrk="1" hangingPunct="1">
              <a:lnSpc>
                <a:spcPct val="90000"/>
              </a:lnSpc>
            </a:pPr>
            <a:r>
              <a:rPr lang="bg-BG" smtClean="0"/>
              <a:t>Фибромиалгия,</a:t>
            </a:r>
          </a:p>
          <a:p>
            <a:pPr eaLnBrk="1" hangingPunct="1">
              <a:lnSpc>
                <a:spcPct val="90000"/>
              </a:lnSpc>
            </a:pPr>
            <a:r>
              <a:rPr lang="bg-BG" smtClean="0"/>
              <a:t>Отпадна неврологична симптоматика, поради демиелинизация,</a:t>
            </a:r>
          </a:p>
          <a:p>
            <a:pPr eaLnBrk="1" hangingPunct="1">
              <a:lnSpc>
                <a:spcPct val="90000"/>
              </a:lnSpc>
            </a:pPr>
            <a:r>
              <a:rPr lang="bg-BG" smtClean="0"/>
              <a:t>Остеопороза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b="1" smtClean="0"/>
              <a:t>Лечение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bg-BG" sz="3000" smtClean="0"/>
              <a:t>Натриева сол на </a:t>
            </a:r>
            <a:r>
              <a:rPr lang="en-US" sz="3000" smtClean="0"/>
              <a:t>Levothyroxine  -</a:t>
            </a:r>
            <a:r>
              <a:rPr lang="bg-BG" sz="3000" smtClean="0"/>
              <a:t>1,6 </a:t>
            </a:r>
            <a:r>
              <a:rPr lang="bg-BG" sz="3000" smtClean="0">
                <a:latin typeface="Arial" charset="0"/>
              </a:rPr>
              <a:t>-2,2 </a:t>
            </a:r>
            <a:r>
              <a:rPr lang="en-US" sz="3000" smtClean="0"/>
              <a:t>mcg/kg</a:t>
            </a:r>
            <a:endParaRPr lang="bg-BG" sz="3000" smtClean="0"/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bg-BG" sz="3000" smtClean="0"/>
              <a:t>30 минути преди закуска, приет само с вода, </a:t>
            </a:r>
          </a:p>
          <a:p>
            <a:pPr eaLnBrk="1" hangingPunct="1">
              <a:lnSpc>
                <a:spcPct val="70000"/>
              </a:lnSpc>
            </a:pPr>
            <a:endParaRPr lang="bg-BG" sz="3000" smtClean="0"/>
          </a:p>
          <a:p>
            <a:pPr eaLnBrk="1" hangingPunct="1">
              <a:lnSpc>
                <a:spcPct val="70000"/>
              </a:lnSpc>
            </a:pPr>
            <a:r>
              <a:rPr lang="bg-BG" sz="3000" smtClean="0"/>
              <a:t>Постепенно увеличаване на дозата ,</a:t>
            </a:r>
          </a:p>
          <a:p>
            <a:pPr eaLnBrk="1" hangingPunct="1">
              <a:lnSpc>
                <a:spcPct val="70000"/>
              </a:lnSpc>
            </a:pPr>
            <a:r>
              <a:rPr lang="bg-BG" sz="3000" smtClean="0"/>
              <a:t>Индивидуални дози – съобразени с теглото и индивидуалните нужди, напр. бременност.</a:t>
            </a:r>
          </a:p>
          <a:p>
            <a:pPr eaLnBrk="1" hangingPunct="1">
              <a:lnSpc>
                <a:spcPct val="70000"/>
              </a:lnSpc>
            </a:pPr>
            <a:endParaRPr lang="en-GB" sz="3000" smtClean="0"/>
          </a:p>
          <a:p>
            <a:pPr eaLnBrk="1" hangingPunct="1">
              <a:lnSpc>
                <a:spcPct val="80000"/>
              </a:lnSpc>
            </a:pPr>
            <a:endParaRPr lang="bg-BG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b="1" dirty="0" smtClean="0"/>
              <a:t>Възпалителни заболявания на щитовидната жлеза </a:t>
            </a:r>
            <a:endParaRPr lang="bg-BG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smtClean="0">
                <a:latin typeface="Arial" charset="0"/>
              </a:rPr>
              <a:t>Определение</a:t>
            </a:r>
          </a:p>
        </p:txBody>
      </p:sp>
      <p:sp>
        <p:nvSpPr>
          <p:cNvPr id="409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2800" smtClean="0">
                <a:latin typeface="Arial" charset="0"/>
              </a:rPr>
              <a:t>Тиреоидитите с</a:t>
            </a:r>
            <a:r>
              <a:rPr lang="en-US" sz="2800" smtClean="0">
                <a:latin typeface="Arial" charset="0"/>
              </a:rPr>
              <a:t>a</a:t>
            </a:r>
            <a:r>
              <a:rPr lang="bg-BG" sz="2800" smtClean="0">
                <a:latin typeface="Arial" charset="0"/>
              </a:rPr>
              <a:t> хетерогенна група заболявания, с различна етиология, патогенеза, клинична  картина  и развитие. Характерно за тях  са  възпалителните,  инфилтративни  и  </a:t>
            </a:r>
          </a:p>
          <a:p>
            <a:pPr>
              <a:buFont typeface="Arial" charset="0"/>
              <a:buNone/>
            </a:pPr>
            <a:r>
              <a:rPr lang="bg-BG" sz="2800" smtClean="0">
                <a:latin typeface="Arial" charset="0"/>
              </a:rPr>
              <a:t>	деструктивни /разпадни/  процеси  в щитовидната  жлеза.</a:t>
            </a:r>
          </a:p>
          <a:p>
            <a:r>
              <a:rPr lang="bg-BG" sz="2800" smtClean="0">
                <a:latin typeface="Arial" charset="0"/>
              </a:rPr>
              <a:t> Протичането  им може  да бъде  остро,  подостро и  хронично.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>
                <a:latin typeface="Arial" charset="0"/>
              </a:rPr>
              <a:t>Класификация</a:t>
            </a:r>
          </a:p>
        </p:txBody>
      </p:sp>
      <p:sp>
        <p:nvSpPr>
          <p:cNvPr id="419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I</a:t>
            </a:r>
            <a:r>
              <a:rPr lang="bg-BG" sz="2400" smtClean="0">
                <a:latin typeface="Arial" charset="0"/>
              </a:rPr>
              <a:t>. Инфекциозни тиреоидити</a:t>
            </a:r>
          </a:p>
          <a:p>
            <a:pPr>
              <a:lnSpc>
                <a:spcPct val="90000"/>
              </a:lnSpc>
            </a:pPr>
            <a:r>
              <a:rPr lang="bg-BG" sz="2400" smtClean="0">
                <a:latin typeface="Arial" charset="0"/>
              </a:rPr>
              <a:t>Бактериални-  с остро  протичане</a:t>
            </a:r>
          </a:p>
          <a:p>
            <a:pPr>
              <a:lnSpc>
                <a:spcPct val="90000"/>
              </a:lnSpc>
            </a:pPr>
            <a:r>
              <a:rPr lang="bg-BG" sz="2400" smtClean="0">
                <a:latin typeface="Arial" charset="0"/>
              </a:rPr>
              <a:t>Микотични- с  подостро потичане</a:t>
            </a:r>
          </a:p>
          <a:p>
            <a:pPr>
              <a:lnSpc>
                <a:spcPct val="90000"/>
              </a:lnSpc>
            </a:pPr>
            <a:r>
              <a:rPr lang="bg-BG" sz="2400" smtClean="0">
                <a:latin typeface="Arial" charset="0"/>
              </a:rPr>
              <a:t>Специфични, с хронично протичане</a:t>
            </a:r>
            <a:endParaRPr lang="en-US" sz="240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II</a:t>
            </a:r>
            <a:r>
              <a:rPr lang="bg-BG" sz="2400" smtClean="0">
                <a:latin typeface="Arial" charset="0"/>
              </a:rPr>
              <a:t>. Грануломатозен подостър тироеоидит на</a:t>
            </a:r>
            <a:r>
              <a:rPr lang="en-US" sz="2400" smtClean="0">
                <a:latin typeface="Arial" charset="0"/>
              </a:rPr>
              <a:t> De Quervain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III</a:t>
            </a:r>
            <a:r>
              <a:rPr lang="bg-BG" sz="2400" smtClean="0">
                <a:latin typeface="Arial" charset="0"/>
              </a:rPr>
              <a:t>. Автоимунни тиреоидити</a:t>
            </a:r>
          </a:p>
          <a:p>
            <a:pPr>
              <a:lnSpc>
                <a:spcPct val="90000"/>
              </a:lnSpc>
            </a:pPr>
            <a:r>
              <a:rPr lang="bg-BG" sz="2400" smtClean="0">
                <a:latin typeface="Arial" charset="0"/>
              </a:rPr>
              <a:t>1.Хроничен лимфоцитарен тиреоидит на</a:t>
            </a:r>
            <a:r>
              <a:rPr lang="en-US" sz="2400" smtClean="0">
                <a:latin typeface="Arial" charset="0"/>
              </a:rPr>
              <a:t> Hashimoto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2.</a:t>
            </a:r>
            <a:r>
              <a:rPr lang="bg-BG" sz="2400" smtClean="0">
                <a:latin typeface="Arial" charset="0"/>
              </a:rPr>
              <a:t>Следродов поспартален тиреоидит</a:t>
            </a:r>
            <a:endParaRPr lang="en-US" sz="240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3.</a:t>
            </a:r>
            <a:r>
              <a:rPr lang="bg-BG" sz="2400" smtClean="0">
                <a:latin typeface="Arial" charset="0"/>
              </a:rPr>
              <a:t>Безболков тиреоидит</a:t>
            </a:r>
            <a:endParaRPr lang="en-US" sz="240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4.</a:t>
            </a:r>
            <a:r>
              <a:rPr lang="bg-BG" sz="2400" smtClean="0">
                <a:latin typeface="Arial" charset="0"/>
              </a:rPr>
              <a:t>При колагенози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17600" indent="-1117600"/>
            <a:r>
              <a:rPr lang="bg-BG" sz="4000" b="1" smtClean="0">
                <a:latin typeface="Arial" charset="0"/>
              </a:rPr>
              <a:t>Инфекциозни тиреоидити</a:t>
            </a:r>
          </a:p>
        </p:txBody>
      </p:sp>
      <p:sp>
        <p:nvSpPr>
          <p:cNvPr id="430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bg-BG" sz="2400" b="1" smtClean="0">
                <a:latin typeface="Arial" charset="0"/>
              </a:rPr>
              <a:t>Клиничната картина - </a:t>
            </a:r>
            <a:r>
              <a:rPr lang="bg-BG" sz="2400" smtClean="0">
                <a:latin typeface="Arial" charset="0"/>
              </a:rPr>
              <a:t>симптоми на остър възпалителен процес, остро,  бурно  начало, с температура  над 38 градуса, с втрисане,  изпотяване,  адинамия,  бледост, отпуснатост. </a:t>
            </a:r>
          </a:p>
          <a:p>
            <a:pPr>
              <a:lnSpc>
                <a:spcPct val="90000"/>
              </a:lnSpc>
            </a:pPr>
            <a:r>
              <a:rPr lang="bg-BG" sz="2400" smtClean="0">
                <a:latin typeface="Arial" charset="0"/>
              </a:rPr>
              <a:t>Силна   болка в  областта  на щитовидната жлеза. Болката е постоянна, Ирадира  към  долната  челюст,  ушите  и тила.  Щитовидната жлеза е  увеличена, болезнена, трудно подвижна. </a:t>
            </a:r>
          </a:p>
          <a:p>
            <a:pPr>
              <a:lnSpc>
                <a:spcPct val="90000"/>
              </a:lnSpc>
            </a:pPr>
            <a:r>
              <a:rPr lang="bg-BG" sz="2400" smtClean="0">
                <a:latin typeface="Arial" charset="0"/>
              </a:rPr>
              <a:t>Кожата е топла, зачервена,  инфилтрирана. </a:t>
            </a:r>
          </a:p>
          <a:p>
            <a:pPr>
              <a:lnSpc>
                <a:spcPct val="90000"/>
              </a:lnSpc>
            </a:pPr>
            <a:r>
              <a:rPr lang="bg-BG" sz="2400" smtClean="0">
                <a:latin typeface="Arial" charset="0"/>
              </a:rPr>
              <a:t>Шийните лимфни възли са увеличени и  болезнени.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600" b="1" smtClean="0">
                <a:latin typeface="Arial" charset="0"/>
              </a:rPr>
              <a:t>Лечение</a:t>
            </a:r>
          </a:p>
        </p:txBody>
      </p:sp>
      <p:sp>
        <p:nvSpPr>
          <p:cNvPr id="4403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mtClean="0"/>
              <a:t>Хирургическо лечение-  извършване на широки инцизии и поставяне на дренажи в дълбочината на щитовидната жлеза.</a:t>
            </a:r>
          </a:p>
          <a:p>
            <a:r>
              <a:rPr lang="bg-BG" smtClean="0"/>
              <a:t>Паралелно с хирургичното лечение се   провежда продължително лечение с широкоспектърни антибиотици за овладяване на острото възпалително състояние.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b="1" smtClean="0"/>
              <a:t>Болести на щитовидната жлеза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bg-BG" sz="2000" b="1" u="sng" smtClean="0"/>
              <a:t>І . Хиперфункция на щитовидната жлеза </a:t>
            </a:r>
            <a:endParaRPr lang="en-US" sz="2000" b="1" u="sng" smtClean="0"/>
          </a:p>
          <a:p>
            <a:pPr eaLnBrk="1" hangingPunct="1">
              <a:lnSpc>
                <a:spcPct val="80000"/>
              </a:lnSpc>
            </a:pPr>
            <a:r>
              <a:rPr lang="bg-BG" sz="2000" smtClean="0"/>
              <a:t>Базедова болест</a:t>
            </a:r>
          </a:p>
          <a:p>
            <a:pPr eaLnBrk="1" hangingPunct="1">
              <a:lnSpc>
                <a:spcPct val="80000"/>
              </a:lnSpc>
            </a:pPr>
            <a:r>
              <a:rPr lang="bg-BG" sz="2000" smtClean="0"/>
              <a:t>Токсична мултинодуларна гуша</a:t>
            </a:r>
          </a:p>
          <a:p>
            <a:pPr eaLnBrk="1" hangingPunct="1">
              <a:lnSpc>
                <a:spcPct val="80000"/>
              </a:lnSpc>
            </a:pPr>
            <a:r>
              <a:rPr lang="bg-BG" sz="2000" smtClean="0"/>
              <a:t>Токсичен аденом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bg-BG" sz="2000" b="1" u="sng" smtClean="0"/>
              <a:t>ІІ. Хипофункция на щитовидната жлеза</a:t>
            </a:r>
          </a:p>
          <a:p>
            <a:pPr eaLnBrk="1" hangingPunct="1">
              <a:lnSpc>
                <a:spcPct val="80000"/>
              </a:lnSpc>
            </a:pPr>
            <a:r>
              <a:rPr lang="bg-BG" sz="2000" smtClean="0"/>
              <a:t>Идиопатичен хипотиреоидизъм</a:t>
            </a:r>
          </a:p>
          <a:p>
            <a:pPr eaLnBrk="1" hangingPunct="1">
              <a:lnSpc>
                <a:spcPct val="80000"/>
              </a:lnSpc>
            </a:pPr>
            <a:r>
              <a:rPr lang="bg-BG" sz="2000" smtClean="0"/>
              <a:t>Тиреоидит на Хашимото</a:t>
            </a:r>
          </a:p>
          <a:p>
            <a:pPr eaLnBrk="1" hangingPunct="1">
              <a:lnSpc>
                <a:spcPct val="80000"/>
              </a:lnSpc>
            </a:pPr>
            <a:r>
              <a:rPr lang="bg-BG" sz="2000" smtClean="0"/>
              <a:t>Йоддефицитна гуша</a:t>
            </a:r>
          </a:p>
          <a:p>
            <a:pPr eaLnBrk="1" hangingPunct="1">
              <a:lnSpc>
                <a:spcPct val="80000"/>
              </a:lnSpc>
            </a:pPr>
            <a:r>
              <a:rPr lang="bg-BG" sz="2000" smtClean="0"/>
              <a:t>Постоперативен или пострадиационен хипотиреоидизъм</a:t>
            </a:r>
          </a:p>
          <a:p>
            <a:pPr eaLnBrk="1" hangingPunct="1">
              <a:lnSpc>
                <a:spcPct val="80000"/>
              </a:lnSpc>
            </a:pPr>
            <a:endParaRPr lang="bg-BG" sz="20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bg-BG" sz="2000" b="1" u="sng" smtClean="0"/>
              <a:t>ІІІ. Възпалителни заболявания на щитовидната жлеза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000" smtClean="0"/>
              <a:t>	</a:t>
            </a:r>
            <a:r>
              <a:rPr lang="bg-BG" sz="2000" smtClean="0"/>
              <a:t>Остър тиреоидит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000" smtClean="0"/>
              <a:t>	</a:t>
            </a:r>
            <a:r>
              <a:rPr lang="bg-BG" sz="2000" smtClean="0"/>
              <a:t>подостър тиреоидит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bg-BG" sz="2000" smtClean="0"/>
              <a:t> </a:t>
            </a:r>
            <a:r>
              <a:rPr lang="en-US" sz="2000" smtClean="0"/>
              <a:t>	</a:t>
            </a:r>
            <a:r>
              <a:rPr lang="bg-BG" sz="2000" smtClean="0"/>
              <a:t>хроничен тиреоидит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bg-BG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>
                <a:latin typeface="Arial" charset="0"/>
              </a:rPr>
              <a:t>II</a:t>
            </a:r>
            <a:r>
              <a:rPr lang="bg-BG" sz="3200" b="1" smtClean="0">
                <a:latin typeface="Arial" charset="0"/>
              </a:rPr>
              <a:t>.</a:t>
            </a:r>
            <a:r>
              <a:rPr lang="bg-BG" sz="3200" smtClean="0">
                <a:latin typeface="Arial" charset="0"/>
              </a:rPr>
              <a:t> </a:t>
            </a:r>
            <a:r>
              <a:rPr lang="bg-BG" sz="3200" b="1" smtClean="0">
                <a:latin typeface="Arial" charset="0"/>
              </a:rPr>
              <a:t>Подостър грануломатозен тиреоидит на </a:t>
            </a:r>
            <a:r>
              <a:rPr lang="en-US" sz="3200" b="1" smtClean="0">
                <a:latin typeface="Arial" charset="0"/>
              </a:rPr>
              <a:t>de Quervain</a:t>
            </a:r>
            <a:endParaRPr lang="bg-BG" sz="3200" b="1" smtClean="0">
              <a:latin typeface="Arial" charset="0"/>
            </a:endParaRPr>
          </a:p>
        </p:txBody>
      </p:sp>
      <p:sp>
        <p:nvSpPr>
          <p:cNvPr id="450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bg-BG" sz="2400" b="1" smtClean="0"/>
              <a:t>Клиничната картина</a:t>
            </a:r>
            <a:r>
              <a:rPr lang="bg-BG" sz="2400" smtClean="0"/>
              <a:t> се предшества от  инфекция  на  горните  дихателни пътища. Температурата  е   субфебрилна, не надхвърля  37,5 – 37,8 градуса. Болните се оплакват от изпотяване,  общо  неразположение, неспокойствие, слабост,  отпадналост,  болки по  мускулите. Най-характерният клиничен симптом е  силната болка в областта на щитовидната жлеза, с едностранна или двустранна локализация,  с ирадиация към ушите, тила и долната челюст. Болните са отпаднали, изтощени, оплакват се от сърцебиене, с постоянен характер.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smtClean="0">
                <a:latin typeface="Arial" charset="0"/>
              </a:rPr>
              <a:t>Клинична картина</a:t>
            </a:r>
          </a:p>
        </p:txBody>
      </p:sp>
      <p:sp>
        <p:nvSpPr>
          <p:cNvPr id="460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bg-BG" sz="2800" smtClean="0">
                <a:latin typeface="Arial" charset="0"/>
              </a:rPr>
              <a:t>Физикалното  изследване установява увеличена щитовидна  жлеза, силно болезнена при палпация и при гълтане, трудно подвижна. </a:t>
            </a:r>
          </a:p>
          <a:p>
            <a:pPr>
              <a:lnSpc>
                <a:spcPct val="90000"/>
              </a:lnSpc>
            </a:pPr>
            <a:r>
              <a:rPr lang="bg-BG" sz="2800" smtClean="0">
                <a:latin typeface="Arial" charset="0"/>
              </a:rPr>
              <a:t>Шийните лимфни възли са неувеличени. </a:t>
            </a:r>
          </a:p>
          <a:p>
            <a:pPr>
              <a:lnSpc>
                <a:spcPct val="90000"/>
              </a:lnSpc>
            </a:pPr>
            <a:r>
              <a:rPr lang="bg-BG" sz="2800" smtClean="0">
                <a:latin typeface="Arial" charset="0"/>
              </a:rPr>
              <a:t>Наблюдават се типични  клинични прояви на тиреотоксикоза, която е резултат от попадането в циркулацията на голямо количество тиреоидни хормони. Тя има лек и преходен характер.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600" b="1" smtClean="0">
                <a:latin typeface="Arial" charset="0"/>
              </a:rPr>
              <a:t>Лечение</a:t>
            </a:r>
            <a:r>
              <a:rPr lang="bg-BG" b="1" smtClean="0">
                <a:latin typeface="Arial" charset="0"/>
              </a:rPr>
              <a:t> </a:t>
            </a:r>
          </a:p>
        </p:txBody>
      </p:sp>
      <p:sp>
        <p:nvSpPr>
          <p:cNvPr id="471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bg-BG" b="1" smtClean="0">
                <a:latin typeface="Arial" charset="0"/>
              </a:rPr>
              <a:t>	Лечението</a:t>
            </a:r>
            <a:r>
              <a:rPr lang="bg-BG" smtClean="0">
                <a:latin typeface="Arial" charset="0"/>
              </a:rPr>
              <a:t> се осъществява с глюкокортикоиди най-често с </a:t>
            </a:r>
            <a:r>
              <a:rPr lang="en-US" smtClean="0">
                <a:latin typeface="Arial" charset="0"/>
              </a:rPr>
              <a:t>Prednisolon, </a:t>
            </a:r>
            <a:r>
              <a:rPr lang="bg-BG" smtClean="0">
                <a:latin typeface="Arial" charset="0"/>
              </a:rPr>
              <a:t>в начална доза от 30-40 мг. дн. с последващо редуциране на дозата през 7 дни до достигане на терапевтична доза от 15 мг.дн. Продължителността на лечението с глюкокортикоиди  е шест месеца.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smtClean="0">
                <a:latin typeface="Arial" charset="0"/>
              </a:rPr>
              <a:t>III</a:t>
            </a:r>
            <a:r>
              <a:rPr lang="bg-BG" sz="3600" b="1" smtClean="0">
                <a:latin typeface="Arial" charset="0"/>
              </a:rPr>
              <a:t>. Хроничен тиреоидит</a:t>
            </a:r>
          </a:p>
        </p:txBody>
      </p:sp>
      <p:sp>
        <p:nvSpPr>
          <p:cNvPr id="4813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mtClean="0">
                <a:latin typeface="Arial" charset="0"/>
              </a:rPr>
              <a:t>Хроничният лимфоцитарен тиреоидит е органно специфично автоимунно заболяване с хронично прогресивно протичане, със специфични патоморфологични промени, характеризиращи се с лимфоцитна инфилтрация и пролиферация на съединителна тъкан.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bg-BG" sz="3600" b="1" smtClean="0">
                <a:latin typeface="Arial" charset="0"/>
              </a:rPr>
              <a:t>Етиология и патогенеза</a:t>
            </a:r>
            <a:r>
              <a:rPr lang="bg-BG" smtClean="0"/>
              <a:t> </a:t>
            </a:r>
          </a:p>
        </p:txBody>
      </p:sp>
      <p:sp>
        <p:nvSpPr>
          <p:cNvPr id="5120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bg-BG" smtClean="0">
                <a:latin typeface="Arial" charset="0"/>
              </a:rPr>
              <a:t>Генетични фактори - определят предиспозицията към заболяването. </a:t>
            </a:r>
          </a:p>
          <a:p>
            <a:r>
              <a:rPr lang="bg-BG" smtClean="0">
                <a:latin typeface="Arial" charset="0"/>
              </a:rPr>
              <a:t>Доказана е асоциация с   генетичния вариант   HLA B</a:t>
            </a:r>
            <a:r>
              <a:rPr lang="en-US" smtClean="0">
                <a:latin typeface="Arial" charset="0"/>
              </a:rPr>
              <a:t>8</a:t>
            </a:r>
            <a:r>
              <a:rPr lang="bg-BG" smtClean="0">
                <a:latin typeface="Arial" charset="0"/>
              </a:rPr>
              <a:t>/  </a:t>
            </a:r>
            <a:r>
              <a:rPr lang="en-US" smtClean="0">
                <a:latin typeface="Arial" charset="0"/>
              </a:rPr>
              <a:t>DR5</a:t>
            </a:r>
            <a:r>
              <a:rPr lang="bg-BG" smtClean="0">
                <a:latin typeface="Arial" charset="0"/>
              </a:rPr>
              <a:t>.</a:t>
            </a:r>
            <a:r>
              <a:rPr lang="en-US" smtClean="0">
                <a:latin typeface="Arial" charset="0"/>
              </a:rPr>
              <a:t> </a:t>
            </a:r>
            <a:endParaRPr lang="bg-BG" smtClean="0">
              <a:latin typeface="Arial" charset="0"/>
            </a:endParaRPr>
          </a:p>
          <a:p>
            <a:r>
              <a:rPr lang="bg-BG" smtClean="0">
                <a:latin typeface="Arial" charset="0"/>
              </a:rPr>
              <a:t>Носителството на </a:t>
            </a:r>
            <a:r>
              <a:rPr lang="en-US" smtClean="0">
                <a:latin typeface="Arial" charset="0"/>
              </a:rPr>
              <a:t>DR5</a:t>
            </a:r>
            <a:r>
              <a:rPr lang="bg-BG" smtClean="0">
                <a:latin typeface="Arial" charset="0"/>
              </a:rPr>
              <a:t> се свързва с наличието на антитиреоидни антитела, ТАТ, ТРО и стимулиращи тиреоидния  растеж.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bg-BG" sz="4000" b="1" smtClean="0">
                <a:latin typeface="Arial" charset="0"/>
              </a:rPr>
              <a:t>Етиология и патогенеза</a:t>
            </a:r>
          </a:p>
        </p:txBody>
      </p:sp>
      <p:sp>
        <p:nvSpPr>
          <p:cNvPr id="5222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bg-BG" sz="2800" b="1" smtClean="0">
                <a:latin typeface="Arial" charset="0"/>
              </a:rPr>
              <a:t>Антитиреопероксидазните антитела</a:t>
            </a:r>
            <a:r>
              <a:rPr lang="bg-BG" sz="2800" smtClean="0">
                <a:latin typeface="Arial" charset="0"/>
              </a:rPr>
              <a:t>– ТРО са насочени към микрозомалната фракция на тиреоцита и инхибират ензимната активност на тиреидната пероксидаза. Те са комплемент свързващи антитела.</a:t>
            </a:r>
          </a:p>
          <a:p>
            <a:pPr>
              <a:lnSpc>
                <a:spcPct val="90000"/>
              </a:lnSpc>
            </a:pPr>
            <a:r>
              <a:rPr lang="bg-BG" sz="2800" b="1" smtClean="0">
                <a:latin typeface="Arial" charset="0"/>
              </a:rPr>
              <a:t>Антитиреоглобулинови антитела</a:t>
            </a:r>
            <a:r>
              <a:rPr lang="bg-BG" sz="2800" smtClean="0">
                <a:latin typeface="Arial" charset="0"/>
              </a:rPr>
              <a:t> -ТАТ, са насочени към йод-съдържащите участъци на тиреоглобулиновата молекула, в зоните, където се осъществява най-активния хормонален синтез. Те имат директен цитотоксичен ефект 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bg-BG" b="1" smtClean="0">
                <a:latin typeface="Arial" charset="0"/>
              </a:rPr>
              <a:t>Клинична картина</a:t>
            </a:r>
            <a:r>
              <a:rPr lang="bg-BG" smtClean="0"/>
              <a:t> </a:t>
            </a:r>
          </a:p>
        </p:txBody>
      </p:sp>
      <p:sp>
        <p:nvSpPr>
          <p:cNvPr id="5325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bg-BG" sz="2400" b="1" smtClean="0">
                <a:latin typeface="Arial" charset="0"/>
              </a:rPr>
              <a:t>Щитовидната жлеза е хиперплазирала, в началото на болестта, впоследствие- намалява</a:t>
            </a:r>
            <a:r>
              <a:rPr lang="bg-BG" sz="2400" smtClean="0">
                <a:latin typeface="Arial" charset="0"/>
              </a:rPr>
              <a:t>. </a:t>
            </a:r>
          </a:p>
          <a:p>
            <a:pPr>
              <a:lnSpc>
                <a:spcPct val="80000"/>
              </a:lnSpc>
            </a:pPr>
            <a:r>
              <a:rPr lang="bg-BG" sz="2400" smtClean="0">
                <a:latin typeface="Arial" charset="0"/>
              </a:rPr>
              <a:t>Размерът на </a:t>
            </a:r>
            <a:r>
              <a:rPr lang="bg-BG" sz="2400" b="1" smtClean="0">
                <a:latin typeface="Arial" charset="0"/>
              </a:rPr>
              <a:t>струмата</a:t>
            </a:r>
            <a:r>
              <a:rPr lang="bg-BG" sz="2400" smtClean="0">
                <a:latin typeface="Arial" charset="0"/>
              </a:rPr>
              <a:t> варира от първа А  и Б степен до втора - трета  степен. В малък брой от случаите щитовидната жлеза може да бъде с нормални размери. </a:t>
            </a:r>
          </a:p>
          <a:p>
            <a:pPr>
              <a:lnSpc>
                <a:spcPct val="80000"/>
              </a:lnSpc>
            </a:pPr>
            <a:r>
              <a:rPr lang="bg-BG" sz="2400" smtClean="0">
                <a:latin typeface="Arial" charset="0"/>
              </a:rPr>
              <a:t>Формата на жлезата е променена, подковообразна или асиметрично подута. </a:t>
            </a:r>
          </a:p>
          <a:p>
            <a:pPr>
              <a:lnSpc>
                <a:spcPct val="80000"/>
              </a:lnSpc>
            </a:pPr>
            <a:r>
              <a:rPr lang="bg-BG" sz="2400" smtClean="0">
                <a:latin typeface="Arial" charset="0"/>
              </a:rPr>
              <a:t>Нейната консистенция е меко еластична или умерено плътна, с  неравномерна повърхност. </a:t>
            </a:r>
          </a:p>
          <a:p>
            <a:pPr>
              <a:lnSpc>
                <a:spcPct val="80000"/>
              </a:lnSpc>
            </a:pPr>
            <a:r>
              <a:rPr lang="bg-BG" sz="2400" smtClean="0">
                <a:latin typeface="Arial" charset="0"/>
              </a:rPr>
              <a:t>При палпация  се установява слаба палпаторна болезненост.   </a:t>
            </a:r>
          </a:p>
          <a:p>
            <a:pPr>
              <a:lnSpc>
                <a:spcPct val="80000"/>
              </a:lnSpc>
            </a:pPr>
            <a:r>
              <a:rPr lang="bg-BG" sz="2400" smtClean="0">
                <a:latin typeface="Arial" charset="0"/>
              </a:rPr>
              <a:t>Палпират се уголемени шийни  лимфни  възли.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bg-BG" b="1" smtClean="0">
                <a:latin typeface="Arial" charset="0"/>
              </a:rPr>
              <a:t>Клинична картина</a:t>
            </a:r>
          </a:p>
        </p:txBody>
      </p:sp>
      <p:sp>
        <p:nvSpPr>
          <p:cNvPr id="5427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bg-BG" sz="2800" smtClean="0">
                <a:latin typeface="Arial" charset="0"/>
              </a:rPr>
              <a:t>	</a:t>
            </a:r>
            <a:r>
              <a:rPr lang="bg-BG" sz="2800" b="1" smtClean="0">
                <a:latin typeface="Arial" charset="0"/>
              </a:rPr>
              <a:t>Хипотиреоидизъм  </a:t>
            </a:r>
          </a:p>
          <a:p>
            <a:pPr>
              <a:lnSpc>
                <a:spcPct val="90000"/>
              </a:lnSpc>
            </a:pPr>
            <a:r>
              <a:rPr lang="bg-BG" sz="2800" smtClean="0">
                <a:latin typeface="Arial" charset="0"/>
              </a:rPr>
              <a:t> В хода на еволюцията на болестта функцията на щитовидната жлеза  се променя от </a:t>
            </a:r>
            <a:r>
              <a:rPr lang="bg-BG" sz="2800" b="1" smtClean="0">
                <a:latin typeface="Arial" charset="0"/>
              </a:rPr>
              <a:t>нормална</a:t>
            </a:r>
            <a:r>
              <a:rPr lang="bg-BG" sz="2800" smtClean="0">
                <a:latin typeface="Arial" charset="0"/>
              </a:rPr>
              <a:t> (в някой случай от </a:t>
            </a:r>
            <a:r>
              <a:rPr lang="bg-BG" sz="2800" b="1" smtClean="0">
                <a:latin typeface="Arial" charset="0"/>
              </a:rPr>
              <a:t>повишена</a:t>
            </a:r>
            <a:r>
              <a:rPr lang="bg-BG" sz="2800" smtClean="0">
                <a:latin typeface="Arial" charset="0"/>
              </a:rPr>
              <a:t> към нормална) към </a:t>
            </a:r>
            <a:r>
              <a:rPr lang="bg-BG" sz="2800" b="1" smtClean="0">
                <a:latin typeface="Arial" charset="0"/>
              </a:rPr>
              <a:t>намалена</a:t>
            </a:r>
            <a:r>
              <a:rPr lang="bg-BG" sz="2800" smtClean="0">
                <a:latin typeface="Arial" charset="0"/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bg-BG" sz="2800" b="1" smtClean="0">
                <a:latin typeface="Arial" charset="0"/>
              </a:rPr>
              <a:t>Клинично проявен хипотиреоидизъм</a:t>
            </a:r>
            <a:r>
              <a:rPr lang="bg-BG" sz="2800" smtClean="0">
                <a:latin typeface="Arial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bg-BG" sz="2800" smtClean="0">
                <a:latin typeface="Arial" charset="0"/>
              </a:rPr>
              <a:t>ниски нива на свободните тиреоидни хормони -Т3 и Т4  и висок ТСХ. </a:t>
            </a:r>
          </a:p>
          <a:p>
            <a:pPr>
              <a:lnSpc>
                <a:spcPct val="90000"/>
              </a:lnSpc>
            </a:pPr>
            <a:r>
              <a:rPr lang="bg-BG" sz="2800" b="1" smtClean="0">
                <a:latin typeface="Arial" charset="0"/>
              </a:rPr>
              <a:t>Субклиничен хипотиреоидизъм-</a:t>
            </a:r>
            <a:r>
              <a:rPr lang="bg-BG" sz="2800" smtClean="0">
                <a:latin typeface="Arial" charset="0"/>
              </a:rPr>
              <a:t>  нормални нива на свободни Т3 и Т4  и висок ТСХ.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bg-BG" sz="3600" b="1" smtClean="0">
                <a:latin typeface="Arial" charset="0"/>
              </a:rPr>
              <a:t>Диагноза</a:t>
            </a:r>
          </a:p>
        </p:txBody>
      </p:sp>
      <p:sp>
        <p:nvSpPr>
          <p:cNvPr id="5529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bg-BG" b="1" smtClean="0">
                <a:latin typeface="Arial" charset="0"/>
              </a:rPr>
              <a:t>Клинични симптоми, </a:t>
            </a:r>
          </a:p>
          <a:p>
            <a:pPr>
              <a:lnSpc>
                <a:spcPct val="90000"/>
              </a:lnSpc>
            </a:pPr>
            <a:r>
              <a:rPr lang="bg-BG" b="1" smtClean="0">
                <a:latin typeface="Arial" charset="0"/>
              </a:rPr>
              <a:t>Ехографско изследване на жлезата </a:t>
            </a:r>
          </a:p>
          <a:p>
            <a:pPr>
              <a:lnSpc>
                <a:spcPct val="90000"/>
              </a:lnSpc>
            </a:pPr>
            <a:r>
              <a:rPr lang="bg-BG" b="1" smtClean="0">
                <a:latin typeface="Arial" charset="0"/>
              </a:rPr>
              <a:t> Промени в тиреоидните   антитела</a:t>
            </a:r>
            <a:r>
              <a:rPr lang="bg-BG" smtClean="0">
                <a:latin typeface="Arial" charset="0"/>
              </a:rPr>
              <a:t>. Съчетанието гуша и хипотиреоидизъм е задължително основание за изследване   на тиреоидните антитела. </a:t>
            </a:r>
          </a:p>
          <a:p>
            <a:pPr>
              <a:lnSpc>
                <a:spcPct val="90000"/>
              </a:lnSpc>
            </a:pPr>
            <a:r>
              <a:rPr lang="bg-BG" smtClean="0">
                <a:latin typeface="Arial" charset="0"/>
              </a:rPr>
              <a:t>Антитиреоидните антитела ТРО, МАТ и ТАТ са положителни  при около 95% от болните с тиреоидит на Хашимото.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bg-BG" sz="3600" b="1" smtClean="0">
                <a:latin typeface="Arial" charset="0"/>
              </a:rPr>
              <a:t>Лечение</a:t>
            </a:r>
            <a:r>
              <a:rPr lang="bg-BG" b="1" smtClean="0"/>
              <a:t> </a:t>
            </a:r>
          </a:p>
        </p:txBody>
      </p:sp>
      <p:sp>
        <p:nvSpPr>
          <p:cNvPr id="56322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bg-BG" sz="2400" b="1" smtClean="0">
                <a:latin typeface="Arial" charset="0"/>
              </a:rPr>
              <a:t>Лечението</a:t>
            </a:r>
            <a:r>
              <a:rPr lang="bg-BG" sz="2400" smtClean="0">
                <a:latin typeface="Arial" charset="0"/>
              </a:rPr>
              <a:t> е в зависимост от състоянието на тиреоидния статус.  </a:t>
            </a:r>
          </a:p>
          <a:p>
            <a:pPr>
              <a:lnSpc>
                <a:spcPct val="80000"/>
              </a:lnSpc>
            </a:pPr>
            <a:r>
              <a:rPr lang="bg-BG" sz="2400" smtClean="0">
                <a:latin typeface="Arial" charset="0"/>
              </a:rPr>
              <a:t>При еутиреоидни лица, с нормални нива на  ТСХ и на свободните  Т3 и Т4 не се налага лечение с тиреоидни хормони. </a:t>
            </a:r>
          </a:p>
          <a:p>
            <a:pPr>
              <a:lnSpc>
                <a:spcPct val="80000"/>
              </a:lnSpc>
            </a:pPr>
            <a:r>
              <a:rPr lang="bg-BG" sz="2400" smtClean="0">
                <a:latin typeface="Arial" charset="0"/>
              </a:rPr>
              <a:t>Лечението  с тиреоидни хормони е задължително при манифестен или субклиничен хипотиреоидизъм. </a:t>
            </a:r>
          </a:p>
          <a:p>
            <a:pPr>
              <a:lnSpc>
                <a:spcPct val="80000"/>
              </a:lnSpc>
            </a:pPr>
            <a:r>
              <a:rPr lang="bg-BG" sz="2400" smtClean="0">
                <a:latin typeface="Arial" charset="0"/>
              </a:rPr>
              <a:t>Прилага се лечение с </a:t>
            </a:r>
            <a:r>
              <a:rPr lang="bg-BG" sz="2400" b="1" smtClean="0">
                <a:latin typeface="Arial" charset="0"/>
              </a:rPr>
              <a:t>левотироксин</a:t>
            </a:r>
            <a:r>
              <a:rPr lang="bg-BG" sz="2400" smtClean="0">
                <a:latin typeface="Arial" charset="0"/>
              </a:rPr>
              <a:t> –   препарати с търговски имена L thyroxin или  Еuthyrox, таблетки от 50 или 100 микрограма. </a:t>
            </a:r>
          </a:p>
          <a:p>
            <a:pPr>
              <a:lnSpc>
                <a:spcPct val="80000"/>
              </a:lnSpc>
            </a:pPr>
            <a:r>
              <a:rPr lang="bg-BG" sz="2400" smtClean="0">
                <a:latin typeface="Arial" charset="0"/>
              </a:rPr>
              <a:t>Използваните дози са в зависимост от телесното тегло, средно  2-2.5 микрограма за  24 ч. или дневна доза между 100 и  200 микрограма, съобразена с нивото на ТСХ и периферните хормони Т3 и Т4.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4000" b="1" dirty="0" smtClean="0"/>
              <a:t>Хиперфункция на щитовидната жлеза </a:t>
            </a:r>
            <a:r>
              <a:rPr lang="bg-BG" sz="4000" dirty="0" smtClean="0"/>
              <a:t/>
            </a:r>
            <a:br>
              <a:rPr lang="bg-BG" sz="4000" dirty="0" smtClean="0"/>
            </a:br>
            <a:r>
              <a:rPr lang="bg-BG" sz="4000" b="1" dirty="0" smtClean="0"/>
              <a:t>Базедова </a:t>
            </a:r>
            <a:r>
              <a:rPr lang="bg-BG" sz="4000" b="1" dirty="0"/>
              <a:t>болест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1843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b="1" smtClean="0"/>
              <a:t>Определение:</a:t>
            </a:r>
            <a:r>
              <a:rPr lang="bg-BG" smtClean="0"/>
              <a:t> </a:t>
            </a:r>
          </a:p>
          <a:p>
            <a:pPr eaLnBrk="1" hangingPunct="1"/>
            <a:r>
              <a:rPr lang="bg-BG" smtClean="0"/>
              <a:t>Базедовата болест е автоимунен хипертиреоидизъм, който се развива </a:t>
            </a:r>
            <a:r>
              <a:rPr lang="bg-BG" smtClean="0">
                <a:latin typeface="Arial" charset="0"/>
              </a:rPr>
              <a:t>при</a:t>
            </a:r>
            <a:r>
              <a:rPr lang="bg-BG" smtClean="0"/>
              <a:t> генетично предразположени лица. </a:t>
            </a:r>
          </a:p>
          <a:p>
            <a:pPr eaLnBrk="1" hangingPunct="1"/>
            <a:r>
              <a:rPr lang="bg-BG" smtClean="0"/>
              <a:t>Най-често възниква мужду 30 и 50 години. Жените боледуват 6 пъти повече от мъжете. </a:t>
            </a:r>
            <a:br>
              <a:rPr lang="bg-BG" smtClean="0"/>
            </a:br>
            <a:endParaRPr lang="bg-B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b="1" smtClean="0">
                <a:latin typeface="Arial" charset="0"/>
              </a:rPr>
              <a:t>I V. </a:t>
            </a:r>
            <a:r>
              <a:rPr lang="bg-BG" sz="3600" b="1" smtClean="0">
                <a:latin typeface="Arial" charset="0"/>
              </a:rPr>
              <a:t>Фибросклеротичен инвазивен тиреоидит на</a:t>
            </a:r>
            <a:r>
              <a:rPr lang="en-US" sz="3600" b="1" smtClean="0">
                <a:latin typeface="Arial" charset="0"/>
              </a:rPr>
              <a:t> Riedel</a:t>
            </a:r>
            <a:endParaRPr lang="bg-BG" sz="3600" b="1" smtClean="0">
              <a:latin typeface="Arial" charset="0"/>
            </a:endParaRPr>
          </a:p>
        </p:txBody>
      </p:sp>
      <p:sp>
        <p:nvSpPr>
          <p:cNvPr id="5734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bg-BG" sz="2400" smtClean="0">
                <a:latin typeface="Arial" charset="0"/>
              </a:rPr>
              <a:t>Болеста е с неизясна етиология. Автоимунната генеза е не доказана, но и не може да бъде изключена. При 45% от заболелите лица се установяват положителни титри на антитиреоидните антитела. </a:t>
            </a:r>
          </a:p>
          <a:p>
            <a:pPr>
              <a:lnSpc>
                <a:spcPct val="90000"/>
              </a:lnSpc>
            </a:pPr>
            <a:r>
              <a:rPr lang="bg-BG" sz="2400" smtClean="0">
                <a:latin typeface="Arial" charset="0"/>
              </a:rPr>
              <a:t>В структурата на щитовидната жлежа се установяват фибросклеротични промени. Основната характеристика е разрастване  на съединителна тъкан.</a:t>
            </a:r>
          </a:p>
          <a:p>
            <a:pPr>
              <a:lnSpc>
                <a:spcPct val="90000"/>
              </a:lnSpc>
            </a:pPr>
            <a:r>
              <a:rPr lang="bg-BG" sz="2400" smtClean="0">
                <a:latin typeface="Arial" charset="0"/>
              </a:rPr>
              <a:t> Тиреоидитът на </a:t>
            </a:r>
            <a:r>
              <a:rPr lang="en-US" sz="2400" smtClean="0">
                <a:latin typeface="Arial" charset="0"/>
              </a:rPr>
              <a:t>Riedel</a:t>
            </a:r>
            <a:r>
              <a:rPr lang="bg-BG" sz="2400" smtClean="0">
                <a:latin typeface="Arial" charset="0"/>
              </a:rPr>
              <a:t> се характеризира с асиметрична струма, която е с изключително твърда консистенция , т.н ”каменна струма”. Тя е здраво фиксирана към околните тъкани.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bg-BG" b="1" smtClean="0">
                <a:latin typeface="Arial" charset="0"/>
              </a:rPr>
              <a:t>Клинична картина</a:t>
            </a:r>
          </a:p>
        </p:txBody>
      </p:sp>
      <p:sp>
        <p:nvSpPr>
          <p:cNvPr id="5837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bg-BG" sz="2800" smtClean="0"/>
              <a:t>Белези на  компресивен синдром - притискането на трахеята причинява  инсипраторен задух  или асфиксия, инфилтрирането на хранопровода причинява тежка дисфагия. </a:t>
            </a:r>
          </a:p>
          <a:p>
            <a:r>
              <a:rPr lang="bg-BG" sz="2800" smtClean="0"/>
              <a:t>При инфилтрация на възвратните нерви може да възникне парализа на гласните връзки  или ларингоспазъм. </a:t>
            </a:r>
          </a:p>
          <a:p>
            <a:r>
              <a:rPr lang="bg-BG" sz="2800" smtClean="0"/>
              <a:t>При деструкция на цялата щитовидна жлеза се развива хипотиреоидизъм .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bg-BG" sz="3600" smtClean="0">
                <a:latin typeface="Arial" charset="0"/>
              </a:rPr>
              <a:t>Диагноза</a:t>
            </a:r>
          </a:p>
        </p:txBody>
      </p:sp>
      <p:sp>
        <p:nvSpPr>
          <p:cNvPr id="5939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bg-BG" sz="2800" smtClean="0">
                <a:latin typeface="Arial" charset="0"/>
              </a:rPr>
              <a:t>Лабораторните изследвания не показват съществени отклонения, понякога СУЕ може да бъде ускорена, да има лабораторни данни за хипотиреоидизъм или хипопаратиреоидзъм. </a:t>
            </a:r>
          </a:p>
          <a:p>
            <a:r>
              <a:rPr lang="bg-BG" sz="2800" smtClean="0">
                <a:latin typeface="Arial" charset="0"/>
              </a:rPr>
              <a:t>Ехографското изследвание установява дифузни промени в струкурата на жлезата, която е нехомогенна и хипоехогенна.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bg-BG" smtClean="0"/>
              <a:t>Лечение</a:t>
            </a:r>
          </a:p>
        </p:txBody>
      </p:sp>
      <p:sp>
        <p:nvSpPr>
          <p:cNvPr id="6041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bg-BG" smtClean="0">
                <a:latin typeface="Arial" charset="0"/>
              </a:rPr>
              <a:t>   Опертивно лечение с декомпресия на трахеята и другите съседни органи.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b="1" smtClean="0"/>
              <a:t>Етиология</a:t>
            </a:r>
            <a:endParaRPr lang="bg-BG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bg-BG" sz="2200" b="1" smtClean="0">
                <a:latin typeface="Arial" charset="0"/>
              </a:rPr>
              <a:t>1. Ендогенни фактори </a:t>
            </a:r>
            <a:r>
              <a:rPr lang="bg-BG" sz="2200" smtClean="0">
                <a:latin typeface="Arial" charset="0"/>
              </a:rPr>
              <a:t>– генетична предиспозиция. Заболяването се среща по-често при носители на </a:t>
            </a:r>
            <a:r>
              <a:rPr lang="bg-BG" sz="2200" b="1" i="1" smtClean="0">
                <a:latin typeface="Arial" charset="0"/>
              </a:rPr>
              <a:t>HLA-DR</a:t>
            </a:r>
            <a:r>
              <a:rPr lang="bg-BG" sz="2200" b="1" i="1" baseline="-25000" smtClean="0">
                <a:latin typeface="Arial" charset="0"/>
              </a:rPr>
              <a:t>3</a:t>
            </a:r>
            <a:r>
              <a:rPr lang="bg-BG" sz="2200" b="1" i="1" smtClean="0">
                <a:latin typeface="Arial" charset="0"/>
              </a:rPr>
              <a:t> антигени</a:t>
            </a:r>
            <a:r>
              <a:rPr lang="bg-BG" sz="2200" smtClean="0">
                <a:latin typeface="Arial" charset="0"/>
              </a:rPr>
              <a:t>. </a:t>
            </a:r>
            <a:endParaRPr lang="en-US" sz="22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bg-BG" sz="2200" smtClean="0">
                <a:latin typeface="Arial" charset="0"/>
              </a:rPr>
              <a:t>Генетичният характер на заболяването се потвърждава от наличието му в много членове от една фамилия, едновременно боледуване  на еднояйчни близнаци, съчетанието с други автоимунни заболявания. </a:t>
            </a:r>
            <a:endParaRPr lang="en-US" sz="22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bg-BG" sz="2200" smtClean="0">
                <a:latin typeface="Arial" charset="0"/>
              </a:rPr>
              <a:t>Унаследяването най-често е по автозомно-рецесивен начин. </a:t>
            </a:r>
            <a:br>
              <a:rPr lang="bg-BG" sz="2200" smtClean="0">
                <a:latin typeface="Arial" charset="0"/>
              </a:rPr>
            </a:br>
            <a:r>
              <a:rPr lang="bg-BG" sz="2200" b="1" smtClean="0">
                <a:latin typeface="Arial" charset="0"/>
              </a:rPr>
              <a:t>2. Екзогенни фактори </a:t>
            </a:r>
            <a:r>
              <a:rPr lang="bg-BG" sz="2200" smtClean="0">
                <a:latin typeface="Arial" charset="0"/>
              </a:rPr>
              <a:t>– </a:t>
            </a:r>
            <a:endParaRPr lang="en-US" sz="22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bg-BG" sz="2200" smtClean="0">
                <a:latin typeface="Arial" charset="0"/>
              </a:rPr>
              <a:t>психотравма, </a:t>
            </a:r>
            <a:endParaRPr lang="en-US" sz="22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bg-BG" sz="2200" smtClean="0">
                <a:latin typeface="Arial" charset="0"/>
              </a:rPr>
              <a:t>вирусни инфекции, водещи до промяна на имунния толеранс,</a:t>
            </a:r>
            <a:endParaRPr lang="en-US" sz="22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bg-BG" sz="2200" smtClean="0">
                <a:latin typeface="Arial" charset="0"/>
              </a:rPr>
              <a:t>някои грамотрицателни бактерии – те съдържат белтъчни антигени, обуславящи кръстосани с щитовидната жлеза имунни реакции.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b="1" smtClean="0"/>
              <a:t>Патогенеза</a:t>
            </a:r>
            <a:endParaRPr lang="bg-BG" smtClean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sz="2000" smtClean="0">
                <a:latin typeface="Arial" charset="0"/>
              </a:rPr>
              <a:t>Заболяването се дължи на наличието на </a:t>
            </a:r>
            <a:r>
              <a:rPr lang="bg-BG" sz="2000" b="1" smtClean="0">
                <a:latin typeface="Arial" charset="0"/>
              </a:rPr>
              <a:t>антитела срещу рецепторите на щитовидната жлеза за TSH</a:t>
            </a:r>
            <a:r>
              <a:rPr lang="en-US" sz="2000" smtClean="0">
                <a:latin typeface="Arial" charset="0"/>
              </a:rPr>
              <a:t> </a:t>
            </a:r>
            <a:r>
              <a:rPr lang="bg-BG" sz="2000" smtClean="0">
                <a:latin typeface="Arial" charset="0"/>
              </a:rPr>
              <a:t>(T</a:t>
            </a:r>
            <a:r>
              <a:rPr lang="en-US" sz="2000" smtClean="0">
                <a:latin typeface="Arial" charset="0"/>
              </a:rPr>
              <a:t>R</a:t>
            </a:r>
            <a:r>
              <a:rPr lang="bg-BG" sz="2000" smtClean="0">
                <a:latin typeface="Arial" charset="0"/>
              </a:rPr>
              <a:t>AB</a:t>
            </a:r>
            <a:r>
              <a:rPr lang="en-US" sz="2000" smtClean="0">
                <a:latin typeface="Arial" charset="0"/>
              </a:rPr>
              <a:t> </a:t>
            </a:r>
            <a:r>
              <a:rPr lang="bg-BG" sz="2000" smtClean="0">
                <a:latin typeface="Arial" charset="0"/>
              </a:rPr>
              <a:t>или </a:t>
            </a:r>
            <a:r>
              <a:rPr lang="en-US" sz="2000" smtClean="0">
                <a:latin typeface="Arial" charset="0"/>
              </a:rPr>
              <a:t>TRAK</a:t>
            </a:r>
            <a:r>
              <a:rPr lang="bg-BG" sz="2000" smtClean="0">
                <a:latin typeface="Arial" charset="0"/>
              </a:rPr>
              <a:t>), които са тиреостимулиращи антитела.</a:t>
            </a:r>
          </a:p>
          <a:p>
            <a:pPr eaLnBrk="1" hangingPunct="1"/>
            <a:r>
              <a:rPr lang="bg-BG" sz="2000" smtClean="0">
                <a:latin typeface="Arial" charset="0"/>
              </a:rPr>
              <a:t> Образуват се предимно от </a:t>
            </a:r>
            <a:r>
              <a:rPr lang="bg-BG" sz="2000" b="1" smtClean="0">
                <a:latin typeface="Arial" charset="0"/>
              </a:rPr>
              <a:t>В-лимфоцитите</a:t>
            </a:r>
            <a:r>
              <a:rPr lang="bg-BG" sz="2000" smtClean="0">
                <a:latin typeface="Arial" charset="0"/>
              </a:rPr>
              <a:t> на </a:t>
            </a:r>
            <a:r>
              <a:rPr lang="bg-BG" sz="2000" b="1" smtClean="0">
                <a:latin typeface="Arial" charset="0"/>
              </a:rPr>
              <a:t>интратиреоидните лимфоцитни инфилтрати </a:t>
            </a:r>
            <a:r>
              <a:rPr lang="bg-BG" sz="2000" smtClean="0">
                <a:latin typeface="Arial" charset="0"/>
              </a:rPr>
              <a:t>и в малки количества в </a:t>
            </a:r>
            <a:r>
              <a:rPr lang="bg-BG" sz="2000" b="1" smtClean="0">
                <a:latin typeface="Arial" charset="0"/>
              </a:rPr>
              <a:t>тимуса, костния мозък и периферните лимфни възли</a:t>
            </a:r>
            <a:r>
              <a:rPr lang="bg-BG" sz="2000" smtClean="0">
                <a:latin typeface="Arial" charset="0"/>
              </a:rPr>
              <a:t>. </a:t>
            </a:r>
            <a:br>
              <a:rPr lang="bg-BG" sz="2000" smtClean="0">
                <a:latin typeface="Arial" charset="0"/>
              </a:rPr>
            </a:br>
            <a:r>
              <a:rPr lang="bg-BG" sz="2000" b="1" smtClean="0">
                <a:latin typeface="Arial" charset="0"/>
              </a:rPr>
              <a:t>Тиреостимулиращите антитела изместват TSH от рецептора му в щитовидната жлеза и се залавят за него</a:t>
            </a:r>
            <a:r>
              <a:rPr lang="bg-BG" sz="2000" smtClean="0">
                <a:latin typeface="Arial" charset="0"/>
              </a:rPr>
              <a:t>. </a:t>
            </a:r>
          </a:p>
          <a:p>
            <a:pPr eaLnBrk="1" hangingPunct="1"/>
            <a:r>
              <a:rPr lang="bg-BG" sz="2000" smtClean="0">
                <a:latin typeface="Arial" charset="0"/>
              </a:rPr>
              <a:t>Настъпва активиране на клетъчната аденилатциклаза и образуване на цАМФ, който стимулира тиреоидната хормоносинтеза. </a:t>
            </a:r>
          </a:p>
          <a:p>
            <a:pPr eaLnBrk="1" hangingPunct="1"/>
            <a:r>
              <a:rPr lang="bg-BG" sz="2000" smtClean="0">
                <a:latin typeface="Arial" charset="0"/>
              </a:rPr>
              <a:t>Повишените нива на тиреоидните хормони потискат секрецията на TSH. </a:t>
            </a:r>
            <a:br>
              <a:rPr lang="bg-BG" sz="2000" smtClean="0">
                <a:latin typeface="Arial" charset="0"/>
              </a:rPr>
            </a:br>
            <a:endParaRPr lang="bg-BG" sz="200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b="1" smtClean="0"/>
              <a:t>Патофизиология</a:t>
            </a:r>
            <a:endParaRPr lang="bg-BG" smtClean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smtClean="0"/>
              <a:t> Голямото количество тиреоидни хормони увеличава интензивността на метаболитните процеси в организма и довежда до състояние на хиперметаболизъм. </a:t>
            </a:r>
            <a:br>
              <a:rPr lang="bg-BG" smtClean="0"/>
            </a:br>
            <a:endParaRPr lang="bg-B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b="1" dirty="0" smtClean="0"/>
              <a:t>Клиника </a:t>
            </a:r>
            <a:br>
              <a:rPr lang="bg-BG" b="1" dirty="0" smtClean="0"/>
            </a:br>
            <a:r>
              <a:rPr lang="bg-BG" sz="3600" b="1" dirty="0" smtClean="0"/>
              <a:t>І. </a:t>
            </a:r>
            <a:r>
              <a:rPr lang="bg-BG" sz="3600" b="1" u="sng" dirty="0" smtClean="0"/>
              <a:t>Хипертиреоидни (хиперметаболитни) прояви</a:t>
            </a:r>
            <a:r>
              <a:rPr lang="bg-BG" sz="3600" dirty="0" smtClean="0"/>
              <a:t>. </a:t>
            </a:r>
            <a:endParaRPr lang="bg-B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4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sz="5100" dirty="0" smtClean="0"/>
              <a:t>Базедовата </a:t>
            </a:r>
            <a:r>
              <a:rPr lang="bg-BG" sz="5100" dirty="0"/>
              <a:t>болест е хронично заболяване с подостро начало – за седмици, до месеци. </a:t>
            </a:r>
            <a:endParaRPr lang="bg-BG" sz="51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sz="5100" dirty="0" smtClean="0"/>
              <a:t>Характеризира </a:t>
            </a:r>
            <a:r>
              <a:rPr lang="bg-BG" sz="5100" dirty="0"/>
              <a:t>се с две групи симптоми</a:t>
            </a:r>
            <a:r>
              <a:rPr lang="bg-BG" sz="5100" dirty="0" smtClean="0"/>
              <a:t>: хипертиреоидни и екстратиреоидни.</a:t>
            </a:r>
            <a:r>
              <a:rPr lang="bg-BG" sz="5100" dirty="0"/>
              <a:t/>
            </a:r>
            <a:br>
              <a:rPr lang="bg-BG" sz="5100" dirty="0"/>
            </a:br>
            <a:r>
              <a:rPr lang="bg-BG" sz="5100" b="1" dirty="0" smtClean="0">
                <a:solidFill>
                  <a:srgbClr val="FF0000"/>
                </a:solidFill>
              </a:rPr>
              <a:t>1.  Хипертиреоидни симптоми</a:t>
            </a:r>
            <a:endParaRPr lang="en-US" sz="51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sz="5100" b="1" dirty="0" smtClean="0"/>
              <a:t>Отслабване </a:t>
            </a:r>
            <a:r>
              <a:rPr lang="bg-BG" sz="5100" b="1" dirty="0"/>
              <a:t>на тегло</a:t>
            </a:r>
            <a:r>
              <a:rPr lang="bg-BG" sz="5100" dirty="0"/>
              <a:t>, въпреки запазения, дори повишен апетит, като може да се стигне и до кахексия. </a:t>
            </a:r>
            <a:endParaRPr lang="bg-BG" sz="51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sz="5100" b="1" dirty="0" smtClean="0"/>
              <a:t>Обилно </a:t>
            </a:r>
            <a:r>
              <a:rPr lang="bg-BG" sz="5100" b="1" dirty="0"/>
              <a:t>изпотяване</a:t>
            </a:r>
            <a:r>
              <a:rPr lang="bg-BG" sz="5100" dirty="0"/>
              <a:t>, евент. субфебрилна температура, топла, влажна кожата. </a:t>
            </a:r>
            <a:endParaRPr lang="bg-BG" sz="51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sz="5100" b="1" dirty="0" smtClean="0"/>
              <a:t>Нарушен </a:t>
            </a:r>
            <a:r>
              <a:rPr lang="bg-BG" sz="5100" b="1" dirty="0"/>
              <a:t>глюкозен толеранс</a:t>
            </a:r>
            <a:r>
              <a:rPr lang="bg-BG" sz="5100" dirty="0"/>
              <a:t>, рядко клинично изявен диабет. </a:t>
            </a:r>
            <a:endParaRPr lang="bg-BG" sz="51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sz="5100" b="1" dirty="0" smtClean="0"/>
              <a:t>Редукция </a:t>
            </a:r>
            <a:r>
              <a:rPr lang="bg-BG" sz="5100" b="1" dirty="0"/>
              <a:t>на мастните депа </a:t>
            </a:r>
            <a:r>
              <a:rPr lang="bg-BG" sz="5100" dirty="0"/>
              <a:t>и се понижава серумното ниво на холестерола. </a:t>
            </a:r>
            <a:endParaRPr lang="bg-BG" sz="51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sz="5100" b="1" dirty="0" smtClean="0"/>
              <a:t>Нарушения във водноелектролитната </a:t>
            </a:r>
            <a:r>
              <a:rPr lang="bg-BG" sz="5100" b="1" dirty="0"/>
              <a:t>обмяна </a:t>
            </a:r>
            <a:r>
              <a:rPr lang="bg-BG" sz="5100" dirty="0"/>
              <a:t>(загуба на вода, хиперкалциемия, калциурия, полиурия, хипокалиемия). </a:t>
            </a:r>
            <a:endParaRPr lang="bg-BG" sz="51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sz="5100" b="1" dirty="0" smtClean="0"/>
              <a:t>Настъпват</a:t>
            </a:r>
            <a:r>
              <a:rPr lang="bg-BG" sz="5100" b="1" dirty="0"/>
              <a:t>  А-, В-, С- и др.  хиповитаминози</a:t>
            </a:r>
            <a:r>
              <a:rPr lang="bg-BG" sz="5100" dirty="0"/>
              <a:t>.</a:t>
            </a:r>
            <a:r>
              <a:rPr lang="bg-BG" sz="4800" dirty="0"/>
              <a:t/>
            </a:r>
            <a:br>
              <a:rPr lang="bg-BG" sz="4800" dirty="0"/>
            </a:br>
            <a:endParaRPr lang="bg-BG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b="1" dirty="0" smtClean="0"/>
              <a:t>І. </a:t>
            </a:r>
            <a:r>
              <a:rPr lang="bg-BG" b="1" u="sng" dirty="0" smtClean="0"/>
              <a:t>Хипертиреоидни (хиперметаболитни) прояви</a:t>
            </a:r>
            <a:r>
              <a:rPr lang="bg-BG" dirty="0" smtClean="0"/>
              <a:t>.</a:t>
            </a:r>
            <a:endParaRPr lang="bg-BG" dirty="0"/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sz="2000" smtClean="0"/>
              <a:t>1</a:t>
            </a:r>
            <a:r>
              <a:rPr lang="bg-BG" sz="2000" b="1" smtClean="0"/>
              <a:t>. Нервна система </a:t>
            </a:r>
            <a:r>
              <a:rPr lang="bg-BG" sz="2000" smtClean="0"/>
              <a:t>– емоционална лабилност, немотивиран плач, психомоторна подвижност, хипермимия, бърз говор, хиперкинезия, усилени сухожилни рефлекси, силен тремор най-вече на ръцете и езика, намалена концентрационна способност. </a:t>
            </a:r>
          </a:p>
          <a:p>
            <a:pPr eaLnBrk="1" hangingPunct="1"/>
            <a:r>
              <a:rPr lang="bg-BG" sz="2000" smtClean="0"/>
              <a:t> </a:t>
            </a:r>
            <a:br>
              <a:rPr lang="bg-BG" sz="2000" smtClean="0"/>
            </a:br>
            <a:r>
              <a:rPr lang="bg-BG" sz="2000" smtClean="0"/>
              <a:t>2. </a:t>
            </a:r>
            <a:r>
              <a:rPr lang="bg-BG" sz="2000" b="1" smtClean="0"/>
              <a:t>Мускулна система </a:t>
            </a:r>
            <a:r>
              <a:rPr lang="bg-BG" sz="2000" smtClean="0"/>
              <a:t>– проявите варират от отпадналост, обща слабост, лесна умора при физически усилия до атрофия на мускулната маса с парези, затруднени движения – т.нар. синдром на тиреотоксична миопатия. </a:t>
            </a:r>
          </a:p>
          <a:p>
            <a:pPr eaLnBrk="1" hangingPunct="1"/>
            <a:r>
              <a:rPr lang="bg-BG" sz="2000" smtClean="0"/>
              <a:t/>
            </a:r>
            <a:br>
              <a:rPr lang="bg-BG" sz="2000" smtClean="0"/>
            </a:br>
            <a:r>
              <a:rPr lang="bg-BG" sz="2000" smtClean="0"/>
              <a:t>3. </a:t>
            </a:r>
            <a:r>
              <a:rPr lang="bg-BG" sz="2000" b="1" smtClean="0"/>
              <a:t>Сърдечносъдова система </a:t>
            </a:r>
            <a:r>
              <a:rPr lang="bg-BG" sz="2000" smtClean="0"/>
              <a:t>– тахикардия, екстрасистоли, предсърдно мъждене, хипертония от систолен тип с ниска диастола, скачащи каротиди, акцентуиран І тон на сърдечния връх, функционални шумове. Сърдечносъдовите прояви са по-характерни за възрастни болни – над 50 години. </a:t>
            </a:r>
          </a:p>
          <a:p>
            <a:pPr eaLnBrk="1" hangingPunct="1"/>
            <a:r>
              <a:rPr lang="bg-BG" sz="1400" smtClean="0"/>
              <a:t/>
            </a:r>
            <a:br>
              <a:rPr lang="bg-BG" sz="1400" smtClean="0"/>
            </a:br>
            <a:r>
              <a:rPr lang="bg-BG" sz="1400" smtClean="0"/>
              <a:t/>
            </a:r>
            <a:br>
              <a:rPr lang="bg-BG" sz="1400" smtClean="0"/>
            </a:br>
            <a:r>
              <a:rPr lang="bg-BG" sz="1400" smtClean="0"/>
              <a:t/>
            </a:r>
            <a:br>
              <a:rPr lang="bg-BG" sz="1400" smtClean="0"/>
            </a:br>
            <a:endParaRPr lang="bg-BG" sz="1400" smtClean="0"/>
          </a:p>
          <a:p>
            <a:pPr eaLnBrk="1" hangingPunct="1"/>
            <a:endParaRPr lang="bg-BG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1380</Words>
  <Application>Microsoft Office PowerPoint</Application>
  <PresentationFormat>On-screen Show (4:3)</PresentationFormat>
  <Paragraphs>227</Paragraphs>
  <Slides>43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Calibri</vt:lpstr>
      <vt:lpstr>Times New Roman</vt:lpstr>
      <vt:lpstr>Office Theme</vt:lpstr>
      <vt:lpstr>ЗАБОЛЯВАНИЯ НА ЩИТОВИДНАТА ЖЛЕЗА</vt:lpstr>
      <vt:lpstr>Физиология</vt:lpstr>
      <vt:lpstr>Болести на щитовидната жлеза</vt:lpstr>
      <vt:lpstr>Хиперфункция на щитовидната жлеза  Базедова болест </vt:lpstr>
      <vt:lpstr>Етиология</vt:lpstr>
      <vt:lpstr>Патогенеза</vt:lpstr>
      <vt:lpstr>Патофизиология</vt:lpstr>
      <vt:lpstr>Клиника  І. Хипертиреоидни (хиперметаболитни) прояви. </vt:lpstr>
      <vt:lpstr>І. Хипертиреоидни (хиперметаболитни) прояви.</vt:lpstr>
      <vt:lpstr>І. Хипертиреоидни (хиперметаболитни) прояви.</vt:lpstr>
      <vt:lpstr>ІІ. Екстратиреоидни прояви: </vt:lpstr>
      <vt:lpstr>ІІ. Екстратиреоидни прояви </vt:lpstr>
      <vt:lpstr>Усложнения </vt:lpstr>
      <vt:lpstr>Изследвания</vt:lpstr>
      <vt:lpstr>Диференциална диагноза</vt:lpstr>
      <vt:lpstr>Медикаментозно лечение</vt:lpstr>
      <vt:lpstr>Хирургично лечение.  </vt:lpstr>
      <vt:lpstr>Лечение с радиоактивен йод</vt:lpstr>
      <vt:lpstr>Хипотиреоидизъм</vt:lpstr>
      <vt:lpstr>Причини</vt:lpstr>
      <vt:lpstr>Клиника</vt:lpstr>
      <vt:lpstr>Клиника- микседематозна енцефалопатия</vt:lpstr>
      <vt:lpstr>Клиника</vt:lpstr>
      <vt:lpstr>Лечение</vt:lpstr>
      <vt:lpstr>Възпалителни заболявания на щитовидната жлеза </vt:lpstr>
      <vt:lpstr>Определение</vt:lpstr>
      <vt:lpstr>Класификация</vt:lpstr>
      <vt:lpstr>Инфекциозни тиреоидити</vt:lpstr>
      <vt:lpstr>Лечение</vt:lpstr>
      <vt:lpstr>II. Подостър грануломатозен тиреоидит на de Quervain</vt:lpstr>
      <vt:lpstr>Клинична картина</vt:lpstr>
      <vt:lpstr>Лечение </vt:lpstr>
      <vt:lpstr>III. Хроничен тиреоидит</vt:lpstr>
      <vt:lpstr>Етиология и патогенеза </vt:lpstr>
      <vt:lpstr>Етиология и патогенеза</vt:lpstr>
      <vt:lpstr>Клинична картина </vt:lpstr>
      <vt:lpstr>Клинична картина</vt:lpstr>
      <vt:lpstr>Диагноза</vt:lpstr>
      <vt:lpstr>Лечение </vt:lpstr>
      <vt:lpstr>I V. Фибросклеротичен инвазивен тиреоидит на Riedel</vt:lpstr>
      <vt:lpstr>Клинична картина</vt:lpstr>
      <vt:lpstr>Диагноза</vt:lpstr>
      <vt:lpstr>Лечение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Заболявания на щитовидната жлеза</dc:title>
  <dc:creator>Kate Ananieva</dc:creator>
  <cp:lastModifiedBy>Georgi_Tzanev</cp:lastModifiedBy>
  <cp:revision>44</cp:revision>
  <cp:lastPrinted>2016-05-07T15:18:50Z</cp:lastPrinted>
  <dcterms:created xsi:type="dcterms:W3CDTF">2012-04-09T15:35:13Z</dcterms:created>
  <dcterms:modified xsi:type="dcterms:W3CDTF">2016-05-07T15:19:04Z</dcterms:modified>
</cp:coreProperties>
</file>