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55"/>
  </p:notesMasterIdLst>
  <p:sldIdLst>
    <p:sldId id="324" r:id="rId2"/>
    <p:sldId id="274" r:id="rId3"/>
    <p:sldId id="301" r:id="rId4"/>
    <p:sldId id="262" r:id="rId5"/>
    <p:sldId id="277" r:id="rId6"/>
    <p:sldId id="299" r:id="rId7"/>
    <p:sldId id="286" r:id="rId8"/>
    <p:sldId id="290" r:id="rId9"/>
    <p:sldId id="289" r:id="rId10"/>
    <p:sldId id="288" r:id="rId11"/>
    <p:sldId id="287" r:id="rId12"/>
    <p:sldId id="297" r:id="rId13"/>
    <p:sldId id="275" r:id="rId14"/>
    <p:sldId id="282" r:id="rId15"/>
    <p:sldId id="280" r:id="rId16"/>
    <p:sldId id="258" r:id="rId17"/>
    <p:sldId id="265" r:id="rId18"/>
    <p:sldId id="285" r:id="rId19"/>
    <p:sldId id="266" r:id="rId20"/>
    <p:sldId id="283" r:id="rId21"/>
    <p:sldId id="273" r:id="rId22"/>
    <p:sldId id="284" r:id="rId23"/>
    <p:sldId id="291" r:id="rId24"/>
    <p:sldId id="292" r:id="rId25"/>
    <p:sldId id="305" r:id="rId26"/>
    <p:sldId id="306" r:id="rId27"/>
    <p:sldId id="293" r:id="rId28"/>
    <p:sldId id="323" r:id="rId29"/>
    <p:sldId id="296" r:id="rId30"/>
    <p:sldId id="309" r:id="rId31"/>
    <p:sldId id="311" r:id="rId32"/>
    <p:sldId id="312" r:id="rId33"/>
    <p:sldId id="313" r:id="rId34"/>
    <p:sldId id="267" r:id="rId35"/>
    <p:sldId id="295" r:id="rId36"/>
    <p:sldId id="294" r:id="rId37"/>
    <p:sldId id="308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03" r:id="rId47"/>
    <p:sldId id="304" r:id="rId48"/>
    <p:sldId id="278" r:id="rId49"/>
    <p:sldId id="271" r:id="rId50"/>
    <p:sldId id="269" r:id="rId51"/>
    <p:sldId id="302" r:id="rId52"/>
    <p:sldId id="307" r:id="rId53"/>
    <p:sldId id="310" r:id="rId5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66"/>
    <a:srgbClr val="FF6600"/>
    <a:srgbClr val="6699FF"/>
    <a:srgbClr val="0B0B01"/>
    <a:srgbClr val="F2F24C"/>
    <a:srgbClr val="F5FA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D9F4674-2784-4437-BF60-EB223F596D75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D72699-D749-43AD-A3F0-6586E4F6D54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34AB4802-2486-4B7B-AC53-F926EA8C8069}" type="slidenum">
              <a:rPr lang="bg-BG" altLang="bg-BG" sz="1200"/>
              <a:pPr algn="r" defTabSz="914423"/>
              <a:t>1</a:t>
            </a:fld>
            <a:endParaRPr lang="bg-BG" altLang="bg-BG" sz="120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593E-2EE9-425D-84A6-C5BCACE8D435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4372-0321-437A-B2BC-E0D9F60F25F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F2BD-5F74-418F-B07E-A9605C528D33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7363-D298-4238-96C5-9924DB29EEB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7CE1-AB91-4169-B94D-12A7F4E80060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6A17-72D6-4275-A193-608BEAA0C9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F3A3-0D11-4A9C-AC8E-0BC2116F063D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D8BE-3DCF-4E78-A31B-B5C8DD5F816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8E0C-DE76-4130-83F4-784DC099095E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D3B38-5B58-4539-9FA9-7CD01FE5A7F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4065A-3170-404F-9B6B-452DD4BFD3E6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3AAF-5528-441D-A126-F34123545F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13D61-DED1-4A59-927F-92519C31487E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F294-30DE-44BC-B91D-EE37EDA1F6B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4FD9-6EBE-490D-B255-06AE32CEC8BF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29C5-30A7-48AB-935E-95E3CFBA4B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A2CA-3103-4C12-BB4A-54B26C356818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058B-FB4E-403B-B803-B32800384C7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FE7D-4EC4-4BE7-923B-26747FFA2EAD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406E-7E97-4C1B-A50B-048D5348E8A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3143-A446-4312-BD21-CD50C059A0A7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E3B9-C873-4A27-BE7B-0A85B20C3A4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290B-BBFB-42D4-894E-1F7072D40A6F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76734-1445-4D48-BBC6-4EFAF4628FB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AA047E-C38A-4F63-8667-82506AD4F981}" type="datetimeFigureOut">
              <a:rPr lang="bg-BG"/>
              <a:pPr>
                <a:defRPr/>
              </a:pPr>
              <a:t>26.4.2016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342E0AA-4A1B-4735-B3B5-2DE8F4612C2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8" r:id="rId2"/>
    <p:sldLayoutId id="2147483787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8" r:id="rId9"/>
    <p:sldLayoutId id="2147483784" r:id="rId10"/>
    <p:sldLayoutId id="2147483785" r:id="rId11"/>
    <p:sldLayoutId id="21474837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2171700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71463" y="209550"/>
          <a:ext cx="862012" cy="882650"/>
        </p:xfrm>
        <a:graphic>
          <a:graphicData uri="http://schemas.openxmlformats.org/presentationml/2006/ole">
            <p:oleObj spid="_x0000_s1026" r:id="rId4" imgW="4785480" imgH="4894560" progId="">
              <p:embed/>
            </p:oleObj>
          </a:graphicData>
        </a:graphic>
      </p:graphicFrame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endParaRPr lang="bg-BG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endParaRPr lang="bg-BG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bg-BG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МЕДИЦИНСКИ УНИВЕРСИТЕТ </a:t>
            </a:r>
            <a:r>
              <a:rPr lang="bg-BG" sz="2400" b="1">
                <a:solidFill>
                  <a:schemeClr val="accent2"/>
                </a:solidFill>
                <a:cs typeface="Times New Roman" pitchFamily="18" charset="0"/>
              </a:rPr>
              <a:t>–</a:t>
            </a:r>
            <a:r>
              <a:rPr lang="bg-BG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ПЛЕВЕН</a:t>
            </a:r>
            <a:endParaRPr lang="bg-BG" sz="2400" b="1">
              <a:solidFill>
                <a:schemeClr val="accent2"/>
              </a:solidFill>
            </a:endParaRPr>
          </a:p>
          <a:p>
            <a:pPr algn="ctr"/>
            <a:r>
              <a:rPr lang="bg-BG" sz="2000" b="1">
                <a:solidFill>
                  <a:schemeClr val="accent2"/>
                </a:solidFill>
                <a:latin typeface="Arial Unicode MS" pitchFamily="34" charset="-128"/>
                <a:cs typeface="Times New Roman" pitchFamily="18" charset="0"/>
              </a:rPr>
              <a:t>ФАКУЛТЕТ „МЕДИЦИНА</a:t>
            </a:r>
            <a:endParaRPr lang="en-US" sz="2000" b="1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bg-BG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ЦЕНТЪР ЗА ДИСТАНЦИОННО ОБУЧЕНИЕ</a:t>
            </a:r>
            <a:endParaRPr lang="bg-BG" b="1">
              <a:solidFill>
                <a:schemeClr val="accent2"/>
              </a:solidFill>
            </a:endParaRPr>
          </a:p>
          <a:p>
            <a:pPr algn="ctr"/>
            <a:endParaRPr lang="bg-BG" sz="2000" b="1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b="1" dirty="0">
                <a:solidFill>
                  <a:srgbClr val="000099"/>
                </a:solidFill>
              </a:rPr>
              <a:t>Лекция №2</a:t>
            </a:r>
          </a:p>
        </p:txBody>
      </p:sp>
      <p:sp>
        <p:nvSpPr>
          <p:cNvPr id="2057" name="WordArt 5"/>
          <p:cNvSpPr>
            <a:spLocks noChangeArrowheads="1" noChangeShapeType="1" noTextEdit="1"/>
          </p:cNvSpPr>
          <p:nvPr/>
        </p:nvSpPr>
        <p:spPr bwMode="auto">
          <a:xfrm>
            <a:off x="433388" y="2540000"/>
            <a:ext cx="8394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20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Нарушение на въглехидратната обмяна</a:t>
            </a:r>
          </a:p>
        </p:txBody>
      </p:sp>
      <p:sp>
        <p:nvSpPr>
          <p:cNvPr id="2058" name="WordArt 6"/>
          <p:cNvSpPr>
            <a:spLocks noChangeArrowheads="1" noChangeShapeType="1" noTextEdit="1"/>
          </p:cNvSpPr>
          <p:nvPr/>
        </p:nvSpPr>
        <p:spPr bwMode="auto">
          <a:xfrm>
            <a:off x="1082675" y="3729038"/>
            <a:ext cx="7362825" cy="1663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g-BG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Захарен диабет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7864" y="5589240"/>
            <a:ext cx="5426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Доц. д-р Анелия Димитрова, дм</a:t>
            </a:r>
          </a:p>
          <a:p>
            <a:pPr lvl="0"/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Катедра </a:t>
            </a:r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“Физиология и патофизиология</a:t>
            </a:r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”</a:t>
            </a:r>
          </a:p>
          <a:p>
            <a:pPr lvl="0"/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Медицински </a:t>
            </a:r>
            <a:r>
              <a:rPr lang="bg-BG" b="1" dirty="0" smtClean="0">
                <a:solidFill>
                  <a:srgbClr val="0000FF"/>
                </a:solidFill>
                <a:latin typeface="Tahoma" pitchFamily="34" charset="0"/>
              </a:rPr>
              <a:t>университет-Плевен</a:t>
            </a:r>
            <a:r>
              <a:rPr lang="bg-BG" sz="2400" dirty="0" smtClean="0">
                <a:solidFill>
                  <a:srgbClr val="0000FF"/>
                </a:solidFill>
              </a:rPr>
              <a:t> </a:t>
            </a:r>
            <a:endParaRPr lang="bg-BG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mtClean="0"/>
              <a:t>              </a:t>
            </a:r>
            <a:r>
              <a:rPr lang="bg-BG" sz="4000" b="1" smtClean="0">
                <a:latin typeface="Tahoma" pitchFamily="34" charset="0"/>
                <a:cs typeface="Tahoma" pitchFamily="34" charset="0"/>
              </a:rPr>
              <a:t>Хипогликемия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03350" y="1844675"/>
            <a:ext cx="6264275" cy="4389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bg-BG" i="1" smtClean="0"/>
              <a:t>   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Нарушения на хормонални механизми на регулация на глюкозния метаболизъм: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патологично повишено инсулиново ниво в кръвта: </a:t>
            </a:r>
          </a:p>
          <a:p>
            <a:pPr lvl="2" indent="-273050" eaLnBrk="1" hangingPunct="1">
              <a:lnSpc>
                <a:spcPct val="90000"/>
              </a:lnSpc>
              <a:buClr>
                <a:srgbClr val="0BD0D9"/>
              </a:buClr>
              <a:buFont typeface="Wingdings" pitchFamily="2" charset="2"/>
              <a:buChar char="q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при туморно разрастване на бета-клетките в панкреаса (инсулином, мултиплена ендокринна неоплазия), </a:t>
            </a:r>
          </a:p>
          <a:p>
            <a:pPr lvl="2" indent="-273050" eaLnBrk="1" hangingPunct="1">
              <a:lnSpc>
                <a:spcPct val="90000"/>
              </a:lnSpc>
              <a:buClr>
                <a:srgbClr val="0BD0D9"/>
              </a:buClr>
              <a:buFont typeface="Wingdings" pitchFamily="2" charset="2"/>
              <a:buChar char="q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при прилагане на неадекватно високи дози инсулин или перорални средства</a:t>
            </a:r>
          </a:p>
          <a:p>
            <a:pPr eaLnBrk="1" hangingPunct="1">
              <a:lnSpc>
                <a:spcPct val="90000"/>
              </a:lnSpc>
            </a:pPr>
            <a:r>
              <a:rPr lang="bg-BG" sz="2000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дефицит на контраинсуларни хормони – при хипоталамо-хипофизарна недостатъчност, надбъбречна недостатъчност (Адисонова болест).</a:t>
            </a:r>
          </a:p>
          <a:p>
            <a:pPr eaLnBrk="1" hangingPunct="1">
              <a:lnSpc>
                <a:spcPct val="90000"/>
              </a:lnSpc>
            </a:pPr>
            <a:endParaRPr lang="bg-BG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smtClean="0">
                <a:latin typeface="Tahoma" pitchFamily="34" charset="0"/>
                <a:cs typeface="Tahoma" pitchFamily="34" charset="0"/>
              </a:rPr>
              <a:t>             </a:t>
            </a:r>
            <a:r>
              <a:rPr lang="bg-BG" sz="4000" b="1" smtClean="0">
                <a:latin typeface="Tahoma" pitchFamily="34" charset="0"/>
                <a:cs typeface="Tahoma" pitchFamily="34" charset="0"/>
              </a:rPr>
              <a:t>Хипогликемия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8175" y="2565400"/>
            <a:ext cx="5519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000" b="1">
                <a:solidFill>
                  <a:srgbClr val="FF0066"/>
                </a:solidFill>
                <a:latin typeface="Tahoma" pitchFamily="34" charset="0"/>
              </a:rPr>
              <a:t>Постпрандиалната хипогликемия</a:t>
            </a:r>
            <a:r>
              <a:rPr lang="bg-BG" sz="2000" b="1">
                <a:latin typeface="Tahoma" pitchFamily="34" charset="0"/>
              </a:rPr>
              <a:t> най-често е резултат от алиментарен хиперинсулинизъм при  ускорено изпразване на стомаха (“дъмпинг” синдром у пациенти след гастректомия или пилоропластика)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bg-BG" sz="3200" b="1" smtClean="0">
                <a:latin typeface="Tahoma" pitchFamily="34" charset="0"/>
              </a:rPr>
              <a:t>Клинични прояви на хипогликемията</a:t>
            </a:r>
            <a:r>
              <a:rPr lang="bg-BG" sz="4600" smtClean="0"/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042988" y="1935163"/>
            <a:ext cx="7273925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bg-BG" sz="2000" b="1" smtClean="0">
                <a:solidFill>
                  <a:schemeClr val="accent1"/>
                </a:solidFill>
                <a:latin typeface="Tahoma" pitchFamily="34" charset="0"/>
              </a:rPr>
              <a:t>Два основни механизма на действие</a:t>
            </a:r>
            <a:r>
              <a:rPr lang="en-US" sz="2000" b="1" smtClean="0">
                <a:solidFill>
                  <a:schemeClr val="accent1"/>
                </a:solidFill>
                <a:latin typeface="Tahoma" pitchFamily="34" charset="0"/>
              </a:rPr>
              <a:t>:</a:t>
            </a:r>
          </a:p>
          <a:p>
            <a:r>
              <a:rPr lang="bg-BG" sz="2000" b="1" smtClean="0">
                <a:latin typeface="Tahoma" pitchFamily="34" charset="0"/>
              </a:rPr>
              <a:t>стимулиране на симпатико-адреналната система </a:t>
            </a:r>
            <a:r>
              <a:rPr lang="en-US" sz="2000" b="1" smtClean="0">
                <a:latin typeface="Tahoma" pitchFamily="34" charset="0"/>
              </a:rPr>
              <a:t>- </a:t>
            </a:r>
            <a:r>
              <a:rPr lang="bg-BG" sz="2000" b="1" smtClean="0">
                <a:latin typeface="Tahoma" pitchFamily="34" charset="0"/>
              </a:rPr>
              <a:t>при хипогликемия до 2.5 </a:t>
            </a:r>
            <a:r>
              <a:rPr lang="en-US" sz="2000" b="1" smtClean="0">
                <a:latin typeface="Tahoma" pitchFamily="34" charset="0"/>
              </a:rPr>
              <a:t>mmol/l</a:t>
            </a:r>
            <a:r>
              <a:rPr lang="bg-BG" sz="2000" b="1" smtClean="0">
                <a:latin typeface="Tahoma" pitchFamily="34" charset="0"/>
              </a:rPr>
              <a:t>  - изпотяване, тремор, чувство на глад, тахикардия и сърцебиене;</a:t>
            </a:r>
            <a:endParaRPr lang="en-US" sz="2000" b="1" smtClean="0">
              <a:latin typeface="Tahoma" pitchFamily="34" charset="0"/>
            </a:endParaRPr>
          </a:p>
          <a:p>
            <a:r>
              <a:rPr lang="bg-BG" sz="2000" b="1" smtClean="0">
                <a:solidFill>
                  <a:srgbClr val="FF6600"/>
                </a:solidFill>
                <a:latin typeface="Tahoma" pitchFamily="34" charset="0"/>
              </a:rPr>
              <a:t>нарушена функция на ЦНС </a:t>
            </a:r>
            <a:r>
              <a:rPr lang="bg-BG" sz="2000" b="1" smtClean="0">
                <a:solidFill>
                  <a:srgbClr val="00B050"/>
                </a:solidFill>
                <a:latin typeface="Tahoma" pitchFamily="34" charset="0"/>
              </a:rPr>
              <a:t>(</a:t>
            </a:r>
            <a:r>
              <a:rPr lang="bg-BG" sz="2000" b="1" i="1" smtClean="0">
                <a:solidFill>
                  <a:srgbClr val="00B050"/>
                </a:solidFill>
                <a:latin typeface="Tahoma" pitchFamily="34" charset="0"/>
              </a:rPr>
              <a:t>невроглюкопения</a:t>
            </a:r>
            <a:r>
              <a:rPr lang="bg-BG" sz="2000" b="1" smtClean="0">
                <a:solidFill>
                  <a:srgbClr val="00B050"/>
                </a:solidFill>
                <a:latin typeface="Tahoma" pitchFamily="34" charset="0"/>
              </a:rPr>
              <a:t>) </a:t>
            </a:r>
            <a:r>
              <a:rPr lang="en-US" sz="2000" b="1" smtClean="0">
                <a:solidFill>
                  <a:srgbClr val="FF6600"/>
                </a:solidFill>
                <a:latin typeface="Tahoma" pitchFamily="34" charset="0"/>
              </a:rPr>
              <a:t>-</a:t>
            </a:r>
            <a:r>
              <a:rPr lang="bg-BG" sz="2000" b="1" smtClean="0">
                <a:solidFill>
                  <a:srgbClr val="FF6600"/>
                </a:solidFill>
                <a:latin typeface="Tahoma" pitchFamily="34" charset="0"/>
              </a:rPr>
              <a:t> неадекватно поведение, нарушена двигателна координация, главоболие, слабост, а при стойности под 1.0 </a:t>
            </a:r>
            <a:r>
              <a:rPr lang="en-US" sz="2000" b="1" smtClean="0">
                <a:solidFill>
                  <a:srgbClr val="FF6600"/>
                </a:solidFill>
                <a:latin typeface="Tahoma" pitchFamily="34" charset="0"/>
              </a:rPr>
              <a:t>mmol/l</a:t>
            </a:r>
            <a:r>
              <a:rPr lang="bg-BG" sz="2000" b="1" smtClean="0">
                <a:solidFill>
                  <a:srgbClr val="FF6600"/>
                </a:solidFill>
                <a:latin typeface="Tahoma" pitchFamily="34" charset="0"/>
              </a:rPr>
              <a:t> - конвулсии, загуба на съзнание, кома или дори смърт.</a:t>
            </a:r>
            <a:r>
              <a:rPr lang="bg-BG" sz="2400" b="1" smtClean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82089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042988" y="62071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187450" y="765175"/>
            <a:ext cx="2663825" cy="5762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/>
              <a:t>Хипогликемия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5580063" y="765175"/>
            <a:ext cx="2663825" cy="57626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rgbClr val="F2F24C"/>
              </a:solidFill>
            </a:endParaRP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703888" y="857250"/>
            <a:ext cx="2468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solidFill>
                  <a:srgbClr val="F2F24C"/>
                </a:solidFill>
              </a:rPr>
              <a:t>      </a:t>
            </a:r>
            <a:r>
              <a:rPr lang="bg-BG">
                <a:solidFill>
                  <a:srgbClr val="0B0B01"/>
                </a:solidFill>
              </a:rPr>
              <a:t>Хипергликемия</a:t>
            </a: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1619250" y="1412875"/>
            <a:ext cx="2016125" cy="287338"/>
          </a:xfrm>
          <a:prstGeom prst="rect">
            <a:avLst/>
          </a:prstGeom>
          <a:solidFill>
            <a:srgbClr val="F2F2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1619250" y="13414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/>
              <a:t>      симптоми</a:t>
            </a:r>
          </a:p>
        </p:txBody>
      </p: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611188" y="2852738"/>
            <a:ext cx="1223962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 sz="1400"/>
              <a:t>изпотяване</a:t>
            </a: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1908175" y="2852738"/>
            <a:ext cx="1223963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</p:txBody>
      </p:sp>
      <p:sp>
        <p:nvSpPr>
          <p:cNvPr id="19467" name="Rectangle 18"/>
          <p:cNvSpPr>
            <a:spLocks noChangeArrowheads="1"/>
          </p:cNvSpPr>
          <p:nvPr/>
        </p:nvSpPr>
        <p:spPr bwMode="auto">
          <a:xfrm>
            <a:off x="3203575" y="2852738"/>
            <a:ext cx="1296988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bg-BG" sz="1400"/>
              <a:t>виене на свят</a:t>
            </a:r>
          </a:p>
        </p:txBody>
      </p:sp>
      <p:sp>
        <p:nvSpPr>
          <p:cNvPr id="19468" name="Text Box 23"/>
          <p:cNvSpPr txBox="1">
            <a:spLocks noChangeArrowheads="1"/>
          </p:cNvSpPr>
          <p:nvPr/>
        </p:nvSpPr>
        <p:spPr bwMode="auto">
          <a:xfrm>
            <a:off x="1908175" y="2852738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/>
              <a:t> треперене</a:t>
            </a:r>
          </a:p>
        </p:txBody>
      </p:sp>
      <p:sp>
        <p:nvSpPr>
          <p:cNvPr id="19469" name="Text Box 24"/>
          <p:cNvSpPr txBox="1">
            <a:spLocks noChangeArrowheads="1"/>
          </p:cNvSpPr>
          <p:nvPr/>
        </p:nvSpPr>
        <p:spPr bwMode="auto">
          <a:xfrm>
            <a:off x="6156325" y="141287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/>
              <a:t>      симптоми</a:t>
            </a:r>
          </a:p>
        </p:txBody>
      </p:sp>
      <p:sp>
        <p:nvSpPr>
          <p:cNvPr id="19470" name="Rectangle 25"/>
          <p:cNvSpPr>
            <a:spLocks noChangeArrowheads="1"/>
          </p:cNvSpPr>
          <p:nvPr/>
        </p:nvSpPr>
        <p:spPr bwMode="auto">
          <a:xfrm>
            <a:off x="5940425" y="1412875"/>
            <a:ext cx="2016125" cy="287338"/>
          </a:xfrm>
          <a:prstGeom prst="rect">
            <a:avLst/>
          </a:prstGeom>
          <a:solidFill>
            <a:srgbClr val="F2F2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/>
          </a:p>
          <a:p>
            <a:pPr algn="ctr"/>
            <a:r>
              <a:rPr lang="bg-BG"/>
              <a:t>симптоми</a:t>
            </a:r>
          </a:p>
          <a:p>
            <a:pPr algn="ctr"/>
            <a:endParaRPr lang="bg-BG"/>
          </a:p>
        </p:txBody>
      </p:sp>
      <p:sp>
        <p:nvSpPr>
          <p:cNvPr id="19471" name="Rectangle 26"/>
          <p:cNvSpPr>
            <a:spLocks noChangeArrowheads="1"/>
          </p:cNvSpPr>
          <p:nvPr/>
        </p:nvSpPr>
        <p:spPr bwMode="auto">
          <a:xfrm>
            <a:off x="179388" y="4221163"/>
            <a:ext cx="2232025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72" name="Rectangle 27"/>
          <p:cNvSpPr>
            <a:spLocks noChangeArrowheads="1"/>
          </p:cNvSpPr>
          <p:nvPr/>
        </p:nvSpPr>
        <p:spPr bwMode="auto">
          <a:xfrm>
            <a:off x="2555875" y="4581525"/>
            <a:ext cx="720725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73" name="Rectangle 28"/>
          <p:cNvSpPr>
            <a:spLocks noChangeArrowheads="1"/>
          </p:cNvSpPr>
          <p:nvPr/>
        </p:nvSpPr>
        <p:spPr bwMode="auto">
          <a:xfrm>
            <a:off x="539750" y="5805488"/>
            <a:ext cx="1728788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74" name="Rectangle 29"/>
          <p:cNvSpPr>
            <a:spLocks noChangeArrowheads="1"/>
          </p:cNvSpPr>
          <p:nvPr/>
        </p:nvSpPr>
        <p:spPr bwMode="auto">
          <a:xfrm>
            <a:off x="3708400" y="4508500"/>
            <a:ext cx="1295400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75" name="Rectangle 30"/>
          <p:cNvSpPr>
            <a:spLocks noChangeArrowheads="1"/>
          </p:cNvSpPr>
          <p:nvPr/>
        </p:nvSpPr>
        <p:spPr bwMode="auto">
          <a:xfrm>
            <a:off x="2700338" y="5949950"/>
            <a:ext cx="172720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76" name="Text Box 31"/>
          <p:cNvSpPr txBox="1">
            <a:spLocks noChangeArrowheads="1"/>
          </p:cNvSpPr>
          <p:nvPr/>
        </p:nvSpPr>
        <p:spPr bwMode="auto">
          <a:xfrm>
            <a:off x="179388" y="4221163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/>
              <a:t>промяна в настроението</a:t>
            </a:r>
          </a:p>
        </p:txBody>
      </p:sp>
      <p:sp>
        <p:nvSpPr>
          <p:cNvPr id="19477" name="Text Box 32"/>
          <p:cNvSpPr txBox="1">
            <a:spLocks noChangeArrowheads="1"/>
          </p:cNvSpPr>
          <p:nvPr/>
        </p:nvSpPr>
        <p:spPr bwMode="auto">
          <a:xfrm>
            <a:off x="2411413" y="4508500"/>
            <a:ext cx="102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/>
              <a:t>    </a:t>
            </a:r>
            <a:r>
              <a:rPr lang="bg-BG" sz="1400"/>
              <a:t>глад</a:t>
            </a:r>
          </a:p>
        </p:txBody>
      </p:sp>
      <p:sp>
        <p:nvSpPr>
          <p:cNvPr id="19478" name="Text Box 33"/>
          <p:cNvSpPr txBox="1">
            <a:spLocks noChangeArrowheads="1"/>
          </p:cNvSpPr>
          <p:nvPr/>
        </p:nvSpPr>
        <p:spPr bwMode="auto">
          <a:xfrm>
            <a:off x="3779838" y="4508500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главоболие</a:t>
            </a:r>
          </a:p>
        </p:txBody>
      </p:sp>
      <p:sp>
        <p:nvSpPr>
          <p:cNvPr id="19479" name="Text Box 34"/>
          <p:cNvSpPr txBox="1">
            <a:spLocks noChangeArrowheads="1"/>
          </p:cNvSpPr>
          <p:nvPr/>
        </p:nvSpPr>
        <p:spPr bwMode="auto">
          <a:xfrm>
            <a:off x="468313" y="58054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/>
              <a:t> раздвоено виждане</a:t>
            </a:r>
          </a:p>
        </p:txBody>
      </p:sp>
      <p:sp>
        <p:nvSpPr>
          <p:cNvPr id="19480" name="Text Box 35"/>
          <p:cNvSpPr txBox="1">
            <a:spLocks noChangeArrowheads="1"/>
          </p:cNvSpPr>
          <p:nvPr/>
        </p:nvSpPr>
        <p:spPr bwMode="auto">
          <a:xfrm>
            <a:off x="2627313" y="5949950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/>
              <a:t> безсилие и бледост</a:t>
            </a:r>
          </a:p>
        </p:txBody>
      </p:sp>
      <p:sp>
        <p:nvSpPr>
          <p:cNvPr id="19481" name="Rectangle 38"/>
          <p:cNvSpPr>
            <a:spLocks noChangeArrowheads="1"/>
          </p:cNvSpPr>
          <p:nvPr/>
        </p:nvSpPr>
        <p:spPr bwMode="auto">
          <a:xfrm>
            <a:off x="5148263" y="5805488"/>
            <a:ext cx="1871662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82" name="Rectangle 39"/>
          <p:cNvSpPr>
            <a:spLocks noChangeArrowheads="1"/>
          </p:cNvSpPr>
          <p:nvPr/>
        </p:nvSpPr>
        <p:spPr bwMode="auto">
          <a:xfrm>
            <a:off x="5076825" y="4221163"/>
            <a:ext cx="172720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83" name="Rectangle 40"/>
          <p:cNvSpPr>
            <a:spLocks noChangeArrowheads="1"/>
          </p:cNvSpPr>
          <p:nvPr/>
        </p:nvSpPr>
        <p:spPr bwMode="auto">
          <a:xfrm>
            <a:off x="7164388" y="3068638"/>
            <a:ext cx="172720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84" name="Rectangle 41"/>
          <p:cNvSpPr>
            <a:spLocks noChangeArrowheads="1"/>
          </p:cNvSpPr>
          <p:nvPr/>
        </p:nvSpPr>
        <p:spPr bwMode="auto">
          <a:xfrm>
            <a:off x="5219700" y="2852738"/>
            <a:ext cx="1368425" cy="288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85" name="Text Box 42"/>
          <p:cNvSpPr txBox="1">
            <a:spLocks noChangeArrowheads="1"/>
          </p:cNvSpPr>
          <p:nvPr/>
        </p:nvSpPr>
        <p:spPr bwMode="auto">
          <a:xfrm>
            <a:off x="5200650" y="2851150"/>
            <a:ext cx="1458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сухота в устата</a:t>
            </a:r>
          </a:p>
        </p:txBody>
      </p:sp>
      <p:sp>
        <p:nvSpPr>
          <p:cNvPr id="19486" name="Text Box 43"/>
          <p:cNvSpPr txBox="1">
            <a:spLocks noChangeArrowheads="1"/>
          </p:cNvSpPr>
          <p:nvPr/>
        </p:nvSpPr>
        <p:spPr bwMode="auto">
          <a:xfrm>
            <a:off x="7380288" y="3068638"/>
            <a:ext cx="1260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силна жажда</a:t>
            </a:r>
          </a:p>
        </p:txBody>
      </p:sp>
      <p:sp>
        <p:nvSpPr>
          <p:cNvPr id="19487" name="Text Box 44"/>
          <p:cNvSpPr txBox="1">
            <a:spLocks noChangeArrowheads="1"/>
          </p:cNvSpPr>
          <p:nvPr/>
        </p:nvSpPr>
        <p:spPr bwMode="auto">
          <a:xfrm>
            <a:off x="5148263" y="4221163"/>
            <a:ext cx="1571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често уриниране</a:t>
            </a:r>
          </a:p>
        </p:txBody>
      </p:sp>
      <p:sp>
        <p:nvSpPr>
          <p:cNvPr id="19488" name="Rectangle 45"/>
          <p:cNvSpPr>
            <a:spLocks noChangeArrowheads="1"/>
          </p:cNvSpPr>
          <p:nvPr/>
        </p:nvSpPr>
        <p:spPr bwMode="auto">
          <a:xfrm>
            <a:off x="7235825" y="4581525"/>
            <a:ext cx="1366838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89" name="Text Box 46"/>
          <p:cNvSpPr txBox="1">
            <a:spLocks noChangeArrowheads="1"/>
          </p:cNvSpPr>
          <p:nvPr/>
        </p:nvSpPr>
        <p:spPr bwMode="auto">
          <a:xfrm>
            <a:off x="7235825" y="4581525"/>
            <a:ext cx="119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   сънливост</a:t>
            </a:r>
          </a:p>
        </p:txBody>
      </p:sp>
      <p:sp>
        <p:nvSpPr>
          <p:cNvPr id="19490" name="Rectangle 47"/>
          <p:cNvSpPr>
            <a:spLocks noChangeArrowheads="1"/>
          </p:cNvSpPr>
          <p:nvPr/>
        </p:nvSpPr>
        <p:spPr bwMode="auto">
          <a:xfrm>
            <a:off x="7164388" y="5876925"/>
            <a:ext cx="172720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>
              <a:solidFill>
                <a:schemeClr val="bg2"/>
              </a:solidFill>
            </a:endParaRPr>
          </a:p>
        </p:txBody>
      </p:sp>
      <p:sp>
        <p:nvSpPr>
          <p:cNvPr id="19491" name="Text Box 48"/>
          <p:cNvSpPr txBox="1">
            <a:spLocks noChangeArrowheads="1"/>
          </p:cNvSpPr>
          <p:nvPr/>
        </p:nvSpPr>
        <p:spPr bwMode="auto">
          <a:xfrm>
            <a:off x="5076825" y="5805488"/>
            <a:ext cx="215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1400"/>
              <a:t> изпотяване в леглото</a:t>
            </a:r>
          </a:p>
        </p:txBody>
      </p:sp>
      <p:sp>
        <p:nvSpPr>
          <p:cNvPr id="19492" name="Text Box 49"/>
          <p:cNvSpPr txBox="1">
            <a:spLocks noChangeArrowheads="1"/>
          </p:cNvSpPr>
          <p:nvPr/>
        </p:nvSpPr>
        <p:spPr bwMode="auto">
          <a:xfrm>
            <a:off x="7235825" y="5876925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1400"/>
              <a:t>болки в стомаха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57188" y="1285875"/>
            <a:ext cx="8001000" cy="47704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     </a:t>
            </a:r>
            <a:r>
              <a:rPr lang="en-US" sz="2000" b="1">
                <a:latin typeface="Tahoma" pitchFamily="34" charset="0"/>
                <a:cs typeface="Tahoma" pitchFamily="34" charset="0"/>
              </a:rPr>
              <a:t>Инсулинът е анаболен хормон и е необходим за:</a:t>
            </a:r>
          </a:p>
          <a:p>
            <a:pPr lvl="2" eaLnBrk="0" hangingPunct="0">
              <a:buFont typeface="Wingdings" pitchFamily="2" charset="2"/>
              <a:buChar char="q"/>
            </a:pPr>
            <a:r>
              <a:rPr lang="en-US" sz="20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>
                <a:solidFill>
                  <a:srgbClr val="33CC33"/>
                </a:solidFill>
                <a:latin typeface="Tahoma" pitchFamily="34" charset="0"/>
                <a:cs typeface="Tahoma" pitchFamily="34" charset="0"/>
              </a:rPr>
              <a:t>трансмембранен транспорт на глюкоза и аминокиселини особено в мускулната и мастна тъкан;</a:t>
            </a:r>
          </a:p>
          <a:p>
            <a:pPr lvl="2" eaLnBrk="0" hangingPunct="0">
              <a:buFont typeface="Wingdings" pitchFamily="2" charset="2"/>
              <a:buChar char="q"/>
            </a:pPr>
            <a:r>
              <a:rPr lang="en-US" sz="2000" b="1">
                <a:latin typeface="Tahoma" pitchFamily="34" charset="0"/>
                <a:cs typeface="Tahoma" pitchFamily="34" charset="0"/>
              </a:rPr>
              <a:t> синтеза на протеини и инхибира разграждането им;</a:t>
            </a:r>
          </a:p>
          <a:p>
            <a:pPr lvl="2" eaLnBrk="0" hangingPunct="0">
              <a:buFont typeface="Wingdings" pitchFamily="2" charset="2"/>
              <a:buChar char="q"/>
            </a:pPr>
            <a:r>
              <a:rPr lang="en-US" sz="20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образуване на гликоген и инхибира разграждането му в черния дроб и скелетната мускулатура;</a:t>
            </a:r>
          </a:p>
          <a:p>
            <a:pPr lvl="2" eaLnBrk="0" hangingPunct="0">
              <a:buFont typeface="Wingdings" pitchFamily="2" charset="2"/>
              <a:buChar char="q"/>
            </a:pPr>
            <a:r>
              <a:rPr lang="en-US" sz="2000" b="1">
                <a:latin typeface="Tahoma" pitchFamily="34" charset="0"/>
                <a:cs typeface="Tahoma" pitchFamily="34" charset="0"/>
              </a:rPr>
              <a:t> стимулира гликолизата и инхибира гликонеогенезата от аминокиселини;</a:t>
            </a:r>
          </a:p>
          <a:p>
            <a:pPr lvl="2" eaLnBrk="0" hangingPunct="0">
              <a:buFont typeface="Wingdings" pitchFamily="2" charset="2"/>
              <a:buChar char="q"/>
            </a:pPr>
            <a:r>
              <a:rPr lang="en-US" sz="20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превръщането на глюкозата в триацилглицероли.</a:t>
            </a:r>
            <a:endParaRPr lang="bg-BG" sz="2000" b="1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  <a:p>
            <a:pPr lvl="2" eaLnBrk="0" hangingPunct="0"/>
            <a:endParaRPr lang="bg-BG" sz="2000" b="1">
              <a:latin typeface="Tahoma" pitchFamily="34" charset="0"/>
              <a:cs typeface="Tahoma" pitchFamily="34" charset="0"/>
            </a:endParaRPr>
          </a:p>
          <a:p>
            <a:pPr lvl="2" eaLnBrk="0" hangingPunct="0"/>
            <a:r>
              <a:rPr lang="en-US" sz="2000" b="1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</a:rPr>
              <a:t>NB </a:t>
            </a:r>
            <a:r>
              <a:rPr lang="bg-BG" sz="2000" b="1">
                <a:solidFill>
                  <a:srgbClr val="FF0000"/>
                </a:solidFill>
              </a:rPr>
              <a:t>Гликосинтеза↑, Протеиносинтеза↑, Липосинтеза↑</a:t>
            </a:r>
            <a:endParaRPr lang="en-US" sz="20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285875"/>
            <a:ext cx="49244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62924" cy="12858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b="1" dirty="0" smtClean="0">
                <a:latin typeface="Tahoma" pitchFamily="34" charset="0"/>
                <a:cs typeface="Tahoma" pitchFamily="34" charset="0"/>
              </a:rPr>
              <a:t>          </a:t>
            </a:r>
            <a:br>
              <a:rPr lang="bg-BG" sz="4000" b="1" dirty="0" smtClean="0">
                <a:latin typeface="Tahoma" pitchFamily="34" charset="0"/>
                <a:cs typeface="Tahoma" pitchFamily="34" charset="0"/>
              </a:rPr>
            </a:br>
            <a:r>
              <a:rPr lang="bg-BG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4000" b="1" dirty="0" smtClean="0">
                <a:latin typeface="Tahoma" pitchFamily="34" charset="0"/>
                <a:cs typeface="Tahoma" pitchFamily="34" charset="0"/>
              </a:rPr>
            </a:br>
            <a:r>
              <a:rPr lang="bg-BG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4000" b="1" dirty="0" smtClean="0">
                <a:latin typeface="Tahoma" pitchFamily="34" charset="0"/>
                <a:cs typeface="Tahoma" pitchFamily="34" charset="0"/>
              </a:rPr>
            </a:br>
            <a:r>
              <a:rPr lang="bg-BG" sz="4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4000" b="1" dirty="0" smtClean="0">
                <a:latin typeface="Tahoma" pitchFamily="34" charset="0"/>
                <a:cs typeface="Tahoma" pitchFamily="34" charset="0"/>
              </a:rPr>
            </a:br>
            <a:r>
              <a:rPr lang="bg-BG" sz="4000" b="1" dirty="0" smtClean="0">
                <a:latin typeface="Tahoma" pitchFamily="34" charset="0"/>
                <a:cs typeface="Tahoma" pitchFamily="34" charset="0"/>
              </a:rPr>
              <a:t>          Инсулинова секреция</a:t>
            </a:r>
            <a:r>
              <a:rPr lang="bg-BG" sz="4000" b="1" dirty="0" smtClean="0"/>
              <a:t> </a:t>
            </a:r>
            <a:r>
              <a:rPr lang="bg-BG" sz="4000" dirty="0" smtClean="0"/>
              <a:t/>
            </a:r>
            <a:br>
              <a:rPr lang="bg-BG" sz="4000" dirty="0" smtClean="0"/>
            </a:br>
            <a:endParaRPr lang="bg-BG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85813" y="1357313"/>
            <a:ext cx="7900987" cy="107156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ahoma" pitchFamily="34" charset="0"/>
                <a:cs typeface="Tahoma" pitchFamily="34" charset="0"/>
              </a:rPr>
              <a:t>Механизъм на действие на инсулина</a:t>
            </a:r>
            <a:endParaRPr lang="bg-BG" sz="40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2786063"/>
            <a:ext cx="5073650" cy="3171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9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900" b="1" smtClean="0">
                <a:latin typeface="Tahoma" pitchFamily="34" charset="0"/>
                <a:cs typeface="Tahoma" pitchFamily="34" charset="0"/>
              </a:rPr>
            </a:br>
            <a:r>
              <a:rPr lang="bg-BG" sz="29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2900" b="1" smtClean="0">
                <a:latin typeface="Tahoma" pitchFamily="34" charset="0"/>
                <a:cs typeface="Tahoma" pitchFamily="34" charset="0"/>
              </a:rPr>
            </a:br>
            <a:r>
              <a:rPr lang="bg-BG" sz="2900" b="1" smtClean="0">
                <a:latin typeface="Tahoma" pitchFamily="34" charset="0"/>
                <a:cs typeface="Tahoma" pitchFamily="34" charset="0"/>
              </a:rPr>
              <a:t>        </a:t>
            </a:r>
            <a:br>
              <a:rPr lang="bg-BG" sz="2900" b="1" smtClean="0">
                <a:latin typeface="Tahoma" pitchFamily="34" charset="0"/>
                <a:cs typeface="Tahoma" pitchFamily="34" charset="0"/>
              </a:rPr>
            </a:br>
            <a:r>
              <a:rPr lang="bg-BG" sz="2900" b="1" smtClean="0">
                <a:latin typeface="Tahoma" pitchFamily="34" charset="0"/>
                <a:cs typeface="Tahoma" pitchFamily="34" charset="0"/>
              </a:rPr>
              <a:t>        Захарен диабет (</a:t>
            </a:r>
            <a:r>
              <a:rPr lang="en-US" sz="2900" b="1" smtClean="0">
                <a:latin typeface="Tahoma" pitchFamily="34" charset="0"/>
                <a:cs typeface="Tahoma" pitchFamily="34" charset="0"/>
              </a:rPr>
              <a:t>Diabetes Mellitus)</a:t>
            </a:r>
            <a:br>
              <a:rPr lang="en-US" sz="2900" b="1" smtClean="0">
                <a:latin typeface="Tahoma" pitchFamily="34" charset="0"/>
                <a:cs typeface="Tahoma" pitchFamily="34" charset="0"/>
              </a:rPr>
            </a:br>
            <a:r>
              <a:rPr lang="bg-BG" sz="29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2900" b="1" smtClean="0">
                <a:latin typeface="Tahoma" pitchFamily="34" charset="0"/>
                <a:cs typeface="Tahoma" pitchFamily="34" charset="0"/>
              </a:rPr>
            </a:br>
            <a:endParaRPr lang="bg-BG" sz="29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87450" y="1928813"/>
            <a:ext cx="7561263" cy="43894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Обменно-ендокринно заболяване 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с нарушения не само във въглехидратната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обмяна, но и в другите обмяни,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с кардинален белег - трайна хипергликемия</a:t>
            </a:r>
          </a:p>
          <a:p>
            <a:pPr algn="just" eaLnBrk="1" hangingPunct="1">
              <a:buFont typeface="Arial" charset="0"/>
              <a:buNone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и основно патогенетично звено – абсолютен</a:t>
            </a:r>
          </a:p>
          <a:p>
            <a:pPr algn="just" eaLnBrk="1" hangingPunct="1">
              <a:buFont typeface="Arial" charset="0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или релативен инсулинов дефицит.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r>
              <a:rPr lang="bg-BG" sz="2800" b="1" dirty="0" smtClean="0">
                <a:latin typeface="Tahoma" pitchFamily="34" charset="0"/>
                <a:cs typeface="Tahoma" pitchFamily="34" charset="0"/>
              </a:rPr>
              <a:t>ЗАХАРЕН ДИАБЕТ  </a:t>
            </a:r>
            <a:br>
              <a:rPr lang="bg-BG" sz="2800" b="1" dirty="0" smtClean="0">
                <a:latin typeface="Tahoma" pitchFamily="34" charset="0"/>
                <a:cs typeface="Tahoma" pitchFamily="34" charset="0"/>
              </a:rPr>
            </a:br>
            <a:r>
              <a:rPr lang="bg-BG" sz="2800" b="1" dirty="0" smtClean="0">
                <a:latin typeface="Tahoma" pitchFamily="34" charset="0"/>
                <a:cs typeface="Tahoma" pitchFamily="34" charset="0"/>
              </a:rPr>
              <a:t> РАЗПРОСТРАНЕНИЕ</a:t>
            </a:r>
            <a:endParaRPr lang="en-US" sz="48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85813" y="2928938"/>
            <a:ext cx="2435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САЩ - 5%</a:t>
            </a:r>
          </a:p>
          <a:p>
            <a:pPr eaLnBrk="0" hangingPunct="0"/>
            <a:r>
              <a:rPr lang="en-US" sz="2000" b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Германия - 3,8%</a:t>
            </a:r>
          </a:p>
          <a:p>
            <a:pPr eaLnBrk="0" hangingPunct="0"/>
            <a:r>
              <a:rPr lang="en-US" sz="2000" b="1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България - 2%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2143125"/>
            <a:ext cx="48053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857375"/>
          </a:xfrm>
        </p:spPr>
        <p:txBody>
          <a:bodyPr/>
          <a:lstStyle/>
          <a:p>
            <a:pPr eaLnBrk="1" hangingPunct="1"/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/>
            </a:r>
            <a:br>
              <a:rPr lang="bg-BG" smtClean="0"/>
            </a:br>
            <a:r>
              <a:rPr lang="bg-BG" smtClean="0"/>
              <a:t>      </a:t>
            </a:r>
            <a:r>
              <a:rPr lang="bg-BG" sz="3600" b="1" smtClean="0">
                <a:latin typeface="Tahoma" pitchFamily="34" charset="0"/>
              </a:rPr>
              <a:t>Видове захарен диабет</a:t>
            </a:r>
            <a:br>
              <a:rPr lang="bg-BG" sz="3600" b="1" smtClean="0">
                <a:latin typeface="Tahoma" pitchFamily="34" charset="0"/>
              </a:rPr>
            </a:br>
            <a:endParaRPr lang="bg-BG" sz="3600" b="1" smtClean="0">
              <a:latin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8" y="2143125"/>
            <a:ext cx="6757987" cy="396081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bg-BG" b="1" dirty="0" smtClean="0">
                <a:solidFill>
                  <a:srgbClr val="FF0000"/>
                </a:solidFill>
                <a:latin typeface="Tahoma" pitchFamily="34" charset="0"/>
              </a:rPr>
              <a:t>Първичен – 95%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Tahoma" pitchFamily="34" charset="0"/>
              </a:rPr>
              <a:t>Инсулинозависим (ИЗЗД; тип I)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Tahoma" pitchFamily="34" charset="0"/>
              </a:rPr>
              <a:t>Инсулинонезависим (ИНЗД; тип II)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en-US" dirty="0" smtClean="0">
                <a:latin typeface="Tahoma" pitchFamily="34" charset="0"/>
              </a:rPr>
              <a:t>MODY - Maturity-Onset Diabetes of the Youth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bg-BG" dirty="0" smtClean="0">
                <a:latin typeface="Tahoma" pitchFamily="34" charset="0"/>
              </a:rPr>
              <a:t>Гестационен (на бременните)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B0F0"/>
                </a:solidFill>
                <a:latin typeface="Tahoma" pitchFamily="34" charset="0"/>
              </a:rPr>
              <a:t>II </a:t>
            </a:r>
            <a:r>
              <a:rPr lang="bg-BG" b="1" dirty="0" smtClean="0">
                <a:solidFill>
                  <a:srgbClr val="00B0F0"/>
                </a:solidFill>
                <a:latin typeface="Tahoma" pitchFamily="34" charset="0"/>
              </a:rPr>
              <a:t>Вторичен – 5%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ru-RU" dirty="0" smtClean="0">
                <a:latin typeface="Tahoma" pitchFamily="34" charset="0"/>
              </a:rPr>
              <a:t>Деструктивни заболявания на панкреаса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bg-BG" dirty="0" smtClean="0">
                <a:latin typeface="Tahoma" pitchFamily="34" charset="0"/>
              </a:rPr>
              <a:t>Ендокринопатии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bg-BG" dirty="0" smtClean="0">
                <a:latin typeface="Tahoma" pitchFamily="34" charset="0"/>
              </a:rPr>
              <a:t>Лекарствено обусловен</a:t>
            </a:r>
          </a:p>
          <a:p>
            <a:pPr lvl="2" indent="-273050" eaLnBrk="1" hangingPunct="1">
              <a:buClr>
                <a:srgbClr val="0BD0D9"/>
              </a:buClr>
              <a:buFont typeface="Wingdings" pitchFamily="2" charset="2"/>
              <a:buChar char="q"/>
              <a:defRPr/>
            </a:pPr>
            <a:r>
              <a:rPr lang="bg-BG" dirty="0" smtClean="0">
                <a:latin typeface="Tahoma" pitchFamily="34" charset="0"/>
              </a:rPr>
              <a:t>Генетични синдроми</a:t>
            </a:r>
            <a:endParaRPr lang="en-US" dirty="0" smtClean="0">
              <a:latin typeface="Tahoma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bg-BG" dirty="0" smtClean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28688" y="1935163"/>
            <a:ext cx="7358062" cy="4389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Нивото на кръвната захар се поддържа от три </a:t>
            </a:r>
            <a:r>
              <a:rPr lang="en-US" sz="20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механизма: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резорбция на въглехидратите в храносмилателния тракт;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хормонална регулация на гликогеносинтезата и гликогенолизата в черния дроб (инсулин, глюкагон и катехоламини);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транспорта и използването на глюкозата в периферните тъкани.</a:t>
            </a:r>
          </a:p>
          <a:p>
            <a:pPr eaLnBrk="1" hangingPunct="1"/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533400"/>
            <a:ext cx="2362200" cy="30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246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  Вирусна инфекция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429000" y="685800"/>
            <a:ext cx="228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19800" y="533400"/>
            <a:ext cx="2819400" cy="30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003925" y="471488"/>
            <a:ext cx="298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Автоимунно заболяване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676400" y="5105400"/>
            <a:ext cx="6248400" cy="838200"/>
          </a:xfrm>
          <a:prstGeom prst="flowChartAlternateProcess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2362200" y="2514600"/>
            <a:ext cx="4419600" cy="609600"/>
          </a:xfrm>
          <a:prstGeom prst="flowChartAlternateProcess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81400" y="10668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Генетична </a:t>
            </a:r>
          </a:p>
          <a:p>
            <a:pPr algn="ctr" eaLnBrk="0" hangingPunct="0"/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предиспозиция (HLA-DR3/DR4)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V="1">
            <a:off x="4572000" y="762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4572000" y="1981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5638800" y="1600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 flipH="1">
            <a:off x="2743200" y="1600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2938463" y="2590800"/>
            <a:ext cx="3208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Деструкция на β клетките</a:t>
            </a:r>
          </a:p>
        </p:txBody>
      </p:sp>
      <p:sp>
        <p:nvSpPr>
          <p:cNvPr id="27663" name="Line 19"/>
          <p:cNvSpPr>
            <a:spLocks noChangeShapeType="1"/>
          </p:cNvSpPr>
          <p:nvPr/>
        </p:nvSpPr>
        <p:spPr bwMode="auto">
          <a:xfrm>
            <a:off x="6629400" y="914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>
            <a:off x="2590800" y="9144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5" name="Oval 21"/>
          <p:cNvSpPr>
            <a:spLocks noChangeArrowheads="1"/>
          </p:cNvSpPr>
          <p:nvPr/>
        </p:nvSpPr>
        <p:spPr bwMode="auto">
          <a:xfrm>
            <a:off x="3200400" y="3657600"/>
            <a:ext cx="2819400" cy="914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7666" name="Text Box 22"/>
          <p:cNvSpPr txBox="1">
            <a:spLocks noChangeArrowheads="1"/>
          </p:cNvSpPr>
          <p:nvPr/>
        </p:nvSpPr>
        <p:spPr bwMode="auto">
          <a:xfrm>
            <a:off x="3429000" y="3733800"/>
            <a:ext cx="2459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Абсолютен </a:t>
            </a:r>
          </a:p>
          <a:p>
            <a:pPr algn="ctr" eaLnBrk="0" hangingPunct="0"/>
            <a:r>
              <a:rPr lang="en-US" sz="2000" b="1">
                <a:latin typeface="Times New Roman" pitchFamily="18" charset="0"/>
              </a:rPr>
              <a:t>инсулинов дефицит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>
            <a:off x="4572000" y="3124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68" name="Text Box 24"/>
          <p:cNvSpPr txBox="1">
            <a:spLocks noChangeArrowheads="1"/>
          </p:cNvSpPr>
          <p:nvPr/>
        </p:nvSpPr>
        <p:spPr bwMode="auto">
          <a:xfrm>
            <a:off x="1447800" y="5181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    </a:t>
            </a:r>
            <a:r>
              <a:rPr lang="en-US" sz="2000">
                <a:latin typeface="Times New Roman" pitchFamily="18" charset="0"/>
              </a:rPr>
              <a:t>Липолиза             Хипергликемия       Разграждане на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                                                                     белтъци   </a:t>
            </a:r>
          </a:p>
        </p:txBody>
      </p:sp>
      <p:sp>
        <p:nvSpPr>
          <p:cNvPr id="27669" name="Line 25"/>
          <p:cNvSpPr>
            <a:spLocks noChangeShapeType="1"/>
          </p:cNvSpPr>
          <p:nvPr/>
        </p:nvSpPr>
        <p:spPr bwMode="auto">
          <a:xfrm flipV="1">
            <a:off x="30480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70" name="Line 26"/>
          <p:cNvSpPr>
            <a:spLocks noChangeShapeType="1"/>
          </p:cNvSpPr>
          <p:nvPr/>
        </p:nvSpPr>
        <p:spPr bwMode="auto">
          <a:xfrm flipV="1">
            <a:off x="7772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71" name="Line 27"/>
          <p:cNvSpPr>
            <a:spLocks noChangeShapeType="1"/>
          </p:cNvSpPr>
          <p:nvPr/>
        </p:nvSpPr>
        <p:spPr bwMode="auto">
          <a:xfrm>
            <a:off x="4572000" y="4572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7672" name="Text Box 28"/>
          <p:cNvSpPr txBox="1">
            <a:spLocks noChangeArrowheads="1"/>
          </p:cNvSpPr>
          <p:nvPr/>
        </p:nvSpPr>
        <p:spPr bwMode="auto">
          <a:xfrm>
            <a:off x="1600200" y="6172200"/>
            <a:ext cx="663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Патогенеза на инсулинозависим диабет (I</a:t>
            </a:r>
            <a:r>
              <a:rPr lang="bg-BG" sz="2400" b="1">
                <a:latin typeface="Times New Roman" pitchFamily="18" charset="0"/>
              </a:rPr>
              <a:t> тип)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sz="4400" b="1" dirty="0" smtClean="0">
                <a:latin typeface="Tahoma" pitchFamily="34" charset="0"/>
              </a:rPr>
              <a:t>    Еволюция на</a:t>
            </a:r>
            <a:r>
              <a:rPr lang="ru-RU" sz="4400" dirty="0" smtClean="0">
                <a:latin typeface="Tahoma" pitchFamily="34" charset="0"/>
              </a:rPr>
              <a:t> </a:t>
            </a:r>
            <a:r>
              <a:rPr lang="ru-RU" sz="4400" b="1" dirty="0" smtClean="0">
                <a:latin typeface="Tahoma" pitchFamily="34" charset="0"/>
              </a:rPr>
              <a:t>ИНЗД</a:t>
            </a:r>
            <a:r>
              <a:rPr lang="bg-BG" sz="4400" b="1" dirty="0" smtClean="0">
                <a:latin typeface="Tahoma" pitchFamily="34" charset="0"/>
              </a:rPr>
              <a:t>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76475"/>
            <a:ext cx="41957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1600200" y="2362200"/>
            <a:ext cx="434975" cy="323850"/>
          </a:xfrm>
          <a:custGeom>
            <a:avLst/>
            <a:gdLst>
              <a:gd name="T0" fmla="*/ 2147483647 w 274"/>
              <a:gd name="T1" fmla="*/ 2147483647 h 204"/>
              <a:gd name="T2" fmla="*/ 2147483647 w 274"/>
              <a:gd name="T3" fmla="*/ 2147483647 h 204"/>
              <a:gd name="T4" fmla="*/ 2147483647 w 274"/>
              <a:gd name="T5" fmla="*/ 2147483647 h 204"/>
              <a:gd name="T6" fmla="*/ 2147483647 w 274"/>
              <a:gd name="T7" fmla="*/ 0 h 204"/>
              <a:gd name="T8" fmla="*/ 2147483647 w 274"/>
              <a:gd name="T9" fmla="*/ 2147483647 h 204"/>
              <a:gd name="T10" fmla="*/ 2147483647 w 274"/>
              <a:gd name="T11" fmla="*/ 2147483647 h 204"/>
              <a:gd name="T12" fmla="*/ 2147483647 w 274"/>
              <a:gd name="T13" fmla="*/ 2147483647 h 204"/>
              <a:gd name="T14" fmla="*/ 2147483647 w 274"/>
              <a:gd name="T15" fmla="*/ 2147483647 h 204"/>
              <a:gd name="T16" fmla="*/ 2147483647 w 274"/>
              <a:gd name="T17" fmla="*/ 2147483647 h 204"/>
              <a:gd name="T18" fmla="*/ 2147483647 w 274"/>
              <a:gd name="T19" fmla="*/ 2147483647 h 204"/>
              <a:gd name="T20" fmla="*/ 2147483647 w 274"/>
              <a:gd name="T21" fmla="*/ 2147483647 h 20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74"/>
              <a:gd name="T34" fmla="*/ 0 h 204"/>
              <a:gd name="T35" fmla="*/ 274 w 274"/>
              <a:gd name="T36" fmla="*/ 204 h 20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74" h="204">
                <a:moveTo>
                  <a:pt x="40" y="204"/>
                </a:moveTo>
                <a:cubicBezTo>
                  <a:pt x="37" y="156"/>
                  <a:pt x="46" y="78"/>
                  <a:pt x="10" y="42"/>
                </a:cubicBezTo>
                <a:cubicBezTo>
                  <a:pt x="8" y="36"/>
                  <a:pt x="0" y="29"/>
                  <a:pt x="4" y="24"/>
                </a:cubicBezTo>
                <a:cubicBezTo>
                  <a:pt x="12" y="12"/>
                  <a:pt x="40" y="0"/>
                  <a:pt x="40" y="0"/>
                </a:cubicBezTo>
                <a:cubicBezTo>
                  <a:pt x="89" y="4"/>
                  <a:pt x="120" y="5"/>
                  <a:pt x="166" y="12"/>
                </a:cubicBezTo>
                <a:cubicBezTo>
                  <a:pt x="189" y="15"/>
                  <a:pt x="232" y="30"/>
                  <a:pt x="232" y="30"/>
                </a:cubicBezTo>
                <a:cubicBezTo>
                  <a:pt x="236" y="38"/>
                  <a:pt x="241" y="46"/>
                  <a:pt x="244" y="54"/>
                </a:cubicBezTo>
                <a:cubicBezTo>
                  <a:pt x="249" y="66"/>
                  <a:pt x="256" y="90"/>
                  <a:pt x="256" y="90"/>
                </a:cubicBezTo>
                <a:cubicBezTo>
                  <a:pt x="254" y="118"/>
                  <a:pt x="274" y="159"/>
                  <a:pt x="250" y="174"/>
                </a:cubicBezTo>
                <a:cubicBezTo>
                  <a:pt x="213" y="198"/>
                  <a:pt x="162" y="175"/>
                  <a:pt x="118" y="180"/>
                </a:cubicBezTo>
                <a:cubicBezTo>
                  <a:pt x="107" y="181"/>
                  <a:pt x="53" y="200"/>
                  <a:pt x="40" y="204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1676400" y="2590800"/>
            <a:ext cx="506413" cy="457200"/>
          </a:xfrm>
          <a:custGeom>
            <a:avLst/>
            <a:gdLst>
              <a:gd name="T0" fmla="*/ 2147483647 w 319"/>
              <a:gd name="T1" fmla="*/ 2147483647 h 288"/>
              <a:gd name="T2" fmla="*/ 2147483647 w 319"/>
              <a:gd name="T3" fmla="*/ 2147483647 h 288"/>
              <a:gd name="T4" fmla="*/ 2147483647 w 319"/>
              <a:gd name="T5" fmla="*/ 2147483647 h 288"/>
              <a:gd name="T6" fmla="*/ 2147483647 w 319"/>
              <a:gd name="T7" fmla="*/ 2147483647 h 288"/>
              <a:gd name="T8" fmla="*/ 2147483647 w 319"/>
              <a:gd name="T9" fmla="*/ 2147483647 h 288"/>
              <a:gd name="T10" fmla="*/ 2147483647 w 319"/>
              <a:gd name="T11" fmla="*/ 2147483647 h 288"/>
              <a:gd name="T12" fmla="*/ 2147483647 w 319"/>
              <a:gd name="T13" fmla="*/ 2147483647 h 288"/>
              <a:gd name="T14" fmla="*/ 2147483647 w 319"/>
              <a:gd name="T15" fmla="*/ 2147483647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"/>
              <a:gd name="T25" fmla="*/ 0 h 288"/>
              <a:gd name="T26" fmla="*/ 319 w 319"/>
              <a:gd name="T27" fmla="*/ 288 h 2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" h="288">
                <a:moveTo>
                  <a:pt x="3" y="116"/>
                </a:moveTo>
                <a:cubicBezTo>
                  <a:pt x="46" y="51"/>
                  <a:pt x="0" y="110"/>
                  <a:pt x="177" y="86"/>
                </a:cubicBezTo>
                <a:cubicBezTo>
                  <a:pt x="197" y="83"/>
                  <a:pt x="211" y="57"/>
                  <a:pt x="231" y="50"/>
                </a:cubicBezTo>
                <a:cubicBezTo>
                  <a:pt x="244" y="31"/>
                  <a:pt x="254" y="0"/>
                  <a:pt x="267" y="38"/>
                </a:cubicBezTo>
                <a:cubicBezTo>
                  <a:pt x="259" y="183"/>
                  <a:pt x="319" y="251"/>
                  <a:pt x="219" y="284"/>
                </a:cubicBezTo>
                <a:cubicBezTo>
                  <a:pt x="187" y="282"/>
                  <a:pt x="154" y="288"/>
                  <a:pt x="123" y="278"/>
                </a:cubicBezTo>
                <a:cubicBezTo>
                  <a:pt x="72" y="262"/>
                  <a:pt x="72" y="184"/>
                  <a:pt x="33" y="158"/>
                </a:cubicBezTo>
                <a:cubicBezTo>
                  <a:pt x="15" y="132"/>
                  <a:pt x="25" y="146"/>
                  <a:pt x="3" y="116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914400" y="2590800"/>
            <a:ext cx="563563" cy="422275"/>
          </a:xfrm>
          <a:custGeom>
            <a:avLst/>
            <a:gdLst>
              <a:gd name="T0" fmla="*/ 2147483647 w 355"/>
              <a:gd name="T1" fmla="*/ 2147483647 h 266"/>
              <a:gd name="T2" fmla="*/ 2147483647 w 355"/>
              <a:gd name="T3" fmla="*/ 2147483647 h 266"/>
              <a:gd name="T4" fmla="*/ 0 w 355"/>
              <a:gd name="T5" fmla="*/ 2147483647 h 266"/>
              <a:gd name="T6" fmla="*/ 2147483647 w 355"/>
              <a:gd name="T7" fmla="*/ 2147483647 h 266"/>
              <a:gd name="T8" fmla="*/ 2147483647 w 355"/>
              <a:gd name="T9" fmla="*/ 2147483647 h 266"/>
              <a:gd name="T10" fmla="*/ 2147483647 w 355"/>
              <a:gd name="T11" fmla="*/ 2147483647 h 266"/>
              <a:gd name="T12" fmla="*/ 2147483647 w 355"/>
              <a:gd name="T13" fmla="*/ 2147483647 h 266"/>
              <a:gd name="T14" fmla="*/ 2147483647 w 355"/>
              <a:gd name="T15" fmla="*/ 2147483647 h 2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5"/>
              <a:gd name="T25" fmla="*/ 0 h 266"/>
              <a:gd name="T26" fmla="*/ 355 w 355"/>
              <a:gd name="T27" fmla="*/ 266 h 2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5" h="266">
                <a:moveTo>
                  <a:pt x="348" y="89"/>
                </a:moveTo>
                <a:cubicBezTo>
                  <a:pt x="315" y="67"/>
                  <a:pt x="289" y="53"/>
                  <a:pt x="252" y="41"/>
                </a:cubicBezTo>
                <a:cubicBezTo>
                  <a:pt x="212" y="42"/>
                  <a:pt x="47" y="0"/>
                  <a:pt x="0" y="71"/>
                </a:cubicBezTo>
                <a:cubicBezTo>
                  <a:pt x="2" y="109"/>
                  <a:pt x="3" y="147"/>
                  <a:pt x="6" y="185"/>
                </a:cubicBezTo>
                <a:cubicBezTo>
                  <a:pt x="13" y="266"/>
                  <a:pt x="108" y="247"/>
                  <a:pt x="162" y="251"/>
                </a:cubicBezTo>
                <a:cubicBezTo>
                  <a:pt x="202" y="249"/>
                  <a:pt x="243" y="252"/>
                  <a:pt x="282" y="245"/>
                </a:cubicBezTo>
                <a:cubicBezTo>
                  <a:pt x="304" y="241"/>
                  <a:pt x="311" y="210"/>
                  <a:pt x="324" y="191"/>
                </a:cubicBezTo>
                <a:cubicBezTo>
                  <a:pt x="352" y="149"/>
                  <a:pt x="355" y="145"/>
                  <a:pt x="348" y="89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990600" y="2971800"/>
            <a:ext cx="588963" cy="327025"/>
          </a:xfrm>
          <a:custGeom>
            <a:avLst/>
            <a:gdLst>
              <a:gd name="T0" fmla="*/ 2147483647 w 371"/>
              <a:gd name="T1" fmla="*/ 0 h 206"/>
              <a:gd name="T2" fmla="*/ 2147483647 w 371"/>
              <a:gd name="T3" fmla="*/ 2147483647 h 206"/>
              <a:gd name="T4" fmla="*/ 2147483647 w 371"/>
              <a:gd name="T5" fmla="*/ 2147483647 h 206"/>
              <a:gd name="T6" fmla="*/ 0 w 371"/>
              <a:gd name="T7" fmla="*/ 2147483647 h 206"/>
              <a:gd name="T8" fmla="*/ 2147483647 w 371"/>
              <a:gd name="T9" fmla="*/ 2147483647 h 206"/>
              <a:gd name="T10" fmla="*/ 2147483647 w 371"/>
              <a:gd name="T11" fmla="*/ 2147483647 h 206"/>
              <a:gd name="T12" fmla="*/ 2147483647 w 371"/>
              <a:gd name="T13" fmla="*/ 2147483647 h 206"/>
              <a:gd name="T14" fmla="*/ 2147483647 w 371"/>
              <a:gd name="T15" fmla="*/ 2147483647 h 206"/>
              <a:gd name="T16" fmla="*/ 2147483647 w 371"/>
              <a:gd name="T17" fmla="*/ 2147483647 h 206"/>
              <a:gd name="T18" fmla="*/ 2147483647 w 371"/>
              <a:gd name="T19" fmla="*/ 0 h 2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1"/>
              <a:gd name="T31" fmla="*/ 0 h 206"/>
              <a:gd name="T32" fmla="*/ 371 w 371"/>
              <a:gd name="T33" fmla="*/ 206 h 2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1" h="206">
                <a:moveTo>
                  <a:pt x="360" y="0"/>
                </a:moveTo>
                <a:cubicBezTo>
                  <a:pt x="291" y="23"/>
                  <a:pt x="166" y="16"/>
                  <a:pt x="108" y="18"/>
                </a:cubicBezTo>
                <a:cubicBezTo>
                  <a:pt x="64" y="27"/>
                  <a:pt x="58" y="38"/>
                  <a:pt x="24" y="72"/>
                </a:cubicBezTo>
                <a:cubicBezTo>
                  <a:pt x="10" y="86"/>
                  <a:pt x="0" y="126"/>
                  <a:pt x="0" y="126"/>
                </a:cubicBezTo>
                <a:cubicBezTo>
                  <a:pt x="8" y="188"/>
                  <a:pt x="2" y="166"/>
                  <a:pt x="42" y="192"/>
                </a:cubicBezTo>
                <a:cubicBezTo>
                  <a:pt x="101" y="187"/>
                  <a:pt x="120" y="181"/>
                  <a:pt x="174" y="192"/>
                </a:cubicBezTo>
                <a:cubicBezTo>
                  <a:pt x="186" y="194"/>
                  <a:pt x="210" y="204"/>
                  <a:pt x="210" y="204"/>
                </a:cubicBezTo>
                <a:cubicBezTo>
                  <a:pt x="315" y="197"/>
                  <a:pt x="278" y="206"/>
                  <a:pt x="336" y="168"/>
                </a:cubicBezTo>
                <a:cubicBezTo>
                  <a:pt x="349" y="130"/>
                  <a:pt x="348" y="102"/>
                  <a:pt x="354" y="60"/>
                </a:cubicBezTo>
                <a:cubicBezTo>
                  <a:pt x="357" y="38"/>
                  <a:pt x="371" y="22"/>
                  <a:pt x="360" y="0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990600" y="2286000"/>
            <a:ext cx="654050" cy="434975"/>
          </a:xfrm>
          <a:custGeom>
            <a:avLst/>
            <a:gdLst>
              <a:gd name="T0" fmla="*/ 2147483647 w 412"/>
              <a:gd name="T1" fmla="*/ 2147483647 h 274"/>
              <a:gd name="T2" fmla="*/ 2147483647 w 412"/>
              <a:gd name="T3" fmla="*/ 2147483647 h 274"/>
              <a:gd name="T4" fmla="*/ 2147483647 w 412"/>
              <a:gd name="T5" fmla="*/ 2147483647 h 274"/>
              <a:gd name="T6" fmla="*/ 2147483647 w 412"/>
              <a:gd name="T7" fmla="*/ 2147483647 h 274"/>
              <a:gd name="T8" fmla="*/ 2147483647 w 412"/>
              <a:gd name="T9" fmla="*/ 2147483647 h 274"/>
              <a:gd name="T10" fmla="*/ 2147483647 w 412"/>
              <a:gd name="T11" fmla="*/ 2147483647 h 274"/>
              <a:gd name="T12" fmla="*/ 2147483647 w 412"/>
              <a:gd name="T13" fmla="*/ 2147483647 h 274"/>
              <a:gd name="T14" fmla="*/ 2147483647 w 412"/>
              <a:gd name="T15" fmla="*/ 2147483647 h 274"/>
              <a:gd name="T16" fmla="*/ 2147483647 w 412"/>
              <a:gd name="T17" fmla="*/ 2147483647 h 274"/>
              <a:gd name="T18" fmla="*/ 2147483647 w 412"/>
              <a:gd name="T19" fmla="*/ 2147483647 h 2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2"/>
              <a:gd name="T31" fmla="*/ 0 h 274"/>
              <a:gd name="T32" fmla="*/ 412 w 412"/>
              <a:gd name="T33" fmla="*/ 274 h 2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2" h="274">
                <a:moveTo>
                  <a:pt x="341" y="226"/>
                </a:moveTo>
                <a:cubicBezTo>
                  <a:pt x="283" y="207"/>
                  <a:pt x="225" y="185"/>
                  <a:pt x="167" y="166"/>
                </a:cubicBezTo>
                <a:cubicBezTo>
                  <a:pt x="148" y="160"/>
                  <a:pt x="133" y="145"/>
                  <a:pt x="113" y="142"/>
                </a:cubicBezTo>
                <a:cubicBezTo>
                  <a:pt x="89" y="139"/>
                  <a:pt x="65" y="138"/>
                  <a:pt x="41" y="136"/>
                </a:cubicBezTo>
                <a:cubicBezTo>
                  <a:pt x="17" y="100"/>
                  <a:pt x="0" y="91"/>
                  <a:pt x="23" y="40"/>
                </a:cubicBezTo>
                <a:cubicBezTo>
                  <a:pt x="26" y="32"/>
                  <a:pt x="39" y="35"/>
                  <a:pt x="47" y="34"/>
                </a:cubicBezTo>
                <a:cubicBezTo>
                  <a:pt x="71" y="31"/>
                  <a:pt x="95" y="30"/>
                  <a:pt x="119" y="28"/>
                </a:cubicBezTo>
                <a:cubicBezTo>
                  <a:pt x="161" y="24"/>
                  <a:pt x="203" y="20"/>
                  <a:pt x="245" y="16"/>
                </a:cubicBezTo>
                <a:cubicBezTo>
                  <a:pt x="292" y="0"/>
                  <a:pt x="332" y="13"/>
                  <a:pt x="365" y="46"/>
                </a:cubicBezTo>
                <a:cubicBezTo>
                  <a:pt x="359" y="245"/>
                  <a:pt x="412" y="274"/>
                  <a:pt x="341" y="226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524000" y="2819400"/>
            <a:ext cx="685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286000" y="3276600"/>
            <a:ext cx="1447800" cy="533400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438400" y="327660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Инсулин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2819400" y="304800"/>
            <a:ext cx="2209800" cy="3810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029200" y="2438400"/>
            <a:ext cx="16764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867400" y="304800"/>
            <a:ext cx="27432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895600" y="1981200"/>
            <a:ext cx="1676400" cy="381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6629400" y="18288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7010400" y="2743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3581400" y="5638800"/>
            <a:ext cx="1981200" cy="38100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343400" y="2895600"/>
            <a:ext cx="2514600" cy="1905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733800" y="3657600"/>
            <a:ext cx="6096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419600" y="35814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H="1">
            <a:off x="4343400" y="38100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17" name="AutoShape 21"/>
          <p:cNvSpPr>
            <a:spLocks noChangeArrowheads="1"/>
          </p:cNvSpPr>
          <p:nvPr/>
        </p:nvSpPr>
        <p:spPr bwMode="auto">
          <a:xfrm>
            <a:off x="5257800" y="3733800"/>
            <a:ext cx="2362200" cy="533400"/>
          </a:xfrm>
          <a:prstGeom prst="wedgeEllipseCallout">
            <a:avLst>
              <a:gd name="adj1" fmla="val -74194"/>
              <a:gd name="adj2" fmla="val -37796"/>
            </a:avLst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791200" y="36576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Инсулинова</a:t>
            </a:r>
          </a:p>
          <a:p>
            <a:pPr eaLnBrk="0" hangingPunct="0"/>
            <a:r>
              <a:rPr lang="en-US" sz="1600" b="1">
                <a:solidFill>
                  <a:srgbClr val="FFFF00"/>
                </a:solidFill>
                <a:latin typeface="Times New Roman" pitchFamily="18" charset="0"/>
              </a:rPr>
              <a:t>резистентност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2743200" y="304800"/>
            <a:ext cx="2352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Фамилна обремененост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3048000" y="4343400"/>
            <a:ext cx="3048000" cy="990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bg-BG" sz="2400">
              <a:latin typeface="Times New Roman" pitchFamily="18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276600" y="4495800"/>
            <a:ext cx="268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Релативен инсулинов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 дефицит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105400" y="2438400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Затлъстяване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2955925" y="19431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Липолиза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4343400" y="2057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V="1">
            <a:off x="3200400" y="24384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V="1">
            <a:off x="3810000" y="1752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3810000" y="17526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5562600" y="1752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5105400" y="533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6172200" y="914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63246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2" name="Freeform 36"/>
          <p:cNvSpPr>
            <a:spLocks/>
          </p:cNvSpPr>
          <p:nvPr/>
        </p:nvSpPr>
        <p:spPr bwMode="auto">
          <a:xfrm>
            <a:off x="5562600" y="3048000"/>
            <a:ext cx="542925" cy="430213"/>
          </a:xfrm>
          <a:custGeom>
            <a:avLst/>
            <a:gdLst>
              <a:gd name="T0" fmla="*/ 2147483647 w 342"/>
              <a:gd name="T1" fmla="*/ 2147483647 h 271"/>
              <a:gd name="T2" fmla="*/ 2147483647 w 342"/>
              <a:gd name="T3" fmla="*/ 2147483647 h 271"/>
              <a:gd name="T4" fmla="*/ 2147483647 w 342"/>
              <a:gd name="T5" fmla="*/ 2147483647 h 271"/>
              <a:gd name="T6" fmla="*/ 2147483647 w 342"/>
              <a:gd name="T7" fmla="*/ 2147483647 h 271"/>
              <a:gd name="T8" fmla="*/ 2147483647 w 342"/>
              <a:gd name="T9" fmla="*/ 2147483647 h 271"/>
              <a:gd name="T10" fmla="*/ 2147483647 w 342"/>
              <a:gd name="T11" fmla="*/ 2147483647 h 271"/>
              <a:gd name="T12" fmla="*/ 2147483647 w 342"/>
              <a:gd name="T13" fmla="*/ 2147483647 h 271"/>
              <a:gd name="T14" fmla="*/ 2147483647 w 342"/>
              <a:gd name="T15" fmla="*/ 2147483647 h 271"/>
              <a:gd name="T16" fmla="*/ 2147483647 w 342"/>
              <a:gd name="T17" fmla="*/ 2147483647 h 271"/>
              <a:gd name="T18" fmla="*/ 2147483647 w 342"/>
              <a:gd name="T19" fmla="*/ 2147483647 h 271"/>
              <a:gd name="T20" fmla="*/ 2147483647 w 34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2"/>
              <a:gd name="T34" fmla="*/ 0 h 271"/>
              <a:gd name="T35" fmla="*/ 342 w 342"/>
              <a:gd name="T36" fmla="*/ 271 h 2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2" h="271">
                <a:moveTo>
                  <a:pt x="316" y="79"/>
                </a:moveTo>
                <a:cubicBezTo>
                  <a:pt x="279" y="51"/>
                  <a:pt x="232" y="28"/>
                  <a:pt x="190" y="7"/>
                </a:cubicBezTo>
                <a:cubicBezTo>
                  <a:pt x="132" y="10"/>
                  <a:pt x="86" y="0"/>
                  <a:pt x="40" y="31"/>
                </a:cubicBezTo>
                <a:cubicBezTo>
                  <a:pt x="15" y="68"/>
                  <a:pt x="13" y="45"/>
                  <a:pt x="4" y="97"/>
                </a:cubicBezTo>
                <a:cubicBezTo>
                  <a:pt x="8" y="162"/>
                  <a:pt x="0" y="200"/>
                  <a:pt x="52" y="235"/>
                </a:cubicBezTo>
                <a:cubicBezTo>
                  <a:pt x="71" y="264"/>
                  <a:pt x="57" y="251"/>
                  <a:pt x="100" y="265"/>
                </a:cubicBezTo>
                <a:cubicBezTo>
                  <a:pt x="106" y="267"/>
                  <a:pt x="118" y="271"/>
                  <a:pt x="118" y="271"/>
                </a:cubicBezTo>
                <a:cubicBezTo>
                  <a:pt x="177" y="264"/>
                  <a:pt x="217" y="264"/>
                  <a:pt x="268" y="247"/>
                </a:cubicBezTo>
                <a:cubicBezTo>
                  <a:pt x="286" y="229"/>
                  <a:pt x="304" y="217"/>
                  <a:pt x="322" y="199"/>
                </a:cubicBezTo>
                <a:cubicBezTo>
                  <a:pt x="326" y="186"/>
                  <a:pt x="339" y="176"/>
                  <a:pt x="340" y="163"/>
                </a:cubicBezTo>
                <a:cubicBezTo>
                  <a:pt x="342" y="140"/>
                  <a:pt x="333" y="96"/>
                  <a:pt x="316" y="79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4605338" y="3236913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Прицелна</a:t>
            </a:r>
          </a:p>
          <a:p>
            <a:pPr algn="ctr" eaLnBrk="0" hangingPunct="0"/>
            <a:r>
              <a:rPr lang="en-US" sz="1200" b="1">
                <a:latin typeface="Times New Roman" pitchFamily="18" charset="0"/>
              </a:rPr>
              <a:t>клетка</a:t>
            </a:r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4572000" y="5334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3581400" y="5562600"/>
            <a:ext cx="203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FFFF00"/>
                </a:solidFill>
                <a:latin typeface="Times New Roman" pitchFamily="18" charset="0"/>
              </a:rPr>
              <a:t>Хипергликемия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1752600" y="58674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V="1">
            <a:off x="1752600" y="3200400"/>
            <a:ext cx="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7315200" y="914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7315200" y="2286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7315200" y="3200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6994525" y="2781300"/>
            <a:ext cx="17446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Кетонови тела</a:t>
            </a:r>
            <a:r>
              <a:rPr lang="en-US" sz="1600">
                <a:latin typeface="Times New Roman" pitchFamily="18" charset="0"/>
              </a:rPr>
              <a:t> </a:t>
            </a: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8686800" y="2819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6553200" y="1905000"/>
            <a:ext cx="221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 Мастни киселини 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44" name="Line 48"/>
          <p:cNvSpPr>
            <a:spLocks noChangeShapeType="1"/>
          </p:cNvSpPr>
          <p:nvPr/>
        </p:nvSpPr>
        <p:spPr bwMode="auto">
          <a:xfrm flipH="1" flipV="1">
            <a:off x="8686800" y="1905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867400" y="3048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1">
                <a:latin typeface="Times New Roman" pitchFamily="18" charset="0"/>
              </a:rPr>
              <a:t>Субстратно внасяне</a:t>
            </a:r>
          </a:p>
          <a:p>
            <a:pPr eaLnBrk="0" hangingPunct="0"/>
            <a:r>
              <a:rPr lang="en-US" sz="1600" b="1">
                <a:latin typeface="Times New Roman" pitchFamily="18" charset="0"/>
              </a:rPr>
              <a:t>Субстратно изразходване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9746" name="Line 50"/>
          <p:cNvSpPr>
            <a:spLocks noChangeShapeType="1"/>
          </p:cNvSpPr>
          <p:nvPr/>
        </p:nvSpPr>
        <p:spPr bwMode="auto">
          <a:xfrm flipV="1">
            <a:off x="8458200" y="381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1447800" y="6172200"/>
            <a:ext cx="675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Патогенеза на инсулинозависим диабет (II</a:t>
            </a:r>
            <a:r>
              <a:rPr lang="bg-BG" sz="2400" b="1">
                <a:latin typeface="Times New Roman" pitchFamily="18" charset="0"/>
              </a:rPr>
              <a:t> тип)</a:t>
            </a: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b="1" smtClean="0">
                <a:latin typeface="Tahoma" pitchFamily="34" charset="0"/>
                <a:cs typeface="Tahoma" pitchFamily="34" charset="0"/>
              </a:rPr>
              <a:t>       Патогенеза на ИНЗД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928688" y="1935163"/>
            <a:ext cx="7758112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g-BG" smtClean="0"/>
              <a:t>       </a:t>
            </a:r>
            <a:r>
              <a:rPr lang="bg-BG" sz="2400" b="1" smtClean="0">
                <a:latin typeface="Tahoma" pitchFamily="34" charset="0"/>
                <a:cs typeface="Tahoma" pitchFamily="34" charset="0"/>
              </a:rPr>
              <a:t>Патогенезата на инсулинонезависимия диабет се характеризира с два метаболитни дефекта: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       1) инсулинова резистентност;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       2) нарушение на инсулиновата секреция  при глюкозно натоварване.</a:t>
            </a:r>
          </a:p>
          <a:p>
            <a:pPr eaLnBrk="1" hangingPunct="1"/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eaLnBrk="1" hangingPunct="1"/>
            <a:r>
              <a:rPr lang="bg-BG" sz="3600" b="1" smtClean="0">
                <a:latin typeface="Tahoma" pitchFamily="34" charset="0"/>
                <a:cs typeface="Tahoma" pitchFamily="34" charset="0"/>
              </a:rPr>
              <a:t>    Инсулинова резистентност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389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Наблюдават се следните аномалии: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   1) редуциран или дефектен синтез на инсулинови рецептори в тъканите — главно мускулна и мастна;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   2) </a:t>
            </a:r>
            <a:r>
              <a:rPr lang="bg-BG" sz="24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пострецепторен дефект — редуциран синтез и/или транслокация на ГП-4, които осигуряват тр</a:t>
            </a:r>
            <a:r>
              <a:rPr lang="bg-BG" sz="2400" smtClean="0">
                <a:solidFill>
                  <a:srgbClr val="002060"/>
                </a:solidFill>
              </a:rPr>
              <a:t> </a:t>
            </a:r>
            <a:r>
              <a:rPr lang="bg-BG" sz="24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анспортирането на глюкозата в тези тъкани.</a:t>
            </a:r>
            <a:r>
              <a:rPr lang="bg-BG" sz="240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smtClean="0"/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bg-BG" sz="2400" smtClean="0"/>
              <a:t>    </a:t>
            </a:r>
            <a:r>
              <a:rPr lang="bg-BG" sz="24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Адипоцитите на мастната тъкан имат 1/3 по-малко инсулинови рецептори!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989138"/>
            <a:ext cx="6059488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73238"/>
            <a:ext cx="57610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600" b="1" smtClean="0">
                <a:latin typeface="Tahoma" pitchFamily="34" charset="0"/>
                <a:cs typeface="Tahoma" pitchFamily="34" charset="0"/>
              </a:rPr>
            </a:br>
            <a:r>
              <a:rPr lang="bg-BG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600" b="1" smtClean="0">
                <a:latin typeface="Tahoma" pitchFamily="34" charset="0"/>
                <a:cs typeface="Tahoma" pitchFamily="34" charset="0"/>
              </a:rPr>
            </a:br>
            <a:r>
              <a:rPr lang="bg-BG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600" b="1" smtClean="0">
                <a:latin typeface="Tahoma" pitchFamily="34" charset="0"/>
                <a:cs typeface="Tahoma" pitchFamily="34" charset="0"/>
              </a:rPr>
            </a:br>
            <a:r>
              <a:rPr lang="bg-BG" sz="3600" b="1" smtClean="0">
                <a:latin typeface="Tahoma" pitchFamily="34" charset="0"/>
                <a:cs typeface="Tahoma" pitchFamily="34" charset="0"/>
              </a:rPr>
              <a:t/>
            </a:r>
            <a:br>
              <a:rPr lang="bg-BG" sz="3600" b="1" smtClean="0">
                <a:latin typeface="Tahoma" pitchFamily="34" charset="0"/>
                <a:cs typeface="Tahoma" pitchFamily="34" charset="0"/>
              </a:rPr>
            </a:br>
            <a:r>
              <a:rPr lang="bg-BG" sz="2800" b="1" smtClean="0">
                <a:latin typeface="Tahoma" pitchFamily="34" charset="0"/>
                <a:cs typeface="Tahoma" pitchFamily="34" charset="0"/>
              </a:rPr>
              <a:t>Нарушение на инсулиновата секреция при глюкозно натоварване</a:t>
            </a:r>
            <a:br>
              <a:rPr lang="bg-BG" sz="2800" b="1" smtClean="0">
                <a:latin typeface="Tahoma" pitchFamily="34" charset="0"/>
                <a:cs typeface="Tahoma" pitchFamily="34" charset="0"/>
              </a:rPr>
            </a:br>
            <a:endParaRPr lang="bg-BG" sz="28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28688" y="1785938"/>
            <a:ext cx="75438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  Дължи се на:</a:t>
            </a:r>
          </a:p>
          <a:p>
            <a:pPr eaLnBrk="1" hangingPunct="1"/>
            <a:r>
              <a:rPr lang="bg-BG" sz="2400" b="1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аномалия в 7. хромозома -</a:t>
            </a:r>
            <a:r>
              <a:rPr lang="bg-BG" sz="2400" b="1" i="1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2400" b="1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дефектната глюкокиназа  - потиска синтеза на АТР в В-клетката, а това нарушава К</a:t>
            </a:r>
            <a:r>
              <a:rPr lang="bg-BG" sz="2400" b="1" baseline="30000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bg-BG" sz="2400" b="1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 и Са</a:t>
            </a:r>
            <a:r>
              <a:rPr lang="bg-BG" sz="2400" b="1" baseline="30000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2+ </a:t>
            </a:r>
            <a:r>
              <a:rPr lang="bg-BG" sz="2400" b="1" smtClean="0">
                <a:solidFill>
                  <a:srgbClr val="0076A3"/>
                </a:solidFill>
                <a:latin typeface="Tahoma" pitchFamily="34" charset="0"/>
                <a:cs typeface="Tahoma" pitchFamily="34" charset="0"/>
              </a:rPr>
              <a:t>канали; </a:t>
            </a:r>
          </a:p>
          <a:p>
            <a:pPr eaLnBrk="1" hangingPunct="1"/>
            <a:r>
              <a:rPr lang="bg-BG" sz="24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хронична хипергликемия -В-клетките стават по-малко чувствителни към глюкозната стимулация за инсулинова секреция </a:t>
            </a:r>
            <a:r>
              <a:rPr lang="bg-BG" sz="2400" b="1" smtClean="0">
                <a:solidFill>
                  <a:srgbClr val="33CC33"/>
                </a:solidFill>
                <a:latin typeface="Tahoma" pitchFamily="34" charset="0"/>
                <a:cs typeface="Tahoma" pitchFamily="34" charset="0"/>
              </a:rPr>
              <a:t>"глюкозна токсичност”</a:t>
            </a:r>
            <a:r>
              <a:rPr lang="bg-BG" sz="24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- абсолютното намаление броя на ГП-2.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3152775"/>
          </a:xfrm>
        </p:spPr>
        <p:txBody>
          <a:bodyPr/>
          <a:lstStyle/>
          <a:p>
            <a:r>
              <a:rPr lang="bg-BG" sz="4000" b="1" smtClean="0">
                <a:latin typeface="Tahoma" pitchFamily="34" charset="0"/>
                <a:cs typeface="Tahoma" pitchFamily="34" charset="0"/>
              </a:rPr>
              <a:t>   </a:t>
            </a:r>
            <a:br>
              <a:rPr lang="bg-BG" sz="4000" b="1" smtClean="0">
                <a:latin typeface="Tahoma" pitchFamily="34" charset="0"/>
                <a:cs typeface="Tahoma" pitchFamily="34" charset="0"/>
              </a:rPr>
            </a:br>
            <a:r>
              <a:rPr lang="bg-BG" sz="4000" b="1" smtClean="0">
                <a:latin typeface="Tahoma" pitchFamily="34" charset="0"/>
                <a:cs typeface="Tahoma" pitchFamily="34" charset="0"/>
              </a:rPr>
              <a:t>        Патобиохимия на диабета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eaLnBrk="1" hangingPunct="1"/>
            <a:r>
              <a:rPr lang="bg-BG" sz="2800" b="1" smtClean="0">
                <a:latin typeface="Tahoma" pitchFamily="34" charset="0"/>
                <a:cs typeface="Tahoma" pitchFamily="34" charset="0"/>
              </a:rPr>
              <a:t> Нарушения във въглехидратната обмяна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bg-BG" b="1" smtClean="0">
                <a:latin typeface="Tahoma" pitchFamily="34" charset="0"/>
              </a:rPr>
              <a:t>Хипергликемия</a:t>
            </a:r>
          </a:p>
          <a:p>
            <a:pPr eaLnBrk="1" hangingPunct="1"/>
            <a:r>
              <a:rPr lang="bg-BG" b="1" smtClean="0">
                <a:latin typeface="Tahoma" pitchFamily="34" charset="0"/>
              </a:rPr>
              <a:t>  Глюкозо-6-фосфат: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bg-BG" b="1" smtClean="0">
                <a:latin typeface="Tahoma" pitchFamily="34" charset="0"/>
              </a:rPr>
              <a:t>  гликогенеза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bg-BG" b="1" smtClean="0">
                <a:latin typeface="Tahoma" pitchFamily="34" charset="0"/>
              </a:rPr>
              <a:t>  разграждане на глюкоза в цикъла на Кребс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bg-BG" b="1" smtClean="0">
                <a:latin typeface="Tahoma" pitchFamily="34" charset="0"/>
              </a:rPr>
              <a:t>  разграждане на глюкоза по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bg-BG" b="1" smtClean="0">
                <a:latin typeface="Tahoma" pitchFamily="34" charset="0"/>
              </a:rPr>
              <a:t>      пентозофосфатен път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bg-BG" b="1" smtClean="0">
                <a:latin typeface="Tahoma" pitchFamily="34" charset="0"/>
              </a:rPr>
              <a:t>  синтеза на аминозахари</a:t>
            </a:r>
          </a:p>
          <a:p>
            <a:pPr eaLnBrk="1" hangingPunct="1"/>
            <a:endParaRPr lang="bg-BG" b="1" smtClean="0">
              <a:latin typeface="Tahom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g-BG" b="1" smtClean="0">
                <a:solidFill>
                  <a:srgbClr val="FF0066"/>
                </a:solidFill>
                <a:latin typeface="Tahoma" pitchFamily="34" charset="0"/>
              </a:rPr>
              <a:t>Клетките се “къпят в глюкоза”, но гладуват!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43731" y="2713832"/>
            <a:ext cx="4286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1000919" y="3571082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000919" y="4071144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000919" y="3142457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045369" y="4866482"/>
            <a:ext cx="428625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>     </a:t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3900" b="1" smtClean="0">
                <a:latin typeface="Tahoma" pitchFamily="34" charset="0"/>
                <a:cs typeface="Tahoma" pitchFamily="34" charset="0"/>
              </a:rPr>
            </a:br>
            <a:r>
              <a:rPr lang="en-US" sz="3900" b="1" smtClean="0">
                <a:latin typeface="Tahoma" pitchFamily="34" charset="0"/>
                <a:cs typeface="Tahoma" pitchFamily="34" charset="0"/>
              </a:rPr>
              <a:t>    </a:t>
            </a:r>
            <a:endParaRPr lang="bg-BG" sz="3900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773238"/>
            <a:ext cx="5689600" cy="4103687"/>
          </a:xfrm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11188" y="765175"/>
            <a:ext cx="75612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 b="1">
                <a:solidFill>
                  <a:schemeClr val="tx2"/>
                </a:solidFill>
                <a:latin typeface="Tahoma" pitchFamily="34" charset="0"/>
              </a:rPr>
              <a:t>Видове хипергликемии:</a:t>
            </a:r>
            <a:br>
              <a:rPr lang="bg-BG" sz="2400" b="1">
                <a:solidFill>
                  <a:schemeClr val="tx2"/>
                </a:solidFill>
                <a:latin typeface="Tahoma" pitchFamily="34" charset="0"/>
              </a:rPr>
            </a:br>
            <a:r>
              <a:rPr lang="bg-BG" sz="2400" b="1">
                <a:solidFill>
                  <a:schemeClr val="tx2"/>
                </a:solidFill>
                <a:latin typeface="Tahoma" pitchFamily="34" charset="0"/>
              </a:rPr>
              <a:t>Алиментарна хипергликемия;</a:t>
            </a:r>
            <a:r>
              <a:rPr lang="bg-BG" sz="2400" b="1">
                <a:latin typeface="Tahoma" pitchFamily="34" charset="0"/>
              </a:rPr>
              <a:t> </a:t>
            </a:r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Tahoma" pitchFamily="34" charset="0"/>
              </a:rPr>
            </a:br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Tahoma" pitchFamily="34" charset="0"/>
              </a:rPr>
            </a:br>
            <a:endParaRPr lang="bg-BG" sz="2400" b="1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r>
              <a:rPr lang="bg-BG" sz="2800" b="1" smtClean="0">
                <a:latin typeface="Tahoma" pitchFamily="34" charset="0"/>
              </a:rPr>
              <a:t>          Нарушения в белтъчната обмяна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1116013" y="1935163"/>
            <a:ext cx="7570787" cy="4389437"/>
          </a:xfrm>
        </p:spPr>
        <p:txBody>
          <a:bodyPr/>
          <a:lstStyle/>
          <a:p>
            <a:r>
              <a:rPr lang="bg-BG" sz="2400" b="1" smtClean="0">
                <a:latin typeface="Tahoma" pitchFamily="34" charset="0"/>
              </a:rPr>
              <a:t>Отрицателен азотен баланс</a:t>
            </a:r>
          </a:p>
          <a:p>
            <a:r>
              <a:rPr lang="bg-BG" sz="2400" b="1" smtClean="0">
                <a:latin typeface="Tahoma" pitchFamily="34" charset="0"/>
              </a:rPr>
              <a:t>Засилена протеолиза</a:t>
            </a:r>
          </a:p>
          <a:p>
            <a:r>
              <a:rPr lang="bg-BG" sz="2400" b="1" smtClean="0">
                <a:latin typeface="Tahoma" pitchFamily="34" charset="0"/>
              </a:rPr>
              <a:t>Аминоацидемия</a:t>
            </a:r>
          </a:p>
          <a:p>
            <a:r>
              <a:rPr lang="bg-BG" sz="2400" b="1" smtClean="0">
                <a:latin typeface="Tahoma" pitchFamily="34" charset="0"/>
              </a:rPr>
              <a:t>   аланин</a:t>
            </a:r>
          </a:p>
          <a:p>
            <a:r>
              <a:rPr lang="bg-BG" sz="2400" b="1" smtClean="0">
                <a:latin typeface="Tahoma" pitchFamily="34" charset="0"/>
              </a:rPr>
              <a:t>   увеличаване на разклонено-верижните аминокиселини (валин, левцин,изолевцин)</a:t>
            </a:r>
          </a:p>
          <a:p>
            <a:r>
              <a:rPr lang="bg-BG" sz="2400" b="1" smtClean="0">
                <a:latin typeface="Tahoma" pitchFamily="34" charset="0"/>
              </a:rPr>
              <a:t>Засилена гликонеогенеза</a:t>
            </a:r>
          </a:p>
          <a:p>
            <a:endParaRPr lang="bg-BG" sz="2400" b="1" smtClean="0">
              <a:latin typeface="Tahoma" pitchFamily="34" charset="0"/>
            </a:endParaRPr>
          </a:p>
          <a:p>
            <a:endParaRPr lang="bg-BG" smtClean="0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619250" y="3284538"/>
            <a:ext cx="0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 flipV="1">
            <a:off x="1619250" y="3716338"/>
            <a:ext cx="0" cy="431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bg-BG" sz="2800" b="1" smtClean="0">
                <a:latin typeface="Tahoma" pitchFamily="34" charset="0"/>
              </a:rPr>
              <a:t>        Нарушения в липидната обмяна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1042988" y="1935163"/>
            <a:ext cx="7643812" cy="4389437"/>
          </a:xfrm>
        </p:spPr>
        <p:txBody>
          <a:bodyPr/>
          <a:lstStyle/>
          <a:p>
            <a:r>
              <a:rPr lang="bg-BG" sz="2400" b="1" smtClean="0">
                <a:latin typeface="Tahoma" pitchFamily="34" charset="0"/>
              </a:rPr>
              <a:t>Активирана липопротеинлипаза</a:t>
            </a:r>
          </a:p>
          <a:p>
            <a:r>
              <a:rPr lang="bg-BG" sz="2400" b="1" smtClean="0">
                <a:latin typeface="Tahoma" pitchFamily="34" charset="0"/>
              </a:rPr>
              <a:t>Увеличаване на СМК</a:t>
            </a:r>
          </a:p>
          <a:p>
            <a:r>
              <a:rPr lang="bg-BG" sz="2400" b="1" smtClean="0">
                <a:latin typeface="Tahoma" pitchFamily="34" charset="0"/>
              </a:rPr>
              <a:t>Засилено бета – окисление и   ацетил-КоА</a:t>
            </a:r>
          </a:p>
          <a:p>
            <a:r>
              <a:rPr lang="bg-BG" sz="2400" b="1" smtClean="0">
                <a:latin typeface="Tahoma" pitchFamily="34" charset="0"/>
              </a:rPr>
              <a:t>Засилена кетогенеза (хиперглюкагонемия)</a:t>
            </a:r>
          </a:p>
          <a:p>
            <a:r>
              <a:rPr lang="bg-BG" sz="2400" b="1" smtClean="0">
                <a:latin typeface="Tahoma" pitchFamily="34" charset="0"/>
              </a:rPr>
              <a:t>Засилено холестеролообразуване (ранна атеросклероза)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V="1">
            <a:off x="6227763" y="2708275"/>
            <a:ext cx="0" cy="5048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b="1" smtClean="0">
                <a:latin typeface="Tahoma" pitchFamily="34" charset="0"/>
              </a:rPr>
              <a:t>     Диабетна кетоацидоза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smtClean="0">
                <a:latin typeface="Tahoma" pitchFamily="34" charset="0"/>
                <a:cs typeface="Tahoma" pitchFamily="34" charset="0"/>
              </a:rPr>
              <a:t>Хиперкетонемия</a:t>
            </a:r>
          </a:p>
          <a:p>
            <a:r>
              <a:rPr lang="bg-BG" b="1" smtClean="0">
                <a:latin typeface="Tahoma" pitchFamily="34" charset="0"/>
                <a:cs typeface="Tahoma" pitchFamily="34" charset="0"/>
              </a:rPr>
              <a:t>Метаболитна ацидоза – бета-хидроксибутират, ацетоацетат</a:t>
            </a:r>
          </a:p>
          <a:p>
            <a:r>
              <a:rPr lang="bg-BG" b="1" smtClean="0">
                <a:latin typeface="Tahoma" pitchFamily="34" charset="0"/>
                <a:cs typeface="Tahoma" pitchFamily="34" charset="0"/>
              </a:rPr>
              <a:t>Загуба на телесни течности и електролити – хипергликемия, осмотична диуреза, дехидратация, хиповолемия</a:t>
            </a:r>
          </a:p>
          <a:p>
            <a:r>
              <a:rPr lang="bg-BG" b="1" smtClean="0">
                <a:latin typeface="Tahoma" pitchFamily="34" charset="0"/>
                <a:cs typeface="Tahoma" pitchFamily="34" charset="0"/>
              </a:rPr>
              <a:t>Нарушен бъбречен кръвоток</a:t>
            </a:r>
          </a:p>
          <a:p>
            <a:r>
              <a:rPr lang="en-US" b="1" smtClean="0">
                <a:latin typeface="Tahoma" pitchFamily="34" charset="0"/>
                <a:cs typeface="Tahoma" pitchFamily="34" charset="0"/>
              </a:rPr>
              <a:t>    Na</a:t>
            </a:r>
            <a:r>
              <a:rPr lang="ru-RU" b="1" smtClean="0">
                <a:latin typeface="Tahoma" pitchFamily="34" charset="0"/>
                <a:cs typeface="Tahoma" pitchFamily="34" charset="0"/>
              </a:rPr>
              <a:t>, </a:t>
            </a:r>
            <a:r>
              <a:rPr lang="bg-BG" b="1" smtClean="0">
                <a:latin typeface="Tahoma" pitchFamily="34" charset="0"/>
                <a:cs typeface="Tahoma" pitchFamily="34" charset="0"/>
              </a:rPr>
              <a:t>К,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Mg</a:t>
            </a:r>
            <a:r>
              <a:rPr lang="ru-RU" b="1" smtClean="0">
                <a:latin typeface="Tahoma" pitchFamily="34" charset="0"/>
                <a:cs typeface="Tahoma" pitchFamily="34" charset="0"/>
              </a:rPr>
              <a:t>, </a:t>
            </a:r>
            <a:r>
              <a:rPr lang="bg-BG" b="1" smtClean="0">
                <a:latin typeface="Tahoma" pitchFamily="34" charset="0"/>
                <a:cs typeface="Tahoma" pitchFamily="34" charset="0"/>
              </a:rPr>
              <a:t>С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l</a:t>
            </a:r>
            <a:r>
              <a:rPr lang="bg-BG" b="1" smtClean="0">
                <a:latin typeface="Tahoma" pitchFamily="34" charset="0"/>
                <a:cs typeface="Tahoma" pitchFamily="34" charset="0"/>
              </a:rPr>
              <a:t> и бикарбонати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 </a:t>
            </a:r>
            <a:endParaRPr lang="bg-BG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971550" y="5013325"/>
            <a:ext cx="0" cy="50323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r>
              <a:rPr lang="bg-BG" sz="3600" b="1" smtClean="0">
                <a:latin typeface="Tahoma" pitchFamily="34" charset="0"/>
              </a:rPr>
              <a:t>    Хиперосмоларна кома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Екстремната хипергликемия— над 35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mmol</a:t>
            </a:r>
            <a:r>
              <a:rPr lang="ru-RU" b="1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L</a:t>
            </a:r>
            <a:endParaRPr lang="bg-BG" b="1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Осмотична диуреза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Полиурия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Дехидратация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Хиповолемия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Нарушен бъбречен кръвоток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Натрупване на глюкоза и азот в кръвта –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bg-BG" b="1" smtClean="0">
                <a:latin typeface="Tahoma" pitchFamily="34" charset="0"/>
                <a:cs typeface="Tahoma" pitchFamily="34" charset="0"/>
              </a:rPr>
              <a:t>      хиперосмоларитет – над 310 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>mosm/l</a:t>
            </a:r>
          </a:p>
          <a:p>
            <a:pPr>
              <a:lnSpc>
                <a:spcPct val="90000"/>
              </a:lnSpc>
            </a:pPr>
            <a:r>
              <a:rPr lang="bg-BG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  Порочен кръг!</a:t>
            </a:r>
            <a:endParaRPr lang="en-US" b="1" smtClean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bg-BG" smtClean="0"/>
              <a:t>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1000125" y="5357813"/>
            <a:ext cx="0" cy="428625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62966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   Характеристики на двата основни вида диабет</a:t>
            </a:r>
            <a:endParaRPr lang="bg-BG" sz="2400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0980" name="Group 20"/>
          <p:cNvGraphicFramePr>
            <a:graphicFrameLocks noGrp="1"/>
          </p:cNvGraphicFramePr>
          <p:nvPr/>
        </p:nvGraphicFramePr>
        <p:xfrm>
          <a:off x="1285875" y="1143000"/>
          <a:ext cx="6858000" cy="5320348"/>
        </p:xfrm>
        <a:graphic>
          <a:graphicData uri="http://schemas.openxmlformats.org/drawingml/2006/table">
            <a:tbl>
              <a:tblPr/>
              <a:tblGrid>
                <a:gridCol w="2286000"/>
                <a:gridCol w="2295525"/>
                <a:gridCol w="2276475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Характеристики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ИЗЗД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ИНЗД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·Основно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патогенетично звено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·Лечение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·Честота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·Възраст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·Клинична картина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·Наследственост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·Тегло на индивида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·Честота на хронични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усложнения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Абсолютен инсулинов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дефицит; Автоимунна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деструкция на клетките на панкреаса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Инсулин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0.2-0.7%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Преди 30 год. </a:t>
                      </a:r>
                      <a:r>
                        <a:rPr kumimoji="0" 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(ювенилен)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Започва остро с трите “П” и 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отслабване; Чести усложнения – ДКА, ДК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Автоимунни феномени 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HLA)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Обикновено ↓ или→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Релативен инсулинов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дефицит; Има инсулин, или има нарушена секреция или резистентност,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Диета, ФН, перорални л-ва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2-7% (х 10)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След 40 год. </a:t>
                      </a:r>
                      <a:r>
                        <a:rPr kumimoji="0" lang="bg-BG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(възрастов)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Няма ясна клиника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Често уриниране и жажда;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Рядко - кетоцидоза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Изявена фамилност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 повечето случаи ↑ 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obesitas)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Висока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F1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3200" b="1" smtClean="0">
                <a:latin typeface="Tahoma" pitchFamily="34" charset="0"/>
                <a:cs typeface="Tahoma" pitchFamily="34" charset="0"/>
              </a:rPr>
              <a:t>Клинични симптоми </a:t>
            </a:r>
            <a:r>
              <a:rPr lang="en-US" sz="3200" b="1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3200" b="1" smtClean="0">
                <a:latin typeface="Tahoma" pitchFamily="34" charset="0"/>
                <a:cs typeface="Tahoma" pitchFamily="34" charset="0"/>
              </a:rPr>
              <a:t>ранни</a:t>
            </a:r>
            <a:r>
              <a:rPr lang="en-US" sz="3200" b="1" smtClean="0">
                <a:latin typeface="Tahoma" pitchFamily="34" charset="0"/>
                <a:cs typeface="Tahoma" pitchFamily="34" charset="0"/>
              </a:rPr>
              <a:t>)</a:t>
            </a:r>
            <a:endParaRPr lang="bg-BG" sz="32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331913" y="2420938"/>
            <a:ext cx="6408737" cy="2493962"/>
          </a:xfrm>
        </p:spPr>
        <p:txBody>
          <a:bodyPr/>
          <a:lstStyle/>
          <a:p>
            <a:pPr eaLnBrk="1" hangingPunct="1"/>
            <a:r>
              <a:rPr lang="bg-BG" sz="2400" b="1" smtClean="0">
                <a:latin typeface="Tahoma" pitchFamily="34" charset="0"/>
                <a:cs typeface="Tahoma" pitchFamily="34" charset="0"/>
              </a:rPr>
              <a:t>Глюкозурия  </a:t>
            </a:r>
          </a:p>
          <a:p>
            <a:pPr eaLnBrk="1" hangingPunct="1"/>
            <a:r>
              <a:rPr lang="bg-BG" sz="2400" b="1" smtClean="0">
                <a:latin typeface="Tahoma" pitchFamily="34" charset="0"/>
                <a:cs typeface="Tahoma" pitchFamily="34" charset="0"/>
              </a:rPr>
              <a:t>Полиурия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 –</a:t>
            </a:r>
            <a:r>
              <a:rPr lang="bg-BG" sz="2400" b="1" smtClean="0">
                <a:latin typeface="Tahoma" pitchFamily="34" charset="0"/>
                <a:cs typeface="Tahoma" pitchFamily="34" charset="0"/>
              </a:rPr>
              <a:t> осмотична диуреза</a:t>
            </a:r>
          </a:p>
          <a:p>
            <a:pPr eaLnBrk="1" hangingPunct="1"/>
            <a:r>
              <a:rPr lang="bg-BG" sz="2400" b="1" smtClean="0">
                <a:latin typeface="Tahoma" pitchFamily="34" charset="0"/>
                <a:cs typeface="Tahoma" pitchFamily="34" charset="0"/>
              </a:rPr>
              <a:t>Полидипсия – хипергликемия и дехидратация</a:t>
            </a:r>
          </a:p>
          <a:p>
            <a:pPr eaLnBrk="1" hangingPunct="1"/>
            <a:r>
              <a:rPr lang="bg-BG" sz="2400" b="1" smtClean="0">
                <a:latin typeface="Tahoma" pitchFamily="34" charset="0"/>
                <a:cs typeface="Tahoma" pitchFamily="34" charset="0"/>
              </a:rPr>
              <a:t>Полифагия  - клетъчно гладуване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000" b="1" smtClean="0">
                <a:latin typeface="Tahoma" pitchFamily="34" charset="0"/>
                <a:cs typeface="Tahoma" pitchFamily="34" charset="0"/>
              </a:rPr>
              <a:t>Клинични симптоми 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(</a:t>
            </a:r>
            <a:r>
              <a:rPr lang="bg-BG" sz="4000" b="1" smtClean="0">
                <a:latin typeface="Tahoma" pitchFamily="34" charset="0"/>
                <a:cs typeface="Tahoma" pitchFamily="34" charset="0"/>
              </a:rPr>
              <a:t>късни</a:t>
            </a:r>
            <a:r>
              <a:rPr lang="en-US" sz="4000" b="1" smtClean="0">
                <a:latin typeface="Tahoma" pitchFamily="34" charset="0"/>
                <a:cs typeface="Tahoma" pitchFamily="34" charset="0"/>
              </a:rPr>
              <a:t>)</a:t>
            </a:r>
            <a:endParaRPr lang="bg-BG" sz="4000" b="1" smtClean="0"/>
          </a:p>
        </p:txBody>
      </p:sp>
      <p:sp>
        <p:nvSpPr>
          <p:cNvPr id="44035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0" y="1928813"/>
            <a:ext cx="5043488" cy="4389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Сърдечно-съдови усложнения -атеросклероза, ИБС, гангрена на долните крайници;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Бъбречни - диабетна нефропатия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Нервни – диабетна кома, полиневрити;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Очни- диабетна ретинопатия и катаракта;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Кожни-сърбежи, фурункули, абсцеси, флегмони;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Полови-менструални смущения, импотенция;</a:t>
            </a:r>
          </a:p>
          <a:p>
            <a:pPr eaLnBrk="1" hangingPunct="1">
              <a:lnSpc>
                <a:spcPct val="80000"/>
              </a:lnSpc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Съзъбие - пиорея,парадонтоза, опадане на зъбите.</a:t>
            </a:r>
          </a:p>
        </p:txBody>
      </p:sp>
      <p:pic>
        <p:nvPicPr>
          <p:cNvPr id="44036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1935163"/>
            <a:ext cx="368617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b="1" smtClean="0">
                <a:latin typeface="Tahoma" pitchFamily="34" charset="0"/>
              </a:rPr>
              <a:t>   Усложнения на диабета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844675"/>
            <a:ext cx="5194300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341438"/>
            <a:ext cx="7772400" cy="2771775"/>
          </a:xfrm>
        </p:spPr>
        <p:txBody>
          <a:bodyPr/>
          <a:lstStyle/>
          <a:p>
            <a:r>
              <a:rPr lang="bg-BG" b="1" smtClean="0"/>
              <a:t>ПАТОГЕНЕТИЧНА РОЛЯ НА НЕЕНЗИМНОТО ГЛИКИРАНЕ</a:t>
            </a:r>
            <a:endParaRPr lang="en-GB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304800" y="4953000"/>
            <a:ext cx="88392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НЕЕНЗИМНОТО СВЪРЗВАНЕ НА ГЛЮКОЗАТА КЪМ ЛИЗИНОВИТЕ ОСТАТЪЦИ ВОДИ ДО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ФОРМИРАНЕ НА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SCHIFF-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БАЗИ И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AMADORI-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ПРОДУКТИ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КЪСНИТЕ ПРОДУКТИ НА ГЛИКИРАНЕ (А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</a:rPr>
              <a:t>GEs)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 СЕ ОБРАЗУВАТ ЧРЕЗ ПО-НАТАТЪШНА ТРАНСФОРМАЦИЯ НА 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AMADORI-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ПРОДУКТИТЕ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bg-BG" sz="1400" b="1">
                <a:solidFill>
                  <a:srgbClr val="000000"/>
                </a:solidFill>
                <a:latin typeface="Tahoma" pitchFamily="34" charset="0"/>
              </a:rPr>
              <a:t>ТЕЗИ ПРОМЕНИ СА НЕОБРАТИМИ ПОРАДИ ОБРАЗУВАНЕ НА ВЪТРЕ- И МЕЖДУМОЛЕКУЛНИ КРЪСТОСАНИ ВРЪЗКИ</a:t>
            </a:r>
            <a:r>
              <a:rPr lang="en-US" sz="14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</a:t>
            </a:r>
            <a:endParaRPr lang="en-US" sz="1400" b="1">
              <a:latin typeface="Tahoma" pitchFamily="34" charset="0"/>
              <a:cs typeface="Times New Roman" pitchFamily="18" charset="0"/>
            </a:endParaRPr>
          </a:p>
          <a:p>
            <a:pPr eaLnBrk="0" hangingPunct="0"/>
            <a:endParaRPr lang="en-US" sz="1400" b="1">
              <a:latin typeface="Tahoma" pitchFamily="34" charset="0"/>
            </a:endParaRPr>
          </a:p>
        </p:txBody>
      </p:sp>
      <p:pic>
        <p:nvPicPr>
          <p:cNvPr id="47107" name="Picture 5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70564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42875"/>
          </a:xfrm>
        </p:spPr>
        <p:txBody>
          <a:bodyPr/>
          <a:lstStyle/>
          <a:p>
            <a:pPr eaLnBrk="1" hangingPunct="1"/>
            <a:endParaRPr lang="bg-BG" sz="46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28688" y="549275"/>
            <a:ext cx="7729537" cy="5768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Видове хипергликемии:</a:t>
            </a:r>
          </a:p>
          <a:p>
            <a:pPr eaLnBrk="1" hangingPunct="1">
              <a:lnSpc>
                <a:spcPct val="110000"/>
              </a:lnSpc>
              <a:buFont typeface="Arial" charset="0"/>
              <a:buChar char="•"/>
            </a:pPr>
            <a:r>
              <a:rPr lang="ru-RU" sz="2000" b="1" smtClean="0">
                <a:latin typeface="Tahoma" pitchFamily="34" charset="0"/>
                <a:cs typeface="Tahoma" pitchFamily="34" charset="0"/>
              </a:rPr>
              <a:t>Повишена продукция на контраинсуларни хормони -</a:t>
            </a:r>
            <a:r>
              <a:rPr lang="bg-BG" sz="2000" b="1" smtClean="0">
                <a:latin typeface="Tahoma" pitchFamily="34" charset="0"/>
              </a:rPr>
              <a:t>стресови състояния, тежки физически усилия и някои ендокринопатии</a:t>
            </a:r>
            <a:r>
              <a:rPr lang="ru-RU" sz="2000" b="1" smtClean="0">
                <a:latin typeface="Tahoma" pitchFamily="34" charset="0"/>
                <a:cs typeface="Tahoma" pitchFamily="34" charset="0"/>
              </a:rPr>
              <a:t>;</a:t>
            </a:r>
          </a:p>
          <a:p>
            <a:pPr marL="1143000" lvl="2" indent="-228600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bg-BG" sz="1700" b="1" smtClean="0">
                <a:solidFill>
                  <a:srgbClr val="6699FF"/>
                </a:solidFill>
                <a:latin typeface="Tahoma" pitchFamily="34" charset="0"/>
              </a:rPr>
              <a:t>Пептидни контраинсуларни хормони (глюкагон, растежен хормон) и катехоламини - чернодробната и мускулната фосфорилаза (стимулиране на гликогенолизата и инхибиране на гликогеносинтезата) и липазата в адипоцитите (повишено ниво на плазмените СМК, повишена резистентност към инсулина); </a:t>
            </a:r>
          </a:p>
          <a:p>
            <a:pPr marL="1143000" lvl="2" indent="-228600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bg-BG" sz="1700" b="1" smtClean="0">
                <a:latin typeface="Tahoma" pitchFamily="34" charset="0"/>
              </a:rPr>
              <a:t>Стероидни контраинсуларни хормони (кортикостероиди) и тироксин - Кортизолът стимулира глюконеогенезата и намалява глюкозната утилизация, създавайки пострецепторна инсулинова резистентност. Тиреоидните хормони (Т3 и Т4) засилват резорбцията на глюкоза в тънките</a:t>
            </a:r>
            <a:r>
              <a:rPr lang="bg-BG" sz="1700" b="1" smtClean="0"/>
              <a:t> </a:t>
            </a:r>
            <a:r>
              <a:rPr lang="bg-BG" sz="1700" b="1" smtClean="0">
                <a:latin typeface="Tahoma" pitchFamily="34" charset="0"/>
              </a:rPr>
              <a:t>черва.</a:t>
            </a:r>
            <a:r>
              <a:rPr lang="bg-BG" smtClean="0"/>
              <a:t>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762000" y="53340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ФОРМИРАНЕТО НА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AGEs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ВОДИ ДО УВЛИЧЕНИЕ НА ЕНДОТЕЛНАТА ПРОПУСКЛИВОСТ И ПРОКОАГУЛАНТНА АКТИВНОСТ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</a:t>
            </a:r>
            <a:r>
              <a:rPr lang="en-GB" sz="1600">
                <a:latin typeface="Tahoma" pitchFamily="34" charset="0"/>
              </a:rPr>
              <a:t> </a:t>
            </a:r>
          </a:p>
        </p:txBody>
      </p:sp>
      <p:pic>
        <p:nvPicPr>
          <p:cNvPr id="48131" name="Picture 5" descr="untitle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65175"/>
            <a:ext cx="6481762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457200" y="5181600"/>
            <a:ext cx="8077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  </a:t>
            </a:r>
            <a:r>
              <a:rPr lang="en-US" sz="7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  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УСТАНОВЕНИ СА</a:t>
            </a:r>
            <a:r>
              <a:rPr lang="bg-BG" sz="7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AGEs-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СПЕЦИФИЧНИ РЕЦЕПТОРИ ВЪРХУ МОНОЦИТИТЕ.</a:t>
            </a:r>
            <a:r>
              <a:rPr lang="bg-BG" sz="1600">
                <a:latin typeface="Tahoma" pitchFamily="34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AGEs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СА ХЕМОТАКСИЧНИ ЗА МОНОЦИТИ И СВЪРЗВАНЕТО НА ЛИГАНДИТЕ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ДОВЕЖДА ДО ПОВИШЕНА ПРОДУКЦИЯ НА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IL-1ά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И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TNF-</a:t>
            </a:r>
            <a:r>
              <a:rPr lang="el-GR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α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 </a:t>
            </a:r>
            <a:endParaRPr lang="bg-BG" sz="1600" b="1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AGEs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УВЕЛИЧАВАТ ПРОЛИФЕРАЦИЯТА НА ГМК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</a:t>
            </a:r>
            <a:r>
              <a:rPr lang="en-GB" sz="1600" b="1">
                <a:latin typeface="Tahoma" pitchFamily="34" charset="0"/>
              </a:rPr>
              <a:t> </a:t>
            </a:r>
          </a:p>
        </p:txBody>
      </p:sp>
      <p:pic>
        <p:nvPicPr>
          <p:cNvPr id="49155" name="Picture 4" descr="untitled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31825"/>
            <a:ext cx="64801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990600" y="5486400"/>
            <a:ext cx="7162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AGEs-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СПЕЦИФИЧНИ РЕЦЕПТОРИ СА УСТАНОВЕНИ ВЪРХУ </a:t>
            </a:r>
            <a:endParaRPr lang="en-US" sz="1600" b="1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T-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ЛИМФОЦИТИ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.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СВЪРЗВАНЕТО НА ЛИГАНДИТЕ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bg-BG" sz="1600" b="1">
                <a:solidFill>
                  <a:srgbClr val="000000"/>
                </a:solidFill>
                <a:latin typeface="Tahoma" pitchFamily="34" charset="0"/>
              </a:rPr>
              <a:t>ДОВЕЖДА ДО ПОВИШЕНА ПРОДУКЦИЯ НА </a:t>
            </a: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IFN-γ.</a:t>
            </a:r>
            <a:r>
              <a:rPr lang="en-GB" sz="1600" b="1">
                <a:latin typeface="Tahoma" pitchFamily="34" charset="0"/>
              </a:rPr>
              <a:t> </a:t>
            </a:r>
          </a:p>
        </p:txBody>
      </p:sp>
      <p:pic>
        <p:nvPicPr>
          <p:cNvPr id="50179" name="Picture 4" descr="untitled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549275"/>
            <a:ext cx="68405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81000" y="4843463"/>
            <a:ext cx="8229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b="1">
                <a:solidFill>
                  <a:srgbClr val="000000"/>
                </a:solidFill>
              </a:rPr>
              <a:t>ОБРАЗУВАНЕТО НА </a:t>
            </a:r>
            <a:r>
              <a:rPr lang="en-US" b="1">
                <a:solidFill>
                  <a:srgbClr val="000000"/>
                </a:solidFill>
              </a:rPr>
              <a:t> AGEs </a:t>
            </a:r>
            <a:r>
              <a:rPr lang="bg-BG" b="1">
                <a:solidFill>
                  <a:srgbClr val="000000"/>
                </a:solidFill>
              </a:rPr>
              <a:t>ВЪРХУ ПРОТЕИНИТЕ, ВКЛЮЧИТЕЛНО И ВЪРХУ ЕЛАСТИНА ВОДИ ДО УВЕЛИЧЕНО ПРИХВАЩАНЕ НА ПЛАЗМЕНИ ПРОТЕИНИ</a:t>
            </a:r>
            <a:r>
              <a:rPr lang="en-US" b="1">
                <a:solidFill>
                  <a:srgbClr val="000000"/>
                </a:solidFill>
              </a:rPr>
              <a:t> - IgG, </a:t>
            </a:r>
            <a:r>
              <a:rPr lang="bg-BG" b="1">
                <a:solidFill>
                  <a:srgbClr val="000000"/>
                </a:solidFill>
              </a:rPr>
              <a:t>КОМПЛЕМЕНТ</a:t>
            </a:r>
            <a:r>
              <a:rPr lang="en-US" b="1">
                <a:solidFill>
                  <a:srgbClr val="000000"/>
                </a:solidFill>
              </a:rPr>
              <a:t>, </a:t>
            </a:r>
            <a:r>
              <a:rPr lang="bg-BG" b="1">
                <a:solidFill>
                  <a:srgbClr val="000000"/>
                </a:solidFill>
              </a:rPr>
              <a:t>АЛБУМИН</a:t>
            </a:r>
            <a:r>
              <a:rPr lang="en-US" b="1">
                <a:solidFill>
                  <a:srgbClr val="000000"/>
                </a:solidFill>
              </a:rPr>
              <a:t>, </a:t>
            </a:r>
            <a:r>
              <a:rPr lang="bg-BG" b="1">
                <a:solidFill>
                  <a:srgbClr val="000000"/>
                </a:solidFill>
              </a:rPr>
              <a:t>ФИБРИН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bg-BG" b="1">
                <a:solidFill>
                  <a:srgbClr val="000000"/>
                </a:solidFill>
              </a:rPr>
              <a:t>И</a:t>
            </a:r>
            <a:r>
              <a:rPr lang="en-US" b="1">
                <a:solidFill>
                  <a:srgbClr val="000000"/>
                </a:solidFill>
              </a:rPr>
              <a:t> LDL.</a:t>
            </a:r>
            <a:r>
              <a:rPr lang="bg-BG" b="1">
                <a:solidFill>
                  <a:srgbClr val="000000"/>
                </a:solidFill>
              </a:rPr>
              <a:t> АКУМУЛИРАНЕТО НА</a:t>
            </a:r>
            <a:r>
              <a:rPr lang="en-US" b="1">
                <a:solidFill>
                  <a:srgbClr val="000000"/>
                </a:solidFill>
              </a:rPr>
              <a:t> LDL </a:t>
            </a:r>
            <a:r>
              <a:rPr lang="bg-BG" b="1">
                <a:solidFill>
                  <a:srgbClr val="000000"/>
                </a:solidFill>
              </a:rPr>
              <a:t>И ФИБРИН В СЪДОВАТА СТЕНА ПРИЧИНЯВА РАННА АТЕРОГЕНЕЗА.</a:t>
            </a:r>
            <a:endParaRPr lang="en-US" b="1"/>
          </a:p>
        </p:txBody>
      </p:sp>
      <p:pic>
        <p:nvPicPr>
          <p:cNvPr id="51203" name="Picture 4" descr="untitled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6342063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827088" y="5157788"/>
            <a:ext cx="7772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1600" b="1">
                <a:solidFill>
                  <a:srgbClr val="000000"/>
                </a:solidFill>
              </a:rPr>
              <a:t>НЕЕНЗИМНОТО ГЛИКИРАНЕ НА ЕЛАСТИНА ПРОМЕНЯ НЕГОВАТА СТРУКТУРА</a:t>
            </a: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bg-BG" sz="1600" b="1">
                <a:solidFill>
                  <a:srgbClr val="000000"/>
                </a:solidFill>
              </a:rPr>
              <a:t>И ГЛАВНАТА МУ БИОЛОГИЧНА ФУНКЦИЯ </a:t>
            </a:r>
            <a:r>
              <a:rPr lang="en-US" sz="1600" b="1">
                <a:solidFill>
                  <a:srgbClr val="000000"/>
                </a:solidFill>
              </a:rPr>
              <a:t> - </a:t>
            </a:r>
            <a:r>
              <a:rPr lang="bg-BG" sz="1600" b="1">
                <a:solidFill>
                  <a:srgbClr val="000000"/>
                </a:solidFill>
              </a:rPr>
              <a:t>ЕЛАСТИЧНОСТТА</a:t>
            </a:r>
            <a:r>
              <a:rPr lang="en-US" sz="1600" b="1">
                <a:solidFill>
                  <a:srgbClr val="000000"/>
                </a:solidFill>
              </a:rPr>
              <a:t>. </a:t>
            </a:r>
            <a:r>
              <a:rPr lang="bg-BG" sz="1600" b="1">
                <a:solidFill>
                  <a:srgbClr val="000000"/>
                </a:solidFill>
              </a:rPr>
              <a:t>ФОРМИРАНЕТО НА НОВИ </a:t>
            </a:r>
            <a:r>
              <a:rPr lang="en-US" sz="1600" b="1">
                <a:solidFill>
                  <a:srgbClr val="000000"/>
                </a:solidFill>
              </a:rPr>
              <a:t>AGE-</a:t>
            </a:r>
            <a:r>
              <a:rPr lang="bg-BG" sz="1600" b="1">
                <a:solidFill>
                  <a:srgbClr val="000000"/>
                </a:solidFill>
              </a:rPr>
              <a:t>ЕПИТОПИ ПРАВИ ЕЛАСТИНА ЦЕЛ ЗА ПОПУЛАЦИЯ ОТ АНТИ</a:t>
            </a:r>
            <a:r>
              <a:rPr lang="en-US" sz="1600" b="1">
                <a:solidFill>
                  <a:srgbClr val="000000"/>
                </a:solidFill>
              </a:rPr>
              <a:t> -AGEs </a:t>
            </a:r>
            <a:r>
              <a:rPr lang="bg-BG" sz="1600" b="1">
                <a:solidFill>
                  <a:srgbClr val="000000"/>
                </a:solidFill>
              </a:rPr>
              <a:t>АНТИТЕЛА</a:t>
            </a:r>
            <a:r>
              <a:rPr lang="en-US" sz="1600" b="1">
                <a:solidFill>
                  <a:srgbClr val="000000"/>
                </a:solidFill>
              </a:rPr>
              <a:t>, </a:t>
            </a:r>
            <a:r>
              <a:rPr lang="bg-BG" sz="1600" b="1">
                <a:solidFill>
                  <a:srgbClr val="FF0066"/>
                </a:solidFill>
              </a:rPr>
              <a:t>ОБЩИ ЗА ГЛИКИРАНИТЕ ПРОТЕИНИ</a:t>
            </a:r>
            <a:r>
              <a:rPr lang="en-US" sz="1600" b="1">
                <a:solidFill>
                  <a:srgbClr val="000000"/>
                </a:solidFill>
              </a:rPr>
              <a:t>. </a:t>
            </a:r>
            <a:endParaRPr lang="en-GB" sz="1600" b="1">
              <a:solidFill>
                <a:srgbClr val="000000"/>
              </a:solidFill>
            </a:endParaRPr>
          </a:p>
        </p:txBody>
      </p:sp>
      <p:pic>
        <p:nvPicPr>
          <p:cNvPr id="52227" name="Picture 4" descr="untitled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33375"/>
            <a:ext cx="6624637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5175"/>
            <a:ext cx="84582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70C0"/>
                </a:solidFill>
              </a:rPr>
              <a:t>   </a:t>
            </a:r>
            <a:r>
              <a:rPr lang="bg-BG" sz="2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Основните биологични ефекти на ускореното неензимно гликиране включват: </a:t>
            </a:r>
          </a:p>
          <a:p>
            <a:pPr lvl="1" algn="just"/>
            <a:r>
              <a:rPr lang="bg-BG" sz="1800" b="1" smtClean="0">
                <a:latin typeface="Tahoma" pitchFamily="34" charset="0"/>
                <a:cs typeface="Tahoma" pitchFamily="34" charset="0"/>
              </a:rPr>
              <a:t>Инактивиране на ензими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;</a:t>
            </a:r>
            <a:endParaRPr lang="bg-BG" sz="1800" b="1" smtClean="0">
              <a:latin typeface="Tahoma" pitchFamily="34" charset="0"/>
              <a:cs typeface="Tahoma" pitchFamily="34" charset="0"/>
            </a:endParaRPr>
          </a:p>
          <a:p>
            <a:pPr lvl="1" algn="just"/>
            <a:r>
              <a:rPr lang="bg-BG" sz="1800" b="1" smtClean="0">
                <a:latin typeface="Tahoma" pitchFamily="34" charset="0"/>
                <a:cs typeface="Tahoma" pitchFamily="34" charset="0"/>
              </a:rPr>
              <a:t>Кръстосано свързване на гликираните протеини и улавяне на разтворимите протеини от гликираните екстрацелуларни структури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;</a:t>
            </a:r>
            <a:endParaRPr lang="bg-BG" sz="1800" b="1" smtClean="0">
              <a:latin typeface="Tahoma" pitchFamily="34" charset="0"/>
              <a:cs typeface="Tahoma" pitchFamily="34" charset="0"/>
            </a:endParaRPr>
          </a:p>
          <a:p>
            <a:pPr lvl="1" algn="just"/>
            <a:r>
              <a:rPr lang="bg-BG" sz="1800" b="1" smtClean="0">
                <a:latin typeface="Tahoma" pitchFamily="34" charset="0"/>
                <a:cs typeface="Tahoma" pitchFamily="34" charset="0"/>
              </a:rPr>
              <a:t>Намалена протеолиза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;</a:t>
            </a:r>
            <a:endParaRPr lang="bg-BG" sz="1800" b="1" smtClean="0">
              <a:latin typeface="Tahoma" pitchFamily="34" charset="0"/>
              <a:cs typeface="Tahoma" pitchFamily="34" charset="0"/>
            </a:endParaRPr>
          </a:p>
          <a:p>
            <a:pPr lvl="1" algn="just"/>
            <a:r>
              <a:rPr lang="bg-BG" sz="1800" b="1" smtClean="0">
                <a:latin typeface="Tahoma" pitchFamily="34" charset="0"/>
                <a:cs typeface="Tahoma" pitchFamily="34" charset="0"/>
              </a:rPr>
              <a:t>Разпознаване и ендоцитоза на глюкозно 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-</a:t>
            </a:r>
            <a:r>
              <a:rPr lang="bg-BG" sz="1800" b="1" smtClean="0">
                <a:latin typeface="Tahoma" pitchFamily="34" charset="0"/>
                <a:cs typeface="Tahoma" pitchFamily="34" charset="0"/>
              </a:rPr>
              <a:t> модифицираните структури от макрофагите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;</a:t>
            </a:r>
            <a:endParaRPr lang="bg-BG" sz="1800" b="1" smtClean="0">
              <a:latin typeface="Tahoma" pitchFamily="34" charset="0"/>
              <a:cs typeface="Tahoma" pitchFamily="34" charset="0"/>
            </a:endParaRPr>
          </a:p>
          <a:p>
            <a:pPr lvl="1" algn="just"/>
            <a:r>
              <a:rPr lang="bg-BG" sz="1800" b="1" smtClean="0">
                <a:latin typeface="Tahoma" pitchFamily="34" charset="0"/>
                <a:cs typeface="Tahoma" pitchFamily="34" charset="0"/>
              </a:rPr>
              <a:t>Увеличена имуногенност и тъканна цитотоксичност</a:t>
            </a:r>
            <a:r>
              <a:rPr lang="en-US" sz="1800" b="1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buFont typeface="Wingdings 2" pitchFamily="18" charset="2"/>
              <a:buNone/>
            </a:pPr>
            <a:r>
              <a:rPr lang="bg-BG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Ускореното неензимно гликиране е важен патогенетичен фактор за компликациите при диабета и особено в развитието</a:t>
            </a:r>
            <a:r>
              <a:rPr lang="en-US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bg-BG" sz="2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 микроангиопатия и атеросклерозата.</a:t>
            </a:r>
            <a:endParaRPr lang="en-GB" sz="2000" b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bg-BG" sz="2400" b="1" smtClean="0">
                <a:latin typeface="Tahoma" pitchFamily="34" charset="0"/>
              </a:rPr>
              <a:t>Клетъчна хипергликемия с</a:t>
            </a:r>
            <a:r>
              <a:rPr lang="bg-BG" sz="2400" smtClean="0">
                <a:latin typeface="Tahoma" pitchFamily="34" charset="0"/>
              </a:rPr>
              <a:t> </a:t>
            </a:r>
            <a:r>
              <a:rPr lang="bg-BG" sz="2400" b="1" smtClean="0">
                <a:latin typeface="Tahoma" pitchFamily="34" charset="0"/>
              </a:rPr>
              <a:t>нарушение на полиоловия път</a:t>
            </a:r>
          </a:p>
        </p:txBody>
      </p:sp>
      <p:pic>
        <p:nvPicPr>
          <p:cNvPr id="54275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2133600"/>
            <a:ext cx="4254500" cy="3671888"/>
          </a:xfrm>
        </p:spPr>
      </p:pic>
      <p:sp>
        <p:nvSpPr>
          <p:cNvPr id="54276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endParaRPr lang="bg-BG" sz="2200" smtClean="0"/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00063" y="2500313"/>
            <a:ext cx="36718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bg-BG" sz="2000" b="1">
                <a:latin typeface="Tahoma" pitchFamily="34" charset="0"/>
              </a:rPr>
              <a:t> Нервна</a:t>
            </a:r>
            <a:r>
              <a:rPr lang="en-US" sz="2000" b="1">
                <a:latin typeface="Tahoma" pitchFamily="34" charset="0"/>
              </a:rPr>
              <a:t> </a:t>
            </a:r>
            <a:r>
              <a:rPr lang="bg-BG" sz="2000" b="1">
                <a:latin typeface="Tahoma" pitchFamily="34" charset="0"/>
              </a:rPr>
              <a:t>тъкан, </a:t>
            </a:r>
            <a:endParaRPr lang="en-US" sz="2000" b="1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bg-BG" sz="2000" b="1">
                <a:latin typeface="Tahoma" pitchFamily="34" charset="0"/>
              </a:rPr>
              <a:t> Очна леща,</a:t>
            </a:r>
            <a:endParaRPr lang="en-US" sz="2000" b="1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bg-BG" sz="2000" b="1">
                <a:latin typeface="Tahoma" pitchFamily="34" charset="0"/>
              </a:rPr>
              <a:t> Бъбрек, </a:t>
            </a:r>
            <a:endParaRPr lang="en-US" sz="2000" b="1"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bg-BG" sz="2000" b="1">
                <a:latin typeface="Tahoma" pitchFamily="34" charset="0"/>
              </a:rPr>
              <a:t> Съдова стена</a:t>
            </a:r>
            <a:r>
              <a:rPr lang="bg-BG"/>
              <a:t> </a:t>
            </a:r>
          </a:p>
          <a:p>
            <a:pPr>
              <a:buFontTx/>
              <a:buChar char="•"/>
            </a:pPr>
            <a:endParaRPr lang="bg-BG"/>
          </a:p>
          <a:p>
            <a:pPr>
              <a:buFontTx/>
              <a:buChar char="•"/>
            </a:pPr>
            <a:endParaRPr lang="bg-BG"/>
          </a:p>
          <a:p>
            <a:r>
              <a:rPr lang="bg-BG" b="1">
                <a:solidFill>
                  <a:srgbClr val="FF0066"/>
                </a:solidFill>
                <a:latin typeface="Tahoma" pitchFamily="34" charset="0"/>
              </a:rPr>
              <a:t>Катаракта</a:t>
            </a:r>
          </a:p>
          <a:p>
            <a:r>
              <a:rPr lang="bg-BG" b="1">
                <a:solidFill>
                  <a:srgbClr val="FF0066"/>
                </a:solidFill>
                <a:latin typeface="Tahoma" pitchFamily="34" charset="0"/>
              </a:rPr>
              <a:t>Периферни невропатии</a:t>
            </a:r>
          </a:p>
          <a:p>
            <a:r>
              <a:rPr lang="bg-BG" b="1">
                <a:solidFill>
                  <a:srgbClr val="FF0066"/>
                </a:solidFill>
                <a:latin typeface="Tahoma" pitchFamily="34" charset="0"/>
              </a:rPr>
              <a:t>Микро – и макронгиопатии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bg-BG" sz="2800" b="1" smtClean="0">
                <a:latin typeface="Tahoma" pitchFamily="34" charset="0"/>
              </a:rPr>
              <a:t>Клетъчна хипергликемия с</a:t>
            </a:r>
            <a:r>
              <a:rPr lang="bg-BG" sz="2800" smtClean="0">
                <a:latin typeface="Tahoma" pitchFamily="34" charset="0"/>
              </a:rPr>
              <a:t> </a:t>
            </a:r>
            <a:r>
              <a:rPr lang="bg-BG" sz="2800" b="1" smtClean="0">
                <a:latin typeface="Tahoma" pitchFamily="34" charset="0"/>
              </a:rPr>
              <a:t>нарушение на полиоловия път</a:t>
            </a:r>
            <a:endParaRPr lang="bg-BG" sz="2800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928813"/>
            <a:ext cx="3995738" cy="3500437"/>
          </a:xfrm>
        </p:spPr>
      </p:pic>
      <p:sp>
        <p:nvSpPr>
          <p:cNvPr id="55300" name="Rectangle 5"/>
          <p:cNvSpPr>
            <a:spLocks noGrp="1"/>
          </p:cNvSpPr>
          <p:nvPr>
            <p:ph type="body" sz="half" idx="2"/>
          </p:nvPr>
        </p:nvSpPr>
        <p:spPr>
          <a:xfrm>
            <a:off x="4643438" y="1714500"/>
            <a:ext cx="4038600" cy="438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bg-BG" sz="2200" b="1" smtClean="0">
                <a:latin typeface="Tahoma" pitchFamily="34" charset="0"/>
              </a:rPr>
              <a:t>   </a:t>
            </a:r>
            <a:r>
              <a:rPr lang="bg-BG" sz="2000" b="1" smtClean="0">
                <a:latin typeface="Tahoma" pitchFamily="34" charset="0"/>
              </a:rPr>
              <a:t>Високата концентрация на сорбитол понижава съдържанието на миоинозитола и поради нарушения му метаболизъм и намалена концентрация се увреждат Швановите клетки и капилярните перицити на ретината и се получават периферна невропатия и микроаневризми на ретината.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785813"/>
            <a:ext cx="502602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bg-BG" sz="3200" b="1" smtClean="0">
              <a:latin typeface="Tahoma" pitchFamily="34" charset="0"/>
            </a:endParaRPr>
          </a:p>
        </p:txBody>
      </p:sp>
      <p:sp>
        <p:nvSpPr>
          <p:cNvPr id="5632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bg-BG" sz="2400" b="1" smtClean="0">
              <a:solidFill>
                <a:srgbClr val="00B0F0"/>
              </a:solidFill>
              <a:latin typeface="Tahoma" pitchFamily="34" charset="0"/>
            </a:endParaRPr>
          </a:p>
          <a:p>
            <a:pPr>
              <a:buFont typeface="Wingdings 2" pitchFamily="18" charset="2"/>
              <a:buNone/>
            </a:pPr>
            <a:endParaRPr lang="bg-BG" sz="2400" b="1" smtClean="0">
              <a:solidFill>
                <a:srgbClr val="00B0F0"/>
              </a:solidFill>
              <a:latin typeface="Tahoma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bg-BG" sz="2400" b="1" smtClean="0">
                <a:solidFill>
                  <a:srgbClr val="00B0F0"/>
                </a:solidFill>
                <a:latin typeface="Tahoma" pitchFamily="34" charset="0"/>
              </a:rPr>
              <a:t>Диабетна ретинопатия</a:t>
            </a:r>
          </a:p>
          <a:p>
            <a:endParaRPr lang="bg-BG" sz="2200" smtClean="0"/>
          </a:p>
        </p:txBody>
      </p:sp>
      <p:sp>
        <p:nvSpPr>
          <p:cNvPr id="56325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endParaRPr lang="bg-BG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sz="3200" b="1" smtClean="0">
                <a:latin typeface="Tahoma" pitchFamily="34" charset="0"/>
              </a:rPr>
              <a:t>Диабетно стъпало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36838"/>
            <a:ext cx="30956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781300"/>
            <a:ext cx="31686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50888"/>
            <a:ext cx="6335713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b="1" smtClean="0">
                <a:latin typeface="Tahoma" pitchFamily="34" charset="0"/>
              </a:rPr>
              <a:t>     Диабетна нефропатия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492375"/>
            <a:ext cx="12398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20938"/>
            <a:ext cx="12398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133600"/>
            <a:ext cx="35814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b="1" smtClean="0">
                <a:latin typeface="Tahoma" pitchFamily="34" charset="0"/>
                <a:cs typeface="Tahoma" pitchFamily="34" charset="0"/>
              </a:rPr>
              <a:t>Ранна атеросклероза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1989138"/>
            <a:ext cx="447516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bg-BG" sz="2800" smtClean="0">
                <a:latin typeface="Tahoma" pitchFamily="34" charset="0"/>
              </a:rPr>
              <a:t>                      Диабетна невропатия </a:t>
            </a:r>
            <a:br>
              <a:rPr lang="bg-BG" sz="2800" smtClean="0">
                <a:latin typeface="Tahoma" pitchFamily="34" charset="0"/>
              </a:rPr>
            </a:br>
            <a:r>
              <a:rPr lang="bg-BG" sz="2800" smtClean="0">
                <a:latin typeface="Tahoma" pitchFamily="34" charset="0"/>
              </a:rPr>
              <a:t>               (съдова и метаболитна генеза)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7725" y="1935163"/>
            <a:ext cx="3255963" cy="4389437"/>
          </a:xfrm>
        </p:spPr>
      </p:pic>
      <p:pic>
        <p:nvPicPr>
          <p:cNvPr id="60420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935163"/>
            <a:ext cx="366871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800" smtClean="0">
                <a:latin typeface="Tahoma" pitchFamily="34" charset="0"/>
              </a:rPr>
              <a:t>             </a:t>
            </a:r>
            <a:r>
              <a:rPr lang="bg-BG" sz="2800" b="1" smtClean="0">
                <a:latin typeface="Tahoma" pitchFamily="34" charset="0"/>
              </a:rPr>
              <a:t>Диабетна невропатия -видове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1403350" y="1989138"/>
            <a:ext cx="6707188" cy="4389437"/>
          </a:xfrm>
        </p:spPr>
        <p:txBody>
          <a:bodyPr/>
          <a:lstStyle/>
          <a:p>
            <a:r>
              <a:rPr lang="bg-BG" sz="2400" b="1" smtClean="0">
                <a:latin typeface="Tahoma" pitchFamily="34" charset="0"/>
              </a:rPr>
              <a:t>Периферна – парестезии, повишена чувствителност, мускулна атрофия, болки</a:t>
            </a:r>
          </a:p>
          <a:p>
            <a:r>
              <a:rPr lang="bg-BG" sz="2400" b="1" smtClean="0">
                <a:latin typeface="Tahoma" pitchFamily="34" charset="0"/>
              </a:rPr>
              <a:t>Висцерална (автономна) – вегетативни нарушения, нарушени резервоарни функции, импотентност, ортостатизъм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981075"/>
            <a:ext cx="7643813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Видове хипергликемии:</a:t>
            </a:r>
            <a:endParaRPr lang="bg-BG" sz="21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bg-BG" sz="21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smtClean="0">
                <a:latin typeface="Tahoma" pitchFamily="34" charset="0"/>
                <a:cs typeface="Tahoma" pitchFamily="34" charset="0"/>
              </a:rPr>
              <a:t>Абсолютен или релативен инсулинов дефицит;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bg-BG" sz="2000" b="1" smtClean="0">
                <a:latin typeface="Tahoma" pitchFamily="34" charset="0"/>
              </a:rPr>
              <a:t>     </a:t>
            </a:r>
            <a:r>
              <a:rPr lang="bg-BG" sz="2000" b="1" smtClean="0">
                <a:solidFill>
                  <a:srgbClr val="33CC33"/>
                </a:solidFill>
                <a:latin typeface="Tahoma" pitchFamily="34" charset="0"/>
              </a:rPr>
              <a:t>(1) намалено навлизане на глюкоза от плазмата в клетките на мускулната, мастната и някои други тъкани, тъй като участващият в механизма на улеснена дифузия глюкозен транспортер </a:t>
            </a:r>
            <a:r>
              <a:rPr lang="en-US" sz="2000" b="1" smtClean="0">
                <a:solidFill>
                  <a:srgbClr val="33CC33"/>
                </a:solidFill>
                <a:latin typeface="Tahoma" pitchFamily="34" charset="0"/>
              </a:rPr>
              <a:t>GLUT 4</a:t>
            </a:r>
            <a:r>
              <a:rPr lang="bg-BG" sz="2000" b="1" smtClean="0">
                <a:solidFill>
                  <a:srgbClr val="33CC33"/>
                </a:solidFill>
                <a:latin typeface="Tahoma" pitchFamily="34" charset="0"/>
              </a:rPr>
              <a:t> е инсулин-зависим;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bg-BG" sz="2000" b="1" smtClean="0">
                <a:latin typeface="Tahoma" pitchFamily="34" charset="0"/>
              </a:rPr>
              <a:t>     </a:t>
            </a:r>
            <a:r>
              <a:rPr lang="bg-BG" sz="2000" b="1" smtClean="0">
                <a:solidFill>
                  <a:schemeClr val="hlink"/>
                </a:solidFill>
                <a:latin typeface="Tahoma" pitchFamily="34" charset="0"/>
              </a:rPr>
              <a:t>(2) нарушена глюкостатична функция на черния дроб, където инсулиновият дефицит стимулира продукцията на глюкоза и инхибира синтеза на гликоген.</a:t>
            </a:r>
            <a:r>
              <a:rPr lang="bg-BG" sz="2000" smtClean="0">
                <a:solidFill>
                  <a:schemeClr val="hlink"/>
                </a:solidFill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b="1" smtClean="0">
              <a:solidFill>
                <a:schemeClr val="hlin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bg-BG" sz="2000" b="1" smtClean="0">
                <a:latin typeface="Tahoma" pitchFamily="34" charset="0"/>
                <a:cs typeface="Tahoma" pitchFamily="34" charset="0"/>
              </a:rPr>
              <a:t>Хипергликемия при други патологични състояния - </a:t>
            </a:r>
            <a:r>
              <a:rPr lang="bg-BG" sz="2000" b="1" smtClean="0">
                <a:latin typeface="Tahoma" pitchFamily="34" charset="0"/>
              </a:rPr>
              <a:t>хипертермия, хипоксия, болка, гърчови състояния, увреждания на ЦНС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.</a:t>
            </a:r>
            <a:r>
              <a:rPr lang="bg-BG" sz="2000" smtClean="0">
                <a:latin typeface="Tahoma" pitchFamily="34" charset="0"/>
              </a:rPr>
              <a:t>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bg-BG" sz="1700" smtClean="0">
                <a:latin typeface="Tahoma" pitchFamily="34" charset="0"/>
                <a:cs typeface="Tahoma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4400" b="1" smtClean="0">
                <a:latin typeface="Tahoma" pitchFamily="34" charset="0"/>
                <a:cs typeface="Tahoma" pitchFamily="34" charset="0"/>
              </a:rPr>
              <a:t>          Хипогликемия</a:t>
            </a:r>
            <a:endParaRPr lang="bg-BG" sz="4400" smtClean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bg-BG" smtClean="0"/>
              <a:t>   </a:t>
            </a:r>
            <a:r>
              <a:rPr lang="bg-BG" sz="2400" b="1" smtClean="0">
                <a:latin typeface="Tahoma" pitchFamily="34" charset="0"/>
                <a:cs typeface="Tahoma" pitchFamily="34" charset="0"/>
              </a:rPr>
              <a:t>Хипогликемията може да бъде физиологична и патологична. </a:t>
            </a:r>
            <a:endParaRPr lang="en-US" sz="2400" b="1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bg-BG" sz="2400" b="1" smtClean="0">
                <a:latin typeface="Tahoma" pitchFamily="34" charset="0"/>
                <a:cs typeface="Tahoma" pitchFamily="34" charset="0"/>
              </a:rPr>
              <a:t>   При патологичната хипогликемия е налице триадата на Уипл (</a:t>
            </a:r>
            <a:r>
              <a:rPr lang="en-US" sz="2400" b="1" smtClean="0">
                <a:latin typeface="Tahoma" pitchFamily="34" charset="0"/>
                <a:cs typeface="Tahoma" pitchFamily="34" charset="0"/>
              </a:rPr>
              <a:t>Whipple)</a:t>
            </a:r>
            <a:r>
              <a:rPr lang="bg-BG" sz="2400" b="1" smtClean="0">
                <a:latin typeface="Tahoma" pitchFamily="34" charset="0"/>
                <a:cs typeface="Tahoma" pitchFamily="34" charset="0"/>
              </a:rPr>
              <a:t>: </a:t>
            </a:r>
            <a:endParaRPr lang="en-US" sz="2400" b="1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bg-BG" b="1" smtClean="0">
                <a:latin typeface="Tahoma" pitchFamily="34" charset="0"/>
                <a:cs typeface="Tahoma" pitchFamily="34" charset="0"/>
              </a:rPr>
              <a:t>типични клинични признаци; </a:t>
            </a:r>
            <a:endParaRPr lang="en-US" b="1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bg-BG" b="1" smtClean="0">
                <a:latin typeface="Tahoma" pitchFamily="34" charset="0"/>
                <a:cs typeface="Tahoma" pitchFamily="34" charset="0"/>
              </a:rPr>
              <a:t>ниска плазмена концентрация на глюкоза; </a:t>
            </a:r>
            <a:endParaRPr lang="en-US" b="1" smtClean="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bg-BG" b="1" smtClean="0">
                <a:latin typeface="Tahoma" pitchFamily="34" charset="0"/>
                <a:cs typeface="Tahoma" pitchFamily="34" charset="0"/>
              </a:rPr>
              <a:t>нормализирането й след внасяне на глюкоза.</a:t>
            </a:r>
          </a:p>
          <a:p>
            <a:pPr eaLnBrk="1" hangingPunct="1"/>
            <a:endParaRPr lang="bg-B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5400" b="1" smtClean="0">
                <a:latin typeface="Tahoma" pitchFamily="34" charset="0"/>
                <a:cs typeface="Tahoma" pitchFamily="34" charset="0"/>
              </a:rPr>
              <a:t>         </a:t>
            </a:r>
            <a:r>
              <a:rPr lang="bg-BG" sz="4400" b="1" smtClean="0">
                <a:latin typeface="Tahoma" pitchFamily="34" charset="0"/>
                <a:cs typeface="Tahoma" pitchFamily="34" charset="0"/>
              </a:rPr>
              <a:t>Хипогликемия</a:t>
            </a:r>
            <a:endParaRPr lang="bg-BG" sz="44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42988" y="1916113"/>
            <a:ext cx="6778625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400" b="1" smtClean="0">
                <a:latin typeface="Tahoma" pitchFamily="34" charset="0"/>
                <a:cs typeface="Tahoma" pitchFamily="34" charset="0"/>
              </a:rPr>
              <a:t>  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Нарушен приток на въглехидрати </a:t>
            </a:r>
            <a:r>
              <a:rPr lang="bg-BG" sz="2000" b="1" i="1" smtClean="0">
                <a:latin typeface="Tahoma" pitchFamily="34" charset="0"/>
              </a:rPr>
              <a:t>(глюкоза)</a:t>
            </a:r>
            <a:r>
              <a:rPr lang="bg-BG" sz="2000" b="1" i="1" smtClean="0"/>
              <a:t> </a:t>
            </a:r>
            <a:r>
              <a:rPr lang="bg-BG" sz="2000" b="1" smtClean="0">
                <a:latin typeface="Tahoma" pitchFamily="34" charset="0"/>
                <a:cs typeface="Tahoma" pitchFamily="34" charset="0"/>
              </a:rPr>
              <a:t>от храносмилателния тракт: </a:t>
            </a:r>
          </a:p>
          <a:p>
            <a:pPr lvl="1"/>
            <a:r>
              <a:rPr lang="bg-BG" sz="2000" b="1" smtClean="0">
                <a:latin typeface="Tahoma" pitchFamily="34" charset="0"/>
              </a:rPr>
              <a:t>абсолютно или относително недостатъчен внос на въглехидрати с храната – гладуване, бременност</a:t>
            </a:r>
            <a:r>
              <a:rPr lang="en-US" sz="2000" b="1" smtClean="0">
                <a:latin typeface="Tahoma" pitchFamily="34" charset="0"/>
              </a:rPr>
              <a:t>;</a:t>
            </a:r>
            <a:endParaRPr lang="bg-BG" sz="2000" b="1" smtClean="0">
              <a:latin typeface="Tahoma" pitchFamily="34" charset="0"/>
            </a:endParaRPr>
          </a:p>
          <a:p>
            <a:pPr lvl="1"/>
            <a:r>
              <a:rPr lang="bg-BG" sz="2000" b="1" smtClean="0">
                <a:solidFill>
                  <a:srgbClr val="FF6600"/>
                </a:solidFill>
                <a:latin typeface="Tahoma" pitchFamily="34" charset="0"/>
              </a:rPr>
              <a:t>нарушено разграждане и резорбиране на въглехидратите – ензимни дефекти, хронични възпалителни процеси в храносмилателния тракт</a:t>
            </a:r>
            <a:r>
              <a:rPr lang="en-US" sz="2000" b="1" smtClean="0">
                <a:solidFill>
                  <a:srgbClr val="FF6600"/>
                </a:solidFill>
                <a:latin typeface="Tahoma" pitchFamily="34" charset="0"/>
              </a:rPr>
              <a:t>;</a:t>
            </a:r>
          </a:p>
          <a:p>
            <a:pPr lvl="1"/>
            <a:r>
              <a:rPr lang="bg-BG" sz="2000" b="1" smtClean="0">
                <a:latin typeface="Tahoma" pitchFamily="34" charset="0"/>
              </a:rPr>
              <a:t>наследствена непоносимост към фруктоза.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eaLnBrk="1" hangingPunct="1"/>
            <a:r>
              <a:rPr lang="bg-BG" sz="5400" b="1" smtClean="0">
                <a:latin typeface="Tahoma" pitchFamily="34" charset="0"/>
                <a:cs typeface="Tahoma" pitchFamily="34" charset="0"/>
              </a:rPr>
              <a:t>           </a:t>
            </a:r>
            <a:r>
              <a:rPr lang="bg-BG" sz="4000" b="1" smtClean="0">
                <a:latin typeface="Tahoma" pitchFamily="34" charset="0"/>
                <a:cs typeface="Tahoma" pitchFamily="34" charset="0"/>
              </a:rPr>
              <a:t>Хипогликемия</a:t>
            </a:r>
            <a:endParaRPr lang="bg-BG" sz="40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87450" y="1844675"/>
            <a:ext cx="6697663" cy="37258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bg-BG" b="1" smtClean="0">
                <a:latin typeface="Tahoma" pitchFamily="34" charset="0"/>
              </a:rPr>
              <a:t>  </a:t>
            </a:r>
            <a:r>
              <a:rPr lang="en-US" b="1" smtClean="0">
                <a:latin typeface="Tahoma" pitchFamily="34" charset="0"/>
              </a:rPr>
              <a:t> </a:t>
            </a:r>
            <a:r>
              <a:rPr lang="bg-BG" b="1" smtClean="0">
                <a:latin typeface="Tahoma" pitchFamily="34" charset="0"/>
              </a:rPr>
              <a:t>Нарушения на въглехидратния метаболизъм в черния дроб:</a:t>
            </a:r>
          </a:p>
          <a:p>
            <a:pPr lvl="1"/>
            <a:r>
              <a:rPr lang="bg-BG" sz="1800" b="1" smtClean="0">
                <a:solidFill>
                  <a:schemeClr val="accent1"/>
                </a:solidFill>
                <a:latin typeface="Tahoma" pitchFamily="34" charset="0"/>
              </a:rPr>
              <a:t>намаление на глюконеогенезата – при недостиг на някой от прекурсорите – лактат, пируват, аланин или глутамин, напр. при хроничен алкохолизъм (дефицит на аланин); </a:t>
            </a:r>
          </a:p>
          <a:p>
            <a:pPr lvl="1"/>
            <a:r>
              <a:rPr lang="bg-BG" sz="1800" b="1" smtClean="0">
                <a:latin typeface="Tahoma" pitchFamily="34" charset="0"/>
              </a:rPr>
              <a:t>намаление на гликогенолизата – при намаление на чернодробните енергийни ресурси (тежки, дифузни чернодробни заболявания) или на тяхната утилизация (застойна сърдечна недостатъчност).</a:t>
            </a:r>
            <a:r>
              <a:rPr lang="en-US" sz="1800" b="1" smtClean="0">
                <a:latin typeface="Tahoma" pitchFamily="34" charset="0"/>
              </a:rPr>
              <a:t> </a:t>
            </a:r>
            <a:endParaRPr lang="bg-BG" sz="1800" b="1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6ADAFA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6ADAFA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6ADAFA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2499</TotalTime>
  <Words>1739</Words>
  <Application>Microsoft Office PowerPoint</Application>
  <PresentationFormat>On-screen Show (4:3)</PresentationFormat>
  <Paragraphs>298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Slide 1</vt:lpstr>
      <vt:lpstr>Slide 2</vt:lpstr>
      <vt:lpstr>                                    </vt:lpstr>
      <vt:lpstr>Slide 4</vt:lpstr>
      <vt:lpstr>Slide 5</vt:lpstr>
      <vt:lpstr>Slide 6</vt:lpstr>
      <vt:lpstr>          Хипогликемия</vt:lpstr>
      <vt:lpstr>         Хипогликемия</vt:lpstr>
      <vt:lpstr>           Хипогликемия</vt:lpstr>
      <vt:lpstr>              Хипогликемия</vt:lpstr>
      <vt:lpstr>             Хипогликемия</vt:lpstr>
      <vt:lpstr>Клинични прояви на хипогликемията </vt:lpstr>
      <vt:lpstr>Slide 13</vt:lpstr>
      <vt:lpstr>Slide 14</vt:lpstr>
      <vt:lpstr>                        Инсулинова секреция  </vt:lpstr>
      <vt:lpstr>Механизъм на действие на инсулина</vt:lpstr>
      <vt:lpstr>                   Захарен диабет (Diabetes Mellitus)  </vt:lpstr>
      <vt:lpstr>  ЗАХАРЕН ДИАБЕТ    РАЗПРОСТРАНЕНИЕ</vt:lpstr>
      <vt:lpstr>                          Видове захарен диабет </vt:lpstr>
      <vt:lpstr>Slide 20</vt:lpstr>
      <vt:lpstr>    Еволюция на ИНЗД </vt:lpstr>
      <vt:lpstr>Slide 22</vt:lpstr>
      <vt:lpstr>       Патогенеза на ИНЗД</vt:lpstr>
      <vt:lpstr>    Инсулинова резистентност</vt:lpstr>
      <vt:lpstr>Slide 25</vt:lpstr>
      <vt:lpstr>Slide 26</vt:lpstr>
      <vt:lpstr>    Нарушение на инсулиновата секреция при глюкозно натоварване </vt:lpstr>
      <vt:lpstr>            Патобиохимия на диабета</vt:lpstr>
      <vt:lpstr> Нарушения във въглехидратната обмяна</vt:lpstr>
      <vt:lpstr>          Нарушения в белтъчната обмяна</vt:lpstr>
      <vt:lpstr>        Нарушения в липидната обмяна</vt:lpstr>
      <vt:lpstr>     Диабетна кетоацидоза</vt:lpstr>
      <vt:lpstr>    Хиперосмоларна кома</vt:lpstr>
      <vt:lpstr>    Характеристики на двата основни вида диабет</vt:lpstr>
      <vt:lpstr>Клинични симптоми (ранни)</vt:lpstr>
      <vt:lpstr>Клинични симптоми (късни)</vt:lpstr>
      <vt:lpstr>   Усложнения на диабета</vt:lpstr>
      <vt:lpstr>ПАТОГЕНЕТИЧНА РОЛЯ НА НЕЕНЗИМНОТО ГЛИКИРАНЕ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Клетъчна хипергликемия с нарушение на полиоловия път</vt:lpstr>
      <vt:lpstr>Клетъчна хипергликемия с нарушение на полиоловия път</vt:lpstr>
      <vt:lpstr>Slide 48</vt:lpstr>
      <vt:lpstr>Диабетно стъпало</vt:lpstr>
      <vt:lpstr>     Диабетна нефропатия</vt:lpstr>
      <vt:lpstr>Ранна атеросклероза</vt:lpstr>
      <vt:lpstr>                      Диабетна невропатия                 (съдова и метаболитна генеза)</vt:lpstr>
      <vt:lpstr>             Диабетна невропатия -видове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95</cp:revision>
  <dcterms:created xsi:type="dcterms:W3CDTF">2010-04-22T08:54:14Z</dcterms:created>
  <dcterms:modified xsi:type="dcterms:W3CDTF">2016-04-26T07:11:31Z</dcterms:modified>
</cp:coreProperties>
</file>