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22" r:id="rId2"/>
    <p:sldId id="259" r:id="rId3"/>
    <p:sldId id="265" r:id="rId4"/>
    <p:sldId id="257" r:id="rId5"/>
    <p:sldId id="258" r:id="rId6"/>
    <p:sldId id="308" r:id="rId7"/>
    <p:sldId id="309" r:id="rId8"/>
    <p:sldId id="312" r:id="rId9"/>
    <p:sldId id="260" r:id="rId10"/>
    <p:sldId id="266" r:id="rId11"/>
    <p:sldId id="267" r:id="rId12"/>
    <p:sldId id="262" r:id="rId13"/>
    <p:sldId id="263" r:id="rId14"/>
    <p:sldId id="268" r:id="rId15"/>
    <p:sldId id="269" r:id="rId16"/>
    <p:sldId id="270" r:id="rId17"/>
    <p:sldId id="264" r:id="rId18"/>
    <p:sldId id="271" r:id="rId19"/>
    <p:sldId id="315" r:id="rId20"/>
    <p:sldId id="314" r:id="rId21"/>
    <p:sldId id="317" r:id="rId22"/>
    <p:sldId id="272" r:id="rId23"/>
    <p:sldId id="313" r:id="rId24"/>
    <p:sldId id="273" r:id="rId25"/>
    <p:sldId id="274" r:id="rId26"/>
    <p:sldId id="279" r:id="rId27"/>
    <p:sldId id="276" r:id="rId28"/>
    <p:sldId id="282" r:id="rId29"/>
    <p:sldId id="280" r:id="rId30"/>
    <p:sldId id="275" r:id="rId31"/>
    <p:sldId id="287" r:id="rId32"/>
    <p:sldId id="284" r:id="rId33"/>
    <p:sldId id="285" r:id="rId34"/>
    <p:sldId id="286" r:id="rId35"/>
    <p:sldId id="277" r:id="rId36"/>
    <p:sldId id="278" r:id="rId37"/>
    <p:sldId id="283" r:id="rId38"/>
    <p:sldId id="291" r:id="rId39"/>
    <p:sldId id="292" r:id="rId40"/>
    <p:sldId id="293" r:id="rId41"/>
    <p:sldId id="295" r:id="rId42"/>
    <p:sldId id="296" r:id="rId43"/>
    <p:sldId id="297" r:id="rId44"/>
    <p:sldId id="294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18" r:id="rId54"/>
    <p:sldId id="307" r:id="rId55"/>
    <p:sldId id="288" r:id="rId56"/>
    <p:sldId id="306" r:id="rId57"/>
    <p:sldId id="311" r:id="rId58"/>
    <p:sldId id="320" r:id="rId59"/>
    <p:sldId id="319" r:id="rId60"/>
    <p:sldId id="289" r:id="rId61"/>
    <p:sldId id="321" r:id="rId62"/>
  </p:sldIdLst>
  <p:sldSz cx="9144000" cy="6858000" type="screen4x3"/>
  <p:notesSz cx="6815138" cy="9942513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F70E74-AE37-41BC-8D8E-9D64B77CBA73}" type="slidenum">
              <a:rPr lang="bg-BG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7DEE8-5667-497E-822C-946CFC7D1516}" type="datetimeFigureOut">
              <a:rPr lang="bg-BG" smtClean="0"/>
              <a:t>26.4.2016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6D377-25A3-48B6-A407-6A56A464D735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60185" y="9444385"/>
            <a:ext cx="2953430" cy="4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50" tIns="47875" rIns="95750" bIns="47875" anchor="b"/>
          <a:lstStyle/>
          <a:p>
            <a:pPr algn="r" defTabSz="957613"/>
            <a:fld id="{4B4EE624-9D51-46AB-8488-DE5489ECDE80}" type="slidenum">
              <a:rPr lang="bg-BG" altLang="bg-BG" sz="1300"/>
              <a:pPr algn="r" defTabSz="957613"/>
              <a:t>1</a:t>
            </a:fld>
            <a:endParaRPr lang="bg-BG" altLang="bg-BG" sz="1300" dirty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23925" y="746125"/>
            <a:ext cx="4967288" cy="3727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839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39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39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39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40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40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40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40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40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840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40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40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40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40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</p:grpSp>
      <p:sp>
        <p:nvSpPr>
          <p:cNvPr id="840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bg-BG"/>
              <a:t>Click to edit Master title style</a:t>
            </a:r>
          </a:p>
        </p:txBody>
      </p:sp>
      <p:sp>
        <p:nvSpPr>
          <p:cNvPr id="840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bg-BG"/>
              <a:t>Click to edit Master subtitle style</a:t>
            </a:r>
          </a:p>
        </p:txBody>
      </p:sp>
      <p:sp>
        <p:nvSpPr>
          <p:cNvPr id="840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40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40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F076B6-10DA-4A78-A76B-FC781B91B19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0E77F-B30C-4BF0-88A3-B4F4AEBAD9EC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95F36-F468-4BAB-BE40-4E57E8A572F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58FF31-BF00-44A6-B9B2-872ECE774FF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8537-C097-4DF7-A86D-1B1172A56BBA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92CBB-B657-449A-944C-9A0F48EA4F55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327AC-21ED-4040-9DE9-CF544E79C016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A1BBB-5E5F-4C29-B2BF-1920F88DEA68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A22EB-F913-4632-99A3-DEE717960AD1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32977-E06E-4D19-AE2A-515335B341F4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3F79-65DA-461E-9CBC-8967F8CBA330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5EE26-EBB8-4A7A-AE73-8D8A3FFFB01E}" type="slidenum">
              <a:rPr lang="bg-BG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pSp>
        <p:nvGrpSpPr>
          <p:cNvPr id="829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829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29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29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9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29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9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29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829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9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830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grpSp>
            <p:nvGrpSpPr>
              <p:cNvPr id="830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30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30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30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  <p:sp>
              <p:nvSpPr>
                <p:cNvPr id="830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</p:grpSp>
      <p:sp>
        <p:nvSpPr>
          <p:cNvPr id="830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title style</a:t>
            </a:r>
          </a:p>
        </p:txBody>
      </p:sp>
      <p:sp>
        <p:nvSpPr>
          <p:cNvPr id="830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830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/>
          </a:p>
        </p:txBody>
      </p:sp>
      <p:sp>
        <p:nvSpPr>
          <p:cNvPr id="830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bg-BG"/>
          </a:p>
        </p:txBody>
      </p:sp>
      <p:sp>
        <p:nvSpPr>
          <p:cNvPr id="830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99CF65E-E488-4115-B627-AAFC50C8CAAD}" type="slidenum">
              <a:rPr lang="bg-BG"/>
              <a:pPr/>
              <a:t>‹#›</a:t>
            </a:fld>
            <a:endParaRPr 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/>
          <p:cNvSpPr>
            <a:spLocks noChangeShapeType="1"/>
          </p:cNvSpPr>
          <p:nvPr/>
        </p:nvSpPr>
        <p:spPr bwMode="auto">
          <a:xfrm>
            <a:off x="2171700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bg-BG"/>
          </a:p>
        </p:txBody>
      </p:sp>
      <p:graphicFrame>
        <p:nvGraphicFramePr>
          <p:cNvPr id="36867" name="Object 6"/>
          <p:cNvGraphicFramePr>
            <a:graphicFrameLocks noChangeAspect="1"/>
          </p:cNvGraphicFramePr>
          <p:nvPr/>
        </p:nvGraphicFramePr>
        <p:xfrm>
          <a:off x="271463" y="209550"/>
          <a:ext cx="862012" cy="882650"/>
        </p:xfrm>
        <a:graphic>
          <a:graphicData uri="http://schemas.openxmlformats.org/presentationml/2006/ole">
            <p:oleObj spid="_x0000_s1026" r:id="rId4" imgW="4785480" imgH="4894560" progId="CorelDRAW.Graphic.10">
              <p:embed/>
            </p:oleObj>
          </a:graphicData>
        </a:graphic>
      </p:graphicFrame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 lIns="0" rIns="0" anchor="ctr">
            <a:spAutoFit/>
          </a:bodyPr>
          <a:lstStyle/>
          <a:p>
            <a:endParaRPr lang="bg-BG"/>
          </a:p>
        </p:txBody>
      </p:sp>
      <p:sp>
        <p:nvSpPr>
          <p:cNvPr id="3686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endParaRPr lang="bg-BG"/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0" y="142875"/>
            <a:ext cx="9144000" cy="1417638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МЕДИЦИНСКИ УНИВЕРСИТЕТ </a:t>
            </a:r>
            <a:r>
              <a:rPr lang="bg-BG" sz="2400" b="1" dirty="0">
                <a:cs typeface="Times New Roman" pitchFamily="18" charset="0"/>
              </a:rPr>
              <a:t>–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 ПЛЕВЕН</a:t>
            </a:r>
            <a:endParaRPr lang="bg-BG" sz="2400" b="1" dirty="0"/>
          </a:p>
          <a:p>
            <a:pPr algn="ctr"/>
            <a:r>
              <a:rPr lang="bg-BG" sz="2000" b="1" dirty="0">
                <a:latin typeface="Arial Unicode MS" pitchFamily="34" charset="-128"/>
                <a:cs typeface="Times New Roman" pitchFamily="18" charset="0"/>
              </a:rPr>
              <a:t>ФАКУЛТЕТ „МЕДИЦИНА</a:t>
            </a:r>
            <a:endParaRPr lang="en-US" sz="2000" b="1" dirty="0">
              <a:latin typeface="Arial Unicode MS" pitchFamily="34" charset="-128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bg-BG" b="1" dirty="0">
                <a:latin typeface="Times New Roman" pitchFamily="18" charset="0"/>
                <a:cs typeface="Times New Roman" pitchFamily="18" charset="0"/>
              </a:rPr>
              <a:t>ЦЕНТЪР ЗА ДИСТАНЦИОННО ОБУЧЕНИЕ</a:t>
            </a:r>
            <a:endParaRPr lang="bg-BG" b="1" dirty="0"/>
          </a:p>
          <a:p>
            <a:pPr algn="ctr"/>
            <a:endParaRPr lang="bg-BG" sz="2000" b="1" dirty="0">
              <a:solidFill>
                <a:schemeClr val="accent2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265113" y="1616075"/>
            <a:ext cx="1968500" cy="3683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 b="1" dirty="0">
                <a:solidFill>
                  <a:srgbClr val="00B050"/>
                </a:solidFill>
              </a:rPr>
              <a:t>Лекция №3</a:t>
            </a:r>
          </a:p>
        </p:txBody>
      </p:sp>
      <p:sp>
        <p:nvSpPr>
          <p:cNvPr id="36873" name="WordArt 6"/>
          <p:cNvSpPr>
            <a:spLocks noChangeArrowheads="1" noChangeShapeType="1" noTextEdit="1"/>
          </p:cNvSpPr>
          <p:nvPr/>
        </p:nvSpPr>
        <p:spPr bwMode="auto">
          <a:xfrm>
            <a:off x="1082675" y="1477963"/>
            <a:ext cx="7362825" cy="39147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bg-BG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Нарушения на </a:t>
            </a:r>
          </a:p>
          <a:p>
            <a:pPr algn="ctr"/>
            <a:r>
              <a:rPr lang="bg-BG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водно-електролитния баланс</a:t>
            </a:r>
          </a:p>
        </p:txBody>
      </p:sp>
      <p:sp>
        <p:nvSpPr>
          <p:cNvPr id="36874" name="Text Box 4"/>
          <p:cNvSpPr txBox="1">
            <a:spLocks noChangeArrowheads="1"/>
          </p:cNvSpPr>
          <p:nvPr/>
        </p:nvSpPr>
        <p:spPr bwMode="auto">
          <a:xfrm>
            <a:off x="4716463" y="6057900"/>
            <a:ext cx="4095750" cy="36671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bg-BG" altLang="bg-BG">
                <a:solidFill>
                  <a:schemeClr val="accent2"/>
                </a:solidFill>
              </a:rPr>
              <a:t>Доц. д-р </a:t>
            </a:r>
            <a:r>
              <a:rPr lang="ru-RU" altLang="bg-BG">
                <a:solidFill>
                  <a:schemeClr val="accent2"/>
                </a:solidFill>
              </a:rPr>
              <a:t>Емилия Лакова,</a:t>
            </a:r>
            <a:r>
              <a:rPr lang="bg-BG" altLang="bg-BG">
                <a:solidFill>
                  <a:schemeClr val="accent2"/>
                </a:solidFill>
              </a:rPr>
              <a:t> дм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84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b="1" dirty="0" smtClean="0"/>
              <a:t>Доц. д-р Емилия Лакова,</a:t>
            </a:r>
            <a:r>
              <a:rPr lang="en-US" b="1" dirty="0" smtClean="0"/>
              <a:t> </a:t>
            </a:r>
            <a:r>
              <a:rPr lang="bg-BG" b="1" dirty="0" smtClean="0"/>
              <a:t>дм</a:t>
            </a:r>
          </a:p>
          <a:p>
            <a:r>
              <a:rPr lang="bg-BG" b="1" dirty="0" smtClean="0"/>
              <a:t>Патофизиология, МУ - Плевен</a:t>
            </a:r>
            <a:endParaRPr lang="bg-BG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bg-BG" sz="2400"/>
              <a:t>ІІ. Хипотонична дехидратация - по-ниска осмотичност на ЕЦТ</a:t>
            </a:r>
          </a:p>
          <a:p>
            <a:pPr>
              <a:lnSpc>
                <a:spcPct val="80000"/>
              </a:lnSpc>
            </a:pPr>
            <a:r>
              <a:rPr lang="bg-BG" sz="2400"/>
              <a:t>1. Причини:</a:t>
            </a:r>
          </a:p>
          <a:p>
            <a:pPr lvl="1">
              <a:lnSpc>
                <a:spcPct val="80000"/>
              </a:lnSpc>
            </a:pPr>
            <a:r>
              <a:rPr lang="bg-BG" sz="2400"/>
              <a:t>натриев дефицит - серумна концентрация под 135 мекв/л:</a:t>
            </a:r>
          </a:p>
          <a:p>
            <a:pPr lvl="2">
              <a:lnSpc>
                <a:spcPct val="80000"/>
              </a:lnSpc>
            </a:pPr>
            <a:r>
              <a:rPr lang="bg-BG"/>
              <a:t>загуба на натрий</a:t>
            </a:r>
          </a:p>
          <a:p>
            <a:pPr lvl="2">
              <a:lnSpc>
                <a:spcPct val="80000"/>
              </a:lnSpc>
            </a:pPr>
            <a:r>
              <a:rPr lang="bg-BG"/>
              <a:t>недостатъчен внос</a:t>
            </a:r>
          </a:p>
          <a:p>
            <a:pPr lvl="2">
              <a:lnSpc>
                <a:spcPct val="80000"/>
              </a:lnSpc>
            </a:pPr>
            <a:r>
              <a:rPr lang="bg-BG"/>
              <a:t>дилуционна хипонатремия - заместване с вода без електролити</a:t>
            </a:r>
          </a:p>
          <a:p>
            <a:pPr>
              <a:lnSpc>
                <a:spcPct val="80000"/>
              </a:lnSpc>
            </a:pPr>
            <a:endParaRPr lang="bg-BG" sz="2400"/>
          </a:p>
          <a:p>
            <a:pPr>
              <a:lnSpc>
                <a:spcPct val="80000"/>
              </a:lnSpc>
            </a:pPr>
            <a:r>
              <a:rPr lang="bg-BG" sz="2400"/>
              <a:t>2. Прояви - циркулаторна недостатъчност (силно намаляване на ЕЦТ), липсва жажда(?), има сънливост, объркване, гърчове, кома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/>
              <a:t>ІІІ. Хипертонична дехидратация - по-висока осмотичност на ЕЦТ</a:t>
            </a:r>
          </a:p>
          <a:p>
            <a:pPr>
              <a:lnSpc>
                <a:spcPct val="90000"/>
              </a:lnSpc>
            </a:pPr>
            <a:r>
              <a:rPr lang="bg-BG"/>
              <a:t>1. Причини:</a:t>
            </a:r>
          </a:p>
          <a:p>
            <a:pPr lvl="1">
              <a:lnSpc>
                <a:spcPct val="90000"/>
              </a:lnSpc>
            </a:pPr>
            <a:r>
              <a:rPr lang="bg-BG"/>
              <a:t>намален внос на вода</a:t>
            </a:r>
          </a:p>
          <a:p>
            <a:pPr lvl="1">
              <a:lnSpc>
                <a:spcPct val="90000"/>
              </a:lnSpc>
            </a:pPr>
            <a:r>
              <a:rPr lang="bg-BG"/>
              <a:t>загуба на течности - безвкусен диабет, захарен диабет и др.</a:t>
            </a:r>
          </a:p>
          <a:p>
            <a:pPr>
              <a:lnSpc>
                <a:spcPct val="90000"/>
              </a:lnSpc>
            </a:pPr>
            <a:r>
              <a:rPr lang="bg-BG"/>
              <a:t>2. Прояви - силна жажда,покачване на телесна температура (?), възбуда, гърчове, сънливост, кома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776288"/>
            <a:ext cx="8229600" cy="4849812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Положителен воден баланс</a:t>
            </a:r>
            <a:br>
              <a:rPr lang="bg-BG" sz="4000"/>
            </a:br>
            <a:r>
              <a:rPr lang="bg-BG" sz="4000"/>
              <a:t> Видове хидратация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  <a:p>
            <a:r>
              <a:rPr lang="bg-BG"/>
              <a:t>І. Изотонична хидратация - увеличена ЕЦТ (интерстициална течност)</a:t>
            </a:r>
          </a:p>
          <a:p>
            <a:pPr lvl="1"/>
            <a:r>
              <a:rPr lang="bg-BG"/>
              <a:t>причини - предозиране на изотонични разтвори, оточни състояния</a:t>
            </a:r>
          </a:p>
          <a:p>
            <a:pPr lvl="1"/>
            <a:r>
              <a:rPr lang="bg-BG"/>
              <a:t>прояви - увеличено т.т., отоци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ІІ. Хипотонична хидратация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1. Причини</a:t>
            </a:r>
          </a:p>
          <a:p>
            <a:pPr lvl="1"/>
            <a:r>
              <a:rPr lang="bg-BG"/>
              <a:t>повишен прием на вода-психогенна полидипсия</a:t>
            </a:r>
          </a:p>
          <a:p>
            <a:pPr lvl="1"/>
            <a:r>
              <a:rPr lang="bg-BG"/>
              <a:t>намалена  диуреза - остра или хронична бъбречна недостатъчност, повишена секреция на АДХ - страх, болка, мозъчна травма, медикаменти, бронхогенни тумори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2. Прояви :</a:t>
            </a:r>
          </a:p>
          <a:p>
            <a:pPr lvl="1"/>
            <a:r>
              <a:rPr lang="bg-BG"/>
              <a:t>наддаване на тегло</a:t>
            </a:r>
          </a:p>
          <a:p>
            <a:pPr lvl="1"/>
            <a:r>
              <a:rPr lang="bg-BG"/>
              <a:t>главоболие, повръщане, мускулни контракции, объркване (?)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ІІІ. Хипертонична хидратация</a:t>
            </a:r>
          </a:p>
          <a:p>
            <a:r>
              <a:rPr lang="bg-BG"/>
              <a:t>1. Причини: приемане на морска вода, инфузии, остра и хронична бъбречна недостатъчност, първичен или вторичен хипералдостеронизъм</a:t>
            </a:r>
          </a:p>
          <a:p>
            <a:r>
              <a:rPr lang="bg-BG"/>
              <a:t>2. Прояви - жажда, гърчове, белодробен оток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Обща характеристика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Изотонични нарушения</a:t>
            </a:r>
          </a:p>
          <a:p>
            <a:pPr lvl="1"/>
            <a:r>
              <a:rPr lang="bg-BG"/>
              <a:t>без промяна в клетъчния обем</a:t>
            </a:r>
          </a:p>
          <a:p>
            <a:r>
              <a:rPr lang="bg-BG"/>
              <a:t>Хипертонични нарушения</a:t>
            </a:r>
          </a:p>
          <a:p>
            <a:pPr lvl="1"/>
            <a:r>
              <a:rPr lang="bg-BG"/>
              <a:t>клетъчна дехидратация, жажда</a:t>
            </a:r>
          </a:p>
          <a:p>
            <a:r>
              <a:rPr lang="bg-BG"/>
              <a:t>Хипотонични нарушения</a:t>
            </a:r>
          </a:p>
          <a:p>
            <a:pPr lvl="1"/>
            <a:r>
              <a:rPr lang="bg-BG"/>
              <a:t>клетъчна хидратация, прояви на мозъчен оток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ОТОЦИ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І. Определение</a:t>
            </a:r>
          </a:p>
          <a:p>
            <a:r>
              <a:rPr lang="bg-BG"/>
              <a:t>ІІ. Терминология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fig_33_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3325" y="277813"/>
            <a:ext cx="6735763" cy="58483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Разпределение на водата в организма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Обща телесна вода - 60% от т.т.(?)</a:t>
            </a:r>
          </a:p>
          <a:p>
            <a:r>
              <a:rPr lang="bg-BG"/>
              <a:t>Интрацелуларна(ИЦТ) </a:t>
            </a:r>
            <a:r>
              <a:rPr lang="en-US"/>
              <a:t>     </a:t>
            </a:r>
            <a:r>
              <a:rPr lang="bg-BG"/>
              <a:t>- 40%</a:t>
            </a:r>
          </a:p>
          <a:p>
            <a:r>
              <a:rPr lang="bg-BG"/>
              <a:t>Екстрацелуларна(ЕЦТ) </a:t>
            </a:r>
            <a:r>
              <a:rPr lang="en-US"/>
              <a:t>    </a:t>
            </a:r>
            <a:r>
              <a:rPr lang="bg-BG"/>
              <a:t>- 20%</a:t>
            </a:r>
          </a:p>
          <a:p>
            <a:pPr lvl="1"/>
            <a:r>
              <a:rPr lang="bg-BG"/>
              <a:t>интравазална    </a:t>
            </a:r>
            <a:r>
              <a:rPr lang="en-US"/>
              <a:t>    </a:t>
            </a:r>
            <a:r>
              <a:rPr lang="bg-BG"/>
              <a:t>-</a:t>
            </a:r>
            <a:r>
              <a:rPr lang="en-US"/>
              <a:t> </a:t>
            </a:r>
            <a:r>
              <a:rPr lang="bg-BG"/>
              <a:t>5%</a:t>
            </a:r>
          </a:p>
          <a:p>
            <a:pPr lvl="1"/>
            <a:r>
              <a:rPr lang="bg-BG"/>
              <a:t>интерстициална </a:t>
            </a:r>
            <a:r>
              <a:rPr lang="en-US"/>
              <a:t>   </a:t>
            </a:r>
            <a:r>
              <a:rPr lang="bg-BG"/>
              <a:t>- 15%</a:t>
            </a:r>
          </a:p>
          <a:p>
            <a:pPr lvl="1"/>
            <a:r>
              <a:rPr lang="bg-BG"/>
              <a:t>трансцелуларна (?)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ІІІ. Определящи фактори:</a:t>
            </a:r>
          </a:p>
          <a:p>
            <a:r>
              <a:rPr lang="bg-BG"/>
              <a:t>1. Хидростатично налягане </a:t>
            </a:r>
          </a:p>
          <a:p>
            <a:pPr lvl="1"/>
            <a:r>
              <a:rPr lang="bg-BG"/>
              <a:t>в кръвоносните съдове</a:t>
            </a:r>
          </a:p>
          <a:p>
            <a:pPr lvl="1"/>
            <a:r>
              <a:rPr lang="bg-BG"/>
              <a:t>в интерстициума</a:t>
            </a:r>
          </a:p>
          <a:p>
            <a:r>
              <a:rPr lang="bg-BG"/>
              <a:t>2. Онкотично налягане</a:t>
            </a:r>
          </a:p>
          <a:p>
            <a:pPr lvl="1"/>
            <a:r>
              <a:rPr lang="bg-BG"/>
              <a:t>в кръвоносните съдове - зависи от плазмените албумини (?)</a:t>
            </a:r>
          </a:p>
          <a:p>
            <a:pPr lvl="1"/>
            <a:r>
              <a:rPr lang="bg-BG"/>
              <a:t>в интерстициума</a:t>
            </a:r>
          </a:p>
          <a:p>
            <a:endParaRPr lang="bg-BG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fig_20_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0963" y="277813"/>
            <a:ext cx="6440487" cy="58483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3. Пропускливост на съдовата стена</a:t>
            </a:r>
          </a:p>
          <a:p>
            <a:r>
              <a:rPr lang="bg-BG"/>
              <a:t>4. Лимфен отток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ІV. Видове отоци</a:t>
            </a:r>
          </a:p>
          <a:p>
            <a:r>
              <a:rPr lang="bg-BG"/>
              <a:t>1. От повишено хидростатично налягане:</a:t>
            </a:r>
          </a:p>
          <a:p>
            <a:pPr lvl="1"/>
            <a:r>
              <a:rPr lang="bg-BG"/>
              <a:t>при десностранна сърдечна недостатъчност (?)</a:t>
            </a:r>
          </a:p>
          <a:p>
            <a:pPr lvl="1"/>
            <a:r>
              <a:rPr lang="bg-BG"/>
              <a:t>при левостранна сърдечна</a:t>
            </a:r>
            <a:br>
              <a:rPr lang="bg-BG"/>
            </a:br>
            <a:r>
              <a:rPr lang="bg-BG"/>
              <a:t>недостатъчност (?)</a:t>
            </a:r>
          </a:p>
          <a:p>
            <a:pPr lvl="1"/>
            <a:endParaRPr lang="bg-BG"/>
          </a:p>
          <a:p>
            <a:endParaRPr lang="bg-B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2. При понижено онкотично налягане:</a:t>
            </a:r>
          </a:p>
          <a:p>
            <a:r>
              <a:rPr lang="bg-BG"/>
              <a:t>Намалена продукция на албумини</a:t>
            </a:r>
          </a:p>
          <a:p>
            <a:pPr lvl="1"/>
            <a:r>
              <a:rPr lang="bg-BG"/>
              <a:t>кахектични отоци</a:t>
            </a:r>
          </a:p>
          <a:p>
            <a:pPr lvl="1"/>
            <a:r>
              <a:rPr lang="bg-BG"/>
              <a:t>нарушено приемане,смилане и резорбиране на белтъци</a:t>
            </a:r>
          </a:p>
          <a:p>
            <a:pPr lvl="1"/>
            <a:r>
              <a:rPr lang="bg-BG"/>
              <a:t>намален синтез в черния дроб</a:t>
            </a:r>
          </a:p>
          <a:p>
            <a:pPr lvl="1"/>
            <a:r>
              <a:rPr lang="bg-BG"/>
              <a:t>засилен катаболизъм- хипертиреоидизъм, злокачествени новообразувания</a:t>
            </a:r>
          </a:p>
          <a:p>
            <a:pPr lvl="1"/>
            <a:endParaRPr lang="bg-BG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Загуба на протеини</a:t>
            </a:r>
          </a:p>
          <a:p>
            <a:pPr lvl="2"/>
            <a:r>
              <a:rPr lang="bg-BG"/>
              <a:t>От бъбреците - нефротичен синдром</a:t>
            </a:r>
          </a:p>
          <a:p>
            <a:pPr lvl="2"/>
            <a:r>
              <a:rPr lang="bg-BG"/>
              <a:t>От кожата - изгаряния</a:t>
            </a:r>
          </a:p>
          <a:p>
            <a:pPr lvl="2"/>
            <a:r>
              <a:rPr lang="bg-BG"/>
              <a:t>От храносмилателния тракт - ексудативни ентеропатии</a:t>
            </a:r>
          </a:p>
          <a:p>
            <a:pPr lvl="2"/>
            <a:r>
              <a:rPr lang="bg-BG"/>
              <a:t>Кръвозагуба</a:t>
            </a:r>
          </a:p>
          <a:p>
            <a:pPr lvl="2"/>
            <a:r>
              <a:rPr lang="bg-BG"/>
              <a:t>Секвестриране на телесни течности - асцит, абсцес </a:t>
            </a:r>
          </a:p>
          <a:p>
            <a:pPr lvl="2"/>
            <a:endParaRPr lang="bg-BG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118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17563" y="277813"/>
            <a:ext cx="7508875" cy="5848350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16-3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90675"/>
            <a:ext cx="8229600" cy="3222625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1" name="Picture 11" descr="1617b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06638" y="277813"/>
            <a:ext cx="4530725" cy="5848350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29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2400" y="277813"/>
            <a:ext cx="3759200" cy="5848350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Движение на водата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800"/>
              <a:t>ИЦТ / ЕЦТ  - чрез осмоза, значение на натрия за осмотичността на ЕЦТ</a:t>
            </a:r>
          </a:p>
          <a:p>
            <a:pPr>
              <a:lnSpc>
                <a:spcPct val="90000"/>
              </a:lnSpc>
            </a:pPr>
            <a:r>
              <a:rPr lang="bg-BG" sz="2800"/>
              <a:t>Плазма/интерстициум - филтрация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онкотично налягане на плазмата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онкотично налягане на интерстициума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хидростатично налягане в съдовете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хидростатично налягане в интерстициума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пропускливост на съдовата стена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3. При повишена съдова пропускливост</a:t>
            </a:r>
          </a:p>
          <a:p>
            <a:pPr lvl="1"/>
            <a:r>
              <a:rPr lang="bg-BG"/>
              <a:t>възпалителни отоци</a:t>
            </a:r>
            <a:r>
              <a:rPr lang="en-US"/>
              <a:t> -</a:t>
            </a:r>
            <a:r>
              <a:rPr lang="bg-BG"/>
              <a:t> медиатори на възпалението</a:t>
            </a:r>
          </a:p>
          <a:p>
            <a:pPr lvl="1"/>
            <a:r>
              <a:rPr lang="bg-BG"/>
              <a:t>разлика между трансудат и ексудат</a:t>
            </a:r>
          </a:p>
          <a:p>
            <a:pPr lvl="1"/>
            <a:r>
              <a:rPr lang="bg-BG"/>
              <a:t>алергични отоци</a:t>
            </a:r>
          </a:p>
          <a:p>
            <a:pPr lvl="1"/>
            <a:r>
              <a:rPr lang="bg-BG"/>
              <a:t>др. фактори - хиповитаминоза В</a:t>
            </a:r>
            <a:r>
              <a:rPr lang="bg-BG" baseline="-25000"/>
              <a:t>1</a:t>
            </a:r>
            <a:r>
              <a:rPr lang="bg-BG"/>
              <a:t>, нарушена инервация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Qneg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78113" y="277813"/>
            <a:ext cx="3786187" cy="5848350"/>
          </a:xfrm>
          <a:noFill/>
          <a:ln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avitNeg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97163" y="277813"/>
            <a:ext cx="3748087" cy="584835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4. Нарушена лимфна циркулация</a:t>
            </a:r>
          </a:p>
          <a:p>
            <a:pPr lvl="1"/>
            <a:r>
              <a:rPr lang="bg-BG"/>
              <a:t>елефантиаза</a:t>
            </a:r>
          </a:p>
          <a:p>
            <a:pPr lvl="1"/>
            <a:r>
              <a:rPr lang="bg-BG"/>
              <a:t>конгенитален лимфедем</a:t>
            </a:r>
          </a:p>
          <a:p>
            <a:pPr lvl="1"/>
            <a:r>
              <a:rPr lang="bg-BG"/>
              <a:t>процеси в лимфните възли (отстранени, инфилтрирани)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eleph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95538" y="277813"/>
            <a:ext cx="4352925" cy="584835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79b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3013" y="277813"/>
            <a:ext cx="4116387" cy="5848350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19b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6363" y="277813"/>
            <a:ext cx="3851275" cy="584835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ar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522288"/>
            <a:ext cx="8229600" cy="5359400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Комплексна генеза на отока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Асцит</a:t>
            </a:r>
          </a:p>
          <a:p>
            <a:pPr lvl="1"/>
            <a:r>
              <a:rPr lang="bg-BG"/>
              <a:t>повишено хидростатично налягане (?)</a:t>
            </a:r>
          </a:p>
          <a:p>
            <a:pPr lvl="1"/>
            <a:r>
              <a:rPr lang="bg-BG"/>
              <a:t>намалено онкотично налягане (?)</a:t>
            </a:r>
          </a:p>
          <a:p>
            <a:pPr lvl="1"/>
            <a:r>
              <a:rPr lang="bg-BG"/>
              <a:t>повишена съдова проницаемост</a:t>
            </a:r>
          </a:p>
          <a:p>
            <a:pPr lvl="1"/>
            <a:r>
              <a:rPr lang="bg-BG"/>
              <a:t>вторичен хипералдостеронизъм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Нарушения на калиевия  баланс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/>
              <a:t>Регулация на калиевото ниво</a:t>
            </a:r>
          </a:p>
          <a:p>
            <a:pPr lvl="1">
              <a:lnSpc>
                <a:spcPct val="90000"/>
              </a:lnSpc>
            </a:pPr>
            <a:r>
              <a:rPr lang="bg-BG"/>
              <a:t>вътреклетъчен йон</a:t>
            </a:r>
          </a:p>
          <a:p>
            <a:pPr lvl="1">
              <a:lnSpc>
                <a:spcPct val="90000"/>
              </a:lnSpc>
            </a:pPr>
            <a:r>
              <a:rPr lang="bg-BG"/>
              <a:t>прием</a:t>
            </a:r>
          </a:p>
          <a:p>
            <a:pPr lvl="1">
              <a:lnSpc>
                <a:spcPct val="90000"/>
              </a:lnSpc>
            </a:pPr>
            <a:r>
              <a:rPr lang="bg-BG"/>
              <a:t>екскреция с урината</a:t>
            </a:r>
          </a:p>
          <a:p>
            <a:pPr lvl="1">
              <a:lnSpc>
                <a:spcPct val="90000"/>
              </a:lnSpc>
            </a:pPr>
            <a:r>
              <a:rPr lang="bg-BG"/>
              <a:t>ренин-ангиотензин-алдостеронова система</a:t>
            </a:r>
          </a:p>
          <a:p>
            <a:pPr lvl="1">
              <a:lnSpc>
                <a:spcPct val="90000"/>
              </a:lnSpc>
            </a:pPr>
            <a:r>
              <a:rPr lang="bg-BG"/>
              <a:t>разлика между първичен и вторичен хипералдостеронизъм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Прием на вода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Изпити течности</a:t>
            </a:r>
          </a:p>
          <a:p>
            <a:r>
              <a:rPr lang="bg-BG"/>
              <a:t>С храната</a:t>
            </a:r>
          </a:p>
          <a:p>
            <a:r>
              <a:rPr lang="bg-BG"/>
              <a:t>Оксидационна вода</a:t>
            </a:r>
            <a:r>
              <a:rPr lang="en-US"/>
              <a:t> </a:t>
            </a:r>
            <a:r>
              <a:rPr lang="bg-BG"/>
              <a:t>(?)</a:t>
            </a:r>
          </a:p>
          <a:p>
            <a:endParaRPr lang="bg-BG"/>
          </a:p>
          <a:p>
            <a:r>
              <a:rPr lang="bg-BG"/>
              <a:t>Жажда:</a:t>
            </a:r>
          </a:p>
          <a:p>
            <a:pPr lvl="1"/>
            <a:r>
              <a:rPr lang="bg-BG"/>
              <a:t>център в хипоталамуса</a:t>
            </a:r>
          </a:p>
          <a:p>
            <a:pPr lvl="1"/>
            <a:r>
              <a:rPr lang="bg-BG"/>
              <a:t>стимули: хиповолемия, хиперосмия, анг ІІ и др.</a:t>
            </a:r>
          </a:p>
          <a:p>
            <a:endParaRPr lang="bg-B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Хиперкалиемия</a:t>
            </a:r>
            <a:br>
              <a:rPr lang="bg-BG" sz="4000"/>
            </a:br>
            <a:r>
              <a:rPr lang="bg-BG" sz="4000"/>
              <a:t>(К</a:t>
            </a:r>
            <a:r>
              <a:rPr lang="bg-BG" sz="4000" baseline="36000"/>
              <a:t>+</a:t>
            </a:r>
            <a:r>
              <a:rPr lang="bg-BG" sz="4000"/>
              <a:t> над 5, 5 мекв/л)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800"/>
              <a:t>І.Причини</a:t>
            </a:r>
            <a:endParaRPr lang="en-US" sz="2800"/>
          </a:p>
          <a:p>
            <a:pPr>
              <a:lnSpc>
                <a:spcPct val="90000"/>
              </a:lnSpc>
            </a:pPr>
            <a:endParaRPr lang="bg-BG" sz="2800"/>
          </a:p>
          <a:p>
            <a:pPr>
              <a:lnSpc>
                <a:spcPct val="90000"/>
              </a:lnSpc>
            </a:pPr>
            <a:r>
              <a:rPr lang="bg-BG" sz="2800"/>
              <a:t>1. Повишен прием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per os</a:t>
            </a:r>
            <a:r>
              <a:rPr lang="bg-BG" sz="2400"/>
              <a:t> (?)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венозно вливане на разтвори съдържащи К</a:t>
            </a:r>
            <a:r>
              <a:rPr lang="bg-BG" sz="2400" baseline="36000"/>
              <a:t>+</a:t>
            </a:r>
            <a:endParaRPr lang="bg-BG" sz="2400"/>
          </a:p>
          <a:p>
            <a:pPr>
              <a:lnSpc>
                <a:spcPct val="90000"/>
              </a:lnSpc>
            </a:pPr>
            <a:endParaRPr lang="bg-BG" sz="2800"/>
          </a:p>
          <a:p>
            <a:pPr>
              <a:lnSpc>
                <a:spcPct val="90000"/>
              </a:lnSpc>
            </a:pPr>
            <a:r>
              <a:rPr lang="bg-BG" sz="2800"/>
              <a:t>2. Намалена екскреция от бъбрека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олигурия при бъбречна недостатъчност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хипокортицизъм (алдостерон)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антагонисти на алдостерона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/>
              <a:t>3. Освобождаване на К</a:t>
            </a:r>
            <a:r>
              <a:rPr lang="bg-BG" baseline="36000"/>
              <a:t>+</a:t>
            </a:r>
            <a:r>
              <a:rPr lang="bg-BG"/>
              <a:t> от клетките</a:t>
            </a:r>
          </a:p>
          <a:p>
            <a:pPr lvl="1">
              <a:lnSpc>
                <a:spcPct val="90000"/>
              </a:lnSpc>
            </a:pPr>
            <a:r>
              <a:rPr lang="bg-BG"/>
              <a:t>клетъчна травма (изгаряне, размачкване, хирургична интервенция, хемолиза)</a:t>
            </a:r>
          </a:p>
          <a:p>
            <a:pPr lvl="1">
              <a:lnSpc>
                <a:spcPct val="90000"/>
              </a:lnSpc>
            </a:pPr>
            <a:r>
              <a:rPr lang="bg-BG"/>
              <a:t>Ацидоза (?) </a:t>
            </a:r>
          </a:p>
          <a:p>
            <a:pPr lvl="1">
              <a:lnSpc>
                <a:spcPct val="90000"/>
              </a:lnSpc>
            </a:pPr>
            <a:r>
              <a:rPr lang="bg-BG"/>
              <a:t>хипоксия - </a:t>
            </a:r>
            <a:r>
              <a:rPr lang="en-US"/>
              <a:t>Na</a:t>
            </a:r>
            <a:r>
              <a:rPr lang="bg-BG" baseline="36000"/>
              <a:t>+</a:t>
            </a:r>
            <a:r>
              <a:rPr lang="en-US"/>
              <a:t> / K</a:t>
            </a:r>
            <a:r>
              <a:rPr lang="bg-BG" baseline="36000"/>
              <a:t>+</a:t>
            </a:r>
            <a:r>
              <a:rPr lang="en-US"/>
              <a:t> ATP-</a:t>
            </a:r>
            <a:r>
              <a:rPr lang="bg-BG"/>
              <a:t>азна помпа</a:t>
            </a:r>
          </a:p>
          <a:p>
            <a:pPr lvl="1">
              <a:lnSpc>
                <a:spcPct val="90000"/>
              </a:lnSpc>
            </a:pPr>
            <a:r>
              <a:rPr lang="bg-BG"/>
              <a:t>лекарства блокиращи </a:t>
            </a:r>
            <a:r>
              <a:rPr lang="en-US"/>
              <a:t>Na</a:t>
            </a:r>
            <a:r>
              <a:rPr lang="bg-BG" baseline="36000"/>
              <a:t>+</a:t>
            </a:r>
            <a:r>
              <a:rPr lang="en-US"/>
              <a:t> / K</a:t>
            </a:r>
            <a:r>
              <a:rPr lang="bg-BG" baseline="36000"/>
              <a:t>+</a:t>
            </a:r>
            <a:r>
              <a:rPr lang="en-US"/>
              <a:t> ATP-</a:t>
            </a:r>
            <a:r>
              <a:rPr lang="bg-BG"/>
              <a:t>азна помпа</a:t>
            </a:r>
          </a:p>
          <a:p>
            <a:pPr lvl="1">
              <a:lnSpc>
                <a:spcPct val="90000"/>
              </a:lnSpc>
            </a:pPr>
            <a:r>
              <a:rPr lang="bg-BG"/>
              <a:t>дефицит на инсулин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Прояви на хиперкалиемия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/>
              <a:t>1. Сърдечно - съдова система</a:t>
            </a:r>
          </a:p>
          <a:p>
            <a:pPr lvl="1"/>
            <a:r>
              <a:rPr lang="bg-BG" sz="2400"/>
              <a:t>брадикардия, сърдечен блок, аритмия, камерни фибрилации, спиране на сърдечната дейност</a:t>
            </a:r>
          </a:p>
          <a:p>
            <a:pPr lvl="1"/>
            <a:endParaRPr lang="bg-BG" sz="2400"/>
          </a:p>
          <a:p>
            <a:r>
              <a:rPr lang="bg-BG" sz="2800"/>
              <a:t>2. Промени в нервно-мускулната възбудимост (зависи от тежестта на нарушението)</a:t>
            </a:r>
          </a:p>
          <a:p>
            <a:pPr lvl="1"/>
            <a:r>
              <a:rPr lang="bg-BG" sz="2400"/>
              <a:t>усилена перисталтика, нарушения в уринирането</a:t>
            </a:r>
          </a:p>
          <a:p>
            <a:pPr lvl="1"/>
            <a:r>
              <a:rPr lang="bg-BG" sz="2400"/>
              <a:t>мускулни контракции, намален мускулен тонус, парализа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hyperkalemi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827088"/>
            <a:ext cx="8229600" cy="4749800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Хипокалиемия</a:t>
            </a:r>
            <a:br>
              <a:rPr lang="bg-BG" sz="4000"/>
            </a:br>
            <a:r>
              <a:rPr lang="bg-BG" sz="4000"/>
              <a:t>(К</a:t>
            </a:r>
            <a:r>
              <a:rPr lang="bg-BG" sz="4000" baseline="36000"/>
              <a:t>+</a:t>
            </a:r>
            <a:r>
              <a:rPr lang="bg-BG" sz="4000"/>
              <a:t> в серума под 3,5 мекв/л)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І. Причини</a:t>
            </a:r>
          </a:p>
          <a:p>
            <a:r>
              <a:rPr lang="bg-BG"/>
              <a:t>1. Намален прием - при гладуване</a:t>
            </a:r>
          </a:p>
          <a:p>
            <a:r>
              <a:rPr lang="bg-BG"/>
              <a:t>2. Навлизане на К</a:t>
            </a:r>
            <a:r>
              <a:rPr lang="bg-BG" baseline="36000"/>
              <a:t>+</a:t>
            </a:r>
            <a:r>
              <a:rPr lang="bg-BG"/>
              <a:t> в клетките</a:t>
            </a:r>
          </a:p>
          <a:p>
            <a:pPr lvl="1"/>
            <a:r>
              <a:rPr lang="bg-BG"/>
              <a:t>при алкалоза</a:t>
            </a:r>
          </a:p>
          <a:p>
            <a:pPr lvl="1"/>
            <a:r>
              <a:rPr lang="bg-BG"/>
              <a:t>лечение с инсулин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/>
              <a:t>3. Повишени загуби</a:t>
            </a:r>
          </a:p>
          <a:p>
            <a:pPr lvl="1"/>
            <a:r>
              <a:rPr lang="bg-BG" sz="2400"/>
              <a:t>от гастроинтестиналния тракт - диария, очистителни, дренажи, фистули, повръщане</a:t>
            </a:r>
          </a:p>
          <a:p>
            <a:pPr lvl="1"/>
            <a:r>
              <a:rPr lang="bg-BG" sz="2400"/>
              <a:t>от бъбреците - при хипералдостеронизъм, хиперкортицизъм, диуретици, бъбречни заболявания с увеличена диуреза, магнезиев дефицит (ренин-ангиотензин-алдостерон)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ІІ. Прояви на хипокалемия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1. Сърдечно-съдови </a:t>
            </a:r>
          </a:p>
          <a:p>
            <a:pPr lvl="1"/>
            <a:r>
              <a:rPr lang="bg-BG"/>
              <a:t>аритмия</a:t>
            </a:r>
          </a:p>
          <a:p>
            <a:pPr lvl="1"/>
            <a:r>
              <a:rPr lang="bg-BG"/>
              <a:t>характерни ЕКГ промени </a:t>
            </a:r>
          </a:p>
          <a:p>
            <a:r>
              <a:rPr lang="bg-BG"/>
              <a:t>2. ЦНС и нервно-мускулна възбудимост</a:t>
            </a:r>
          </a:p>
          <a:p>
            <a:pPr lvl="1"/>
            <a:r>
              <a:rPr lang="bg-BG"/>
              <a:t>умора, мускулна слабост</a:t>
            </a:r>
          </a:p>
          <a:p>
            <a:pPr lvl="1"/>
            <a:r>
              <a:rPr lang="bg-BG"/>
              <a:t>отслабени сухожилни рефлекси</a:t>
            </a:r>
          </a:p>
          <a:p>
            <a:pPr lvl="1"/>
            <a:r>
              <a:rPr lang="bg-BG"/>
              <a:t>променена сетивност - парестезии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3. Повърхностно дишане, слабост на респираторната мускулатура</a:t>
            </a:r>
          </a:p>
          <a:p>
            <a:r>
              <a:rPr lang="bg-BG"/>
              <a:t>4. Потиснат мотилитет на ГИ тракт - безапетитие, гадене, илеус</a:t>
            </a:r>
          </a:p>
          <a:p>
            <a:r>
              <a:rPr lang="bg-BG"/>
              <a:t>5. Полиурия (нарушена концентрационна способност на бъбреците)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ypokalemi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74738"/>
            <a:ext cx="8229600" cy="4252912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Нарушения на калциевия </a:t>
            </a:r>
            <a:br>
              <a:rPr lang="bg-BG" sz="4000"/>
            </a:br>
            <a:r>
              <a:rPr lang="bg-BG" sz="4000"/>
              <a:t>баланс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/>
              <a:t>І. Регулация на калциевата хомеостаза</a:t>
            </a:r>
          </a:p>
          <a:p>
            <a:r>
              <a:rPr lang="bg-BG" sz="2800"/>
              <a:t>1. Паратхормон</a:t>
            </a:r>
          </a:p>
          <a:p>
            <a:pPr lvl="1"/>
            <a:r>
              <a:rPr lang="bg-BG" sz="2400"/>
              <a:t>стимул: хипокалцемия</a:t>
            </a:r>
          </a:p>
          <a:p>
            <a:pPr lvl="1"/>
            <a:r>
              <a:rPr lang="bg-BG" sz="2400"/>
              <a:t>действие: </a:t>
            </a:r>
          </a:p>
          <a:p>
            <a:pPr lvl="1"/>
            <a:r>
              <a:rPr lang="bg-BG" sz="2400"/>
              <a:t>  - стимулира остеокластите и освобождава Са и Р в ЕЦТ</a:t>
            </a:r>
          </a:p>
          <a:p>
            <a:pPr lvl="1"/>
            <a:r>
              <a:rPr lang="bg-BG" sz="2400"/>
              <a:t>  - активира вит </a:t>
            </a:r>
            <a:r>
              <a:rPr lang="en-US" sz="2400"/>
              <a:t>D</a:t>
            </a:r>
            <a:r>
              <a:rPr lang="bg-BG" sz="2000" baseline="-25000"/>
              <a:t>3</a:t>
            </a:r>
            <a:r>
              <a:rPr lang="bg-BG" sz="2400"/>
              <a:t> в бъбрека  и чрез него калциевата резорбция в червата </a:t>
            </a:r>
          </a:p>
          <a:p>
            <a:pPr lvl="1"/>
            <a:r>
              <a:rPr lang="bg-BG" sz="2400"/>
              <a:t>  - стимулира резорбцията на Са </a:t>
            </a:r>
            <a:r>
              <a:rPr lang="bg-BG" sz="2400" baseline="30000"/>
              <a:t>2+</a:t>
            </a:r>
            <a:r>
              <a:rPr lang="bg-BG" sz="2400"/>
              <a:t> в бъбрека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Загуби на вода: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Урина</a:t>
            </a:r>
          </a:p>
          <a:p>
            <a:pPr lvl="1"/>
            <a:r>
              <a:rPr lang="bg-BG"/>
              <a:t>функция на бъбрека - филтрация,</a:t>
            </a:r>
            <a:r>
              <a:rPr lang="en-US"/>
              <a:t> </a:t>
            </a:r>
            <a:r>
              <a:rPr lang="bg-BG"/>
              <a:t>концентрация</a:t>
            </a:r>
          </a:p>
          <a:p>
            <a:pPr lvl="1"/>
            <a:r>
              <a:rPr lang="bg-BG"/>
              <a:t>АДХ -</a:t>
            </a:r>
            <a:r>
              <a:rPr lang="en-US"/>
              <a:t> </a:t>
            </a:r>
            <a:r>
              <a:rPr lang="bg-BG"/>
              <a:t>регулация, функция(?)</a:t>
            </a:r>
          </a:p>
          <a:p>
            <a:pPr lvl="1"/>
            <a:r>
              <a:rPr lang="bg-BG"/>
              <a:t>алдостерон - регулация, функция (?)</a:t>
            </a:r>
          </a:p>
          <a:p>
            <a:pPr lvl="1"/>
            <a:r>
              <a:rPr lang="bg-BG"/>
              <a:t>натриуретични фактори : атриален, мозъчен, бъбречен(уродилатин)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2800"/>
              <a:t>2. Калцитонин</a:t>
            </a:r>
          </a:p>
          <a:p>
            <a:pPr lvl="1"/>
            <a:r>
              <a:rPr lang="bg-BG" sz="2400"/>
              <a:t> стимул - хиперкалцемия</a:t>
            </a:r>
          </a:p>
          <a:p>
            <a:pPr lvl="1"/>
            <a:r>
              <a:rPr lang="bg-BG" sz="2400"/>
              <a:t> действие - инхибира остеокластите</a:t>
            </a:r>
          </a:p>
          <a:p>
            <a:r>
              <a:rPr lang="bg-BG" sz="2800"/>
              <a:t>3. Вит </a:t>
            </a:r>
            <a:r>
              <a:rPr lang="en-US" sz="2800"/>
              <a:t>D</a:t>
            </a:r>
            <a:r>
              <a:rPr lang="bg-BG" sz="2000" baseline="-25000"/>
              <a:t>3</a:t>
            </a:r>
          </a:p>
          <a:p>
            <a:pPr lvl="1"/>
            <a:r>
              <a:rPr lang="bg-BG" sz="2400"/>
              <a:t>източници</a:t>
            </a:r>
          </a:p>
          <a:p>
            <a:pPr lvl="1"/>
            <a:r>
              <a:rPr lang="bg-BG" sz="2400"/>
              <a:t>активиране в черен дроб и бъбреци</a:t>
            </a:r>
          </a:p>
          <a:p>
            <a:pPr lvl="1"/>
            <a:r>
              <a:rPr lang="bg-BG" sz="2400"/>
              <a:t>действие:</a:t>
            </a:r>
          </a:p>
          <a:p>
            <a:pPr lvl="1"/>
            <a:r>
              <a:rPr lang="bg-BG" sz="2400"/>
              <a:t>- в червата увеличава резорбцията на Са  и Р</a:t>
            </a:r>
          </a:p>
          <a:p>
            <a:pPr lvl="1"/>
            <a:r>
              <a:rPr lang="bg-BG" sz="2400"/>
              <a:t>- в костите - активира резорбцията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ІІ.Хипокалцемия</a:t>
            </a:r>
            <a:br>
              <a:rPr lang="bg-BG" sz="4000"/>
            </a:br>
            <a:r>
              <a:rPr lang="bg-BG" sz="4000"/>
              <a:t>Общ серумен Са</a:t>
            </a:r>
            <a:r>
              <a:rPr lang="en-US" sz="4000"/>
              <a:t> </a:t>
            </a:r>
            <a:r>
              <a:rPr lang="bg-BG" sz="4000"/>
              <a:t>под </a:t>
            </a:r>
            <a:r>
              <a:rPr lang="en-US" sz="4000"/>
              <a:t>2</a:t>
            </a:r>
            <a:r>
              <a:rPr lang="bg-BG" sz="4000"/>
              <a:t>,</a:t>
            </a:r>
            <a:r>
              <a:rPr lang="en-US" sz="4000"/>
              <a:t>0</a:t>
            </a:r>
            <a:r>
              <a:rPr lang="bg-BG" sz="4000"/>
              <a:t> ммол/л   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800"/>
              <a:t>1.Причини:</a:t>
            </a:r>
          </a:p>
          <a:p>
            <a:pPr>
              <a:lnSpc>
                <a:spcPct val="90000"/>
              </a:lnSpc>
            </a:pPr>
            <a:r>
              <a:rPr lang="bg-BG" sz="2800"/>
              <a:t>хипопаратиреоидизъм - идиопатичен или постхирургичен</a:t>
            </a:r>
          </a:p>
          <a:p>
            <a:pPr>
              <a:lnSpc>
                <a:spcPct val="90000"/>
              </a:lnSpc>
            </a:pPr>
            <a:r>
              <a:rPr lang="bg-BG" sz="2800"/>
              <a:t>хиповитаминоза </a:t>
            </a:r>
            <a:r>
              <a:rPr lang="en-US" sz="2800"/>
              <a:t>D</a:t>
            </a:r>
            <a:r>
              <a:rPr lang="bg-BG" sz="2400" baseline="-25000"/>
              <a:t>3</a:t>
            </a:r>
            <a:r>
              <a:rPr lang="bg-BG" sz="2800"/>
              <a:t>: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намален прием, нарушена резорбция, нарушено образуване в кожата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нарушено хидроксилиране в черния дроб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нарушено хидроксилиране в бъбреците </a:t>
            </a:r>
          </a:p>
          <a:p>
            <a:pPr>
              <a:lnSpc>
                <a:spcPct val="90000"/>
              </a:lnSpc>
            </a:pPr>
            <a:r>
              <a:rPr lang="bg-BG" sz="2800"/>
              <a:t>др. фактори - намалена резорбция в ГИ тракт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/>
              <a:t>2. Прояви </a:t>
            </a:r>
          </a:p>
          <a:p>
            <a:pPr lvl="1">
              <a:lnSpc>
                <a:spcPct val="90000"/>
              </a:lnSpc>
            </a:pPr>
            <a:r>
              <a:rPr lang="bg-BG"/>
              <a:t>кардиоваскуларни- аритмия</a:t>
            </a:r>
          </a:p>
          <a:p>
            <a:pPr lvl="1">
              <a:lnSpc>
                <a:spcPct val="90000"/>
              </a:lnSpc>
            </a:pPr>
            <a:r>
              <a:rPr lang="bg-BG"/>
              <a:t>нервно-мускулни - парестезия, хиперрефлексия, тетания ("акушерска ръка", ларингоспазъм)</a:t>
            </a:r>
          </a:p>
          <a:p>
            <a:pPr lvl="1">
              <a:lnSpc>
                <a:spcPct val="90000"/>
              </a:lnSpc>
            </a:pPr>
            <a:r>
              <a:rPr lang="bg-BG"/>
              <a:t>ЦНС - объркване, отслабена памет, гърчове</a:t>
            </a:r>
          </a:p>
          <a:p>
            <a:pPr lvl="1">
              <a:lnSpc>
                <a:spcPct val="90000"/>
              </a:lnSpc>
            </a:pPr>
            <a:r>
              <a:rPr lang="bg-BG"/>
              <a:t>ГИ тракт - диария, малабсорбция</a:t>
            </a:r>
          </a:p>
          <a:p>
            <a:pPr lvl="1">
              <a:lnSpc>
                <a:spcPct val="90000"/>
              </a:lnSpc>
            </a:pPr>
            <a:r>
              <a:rPr lang="bg-BG"/>
              <a:t>кожа - суха, лющеща се, чупливи нокти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fig_21_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2225" y="277813"/>
            <a:ext cx="4019550" cy="584835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bg-BG"/>
              <a:t>костни прояви:</a:t>
            </a:r>
          </a:p>
          <a:p>
            <a:pPr lvl="2"/>
            <a:r>
              <a:rPr lang="bg-BG"/>
              <a:t>остеомалация у възрастни - болезнени, омекнали, деформирани кости</a:t>
            </a:r>
          </a:p>
          <a:p>
            <a:pPr lvl="2"/>
            <a:r>
              <a:rPr lang="bg-BG"/>
              <a:t>рахит (остеомалация у деца)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rachitNeg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5563" y="277813"/>
            <a:ext cx="3952875" cy="5848350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ІІІ. Хиперкалцемия</a:t>
            </a:r>
            <a:br>
              <a:rPr lang="bg-BG" sz="4000"/>
            </a:br>
            <a:r>
              <a:rPr lang="bg-BG" sz="4000"/>
              <a:t>Общ серумен Са над 2,6 ммол/л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800"/>
              <a:t>1. Причини:</a:t>
            </a:r>
          </a:p>
          <a:p>
            <a:pPr lvl="1">
              <a:lnSpc>
                <a:spcPct val="90000"/>
              </a:lnSpc>
            </a:pPr>
            <a:r>
              <a:rPr lang="bg-BG"/>
              <a:t>хиперпаратиреоидизъм - първичен или вторичен</a:t>
            </a:r>
          </a:p>
          <a:p>
            <a:pPr lvl="1">
              <a:lnSpc>
                <a:spcPct val="90000"/>
              </a:lnSpc>
            </a:pPr>
            <a:r>
              <a:rPr lang="bg-BG"/>
              <a:t>тумори с или без костни метастази</a:t>
            </a:r>
          </a:p>
          <a:p>
            <a:pPr lvl="1">
              <a:lnSpc>
                <a:spcPct val="90000"/>
              </a:lnSpc>
            </a:pPr>
            <a:r>
              <a:rPr lang="bg-BG"/>
              <a:t>продължителна имобилизация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ІІІ. Хиперкалцемия</a:t>
            </a:r>
            <a:br>
              <a:rPr lang="bg-BG" sz="4000"/>
            </a:br>
            <a:r>
              <a:rPr lang="bg-BG" sz="4000"/>
              <a:t>Общ серумен Са над 2,6 ммол/л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400"/>
              <a:t>2. Прояви: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сърдечно-съдови - аритмия, брадикардия, хипертония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нервно-мускулни - мускулна слабост, хипорефлексия, метастатични калцификации 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ЦНС - объркване,нарушена концентрация, сънливост, сопор, кома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fig_21_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9675" y="277813"/>
            <a:ext cx="4184650" cy="5848350"/>
          </a:xfrm>
          <a:noFill/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bg-BG"/>
              <a:t>ГИ тракт - анорексия,гадене,повръщане, констипация, загуба на тегло</a:t>
            </a:r>
          </a:p>
          <a:p>
            <a:pPr lvl="1"/>
            <a:r>
              <a:rPr lang="bg-BG"/>
              <a:t>кости - остеитис фиброза цистика </a:t>
            </a:r>
          </a:p>
          <a:p>
            <a:pPr lvl="1"/>
            <a:r>
              <a:rPr lang="bg-BG"/>
              <a:t>бъбреци - нефролитиаза, нефрокалциноза, бъбречна недостатъчност</a:t>
            </a:r>
          </a:p>
          <a:p>
            <a:endParaRPr 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ra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304800"/>
            <a:ext cx="6118225" cy="6199188"/>
          </a:xfrm>
          <a:noFill/>
          <a:ln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6-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7600" y="277813"/>
            <a:ext cx="4368800" cy="5848350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bg-BG"/>
              <a:t>БЛАГОДАРЯ </a:t>
            </a:r>
          </a:p>
          <a:p>
            <a:pPr marL="609600" indent="-609600"/>
            <a:endParaRPr lang="bg-BG"/>
          </a:p>
          <a:p>
            <a:pPr marL="609600" indent="-609600"/>
            <a:r>
              <a:rPr lang="bg-BG"/>
              <a:t>                   ЗА</a:t>
            </a:r>
          </a:p>
          <a:p>
            <a:pPr marL="609600" indent="-609600"/>
            <a:endParaRPr lang="bg-BG"/>
          </a:p>
          <a:p>
            <a:pPr marL="609600" indent="-609600">
              <a:buFont typeface="Wingdings" pitchFamily="2" charset="2"/>
              <a:buNone/>
            </a:pPr>
            <a:r>
              <a:rPr lang="bg-BG"/>
              <a:t>                           ВНИМАНИЕТО 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Загуби на вода: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Изпражнения - до 200 мл / 24 ч</a:t>
            </a:r>
          </a:p>
          <a:p>
            <a:endParaRPr lang="bg-BG"/>
          </a:p>
          <a:p>
            <a:r>
              <a:rPr lang="bg-BG"/>
              <a:t>Изпарение - кожа, издишан въздух</a:t>
            </a:r>
          </a:p>
          <a:p>
            <a:endParaRPr lang="bg-B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Видове нарушения на водно-електролитния баланс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bg-BG"/>
              <a:t>І. Дехидратация - 3 вида (в зависимост от осмотичността на ЕЦТ)</a:t>
            </a:r>
          </a:p>
          <a:p>
            <a:r>
              <a:rPr lang="bg-BG"/>
              <a:t> - хемоконцентрация</a:t>
            </a:r>
          </a:p>
          <a:p>
            <a:endParaRPr lang="bg-BG"/>
          </a:p>
          <a:p>
            <a:r>
              <a:rPr lang="bg-BG"/>
              <a:t>ІІ. Хидратация - 3 вида(?)</a:t>
            </a:r>
          </a:p>
          <a:p>
            <a:r>
              <a:rPr lang="bg-BG"/>
              <a:t>- хемодилуция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/>
              <a:t>Отрицателен воден баланс</a:t>
            </a:r>
            <a:br>
              <a:rPr lang="bg-BG" sz="4000"/>
            </a:br>
            <a:r>
              <a:rPr lang="bg-BG" sz="4000"/>
              <a:t>Видове дехидратация: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sz="2800"/>
              <a:t>І. Изотонична -пропорционална загуба на вода и натрий, намалена ЕЦТ, нормална осмотичност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причини - хеморагия, потене, диария, дренаж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прояви: загуба на тегло, сухота на кожа и лигавици, намалена диуреза, артериално налягане - нормално, понижено, хиповолемичен шок, тахикардия</a:t>
            </a:r>
          </a:p>
          <a:p>
            <a:pPr lvl="1">
              <a:lnSpc>
                <a:spcPct val="90000"/>
              </a:lnSpc>
            </a:pPr>
            <a:r>
              <a:rPr lang="bg-BG" sz="2400"/>
              <a:t>няма свиване или оток на клетките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911</TotalTime>
  <Words>1259</Words>
  <Application>Microsoft Office PowerPoint</Application>
  <PresentationFormat>On-screen Show (4:3)</PresentationFormat>
  <Paragraphs>235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Ripple</vt:lpstr>
      <vt:lpstr>CorelDRAW.Graphic.10</vt:lpstr>
      <vt:lpstr>Slide 1</vt:lpstr>
      <vt:lpstr>Разпределение на водата в организма</vt:lpstr>
      <vt:lpstr>Движение на водата</vt:lpstr>
      <vt:lpstr>Прием на вода</vt:lpstr>
      <vt:lpstr>Загуби на вода:</vt:lpstr>
      <vt:lpstr>Slide 6</vt:lpstr>
      <vt:lpstr>Загуби на вода:</vt:lpstr>
      <vt:lpstr>Видове нарушения на водно-електролитния баланс</vt:lpstr>
      <vt:lpstr>Отрицателен воден баланс Видове дехидратация:</vt:lpstr>
      <vt:lpstr>Slide 10</vt:lpstr>
      <vt:lpstr>Slide 11</vt:lpstr>
      <vt:lpstr>Slide 12</vt:lpstr>
      <vt:lpstr>Положителен воден баланс  Видове хидратация</vt:lpstr>
      <vt:lpstr>ІІ. Хипотонична хидратация</vt:lpstr>
      <vt:lpstr>Slide 15</vt:lpstr>
      <vt:lpstr>Slide 16</vt:lpstr>
      <vt:lpstr>Обща характеристика </vt:lpstr>
      <vt:lpstr>ОТОЦИ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Комплексна генеза на отока</vt:lpstr>
      <vt:lpstr>Нарушения на калиевия  баланс</vt:lpstr>
      <vt:lpstr>Хиперкалиемия (К+ над 5, 5 мекв/л)</vt:lpstr>
      <vt:lpstr>Slide 41</vt:lpstr>
      <vt:lpstr>Прояви на хиперкалиемия</vt:lpstr>
      <vt:lpstr>Slide 43</vt:lpstr>
      <vt:lpstr>Хипокалиемия (К+ в серума под 3,5 мекв/л)</vt:lpstr>
      <vt:lpstr>Slide 45</vt:lpstr>
      <vt:lpstr>ІІ. Прояви на хипокалемия</vt:lpstr>
      <vt:lpstr>Slide 47</vt:lpstr>
      <vt:lpstr>Slide 48</vt:lpstr>
      <vt:lpstr>Нарушения на калциевия  баланс</vt:lpstr>
      <vt:lpstr>Slide 50</vt:lpstr>
      <vt:lpstr>ІІ.Хипокалцемия Общ серумен Са под 2,0 ммол/л    </vt:lpstr>
      <vt:lpstr>Slide 52</vt:lpstr>
      <vt:lpstr>Slide 53</vt:lpstr>
      <vt:lpstr>Slide 54</vt:lpstr>
      <vt:lpstr>Slide 55</vt:lpstr>
      <vt:lpstr>ІІІ. Хиперкалцемия Общ серумен Са над 2,6 ммол/л</vt:lpstr>
      <vt:lpstr>ІІІ. Хиперкалцемия Общ серумен Са над 2,6 ммол/л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cp:lastPrinted>1601-01-01T00:00:00Z</cp:lastPrinted>
  <dcterms:created xsi:type="dcterms:W3CDTF">1601-01-01T00:00:00Z</dcterms:created>
  <dcterms:modified xsi:type="dcterms:W3CDTF">2016-04-26T05:37:31Z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