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311" r:id="rId2"/>
    <p:sldId id="268" r:id="rId3"/>
    <p:sldId id="298" r:id="rId4"/>
    <p:sldId id="269" r:id="rId5"/>
    <p:sldId id="270" r:id="rId6"/>
    <p:sldId id="271" r:id="rId7"/>
    <p:sldId id="272" r:id="rId8"/>
    <p:sldId id="308" r:id="rId9"/>
    <p:sldId id="256" r:id="rId10"/>
    <p:sldId id="277" r:id="rId11"/>
    <p:sldId id="309" r:id="rId12"/>
    <p:sldId id="278" r:id="rId13"/>
    <p:sldId id="279" r:id="rId14"/>
    <p:sldId id="307" r:id="rId15"/>
    <p:sldId id="257" r:id="rId16"/>
    <p:sldId id="310" r:id="rId17"/>
    <p:sldId id="259" r:id="rId18"/>
    <p:sldId id="263" r:id="rId19"/>
    <p:sldId id="301" r:id="rId20"/>
    <p:sldId id="258" r:id="rId21"/>
    <p:sldId id="262" r:id="rId22"/>
    <p:sldId id="302" r:id="rId23"/>
    <p:sldId id="303" r:id="rId24"/>
    <p:sldId id="304" r:id="rId25"/>
    <p:sldId id="265" r:id="rId26"/>
    <p:sldId id="305" r:id="rId27"/>
    <p:sldId id="306" r:id="rId28"/>
    <p:sldId id="266" r:id="rId29"/>
    <p:sldId id="274" r:id="rId30"/>
    <p:sldId id="273" r:id="rId31"/>
    <p:sldId id="276" r:id="rId32"/>
    <p:sldId id="281" r:id="rId33"/>
    <p:sldId id="282" r:id="rId34"/>
    <p:sldId id="283" r:id="rId35"/>
    <p:sldId id="284" r:id="rId36"/>
    <p:sldId id="280" r:id="rId37"/>
    <p:sldId id="285" r:id="rId38"/>
    <p:sldId id="299" r:id="rId39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660"/>
  </p:normalViewPr>
  <p:slideViewPr>
    <p:cSldViewPr>
      <p:cViewPr varScale="1">
        <p:scale>
          <a:sx n="54" d="100"/>
          <a:sy n="54" d="100"/>
        </p:scale>
        <p:origin x="-132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0350B0-8F2D-43CF-9822-6E72D2511518}" type="datetimeFigureOut">
              <a:rPr lang="bg-BG"/>
              <a:pPr>
                <a:defRPr/>
              </a:pPr>
              <a:t>25.4.2016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DB7467-4CA6-4DA0-A59D-FE9C0028BE1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34AB4802-2486-4B7B-AC53-F926EA8C8069}" type="slidenum">
              <a:rPr lang="bg-BG" altLang="bg-BG" sz="1200">
                <a:latin typeface="Arial" charset="0"/>
              </a:rPr>
              <a:pPr algn="r" defTabSz="914423"/>
              <a:t>1</a:t>
            </a:fld>
            <a:endParaRPr lang="bg-BG" altLang="bg-BG" sz="1200" dirty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8C2D8E-5CE5-4EC6-9D47-732CC355A1AB}" type="slidenum">
              <a:rPr lang="bg-BG" smtClean="0"/>
              <a:pPr/>
              <a:t>30</a:t>
            </a:fld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726F-8262-4BE5-8F25-3D7EC9C350E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76A3-A36A-4E1A-BB28-AD5966F9043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926A-058F-4A9F-9BFE-CBC0A966307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036C-2F3A-43F7-ADAC-8C4BB93813E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5A9D-0B13-497C-8C1F-A3305558067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F65D-AF72-4165-A19B-FFCF84B4752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8445-5650-4A0C-96C8-7F694BE4DFF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3500-8F66-442D-9360-ADCC58E356A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6976-4929-46DD-BAB1-789EF5AC95D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9D55-F32D-4495-95DC-D89693BD027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96908-8676-428A-87CD-FBED550E30E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99B6-7B85-4AF9-8942-174C7121E7E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6FE9-D476-4BE1-A640-BAF684296B0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6FE11A7-598C-4745-9F5C-4DEB262508E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171700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71463" y="209550"/>
          <a:ext cx="862012" cy="882650"/>
        </p:xfrm>
        <a:graphic>
          <a:graphicData uri="http://schemas.openxmlformats.org/presentationml/2006/ole">
            <p:oleObj spid="_x0000_s1026" r:id="rId4" imgW="4785480" imgH="4894560" progId="">
              <p:embed/>
            </p:oleObj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endParaRPr lang="bg-BG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endParaRPr lang="bg-BG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bg-BG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МЕДИЦИНСКИ УНИВЕРСИТЕТ </a:t>
            </a:r>
            <a:r>
              <a:rPr lang="bg-BG" sz="2400" b="1" dirty="0">
                <a:solidFill>
                  <a:srgbClr val="FFFF00"/>
                </a:solidFill>
                <a:cs typeface="Times New Roman" pitchFamily="18" charset="0"/>
              </a:rPr>
              <a:t>–</a:t>
            </a:r>
            <a:r>
              <a:rPr lang="bg-BG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ПЛЕВЕН</a:t>
            </a:r>
            <a:endParaRPr lang="bg-BG" sz="2400" b="1" dirty="0">
              <a:solidFill>
                <a:srgbClr val="FFFF00"/>
              </a:solidFill>
            </a:endParaRPr>
          </a:p>
          <a:p>
            <a:pPr algn="ctr"/>
            <a:r>
              <a:rPr lang="bg-BG" sz="2000" b="1" dirty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ФАКУЛТЕТ „МЕДИЦИНА</a:t>
            </a:r>
            <a:endParaRPr lang="en-US" sz="2000" b="1" dirty="0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bg-BG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ЦЕНТЪР ЗА ДИСТАНЦИОННО ОБУЧЕНИЕ</a:t>
            </a:r>
            <a:endParaRPr lang="bg-BG" b="1" dirty="0">
              <a:solidFill>
                <a:srgbClr val="FFFF00"/>
              </a:solidFill>
            </a:endParaRPr>
          </a:p>
          <a:p>
            <a:pPr algn="ctr"/>
            <a:endParaRPr lang="bg-BG" sz="2000" b="1" dirty="0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83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b="1" dirty="0">
                <a:solidFill>
                  <a:srgbClr val="FFFF00"/>
                </a:solidFill>
              </a:rPr>
              <a:t>Лекция </a:t>
            </a:r>
            <a:r>
              <a:rPr lang="bg-BG" altLang="bg-BG" b="1" dirty="0" smtClean="0">
                <a:solidFill>
                  <a:srgbClr val="FFFF00"/>
                </a:solidFill>
              </a:rPr>
              <a:t>№</a:t>
            </a:r>
            <a:r>
              <a:rPr lang="en-US" altLang="bg-BG" b="1" dirty="0" smtClean="0">
                <a:solidFill>
                  <a:srgbClr val="FFFF00"/>
                </a:solidFill>
              </a:rPr>
              <a:t>5</a:t>
            </a:r>
            <a:endParaRPr lang="bg-BG" altLang="bg-BG" b="1" dirty="0">
              <a:solidFill>
                <a:srgbClr val="FFFF00"/>
              </a:solidFill>
            </a:endParaRPr>
          </a:p>
        </p:txBody>
      </p:sp>
      <p:sp>
        <p:nvSpPr>
          <p:cNvPr id="2057" name="WordArt 5"/>
          <p:cNvSpPr>
            <a:spLocks noChangeArrowheads="1" noChangeShapeType="1" noTextEdit="1"/>
          </p:cNvSpPr>
          <p:nvPr/>
        </p:nvSpPr>
        <p:spPr bwMode="auto">
          <a:xfrm>
            <a:off x="433388" y="2540000"/>
            <a:ext cx="8394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000" b="1" dirty="0" smtClean="0">
                <a:solidFill>
                  <a:srgbClr val="FFC000"/>
                </a:solidFill>
                <a:latin typeface="Tahoma" pitchFamily="34" charset="0"/>
              </a:rPr>
              <a:t>НАРУШЕНИЯ НА ПЕРИФЕРНОТО КРЪВООБРЪЩЕНИЕ –</a:t>
            </a:r>
          </a:p>
          <a:p>
            <a:pPr algn="ctr"/>
            <a:endParaRPr lang="bg-BG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058" name="WordArt 6"/>
          <p:cNvSpPr>
            <a:spLocks noChangeArrowheads="1" noChangeShapeType="1" noTextEdit="1"/>
          </p:cNvSpPr>
          <p:nvPr/>
        </p:nvSpPr>
        <p:spPr bwMode="auto">
          <a:xfrm>
            <a:off x="1259632" y="3212976"/>
            <a:ext cx="6984776" cy="1008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g-BG" sz="2000" b="1" dirty="0" smtClean="0">
                <a:solidFill>
                  <a:srgbClr val="FFC000"/>
                </a:solidFill>
                <a:latin typeface="Tahoma" pitchFamily="34" charset="0"/>
              </a:rPr>
              <a:t>ЕМБОЛИЯ, ТРОМБОЗА</a:t>
            </a:r>
            <a:endParaRPr lang="en-US" sz="2000" b="1" dirty="0" smtClean="0">
              <a:solidFill>
                <a:srgbClr val="FFC000"/>
              </a:solidFill>
              <a:latin typeface="Tahoma" pitchFamily="34" charset="0"/>
            </a:endParaRPr>
          </a:p>
          <a:p>
            <a:pPr algn="ctr"/>
            <a:endParaRPr lang="bg-BG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059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4672261" cy="92333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bg-BG" b="1" i="1" dirty="0" smtClean="0">
                <a:solidFill>
                  <a:srgbClr val="FFC000"/>
                </a:solidFill>
                <a:latin typeface="Tahoma" pitchFamily="34" charset="0"/>
              </a:rPr>
              <a:t>Доц. д-р Анелия Димитрова, дм </a:t>
            </a:r>
          </a:p>
          <a:p>
            <a:r>
              <a:rPr lang="bg-BG" b="1" i="1" dirty="0" smtClean="0">
                <a:solidFill>
                  <a:srgbClr val="FFC000"/>
                </a:solidFill>
                <a:latin typeface="Tahoma" pitchFamily="34" charset="0"/>
              </a:rPr>
              <a:t>Катедра “Физиология и патологична физиология”</a:t>
            </a:r>
            <a:endParaRPr lang="bg-BG" b="1" i="1" dirty="0">
              <a:solidFill>
                <a:srgbClr val="FFC000"/>
              </a:solidFill>
              <a:latin typeface="Tahoma" pitchFamily="34" charset="0"/>
            </a:endParaRPr>
          </a:p>
        </p:txBody>
      </p:sp>
      <p:pic>
        <p:nvPicPr>
          <p:cNvPr id="12" name="Picture 5" descr="http://www.tigc.org/images/Thrombosis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2637483" cy="246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latin typeface="Tahoma" pitchFamily="34" charset="0"/>
              </a:rPr>
              <a:t>Промени</a:t>
            </a:r>
            <a:r>
              <a:rPr lang="en-US" sz="3600" b="1" dirty="0" smtClean="0">
                <a:latin typeface="Tahoma" pitchFamily="34" charset="0"/>
              </a:rPr>
              <a:t> в </a:t>
            </a:r>
            <a:r>
              <a:rPr lang="en-US" sz="3600" b="1" dirty="0" err="1" smtClean="0">
                <a:latin typeface="Tahoma" pitchFamily="34" charset="0"/>
              </a:rPr>
              <a:t>кръвния</a:t>
            </a:r>
            <a:r>
              <a:rPr lang="en-US" sz="3600" b="1" dirty="0" smtClean="0">
                <a:latin typeface="Tahoma" pitchFamily="34" charset="0"/>
              </a:rPr>
              <a:t> </a:t>
            </a:r>
            <a:r>
              <a:rPr lang="en-US" sz="3600" b="1" dirty="0" err="1" smtClean="0">
                <a:latin typeface="Tahoma" pitchFamily="34" charset="0"/>
              </a:rPr>
              <a:t>ток</a:t>
            </a:r>
            <a:endParaRPr lang="bg-BG" sz="3600" dirty="0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14375" y="2000250"/>
            <a:ext cx="80010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bg-BG" sz="2100" b="1">
                <a:solidFill>
                  <a:srgbClr val="92D050"/>
                </a:solidFill>
              </a:rPr>
              <a:t>  </a:t>
            </a:r>
            <a:r>
              <a:rPr lang="bg-BG" sz="21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Турбулентните движения на кръвта водят до контакт на тромбоцитите с ендотела и до </a:t>
            </a:r>
            <a:r>
              <a:rPr lang="en-US" sz="21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bg-BG" sz="21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увреждането му</a:t>
            </a:r>
            <a:r>
              <a:rPr lang="en-US" sz="2100" b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bg-BG" sz="2100" b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endParaRPr lang="en-US" sz="2100" b="1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100" b="1">
                <a:latin typeface="Tahoma" pitchFamily="34" charset="0"/>
                <a:cs typeface="Tahoma" pitchFamily="34" charset="0"/>
              </a:rPr>
              <a:t>  </a:t>
            </a:r>
            <a:r>
              <a:rPr lang="bg-BG" sz="2100" b="1">
                <a:latin typeface="Tahoma" pitchFamily="34" charset="0"/>
                <a:cs typeface="Tahoma" pitchFamily="34" charset="0"/>
              </a:rPr>
              <a:t>Вихровите движения около отворите на артериите водят до формиране на богати на тромбоцити тромби</a:t>
            </a:r>
            <a:r>
              <a:rPr lang="en-US" sz="2100" b="1">
                <a:latin typeface="Tahoma" pitchFamily="34" charset="0"/>
                <a:cs typeface="Tahoma" pitchFamily="34" charset="0"/>
              </a:rPr>
              <a:t>;</a:t>
            </a:r>
            <a:endParaRPr lang="bg-BG" sz="2100" b="1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endParaRPr lang="en-US" sz="2100" b="1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100" b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bg-BG" sz="21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Забавеният кръвен ток във вените води до активиране на съсирващата система и образуване на червени тромби.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pic>
        <p:nvPicPr>
          <p:cNvPr id="13315" name="Picture 2" descr="http://thecafetechno.com/wp-content/uploads/2012/03/deep_vein_thromb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25538"/>
            <a:ext cx="6048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bg-BG" sz="2000" b="1" dirty="0" smtClean="0">
                <a:latin typeface="Tahoma" pitchFamily="34" charset="0"/>
              </a:rPr>
              <a:t/>
            </a:r>
            <a:br>
              <a:rPr lang="bg-BG" sz="2000" b="1" dirty="0" smtClean="0">
                <a:latin typeface="Tahoma" pitchFamily="34" charset="0"/>
              </a:rPr>
            </a:br>
            <a:r>
              <a:rPr lang="bg-BG" sz="2000" b="1" dirty="0" smtClean="0">
                <a:latin typeface="Tahoma" pitchFamily="34" charset="0"/>
              </a:rPr>
              <a:t/>
            </a:r>
            <a:br>
              <a:rPr lang="bg-BG" sz="2000" b="1" dirty="0" smtClean="0">
                <a:latin typeface="Tahoma" pitchFamily="34" charset="0"/>
              </a:rPr>
            </a:b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Промени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състава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и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свойствата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на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кръвта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хиперкоагулация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bg-BG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3200" dirty="0" smtClean="0">
                <a:latin typeface="Tahoma" pitchFamily="34" charset="0"/>
                <a:cs typeface="Tahoma" pitchFamily="34" charset="0"/>
              </a:rPr>
            </a:br>
            <a:endParaRPr lang="bg-BG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643063"/>
            <a:ext cx="7472363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Първична: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Увеличаване на коагулационните фактори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фибриноген,протромбин, тромбин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, </a:t>
            </a:r>
            <a:endParaRPr lang="bg-BG" sz="2000" b="1" dirty="0" smtClean="0">
              <a:latin typeface="Tahoma" pitchFamily="34" charset="0"/>
              <a:cs typeface="Tahom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        фактор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VIIa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VIIIa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Xa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;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latin typeface="Tahoma" pitchFamily="34" charset="0"/>
                <a:cs typeface="Tahoma" pitchFamily="34" charset="0"/>
              </a:rPr>
            </a:b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Увеличаване броя и адхезивността на тромбоцитите;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Намаляване на инхибиторите на коагулацията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антитромбин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III,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протеин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C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 и протеин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S).</a:t>
            </a:r>
            <a:br>
              <a:rPr lang="en-US" sz="2000" b="1" dirty="0" smtClean="0"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bg-BG" sz="20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bg-BG" sz="20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2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3200" b="1" dirty="0" smtClean="0">
                <a:latin typeface="Tahoma" pitchFamily="34" charset="0"/>
                <a:cs typeface="Tahoma" pitchFamily="34" charset="0"/>
              </a:rPr>
            </a:b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Промени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състава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и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свойствата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на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кръвта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хиперкоагулация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bg-BG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3200" dirty="0" smtClean="0">
                <a:latin typeface="Tahoma" pitchFamily="34" charset="0"/>
                <a:cs typeface="Tahoma" pitchFamily="34" charset="0"/>
              </a:rPr>
            </a:br>
            <a:endParaRPr lang="bg-BG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Вторична:</a:t>
            </a:r>
          </a:p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Карцином в напреднал стадий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– секретиране и освобождаване на прокоагулантни продукти от тумора, които активират фактор </a:t>
            </a:r>
            <a:r>
              <a:rPr lang="en-GB" sz="2000" b="1" dirty="0" smtClean="0">
                <a:latin typeface="Tahoma" pitchFamily="34" charset="0"/>
                <a:cs typeface="Tahoma" pitchFamily="34" charset="0"/>
              </a:rPr>
              <a:t>X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директно;</a:t>
            </a:r>
          </a:p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Оралните контрацептиви</a:t>
            </a:r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000" b="1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увеличават концентрацията на фибриногена и </a:t>
            </a:r>
          </a:p>
          <a:p>
            <a:pPr lvl="1" eaLnBrk="1" hangingPunct="1">
              <a:buFontTx/>
              <a:buNone/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    фактори</a:t>
            </a:r>
            <a:r>
              <a:rPr lang="en-GB" sz="2000" b="1" dirty="0" smtClean="0">
                <a:latin typeface="Tahoma" pitchFamily="34" charset="0"/>
                <a:cs typeface="Tahoma" pitchFamily="34" charset="0"/>
              </a:rPr>
              <a:t> VII, VIII, X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;</a:t>
            </a:r>
            <a:r>
              <a:rPr lang="en-GB" sz="20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bg-BG" sz="2000" b="1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Тежка травма или изгаряне - </a:t>
            </a:r>
            <a:r>
              <a:rPr lang="bg-BG" sz="2000" b="1" dirty="0" smtClean="0">
                <a:solidFill>
                  <a:srgbClr val="FFC000"/>
                </a:solidFill>
              </a:rPr>
              <a:t>освобождава</a:t>
            </a:r>
            <a:r>
              <a:rPr lang="bg-BG" sz="2000" dirty="0" smtClean="0">
                <a:solidFill>
                  <a:srgbClr val="FFC000"/>
                </a:solidFill>
              </a:rPr>
              <a:t> </a:t>
            </a:r>
            <a:r>
              <a:rPr lang="bg-BG" sz="2000" b="1" dirty="0" smtClean="0">
                <a:solidFill>
                  <a:srgbClr val="FFC000"/>
                </a:solidFill>
              </a:rPr>
              <a:t>тъканен фактор</a:t>
            </a:r>
            <a:r>
              <a:rPr lang="bg-BG" sz="2000" dirty="0" smtClean="0">
                <a:solidFill>
                  <a:srgbClr val="FFC000"/>
                </a:solidFill>
              </a:rPr>
              <a:t> </a:t>
            </a:r>
            <a:r>
              <a:rPr lang="bg-BG" sz="2000" dirty="0" smtClean="0"/>
              <a:t>и се задейства външния коагулационен път, в същото време намалява активността на фибринолитичната система, тъй като се </a:t>
            </a:r>
            <a:r>
              <a:rPr lang="bg-BG" sz="2000" b="1" dirty="0" smtClean="0">
                <a:solidFill>
                  <a:srgbClr val="FFC000"/>
                </a:solidFill>
              </a:rPr>
              <a:t>редуцира тъканния</a:t>
            </a:r>
            <a:r>
              <a:rPr lang="bg-BG" sz="2000" dirty="0" smtClean="0">
                <a:solidFill>
                  <a:srgbClr val="FFC000"/>
                </a:solidFill>
              </a:rPr>
              <a:t> </a:t>
            </a:r>
            <a:r>
              <a:rPr lang="bg-BG" sz="2000" b="1" dirty="0" smtClean="0">
                <a:solidFill>
                  <a:srgbClr val="FFC000"/>
                </a:solidFill>
              </a:rPr>
              <a:t>плазминогенов активатор</a:t>
            </a:r>
            <a:r>
              <a:rPr lang="bg-BG" sz="2000" dirty="0" smtClean="0">
                <a:solidFill>
                  <a:srgbClr val="FFC000"/>
                </a:solidFill>
              </a:rPr>
              <a:t>.</a:t>
            </a:r>
            <a:r>
              <a:rPr lang="en-US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Промени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състава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и 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свойствата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на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кръвта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хиперкоагулация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Бременност в последните месеци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bg-BG" sz="2000" dirty="0" smtClean="0"/>
              <a:t>повишения синтез на някои плазмени коагулационни фактори в черния дроб и намалената продукция на антитромбин ІІІ, както и от качествени промени в липидния състав на тромбоцитната мембрана.</a:t>
            </a:r>
          </a:p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solidFill>
                  <a:srgbClr val="FFC000"/>
                </a:solidFill>
              </a:rPr>
              <a:t>Затлъстяване </a:t>
            </a:r>
            <a:r>
              <a:rPr lang="bg-BG" sz="2000" b="1" dirty="0" smtClean="0"/>
              <a:t>-</a:t>
            </a:r>
            <a:r>
              <a:rPr lang="bg-BG" sz="2000" dirty="0" smtClean="0"/>
              <a:t> хиперкоагулация чрез прокоагулантните и антифибринолитични фактори, които се секретират от мастната тъкан, </a:t>
            </a:r>
          </a:p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solidFill>
                  <a:srgbClr val="FFC000"/>
                </a:solidFill>
              </a:rPr>
              <a:t>Стрес</a:t>
            </a:r>
            <a:r>
              <a:rPr lang="bg-BG" sz="2000" dirty="0" smtClean="0">
                <a:solidFill>
                  <a:srgbClr val="FFC000"/>
                </a:solidFill>
              </a:rPr>
              <a:t> </a:t>
            </a:r>
            <a:r>
              <a:rPr lang="bg-BG" sz="2000" dirty="0" smtClean="0"/>
              <a:t>– чрез адреналина, който е индуктор на тромбоцитната агрегация.</a:t>
            </a:r>
          </a:p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bg-BG" sz="2000" b="1" dirty="0" smtClean="0">
                <a:solidFill>
                  <a:srgbClr val="FFC000"/>
                </a:solidFill>
              </a:rPr>
              <a:t>Антифосфолипиден синдром </a:t>
            </a:r>
            <a:r>
              <a:rPr lang="bg-BG" sz="2000" b="1" dirty="0" smtClean="0"/>
              <a:t>-</a:t>
            </a:r>
            <a:r>
              <a:rPr lang="bg-BG" sz="2000" dirty="0" smtClean="0"/>
              <a:t> наличието на висок титър на антитела към кардиолипина – фосфолипид, който в плазмата се свързва с някои протеини (напр. протромбин).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200" b="1" smtClean="0">
                <a:latin typeface="Tahoma" pitchFamily="34" charset="0"/>
              </a:rPr>
              <a:t>Молекулни механизми на тромбообразуването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5250" cy="4530725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>
                <a:solidFill>
                  <a:srgbClr val="FFC000"/>
                </a:solidFill>
                <a:latin typeface="Tahoma" pitchFamily="34" charset="0"/>
              </a:rPr>
              <a:t>Тромбоцитна адхезия;</a:t>
            </a:r>
          </a:p>
          <a:p>
            <a:pPr eaLnBrk="1" hangingPunct="1">
              <a:defRPr/>
            </a:pP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</a:rPr>
              <a:t>Тромбоцитна агрегация и реакция на освобождаване;</a:t>
            </a:r>
          </a:p>
          <a:p>
            <a:pPr eaLnBrk="1" hangingPunct="1">
              <a:defRPr/>
            </a:pPr>
            <a:r>
              <a:rPr lang="bg-BG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Активиране на коагулационните механизми;</a:t>
            </a:r>
          </a:p>
          <a:p>
            <a:pPr eaLnBrk="1" hangingPunct="1">
              <a:defRPr/>
            </a:pPr>
            <a:r>
              <a:rPr lang="bg-BG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  <a:t>Активиране на ендогенните инхибитори на тромбообразуването.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pic>
        <p:nvPicPr>
          <p:cNvPr id="18435" name="irc_mi" descr="http://www.nature.com/nm/journal/v17/n11/images_article/nm.2515-F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333375"/>
            <a:ext cx="6335712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dirty="0" smtClean="0">
                <a:solidFill>
                  <a:srgbClr val="FFFF00"/>
                </a:solidFill>
              </a:rPr>
              <a:t>Тромбоцитна адхезия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58050" cy="275748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rgbClr val="FFC000"/>
                </a:solidFill>
                <a:latin typeface="Tahoma" pitchFamily="34" charset="0"/>
              </a:rPr>
              <a:t>α</a:t>
            </a:r>
            <a:r>
              <a:rPr lang="bg-BG" sz="2400" b="1" dirty="0" smtClean="0">
                <a:solidFill>
                  <a:srgbClr val="FFC000"/>
                </a:solidFill>
                <a:latin typeface="Tahoma" pitchFamily="34" charset="0"/>
              </a:rPr>
              <a:t> – гранули: </a:t>
            </a:r>
            <a:r>
              <a:rPr lang="bg-BG" sz="2400" b="1" dirty="0" smtClean="0">
                <a:latin typeface="Tahoma" pitchFamily="34" charset="0"/>
              </a:rPr>
              <a:t>фибриноген, тромбоцитен растежен фактор </a:t>
            </a:r>
            <a:r>
              <a:rPr lang="en-US" sz="2400" b="1" dirty="0" smtClean="0">
                <a:latin typeface="Tahoma" pitchFamily="34" charset="0"/>
              </a:rPr>
              <a:t>(PDGF)</a:t>
            </a:r>
            <a:r>
              <a:rPr lang="bg-BG" sz="2400" b="1" dirty="0" smtClean="0">
                <a:latin typeface="Tahoma" pitchFamily="34" charset="0"/>
              </a:rPr>
              <a:t>, тромбоцитен фактор-4</a:t>
            </a:r>
            <a:r>
              <a:rPr lang="en-US" sz="2400" b="1" dirty="0" smtClean="0">
                <a:latin typeface="Tahoma" pitchFamily="34" charset="0"/>
              </a:rPr>
              <a:t>,</a:t>
            </a:r>
            <a:r>
              <a:rPr lang="bg-BG" sz="2400" b="1" dirty="0" smtClean="0">
                <a:latin typeface="Tahoma" pitchFamily="34" charset="0"/>
              </a:rPr>
              <a:t> </a:t>
            </a:r>
            <a:r>
              <a:rPr lang="el-GR" sz="2400" b="1" dirty="0" smtClean="0">
                <a:latin typeface="Tahoma" pitchFamily="34" charset="0"/>
              </a:rPr>
              <a:t>β</a:t>
            </a:r>
            <a:r>
              <a:rPr lang="en-US" sz="2400" b="1" dirty="0" smtClean="0">
                <a:latin typeface="Tahoma" pitchFamily="34" charset="0"/>
              </a:rPr>
              <a:t>-</a:t>
            </a:r>
            <a:r>
              <a:rPr lang="bg-BG" sz="2400" b="1" dirty="0" smtClean="0">
                <a:latin typeface="Tahoma" pitchFamily="34" charset="0"/>
              </a:rPr>
              <a:t>тромбомодулин;</a:t>
            </a:r>
          </a:p>
          <a:p>
            <a:pPr eaLnBrk="1" hangingPunct="1">
              <a:defRPr/>
            </a:pPr>
            <a:endParaRPr lang="bg-BG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</a:rPr>
              <a:t>β</a:t>
            </a:r>
            <a:r>
              <a:rPr lang="bg-BG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</a:rPr>
              <a:t>  - гранули: </a:t>
            </a:r>
            <a:r>
              <a:rPr lang="bg-BG" sz="2400" b="1" dirty="0" smtClean="0">
                <a:latin typeface="Tahoma" pitchFamily="34" charset="0"/>
              </a:rPr>
              <a:t>метаболитно неактивен </a:t>
            </a:r>
            <a:r>
              <a:rPr lang="en-US" sz="2400" b="1" dirty="0" smtClean="0">
                <a:latin typeface="Tahoma" pitchFamily="34" charset="0"/>
              </a:rPr>
              <a:t>ADP</a:t>
            </a:r>
            <a:r>
              <a:rPr lang="bg-BG" sz="2400" b="1" dirty="0" smtClean="0">
                <a:latin typeface="Tahoma" pitchFamily="34" charset="0"/>
              </a:rPr>
              <a:t> и серотонин;</a:t>
            </a:r>
            <a:r>
              <a:rPr lang="en-US" sz="2400" b="1" dirty="0" smtClean="0">
                <a:latin typeface="Tahoma" pitchFamily="34" charset="0"/>
              </a:rPr>
              <a:t> </a:t>
            </a:r>
            <a:endParaRPr lang="bg-BG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endParaRPr lang="bg-BG" sz="2400" b="1" dirty="0" smtClean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FF00"/>
                </a:solidFill>
                <a:latin typeface="Tahoma" pitchFamily="34" charset="0"/>
              </a:rPr>
              <a:t>λ</a:t>
            </a: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</a:rPr>
              <a:t>  - гранули: </a:t>
            </a:r>
            <a:r>
              <a:rPr lang="bg-BG" sz="2400" b="1" dirty="0" smtClean="0">
                <a:latin typeface="Tahoma" pitchFamily="34" charset="0"/>
              </a:rPr>
              <a:t>лизозомни ензими</a:t>
            </a:r>
            <a:endParaRPr lang="el-GR" sz="2400" b="1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25624" name="Rectangle 24"/>
          <p:cNvGraphicFramePr>
            <a:graphicFrameLocks noGrp="1"/>
          </p:cNvGraphicFramePr>
          <p:nvPr>
            <p:ph idx="1"/>
          </p:nvPr>
        </p:nvGraphicFramePr>
        <p:xfrm>
          <a:off x="428625" y="500063"/>
          <a:ext cx="8215313" cy="5632450"/>
        </p:xfrm>
        <a:graphic>
          <a:graphicData uri="http://schemas.openxmlformats.org/drawingml/2006/table">
            <a:tbl>
              <a:tblPr/>
              <a:tblGrid>
                <a:gridCol w="3189288"/>
                <a:gridCol w="5026082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Гранули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C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Функция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Алфа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T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ромбоглобулин</a:t>
                      </a:r>
                      <a:endParaRPr kumimoji="0" lang="bg-BG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Тромбоцитен фактор 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rId2" action="ppaction://hlinksldjump"/>
                        </a:rPr>
                        <a:t>PDGF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Фибриноген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,</a:t>
                      </a:r>
                      <a:endParaRPr kumimoji="0" lang="bg-BG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Фактори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V &amp; VIII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Фактор на Вилебранд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vWF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Плазминоген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Фибронектин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C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Инхибира хепарина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;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възстановява съдовете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Инхибира хепарина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възстановява съдовете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Образува фибрин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Адхезия на тромбоцити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bg-BG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Прекурсор на плазмина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(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фибринолиза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Инхибитор на плазмина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Подпомага тромбоцитната адхезия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Плътни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бета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ADP/ATP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Калций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Серотонин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C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Тромбоцитен агонист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Регулира тромбоцитната активация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Вазоконстрикция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Лизозоми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Протеолитични, хидролитични ензими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C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Разграждат матрикса на съдовата стена и други структури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900113" y="1341438"/>
            <a:ext cx="7559675" cy="6554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g-BG" b="1" dirty="0">
                <a:solidFill>
                  <a:srgbClr val="FFFF00"/>
                </a:solidFill>
                <a:latin typeface="+mj-lt"/>
              </a:rPr>
              <a:t>Тромбоцитите се прикрепват към колагена посредством два вида свои рецептори :</a:t>
            </a:r>
          </a:p>
          <a:p>
            <a:pPr>
              <a:defRPr/>
            </a:pPr>
            <a:r>
              <a:rPr lang="bg-BG" sz="2000" b="1" dirty="0">
                <a:solidFill>
                  <a:srgbClr val="66FFFF"/>
                </a:solidFill>
                <a:latin typeface="+mj-lt"/>
              </a:rPr>
              <a:t>1.</a:t>
            </a:r>
            <a:r>
              <a:rPr lang="en-US" sz="2000" b="1" dirty="0" err="1">
                <a:solidFill>
                  <a:srgbClr val="66FFFF"/>
                </a:solidFill>
                <a:latin typeface="+mj-lt"/>
              </a:rPr>
              <a:t>GpIa</a:t>
            </a:r>
            <a:r>
              <a:rPr lang="ru-RU" sz="2000" b="1" dirty="0">
                <a:solidFill>
                  <a:srgbClr val="66FFFF"/>
                </a:solidFill>
                <a:latin typeface="+mj-lt"/>
              </a:rPr>
              <a:t>/</a:t>
            </a:r>
            <a:r>
              <a:rPr lang="en-US" sz="2000" b="1" dirty="0" err="1">
                <a:solidFill>
                  <a:srgbClr val="66FFFF"/>
                </a:solidFill>
                <a:latin typeface="+mj-lt"/>
              </a:rPr>
              <a:t>IIa</a:t>
            </a:r>
            <a:r>
              <a:rPr lang="ru-RU" sz="2000" b="1" dirty="0">
                <a:solidFill>
                  <a:srgbClr val="66FFFF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ru-RU" sz="2000" b="1" dirty="0">
                <a:solidFill>
                  <a:srgbClr val="66FFFF"/>
                </a:solidFill>
                <a:latin typeface="+mj-lt"/>
              </a:rPr>
              <a:t>2.</a:t>
            </a:r>
            <a:r>
              <a:rPr lang="en-US" sz="2000" b="1" dirty="0" err="1">
                <a:solidFill>
                  <a:srgbClr val="66FFFF"/>
                </a:solidFill>
                <a:latin typeface="+mj-lt"/>
              </a:rPr>
              <a:t>GpVI</a:t>
            </a:r>
            <a:endParaRPr lang="bg-BG" sz="2000" b="1" dirty="0">
              <a:solidFill>
                <a:srgbClr val="66FFFF"/>
              </a:solidFill>
              <a:latin typeface="+mj-lt"/>
            </a:endParaRPr>
          </a:p>
          <a:p>
            <a:pPr>
              <a:defRPr/>
            </a:pPr>
            <a:r>
              <a:rPr lang="bg-BG" b="1" dirty="0">
                <a:solidFill>
                  <a:srgbClr val="FFFF00"/>
                </a:solidFill>
                <a:latin typeface="+mj-lt"/>
              </a:rPr>
              <a:t>Фактор на фон Вилебранд </a:t>
            </a:r>
            <a:r>
              <a:rPr lang="ru-RU" b="1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+mj-lt"/>
              </a:rPr>
              <a:t>vWF</a:t>
            </a:r>
            <a:r>
              <a:rPr lang="ru-RU" b="1" dirty="0">
                <a:solidFill>
                  <a:srgbClr val="FFFF00"/>
                </a:solidFill>
                <a:latin typeface="+mj-lt"/>
              </a:rPr>
              <a:t>)  -</a:t>
            </a:r>
            <a:r>
              <a:rPr lang="bg-BG" b="1" dirty="0">
                <a:solidFill>
                  <a:srgbClr val="FFFF00"/>
                </a:solidFill>
                <a:latin typeface="+mj-lt"/>
              </a:rPr>
              <a:t> мост между тромбоцитния рецептор </a:t>
            </a:r>
            <a:r>
              <a:rPr lang="en-US" b="1" dirty="0" err="1">
                <a:solidFill>
                  <a:srgbClr val="FFFF00"/>
                </a:solidFill>
                <a:latin typeface="+mj-lt"/>
              </a:rPr>
              <a:t>GpIb</a:t>
            </a:r>
            <a:r>
              <a:rPr lang="ru-RU" b="1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IX</a:t>
            </a:r>
            <a:r>
              <a:rPr lang="bg-BG" b="1" dirty="0">
                <a:solidFill>
                  <a:srgbClr val="FFFF00"/>
                </a:solidFill>
                <a:latin typeface="+mj-lt"/>
              </a:rPr>
              <a:t> и колагеновите фибри. 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bg-BG" dirty="0"/>
              <a:t>Настъпва реакция на освобождаване – от алфа–гранулите, а след това и от </a:t>
            </a:r>
            <a:r>
              <a:rPr lang="en-US" dirty="0"/>
              <a:t>dense bodies</a:t>
            </a:r>
            <a:r>
              <a:rPr lang="bg-BG" dirty="0"/>
              <a:t> се секретират съдържащите се в тях компоненти. 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bg-BG" b="1" dirty="0">
                <a:solidFill>
                  <a:srgbClr val="FFC000"/>
                </a:solidFill>
                <a:latin typeface="+mj-lt"/>
              </a:rPr>
              <a:t>Особено важни са калциевите йони и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A</a:t>
            </a:r>
            <a:r>
              <a:rPr lang="bg-BG" b="1" dirty="0">
                <a:solidFill>
                  <a:srgbClr val="FFC000"/>
                </a:solidFill>
                <a:latin typeface="+mj-lt"/>
              </a:rPr>
              <a:t>ДФ, от които зависят следващите процеси на тромбоцитна агрегация и активиране на коагулационната каскада. </a:t>
            </a:r>
          </a:p>
          <a:p>
            <a:pPr>
              <a:defRPr/>
            </a:pPr>
            <a:endParaRPr lang="bg-BG" dirty="0">
              <a:latin typeface="+mj-lt"/>
            </a:endParaRPr>
          </a:p>
          <a:p>
            <a:pPr>
              <a:defRPr/>
            </a:pPr>
            <a:r>
              <a:rPr lang="bg-BG" dirty="0">
                <a:latin typeface="+mj-lt"/>
              </a:rPr>
              <a:t>Освен това по повърхността на тромбоцитите се експресира фосфолипиден комплекс необходим за свързването на калциевите йони и коагулационните фактори от вътрешния коагулационен път.</a:t>
            </a:r>
            <a:endParaRPr lang="en-US" dirty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bg-BG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4000" b="1" dirty="0" smtClean="0">
                <a:solidFill>
                  <a:srgbClr val="FFFF00"/>
                </a:solidFill>
                <a:latin typeface="Tahoma" pitchFamily="34" charset="0"/>
              </a:rPr>
              <a:t>ТРОМБОЗА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4968875" cy="25717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800" b="1" dirty="0" smtClean="0">
                <a:latin typeface="Tahoma" pitchFamily="34" charset="0"/>
              </a:rPr>
              <a:t>  </a:t>
            </a:r>
            <a:r>
              <a:rPr lang="bg-BG" sz="2800" b="1" dirty="0" smtClean="0">
                <a:solidFill>
                  <a:srgbClr val="FF0000"/>
                </a:solidFill>
                <a:latin typeface="Tahoma" pitchFamily="34" charset="0"/>
              </a:rPr>
              <a:t> Определение: </a:t>
            </a:r>
            <a:r>
              <a:rPr lang="en-GB" sz="2000" b="1" dirty="0" smtClean="0">
                <a:latin typeface="Tahoma" pitchFamily="34" charset="0"/>
              </a:rPr>
              <a:t> </a:t>
            </a: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</a:rPr>
              <a:t>прижизнено образуване по вътрешната повърхност на кръвоностните съдове и сърцето на солидна маса </a:t>
            </a: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</a:rPr>
              <a:t>тромб</a:t>
            </a: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), </a:t>
            </a:r>
            <a:r>
              <a:rPr lang="en-US" sz="2400" b="1" dirty="0" err="1" smtClean="0">
                <a:solidFill>
                  <a:srgbClr val="FFFF00"/>
                </a:solidFill>
                <a:latin typeface="Tahoma" pitchFamily="34" charset="0"/>
              </a:rPr>
              <a:t>съставена</a:t>
            </a: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</a:rPr>
              <a:t>от компонентите на кръвта.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</a:rPr>
              <a:t>     </a:t>
            </a:r>
            <a:r>
              <a:rPr lang="bg-BG" sz="2400" b="1" dirty="0" smtClean="0">
                <a:solidFill>
                  <a:srgbClr val="0000FF"/>
                </a:solidFill>
                <a:latin typeface="Tahoma" pitchFamily="34" charset="0"/>
              </a:rPr>
              <a:t>Патологичен характер на тромбозата –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bg-BG" sz="2400" b="1" dirty="0" smtClean="0">
                <a:solidFill>
                  <a:srgbClr val="0000FF"/>
                </a:solidFill>
                <a:latin typeface="Tahoma" pitchFamily="34" charset="0"/>
              </a:rPr>
              <a:t>локализация и последици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24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bg-BG" sz="2000" b="1" dirty="0" smtClean="0">
              <a:latin typeface="Tahoma" pitchFamily="34" charset="0"/>
            </a:endParaRPr>
          </a:p>
        </p:txBody>
      </p:sp>
      <p:pic>
        <p:nvPicPr>
          <p:cNvPr id="4100" name="Picture 4" descr="http://www.genome.duke.edu/genomelife/glarchive/issue13/thrombosis/gl13p4_2/full_size_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133600"/>
            <a:ext cx="3671888" cy="3443288"/>
          </a:xfrm>
          <a:ln w="28575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Тромбоза</a:t>
            </a:r>
            <a:endParaRPr lang="en-US" sz="3600" b="1" dirty="0" smtClean="0">
              <a:solidFill>
                <a:srgbClr val="FF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76400"/>
            <a:ext cx="6575425" cy="3552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Тромбоза</a:t>
            </a:r>
            <a:endParaRPr lang="en-US" dirty="0" smtClean="0"/>
          </a:p>
        </p:txBody>
      </p:sp>
      <p:pic>
        <p:nvPicPr>
          <p:cNvPr id="23555" name="Picture 4" descr="Platelet_interactio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97125" y="1600200"/>
            <a:ext cx="434816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b="1" dirty="0" smtClean="0">
                <a:solidFill>
                  <a:srgbClr val="FFFF00"/>
                </a:solidFill>
              </a:rPr>
              <a:t>Тромбоцитна агрегация </a:t>
            </a:r>
            <a:endParaRPr lang="bg-BG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bg-BG" sz="1800" b="1" dirty="0" smtClean="0">
                <a:solidFill>
                  <a:srgbClr val="FFC000"/>
                </a:solidFill>
              </a:rPr>
              <a:t>Предизвиква  се от </a:t>
            </a:r>
            <a:r>
              <a:rPr lang="en-US" sz="1800" b="1" dirty="0" smtClean="0">
                <a:solidFill>
                  <a:srgbClr val="FFC000"/>
                </a:solidFill>
              </a:rPr>
              <a:t>A</a:t>
            </a:r>
            <a:r>
              <a:rPr lang="bg-BG" sz="1800" b="1" dirty="0" smtClean="0">
                <a:solidFill>
                  <a:srgbClr val="FFC000"/>
                </a:solidFill>
              </a:rPr>
              <a:t>ДФ и </a:t>
            </a:r>
            <a:r>
              <a:rPr lang="en-US" sz="1800" b="1" dirty="0" err="1" smtClean="0">
                <a:solidFill>
                  <a:srgbClr val="FFC000"/>
                </a:solidFill>
              </a:rPr>
              <a:t>TxA</a:t>
            </a:r>
            <a:r>
              <a:rPr lang="bg-BG" sz="1800" b="1" baseline="-25000" dirty="0" smtClean="0">
                <a:solidFill>
                  <a:srgbClr val="FFC000"/>
                </a:solidFill>
              </a:rPr>
              <a:t>2 </a:t>
            </a:r>
            <a:r>
              <a:rPr lang="bg-BG" sz="1800" b="1" dirty="0" smtClean="0"/>
              <a:t>– важен метаболит на арахидоновата киселина. </a:t>
            </a:r>
          </a:p>
          <a:p>
            <a:pPr>
              <a:defRPr/>
            </a:pPr>
            <a:r>
              <a:rPr lang="bg-BG" sz="1800" b="1" dirty="0" smtClean="0"/>
              <a:t>Тромбоцитите променят формата си и здраво се свързват един с друг, но на този етап процесът е обратим. </a:t>
            </a:r>
          </a:p>
          <a:p>
            <a:pPr>
              <a:defRPr/>
            </a:pPr>
            <a:r>
              <a:rPr lang="bg-BG" sz="1800" b="1" dirty="0" smtClean="0"/>
              <a:t>С активирането на коагулационната каскада започва </a:t>
            </a:r>
            <a:r>
              <a:rPr lang="bg-BG" sz="1800" b="1" dirty="0" smtClean="0">
                <a:solidFill>
                  <a:srgbClr val="FFFF00"/>
                </a:solidFill>
              </a:rPr>
              <a:t>образуването на тромбин</a:t>
            </a:r>
            <a:r>
              <a:rPr lang="bg-BG" sz="1800" b="1" dirty="0" smtClean="0"/>
              <a:t>, който допълнително засилва агрегацията, а по–късно с формирането на фибринови нишки тромбът необратимо се превръща в солидна маса. </a:t>
            </a:r>
          </a:p>
          <a:p>
            <a:pPr>
              <a:defRPr/>
            </a:pPr>
            <a:r>
              <a:rPr lang="bg-BG" sz="1800" b="1" dirty="0" smtClean="0"/>
              <a:t>Един допълнителен фактор на тромбоцитната агрегация </a:t>
            </a:r>
            <a:r>
              <a:rPr lang="bg-BG" sz="1800" b="1" dirty="0" smtClean="0">
                <a:solidFill>
                  <a:srgbClr val="FFFF00"/>
                </a:solidFill>
              </a:rPr>
              <a:t>е фибриногенът</a:t>
            </a:r>
            <a:r>
              <a:rPr lang="bg-BG" sz="1800" b="1" dirty="0" smtClean="0"/>
              <a:t>, който се свързва с тромбоцитните рецептори </a:t>
            </a:r>
            <a:r>
              <a:rPr lang="en-US" sz="1800" b="1" dirty="0" err="1" smtClean="0"/>
              <a:t>GpIIb</a:t>
            </a:r>
            <a:r>
              <a:rPr lang="bg-BG" sz="1800" b="1" dirty="0" smtClean="0"/>
              <a:t>/</a:t>
            </a:r>
            <a:r>
              <a:rPr lang="en-US" sz="1800" b="1" dirty="0" err="1" smtClean="0"/>
              <a:t>IIIa</a:t>
            </a:r>
            <a:r>
              <a:rPr lang="bg-BG" sz="1800" b="1" dirty="0" smtClean="0"/>
              <a:t>, които предварително са активирани от </a:t>
            </a:r>
            <a:r>
              <a:rPr lang="en-US" sz="1800" b="1" dirty="0" smtClean="0"/>
              <a:t>A</a:t>
            </a:r>
            <a:r>
              <a:rPr lang="bg-BG" sz="1800" b="1" dirty="0" smtClean="0"/>
              <a:t>ДФ.</a:t>
            </a:r>
          </a:p>
          <a:p>
            <a:pPr>
              <a:defRPr/>
            </a:pPr>
            <a:r>
              <a:rPr lang="bg-BG" sz="1800" b="1" dirty="0" smtClean="0"/>
              <a:t> Впоследствие към тромбоцитите се прикрепят левкоцити посредством адхезионната молекула Р–селектин, в тромботичната маса се включват и еритроцити.</a:t>
            </a:r>
          </a:p>
          <a:p>
            <a:pPr>
              <a:defRPr/>
            </a:pPr>
            <a:endParaRPr lang="bg-BG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b="1" dirty="0" smtClean="0">
                <a:solidFill>
                  <a:srgbClr val="FFFF00"/>
                </a:solidFill>
              </a:rPr>
              <a:t>Активиране на коагулационната каскада </a:t>
            </a:r>
            <a:endParaRPr lang="bg-BG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sz="2000" dirty="0" smtClean="0"/>
              <a:t>В резултат на няколко сложни протеолитични реакции се продуцира тромбин, който превръща фибриногена във фибрин</a:t>
            </a:r>
          </a:p>
          <a:p>
            <a:pPr>
              <a:defRPr/>
            </a:pPr>
            <a:r>
              <a:rPr lang="bg-BG" sz="2000" b="1" dirty="0" smtClean="0"/>
              <a:t>Реакция 1</a:t>
            </a:r>
            <a:r>
              <a:rPr lang="bg-BG" sz="2000" dirty="0" smtClean="0"/>
              <a:t> – вътрешна </a:t>
            </a:r>
            <a:r>
              <a:rPr lang="ru-RU" sz="2000" dirty="0" smtClean="0"/>
              <a:t>(</a:t>
            </a:r>
            <a:r>
              <a:rPr lang="bg-BG" sz="2000" dirty="0" smtClean="0"/>
              <a:t>контактна</a:t>
            </a:r>
            <a:r>
              <a:rPr lang="ru-RU" sz="2000" dirty="0" smtClean="0"/>
              <a:t>)</a:t>
            </a:r>
            <a:r>
              <a:rPr lang="bg-BG" sz="2000" dirty="0" smtClean="0"/>
              <a:t> фаза на коагулацията – активиране на вътрешния коагулационен път – фактор ХІІ, високомолекулният кининоген </a:t>
            </a:r>
            <a:r>
              <a:rPr lang="ru-RU" sz="2000" dirty="0" smtClean="0"/>
              <a:t>(</a:t>
            </a:r>
            <a:r>
              <a:rPr lang="bg-BG" sz="2000" dirty="0" smtClean="0"/>
              <a:t>ВМК</a:t>
            </a:r>
            <a:r>
              <a:rPr lang="ru-RU" sz="2000" dirty="0" smtClean="0"/>
              <a:t>)</a:t>
            </a:r>
            <a:r>
              <a:rPr lang="bg-BG" sz="2000" dirty="0" smtClean="0"/>
              <a:t> и прекаликреинът </a:t>
            </a:r>
            <a:r>
              <a:rPr lang="ru-RU" sz="2000" dirty="0" smtClean="0"/>
              <a:t>(</a:t>
            </a:r>
            <a:r>
              <a:rPr lang="bg-BG" sz="2000" dirty="0" smtClean="0"/>
              <a:t>ПК</a:t>
            </a:r>
            <a:r>
              <a:rPr lang="ru-RU" sz="2000" dirty="0" smtClean="0"/>
              <a:t>)</a:t>
            </a:r>
            <a:r>
              <a:rPr lang="bg-BG" sz="2000" dirty="0" smtClean="0"/>
              <a:t> формират комплекс върху субендотелния колаген, получава се фактор ХІІа, а той активира фактор ХІ и превръща прекаликреина в каликреин.</a:t>
            </a:r>
          </a:p>
          <a:p>
            <a:pPr>
              <a:defRPr/>
            </a:pPr>
            <a:r>
              <a:rPr lang="bg-BG" sz="2000" b="1" dirty="0" smtClean="0"/>
              <a:t>Реакция 2</a:t>
            </a:r>
            <a:r>
              <a:rPr lang="bg-BG" sz="2000" dirty="0" smtClean="0"/>
              <a:t> – активиране на външния коагулационен път – образува се комплекс от фактор VІІ, калций и ТФ </a:t>
            </a:r>
            <a:r>
              <a:rPr lang="ru-RU" sz="2000" dirty="0" smtClean="0"/>
              <a:t>(</a:t>
            </a:r>
            <a:r>
              <a:rPr lang="bg-BG" sz="2000" dirty="0" smtClean="0"/>
              <a:t>тъканен фактор, тромбопластин</a:t>
            </a:r>
            <a:r>
              <a:rPr lang="ru-RU" sz="2000" dirty="0" smtClean="0"/>
              <a:t>)</a:t>
            </a:r>
            <a:r>
              <a:rPr lang="bg-BG" sz="2000" dirty="0" smtClean="0"/>
              <a:t> – липопротеин в клетъчните мембрани, който се проявява след тъканно увреждане, получава се фактор VІІа.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b="1" dirty="0" smtClean="0">
                <a:solidFill>
                  <a:srgbClr val="FFFF00"/>
                </a:solidFill>
              </a:rPr>
              <a:t>Активиране на коагулационната каскада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sz="2000" b="1" dirty="0" smtClean="0"/>
              <a:t>Реакция 3</a:t>
            </a:r>
            <a:r>
              <a:rPr lang="bg-BG" sz="2000" dirty="0" smtClean="0"/>
              <a:t> – фактор Х се активира от протеазите генерирани при двете предишни реакции – така тук се осъществява връзката между външния и вътрешния коагулационни пътища.</a:t>
            </a:r>
          </a:p>
          <a:p>
            <a:pPr>
              <a:defRPr/>
            </a:pPr>
            <a:r>
              <a:rPr lang="bg-BG" sz="2000" b="1" dirty="0" smtClean="0"/>
              <a:t>Реакция 4</a:t>
            </a:r>
            <a:r>
              <a:rPr lang="bg-BG" sz="2000" dirty="0" smtClean="0"/>
              <a:t> – финална фаза: протромбинът</a:t>
            </a:r>
            <a:r>
              <a:rPr lang="ru-RU" sz="2000" dirty="0" smtClean="0"/>
              <a:t> (</a:t>
            </a:r>
            <a:r>
              <a:rPr lang="bg-BG" sz="2000" dirty="0" smtClean="0"/>
              <a:t>ПТ</a:t>
            </a:r>
            <a:r>
              <a:rPr lang="ru-RU" sz="2000" dirty="0" smtClean="0"/>
              <a:t>)</a:t>
            </a:r>
            <a:r>
              <a:rPr lang="bg-BG" sz="2000" dirty="0" smtClean="0"/>
              <a:t> се превръща в тромбин в присъствие на фактор V, калций, фосфолипид и фактор Ха. Тромбинът има много ефекти, но най–важният е превръщането на фибриногена във фибрин, който полимеризира в неразтворим гел, впоследствие стабилизиран от фактор ХІІІа.</a:t>
            </a:r>
            <a:endParaRPr lang="bg-BG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Тромбоза</a:t>
            </a:r>
            <a:endParaRPr lang="en-US" dirty="0" smtClean="0"/>
          </a:p>
        </p:txBody>
      </p:sp>
      <p:pic>
        <p:nvPicPr>
          <p:cNvPr id="27651" name="Picture 4" descr="5%20Shape%20Chan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214438"/>
            <a:ext cx="7273925" cy="4933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b="1" dirty="0" smtClean="0">
                <a:solidFill>
                  <a:srgbClr val="FFFF00"/>
                </a:solidFill>
              </a:rPr>
              <a:t>Активиране на фибринолизата </a:t>
            </a:r>
            <a:endParaRPr lang="bg-BG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bg-BG" sz="2000" dirty="0" smtClean="0"/>
              <a:t>Лизирането на тромба започва веднага след образуването му чрез активирането на фибринолитичната каскада, чийто краен продукт е протеазата плазмин</a:t>
            </a:r>
            <a:r>
              <a:rPr lang="ru-RU" sz="2000" dirty="0" smtClean="0"/>
              <a:t> (</a:t>
            </a:r>
            <a:r>
              <a:rPr lang="bg-BG" sz="2000" dirty="0" smtClean="0"/>
              <a:t>фибринолизин</a:t>
            </a:r>
            <a:r>
              <a:rPr lang="ru-RU" sz="2000" dirty="0" smtClean="0"/>
              <a:t>).</a:t>
            </a:r>
          </a:p>
          <a:p>
            <a:pPr>
              <a:defRPr/>
            </a:pPr>
            <a:r>
              <a:rPr lang="bg-BG" sz="2000" dirty="0" smtClean="0"/>
              <a:t>Неактивният циркулиращ прекурсор плазминоген се разгражда ензимно до плазмин по няколко пътя: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bg-BG" sz="2000" dirty="0" smtClean="0"/>
              <a:t>от фактор ХІІа,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bg-BG" sz="2000" dirty="0" smtClean="0"/>
              <a:t>от урокиназния тип плазминогенов активатор (</a:t>
            </a:r>
            <a:r>
              <a:rPr lang="en-US" sz="2000" dirty="0" smtClean="0"/>
              <a:t>u</a:t>
            </a:r>
            <a:r>
              <a:rPr lang="bg-BG" sz="2000" dirty="0" smtClean="0"/>
              <a:t>–</a:t>
            </a:r>
            <a:r>
              <a:rPr lang="en-US" sz="2000" dirty="0" smtClean="0"/>
              <a:t>PA</a:t>
            </a:r>
            <a:r>
              <a:rPr lang="bg-BG" sz="2000" dirty="0" smtClean="0"/>
              <a:t>),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bg-BG" sz="2000" dirty="0" smtClean="0"/>
              <a:t>от тъканния тип плазминогенов активатор (</a:t>
            </a:r>
            <a:r>
              <a:rPr lang="en-US" sz="2000" dirty="0" smtClean="0"/>
              <a:t>t</a:t>
            </a:r>
            <a:r>
              <a:rPr lang="bg-BG" sz="2000" dirty="0" smtClean="0"/>
              <a:t>–</a:t>
            </a:r>
            <a:r>
              <a:rPr lang="en-US" sz="2000" dirty="0" smtClean="0"/>
              <a:t>PA</a:t>
            </a:r>
            <a:r>
              <a:rPr lang="bg-BG" sz="2000" dirty="0" smtClean="0"/>
              <a:t>), който се синтезира от ендотелните клетки и е най–активен, когато е прикрепен към фибрин.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b="1" dirty="0" smtClean="0">
                <a:solidFill>
                  <a:srgbClr val="FFFF00"/>
                </a:solidFill>
              </a:rPr>
              <a:t>Активиране на фибринолизата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Плазминогенът</a:t>
            </a:r>
            <a:r>
              <a:rPr lang="bg-BG" sz="2000" dirty="0" smtClean="0"/>
              <a:t> може да бъде активиран и от бактериалния ензим </a:t>
            </a:r>
            <a:r>
              <a:rPr lang="bg-BG" sz="2000" b="1" dirty="0" smtClean="0">
                <a:solidFill>
                  <a:srgbClr val="FFC000"/>
                </a:solidFill>
              </a:rPr>
              <a:t>стрептокиназа. </a:t>
            </a:r>
          </a:p>
          <a:p>
            <a:pPr>
              <a:defRPr/>
            </a:pPr>
            <a:r>
              <a:rPr lang="bg-BG" sz="2000" dirty="0" smtClean="0"/>
              <a:t>Плазминът разгражда фибрина до т.нар. фибрин–деградационни продукти. </a:t>
            </a:r>
          </a:p>
          <a:p>
            <a:pPr>
              <a:defRPr/>
            </a:pPr>
            <a:r>
              <a:rPr lang="bg-BG" sz="2000" dirty="0" smtClean="0"/>
              <a:t>Един от тях е </a:t>
            </a:r>
            <a:r>
              <a:rPr lang="en-US" sz="2000" dirty="0" smtClean="0"/>
              <a:t>D</a:t>
            </a:r>
            <a:r>
              <a:rPr lang="bg-BG" sz="2000" dirty="0" smtClean="0"/>
              <a:t>–димер, който се измерва при клинико–лабораторни изследвания и служи за диагностицирането на тромботични състояния</a:t>
            </a:r>
            <a:r>
              <a:rPr lang="ru-RU" sz="2000" dirty="0" smtClean="0"/>
              <a:t>. </a:t>
            </a:r>
          </a:p>
          <a:p>
            <a:pPr>
              <a:defRPr/>
            </a:pPr>
            <a:r>
              <a:rPr lang="bg-BG" sz="2000" dirty="0" smtClean="0"/>
              <a:t>Свободният плазмин се свързва и инактивира от алфа2–антиплазмин.</a:t>
            </a:r>
          </a:p>
          <a:p>
            <a:pPr>
              <a:defRPr/>
            </a:pPr>
            <a:endParaRPr lang="bg-BG" sz="2000" dirty="0" smtClean="0"/>
          </a:p>
          <a:p>
            <a:pPr>
              <a:defRPr/>
            </a:pPr>
            <a:endParaRPr lang="bg-BG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7273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1447800" y="5257800"/>
            <a:ext cx="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3886200" y="5257800"/>
            <a:ext cx="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6629400" y="1371600"/>
            <a:ext cx="838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2928938" y="142875"/>
            <a:ext cx="3776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400" b="1">
                <a:latin typeface="Tahoma" pitchFamily="34" charset="0"/>
                <a:cs typeface="Tahoma" pitchFamily="34" charset="0"/>
              </a:rPr>
              <a:t> Арахидонова каскада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smtClean="0">
                <a:solidFill>
                  <a:schemeClr val="tx1"/>
                </a:solidFill>
                <a:effectLst/>
                <a:latin typeface="Tahoma" pitchFamily="34" charset="0"/>
              </a:rPr>
              <a:t>Последици от тромбозата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38200" y="1371600"/>
            <a:ext cx="8763000" cy="4530725"/>
          </a:xfrm>
        </p:spPr>
        <p:txBody>
          <a:bodyPr/>
          <a:lstStyle/>
          <a:p>
            <a:pPr lvl="4" algn="just" eaLnBrk="1" hangingPunct="1">
              <a:lnSpc>
                <a:spcPct val="117000"/>
              </a:lnSpc>
              <a:spcBef>
                <a:spcPts val="25"/>
              </a:spcBef>
              <a:defRPr/>
            </a:pPr>
            <a:r>
              <a:rPr lang="bg-BG" b="1" dirty="0" smtClean="0">
                <a:latin typeface="Tahoma" pitchFamily="34" charset="0"/>
              </a:rPr>
              <a:t>Запушване на съдовете — артерии, вени, мик-роциркулация;</a:t>
            </a:r>
          </a:p>
          <a:p>
            <a:pPr lvl="4" algn="just" eaLnBrk="1" hangingPunct="1">
              <a:lnSpc>
                <a:spcPct val="117000"/>
              </a:lnSpc>
              <a:spcBef>
                <a:spcPts val="25"/>
              </a:spcBef>
              <a:defRPr/>
            </a:pPr>
            <a:r>
              <a:rPr lang="bg-BG" b="1" dirty="0" smtClean="0">
                <a:latin typeface="Tahoma" pitchFamily="34" charset="0"/>
              </a:rPr>
              <a:t>Източник на емболи — тромбоемболи. </a:t>
            </a:r>
          </a:p>
          <a:p>
            <a:pPr lvl="4" algn="just" eaLnBrk="1" hangingPunct="1">
              <a:lnSpc>
                <a:spcPct val="117000"/>
              </a:lnSpc>
              <a:spcBef>
                <a:spcPts val="25"/>
              </a:spcBef>
              <a:defRPr/>
            </a:pPr>
            <a:endParaRPr lang="bg-BG" b="1" dirty="0" smtClean="0">
              <a:latin typeface="Tahoma" pitchFamily="34" charset="0"/>
            </a:endParaRPr>
          </a:p>
          <a:p>
            <a:pPr lvl="4" algn="just" eaLnBrk="1" hangingPunct="1">
              <a:lnSpc>
                <a:spcPct val="117000"/>
              </a:lnSpc>
              <a:spcBef>
                <a:spcPts val="25"/>
              </a:spcBef>
              <a:buFont typeface="Wingdings" pitchFamily="2" charset="2"/>
              <a:buNone/>
              <a:defRPr/>
            </a:pPr>
            <a:r>
              <a:rPr lang="bg-BG" b="1" dirty="0" smtClean="0">
                <a:latin typeface="Tahoma" pitchFamily="34" charset="0"/>
              </a:rPr>
              <a:t>   </a:t>
            </a:r>
            <a:r>
              <a:rPr lang="bg-BG" b="1" dirty="0" smtClean="0">
                <a:solidFill>
                  <a:srgbClr val="FFFF00"/>
                </a:solidFill>
                <a:latin typeface="Tahoma" pitchFamily="34" charset="0"/>
              </a:rPr>
              <a:t>При запушване на лишена от колатерали артерия се образува некроза (инфаркт) - гангрена на долните крайници при атеросклероза, захарен диабет, облитериращ тромбангиит. </a:t>
            </a:r>
          </a:p>
          <a:p>
            <a:pPr lvl="4" algn="just" eaLnBrk="1" hangingPunct="1">
              <a:lnSpc>
                <a:spcPct val="117000"/>
              </a:lnSpc>
              <a:spcBef>
                <a:spcPts val="25"/>
              </a:spcBef>
              <a:buFont typeface="Wingdings" pitchFamily="2" charset="2"/>
              <a:buNone/>
              <a:defRPr/>
            </a:pPr>
            <a:r>
              <a:rPr lang="bg-BG" b="1" dirty="0" smtClean="0">
                <a:latin typeface="Tahoma" pitchFamily="34" charset="0"/>
              </a:rPr>
              <a:t>   </a:t>
            </a:r>
          </a:p>
          <a:p>
            <a:pPr lvl="4" algn="just" eaLnBrk="1" hangingPunct="1">
              <a:lnSpc>
                <a:spcPct val="117000"/>
              </a:lnSpc>
              <a:spcBef>
                <a:spcPts val="25"/>
              </a:spcBef>
              <a:buFont typeface="Wingdings" pitchFamily="2" charset="2"/>
              <a:buNone/>
              <a:defRPr/>
            </a:pPr>
            <a:r>
              <a:rPr lang="bg-BG" b="1" dirty="0" smtClean="0">
                <a:effectLst/>
                <a:latin typeface="Tahoma" pitchFamily="34" charset="0"/>
              </a:rPr>
              <a:t>   </a:t>
            </a:r>
            <a:r>
              <a:rPr lang="bg-BG" b="1" dirty="0" smtClean="0">
                <a:solidFill>
                  <a:srgbClr val="FFC000"/>
                </a:solidFill>
                <a:effectLst/>
                <a:latin typeface="Tahoma" pitchFamily="34" charset="0"/>
              </a:rPr>
              <a:t>Венозните тромби обикновено не предизвикват исхемия и дистрофични процеси поради наличието на колатерали и съдове. </a:t>
            </a:r>
            <a:endParaRPr lang="en-US" b="1" dirty="0" smtClean="0"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600" b="1" dirty="0" smtClean="0">
                <a:latin typeface="Tahoma" pitchFamily="34" charset="0"/>
                <a:cs typeface="Tahoma" pitchFamily="34" charset="0"/>
              </a:rPr>
              <a:t>Видове тромби</a:t>
            </a:r>
            <a:endParaRPr lang="bg-BG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600200"/>
            <a:ext cx="4357688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Според локализацията: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Артериални;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Венозни;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Микротромби;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Сърдечни.</a:t>
            </a:r>
          </a:p>
          <a:p>
            <a:pPr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Според разположението</a:t>
            </a:r>
            <a:endParaRPr lang="en-US" sz="2400" b="1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в съда: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Обтурационни;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Пристенни.</a:t>
            </a:r>
            <a:endParaRPr lang="bg-BG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sz="28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Според състава: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Бели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аглутинационни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;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Червени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коагулационни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Смесени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ламинарни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). </a:t>
            </a:r>
            <a:endParaRPr lang="bg-BG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203325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dirty="0" smtClean="0">
                <a:latin typeface="Tahoma" pitchFamily="34" charset="0"/>
              </a:rPr>
              <a:t>Изход от тромбозата</a:t>
            </a:r>
            <a:endParaRPr lang="en-US" dirty="0" smtClean="0">
              <a:latin typeface="Times New Roman" pitchFamily="18" charset="-52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0" y="1643063"/>
            <a:ext cx="8072438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lnSpc>
                <a:spcPct val="117000"/>
              </a:lnSpc>
              <a:buFont typeface="Wingdings" pitchFamily="2" charset="2"/>
              <a:buChar char="q"/>
            </a:pPr>
            <a:r>
              <a:rPr lang="bg-BG" sz="2000" b="1">
                <a:solidFill>
                  <a:srgbClr val="FFC000"/>
                </a:solidFill>
                <a:latin typeface="Tahoma" pitchFamily="34" charset="0"/>
              </a:rPr>
              <a:t>  </a:t>
            </a:r>
            <a:r>
              <a:rPr lang="bg-BG" sz="2400" b="1">
                <a:solidFill>
                  <a:srgbClr val="FFC000"/>
                </a:solidFill>
                <a:latin typeface="Tahoma" pitchFamily="34" charset="0"/>
              </a:rPr>
              <a:t>асептично (ензимно, автолитично)</a:t>
            </a:r>
          </a:p>
          <a:p>
            <a:pPr lvl="4">
              <a:lnSpc>
                <a:spcPct val="117000"/>
              </a:lnSpc>
            </a:pPr>
            <a:r>
              <a:rPr lang="bg-BG" sz="2400" b="1">
                <a:solidFill>
                  <a:srgbClr val="FFC000"/>
                </a:solidFill>
                <a:latin typeface="Tahoma" pitchFamily="34" charset="0"/>
              </a:rPr>
              <a:t>    разпадане;</a:t>
            </a:r>
          </a:p>
          <a:p>
            <a:pPr lvl="4">
              <a:lnSpc>
                <a:spcPct val="117000"/>
              </a:lnSpc>
              <a:buFont typeface="Wingdings" pitchFamily="2" charset="2"/>
              <a:buChar char="q"/>
            </a:pPr>
            <a:r>
              <a:rPr lang="bg-BG" sz="2400" b="1">
                <a:solidFill>
                  <a:srgbClr val="FFFF00"/>
                </a:solidFill>
                <a:latin typeface="Tahoma" pitchFamily="34" charset="0"/>
              </a:rPr>
              <a:t> организация чрез заместване със</a:t>
            </a:r>
          </a:p>
          <a:p>
            <a:pPr lvl="4">
              <a:lnSpc>
                <a:spcPct val="117000"/>
              </a:lnSpc>
            </a:pPr>
            <a:r>
              <a:rPr lang="bg-BG" sz="2400" b="1">
                <a:solidFill>
                  <a:srgbClr val="FFFF00"/>
                </a:solidFill>
                <a:latin typeface="Tahoma" pitchFamily="34" charset="0"/>
              </a:rPr>
              <a:t>    съединителна тъкан; </a:t>
            </a:r>
          </a:p>
          <a:p>
            <a:pPr lvl="4">
              <a:lnSpc>
                <a:spcPct val="117000"/>
              </a:lnSpc>
              <a:buFont typeface="Wingdings" pitchFamily="2" charset="2"/>
              <a:buChar char="q"/>
            </a:pPr>
            <a:r>
              <a:rPr lang="bg-BG" sz="2400" b="1">
                <a:solidFill>
                  <a:srgbClr val="FFFF00"/>
                </a:solidFill>
                <a:latin typeface="Tahoma" pitchFamily="34" charset="0"/>
              </a:rPr>
              <a:t> реканализация; </a:t>
            </a:r>
          </a:p>
          <a:p>
            <a:pPr lvl="4">
              <a:lnSpc>
                <a:spcPct val="117000"/>
              </a:lnSpc>
              <a:buFont typeface="Wingdings" pitchFamily="2" charset="2"/>
              <a:buChar char="q"/>
            </a:pPr>
            <a:r>
              <a:rPr lang="bg-BG" sz="2400" b="1">
                <a:solidFill>
                  <a:srgbClr val="FFFF00"/>
                </a:solidFill>
                <a:latin typeface="Tahoma" pitchFamily="34" charset="0"/>
              </a:rPr>
              <a:t> септично (гнойно) разпадане. </a:t>
            </a:r>
            <a:endParaRPr lang="en-US" sz="2400" b="1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bg-BG" sz="3600" b="1" dirty="0" smtClean="0">
                <a:latin typeface="Tahoma" pitchFamily="34" charset="0"/>
                <a:cs typeface="Tahoma" pitchFamily="34" charset="0"/>
              </a:rPr>
              <a:t>МБОЛИЯ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Определение:</a:t>
            </a:r>
            <a:r>
              <a:rPr lang="bg-BG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Е</a:t>
            </a:r>
            <a:r>
              <a:rPr lang="bg-BG" sz="24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мболията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 е процес на пренасяне с кръвния ток и запушване на съдовата система от абнормна маса (твърда, течна или газообразна), наречена </a:t>
            </a:r>
            <a:r>
              <a:rPr lang="bg-BG" sz="2400" b="1" i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ембол</a:t>
            </a:r>
            <a:r>
              <a:rPr lang="bg-BG" sz="24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bg-BG" sz="24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6" name="Picture 3" descr="Embo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2012950"/>
            <a:ext cx="2786063" cy="3705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Видове</a:t>
            </a:r>
            <a:endParaRPr lang="bg-B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214563"/>
            <a:ext cx="4040188" cy="39512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Ендогенна емболия:</a:t>
            </a:r>
          </a:p>
          <a:p>
            <a:pPr>
              <a:defRPr/>
            </a:pPr>
            <a:r>
              <a:rPr lang="bg-BG" dirty="0" smtClean="0"/>
              <a:t> </a:t>
            </a:r>
            <a:r>
              <a:rPr lang="bg-BG" b="1" dirty="0" smtClean="0"/>
              <a:t>Т</a:t>
            </a:r>
            <a:r>
              <a:rPr lang="bg-BG" b="1" dirty="0" smtClean="0">
                <a:latin typeface="Tahoma" pitchFamily="34" charset="0"/>
                <a:cs typeface="Tahoma" pitchFamily="34" charset="0"/>
              </a:rPr>
              <a:t>ромбоемболия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Атероемболия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Газова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Метастатична 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Мастна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Амниотична     </a:t>
            </a:r>
            <a:endParaRPr lang="bg-B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Екзогенна емболия: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Въздушна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Газова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Мастна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Бактериална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Паразитна</a:t>
            </a:r>
          </a:p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 Плътни  чужди тела</a:t>
            </a:r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Видове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4375" y="1357313"/>
            <a:ext cx="7900988" cy="4530725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bg-BG" sz="2800" dirty="0" smtClean="0">
                <a:solidFill>
                  <a:srgbClr val="66FF33"/>
                </a:solidFill>
              </a:rPr>
              <a:t>    </a:t>
            </a:r>
            <a:r>
              <a:rPr lang="bg-BG" sz="28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В зависимост от източника на емболи:</a:t>
            </a:r>
            <a:endParaRPr lang="en-US" sz="2800" b="1" dirty="0" smtClean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838200" lvl="1" indent="-381000" eaLnBrk="1" hangingPunct="1">
              <a:buClr>
                <a:srgbClr val="66FF33"/>
              </a:buClr>
              <a:buFont typeface="Wingdings" pitchFamily="2" charset="2"/>
              <a:buChar char="q"/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Сърдечни емболи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–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 от лявата част на сърцето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от лявото предсърдие, инфаркт на лявата камера, вегетации при ендокардит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);</a:t>
            </a:r>
          </a:p>
          <a:p>
            <a:pPr marL="838200" lvl="1" indent="-381000" eaLnBrk="1" hangingPunct="1">
              <a:buClr>
                <a:srgbClr val="66FF33"/>
              </a:buClr>
              <a:buFont typeface="Wingdings" pitchFamily="2" charset="2"/>
              <a:buChar char="q"/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Артериални емболи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от артериите на мозъка, слезката и бъбреците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838200" lvl="1" indent="-381000" eaLnBrk="1" hangingPunct="1">
              <a:buClr>
                <a:srgbClr val="66FF33"/>
              </a:buClr>
              <a:buFont typeface="Wingdings" pitchFamily="2" charset="2"/>
              <a:buChar char="q"/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Венозни емболи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в пулмоналните артерии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838200" lvl="1" indent="-381000" eaLnBrk="1" hangingPunct="1">
              <a:buClr>
                <a:srgbClr val="66FF33"/>
              </a:buClr>
              <a:buFont typeface="Wingdings" pitchFamily="2" charset="2"/>
              <a:buChar char="q"/>
              <a:defRPr/>
            </a:pP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Лимфни емболи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bg-BG" sz="2400" b="1" dirty="0" smtClean="0">
                <a:latin typeface="Tahoma" pitchFamily="34" charset="0"/>
                <a:cs typeface="Tahoma" pitchFamily="34" charset="0"/>
              </a:rPr>
              <a:t>могат също да се образуват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</a:t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bg-BG" sz="2400" dirty="0" smtClean="0"/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>Видове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57313"/>
            <a:ext cx="7429500" cy="47736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dirty="0" smtClean="0">
                <a:solidFill>
                  <a:srgbClr val="66FF33"/>
                </a:solidFill>
              </a:rPr>
              <a:t>  </a:t>
            </a:r>
            <a:r>
              <a:rPr lang="bg-BG" sz="28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В зависимост от кръвния ток се  наблюдават две специални форми на  емболия:</a:t>
            </a:r>
          </a:p>
          <a:p>
            <a:pPr>
              <a:defRPr/>
            </a:pPr>
            <a:r>
              <a:rPr lang="bg-BG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Парадоксална </a:t>
            </a:r>
            <a:r>
              <a:rPr lang="bg-BG" sz="28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– при наличие на персистиращ отвор между клапите;</a:t>
            </a:r>
          </a:p>
          <a:p>
            <a:pPr>
              <a:defRPr/>
            </a:pPr>
            <a:r>
              <a:rPr lang="bg-BG" sz="2800" b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Ретроградна</a:t>
            </a:r>
            <a:r>
              <a:rPr lang="bg-BG" sz="2800" b="1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28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– движението на ембола не се подчинява на хемодинамичните закони, а на силата на тежестта си.</a:t>
            </a:r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bg-BG" b="1" dirty="0" smtClean="0">
                <a:latin typeface="Tahoma" pitchFamily="34" charset="0"/>
                <a:cs typeface="Tahoma" pitchFamily="34" charset="0"/>
              </a:rPr>
            </a:br>
            <a:r>
              <a:rPr lang="bg-BG" b="1" dirty="0" smtClean="0">
                <a:latin typeface="Tahoma" pitchFamily="34" charset="0"/>
                <a:cs typeface="Tahoma" pitchFamily="34" charset="0"/>
              </a:rPr>
              <a:t>Видове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14738" cy="250825"/>
          </a:xfrm>
        </p:spPr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063" y="1643063"/>
            <a:ext cx="3857625" cy="42862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В зависимост от локализацията си:</a:t>
            </a:r>
          </a:p>
          <a:p>
            <a:pPr>
              <a:defRPr/>
            </a:pPr>
            <a:r>
              <a:rPr lang="bg-BG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Емболия в малкия кръг на кръвообръщение;</a:t>
            </a:r>
          </a:p>
          <a:p>
            <a:pPr>
              <a:defRPr/>
            </a:pPr>
            <a:r>
              <a:rPr lang="bg-BG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Емболия в големия кръг на кръвообръщение;</a:t>
            </a:r>
          </a:p>
          <a:p>
            <a:pPr>
              <a:defRPr/>
            </a:pPr>
            <a:r>
              <a:rPr lang="bg-BG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Емболия в системата на порталната вена.</a:t>
            </a:r>
            <a:endParaRPr lang="bg-BG" b="1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37894" name="Content Placeholder 6" descr="http://www.mcghealth.org/Greystone/5.1images/ei_2401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785938"/>
            <a:ext cx="3225800" cy="3857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6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Емболия в малкия кръг на кръвообръщение</a:t>
            </a:r>
            <a:endParaRPr lang="bg-BG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sz="2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Белодробна емболия:</a:t>
            </a:r>
          </a:p>
          <a:p>
            <a:pPr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При запушване на ствола на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a.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pulmonalis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 -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внезапна сърдечна смърт;</a:t>
            </a:r>
          </a:p>
          <a:p>
            <a:pPr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При запушване на клон на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a.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pulmonalis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 - белодробен инфаркт;</a:t>
            </a:r>
          </a:p>
          <a:p>
            <a:pPr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При запушване на периферни разклонения -интраалвеаларни кръвоизливи, без тъканна некроза. </a:t>
            </a:r>
            <a:endParaRPr lang="bg-B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500"/>
            <a:ext cx="3800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6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Емболия в големия кръг на кръвообръщение</a:t>
            </a:r>
            <a:endParaRPr lang="bg-BG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При патологични процеси в лявата половина на сърцето, при които се образуват тромби върху ендокарда;</a:t>
            </a:r>
          </a:p>
          <a:p>
            <a:pPr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Тромбообразуване в  артериите на големия кръг на кръвообръщение с последваща тромбоемболия;</a:t>
            </a:r>
          </a:p>
          <a:p>
            <a:pPr>
              <a:defRPr/>
            </a:pP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Обтуриращи тромби в средните и малки артерии - </a:t>
            </a:r>
            <a:r>
              <a:rPr lang="bg-BG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рядко емболизират!</a:t>
            </a:r>
            <a:endParaRPr lang="bg-BG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2071688"/>
            <a:ext cx="3643313" cy="3176587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5163" y="2847975"/>
            <a:ext cx="5273675" cy="2035175"/>
          </a:xfrm>
          <a:noFill/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071563" y="1500188"/>
            <a:ext cx="8072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b="1">
                <a:latin typeface="Tahoma" pitchFamily="34" charset="0"/>
                <a:cs typeface="Tahoma" pitchFamily="34" charset="0"/>
              </a:rPr>
              <a:t>Кои патологични процеси в периферното кръвообръщение са изобразени?</a:t>
            </a:r>
          </a:p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smtClean="0">
                <a:solidFill>
                  <a:srgbClr val="FFFF00"/>
                </a:solidFill>
              </a:rPr>
              <a:t>ТРОМБОЗА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576763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800" dirty="0" smtClean="0"/>
              <a:t>   </a:t>
            </a:r>
            <a:r>
              <a:rPr lang="en-GB" sz="2400" b="1" dirty="0" err="1" smtClean="0">
                <a:solidFill>
                  <a:srgbClr val="FFFF00"/>
                </a:solidFill>
              </a:rPr>
              <a:t>Триада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на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Вирхов</a:t>
            </a:r>
            <a:r>
              <a:rPr lang="en-GB" sz="2400" dirty="0" smtClean="0">
                <a:solidFill>
                  <a:srgbClr val="FFFF00"/>
                </a:solidFill>
              </a:rPr>
              <a:t>   </a:t>
            </a:r>
            <a:r>
              <a:rPr lang="en-US" sz="2400" b="1" dirty="0" smtClean="0">
                <a:solidFill>
                  <a:srgbClr val="FFFF00"/>
                </a:solidFill>
              </a:rPr>
              <a:t>(1856 г.):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pPr lvl="2" eaLnBrk="1" hangingPunct="1">
              <a:buClr>
                <a:schemeClr val="tx1"/>
              </a:buClr>
              <a:defRPr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Tahoma" pitchFamily="34" charset="0"/>
              </a:rPr>
              <a:t>Промени</a:t>
            </a:r>
            <a:r>
              <a:rPr lang="en-GB" sz="2200" b="1" dirty="0" smtClean="0">
                <a:solidFill>
                  <a:srgbClr val="FF0000"/>
                </a:solidFill>
                <a:latin typeface="Tahoma" pitchFamily="34" charset="0"/>
              </a:rPr>
              <a:t> в </a:t>
            </a:r>
            <a:r>
              <a:rPr lang="en-GB" sz="2200" b="1" dirty="0" err="1" smtClean="0">
                <a:solidFill>
                  <a:srgbClr val="FF0000"/>
                </a:solidFill>
                <a:latin typeface="Tahoma" pitchFamily="34" charset="0"/>
              </a:rPr>
              <a:t>съдовата</a:t>
            </a:r>
            <a:r>
              <a:rPr lang="en-GB" sz="22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Tahoma" pitchFamily="34" charset="0"/>
              </a:rPr>
              <a:t>стена</a:t>
            </a:r>
            <a:r>
              <a:rPr lang="en-GB" sz="2200" b="1" dirty="0" smtClean="0">
                <a:solidFill>
                  <a:srgbClr val="FF0000"/>
                </a:solidFill>
                <a:latin typeface="Tahoma" pitchFamily="34" charset="0"/>
              </a:rPr>
              <a:t> (</a:t>
            </a:r>
            <a:r>
              <a:rPr lang="en-GB" sz="2200" b="1" dirty="0" err="1" smtClean="0">
                <a:solidFill>
                  <a:srgbClr val="FF0000"/>
                </a:solidFill>
                <a:latin typeface="Tahoma" pitchFamily="34" charset="0"/>
              </a:rPr>
              <a:t>ендотелно</a:t>
            </a:r>
            <a:r>
              <a:rPr lang="en-GB" sz="22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Tahoma" pitchFamily="34" charset="0"/>
              </a:rPr>
              <a:t>увреждане</a:t>
            </a:r>
            <a:r>
              <a:rPr lang="en-GB" sz="2200" b="1" dirty="0" smtClean="0">
                <a:solidFill>
                  <a:srgbClr val="FF0000"/>
                </a:solidFill>
                <a:latin typeface="Tahoma" pitchFamily="34" charset="0"/>
              </a:rPr>
              <a:t>);</a:t>
            </a:r>
            <a:endParaRPr lang="en-US" sz="22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ahoma" pitchFamily="34" charset="0"/>
              </a:rPr>
              <a:t>Промени</a:t>
            </a:r>
            <a:r>
              <a:rPr lang="en-US" sz="2200" b="1" dirty="0" smtClean="0">
                <a:solidFill>
                  <a:srgbClr val="00B0F0"/>
                </a:solidFill>
                <a:latin typeface="Tahoma" pitchFamily="34" charset="0"/>
              </a:rPr>
              <a:t> в </a:t>
            </a:r>
            <a:r>
              <a:rPr lang="en-US" sz="2200" b="1" dirty="0" err="1" smtClean="0">
                <a:solidFill>
                  <a:srgbClr val="00B0F0"/>
                </a:solidFill>
                <a:latin typeface="Tahoma" pitchFamily="34" charset="0"/>
              </a:rPr>
              <a:t>кръвния</a:t>
            </a:r>
            <a:r>
              <a:rPr lang="en-US" sz="2200" b="1" dirty="0" smtClean="0">
                <a:solidFill>
                  <a:srgbClr val="00B0F0"/>
                </a:solidFill>
                <a:latin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ahoma" pitchFamily="34" charset="0"/>
              </a:rPr>
              <a:t>ток</a:t>
            </a:r>
            <a:r>
              <a:rPr lang="en-US" sz="2200" b="1" dirty="0" smtClean="0">
                <a:solidFill>
                  <a:srgbClr val="00B0F0"/>
                </a:solidFill>
                <a:latin typeface="Tahoma" pitchFamily="34" charset="0"/>
              </a:rPr>
              <a:t> (</a:t>
            </a:r>
            <a:r>
              <a:rPr lang="en-US" sz="2200" b="1" dirty="0" err="1" smtClean="0">
                <a:solidFill>
                  <a:srgbClr val="00B0F0"/>
                </a:solidFill>
                <a:latin typeface="Tahoma" pitchFamily="34" charset="0"/>
              </a:rPr>
              <a:t>турбулентни</a:t>
            </a:r>
            <a:r>
              <a:rPr lang="en-US" sz="2200" b="1" dirty="0" smtClean="0">
                <a:solidFill>
                  <a:srgbClr val="00B0F0"/>
                </a:solidFill>
                <a:latin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ahoma" pitchFamily="34" charset="0"/>
              </a:rPr>
              <a:t>движения</a:t>
            </a:r>
            <a:r>
              <a:rPr lang="en-US" sz="2200" b="1" dirty="0" smtClean="0">
                <a:solidFill>
                  <a:srgbClr val="00B0F0"/>
                </a:solidFill>
                <a:latin typeface="Tahoma" pitchFamily="34" charset="0"/>
              </a:rPr>
              <a:t> и </a:t>
            </a:r>
            <a:r>
              <a:rPr lang="en-US" sz="2200" b="1" dirty="0" err="1" smtClean="0">
                <a:solidFill>
                  <a:srgbClr val="00B0F0"/>
                </a:solidFill>
                <a:latin typeface="Tahoma" pitchFamily="34" charset="0"/>
              </a:rPr>
              <a:t>стаза</a:t>
            </a:r>
            <a:r>
              <a:rPr lang="en-US" sz="2200" b="1" dirty="0" smtClean="0">
                <a:solidFill>
                  <a:srgbClr val="00B0F0"/>
                </a:solidFill>
                <a:latin typeface="Tahoma" pitchFamily="34" charset="0"/>
              </a:rPr>
              <a:t>);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</a:rPr>
              <a:t>Промени</a:t>
            </a:r>
            <a:r>
              <a:rPr lang="en-US" sz="2200" b="1" dirty="0" smtClean="0">
                <a:latin typeface="Tahoma" pitchFamily="34" charset="0"/>
              </a:rPr>
              <a:t> в </a:t>
            </a:r>
            <a:r>
              <a:rPr lang="en-US" sz="2200" b="1" dirty="0" err="1" smtClean="0">
                <a:latin typeface="Tahoma" pitchFamily="34" charset="0"/>
              </a:rPr>
              <a:t>състава</a:t>
            </a:r>
            <a:r>
              <a:rPr lang="en-US" sz="2200" b="1" dirty="0" smtClean="0">
                <a:latin typeface="Tahoma" pitchFamily="34" charset="0"/>
              </a:rPr>
              <a:t> и </a:t>
            </a:r>
            <a:r>
              <a:rPr lang="en-US" sz="2200" b="1" dirty="0" err="1" smtClean="0">
                <a:latin typeface="Tahoma" pitchFamily="34" charset="0"/>
              </a:rPr>
              <a:t>свойствата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</a:rPr>
              <a:t>на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err="1" smtClean="0">
                <a:latin typeface="Tahoma" pitchFamily="34" charset="0"/>
              </a:rPr>
              <a:t>кръвта</a:t>
            </a:r>
            <a:r>
              <a:rPr lang="en-US" sz="2200" b="1" dirty="0" smtClean="0">
                <a:latin typeface="Tahoma" pitchFamily="34" charset="0"/>
              </a:rPr>
              <a:t> (</a:t>
            </a:r>
            <a:r>
              <a:rPr lang="en-US" sz="2200" b="1" dirty="0" err="1" smtClean="0">
                <a:latin typeface="Tahoma" pitchFamily="34" charset="0"/>
              </a:rPr>
              <a:t>хиперкоагулация</a:t>
            </a:r>
            <a:r>
              <a:rPr lang="en-US" sz="2200" b="1" dirty="0" smtClean="0">
                <a:latin typeface="Tahoma" pitchFamily="34" charset="0"/>
              </a:rPr>
              <a:t>).</a:t>
            </a:r>
            <a:endParaRPr lang="bg-BG" sz="2200" dirty="0" smtClean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447800"/>
            <a:ext cx="3968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smtClean="0">
                <a:solidFill>
                  <a:srgbClr val="FFFF00"/>
                </a:solidFill>
              </a:rPr>
              <a:t>ТРОМБОЗА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537075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rgbClr val="66FF33"/>
                </a:solidFill>
                <a:latin typeface="Tahoma" pitchFamily="34" charset="0"/>
              </a:rPr>
              <a:t>ЕНДОТЕЛНО УВРЕЖДАНЕ:</a:t>
            </a:r>
          </a:p>
          <a:p>
            <a:pPr marL="609600" indent="-609600" eaLnBrk="1" hangingPunct="1">
              <a:defRPr/>
            </a:pPr>
            <a:r>
              <a:rPr lang="en-GB" sz="2200" b="1" dirty="0" err="1" smtClean="0">
                <a:latin typeface="Tahoma" pitchFamily="34" charset="0"/>
              </a:rPr>
              <a:t>Интактния</a:t>
            </a:r>
            <a:r>
              <a:rPr lang="bg-BG" sz="2200" b="1" dirty="0" smtClean="0">
                <a:latin typeface="Tahoma" pitchFamily="34" charset="0"/>
              </a:rPr>
              <a:t>т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ендотел</a:t>
            </a:r>
            <a:r>
              <a:rPr lang="en-GB" sz="2200" b="1" dirty="0" smtClean="0">
                <a:latin typeface="Tahoma" pitchFamily="34" charset="0"/>
              </a:rPr>
              <a:t> е </a:t>
            </a:r>
            <a:r>
              <a:rPr lang="en-GB" sz="2200" b="1" dirty="0" err="1" smtClean="0">
                <a:latin typeface="Tahoma" pitchFamily="34" charset="0"/>
              </a:rPr>
              <a:t>главната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бариера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срещу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тромбообразуването</a:t>
            </a:r>
            <a:r>
              <a:rPr lang="en-GB" sz="2200" b="1" dirty="0" smtClean="0">
                <a:latin typeface="Tahoma" pitchFamily="34" charset="0"/>
              </a:rPr>
              <a:t>;</a:t>
            </a:r>
          </a:p>
          <a:p>
            <a:pPr marL="609600" indent="-609600" eaLnBrk="1" hangingPunct="1">
              <a:defRPr/>
            </a:pPr>
            <a:r>
              <a:rPr lang="en-GB" sz="2200" b="1" dirty="0" err="1" smtClean="0">
                <a:latin typeface="Tahoma" pitchFamily="34" charset="0"/>
              </a:rPr>
              <a:t>Базалната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мембрана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не</a:t>
            </a:r>
            <a:r>
              <a:rPr lang="en-GB" sz="2200" b="1" dirty="0" smtClean="0">
                <a:latin typeface="Tahoma" pitchFamily="34" charset="0"/>
              </a:rPr>
              <a:t> е </a:t>
            </a:r>
            <a:r>
              <a:rPr lang="en-GB" sz="2200" b="1" dirty="0" err="1" smtClean="0">
                <a:latin typeface="Tahoma" pitchFamily="34" charset="0"/>
              </a:rPr>
              <a:t>тромбогенна</a:t>
            </a:r>
            <a:r>
              <a:rPr lang="en-GB" sz="2200" b="1" dirty="0" smtClean="0">
                <a:latin typeface="Tahoma" pitchFamily="34" charset="0"/>
              </a:rPr>
              <a:t>;</a:t>
            </a:r>
          </a:p>
          <a:p>
            <a:pPr marL="609600" indent="-609600" eaLnBrk="1" hangingPunct="1">
              <a:defRPr/>
            </a:pPr>
            <a:r>
              <a:rPr lang="en-GB" sz="2200" b="1" dirty="0" err="1" smtClean="0">
                <a:latin typeface="Tahoma" pitchFamily="34" charset="0"/>
              </a:rPr>
              <a:t>Доминиращ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фактор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за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тромбоза</a:t>
            </a:r>
            <a:r>
              <a:rPr lang="en-GB" sz="2200" b="1" dirty="0" smtClean="0">
                <a:latin typeface="Tahoma" pitchFamily="34" charset="0"/>
              </a:rPr>
              <a:t> в </a:t>
            </a:r>
            <a:r>
              <a:rPr lang="en-GB" sz="2200" b="1" dirty="0" err="1" smtClean="0">
                <a:latin typeface="Tahoma" pitchFamily="34" charset="0"/>
              </a:rPr>
              <a:t>артериалната</a:t>
            </a:r>
            <a:r>
              <a:rPr lang="en-GB" sz="2200" b="1" dirty="0" smtClean="0">
                <a:latin typeface="Tahoma" pitchFamily="34" charset="0"/>
              </a:rPr>
              <a:t> </a:t>
            </a:r>
            <a:r>
              <a:rPr lang="en-GB" sz="2200" b="1" dirty="0" err="1" smtClean="0">
                <a:latin typeface="Tahoma" pitchFamily="34" charset="0"/>
              </a:rPr>
              <a:t>циркулация</a:t>
            </a:r>
            <a:r>
              <a:rPr lang="en-GB" sz="2200" b="1" dirty="0" smtClean="0">
                <a:latin typeface="Tahoma" pitchFamily="34" charset="0"/>
              </a:rPr>
              <a:t>. </a:t>
            </a:r>
            <a:endParaRPr lang="bg-BG" sz="2200" dirty="0" smtClean="0">
              <a:latin typeface="Tahoma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00213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dirty="0" smtClean="0">
                <a:solidFill>
                  <a:srgbClr val="FFFF00"/>
                </a:solidFill>
              </a:rPr>
              <a:t>Причини за увреждане на ендотела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147050" cy="478948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Възпалителни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bg-BG" sz="2000" b="1" dirty="0" smtClean="0">
                <a:latin typeface="Tahoma" pitchFamily="34" charset="0"/>
                <a:cs typeface="Tahoma" pitchFamily="34" charset="0"/>
              </a:rPr>
              <a:t>(ревматизъм, тромбофлебит,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poliarteritis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nodosa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Diabetes mellitus;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Разязвени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плаки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при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атеросклероза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Радиационно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увреждане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Хемодинамичен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стрес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при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артериална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хипертензия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Оперативни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интервенции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Алергични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процеси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Затлъстяване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Хемодинамични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нарушения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при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сърдечна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недостатъчност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аневризми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шокови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състояния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600" b="1" smtClean="0">
                <a:solidFill>
                  <a:srgbClr val="FFFF00"/>
                </a:solidFill>
              </a:rPr>
              <a:t>Причини за увреждане на ендотела</a:t>
            </a:r>
            <a:r>
              <a:rPr lang="en-GB" sz="3600" b="1" smtClean="0">
                <a:solidFill>
                  <a:srgbClr val="FFFF00"/>
                </a:solidFill>
              </a:rPr>
              <a:t> </a:t>
            </a:r>
            <a:endParaRPr lang="bg-BG" sz="3600" b="1" smtClean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6872288" cy="2593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1800" b="1" dirty="0" err="1" smtClean="0"/>
              <a:t>Химични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агенти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от</a:t>
            </a:r>
            <a:r>
              <a:rPr lang="en-US" sz="1800" b="1" dirty="0" smtClean="0"/>
              <a:t>:</a:t>
            </a:r>
          </a:p>
          <a:p>
            <a:pPr lvl="1" eaLnBrk="1" hangingPunct="1">
              <a:defRPr/>
            </a:pPr>
            <a:r>
              <a:rPr lang="en-US" sz="1800" b="1" dirty="0" err="1" smtClean="0"/>
              <a:t>Eкзогенен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произход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деривати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от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цигарения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дим</a:t>
            </a:r>
            <a:r>
              <a:rPr lang="en-US" sz="1800" b="1" dirty="0" smtClean="0"/>
              <a:t>);</a:t>
            </a:r>
          </a:p>
          <a:p>
            <a:pPr lvl="1" eaLnBrk="1" hangingPunct="1">
              <a:defRPr/>
            </a:pPr>
            <a:r>
              <a:rPr lang="en-US" sz="1800" b="1" dirty="0" err="1" smtClean="0"/>
              <a:t>Eндогенен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прозход</a:t>
            </a:r>
            <a:r>
              <a:rPr lang="en-US" sz="1800" b="1" dirty="0" smtClean="0"/>
              <a:t>  (</a:t>
            </a:r>
            <a:r>
              <a:rPr lang="en-US" sz="1800" b="1" dirty="0" err="1" smtClean="0"/>
              <a:t>хиперхолестеролемия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бактериални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токсини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или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ендотоксини</a:t>
            </a:r>
            <a:r>
              <a:rPr lang="en-US" sz="1800" b="1" dirty="0" smtClean="0"/>
              <a:t>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1800" b="1" dirty="0" err="1" smtClean="0"/>
              <a:t>Имунологични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увреждания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при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отхвърляне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на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трансплантата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отлагане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на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имунни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комплекси</a:t>
            </a:r>
            <a:r>
              <a:rPr lang="en-US" sz="1800" b="1" dirty="0" smtClean="0"/>
              <a:t>).</a:t>
            </a:r>
          </a:p>
          <a:p>
            <a:pPr eaLnBrk="1" hangingPunct="1">
              <a:buClr>
                <a:srgbClr val="66FF33"/>
              </a:buClr>
              <a:buFont typeface="Wingdings" pitchFamily="2" charset="2"/>
              <a:buNone/>
              <a:defRPr/>
            </a:pPr>
            <a:r>
              <a:rPr lang="en-GB" sz="1800" b="1" dirty="0" smtClean="0">
                <a:solidFill>
                  <a:srgbClr val="66FF33"/>
                </a:solidFill>
              </a:rPr>
              <a:t>   </a:t>
            </a:r>
            <a:r>
              <a:rPr lang="bg-BG" sz="1800" b="1" dirty="0" smtClean="0">
                <a:solidFill>
                  <a:srgbClr val="66FF33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Всичко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което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предизвиква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увреждане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на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ендотела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 е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потенциален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тромбогенен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ahoma" pitchFamily="34" charset="0"/>
              </a:rPr>
              <a:t>агент</a:t>
            </a: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</a:rPr>
              <a:t>.</a:t>
            </a:r>
            <a:endParaRPr lang="bg-BG" sz="24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000" b="1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pic>
        <p:nvPicPr>
          <p:cNvPr id="10243" name="Content Placeholder 3" descr="South Bay Vascular Center Learning About Vein Disease Versus Arterial Disease in San Jose CA1 Learning About Vein Disease Versus Arterial Disease in San Jose, C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725" y="1600200"/>
            <a:ext cx="821055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2800" b="1" smtClean="0">
                <a:latin typeface="Tahoma" pitchFamily="34" charset="0"/>
              </a:rPr>
              <a:t>Антитромбогенните свойства на</a:t>
            </a:r>
            <a:br>
              <a:rPr lang="bg-BG" sz="2800" b="1" smtClean="0">
                <a:latin typeface="Tahoma" pitchFamily="34" charset="0"/>
              </a:rPr>
            </a:br>
            <a:r>
              <a:rPr lang="bg-BG" sz="2800" b="1" smtClean="0">
                <a:latin typeface="Tahoma" pitchFamily="34" charset="0"/>
              </a:rPr>
              <a:t>ендотела зависят от: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770413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bg-BG"/>
              <a:t> </a:t>
            </a:r>
            <a:r>
              <a:rPr lang="bg-BG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Образуването и освобождаването на простациклин</a:t>
            </a:r>
            <a:r>
              <a:rPr lang="en-US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(PGI</a:t>
            </a:r>
            <a:r>
              <a:rPr lang="en-US" sz="2400" b="1" baseline="-250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bg-BG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, азотен оксид, аденозин;</a:t>
            </a:r>
          </a:p>
          <a:p>
            <a:endParaRPr lang="bg-BG" sz="2400" b="1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400" b="1">
                <a:latin typeface="Tahoma" pitchFamily="34" charset="0"/>
                <a:cs typeface="Tahoma" pitchFamily="34" charset="0"/>
              </a:rPr>
              <a:t>  </a:t>
            </a:r>
            <a:r>
              <a:rPr lang="bg-BG" sz="2400" b="1">
                <a:latin typeface="Tahoma" pitchFamily="34" charset="0"/>
                <a:cs typeface="Tahoma" pitchFamily="34" charset="0"/>
              </a:rPr>
              <a:t>Вътресъдовото разграждане на адениновите нуклеотиди чрез екто-нуклеотидази;</a:t>
            </a:r>
          </a:p>
          <a:p>
            <a:pPr>
              <a:buFontTx/>
              <a:buChar char="•"/>
            </a:pPr>
            <a:endParaRPr lang="bg-BG" sz="2400" b="1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bg-BG" sz="2400" b="1">
                <a:latin typeface="Tahoma" pitchFamily="34" charset="0"/>
                <a:cs typeface="Tahoma" pitchFamily="34" charset="0"/>
              </a:rPr>
              <a:t> </a:t>
            </a:r>
            <a:r>
              <a:rPr lang="bg-BG" sz="2400" b="1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Производство на антитромбогенни субстанции – сиалова киселина и хепарин сулфат;</a:t>
            </a:r>
          </a:p>
          <a:p>
            <a:pPr>
              <a:buFontTx/>
              <a:buChar char="•"/>
            </a:pPr>
            <a:endParaRPr lang="bg-BG" sz="2400" b="1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bg-BG" sz="2400" b="1">
                <a:latin typeface="Tahoma" pitchFamily="34" charset="0"/>
                <a:cs typeface="Tahoma" pitchFamily="34" charset="0"/>
              </a:rPr>
              <a:t>  Активиране на протеин С от ендотелния тромбомодулин.</a:t>
            </a:r>
          </a:p>
          <a:p>
            <a:pPr>
              <a:buFontTx/>
              <a:buChar char="•"/>
            </a:pPr>
            <a:endParaRPr lang="bg-BG" sz="2400" b="1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endParaRPr lang="bg-BG" sz="2400" b="1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endParaRPr lang="bg-BG" sz="240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endParaRPr lang="bg-BG" sz="240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endParaRPr lang="bg-BG" sz="2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956</TotalTime>
  <Words>1668</Words>
  <Application>Microsoft Office PowerPoint</Application>
  <PresentationFormat>On-screen Show (4:3)</PresentationFormat>
  <Paragraphs>232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Cliff</vt:lpstr>
      <vt:lpstr>Slide 1</vt:lpstr>
      <vt:lpstr>ТРОМБОЗА</vt:lpstr>
      <vt:lpstr>Видове тромби</vt:lpstr>
      <vt:lpstr>ТРОМБОЗА</vt:lpstr>
      <vt:lpstr>ТРОМБОЗА</vt:lpstr>
      <vt:lpstr>Причини за увреждане на ендотела</vt:lpstr>
      <vt:lpstr>Причини за увреждане на ендотела </vt:lpstr>
      <vt:lpstr>Slide 8</vt:lpstr>
      <vt:lpstr>Антитромбогенните свойства на ендотела зависят от:</vt:lpstr>
      <vt:lpstr>Промени в кръвния ток</vt:lpstr>
      <vt:lpstr>Slide 11</vt:lpstr>
      <vt:lpstr>  Промени в състава и свойствата на кръвта (хиперкоагулация) </vt:lpstr>
      <vt:lpstr> Промени в състава и свойствата на кръвта (хиперкоагулация) </vt:lpstr>
      <vt:lpstr>Промени в състава и свойствата на кръвта (хиперкоагулация)</vt:lpstr>
      <vt:lpstr>Молекулни механизми на тромбообразуването</vt:lpstr>
      <vt:lpstr>Slide 16</vt:lpstr>
      <vt:lpstr>Тромбоцитна адхезия</vt:lpstr>
      <vt:lpstr>Slide 18</vt:lpstr>
      <vt:lpstr>Slide 19</vt:lpstr>
      <vt:lpstr>Тромбоза</vt:lpstr>
      <vt:lpstr>Тромбоза</vt:lpstr>
      <vt:lpstr>Тромбоцитна агрегация </vt:lpstr>
      <vt:lpstr>Активиране на коагулационната каскада </vt:lpstr>
      <vt:lpstr>Активиране на коагулационната каскада </vt:lpstr>
      <vt:lpstr>Тромбоза</vt:lpstr>
      <vt:lpstr>Активиране на фибринолизата </vt:lpstr>
      <vt:lpstr>Активиране на фибринолизата </vt:lpstr>
      <vt:lpstr>Slide 28</vt:lpstr>
      <vt:lpstr>Последици от тромбозата</vt:lpstr>
      <vt:lpstr>Изход от тромбозата</vt:lpstr>
      <vt:lpstr>EМБОЛИЯ</vt:lpstr>
      <vt:lpstr>Видове</vt:lpstr>
      <vt:lpstr>Видове</vt:lpstr>
      <vt:lpstr>Видове</vt:lpstr>
      <vt:lpstr> Видове</vt:lpstr>
      <vt:lpstr>Емболия в малкия кръг на кръвообръщение</vt:lpstr>
      <vt:lpstr>Емболия в големия кръг на кръвообръщение</vt:lpstr>
      <vt:lpstr>Slide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Антитромбогенните свойства на ендотела зависят от:</dc:title>
  <dc:creator>User</dc:creator>
  <cp:lastModifiedBy>user</cp:lastModifiedBy>
  <cp:revision>88</cp:revision>
  <dcterms:created xsi:type="dcterms:W3CDTF">2010-04-14T11:33:56Z</dcterms:created>
  <dcterms:modified xsi:type="dcterms:W3CDTF">2016-04-25T07:23:15Z</dcterms:modified>
</cp:coreProperties>
</file>