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3"/>
  </p:notesMasterIdLst>
  <p:handoutMasterIdLst>
    <p:handoutMasterId r:id="rId44"/>
  </p:handoutMasterIdLst>
  <p:sldIdLst>
    <p:sldId id="310" r:id="rId2"/>
    <p:sldId id="289" r:id="rId3"/>
    <p:sldId id="290" r:id="rId4"/>
    <p:sldId id="291" r:id="rId5"/>
    <p:sldId id="292" r:id="rId6"/>
    <p:sldId id="293" r:id="rId7"/>
    <p:sldId id="294" r:id="rId8"/>
    <p:sldId id="298" r:id="rId9"/>
    <p:sldId id="295" r:id="rId10"/>
    <p:sldId id="296" r:id="rId11"/>
    <p:sldId id="297" r:id="rId12"/>
    <p:sldId id="272" r:id="rId13"/>
    <p:sldId id="273" r:id="rId14"/>
    <p:sldId id="276" r:id="rId15"/>
    <p:sldId id="274" r:id="rId16"/>
    <p:sldId id="299" r:id="rId17"/>
    <p:sldId id="286" r:id="rId18"/>
    <p:sldId id="287" r:id="rId19"/>
    <p:sldId id="302" r:id="rId20"/>
    <p:sldId id="256" r:id="rId21"/>
    <p:sldId id="257" r:id="rId22"/>
    <p:sldId id="258" r:id="rId23"/>
    <p:sldId id="259" r:id="rId24"/>
    <p:sldId id="260" r:id="rId25"/>
    <p:sldId id="262" r:id="rId26"/>
    <p:sldId id="267" r:id="rId27"/>
    <p:sldId id="270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303" r:id="rId36"/>
    <p:sldId id="304" r:id="rId37"/>
    <p:sldId id="305" r:id="rId38"/>
    <p:sldId id="306" r:id="rId39"/>
    <p:sldId id="307" r:id="rId40"/>
    <p:sldId id="308" r:id="rId41"/>
    <p:sldId id="309" r:id="rId42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33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3C4CEFE-4C4F-41F0-A593-E88B97548FE2}" type="datetimeFigureOut">
              <a:rPr lang="bg-BG"/>
              <a:pPr>
                <a:defRPr/>
              </a:pPr>
              <a:t>25.4.2016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83BE47A-4807-4B9E-BCC7-C8881AB61C7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8D0E686-BA5A-43CB-B5A5-5ACF0DBE8CA9}" type="datetimeFigureOut">
              <a:rPr lang="bg-BG"/>
              <a:pPr>
                <a:defRPr/>
              </a:pPr>
              <a:t>25.4.2016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9F1AF67-3514-4946-892D-06B4DF4D3F8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6" rIns="91431" bIns="45716" anchor="b"/>
          <a:lstStyle/>
          <a:p>
            <a:pPr algn="r" defTabSz="914423"/>
            <a:fld id="{34AB4802-2486-4B7B-AC53-F926EA8C8069}" type="slidenum">
              <a:rPr lang="bg-BG" altLang="bg-BG" sz="1200">
                <a:latin typeface="Arial" charset="0"/>
              </a:rPr>
              <a:pPr algn="r" defTabSz="914423"/>
              <a:t>1</a:t>
            </a:fld>
            <a:endParaRPr lang="bg-BG" altLang="bg-BG" sz="1200" dirty="0">
              <a:latin typeface="Arial" charset="0"/>
            </a:endParaRPr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bg-BG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4F7F9E-77AA-4501-A1C2-DB61B12EA2AD}" type="slidenum">
              <a:rPr lang="bg-BG" smtClean="0"/>
              <a:pPr/>
              <a:t>32</a:t>
            </a:fld>
            <a:endParaRPr lang="bg-B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13330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bg-BG"/>
              <a:t>Click to edit Master title style</a:t>
            </a:r>
          </a:p>
        </p:txBody>
      </p:sp>
      <p:sp>
        <p:nvSpPr>
          <p:cNvPr id="1333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bg-BG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D608A-89ED-4699-8289-625B047381A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44D93-6668-4861-8EF4-20AA72BD34B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C1010-8017-4D9D-8328-A734A0E70DD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727FE-6EAC-4F53-B4AC-D0AC924805F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4C714-0284-4546-AFF1-BB8CE10B088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3D6E5-47BA-4C07-93FE-C81682E18ED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6DBF8-2B81-45A9-99AD-7BD632BAE7F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88DFA-449A-4A04-B5E4-0317AAA7079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9317-4681-4051-971A-2C1604DB468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53484-CB51-4B0C-BD8E-0FFF7314B3C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D7689-8999-47CA-B428-E305E786160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53677-2FDD-4EE1-9079-27BABEB1830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5D9E9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2291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2292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2293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2294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2295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2296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2297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2298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2299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2300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2301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2302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2303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2304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2305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1230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title style</a:t>
            </a:r>
          </a:p>
        </p:txBody>
      </p:sp>
      <p:sp>
        <p:nvSpPr>
          <p:cNvPr id="1230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230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BAE0D77-6E14-45A1-8188-A9C652A9B69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7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Line 5"/>
          <p:cNvSpPr>
            <a:spLocks noChangeShapeType="1"/>
          </p:cNvSpPr>
          <p:nvPr/>
        </p:nvSpPr>
        <p:spPr bwMode="auto">
          <a:xfrm>
            <a:off x="2171700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bg-BG"/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271463" y="209550"/>
          <a:ext cx="862012" cy="882650"/>
        </p:xfrm>
        <a:graphic>
          <a:graphicData uri="http://schemas.openxmlformats.org/presentationml/2006/ole">
            <p:oleObj spid="_x0000_s1026" r:id="rId4" imgW="4785480" imgH="4894560" progId="CorelDRAW.Graphic.10">
              <p:embed/>
            </p:oleObj>
          </a:graphicData>
        </a:graphic>
      </p:graphicFrame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 lIns="0" rIns="0" anchor="ctr">
            <a:spAutoFit/>
          </a:bodyPr>
          <a:lstStyle/>
          <a:p>
            <a:endParaRPr lang="bg-BG"/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lIns="0" rIns="0" anchor="ctr">
            <a:spAutoFit/>
          </a:bodyPr>
          <a:lstStyle/>
          <a:p>
            <a:endParaRPr lang="bg-BG"/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lIns="0" rIns="0" anchor="ctr">
            <a:spAutoFit/>
          </a:bodyPr>
          <a:lstStyle/>
          <a:p>
            <a:pPr algn="ctr"/>
            <a:r>
              <a:rPr lang="bg-BG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МЕДИЦИНСКИ УНИВЕРСИТЕТ </a:t>
            </a:r>
            <a:r>
              <a:rPr lang="bg-BG" sz="2400" b="1" dirty="0">
                <a:solidFill>
                  <a:srgbClr val="FFFF00"/>
                </a:solidFill>
                <a:cs typeface="Times New Roman" pitchFamily="18" charset="0"/>
              </a:rPr>
              <a:t>–</a:t>
            </a:r>
            <a:r>
              <a:rPr lang="bg-BG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ПЛЕВЕН</a:t>
            </a:r>
            <a:endParaRPr lang="bg-BG" sz="2400" b="1" dirty="0">
              <a:solidFill>
                <a:srgbClr val="FFFF00"/>
              </a:solidFill>
            </a:endParaRPr>
          </a:p>
          <a:p>
            <a:pPr algn="ctr"/>
            <a:r>
              <a:rPr lang="bg-BG" sz="2000" b="1" dirty="0">
                <a:solidFill>
                  <a:srgbClr val="FFFF00"/>
                </a:solidFill>
                <a:latin typeface="Arial Unicode MS" pitchFamily="34" charset="-128"/>
                <a:cs typeface="Times New Roman" pitchFamily="18" charset="0"/>
              </a:rPr>
              <a:t>ФАКУЛТЕТ „МЕДИЦИНА</a:t>
            </a:r>
            <a:endParaRPr lang="en-US" sz="2000" b="1" dirty="0">
              <a:solidFill>
                <a:srgbClr val="FFFF00"/>
              </a:solidFill>
              <a:latin typeface="Arial Unicode MS" pitchFamily="34" charset="-128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bg-BG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ЦЕНТЪР ЗА ДИСТАНЦИОННО ОБУЧЕНИЕ</a:t>
            </a:r>
            <a:endParaRPr lang="bg-BG" b="1" dirty="0">
              <a:solidFill>
                <a:srgbClr val="FFFF00"/>
              </a:solidFill>
            </a:endParaRPr>
          </a:p>
          <a:p>
            <a:pPr algn="ctr"/>
            <a:endParaRPr lang="bg-BG" sz="2000" b="1" dirty="0">
              <a:solidFill>
                <a:srgbClr val="FFFF00"/>
              </a:solidFill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2056" name="Text Box 4"/>
          <p:cNvSpPr txBox="1">
            <a:spLocks noChangeArrowheads="1"/>
          </p:cNvSpPr>
          <p:nvPr/>
        </p:nvSpPr>
        <p:spPr bwMode="auto">
          <a:xfrm>
            <a:off x="265113" y="1616075"/>
            <a:ext cx="1968500" cy="3683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bg-BG" altLang="bg-BG" b="1" dirty="0">
                <a:solidFill>
                  <a:srgbClr val="FFFF00"/>
                </a:solidFill>
              </a:rPr>
              <a:t>Лекция </a:t>
            </a:r>
            <a:r>
              <a:rPr lang="bg-BG" altLang="bg-BG" b="1" dirty="0" smtClean="0">
                <a:solidFill>
                  <a:srgbClr val="FFFF00"/>
                </a:solidFill>
              </a:rPr>
              <a:t>№</a:t>
            </a:r>
            <a:r>
              <a:rPr lang="en-US" altLang="bg-BG" b="1" dirty="0" smtClean="0">
                <a:solidFill>
                  <a:srgbClr val="FFFF00"/>
                </a:solidFill>
              </a:rPr>
              <a:t>4</a:t>
            </a:r>
            <a:endParaRPr lang="bg-BG" altLang="bg-BG" b="1" dirty="0">
              <a:solidFill>
                <a:srgbClr val="FFFF00"/>
              </a:solidFill>
            </a:endParaRPr>
          </a:p>
        </p:txBody>
      </p:sp>
      <p:sp>
        <p:nvSpPr>
          <p:cNvPr id="2057" name="WordArt 5"/>
          <p:cNvSpPr>
            <a:spLocks noChangeArrowheads="1" noChangeShapeType="1" noTextEdit="1"/>
          </p:cNvSpPr>
          <p:nvPr/>
        </p:nvSpPr>
        <p:spPr bwMode="auto">
          <a:xfrm>
            <a:off x="433388" y="2540000"/>
            <a:ext cx="8394700" cy="695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bg-BG" sz="2000" b="1" dirty="0" smtClean="0">
                <a:solidFill>
                  <a:srgbClr val="FFC000"/>
                </a:solidFill>
                <a:latin typeface="Tahoma" pitchFamily="34" charset="0"/>
              </a:rPr>
              <a:t>НАРУШЕНИЯ НА ПЕРИФЕРНОТО КРЪВООБРЪЩЕНИЕ </a:t>
            </a:r>
            <a:r>
              <a:rPr lang="bg-BG" sz="2000" b="1" dirty="0" smtClean="0">
                <a:solidFill>
                  <a:srgbClr val="FFC000"/>
                </a:solidFill>
                <a:latin typeface="Tahoma" pitchFamily="34" charset="0"/>
              </a:rPr>
              <a:t>–</a:t>
            </a:r>
            <a:endParaRPr lang="bg-BG" sz="2000" b="1" dirty="0" smtClean="0">
              <a:solidFill>
                <a:srgbClr val="FFC000"/>
              </a:solidFill>
              <a:latin typeface="Tahoma" pitchFamily="34" charset="0"/>
            </a:endParaRPr>
          </a:p>
          <a:p>
            <a:pPr algn="ctr"/>
            <a:endParaRPr lang="bg-BG" sz="20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2058" name="WordArt 6"/>
          <p:cNvSpPr>
            <a:spLocks noChangeArrowheads="1" noChangeShapeType="1" noTextEdit="1"/>
          </p:cNvSpPr>
          <p:nvPr/>
        </p:nvSpPr>
        <p:spPr bwMode="auto">
          <a:xfrm>
            <a:off x="323528" y="3212976"/>
            <a:ext cx="8640960" cy="217976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bg-BG" sz="2000" b="1" dirty="0" smtClean="0">
                <a:latin typeface="Tahoma" pitchFamily="34" charset="0"/>
              </a:rPr>
              <a:t>-</a:t>
            </a:r>
          </a:p>
          <a:p>
            <a:pPr algn="ctr"/>
            <a:r>
              <a:rPr lang="bg-BG" sz="2000" b="1" dirty="0" smtClean="0">
                <a:solidFill>
                  <a:srgbClr val="FFC000"/>
                </a:solidFill>
                <a:latin typeface="Tahoma" pitchFamily="34" charset="0"/>
              </a:rPr>
              <a:t>АРТЕРИАЛНА ХИПЕРЕМИЯ, ВЕНОЗНА ХИПЕРЕМИЯ, СТАЗА</a:t>
            </a:r>
            <a:r>
              <a:rPr lang="bg-BG" sz="2000" b="1" dirty="0" smtClean="0">
                <a:solidFill>
                  <a:srgbClr val="FFC000"/>
                </a:solidFill>
                <a:latin typeface="Tahoma" pitchFamily="34" charset="0"/>
              </a:rPr>
              <a:t>,</a:t>
            </a:r>
            <a:endParaRPr lang="en-US" sz="2000" b="1" dirty="0" smtClean="0">
              <a:solidFill>
                <a:srgbClr val="FFC000"/>
              </a:solidFill>
              <a:latin typeface="Tahoma" pitchFamily="34" charset="0"/>
            </a:endParaRPr>
          </a:p>
          <a:p>
            <a:pPr algn="ctr"/>
            <a:r>
              <a:rPr lang="bg-BG" sz="2000" b="1" dirty="0" smtClean="0">
                <a:solidFill>
                  <a:srgbClr val="FFC000"/>
                </a:solidFill>
                <a:latin typeface="Tahoma" pitchFamily="34" charset="0"/>
              </a:rPr>
              <a:t> </a:t>
            </a:r>
            <a:r>
              <a:rPr lang="bg-BG" sz="2000" b="1" dirty="0" smtClean="0">
                <a:solidFill>
                  <a:srgbClr val="FFC000"/>
                </a:solidFill>
                <a:latin typeface="Tahoma" pitchFamily="34" charset="0"/>
              </a:rPr>
              <a:t>ИСХЕМИЯ, ИНФАРКТ</a:t>
            </a:r>
            <a:endParaRPr lang="en-US" sz="2000" b="1" dirty="0" smtClean="0">
              <a:solidFill>
                <a:srgbClr val="FFC000"/>
              </a:solidFill>
              <a:latin typeface="Tahoma" pitchFamily="34" charset="0"/>
            </a:endParaRPr>
          </a:p>
          <a:p>
            <a:pPr algn="ctr"/>
            <a:endParaRPr lang="bg-BG" sz="20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Impact"/>
            </a:endParaRPr>
          </a:p>
        </p:txBody>
      </p:sp>
      <p:sp>
        <p:nvSpPr>
          <p:cNvPr id="2059" name="Text Box 4"/>
          <p:cNvSpPr txBox="1">
            <a:spLocks noChangeArrowheads="1"/>
          </p:cNvSpPr>
          <p:nvPr/>
        </p:nvSpPr>
        <p:spPr bwMode="auto">
          <a:xfrm>
            <a:off x="4139952" y="5589240"/>
            <a:ext cx="4672261" cy="92333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r>
              <a:rPr lang="bg-BG" b="1" i="1" dirty="0" smtClean="0">
                <a:solidFill>
                  <a:srgbClr val="FFC000"/>
                </a:solidFill>
                <a:latin typeface="Tahoma" pitchFamily="34" charset="0"/>
              </a:rPr>
              <a:t>Доц. д-р Анелия Димитрова, дм </a:t>
            </a:r>
          </a:p>
          <a:p>
            <a:r>
              <a:rPr lang="bg-BG" b="1" i="1" dirty="0" smtClean="0">
                <a:solidFill>
                  <a:srgbClr val="FFC000"/>
                </a:solidFill>
                <a:latin typeface="Tahoma" pitchFamily="34" charset="0"/>
              </a:rPr>
              <a:t>Катедра “Физиология и патологична физиология”</a:t>
            </a:r>
            <a:endParaRPr lang="bg-BG" b="1" i="1" dirty="0">
              <a:solidFill>
                <a:srgbClr val="FFC000"/>
              </a:solidFill>
              <a:latin typeface="Tahoma" pitchFamily="34" charset="0"/>
            </a:endParaRPr>
          </a:p>
        </p:txBody>
      </p:sp>
      <p:pic>
        <p:nvPicPr>
          <p:cNvPr id="11" name="Picture 6" descr="anemia1_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4581128"/>
            <a:ext cx="2341503" cy="212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b="1" dirty="0" smtClean="0"/>
              <a:t>Патогенетичен механизъм</a:t>
            </a:r>
            <a:r>
              <a:rPr lang="bg-BG" dirty="0" smtClean="0"/>
              <a:t>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341438"/>
            <a:ext cx="8229600" cy="4530725"/>
          </a:xfrm>
        </p:spPr>
        <p:txBody>
          <a:bodyPr/>
          <a:lstStyle/>
          <a:p>
            <a:pPr>
              <a:defRPr/>
            </a:pPr>
            <a:r>
              <a:rPr lang="bg-BG" sz="1800" b="1" dirty="0" smtClean="0"/>
              <a:t>Нарушения на вазомоторната функция </a:t>
            </a:r>
            <a:r>
              <a:rPr lang="bg-BG" sz="1800" dirty="0" smtClean="0"/>
              <a:t>– артериолоспастични или артериолопаретични състояния;</a:t>
            </a:r>
          </a:p>
          <a:p>
            <a:pPr>
              <a:defRPr/>
            </a:pPr>
            <a:endParaRPr lang="bg-BG" sz="1800" dirty="0" smtClean="0"/>
          </a:p>
          <a:p>
            <a:pPr>
              <a:defRPr/>
            </a:pPr>
            <a:r>
              <a:rPr lang="bg-BG" sz="1800" b="1" dirty="0" smtClean="0"/>
              <a:t>Повишение или намаление</a:t>
            </a:r>
            <a:r>
              <a:rPr lang="bg-BG" sz="1800" dirty="0" smtClean="0"/>
              <a:t> на хидростатичното налягане в микроциркулацията, предизвикано от различни фактори</a:t>
            </a:r>
            <a:r>
              <a:rPr lang="bg-BG" sz="1800" b="1" dirty="0" smtClean="0"/>
              <a:t>; </a:t>
            </a:r>
          </a:p>
          <a:p>
            <a:pPr>
              <a:defRPr/>
            </a:pPr>
            <a:endParaRPr lang="bg-BG" sz="1800" dirty="0" smtClean="0"/>
          </a:p>
          <a:p>
            <a:pPr>
              <a:defRPr/>
            </a:pPr>
            <a:r>
              <a:rPr lang="bg-BG" sz="1800" b="1" dirty="0" smtClean="0"/>
              <a:t>Промени в състава на кръвта – </a:t>
            </a:r>
            <a:r>
              <a:rPr lang="bg-BG" sz="1800" dirty="0" smtClean="0"/>
              <a:t>разстройства в реологичните свойства на кръвта нарушени коагулация, тромбообразуване и емболия, изменения в скоростта на кръвния ток с последващи промени в перфузията на кръвта през микроциркулаторното русло;</a:t>
            </a:r>
          </a:p>
          <a:p>
            <a:pPr>
              <a:defRPr/>
            </a:pPr>
            <a:endParaRPr lang="bg-BG" sz="1800" dirty="0" smtClean="0"/>
          </a:p>
          <a:p>
            <a:pPr>
              <a:defRPr/>
            </a:pPr>
            <a:r>
              <a:rPr lang="bg-BG" sz="1800" b="1" dirty="0" smtClean="0"/>
              <a:t>Промени в съдовата стена </a:t>
            </a:r>
            <a:r>
              <a:rPr lang="bg-BG" sz="1800" dirty="0" smtClean="0"/>
              <a:t>– </a:t>
            </a:r>
            <a:r>
              <a:rPr lang="bg-BG" sz="1800" b="1" dirty="0" smtClean="0"/>
              <a:t>увреждане на ендотела – </a:t>
            </a:r>
            <a:r>
              <a:rPr lang="bg-BG" sz="1800" dirty="0" smtClean="0"/>
              <a:t>изменение в капилярната и венуларната стена, респ. в нейната проницаемост, адхезия на левкоцитите, тромбоцитите и чужди частици към ендотела, диапедеза на формени елементи, микрокръвоизливи.</a:t>
            </a:r>
          </a:p>
          <a:p>
            <a:pPr>
              <a:defRPr/>
            </a:pP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83247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bg-BG" sz="2000" b="1" dirty="0" smtClean="0"/>
              <a:t>    </a:t>
            </a:r>
            <a:r>
              <a:rPr lang="bg-BG" sz="2400" b="1" dirty="0" smtClean="0">
                <a:solidFill>
                  <a:srgbClr val="92D050"/>
                </a:solidFill>
                <a:latin typeface="+mj-lt"/>
              </a:rPr>
              <a:t>Във функционален аспект нарушенията на микроциркулацията могат да засегнат нейните четири звена:</a:t>
            </a:r>
          </a:p>
          <a:p>
            <a:pPr>
              <a:defRPr/>
            </a:pPr>
            <a:endParaRPr lang="bg-BG" sz="2000" dirty="0" smtClean="0"/>
          </a:p>
          <a:p>
            <a:pPr>
              <a:defRPr/>
            </a:pPr>
            <a:r>
              <a:rPr lang="bg-BG" sz="2000" b="1" dirty="0" smtClean="0"/>
              <a:t>първо звено </a:t>
            </a:r>
            <a:r>
              <a:rPr lang="bg-BG" sz="2000" dirty="0" smtClean="0"/>
              <a:t>– на притока и разпределението на кръвта, което се отнася за артериолите и прекапилярните сфинктери;</a:t>
            </a:r>
          </a:p>
          <a:p>
            <a:pPr>
              <a:defRPr/>
            </a:pPr>
            <a:endParaRPr lang="bg-BG" sz="2000" dirty="0" smtClean="0"/>
          </a:p>
          <a:p>
            <a:pPr>
              <a:defRPr/>
            </a:pPr>
            <a:r>
              <a:rPr lang="bg-BG" sz="2000" b="1" dirty="0" smtClean="0"/>
              <a:t>второ звено </a:t>
            </a:r>
            <a:r>
              <a:rPr lang="bg-BG" sz="2000" dirty="0" smtClean="0"/>
              <a:t>– междинно обменно, включващо капилярите, чрез които се осъществява транскапилярния обмен;</a:t>
            </a:r>
          </a:p>
          <a:p>
            <a:pPr>
              <a:defRPr/>
            </a:pPr>
            <a:endParaRPr lang="bg-BG" sz="2000" dirty="0" smtClean="0"/>
          </a:p>
          <a:p>
            <a:pPr>
              <a:defRPr/>
            </a:pPr>
            <a:r>
              <a:rPr lang="bg-BG" sz="2000" b="1" dirty="0" smtClean="0"/>
              <a:t>трето звено – </a:t>
            </a:r>
            <a:r>
              <a:rPr lang="bg-BG" sz="2000" dirty="0" smtClean="0"/>
              <a:t>депониращо, при което нарушенията са в посткапилярните сфинктери и венули;</a:t>
            </a:r>
          </a:p>
          <a:p>
            <a:pPr>
              <a:defRPr/>
            </a:pPr>
            <a:endParaRPr lang="bg-BG" sz="2000" dirty="0" smtClean="0"/>
          </a:p>
          <a:p>
            <a:pPr>
              <a:defRPr/>
            </a:pPr>
            <a:r>
              <a:rPr lang="bg-BG" sz="2000" b="1" dirty="0" smtClean="0"/>
              <a:t>четвърто звено</a:t>
            </a:r>
            <a:r>
              <a:rPr lang="bg-BG" sz="2000" dirty="0" smtClean="0"/>
              <a:t> – дренажно, свързано с увреждания на лимфните капиляри и посткапиляри.</a:t>
            </a:r>
          </a:p>
          <a:p>
            <a:pPr>
              <a:defRPr/>
            </a:pP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3600" b="1" dirty="0" smtClean="0">
                <a:latin typeface="Tahoma" pitchFamily="34" charset="0"/>
                <a:cs typeface="Tahoma" pitchFamily="34" charset="0"/>
              </a:rPr>
              <a:t>Артериална хиперемия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Артериалната хиперемия е увеличено кръвонапълване на орган или съдова област в резултат на увеличено постъпване на кръв по артериалните съдове без препятствие в оттичането 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3600" b="1" dirty="0" smtClean="0">
                <a:latin typeface="Tahoma" pitchFamily="34" charset="0"/>
                <a:cs typeface="Tahoma" pitchFamily="34" charset="0"/>
              </a:rPr>
              <a:t>Клинични симптоми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Макроскопски:</a:t>
            </a:r>
          </a:p>
          <a:p>
            <a:pPr eaLnBrk="1" hangingPunct="1"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зaчepвявaнe; </a:t>
            </a:r>
          </a:p>
          <a:p>
            <a:pPr eaLnBrk="1" hangingPunct="1"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местно повишаване на температурата, </a:t>
            </a:r>
            <a:endParaRPr lang="en-US" sz="2000" b="1" dirty="0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увеличаване обема на хиперемирания орган или участък от него; </a:t>
            </a:r>
          </a:p>
          <a:p>
            <a:pPr eaLnBrk="1" hangingPunct="1"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повишен тургор; </a:t>
            </a:r>
          </a:p>
          <a:p>
            <a:pPr eaLnBrk="1" hangingPunct="1"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повишена обмяна на веществата; </a:t>
            </a:r>
          </a:p>
          <a:p>
            <a:pPr eaLnBrk="1" hangingPunct="1"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усилена функция на органа.</a:t>
            </a:r>
            <a:endParaRPr lang="bg-BG" sz="2000" b="1" dirty="0" smtClean="0">
              <a:solidFill>
                <a:schemeClr val="accent5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536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57750" y="2000250"/>
            <a:ext cx="3429000" cy="3286125"/>
          </a:xfr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b="1" dirty="0" smtClean="0">
                <a:latin typeface="Tahoma" pitchFamily="34" charset="0"/>
                <a:cs typeface="Tahoma" pitchFamily="34" charset="0"/>
              </a:rPr>
              <a:t>Клинични симптоми</a:t>
            </a:r>
            <a:endParaRPr lang="bg-BG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58113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Микроскопски: </a:t>
            </a:r>
          </a:p>
          <a:p>
            <a:pPr eaLnBrk="1" hangingPunct="1">
              <a:defRPr/>
            </a:pPr>
            <a:r>
              <a:rPr lang="bg-BG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  <a:cs typeface="Tahoma" pitchFamily="34" charset="0"/>
              </a:rPr>
              <a:t>увеличаване на броя на фунциониращите съдове; </a:t>
            </a:r>
          </a:p>
          <a:p>
            <a:pPr eaLnBrk="1" hangingPunct="1">
              <a:defRPr/>
            </a:pPr>
            <a:r>
              <a:rPr lang="bg-BG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  <a:cs typeface="Tahoma" pitchFamily="34" charset="0"/>
              </a:rPr>
              <a:t>разширяване на малките артерии, артериоли, капиляри и вени;</a:t>
            </a:r>
          </a:p>
          <a:p>
            <a:pPr eaLnBrk="1" hangingPunct="1">
              <a:defRPr/>
            </a:pPr>
            <a:r>
              <a:rPr lang="bg-BG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  <a:cs typeface="Tahoma" pitchFamily="34" charset="0"/>
              </a:rPr>
              <a:t>увеличаване на налягането в тях; </a:t>
            </a:r>
          </a:p>
          <a:p>
            <a:pPr eaLnBrk="1" hangingPunct="1">
              <a:defRPr/>
            </a:pPr>
            <a:r>
              <a:rPr lang="bg-BG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ahoma" pitchFamily="34" charset="0"/>
                <a:cs typeface="Tahoma" pitchFamily="34" charset="0"/>
              </a:rPr>
              <a:t>пулсации в малките артерии и капиляри. </a:t>
            </a:r>
          </a:p>
          <a:p>
            <a:pPr eaLnBrk="1" hangingPunct="1">
              <a:defRPr/>
            </a:pPr>
            <a:endParaRPr lang="bg-BG" dirty="0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mtClean="0"/>
              <a:t>Видове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2916238" y="1412875"/>
            <a:ext cx="3240087" cy="11303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bg-BG" b="1">
                <a:solidFill>
                  <a:srgbClr val="FFC000"/>
                </a:solidFill>
              </a:rPr>
              <a:t>Артериална хиперемия</a:t>
            </a:r>
          </a:p>
        </p:txBody>
      </p:sp>
      <p:sp>
        <p:nvSpPr>
          <p:cNvPr id="17413" name="Line 6"/>
          <p:cNvSpPr>
            <a:spLocks noChangeShapeType="1"/>
          </p:cNvSpPr>
          <p:nvPr/>
        </p:nvSpPr>
        <p:spPr bwMode="auto">
          <a:xfrm flipH="1">
            <a:off x="2843213" y="2565400"/>
            <a:ext cx="1223962" cy="358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bg-BG"/>
          </a:p>
        </p:txBody>
      </p:sp>
      <p:sp>
        <p:nvSpPr>
          <p:cNvPr id="17414" name="Line 7"/>
          <p:cNvSpPr>
            <a:spLocks noChangeShapeType="1"/>
          </p:cNvSpPr>
          <p:nvPr/>
        </p:nvSpPr>
        <p:spPr bwMode="auto">
          <a:xfrm>
            <a:off x="4932363" y="2565400"/>
            <a:ext cx="1152525" cy="358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bg-BG"/>
          </a:p>
        </p:txBody>
      </p:sp>
      <p:sp>
        <p:nvSpPr>
          <p:cNvPr id="17415" name="Oval 8"/>
          <p:cNvSpPr>
            <a:spLocks noChangeArrowheads="1"/>
          </p:cNvSpPr>
          <p:nvPr/>
        </p:nvSpPr>
        <p:spPr bwMode="auto">
          <a:xfrm>
            <a:off x="900113" y="2924175"/>
            <a:ext cx="2951162" cy="914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bg-BG" b="1">
                <a:solidFill>
                  <a:srgbClr val="92D050"/>
                </a:solidFill>
              </a:rPr>
              <a:t>Физиологична</a:t>
            </a:r>
          </a:p>
        </p:txBody>
      </p:sp>
      <p:sp>
        <p:nvSpPr>
          <p:cNvPr id="17416" name="Oval 9"/>
          <p:cNvSpPr>
            <a:spLocks noChangeArrowheads="1"/>
          </p:cNvSpPr>
          <p:nvPr/>
        </p:nvSpPr>
        <p:spPr bwMode="auto">
          <a:xfrm>
            <a:off x="5003800" y="2924175"/>
            <a:ext cx="2952750" cy="914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bg-BG" b="1">
                <a:solidFill>
                  <a:srgbClr val="FF0000"/>
                </a:solidFill>
              </a:rPr>
              <a:t>Патологична</a:t>
            </a:r>
          </a:p>
        </p:txBody>
      </p:sp>
      <p:sp>
        <p:nvSpPr>
          <p:cNvPr id="17417" name="Line 12"/>
          <p:cNvSpPr>
            <a:spLocks noChangeShapeType="1"/>
          </p:cNvSpPr>
          <p:nvPr/>
        </p:nvSpPr>
        <p:spPr bwMode="auto">
          <a:xfrm flipH="1">
            <a:off x="1258888" y="3789363"/>
            <a:ext cx="5762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bg-BG"/>
          </a:p>
        </p:txBody>
      </p:sp>
      <p:sp>
        <p:nvSpPr>
          <p:cNvPr id="17418" name="Line 13"/>
          <p:cNvSpPr>
            <a:spLocks noChangeShapeType="1"/>
          </p:cNvSpPr>
          <p:nvPr/>
        </p:nvSpPr>
        <p:spPr bwMode="auto">
          <a:xfrm>
            <a:off x="2987675" y="3789363"/>
            <a:ext cx="64770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bg-BG"/>
          </a:p>
        </p:txBody>
      </p:sp>
      <p:sp>
        <p:nvSpPr>
          <p:cNvPr id="17419" name="Oval 14"/>
          <p:cNvSpPr>
            <a:spLocks noChangeArrowheads="1"/>
          </p:cNvSpPr>
          <p:nvPr/>
        </p:nvSpPr>
        <p:spPr bwMode="auto">
          <a:xfrm>
            <a:off x="250825" y="4292600"/>
            <a:ext cx="2087563" cy="914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bg-BG" b="1"/>
              <a:t>Работна</a:t>
            </a:r>
          </a:p>
        </p:txBody>
      </p:sp>
      <p:sp>
        <p:nvSpPr>
          <p:cNvPr id="17420" name="Oval 15"/>
          <p:cNvSpPr>
            <a:spLocks noChangeArrowheads="1"/>
          </p:cNvSpPr>
          <p:nvPr/>
        </p:nvSpPr>
        <p:spPr bwMode="auto">
          <a:xfrm>
            <a:off x="2843213" y="4292600"/>
            <a:ext cx="2232025" cy="914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bg-BG" b="1"/>
              <a:t>Реактивна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3200" b="1" dirty="0" smtClean="0">
                <a:solidFill>
                  <a:srgbClr val="FFFF00"/>
                </a:solidFill>
              </a:rPr>
              <a:t>Патологичната артериална хиперемия</a:t>
            </a:r>
            <a:r>
              <a:rPr lang="bg-BG" sz="3200" dirty="0" smtClean="0">
                <a:solidFill>
                  <a:srgbClr val="FFFF00"/>
                </a:solidFill>
              </a:rPr>
              <a:t> </a:t>
            </a:r>
            <a:endParaRPr lang="bg-BG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bg-BG" sz="2400" dirty="0" smtClean="0"/>
              <a:t>Причините могат да бъдат </a:t>
            </a:r>
            <a:r>
              <a:rPr lang="bg-BG" sz="2400" b="1" dirty="0" smtClean="0">
                <a:solidFill>
                  <a:srgbClr val="FF0000"/>
                </a:solidFill>
              </a:rPr>
              <a:t>екзогенни и ендогенни. </a:t>
            </a:r>
          </a:p>
          <a:p>
            <a:pPr>
              <a:defRPr/>
            </a:pPr>
            <a:r>
              <a:rPr lang="bg-BG" sz="2400" b="1" dirty="0" smtClean="0">
                <a:solidFill>
                  <a:srgbClr val="00B0F0"/>
                </a:solidFill>
              </a:rPr>
              <a:t>Екзогенните</a:t>
            </a:r>
            <a:r>
              <a:rPr lang="bg-BG" sz="2400" dirty="0" smtClean="0"/>
              <a:t> биват </a:t>
            </a:r>
            <a:r>
              <a:rPr lang="bg-BG" sz="2400" b="1" dirty="0" smtClean="0"/>
              <a:t>механични и физични фактори</a:t>
            </a:r>
            <a:r>
              <a:rPr lang="bg-BG" sz="2400" dirty="0" smtClean="0"/>
              <a:t> (топлинна хиперемия, ултравиолетова еритема), химични вещества и биологични агенти (най–често микроби и токсините им). </a:t>
            </a:r>
          </a:p>
          <a:p>
            <a:pPr>
              <a:defRPr/>
            </a:pPr>
            <a:r>
              <a:rPr lang="bg-BG" sz="2400" dirty="0" smtClean="0"/>
              <a:t>Към </a:t>
            </a:r>
            <a:r>
              <a:rPr lang="bg-BG" sz="2400" b="1" dirty="0" smtClean="0">
                <a:solidFill>
                  <a:srgbClr val="FFFF00"/>
                </a:solidFill>
              </a:rPr>
              <a:t>ендогенните причини</a:t>
            </a:r>
            <a:r>
              <a:rPr lang="bg-BG" sz="2400" dirty="0" smtClean="0">
                <a:solidFill>
                  <a:srgbClr val="FFFF00"/>
                </a:solidFill>
              </a:rPr>
              <a:t> </a:t>
            </a:r>
            <a:r>
              <a:rPr lang="bg-BG" sz="2400" dirty="0" smtClean="0"/>
              <a:t>се отнасят метаболитите на нарушената обмяна на вещества при изгаряне, треска, възпаление (т.н. </a:t>
            </a:r>
            <a:r>
              <a:rPr lang="bg-BG" sz="2400" b="1" dirty="0" smtClean="0"/>
              <a:t>възпалителна артериална хиперемия).</a:t>
            </a:r>
            <a:endParaRPr lang="bg-BG" sz="2400" dirty="0" smtClean="0"/>
          </a:p>
          <a:p>
            <a:pPr>
              <a:defRPr/>
            </a:pPr>
            <a:endParaRPr lang="bg-B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3600" b="1" dirty="0" smtClean="0">
                <a:latin typeface="Tahoma" pitchFamily="34" charset="0"/>
                <a:cs typeface="Tahoma" pitchFamily="34" charset="0"/>
              </a:rPr>
              <a:t>Механизми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1643063"/>
            <a:ext cx="8043862" cy="44878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Неврогенни: </a:t>
            </a:r>
          </a:p>
          <a:p>
            <a:pPr eaLnBrk="1" hangingPunct="1">
              <a:defRPr/>
            </a:pPr>
            <a:r>
              <a:rPr lang="bg-BG" sz="2000" b="1" dirty="0" smtClean="0">
                <a:latin typeface="Tahoma" pitchFamily="34" charset="0"/>
                <a:cs typeface="Tahoma" pitchFamily="34" charset="0"/>
              </a:rPr>
              <a:t>невро-тоничната артериална хиперемия –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z="2000" b="1" dirty="0" smtClean="0">
                <a:latin typeface="Tahoma" pitchFamily="34" charset="0"/>
                <a:cs typeface="Tahoma" pitchFamily="34" charset="0"/>
              </a:rPr>
              <a:t>         тонус на вазодилататорните нерви;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bg-BG" sz="2000" b="1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r>
              <a:rPr lang="bg-BG" sz="2000" b="1" dirty="0" smtClean="0">
                <a:latin typeface="Tahoma" pitchFamily="34" charset="0"/>
                <a:cs typeface="Tahoma" pitchFamily="34" charset="0"/>
              </a:rPr>
              <a:t>невро-паралитичната артериална хиперемия –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z="2000" b="1" dirty="0" smtClean="0">
                <a:latin typeface="Tahoma" pitchFamily="34" charset="0"/>
                <a:cs typeface="Tahoma" pitchFamily="34" charset="0"/>
              </a:rPr>
              <a:t>         тонуса на вазоконстрикторните нерви;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bg-BG" sz="2000" b="1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r>
              <a:rPr lang="bg-BG" sz="2000" b="1" dirty="0" smtClean="0">
                <a:latin typeface="Tahoma" pitchFamily="34" charset="0"/>
                <a:cs typeface="Tahoma" pitchFamily="34" charset="0"/>
              </a:rPr>
              <a:t>миогенна артериална хиперемия- промяна в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z="2000" b="1" dirty="0" smtClean="0">
                <a:latin typeface="Tahoma" pitchFamily="34" charset="0"/>
                <a:cs typeface="Tahoma" pitchFamily="34" charset="0"/>
              </a:rPr>
              <a:t>    тонуса на гладкомускулните клетки на съдовете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z="2000" b="1" dirty="0" smtClean="0">
                <a:latin typeface="Tahoma" pitchFamily="34" charset="0"/>
                <a:cs typeface="Tahoma" pitchFamily="34" charset="0"/>
              </a:rPr>
              <a:t>    при промяна на вътресъдовото налягане.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965994" y="2605881"/>
            <a:ext cx="3556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H="1">
            <a:off x="929482" y="3713956"/>
            <a:ext cx="438150" cy="111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3600" b="1" dirty="0" smtClean="0">
                <a:latin typeface="Tahoma" pitchFamily="34" charset="0"/>
                <a:cs typeface="Tahoma" pitchFamily="34" charset="0"/>
              </a:rPr>
              <a:t>Механизми</a:t>
            </a:r>
            <a:endParaRPr lang="bg-BG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571500" y="1600200"/>
            <a:ext cx="5286375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000" b="1" dirty="0" smtClean="0">
                <a:latin typeface="Tahoma" pitchFamily="34" charset="0"/>
                <a:cs typeface="Tahoma" pitchFamily="34" charset="0"/>
              </a:rPr>
              <a:t>       </a:t>
            </a:r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    </a:t>
            </a: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Хуморални механизми:</a:t>
            </a:r>
          </a:p>
          <a:p>
            <a:pPr lvl="2" eaLnBrk="1" hangingPunct="1">
              <a:defRPr/>
            </a:pPr>
            <a:r>
              <a:rPr lang="bg-BG" sz="1800" b="1" dirty="0" smtClean="0">
                <a:latin typeface="Tahoma" pitchFamily="34" charset="0"/>
                <a:cs typeface="Tahoma" pitchFamily="34" charset="0"/>
              </a:rPr>
              <a:t>Биологично активни вещества -  хистамин, брадикинин, немедиаторен ацетилхолин, простациклин и някои простагландини, серотонин, </a:t>
            </a:r>
            <a:endParaRPr lang="en-US" sz="1800" b="1" dirty="0" smtClean="0">
              <a:latin typeface="Tahoma" pitchFamily="34" charset="0"/>
              <a:cs typeface="Tahoma" pitchFamily="34" charset="0"/>
            </a:endParaRP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smtClean="0">
                <a:latin typeface="Tahoma" pitchFamily="34" charset="0"/>
                <a:cs typeface="Tahoma" pitchFamily="34" charset="0"/>
              </a:rPr>
              <a:t>    </a:t>
            </a:r>
            <a:r>
              <a:rPr lang="bg-BG" sz="1800" b="1" dirty="0" smtClean="0">
                <a:latin typeface="Tahoma" pitchFamily="34" charset="0"/>
                <a:cs typeface="Tahoma" pitchFamily="34" charset="0"/>
              </a:rPr>
              <a:t>γ-аминомаслена киселина, хормони, азотен оксид </a:t>
            </a:r>
            <a:r>
              <a:rPr lang="ru-RU" sz="1800" b="1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en-US" sz="1800" b="1" dirty="0" smtClean="0">
                <a:latin typeface="Tahoma" pitchFamily="34" charset="0"/>
                <a:cs typeface="Tahoma" pitchFamily="34" charset="0"/>
              </a:rPr>
              <a:t>NO</a:t>
            </a:r>
            <a:r>
              <a:rPr lang="ru-RU" sz="1800" b="1" dirty="0" smtClean="0">
                <a:latin typeface="Tahoma" pitchFamily="34" charset="0"/>
                <a:cs typeface="Tahoma" pitchFamily="34" charset="0"/>
              </a:rPr>
              <a:t>);</a:t>
            </a:r>
          </a:p>
          <a:p>
            <a:pPr lvl="2" eaLnBrk="1" hangingPunct="1">
              <a:defRPr/>
            </a:pPr>
            <a:r>
              <a:rPr lang="ru-RU" sz="1800" b="1" dirty="0" smtClean="0">
                <a:solidFill>
                  <a:srgbClr val="92D050"/>
                </a:solidFill>
                <a:latin typeface="Tahoma" pitchFamily="34" charset="0"/>
                <a:cs typeface="Tahoma" pitchFamily="34" charset="0"/>
              </a:rPr>
              <a:t>Метаболити- </a:t>
            </a:r>
            <a:r>
              <a:rPr lang="bg-BG" sz="1800" b="1" dirty="0" smtClean="0">
                <a:solidFill>
                  <a:srgbClr val="92D050"/>
                </a:solidFill>
                <a:latin typeface="Tahoma" pitchFamily="34" charset="0"/>
                <a:cs typeface="Tahoma" pitchFamily="34" charset="0"/>
              </a:rPr>
              <a:t>млечна киселина, органични, киселини от цикъла на Кребс, </a:t>
            </a:r>
            <a:r>
              <a:rPr lang="en-US" sz="1800" b="1" dirty="0" smtClean="0">
                <a:solidFill>
                  <a:srgbClr val="92D050"/>
                </a:solidFill>
                <a:latin typeface="Tahoma" pitchFamily="34" charset="0"/>
                <a:cs typeface="Tahoma" pitchFamily="34" charset="0"/>
              </a:rPr>
              <a:t>ATP</a:t>
            </a:r>
            <a:r>
              <a:rPr lang="ru-RU" sz="1800" b="1" dirty="0" smtClean="0">
                <a:solidFill>
                  <a:srgbClr val="92D05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1800" b="1" dirty="0" smtClean="0">
                <a:solidFill>
                  <a:srgbClr val="92D050"/>
                </a:solidFill>
                <a:latin typeface="Tahoma" pitchFamily="34" charset="0"/>
                <a:cs typeface="Tahoma" pitchFamily="34" charset="0"/>
              </a:rPr>
              <a:t>ADP</a:t>
            </a:r>
            <a:r>
              <a:rPr lang="ru-RU" sz="1800" b="1" dirty="0" smtClean="0">
                <a:solidFill>
                  <a:srgbClr val="92D05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bg-BG" sz="1800" b="1" dirty="0" smtClean="0">
                <a:solidFill>
                  <a:srgbClr val="92D050"/>
                </a:solidFill>
                <a:latin typeface="Tahoma" pitchFamily="34" charset="0"/>
                <a:cs typeface="Tahoma" pitchFamily="34" charset="0"/>
              </a:rPr>
              <a:t>аденозин, калиеви йони, водородни йони, 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bg-BG" sz="1800" b="1" dirty="0" smtClean="0">
                <a:solidFill>
                  <a:srgbClr val="92D050"/>
                </a:solidFill>
                <a:latin typeface="Tahoma" pitchFamily="34" charset="0"/>
                <a:cs typeface="Tahoma" pitchFamily="34" charset="0"/>
              </a:rPr>
              <a:t>   СО</a:t>
            </a:r>
            <a:r>
              <a:rPr lang="bg-BG" sz="1800" b="1" baseline="-25000" dirty="0" smtClean="0">
                <a:solidFill>
                  <a:srgbClr val="92D050"/>
                </a:solidFill>
                <a:latin typeface="Tahoma" pitchFamily="34" charset="0"/>
                <a:cs typeface="Tahoma" pitchFamily="34" charset="0"/>
              </a:rPr>
              <a:t>2 </a:t>
            </a:r>
            <a:r>
              <a:rPr lang="ru-RU" sz="1800" b="1" dirty="0" smtClean="0">
                <a:solidFill>
                  <a:srgbClr val="92D050"/>
                </a:solidFill>
                <a:latin typeface="Tahoma" pitchFamily="34" charset="0"/>
                <a:cs typeface="Tahoma" pitchFamily="34" charset="0"/>
              </a:rPr>
              <a:t>;</a:t>
            </a:r>
            <a:endParaRPr lang="bg-BG" sz="1800" b="1" baseline="-25000" dirty="0" smtClean="0">
              <a:solidFill>
                <a:srgbClr val="92D050"/>
              </a:solidFill>
              <a:latin typeface="Tahoma" pitchFamily="34" charset="0"/>
              <a:cs typeface="Tahoma" pitchFamily="34" charset="0"/>
            </a:endParaRPr>
          </a:p>
          <a:p>
            <a:pPr lvl="2" eaLnBrk="1" hangingPunct="1">
              <a:defRPr/>
            </a:pPr>
            <a:r>
              <a:rPr lang="bg-BG" sz="1800" b="1" dirty="0" smtClean="0"/>
              <a:t>промени в рН на средата (ацидоза).</a:t>
            </a:r>
            <a:endParaRPr lang="bg-BG" sz="1800" b="1" dirty="0" smtClean="0"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endParaRPr lang="bg-BG" sz="1800" dirty="0"/>
          </a:p>
        </p:txBody>
      </p:sp>
      <p:pic>
        <p:nvPicPr>
          <p:cNvPr id="2048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25" y="2214563"/>
            <a:ext cx="3571875" cy="30718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b="1" dirty="0" smtClean="0"/>
              <a:t>Последици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341438"/>
            <a:ext cx="8229600" cy="4530725"/>
          </a:xfrm>
        </p:spPr>
        <p:txBody>
          <a:bodyPr/>
          <a:lstStyle/>
          <a:p>
            <a:pPr>
              <a:defRPr/>
            </a:pPr>
            <a:r>
              <a:rPr lang="bg-BG" sz="2400" dirty="0" smtClean="0">
                <a:latin typeface="+mj-lt"/>
              </a:rPr>
              <a:t>Усилване на обмяната на веществата и функцията на органа, т.е. има </a:t>
            </a:r>
            <a:r>
              <a:rPr lang="bg-BG" sz="2400" b="1" dirty="0" smtClean="0">
                <a:solidFill>
                  <a:srgbClr val="FF0000"/>
                </a:solidFill>
                <a:latin typeface="+mj-lt"/>
              </a:rPr>
              <a:t>приспособителен–компенсаторен характер. </a:t>
            </a:r>
          </a:p>
          <a:p>
            <a:pPr>
              <a:defRPr/>
            </a:pPr>
            <a:r>
              <a:rPr lang="bg-BG" sz="2400" dirty="0" smtClean="0">
                <a:latin typeface="+mj-lt"/>
              </a:rPr>
              <a:t>Неблагоприятни последици - </a:t>
            </a:r>
            <a:r>
              <a:rPr lang="bg-BG" sz="2400" b="1" dirty="0" smtClean="0">
                <a:solidFill>
                  <a:srgbClr val="FFFF00"/>
                </a:solidFill>
                <a:latin typeface="+mj-lt"/>
              </a:rPr>
              <a:t>руптура на хиперемирани артериосклеротични съдове с последващ кръвоизлив</a:t>
            </a:r>
            <a:r>
              <a:rPr lang="bg-BG" sz="2400" dirty="0" smtClean="0">
                <a:latin typeface="+mj-lt"/>
              </a:rPr>
              <a:t>. Особено опасни са мозъчните кръвоизливи у възрастни. </a:t>
            </a:r>
          </a:p>
          <a:p>
            <a:pPr>
              <a:defRPr/>
            </a:pPr>
            <a:r>
              <a:rPr lang="bg-BG" sz="2400" dirty="0" smtClean="0">
                <a:latin typeface="+mj-lt"/>
              </a:rPr>
              <a:t>Патологичната артериална хипремия може да има неблагоприятни последици и при т.нар</a:t>
            </a:r>
            <a:r>
              <a:rPr lang="bg-BG" sz="2400" b="1" dirty="0" smtClean="0">
                <a:solidFill>
                  <a:srgbClr val="FFC000"/>
                </a:solidFill>
                <a:latin typeface="+mj-lt"/>
              </a:rPr>
              <a:t>. "синдром на открадването" </a:t>
            </a:r>
            <a:r>
              <a:rPr lang="bg-BG" sz="2400" dirty="0" smtClean="0">
                <a:latin typeface="+mj-lt"/>
              </a:rPr>
              <a:t>– развитие на колатерално кръвообращение, което насочва кръвотока към исхемичната зона, като намалява оросяването на съседния участък.</a:t>
            </a:r>
          </a:p>
          <a:p>
            <a:pPr>
              <a:defRPr/>
            </a:pP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3600" b="1" dirty="0" smtClean="0">
                <a:latin typeface="Tahoma" pitchFamily="34" charset="0"/>
                <a:cs typeface="Tahoma" pitchFamily="34" charset="0"/>
              </a:rPr>
              <a:t>МИКРОЦИРКУЛАЦИЯ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00063" y="2071688"/>
            <a:ext cx="4038600" cy="3071812"/>
          </a:xfrm>
        </p:spPr>
        <p:txBody>
          <a:bodyPr/>
          <a:lstStyle/>
          <a:p>
            <a:pPr eaLnBrk="1" hangingPunct="1"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МАЛКИ АРТЕРИИ</a:t>
            </a:r>
          </a:p>
          <a:p>
            <a:pPr eaLnBrk="1" hangingPunct="1"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АРТЕРИОЛИ</a:t>
            </a:r>
          </a:p>
          <a:p>
            <a:pPr eaLnBrk="1" hangingPunct="1"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ПРЕКАПИЛЯРИ</a:t>
            </a:r>
          </a:p>
          <a:p>
            <a:pPr eaLnBrk="1" hangingPunct="1"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ПОСТКАПИЛЯРИ</a:t>
            </a:r>
          </a:p>
          <a:p>
            <a:pPr eaLnBrk="1" hangingPunct="1"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АРТЕРИО-ВЕНОЗНИ АНАСТОМОЗИ</a:t>
            </a:r>
          </a:p>
          <a:p>
            <a:pPr eaLnBrk="1" hangingPunct="1"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ВЕНУЛИ</a:t>
            </a:r>
          </a:p>
          <a:p>
            <a:pPr eaLnBrk="1" hangingPunct="1"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МАЛКИ ВЕНИ</a:t>
            </a:r>
          </a:p>
          <a:p>
            <a:pPr eaLnBrk="1" hangingPunct="1">
              <a:defRPr/>
            </a:pPr>
            <a:endParaRPr lang="bg-BG" sz="2000" b="1" dirty="0" smtClean="0">
              <a:solidFill>
                <a:srgbClr val="00B0F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100" name="Picture 6" descr="The image “http://www.astrographics.com/GalleryPrints/Display/GP2070.jpg” cannot be displayed, because it contains errors.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0" y="1785938"/>
            <a:ext cx="3857625" cy="38576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mtClean="0"/>
              <a:t>Венозна хиперемия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642938" y="1571625"/>
            <a:ext cx="4071937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2000" b="1">
                <a:solidFill>
                  <a:srgbClr val="FF0000"/>
                </a:solidFill>
                <a:latin typeface="Tahoma" pitchFamily="34" charset="0"/>
              </a:rPr>
              <a:t>Дефиниция</a:t>
            </a:r>
            <a:r>
              <a:rPr lang="bg-BG" sz="2000" b="1">
                <a:latin typeface="Tahoma" pitchFamily="34" charset="0"/>
              </a:rPr>
              <a:t>- увеличено местно кръвонапълване в резултат на затруднено оттичане на кръвта по вените при нормален приток.</a:t>
            </a:r>
          </a:p>
          <a:p>
            <a:endParaRPr lang="bg-BG" sz="2000" b="1">
              <a:latin typeface="Tahoma" pitchFamily="34" charset="0"/>
            </a:endParaRPr>
          </a:p>
          <a:p>
            <a:r>
              <a:rPr lang="bg-BG" sz="2000" b="1">
                <a:solidFill>
                  <a:srgbClr val="FF0000"/>
                </a:solidFill>
                <a:latin typeface="Tahoma" pitchFamily="34" charset="0"/>
              </a:rPr>
              <a:t>Причини:</a:t>
            </a:r>
          </a:p>
          <a:p>
            <a:pPr>
              <a:buFontTx/>
              <a:buChar char="•"/>
            </a:pPr>
            <a:r>
              <a:rPr lang="bg-BG" sz="2000" b="1">
                <a:latin typeface="Tahoma" pitchFamily="34" charset="0"/>
              </a:rPr>
              <a:t> запушване на вените от   тромб или ембол;</a:t>
            </a:r>
          </a:p>
          <a:p>
            <a:pPr>
              <a:buFontTx/>
              <a:buChar char="•"/>
            </a:pPr>
            <a:r>
              <a:rPr lang="bg-BG" sz="2000" b="1">
                <a:latin typeface="Tahoma" pitchFamily="34" charset="0"/>
              </a:rPr>
              <a:t> притискане отвън-тумори, цикатрикс, превръзки;</a:t>
            </a:r>
          </a:p>
          <a:p>
            <a:pPr>
              <a:buFontTx/>
              <a:buChar char="•"/>
            </a:pPr>
            <a:r>
              <a:rPr lang="bg-BG" sz="2000" b="1">
                <a:latin typeface="Tahoma" pitchFamily="34" charset="0"/>
              </a:rPr>
              <a:t> конституционална слабост на еластичния апарат на вените.</a:t>
            </a:r>
          </a:p>
          <a:p>
            <a:pPr>
              <a:buFontTx/>
              <a:buChar char="•"/>
            </a:pPr>
            <a:endParaRPr lang="bg-BG" sz="2000">
              <a:latin typeface="Tahoma" pitchFamily="34" charset="0"/>
            </a:endParaRPr>
          </a:p>
        </p:txBody>
      </p:sp>
      <p:pic>
        <p:nvPicPr>
          <p:cNvPr id="2253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2063" y="1666875"/>
            <a:ext cx="2643187" cy="4397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mtClean="0"/>
              <a:t>Венозна хиперемия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400" b="1" dirty="0" smtClean="0">
                <a:latin typeface="Tahoma" pitchFamily="34" charset="0"/>
              </a:rPr>
              <a:t>Общо нарушение на хемодинамиката при:</a:t>
            </a:r>
          </a:p>
          <a:p>
            <a:pPr eaLnBrk="1" hangingPunct="1">
              <a:defRPr/>
            </a:pPr>
            <a:r>
              <a:rPr lang="bg-BG" sz="2400" b="1" dirty="0" smtClean="0">
                <a:solidFill>
                  <a:srgbClr val="FF0000"/>
                </a:solidFill>
                <a:latin typeface="Tahoma" pitchFamily="34" charset="0"/>
              </a:rPr>
              <a:t>Дясна сърдечна недостатъчност</a:t>
            </a:r>
            <a:r>
              <a:rPr lang="bg-BG" sz="2400" b="1" dirty="0" smtClean="0">
                <a:latin typeface="Tahoma" pitchFamily="34" charset="0"/>
              </a:rPr>
              <a:t>;</a:t>
            </a:r>
          </a:p>
          <a:p>
            <a:pPr eaLnBrk="1" hangingPunct="1">
              <a:defRPr/>
            </a:pPr>
            <a:r>
              <a:rPr lang="bg-BG" sz="2400" b="1" dirty="0" smtClean="0">
                <a:solidFill>
                  <a:srgbClr val="FF0000"/>
                </a:solidFill>
                <a:latin typeface="Tahoma" pitchFamily="34" charset="0"/>
              </a:rPr>
              <a:t>Белодробни заболявания</a:t>
            </a:r>
            <a:r>
              <a:rPr lang="bg-BG" sz="2400" b="1" dirty="0" smtClean="0">
                <a:latin typeface="Tahoma" pitchFamily="34" charset="0"/>
              </a:rPr>
              <a:t> - намалено отрицателно налягане в гръдния кош </a:t>
            </a:r>
            <a:r>
              <a:rPr lang="en-US" sz="2400" b="1" dirty="0" smtClean="0">
                <a:latin typeface="Tahoma" pitchFamily="34" charset="0"/>
              </a:rPr>
              <a:t>(</a:t>
            </a:r>
            <a:r>
              <a:rPr lang="bg-BG" sz="2400" b="1" dirty="0" smtClean="0">
                <a:latin typeface="Tahoma" pitchFamily="34" charset="0"/>
              </a:rPr>
              <a:t>плеврални изливи</a:t>
            </a:r>
            <a:r>
              <a:rPr lang="en-US" sz="2400" b="1" dirty="0" smtClean="0">
                <a:latin typeface="Tahoma" pitchFamily="34" charset="0"/>
              </a:rPr>
              <a:t>)</a:t>
            </a:r>
            <a:r>
              <a:rPr lang="bg-BG" sz="2400" b="1" dirty="0" smtClean="0">
                <a:latin typeface="Tahoma" pitchFamily="34" charset="0"/>
              </a:rPr>
              <a:t>; затруднение на кръвния ток в малкия кръг на кръвообръщение при емфизем на белите дробове и пневмосклероза</a:t>
            </a:r>
            <a:r>
              <a:rPr lang="en-US" sz="2400" b="1" dirty="0" smtClean="0">
                <a:latin typeface="Tahoma" pitchFamily="34" charset="0"/>
              </a:rPr>
              <a:t>.</a:t>
            </a:r>
            <a:endParaRPr lang="bg-BG" sz="2400" b="1" dirty="0" smtClean="0">
              <a:latin typeface="Tahoma" pitchFamily="34" charset="0"/>
            </a:endParaRPr>
          </a:p>
          <a:p>
            <a:pPr eaLnBrk="1" hangingPunct="1">
              <a:defRPr/>
            </a:pPr>
            <a:r>
              <a:rPr lang="bg-BG" sz="2400" b="1" dirty="0" smtClean="0">
                <a:solidFill>
                  <a:srgbClr val="FF0000"/>
                </a:solidFill>
                <a:latin typeface="Tahoma" pitchFamily="34" charset="0"/>
              </a:rPr>
              <a:t>Чернодробни заболявания</a:t>
            </a:r>
            <a:r>
              <a:rPr lang="bg-BG" sz="2400" b="1" dirty="0" smtClean="0">
                <a:latin typeface="Tahoma" pitchFamily="34" charset="0"/>
              </a:rPr>
              <a:t> – кардиачна цироза.</a:t>
            </a:r>
          </a:p>
          <a:p>
            <a:pPr eaLnBrk="1" hangingPunct="1">
              <a:defRPr/>
            </a:pPr>
            <a:endParaRPr lang="bg-BG" sz="2400" b="1" dirty="0" smtClean="0">
              <a:latin typeface="Tahoma" pitchFamily="34" charset="0"/>
            </a:endParaRPr>
          </a:p>
          <a:p>
            <a:pPr eaLnBrk="1" hangingPunct="1">
              <a:defRPr/>
            </a:pPr>
            <a:endParaRPr lang="bg-BG" sz="2400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mtClean="0"/>
              <a:t>Венозна хиперемия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400" b="1" dirty="0" smtClean="0">
                <a:solidFill>
                  <a:srgbClr val="FF0000"/>
                </a:solidFill>
                <a:latin typeface="Tahoma" pitchFamily="34" charset="0"/>
              </a:rPr>
              <a:t>Клинични признаци</a:t>
            </a:r>
            <a:r>
              <a:rPr lang="bg-BG" sz="2400" b="1" dirty="0" smtClean="0">
                <a:latin typeface="Tahoma" pitchFamily="34" charset="0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b="1" dirty="0" smtClean="0">
                <a:solidFill>
                  <a:srgbClr val="FF0000"/>
                </a:solidFill>
                <a:latin typeface="Tahoma" pitchFamily="34" charset="0"/>
              </a:rPr>
              <a:t>Макроскопски </a:t>
            </a:r>
            <a:r>
              <a:rPr lang="bg-BG" sz="2400" dirty="0" smtClean="0">
                <a:latin typeface="Tahoma" pitchFamily="34" charset="0"/>
              </a:rPr>
              <a:t>– цианоза, намаляване на температурата, увеличаване на обема на засегнатия орган, увеличено венозно налягане, разширени и нагънати видими венозни съдове,понижена обмяна на веществата, нарушена трофика на тъканите.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400" b="1" dirty="0" smtClean="0">
                <a:solidFill>
                  <a:srgbClr val="FF0000"/>
                </a:solidFill>
                <a:latin typeface="Tahoma" pitchFamily="34" charset="0"/>
              </a:rPr>
              <a:t>Макроскопски</a:t>
            </a:r>
            <a:r>
              <a:rPr lang="bg-BG" sz="2400" dirty="0" smtClean="0">
                <a:latin typeface="Tahoma" pitchFamily="34" charset="0"/>
              </a:rPr>
              <a:t> - разширени и нагънати кръвоносни съдове с множество анастомози и колатерали, забавен кръвоток, увеличена пропускливост на съдовете, диапедеза на еритроцити, махаловидни движения, разрастване на съединителна тъкан.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>
                <a:latin typeface="Tahoma" pitchFamily="34" charset="0"/>
                <a:cs typeface="Tahoma" pitchFamily="34" charset="0"/>
              </a:rPr>
              <a:t>Венозна хиперемия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0" y="2327275"/>
            <a:ext cx="7269163" cy="1893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8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Механизми: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800" b="1" dirty="0" smtClean="0">
                <a:latin typeface="Tahoma" pitchFamily="34" charset="0"/>
                <a:cs typeface="Tahoma" pitchFamily="34" charset="0"/>
              </a:rPr>
              <a:t> застойна хипоксия,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800" b="1" dirty="0" smtClean="0">
                <a:latin typeface="Tahoma" pitchFamily="34" charset="0"/>
                <a:cs typeface="Tahoma" pitchFamily="34" charset="0"/>
              </a:rPr>
              <a:t> дистрофични и некротични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800" b="1" dirty="0" smtClean="0">
                <a:latin typeface="Tahoma" pitchFamily="34" charset="0"/>
                <a:cs typeface="Tahoma" pitchFamily="34" charset="0"/>
              </a:rPr>
              <a:t>    промени,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bg-BG" sz="2800" b="1" dirty="0" smtClean="0">
                <a:latin typeface="Tahoma" pitchFamily="34" charset="0"/>
                <a:cs typeface="Tahoma" pitchFamily="34" charset="0"/>
              </a:rPr>
              <a:t> фиброзиране.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mtClean="0">
                <a:latin typeface="Tahoma" pitchFamily="34" charset="0"/>
              </a:rPr>
              <a:t>Стаза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b="1" dirty="0" smtClean="0">
                <a:solidFill>
                  <a:srgbClr val="FFFF00"/>
                </a:solidFill>
              </a:rPr>
              <a:t>Определение: </a:t>
            </a:r>
            <a:r>
              <a:rPr lang="bg-BG" dirty="0" smtClean="0"/>
              <a:t>забавяне и спиране на кръвния ток в капилярите, малките артерии и вените.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b="1" dirty="0" smtClean="0">
                <a:solidFill>
                  <a:srgbClr val="FF0000"/>
                </a:solidFill>
              </a:rPr>
              <a:t>Видове:</a:t>
            </a:r>
          </a:p>
          <a:p>
            <a:pPr eaLnBrk="1" hangingPunct="1">
              <a:defRPr/>
            </a:pPr>
            <a:r>
              <a:rPr lang="bg-BG" dirty="0" smtClean="0"/>
              <a:t>Истинска капилярна стаза;</a:t>
            </a:r>
          </a:p>
          <a:p>
            <a:pPr eaLnBrk="1" hangingPunct="1">
              <a:defRPr/>
            </a:pPr>
            <a:r>
              <a:rPr lang="bg-BG" dirty="0" smtClean="0"/>
              <a:t>Исхемична стаза</a:t>
            </a:r>
          </a:p>
          <a:p>
            <a:pPr eaLnBrk="1" hangingPunct="1">
              <a:defRPr/>
            </a:pPr>
            <a:r>
              <a:rPr lang="bg-BG" dirty="0" smtClean="0"/>
              <a:t>Венозна стаза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bg-BG" sz="4000" b="1" dirty="0" smtClean="0">
                <a:latin typeface="Tahoma" pitchFamily="34" charset="0"/>
              </a:rPr>
              <a:t>Стаза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836613"/>
            <a:ext cx="8748712" cy="5121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Механизми:</a:t>
            </a:r>
          </a:p>
          <a:p>
            <a:pPr eaLnBrk="1" hangingPunct="1">
              <a:defRPr/>
            </a:pPr>
            <a:r>
              <a:rPr lang="bg-BG" sz="2400" b="1" dirty="0" smtClean="0">
                <a:solidFill>
                  <a:srgbClr val="FFC000"/>
                </a:solidFill>
              </a:rPr>
              <a:t>физикохимичните промени на кръвта </a:t>
            </a:r>
            <a:r>
              <a:rPr lang="bg-BG" sz="2400" dirty="0" smtClean="0"/>
              <a:t>(повишен вискозитет, ацидоза, високи нива на ТХА</a:t>
            </a:r>
            <a:r>
              <a:rPr lang="bg-BG" sz="2400" baseline="-25000" dirty="0" smtClean="0"/>
              <a:t>2  </a:t>
            </a:r>
            <a:r>
              <a:rPr lang="bg-BG" sz="2400" dirty="0" smtClean="0"/>
              <a:t>и ТФ3), образуване на тромбоцитни микротромби и емболи на капилярно ниво, компресия</a:t>
            </a:r>
            <a:r>
              <a:rPr lang="en-US" sz="2400" dirty="0" smtClean="0"/>
              <a:t>;</a:t>
            </a:r>
            <a:r>
              <a:rPr lang="bg-BG" sz="2400" dirty="0" smtClean="0"/>
              <a:t> </a:t>
            </a:r>
          </a:p>
          <a:p>
            <a:pPr eaLnBrk="1" hangingPunct="1">
              <a:defRPr/>
            </a:pPr>
            <a:r>
              <a:rPr lang="bg-BG" sz="24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Агрегация на еритроцитите;</a:t>
            </a:r>
          </a:p>
          <a:p>
            <a:pPr eaLnBrk="1" hangingPunct="1">
              <a:defRPr/>
            </a:pPr>
            <a:r>
              <a:rPr lang="bg-BG" sz="24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Затруднен отток на кръвта - </a:t>
            </a:r>
            <a:r>
              <a:rPr lang="bg-BG" sz="2400" dirty="0" smtClean="0"/>
              <a:t>плазмозагуба, поради което настъпва сгъстяване на кръвта и забавяне на кръвния ток до окончателното му спиране</a:t>
            </a:r>
            <a:r>
              <a:rPr lang="bg-BG" sz="2400" b="1" dirty="0" smtClean="0">
                <a:latin typeface="Tahoma" pitchFamily="34" charset="0"/>
                <a:cs typeface="Tahoma" pitchFamily="34" charset="0"/>
              </a:rPr>
              <a:t>; </a:t>
            </a:r>
          </a:p>
          <a:p>
            <a:pPr eaLnBrk="1" hangingPunct="1">
              <a:defRPr/>
            </a:pPr>
            <a:r>
              <a:rPr lang="bg-BG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Повишена капилярна пропускливост </a:t>
            </a:r>
            <a:r>
              <a:rPr lang="bg-BG" sz="2400" b="1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bg-BG" sz="2400" dirty="0" smtClean="0"/>
              <a:t>биологично активни вещества (хистамин, брадикинин и др.)</a:t>
            </a:r>
            <a:r>
              <a:rPr lang="bg-BG" sz="2400" b="1" dirty="0" smtClean="0">
                <a:latin typeface="Tahoma" pitchFamily="34" charset="0"/>
                <a:cs typeface="Tahoma" pitchFamily="34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3600" b="1" dirty="0" smtClean="0">
                <a:latin typeface="Tahoma" pitchFamily="34" charset="0"/>
                <a:cs typeface="Tahoma" pitchFamily="34" charset="0"/>
              </a:rPr>
              <a:t>Исхемия</a:t>
            </a:r>
            <a:endParaRPr lang="en-US" sz="3600" b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bg-BG" sz="2800" b="1" dirty="0" smtClean="0">
                <a:latin typeface="Tahoma" pitchFamily="34" charset="0"/>
                <a:cs typeface="Tahoma" pitchFamily="34" charset="0"/>
              </a:rPr>
              <a:t>Исхемията или местното малокръвие, е нарушение на периферното кръвообращение в резултат на намален или напълно спрян приток на артериална кръв.</a:t>
            </a:r>
          </a:p>
          <a:p>
            <a:pPr eaLnBrk="1" hangingPunct="1">
              <a:defRPr/>
            </a:pPr>
            <a:endParaRPr lang="bg-BG" sz="2800" b="1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3600" b="1" dirty="0" smtClean="0">
                <a:latin typeface="Tahoma" pitchFamily="34" charset="0"/>
                <a:cs typeface="Tahoma" pitchFamily="34" charset="0"/>
              </a:rPr>
              <a:t>Исхемия</a:t>
            </a:r>
            <a:endParaRPr lang="en-US" sz="3600" b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200" b="1" dirty="0" smtClean="0">
                <a:solidFill>
                  <a:srgbClr val="FF0000"/>
                </a:solidFill>
                <a:latin typeface="Tahoma" pitchFamily="34" charset="0"/>
              </a:rPr>
              <a:t>Клинични признаци</a:t>
            </a:r>
            <a:r>
              <a:rPr lang="bg-BG" sz="2200" b="1" dirty="0" smtClean="0">
                <a:latin typeface="Tahoma" pitchFamily="34" charset="0"/>
              </a:rPr>
              <a:t>:</a:t>
            </a:r>
          </a:p>
          <a:p>
            <a:pPr eaLnBrk="1" hangingPunct="1">
              <a:defRPr/>
            </a:pPr>
            <a:r>
              <a:rPr lang="bg-BG" sz="22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Макроскопски: </a:t>
            </a:r>
            <a:r>
              <a:rPr lang="bg-BG" sz="2200" b="1" dirty="0" smtClean="0">
                <a:latin typeface="Tahoma" pitchFamily="34" charset="0"/>
                <a:cs typeface="Tahoma" pitchFamily="34" charset="0"/>
              </a:rPr>
              <a:t>побледняване, понижено артериално налягане в исхемичния участък, намаляване на обема, понижаване на температурата на повърхностно разположените органи, намален тургор, нарушена чувствителност, смутени функции на органа, нарушена обмяна и развитие на дистрофични промени.</a:t>
            </a:r>
          </a:p>
          <a:p>
            <a:pPr eaLnBrk="1" hangingPunct="1">
              <a:defRPr/>
            </a:pPr>
            <a:r>
              <a:rPr lang="bg-BG" sz="22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Микроскопски: </a:t>
            </a:r>
            <a:r>
              <a:rPr lang="bg-BG" sz="22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намален лумен на кръвоносните съдове, намалена скорост на кръвния ток и намален брой на функциониращите капиляри.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3600" b="1" dirty="0" smtClean="0">
                <a:latin typeface="Tahoma" pitchFamily="34" charset="0"/>
                <a:cs typeface="Tahoma" pitchFamily="34" charset="0"/>
              </a:rPr>
              <a:t>Причини</a:t>
            </a:r>
            <a:endParaRPr lang="bg-BG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bg-BG" sz="2400" b="1" dirty="0" smtClean="0">
                <a:latin typeface="Tahoma" pitchFamily="34" charset="0"/>
                <a:cs typeface="Tahoma" pitchFamily="34" charset="0"/>
              </a:rPr>
              <a:t>    Причините за исхемията са разнообразни: </a:t>
            </a:r>
          </a:p>
          <a:p>
            <a:pPr lvl="1">
              <a:buFont typeface="Wingdings" pitchFamily="2" charset="2"/>
              <a:buChar char="v"/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Притискане на артериите; </a:t>
            </a:r>
          </a:p>
          <a:p>
            <a:pPr lvl="1">
              <a:buFont typeface="Wingdings" pitchFamily="2" charset="2"/>
              <a:buChar char="v"/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Запушване (обструкция) на лумена им;</a:t>
            </a:r>
          </a:p>
          <a:p>
            <a:pPr lvl="1">
              <a:buFont typeface="Wingdings" pitchFamily="2" charset="2"/>
              <a:buChar char="v"/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Влияние върху нервномускулния апарат на </a:t>
            </a:r>
          </a:p>
          <a:p>
            <a:pPr>
              <a:buFont typeface="Wingdings" pitchFamily="2" charset="2"/>
              <a:buNone/>
              <a:defRPr/>
            </a:pPr>
            <a:r>
              <a:rPr lang="bg-BG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        </a:t>
            </a: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артериалната стена;</a:t>
            </a:r>
          </a:p>
          <a:p>
            <a:pPr lvl="1">
              <a:buFont typeface="Wingdings" pitchFamily="2" charset="2"/>
              <a:buChar char="v"/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Преразпределение на кръвта. </a:t>
            </a:r>
          </a:p>
          <a:p>
            <a:pPr>
              <a:buFont typeface="Wingdings" pitchFamily="2" charset="2"/>
              <a:buNone/>
              <a:defRPr/>
            </a:pPr>
            <a:r>
              <a:rPr lang="bg-BG" sz="2400" b="1" dirty="0" smtClean="0">
                <a:latin typeface="Tahoma" pitchFamily="34" charset="0"/>
                <a:cs typeface="Tahoma" pitchFamily="34" charset="0"/>
              </a:rPr>
              <a:t>    В съответствие с тях се различават четири вида исхемия: 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bg-BG" sz="20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Компресионна;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bg-BG" sz="20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Обтурациоина; 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bg-BG" sz="20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Ангиоспастична;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bg-BG" sz="20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Исхемия от преразпределение на кръвта.</a:t>
            </a:r>
            <a:endParaRPr lang="bg-BG" sz="2000" b="1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3600" b="1" dirty="0" smtClean="0">
                <a:latin typeface="Tahoma" pitchFamily="34" charset="0"/>
                <a:cs typeface="Tahoma" pitchFamily="34" charset="0"/>
              </a:rPr>
              <a:t>Механизми</a:t>
            </a:r>
            <a:endParaRPr lang="bg-BG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bg-BG" sz="2800" b="1" dirty="0" smtClean="0">
                <a:latin typeface="Tahoma" pitchFamily="34" charset="0"/>
                <a:cs typeface="Tahoma" pitchFamily="34" charset="0"/>
              </a:rPr>
              <a:t>Циркулаторна хипоксия;</a:t>
            </a:r>
          </a:p>
          <a:p>
            <a:pPr>
              <a:defRPr/>
            </a:pPr>
            <a:r>
              <a:rPr lang="bg-BG" sz="2800" b="1" dirty="0" smtClean="0">
                <a:latin typeface="Tahoma" pitchFamily="34" charset="0"/>
                <a:cs typeface="Tahoma" pitchFamily="34" charset="0"/>
              </a:rPr>
              <a:t>Недостиг на хранителни субстанции;</a:t>
            </a:r>
          </a:p>
          <a:p>
            <a:pPr>
              <a:defRPr/>
            </a:pPr>
            <a:r>
              <a:rPr lang="bg-BG" sz="2800" b="1" dirty="0" smtClean="0">
                <a:latin typeface="Tahoma" pitchFamily="34" charset="0"/>
                <a:cs typeface="Tahoma" pitchFamily="34" charset="0"/>
              </a:rPr>
              <a:t>Недостатъчно отстраняване на отпадните продукти от обмяната на веществата.</a:t>
            </a:r>
            <a:endParaRPr lang="bg-BG" sz="2800" b="1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0063" y="1357313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bg-BG" sz="2800" b="1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bg-BG" sz="28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Патологичните процеси в периферното кръвообръщение стоят в основата на социално-значими заболявания като:</a:t>
            </a:r>
          </a:p>
          <a:p>
            <a:pPr>
              <a:defRPr/>
            </a:pPr>
            <a:r>
              <a:rPr lang="bg-BG" sz="2800" b="1" dirty="0" smtClean="0">
                <a:latin typeface="Tahoma" pitchFamily="34" charset="0"/>
                <a:cs typeface="Tahoma" pitchFamily="34" charset="0"/>
              </a:rPr>
              <a:t>Миокарден инфаркт;</a:t>
            </a:r>
          </a:p>
          <a:p>
            <a:pPr>
              <a:defRPr/>
            </a:pPr>
            <a:r>
              <a:rPr lang="bg-BG" sz="2800" b="1" dirty="0" smtClean="0">
                <a:latin typeface="Tahoma" pitchFamily="34" charset="0"/>
                <a:cs typeface="Tahoma" pitchFamily="34" charset="0"/>
              </a:rPr>
              <a:t>Мозъчен инсулт;</a:t>
            </a:r>
          </a:p>
          <a:p>
            <a:pPr>
              <a:defRPr/>
            </a:pPr>
            <a:r>
              <a:rPr lang="bg-BG" sz="2800" b="1" dirty="0" smtClean="0">
                <a:latin typeface="Tahoma" pitchFamily="34" charset="0"/>
                <a:cs typeface="Tahoma" pitchFamily="34" charset="0"/>
              </a:rPr>
              <a:t>Белодробна тромбоемболия;</a:t>
            </a:r>
          </a:p>
          <a:p>
            <a:pPr>
              <a:defRPr/>
            </a:pPr>
            <a:r>
              <a:rPr lang="bg-BG" sz="2800" b="1" dirty="0" smtClean="0">
                <a:latin typeface="Tahoma" pitchFamily="34" charset="0"/>
                <a:cs typeface="Tahoma" pitchFamily="34" charset="0"/>
              </a:rPr>
              <a:t>Гангрена на долните крайници.</a:t>
            </a:r>
            <a:endParaRPr lang="bg-BG" sz="2800" b="1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4000" b="1" dirty="0" smtClean="0">
                <a:latin typeface="Tahoma" pitchFamily="34" charset="0"/>
                <a:cs typeface="Tahoma" pitchFamily="34" charset="0"/>
              </a:rPr>
              <a:t>Инфаркт</a:t>
            </a:r>
            <a:endParaRPr lang="bg-BG" sz="4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bg-BG" sz="2000" b="1" dirty="0" smtClean="0">
                <a:latin typeface="Tahoma" pitchFamily="34" charset="0"/>
                <a:cs typeface="Tahoma" pitchFamily="34" charset="0"/>
              </a:rPr>
              <a:t>Инфарктът е участък на локална исхемична некроза, резултат от внезапна редукция на кръвния ток. Много по-рядко венозната обструкция е причина за развитието на инфаркт. Загиват както паренхимните, така също и интерстициалните клетки.</a:t>
            </a:r>
          </a:p>
          <a:p>
            <a:pPr>
              <a:defRPr/>
            </a:pPr>
            <a:endParaRPr lang="bg-BG" sz="2000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32772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0" y="1785938"/>
            <a:ext cx="4071938" cy="3429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3600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bg-BG" sz="3600" b="1" dirty="0" smtClean="0">
                <a:latin typeface="Tahoma" pitchFamily="34" charset="0"/>
                <a:cs typeface="Tahoma" pitchFamily="34" charset="0"/>
              </a:rPr>
            </a:br>
            <a:r>
              <a:rPr lang="bg-BG" sz="3600" b="1" dirty="0" smtClean="0">
                <a:latin typeface="Tahoma" pitchFamily="34" charset="0"/>
                <a:cs typeface="Tahoma" pitchFamily="34" charset="0"/>
              </a:rPr>
              <a:t>Видове инфаркти</a:t>
            </a:r>
            <a:endParaRPr lang="bg-BG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bg-BG" b="1" dirty="0" smtClean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bg-BG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Бял </a:t>
            </a:r>
            <a:r>
              <a:rPr lang="en-US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bg-BG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анемичен</a:t>
            </a:r>
            <a:r>
              <a:rPr lang="en-US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)</a:t>
            </a:r>
            <a:endParaRPr lang="bg-BG" b="1" dirty="0" smtClean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bg-BG" b="1" dirty="0" smtClean="0">
                <a:latin typeface="Tahoma" pitchFamily="34" charset="0"/>
                <a:cs typeface="Tahoma" pitchFamily="34" charset="0"/>
              </a:rPr>
              <a:t>Артериална обструкция на солидни органи – сърце, бъбреци, слезка, мозък.</a:t>
            </a:r>
            <a:endParaRPr lang="bg-BG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7688" y="1600200"/>
            <a:ext cx="4572000" cy="45307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bg-BG" b="1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bg-BG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Червен </a:t>
            </a: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bg-BG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хеморагичен</a:t>
            </a: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)</a:t>
            </a:r>
            <a:endParaRPr lang="bg-BG" b="1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bg-BG" b="1" dirty="0" smtClean="0">
                <a:latin typeface="Tahoma" pitchFamily="34" charset="0"/>
                <a:cs typeface="Tahoma" pitchFamily="34" charset="0"/>
              </a:rPr>
              <a:t>В органи с двойно кръвоснабдяване – бял дроб, черен дроб и черва.</a:t>
            </a:r>
            <a:endParaRPr lang="bg-BG" b="1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3600" b="1" dirty="0" smtClean="0">
                <a:latin typeface="Tahoma" pitchFamily="34" charset="0"/>
                <a:cs typeface="Tahoma" pitchFamily="34" charset="0"/>
              </a:rPr>
              <a:t>Патогенеза на инфаркта</a:t>
            </a:r>
            <a:endParaRPr lang="bg-BG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1500" y="1643063"/>
            <a:ext cx="7543800" cy="4530725"/>
          </a:xfrm>
        </p:spPr>
        <p:txBody>
          <a:bodyPr/>
          <a:lstStyle/>
          <a:p>
            <a:pPr>
              <a:defRPr/>
            </a:pPr>
            <a:r>
              <a:rPr lang="bg-BG" sz="24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понижаване на ефективността на цикъла на Кребс; </a:t>
            </a:r>
          </a:p>
          <a:p>
            <a:pPr>
              <a:defRPr/>
            </a:pPr>
            <a:r>
              <a:rPr lang="bg-BG" sz="2400" b="1" dirty="0" smtClean="0">
                <a:latin typeface="Tahoma" pitchFamily="34" charset="0"/>
                <a:cs typeface="Tahoma" pitchFamily="34" charset="0"/>
              </a:rPr>
              <a:t>повишаване на интензивността на гликолизата и на пентозния цикъл;</a:t>
            </a:r>
          </a:p>
          <a:p>
            <a:pPr>
              <a:defRPr/>
            </a:pPr>
            <a:r>
              <a:rPr lang="bg-BG" sz="24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намаляване на интензивността на енергетичната обмяна;</a:t>
            </a:r>
          </a:p>
          <a:p>
            <a:pPr>
              <a:defRPr/>
            </a:pPr>
            <a:r>
              <a:rPr lang="bg-BG" sz="2400" b="1" dirty="0" smtClean="0">
                <a:latin typeface="Tahoma" pitchFamily="34" charset="0"/>
                <a:cs typeface="Tahoma" pitchFamily="34" charset="0"/>
              </a:rPr>
              <a:t>декупелуване на процесите на окисление и фосфорилиране;</a:t>
            </a:r>
          </a:p>
          <a:p>
            <a:pPr>
              <a:defRPr/>
            </a:pPr>
            <a:r>
              <a:rPr lang="bg-BG" sz="24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промени в митохондриите – набъбване, натрупване на мастни капки и изчезване на кристите.</a:t>
            </a:r>
            <a:r>
              <a:rPr lang="bg-BG" sz="20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bg-BG" sz="2000" b="1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3600" b="1" dirty="0" smtClean="0">
                <a:latin typeface="Tahoma" pitchFamily="34" charset="0"/>
                <a:cs typeface="Tahoma" pitchFamily="34" charset="0"/>
              </a:rPr>
              <a:t>Еволюция на инфаркта</a:t>
            </a:r>
            <a:endParaRPr lang="bg-BG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428750"/>
            <a:ext cx="8229600" cy="4530725"/>
          </a:xfrm>
        </p:spPr>
        <p:txBody>
          <a:bodyPr/>
          <a:lstStyle/>
          <a:p>
            <a:pPr>
              <a:defRPr/>
            </a:pPr>
            <a:r>
              <a:rPr lang="bg-BG" sz="2200" b="1" dirty="0" smtClean="0">
                <a:latin typeface="Tahoma" pitchFamily="34" charset="0"/>
                <a:cs typeface="Tahoma" pitchFamily="34" charset="0"/>
              </a:rPr>
              <a:t>Инфарктът е необратимо тъканно увреждане, характеризиращо се със загиване на паренхимните клетки и на съединителнотъканната строма. </a:t>
            </a:r>
          </a:p>
          <a:p>
            <a:pPr>
              <a:defRPr/>
            </a:pPr>
            <a:r>
              <a:rPr lang="bg-BG" sz="22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Некрозата индуцира възпалителен</a:t>
            </a:r>
            <a:r>
              <a:rPr lang="bg-BG" sz="2200" b="1" cap="small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2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o</a:t>
            </a:r>
            <a:r>
              <a:rPr lang="bg-BG" sz="22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тговор с конгестия (образуваща червена зона, "пояс" около бледия инфаркт в първите няколко дни</a:t>
            </a:r>
            <a:r>
              <a:rPr lang="en-US" sz="22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)</a:t>
            </a:r>
          </a:p>
          <a:p>
            <a:pPr>
              <a:buFont typeface="Wingdings" pitchFamily="2" charset="2"/>
              <a:buNone/>
              <a:defRPr/>
            </a:pPr>
            <a:r>
              <a:rPr lang="bg-BG" sz="22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   и неутрофилна емиграция. </a:t>
            </a:r>
          </a:p>
          <a:p>
            <a:pPr>
              <a:defRPr/>
            </a:pPr>
            <a:r>
              <a:rPr lang="bg-BG" sz="2200" b="1" dirty="0" smtClean="0">
                <a:solidFill>
                  <a:srgbClr val="92D050"/>
                </a:solidFill>
                <a:latin typeface="Tahoma" pitchFamily="34" charset="0"/>
                <a:cs typeface="Tahoma" pitchFamily="34" charset="0"/>
              </a:rPr>
              <a:t>Лизозомните ензими от неутрофилите лизират инфарцирания участък (хетеролиза), а макрофагеалните фагоцитират втечнените отпадъци и мъртвите клетки.</a:t>
            </a:r>
          </a:p>
          <a:p>
            <a:pPr>
              <a:defRPr/>
            </a:pPr>
            <a:r>
              <a:rPr lang="bg-BG" sz="2200" b="1" dirty="0" smtClean="0">
                <a:latin typeface="Tahoma" pitchFamily="34" charset="0"/>
                <a:cs typeface="Tahoma" pitchFamily="34" charset="0"/>
              </a:rPr>
              <a:t>Разраства гранулационна тъкан.</a:t>
            </a:r>
            <a:endParaRPr lang="bg-BG" sz="2200" b="1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3200" b="1" dirty="0" smtClean="0">
                <a:latin typeface="Tahoma" pitchFamily="34" charset="0"/>
                <a:cs typeface="Tahoma" pitchFamily="34" charset="0"/>
              </a:rPr>
              <a:t>Прояви, последици и изход от инфаркта</a:t>
            </a:r>
            <a:endParaRPr lang="bg-BG" sz="32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bg-BG" sz="2800" b="1" dirty="0" smtClean="0">
                <a:latin typeface="Tahoma" pitchFamily="34" charset="0"/>
                <a:cs typeface="Tahoma" pitchFamily="34" charset="0"/>
              </a:rPr>
              <a:t>Клинично неизявен;</a:t>
            </a:r>
          </a:p>
          <a:p>
            <a:pPr>
              <a:defRPr/>
            </a:pPr>
            <a:r>
              <a:rPr lang="bg-BG" sz="28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Инфаркт на жизненоважни органи </a:t>
            </a:r>
            <a:r>
              <a:rPr lang="en-US" sz="28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bg-BG" sz="28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сърце, главен мозък</a:t>
            </a:r>
            <a:r>
              <a:rPr lang="en-US" sz="28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bg-BG" sz="28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- смърт или сериозни смущения;</a:t>
            </a:r>
          </a:p>
          <a:p>
            <a:pPr>
              <a:defRPr/>
            </a:pPr>
            <a:r>
              <a:rPr lang="bg-BG" sz="2800" b="1" dirty="0" smtClean="0">
                <a:latin typeface="Tahoma" pitchFamily="34" charset="0"/>
                <a:cs typeface="Tahoma" pitchFamily="34" charset="0"/>
              </a:rPr>
              <a:t>Болка – метаболити и биологично активни вещества - простагландини и брадикинин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.</a:t>
            </a:r>
            <a:endParaRPr lang="bg-BG" sz="2800" b="1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b="1" dirty="0" smtClean="0"/>
              <a:t>Инфаркт на миокарда</a:t>
            </a:r>
            <a:r>
              <a:rPr lang="bg-BG" dirty="0" smtClean="0"/>
              <a:t>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505825" cy="4530725"/>
          </a:xfrm>
        </p:spPr>
        <p:txBody>
          <a:bodyPr/>
          <a:lstStyle/>
          <a:p>
            <a:pPr>
              <a:defRPr/>
            </a:pPr>
            <a:r>
              <a:rPr lang="bg-BG" sz="2000" dirty="0" smtClean="0">
                <a:latin typeface="+mj-lt"/>
              </a:rPr>
              <a:t>Развива се при </a:t>
            </a:r>
            <a:r>
              <a:rPr lang="bg-BG" sz="2000" b="1" dirty="0" smtClean="0">
                <a:solidFill>
                  <a:srgbClr val="FFC000"/>
                </a:solidFill>
                <a:latin typeface="+mj-lt"/>
              </a:rPr>
              <a:t>тромбоза или продължителен спазъм на коронарните артерии</a:t>
            </a:r>
            <a:r>
              <a:rPr lang="bg-BG" sz="2000" dirty="0" smtClean="0">
                <a:latin typeface="+mj-lt"/>
              </a:rPr>
              <a:t> на базата на хипертинична болест и атеросклероза. </a:t>
            </a:r>
            <a:endParaRPr lang="en-US" sz="2000" dirty="0" smtClean="0">
              <a:latin typeface="+mj-lt"/>
            </a:endParaRPr>
          </a:p>
          <a:p>
            <a:pPr>
              <a:defRPr/>
            </a:pPr>
            <a:r>
              <a:rPr lang="bg-BG" sz="2000" dirty="0" smtClean="0">
                <a:latin typeface="+mj-lt"/>
              </a:rPr>
              <a:t>Най–често се локализира в басейна на  </a:t>
            </a:r>
            <a:r>
              <a:rPr lang="bg-BG" sz="2000" b="1" dirty="0" smtClean="0">
                <a:solidFill>
                  <a:srgbClr val="FF0000"/>
                </a:solidFill>
                <a:latin typeface="+mj-lt"/>
              </a:rPr>
              <a:t>низходящия клон на лявата коронарна артерия</a:t>
            </a:r>
            <a:r>
              <a:rPr lang="bg-BG" sz="2000" dirty="0" smtClean="0">
                <a:latin typeface="+mj-lt"/>
              </a:rPr>
              <a:t> и обхваща областта на сърдечния връх, предната стена, страничната стена на лявата камера. </a:t>
            </a:r>
            <a:endParaRPr lang="en-US" sz="2000" dirty="0" smtClean="0">
              <a:latin typeface="+mj-lt"/>
            </a:endParaRPr>
          </a:p>
          <a:p>
            <a:pPr>
              <a:defRPr/>
            </a:pPr>
            <a:r>
              <a:rPr lang="bg-BG" sz="2000" dirty="0" smtClean="0">
                <a:latin typeface="+mj-lt"/>
              </a:rPr>
              <a:t>Наблюдава типична картина на анемичен инфаркт с коагулационна некроза и хиперемично–хеморагична зона.</a:t>
            </a:r>
            <a:endParaRPr lang="en-US" sz="2000" dirty="0" smtClean="0">
              <a:latin typeface="+mj-lt"/>
            </a:endParaRPr>
          </a:p>
          <a:p>
            <a:pPr>
              <a:defRPr/>
            </a:pPr>
            <a:r>
              <a:rPr lang="bg-BG" sz="2000" dirty="0" smtClean="0">
                <a:latin typeface="+mj-lt"/>
              </a:rPr>
              <a:t>След второто денонощие често настъпва размекване </a:t>
            </a:r>
            <a:r>
              <a:rPr lang="bg-BG" sz="2000" b="1" dirty="0" smtClean="0">
                <a:solidFill>
                  <a:srgbClr val="FFC000"/>
                </a:solidFill>
                <a:latin typeface="+mj-lt"/>
              </a:rPr>
              <a:t>(миомалация</a:t>
            </a:r>
            <a:r>
              <a:rPr lang="bg-BG" sz="2000" dirty="0" smtClean="0">
                <a:latin typeface="+mj-lt"/>
              </a:rPr>
              <a:t>) на некротична тъкан, която по периферията е отграничена от начален възпалителен процес с натрупване на левкоцити (демаркационен вал).</a:t>
            </a:r>
            <a:endParaRPr lang="en-US" sz="2000" dirty="0" smtClean="0">
              <a:latin typeface="+mj-lt"/>
            </a:endParaRPr>
          </a:p>
          <a:p>
            <a:pPr>
              <a:defRPr/>
            </a:pPr>
            <a:r>
              <a:rPr lang="bg-BG" sz="2000" dirty="0" smtClean="0">
                <a:latin typeface="+mj-lt"/>
              </a:rPr>
              <a:t> Поради миомалацията може да настъпи тежко усложнение – разкъсване </a:t>
            </a:r>
            <a:r>
              <a:rPr lang="bg-BG" sz="2000" dirty="0" smtClean="0">
                <a:solidFill>
                  <a:srgbClr val="FFC000"/>
                </a:solidFill>
                <a:latin typeface="+mj-lt"/>
              </a:rPr>
              <a:t>(</a:t>
            </a:r>
            <a:r>
              <a:rPr lang="bg-BG" sz="2000" b="1" dirty="0" smtClean="0">
                <a:solidFill>
                  <a:srgbClr val="FFC000"/>
                </a:solidFill>
                <a:latin typeface="+mj-lt"/>
              </a:rPr>
              <a:t>ruptura</a:t>
            </a:r>
            <a:r>
              <a:rPr lang="bg-BG" sz="2000" dirty="0" smtClean="0">
                <a:latin typeface="+mj-lt"/>
              </a:rPr>
              <a:t>) на стената с изпълване на перикардната торбичка с кръв </a:t>
            </a:r>
            <a:r>
              <a:rPr lang="bg-BG" sz="2000" b="1" dirty="0" smtClean="0">
                <a:latin typeface="+mj-lt"/>
              </a:rPr>
              <a:t>(</a:t>
            </a:r>
            <a:r>
              <a:rPr lang="bg-BG" sz="2000" b="1" dirty="0" smtClean="0">
                <a:solidFill>
                  <a:srgbClr val="FFC000"/>
                </a:solidFill>
                <a:latin typeface="+mj-lt"/>
              </a:rPr>
              <a:t>тампонада на сърцето</a:t>
            </a:r>
            <a:r>
              <a:rPr lang="bg-BG" sz="2000" dirty="0" smtClean="0">
                <a:solidFill>
                  <a:srgbClr val="FFC000"/>
                </a:solidFill>
                <a:latin typeface="+mj-lt"/>
              </a:rPr>
              <a:t>).</a:t>
            </a:r>
          </a:p>
          <a:p>
            <a:pPr>
              <a:defRPr/>
            </a:pPr>
            <a:endParaRPr lang="bg-BG" sz="16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3600" b="1" dirty="0" smtClean="0"/>
              <a:t/>
            </a:r>
            <a:br>
              <a:rPr lang="bg-BG" sz="3600" b="1" dirty="0" smtClean="0"/>
            </a:br>
            <a:r>
              <a:rPr lang="bg-BG" sz="3600" b="1" dirty="0" smtClean="0">
                <a:solidFill>
                  <a:srgbClr val="FFFF00"/>
                </a:solidFill>
              </a:rPr>
              <a:t>Анемичен инфаркт на мозъка</a:t>
            </a:r>
            <a:r>
              <a:rPr lang="bg-BG" sz="3600" dirty="0" smtClean="0">
                <a:solidFill>
                  <a:srgbClr val="FFFF00"/>
                </a:solidFill>
              </a:rPr>
              <a:t> </a:t>
            </a:r>
            <a:endParaRPr lang="bg-BG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bg-BG" sz="2800" dirty="0" smtClean="0">
                <a:latin typeface="+mj-lt"/>
              </a:rPr>
              <a:t>Локализира  се най–често в </a:t>
            </a:r>
            <a:r>
              <a:rPr lang="bg-BG" sz="2800" b="1" dirty="0" smtClean="0">
                <a:latin typeface="+mj-lt"/>
              </a:rPr>
              <a:t>басейна на средната мозъчна артерия</a:t>
            </a:r>
            <a:r>
              <a:rPr lang="bg-BG" sz="2800" dirty="0" smtClean="0">
                <a:latin typeface="+mj-lt"/>
              </a:rPr>
              <a:t>. Причинява се от емболия или тромбоза на артерията.</a:t>
            </a:r>
          </a:p>
          <a:p>
            <a:pPr>
              <a:defRPr/>
            </a:pPr>
            <a:r>
              <a:rPr lang="bg-BG" sz="2800" b="1" dirty="0" smtClean="0">
                <a:latin typeface="+mj-lt"/>
              </a:rPr>
              <a:t>Некрозата е коликвационна</a:t>
            </a:r>
            <a:r>
              <a:rPr lang="bg-BG" sz="2800" dirty="0" smtClean="0">
                <a:latin typeface="+mj-lt"/>
              </a:rPr>
              <a:t> и бързо настъпва размекване на мозъчната тъкан, поради което носи названието </a:t>
            </a:r>
            <a:r>
              <a:rPr lang="bg-BG" sz="2800" b="1" dirty="0" smtClean="0">
                <a:latin typeface="+mj-lt"/>
              </a:rPr>
              <a:t>енцефаломалация (</a:t>
            </a:r>
            <a:r>
              <a:rPr lang="en-US" sz="2800" b="1" dirty="0" err="1" smtClean="0">
                <a:latin typeface="+mj-lt"/>
              </a:rPr>
              <a:t>ence</a:t>
            </a:r>
            <a:r>
              <a:rPr lang="bg-BG" sz="2800" b="1" dirty="0" smtClean="0">
                <a:latin typeface="+mj-lt"/>
              </a:rPr>
              <a:t>р</a:t>
            </a:r>
            <a:r>
              <a:rPr lang="en-US" sz="2800" b="1" dirty="0" err="1" smtClean="0">
                <a:latin typeface="+mj-lt"/>
              </a:rPr>
              <a:t>halomalacia</a:t>
            </a:r>
            <a:r>
              <a:rPr lang="bg-BG" sz="2800" dirty="0" smtClean="0">
                <a:latin typeface="+mj-lt"/>
              </a:rPr>
              <a:t>).</a:t>
            </a:r>
          </a:p>
          <a:p>
            <a:pPr>
              <a:defRPr/>
            </a:pPr>
            <a:endParaRPr lang="bg-BG" sz="2800" dirty="0">
              <a:latin typeface="+mj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3600" b="1" dirty="0" smtClean="0">
                <a:solidFill>
                  <a:srgbClr val="FFFF00"/>
                </a:solidFill>
              </a:rPr>
              <a:t>Хеморагичен инфаркт</a:t>
            </a:r>
            <a:r>
              <a:rPr lang="bg-BG" sz="3600" dirty="0" smtClean="0">
                <a:solidFill>
                  <a:srgbClr val="FFFF00"/>
                </a:solidFill>
              </a:rPr>
              <a:t> </a:t>
            </a:r>
            <a:endParaRPr lang="bg-BG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bg-BG" sz="2400" dirty="0" smtClean="0"/>
              <a:t>Развива се най–често </a:t>
            </a:r>
            <a:r>
              <a:rPr lang="bg-BG" sz="2400" b="1" dirty="0" smtClean="0"/>
              <a:t>в белите дробове.</a:t>
            </a:r>
            <a:r>
              <a:rPr lang="bg-BG" sz="2400" dirty="0" smtClean="0"/>
              <a:t> Условия за възникването му са </a:t>
            </a:r>
            <a:r>
              <a:rPr lang="bg-BG" sz="2400" b="1" dirty="0" smtClean="0"/>
              <a:t>кръвният застой</a:t>
            </a:r>
            <a:r>
              <a:rPr lang="bg-BG" sz="2400" dirty="0" smtClean="0"/>
              <a:t>, който се дължи на </a:t>
            </a:r>
            <a:r>
              <a:rPr lang="bg-BG" sz="2400" b="1" dirty="0" smtClean="0"/>
              <a:t>недостатъчност на лявата част на сърцето</a:t>
            </a:r>
            <a:r>
              <a:rPr lang="bg-BG" sz="2400" dirty="0" smtClean="0"/>
              <a:t>, </a:t>
            </a:r>
            <a:r>
              <a:rPr lang="bg-BG" sz="2400" b="1" dirty="0" smtClean="0"/>
              <a:t>както и двойното кръвоснабдяване на белите дробове. </a:t>
            </a:r>
            <a:r>
              <a:rPr lang="bg-BG" sz="2400" dirty="0" smtClean="0"/>
              <a:t>Некротичният участък поради пропиване с кръв изглежда плътен, тъмночервен.</a:t>
            </a:r>
          </a:p>
          <a:p>
            <a:pPr>
              <a:defRPr/>
            </a:pPr>
            <a:r>
              <a:rPr lang="bg-BG" sz="2400" dirty="0" smtClean="0"/>
              <a:t>Тежки усложнения дава </a:t>
            </a:r>
            <a:r>
              <a:rPr lang="bg-BG" sz="2400" b="1" dirty="0" smtClean="0"/>
              <a:t>инфарктът на червата</a:t>
            </a:r>
            <a:r>
              <a:rPr lang="bg-BG" sz="2400" dirty="0" smtClean="0"/>
              <a:t>, който има </a:t>
            </a:r>
            <a:r>
              <a:rPr lang="bg-BG" sz="2400" b="1" dirty="0" smtClean="0"/>
              <a:t>хеморагичен характер</a:t>
            </a:r>
            <a:r>
              <a:rPr lang="bg-BG" sz="2400" dirty="0" smtClean="0"/>
              <a:t> и настъпва при тромботично запушване на клонове на мезентериалните артерии.</a:t>
            </a:r>
          </a:p>
          <a:p>
            <a:pPr>
              <a:defRPr/>
            </a:pPr>
            <a:endParaRPr lang="bg-BG" sz="24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3600" b="1" dirty="0" smtClean="0"/>
              <a:t/>
            </a:r>
            <a:br>
              <a:rPr lang="bg-BG" sz="3600" b="1" dirty="0" smtClean="0"/>
            </a:br>
            <a:r>
              <a:rPr lang="bg-BG" sz="3600" b="1" dirty="0" smtClean="0">
                <a:solidFill>
                  <a:srgbClr val="FFFF00"/>
                </a:solidFill>
              </a:rPr>
              <a:t>КРЪВОТЕЧЕНИЕ</a:t>
            </a:r>
            <a:r>
              <a:rPr lang="bg-BG" sz="3600" dirty="0" smtClean="0"/>
              <a:t/>
            </a:r>
            <a:br>
              <a:rPr lang="bg-BG" sz="3600" dirty="0" smtClean="0"/>
            </a:br>
            <a:endParaRPr lang="bg-B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bg-BG" b="1" dirty="0" smtClean="0">
                <a:solidFill>
                  <a:srgbClr val="FF0000"/>
                </a:solidFill>
              </a:rPr>
              <a:t>Видове:</a:t>
            </a:r>
            <a:endParaRPr lang="bg-BG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dirty="0" smtClean="0"/>
              <a:t>per </a:t>
            </a:r>
            <a:r>
              <a:rPr lang="en-US" dirty="0" err="1" smtClean="0"/>
              <a:t>rhexin</a:t>
            </a:r>
            <a:r>
              <a:rPr lang="bg-BG" dirty="0" smtClean="0"/>
              <a:t> (</a:t>
            </a:r>
            <a:r>
              <a:rPr lang="bg-BG" b="1" dirty="0" smtClean="0"/>
              <a:t>чрез разкъсване</a:t>
            </a:r>
            <a:r>
              <a:rPr lang="bg-BG" dirty="0" smtClean="0"/>
              <a:t>), </a:t>
            </a:r>
          </a:p>
          <a:p>
            <a:pPr>
              <a:defRPr/>
            </a:pPr>
            <a:r>
              <a:rPr lang="en-US" dirty="0" smtClean="0"/>
              <a:t>per </a:t>
            </a:r>
            <a:r>
              <a:rPr lang="en-US" dirty="0" err="1" smtClean="0"/>
              <a:t>diapedesin</a:t>
            </a:r>
            <a:r>
              <a:rPr lang="en-US" dirty="0" smtClean="0"/>
              <a:t> </a:t>
            </a:r>
            <a:r>
              <a:rPr lang="bg-BG" dirty="0" smtClean="0"/>
              <a:t>(</a:t>
            </a:r>
            <a:r>
              <a:rPr lang="bg-BG" b="1" dirty="0" smtClean="0"/>
              <a:t>чрез диапедеза</a:t>
            </a:r>
            <a:r>
              <a:rPr lang="bg-BG" dirty="0" smtClean="0"/>
              <a:t>), </a:t>
            </a:r>
          </a:p>
          <a:p>
            <a:pPr>
              <a:defRPr/>
            </a:pPr>
            <a:r>
              <a:rPr lang="en-US" dirty="0" smtClean="0"/>
              <a:t>per </a:t>
            </a:r>
            <a:r>
              <a:rPr lang="en-US" dirty="0" err="1" smtClean="0"/>
              <a:t>diabrosin</a:t>
            </a:r>
            <a:r>
              <a:rPr lang="en-US" dirty="0" smtClean="0"/>
              <a:t> </a:t>
            </a:r>
            <a:r>
              <a:rPr lang="bg-BG" dirty="0" smtClean="0"/>
              <a:t>(</a:t>
            </a:r>
            <a:r>
              <a:rPr lang="bg-BG" b="1" dirty="0" smtClean="0"/>
              <a:t>чрез разяждане</a:t>
            </a:r>
            <a:r>
              <a:rPr lang="bg-BG" dirty="0" smtClean="0"/>
              <a:t>).</a:t>
            </a:r>
            <a:endParaRPr lang="bg-BG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b="1" dirty="0" smtClean="0">
                <a:solidFill>
                  <a:srgbClr val="FFFF00"/>
                </a:solidFill>
              </a:rPr>
              <a:t>Основни понятия</a:t>
            </a:r>
            <a:endParaRPr lang="bg-BG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bg-BG" sz="2800" b="1" i="1" dirty="0" smtClean="0"/>
              <a:t>хематом -</a:t>
            </a:r>
            <a:r>
              <a:rPr lang="bg-BG" sz="2800" dirty="0" smtClean="0"/>
              <a:t> натрупване на кръв в тъканите.</a:t>
            </a:r>
          </a:p>
          <a:p>
            <a:pPr>
              <a:buFont typeface="Wingdings" pitchFamily="2" charset="2"/>
              <a:buNone/>
              <a:defRPr/>
            </a:pPr>
            <a:r>
              <a:rPr lang="bg-BG" sz="2800" dirty="0" smtClean="0"/>
              <a:t>   </a:t>
            </a:r>
            <a:r>
              <a:rPr lang="bg-BG" sz="2800" b="1" dirty="0" smtClean="0">
                <a:solidFill>
                  <a:srgbClr val="FFFF00"/>
                </a:solidFill>
              </a:rPr>
              <a:t>Натрупването на кръв в телесни кухини:</a:t>
            </a:r>
          </a:p>
          <a:p>
            <a:pPr>
              <a:defRPr/>
            </a:pPr>
            <a:r>
              <a:rPr lang="bg-BG" sz="2800" b="1" i="1" dirty="0" smtClean="0"/>
              <a:t>хемоторакс, </a:t>
            </a:r>
          </a:p>
          <a:p>
            <a:pPr>
              <a:defRPr/>
            </a:pPr>
            <a:r>
              <a:rPr lang="bg-BG" sz="2800" b="1" i="1" dirty="0" smtClean="0"/>
              <a:t>хемоперикард, </a:t>
            </a:r>
          </a:p>
          <a:p>
            <a:pPr>
              <a:defRPr/>
            </a:pPr>
            <a:r>
              <a:rPr lang="bg-BG" sz="2800" b="1" i="1" dirty="0" smtClean="0"/>
              <a:t>хемоперитонеум,</a:t>
            </a:r>
          </a:p>
          <a:p>
            <a:pPr>
              <a:defRPr/>
            </a:pPr>
            <a:r>
              <a:rPr lang="bg-BG" sz="2800" b="1" i="1" dirty="0" smtClean="0"/>
              <a:t>хемартроза.</a:t>
            </a:r>
            <a:endParaRPr lang="bg-BG" sz="2800" dirty="0" smtClean="0"/>
          </a:p>
          <a:p>
            <a:pPr>
              <a:defRPr/>
            </a:pPr>
            <a:endParaRPr lang="bg-B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3600" b="1" dirty="0" smtClean="0">
                <a:latin typeface="Tahoma" pitchFamily="34" charset="0"/>
                <a:cs typeface="Tahoma" pitchFamily="34" charset="0"/>
              </a:rPr>
              <a:t>МИКРОЦИРКУЛАЦИЯ</a:t>
            </a:r>
          </a:p>
        </p:txBody>
      </p:sp>
      <p:pic>
        <p:nvPicPr>
          <p:cNvPr id="6147" name="Picture 4" descr="http://academic.kellogg.cc.mi.us/herbrandsonc/bio201_McKinley/f23-1_walls_of_an_arter_c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650" y="1268413"/>
            <a:ext cx="7272338" cy="51847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b="1" dirty="0" smtClean="0">
                <a:solidFill>
                  <a:srgbClr val="FFFF00"/>
                </a:solidFill>
              </a:rPr>
              <a:t>Основни понятия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bg-BG" sz="2000" b="1" i="1" dirty="0" smtClean="0">
                <a:solidFill>
                  <a:srgbClr val="FFFF00"/>
                </a:solidFill>
              </a:rPr>
              <a:t>Петехии</a:t>
            </a:r>
            <a:r>
              <a:rPr lang="bg-BG" sz="2000" dirty="0" smtClean="0"/>
              <a:t> - кръвотеченията с размер 1–2 мм, които се наблюдават по кожата, лигавиците и серозните повърхности. Те са резултат от повишено вътресъдово налягане, намален брой на тромбоцитите, дефектна тромбоцитна функция или нарушение на коагулацията.</a:t>
            </a:r>
          </a:p>
          <a:p>
            <a:pPr>
              <a:defRPr/>
            </a:pPr>
            <a:r>
              <a:rPr lang="bg-BG" sz="2000" dirty="0" smtClean="0"/>
              <a:t> </a:t>
            </a:r>
            <a:r>
              <a:rPr lang="bg-BG" sz="2000" b="1" i="1" dirty="0" smtClean="0">
                <a:solidFill>
                  <a:srgbClr val="FFFF00"/>
                </a:solidFill>
              </a:rPr>
              <a:t>Пурпура</a:t>
            </a:r>
            <a:r>
              <a:rPr lang="bg-BG" sz="2000" dirty="0" smtClean="0"/>
              <a:t> се наричат по–големите кръвотечения, с </a:t>
            </a:r>
          </a:p>
          <a:p>
            <a:pPr>
              <a:defRPr/>
            </a:pPr>
            <a:r>
              <a:rPr lang="bg-BG" sz="2000" dirty="0" smtClean="0"/>
              <a:t>размер над 3 мм. Те се наблюдават при възпаление или повишена чупливост на съдовата стена</a:t>
            </a:r>
            <a:r>
              <a:rPr lang="bg-BG" sz="2000" b="1" i="1" dirty="0" smtClean="0"/>
              <a:t>. </a:t>
            </a:r>
          </a:p>
          <a:p>
            <a:pPr>
              <a:defRPr/>
            </a:pPr>
            <a:r>
              <a:rPr lang="bg-BG" sz="2000" b="1" i="1" dirty="0" smtClean="0">
                <a:solidFill>
                  <a:srgbClr val="FFFF00"/>
                </a:solidFill>
              </a:rPr>
              <a:t>Екхимозите</a:t>
            </a:r>
            <a:r>
              <a:rPr lang="bg-BG" sz="2000" b="1" dirty="0" smtClean="0"/>
              <a:t> </a:t>
            </a:r>
            <a:r>
              <a:rPr lang="bg-BG" sz="2000" dirty="0" smtClean="0"/>
              <a:t>са подкожни кръвоизливи с големина 1–2 см, появяват се след травма. </a:t>
            </a:r>
            <a:endParaRPr lang="en-US" sz="2000" dirty="0" smtClean="0"/>
          </a:p>
          <a:p>
            <a:pPr>
              <a:defRPr/>
            </a:pPr>
            <a:r>
              <a:rPr lang="bg-BG" sz="2000" dirty="0" smtClean="0"/>
              <a:t>Еритроцитите при хеморагия се разрушават, фагоцитират се от макрофагите, хемоглобинът, който е червен се превръща в билирубин със синьо–зелен цвят и хемосидерин с жълто–кафяво оцветяване.</a:t>
            </a:r>
            <a:endParaRPr lang="bg-BG" sz="20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b="1" dirty="0" smtClean="0">
                <a:solidFill>
                  <a:srgbClr val="FFFF00"/>
                </a:solidFill>
              </a:rPr>
              <a:t>Основни понятия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530725"/>
          </a:xfrm>
        </p:spPr>
        <p:txBody>
          <a:bodyPr/>
          <a:lstStyle/>
          <a:p>
            <a:pPr>
              <a:defRPr/>
            </a:pPr>
            <a:r>
              <a:rPr lang="bg-BG" sz="1800" b="1" i="1" dirty="0" smtClean="0">
                <a:solidFill>
                  <a:srgbClr val="FFFF00"/>
                </a:solidFill>
              </a:rPr>
              <a:t>хемоптое </a:t>
            </a:r>
            <a:r>
              <a:rPr lang="bg-BG" sz="1800" dirty="0" smtClean="0">
                <a:solidFill>
                  <a:srgbClr val="FFFF00"/>
                </a:solidFill>
              </a:rPr>
              <a:t>(кръвохрак</a:t>
            </a:r>
            <a:r>
              <a:rPr lang="ru-RU" sz="1800" dirty="0" smtClean="0">
                <a:solidFill>
                  <a:srgbClr val="FFFF00"/>
                </a:solidFill>
              </a:rPr>
              <a:t>) </a:t>
            </a:r>
            <a:r>
              <a:rPr lang="bg-BG" sz="1800" dirty="0" smtClean="0"/>
              <a:t>– кръвта е яркочервена, пенеста, с алкална реакция, </a:t>
            </a:r>
          </a:p>
          <a:p>
            <a:pPr>
              <a:defRPr/>
            </a:pPr>
            <a:r>
              <a:rPr lang="bg-BG" sz="1800" b="1" i="1" dirty="0" smtClean="0">
                <a:solidFill>
                  <a:srgbClr val="FFFF00"/>
                </a:solidFill>
              </a:rPr>
              <a:t>хематемез</a:t>
            </a:r>
            <a:r>
              <a:rPr lang="bg-BG" sz="1800" b="1" dirty="0" smtClean="0">
                <a:solidFill>
                  <a:srgbClr val="FFFF00"/>
                </a:solidFill>
              </a:rPr>
              <a:t>а</a:t>
            </a:r>
            <a:r>
              <a:rPr lang="bg-BG" sz="1800" dirty="0" smtClean="0">
                <a:solidFill>
                  <a:srgbClr val="FFFF00"/>
                </a:solidFill>
              </a:rPr>
              <a:t> </a:t>
            </a:r>
            <a:r>
              <a:rPr lang="ru-RU" sz="1800" dirty="0" smtClean="0">
                <a:solidFill>
                  <a:srgbClr val="FFFF00"/>
                </a:solidFill>
              </a:rPr>
              <a:t>(</a:t>
            </a:r>
            <a:r>
              <a:rPr lang="bg-BG" sz="1800" dirty="0" smtClean="0">
                <a:solidFill>
                  <a:srgbClr val="FFFF00"/>
                </a:solidFill>
              </a:rPr>
              <a:t>кръвоповръщане</a:t>
            </a:r>
            <a:r>
              <a:rPr lang="ru-RU" sz="1800" dirty="0" smtClean="0">
                <a:solidFill>
                  <a:srgbClr val="FFFF00"/>
                </a:solidFill>
              </a:rPr>
              <a:t>) </a:t>
            </a:r>
            <a:r>
              <a:rPr lang="bg-BG" sz="1800" dirty="0" smtClean="0"/>
              <a:t>– кръвта е с по–тъмен цвят и кисела реакция поради въздействието на киселия стомашен сок, </a:t>
            </a:r>
          </a:p>
          <a:p>
            <a:pPr>
              <a:defRPr/>
            </a:pPr>
            <a:r>
              <a:rPr lang="bg-BG" sz="1800" b="1" i="1" dirty="0" smtClean="0">
                <a:solidFill>
                  <a:srgbClr val="FFFF00"/>
                </a:solidFill>
              </a:rPr>
              <a:t>мелена</a:t>
            </a:r>
            <a:r>
              <a:rPr lang="bg-BG" sz="1800" b="1" dirty="0" smtClean="0">
                <a:solidFill>
                  <a:srgbClr val="FFFF00"/>
                </a:solidFill>
              </a:rPr>
              <a:t> </a:t>
            </a:r>
            <a:r>
              <a:rPr lang="bg-BG" sz="1800" dirty="0" smtClean="0"/>
              <a:t>– черни изпражнения при кървене в по–горните</a:t>
            </a:r>
          </a:p>
          <a:p>
            <a:pPr>
              <a:defRPr/>
            </a:pPr>
            <a:r>
              <a:rPr lang="bg-BG" sz="1800" dirty="0" smtClean="0"/>
              <a:t>отдели на храносмилателния тракт </a:t>
            </a:r>
            <a:r>
              <a:rPr lang="ru-RU" sz="1800" dirty="0" smtClean="0"/>
              <a:t>(</a:t>
            </a:r>
            <a:r>
              <a:rPr lang="bg-BG" sz="1800" dirty="0" smtClean="0"/>
              <a:t>стомашна и дуоденална язва</a:t>
            </a:r>
            <a:r>
              <a:rPr lang="ru-RU" sz="1800" dirty="0" smtClean="0"/>
              <a:t>)</a:t>
            </a:r>
            <a:r>
              <a:rPr lang="bg-BG" sz="1800" dirty="0" smtClean="0"/>
              <a:t>, </a:t>
            </a:r>
          </a:p>
          <a:p>
            <a:pPr>
              <a:defRPr/>
            </a:pPr>
            <a:r>
              <a:rPr lang="bg-BG" sz="1800" b="1" i="1" dirty="0" smtClean="0">
                <a:solidFill>
                  <a:srgbClr val="FFFF00"/>
                </a:solidFill>
              </a:rPr>
              <a:t>ректорагия</a:t>
            </a:r>
            <a:r>
              <a:rPr lang="bg-BG" sz="1800" i="1" dirty="0" smtClean="0">
                <a:solidFill>
                  <a:srgbClr val="FFFF00"/>
                </a:solidFill>
              </a:rPr>
              <a:t> </a:t>
            </a:r>
            <a:r>
              <a:rPr lang="bg-BG" sz="1800" dirty="0" smtClean="0">
                <a:solidFill>
                  <a:srgbClr val="FFFF00"/>
                </a:solidFill>
              </a:rPr>
              <a:t>– </a:t>
            </a:r>
            <a:r>
              <a:rPr lang="bg-BG" sz="1800" dirty="0" smtClean="0"/>
              <a:t>яркочервена кръв покриваща изпражненията при хемороиди, анални фисури и карцином на ректума, </a:t>
            </a:r>
          </a:p>
          <a:p>
            <a:pPr>
              <a:defRPr/>
            </a:pPr>
            <a:r>
              <a:rPr lang="bg-BG" sz="1800" b="1" i="1" dirty="0" smtClean="0">
                <a:solidFill>
                  <a:srgbClr val="FFFF00"/>
                </a:solidFill>
              </a:rPr>
              <a:t>хематурия</a:t>
            </a:r>
            <a:r>
              <a:rPr lang="bg-BG" sz="1800" dirty="0" smtClean="0"/>
              <a:t> – кръв в урината, </a:t>
            </a:r>
          </a:p>
          <a:p>
            <a:pPr>
              <a:defRPr/>
            </a:pPr>
            <a:r>
              <a:rPr lang="bg-BG" sz="1800" b="1" i="1" dirty="0" smtClean="0">
                <a:solidFill>
                  <a:srgbClr val="FFFF00"/>
                </a:solidFill>
              </a:rPr>
              <a:t>менорагия</a:t>
            </a:r>
            <a:r>
              <a:rPr lang="bg-BG" sz="1800" dirty="0" smtClean="0">
                <a:solidFill>
                  <a:srgbClr val="FFFF00"/>
                </a:solidFill>
              </a:rPr>
              <a:t> </a:t>
            </a:r>
            <a:r>
              <a:rPr lang="bg-BG" sz="1800" dirty="0" smtClean="0"/>
              <a:t>–обилно кървене по време на менструация,</a:t>
            </a:r>
          </a:p>
          <a:p>
            <a:pPr>
              <a:defRPr/>
            </a:pPr>
            <a:r>
              <a:rPr lang="bg-BG" sz="1800" dirty="0" smtClean="0"/>
              <a:t> </a:t>
            </a:r>
            <a:r>
              <a:rPr lang="bg-BG" sz="1800" b="1" i="1" dirty="0" smtClean="0">
                <a:solidFill>
                  <a:srgbClr val="FFFF00"/>
                </a:solidFill>
              </a:rPr>
              <a:t>метрорагия</a:t>
            </a:r>
            <a:r>
              <a:rPr lang="bg-BG" sz="1800" dirty="0" smtClean="0">
                <a:solidFill>
                  <a:srgbClr val="FFFF00"/>
                </a:solidFill>
              </a:rPr>
              <a:t> </a:t>
            </a:r>
            <a:r>
              <a:rPr lang="bg-BG" sz="1800" dirty="0" smtClean="0"/>
              <a:t>– кървене от матката извън менструация. </a:t>
            </a:r>
          </a:p>
          <a:p>
            <a:pPr>
              <a:defRPr/>
            </a:pPr>
            <a:r>
              <a:rPr lang="bg-BG" sz="1800" b="1" i="1" dirty="0" smtClean="0">
                <a:solidFill>
                  <a:srgbClr val="FFFF00"/>
                </a:solidFill>
              </a:rPr>
              <a:t>Окултни</a:t>
            </a:r>
            <a:r>
              <a:rPr lang="bg-BG" sz="1800" dirty="0" smtClean="0">
                <a:solidFill>
                  <a:srgbClr val="FFFF00"/>
                </a:solidFill>
              </a:rPr>
              <a:t> </a:t>
            </a:r>
            <a:r>
              <a:rPr lang="ru-RU" sz="1800" dirty="0" smtClean="0">
                <a:solidFill>
                  <a:srgbClr val="FFFF00"/>
                </a:solidFill>
              </a:rPr>
              <a:t>(</a:t>
            </a:r>
            <a:r>
              <a:rPr lang="bg-BG" sz="1800" dirty="0" smtClean="0"/>
              <a:t>скрити</a:t>
            </a:r>
            <a:r>
              <a:rPr lang="ru-RU" sz="1800" dirty="0" smtClean="0"/>
              <a:t>) </a:t>
            </a:r>
            <a:r>
              <a:rPr lang="bg-BG" sz="1800" dirty="0" smtClean="0"/>
              <a:t>кръвоизливи – кръв в изпражненията, която не се забелязва видимо и може да бъде открита само с химичен анализ.</a:t>
            </a:r>
            <a:endParaRPr lang="bg-BG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4000" b="1" dirty="0" smtClean="0">
                <a:latin typeface="Tahoma" pitchFamily="34" charset="0"/>
                <a:cs typeface="Tahoma" pitchFamily="34" charset="0"/>
              </a:rPr>
              <a:t>ФУНКЦИИ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Хемодинамична</a:t>
            </a:r>
            <a:r>
              <a:rPr lang="en-US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 – </a:t>
            </a:r>
            <a:r>
              <a:rPr lang="bg-BG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поддържане на адекватен съдов тонус;</a:t>
            </a:r>
          </a:p>
          <a:p>
            <a:pPr eaLnBrk="1" hangingPunct="1">
              <a:defRPr/>
            </a:pPr>
            <a:r>
              <a:rPr lang="bg-BG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Резервоарна – депонира 60-80% от кръвта;</a:t>
            </a:r>
          </a:p>
          <a:p>
            <a:pPr eaLnBrk="1" hangingPunct="1">
              <a:defRPr/>
            </a:pPr>
            <a:r>
              <a:rPr lang="bg-BG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Метаболитна – обмяна на вода, електролити, газове и хран. в-ва; </a:t>
            </a:r>
          </a:p>
          <a:p>
            <a:pPr eaLnBrk="1" hangingPunct="1">
              <a:defRPr/>
            </a:pPr>
            <a:r>
              <a:rPr lang="bg-BG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Топлоотдаване.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4000" dirty="0" smtClean="0"/>
              <a:t/>
            </a:r>
            <a:br>
              <a:rPr lang="bg-BG" sz="4000" dirty="0" smtClean="0"/>
            </a:br>
            <a:r>
              <a:rPr lang="bg-BG" sz="4000" b="1" dirty="0" smtClean="0">
                <a:latin typeface="Tahoma" pitchFamily="34" charset="0"/>
                <a:cs typeface="Tahoma" pitchFamily="34" charset="0"/>
              </a:rPr>
              <a:t>Механизми на регулация</a:t>
            </a:r>
            <a:br>
              <a:rPr lang="bg-BG" sz="4000" b="1" dirty="0" smtClean="0">
                <a:latin typeface="Tahoma" pitchFamily="34" charset="0"/>
                <a:cs typeface="Tahoma" pitchFamily="34" charset="0"/>
              </a:rPr>
            </a:br>
            <a:endParaRPr lang="bg-BG" sz="4000" b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2800" b="1" dirty="0" smtClean="0">
                <a:latin typeface="Tahoma" pitchFamily="34" charset="0"/>
                <a:cs typeface="Tahoma" pitchFamily="34" charset="0"/>
              </a:rPr>
              <a:t>Централни - чрез нервната система;</a:t>
            </a:r>
          </a:p>
          <a:p>
            <a:pPr eaLnBrk="1" hangingPunct="1">
              <a:defRPr/>
            </a:pPr>
            <a:r>
              <a:rPr lang="bg-BG" sz="2800" b="1" dirty="0" smtClean="0">
                <a:latin typeface="Tahoma" pitchFamily="34" charset="0"/>
                <a:cs typeface="Tahoma" pitchFamily="34" charset="0"/>
              </a:rPr>
              <a:t>Хуморални - в тъканите чрез неспецифични метаболити.</a:t>
            </a:r>
            <a:endParaRPr lang="en-US" sz="2800" b="1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r>
              <a:rPr lang="bg-BG" sz="28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Важно!  </a:t>
            </a:r>
            <a:r>
              <a:rPr lang="bg-BG" sz="28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С намаляване калибъра на съдовете значението на нервната регулация намалява, а на метаболитната нараства.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bg-BG" sz="3600" b="1" dirty="0" smtClean="0">
                <a:latin typeface="Tahoma" pitchFamily="34" charset="0"/>
                <a:cs typeface="Tahoma" pitchFamily="34" charset="0"/>
              </a:rPr>
              <a:t>Механизми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4438" y="1643063"/>
            <a:ext cx="7472362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Централни </a:t>
            </a:r>
            <a:r>
              <a:rPr lang="en-US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нервни</a:t>
            </a:r>
            <a:r>
              <a:rPr lang="en-US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eaLnBrk="1" hangingPunct="1">
              <a:defRPr/>
            </a:pPr>
            <a:r>
              <a:rPr lang="bg-BG" sz="2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Симпатикусови нервни влакна – алфа-адренергични </a:t>
            </a:r>
            <a:r>
              <a:rPr lang="en-US" sz="2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bg-BG" sz="2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вазоконстрикция</a:t>
            </a:r>
            <a:r>
              <a:rPr lang="en-US" sz="2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bg-BG" sz="2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и бета-адренергични и холинергични </a:t>
            </a:r>
            <a:r>
              <a:rPr lang="en-US" sz="2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bg-BG" sz="2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вазодилатация</a:t>
            </a:r>
            <a:r>
              <a:rPr lang="en-US" sz="2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bg-BG" sz="2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eaLnBrk="1" hangingPunct="1">
              <a:defRPr/>
            </a:pPr>
            <a:r>
              <a:rPr lang="bg-BG" sz="20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Парасимпатикусови нервни влакна - предизвикват вазодилатация в тъканите;</a:t>
            </a:r>
          </a:p>
          <a:p>
            <a:pPr eaLnBrk="1" hangingPunct="1">
              <a:defRPr/>
            </a:pPr>
            <a:r>
              <a:rPr lang="bg-BG" sz="2000" b="1" dirty="0" smtClean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Вазодилататорни и вазоконстрикторни области в ЦНС, локализирани в кората, хипоталамуса, средния и продълговат мозък;</a:t>
            </a:r>
          </a:p>
          <a:p>
            <a:pPr eaLnBrk="1" hangingPunct="1">
              <a:defRPr/>
            </a:pPr>
            <a:r>
              <a:rPr lang="bg-BG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ahoma" pitchFamily="34" charset="0"/>
                <a:cs typeface="Tahoma" pitchFamily="34" charset="0"/>
              </a:rPr>
              <a:t>Рефлексогенни зони в дъгата на аортата и каротидния синус.</a:t>
            </a:r>
          </a:p>
          <a:p>
            <a:pPr eaLnBrk="1" hangingPunct="1">
              <a:defRPr/>
            </a:pPr>
            <a:endParaRPr lang="bg-BG" sz="2000" b="1" dirty="0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2000" b="1" dirty="0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b="1" dirty="0" smtClean="0">
                <a:latin typeface="Tahoma" pitchFamily="34" charset="0"/>
                <a:cs typeface="Tahoma" pitchFamily="34" charset="0"/>
              </a:rPr>
              <a:t>Механизми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bg-BG" sz="2400" b="1" dirty="0" smtClean="0"/>
              <a:t>  </a:t>
            </a:r>
            <a:r>
              <a:rPr lang="bg-BG" sz="2400" b="1" dirty="0" smtClean="0">
                <a:solidFill>
                  <a:srgbClr val="FFFF00"/>
                </a:solidFill>
              </a:rPr>
              <a:t> Местните нарушения </a:t>
            </a:r>
            <a:r>
              <a:rPr lang="bg-BG" sz="2400" dirty="0" smtClean="0"/>
              <a:t>включват миогенни и метаболитни механизми:</a:t>
            </a:r>
          </a:p>
          <a:p>
            <a:pPr>
              <a:buFont typeface="Wingdings" pitchFamily="2" charset="2"/>
              <a:buNone/>
              <a:defRPr/>
            </a:pPr>
            <a:r>
              <a:rPr lang="bg-BG" sz="2400" b="1" dirty="0" smtClean="0"/>
              <a:t>1. </a:t>
            </a:r>
            <a:r>
              <a:rPr lang="bg-BG" sz="2400" b="1" dirty="0" smtClean="0">
                <a:solidFill>
                  <a:srgbClr val="FF0000"/>
                </a:solidFill>
              </a:rPr>
              <a:t>Миогенните нарушения</a:t>
            </a:r>
            <a:r>
              <a:rPr lang="bg-BG" sz="2400" dirty="0" smtClean="0">
                <a:solidFill>
                  <a:srgbClr val="FF0000"/>
                </a:solidFill>
              </a:rPr>
              <a:t> </a:t>
            </a:r>
            <a:r>
              <a:rPr lang="bg-BG" sz="2400" dirty="0" smtClean="0"/>
              <a:t>се основават на хипотезата на </a:t>
            </a:r>
            <a:r>
              <a:rPr lang="en-US" sz="2400" b="1" dirty="0" err="1" smtClean="0"/>
              <a:t>Bayliss</a:t>
            </a:r>
            <a:r>
              <a:rPr lang="bg-BG" sz="2400" dirty="0" smtClean="0"/>
              <a:t> за миогенните реакции, според която тонусът на гладкомускулните клетки на съдовете се изменя при промяна на вътресъдовото налягане.</a:t>
            </a:r>
          </a:p>
          <a:p>
            <a:pPr>
              <a:buFont typeface="Wingdings" pitchFamily="2" charset="2"/>
              <a:buNone/>
              <a:defRPr/>
            </a:pPr>
            <a:r>
              <a:rPr lang="bg-BG" sz="2400" dirty="0" smtClean="0"/>
              <a:t>   Механизмът на миогенните реакции се обяснява с възможността тези клетки да притежават рецептори (според едни автори за дължина, а според други за напрежение).</a:t>
            </a:r>
          </a:p>
          <a:p>
            <a:pPr>
              <a:defRPr/>
            </a:pPr>
            <a:endParaRPr lang="bg-B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3600" b="1" dirty="0" smtClean="0">
                <a:latin typeface="Tahoma" pitchFamily="34" charset="0"/>
                <a:cs typeface="Tahoma" pitchFamily="34" charset="0"/>
              </a:rPr>
              <a:t>Механизми</a:t>
            </a:r>
            <a:endParaRPr lang="bg-BG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285875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ahoma" pitchFamily="34" charset="0"/>
                <a:cs typeface="Tahoma" pitchFamily="34" charset="0"/>
              </a:rPr>
              <a:t>2. Метаболитни механизми:</a:t>
            </a:r>
          </a:p>
          <a:p>
            <a:pPr eaLnBrk="1" hangingPunct="1">
              <a:defRPr/>
            </a:pPr>
            <a:r>
              <a:rPr lang="bg-BG" sz="2000" b="1" dirty="0" smtClean="0">
                <a:latin typeface="Tahoma" pitchFamily="34" charset="0"/>
                <a:cs typeface="Tahoma" pitchFamily="34" charset="0"/>
              </a:rPr>
              <a:t>   СО</a:t>
            </a:r>
            <a:r>
              <a:rPr lang="bg-BG" sz="2000" b="1" baseline="-25000" dirty="0" smtClean="0">
                <a:latin typeface="Tahoma" pitchFamily="34" charset="0"/>
                <a:cs typeface="Tahoma" pitchFamily="34" charset="0"/>
              </a:rPr>
              <a:t>2  -   </a:t>
            </a:r>
            <a:r>
              <a:rPr lang="ru-RU" sz="2000" b="1" dirty="0" smtClean="0">
                <a:latin typeface="Tahoma" pitchFamily="34" charset="0"/>
                <a:cs typeface="Tahoma" pitchFamily="34" charset="0"/>
              </a:rPr>
              <a:t>при усилена обмяна на веществата и забавен кръвен ток;</a:t>
            </a:r>
            <a:endParaRPr lang="bg-BG" sz="2000" b="1" baseline="-25000" dirty="0" smtClean="0">
              <a:latin typeface="Tahoma" pitchFamily="34" charset="0"/>
              <a:cs typeface="Tahoma" pitchFamily="34" charset="0"/>
            </a:endParaRPr>
          </a:p>
          <a:p>
            <a:pPr lvl="2" eaLnBrk="1" hangingPunct="1">
              <a:defRPr/>
            </a:pPr>
            <a:endParaRPr lang="bg-BG" sz="2000" b="1" baseline="-25000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r>
              <a:rPr lang="ru-RU" sz="2000" b="1" dirty="0" smtClean="0">
                <a:latin typeface="Tahoma" pitchFamily="34" charset="0"/>
                <a:cs typeface="Tahoma" pitchFamily="34" charset="0"/>
              </a:rPr>
              <a:t>Метаболити- лактат, пируват, </a:t>
            </a:r>
            <a:r>
              <a:rPr lang="bg-BG" sz="2000" b="1" dirty="0" smtClean="0">
                <a:latin typeface="Tahoma" pitchFamily="34" charset="0"/>
                <a:cs typeface="Tahoma" pitchFamily="34" charset="0"/>
              </a:rPr>
              <a:t>аденозин </a:t>
            </a:r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bg-BG" sz="2000" b="1" dirty="0" smtClean="0">
                <a:latin typeface="Tahoma" pitchFamily="34" charset="0"/>
                <a:cs typeface="Tahoma" pitchFamily="34" charset="0"/>
              </a:rPr>
              <a:t>при хипоксия</a:t>
            </a:r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)</a:t>
            </a:r>
            <a:r>
              <a:rPr lang="bg-BG" sz="2000" b="1" dirty="0" smtClean="0">
                <a:latin typeface="Tahoma" pitchFamily="34" charset="0"/>
                <a:cs typeface="Tahoma" pitchFamily="34" charset="0"/>
              </a:rPr>
              <a:t>, важен за коронарното кръвообръщение ;</a:t>
            </a:r>
          </a:p>
          <a:p>
            <a:pPr lvl="2" eaLnBrk="1" hangingPunct="1">
              <a:defRPr/>
            </a:pPr>
            <a:endParaRPr lang="bg-BG" sz="2000" b="1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r>
              <a:rPr lang="bg-BG" sz="2000" b="1" dirty="0" smtClean="0">
                <a:latin typeface="Tahoma" pitchFamily="34" charset="0"/>
                <a:cs typeface="Tahoma" pitchFamily="34" charset="0"/>
              </a:rPr>
              <a:t>Вазоконстрикторни вещества -  кислородът води до вазоконстрикция на артериолите </a:t>
            </a:r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bg-BG" sz="2000" b="1" dirty="0" smtClean="0">
                <a:latin typeface="Tahoma" pitchFamily="34" charset="0"/>
                <a:cs typeface="Tahoma" pitchFamily="34" charset="0"/>
              </a:rPr>
              <a:t>бял дроб</a:t>
            </a:r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)</a:t>
            </a:r>
            <a:r>
              <a:rPr lang="bg-BG" sz="2000" b="1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 lvl="1" eaLnBrk="1" hangingPunct="1">
              <a:buFontTx/>
              <a:buNone/>
              <a:defRPr/>
            </a:pPr>
            <a:r>
              <a:rPr lang="bg-BG" b="1" dirty="0" smtClean="0">
                <a:solidFill>
                  <a:srgbClr val="FFFF00"/>
                </a:solidFill>
                <a:effectLst/>
                <a:latin typeface="Tahoma" pitchFamily="34" charset="0"/>
                <a:cs typeface="Tahoma" pitchFamily="34" charset="0"/>
              </a:rPr>
              <a:t>   </a:t>
            </a:r>
            <a:r>
              <a:rPr lang="bg-BG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ahoma" pitchFamily="34" charset="0"/>
                <a:cs typeface="Tahoma" pitchFamily="34" charset="0"/>
              </a:rPr>
              <a:t>Най-чувствителни към действието както на вазоконстрикторни, така и на вазодилататорни агенти са прекапилярните сфинктери. </a:t>
            </a:r>
            <a:endParaRPr lang="bg-BG" sz="2400" b="1" dirty="0" smtClean="0">
              <a:solidFill>
                <a:schemeClr val="bg2">
                  <a:lumMod val="60000"/>
                  <a:lumOff val="4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lvl="2" eaLnBrk="1" hangingPunct="1">
              <a:buFont typeface="Wingdings" pitchFamily="2" charset="2"/>
              <a:buNone/>
              <a:defRPr/>
            </a:pPr>
            <a:endParaRPr lang="bg-BG" sz="2000" b="1" dirty="0" smtClean="0">
              <a:latin typeface="Tahoma" pitchFamily="34" charset="0"/>
              <a:cs typeface="Tahoma" pitchFamily="34" charset="0"/>
            </a:endParaRPr>
          </a:p>
          <a:p>
            <a:pPr lvl="2" eaLnBrk="1" hangingPunct="1">
              <a:buFont typeface="Wingdings" pitchFamily="2" charset="2"/>
              <a:buNone/>
              <a:defRPr/>
            </a:pPr>
            <a:endParaRPr lang="bg-BG" sz="2000" b="1" baseline="-25000" dirty="0" smtClean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750888" y="1892300"/>
            <a:ext cx="357188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1055</TotalTime>
  <Words>2071</Words>
  <Application>Microsoft Office PowerPoint</Application>
  <PresentationFormat>On-screen Show (4:3)</PresentationFormat>
  <Paragraphs>239</Paragraphs>
  <Slides>41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Cliff</vt:lpstr>
      <vt:lpstr>CorelDRAW.Graphic.10</vt:lpstr>
      <vt:lpstr>Slide 1</vt:lpstr>
      <vt:lpstr>МИКРОЦИРКУЛАЦИЯ</vt:lpstr>
      <vt:lpstr>Slide 3</vt:lpstr>
      <vt:lpstr>МИКРОЦИРКУЛАЦИЯ</vt:lpstr>
      <vt:lpstr>ФУНКЦИИ</vt:lpstr>
      <vt:lpstr> Механизми на регулация </vt:lpstr>
      <vt:lpstr>Механизми</vt:lpstr>
      <vt:lpstr>Механизми</vt:lpstr>
      <vt:lpstr>Механизми</vt:lpstr>
      <vt:lpstr>Патогенетичен механизъм </vt:lpstr>
      <vt:lpstr>Slide 11</vt:lpstr>
      <vt:lpstr>Артериална хиперемия</vt:lpstr>
      <vt:lpstr>Клинични симптоми</vt:lpstr>
      <vt:lpstr>Клинични симптоми</vt:lpstr>
      <vt:lpstr>Видове</vt:lpstr>
      <vt:lpstr>Патологичната артериална хиперемия </vt:lpstr>
      <vt:lpstr>Механизми</vt:lpstr>
      <vt:lpstr>Механизми</vt:lpstr>
      <vt:lpstr>Последици</vt:lpstr>
      <vt:lpstr>Венозна хиперемия</vt:lpstr>
      <vt:lpstr>Венозна хиперемия</vt:lpstr>
      <vt:lpstr>Венозна хиперемия</vt:lpstr>
      <vt:lpstr>Венозна хиперемия</vt:lpstr>
      <vt:lpstr>Стаза</vt:lpstr>
      <vt:lpstr>Стаза</vt:lpstr>
      <vt:lpstr>Исхемия</vt:lpstr>
      <vt:lpstr>Исхемия</vt:lpstr>
      <vt:lpstr>Причини</vt:lpstr>
      <vt:lpstr>Механизми</vt:lpstr>
      <vt:lpstr>Инфаркт</vt:lpstr>
      <vt:lpstr> Видове инфаркти</vt:lpstr>
      <vt:lpstr>Патогенеза на инфаркта</vt:lpstr>
      <vt:lpstr>Еволюция на инфаркта</vt:lpstr>
      <vt:lpstr>Прояви, последици и изход от инфаркта</vt:lpstr>
      <vt:lpstr>Инфаркт на миокарда </vt:lpstr>
      <vt:lpstr> Анемичен инфаркт на мозъка </vt:lpstr>
      <vt:lpstr>Хеморагичен инфаркт </vt:lpstr>
      <vt:lpstr> КРЪВОТЕЧЕНИЕ </vt:lpstr>
      <vt:lpstr>Основни понятия</vt:lpstr>
      <vt:lpstr>Основни понятия</vt:lpstr>
      <vt:lpstr>Основни понятия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Венозна хиперемия</dc:title>
  <dc:creator>User</dc:creator>
  <cp:lastModifiedBy>user</cp:lastModifiedBy>
  <cp:revision>91</cp:revision>
  <dcterms:created xsi:type="dcterms:W3CDTF">2010-04-13T11:37:27Z</dcterms:created>
  <dcterms:modified xsi:type="dcterms:W3CDTF">2016-04-25T07:18:17Z</dcterms:modified>
</cp:coreProperties>
</file>