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44"/>
  </p:notesMasterIdLst>
  <p:handoutMasterIdLst>
    <p:handoutMasterId r:id="rId45"/>
  </p:handoutMasterIdLst>
  <p:sldIdLst>
    <p:sldId id="298" r:id="rId2"/>
    <p:sldId id="257" r:id="rId3"/>
    <p:sldId id="258" r:id="rId4"/>
    <p:sldId id="260" r:id="rId5"/>
    <p:sldId id="259" r:id="rId6"/>
    <p:sldId id="261" r:id="rId7"/>
    <p:sldId id="262" r:id="rId8"/>
    <p:sldId id="268" r:id="rId9"/>
    <p:sldId id="263" r:id="rId10"/>
    <p:sldId id="285" r:id="rId11"/>
    <p:sldId id="264" r:id="rId12"/>
    <p:sldId id="265" r:id="rId13"/>
    <p:sldId id="291" r:id="rId14"/>
    <p:sldId id="290" r:id="rId15"/>
    <p:sldId id="266" r:id="rId16"/>
    <p:sldId id="267" r:id="rId17"/>
    <p:sldId id="286" r:id="rId18"/>
    <p:sldId id="287" r:id="rId19"/>
    <p:sldId id="292" r:id="rId20"/>
    <p:sldId id="276" r:id="rId21"/>
    <p:sldId id="277" r:id="rId22"/>
    <p:sldId id="278" r:id="rId23"/>
    <p:sldId id="279" r:id="rId24"/>
    <p:sldId id="295" r:id="rId25"/>
    <p:sldId id="280" r:id="rId26"/>
    <p:sldId id="281" r:id="rId27"/>
    <p:sldId id="283" r:id="rId28"/>
    <p:sldId id="282" r:id="rId29"/>
    <p:sldId id="284" r:id="rId30"/>
    <p:sldId id="296" r:id="rId31"/>
    <p:sldId id="269" r:id="rId32"/>
    <p:sldId id="293" r:id="rId33"/>
    <p:sldId id="288" r:id="rId34"/>
    <p:sldId id="270" r:id="rId35"/>
    <p:sldId id="289" r:id="rId36"/>
    <p:sldId id="294" r:id="rId37"/>
    <p:sldId id="273" r:id="rId38"/>
    <p:sldId id="274" r:id="rId39"/>
    <p:sldId id="272" r:id="rId40"/>
    <p:sldId id="275" r:id="rId41"/>
    <p:sldId id="271" r:id="rId42"/>
    <p:sldId id="297" r:id="rId43"/>
  </p:sldIdLst>
  <p:sldSz cx="9144000" cy="6858000" type="screen4x3"/>
  <p:notesSz cx="7010400" cy="92964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6" autoAdjust="0"/>
    <p:restoredTop sz="94660"/>
  </p:normalViewPr>
  <p:slideViewPr>
    <p:cSldViewPr>
      <p:cViewPr varScale="1">
        <p:scale>
          <a:sx n="54" d="100"/>
          <a:sy n="54" d="100"/>
        </p:scale>
        <p:origin x="-132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</a:defRPr>
            </a:lvl1pPr>
          </a:lstStyle>
          <a:p>
            <a:fld id="{3CBF5068-825C-4C6D-BDAE-50C16497030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FB6117-B41F-4F44-9045-F892703AD5F1}" type="datetimeFigureOut">
              <a:rPr lang="bg-BG" smtClean="0"/>
              <a:t>26.4.2016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F197C-6213-4CFE-8A29-55CC48395EBC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3970784" y="8830643"/>
            <a:ext cx="3038049" cy="46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4" tIns="46587" rIns="93174" bIns="46587" anchor="b"/>
          <a:lstStyle/>
          <a:p>
            <a:pPr algn="r" defTabSz="931857"/>
            <a:fld id="{CAF55115-5B79-462C-B47E-4BCE736828AE}" type="slidenum">
              <a:rPr lang="bg-BG" altLang="bg-BG" sz="1200">
                <a:latin typeface="Arial" charset="0"/>
              </a:rPr>
              <a:pPr algn="r" defTabSz="931857"/>
              <a:t>1</a:t>
            </a:fld>
            <a:endParaRPr lang="bg-BG" altLang="bg-BG" sz="1200" dirty="0">
              <a:latin typeface="Arial" charset="0"/>
            </a:endParaRPr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82688" y="698500"/>
            <a:ext cx="4645025" cy="3484563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6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47107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47108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47109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47110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47111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47112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47113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47114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47115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47116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47117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47118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47119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47120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47121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</p:grpSp>
      <p:sp>
        <p:nvSpPr>
          <p:cNvPr id="47122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r>
              <a:rPr lang="bg-BG"/>
              <a:t>Click to edit Master title style</a:t>
            </a:r>
          </a:p>
        </p:txBody>
      </p:sp>
      <p:sp>
        <p:nvSpPr>
          <p:cNvPr id="47123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bg-BG"/>
              <a:t>Click to edit Master subtitle style</a:t>
            </a:r>
          </a:p>
        </p:txBody>
      </p:sp>
      <p:sp>
        <p:nvSpPr>
          <p:cNvPr id="47124" name="Rectangle 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47125" name="Rectangle 2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47126" name="Rectangle 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A7EE324-A771-4B30-AC2D-AB9CBD8FA539}" type="slidenum">
              <a:rPr lang="bg-BG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06779F-769F-41B3-AFB6-AF2AB50767B9}" type="slidenum">
              <a:rPr lang="bg-BG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6C12AD-30B7-47BF-8016-83D24491F843}" type="slidenum">
              <a:rPr lang="bg-BG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78CA7C1-95E7-42D8-BDB5-D0AE878E25BA}" type="slidenum">
              <a:rPr lang="bg-BG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17CD44-0844-4F76-8764-50F4AD3A3837}" type="slidenum">
              <a:rPr lang="bg-BG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2A49CC-BAE7-4B5E-AFF3-B860ADC70BB5}" type="slidenum">
              <a:rPr lang="bg-BG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57334-E343-43A2-8814-53413E99AD05}" type="slidenum">
              <a:rPr lang="bg-BG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7D81F-D6CE-4E69-A134-E5C19A5237D0}" type="slidenum">
              <a:rPr lang="bg-BG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F2A50-CFFE-4897-9488-845FAC99807C}" type="slidenum">
              <a:rPr lang="bg-BG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4DD3C-6AE2-4A24-A00F-CBDBC0E3AA17}" type="slidenum">
              <a:rPr lang="bg-BG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408322-391A-4BB1-8BD7-59EBCEC7DD14}" type="slidenum">
              <a:rPr lang="bg-BG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B6447A-B681-4346-9638-A1F5A9C0D294}" type="slidenum">
              <a:rPr lang="bg-BG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2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46083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/>
              <a:ahLst/>
              <a:cxnLst>
                <a:cxn ang="0">
                  <a:pos x="2768" y="18"/>
                </a:cxn>
                <a:cxn ang="0">
                  <a:pos x="2678" y="24"/>
                </a:cxn>
                <a:cxn ang="0">
                  <a:pos x="2613" y="102"/>
                </a:cxn>
                <a:cxn ang="0">
                  <a:pos x="2511" y="156"/>
                </a:cxn>
                <a:cxn ang="0">
                  <a:pos x="2505" y="222"/>
                </a:cxn>
                <a:cxn ang="0">
                  <a:pos x="2487" y="246"/>
                </a:cxn>
                <a:cxn ang="0">
                  <a:pos x="2469" y="252"/>
                </a:cxn>
                <a:cxn ang="0">
                  <a:pos x="2397" y="210"/>
                </a:cxn>
                <a:cxn ang="0">
                  <a:pos x="2260" y="192"/>
                </a:cxn>
                <a:cxn ang="0">
                  <a:pos x="2236" y="186"/>
                </a:cxn>
                <a:cxn ang="0">
                  <a:pos x="2218" y="192"/>
                </a:cxn>
                <a:cxn ang="0">
                  <a:pos x="2146" y="228"/>
                </a:cxn>
                <a:cxn ang="0">
                  <a:pos x="2110" y="240"/>
                </a:cxn>
                <a:cxn ang="0">
                  <a:pos x="2086" y="246"/>
                </a:cxn>
                <a:cxn ang="0">
                  <a:pos x="2074" y="258"/>
                </a:cxn>
                <a:cxn ang="0">
                  <a:pos x="2074" y="276"/>
                </a:cxn>
                <a:cxn ang="0">
                  <a:pos x="2051" y="300"/>
                </a:cxn>
                <a:cxn ang="0">
                  <a:pos x="2033" y="312"/>
                </a:cxn>
                <a:cxn ang="0">
                  <a:pos x="2021" y="324"/>
                </a:cxn>
                <a:cxn ang="0">
                  <a:pos x="2009" y="336"/>
                </a:cxn>
                <a:cxn ang="0">
                  <a:pos x="1979" y="342"/>
                </a:cxn>
                <a:cxn ang="0">
                  <a:pos x="1913" y="336"/>
                </a:cxn>
                <a:cxn ang="0">
                  <a:pos x="1877" y="330"/>
                </a:cxn>
                <a:cxn ang="0">
                  <a:pos x="1865" y="342"/>
                </a:cxn>
                <a:cxn ang="0">
                  <a:pos x="1853" y="354"/>
                </a:cxn>
                <a:cxn ang="0">
                  <a:pos x="1823" y="360"/>
                </a:cxn>
                <a:cxn ang="0">
                  <a:pos x="1764" y="342"/>
                </a:cxn>
                <a:cxn ang="0">
                  <a:pos x="1740" y="342"/>
                </a:cxn>
                <a:cxn ang="0">
                  <a:pos x="1716" y="354"/>
                </a:cxn>
                <a:cxn ang="0">
                  <a:pos x="1656" y="425"/>
                </a:cxn>
                <a:cxn ang="0">
                  <a:pos x="1614" y="569"/>
                </a:cxn>
                <a:cxn ang="0">
                  <a:pos x="1614" y="593"/>
                </a:cxn>
                <a:cxn ang="0">
                  <a:pos x="1620" y="641"/>
                </a:cxn>
                <a:cxn ang="0">
                  <a:pos x="1638" y="659"/>
                </a:cxn>
                <a:cxn ang="0">
                  <a:pos x="1632" y="671"/>
                </a:cxn>
                <a:cxn ang="0">
                  <a:pos x="1620" y="683"/>
                </a:cxn>
                <a:cxn ang="0">
                  <a:pos x="1542" y="689"/>
                </a:cxn>
                <a:cxn ang="0">
                  <a:pos x="1465" y="629"/>
                </a:cxn>
                <a:cxn ang="0">
                  <a:pos x="1333" y="587"/>
                </a:cxn>
                <a:cxn ang="0">
                  <a:pos x="1184" y="671"/>
                </a:cxn>
                <a:cxn ang="0">
                  <a:pos x="1016" y="731"/>
                </a:cxn>
                <a:cxn ang="0">
                  <a:pos x="813" y="743"/>
                </a:cxn>
                <a:cxn ang="0">
                  <a:pos x="628" y="701"/>
                </a:cxn>
                <a:cxn ang="0">
                  <a:pos x="568" y="695"/>
                </a:cxn>
                <a:cxn ang="0">
                  <a:pos x="556" y="701"/>
                </a:cxn>
                <a:cxn ang="0">
                  <a:pos x="520" y="731"/>
                </a:cxn>
                <a:cxn ang="0">
                  <a:pos x="436" y="809"/>
                </a:cxn>
                <a:cxn ang="0">
                  <a:pos x="406" y="821"/>
                </a:cxn>
                <a:cxn ang="0">
                  <a:pos x="382" y="821"/>
                </a:cxn>
                <a:cxn ang="0">
                  <a:pos x="335" y="827"/>
                </a:cxn>
                <a:cxn ang="0">
                  <a:pos x="209" y="851"/>
                </a:cxn>
                <a:cxn ang="0">
                  <a:pos x="173" y="857"/>
                </a:cxn>
                <a:cxn ang="0">
                  <a:pos x="125" y="851"/>
                </a:cxn>
                <a:cxn ang="0">
                  <a:pos x="107" y="857"/>
                </a:cxn>
                <a:cxn ang="0">
                  <a:pos x="101" y="875"/>
                </a:cxn>
                <a:cxn ang="0">
                  <a:pos x="83" y="887"/>
                </a:cxn>
                <a:cxn ang="0">
                  <a:pos x="48" y="899"/>
                </a:cxn>
                <a:cxn ang="0">
                  <a:pos x="2780" y="24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46084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/>
              <a:ahLst/>
              <a:cxnLst>
                <a:cxn ang="0">
                  <a:pos x="12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2" y="18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46085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46086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/>
              <a:ahLst/>
              <a:cxnLst>
                <a:cxn ang="0">
                  <a:pos x="280" y="42"/>
                </a:cxn>
                <a:cxn ang="0">
                  <a:pos x="274" y="42"/>
                </a:cxn>
                <a:cxn ang="0">
                  <a:pos x="268" y="42"/>
                </a:cxn>
                <a:cxn ang="0">
                  <a:pos x="256" y="42"/>
                </a:cxn>
                <a:cxn ang="0">
                  <a:pos x="238" y="48"/>
                </a:cxn>
                <a:cxn ang="0">
                  <a:pos x="214" y="12"/>
                </a:cxn>
                <a:cxn ang="0">
                  <a:pos x="196" y="0"/>
                </a:cxn>
                <a:cxn ang="0">
                  <a:pos x="196" y="0"/>
                </a:cxn>
                <a:cxn ang="0">
                  <a:pos x="164" y="167"/>
                </a:cxn>
                <a:cxn ang="0">
                  <a:pos x="144" y="217"/>
                </a:cxn>
                <a:cxn ang="0">
                  <a:pos x="110" y="281"/>
                </a:cxn>
                <a:cxn ang="0">
                  <a:pos x="96" y="327"/>
                </a:cxn>
                <a:cxn ang="0">
                  <a:pos x="124" y="405"/>
                </a:cxn>
                <a:cxn ang="0">
                  <a:pos x="100" y="463"/>
                </a:cxn>
                <a:cxn ang="0">
                  <a:pos x="68" y="503"/>
                </a:cxn>
                <a:cxn ang="0">
                  <a:pos x="30" y="539"/>
                </a:cxn>
                <a:cxn ang="0">
                  <a:pos x="24" y="613"/>
                </a:cxn>
                <a:cxn ang="0">
                  <a:pos x="0" y="741"/>
                </a:cxn>
                <a:cxn ang="0">
                  <a:pos x="202" y="741"/>
                </a:cxn>
                <a:cxn ang="0">
                  <a:pos x="180" y="639"/>
                </a:cxn>
                <a:cxn ang="0">
                  <a:pos x="192" y="589"/>
                </a:cxn>
                <a:cxn ang="0">
                  <a:pos x="178" y="539"/>
                </a:cxn>
                <a:cxn ang="0">
                  <a:pos x="190" y="499"/>
                </a:cxn>
                <a:cxn ang="0">
                  <a:pos x="184" y="465"/>
                </a:cxn>
                <a:cxn ang="0">
                  <a:pos x="192" y="391"/>
                </a:cxn>
                <a:cxn ang="0">
                  <a:pos x="216" y="313"/>
                </a:cxn>
                <a:cxn ang="0">
                  <a:pos x="238" y="249"/>
                </a:cxn>
                <a:cxn ang="0">
                  <a:pos x="268" y="185"/>
                </a:cxn>
                <a:cxn ang="0">
                  <a:pos x="284" y="159"/>
                </a:cxn>
                <a:cxn ang="0">
                  <a:pos x="304" y="12"/>
                </a:cxn>
                <a:cxn ang="0">
                  <a:pos x="298" y="24"/>
                </a:cxn>
                <a:cxn ang="0">
                  <a:pos x="292" y="30"/>
                </a:cxn>
                <a:cxn ang="0">
                  <a:pos x="292" y="36"/>
                </a:cxn>
                <a:cxn ang="0">
                  <a:pos x="286" y="36"/>
                </a:cxn>
                <a:cxn ang="0">
                  <a:pos x="286" y="42"/>
                </a:cxn>
                <a:cxn ang="0">
                  <a:pos x="280" y="42"/>
                </a:cxn>
                <a:cxn ang="0">
                  <a:pos x="280" y="42"/>
                </a:cxn>
                <a:cxn ang="0">
                  <a:pos x="280" y="42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46087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/>
              <a:ahLst/>
              <a:cxnLst>
                <a:cxn ang="0">
                  <a:pos x="284" y="6"/>
                </a:cxn>
                <a:cxn ang="0">
                  <a:pos x="278" y="6"/>
                </a:cxn>
                <a:cxn ang="0">
                  <a:pos x="272" y="12"/>
                </a:cxn>
                <a:cxn ang="0">
                  <a:pos x="254" y="18"/>
                </a:cxn>
                <a:cxn ang="0">
                  <a:pos x="230" y="24"/>
                </a:cxn>
                <a:cxn ang="0">
                  <a:pos x="206" y="42"/>
                </a:cxn>
                <a:cxn ang="0">
                  <a:pos x="188" y="48"/>
                </a:cxn>
                <a:cxn ang="0">
                  <a:pos x="176" y="54"/>
                </a:cxn>
                <a:cxn ang="0">
                  <a:pos x="170" y="54"/>
                </a:cxn>
                <a:cxn ang="0">
                  <a:pos x="150" y="169"/>
                </a:cxn>
                <a:cxn ang="0">
                  <a:pos x="110" y="225"/>
                </a:cxn>
                <a:cxn ang="0">
                  <a:pos x="54" y="383"/>
                </a:cxn>
                <a:cxn ang="0">
                  <a:pos x="82" y="555"/>
                </a:cxn>
                <a:cxn ang="0">
                  <a:pos x="40" y="679"/>
                </a:cxn>
                <a:cxn ang="0">
                  <a:pos x="0" y="767"/>
                </a:cxn>
                <a:cxn ang="0">
                  <a:pos x="108" y="767"/>
                </a:cxn>
                <a:cxn ang="0">
                  <a:pos x="120" y="611"/>
                </a:cxn>
                <a:cxn ang="0">
                  <a:pos x="148" y="499"/>
                </a:cxn>
                <a:cxn ang="0">
                  <a:pos x="160" y="367"/>
                </a:cxn>
                <a:cxn ang="0">
                  <a:pos x="218" y="327"/>
                </a:cxn>
                <a:cxn ang="0">
                  <a:pos x="238" y="221"/>
                </a:cxn>
                <a:cxn ang="0">
                  <a:pos x="296" y="135"/>
                </a:cxn>
                <a:cxn ang="0">
                  <a:pos x="314" y="0"/>
                </a:cxn>
                <a:cxn ang="0">
                  <a:pos x="302" y="0"/>
                </a:cxn>
                <a:cxn ang="0">
                  <a:pos x="296" y="0"/>
                </a:cxn>
                <a:cxn ang="0">
                  <a:pos x="290" y="0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  <a:cxn ang="0">
                  <a:pos x="284" y="6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46088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/>
              <a:ahLst/>
              <a:cxnLst>
                <a:cxn ang="0">
                  <a:pos x="257" y="12"/>
                </a:cxn>
                <a:cxn ang="0">
                  <a:pos x="239" y="6"/>
                </a:cxn>
                <a:cxn ang="0">
                  <a:pos x="203" y="6"/>
                </a:cxn>
                <a:cxn ang="0">
                  <a:pos x="203" y="6"/>
                </a:cxn>
                <a:cxn ang="0">
                  <a:pos x="197" y="6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6" y="0"/>
                </a:cxn>
                <a:cxn ang="0">
                  <a:pos x="160" y="0"/>
                </a:cxn>
                <a:cxn ang="0">
                  <a:pos x="144" y="117"/>
                </a:cxn>
                <a:cxn ang="0">
                  <a:pos x="128" y="185"/>
                </a:cxn>
                <a:cxn ang="0">
                  <a:pos x="58" y="299"/>
                </a:cxn>
                <a:cxn ang="0">
                  <a:pos x="54" y="441"/>
                </a:cxn>
                <a:cxn ang="0">
                  <a:pos x="24" y="523"/>
                </a:cxn>
                <a:cxn ang="0">
                  <a:pos x="0" y="623"/>
                </a:cxn>
                <a:cxn ang="0">
                  <a:pos x="78" y="623"/>
                </a:cxn>
                <a:cxn ang="0">
                  <a:pos x="92" y="555"/>
                </a:cxn>
                <a:cxn ang="0">
                  <a:pos x="134" y="447"/>
                </a:cxn>
                <a:cxn ang="0">
                  <a:pos x="158" y="315"/>
                </a:cxn>
                <a:cxn ang="0">
                  <a:pos x="184" y="257"/>
                </a:cxn>
                <a:cxn ang="0">
                  <a:pos x="216" y="211"/>
                </a:cxn>
                <a:cxn ang="0">
                  <a:pos x="222" y="145"/>
                </a:cxn>
                <a:cxn ang="0">
                  <a:pos x="240" y="111"/>
                </a:cxn>
                <a:cxn ang="0">
                  <a:pos x="262" y="79"/>
                </a:cxn>
                <a:cxn ang="0">
                  <a:pos x="275" y="6"/>
                </a:cxn>
                <a:cxn ang="0">
                  <a:pos x="263" y="12"/>
                </a:cxn>
                <a:cxn ang="0">
                  <a:pos x="257" y="12"/>
                </a:cxn>
                <a:cxn ang="0">
                  <a:pos x="257" y="12"/>
                </a:cxn>
                <a:cxn ang="0">
                  <a:pos x="257" y="12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46089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/>
              <a:ahLst/>
              <a:cxnLst>
                <a:cxn ang="0">
                  <a:pos x="171" y="12"/>
                </a:cxn>
                <a:cxn ang="0">
                  <a:pos x="159" y="24"/>
                </a:cxn>
                <a:cxn ang="0">
                  <a:pos x="153" y="36"/>
                </a:cxn>
                <a:cxn ang="0">
                  <a:pos x="128" y="60"/>
                </a:cxn>
                <a:cxn ang="0">
                  <a:pos x="110" y="83"/>
                </a:cxn>
                <a:cxn ang="0">
                  <a:pos x="86" y="119"/>
                </a:cxn>
                <a:cxn ang="0">
                  <a:pos x="68" y="167"/>
                </a:cxn>
                <a:cxn ang="0">
                  <a:pos x="68" y="221"/>
                </a:cxn>
                <a:cxn ang="0">
                  <a:pos x="68" y="227"/>
                </a:cxn>
                <a:cxn ang="0">
                  <a:pos x="68" y="233"/>
                </a:cxn>
                <a:cxn ang="0">
                  <a:pos x="68" y="239"/>
                </a:cxn>
                <a:cxn ang="0">
                  <a:pos x="68" y="245"/>
                </a:cxn>
                <a:cxn ang="0">
                  <a:pos x="68" y="251"/>
                </a:cxn>
                <a:cxn ang="0">
                  <a:pos x="68" y="251"/>
                </a:cxn>
                <a:cxn ang="0">
                  <a:pos x="68" y="257"/>
                </a:cxn>
                <a:cxn ang="0">
                  <a:pos x="68" y="269"/>
                </a:cxn>
                <a:cxn ang="0">
                  <a:pos x="74" y="287"/>
                </a:cxn>
                <a:cxn ang="0">
                  <a:pos x="80" y="305"/>
                </a:cxn>
                <a:cxn ang="0">
                  <a:pos x="86" y="311"/>
                </a:cxn>
                <a:cxn ang="0">
                  <a:pos x="86" y="311"/>
                </a:cxn>
                <a:cxn ang="0">
                  <a:pos x="92" y="317"/>
                </a:cxn>
                <a:cxn ang="0">
                  <a:pos x="92" y="323"/>
                </a:cxn>
                <a:cxn ang="0">
                  <a:pos x="92" y="323"/>
                </a:cxn>
                <a:cxn ang="0">
                  <a:pos x="24" y="437"/>
                </a:cxn>
                <a:cxn ang="0">
                  <a:pos x="18" y="471"/>
                </a:cxn>
                <a:cxn ang="0">
                  <a:pos x="0" y="547"/>
                </a:cxn>
                <a:cxn ang="0">
                  <a:pos x="50" y="611"/>
                </a:cxn>
                <a:cxn ang="0">
                  <a:pos x="114" y="611"/>
                </a:cxn>
                <a:cxn ang="0">
                  <a:pos x="104" y="555"/>
                </a:cxn>
                <a:cxn ang="0">
                  <a:pos x="120" y="515"/>
                </a:cxn>
                <a:cxn ang="0">
                  <a:pos x="150" y="449"/>
                </a:cxn>
                <a:cxn ang="0">
                  <a:pos x="166" y="377"/>
                </a:cxn>
                <a:cxn ang="0">
                  <a:pos x="156" y="295"/>
                </a:cxn>
                <a:cxn ang="0">
                  <a:pos x="170" y="203"/>
                </a:cxn>
                <a:cxn ang="0">
                  <a:pos x="212" y="95"/>
                </a:cxn>
                <a:cxn ang="0">
                  <a:pos x="213" y="0"/>
                </a:cxn>
                <a:cxn ang="0">
                  <a:pos x="207" y="0"/>
                </a:cxn>
                <a:cxn ang="0">
                  <a:pos x="201" y="0"/>
                </a:cxn>
                <a:cxn ang="0">
                  <a:pos x="195" y="0"/>
                </a:cxn>
                <a:cxn ang="0">
                  <a:pos x="189" y="0"/>
                </a:cxn>
                <a:cxn ang="0">
                  <a:pos x="183" y="6"/>
                </a:cxn>
                <a:cxn ang="0">
                  <a:pos x="177" y="6"/>
                </a:cxn>
                <a:cxn ang="0">
                  <a:pos x="171" y="12"/>
                </a:cxn>
                <a:cxn ang="0">
                  <a:pos x="171" y="12"/>
                </a:cxn>
                <a:cxn ang="0">
                  <a:pos x="171" y="12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46090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/>
              <a:ahLst/>
              <a:cxnLst>
                <a:cxn ang="0">
                  <a:pos x="149" y="60"/>
                </a:cxn>
                <a:cxn ang="0">
                  <a:pos x="119" y="30"/>
                </a:cxn>
                <a:cxn ang="0">
                  <a:pos x="89" y="12"/>
                </a:cxn>
                <a:cxn ang="0">
                  <a:pos x="59" y="0"/>
                </a:cxn>
                <a:cxn ang="0">
                  <a:pos x="54" y="70"/>
                </a:cxn>
                <a:cxn ang="0">
                  <a:pos x="46" y="112"/>
                </a:cxn>
                <a:cxn ang="0">
                  <a:pos x="52" y="168"/>
                </a:cxn>
                <a:cxn ang="0">
                  <a:pos x="24" y="194"/>
                </a:cxn>
                <a:cxn ang="0">
                  <a:pos x="16" y="258"/>
                </a:cxn>
                <a:cxn ang="0">
                  <a:pos x="2" y="300"/>
                </a:cxn>
                <a:cxn ang="0">
                  <a:pos x="0" y="352"/>
                </a:cxn>
                <a:cxn ang="0">
                  <a:pos x="47" y="384"/>
                </a:cxn>
                <a:cxn ang="0">
                  <a:pos x="149" y="384"/>
                </a:cxn>
                <a:cxn ang="0">
                  <a:pos x="134" y="350"/>
                </a:cxn>
                <a:cxn ang="0">
                  <a:pos x="104" y="324"/>
                </a:cxn>
                <a:cxn ang="0">
                  <a:pos x="138" y="274"/>
                </a:cxn>
                <a:cxn ang="0">
                  <a:pos x="122" y="220"/>
                </a:cxn>
                <a:cxn ang="0">
                  <a:pos x="132" y="186"/>
                </a:cxn>
                <a:cxn ang="0">
                  <a:pos x="140" y="154"/>
                </a:cxn>
                <a:cxn ang="0">
                  <a:pos x="167" y="90"/>
                </a:cxn>
                <a:cxn ang="0">
                  <a:pos x="149" y="60"/>
                </a:cxn>
                <a:cxn ang="0">
                  <a:pos x="149" y="60"/>
                </a:cxn>
                <a:cxn ang="0">
                  <a:pos x="149" y="60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46091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/>
              <a:ahLst/>
              <a:cxnLst>
                <a:cxn ang="0">
                  <a:pos x="136" y="12"/>
                </a:cxn>
                <a:cxn ang="0">
                  <a:pos x="100" y="0"/>
                </a:cxn>
                <a:cxn ang="0">
                  <a:pos x="78" y="64"/>
                </a:cxn>
                <a:cxn ang="0">
                  <a:pos x="70" y="126"/>
                </a:cxn>
                <a:cxn ang="0">
                  <a:pos x="46" y="184"/>
                </a:cxn>
                <a:cxn ang="0">
                  <a:pos x="58" y="232"/>
                </a:cxn>
                <a:cxn ang="0">
                  <a:pos x="38" y="268"/>
                </a:cxn>
                <a:cxn ang="0">
                  <a:pos x="0" y="300"/>
                </a:cxn>
                <a:cxn ang="0">
                  <a:pos x="160" y="300"/>
                </a:cxn>
                <a:cxn ang="0">
                  <a:pos x="136" y="272"/>
                </a:cxn>
                <a:cxn ang="0">
                  <a:pos x="98" y="234"/>
                </a:cxn>
                <a:cxn ang="0">
                  <a:pos x="130" y="188"/>
                </a:cxn>
                <a:cxn ang="0">
                  <a:pos x="138" y="134"/>
                </a:cxn>
                <a:cxn ang="0">
                  <a:pos x="144" y="94"/>
                </a:cxn>
                <a:cxn ang="0">
                  <a:pos x="164" y="60"/>
                </a:cxn>
                <a:cxn ang="0">
                  <a:pos x="166" y="0"/>
                </a:cxn>
                <a:cxn ang="0">
                  <a:pos x="136" y="12"/>
                </a:cxn>
                <a:cxn ang="0">
                  <a:pos x="136" y="12"/>
                </a:cxn>
                <a:cxn ang="0">
                  <a:pos x="136" y="12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46092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/>
              <a:ahLst/>
              <a:cxnLst>
                <a:cxn ang="0">
                  <a:pos x="201" y="0"/>
                </a:cxn>
                <a:cxn ang="0">
                  <a:pos x="183" y="0"/>
                </a:cxn>
                <a:cxn ang="0">
                  <a:pos x="158" y="50"/>
                </a:cxn>
                <a:cxn ang="0">
                  <a:pos x="148" y="92"/>
                </a:cxn>
                <a:cxn ang="0">
                  <a:pos x="120" y="144"/>
                </a:cxn>
                <a:cxn ang="0">
                  <a:pos x="82" y="182"/>
                </a:cxn>
                <a:cxn ang="0">
                  <a:pos x="60" y="232"/>
                </a:cxn>
                <a:cxn ang="0">
                  <a:pos x="0" y="282"/>
                </a:cxn>
                <a:cxn ang="0">
                  <a:pos x="128" y="282"/>
                </a:cxn>
                <a:cxn ang="0">
                  <a:pos x="154" y="254"/>
                </a:cxn>
                <a:cxn ang="0">
                  <a:pos x="158" y="196"/>
                </a:cxn>
                <a:cxn ang="0">
                  <a:pos x="188" y="148"/>
                </a:cxn>
                <a:cxn ang="0">
                  <a:pos x="196" y="70"/>
                </a:cxn>
                <a:cxn ang="0">
                  <a:pos x="237" y="0"/>
                </a:cxn>
                <a:cxn ang="0">
                  <a:pos x="201" y="0"/>
                </a:cxn>
                <a:cxn ang="0">
                  <a:pos x="201" y="0"/>
                </a:cxn>
                <a:cxn ang="0">
                  <a:pos x="201" y="0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46093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/>
              <a:ahLst/>
              <a:cxnLst>
                <a:cxn ang="0">
                  <a:pos x="167" y="54"/>
                </a:cxn>
                <a:cxn ang="0">
                  <a:pos x="113" y="24"/>
                </a:cxn>
                <a:cxn ang="0">
                  <a:pos x="83" y="0"/>
                </a:cxn>
                <a:cxn ang="0">
                  <a:pos x="80" y="62"/>
                </a:cxn>
                <a:cxn ang="0">
                  <a:pos x="58" y="100"/>
                </a:cxn>
                <a:cxn ang="0">
                  <a:pos x="54" y="160"/>
                </a:cxn>
                <a:cxn ang="0">
                  <a:pos x="36" y="202"/>
                </a:cxn>
                <a:cxn ang="0">
                  <a:pos x="0" y="234"/>
                </a:cxn>
                <a:cxn ang="0">
                  <a:pos x="146" y="234"/>
                </a:cxn>
                <a:cxn ang="0">
                  <a:pos x="170" y="198"/>
                </a:cxn>
                <a:cxn ang="0">
                  <a:pos x="158" y="138"/>
                </a:cxn>
                <a:cxn ang="0">
                  <a:pos x="196" y="100"/>
                </a:cxn>
                <a:cxn ang="0">
                  <a:pos x="191" y="54"/>
                </a:cxn>
                <a:cxn ang="0">
                  <a:pos x="167" y="54"/>
                </a:cxn>
                <a:cxn ang="0">
                  <a:pos x="167" y="54"/>
                </a:cxn>
                <a:cxn ang="0">
                  <a:pos x="167" y="54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46094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/>
              <a:ahLst/>
              <a:cxnLst>
                <a:cxn ang="0">
                  <a:pos x="190" y="0"/>
                </a:cxn>
                <a:cxn ang="0">
                  <a:pos x="166" y="0"/>
                </a:cxn>
                <a:cxn ang="0">
                  <a:pos x="158" y="38"/>
                </a:cxn>
                <a:cxn ang="0">
                  <a:pos x="138" y="120"/>
                </a:cxn>
                <a:cxn ang="0">
                  <a:pos x="94" y="180"/>
                </a:cxn>
                <a:cxn ang="0">
                  <a:pos x="62" y="234"/>
                </a:cxn>
                <a:cxn ang="0">
                  <a:pos x="0" y="252"/>
                </a:cxn>
                <a:cxn ang="0">
                  <a:pos x="128" y="252"/>
                </a:cxn>
                <a:cxn ang="0">
                  <a:pos x="142" y="188"/>
                </a:cxn>
                <a:cxn ang="0">
                  <a:pos x="186" y="90"/>
                </a:cxn>
                <a:cxn ang="0">
                  <a:pos x="190" y="38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  <a:cxn ang="0">
                  <a:pos x="190" y="0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46095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/>
              <a:ahLst/>
              <a:cxnLst>
                <a:cxn ang="0">
                  <a:pos x="197" y="0"/>
                </a:cxn>
                <a:cxn ang="0">
                  <a:pos x="191" y="0"/>
                </a:cxn>
                <a:cxn ang="0">
                  <a:pos x="185" y="0"/>
                </a:cxn>
                <a:cxn ang="0">
                  <a:pos x="173" y="0"/>
                </a:cxn>
                <a:cxn ang="0">
                  <a:pos x="161" y="0"/>
                </a:cxn>
                <a:cxn ang="0">
                  <a:pos x="155" y="0"/>
                </a:cxn>
                <a:cxn ang="0">
                  <a:pos x="138" y="6"/>
                </a:cxn>
                <a:cxn ang="0">
                  <a:pos x="132" y="6"/>
                </a:cxn>
                <a:cxn ang="0">
                  <a:pos x="35" y="18"/>
                </a:cxn>
                <a:cxn ang="0">
                  <a:pos x="11" y="30"/>
                </a:cxn>
                <a:cxn ang="0">
                  <a:pos x="23" y="54"/>
                </a:cxn>
                <a:cxn ang="0">
                  <a:pos x="0" y="100"/>
                </a:cxn>
                <a:cxn ang="0">
                  <a:pos x="0" y="132"/>
                </a:cxn>
                <a:cxn ang="0">
                  <a:pos x="162" y="132"/>
                </a:cxn>
                <a:cxn ang="0">
                  <a:pos x="204" y="88"/>
                </a:cxn>
                <a:cxn ang="0">
                  <a:pos x="230" y="46"/>
                </a:cxn>
                <a:cxn ang="0">
                  <a:pos x="214" y="24"/>
                </a:cxn>
                <a:cxn ang="0">
                  <a:pos x="215" y="0"/>
                </a:cxn>
                <a:cxn ang="0">
                  <a:pos x="209" y="0"/>
                </a:cxn>
                <a:cxn ang="0">
                  <a:pos x="203" y="0"/>
                </a:cxn>
                <a:cxn ang="0">
                  <a:pos x="203" y="0"/>
                </a:cxn>
                <a:cxn ang="0">
                  <a:pos x="197" y="0"/>
                </a:cxn>
                <a:cxn ang="0">
                  <a:pos x="197" y="0"/>
                </a:cxn>
                <a:cxn ang="0">
                  <a:pos x="197" y="0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46096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/>
              <a:ahLst/>
              <a:cxnLst>
                <a:cxn ang="0">
                  <a:pos x="71" y="0"/>
                </a:cxn>
                <a:cxn ang="0">
                  <a:pos x="66" y="48"/>
                </a:cxn>
                <a:cxn ang="0">
                  <a:pos x="30" y="72"/>
                </a:cxn>
                <a:cxn ang="0">
                  <a:pos x="0" y="102"/>
                </a:cxn>
                <a:cxn ang="0">
                  <a:pos x="66" y="102"/>
                </a:cxn>
                <a:cxn ang="0">
                  <a:pos x="88" y="56"/>
                </a:cxn>
                <a:cxn ang="0">
                  <a:pos x="89" y="6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71" y="0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  <p:sp>
          <p:nvSpPr>
            <p:cNvPr id="46097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/>
              <a:ahLst/>
              <a:cxnLst>
                <a:cxn ang="0">
                  <a:pos x="278" y="24"/>
                </a:cxn>
                <a:cxn ang="0">
                  <a:pos x="272" y="24"/>
                </a:cxn>
                <a:cxn ang="0">
                  <a:pos x="272" y="18"/>
                </a:cxn>
                <a:cxn ang="0">
                  <a:pos x="266" y="18"/>
                </a:cxn>
                <a:cxn ang="0">
                  <a:pos x="254" y="12"/>
                </a:cxn>
                <a:cxn ang="0">
                  <a:pos x="236" y="6"/>
                </a:cxn>
                <a:cxn ang="0">
                  <a:pos x="212" y="0"/>
                </a:cxn>
                <a:cxn ang="0">
                  <a:pos x="206" y="6"/>
                </a:cxn>
                <a:cxn ang="0">
                  <a:pos x="198" y="129"/>
                </a:cxn>
                <a:cxn ang="0">
                  <a:pos x="184" y="209"/>
                </a:cxn>
                <a:cxn ang="0">
                  <a:pos x="182" y="249"/>
                </a:cxn>
                <a:cxn ang="0">
                  <a:pos x="200" y="339"/>
                </a:cxn>
                <a:cxn ang="0">
                  <a:pos x="186" y="481"/>
                </a:cxn>
                <a:cxn ang="0">
                  <a:pos x="176" y="521"/>
                </a:cxn>
                <a:cxn ang="0">
                  <a:pos x="156" y="601"/>
                </a:cxn>
                <a:cxn ang="0">
                  <a:pos x="172" y="681"/>
                </a:cxn>
                <a:cxn ang="0">
                  <a:pos x="138" y="765"/>
                </a:cxn>
                <a:cxn ang="0">
                  <a:pos x="96" y="847"/>
                </a:cxn>
                <a:cxn ang="0">
                  <a:pos x="50" y="899"/>
                </a:cxn>
                <a:cxn ang="0">
                  <a:pos x="0" y="953"/>
                </a:cxn>
                <a:cxn ang="0">
                  <a:pos x="278" y="953"/>
                </a:cxn>
                <a:cxn ang="0">
                  <a:pos x="278" y="24"/>
                </a:cxn>
                <a:cxn ang="0">
                  <a:pos x="278" y="24"/>
                </a:cxn>
                <a:cxn ang="0">
                  <a:pos x="278" y="24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bg-BG"/>
            </a:p>
          </p:txBody>
        </p:sp>
      </p:grpSp>
      <p:sp>
        <p:nvSpPr>
          <p:cNvPr id="46098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title style</a:t>
            </a:r>
          </a:p>
        </p:txBody>
      </p:sp>
      <p:sp>
        <p:nvSpPr>
          <p:cNvPr id="46099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bg-BG"/>
          </a:p>
        </p:txBody>
      </p:sp>
      <p:sp>
        <p:nvSpPr>
          <p:cNvPr id="46100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bg-BG"/>
          </a:p>
        </p:txBody>
      </p:sp>
      <p:sp>
        <p:nvSpPr>
          <p:cNvPr id="46101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52DF5A8-FCDE-48C6-8F5C-C038F6E46583}" type="slidenum">
              <a:rPr lang="bg-BG"/>
              <a:pPr/>
              <a:t>‹#›</a:t>
            </a:fld>
            <a:endParaRPr lang="bg-BG"/>
          </a:p>
        </p:txBody>
      </p:sp>
      <p:sp>
        <p:nvSpPr>
          <p:cNvPr id="4610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Line 5"/>
          <p:cNvSpPr>
            <a:spLocks noChangeShapeType="1"/>
          </p:cNvSpPr>
          <p:nvPr/>
        </p:nvSpPr>
        <p:spPr bwMode="auto">
          <a:xfrm>
            <a:off x="2171700" y="901700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bg-BG"/>
          </a:p>
        </p:txBody>
      </p:sp>
      <p:graphicFrame>
        <p:nvGraphicFramePr>
          <p:cNvPr id="38915" name="Object 6"/>
          <p:cNvGraphicFramePr>
            <a:graphicFrameLocks noChangeAspect="1"/>
          </p:cNvGraphicFramePr>
          <p:nvPr/>
        </p:nvGraphicFramePr>
        <p:xfrm>
          <a:off x="271463" y="209550"/>
          <a:ext cx="862012" cy="882650"/>
        </p:xfrm>
        <a:graphic>
          <a:graphicData uri="http://schemas.openxmlformats.org/presentationml/2006/ole">
            <p:oleObj spid="_x0000_s2050" r:id="rId4" imgW="4785480" imgH="4894560" progId="CorelDRAW.Graphic.10">
              <p:embed/>
            </p:oleObj>
          </a:graphicData>
        </a:graphic>
      </p:graphicFrame>
      <p:sp>
        <p:nvSpPr>
          <p:cNvPr id="38916" name="Rectangle 7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wrap="none" lIns="0" rIns="0" anchor="ctr">
            <a:spAutoFit/>
          </a:bodyPr>
          <a:lstStyle/>
          <a:p>
            <a:endParaRPr lang="bg-BG"/>
          </a:p>
        </p:txBody>
      </p:sp>
      <p:sp>
        <p:nvSpPr>
          <p:cNvPr id="38917" name="Rectangle 8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lIns="0" rIns="0" anchor="ctr">
            <a:spAutoFit/>
          </a:bodyPr>
          <a:lstStyle/>
          <a:p>
            <a:endParaRPr lang="bg-BG"/>
          </a:p>
        </p:txBody>
      </p:sp>
      <p:sp>
        <p:nvSpPr>
          <p:cNvPr id="38918" name="Rectangle 9"/>
          <p:cNvSpPr>
            <a:spLocks noChangeArrowheads="1"/>
          </p:cNvSpPr>
          <p:nvPr/>
        </p:nvSpPr>
        <p:spPr bwMode="auto">
          <a:xfrm>
            <a:off x="0" y="142875"/>
            <a:ext cx="9144000" cy="1417638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lIns="0" rIns="0" anchor="ctr">
            <a:spAutoFit/>
          </a:bodyPr>
          <a:lstStyle/>
          <a:p>
            <a:pPr algn="ctr"/>
            <a:r>
              <a:rPr lang="bg-BG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МЕДИЦИНСКИ УНИВЕРСИТЕТ </a:t>
            </a:r>
            <a:r>
              <a:rPr lang="bg-BG" sz="2400" b="1" dirty="0">
                <a:solidFill>
                  <a:srgbClr val="FFFF00"/>
                </a:solidFill>
                <a:cs typeface="Times New Roman" pitchFamily="18" charset="0"/>
              </a:rPr>
              <a:t>–</a:t>
            </a:r>
            <a:r>
              <a:rPr lang="bg-BG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ПЛЕВЕН</a:t>
            </a:r>
            <a:endParaRPr lang="bg-BG" sz="2400" b="1" dirty="0">
              <a:solidFill>
                <a:srgbClr val="FFFF00"/>
              </a:solidFill>
            </a:endParaRPr>
          </a:p>
          <a:p>
            <a:pPr algn="ctr"/>
            <a:r>
              <a:rPr lang="bg-BG" sz="2000" b="1" dirty="0">
                <a:solidFill>
                  <a:srgbClr val="FFFF00"/>
                </a:solidFill>
                <a:latin typeface="Arial Unicode MS" pitchFamily="34" charset="-128"/>
                <a:cs typeface="Times New Roman" pitchFamily="18" charset="0"/>
              </a:rPr>
              <a:t>ФАКУЛТЕТ „МЕДИЦИНА</a:t>
            </a:r>
            <a:endParaRPr lang="en-US" sz="2000" b="1" dirty="0">
              <a:solidFill>
                <a:srgbClr val="FFFF00"/>
              </a:solidFill>
              <a:latin typeface="Arial Unicode MS" pitchFamily="34" charset="-128"/>
              <a:cs typeface="Times New Roman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bg-BG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ЦЕНТЪР ЗА ДИСТАНЦИОННО ОБУЧЕНИЕ</a:t>
            </a:r>
            <a:endParaRPr lang="bg-BG" b="1" dirty="0">
              <a:solidFill>
                <a:srgbClr val="FFFF00"/>
              </a:solidFill>
            </a:endParaRPr>
          </a:p>
          <a:p>
            <a:pPr algn="ctr"/>
            <a:endParaRPr lang="bg-BG" sz="2000" b="1" dirty="0">
              <a:solidFill>
                <a:schemeClr val="accent2"/>
              </a:solidFill>
              <a:latin typeface="Arial Unicode MS" pitchFamily="34" charset="-128"/>
              <a:cs typeface="Times New Roman" pitchFamily="18" charset="0"/>
            </a:endParaRPr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265113" y="1616075"/>
            <a:ext cx="1968500" cy="368300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bg-BG" altLang="bg-BG" dirty="0">
                <a:solidFill>
                  <a:srgbClr val="FFFF00"/>
                </a:solidFill>
              </a:rPr>
              <a:t>Лекция №7</a:t>
            </a:r>
          </a:p>
        </p:txBody>
      </p:sp>
      <p:sp>
        <p:nvSpPr>
          <p:cNvPr id="38920" name="WordArt 6"/>
          <p:cNvSpPr>
            <a:spLocks noChangeArrowheads="1" noChangeShapeType="1" noTextEdit="1"/>
          </p:cNvSpPr>
          <p:nvPr/>
        </p:nvSpPr>
        <p:spPr bwMode="auto">
          <a:xfrm>
            <a:off x="1082675" y="2706688"/>
            <a:ext cx="7362825" cy="2032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bg-BG" sz="20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Impact"/>
              </a:rPr>
              <a:t>Треска</a:t>
            </a:r>
          </a:p>
        </p:txBody>
      </p:sp>
      <p:sp>
        <p:nvSpPr>
          <p:cNvPr id="38921" name="Text Box 4"/>
          <p:cNvSpPr txBox="1">
            <a:spLocks noChangeArrowheads="1"/>
          </p:cNvSpPr>
          <p:nvPr/>
        </p:nvSpPr>
        <p:spPr bwMode="auto">
          <a:xfrm>
            <a:off x="4716463" y="6057900"/>
            <a:ext cx="4095750" cy="366713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bg-BG" altLang="bg-BG" b="1" dirty="0">
                <a:solidFill>
                  <a:srgbClr val="FFFF00"/>
                </a:solidFill>
              </a:rPr>
              <a:t>Доц. д-р </a:t>
            </a:r>
            <a:r>
              <a:rPr lang="ru-RU" altLang="bg-BG" b="1" dirty="0">
                <a:solidFill>
                  <a:srgbClr val="FFFF00"/>
                </a:solidFill>
              </a:rPr>
              <a:t>Емилия Лакова,</a:t>
            </a:r>
            <a:r>
              <a:rPr lang="bg-BG" altLang="bg-BG" b="1" dirty="0">
                <a:solidFill>
                  <a:srgbClr val="FFFF00"/>
                </a:solidFill>
              </a:rPr>
              <a:t> дм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bg-BG" sz="2800"/>
              <a:t>Екзогенни пирогени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bg-BG" sz="2800">
                <a:sym typeface="Symbol" pitchFamily="18" charset="2"/>
              </a:rPr>
              <a:t></a:t>
            </a:r>
            <a:endParaRPr lang="en-US" sz="2800">
              <a:sym typeface="Symbol" pitchFamily="18" charset="2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sym typeface="Symbol" pitchFamily="18" charset="2"/>
              </a:rPr>
              <a:t>"toll-like" </a:t>
            </a:r>
            <a:r>
              <a:rPr lang="bg-BG" sz="2800">
                <a:sym typeface="Symbol" pitchFamily="18" charset="2"/>
              </a:rPr>
              <a:t>рецептори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bg-BG" sz="2800"/>
              <a:t>Фагоцитиращи клетки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NF-kB</a:t>
            </a:r>
            <a:endParaRPr lang="bg-BG" sz="280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bg-BG" sz="2800">
                <a:sym typeface="Symbol" pitchFamily="18" charset="2"/>
              </a:rPr>
              <a:t></a:t>
            </a:r>
            <a:endParaRPr lang="bg-BG" sz="280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bg-BG" sz="2800"/>
              <a:t>Ендогенни пирогени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bg-BG" sz="2800">
                <a:sym typeface="Symbol" pitchFamily="18" charset="2"/>
              </a:rPr>
              <a:t></a:t>
            </a:r>
            <a:endParaRPr lang="bg-BG" sz="280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bg-BG" sz="2800"/>
              <a:t>Терморегулаторен център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/>
              <a:t>ІІ. Ендогенни пирогени</a:t>
            </a:r>
            <a:r>
              <a:rPr lang="en-US"/>
              <a:t> </a:t>
            </a:r>
            <a:r>
              <a:rPr lang="bg-BG"/>
              <a:t>- цитокини:</a:t>
            </a:r>
          </a:p>
          <a:p>
            <a:pPr lvl="1"/>
            <a:r>
              <a:rPr lang="bg-BG"/>
              <a:t>място на синтезиране - фагоцитиращи клетки</a:t>
            </a:r>
          </a:p>
          <a:p>
            <a:pPr lvl="1"/>
            <a:r>
              <a:rPr lang="bg-BG"/>
              <a:t>видове:</a:t>
            </a:r>
          </a:p>
          <a:p>
            <a:pPr lvl="2"/>
            <a:r>
              <a:rPr lang="bg-BG"/>
              <a:t>интерлевкини - </a:t>
            </a:r>
            <a:r>
              <a:rPr lang="en-US"/>
              <a:t>IL-1</a:t>
            </a:r>
            <a:r>
              <a:rPr lang="en-US">
                <a:sym typeface="Symbol" pitchFamily="18" charset="2"/>
              </a:rPr>
              <a:t></a:t>
            </a:r>
            <a:r>
              <a:rPr lang="en-US"/>
              <a:t>, IL-</a:t>
            </a:r>
            <a:r>
              <a:rPr lang="bg-BG"/>
              <a:t>1</a:t>
            </a:r>
            <a:r>
              <a:rPr lang="en-US">
                <a:sym typeface="Symbol" pitchFamily="18" charset="2"/>
              </a:rPr>
              <a:t></a:t>
            </a:r>
            <a:r>
              <a:rPr lang="bg-BG"/>
              <a:t>,</a:t>
            </a:r>
            <a:r>
              <a:rPr lang="en-US"/>
              <a:t> IL-</a:t>
            </a:r>
            <a:r>
              <a:rPr lang="bg-BG"/>
              <a:t>6,</a:t>
            </a:r>
            <a:r>
              <a:rPr lang="en-US"/>
              <a:t> IL-</a:t>
            </a:r>
            <a:r>
              <a:rPr lang="bg-BG"/>
              <a:t>8, </a:t>
            </a:r>
            <a:r>
              <a:rPr lang="en-US"/>
              <a:t>IL</a:t>
            </a:r>
            <a:r>
              <a:rPr lang="bg-BG"/>
              <a:t>-11</a:t>
            </a:r>
          </a:p>
          <a:p>
            <a:pPr lvl="2"/>
            <a:r>
              <a:rPr lang="bg-BG"/>
              <a:t>интерферони - </a:t>
            </a:r>
            <a:r>
              <a:rPr lang="en-US"/>
              <a:t>IF</a:t>
            </a:r>
            <a:r>
              <a:rPr lang="en-US">
                <a:sym typeface="Symbol" pitchFamily="18" charset="2"/>
              </a:rPr>
              <a:t></a:t>
            </a:r>
            <a:r>
              <a:rPr lang="en-US" sz="2000" baseline="-25000">
                <a:sym typeface="Symbol" pitchFamily="18" charset="2"/>
              </a:rPr>
              <a:t>2</a:t>
            </a:r>
            <a:r>
              <a:rPr lang="en-US">
                <a:sym typeface="Symbol" pitchFamily="18" charset="2"/>
              </a:rPr>
              <a:t>, </a:t>
            </a:r>
            <a:r>
              <a:rPr lang="en-US"/>
              <a:t>IF</a:t>
            </a:r>
            <a:r>
              <a:rPr lang="en-US">
                <a:sym typeface="Symbol" pitchFamily="18" charset="2"/>
              </a:rPr>
              <a:t></a:t>
            </a:r>
            <a:endParaRPr lang="en-US" baseline="-25000">
              <a:sym typeface="Symbol" pitchFamily="18" charset="2"/>
            </a:endParaRPr>
          </a:p>
          <a:p>
            <a:pPr lvl="2"/>
            <a:r>
              <a:rPr lang="bg-BG"/>
              <a:t>тумор-некротични фактори</a:t>
            </a:r>
            <a:r>
              <a:rPr lang="en-US"/>
              <a:t> </a:t>
            </a:r>
            <a:r>
              <a:rPr lang="bg-BG"/>
              <a:t>- </a:t>
            </a:r>
            <a:r>
              <a:rPr lang="en-US"/>
              <a:t>TNF</a:t>
            </a:r>
            <a:r>
              <a:rPr lang="en-US">
                <a:sym typeface="Symbol" pitchFamily="18" charset="2"/>
              </a:rPr>
              <a:t> </a:t>
            </a:r>
            <a:r>
              <a:rPr lang="bg-BG"/>
              <a:t>(кахектин), </a:t>
            </a:r>
            <a:r>
              <a:rPr lang="en-US"/>
              <a:t>TNF</a:t>
            </a:r>
            <a:r>
              <a:rPr lang="en-US">
                <a:sym typeface="Symbol" pitchFamily="18" charset="2"/>
              </a:rPr>
              <a:t></a:t>
            </a:r>
            <a:r>
              <a:rPr lang="en-US"/>
              <a:t> </a:t>
            </a:r>
            <a:r>
              <a:rPr lang="bg-BG"/>
              <a:t>(лимфотоксин)</a:t>
            </a:r>
          </a:p>
          <a:p>
            <a:pPr lvl="2"/>
            <a:r>
              <a:rPr lang="bg-BG"/>
              <a:t>макрофагеален инфламаторен протеин-1</a:t>
            </a:r>
            <a:r>
              <a:rPr lang="en-US">
                <a:sym typeface="Symbol" pitchFamily="18" charset="2"/>
              </a:rPr>
              <a:t></a:t>
            </a:r>
            <a:endParaRPr lang="bg-BG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Патогенеза на треската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bg-BG"/>
              <a:t>Ендогенни пирогени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bg-BG">
                <a:sym typeface="Symbol" pitchFamily="18" charset="2"/>
              </a:rPr>
              <a:t></a:t>
            </a:r>
            <a:endParaRPr lang="bg-BG"/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area preoptica, organum vasculosum laminae terminalis </a:t>
            </a:r>
            <a:r>
              <a:rPr lang="bg-BG"/>
              <a:t>(мозъчни структури в хипоталамуса лишени от кръвно-мозъчна бариера)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bg-BG">
                <a:sym typeface="Symbol" pitchFamily="18" charset="2"/>
              </a:rPr>
              <a:t></a:t>
            </a:r>
            <a:endParaRPr lang="bg-BG"/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PGE</a:t>
            </a:r>
            <a:r>
              <a:rPr lang="en-US" sz="2400" baseline="-25000"/>
              <a:t>2</a:t>
            </a:r>
            <a:r>
              <a:rPr lang="bg-BG"/>
              <a:t> </a:t>
            </a:r>
            <a:r>
              <a:rPr lang="bg-BG">
                <a:sym typeface="Symbol" pitchFamily="18" charset="2"/>
              </a:rPr>
              <a:t></a:t>
            </a:r>
            <a:r>
              <a:rPr lang="en-US">
                <a:sym typeface="Symbol" pitchFamily="18" charset="2"/>
              </a:rPr>
              <a:t>cAMP </a:t>
            </a:r>
            <a:r>
              <a:rPr lang="bg-BG">
                <a:sym typeface="Symbol" pitchFamily="18" charset="2"/>
              </a:rPr>
              <a:t></a:t>
            </a:r>
            <a:r>
              <a:rPr lang="bg-BG"/>
              <a:t>по-висока контролна</a:t>
            </a:r>
            <a:r>
              <a:rPr lang="en-US"/>
              <a:t> </a:t>
            </a:r>
            <a:r>
              <a:rPr lang="bg-BG"/>
              <a:t>темепература</a:t>
            </a:r>
            <a:r>
              <a:rPr lang="en-US"/>
              <a:t> (set point)</a:t>
            </a:r>
            <a:endParaRPr lang="bg-BG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2800"/>
              <a:t>Ендогенни пирогени</a:t>
            </a:r>
          </a:p>
          <a:p>
            <a:r>
              <a:rPr lang="bg-BG" sz="2800">
                <a:sym typeface="Symbol" pitchFamily="18" charset="2"/>
              </a:rPr>
              <a:t></a:t>
            </a:r>
          </a:p>
          <a:p>
            <a:r>
              <a:rPr lang="en-US" sz="2800">
                <a:sym typeface="Symbol" pitchFamily="18" charset="2"/>
              </a:rPr>
              <a:t>N. vagus</a:t>
            </a:r>
          </a:p>
          <a:p>
            <a:r>
              <a:rPr lang="bg-BG" sz="2800">
                <a:sym typeface="Symbol" pitchFamily="18" charset="2"/>
              </a:rPr>
              <a:t></a:t>
            </a:r>
            <a:endParaRPr lang="en-US" sz="2800">
              <a:sym typeface="Symbol" pitchFamily="18" charset="2"/>
            </a:endParaRPr>
          </a:p>
          <a:p>
            <a:r>
              <a:rPr lang="bg-BG" sz="2800">
                <a:sym typeface="Symbol" pitchFamily="18" charset="2"/>
              </a:rPr>
              <a:t>Мозъчен ствол, норадренергични неврони</a:t>
            </a:r>
          </a:p>
          <a:p>
            <a:r>
              <a:rPr lang="bg-BG" sz="2800">
                <a:sym typeface="Symbol" pitchFamily="18" charset="2"/>
              </a:rPr>
              <a:t></a:t>
            </a:r>
          </a:p>
          <a:p>
            <a:r>
              <a:rPr lang="bg-BG" sz="2800">
                <a:sym typeface="Symbol" pitchFamily="18" charset="2"/>
              </a:rPr>
              <a:t>Термо-регулаторен център в хипоталамуса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/>
              <a:t>      Екзогенни пирогени</a:t>
            </a:r>
          </a:p>
          <a:p>
            <a:r>
              <a:rPr lang="bg-BG">
                <a:sym typeface="Symbol" pitchFamily="18" charset="2"/>
              </a:rPr>
              <a:t>                  </a:t>
            </a:r>
          </a:p>
          <a:p>
            <a:r>
              <a:rPr lang="bg-BG"/>
              <a:t>         </a:t>
            </a:r>
            <a:r>
              <a:rPr lang="bg-BG">
                <a:sym typeface="Symbol" pitchFamily="18" charset="2"/>
              </a:rPr>
              <a:t> Хипоталамус </a:t>
            </a:r>
          </a:p>
          <a:p>
            <a:r>
              <a:rPr lang="bg-BG">
                <a:sym typeface="Symbol" pitchFamily="18" charset="2"/>
              </a:rPr>
              <a:t>  </a:t>
            </a:r>
            <a:r>
              <a:rPr lang="en-US">
                <a:sym typeface="Symbol" pitchFamily="18" charset="2"/>
              </a:rPr>
              <a:t>"toll-like" </a:t>
            </a:r>
            <a:r>
              <a:rPr lang="bg-BG">
                <a:sym typeface="Symbol" pitchFamily="18" charset="2"/>
              </a:rPr>
              <a:t>рецептори върху</a:t>
            </a:r>
          </a:p>
          <a:p>
            <a:r>
              <a:rPr lang="bg-BG">
                <a:sym typeface="Symbol" pitchFamily="18" charset="2"/>
              </a:rPr>
              <a:t>      ендотелни клетки</a:t>
            </a:r>
          </a:p>
          <a:p>
            <a:r>
              <a:rPr lang="bg-BG">
                <a:sym typeface="Symbol" pitchFamily="18" charset="2"/>
              </a:rPr>
              <a:t>                  </a:t>
            </a:r>
          </a:p>
          <a:p>
            <a:r>
              <a:rPr lang="bg-BG">
                <a:sym typeface="Symbol" pitchFamily="18" charset="2"/>
              </a:rPr>
              <a:t>   терморегулаторен център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8" name="Picture 12" descr="Copy of mama 003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04963" y="531813"/>
            <a:ext cx="5934075" cy="5345112"/>
          </a:xfrm>
          <a:noFill/>
          <a:ln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/>
              <a:t>Повишена чувствителност на студочувствителните неврони</a:t>
            </a:r>
          </a:p>
          <a:p>
            <a:endParaRPr lang="bg-BG"/>
          </a:p>
          <a:p>
            <a:r>
              <a:rPr lang="bg-BG"/>
              <a:t>Промени в топлопродукцията и топлоотдаването както при ниска околна температура  до достигане на новата зададена стойност на телесната температура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/>
              <a:t>Високата температура се поддържа докато има ендогенни пирогени, има равновесие между топлопродукция и топлоотдаване на ново,</a:t>
            </a:r>
            <a:r>
              <a:rPr lang="en-US"/>
              <a:t> </a:t>
            </a:r>
            <a:r>
              <a:rPr lang="bg-BG"/>
              <a:t>по-високо ниво</a:t>
            </a:r>
          </a:p>
          <a:p>
            <a:r>
              <a:rPr lang="bg-BG"/>
              <a:t>Преустановено действие на пирогените</a:t>
            </a:r>
          </a:p>
          <a:p>
            <a:r>
              <a:rPr lang="bg-BG"/>
              <a:t>Връщане към нормална температура, силно увеличено топлоотдаване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Фактори повлияващи треската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/>
              <a:t>І. Неврогенни</a:t>
            </a:r>
          </a:p>
          <a:p>
            <a:pPr>
              <a:buFont typeface="Wingdings" pitchFamily="2" charset="2"/>
              <a:buNone/>
            </a:pPr>
            <a:r>
              <a:rPr lang="bg-BG"/>
              <a:t>	- мозъчна кора</a:t>
            </a:r>
          </a:p>
          <a:p>
            <a:pPr>
              <a:buFont typeface="Wingdings" pitchFamily="2" charset="2"/>
              <a:buNone/>
            </a:pPr>
            <a:r>
              <a:rPr lang="bg-BG"/>
              <a:t>	- симпатикус</a:t>
            </a:r>
          </a:p>
          <a:p>
            <a:pPr>
              <a:buFont typeface="Wingdings" pitchFamily="2" charset="2"/>
              <a:buNone/>
            </a:pPr>
            <a:r>
              <a:rPr lang="bg-BG"/>
              <a:t>	- рецептори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 sz="2800"/>
              <a:t>ІІ. Ендокринни</a:t>
            </a:r>
          </a:p>
          <a:p>
            <a:pPr>
              <a:buFont typeface="Wingdings" pitchFamily="2" charset="2"/>
              <a:buNone/>
            </a:pPr>
            <a:r>
              <a:rPr lang="bg-BG" sz="2800"/>
              <a:t>	- потенциращи - тироидни хормони (ефекти?), прогестерон</a:t>
            </a:r>
          </a:p>
          <a:p>
            <a:pPr>
              <a:buFont typeface="Wingdings" pitchFamily="2" charset="2"/>
              <a:buNone/>
            </a:pPr>
            <a:r>
              <a:rPr lang="bg-BG" sz="2800"/>
              <a:t>   - потискащи - А</a:t>
            </a:r>
            <a:r>
              <a:rPr lang="en-US" sz="2800"/>
              <a:t>C</a:t>
            </a:r>
            <a:r>
              <a:rPr lang="bg-BG" sz="2800"/>
              <a:t>Т</a:t>
            </a:r>
            <a:r>
              <a:rPr lang="en-US" sz="2800"/>
              <a:t>H</a:t>
            </a:r>
            <a:r>
              <a:rPr lang="bg-BG" sz="2800"/>
              <a:t>, глюкокортикоиди</a:t>
            </a:r>
            <a:r>
              <a:rPr lang="en-US" sz="2800"/>
              <a:t> - </a:t>
            </a:r>
            <a:r>
              <a:rPr lang="en-US" sz="2800">
                <a:sym typeface="Symbol" pitchFamily="18" charset="2"/>
              </a:rPr>
              <a:t></a:t>
            </a:r>
            <a:r>
              <a:rPr lang="bg-BG" sz="2800">
                <a:sym typeface="Symbol" pitchFamily="18" charset="2"/>
              </a:rPr>
              <a:t>цитокини</a:t>
            </a:r>
            <a:r>
              <a:rPr lang="en-US" sz="2800">
                <a:sym typeface="Symbol" pitchFamily="18" charset="2"/>
              </a:rPr>
              <a:t>,PL</a:t>
            </a:r>
            <a:r>
              <a:rPr lang="bg-BG" sz="2800">
                <a:sym typeface="Symbol" pitchFamily="18" charset="2"/>
              </a:rPr>
              <a:t>А</a:t>
            </a:r>
            <a:r>
              <a:rPr lang="bg-BG" sz="2800" baseline="-20000">
                <a:sym typeface="Symbol" pitchFamily="18" charset="2"/>
              </a:rPr>
              <a:t>2</a:t>
            </a:r>
            <a:r>
              <a:rPr lang="en-US" sz="2800" baseline="-20000">
                <a:sym typeface="Symbol" pitchFamily="18" charset="2"/>
              </a:rPr>
              <a:t> </a:t>
            </a:r>
            <a:r>
              <a:rPr lang="en-US" sz="2800">
                <a:sym typeface="Symbol" pitchFamily="18" charset="2"/>
              </a:rPr>
              <a:t></a:t>
            </a:r>
            <a:r>
              <a:rPr lang="en-US" sz="2800" baseline="-20000">
                <a:sym typeface="Symbol" pitchFamily="18" charset="2"/>
              </a:rPr>
              <a:t> </a:t>
            </a:r>
            <a:r>
              <a:rPr lang="en-US" sz="2800">
                <a:sym typeface="Symbol" pitchFamily="18" charset="2"/>
              </a:rPr>
              <a:t></a:t>
            </a:r>
            <a:r>
              <a:rPr lang="en-US" sz="2800" baseline="-20000">
                <a:sym typeface="Symbol" pitchFamily="18" charset="2"/>
              </a:rPr>
              <a:t> </a:t>
            </a:r>
            <a:r>
              <a:rPr lang="en-US" sz="2800">
                <a:sym typeface="Symbol" pitchFamily="18" charset="2"/>
              </a:rPr>
              <a:t>PGE</a:t>
            </a:r>
            <a:r>
              <a:rPr lang="en-US" sz="2800" baseline="-20000">
                <a:sym typeface="Symbol" pitchFamily="18" charset="2"/>
              </a:rPr>
              <a:t>2       </a:t>
            </a:r>
          </a:p>
          <a:p>
            <a:pPr>
              <a:buFont typeface="Wingdings" pitchFamily="2" charset="2"/>
              <a:buNone/>
            </a:pPr>
            <a:r>
              <a:rPr lang="bg-BG" sz="2800"/>
              <a:t>   - криогени (ендогенни антипиретици) -</a:t>
            </a:r>
            <a:r>
              <a:rPr lang="en-US" sz="2800"/>
              <a:t> ADH, MSH, CRH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</a:t>
            </a:r>
            <a:r>
              <a:rPr lang="bg-BG" sz="2800"/>
              <a:t>- антипиретични цитокини - </a:t>
            </a:r>
            <a:r>
              <a:rPr lang="en-US" sz="2800"/>
              <a:t>IL-10, IL-1RA</a:t>
            </a:r>
            <a:endParaRPr lang="bg-BG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Определение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/>
              <a:t>Типов патологичен процес характерен за топлокръвните животни и човека, при който телесната температура се повишава вследствие пренастройване на терморегулаторния център на по-високо ниво под влияние на вещества наречени пирогени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Стадии на треската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sz="2800"/>
              <a:t>І. Стадий на повишаване на телесната температура (</a:t>
            </a:r>
            <a:r>
              <a:rPr lang="en-US" sz="2800"/>
              <a:t>stadium incrementi</a:t>
            </a:r>
            <a:r>
              <a:rPr lang="bg-BG" sz="2800"/>
              <a:t>)</a:t>
            </a:r>
            <a:endParaRPr lang="en-US" sz="28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sz="2800"/>
              <a:t>	- внезапно повишение (крупозна пневмония)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sz="2800"/>
              <a:t>	- постепенно повишение(коремен тиф)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sz="2800"/>
              <a:t>	- намалено топлоотдаване (вазоконстрикция):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sz="2800"/>
              <a:t>   	- кожа - бледа,студена, суха, настръхнала ("гъша кожа")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sz="2800"/>
              <a:t>	- увеличена топлопродукция - тремор, хипергликемия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sz="2400"/>
              <a:t>ІІ. Върхов стадий </a:t>
            </a:r>
            <a:r>
              <a:rPr lang="en-US" sz="2400"/>
              <a:t>(stadium fastigii)</a:t>
            </a:r>
            <a:endParaRPr lang="bg-BG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sz="2400"/>
              <a:t>	- температура на ново ниво: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sz="2400"/>
              <a:t>  		- субфебрилна - до 38</a:t>
            </a:r>
            <a:r>
              <a:rPr lang="en-US" sz="2400"/>
              <a:t>°</a:t>
            </a:r>
            <a:r>
              <a:rPr lang="bg-BG" sz="2400"/>
              <a:t>С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sz="2400"/>
              <a:t>  		- умерена - до 39</a:t>
            </a:r>
            <a:r>
              <a:rPr lang="en-US" sz="2400"/>
              <a:t>°</a:t>
            </a:r>
            <a:r>
              <a:rPr lang="bg-BG" sz="2400"/>
              <a:t>С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sz="2400"/>
              <a:t>  		- висока - от 39</a:t>
            </a:r>
            <a:r>
              <a:rPr lang="en-US" sz="2400"/>
              <a:t>°</a:t>
            </a:r>
            <a:r>
              <a:rPr lang="bg-BG" sz="2400"/>
              <a:t>С до 41</a:t>
            </a:r>
            <a:r>
              <a:rPr lang="en-US" sz="2400"/>
              <a:t>°</a:t>
            </a:r>
            <a:r>
              <a:rPr lang="bg-BG" sz="2400"/>
              <a:t>С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sz="2400"/>
              <a:t>  		- хиперпиретична - над 41</a:t>
            </a:r>
            <a:r>
              <a:rPr lang="en-US" sz="2400"/>
              <a:t>°</a:t>
            </a:r>
            <a:r>
              <a:rPr lang="bg-BG" sz="2400"/>
              <a:t>С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sz="2400"/>
              <a:t>	- топлоотдаване - по-високо в сравнение с І стадий: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sz="2400"/>
              <a:t>   		- кожа - вазодилатация - зачервена, топла, суха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sz="2400"/>
              <a:t>   	- сърце - тахикардия, екстрасистолия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sz="2400"/>
              <a:t>   - дишане - учестено,повърхностно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sz="2400"/>
              <a:t>   - диуреза - намалена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 sz="2800"/>
              <a:t>ІІІ. Стадий на понижаване на температурата </a:t>
            </a:r>
            <a:r>
              <a:rPr lang="en-US" sz="2800"/>
              <a:t>(stadium decrementi)</a:t>
            </a:r>
            <a:r>
              <a:rPr lang="bg-BG" sz="2800"/>
              <a:t> </a:t>
            </a:r>
          </a:p>
          <a:p>
            <a:pPr>
              <a:buFont typeface="Wingdings" pitchFamily="2" charset="2"/>
              <a:buNone/>
            </a:pPr>
            <a:r>
              <a:rPr lang="bg-BG" sz="2800"/>
              <a:t>- намалена топлопродукция</a:t>
            </a:r>
          </a:p>
          <a:p>
            <a:pPr>
              <a:buFont typeface="Wingdings" pitchFamily="2" charset="2"/>
              <a:buNone/>
            </a:pPr>
            <a:r>
              <a:rPr lang="bg-BG" sz="2800"/>
              <a:t>- увеличено топлоотдаване:</a:t>
            </a:r>
          </a:p>
          <a:p>
            <a:pPr>
              <a:buFont typeface="Wingdings" pitchFamily="2" charset="2"/>
              <a:buNone/>
            </a:pPr>
            <a:r>
              <a:rPr lang="bg-BG" sz="2800"/>
              <a:t>   - кожа - вазодилатация, обилно потене </a:t>
            </a:r>
          </a:p>
          <a:p>
            <a:pPr>
              <a:buFont typeface="Wingdings" pitchFamily="2" charset="2"/>
              <a:buNone/>
            </a:pPr>
            <a:r>
              <a:rPr lang="bg-BG" sz="2800"/>
              <a:t>- критично (бързо) понижение - опасност от остра съдова недостатъчност </a:t>
            </a:r>
          </a:p>
          <a:p>
            <a:pPr>
              <a:buFont typeface="Wingdings" pitchFamily="2" charset="2"/>
              <a:buNone/>
            </a:pPr>
            <a:r>
              <a:rPr lang="bg-BG" sz="2800"/>
              <a:t>- литично (постепенно)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/>
              <a:t>Температурни криви</a:t>
            </a:r>
          </a:p>
          <a:p>
            <a:pPr lvl="1">
              <a:buFontTx/>
              <a:buNone/>
            </a:pPr>
            <a:r>
              <a:rPr lang="bg-BG"/>
              <a:t>- </a:t>
            </a:r>
            <a:r>
              <a:rPr lang="en-US"/>
              <a:t>febris continua</a:t>
            </a:r>
            <a:r>
              <a:rPr lang="bg-BG"/>
              <a:t> - колебания до 1</a:t>
            </a:r>
            <a:r>
              <a:rPr lang="en-US"/>
              <a:t>°</a:t>
            </a:r>
            <a:r>
              <a:rPr lang="bg-BG"/>
              <a:t>С – крупозна пневмония</a:t>
            </a:r>
            <a:endParaRPr lang="en-US"/>
          </a:p>
          <a:p>
            <a:pPr lvl="1">
              <a:buFontTx/>
              <a:buNone/>
            </a:pPr>
            <a:r>
              <a:rPr lang="en-US"/>
              <a:t>- febris remittens</a:t>
            </a:r>
            <a:r>
              <a:rPr lang="bg-BG"/>
              <a:t> - колебания над 1</a:t>
            </a:r>
            <a:r>
              <a:rPr lang="en-US"/>
              <a:t>°</a:t>
            </a:r>
            <a:r>
              <a:rPr lang="bg-BG"/>
              <a:t>С, не стига до нормата(сепсис)  </a:t>
            </a:r>
            <a:endParaRPr lang="en-US"/>
          </a:p>
          <a:p>
            <a:pPr lvl="1">
              <a:buFontTx/>
              <a:buNone/>
            </a:pPr>
            <a:r>
              <a:rPr lang="en-US"/>
              <a:t>- febris intermittens</a:t>
            </a:r>
            <a:r>
              <a:rPr lang="bg-BG"/>
              <a:t> - колебания над 1</a:t>
            </a:r>
            <a:r>
              <a:rPr lang="en-US"/>
              <a:t>°</a:t>
            </a:r>
            <a:r>
              <a:rPr lang="bg-BG"/>
              <a:t>С, стига до нормата - малария 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/>
              <a:t>- febris recurrens</a:t>
            </a:r>
            <a:r>
              <a:rPr lang="bg-BG"/>
              <a:t> - редуване на фебрилни и афебрилни периоди – възвратен тиф</a:t>
            </a:r>
            <a:endParaRPr lang="en-US"/>
          </a:p>
          <a:p>
            <a:pPr lvl="1">
              <a:buFontTx/>
              <a:buNone/>
            </a:pPr>
            <a:r>
              <a:rPr lang="en-US"/>
              <a:t>- febris hectica</a:t>
            </a:r>
            <a:r>
              <a:rPr lang="bg-BG"/>
              <a:t>(изтощаваща) - резки колебания: 3-5</a:t>
            </a:r>
            <a:r>
              <a:rPr lang="en-US"/>
              <a:t>°</a:t>
            </a:r>
            <a:r>
              <a:rPr lang="bg-BG"/>
              <a:t>С(туберкулоза,сепсис)</a:t>
            </a:r>
            <a:endParaRPr lang="en-US"/>
          </a:p>
          <a:p>
            <a:pPr lvl="1">
              <a:buFontTx/>
              <a:buNone/>
            </a:pPr>
            <a:r>
              <a:rPr lang="en-US"/>
              <a:t>- febris inversa</a:t>
            </a:r>
            <a:r>
              <a:rPr lang="bg-BG"/>
              <a:t> - по-висока сутрешна(бруцелоза) </a:t>
            </a:r>
            <a:endParaRPr lang="en-US"/>
          </a:p>
          <a:p>
            <a:pPr lvl="1">
              <a:buFontTx/>
              <a:buNone/>
            </a:pPr>
            <a:r>
              <a:rPr lang="en-US"/>
              <a:t>- febris undulans</a:t>
            </a:r>
            <a:r>
              <a:rPr lang="bg-BG"/>
              <a:t> - вълнообразна</a:t>
            </a:r>
            <a:endParaRPr lang="en-US"/>
          </a:p>
          <a:p>
            <a:endParaRPr lang="bg-BG"/>
          </a:p>
          <a:p>
            <a:endParaRPr lang="bg-BG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/>
          </a:p>
        </p:txBody>
      </p:sp>
      <p:pic>
        <p:nvPicPr>
          <p:cNvPr id="31748" name="Picture 4" descr="mama 0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8229600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/>
          </a:p>
        </p:txBody>
      </p:sp>
      <p:pic>
        <p:nvPicPr>
          <p:cNvPr id="32772" name="Picture 4" descr="mama 00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8229600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4821" name="Picture 5" descr="mama 00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8229600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3796" name="Picture 4" descr="mama 00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422400"/>
            <a:ext cx="8534400" cy="4984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5844" name="Picture 4" descr="mama 00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8229600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4000"/>
              <a:t>Топлопродукция (термогенеза)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/>
              <a:t>Съкратителна и несъкратителна термогенеза</a:t>
            </a:r>
          </a:p>
          <a:p>
            <a:r>
              <a:rPr lang="bg-BG"/>
              <a:t>Химична и нехимична термогенеза</a:t>
            </a:r>
          </a:p>
          <a:p>
            <a:r>
              <a:rPr lang="bg-BG"/>
              <a:t>Химична = несъкратителна</a:t>
            </a:r>
          </a:p>
          <a:p>
            <a:pPr lvl="1"/>
            <a:r>
              <a:rPr lang="bg-BG"/>
              <a:t>значение на кафявата мастна тъкан</a:t>
            </a:r>
          </a:p>
          <a:p>
            <a:pPr lvl="2"/>
            <a:r>
              <a:rPr lang="bg-BG"/>
              <a:t>термогенин - "разкачващ белтък-1"</a:t>
            </a:r>
          </a:p>
          <a:p>
            <a:pPr lvl="2"/>
            <a:r>
              <a:rPr lang="bg-BG"/>
              <a:t>разкачващ = декупелуващ = разединяващ = разпрягащ агент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/>
              <a:t>Треска с неизвестен произход</a:t>
            </a:r>
          </a:p>
          <a:p>
            <a:pPr>
              <a:buFontTx/>
              <a:buChar char="-"/>
            </a:pPr>
            <a:r>
              <a:rPr lang="bg-BG"/>
              <a:t>-над 3 седмици</a:t>
            </a:r>
          </a:p>
          <a:p>
            <a:pPr>
              <a:buFontTx/>
              <a:buChar char="-"/>
            </a:pPr>
            <a:r>
              <a:rPr lang="bg-BG"/>
              <a:t>-над 38,3 </a:t>
            </a:r>
            <a:r>
              <a:rPr lang="en-US"/>
              <a:t>°</a:t>
            </a:r>
            <a:r>
              <a:rPr lang="bg-BG"/>
              <a:t>С </a:t>
            </a:r>
          </a:p>
          <a:p>
            <a:pPr>
              <a:buFontTx/>
              <a:buChar char="-"/>
            </a:pPr>
            <a:r>
              <a:rPr lang="bg-BG"/>
              <a:t>-без уточнена диагноза</a:t>
            </a:r>
          </a:p>
          <a:p>
            <a:pPr>
              <a:buFontTx/>
              <a:buChar char="-"/>
            </a:pPr>
            <a:r>
              <a:rPr lang="bg-BG"/>
              <a:t>-причини – тумор, колагеноза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Полезни ефекти на треската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 sz="2400"/>
              <a:t>Пиротерапия</a:t>
            </a:r>
            <a:r>
              <a:rPr lang="en-US" sz="2400"/>
              <a:t> - </a:t>
            </a:r>
            <a:r>
              <a:rPr lang="bg-BG" sz="2400"/>
              <a:t>лечение с пирогени (напр.невролуес)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bg-BG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 sz="2400"/>
              <a:t>Високата температура: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 sz="2400"/>
              <a:t>- по отношение на микроорганизмите: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 sz="2400"/>
              <a:t>   - потиска растежа и размножаването им (напр.риновирусите в горните дихателни пътища – оптималната </a:t>
            </a:r>
            <a:r>
              <a:rPr lang="en-US" sz="2400"/>
              <a:t>t °</a:t>
            </a:r>
            <a:r>
              <a:rPr lang="bg-BG" sz="2400"/>
              <a:t> е 33</a:t>
            </a:r>
            <a:r>
              <a:rPr lang="en-US" sz="2400"/>
              <a:t>°</a:t>
            </a:r>
            <a:r>
              <a:rPr lang="bg-BG" sz="2400"/>
              <a:t>С 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 sz="2400"/>
              <a:t>   - намалява серумните нива на желязо, цинк и мед - необходими за репликацията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 sz="2400"/>
              <a:t>  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/>
              <a:t>- потиска вирусната репликация чрез лизозомни ензими и автодеструкция на инфектираната клетка</a:t>
            </a:r>
          </a:p>
          <a:p>
            <a:pPr>
              <a:buFont typeface="Wingdings" pitchFamily="2" charset="2"/>
              <a:buNone/>
            </a:pPr>
            <a:r>
              <a:rPr lang="bg-BG"/>
              <a:t>   - повишава чувствителността им към лекарства</a:t>
            </a:r>
          </a:p>
          <a:p>
            <a:endParaRPr lang="bg-BG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/>
              <a:t>- по отношение на макроорганизма:</a:t>
            </a:r>
          </a:p>
          <a:p>
            <a:pPr>
              <a:buFont typeface="Wingdings" pitchFamily="2" charset="2"/>
              <a:buNone/>
            </a:pPr>
            <a:r>
              <a:rPr lang="bg-BG"/>
              <a:t>    - стимулира фагоцитозата</a:t>
            </a:r>
          </a:p>
          <a:p>
            <a:pPr>
              <a:buFont typeface="Wingdings" pitchFamily="2" charset="2"/>
              <a:buNone/>
            </a:pPr>
            <a:r>
              <a:rPr lang="bg-BG"/>
              <a:t>    - активира </a:t>
            </a:r>
            <a:r>
              <a:rPr lang="en-US"/>
              <a:t>B</a:t>
            </a:r>
            <a:r>
              <a:rPr lang="bg-BG"/>
              <a:t>-</a:t>
            </a:r>
            <a:r>
              <a:rPr lang="en-US"/>
              <a:t>Ly</a:t>
            </a:r>
            <a:r>
              <a:rPr lang="bg-BG"/>
              <a:t> и синтеза на имуноглобулини</a:t>
            </a:r>
          </a:p>
          <a:p>
            <a:pPr>
              <a:buFont typeface="Wingdings" pitchFamily="2" charset="2"/>
              <a:buNone/>
            </a:pPr>
            <a:r>
              <a:rPr lang="bg-BG"/>
              <a:t>    - активира синтеза на интерферон</a:t>
            </a:r>
          </a:p>
          <a:p>
            <a:pPr>
              <a:buFont typeface="Wingdings" pitchFamily="2" charset="2"/>
              <a:buNone/>
            </a:pPr>
            <a:r>
              <a:rPr lang="bg-BG"/>
              <a:t>    - стимулира хемопоезата   </a:t>
            </a:r>
          </a:p>
          <a:p>
            <a:pPr>
              <a:buFont typeface="Wingdings" pitchFamily="2" charset="2"/>
              <a:buNone/>
            </a:pPr>
            <a:r>
              <a:rPr lang="bg-BG"/>
              <a:t>    - повишава бариерната функция на черния дроб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Неблагоприятни ефекти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sz="2400"/>
              <a:t>І. Нервна с-ма - възбуждение/задържане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sz="2400"/>
              <a:t>    - безсъние, главоболие, превъзбуда, халюцинации, гърчове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sz="2400"/>
              <a:t>    - апатия, сънливост, безсъзнание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sz="2400"/>
              <a:t>ІІ. Сърдечно-съдова с-ма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sz="2400"/>
              <a:t>    - сърдечна честота - нараства в І и ІІ стадий, 8-10 удари/мин. на всеки 1</a:t>
            </a:r>
            <a:r>
              <a:rPr lang="en-US" sz="2400"/>
              <a:t>°</a:t>
            </a:r>
            <a:r>
              <a:rPr lang="bg-BG" sz="2400"/>
              <a:t>С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sz="2400"/>
              <a:t>    - ритъмни нарушения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sz="2400"/>
              <a:t>    - артериално налягане - І стадий - повишение, ІІІ стадий - понижение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sz="2400"/>
              <a:t>    - манифестна сърдечна недостатъчност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sz="2400"/>
              <a:t>ІІІ. Дихателна с-ма - възбуждане на дихателния център в ІІ-ІІ</a:t>
            </a:r>
            <a:r>
              <a:rPr lang="en-US" sz="2400"/>
              <a:t>I </a:t>
            </a:r>
            <a:r>
              <a:rPr lang="bg-BG" sz="2400"/>
              <a:t>стадий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sz="2400"/>
              <a:t>ІV. Гастроинтестинална с-ма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sz="2400"/>
              <a:t>   - безапетите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sz="2400"/>
              <a:t>   - намалена секреторна активност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sz="2400"/>
              <a:t>   - забавена перисталтика - гнилостни процеси - гадене, повръщане, метеоризъм, обща интоксикация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bg-BG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sz="2400"/>
              <a:t>V. Отделителна с-ма - промени в диурезата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bg-BG" sz="24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bg-BG" sz="2400"/>
              <a:t>VІ. Ендокринна с-ма - хипоталамо-хипофизарно-надбъбречната ос, симпатико-адренална с-ма, хипофизарно-тироидната ос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/>
              <a:t>Принципи на лечението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/>
              <a:t>-медикаменти(антипиретици)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/>
              <a:t>-!остра съдова недостатъчност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/>
              <a:t>-охлаждане-! опасност от вазоконстрикция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/>
              <a:t>-рехидратация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/>
              <a:t>-лесно-смилаема, калорична храна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bg-BG"/>
              <a:t>-витаминна  суплементация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bg-BG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 sz="4000"/>
              <a:t>Особености на терморегулацията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2800"/>
              <a:t>При възрастни </a:t>
            </a:r>
          </a:p>
          <a:p>
            <a:pPr lvl="1"/>
            <a:r>
              <a:rPr lang="bg-BG" sz="2400"/>
              <a:t>Структурни и функционални промени в кожата - намалена чувствителност за топло и студено,намалено или липсващо изпотяване, намален вазоконстрикторен отговор, забавена циркулация</a:t>
            </a:r>
          </a:p>
          <a:p>
            <a:pPr lvl="1"/>
            <a:r>
              <a:rPr lang="bg-BG" sz="2400"/>
              <a:t>Намалена топлопродукция - забавен и намален студов тремор, забавен метаболизъм, недохранване, намалена кафява мастна тъкан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/>
              <a:t>При деца</a:t>
            </a:r>
          </a:p>
          <a:p>
            <a:pPr lvl="1"/>
            <a:r>
              <a:rPr lang="bg-BG"/>
              <a:t>Повишено съотношение телесна повърхност/телесно тегло - повишено топлоотдаване</a:t>
            </a:r>
          </a:p>
          <a:p>
            <a:pPr lvl="1"/>
            <a:r>
              <a:rPr lang="bg-BG"/>
              <a:t>Малко подкожна мазнина- лоша топлоизолация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Особености на треската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/>
              <a:t>І. При възрастни</a:t>
            </a:r>
          </a:p>
          <a:p>
            <a:pPr lvl="1"/>
            <a:r>
              <a:rPr lang="bg-BG"/>
              <a:t>Намален или липсващ температурен отговор при инфекции</a:t>
            </a:r>
          </a:p>
          <a:p>
            <a:pPr lvl="1"/>
            <a:r>
              <a:rPr lang="bg-BG"/>
              <a:t>Висока заболеваемост и смъртност поради липсата на полезните ефекти на треската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2" name="Picture 10" descr="mama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143000"/>
            <a:ext cx="8305800" cy="5116513"/>
          </a:xfrm>
          <a:noFill/>
          <a:ln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/>
              <a:t>ІІ. При деца</a:t>
            </a:r>
          </a:p>
          <a:p>
            <a:pPr lvl="1"/>
            <a:r>
              <a:rPr lang="bg-BG"/>
              <a:t>Висока температура при леки инфекции</a:t>
            </a:r>
          </a:p>
          <a:p>
            <a:pPr lvl="1"/>
            <a:r>
              <a:rPr lang="bg-BG"/>
              <a:t>Фебрилни гърчове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Хипертермия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/>
              <a:t>Обменна хипертермия</a:t>
            </a:r>
            <a:r>
              <a:rPr lang="en-US"/>
              <a:t> - ?</a:t>
            </a:r>
            <a:endParaRPr lang="bg-BG"/>
          </a:p>
          <a:p>
            <a:endParaRPr lang="bg-BG"/>
          </a:p>
          <a:p>
            <a:r>
              <a:rPr lang="bg-BG"/>
              <a:t>Проста хипертермия - прегряване</a:t>
            </a:r>
          </a:p>
          <a:p>
            <a:endParaRPr lang="bg-BG"/>
          </a:p>
          <a:p>
            <a:r>
              <a:rPr lang="bg-BG"/>
              <a:t>Малигнена хипертермия - при обща наркоза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  <a:p>
            <a:r>
              <a:rPr lang="bg-BG"/>
              <a:t>Б Л А Г О Д А Р Я</a:t>
            </a:r>
          </a:p>
          <a:p>
            <a:endParaRPr lang="bg-BG"/>
          </a:p>
          <a:p>
            <a:r>
              <a:rPr lang="bg-BG"/>
              <a:t>                     З А</a:t>
            </a:r>
          </a:p>
          <a:p>
            <a:endParaRPr lang="bg-BG"/>
          </a:p>
          <a:p>
            <a:r>
              <a:rPr lang="bg-BG"/>
              <a:t>                     В Н И М А Н И Е Т О!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Топлоотдаване (термолиза)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/>
              <a:t>излъчване (радиация) - (?) лъчи</a:t>
            </a:r>
          </a:p>
          <a:p>
            <a:r>
              <a:rPr lang="bg-BG"/>
              <a:t>кондукция(провеждане)</a:t>
            </a:r>
          </a:p>
          <a:p>
            <a:r>
              <a:rPr lang="bg-BG"/>
              <a:t>конвекция</a:t>
            </a:r>
          </a:p>
          <a:p>
            <a:r>
              <a:rPr lang="bg-BG"/>
              <a:t>изпарение: </a:t>
            </a:r>
          </a:p>
          <a:p>
            <a:pPr lvl="1"/>
            <a:r>
              <a:rPr lang="bg-BG"/>
              <a:t>от кожата</a:t>
            </a:r>
          </a:p>
          <a:p>
            <a:pPr lvl="2"/>
            <a:r>
              <a:rPr lang="bg-BG"/>
              <a:t>невидимо</a:t>
            </a:r>
          </a:p>
          <a:p>
            <a:pPr lvl="2"/>
            <a:r>
              <a:rPr lang="bg-BG"/>
              <a:t>потни жлези</a:t>
            </a:r>
          </a:p>
          <a:p>
            <a:pPr lvl="1"/>
            <a:r>
              <a:rPr lang="bg-BG"/>
              <a:t>от издишания въздух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2" name="Picture 6" descr="mama 001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219200"/>
            <a:ext cx="8229600" cy="3995738"/>
          </a:xfrm>
          <a:noFill/>
          <a:ln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6" name="Picture 6" descr="mama 002"/>
          <p:cNvPicPr>
            <a:picLocks noGrp="1"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1000" y="1131888"/>
            <a:ext cx="8382000" cy="4143375"/>
          </a:xfrm>
          <a:noFill/>
          <a:ln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Телесна температура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/>
              <a:t>Измерване</a:t>
            </a:r>
          </a:p>
          <a:p>
            <a:pPr lvl="1"/>
            <a:r>
              <a:rPr lang="bg-BG"/>
              <a:t>аксиларно - на повърхността</a:t>
            </a:r>
          </a:p>
          <a:p>
            <a:pPr lvl="1"/>
            <a:r>
              <a:rPr lang="bg-BG"/>
              <a:t>ректално - на ядрото на тялото</a:t>
            </a:r>
            <a:endParaRPr lang="en-US"/>
          </a:p>
          <a:p>
            <a:r>
              <a:rPr lang="bg-BG"/>
              <a:t>Норма</a:t>
            </a:r>
          </a:p>
          <a:p>
            <a:r>
              <a:rPr lang="bg-BG"/>
              <a:t>Циркаден ритъм - най-ниска -сутрин 3ч, най-висока- 18ч, разлика 0,6 </a:t>
            </a:r>
            <a:r>
              <a:rPr lang="en-US"/>
              <a:t>°</a:t>
            </a:r>
            <a:r>
              <a:rPr lang="bg-BG"/>
              <a:t>С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Етиология на треската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I. </a:t>
            </a:r>
            <a:r>
              <a:rPr lang="bg-BG"/>
              <a:t>Екзогенни пирогени</a:t>
            </a:r>
          </a:p>
          <a:p>
            <a:pPr lvl="1"/>
            <a:r>
              <a:rPr lang="bg-BG"/>
              <a:t>бактериални:</a:t>
            </a:r>
          </a:p>
          <a:p>
            <a:pPr lvl="2"/>
            <a:r>
              <a:rPr lang="bg-BG"/>
              <a:t>ендотоксини - липополизахариди</a:t>
            </a:r>
          </a:p>
          <a:p>
            <a:pPr lvl="2"/>
            <a:r>
              <a:rPr lang="bg-BG"/>
              <a:t>екзотоксини - протеини</a:t>
            </a:r>
          </a:p>
          <a:p>
            <a:pPr lvl="1"/>
            <a:r>
              <a:rPr lang="bg-BG"/>
              <a:t>небактериални:</a:t>
            </a:r>
          </a:p>
          <a:p>
            <a:pPr lvl="2"/>
            <a:r>
              <a:rPr lang="bg-BG"/>
              <a:t>метали - олово, цинк</a:t>
            </a:r>
          </a:p>
          <a:p>
            <a:pPr lvl="2"/>
            <a:r>
              <a:rPr lang="bg-BG"/>
              <a:t>белтъци</a:t>
            </a:r>
          </a:p>
          <a:p>
            <a:pPr lvl="2"/>
            <a:r>
              <a:rPr lang="bg-BG"/>
              <a:t>хормони - прогестерон</a:t>
            </a:r>
          </a:p>
          <a:p>
            <a:pPr lvl="2"/>
            <a:r>
              <a:rPr lang="bg-BG"/>
              <a:t>хипертоничен р-р на натриев хлорид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iff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Cliff</Template>
  <TotalTime>842</TotalTime>
  <Words>967</Words>
  <Application>Microsoft Office PowerPoint</Application>
  <PresentationFormat>On-screen Show (4:3)</PresentationFormat>
  <Paragraphs>197</Paragraphs>
  <Slides>42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4" baseType="lpstr">
      <vt:lpstr>Cliff</vt:lpstr>
      <vt:lpstr>CorelDRAW.Graphic.10</vt:lpstr>
      <vt:lpstr>Slide 1</vt:lpstr>
      <vt:lpstr>Определение</vt:lpstr>
      <vt:lpstr>Топлопродукция (термогенеза)</vt:lpstr>
      <vt:lpstr>Slide 4</vt:lpstr>
      <vt:lpstr>Топлоотдаване (термолиза)</vt:lpstr>
      <vt:lpstr>Slide 6</vt:lpstr>
      <vt:lpstr>Slide 7</vt:lpstr>
      <vt:lpstr>Телесна температура</vt:lpstr>
      <vt:lpstr>Етиология на треската</vt:lpstr>
      <vt:lpstr>Slide 10</vt:lpstr>
      <vt:lpstr>Slide 11</vt:lpstr>
      <vt:lpstr>Патогенеза на треската</vt:lpstr>
      <vt:lpstr>Slide 13</vt:lpstr>
      <vt:lpstr>Slide 14</vt:lpstr>
      <vt:lpstr>Slide 15</vt:lpstr>
      <vt:lpstr>Slide 16</vt:lpstr>
      <vt:lpstr>Slide 17</vt:lpstr>
      <vt:lpstr>Фактори повлияващи треската</vt:lpstr>
      <vt:lpstr>Slide 19</vt:lpstr>
      <vt:lpstr>Стадии на треската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Полезни ефекти на треската</vt:lpstr>
      <vt:lpstr>Slide 32</vt:lpstr>
      <vt:lpstr>Slide 33</vt:lpstr>
      <vt:lpstr>Неблагоприятни ефекти</vt:lpstr>
      <vt:lpstr>Slide 35</vt:lpstr>
      <vt:lpstr>Slide 36</vt:lpstr>
      <vt:lpstr>Особености на терморегулацията</vt:lpstr>
      <vt:lpstr>Slide 38</vt:lpstr>
      <vt:lpstr>Особености на треската </vt:lpstr>
      <vt:lpstr>Slide 40</vt:lpstr>
      <vt:lpstr>Хипертермия</vt:lpstr>
      <vt:lpstr>Slide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66</cp:revision>
  <cp:lastPrinted>1601-01-01T00:00:00Z</cp:lastPrinted>
  <dcterms:created xsi:type="dcterms:W3CDTF">1601-01-01T00:00:00Z</dcterms:created>
  <dcterms:modified xsi:type="dcterms:W3CDTF">2016-04-26T05:39:03Z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