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4"/>
  </p:notesMasterIdLst>
  <p:handoutMasterIdLst>
    <p:handoutMasterId r:id="rId45"/>
  </p:handoutMasterIdLst>
  <p:sldIdLst>
    <p:sldId id="298" r:id="rId2"/>
    <p:sldId id="257" r:id="rId3"/>
    <p:sldId id="258" r:id="rId4"/>
    <p:sldId id="260" r:id="rId5"/>
    <p:sldId id="259" r:id="rId6"/>
    <p:sldId id="261" r:id="rId7"/>
    <p:sldId id="262" r:id="rId8"/>
    <p:sldId id="268" r:id="rId9"/>
    <p:sldId id="263" r:id="rId10"/>
    <p:sldId id="285" r:id="rId11"/>
    <p:sldId id="264" r:id="rId12"/>
    <p:sldId id="265" r:id="rId13"/>
    <p:sldId id="291" r:id="rId14"/>
    <p:sldId id="290" r:id="rId15"/>
    <p:sldId id="266" r:id="rId16"/>
    <p:sldId id="267" r:id="rId17"/>
    <p:sldId id="286" r:id="rId18"/>
    <p:sldId id="287" r:id="rId19"/>
    <p:sldId id="292" r:id="rId20"/>
    <p:sldId id="276" r:id="rId21"/>
    <p:sldId id="277" r:id="rId22"/>
    <p:sldId id="278" r:id="rId23"/>
    <p:sldId id="279" r:id="rId24"/>
    <p:sldId id="295" r:id="rId25"/>
    <p:sldId id="280" r:id="rId26"/>
    <p:sldId id="281" r:id="rId27"/>
    <p:sldId id="283" r:id="rId28"/>
    <p:sldId id="282" r:id="rId29"/>
    <p:sldId id="284" r:id="rId30"/>
    <p:sldId id="296" r:id="rId31"/>
    <p:sldId id="269" r:id="rId32"/>
    <p:sldId id="293" r:id="rId33"/>
    <p:sldId id="288" r:id="rId34"/>
    <p:sldId id="270" r:id="rId35"/>
    <p:sldId id="289" r:id="rId36"/>
    <p:sldId id="294" r:id="rId37"/>
    <p:sldId id="273" r:id="rId38"/>
    <p:sldId id="274" r:id="rId39"/>
    <p:sldId id="272" r:id="rId40"/>
    <p:sldId id="275" r:id="rId41"/>
    <p:sldId id="271" r:id="rId42"/>
    <p:sldId id="297" r:id="rId43"/>
  </p:sldIdLst>
  <p:sldSz cx="9144000" cy="6858000" type="screen4x3"/>
  <p:notesSz cx="7010400" cy="92964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6" autoAdjust="0"/>
    <p:restoredTop sz="94660"/>
  </p:normalViewPr>
  <p:slideViewPr>
    <p:cSldViewPr>
      <p:cViewPr varScale="1">
        <p:scale>
          <a:sx n="54" d="100"/>
          <a:sy n="54" d="100"/>
        </p:scale>
        <p:origin x="-132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3CBF5068-825C-4C6D-BDAE-50C1649703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B6117-B41F-4F44-9045-F892703AD5F1}" type="datetimeFigureOut">
              <a:rPr lang="bg-BG" smtClean="0"/>
              <a:t>26.4.2016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F197C-6213-4CFE-8A29-55CC48395EBC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970784" y="8830643"/>
            <a:ext cx="3038049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4" tIns="46587" rIns="93174" bIns="46587" anchor="b"/>
          <a:lstStyle/>
          <a:p>
            <a:pPr algn="r" defTabSz="931857"/>
            <a:fld id="{CAF55115-5B79-462C-B47E-4BCE736828AE}" type="slidenum">
              <a:rPr lang="bg-BG" altLang="bg-BG" sz="1200">
                <a:latin typeface="Arial" charset="0"/>
              </a:rPr>
              <a:pPr algn="r" defTabSz="931857"/>
              <a:t>1</a:t>
            </a:fld>
            <a:endParaRPr lang="bg-BG" altLang="bg-BG" sz="1200" dirty="0">
              <a:latin typeface="Arial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1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1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1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1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2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712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4712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4712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4712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712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712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7EE324-A771-4B30-AC2D-AB9CBD8FA53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6779F-769F-41B3-AFB6-AF2AB50767B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C12AD-30B7-47BF-8016-83D24491F84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8CA7C1-95E7-42D8-BDB5-D0AE878E25B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7CD44-0844-4F76-8764-50F4AD3A383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A49CC-BAE7-4B5E-AFF3-B860ADC70BB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57334-E343-43A2-8814-53413E99AD0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7D81F-D6CE-4E69-A134-E5C19A5237D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F2A50-CFFE-4897-9488-845FAC99807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4DD3C-6AE2-4A24-A00F-CBDBC0E3AA1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08322-391A-4BB1-8BD7-59EBCEC7DD1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6447A-B681-4346-9638-A1F5A9C0D29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608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8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8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8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8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8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8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9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9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9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9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9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9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9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4609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4609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4609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bg-BG"/>
          </a:p>
        </p:txBody>
      </p:sp>
      <p:sp>
        <p:nvSpPr>
          <p:cNvPr id="4610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bg-BG"/>
          </a:p>
        </p:txBody>
      </p:sp>
      <p:sp>
        <p:nvSpPr>
          <p:cNvPr id="4610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52DF5A8-FCDE-48C6-8F5C-C038F6E46583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61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5"/>
          <p:cNvSpPr>
            <a:spLocks noChangeShapeType="1"/>
          </p:cNvSpPr>
          <p:nvPr/>
        </p:nvSpPr>
        <p:spPr bwMode="auto">
          <a:xfrm>
            <a:off x="2171700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graphicFrame>
        <p:nvGraphicFramePr>
          <p:cNvPr id="38915" name="Object 6"/>
          <p:cNvGraphicFramePr>
            <a:graphicFrameLocks noChangeAspect="1"/>
          </p:cNvGraphicFramePr>
          <p:nvPr/>
        </p:nvGraphicFramePr>
        <p:xfrm>
          <a:off x="271463" y="209550"/>
          <a:ext cx="862012" cy="882650"/>
        </p:xfrm>
        <a:graphic>
          <a:graphicData uri="http://schemas.openxmlformats.org/presentationml/2006/ole">
            <p:oleObj spid="_x0000_s2050" r:id="rId4" imgW="4785480" imgH="4894560" progId="CorelDRAW.Graphic.10">
              <p:embed/>
            </p:oleObj>
          </a:graphicData>
        </a:graphic>
      </p:graphicFrame>
      <p:sp>
        <p:nvSpPr>
          <p:cNvPr id="38916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endParaRPr lang="bg-BG"/>
          </a:p>
        </p:txBody>
      </p:sp>
      <p:sp>
        <p:nvSpPr>
          <p:cNvPr id="38917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rIns="0" anchor="ctr">
            <a:spAutoFit/>
          </a:bodyPr>
          <a:lstStyle/>
          <a:p>
            <a:endParaRPr lang="bg-BG"/>
          </a:p>
        </p:txBody>
      </p:sp>
      <p:sp>
        <p:nvSpPr>
          <p:cNvPr id="38918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rIns="0" anchor="ctr">
            <a:spAutoFit/>
          </a:bodyPr>
          <a:lstStyle/>
          <a:p>
            <a:pPr algn="ctr"/>
            <a:r>
              <a:rPr lang="bg-BG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МЕДИЦИНСКИ УНИВЕРСИТЕТ </a:t>
            </a:r>
            <a:r>
              <a:rPr lang="bg-BG" sz="2400" b="1" dirty="0">
                <a:solidFill>
                  <a:srgbClr val="FFFF00"/>
                </a:solidFill>
                <a:cs typeface="Times New Roman" pitchFamily="18" charset="0"/>
              </a:rPr>
              <a:t>–</a:t>
            </a:r>
            <a:r>
              <a:rPr lang="bg-BG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ПЛЕВЕН</a:t>
            </a:r>
            <a:endParaRPr lang="bg-BG" sz="2400" b="1" dirty="0">
              <a:solidFill>
                <a:srgbClr val="FFFF00"/>
              </a:solidFill>
            </a:endParaRPr>
          </a:p>
          <a:p>
            <a:pPr algn="ctr"/>
            <a:r>
              <a:rPr lang="bg-BG" sz="2000" b="1" dirty="0">
                <a:solidFill>
                  <a:srgbClr val="FFFF00"/>
                </a:solidFill>
                <a:latin typeface="Arial Unicode MS" pitchFamily="34" charset="-128"/>
                <a:cs typeface="Times New Roman" pitchFamily="18" charset="0"/>
              </a:rPr>
              <a:t>ФАКУЛТЕТ „МЕДИЦИНА</a:t>
            </a:r>
            <a:endParaRPr lang="en-US" sz="2000" b="1" dirty="0">
              <a:solidFill>
                <a:srgbClr val="FFFF00"/>
              </a:solidFill>
              <a:latin typeface="Arial Unicode MS" pitchFamily="34" charset="-128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bg-BG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ЦЕНТЪР ЗА ДИСТАНЦИОННО ОБУЧЕНИЕ</a:t>
            </a:r>
            <a:endParaRPr lang="bg-BG" b="1" dirty="0">
              <a:solidFill>
                <a:srgbClr val="FFFF00"/>
              </a:solidFill>
            </a:endParaRPr>
          </a:p>
          <a:p>
            <a:pPr algn="ctr"/>
            <a:endParaRPr lang="bg-BG" sz="2000" b="1" dirty="0">
              <a:solidFill>
                <a:schemeClr val="accent2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1968500" cy="3683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bg-BG" dirty="0">
                <a:solidFill>
                  <a:srgbClr val="FFFF00"/>
                </a:solidFill>
              </a:rPr>
              <a:t>Лекция №7</a:t>
            </a:r>
          </a:p>
        </p:txBody>
      </p:sp>
      <p:sp>
        <p:nvSpPr>
          <p:cNvPr id="38920" name="WordArt 6"/>
          <p:cNvSpPr>
            <a:spLocks noChangeArrowheads="1" noChangeShapeType="1" noTextEdit="1"/>
          </p:cNvSpPr>
          <p:nvPr/>
        </p:nvSpPr>
        <p:spPr bwMode="auto">
          <a:xfrm>
            <a:off x="1082675" y="2706688"/>
            <a:ext cx="7362825" cy="203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bg-BG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Треска</a:t>
            </a:r>
          </a:p>
        </p:txBody>
      </p:sp>
      <p:sp>
        <p:nvSpPr>
          <p:cNvPr id="38921" name="Text Box 4"/>
          <p:cNvSpPr txBox="1">
            <a:spLocks noChangeArrowheads="1"/>
          </p:cNvSpPr>
          <p:nvPr/>
        </p:nvSpPr>
        <p:spPr bwMode="auto">
          <a:xfrm>
            <a:off x="4716463" y="6057900"/>
            <a:ext cx="4095750" cy="366713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bg-BG" b="1" dirty="0">
                <a:solidFill>
                  <a:srgbClr val="FFFF00"/>
                </a:solidFill>
              </a:rPr>
              <a:t>Доц. д-р </a:t>
            </a:r>
            <a:r>
              <a:rPr lang="ru-RU" altLang="bg-BG" b="1" dirty="0">
                <a:solidFill>
                  <a:srgbClr val="FFFF00"/>
                </a:solidFill>
              </a:rPr>
              <a:t>Емилия Лакова,</a:t>
            </a:r>
            <a:r>
              <a:rPr lang="bg-BG" altLang="bg-BG" b="1" dirty="0">
                <a:solidFill>
                  <a:srgbClr val="FFFF00"/>
                </a:solidFill>
              </a:rPr>
              <a:t> дм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bg-BG" sz="2800"/>
              <a:t>Екзогенни пирогени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bg-BG" sz="2800">
                <a:sym typeface="Symbol" pitchFamily="18" charset="2"/>
              </a:rPr>
              <a:t></a:t>
            </a:r>
            <a:endParaRPr lang="en-US" sz="2800">
              <a:sym typeface="Symbol" pitchFamily="18" charset="2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ym typeface="Symbol" pitchFamily="18" charset="2"/>
              </a:rPr>
              <a:t>"toll-like" </a:t>
            </a:r>
            <a:r>
              <a:rPr lang="bg-BG" sz="2800">
                <a:sym typeface="Symbol" pitchFamily="18" charset="2"/>
              </a:rPr>
              <a:t>рецептори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bg-BG" sz="2800"/>
              <a:t>Фагоцитиращи клетки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NF-kB</a:t>
            </a:r>
            <a:endParaRPr lang="bg-BG" sz="2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bg-BG" sz="2800">
                <a:sym typeface="Symbol" pitchFamily="18" charset="2"/>
              </a:rPr>
              <a:t></a:t>
            </a:r>
            <a:endParaRPr lang="bg-BG" sz="2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bg-BG" sz="2800"/>
              <a:t>Ендогенни пирогени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bg-BG" sz="2800">
                <a:sym typeface="Symbol" pitchFamily="18" charset="2"/>
              </a:rPr>
              <a:t></a:t>
            </a:r>
            <a:endParaRPr lang="bg-BG" sz="2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bg-BG" sz="2800"/>
              <a:t>Терморегулаторен център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ІІ. Ендогенни пирогени</a:t>
            </a:r>
            <a:r>
              <a:rPr lang="en-US"/>
              <a:t> </a:t>
            </a:r>
            <a:r>
              <a:rPr lang="bg-BG"/>
              <a:t>- цитокини:</a:t>
            </a:r>
          </a:p>
          <a:p>
            <a:pPr lvl="1"/>
            <a:r>
              <a:rPr lang="bg-BG"/>
              <a:t>място на синтезиране - фагоцитиращи клетки</a:t>
            </a:r>
          </a:p>
          <a:p>
            <a:pPr lvl="1"/>
            <a:r>
              <a:rPr lang="bg-BG"/>
              <a:t>видове:</a:t>
            </a:r>
          </a:p>
          <a:p>
            <a:pPr lvl="2"/>
            <a:r>
              <a:rPr lang="bg-BG"/>
              <a:t>интерлевкини - </a:t>
            </a:r>
            <a:r>
              <a:rPr lang="en-US"/>
              <a:t>IL-1</a:t>
            </a:r>
            <a:r>
              <a:rPr lang="en-US">
                <a:sym typeface="Symbol" pitchFamily="18" charset="2"/>
              </a:rPr>
              <a:t></a:t>
            </a:r>
            <a:r>
              <a:rPr lang="en-US"/>
              <a:t>, IL-</a:t>
            </a:r>
            <a:r>
              <a:rPr lang="bg-BG"/>
              <a:t>1</a:t>
            </a:r>
            <a:r>
              <a:rPr lang="en-US">
                <a:sym typeface="Symbol" pitchFamily="18" charset="2"/>
              </a:rPr>
              <a:t></a:t>
            </a:r>
            <a:r>
              <a:rPr lang="bg-BG"/>
              <a:t>,</a:t>
            </a:r>
            <a:r>
              <a:rPr lang="en-US"/>
              <a:t> IL-</a:t>
            </a:r>
            <a:r>
              <a:rPr lang="bg-BG"/>
              <a:t>6,</a:t>
            </a:r>
            <a:r>
              <a:rPr lang="en-US"/>
              <a:t> IL-</a:t>
            </a:r>
            <a:r>
              <a:rPr lang="bg-BG"/>
              <a:t>8, </a:t>
            </a:r>
            <a:r>
              <a:rPr lang="en-US"/>
              <a:t>IL</a:t>
            </a:r>
            <a:r>
              <a:rPr lang="bg-BG"/>
              <a:t>-11</a:t>
            </a:r>
          </a:p>
          <a:p>
            <a:pPr lvl="2"/>
            <a:r>
              <a:rPr lang="bg-BG"/>
              <a:t>интерферони - </a:t>
            </a:r>
            <a:r>
              <a:rPr lang="en-US"/>
              <a:t>IF</a:t>
            </a:r>
            <a:r>
              <a:rPr lang="en-US">
                <a:sym typeface="Symbol" pitchFamily="18" charset="2"/>
              </a:rPr>
              <a:t></a:t>
            </a:r>
            <a:r>
              <a:rPr lang="en-US" sz="2000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, </a:t>
            </a:r>
            <a:r>
              <a:rPr lang="en-US"/>
              <a:t>IF</a:t>
            </a:r>
            <a:r>
              <a:rPr lang="en-US">
                <a:sym typeface="Symbol" pitchFamily="18" charset="2"/>
              </a:rPr>
              <a:t></a:t>
            </a:r>
            <a:endParaRPr lang="en-US" baseline="-25000">
              <a:sym typeface="Symbol" pitchFamily="18" charset="2"/>
            </a:endParaRPr>
          </a:p>
          <a:p>
            <a:pPr lvl="2"/>
            <a:r>
              <a:rPr lang="bg-BG"/>
              <a:t>тумор-некротични фактори</a:t>
            </a:r>
            <a:r>
              <a:rPr lang="en-US"/>
              <a:t> </a:t>
            </a:r>
            <a:r>
              <a:rPr lang="bg-BG"/>
              <a:t>- </a:t>
            </a:r>
            <a:r>
              <a:rPr lang="en-US"/>
              <a:t>TNF</a:t>
            </a:r>
            <a:r>
              <a:rPr lang="en-US">
                <a:sym typeface="Symbol" pitchFamily="18" charset="2"/>
              </a:rPr>
              <a:t> </a:t>
            </a:r>
            <a:r>
              <a:rPr lang="bg-BG"/>
              <a:t>(кахектин), </a:t>
            </a:r>
            <a:r>
              <a:rPr lang="en-US"/>
              <a:t>TNF</a:t>
            </a:r>
            <a:r>
              <a:rPr lang="en-US">
                <a:sym typeface="Symbol" pitchFamily="18" charset="2"/>
              </a:rPr>
              <a:t></a:t>
            </a:r>
            <a:r>
              <a:rPr lang="en-US"/>
              <a:t> </a:t>
            </a:r>
            <a:r>
              <a:rPr lang="bg-BG"/>
              <a:t>(лимфотоксин)</a:t>
            </a:r>
          </a:p>
          <a:p>
            <a:pPr lvl="2"/>
            <a:r>
              <a:rPr lang="bg-BG"/>
              <a:t>макрофагеален инфламаторен протеин-1</a:t>
            </a:r>
            <a:r>
              <a:rPr lang="en-US">
                <a:sym typeface="Symbol" pitchFamily="18" charset="2"/>
              </a:rPr>
              <a:t></a:t>
            </a:r>
            <a:endParaRPr lang="bg-BG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Патогенеза на треската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Ендогенни пирогени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sym typeface="Symbol" pitchFamily="18" charset="2"/>
              </a:rPr>
              <a:t></a:t>
            </a:r>
            <a:endParaRPr lang="bg-BG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area preoptica, organum vasculosum laminae terminalis </a:t>
            </a:r>
            <a:r>
              <a:rPr lang="bg-BG"/>
              <a:t>(мозъчни структури в хипоталамуса лишени от кръвно-мозъчна бариера)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sym typeface="Symbol" pitchFamily="18" charset="2"/>
              </a:rPr>
              <a:t></a:t>
            </a:r>
            <a:endParaRPr lang="bg-BG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PGE</a:t>
            </a:r>
            <a:r>
              <a:rPr lang="en-US" sz="2400" baseline="-25000"/>
              <a:t>2</a:t>
            </a:r>
            <a:r>
              <a:rPr lang="bg-BG"/>
              <a:t> </a:t>
            </a:r>
            <a:r>
              <a:rPr lang="bg-BG">
                <a:sym typeface="Symbol" pitchFamily="18" charset="2"/>
              </a:rPr>
              <a:t></a:t>
            </a:r>
            <a:r>
              <a:rPr lang="en-US">
                <a:sym typeface="Symbol" pitchFamily="18" charset="2"/>
              </a:rPr>
              <a:t>cAMP </a:t>
            </a:r>
            <a:r>
              <a:rPr lang="bg-BG">
                <a:sym typeface="Symbol" pitchFamily="18" charset="2"/>
              </a:rPr>
              <a:t></a:t>
            </a:r>
            <a:r>
              <a:rPr lang="bg-BG"/>
              <a:t>по-висока контролна</a:t>
            </a:r>
            <a:r>
              <a:rPr lang="en-US"/>
              <a:t> </a:t>
            </a:r>
            <a:r>
              <a:rPr lang="bg-BG"/>
              <a:t>темепература</a:t>
            </a:r>
            <a:r>
              <a:rPr lang="en-US"/>
              <a:t> (set point)</a:t>
            </a:r>
            <a:endParaRPr lang="bg-B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800"/>
              <a:t>Ендогенни пирогени</a:t>
            </a:r>
          </a:p>
          <a:p>
            <a:r>
              <a:rPr lang="bg-BG" sz="2800">
                <a:sym typeface="Symbol" pitchFamily="18" charset="2"/>
              </a:rPr>
              <a:t></a:t>
            </a:r>
          </a:p>
          <a:p>
            <a:r>
              <a:rPr lang="en-US" sz="2800">
                <a:sym typeface="Symbol" pitchFamily="18" charset="2"/>
              </a:rPr>
              <a:t>N. vagus</a:t>
            </a:r>
          </a:p>
          <a:p>
            <a:r>
              <a:rPr lang="bg-BG" sz="2800">
                <a:sym typeface="Symbol" pitchFamily="18" charset="2"/>
              </a:rPr>
              <a:t></a:t>
            </a:r>
            <a:endParaRPr lang="en-US" sz="2800">
              <a:sym typeface="Symbol" pitchFamily="18" charset="2"/>
            </a:endParaRPr>
          </a:p>
          <a:p>
            <a:r>
              <a:rPr lang="bg-BG" sz="2800">
                <a:sym typeface="Symbol" pitchFamily="18" charset="2"/>
              </a:rPr>
              <a:t>Мозъчен ствол, норадренергични неврони</a:t>
            </a:r>
          </a:p>
          <a:p>
            <a:r>
              <a:rPr lang="bg-BG" sz="2800">
                <a:sym typeface="Symbol" pitchFamily="18" charset="2"/>
              </a:rPr>
              <a:t></a:t>
            </a:r>
          </a:p>
          <a:p>
            <a:r>
              <a:rPr lang="bg-BG" sz="2800">
                <a:sym typeface="Symbol" pitchFamily="18" charset="2"/>
              </a:rPr>
              <a:t>Термо-регулаторен център в хипоталамуса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      Екзогенни пирогени</a:t>
            </a:r>
          </a:p>
          <a:p>
            <a:r>
              <a:rPr lang="bg-BG">
                <a:sym typeface="Symbol" pitchFamily="18" charset="2"/>
              </a:rPr>
              <a:t>                  </a:t>
            </a:r>
          </a:p>
          <a:p>
            <a:r>
              <a:rPr lang="bg-BG"/>
              <a:t>         </a:t>
            </a:r>
            <a:r>
              <a:rPr lang="bg-BG">
                <a:sym typeface="Symbol" pitchFamily="18" charset="2"/>
              </a:rPr>
              <a:t> Хипоталамус </a:t>
            </a:r>
          </a:p>
          <a:p>
            <a:r>
              <a:rPr lang="bg-BG">
                <a:sym typeface="Symbol" pitchFamily="18" charset="2"/>
              </a:rPr>
              <a:t>  </a:t>
            </a:r>
            <a:r>
              <a:rPr lang="en-US">
                <a:sym typeface="Symbol" pitchFamily="18" charset="2"/>
              </a:rPr>
              <a:t>"toll-like" </a:t>
            </a:r>
            <a:r>
              <a:rPr lang="bg-BG">
                <a:sym typeface="Symbol" pitchFamily="18" charset="2"/>
              </a:rPr>
              <a:t>рецептори върху</a:t>
            </a:r>
          </a:p>
          <a:p>
            <a:r>
              <a:rPr lang="bg-BG">
                <a:sym typeface="Symbol" pitchFamily="18" charset="2"/>
              </a:rPr>
              <a:t>      ендотелни клетки</a:t>
            </a:r>
          </a:p>
          <a:p>
            <a:r>
              <a:rPr lang="bg-BG">
                <a:sym typeface="Symbol" pitchFamily="18" charset="2"/>
              </a:rPr>
              <a:t>                  </a:t>
            </a:r>
          </a:p>
          <a:p>
            <a:r>
              <a:rPr lang="bg-BG">
                <a:sym typeface="Symbol" pitchFamily="18" charset="2"/>
              </a:rPr>
              <a:t>   терморегулаторен център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8" name="Picture 12" descr="Copy of mama 003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4963" y="531813"/>
            <a:ext cx="5934075" cy="5345112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Повишена чувствителност на студочувствителните неврони</a:t>
            </a:r>
          </a:p>
          <a:p>
            <a:endParaRPr lang="bg-BG"/>
          </a:p>
          <a:p>
            <a:r>
              <a:rPr lang="bg-BG"/>
              <a:t>Промени в топлопродукцията и топлоотдаването както при ниска околна температура  до достигане на новата зададена стойност на телесната температура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Високата температура се поддържа докато има ендогенни пирогени, има равновесие между топлопродукция и топлоотдаване на ново,</a:t>
            </a:r>
            <a:r>
              <a:rPr lang="en-US"/>
              <a:t> </a:t>
            </a:r>
            <a:r>
              <a:rPr lang="bg-BG"/>
              <a:t>по-високо ниво</a:t>
            </a:r>
          </a:p>
          <a:p>
            <a:r>
              <a:rPr lang="bg-BG"/>
              <a:t>Преустановено действие на пирогените</a:t>
            </a:r>
          </a:p>
          <a:p>
            <a:r>
              <a:rPr lang="bg-BG"/>
              <a:t>Връщане към нормална температура, силно увеличено топлоотдаване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Фактори повлияващи треската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І. Неврогенни</a:t>
            </a:r>
          </a:p>
          <a:p>
            <a:pPr>
              <a:buFont typeface="Wingdings" pitchFamily="2" charset="2"/>
              <a:buNone/>
            </a:pPr>
            <a:r>
              <a:rPr lang="bg-BG"/>
              <a:t>	- мозъчна кора</a:t>
            </a:r>
          </a:p>
          <a:p>
            <a:pPr>
              <a:buFont typeface="Wingdings" pitchFamily="2" charset="2"/>
              <a:buNone/>
            </a:pPr>
            <a:r>
              <a:rPr lang="bg-BG"/>
              <a:t>	- симпатикус</a:t>
            </a:r>
          </a:p>
          <a:p>
            <a:pPr>
              <a:buFont typeface="Wingdings" pitchFamily="2" charset="2"/>
              <a:buNone/>
            </a:pPr>
            <a:r>
              <a:rPr lang="bg-BG"/>
              <a:t>	- рецептори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2800"/>
              <a:t>ІІ. Ендокринни</a:t>
            </a:r>
          </a:p>
          <a:p>
            <a:pPr>
              <a:buFont typeface="Wingdings" pitchFamily="2" charset="2"/>
              <a:buNone/>
            </a:pPr>
            <a:r>
              <a:rPr lang="bg-BG" sz="2800"/>
              <a:t>	- потенциращи - тироидни хормони (ефекти?), прогестерон</a:t>
            </a:r>
          </a:p>
          <a:p>
            <a:pPr>
              <a:buFont typeface="Wingdings" pitchFamily="2" charset="2"/>
              <a:buNone/>
            </a:pPr>
            <a:r>
              <a:rPr lang="bg-BG" sz="2800"/>
              <a:t>   - потискащи - А</a:t>
            </a:r>
            <a:r>
              <a:rPr lang="en-US" sz="2800"/>
              <a:t>C</a:t>
            </a:r>
            <a:r>
              <a:rPr lang="bg-BG" sz="2800"/>
              <a:t>Т</a:t>
            </a:r>
            <a:r>
              <a:rPr lang="en-US" sz="2800"/>
              <a:t>H</a:t>
            </a:r>
            <a:r>
              <a:rPr lang="bg-BG" sz="2800"/>
              <a:t>, глюкокортикоиди</a:t>
            </a:r>
            <a:r>
              <a:rPr lang="en-US" sz="2800"/>
              <a:t> - </a:t>
            </a:r>
            <a:r>
              <a:rPr lang="en-US" sz="2800">
                <a:sym typeface="Symbol" pitchFamily="18" charset="2"/>
              </a:rPr>
              <a:t></a:t>
            </a:r>
            <a:r>
              <a:rPr lang="bg-BG" sz="2800">
                <a:sym typeface="Symbol" pitchFamily="18" charset="2"/>
              </a:rPr>
              <a:t>цитокини</a:t>
            </a:r>
            <a:r>
              <a:rPr lang="en-US" sz="2800">
                <a:sym typeface="Symbol" pitchFamily="18" charset="2"/>
              </a:rPr>
              <a:t>,PL</a:t>
            </a:r>
            <a:r>
              <a:rPr lang="bg-BG" sz="2800">
                <a:sym typeface="Symbol" pitchFamily="18" charset="2"/>
              </a:rPr>
              <a:t>А</a:t>
            </a:r>
            <a:r>
              <a:rPr lang="bg-BG" sz="2800" baseline="-20000">
                <a:sym typeface="Symbol" pitchFamily="18" charset="2"/>
              </a:rPr>
              <a:t>2</a:t>
            </a:r>
            <a:r>
              <a:rPr lang="en-US" sz="2800" baseline="-20000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</a:t>
            </a:r>
            <a:r>
              <a:rPr lang="en-US" sz="2800" baseline="-20000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</a:t>
            </a:r>
            <a:r>
              <a:rPr lang="en-US" sz="2800" baseline="-20000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PGE</a:t>
            </a:r>
            <a:r>
              <a:rPr lang="en-US" sz="2800" baseline="-20000">
                <a:sym typeface="Symbol" pitchFamily="18" charset="2"/>
              </a:rPr>
              <a:t>2       </a:t>
            </a:r>
          </a:p>
          <a:p>
            <a:pPr>
              <a:buFont typeface="Wingdings" pitchFamily="2" charset="2"/>
              <a:buNone/>
            </a:pPr>
            <a:r>
              <a:rPr lang="bg-BG" sz="2800"/>
              <a:t>   - криогени (ендогенни антипиретици) -</a:t>
            </a:r>
            <a:r>
              <a:rPr lang="en-US" sz="2800"/>
              <a:t> ADH, MSH, CRH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</a:t>
            </a:r>
            <a:r>
              <a:rPr lang="bg-BG" sz="2800"/>
              <a:t>- антипиретични цитокини - </a:t>
            </a:r>
            <a:r>
              <a:rPr lang="en-US" sz="2800"/>
              <a:t>IL-10, IL-1RA</a:t>
            </a:r>
            <a:endParaRPr lang="bg-BG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Определение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Типов патологичен процес характерен за топлокръвните животни и човека, при който телесната температура се повишава вследствие пренастройване на терморегулаторния център на по-високо ниво под влияние на вещества наречени пирогени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Стадии на треската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800"/>
              <a:t>І. Стадий на повишаване на телесната температура (</a:t>
            </a:r>
            <a:r>
              <a:rPr lang="en-US" sz="2800"/>
              <a:t>stadium incrementi</a:t>
            </a:r>
            <a:r>
              <a:rPr lang="bg-BG" sz="2800"/>
              <a:t>)</a:t>
            </a: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800"/>
              <a:t>	- внезапно повишение (крупозна пневмония)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800"/>
              <a:t>	- постепенно повишение(коремен тиф)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800"/>
              <a:t>	- намалено топлоотдаване (вазоконстрикция):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800"/>
              <a:t>   	- кожа - бледа,студена, суха, настръхнала ("гъша кожа")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800"/>
              <a:t>	- увеличена топлопродукция - тремор, хипергликемия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ІІ. Върхов стадий </a:t>
            </a:r>
            <a:r>
              <a:rPr lang="en-US" sz="2400"/>
              <a:t>(stadium fastigii)</a:t>
            </a:r>
            <a:endParaRPr lang="bg-BG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	- температура на ново ниво: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		- субфебрилна - до 38</a:t>
            </a:r>
            <a:r>
              <a:rPr lang="en-US" sz="2400"/>
              <a:t>°</a:t>
            </a:r>
            <a:r>
              <a:rPr lang="bg-BG" sz="2400"/>
              <a:t>С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		- умерена - до 39</a:t>
            </a:r>
            <a:r>
              <a:rPr lang="en-US" sz="2400"/>
              <a:t>°</a:t>
            </a:r>
            <a:r>
              <a:rPr lang="bg-BG" sz="2400"/>
              <a:t>С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		- висока - от 39</a:t>
            </a:r>
            <a:r>
              <a:rPr lang="en-US" sz="2400"/>
              <a:t>°</a:t>
            </a:r>
            <a:r>
              <a:rPr lang="bg-BG" sz="2400"/>
              <a:t>С до 41</a:t>
            </a:r>
            <a:r>
              <a:rPr lang="en-US" sz="2400"/>
              <a:t>°</a:t>
            </a:r>
            <a:r>
              <a:rPr lang="bg-BG" sz="2400"/>
              <a:t>С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		- хиперпиретична - над 41</a:t>
            </a:r>
            <a:r>
              <a:rPr lang="en-US" sz="2400"/>
              <a:t>°</a:t>
            </a:r>
            <a:r>
              <a:rPr lang="bg-BG" sz="2400"/>
              <a:t>С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	- топлоотдаване - по-високо в сравнение с І стадий: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 		- кожа - вазодилатация - зачервена, топла, суха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 	- сърце - тахикардия, екстрасистолия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 - дишане - учестено,повърхностно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 - диуреза - намалена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2800"/>
              <a:t>ІІІ. Стадий на понижаване на температурата </a:t>
            </a:r>
            <a:r>
              <a:rPr lang="en-US" sz="2800"/>
              <a:t>(stadium decrementi)</a:t>
            </a:r>
            <a:r>
              <a:rPr lang="bg-BG" sz="2800"/>
              <a:t> </a:t>
            </a:r>
          </a:p>
          <a:p>
            <a:pPr>
              <a:buFont typeface="Wingdings" pitchFamily="2" charset="2"/>
              <a:buNone/>
            </a:pPr>
            <a:r>
              <a:rPr lang="bg-BG" sz="2800"/>
              <a:t>- намалена топлопродукция</a:t>
            </a:r>
          </a:p>
          <a:p>
            <a:pPr>
              <a:buFont typeface="Wingdings" pitchFamily="2" charset="2"/>
              <a:buNone/>
            </a:pPr>
            <a:r>
              <a:rPr lang="bg-BG" sz="2800"/>
              <a:t>- увеличено топлоотдаване:</a:t>
            </a:r>
          </a:p>
          <a:p>
            <a:pPr>
              <a:buFont typeface="Wingdings" pitchFamily="2" charset="2"/>
              <a:buNone/>
            </a:pPr>
            <a:r>
              <a:rPr lang="bg-BG" sz="2800"/>
              <a:t>   - кожа - вазодилатация, обилно потене </a:t>
            </a:r>
          </a:p>
          <a:p>
            <a:pPr>
              <a:buFont typeface="Wingdings" pitchFamily="2" charset="2"/>
              <a:buNone/>
            </a:pPr>
            <a:r>
              <a:rPr lang="bg-BG" sz="2800"/>
              <a:t>- критично (бързо) понижение - опасност от остра съдова недостатъчност </a:t>
            </a:r>
          </a:p>
          <a:p>
            <a:pPr>
              <a:buFont typeface="Wingdings" pitchFamily="2" charset="2"/>
              <a:buNone/>
            </a:pPr>
            <a:r>
              <a:rPr lang="bg-BG" sz="2800"/>
              <a:t>- литично (постепенно)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Температурни криви</a:t>
            </a:r>
          </a:p>
          <a:p>
            <a:pPr lvl="1">
              <a:buFontTx/>
              <a:buNone/>
            </a:pPr>
            <a:r>
              <a:rPr lang="bg-BG"/>
              <a:t>- </a:t>
            </a:r>
            <a:r>
              <a:rPr lang="en-US"/>
              <a:t>febris continua</a:t>
            </a:r>
            <a:r>
              <a:rPr lang="bg-BG"/>
              <a:t> - колебания до 1</a:t>
            </a:r>
            <a:r>
              <a:rPr lang="en-US"/>
              <a:t>°</a:t>
            </a:r>
            <a:r>
              <a:rPr lang="bg-BG"/>
              <a:t>С – крупозна пневмония</a:t>
            </a:r>
            <a:endParaRPr lang="en-US"/>
          </a:p>
          <a:p>
            <a:pPr lvl="1">
              <a:buFontTx/>
              <a:buNone/>
            </a:pPr>
            <a:r>
              <a:rPr lang="en-US"/>
              <a:t>- febris remittens</a:t>
            </a:r>
            <a:r>
              <a:rPr lang="bg-BG"/>
              <a:t> - колебания над 1</a:t>
            </a:r>
            <a:r>
              <a:rPr lang="en-US"/>
              <a:t>°</a:t>
            </a:r>
            <a:r>
              <a:rPr lang="bg-BG"/>
              <a:t>С, не стига до нормата(сепсис)  </a:t>
            </a:r>
            <a:endParaRPr lang="en-US"/>
          </a:p>
          <a:p>
            <a:pPr lvl="1">
              <a:buFontTx/>
              <a:buNone/>
            </a:pPr>
            <a:r>
              <a:rPr lang="en-US"/>
              <a:t>- febris intermittens</a:t>
            </a:r>
            <a:r>
              <a:rPr lang="bg-BG"/>
              <a:t> - колебания над 1</a:t>
            </a:r>
            <a:r>
              <a:rPr lang="en-US"/>
              <a:t>°</a:t>
            </a:r>
            <a:r>
              <a:rPr lang="bg-BG"/>
              <a:t>С, стига до нормата - малария 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- febris recurrens</a:t>
            </a:r>
            <a:r>
              <a:rPr lang="bg-BG"/>
              <a:t> - редуване на фебрилни и афебрилни периоди – възвратен тиф</a:t>
            </a:r>
            <a:endParaRPr lang="en-US"/>
          </a:p>
          <a:p>
            <a:pPr lvl="1">
              <a:buFontTx/>
              <a:buNone/>
            </a:pPr>
            <a:r>
              <a:rPr lang="en-US"/>
              <a:t>- febris hectica</a:t>
            </a:r>
            <a:r>
              <a:rPr lang="bg-BG"/>
              <a:t>(изтощаваща) - резки колебания: 3-5</a:t>
            </a:r>
            <a:r>
              <a:rPr lang="en-US"/>
              <a:t>°</a:t>
            </a:r>
            <a:r>
              <a:rPr lang="bg-BG"/>
              <a:t>С(туберкулоза,сепсис)</a:t>
            </a:r>
            <a:endParaRPr lang="en-US"/>
          </a:p>
          <a:p>
            <a:pPr lvl="1">
              <a:buFontTx/>
              <a:buNone/>
            </a:pPr>
            <a:r>
              <a:rPr lang="en-US"/>
              <a:t>- febris inversa</a:t>
            </a:r>
            <a:r>
              <a:rPr lang="bg-BG"/>
              <a:t> - по-висока сутрешна(бруцелоза) </a:t>
            </a:r>
            <a:endParaRPr lang="en-US"/>
          </a:p>
          <a:p>
            <a:pPr lvl="1">
              <a:buFontTx/>
              <a:buNone/>
            </a:pPr>
            <a:r>
              <a:rPr lang="en-US"/>
              <a:t>- febris undulans</a:t>
            </a:r>
            <a:r>
              <a:rPr lang="bg-BG"/>
              <a:t> - вълнообразна</a:t>
            </a:r>
            <a:endParaRPr lang="en-US"/>
          </a:p>
          <a:p>
            <a:endParaRPr lang="bg-BG"/>
          </a:p>
          <a:p>
            <a:endParaRPr lang="bg-B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31748" name="Picture 4" descr="mama 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229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32772" name="Picture 4" descr="mama 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229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21" name="Picture 5" descr="mama 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229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6" name="Picture 4" descr="mama 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22400"/>
            <a:ext cx="8534400" cy="4984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4" name="Picture 4" descr="mama 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229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Топлопродукция (термогенеза)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Съкратителна и несъкратителна термогенеза</a:t>
            </a:r>
          </a:p>
          <a:p>
            <a:r>
              <a:rPr lang="bg-BG"/>
              <a:t>Химична и нехимична термогенеза</a:t>
            </a:r>
          </a:p>
          <a:p>
            <a:r>
              <a:rPr lang="bg-BG"/>
              <a:t>Химична = несъкратителна</a:t>
            </a:r>
          </a:p>
          <a:p>
            <a:pPr lvl="1"/>
            <a:r>
              <a:rPr lang="bg-BG"/>
              <a:t>значение на кафявата мастна тъкан</a:t>
            </a:r>
          </a:p>
          <a:p>
            <a:pPr lvl="2"/>
            <a:r>
              <a:rPr lang="bg-BG"/>
              <a:t>термогенин - "разкачващ белтък-1"</a:t>
            </a:r>
          </a:p>
          <a:p>
            <a:pPr lvl="2"/>
            <a:r>
              <a:rPr lang="bg-BG"/>
              <a:t>разкачващ = декупелуващ = разединяващ = разпрягащ агент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Треска с неизвестен произход</a:t>
            </a:r>
          </a:p>
          <a:p>
            <a:pPr>
              <a:buFontTx/>
              <a:buChar char="-"/>
            </a:pPr>
            <a:r>
              <a:rPr lang="bg-BG"/>
              <a:t>-над 3 седмици</a:t>
            </a:r>
          </a:p>
          <a:p>
            <a:pPr>
              <a:buFontTx/>
              <a:buChar char="-"/>
            </a:pPr>
            <a:r>
              <a:rPr lang="bg-BG"/>
              <a:t>-над 38,3 </a:t>
            </a:r>
            <a:r>
              <a:rPr lang="en-US"/>
              <a:t>°</a:t>
            </a:r>
            <a:r>
              <a:rPr lang="bg-BG"/>
              <a:t>С </a:t>
            </a:r>
          </a:p>
          <a:p>
            <a:pPr>
              <a:buFontTx/>
              <a:buChar char="-"/>
            </a:pPr>
            <a:r>
              <a:rPr lang="bg-BG"/>
              <a:t>-без уточнена диагноза</a:t>
            </a:r>
          </a:p>
          <a:p>
            <a:pPr>
              <a:buFontTx/>
              <a:buChar char="-"/>
            </a:pPr>
            <a:r>
              <a:rPr lang="bg-BG"/>
              <a:t>-причини – тумор, колагеноза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Полезни ефекти на треската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400"/>
              <a:t>Пиротерапия</a:t>
            </a:r>
            <a:r>
              <a:rPr lang="en-US" sz="2400"/>
              <a:t> - </a:t>
            </a:r>
            <a:r>
              <a:rPr lang="bg-BG" sz="2400"/>
              <a:t>лечение с пирогени (напр.невролуес)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bg-BG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400"/>
              <a:t>Високата температура: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400"/>
              <a:t>- по отношение на микроорганизмите: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400"/>
              <a:t>   - потиска растежа и размножаването им (напр.риновирусите в горните дихателни пътища – оптималната </a:t>
            </a:r>
            <a:r>
              <a:rPr lang="en-US" sz="2400"/>
              <a:t>t °</a:t>
            </a:r>
            <a:r>
              <a:rPr lang="bg-BG" sz="2400"/>
              <a:t> е 33</a:t>
            </a:r>
            <a:r>
              <a:rPr lang="en-US" sz="2400"/>
              <a:t>°</a:t>
            </a:r>
            <a:r>
              <a:rPr lang="bg-BG" sz="2400"/>
              <a:t>С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400"/>
              <a:t>   - намалява серумните нива на желязо, цинк и мед - необходими за репликацията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400"/>
              <a:t> 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- потиска вирусната репликация чрез лизозомни ензими и автодеструкция на инфектираната клетка</a:t>
            </a:r>
          </a:p>
          <a:p>
            <a:pPr>
              <a:buFont typeface="Wingdings" pitchFamily="2" charset="2"/>
              <a:buNone/>
            </a:pPr>
            <a:r>
              <a:rPr lang="bg-BG"/>
              <a:t>   - повишава чувствителността им към лекарства</a:t>
            </a:r>
          </a:p>
          <a:p>
            <a:endParaRPr lang="bg-BG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- по отношение на макроорганизма:</a:t>
            </a:r>
          </a:p>
          <a:p>
            <a:pPr>
              <a:buFont typeface="Wingdings" pitchFamily="2" charset="2"/>
              <a:buNone/>
            </a:pPr>
            <a:r>
              <a:rPr lang="bg-BG"/>
              <a:t>    - стимулира фагоцитозата</a:t>
            </a:r>
          </a:p>
          <a:p>
            <a:pPr>
              <a:buFont typeface="Wingdings" pitchFamily="2" charset="2"/>
              <a:buNone/>
            </a:pPr>
            <a:r>
              <a:rPr lang="bg-BG"/>
              <a:t>    - активира </a:t>
            </a:r>
            <a:r>
              <a:rPr lang="en-US"/>
              <a:t>B</a:t>
            </a:r>
            <a:r>
              <a:rPr lang="bg-BG"/>
              <a:t>-</a:t>
            </a:r>
            <a:r>
              <a:rPr lang="en-US"/>
              <a:t>Ly</a:t>
            </a:r>
            <a:r>
              <a:rPr lang="bg-BG"/>
              <a:t> и синтеза на имуноглобулини</a:t>
            </a:r>
          </a:p>
          <a:p>
            <a:pPr>
              <a:buFont typeface="Wingdings" pitchFamily="2" charset="2"/>
              <a:buNone/>
            </a:pPr>
            <a:r>
              <a:rPr lang="bg-BG"/>
              <a:t>    - активира синтеза на интерферон</a:t>
            </a:r>
          </a:p>
          <a:p>
            <a:pPr>
              <a:buFont typeface="Wingdings" pitchFamily="2" charset="2"/>
              <a:buNone/>
            </a:pPr>
            <a:r>
              <a:rPr lang="bg-BG"/>
              <a:t>    - стимулира хемопоезата   </a:t>
            </a:r>
          </a:p>
          <a:p>
            <a:pPr>
              <a:buFont typeface="Wingdings" pitchFamily="2" charset="2"/>
              <a:buNone/>
            </a:pPr>
            <a:r>
              <a:rPr lang="bg-BG"/>
              <a:t>    - повишава бариерната функция на черния дроб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Неблагоприятни ефекти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І. Нервна с-ма - възбуждение/задържане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  - безсъние, главоболие, превъзбуда, халюцинации, гърчове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  - апатия, сънливост, безсъзнание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ІІ. Сърдечно-съдова с-ма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  - сърдечна честота - нараства в І и ІІ стадий, 8-10 удари/мин. на всеки 1</a:t>
            </a:r>
            <a:r>
              <a:rPr lang="en-US" sz="2400"/>
              <a:t>°</a:t>
            </a:r>
            <a:r>
              <a:rPr lang="bg-BG" sz="2400"/>
              <a:t>С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  - ритъмни нарушения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  - артериално налягане - І стадий - повишение, ІІІ стадий - понижение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  - манифестна сърдечна недостатъчност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ІІІ. Дихателна с-ма - възбуждане на дихателния център в ІІ-ІІ</a:t>
            </a:r>
            <a:r>
              <a:rPr lang="en-US" sz="2400"/>
              <a:t>I </a:t>
            </a:r>
            <a:r>
              <a:rPr lang="bg-BG" sz="2400"/>
              <a:t>стадий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ІV. Гастроинтестинална с-ма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 - безапетите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 - намалена секреторна активност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   - забавена перисталтика - гнилостни процеси - гадене, повръщане, метеоризъм, обща интоксикация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bg-BG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V. Отделителна с-ма - промени в диурезата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bg-BG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400"/>
              <a:t>VІ. Ендокринна с-ма - хипоталамо-хипофизарно-надбъбречната ос, симпатико-адренална с-ма, хипофизарно-тироидната ос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Принципи на лечението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-медикаменти(антипиретици)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-!остра съдова недостатъчност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-охлаждане-! опасност от вазоконстрикция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-рехидратация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-лесно-смилаема, калорична храна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-витаминна  суплементация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bg-BG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Особености на терморегулацията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800"/>
              <a:t>При възрастни </a:t>
            </a:r>
          </a:p>
          <a:p>
            <a:pPr lvl="1"/>
            <a:r>
              <a:rPr lang="bg-BG" sz="2400"/>
              <a:t>Структурни и функционални промени в кожата - намалена чувствителност за топло и студено,намалено или липсващо изпотяване, намален вазоконстрикторен отговор, забавена циркулация</a:t>
            </a:r>
          </a:p>
          <a:p>
            <a:pPr lvl="1"/>
            <a:r>
              <a:rPr lang="bg-BG" sz="2400"/>
              <a:t>Намалена топлопродукция - забавен и намален студов тремор, забавен метаболизъм, недохранване, намалена кафява мастна тъкан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При деца</a:t>
            </a:r>
          </a:p>
          <a:p>
            <a:pPr lvl="1"/>
            <a:r>
              <a:rPr lang="bg-BG"/>
              <a:t>Повишено съотношение телесна повърхност/телесно тегло - повишено топлоотдаване</a:t>
            </a:r>
          </a:p>
          <a:p>
            <a:pPr lvl="1"/>
            <a:r>
              <a:rPr lang="bg-BG"/>
              <a:t>Малко подкожна мазнина- лоша топлоизолация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Особености на треската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І. При възрастни</a:t>
            </a:r>
          </a:p>
          <a:p>
            <a:pPr lvl="1"/>
            <a:r>
              <a:rPr lang="bg-BG"/>
              <a:t>Намален или липсващ температурен отговор при инфекции</a:t>
            </a:r>
          </a:p>
          <a:p>
            <a:pPr lvl="1"/>
            <a:r>
              <a:rPr lang="bg-BG"/>
              <a:t>Висока заболеваемост и смъртност поради липсата на полезните ефекти на треската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 descr="mama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143000"/>
            <a:ext cx="8305800" cy="5116513"/>
          </a:xfrm>
          <a:noFill/>
          <a:ln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ІІ. При деца</a:t>
            </a:r>
          </a:p>
          <a:p>
            <a:pPr lvl="1"/>
            <a:r>
              <a:rPr lang="bg-BG"/>
              <a:t>Висока температура при леки инфекции</a:t>
            </a:r>
          </a:p>
          <a:p>
            <a:pPr lvl="1"/>
            <a:r>
              <a:rPr lang="bg-BG"/>
              <a:t>Фебрилни гърчове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Хипертермия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Обменна хипертермия</a:t>
            </a:r>
            <a:r>
              <a:rPr lang="en-US"/>
              <a:t> - ?</a:t>
            </a:r>
            <a:endParaRPr lang="bg-BG"/>
          </a:p>
          <a:p>
            <a:endParaRPr lang="bg-BG"/>
          </a:p>
          <a:p>
            <a:r>
              <a:rPr lang="bg-BG"/>
              <a:t>Проста хипертермия - прегряване</a:t>
            </a:r>
          </a:p>
          <a:p>
            <a:endParaRPr lang="bg-BG"/>
          </a:p>
          <a:p>
            <a:r>
              <a:rPr lang="bg-BG"/>
              <a:t>Малигнена хипертермия - при обща наркоза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  <a:p>
            <a:r>
              <a:rPr lang="bg-BG"/>
              <a:t>Б Л А Г О Д А Р Я</a:t>
            </a:r>
          </a:p>
          <a:p>
            <a:endParaRPr lang="bg-BG"/>
          </a:p>
          <a:p>
            <a:r>
              <a:rPr lang="bg-BG"/>
              <a:t>                     З А</a:t>
            </a:r>
          </a:p>
          <a:p>
            <a:endParaRPr lang="bg-BG"/>
          </a:p>
          <a:p>
            <a:r>
              <a:rPr lang="bg-BG"/>
              <a:t>                     В Н И М А Н И Е Т О!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Топлоотдаване (термолиза)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излъчване (радиация) - (?) лъчи</a:t>
            </a:r>
          </a:p>
          <a:p>
            <a:r>
              <a:rPr lang="bg-BG"/>
              <a:t>кондукция(провеждане)</a:t>
            </a:r>
          </a:p>
          <a:p>
            <a:r>
              <a:rPr lang="bg-BG"/>
              <a:t>конвекция</a:t>
            </a:r>
          </a:p>
          <a:p>
            <a:r>
              <a:rPr lang="bg-BG"/>
              <a:t>изпарение: </a:t>
            </a:r>
          </a:p>
          <a:p>
            <a:pPr lvl="1"/>
            <a:r>
              <a:rPr lang="bg-BG"/>
              <a:t>от кожата</a:t>
            </a:r>
          </a:p>
          <a:p>
            <a:pPr lvl="2"/>
            <a:r>
              <a:rPr lang="bg-BG"/>
              <a:t>невидимо</a:t>
            </a:r>
          </a:p>
          <a:p>
            <a:pPr lvl="2"/>
            <a:r>
              <a:rPr lang="bg-BG"/>
              <a:t>потни жлези</a:t>
            </a:r>
          </a:p>
          <a:p>
            <a:pPr lvl="1"/>
            <a:r>
              <a:rPr lang="bg-BG"/>
              <a:t>от издишания въздух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mama 00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219200"/>
            <a:ext cx="8229600" cy="3995738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mama 00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131888"/>
            <a:ext cx="8382000" cy="4143375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Телесна температура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Измерване</a:t>
            </a:r>
          </a:p>
          <a:p>
            <a:pPr lvl="1"/>
            <a:r>
              <a:rPr lang="bg-BG"/>
              <a:t>аксиларно - на повърхността</a:t>
            </a:r>
          </a:p>
          <a:p>
            <a:pPr lvl="1"/>
            <a:r>
              <a:rPr lang="bg-BG"/>
              <a:t>ректално - на ядрото на тялото</a:t>
            </a:r>
            <a:endParaRPr lang="en-US"/>
          </a:p>
          <a:p>
            <a:r>
              <a:rPr lang="bg-BG"/>
              <a:t>Норма</a:t>
            </a:r>
          </a:p>
          <a:p>
            <a:r>
              <a:rPr lang="bg-BG"/>
              <a:t>Циркаден ритъм - най-ниска -сутрин 3ч, най-висока- 18ч, разлика 0,6 </a:t>
            </a:r>
            <a:r>
              <a:rPr lang="en-US"/>
              <a:t>°</a:t>
            </a:r>
            <a:r>
              <a:rPr lang="bg-BG"/>
              <a:t>С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Етиология на треската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I. </a:t>
            </a:r>
            <a:r>
              <a:rPr lang="bg-BG"/>
              <a:t>Екзогенни пирогени</a:t>
            </a:r>
          </a:p>
          <a:p>
            <a:pPr lvl="1"/>
            <a:r>
              <a:rPr lang="bg-BG"/>
              <a:t>бактериални:</a:t>
            </a:r>
          </a:p>
          <a:p>
            <a:pPr lvl="2"/>
            <a:r>
              <a:rPr lang="bg-BG"/>
              <a:t>ендотоксини - липополизахариди</a:t>
            </a:r>
          </a:p>
          <a:p>
            <a:pPr lvl="2"/>
            <a:r>
              <a:rPr lang="bg-BG"/>
              <a:t>екзотоксини - протеини</a:t>
            </a:r>
          </a:p>
          <a:p>
            <a:pPr lvl="1"/>
            <a:r>
              <a:rPr lang="bg-BG"/>
              <a:t>небактериални:</a:t>
            </a:r>
          </a:p>
          <a:p>
            <a:pPr lvl="2"/>
            <a:r>
              <a:rPr lang="bg-BG"/>
              <a:t>метали - олово, цинк</a:t>
            </a:r>
          </a:p>
          <a:p>
            <a:pPr lvl="2"/>
            <a:r>
              <a:rPr lang="bg-BG"/>
              <a:t>белтъци</a:t>
            </a:r>
          </a:p>
          <a:p>
            <a:pPr lvl="2"/>
            <a:r>
              <a:rPr lang="bg-BG"/>
              <a:t>хормони - прогестерон</a:t>
            </a:r>
          </a:p>
          <a:p>
            <a:pPr lvl="2"/>
            <a:r>
              <a:rPr lang="bg-BG"/>
              <a:t>хипертоничен р-р на натриев хлорид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842</TotalTime>
  <Words>967</Words>
  <Application>Microsoft Office PowerPoint</Application>
  <PresentationFormat>On-screen Show (4:3)</PresentationFormat>
  <Paragraphs>197</Paragraphs>
  <Slides>42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Cliff</vt:lpstr>
      <vt:lpstr>CorelDRAW.Graphic.10</vt:lpstr>
      <vt:lpstr>Slide 1</vt:lpstr>
      <vt:lpstr>Определение</vt:lpstr>
      <vt:lpstr>Топлопродукция (термогенеза)</vt:lpstr>
      <vt:lpstr>Slide 4</vt:lpstr>
      <vt:lpstr>Топлоотдаване (термолиза)</vt:lpstr>
      <vt:lpstr>Slide 6</vt:lpstr>
      <vt:lpstr>Slide 7</vt:lpstr>
      <vt:lpstr>Телесна температура</vt:lpstr>
      <vt:lpstr>Етиология на треската</vt:lpstr>
      <vt:lpstr>Slide 10</vt:lpstr>
      <vt:lpstr>Slide 11</vt:lpstr>
      <vt:lpstr>Патогенеза на треската</vt:lpstr>
      <vt:lpstr>Slide 13</vt:lpstr>
      <vt:lpstr>Slide 14</vt:lpstr>
      <vt:lpstr>Slide 15</vt:lpstr>
      <vt:lpstr>Slide 16</vt:lpstr>
      <vt:lpstr>Slide 17</vt:lpstr>
      <vt:lpstr>Фактори повлияващи треската</vt:lpstr>
      <vt:lpstr>Slide 19</vt:lpstr>
      <vt:lpstr>Стадии на треската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Полезни ефекти на треската</vt:lpstr>
      <vt:lpstr>Slide 32</vt:lpstr>
      <vt:lpstr>Slide 33</vt:lpstr>
      <vt:lpstr>Неблагоприятни ефекти</vt:lpstr>
      <vt:lpstr>Slide 35</vt:lpstr>
      <vt:lpstr>Slide 36</vt:lpstr>
      <vt:lpstr>Особености на терморегулацията</vt:lpstr>
      <vt:lpstr>Slide 38</vt:lpstr>
      <vt:lpstr>Особености на треската </vt:lpstr>
      <vt:lpstr>Slide 40</vt:lpstr>
      <vt:lpstr>Хипертермия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66</cp:revision>
  <cp:lastPrinted>1601-01-01T00:00:00Z</cp:lastPrinted>
  <dcterms:created xsi:type="dcterms:W3CDTF">1601-01-01T00:00:00Z</dcterms:created>
  <dcterms:modified xsi:type="dcterms:W3CDTF">2016-04-26T05:39:03Z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