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334" r:id="rId2"/>
    <p:sldId id="335" r:id="rId3"/>
    <p:sldId id="346" r:id="rId4"/>
    <p:sldId id="336" r:id="rId5"/>
    <p:sldId id="348" r:id="rId6"/>
    <p:sldId id="337" r:id="rId7"/>
    <p:sldId id="349" r:id="rId8"/>
    <p:sldId id="338" r:id="rId9"/>
    <p:sldId id="350" r:id="rId10"/>
    <p:sldId id="339" r:id="rId11"/>
    <p:sldId id="351" r:id="rId12"/>
    <p:sldId id="340" r:id="rId13"/>
    <p:sldId id="352" r:id="rId14"/>
    <p:sldId id="341" r:id="rId15"/>
    <p:sldId id="353" r:id="rId16"/>
    <p:sldId id="342" r:id="rId17"/>
    <p:sldId id="354" r:id="rId18"/>
    <p:sldId id="343" r:id="rId19"/>
    <p:sldId id="355" r:id="rId20"/>
    <p:sldId id="344" r:id="rId21"/>
    <p:sldId id="356" r:id="rId22"/>
    <p:sldId id="345" r:id="rId23"/>
    <p:sldId id="357" r:id="rId24"/>
    <p:sldId id="321" r:id="rId25"/>
    <p:sldId id="360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61" r:id="rId38"/>
    <p:sldId id="362" r:id="rId39"/>
    <p:sldId id="363" r:id="rId40"/>
    <p:sldId id="364" r:id="rId41"/>
    <p:sldId id="365" r:id="rId42"/>
  </p:sldIdLst>
  <p:sldSz cx="9144000" cy="6858000" type="screen4x3"/>
  <p:notesSz cx="6858000" cy="9144000"/>
  <p:defaultTextStyle>
    <a:defPPr>
      <a:defRPr lang="bg-BG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00"/>
    <a:srgbClr val="FFFF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106" d="100"/>
          <a:sy n="106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Психическо здраве</a:t>
          </a:r>
          <a:r>
            <a:rPr lang="en-US" sz="2000" dirty="0" smtClean="0"/>
            <a:t>* – </a:t>
          </a:r>
          <a:r>
            <a:rPr lang="bg-BG" sz="2000" dirty="0" smtClean="0"/>
            <a:t>защита от ограничаване на свободата базирано само и единствено на психическото здраве без да има юридическа преценка </a:t>
          </a:r>
          <a:r>
            <a:rPr lang="en-US" sz="2000" dirty="0" smtClean="0"/>
            <a:t> (</a:t>
          </a:r>
          <a:r>
            <a:rPr lang="bg-BG" sz="2000" dirty="0" smtClean="0"/>
            <a:t>Закон за здравето</a:t>
          </a:r>
          <a:r>
            <a:rPr lang="en-US" sz="2000" dirty="0" smtClean="0"/>
            <a:t>)</a:t>
          </a:r>
          <a:endParaRPr lang="bg-BG" sz="2000" dirty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Инфекциозни заболявания</a:t>
          </a:r>
          <a:r>
            <a:rPr lang="en-US" sz="2000" dirty="0" smtClean="0"/>
            <a:t>** – </a:t>
          </a:r>
          <a:r>
            <a:rPr lang="bg-BG" sz="2000" dirty="0" smtClean="0"/>
            <a:t>рестриктивните мерки трябва да гарантират съобразяване с правата на човека и гарантиране на спазването на закона</a:t>
          </a:r>
          <a:endParaRPr lang="bg-BG" sz="2000" dirty="0"/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Репродуктивно здраве</a:t>
          </a:r>
          <a:r>
            <a:rPr lang="en-US" sz="2000" dirty="0" smtClean="0"/>
            <a:t>*** – </a:t>
          </a:r>
          <a:r>
            <a:rPr lang="bg-BG" sz="2000" dirty="0" smtClean="0"/>
            <a:t>уважаване на индивидуалния избор за репродукция </a:t>
          </a:r>
          <a:endParaRPr lang="bg-BG" sz="2000" dirty="0"/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9473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6C7AD40-3E56-4073-82BB-3A38D798C6C2}" type="presOf" srcId="{55E88618-740B-47A6-B899-45FCE1626F38}" destId="{54B6F3E9-2ED3-4259-9441-64C53CC69EE9}" srcOrd="0" destOrd="0" presId="urn:microsoft.com/office/officeart/2005/8/layout/list1"/>
    <dgm:cxn modelId="{E81F9FF8-3712-433B-AB3A-44624EED7960}" type="presOf" srcId="{5B0DCA97-14C6-42DF-855D-728EA93C736A}" destId="{63B136A2-8892-4FAC-825C-AB1CADC1E84F}" srcOrd="0" destOrd="0" presId="urn:microsoft.com/office/officeart/2005/8/layout/list1"/>
    <dgm:cxn modelId="{162F06DC-812A-438C-B3C8-1F04DDA26D17}" type="presOf" srcId="{EE3EBCBE-8F80-449A-A89E-26C312633CAC}" destId="{908F2501-4BA2-4D0D-895A-75F295C4FF6D}" srcOrd="1" destOrd="0" presId="urn:microsoft.com/office/officeart/2005/8/layout/list1"/>
    <dgm:cxn modelId="{9D119D58-807B-4C27-A403-13AD59C0DE8F}" type="presOf" srcId="{CD03240E-188E-462C-9205-CCA41089F635}" destId="{A5419310-99F3-4A33-ABA4-701ED3F5C4AF}" srcOrd="1" destOrd="0" presId="urn:microsoft.com/office/officeart/2005/8/layout/list1"/>
    <dgm:cxn modelId="{78B27CA1-5C11-45A9-823B-BCE6F09C672C}" type="presOf" srcId="{CD03240E-188E-462C-9205-CCA41089F635}" destId="{7A43BBDD-13F3-44BF-B52E-409103B71903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DBC6FCCC-F078-42B7-B5A9-7AFDF4AF4139}" type="presOf" srcId="{55E88618-740B-47A6-B899-45FCE1626F38}" destId="{13AE4A99-67C9-4467-9186-D5D331ADDFE8}" srcOrd="1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ED4B8DC8-E157-48D3-8652-7BCE13550F4B}" type="presOf" srcId="{EE3EBCBE-8F80-449A-A89E-26C312633CAC}" destId="{68DA3310-49BC-4E94-9F14-89C8FCDAD192}" srcOrd="0" destOrd="0" presId="urn:microsoft.com/office/officeart/2005/8/layout/list1"/>
    <dgm:cxn modelId="{C560329F-7A18-4ACF-8327-B54E9B147498}" type="presParOf" srcId="{63B136A2-8892-4FAC-825C-AB1CADC1E84F}" destId="{128F5E1B-7A2E-4B79-A9EF-9A8A033FE67E}" srcOrd="0" destOrd="0" presId="urn:microsoft.com/office/officeart/2005/8/layout/list1"/>
    <dgm:cxn modelId="{92396D36-8317-41DC-B657-853BCCB4BE6B}" type="presParOf" srcId="{128F5E1B-7A2E-4B79-A9EF-9A8A033FE67E}" destId="{7A43BBDD-13F3-44BF-B52E-409103B71903}" srcOrd="0" destOrd="0" presId="urn:microsoft.com/office/officeart/2005/8/layout/list1"/>
    <dgm:cxn modelId="{DD59EBD5-4D8A-4A45-B7FF-F2DAB7E46CA1}" type="presParOf" srcId="{128F5E1B-7A2E-4B79-A9EF-9A8A033FE67E}" destId="{A5419310-99F3-4A33-ABA4-701ED3F5C4AF}" srcOrd="1" destOrd="0" presId="urn:microsoft.com/office/officeart/2005/8/layout/list1"/>
    <dgm:cxn modelId="{23B78B1D-53D5-477D-BB01-3268BC061E7B}" type="presParOf" srcId="{63B136A2-8892-4FAC-825C-AB1CADC1E84F}" destId="{F52B22A6-3648-415C-9E2F-F327B7E768C5}" srcOrd="1" destOrd="0" presId="urn:microsoft.com/office/officeart/2005/8/layout/list1"/>
    <dgm:cxn modelId="{39416571-33CF-4992-B0FD-EAAC6AE74B65}" type="presParOf" srcId="{63B136A2-8892-4FAC-825C-AB1CADC1E84F}" destId="{DFD6B800-0970-44DB-BA22-A32F37F385DF}" srcOrd="2" destOrd="0" presId="urn:microsoft.com/office/officeart/2005/8/layout/list1"/>
    <dgm:cxn modelId="{0A078922-7742-4910-BBEC-2EEEF1124666}" type="presParOf" srcId="{63B136A2-8892-4FAC-825C-AB1CADC1E84F}" destId="{2652AE1C-F040-4F93-9DE8-A5DCABBEE727}" srcOrd="3" destOrd="0" presId="urn:microsoft.com/office/officeart/2005/8/layout/list1"/>
    <dgm:cxn modelId="{B2DB5E02-9B9A-40CD-812F-AD5306B7599F}" type="presParOf" srcId="{63B136A2-8892-4FAC-825C-AB1CADC1E84F}" destId="{FB431C12-D3E9-4EA0-8CE6-FD542A30CE2C}" srcOrd="4" destOrd="0" presId="urn:microsoft.com/office/officeart/2005/8/layout/list1"/>
    <dgm:cxn modelId="{83F2A18D-91B7-48B7-8041-5D7D2DC13DB1}" type="presParOf" srcId="{FB431C12-D3E9-4EA0-8CE6-FD542A30CE2C}" destId="{68DA3310-49BC-4E94-9F14-89C8FCDAD192}" srcOrd="0" destOrd="0" presId="urn:microsoft.com/office/officeart/2005/8/layout/list1"/>
    <dgm:cxn modelId="{98B0D118-C622-438D-B50E-8DAB9ACB34D3}" type="presParOf" srcId="{FB431C12-D3E9-4EA0-8CE6-FD542A30CE2C}" destId="{908F2501-4BA2-4D0D-895A-75F295C4FF6D}" srcOrd="1" destOrd="0" presId="urn:microsoft.com/office/officeart/2005/8/layout/list1"/>
    <dgm:cxn modelId="{1C0785AB-E5E1-4E81-B099-92816C887A6F}" type="presParOf" srcId="{63B136A2-8892-4FAC-825C-AB1CADC1E84F}" destId="{6E5F7638-1B9C-491B-A1E1-E7D24308C6D0}" srcOrd="5" destOrd="0" presId="urn:microsoft.com/office/officeart/2005/8/layout/list1"/>
    <dgm:cxn modelId="{95F86B18-6DDF-4BFE-AD56-879C768167DC}" type="presParOf" srcId="{63B136A2-8892-4FAC-825C-AB1CADC1E84F}" destId="{4A238FE1-A275-445B-B219-B401607DD9E3}" srcOrd="6" destOrd="0" presId="urn:microsoft.com/office/officeart/2005/8/layout/list1"/>
    <dgm:cxn modelId="{065C4F44-AFE4-4967-A9E3-6C7DE4380E0D}" type="presParOf" srcId="{63B136A2-8892-4FAC-825C-AB1CADC1E84F}" destId="{E93BF253-8D7C-4B4F-9833-4EAEBA701098}" srcOrd="7" destOrd="0" presId="urn:microsoft.com/office/officeart/2005/8/layout/list1"/>
    <dgm:cxn modelId="{EAC83B66-7E90-44DF-A897-5EB3E6D4C4A9}" type="presParOf" srcId="{63B136A2-8892-4FAC-825C-AB1CADC1E84F}" destId="{B8FD5D4A-5E76-4CD8-ACF6-8B7F5B0E5B6E}" srcOrd="8" destOrd="0" presId="urn:microsoft.com/office/officeart/2005/8/layout/list1"/>
    <dgm:cxn modelId="{E8B8EB35-7E1B-496A-8097-2CA3D21D2D4C}" type="presParOf" srcId="{B8FD5D4A-5E76-4CD8-ACF6-8B7F5B0E5B6E}" destId="{54B6F3E9-2ED3-4259-9441-64C53CC69EE9}" srcOrd="0" destOrd="0" presId="urn:microsoft.com/office/officeart/2005/8/layout/list1"/>
    <dgm:cxn modelId="{F3A9F94B-3C59-4803-A022-3F7C00FC1241}" type="presParOf" srcId="{B8FD5D4A-5E76-4CD8-ACF6-8B7F5B0E5B6E}" destId="{13AE4A99-67C9-4467-9186-D5D331ADDFE8}" srcOrd="1" destOrd="0" presId="urn:microsoft.com/office/officeart/2005/8/layout/list1"/>
    <dgm:cxn modelId="{B56D0250-8A3D-45F1-A4E3-7DC8499F49F4}" type="presParOf" srcId="{63B136A2-8892-4FAC-825C-AB1CADC1E84F}" destId="{6F2DD4C3-2F28-4A0D-85E9-9A2F68516C0C}" srcOrd="9" destOrd="0" presId="urn:microsoft.com/office/officeart/2005/8/layout/list1"/>
    <dgm:cxn modelId="{75FCC391-F910-49C6-A3C2-461B51E14293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възможнот за достъп до съда</a:t>
          </a:r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 – </a:t>
          </a:r>
          <a:r>
            <a:rPr lang="bg-BG" sz="2000" dirty="0" smtClean="0"/>
            <a:t>ефективно адресиране на оплаквания; мерки срещу условията в институциите за лишаване от свобода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 – </a:t>
          </a:r>
          <a:r>
            <a:rPr lang="bg-BG" sz="2000" dirty="0" smtClean="0"/>
            <a:t>компенсации в случаи на насилствена стерилизация</a:t>
          </a:r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5389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3E8A59-7269-4438-AE0B-3405BFC6DC87}" type="presOf" srcId="{55E88618-740B-47A6-B899-45FCE1626F38}" destId="{54B6F3E9-2ED3-4259-9441-64C53CC69EE9}" srcOrd="0" destOrd="0" presId="urn:microsoft.com/office/officeart/2005/8/layout/list1"/>
    <dgm:cxn modelId="{427B0108-E67E-426C-9DA3-112D8FD6EB8B}" type="presOf" srcId="{5B0DCA97-14C6-42DF-855D-728EA93C736A}" destId="{63B136A2-8892-4FAC-825C-AB1CADC1E84F}" srcOrd="0" destOrd="0" presId="urn:microsoft.com/office/officeart/2005/8/layout/list1"/>
    <dgm:cxn modelId="{1399E8C2-759C-4BD6-A679-5D7C34996D88}" type="presOf" srcId="{CD03240E-188E-462C-9205-CCA41089F635}" destId="{7A43BBDD-13F3-44BF-B52E-409103B71903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CBD80490-D61C-4AF5-AD79-AC6C51BDDE71}" type="presOf" srcId="{EE3EBCBE-8F80-449A-A89E-26C312633CAC}" destId="{908F2501-4BA2-4D0D-895A-75F295C4FF6D}" srcOrd="1" destOrd="0" presId="urn:microsoft.com/office/officeart/2005/8/layout/list1"/>
    <dgm:cxn modelId="{DB235A90-8074-4BD0-BB14-EDD9DE09BC8F}" type="presOf" srcId="{CD03240E-188E-462C-9205-CCA41089F635}" destId="{A5419310-99F3-4A33-ABA4-701ED3F5C4AF}" srcOrd="1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64CE803A-DF9C-4983-9616-A8D961EB6C65}" type="presOf" srcId="{EE3EBCBE-8F80-449A-A89E-26C312633CAC}" destId="{68DA3310-49BC-4E94-9F14-89C8FCDAD192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52A94677-C4CC-47F6-8426-3B6CFFF13590}" type="presOf" srcId="{55E88618-740B-47A6-B899-45FCE1626F38}" destId="{13AE4A99-67C9-4467-9186-D5D331ADDFE8}" srcOrd="1" destOrd="0" presId="urn:microsoft.com/office/officeart/2005/8/layout/list1"/>
    <dgm:cxn modelId="{C1080E63-B111-4861-8CE2-F457B498F3ED}" type="presParOf" srcId="{63B136A2-8892-4FAC-825C-AB1CADC1E84F}" destId="{128F5E1B-7A2E-4B79-A9EF-9A8A033FE67E}" srcOrd="0" destOrd="0" presId="urn:microsoft.com/office/officeart/2005/8/layout/list1"/>
    <dgm:cxn modelId="{4D734FB0-D785-4F3A-9E16-4FC48A8F0F32}" type="presParOf" srcId="{128F5E1B-7A2E-4B79-A9EF-9A8A033FE67E}" destId="{7A43BBDD-13F3-44BF-B52E-409103B71903}" srcOrd="0" destOrd="0" presId="urn:microsoft.com/office/officeart/2005/8/layout/list1"/>
    <dgm:cxn modelId="{1F0342D4-2751-4243-8D40-36F2A8774CD4}" type="presParOf" srcId="{128F5E1B-7A2E-4B79-A9EF-9A8A033FE67E}" destId="{A5419310-99F3-4A33-ABA4-701ED3F5C4AF}" srcOrd="1" destOrd="0" presId="urn:microsoft.com/office/officeart/2005/8/layout/list1"/>
    <dgm:cxn modelId="{869898C2-842F-4FF0-9D6B-9A44BCE59BA0}" type="presParOf" srcId="{63B136A2-8892-4FAC-825C-AB1CADC1E84F}" destId="{F52B22A6-3648-415C-9E2F-F327B7E768C5}" srcOrd="1" destOrd="0" presId="urn:microsoft.com/office/officeart/2005/8/layout/list1"/>
    <dgm:cxn modelId="{ADB5AC80-4AA1-4E9B-9DAE-C322BEE8E1DA}" type="presParOf" srcId="{63B136A2-8892-4FAC-825C-AB1CADC1E84F}" destId="{DFD6B800-0970-44DB-BA22-A32F37F385DF}" srcOrd="2" destOrd="0" presId="urn:microsoft.com/office/officeart/2005/8/layout/list1"/>
    <dgm:cxn modelId="{CB7ACC67-AA72-4647-AB89-5EEB1F575658}" type="presParOf" srcId="{63B136A2-8892-4FAC-825C-AB1CADC1E84F}" destId="{2652AE1C-F040-4F93-9DE8-A5DCABBEE727}" srcOrd="3" destOrd="0" presId="urn:microsoft.com/office/officeart/2005/8/layout/list1"/>
    <dgm:cxn modelId="{DFD1A603-F49B-4C7A-A721-4B2AC88241DC}" type="presParOf" srcId="{63B136A2-8892-4FAC-825C-AB1CADC1E84F}" destId="{FB431C12-D3E9-4EA0-8CE6-FD542A30CE2C}" srcOrd="4" destOrd="0" presId="urn:microsoft.com/office/officeart/2005/8/layout/list1"/>
    <dgm:cxn modelId="{6CA16814-68DD-4108-9E3D-BE429DF0FAB2}" type="presParOf" srcId="{FB431C12-D3E9-4EA0-8CE6-FD542A30CE2C}" destId="{68DA3310-49BC-4E94-9F14-89C8FCDAD192}" srcOrd="0" destOrd="0" presId="urn:microsoft.com/office/officeart/2005/8/layout/list1"/>
    <dgm:cxn modelId="{E9E77CA9-41D0-42EE-B2C9-507EEB357ED2}" type="presParOf" srcId="{FB431C12-D3E9-4EA0-8CE6-FD542A30CE2C}" destId="{908F2501-4BA2-4D0D-895A-75F295C4FF6D}" srcOrd="1" destOrd="0" presId="urn:microsoft.com/office/officeart/2005/8/layout/list1"/>
    <dgm:cxn modelId="{54E99E08-17CE-4AB4-80D4-54C3283DCE58}" type="presParOf" srcId="{63B136A2-8892-4FAC-825C-AB1CADC1E84F}" destId="{6E5F7638-1B9C-491B-A1E1-E7D24308C6D0}" srcOrd="5" destOrd="0" presId="urn:microsoft.com/office/officeart/2005/8/layout/list1"/>
    <dgm:cxn modelId="{5E6977DE-413B-42FA-9BC3-EF0F96976C49}" type="presParOf" srcId="{63B136A2-8892-4FAC-825C-AB1CADC1E84F}" destId="{4A238FE1-A275-445B-B219-B401607DD9E3}" srcOrd="6" destOrd="0" presId="urn:microsoft.com/office/officeart/2005/8/layout/list1"/>
    <dgm:cxn modelId="{78C7C7BE-290F-4987-AEF4-B3ECAA5B97FA}" type="presParOf" srcId="{63B136A2-8892-4FAC-825C-AB1CADC1E84F}" destId="{E93BF253-8D7C-4B4F-9833-4EAEBA701098}" srcOrd="7" destOrd="0" presId="urn:microsoft.com/office/officeart/2005/8/layout/list1"/>
    <dgm:cxn modelId="{351D5E02-EA99-4489-B1AC-6B1F6EF6379F}" type="presParOf" srcId="{63B136A2-8892-4FAC-825C-AB1CADC1E84F}" destId="{B8FD5D4A-5E76-4CD8-ACF6-8B7F5B0E5B6E}" srcOrd="8" destOrd="0" presId="urn:microsoft.com/office/officeart/2005/8/layout/list1"/>
    <dgm:cxn modelId="{1CCCA8AD-51FD-460E-8D56-3CCF8A673C64}" type="presParOf" srcId="{B8FD5D4A-5E76-4CD8-ACF6-8B7F5B0E5B6E}" destId="{54B6F3E9-2ED3-4259-9441-64C53CC69EE9}" srcOrd="0" destOrd="0" presId="urn:microsoft.com/office/officeart/2005/8/layout/list1"/>
    <dgm:cxn modelId="{E41FDD79-3CE7-4429-ABB2-938FF88BC4D9}" type="presParOf" srcId="{B8FD5D4A-5E76-4CD8-ACF6-8B7F5B0E5B6E}" destId="{13AE4A99-67C9-4467-9186-D5D331ADDFE8}" srcOrd="1" destOrd="0" presId="urn:microsoft.com/office/officeart/2005/8/layout/list1"/>
    <dgm:cxn modelId="{ADE60A71-E826-4C6F-B49A-4A7E05FE2B27}" type="presParOf" srcId="{63B136A2-8892-4FAC-825C-AB1CADC1E84F}" destId="{6F2DD4C3-2F28-4A0D-85E9-9A2F68516C0C}" srcOrd="9" destOrd="0" presId="urn:microsoft.com/office/officeart/2005/8/layout/list1"/>
    <dgm:cxn modelId="{693B4B65-FB64-4AE9-9610-1B1197D13006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Грижите за пациента, мед. изследвания и лечение могат до допуснат намеса в личната сфера, ако е обоснована в закона</a:t>
          </a:r>
          <a:r>
            <a:rPr lang="en-US" sz="2000" dirty="0" smtClean="0"/>
            <a:t> </a:t>
          </a:r>
          <a:endParaRPr lang="bg-BG" sz="2000" dirty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	- </a:t>
          </a:r>
          <a:r>
            <a:rPr lang="bg-BG" sz="2000" dirty="0" smtClean="0"/>
            <a:t>защита на информацията за пациента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разкриване на данни само при съгласие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ръководни правила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ясни законови постановки за конфиденциалността</a:t>
          </a:r>
          <a:endParaRPr lang="bg-BG" sz="2000" dirty="0"/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	- </a:t>
          </a:r>
          <a:r>
            <a:rPr lang="bg-BG" sz="2000" dirty="0" smtClean="0"/>
            <a:t>докладване на случаи на криминален аборт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неправомерност на интервюиране на жените за техните репродуктивни планове и използване на контрацепция, както и изискване за представяне на тест за бременност при кандидатстване за работа</a:t>
          </a:r>
          <a:endParaRPr lang="en-US" sz="2000" dirty="0" smtClean="0"/>
        </a:p>
        <a:p>
          <a:r>
            <a:rPr lang="en-US" sz="2000" dirty="0" smtClean="0"/>
            <a:t>	-  </a:t>
          </a:r>
          <a:r>
            <a:rPr lang="bg-BG" sz="2000" dirty="0" smtClean="0"/>
            <a:t>конфиденциалност при подрастващи</a:t>
          </a:r>
          <a:endParaRPr lang="bg-BG" sz="2000" dirty="0"/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21106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32883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369587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7FBE97B-A4EB-4D31-BBE5-7DE944E52219}" type="presOf" srcId="{CD03240E-188E-462C-9205-CCA41089F635}" destId="{A5419310-99F3-4A33-ABA4-701ED3F5C4AF}" srcOrd="1" destOrd="0" presId="urn:microsoft.com/office/officeart/2005/8/layout/list1"/>
    <dgm:cxn modelId="{4A3A44DA-078F-489F-A8E6-343464437362}" type="presOf" srcId="{5B0DCA97-14C6-42DF-855D-728EA93C736A}" destId="{63B136A2-8892-4FAC-825C-AB1CADC1E84F}" srcOrd="0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3F71E682-2320-4637-B2F9-530342CD577F}" type="presOf" srcId="{55E88618-740B-47A6-B899-45FCE1626F38}" destId="{54B6F3E9-2ED3-4259-9441-64C53CC69EE9}" srcOrd="0" destOrd="0" presId="urn:microsoft.com/office/officeart/2005/8/layout/list1"/>
    <dgm:cxn modelId="{97146B75-C54E-4E5F-8834-643DF73F2BAF}" type="presOf" srcId="{EE3EBCBE-8F80-449A-A89E-26C312633CAC}" destId="{68DA3310-49BC-4E94-9F14-89C8FCDAD192}" srcOrd="0" destOrd="0" presId="urn:microsoft.com/office/officeart/2005/8/layout/list1"/>
    <dgm:cxn modelId="{83352818-1A56-4A36-A3B4-D0F3A9EB3715}" type="presOf" srcId="{55E88618-740B-47A6-B899-45FCE1626F38}" destId="{13AE4A99-67C9-4467-9186-D5D331ADDFE8}" srcOrd="1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2CFDA200-4AB9-4577-AC85-4CA5510F35FF}" type="presOf" srcId="{CD03240E-188E-462C-9205-CCA41089F635}" destId="{7A43BBDD-13F3-44BF-B52E-409103B71903}" srcOrd="0" destOrd="0" presId="urn:microsoft.com/office/officeart/2005/8/layout/list1"/>
    <dgm:cxn modelId="{2223335F-DAAC-45A6-B82E-CFAAA09B2BE5}" type="presOf" srcId="{EE3EBCBE-8F80-449A-A89E-26C312633CAC}" destId="{908F2501-4BA2-4D0D-895A-75F295C4FF6D}" srcOrd="1" destOrd="0" presId="urn:microsoft.com/office/officeart/2005/8/layout/list1"/>
    <dgm:cxn modelId="{075E0AED-599D-4FD7-B140-5C63495B2967}" type="presParOf" srcId="{63B136A2-8892-4FAC-825C-AB1CADC1E84F}" destId="{128F5E1B-7A2E-4B79-A9EF-9A8A033FE67E}" srcOrd="0" destOrd="0" presId="urn:microsoft.com/office/officeart/2005/8/layout/list1"/>
    <dgm:cxn modelId="{E06D6948-75B5-4744-AB26-FE65EC1C2CE2}" type="presParOf" srcId="{128F5E1B-7A2E-4B79-A9EF-9A8A033FE67E}" destId="{7A43BBDD-13F3-44BF-B52E-409103B71903}" srcOrd="0" destOrd="0" presId="urn:microsoft.com/office/officeart/2005/8/layout/list1"/>
    <dgm:cxn modelId="{7C238760-15C8-4769-B0F0-BABCC281CE08}" type="presParOf" srcId="{128F5E1B-7A2E-4B79-A9EF-9A8A033FE67E}" destId="{A5419310-99F3-4A33-ABA4-701ED3F5C4AF}" srcOrd="1" destOrd="0" presId="urn:microsoft.com/office/officeart/2005/8/layout/list1"/>
    <dgm:cxn modelId="{3FC94B36-C440-4018-9DFE-B7CCC1536AEC}" type="presParOf" srcId="{63B136A2-8892-4FAC-825C-AB1CADC1E84F}" destId="{F52B22A6-3648-415C-9E2F-F327B7E768C5}" srcOrd="1" destOrd="0" presId="urn:microsoft.com/office/officeart/2005/8/layout/list1"/>
    <dgm:cxn modelId="{EBA5E713-DDB2-4A8B-B4AA-261EC8A5D482}" type="presParOf" srcId="{63B136A2-8892-4FAC-825C-AB1CADC1E84F}" destId="{DFD6B800-0970-44DB-BA22-A32F37F385DF}" srcOrd="2" destOrd="0" presId="urn:microsoft.com/office/officeart/2005/8/layout/list1"/>
    <dgm:cxn modelId="{C697107B-174B-4F85-B39F-B15B5A771078}" type="presParOf" srcId="{63B136A2-8892-4FAC-825C-AB1CADC1E84F}" destId="{2652AE1C-F040-4F93-9DE8-A5DCABBEE727}" srcOrd="3" destOrd="0" presId="urn:microsoft.com/office/officeart/2005/8/layout/list1"/>
    <dgm:cxn modelId="{5CA9EAC1-63EB-428B-8152-D3C6EAD40DDB}" type="presParOf" srcId="{63B136A2-8892-4FAC-825C-AB1CADC1E84F}" destId="{FB431C12-D3E9-4EA0-8CE6-FD542A30CE2C}" srcOrd="4" destOrd="0" presId="urn:microsoft.com/office/officeart/2005/8/layout/list1"/>
    <dgm:cxn modelId="{08899C9B-B752-4D39-BDFB-3E917D6CF815}" type="presParOf" srcId="{FB431C12-D3E9-4EA0-8CE6-FD542A30CE2C}" destId="{68DA3310-49BC-4E94-9F14-89C8FCDAD192}" srcOrd="0" destOrd="0" presId="urn:microsoft.com/office/officeart/2005/8/layout/list1"/>
    <dgm:cxn modelId="{B83564D0-E1A7-420E-9D17-E6A7E41396AE}" type="presParOf" srcId="{FB431C12-D3E9-4EA0-8CE6-FD542A30CE2C}" destId="{908F2501-4BA2-4D0D-895A-75F295C4FF6D}" srcOrd="1" destOrd="0" presId="urn:microsoft.com/office/officeart/2005/8/layout/list1"/>
    <dgm:cxn modelId="{E2398802-2969-46B0-AA9F-F8CBFB22FBBD}" type="presParOf" srcId="{63B136A2-8892-4FAC-825C-AB1CADC1E84F}" destId="{6E5F7638-1B9C-491B-A1E1-E7D24308C6D0}" srcOrd="5" destOrd="0" presId="urn:microsoft.com/office/officeart/2005/8/layout/list1"/>
    <dgm:cxn modelId="{FED39970-BB14-43E6-BBD3-5D85C21E4CAD}" type="presParOf" srcId="{63B136A2-8892-4FAC-825C-AB1CADC1E84F}" destId="{4A238FE1-A275-445B-B219-B401607DD9E3}" srcOrd="6" destOrd="0" presId="urn:microsoft.com/office/officeart/2005/8/layout/list1"/>
    <dgm:cxn modelId="{3937F361-1263-4012-8B9B-9C760A65BF7D}" type="presParOf" srcId="{63B136A2-8892-4FAC-825C-AB1CADC1E84F}" destId="{E93BF253-8D7C-4B4F-9833-4EAEBA701098}" srcOrd="7" destOrd="0" presId="urn:microsoft.com/office/officeart/2005/8/layout/list1"/>
    <dgm:cxn modelId="{BC270A24-1818-48D9-A1D3-39A4153FD754}" type="presParOf" srcId="{63B136A2-8892-4FAC-825C-AB1CADC1E84F}" destId="{B8FD5D4A-5E76-4CD8-ACF6-8B7F5B0E5B6E}" srcOrd="8" destOrd="0" presId="urn:microsoft.com/office/officeart/2005/8/layout/list1"/>
    <dgm:cxn modelId="{3BEC7E26-2A4A-43A7-817B-880B905F10DD}" type="presParOf" srcId="{B8FD5D4A-5E76-4CD8-ACF6-8B7F5B0E5B6E}" destId="{54B6F3E9-2ED3-4259-9441-64C53CC69EE9}" srcOrd="0" destOrd="0" presId="urn:microsoft.com/office/officeart/2005/8/layout/list1"/>
    <dgm:cxn modelId="{87081212-6D31-4B58-83C3-A5252AF8B080}" type="presParOf" srcId="{B8FD5D4A-5E76-4CD8-ACF6-8B7F5B0E5B6E}" destId="{13AE4A99-67C9-4467-9186-D5D331ADDFE8}" srcOrd="1" destOrd="0" presId="urn:microsoft.com/office/officeart/2005/8/layout/list1"/>
    <dgm:cxn modelId="{734AB9B6-707D-4769-8D8E-551F448A3890}" type="presParOf" srcId="{63B136A2-8892-4FAC-825C-AB1CADC1E84F}" destId="{6F2DD4C3-2F28-4A0D-85E9-9A2F68516C0C}" srcOrd="9" destOrd="0" presId="urn:microsoft.com/office/officeart/2005/8/layout/list1"/>
    <dgm:cxn modelId="{2399F720-F372-4E8E-92BC-CD808855BAD1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информация за психичния статус, предписано лечение, криминално разследване и повдигнати обвинения срещу пациента трябва да бъде достъпна за него; в случаи на деца-пациенти информацията трябва да е достъпна за родителите</a:t>
          </a:r>
          <a:r>
            <a:rPr lang="en-US" sz="2000" dirty="0" smtClean="0"/>
            <a:t> </a:t>
          </a:r>
          <a:endParaRPr lang="bg-BG" sz="2000" dirty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 – </a:t>
          </a:r>
          <a:r>
            <a:rPr lang="bg-BG" sz="2000" dirty="0" smtClean="0"/>
            <a:t>информационни кампании насочени към цялото население, за да се подсигури достъп до информация за защита на личното здраве</a:t>
          </a:r>
          <a:r>
            <a:rPr lang="en-US" sz="2000" dirty="0" smtClean="0"/>
            <a:t>  </a:t>
          </a:r>
          <a:endParaRPr lang="bg-BG" sz="2000" dirty="0"/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	- </a:t>
          </a:r>
          <a:r>
            <a:rPr lang="bg-BG" sz="2000" dirty="0" smtClean="0"/>
            <a:t>в контекста на семейното планиране</a:t>
          </a:r>
          <a:r>
            <a:rPr lang="en-US" sz="2000" dirty="0" smtClean="0"/>
            <a:t> 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подрастващи – предоставяне на информацията без въвличане на родителите по отношение на процесите на сексуално съзряване</a:t>
          </a:r>
          <a:endParaRPr lang="bg-BG" sz="2000" dirty="0"/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23814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25601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811A61B-8334-4CB5-B7D0-7789B703A70B}" type="presOf" srcId="{CD03240E-188E-462C-9205-CCA41089F635}" destId="{A5419310-99F3-4A33-ABA4-701ED3F5C4AF}" srcOrd="1" destOrd="0" presId="urn:microsoft.com/office/officeart/2005/8/layout/list1"/>
    <dgm:cxn modelId="{BAD5AD0C-A49B-4C79-BF9D-63A6946778F8}" type="presOf" srcId="{55E88618-740B-47A6-B899-45FCE1626F38}" destId="{54B6F3E9-2ED3-4259-9441-64C53CC69EE9}" srcOrd="0" destOrd="0" presId="urn:microsoft.com/office/officeart/2005/8/layout/list1"/>
    <dgm:cxn modelId="{5451BC0D-0AB2-4395-AB43-08BB9ED5ACD2}" type="presOf" srcId="{EE3EBCBE-8F80-449A-A89E-26C312633CAC}" destId="{908F2501-4BA2-4D0D-895A-75F295C4FF6D}" srcOrd="1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F1B2A10D-6BE1-4072-BDFC-6882890EE8BF}" type="presOf" srcId="{5B0DCA97-14C6-42DF-855D-728EA93C736A}" destId="{63B136A2-8892-4FAC-825C-AB1CADC1E84F}" srcOrd="0" destOrd="0" presId="urn:microsoft.com/office/officeart/2005/8/layout/list1"/>
    <dgm:cxn modelId="{5A402F41-DE86-4942-ACC7-68DC06E19C63}" type="presOf" srcId="{CD03240E-188E-462C-9205-CCA41089F635}" destId="{7A43BBDD-13F3-44BF-B52E-409103B71903}" srcOrd="0" destOrd="0" presId="urn:microsoft.com/office/officeart/2005/8/layout/list1"/>
    <dgm:cxn modelId="{73820F1F-68CC-4866-8544-390D0FACA88F}" type="presOf" srcId="{55E88618-740B-47A6-B899-45FCE1626F38}" destId="{13AE4A99-67C9-4467-9186-D5D331ADDFE8}" srcOrd="1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10D6F0AE-2B5B-491C-BD79-0CB1A6180A75}" type="presOf" srcId="{EE3EBCBE-8F80-449A-A89E-26C312633CAC}" destId="{68DA3310-49BC-4E94-9F14-89C8FCDAD192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3F60DF08-3755-4F8E-ABC0-2A3E8B5730CC}" type="presParOf" srcId="{63B136A2-8892-4FAC-825C-AB1CADC1E84F}" destId="{128F5E1B-7A2E-4B79-A9EF-9A8A033FE67E}" srcOrd="0" destOrd="0" presId="urn:microsoft.com/office/officeart/2005/8/layout/list1"/>
    <dgm:cxn modelId="{68EEAD70-0504-4DBE-A7B0-3BF4F0E1AB33}" type="presParOf" srcId="{128F5E1B-7A2E-4B79-A9EF-9A8A033FE67E}" destId="{7A43BBDD-13F3-44BF-B52E-409103B71903}" srcOrd="0" destOrd="0" presId="urn:microsoft.com/office/officeart/2005/8/layout/list1"/>
    <dgm:cxn modelId="{95D6F04E-1B45-4DBF-820A-6A3524FEC7E3}" type="presParOf" srcId="{128F5E1B-7A2E-4B79-A9EF-9A8A033FE67E}" destId="{A5419310-99F3-4A33-ABA4-701ED3F5C4AF}" srcOrd="1" destOrd="0" presId="urn:microsoft.com/office/officeart/2005/8/layout/list1"/>
    <dgm:cxn modelId="{82E22078-ABE8-4C9C-B0A5-14EDDA832FE1}" type="presParOf" srcId="{63B136A2-8892-4FAC-825C-AB1CADC1E84F}" destId="{F52B22A6-3648-415C-9E2F-F327B7E768C5}" srcOrd="1" destOrd="0" presId="urn:microsoft.com/office/officeart/2005/8/layout/list1"/>
    <dgm:cxn modelId="{B9C8F4DC-5534-4627-84B5-BD3199033A36}" type="presParOf" srcId="{63B136A2-8892-4FAC-825C-AB1CADC1E84F}" destId="{DFD6B800-0970-44DB-BA22-A32F37F385DF}" srcOrd="2" destOrd="0" presId="urn:microsoft.com/office/officeart/2005/8/layout/list1"/>
    <dgm:cxn modelId="{AF38DADC-3E74-4212-95AC-4794B4BA7375}" type="presParOf" srcId="{63B136A2-8892-4FAC-825C-AB1CADC1E84F}" destId="{2652AE1C-F040-4F93-9DE8-A5DCABBEE727}" srcOrd="3" destOrd="0" presId="urn:microsoft.com/office/officeart/2005/8/layout/list1"/>
    <dgm:cxn modelId="{064D78CE-B00E-44BE-8320-1E98CB51FBCB}" type="presParOf" srcId="{63B136A2-8892-4FAC-825C-AB1CADC1E84F}" destId="{FB431C12-D3E9-4EA0-8CE6-FD542A30CE2C}" srcOrd="4" destOrd="0" presId="urn:microsoft.com/office/officeart/2005/8/layout/list1"/>
    <dgm:cxn modelId="{3C81EC82-2751-4612-AF93-A38F3EBF1BC4}" type="presParOf" srcId="{FB431C12-D3E9-4EA0-8CE6-FD542A30CE2C}" destId="{68DA3310-49BC-4E94-9F14-89C8FCDAD192}" srcOrd="0" destOrd="0" presId="urn:microsoft.com/office/officeart/2005/8/layout/list1"/>
    <dgm:cxn modelId="{72C8F25B-3983-44CD-ADB0-963FF2483E61}" type="presParOf" srcId="{FB431C12-D3E9-4EA0-8CE6-FD542A30CE2C}" destId="{908F2501-4BA2-4D0D-895A-75F295C4FF6D}" srcOrd="1" destOrd="0" presId="urn:microsoft.com/office/officeart/2005/8/layout/list1"/>
    <dgm:cxn modelId="{9723D802-9575-4F35-9ED4-8A80957BFF3B}" type="presParOf" srcId="{63B136A2-8892-4FAC-825C-AB1CADC1E84F}" destId="{6E5F7638-1B9C-491B-A1E1-E7D24308C6D0}" srcOrd="5" destOrd="0" presId="urn:microsoft.com/office/officeart/2005/8/layout/list1"/>
    <dgm:cxn modelId="{6BA814E8-8FDE-41A8-9575-7AA272D4EE6D}" type="presParOf" srcId="{63B136A2-8892-4FAC-825C-AB1CADC1E84F}" destId="{4A238FE1-A275-445B-B219-B401607DD9E3}" srcOrd="6" destOrd="0" presId="urn:microsoft.com/office/officeart/2005/8/layout/list1"/>
    <dgm:cxn modelId="{D3E64F66-C2D9-4666-A922-7E4B6E8B2485}" type="presParOf" srcId="{63B136A2-8892-4FAC-825C-AB1CADC1E84F}" destId="{E93BF253-8D7C-4B4F-9833-4EAEBA701098}" srcOrd="7" destOrd="0" presId="urn:microsoft.com/office/officeart/2005/8/layout/list1"/>
    <dgm:cxn modelId="{206F4724-F5E1-4EBE-B94D-01A1D4F1AD35}" type="presParOf" srcId="{63B136A2-8892-4FAC-825C-AB1CADC1E84F}" destId="{B8FD5D4A-5E76-4CD8-ACF6-8B7F5B0E5B6E}" srcOrd="8" destOrd="0" presId="urn:microsoft.com/office/officeart/2005/8/layout/list1"/>
    <dgm:cxn modelId="{262CA1C0-21D5-452B-B83C-FE0740F63139}" type="presParOf" srcId="{B8FD5D4A-5E76-4CD8-ACF6-8B7F5B0E5B6E}" destId="{54B6F3E9-2ED3-4259-9441-64C53CC69EE9}" srcOrd="0" destOrd="0" presId="urn:microsoft.com/office/officeart/2005/8/layout/list1"/>
    <dgm:cxn modelId="{5044C649-AB87-47C6-9886-352D8BB17DB0}" type="presParOf" srcId="{B8FD5D4A-5E76-4CD8-ACF6-8B7F5B0E5B6E}" destId="{13AE4A99-67C9-4467-9186-D5D331ADDFE8}" srcOrd="1" destOrd="0" presId="urn:microsoft.com/office/officeart/2005/8/layout/list1"/>
    <dgm:cxn modelId="{ECD14B56-5FFE-4768-9C79-752066DBCB71}" type="presParOf" srcId="{63B136A2-8892-4FAC-825C-AB1CADC1E84F}" destId="{6F2DD4C3-2F28-4A0D-85E9-9A2F68516C0C}" srcOrd="9" destOrd="0" presId="urn:microsoft.com/office/officeart/2005/8/layout/list1"/>
    <dgm:cxn modelId="{A8F1D6AC-5367-476C-BC3B-A72C22D39F64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 </a:t>
          </a:r>
          <a:r>
            <a:rPr lang="en-US" sz="2000" dirty="0" smtClean="0"/>
            <a:t>- </a:t>
          </a:r>
          <a:r>
            <a:rPr lang="bg-BG" sz="2000" dirty="0" smtClean="0"/>
            <a:t>защита от насилствено задържане, освен ако то е базирано на квалифицирана професионална преценка</a:t>
          </a:r>
        </a:p>
        <a:p>
          <a:r>
            <a:rPr lang="bg-BG" sz="2000" dirty="0" smtClean="0"/>
            <a:t>- система на проследяване и докладване на дейност на психиатричните заведения</a:t>
          </a:r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 – </a:t>
          </a:r>
          <a:r>
            <a:rPr lang="bg-BG" sz="2000" dirty="0" smtClean="0"/>
            <a:t>карантина</a:t>
          </a:r>
          <a:r>
            <a:rPr lang="en-US" sz="2000" dirty="0" smtClean="0"/>
            <a:t> – </a:t>
          </a:r>
          <a:r>
            <a:rPr lang="bg-BG" sz="2000" dirty="0" smtClean="0"/>
            <a:t>интересите на ОЗ трябва да са бал</a:t>
          </a:r>
          <a:r>
            <a:rPr lang="en-US" sz="2000" dirty="0" smtClean="0"/>
            <a:t>a</a:t>
          </a:r>
          <a:r>
            <a:rPr lang="bg-BG" sz="2000" dirty="0" err="1" smtClean="0"/>
            <a:t>нсирани</a:t>
          </a:r>
          <a:r>
            <a:rPr lang="bg-BG" sz="2000" dirty="0" smtClean="0"/>
            <a:t> с правата на индивида и хуманното отношение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 – </a:t>
          </a:r>
          <a:r>
            <a:rPr lang="bg-BG" sz="2000" dirty="0" smtClean="0"/>
            <a:t>насилствена стерилизация и обрязване на гениталиите</a:t>
          </a:r>
          <a:r>
            <a:rPr lang="en-US" sz="2000" dirty="0" smtClean="0"/>
            <a:t> </a:t>
          </a:r>
          <a:endParaRPr lang="bg-BG" sz="2000" dirty="0"/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8507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64AD1D-7814-4D57-8392-D370B0598EDA}" type="presOf" srcId="{EE3EBCBE-8F80-449A-A89E-26C312633CAC}" destId="{68DA3310-49BC-4E94-9F14-89C8FCDAD192}" srcOrd="0" destOrd="0" presId="urn:microsoft.com/office/officeart/2005/8/layout/list1"/>
    <dgm:cxn modelId="{8EE97ACE-4DE3-451C-9499-D2F1276D11DF}" type="presOf" srcId="{55E88618-740B-47A6-B899-45FCE1626F38}" destId="{54B6F3E9-2ED3-4259-9441-64C53CC69EE9}" srcOrd="0" destOrd="0" presId="urn:microsoft.com/office/officeart/2005/8/layout/list1"/>
    <dgm:cxn modelId="{E9982CE0-50E8-4E5E-9A8F-BCACCB8C9F11}" type="presOf" srcId="{EE3EBCBE-8F80-449A-A89E-26C312633CAC}" destId="{908F2501-4BA2-4D0D-895A-75F295C4FF6D}" srcOrd="1" destOrd="0" presId="urn:microsoft.com/office/officeart/2005/8/layout/list1"/>
    <dgm:cxn modelId="{904398B1-8DC9-4BC5-92DB-BD810B71F52A}" type="presOf" srcId="{CD03240E-188E-462C-9205-CCA41089F635}" destId="{7A43BBDD-13F3-44BF-B52E-409103B71903}" srcOrd="0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C90E1F6F-B130-404A-ADDD-09BC9FC9E725}" type="presOf" srcId="{5B0DCA97-14C6-42DF-855D-728EA93C736A}" destId="{63B136A2-8892-4FAC-825C-AB1CADC1E84F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B3946348-CC4E-4DEA-8068-A698F358619F}" type="presOf" srcId="{CD03240E-188E-462C-9205-CCA41089F635}" destId="{A5419310-99F3-4A33-ABA4-701ED3F5C4AF}" srcOrd="1" destOrd="0" presId="urn:microsoft.com/office/officeart/2005/8/layout/list1"/>
    <dgm:cxn modelId="{E4908470-3C76-4EA6-9CAC-1F1BAA6AF48B}" type="presOf" srcId="{55E88618-740B-47A6-B899-45FCE1626F38}" destId="{13AE4A99-67C9-4467-9186-D5D331ADDFE8}" srcOrd="1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179E89BB-36F8-4958-A1B2-E60F51C6208C}" type="presParOf" srcId="{63B136A2-8892-4FAC-825C-AB1CADC1E84F}" destId="{128F5E1B-7A2E-4B79-A9EF-9A8A033FE67E}" srcOrd="0" destOrd="0" presId="urn:microsoft.com/office/officeart/2005/8/layout/list1"/>
    <dgm:cxn modelId="{307615C3-3C3A-45C1-9612-650350EE4C43}" type="presParOf" srcId="{128F5E1B-7A2E-4B79-A9EF-9A8A033FE67E}" destId="{7A43BBDD-13F3-44BF-B52E-409103B71903}" srcOrd="0" destOrd="0" presId="urn:microsoft.com/office/officeart/2005/8/layout/list1"/>
    <dgm:cxn modelId="{C826CB85-C076-4441-AA1A-099CF7E67EA4}" type="presParOf" srcId="{128F5E1B-7A2E-4B79-A9EF-9A8A033FE67E}" destId="{A5419310-99F3-4A33-ABA4-701ED3F5C4AF}" srcOrd="1" destOrd="0" presId="urn:microsoft.com/office/officeart/2005/8/layout/list1"/>
    <dgm:cxn modelId="{97A78FCE-9B83-4E4E-8A72-80B6DEE508F9}" type="presParOf" srcId="{63B136A2-8892-4FAC-825C-AB1CADC1E84F}" destId="{F52B22A6-3648-415C-9E2F-F327B7E768C5}" srcOrd="1" destOrd="0" presId="urn:microsoft.com/office/officeart/2005/8/layout/list1"/>
    <dgm:cxn modelId="{A3A486EB-E78E-4C7F-908F-99DDA926456C}" type="presParOf" srcId="{63B136A2-8892-4FAC-825C-AB1CADC1E84F}" destId="{DFD6B800-0970-44DB-BA22-A32F37F385DF}" srcOrd="2" destOrd="0" presId="urn:microsoft.com/office/officeart/2005/8/layout/list1"/>
    <dgm:cxn modelId="{33B0F415-7D67-49DC-9B89-7DA86DF4F5DE}" type="presParOf" srcId="{63B136A2-8892-4FAC-825C-AB1CADC1E84F}" destId="{2652AE1C-F040-4F93-9DE8-A5DCABBEE727}" srcOrd="3" destOrd="0" presId="urn:microsoft.com/office/officeart/2005/8/layout/list1"/>
    <dgm:cxn modelId="{B4138F8E-2AB5-4F3C-BC65-634E6A36331A}" type="presParOf" srcId="{63B136A2-8892-4FAC-825C-AB1CADC1E84F}" destId="{FB431C12-D3E9-4EA0-8CE6-FD542A30CE2C}" srcOrd="4" destOrd="0" presId="urn:microsoft.com/office/officeart/2005/8/layout/list1"/>
    <dgm:cxn modelId="{91600CC5-4B0C-410E-ADBE-A8464C766BC8}" type="presParOf" srcId="{FB431C12-D3E9-4EA0-8CE6-FD542A30CE2C}" destId="{68DA3310-49BC-4E94-9F14-89C8FCDAD192}" srcOrd="0" destOrd="0" presId="urn:microsoft.com/office/officeart/2005/8/layout/list1"/>
    <dgm:cxn modelId="{DAC5DC7C-40B9-4E34-8997-F65A920E477B}" type="presParOf" srcId="{FB431C12-D3E9-4EA0-8CE6-FD542A30CE2C}" destId="{908F2501-4BA2-4D0D-895A-75F295C4FF6D}" srcOrd="1" destOrd="0" presId="urn:microsoft.com/office/officeart/2005/8/layout/list1"/>
    <dgm:cxn modelId="{E9598223-B6C1-487B-810D-E32C27CDB836}" type="presParOf" srcId="{63B136A2-8892-4FAC-825C-AB1CADC1E84F}" destId="{6E5F7638-1B9C-491B-A1E1-E7D24308C6D0}" srcOrd="5" destOrd="0" presId="urn:microsoft.com/office/officeart/2005/8/layout/list1"/>
    <dgm:cxn modelId="{B0F84C8C-68CE-4550-B2EE-32917AE88723}" type="presParOf" srcId="{63B136A2-8892-4FAC-825C-AB1CADC1E84F}" destId="{4A238FE1-A275-445B-B219-B401607DD9E3}" srcOrd="6" destOrd="0" presId="urn:microsoft.com/office/officeart/2005/8/layout/list1"/>
    <dgm:cxn modelId="{C6CB96B5-FF1E-40FA-AFC1-B13731FABAC6}" type="presParOf" srcId="{63B136A2-8892-4FAC-825C-AB1CADC1E84F}" destId="{E93BF253-8D7C-4B4F-9833-4EAEBA701098}" srcOrd="7" destOrd="0" presId="urn:microsoft.com/office/officeart/2005/8/layout/list1"/>
    <dgm:cxn modelId="{18A96120-E0C2-4CA3-8D3A-6918EA1C6107}" type="presParOf" srcId="{63B136A2-8892-4FAC-825C-AB1CADC1E84F}" destId="{B8FD5D4A-5E76-4CD8-ACF6-8B7F5B0E5B6E}" srcOrd="8" destOrd="0" presId="urn:microsoft.com/office/officeart/2005/8/layout/list1"/>
    <dgm:cxn modelId="{DB2A379A-3D65-492A-A7EA-0089AE70C04A}" type="presParOf" srcId="{B8FD5D4A-5E76-4CD8-ACF6-8B7F5B0E5B6E}" destId="{54B6F3E9-2ED3-4259-9441-64C53CC69EE9}" srcOrd="0" destOrd="0" presId="urn:microsoft.com/office/officeart/2005/8/layout/list1"/>
    <dgm:cxn modelId="{8274EBD8-39C5-4882-8799-ED1E3515A850}" type="presParOf" srcId="{B8FD5D4A-5E76-4CD8-ACF6-8B7F5B0E5B6E}" destId="{13AE4A99-67C9-4467-9186-D5D331ADDFE8}" srcOrd="1" destOrd="0" presId="urn:microsoft.com/office/officeart/2005/8/layout/list1"/>
    <dgm:cxn modelId="{38C62CFC-DB52-4026-8B65-42079ABF3378}" type="presParOf" srcId="{63B136A2-8892-4FAC-825C-AB1CADC1E84F}" destId="{6F2DD4C3-2F28-4A0D-85E9-9A2F68516C0C}" srcOrd="9" destOrd="0" presId="urn:microsoft.com/office/officeart/2005/8/layout/list1"/>
    <dgm:cxn modelId="{D1DAD792-4378-4D5C-9760-918730219AAD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наличие на мерки за защита на живота на пациентите (напр. стратегии за борба с депресията)</a:t>
          </a:r>
          <a:r>
            <a:rPr lang="en-US" sz="2000" dirty="0" smtClean="0"/>
            <a:t> </a:t>
          </a:r>
          <a:endParaRPr lang="bg-BG" sz="2000" dirty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	- </a:t>
          </a:r>
          <a:r>
            <a:rPr lang="bg-BG" sz="2000" dirty="0" smtClean="0"/>
            <a:t>мерки за елиминиране на епидемии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превантивни мерки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достъп до медикаменти</a:t>
          </a:r>
          <a:endParaRPr lang="bg-BG" sz="2000" dirty="0"/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	- </a:t>
          </a:r>
          <a:r>
            <a:rPr lang="bg-BG" sz="2000" dirty="0" smtClean="0"/>
            <a:t>защита на живота на жените чрез приемане на по-либерално законодателство за аборта, особено в случаи на изнасилване, кръвосмешение и терапевтичен аборт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достъп до здравни грижи за жените 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наличност на контрацептиви</a:t>
          </a:r>
          <a:endParaRPr lang="bg-BG" sz="2000" dirty="0"/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5389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26349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34874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9703C5A-FD51-4331-9434-1A2FF678A58C}" type="presOf" srcId="{EE3EBCBE-8F80-449A-A89E-26C312633CAC}" destId="{68DA3310-49BC-4E94-9F14-89C8FCDAD192}" srcOrd="0" destOrd="0" presId="urn:microsoft.com/office/officeart/2005/8/layout/list1"/>
    <dgm:cxn modelId="{9ABD3DE0-FC7D-4188-B1C7-EFCAF50006F7}" type="presOf" srcId="{CD03240E-188E-462C-9205-CCA41089F635}" destId="{7A43BBDD-13F3-44BF-B52E-409103B71903}" srcOrd="0" destOrd="0" presId="urn:microsoft.com/office/officeart/2005/8/layout/list1"/>
    <dgm:cxn modelId="{1B8B9DD1-3569-4756-BF43-348F526774B1}" type="presOf" srcId="{5B0DCA97-14C6-42DF-855D-728EA93C736A}" destId="{63B136A2-8892-4FAC-825C-AB1CADC1E84F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CA52DDCB-940B-4590-9614-5726879AA65F}" type="presOf" srcId="{55E88618-740B-47A6-B899-45FCE1626F38}" destId="{13AE4A99-67C9-4467-9186-D5D331ADDFE8}" srcOrd="1" destOrd="0" presId="urn:microsoft.com/office/officeart/2005/8/layout/list1"/>
    <dgm:cxn modelId="{9107D855-5D73-4B0A-8FAC-251BD3F16774}" type="presOf" srcId="{EE3EBCBE-8F80-449A-A89E-26C312633CAC}" destId="{908F2501-4BA2-4D0D-895A-75F295C4FF6D}" srcOrd="1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C83BB3D1-7768-4AFD-872F-02D0423F7CF2}" type="presOf" srcId="{CD03240E-188E-462C-9205-CCA41089F635}" destId="{A5419310-99F3-4A33-ABA4-701ED3F5C4AF}" srcOrd="1" destOrd="0" presId="urn:microsoft.com/office/officeart/2005/8/layout/list1"/>
    <dgm:cxn modelId="{191E3636-EC7F-4C7B-8175-84762F6ECE13}" type="presOf" srcId="{55E88618-740B-47A6-B899-45FCE1626F38}" destId="{54B6F3E9-2ED3-4259-9441-64C53CC69EE9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B33730A4-BA0F-490C-9134-41A5CE0AA391}" type="presParOf" srcId="{63B136A2-8892-4FAC-825C-AB1CADC1E84F}" destId="{128F5E1B-7A2E-4B79-A9EF-9A8A033FE67E}" srcOrd="0" destOrd="0" presId="urn:microsoft.com/office/officeart/2005/8/layout/list1"/>
    <dgm:cxn modelId="{1C19FB37-3601-4C84-9E66-2C766AFFEE98}" type="presParOf" srcId="{128F5E1B-7A2E-4B79-A9EF-9A8A033FE67E}" destId="{7A43BBDD-13F3-44BF-B52E-409103B71903}" srcOrd="0" destOrd="0" presId="urn:microsoft.com/office/officeart/2005/8/layout/list1"/>
    <dgm:cxn modelId="{2B93999C-A861-469F-B819-1EB4C20AB539}" type="presParOf" srcId="{128F5E1B-7A2E-4B79-A9EF-9A8A033FE67E}" destId="{A5419310-99F3-4A33-ABA4-701ED3F5C4AF}" srcOrd="1" destOrd="0" presId="urn:microsoft.com/office/officeart/2005/8/layout/list1"/>
    <dgm:cxn modelId="{290B956A-BF92-43A2-B180-1E1C5E54E10F}" type="presParOf" srcId="{63B136A2-8892-4FAC-825C-AB1CADC1E84F}" destId="{F52B22A6-3648-415C-9E2F-F327B7E768C5}" srcOrd="1" destOrd="0" presId="urn:microsoft.com/office/officeart/2005/8/layout/list1"/>
    <dgm:cxn modelId="{208A63F4-A7A9-40C4-92A2-60B4419A77DD}" type="presParOf" srcId="{63B136A2-8892-4FAC-825C-AB1CADC1E84F}" destId="{DFD6B800-0970-44DB-BA22-A32F37F385DF}" srcOrd="2" destOrd="0" presId="urn:microsoft.com/office/officeart/2005/8/layout/list1"/>
    <dgm:cxn modelId="{BF7468C7-B52A-49DE-B1A7-F90BA85E2A12}" type="presParOf" srcId="{63B136A2-8892-4FAC-825C-AB1CADC1E84F}" destId="{2652AE1C-F040-4F93-9DE8-A5DCABBEE727}" srcOrd="3" destOrd="0" presId="urn:microsoft.com/office/officeart/2005/8/layout/list1"/>
    <dgm:cxn modelId="{DE9D36E0-E658-4888-8B97-ACE8FFA506FB}" type="presParOf" srcId="{63B136A2-8892-4FAC-825C-AB1CADC1E84F}" destId="{FB431C12-D3E9-4EA0-8CE6-FD542A30CE2C}" srcOrd="4" destOrd="0" presId="urn:microsoft.com/office/officeart/2005/8/layout/list1"/>
    <dgm:cxn modelId="{5634BF26-9503-40A8-85C7-AB7FA6345BEB}" type="presParOf" srcId="{FB431C12-D3E9-4EA0-8CE6-FD542A30CE2C}" destId="{68DA3310-49BC-4E94-9F14-89C8FCDAD192}" srcOrd="0" destOrd="0" presId="urn:microsoft.com/office/officeart/2005/8/layout/list1"/>
    <dgm:cxn modelId="{9CCBE0AE-5217-455F-B0AB-A01DE9098612}" type="presParOf" srcId="{FB431C12-D3E9-4EA0-8CE6-FD542A30CE2C}" destId="{908F2501-4BA2-4D0D-895A-75F295C4FF6D}" srcOrd="1" destOrd="0" presId="urn:microsoft.com/office/officeart/2005/8/layout/list1"/>
    <dgm:cxn modelId="{9FEB1494-F350-4227-8034-E05DBE042020}" type="presParOf" srcId="{63B136A2-8892-4FAC-825C-AB1CADC1E84F}" destId="{6E5F7638-1B9C-491B-A1E1-E7D24308C6D0}" srcOrd="5" destOrd="0" presId="urn:microsoft.com/office/officeart/2005/8/layout/list1"/>
    <dgm:cxn modelId="{601DF29B-0601-4EDD-A038-AB43E4F7655D}" type="presParOf" srcId="{63B136A2-8892-4FAC-825C-AB1CADC1E84F}" destId="{4A238FE1-A275-445B-B219-B401607DD9E3}" srcOrd="6" destOrd="0" presId="urn:microsoft.com/office/officeart/2005/8/layout/list1"/>
    <dgm:cxn modelId="{EA93CAF2-1731-4622-BD1D-E6088EF71448}" type="presParOf" srcId="{63B136A2-8892-4FAC-825C-AB1CADC1E84F}" destId="{E93BF253-8D7C-4B4F-9833-4EAEBA701098}" srcOrd="7" destOrd="0" presId="urn:microsoft.com/office/officeart/2005/8/layout/list1"/>
    <dgm:cxn modelId="{B04B2028-6568-464A-8539-D9D4659BC6E3}" type="presParOf" srcId="{63B136A2-8892-4FAC-825C-AB1CADC1E84F}" destId="{B8FD5D4A-5E76-4CD8-ACF6-8B7F5B0E5B6E}" srcOrd="8" destOrd="0" presId="urn:microsoft.com/office/officeart/2005/8/layout/list1"/>
    <dgm:cxn modelId="{E78D9077-2B2C-47EE-9486-2D2B4BE1CFB6}" type="presParOf" srcId="{B8FD5D4A-5E76-4CD8-ACF6-8B7F5B0E5B6E}" destId="{54B6F3E9-2ED3-4259-9441-64C53CC69EE9}" srcOrd="0" destOrd="0" presId="urn:microsoft.com/office/officeart/2005/8/layout/list1"/>
    <dgm:cxn modelId="{FD4A6875-C2B6-4D51-AFB7-2A60F85A526C}" type="presParOf" srcId="{B8FD5D4A-5E76-4CD8-ACF6-8B7F5B0E5B6E}" destId="{13AE4A99-67C9-4467-9186-D5D331ADDFE8}" srcOrd="1" destOrd="0" presId="urn:microsoft.com/office/officeart/2005/8/layout/list1"/>
    <dgm:cxn modelId="{64DCE060-4E41-48A4-9198-746757B6D986}" type="presParOf" srcId="{63B136A2-8892-4FAC-825C-AB1CADC1E84F}" destId="{6F2DD4C3-2F28-4A0D-85E9-9A2F68516C0C}" srcOrd="9" destOrd="0" presId="urn:microsoft.com/office/officeart/2005/8/layout/list1"/>
    <dgm:cxn modelId="{2ED7763C-A47F-415E-915B-7D1351132F8C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	- </a:t>
          </a:r>
          <a:r>
            <a:rPr lang="bg-BG" sz="2000" dirty="0" smtClean="0"/>
            <a:t>специфично обучение на персонала за грижи за психично болни пациенти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обществени кампании срещу стигматизирането и дискриминацията на психично болните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съкращаване на леглата в психиатричните заведения и разширяване на грижите в общността</a:t>
          </a:r>
        </a:p>
        <a:p>
          <a:r>
            <a:rPr lang="en-US" sz="2000" dirty="0" smtClean="0"/>
            <a:t> </a:t>
          </a:r>
          <a:endParaRPr lang="bg-BG" sz="2000" dirty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	- </a:t>
          </a:r>
          <a:r>
            <a:rPr lang="bg-BG" sz="2000" dirty="0" smtClean="0"/>
            <a:t>достъп до медикаменти и здравни услуги</a:t>
          </a:r>
        </a:p>
        <a:p>
          <a:r>
            <a:rPr lang="en-US" sz="2000" dirty="0" smtClean="0"/>
            <a:t> 	- </a:t>
          </a:r>
          <a:r>
            <a:rPr lang="bg-BG" sz="2000" dirty="0" smtClean="0"/>
            <a:t>изграждане на ефективна здравна служба и системи за докладване на инф. заболявания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 – </a:t>
          </a:r>
          <a:r>
            <a:rPr lang="bg-BG" sz="2000" dirty="0" smtClean="0"/>
            <a:t>майчината смъртност е нарушение на човешките права и правителствата трябва да предприемат мерки за намаляването й</a:t>
          </a:r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62309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23364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18396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A4F83E-6E0C-46D9-B2D8-810798F32CD9}" type="presOf" srcId="{55E88618-740B-47A6-B899-45FCE1626F38}" destId="{13AE4A99-67C9-4467-9186-D5D331ADDFE8}" srcOrd="1" destOrd="0" presId="urn:microsoft.com/office/officeart/2005/8/layout/list1"/>
    <dgm:cxn modelId="{06EE81D9-BF34-4E96-8891-14FB576E4413}" type="presOf" srcId="{55E88618-740B-47A6-B899-45FCE1626F38}" destId="{54B6F3E9-2ED3-4259-9441-64C53CC69EE9}" srcOrd="0" destOrd="0" presId="urn:microsoft.com/office/officeart/2005/8/layout/list1"/>
    <dgm:cxn modelId="{1615B044-5252-4571-85F9-BF9392A84E4F}" type="presOf" srcId="{EE3EBCBE-8F80-449A-A89E-26C312633CAC}" destId="{908F2501-4BA2-4D0D-895A-75F295C4FF6D}" srcOrd="1" destOrd="0" presId="urn:microsoft.com/office/officeart/2005/8/layout/list1"/>
    <dgm:cxn modelId="{8EE61311-1767-4701-A25E-4AC3522DD9A2}" type="presOf" srcId="{CD03240E-188E-462C-9205-CCA41089F635}" destId="{7A43BBDD-13F3-44BF-B52E-409103B71903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CE9C5D4D-D1FF-4E2D-BE0F-83C60B5D0297}" type="presOf" srcId="{5B0DCA97-14C6-42DF-855D-728EA93C736A}" destId="{63B136A2-8892-4FAC-825C-AB1CADC1E84F}" srcOrd="0" destOrd="0" presId="urn:microsoft.com/office/officeart/2005/8/layout/list1"/>
    <dgm:cxn modelId="{675954ED-E1DF-4C17-B0B8-B0D2AB91B713}" type="presOf" srcId="{EE3EBCBE-8F80-449A-A89E-26C312633CAC}" destId="{68DA3310-49BC-4E94-9F14-89C8FCDAD192}" srcOrd="0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69B4223A-4983-4D42-883F-5AE9A77CED5A}" type="presOf" srcId="{CD03240E-188E-462C-9205-CCA41089F635}" destId="{A5419310-99F3-4A33-ABA4-701ED3F5C4AF}" srcOrd="1" destOrd="0" presId="urn:microsoft.com/office/officeart/2005/8/layout/list1"/>
    <dgm:cxn modelId="{C5F20B86-1A15-4D6E-8F84-40D691085F44}" type="presParOf" srcId="{63B136A2-8892-4FAC-825C-AB1CADC1E84F}" destId="{128F5E1B-7A2E-4B79-A9EF-9A8A033FE67E}" srcOrd="0" destOrd="0" presId="urn:microsoft.com/office/officeart/2005/8/layout/list1"/>
    <dgm:cxn modelId="{FFDD76F9-2CD5-475A-BF15-AF9997DA216F}" type="presParOf" srcId="{128F5E1B-7A2E-4B79-A9EF-9A8A033FE67E}" destId="{7A43BBDD-13F3-44BF-B52E-409103B71903}" srcOrd="0" destOrd="0" presId="urn:microsoft.com/office/officeart/2005/8/layout/list1"/>
    <dgm:cxn modelId="{43508797-8577-4A8C-AD97-27A38C0F82DB}" type="presParOf" srcId="{128F5E1B-7A2E-4B79-A9EF-9A8A033FE67E}" destId="{A5419310-99F3-4A33-ABA4-701ED3F5C4AF}" srcOrd="1" destOrd="0" presId="urn:microsoft.com/office/officeart/2005/8/layout/list1"/>
    <dgm:cxn modelId="{79D74DDF-7410-4C84-B3DD-009F88D031A8}" type="presParOf" srcId="{63B136A2-8892-4FAC-825C-AB1CADC1E84F}" destId="{F52B22A6-3648-415C-9E2F-F327B7E768C5}" srcOrd="1" destOrd="0" presId="urn:microsoft.com/office/officeart/2005/8/layout/list1"/>
    <dgm:cxn modelId="{A8A58E51-0B6D-429C-BB74-E0383ED482FD}" type="presParOf" srcId="{63B136A2-8892-4FAC-825C-AB1CADC1E84F}" destId="{DFD6B800-0970-44DB-BA22-A32F37F385DF}" srcOrd="2" destOrd="0" presId="urn:microsoft.com/office/officeart/2005/8/layout/list1"/>
    <dgm:cxn modelId="{364DE221-16E2-42C7-81D4-00471F62C4F9}" type="presParOf" srcId="{63B136A2-8892-4FAC-825C-AB1CADC1E84F}" destId="{2652AE1C-F040-4F93-9DE8-A5DCABBEE727}" srcOrd="3" destOrd="0" presId="urn:microsoft.com/office/officeart/2005/8/layout/list1"/>
    <dgm:cxn modelId="{94C15C4B-6AE0-472E-AFB3-DE3F0E7FE633}" type="presParOf" srcId="{63B136A2-8892-4FAC-825C-AB1CADC1E84F}" destId="{FB431C12-D3E9-4EA0-8CE6-FD542A30CE2C}" srcOrd="4" destOrd="0" presId="urn:microsoft.com/office/officeart/2005/8/layout/list1"/>
    <dgm:cxn modelId="{165AE5D6-F47A-497D-8885-B86B9F2E6204}" type="presParOf" srcId="{FB431C12-D3E9-4EA0-8CE6-FD542A30CE2C}" destId="{68DA3310-49BC-4E94-9F14-89C8FCDAD192}" srcOrd="0" destOrd="0" presId="urn:microsoft.com/office/officeart/2005/8/layout/list1"/>
    <dgm:cxn modelId="{FEBDB0FE-020C-4A98-85ED-F2BD40ACAD2B}" type="presParOf" srcId="{FB431C12-D3E9-4EA0-8CE6-FD542A30CE2C}" destId="{908F2501-4BA2-4D0D-895A-75F295C4FF6D}" srcOrd="1" destOrd="0" presId="urn:microsoft.com/office/officeart/2005/8/layout/list1"/>
    <dgm:cxn modelId="{B362B420-CE0A-42D6-B42B-B721FD5C9EC3}" type="presParOf" srcId="{63B136A2-8892-4FAC-825C-AB1CADC1E84F}" destId="{6E5F7638-1B9C-491B-A1E1-E7D24308C6D0}" srcOrd="5" destOrd="0" presId="urn:microsoft.com/office/officeart/2005/8/layout/list1"/>
    <dgm:cxn modelId="{C081A496-278D-432B-963D-3C74F451F126}" type="presParOf" srcId="{63B136A2-8892-4FAC-825C-AB1CADC1E84F}" destId="{4A238FE1-A275-445B-B219-B401607DD9E3}" srcOrd="6" destOrd="0" presId="urn:microsoft.com/office/officeart/2005/8/layout/list1"/>
    <dgm:cxn modelId="{3C6BADEF-5F5A-4AB4-80FB-A650E87B832A}" type="presParOf" srcId="{63B136A2-8892-4FAC-825C-AB1CADC1E84F}" destId="{E93BF253-8D7C-4B4F-9833-4EAEBA701098}" srcOrd="7" destOrd="0" presId="urn:microsoft.com/office/officeart/2005/8/layout/list1"/>
    <dgm:cxn modelId="{BA490719-22E0-4723-8FE7-ABDCFCB8EA0B}" type="presParOf" srcId="{63B136A2-8892-4FAC-825C-AB1CADC1E84F}" destId="{B8FD5D4A-5E76-4CD8-ACF6-8B7F5B0E5B6E}" srcOrd="8" destOrd="0" presId="urn:microsoft.com/office/officeart/2005/8/layout/list1"/>
    <dgm:cxn modelId="{1E43066E-2BEE-47F7-8B33-3070FF97ED9B}" type="presParOf" srcId="{B8FD5D4A-5E76-4CD8-ACF6-8B7F5B0E5B6E}" destId="{54B6F3E9-2ED3-4259-9441-64C53CC69EE9}" srcOrd="0" destOrd="0" presId="urn:microsoft.com/office/officeart/2005/8/layout/list1"/>
    <dgm:cxn modelId="{13410198-D59F-43FE-A9BC-89E5A07AF6A1}" type="presParOf" srcId="{B8FD5D4A-5E76-4CD8-ACF6-8B7F5B0E5B6E}" destId="{13AE4A99-67C9-4467-9186-D5D331ADDFE8}" srcOrd="1" destOrd="0" presId="urn:microsoft.com/office/officeart/2005/8/layout/list1"/>
    <dgm:cxn modelId="{08DB8BE9-95B7-4A0D-9272-D2C18F1FD3FD}" type="presParOf" srcId="{63B136A2-8892-4FAC-825C-AB1CADC1E84F}" destId="{6F2DD4C3-2F28-4A0D-85E9-9A2F68516C0C}" srcOrd="9" destOrd="0" presId="urn:microsoft.com/office/officeart/2005/8/layout/list1"/>
    <dgm:cxn modelId="{370981B8-640B-469A-811A-07B793272E31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	- </a:t>
          </a:r>
          <a:r>
            <a:rPr lang="bg-BG" sz="2000" dirty="0" smtClean="0"/>
            <a:t>приложимост към хоспитализирани психично болни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подобряване на условията в психиатричните заведения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подсигуряване на адекватно лечение и физическа активност</a:t>
          </a:r>
          <a:endParaRPr lang="en-US" sz="2000" dirty="0" smtClean="0"/>
        </a:p>
        <a:p>
          <a:r>
            <a:rPr lang="en-US" sz="2000" dirty="0" smtClean="0"/>
            <a:t>	- </a:t>
          </a:r>
          <a:r>
            <a:rPr lang="bg-BG" sz="2000" dirty="0" smtClean="0"/>
            <a:t>да не се лишават от адекватно хранене</a:t>
          </a:r>
          <a:endParaRPr lang="en-US" sz="2000" dirty="0" smtClean="0"/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	- </a:t>
          </a:r>
          <a:r>
            <a:rPr lang="bg-BG" sz="2000" dirty="0" smtClean="0"/>
            <a:t>недопустимо е умишлено заразяване с инф. заболяване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неподсигуряване на достъп до информация за заразяване със СПИН, недоброволното тестване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	- </a:t>
          </a:r>
          <a:r>
            <a:rPr lang="bg-BG" sz="2000" dirty="0" smtClean="0"/>
            <a:t>задължителна стерилизация</a:t>
          </a:r>
        </a:p>
        <a:p>
          <a:r>
            <a:rPr lang="en-US" sz="2000" dirty="0" smtClean="0"/>
            <a:t>	- </a:t>
          </a:r>
          <a:r>
            <a:rPr lang="bg-BG" sz="2000" dirty="0" smtClean="0"/>
            <a:t>провала на държавата да подсигури достъп до безопасен аборт</a:t>
          </a:r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47444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29457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26052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BB262D-5890-4211-8556-2E5CC388D517}" type="presOf" srcId="{55E88618-740B-47A6-B899-45FCE1626F38}" destId="{13AE4A99-67C9-4467-9186-D5D331ADDFE8}" srcOrd="1" destOrd="0" presId="urn:microsoft.com/office/officeart/2005/8/layout/list1"/>
    <dgm:cxn modelId="{FFA9ACA7-3AEB-4FBE-A433-B9251149CFFE}" type="presOf" srcId="{5B0DCA97-14C6-42DF-855D-728EA93C736A}" destId="{63B136A2-8892-4FAC-825C-AB1CADC1E84F}" srcOrd="0" destOrd="0" presId="urn:microsoft.com/office/officeart/2005/8/layout/list1"/>
    <dgm:cxn modelId="{90F01FB4-B785-4E1F-A305-5070CF45020B}" type="presOf" srcId="{55E88618-740B-47A6-B899-45FCE1626F38}" destId="{54B6F3E9-2ED3-4259-9441-64C53CC69EE9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C73BD735-9C0E-4F26-9F36-9E072250C25A}" type="presOf" srcId="{CD03240E-188E-462C-9205-CCA41089F635}" destId="{A5419310-99F3-4A33-ABA4-701ED3F5C4AF}" srcOrd="1" destOrd="0" presId="urn:microsoft.com/office/officeart/2005/8/layout/list1"/>
    <dgm:cxn modelId="{64E22E94-3D4E-41F2-8DE0-3EBBAD9CC624}" type="presOf" srcId="{EE3EBCBE-8F80-449A-A89E-26C312633CAC}" destId="{68DA3310-49BC-4E94-9F14-89C8FCDAD192}" srcOrd="0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EEFBA134-28A5-4836-8CDF-7676A118E1DE}" type="presOf" srcId="{EE3EBCBE-8F80-449A-A89E-26C312633CAC}" destId="{908F2501-4BA2-4D0D-895A-75F295C4FF6D}" srcOrd="1" destOrd="0" presId="urn:microsoft.com/office/officeart/2005/8/layout/list1"/>
    <dgm:cxn modelId="{09B74F0C-CAD8-4680-9A6B-A659844C2266}" type="presOf" srcId="{CD03240E-188E-462C-9205-CCA41089F635}" destId="{7A43BBDD-13F3-44BF-B52E-409103B71903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EE175BCA-9ACA-41F5-83D1-34311FA436DF}" type="presParOf" srcId="{63B136A2-8892-4FAC-825C-AB1CADC1E84F}" destId="{128F5E1B-7A2E-4B79-A9EF-9A8A033FE67E}" srcOrd="0" destOrd="0" presId="urn:microsoft.com/office/officeart/2005/8/layout/list1"/>
    <dgm:cxn modelId="{DDE85848-CE67-4D60-B7AE-90C34332DFC0}" type="presParOf" srcId="{128F5E1B-7A2E-4B79-A9EF-9A8A033FE67E}" destId="{7A43BBDD-13F3-44BF-B52E-409103B71903}" srcOrd="0" destOrd="0" presId="urn:microsoft.com/office/officeart/2005/8/layout/list1"/>
    <dgm:cxn modelId="{B3916638-4BE8-4908-AB33-7D3F9C4833FD}" type="presParOf" srcId="{128F5E1B-7A2E-4B79-A9EF-9A8A033FE67E}" destId="{A5419310-99F3-4A33-ABA4-701ED3F5C4AF}" srcOrd="1" destOrd="0" presId="urn:microsoft.com/office/officeart/2005/8/layout/list1"/>
    <dgm:cxn modelId="{F397EFCD-87CF-483B-8810-3965CD067431}" type="presParOf" srcId="{63B136A2-8892-4FAC-825C-AB1CADC1E84F}" destId="{F52B22A6-3648-415C-9E2F-F327B7E768C5}" srcOrd="1" destOrd="0" presId="urn:microsoft.com/office/officeart/2005/8/layout/list1"/>
    <dgm:cxn modelId="{510B5C05-DEF3-48BE-A031-B8B2F7C21F9B}" type="presParOf" srcId="{63B136A2-8892-4FAC-825C-AB1CADC1E84F}" destId="{DFD6B800-0970-44DB-BA22-A32F37F385DF}" srcOrd="2" destOrd="0" presId="urn:microsoft.com/office/officeart/2005/8/layout/list1"/>
    <dgm:cxn modelId="{D194B886-A19B-4C82-BA1E-755247D7AC62}" type="presParOf" srcId="{63B136A2-8892-4FAC-825C-AB1CADC1E84F}" destId="{2652AE1C-F040-4F93-9DE8-A5DCABBEE727}" srcOrd="3" destOrd="0" presId="urn:microsoft.com/office/officeart/2005/8/layout/list1"/>
    <dgm:cxn modelId="{8745B0EB-2BC1-4A52-A474-20617ABE2852}" type="presParOf" srcId="{63B136A2-8892-4FAC-825C-AB1CADC1E84F}" destId="{FB431C12-D3E9-4EA0-8CE6-FD542A30CE2C}" srcOrd="4" destOrd="0" presId="urn:microsoft.com/office/officeart/2005/8/layout/list1"/>
    <dgm:cxn modelId="{038267A3-9781-4FE0-83C0-64DAD171844A}" type="presParOf" srcId="{FB431C12-D3E9-4EA0-8CE6-FD542A30CE2C}" destId="{68DA3310-49BC-4E94-9F14-89C8FCDAD192}" srcOrd="0" destOrd="0" presId="urn:microsoft.com/office/officeart/2005/8/layout/list1"/>
    <dgm:cxn modelId="{1B1F4C18-C0AA-4043-9821-4E73AB862C90}" type="presParOf" srcId="{FB431C12-D3E9-4EA0-8CE6-FD542A30CE2C}" destId="{908F2501-4BA2-4D0D-895A-75F295C4FF6D}" srcOrd="1" destOrd="0" presId="urn:microsoft.com/office/officeart/2005/8/layout/list1"/>
    <dgm:cxn modelId="{F0E82692-0085-4494-9DB8-1706696819DA}" type="presParOf" srcId="{63B136A2-8892-4FAC-825C-AB1CADC1E84F}" destId="{6E5F7638-1B9C-491B-A1E1-E7D24308C6D0}" srcOrd="5" destOrd="0" presId="urn:microsoft.com/office/officeart/2005/8/layout/list1"/>
    <dgm:cxn modelId="{93DA86C3-82CA-4364-BE96-BD6338524CDB}" type="presParOf" srcId="{63B136A2-8892-4FAC-825C-AB1CADC1E84F}" destId="{4A238FE1-A275-445B-B219-B401607DD9E3}" srcOrd="6" destOrd="0" presId="urn:microsoft.com/office/officeart/2005/8/layout/list1"/>
    <dgm:cxn modelId="{37285DAF-F244-447F-A762-91CA802780BD}" type="presParOf" srcId="{63B136A2-8892-4FAC-825C-AB1CADC1E84F}" destId="{E93BF253-8D7C-4B4F-9833-4EAEBA701098}" srcOrd="7" destOrd="0" presId="urn:microsoft.com/office/officeart/2005/8/layout/list1"/>
    <dgm:cxn modelId="{A334660B-3429-45E7-9C79-58AFBF823D66}" type="presParOf" srcId="{63B136A2-8892-4FAC-825C-AB1CADC1E84F}" destId="{B8FD5D4A-5E76-4CD8-ACF6-8B7F5B0E5B6E}" srcOrd="8" destOrd="0" presId="urn:microsoft.com/office/officeart/2005/8/layout/list1"/>
    <dgm:cxn modelId="{CFBB1DB3-8941-478C-96FF-F7E7914C2E22}" type="presParOf" srcId="{B8FD5D4A-5E76-4CD8-ACF6-8B7F5B0E5B6E}" destId="{54B6F3E9-2ED3-4259-9441-64C53CC69EE9}" srcOrd="0" destOrd="0" presId="urn:microsoft.com/office/officeart/2005/8/layout/list1"/>
    <dgm:cxn modelId="{1C53DADD-63E1-4670-9DC3-624C2BE02D98}" type="presParOf" srcId="{B8FD5D4A-5E76-4CD8-ACF6-8B7F5B0E5B6E}" destId="{13AE4A99-67C9-4467-9186-D5D331ADDFE8}" srcOrd="1" destOrd="0" presId="urn:microsoft.com/office/officeart/2005/8/layout/list1"/>
    <dgm:cxn modelId="{E90824F1-9D33-4450-94D1-1E73E8E7FBA3}" type="presParOf" srcId="{63B136A2-8892-4FAC-825C-AB1CADC1E84F}" destId="{6F2DD4C3-2F28-4A0D-85E9-9A2F68516C0C}" srcOrd="9" destOrd="0" presId="urn:microsoft.com/office/officeart/2005/8/layout/list1"/>
    <dgm:cxn modelId="{731D2065-09E1-4735-86FD-7584C0F3E99A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възможност за равно участие в обществения живот</a:t>
          </a:r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 – </a:t>
          </a:r>
          <a:r>
            <a:rPr lang="bg-BG" sz="2000" dirty="0" smtClean="0"/>
            <a:t>участие в политиките касаещи инфекциозно болните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 – </a:t>
          </a:r>
          <a:r>
            <a:rPr lang="bg-BG" sz="2000" dirty="0" smtClean="0"/>
            <a:t>възможности за участие във формирането на политики гарантиращи посрещане на нуждите от услуги по семейно планиране и достъп до контрацепция</a:t>
          </a:r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5389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DB07B2-25C7-4EB6-9079-30089283859F}" type="presOf" srcId="{55E88618-740B-47A6-B899-45FCE1626F38}" destId="{54B6F3E9-2ED3-4259-9441-64C53CC69EE9}" srcOrd="0" destOrd="0" presId="urn:microsoft.com/office/officeart/2005/8/layout/list1"/>
    <dgm:cxn modelId="{F15087A4-B03C-4028-AA8E-0FF8A492FC19}" type="presOf" srcId="{CD03240E-188E-462C-9205-CCA41089F635}" destId="{7A43BBDD-13F3-44BF-B52E-409103B71903}" srcOrd="0" destOrd="0" presId="urn:microsoft.com/office/officeart/2005/8/layout/list1"/>
    <dgm:cxn modelId="{E3D9E2A3-B5CD-4FC6-BE3D-8A77CA1DA7A5}" type="presOf" srcId="{CD03240E-188E-462C-9205-CCA41089F635}" destId="{A5419310-99F3-4A33-ABA4-701ED3F5C4AF}" srcOrd="1" destOrd="0" presId="urn:microsoft.com/office/officeart/2005/8/layout/list1"/>
    <dgm:cxn modelId="{B732A7EB-6081-48D0-B18B-C2C7D4F36EC1}" type="presOf" srcId="{55E88618-740B-47A6-B899-45FCE1626F38}" destId="{13AE4A99-67C9-4467-9186-D5D331ADDFE8}" srcOrd="1" destOrd="0" presId="urn:microsoft.com/office/officeart/2005/8/layout/list1"/>
    <dgm:cxn modelId="{D65C7F43-DC8C-4AB7-8545-2E10F329B613}" type="presOf" srcId="{EE3EBCBE-8F80-449A-A89E-26C312633CAC}" destId="{68DA3310-49BC-4E94-9F14-89C8FCDAD192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10BBC470-AD9A-4B45-BA10-68CA02E9C394}" type="presOf" srcId="{EE3EBCBE-8F80-449A-A89E-26C312633CAC}" destId="{908F2501-4BA2-4D0D-895A-75F295C4FF6D}" srcOrd="1" destOrd="0" presId="urn:microsoft.com/office/officeart/2005/8/layout/list1"/>
    <dgm:cxn modelId="{D93733F0-43BC-4BE2-B64D-5185AC46AC74}" type="presOf" srcId="{5B0DCA97-14C6-42DF-855D-728EA93C736A}" destId="{63B136A2-8892-4FAC-825C-AB1CADC1E84F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08948000-520D-4E22-9C73-01CC39D84D17}" type="presParOf" srcId="{63B136A2-8892-4FAC-825C-AB1CADC1E84F}" destId="{128F5E1B-7A2E-4B79-A9EF-9A8A033FE67E}" srcOrd="0" destOrd="0" presId="urn:microsoft.com/office/officeart/2005/8/layout/list1"/>
    <dgm:cxn modelId="{23050954-2AAC-472C-AC44-EF07A7681B61}" type="presParOf" srcId="{128F5E1B-7A2E-4B79-A9EF-9A8A033FE67E}" destId="{7A43BBDD-13F3-44BF-B52E-409103B71903}" srcOrd="0" destOrd="0" presId="urn:microsoft.com/office/officeart/2005/8/layout/list1"/>
    <dgm:cxn modelId="{9FB851EA-8A40-449E-B18E-A6857F9070F5}" type="presParOf" srcId="{128F5E1B-7A2E-4B79-A9EF-9A8A033FE67E}" destId="{A5419310-99F3-4A33-ABA4-701ED3F5C4AF}" srcOrd="1" destOrd="0" presId="urn:microsoft.com/office/officeart/2005/8/layout/list1"/>
    <dgm:cxn modelId="{1B624191-A714-4A0A-8585-CE6FAF44B3FA}" type="presParOf" srcId="{63B136A2-8892-4FAC-825C-AB1CADC1E84F}" destId="{F52B22A6-3648-415C-9E2F-F327B7E768C5}" srcOrd="1" destOrd="0" presId="urn:microsoft.com/office/officeart/2005/8/layout/list1"/>
    <dgm:cxn modelId="{B4FD5001-B4FE-4F51-9CC3-CD7B7AAF0149}" type="presParOf" srcId="{63B136A2-8892-4FAC-825C-AB1CADC1E84F}" destId="{DFD6B800-0970-44DB-BA22-A32F37F385DF}" srcOrd="2" destOrd="0" presId="urn:microsoft.com/office/officeart/2005/8/layout/list1"/>
    <dgm:cxn modelId="{627C50C9-AE0F-4E99-A3B3-A98A731F2405}" type="presParOf" srcId="{63B136A2-8892-4FAC-825C-AB1CADC1E84F}" destId="{2652AE1C-F040-4F93-9DE8-A5DCABBEE727}" srcOrd="3" destOrd="0" presId="urn:microsoft.com/office/officeart/2005/8/layout/list1"/>
    <dgm:cxn modelId="{7953AC1F-1D6B-4054-BDD1-86B684098C87}" type="presParOf" srcId="{63B136A2-8892-4FAC-825C-AB1CADC1E84F}" destId="{FB431C12-D3E9-4EA0-8CE6-FD542A30CE2C}" srcOrd="4" destOrd="0" presId="urn:microsoft.com/office/officeart/2005/8/layout/list1"/>
    <dgm:cxn modelId="{15FACF56-4BD6-4EDC-86BE-AEC02720A866}" type="presParOf" srcId="{FB431C12-D3E9-4EA0-8CE6-FD542A30CE2C}" destId="{68DA3310-49BC-4E94-9F14-89C8FCDAD192}" srcOrd="0" destOrd="0" presId="urn:microsoft.com/office/officeart/2005/8/layout/list1"/>
    <dgm:cxn modelId="{81A4C720-4E84-4C5A-BB40-510A71C4610B}" type="presParOf" srcId="{FB431C12-D3E9-4EA0-8CE6-FD542A30CE2C}" destId="{908F2501-4BA2-4D0D-895A-75F295C4FF6D}" srcOrd="1" destOrd="0" presId="urn:microsoft.com/office/officeart/2005/8/layout/list1"/>
    <dgm:cxn modelId="{6EF07E5A-270C-44DE-976A-3684AC26407B}" type="presParOf" srcId="{63B136A2-8892-4FAC-825C-AB1CADC1E84F}" destId="{6E5F7638-1B9C-491B-A1E1-E7D24308C6D0}" srcOrd="5" destOrd="0" presId="urn:microsoft.com/office/officeart/2005/8/layout/list1"/>
    <dgm:cxn modelId="{FAC2B7DA-8CCE-42A7-A5C1-A5055A463007}" type="presParOf" srcId="{63B136A2-8892-4FAC-825C-AB1CADC1E84F}" destId="{4A238FE1-A275-445B-B219-B401607DD9E3}" srcOrd="6" destOrd="0" presId="urn:microsoft.com/office/officeart/2005/8/layout/list1"/>
    <dgm:cxn modelId="{817EEAA3-0069-492B-BAB0-360BD9E8C2FD}" type="presParOf" srcId="{63B136A2-8892-4FAC-825C-AB1CADC1E84F}" destId="{E93BF253-8D7C-4B4F-9833-4EAEBA701098}" srcOrd="7" destOrd="0" presId="urn:microsoft.com/office/officeart/2005/8/layout/list1"/>
    <dgm:cxn modelId="{69F180F9-2101-4582-AE47-5C1ED91AF97A}" type="presParOf" srcId="{63B136A2-8892-4FAC-825C-AB1CADC1E84F}" destId="{B8FD5D4A-5E76-4CD8-ACF6-8B7F5B0E5B6E}" srcOrd="8" destOrd="0" presId="urn:microsoft.com/office/officeart/2005/8/layout/list1"/>
    <dgm:cxn modelId="{9F3696CE-BBCC-4B10-B057-6B4D9AEACDE2}" type="presParOf" srcId="{B8FD5D4A-5E76-4CD8-ACF6-8B7F5B0E5B6E}" destId="{54B6F3E9-2ED3-4259-9441-64C53CC69EE9}" srcOrd="0" destOrd="0" presId="urn:microsoft.com/office/officeart/2005/8/layout/list1"/>
    <dgm:cxn modelId="{052C6769-62E8-4529-9C23-903924D32FF6}" type="presParOf" srcId="{B8FD5D4A-5E76-4CD8-ACF6-8B7F5B0E5B6E}" destId="{13AE4A99-67C9-4467-9186-D5D331ADDFE8}" srcOrd="1" destOrd="0" presId="urn:microsoft.com/office/officeart/2005/8/layout/list1"/>
    <dgm:cxn modelId="{0296A887-2CF1-4FB0-B77B-AE17E3FC8F22}" type="presParOf" srcId="{63B136A2-8892-4FAC-825C-AB1CADC1E84F}" destId="{6F2DD4C3-2F28-4A0D-85E9-9A2F68516C0C}" srcOrd="9" destOrd="0" presId="urn:microsoft.com/office/officeart/2005/8/layout/list1"/>
    <dgm:cxn modelId="{81302510-1E20-4C23-963B-5613A1677389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0DCA97-14C6-42DF-855D-728EA93C73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D03240E-188E-462C-9205-CCA41089F63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ПЗ</a:t>
          </a:r>
          <a:r>
            <a:rPr lang="en-US" sz="2000" dirty="0" smtClean="0"/>
            <a:t> – </a:t>
          </a:r>
          <a:r>
            <a:rPr lang="bg-BG" sz="2000" dirty="0" smtClean="0"/>
            <a:t>защита от стигматизация и ненужно институционализиране</a:t>
          </a:r>
        </a:p>
      </dgm:t>
    </dgm:pt>
    <dgm:pt modelId="{CEF08005-9A2F-499E-BF01-0A204D97690E}" type="parTrans" cxnId="{F3FBB22F-6332-4527-A63B-A08F9BFF9788}">
      <dgm:prSet/>
      <dgm:spPr/>
      <dgm:t>
        <a:bodyPr/>
        <a:lstStyle/>
        <a:p>
          <a:endParaRPr lang="bg-BG"/>
        </a:p>
      </dgm:t>
    </dgm:pt>
    <dgm:pt modelId="{D5AC67BE-79A6-4EF1-B281-D8067BA2B52C}" type="sibTrans" cxnId="{F3FBB22F-6332-4527-A63B-A08F9BFF9788}">
      <dgm:prSet/>
      <dgm:spPr/>
      <dgm:t>
        <a:bodyPr/>
        <a:lstStyle/>
        <a:p>
          <a:endParaRPr lang="bg-BG"/>
        </a:p>
      </dgm:t>
    </dgm:pt>
    <dgm:pt modelId="{EE3EBCBE-8F80-449A-A89E-26C312633CAC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ИЗ</a:t>
          </a:r>
          <a:r>
            <a:rPr lang="en-US" sz="2000" dirty="0" smtClean="0"/>
            <a:t> – </a:t>
          </a:r>
          <a:r>
            <a:rPr lang="bg-BG" sz="2000" dirty="0" smtClean="0"/>
            <a:t>защита от стигматизация в областта на образованието, наемането на работа и здравните грижи</a:t>
          </a:r>
        </a:p>
      </dgm:t>
    </dgm:pt>
    <dgm:pt modelId="{1C0B17E5-B0FC-4D9F-A5AC-2914809BA736}" type="parTrans" cxnId="{1E767BFA-23FA-4403-8935-DCF775530E11}">
      <dgm:prSet/>
      <dgm:spPr/>
      <dgm:t>
        <a:bodyPr/>
        <a:lstStyle/>
        <a:p>
          <a:endParaRPr lang="bg-BG"/>
        </a:p>
      </dgm:t>
    </dgm:pt>
    <dgm:pt modelId="{DC5C0B31-D682-4A1C-8277-54919780EC2C}" type="sibTrans" cxnId="{1E767BFA-23FA-4403-8935-DCF775530E11}">
      <dgm:prSet/>
      <dgm:spPr/>
      <dgm:t>
        <a:bodyPr/>
        <a:lstStyle/>
        <a:p>
          <a:endParaRPr lang="bg-BG"/>
        </a:p>
      </dgm:t>
    </dgm:pt>
    <dgm:pt modelId="{55E88618-740B-47A6-B899-45FCE1626F38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bg-BG" sz="2000" dirty="0" smtClean="0"/>
            <a:t>РЗ</a:t>
          </a:r>
          <a:r>
            <a:rPr lang="en-US" sz="2000" dirty="0" smtClean="0"/>
            <a:t> – </a:t>
          </a:r>
          <a:r>
            <a:rPr lang="bg-BG" sz="2000" dirty="0" smtClean="0"/>
            <a:t>премахване на законовите и други бариери за получаване на здравни грижи при жени на базата на пола им</a:t>
          </a:r>
        </a:p>
      </dgm:t>
    </dgm:pt>
    <dgm:pt modelId="{CEECB367-960B-4814-99D1-FC511A6A849F}" type="parTrans" cxnId="{411D565C-6C53-425A-BC5E-7EAA2E6E06C9}">
      <dgm:prSet/>
      <dgm:spPr/>
      <dgm:t>
        <a:bodyPr/>
        <a:lstStyle/>
        <a:p>
          <a:endParaRPr lang="bg-BG"/>
        </a:p>
      </dgm:t>
    </dgm:pt>
    <dgm:pt modelId="{17904391-6623-456E-89BB-184768FB3485}" type="sibTrans" cxnId="{411D565C-6C53-425A-BC5E-7EAA2E6E06C9}">
      <dgm:prSet/>
      <dgm:spPr/>
      <dgm:t>
        <a:bodyPr/>
        <a:lstStyle/>
        <a:p>
          <a:endParaRPr lang="bg-BG"/>
        </a:p>
      </dgm:t>
    </dgm:pt>
    <dgm:pt modelId="{63B136A2-8892-4FAC-825C-AB1CADC1E84F}" type="pres">
      <dgm:prSet presAssocID="{5B0DCA97-14C6-42DF-855D-728EA93C7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28F5E1B-7A2E-4B79-A9EF-9A8A033FE67E}" type="pres">
      <dgm:prSet presAssocID="{CD03240E-188E-462C-9205-CCA41089F635}" presName="parentLin" presStyleCnt="0"/>
      <dgm:spPr/>
    </dgm:pt>
    <dgm:pt modelId="{7A43BBDD-13F3-44BF-B52E-409103B71903}" type="pres">
      <dgm:prSet presAssocID="{CD03240E-188E-462C-9205-CCA41089F635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A5419310-99F3-4A33-ABA4-701ED3F5C4AF}" type="pres">
      <dgm:prSet presAssocID="{CD03240E-188E-462C-9205-CCA41089F635}" presName="parentText" presStyleLbl="node1" presStyleIdx="0" presStyleCnt="3" custScaleX="142857" custScaleY="15389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2B22A6-3648-415C-9E2F-F327B7E768C5}" type="pres">
      <dgm:prSet presAssocID="{CD03240E-188E-462C-9205-CCA41089F635}" presName="negativeSpace" presStyleCnt="0"/>
      <dgm:spPr/>
    </dgm:pt>
    <dgm:pt modelId="{DFD6B800-0970-44DB-BA22-A32F37F385DF}" type="pres">
      <dgm:prSet presAssocID="{CD03240E-188E-462C-9205-CCA41089F635}" presName="childText" presStyleLbl="conFgAcc1" presStyleIdx="0" presStyleCnt="3">
        <dgm:presLayoutVars>
          <dgm:bulletEnabled val="1"/>
        </dgm:presLayoutVars>
      </dgm:prSet>
      <dgm:spPr/>
    </dgm:pt>
    <dgm:pt modelId="{2652AE1C-F040-4F93-9DE8-A5DCABBEE727}" type="pres">
      <dgm:prSet presAssocID="{D5AC67BE-79A6-4EF1-B281-D8067BA2B52C}" presName="spaceBetweenRectangles" presStyleCnt="0"/>
      <dgm:spPr/>
    </dgm:pt>
    <dgm:pt modelId="{FB431C12-D3E9-4EA0-8CE6-FD542A30CE2C}" type="pres">
      <dgm:prSet presAssocID="{EE3EBCBE-8F80-449A-A89E-26C312633CAC}" presName="parentLin" presStyleCnt="0"/>
      <dgm:spPr/>
    </dgm:pt>
    <dgm:pt modelId="{68DA3310-49BC-4E94-9F14-89C8FCDAD192}" type="pres">
      <dgm:prSet presAssocID="{EE3EBCBE-8F80-449A-A89E-26C312633CA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908F2501-4BA2-4D0D-895A-75F295C4FF6D}" type="pres">
      <dgm:prSet presAssocID="{EE3EBCBE-8F80-449A-A89E-26C312633CAC}" presName="parentText" presStyleLbl="node1" presStyleIdx="1" presStyleCnt="3" custScaleX="140310" custScaleY="14781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5F7638-1B9C-491B-A1E1-E7D24308C6D0}" type="pres">
      <dgm:prSet presAssocID="{EE3EBCBE-8F80-449A-A89E-26C312633CAC}" presName="negativeSpace" presStyleCnt="0"/>
      <dgm:spPr/>
    </dgm:pt>
    <dgm:pt modelId="{4A238FE1-A275-445B-B219-B401607DD9E3}" type="pres">
      <dgm:prSet presAssocID="{EE3EBCBE-8F80-449A-A89E-26C312633CAC}" presName="childText" presStyleLbl="conFgAcc1" presStyleIdx="1" presStyleCnt="3">
        <dgm:presLayoutVars>
          <dgm:bulletEnabled val="1"/>
        </dgm:presLayoutVars>
      </dgm:prSet>
      <dgm:spPr/>
    </dgm:pt>
    <dgm:pt modelId="{E93BF253-8D7C-4B4F-9833-4EAEBA701098}" type="pres">
      <dgm:prSet presAssocID="{DC5C0B31-D682-4A1C-8277-54919780EC2C}" presName="spaceBetweenRectangles" presStyleCnt="0"/>
      <dgm:spPr/>
    </dgm:pt>
    <dgm:pt modelId="{B8FD5D4A-5E76-4CD8-ACF6-8B7F5B0E5B6E}" type="pres">
      <dgm:prSet presAssocID="{55E88618-740B-47A6-B899-45FCE1626F38}" presName="parentLin" presStyleCnt="0"/>
      <dgm:spPr/>
    </dgm:pt>
    <dgm:pt modelId="{54B6F3E9-2ED3-4259-9441-64C53CC69EE9}" type="pres">
      <dgm:prSet presAssocID="{55E88618-740B-47A6-B899-45FCE1626F3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13AE4A99-67C9-4467-9186-D5D331ADDFE8}" type="pres">
      <dgm:prSet presAssocID="{55E88618-740B-47A6-B899-45FCE1626F38}" presName="parentText" presStyleLbl="node1" presStyleIdx="2" presStyleCnt="3" custScaleX="140582" custScaleY="14271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F2DD4C3-2F28-4A0D-85E9-9A2F68516C0C}" type="pres">
      <dgm:prSet presAssocID="{55E88618-740B-47A6-B899-45FCE1626F38}" presName="negativeSpace" presStyleCnt="0"/>
      <dgm:spPr/>
    </dgm:pt>
    <dgm:pt modelId="{DC8738C0-269E-4197-B377-04A4900FF342}" type="pres">
      <dgm:prSet presAssocID="{55E88618-740B-47A6-B899-45FCE1626F3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59312AD-E6B1-4E4D-A662-D49E8957586E}" type="presOf" srcId="{EE3EBCBE-8F80-449A-A89E-26C312633CAC}" destId="{908F2501-4BA2-4D0D-895A-75F295C4FF6D}" srcOrd="1" destOrd="0" presId="urn:microsoft.com/office/officeart/2005/8/layout/list1"/>
    <dgm:cxn modelId="{AA7D9454-65C5-4E4B-B618-DB9C19EE3A9C}" type="presOf" srcId="{5B0DCA97-14C6-42DF-855D-728EA93C736A}" destId="{63B136A2-8892-4FAC-825C-AB1CADC1E84F}" srcOrd="0" destOrd="0" presId="urn:microsoft.com/office/officeart/2005/8/layout/list1"/>
    <dgm:cxn modelId="{59ADFC1B-F613-4CA1-BC38-C9F428A0F87E}" type="presOf" srcId="{55E88618-740B-47A6-B899-45FCE1626F38}" destId="{54B6F3E9-2ED3-4259-9441-64C53CC69EE9}" srcOrd="0" destOrd="0" presId="urn:microsoft.com/office/officeart/2005/8/layout/list1"/>
    <dgm:cxn modelId="{835594CE-397E-49D7-8D9C-2FAAF865A0C2}" type="presOf" srcId="{CD03240E-188E-462C-9205-CCA41089F635}" destId="{7A43BBDD-13F3-44BF-B52E-409103B71903}" srcOrd="0" destOrd="0" presId="urn:microsoft.com/office/officeart/2005/8/layout/list1"/>
    <dgm:cxn modelId="{1E767BFA-23FA-4403-8935-DCF775530E11}" srcId="{5B0DCA97-14C6-42DF-855D-728EA93C736A}" destId="{EE3EBCBE-8F80-449A-A89E-26C312633CAC}" srcOrd="1" destOrd="0" parTransId="{1C0B17E5-B0FC-4D9F-A5AC-2914809BA736}" sibTransId="{DC5C0B31-D682-4A1C-8277-54919780EC2C}"/>
    <dgm:cxn modelId="{EAEF4FF0-ECD1-47F8-B2C7-EA5D7E72239D}" type="presOf" srcId="{55E88618-740B-47A6-B899-45FCE1626F38}" destId="{13AE4A99-67C9-4467-9186-D5D331ADDFE8}" srcOrd="1" destOrd="0" presId="urn:microsoft.com/office/officeart/2005/8/layout/list1"/>
    <dgm:cxn modelId="{411D565C-6C53-425A-BC5E-7EAA2E6E06C9}" srcId="{5B0DCA97-14C6-42DF-855D-728EA93C736A}" destId="{55E88618-740B-47A6-B899-45FCE1626F38}" srcOrd="2" destOrd="0" parTransId="{CEECB367-960B-4814-99D1-FC511A6A849F}" sibTransId="{17904391-6623-456E-89BB-184768FB3485}"/>
    <dgm:cxn modelId="{5590922C-9F0D-4F8C-9725-98445DA597DB}" type="presOf" srcId="{CD03240E-188E-462C-9205-CCA41089F635}" destId="{A5419310-99F3-4A33-ABA4-701ED3F5C4AF}" srcOrd="1" destOrd="0" presId="urn:microsoft.com/office/officeart/2005/8/layout/list1"/>
    <dgm:cxn modelId="{630A128C-40D3-4A83-B8B1-BA05B3094556}" type="presOf" srcId="{EE3EBCBE-8F80-449A-A89E-26C312633CAC}" destId="{68DA3310-49BC-4E94-9F14-89C8FCDAD192}" srcOrd="0" destOrd="0" presId="urn:microsoft.com/office/officeart/2005/8/layout/list1"/>
    <dgm:cxn modelId="{F3FBB22F-6332-4527-A63B-A08F9BFF9788}" srcId="{5B0DCA97-14C6-42DF-855D-728EA93C736A}" destId="{CD03240E-188E-462C-9205-CCA41089F635}" srcOrd="0" destOrd="0" parTransId="{CEF08005-9A2F-499E-BF01-0A204D97690E}" sibTransId="{D5AC67BE-79A6-4EF1-B281-D8067BA2B52C}"/>
    <dgm:cxn modelId="{1EA14169-8948-4500-A6B5-37AE04A73891}" type="presParOf" srcId="{63B136A2-8892-4FAC-825C-AB1CADC1E84F}" destId="{128F5E1B-7A2E-4B79-A9EF-9A8A033FE67E}" srcOrd="0" destOrd="0" presId="urn:microsoft.com/office/officeart/2005/8/layout/list1"/>
    <dgm:cxn modelId="{F949AAF5-61F6-4EB4-A7BE-D6497116D1F7}" type="presParOf" srcId="{128F5E1B-7A2E-4B79-A9EF-9A8A033FE67E}" destId="{7A43BBDD-13F3-44BF-B52E-409103B71903}" srcOrd="0" destOrd="0" presId="urn:microsoft.com/office/officeart/2005/8/layout/list1"/>
    <dgm:cxn modelId="{E959E42D-5C8E-45F8-A0E5-FD6A37F78A21}" type="presParOf" srcId="{128F5E1B-7A2E-4B79-A9EF-9A8A033FE67E}" destId="{A5419310-99F3-4A33-ABA4-701ED3F5C4AF}" srcOrd="1" destOrd="0" presId="urn:microsoft.com/office/officeart/2005/8/layout/list1"/>
    <dgm:cxn modelId="{6F8334C9-2DBA-4E81-969A-275E1E38C311}" type="presParOf" srcId="{63B136A2-8892-4FAC-825C-AB1CADC1E84F}" destId="{F52B22A6-3648-415C-9E2F-F327B7E768C5}" srcOrd="1" destOrd="0" presId="urn:microsoft.com/office/officeart/2005/8/layout/list1"/>
    <dgm:cxn modelId="{5EEC8D11-DD72-49A6-985F-66C87A0CF0D4}" type="presParOf" srcId="{63B136A2-8892-4FAC-825C-AB1CADC1E84F}" destId="{DFD6B800-0970-44DB-BA22-A32F37F385DF}" srcOrd="2" destOrd="0" presId="urn:microsoft.com/office/officeart/2005/8/layout/list1"/>
    <dgm:cxn modelId="{B7876CEE-14E6-4BD4-B99B-F58FB36E97C2}" type="presParOf" srcId="{63B136A2-8892-4FAC-825C-AB1CADC1E84F}" destId="{2652AE1C-F040-4F93-9DE8-A5DCABBEE727}" srcOrd="3" destOrd="0" presId="urn:microsoft.com/office/officeart/2005/8/layout/list1"/>
    <dgm:cxn modelId="{1B5A21A3-9F63-4991-9216-851624347DAB}" type="presParOf" srcId="{63B136A2-8892-4FAC-825C-AB1CADC1E84F}" destId="{FB431C12-D3E9-4EA0-8CE6-FD542A30CE2C}" srcOrd="4" destOrd="0" presId="urn:microsoft.com/office/officeart/2005/8/layout/list1"/>
    <dgm:cxn modelId="{9D19A2E4-1062-4E3F-83F8-956F40714499}" type="presParOf" srcId="{FB431C12-D3E9-4EA0-8CE6-FD542A30CE2C}" destId="{68DA3310-49BC-4E94-9F14-89C8FCDAD192}" srcOrd="0" destOrd="0" presId="urn:microsoft.com/office/officeart/2005/8/layout/list1"/>
    <dgm:cxn modelId="{F82A02A4-436B-43F2-BE86-92FFDA1EB79E}" type="presParOf" srcId="{FB431C12-D3E9-4EA0-8CE6-FD542A30CE2C}" destId="{908F2501-4BA2-4D0D-895A-75F295C4FF6D}" srcOrd="1" destOrd="0" presId="urn:microsoft.com/office/officeart/2005/8/layout/list1"/>
    <dgm:cxn modelId="{81231034-02ED-4A4E-A572-0D9C1DAB9405}" type="presParOf" srcId="{63B136A2-8892-4FAC-825C-AB1CADC1E84F}" destId="{6E5F7638-1B9C-491B-A1E1-E7D24308C6D0}" srcOrd="5" destOrd="0" presId="urn:microsoft.com/office/officeart/2005/8/layout/list1"/>
    <dgm:cxn modelId="{9A690B47-379E-4E3F-B050-66F1E10E2766}" type="presParOf" srcId="{63B136A2-8892-4FAC-825C-AB1CADC1E84F}" destId="{4A238FE1-A275-445B-B219-B401607DD9E3}" srcOrd="6" destOrd="0" presId="urn:microsoft.com/office/officeart/2005/8/layout/list1"/>
    <dgm:cxn modelId="{319DBDAE-F503-4428-9522-CCEDDDC1BD27}" type="presParOf" srcId="{63B136A2-8892-4FAC-825C-AB1CADC1E84F}" destId="{E93BF253-8D7C-4B4F-9833-4EAEBA701098}" srcOrd="7" destOrd="0" presId="urn:microsoft.com/office/officeart/2005/8/layout/list1"/>
    <dgm:cxn modelId="{68BC9F65-EDD3-41A1-A809-4A4B9B271F09}" type="presParOf" srcId="{63B136A2-8892-4FAC-825C-AB1CADC1E84F}" destId="{B8FD5D4A-5E76-4CD8-ACF6-8B7F5B0E5B6E}" srcOrd="8" destOrd="0" presId="urn:microsoft.com/office/officeart/2005/8/layout/list1"/>
    <dgm:cxn modelId="{34875420-7AF2-4D1A-8844-3640CAC07EA5}" type="presParOf" srcId="{B8FD5D4A-5E76-4CD8-ACF6-8B7F5B0E5B6E}" destId="{54B6F3E9-2ED3-4259-9441-64C53CC69EE9}" srcOrd="0" destOrd="0" presId="urn:microsoft.com/office/officeart/2005/8/layout/list1"/>
    <dgm:cxn modelId="{9F50AF2E-8A47-44C3-817B-DE907E8954CA}" type="presParOf" srcId="{B8FD5D4A-5E76-4CD8-ACF6-8B7F5B0E5B6E}" destId="{13AE4A99-67C9-4467-9186-D5D331ADDFE8}" srcOrd="1" destOrd="0" presId="urn:microsoft.com/office/officeart/2005/8/layout/list1"/>
    <dgm:cxn modelId="{A1846271-78B5-4683-8795-81A8BD1BFFB3}" type="presParOf" srcId="{63B136A2-8892-4FAC-825C-AB1CADC1E84F}" destId="{6F2DD4C3-2F28-4A0D-85E9-9A2F68516C0C}" srcOrd="9" destOrd="0" presId="urn:microsoft.com/office/officeart/2005/8/layout/list1"/>
    <dgm:cxn modelId="{A23D4AD0-A7FB-4B4E-B21F-C882AC3821D3}" type="presParOf" srcId="{63B136A2-8892-4FAC-825C-AB1CADC1E84F}" destId="{DC8738C0-269E-4197-B377-04A4900FF3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E63778-0367-43F8-87A0-B76990D4227F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36780815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2FD5D-5A91-43FA-A2CE-44B280D0FFA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2962705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8D537-E77A-4F72-A2DF-4DF0F8D09AE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5056043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BC3B-698D-4CD3-AD87-AB4E3D2CD5D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464699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B97992-8063-4B1B-99EA-6ED6F70F35D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9599481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D69C-B441-4E35-A75D-3FD1F6AF589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3693292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428CAA-9355-4838-9F81-164A003C215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9702054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E5A7F-D08A-4C4A-8F00-A39E32B0279C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6300854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F0F132-8A38-40B8-955E-6EAEDA4A2B0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01728811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C39AAE-FDD7-4F64-8D77-88FA86A030E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70602757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836240-1BF3-4BBF-91C9-F07F4A1BB88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592847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0E6DCAF-3D00-41DC-BA0A-C98CAC6E98B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8" r:id="rId2"/>
    <p:sldLayoutId id="2147483714" r:id="rId3"/>
    <p:sldLayoutId id="2147483709" r:id="rId4"/>
    <p:sldLayoutId id="2147483715" r:id="rId5"/>
    <p:sldLayoutId id="2147483710" r:id="rId6"/>
    <p:sldLayoutId id="2147483716" r:id="rId7"/>
    <p:sldLayoutId id="2147483717" r:id="rId8"/>
    <p:sldLayoutId id="2147483718" r:id="rId9"/>
    <p:sldLayoutId id="2147483711" r:id="rId10"/>
    <p:sldLayoutId id="2147483712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22.xml"/><Relationship Id="rId5" Type="http://schemas.openxmlformats.org/officeDocument/2006/relationships/slide" Target="slide10.xml"/><Relationship Id="rId10" Type="http://schemas.openxmlformats.org/officeDocument/2006/relationships/slide" Target="slide20.xml"/><Relationship Id="rId4" Type="http://schemas.openxmlformats.org/officeDocument/2006/relationships/slide" Target="slide8.xml"/><Relationship Id="rId9" Type="http://schemas.openxmlformats.org/officeDocument/2006/relationships/slide" Target="slide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350" y="765175"/>
            <a:ext cx="7407275" cy="14716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cap="all" dirty="0" smtClean="0">
                <a:solidFill>
                  <a:schemeClr val="tx2">
                    <a:satMod val="130000"/>
                  </a:schemeClr>
                </a:solidFill>
              </a:rPr>
              <a:t>Права на ЧОВЕКА В ЗДРАВЕОПАЗВАНЕТО</a:t>
            </a:r>
            <a:endParaRPr lang="bg-BG" cap="all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988" y="5060950"/>
            <a:ext cx="8101012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bg-BG" sz="2400" dirty="0" err="1" smtClean="0"/>
              <a:t>Поф</a:t>
            </a:r>
            <a:r>
              <a:rPr lang="bg-BG" sz="2400" dirty="0" smtClean="0"/>
              <a:t>. </a:t>
            </a:r>
            <a:r>
              <a:rPr lang="bg-BG" sz="2400" dirty="0" smtClean="0"/>
              <a:t>д-р Силвия Александрова-Янкуловска, </a:t>
            </a:r>
            <a:r>
              <a:rPr lang="bg-BG" sz="2400" dirty="0" err="1" smtClean="0"/>
              <a:t>д.м.н</a:t>
            </a:r>
            <a:r>
              <a:rPr lang="bg-BG" sz="2400" smtClean="0"/>
              <a:t>.</a:t>
            </a:r>
            <a:endParaRPr lang="bg-BG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1V. </a:t>
            </a:r>
            <a:r>
              <a:rPr lang="bg-BG" dirty="0" smtClean="0"/>
              <a:t>Право на телесна неприкосновенност</a:t>
            </a:r>
            <a:endParaRPr lang="bg-BG" dirty="0"/>
          </a:p>
        </p:txBody>
      </p:sp>
      <p:sp>
        <p:nvSpPr>
          <p:cNvPr id="17411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dirty="0" smtClean="0"/>
              <a:t>Съдържание</a:t>
            </a:r>
            <a:r>
              <a:rPr lang="en-US" altLang="bg-BG" dirty="0" smtClean="0"/>
              <a:t> – </a:t>
            </a:r>
            <a:r>
              <a:rPr lang="bg-BG" altLang="bg-BG" dirty="0" smtClean="0"/>
              <a:t>защита от телесна увреда</a:t>
            </a:r>
          </a:p>
          <a:p>
            <a:pPr eaLnBrk="1" hangingPunct="1"/>
            <a:r>
              <a:rPr lang="bg-BG" altLang="bg-BG" dirty="0" smtClean="0">
                <a:hlinkClick r:id="rId2" action="ppaction://hlinksldjump"/>
              </a:rPr>
              <a:t>При случаи на недоброволно лечение и включване в експеримент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259632" y="-27384"/>
            <a:ext cx="749935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1V. </a:t>
            </a:r>
            <a:r>
              <a:rPr lang="bg-BG" dirty="0" smtClean="0"/>
              <a:t>Право на телесна неприкосновеност</a:t>
            </a:r>
            <a:endParaRPr lang="bg-BG" dirty="0"/>
          </a:p>
        </p:txBody>
      </p:sp>
      <p:sp>
        <p:nvSpPr>
          <p:cNvPr id="4" name="Бутон: връщане 3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3861595524"/>
              </p:ext>
            </p:extLst>
          </p:nvPr>
        </p:nvGraphicFramePr>
        <p:xfrm>
          <a:off x="1524000" y="1431586"/>
          <a:ext cx="7152456" cy="4949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V. </a:t>
            </a:r>
            <a:r>
              <a:rPr lang="bg-BG" dirty="0" smtClean="0"/>
              <a:t>Право на живот</a:t>
            </a:r>
            <a:endParaRPr lang="bg-BG" dirty="0"/>
          </a:p>
        </p:txBody>
      </p:sp>
      <p:sp>
        <p:nvSpPr>
          <p:cNvPr id="19459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sz="2800" dirty="0" smtClean="0"/>
              <a:t>Съдържание</a:t>
            </a:r>
            <a:r>
              <a:rPr lang="en-US" altLang="bg-BG" sz="2800" dirty="0" smtClean="0"/>
              <a:t> – </a:t>
            </a:r>
            <a:r>
              <a:rPr lang="bg-BG" altLang="bg-BG" sz="2800" dirty="0" smtClean="0"/>
              <a:t>защита от налагане на смъртно наказание в случаите, когато съдебният процес не е проведен в съответствие с международните норми за защита на правата на човека</a:t>
            </a:r>
          </a:p>
          <a:p>
            <a:pPr eaLnBrk="1" hangingPunct="1"/>
            <a:r>
              <a:rPr lang="bg-BG" altLang="bg-BG" sz="2800" dirty="0" smtClean="0"/>
              <a:t>Широка интерпретация – мерки за удължаване на СППЖ, т.е. подсигуряване на минимум от здравни услуги и необходими медикаменти за гарантиране на здравето на индивидите </a:t>
            </a:r>
          </a:p>
          <a:p>
            <a:pPr eaLnBrk="1" hangingPunct="1">
              <a:buNone/>
            </a:pPr>
            <a:endParaRPr lang="bg-BG" altLang="bg-BG" sz="2800" dirty="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V. </a:t>
            </a:r>
            <a:r>
              <a:rPr lang="bg-BG" dirty="0" smtClean="0"/>
              <a:t>Право на живот</a:t>
            </a:r>
          </a:p>
          <a:p>
            <a:pPr>
              <a:defRPr/>
            </a:pPr>
            <a:endParaRPr lang="bg-BG" dirty="0"/>
          </a:p>
        </p:txBody>
      </p:sp>
      <p:sp>
        <p:nvSpPr>
          <p:cNvPr id="4" name="Бутон: връщане 3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2545447951"/>
              </p:ext>
            </p:extLst>
          </p:nvPr>
        </p:nvGraphicFramePr>
        <p:xfrm>
          <a:off x="1403648" y="1353474"/>
          <a:ext cx="7152456" cy="5027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V1. </a:t>
            </a:r>
            <a:r>
              <a:rPr lang="bg-BG" sz="3200" dirty="0" smtClean="0"/>
              <a:t>Право на най-висок стандарт на психично и физическо здраве</a:t>
            </a:r>
            <a:endParaRPr lang="bg-BG" sz="3200" dirty="0"/>
          </a:p>
        </p:txBody>
      </p:sp>
      <p:sp>
        <p:nvSpPr>
          <p:cNvPr id="21507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59632" y="1580728"/>
            <a:ext cx="7674818" cy="4800600"/>
          </a:xfrm>
        </p:spPr>
        <p:txBody>
          <a:bodyPr/>
          <a:lstStyle/>
          <a:p>
            <a:pPr eaLnBrk="1" hangingPunct="1"/>
            <a:r>
              <a:rPr lang="bg-BG" altLang="bg-BG" sz="2800" dirty="0" smtClean="0"/>
              <a:t>Съдържание</a:t>
            </a:r>
            <a:r>
              <a:rPr lang="en-US" altLang="bg-BG" sz="2800" dirty="0" smtClean="0"/>
              <a:t> – </a:t>
            </a:r>
            <a:r>
              <a:rPr lang="bg-BG" altLang="bg-BG" sz="2800" dirty="0" smtClean="0"/>
              <a:t>право да се възползва от най-добрите стандарти на грижи за психическото и физическото си здраве</a:t>
            </a:r>
          </a:p>
          <a:p>
            <a:pPr eaLnBrk="1" hangingPunct="1"/>
            <a:r>
              <a:rPr lang="bg-BG" altLang="bg-BG" sz="2800" dirty="0" smtClean="0"/>
              <a:t>Правителствата имат задължението да развиват здравните институции и подсигуряват здравни услуги в достатъчно количество и достъпни за всеки гражданин без дискриминация</a:t>
            </a:r>
          </a:p>
          <a:p>
            <a:pPr eaLnBrk="1" hangingPunct="1"/>
            <a:r>
              <a:rPr lang="bg-BG" altLang="bg-BG" sz="2800" dirty="0" smtClean="0"/>
              <a:t>Широка интерпретация спрямо достъпа до питейна вода, адекватно хранене и подслон</a:t>
            </a:r>
            <a:r>
              <a:rPr lang="en-US" altLang="bg-BG" sz="2800" dirty="0" smtClean="0"/>
              <a:t> </a:t>
            </a:r>
            <a:endParaRPr lang="bg-BG" altLang="bg-BG" sz="2800" dirty="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125760"/>
            <a:ext cx="749935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sz="3200" dirty="0" smtClean="0"/>
              <a:t>V1. </a:t>
            </a:r>
            <a:r>
              <a:rPr lang="bg-BG" sz="3200" dirty="0"/>
              <a:t>Право на най-висок стандарт на психично и физическо здраве</a:t>
            </a:r>
          </a:p>
        </p:txBody>
      </p:sp>
      <p:sp>
        <p:nvSpPr>
          <p:cNvPr id="4" name="Бутон: връщане 3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51760590"/>
              </p:ext>
            </p:extLst>
          </p:nvPr>
        </p:nvGraphicFramePr>
        <p:xfrm>
          <a:off x="1619672" y="1187625"/>
          <a:ext cx="7152456" cy="5098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3541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V11. </a:t>
            </a:r>
            <a:r>
              <a:rPr lang="bg-BG" sz="2800" dirty="0" smtClean="0"/>
              <a:t>Свобода от изтезание и друго жестоко, нехуманно и деградиращо отношение</a:t>
            </a:r>
            <a:endParaRPr lang="bg-BG" sz="2800" dirty="0"/>
          </a:p>
        </p:txBody>
      </p:sp>
      <p:sp>
        <p:nvSpPr>
          <p:cNvPr id="2355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35100" y="1868488"/>
            <a:ext cx="7499350" cy="4800600"/>
          </a:xfrm>
        </p:spPr>
        <p:txBody>
          <a:bodyPr/>
          <a:lstStyle/>
          <a:p>
            <a:pPr eaLnBrk="1" hangingPunct="1"/>
            <a:r>
              <a:rPr lang="bg-BG" altLang="bg-BG" sz="2800" dirty="0" smtClean="0"/>
              <a:t>Съдържание</a:t>
            </a:r>
            <a:r>
              <a:rPr lang="en-US" altLang="bg-BG" sz="2800" dirty="0" smtClean="0"/>
              <a:t> – </a:t>
            </a:r>
            <a:r>
              <a:rPr lang="bg-BG" altLang="bg-BG" sz="2800" dirty="0" smtClean="0"/>
              <a:t>Превенция от страна на държавата и налагане на наказания в случаи на насилствено и нехуманно третиране на индивидите</a:t>
            </a:r>
          </a:p>
          <a:p>
            <a:pPr eaLnBrk="1" hangingPunct="1"/>
            <a:r>
              <a:rPr lang="bg-BG" altLang="bg-BG" sz="2800" dirty="0" smtClean="0"/>
              <a:t>Основополагащо и “ненарушимо” дори и при изключителни обстоятелства (война)</a:t>
            </a:r>
            <a:endParaRPr lang="en-US" altLang="bg-BG" sz="2800" dirty="0" smtClean="0"/>
          </a:p>
          <a:p>
            <a:pPr eaLnBrk="1" hangingPunct="1"/>
            <a:r>
              <a:rPr lang="bg-BG" altLang="bg-BG" sz="2800" dirty="0" smtClean="0"/>
              <a:t>Приложимост и към арестанти и затворници</a:t>
            </a:r>
          </a:p>
          <a:p>
            <a:pPr eaLnBrk="1" hangingPunct="1"/>
            <a:r>
              <a:rPr lang="bg-BG" altLang="bg-BG" sz="2800" b="1" dirty="0" smtClean="0"/>
              <a:t>Липсата на адекватен болков контрол е нарушение на това право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1"/>
          <p:cNvSpPr txBox="1">
            <a:spLocks/>
          </p:cNvSpPr>
          <p:nvPr/>
        </p:nvSpPr>
        <p:spPr>
          <a:xfrm>
            <a:off x="1435100" y="44624"/>
            <a:ext cx="7499350" cy="99412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sz="2800" dirty="0" smtClean="0"/>
              <a:t>V11. </a:t>
            </a:r>
            <a:r>
              <a:rPr lang="bg-BG" sz="2800" dirty="0"/>
              <a:t>Свобода от изтезание и друго жестоко, нехуманно и деградиращо отношение</a:t>
            </a:r>
          </a:p>
        </p:txBody>
      </p:sp>
      <p:sp>
        <p:nvSpPr>
          <p:cNvPr id="5" name="Бутон: връщане 4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6" name="Диаграма 5"/>
          <p:cNvGraphicFramePr/>
          <p:nvPr>
            <p:extLst>
              <p:ext uri="{D42A27DB-BD31-4B8C-83A1-F6EECF244321}">
                <p14:modId xmlns:p14="http://schemas.microsoft.com/office/powerpoint/2010/main" val="1958554831"/>
              </p:ext>
            </p:extLst>
          </p:nvPr>
        </p:nvGraphicFramePr>
        <p:xfrm>
          <a:off x="1331640" y="1038746"/>
          <a:ext cx="7383764" cy="5536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V111. </a:t>
            </a:r>
            <a:r>
              <a:rPr lang="bg-BG" dirty="0" smtClean="0"/>
              <a:t>Участие в обществената политика</a:t>
            </a:r>
            <a:endParaRPr lang="bg-BG" dirty="0"/>
          </a:p>
        </p:txBody>
      </p:sp>
      <p:sp>
        <p:nvSpPr>
          <p:cNvPr id="2560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dirty="0" smtClean="0"/>
              <a:t>Съдържание</a:t>
            </a:r>
            <a:r>
              <a:rPr lang="en-US" altLang="bg-BG" dirty="0" smtClean="0"/>
              <a:t> – </a:t>
            </a:r>
            <a:r>
              <a:rPr lang="bg-BG" altLang="bg-BG" dirty="0" smtClean="0"/>
              <a:t>право на всеки човек да участва в политическите процеси и вземането на политически решения, които ще окажат влияние върху здравето му.</a:t>
            </a:r>
          </a:p>
          <a:p>
            <a:pPr eaLnBrk="1" hangingPunct="1"/>
            <a:r>
              <a:rPr lang="bg-BG" altLang="bg-BG" dirty="0" smtClean="0"/>
              <a:t>Участие във вземането на решения по отношение на планирането на здравни услуги.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V111. </a:t>
            </a:r>
            <a:r>
              <a:rPr lang="bg-BG" dirty="0" smtClean="0"/>
              <a:t>Участие в обществената политика</a:t>
            </a:r>
            <a:endParaRPr lang="bg-BG" dirty="0"/>
          </a:p>
        </p:txBody>
      </p:sp>
      <p:sp>
        <p:nvSpPr>
          <p:cNvPr id="4" name="Бутон: връщане 3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250529094"/>
              </p:ext>
            </p:extLst>
          </p:nvPr>
        </p:nvGraphicFramePr>
        <p:xfrm>
          <a:off x="1676400" y="1821656"/>
          <a:ext cx="7152456" cy="446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/>
              <a:t>Документи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214414" y="1524000"/>
            <a:ext cx="7786742" cy="609600"/>
          </a:xfrm>
        </p:spPr>
        <p:txBody>
          <a:bodyPr/>
          <a:lstStyle/>
          <a:p>
            <a:pPr eaLnBrk="1" hangingPunct="1"/>
            <a:r>
              <a:rPr lang="bg-BG" altLang="bg-BG" dirty="0" smtClean="0"/>
              <a:t>Универсална Декларация за човешките права</a:t>
            </a:r>
            <a:r>
              <a:rPr lang="en-US" altLang="bg-BG" dirty="0" smtClean="0"/>
              <a:t> (1948)</a:t>
            </a:r>
            <a:endParaRPr lang="bg-BG" altLang="bg-BG" dirty="0" smtClean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76850" y="2327275"/>
            <a:ext cx="3657600" cy="3765550"/>
          </a:xfrm>
        </p:spPr>
        <p:txBody>
          <a:bodyPr/>
          <a:lstStyle/>
          <a:p>
            <a:pPr eaLnBrk="1" hangingPunct="1"/>
            <a:r>
              <a:rPr lang="bg-BG" altLang="bg-BG" dirty="0" smtClean="0"/>
              <a:t>Препоръчителен характер</a:t>
            </a:r>
            <a:endParaRPr lang="en-US" altLang="bg-BG" dirty="0" smtClean="0"/>
          </a:p>
          <a:p>
            <a:pPr marL="357188" lvl="1" indent="0" eaLnBrk="1" hangingPunct="1">
              <a:buFont typeface="Verdana" pitchFamily="34" charset="0"/>
              <a:buNone/>
            </a:pPr>
            <a:r>
              <a:rPr lang="bg-BG" altLang="bg-BG" dirty="0" smtClean="0"/>
              <a:t>Декларация на СМА за права на пациента - Лисабон</a:t>
            </a:r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 bwMode="auto">
          <a:xfrm>
            <a:off x="1142976" y="2349500"/>
            <a:ext cx="36576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l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357188" algn="l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885825" indent="-228600" algn="l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096963" indent="-173038" algn="l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1296988" indent="-182563" algn="l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/>
            <a:r>
              <a:rPr lang="bg-BG" altLang="bg-BG" sz="2800" dirty="0" smtClean="0">
                <a:latin typeface="Gill Sans MT" pitchFamily="34" charset="0"/>
              </a:rPr>
              <a:t>Задължителен характер</a:t>
            </a:r>
            <a:endParaRPr lang="en-US" altLang="bg-BG" sz="2800" dirty="0">
              <a:latin typeface="Gill Sans MT" pitchFamily="34" charset="0"/>
            </a:endParaRPr>
          </a:p>
          <a:p>
            <a:pPr lvl="1" eaLnBrk="1" hangingPunct="1">
              <a:buFont typeface="Verdana" pitchFamily="34" charset="0"/>
              <a:buNone/>
            </a:pPr>
            <a:r>
              <a:rPr lang="bg-BG" altLang="bg-BG" sz="2400" dirty="0" smtClean="0">
                <a:latin typeface="Gill Sans MT" pitchFamily="34" charset="0"/>
              </a:rPr>
              <a:t>Международен Договор за граждански и политически права</a:t>
            </a:r>
            <a:endParaRPr lang="bg-BG" altLang="bg-BG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IX. </a:t>
            </a:r>
            <a:r>
              <a:rPr lang="bg-BG" dirty="0" smtClean="0"/>
              <a:t>Равенство и свобода от дискриминация</a:t>
            </a:r>
            <a:endParaRPr lang="bg-BG" dirty="0"/>
          </a:p>
        </p:txBody>
      </p:sp>
      <p:sp>
        <p:nvSpPr>
          <p:cNvPr id="2765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35100" y="1662114"/>
            <a:ext cx="7499350" cy="3910026"/>
          </a:xfrm>
        </p:spPr>
        <p:txBody>
          <a:bodyPr/>
          <a:lstStyle/>
          <a:p>
            <a:pPr eaLnBrk="1" hangingPunct="1"/>
            <a:r>
              <a:rPr lang="bg-BG" altLang="bg-BG" dirty="0" smtClean="0"/>
              <a:t>Съдържание</a:t>
            </a:r>
            <a:r>
              <a:rPr lang="en-US" altLang="bg-BG" dirty="0" smtClean="0"/>
              <a:t> – </a:t>
            </a:r>
            <a:r>
              <a:rPr lang="bg-BG" altLang="bg-BG" dirty="0" smtClean="0"/>
              <a:t>достъп до здравни услуги без дискриминация</a:t>
            </a:r>
          </a:p>
          <a:p>
            <a:pPr eaLnBrk="1" hangingPunct="1"/>
            <a:r>
              <a:rPr lang="bg-BG" altLang="bg-BG" dirty="0" smtClean="0"/>
              <a:t>По-бедните домакинства не трябва да носят непропорционална тежест на разходите си здраве в сравнение с по-богатите.</a:t>
            </a:r>
          </a:p>
          <a:p>
            <a:pPr eaLnBrk="1" hangingPunct="1">
              <a:buNone/>
            </a:pPr>
            <a:endParaRPr lang="bg-BG" altLang="bg-BG" dirty="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IX. </a:t>
            </a:r>
            <a:r>
              <a:rPr lang="bg-BG" dirty="0"/>
              <a:t>Равенство и свобода от дискриминация</a:t>
            </a:r>
          </a:p>
        </p:txBody>
      </p:sp>
      <p:sp>
        <p:nvSpPr>
          <p:cNvPr id="4" name="Бутон: връщане 3">
            <a:hlinkClick r:id="rId2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3041846203"/>
              </p:ext>
            </p:extLst>
          </p:nvPr>
        </p:nvGraphicFramePr>
        <p:xfrm>
          <a:off x="1676400" y="1428736"/>
          <a:ext cx="7152456" cy="4456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X. </a:t>
            </a:r>
            <a:r>
              <a:rPr lang="bg-BG" dirty="0" smtClean="0"/>
              <a:t>Право на ефективни мерки</a:t>
            </a:r>
            <a:endParaRPr lang="bg-BG" dirty="0"/>
          </a:p>
        </p:txBody>
      </p:sp>
      <p:sp>
        <p:nvSpPr>
          <p:cNvPr id="29699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dirty="0" smtClean="0"/>
              <a:t>Съдържание</a:t>
            </a:r>
            <a:r>
              <a:rPr lang="en-US" altLang="bg-BG" dirty="0" smtClean="0"/>
              <a:t> – </a:t>
            </a:r>
            <a:r>
              <a:rPr lang="bg-BG" altLang="bg-BG" dirty="0" smtClean="0"/>
              <a:t>достъпни и ефективни мерки срещу нарушението на човешките права.</a:t>
            </a:r>
          </a:p>
          <a:p>
            <a:pPr eaLnBrk="1" hangingPunct="1"/>
            <a:r>
              <a:rPr lang="bg-BG" altLang="bg-BG" dirty="0" smtClean="0"/>
              <a:t>Държавата трябва да изгради механизми за гарантиране на човешките права на национално ниво</a:t>
            </a:r>
            <a:r>
              <a:rPr lang="en-US" altLang="bg-BG" dirty="0" smtClean="0"/>
              <a:t>.</a:t>
            </a:r>
          </a:p>
          <a:p>
            <a:pPr eaLnBrk="1" hangingPunct="1"/>
            <a:r>
              <a:rPr lang="bg-BG" altLang="bg-BG" dirty="0" smtClean="0"/>
              <a:t>Адекватно компенсиране (напр. Публично извинение за жертвите от експеримента в </a:t>
            </a:r>
            <a:r>
              <a:rPr lang="en-US" altLang="bg-BG" dirty="0" smtClean="0"/>
              <a:t>Tuskegee, Alabama</a:t>
            </a:r>
            <a:r>
              <a:rPr lang="bg-BG" altLang="bg-BG" dirty="0" smtClean="0"/>
              <a:t>).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1"/>
          <p:cNvSpPr txBox="1">
            <a:spLocks/>
          </p:cNvSpPr>
          <p:nvPr/>
        </p:nvSpPr>
        <p:spPr>
          <a:xfrm>
            <a:off x="1435100" y="341313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X. </a:t>
            </a:r>
            <a:r>
              <a:rPr lang="bg-BG" dirty="0"/>
              <a:t>Право на ефективни мерки</a:t>
            </a: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3071152304"/>
              </p:ext>
            </p:extLst>
          </p:nvPr>
        </p:nvGraphicFramePr>
        <p:xfrm>
          <a:off x="1676400" y="1821656"/>
          <a:ext cx="71524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549275"/>
            <a:ext cx="7772400" cy="3959845"/>
          </a:xfrm>
        </p:spPr>
        <p:txBody>
          <a:bodyPr>
            <a:normAutofit fontScale="90000"/>
          </a:bodyPr>
          <a:lstStyle/>
          <a:p>
            <a:r>
              <a:rPr lang="bg-BG" b="1" i="1" cap="all" dirty="0">
                <a:effectLst/>
              </a:rPr>
              <a:t>Декларация на СМА за правата на пациента 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r>
              <a:rPr lang="bg-BG" i="1" dirty="0">
                <a:effectLst/>
              </a:rPr>
              <a:t> (приета от 34-та Световна Медицинска Асамблея, Лисабон, септ.-окт. 1981 г., ревизирана септ. 1995 г. и  окт. 2005 г.)</a:t>
            </a:r>
            <a:endParaRPr lang="bg-BG" dirty="0">
              <a:effectLst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443212" y="116632"/>
            <a:ext cx="6305252" cy="6408712"/>
          </a:xfrm>
        </p:spPr>
        <p:txBody>
          <a:bodyPr/>
          <a:lstStyle/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медицински грижи от добро качество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свободен избор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самоопределение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Пациент в безсъзнание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Некомпетентен по закон пациент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Процедури против волята на пациента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информация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конфиденциалност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здравно обучение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лично достойнство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r>
              <a:rPr lang="bg-BG" sz="2800" dirty="0" smtClean="0"/>
              <a:t>Право на религиозна помощ</a:t>
            </a: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endParaRPr lang="en-US" sz="2800" dirty="0" smtClean="0"/>
          </a:p>
          <a:p>
            <a:pPr marL="596900" indent="-514350">
              <a:buFont typeface="+mj-lt"/>
              <a:buAutoNum type="arabicPeriod"/>
            </a:pPr>
            <a:endParaRPr lang="bg-BG" sz="2800" dirty="0"/>
          </a:p>
        </p:txBody>
      </p:sp>
      <p:sp>
        <p:nvSpPr>
          <p:cNvPr id="2" name="Лява фигурна скоба 1"/>
          <p:cNvSpPr/>
          <p:nvPr/>
        </p:nvSpPr>
        <p:spPr>
          <a:xfrm>
            <a:off x="2051720" y="2348880"/>
            <a:ext cx="504056" cy="216024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72008" y="2924944"/>
            <a:ext cx="197971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Свързани с информираното съгласие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5132818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813" y="532532"/>
            <a:ext cx="8640763" cy="13843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1. </a:t>
            </a:r>
            <a:r>
              <a:rPr lang="bg-BG" sz="3200" b="1" i="1" dirty="0">
                <a:effectLst/>
              </a:rPr>
              <a:t>Право на медицинска помощ от добро качество</a:t>
            </a:r>
            <a:endParaRPr lang="bg-BG" altLang="bg-BG" sz="320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187078" y="2266950"/>
            <a:ext cx="7345362" cy="3322638"/>
          </a:xfrm>
        </p:spPr>
        <p:txBody>
          <a:bodyPr/>
          <a:lstStyle/>
          <a:p>
            <a:pPr marL="609600" indent="-609600" eaLnBrk="1" hangingPunct="1"/>
            <a:r>
              <a:rPr lang="bg-BG" altLang="bg-BG" i="1" dirty="0" smtClean="0">
                <a:solidFill>
                  <a:srgbClr val="000000"/>
                </a:solidFill>
                <a:latin typeface="Times New Roman" pitchFamily="18" charset="0"/>
              </a:rPr>
              <a:t>Без дискриминация</a:t>
            </a:r>
            <a:r>
              <a:rPr lang="en-US" altLang="bg-BG" i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609600" indent="-609600" eaLnBrk="1" hangingPunct="1"/>
            <a:r>
              <a:rPr lang="bg-BG" i="1" dirty="0"/>
              <a:t>О</a:t>
            </a:r>
            <a:r>
              <a:rPr lang="bg-BG" i="1" dirty="0" smtClean="0"/>
              <a:t>т </a:t>
            </a:r>
            <a:r>
              <a:rPr lang="bg-BG" i="1" dirty="0"/>
              <a:t>лекар, който е в състояние да извършва клинични и етични съждения без каквато и да е външна намеса</a:t>
            </a:r>
            <a:r>
              <a:rPr lang="en-US" altLang="bg-BG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609600" indent="-609600" eaLnBrk="1" hangingPunct="1"/>
            <a:r>
              <a:rPr lang="bg-BG" altLang="bg-BG" i="1" dirty="0">
                <a:solidFill>
                  <a:srgbClr val="000000"/>
                </a:solidFill>
                <a:latin typeface="Times New Roman" pitchFamily="18" charset="0"/>
              </a:rPr>
              <a:t>П</a:t>
            </a:r>
            <a:r>
              <a:rPr lang="bg-BG" altLang="bg-BG" i="1" dirty="0" smtClean="0">
                <a:solidFill>
                  <a:srgbClr val="000000"/>
                </a:solidFill>
                <a:latin typeface="Times New Roman" pitchFamily="18" charset="0"/>
              </a:rPr>
              <a:t>риемственост</a:t>
            </a:r>
            <a:r>
              <a:rPr lang="en-US" altLang="bg-BG" i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bg-BG" altLang="bg-BG" i="1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altLang="bg-BG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609600" indent="-609600" eaLnBrk="1" hangingPunct="1"/>
            <a:endParaRPr lang="bg-BG" altLang="bg-BG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Бутон: връщане 1">
            <a:hlinkClick r:id="rId2" action="ppaction://hlinksldjump" highlightClick="1"/>
          </p:cNvPr>
          <p:cNvSpPr/>
          <p:nvPr/>
        </p:nvSpPr>
        <p:spPr>
          <a:xfrm>
            <a:off x="8100392" y="5805264"/>
            <a:ext cx="1043608" cy="1052736"/>
          </a:xfrm>
          <a:prstGeom prst="actionButtonRetur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499350" cy="11430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2. </a:t>
            </a:r>
            <a:r>
              <a:rPr lang="bg-BG" sz="3200" b="1" i="1" dirty="0">
                <a:effectLst/>
              </a:rPr>
              <a:t>Право на свободен избор</a:t>
            </a:r>
            <a:endParaRPr lang="bg-BG" altLang="bg-BG" sz="3200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905000"/>
            <a:ext cx="7786687" cy="4114800"/>
          </a:xfrm>
        </p:spPr>
        <p:txBody>
          <a:bodyPr/>
          <a:lstStyle/>
          <a:p>
            <a:r>
              <a:rPr lang="bg-BG" i="1" dirty="0"/>
              <a:t>Пациентът има право свободно да избира и сменя своя лекар, болница или здравна институция, независимо дали те са в частния или обществения сектор.</a:t>
            </a:r>
            <a:endParaRPr lang="bg-BG" dirty="0"/>
          </a:p>
          <a:p>
            <a:r>
              <a:rPr lang="bg-BG" i="1" dirty="0"/>
              <a:t>б. Пациентът има право да иска мнението на друг лекар по всяко време.</a:t>
            </a:r>
            <a:endParaRPr lang="bg-BG" altLang="bg-BG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/>
                </a:solidFill>
                <a:latin typeface="Times New Roman" pitchFamily="18" charset="0"/>
              </a:rPr>
              <a:t>3. </a:t>
            </a:r>
            <a:r>
              <a:rPr lang="bg-BG" sz="3200" b="1" i="1" dirty="0">
                <a:effectLst/>
              </a:rPr>
              <a:t>Право на самоопределение</a:t>
            </a:r>
            <a:endParaRPr lang="bg-BG" altLang="bg-BG" sz="3200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2193925"/>
            <a:ext cx="7345362" cy="4114800"/>
          </a:xfrm>
        </p:spPr>
        <p:txBody>
          <a:bodyPr/>
          <a:lstStyle/>
          <a:p>
            <a:pPr eaLnBrk="1" hangingPunct="1"/>
            <a:r>
              <a:rPr lang="bg-BG" sz="2800" i="1" dirty="0"/>
              <a:t>свободни решения относно себе си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eaLnBrk="1" hangingPunct="1"/>
            <a:r>
              <a:rPr lang="bg-BG" sz="2800" i="1" dirty="0"/>
              <a:t>да даде или да откаже съгласие за която и да е диагностична процедура или терапия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eaLnBrk="1" hangingPunct="1"/>
            <a:r>
              <a:rPr lang="bg-BG" sz="2800" i="1" dirty="0"/>
              <a:t>да откаже участие в научни изследвания или да бъде използван в обучението по медицина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bg-BG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bg-BG" altLang="bg-BG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Бутон: връщане 1">
            <a:hlinkClick r:id="rId2" action="ppaction://hlinksldjump" highlightClick="1"/>
          </p:cNvPr>
          <p:cNvSpPr/>
          <p:nvPr/>
        </p:nvSpPr>
        <p:spPr>
          <a:xfrm>
            <a:off x="8244408" y="5949280"/>
            <a:ext cx="899592" cy="908720"/>
          </a:xfrm>
          <a:prstGeom prst="actionButtonRetur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/>
                </a:solidFill>
                <a:latin typeface="Times New Roman" pitchFamily="18" charset="0"/>
              </a:rPr>
              <a:t>4. </a:t>
            </a:r>
            <a:r>
              <a:rPr lang="bg-BG" sz="3200" b="1" i="1" dirty="0">
                <a:effectLst/>
              </a:rPr>
              <a:t>Пациентът в безсъзнание </a:t>
            </a:r>
            <a:endParaRPr lang="bg-BG" altLang="bg-BG" sz="3200" b="1" i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484784"/>
            <a:ext cx="8064946" cy="4752504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bg-BG" sz="2800" i="1" dirty="0"/>
              <a:t>информирано съгласие трябва да бъде получено, когато това е възможно, от упълномощения законен представител на лицето</a:t>
            </a:r>
            <a:r>
              <a:rPr lang="en-US" altLang="bg-BG" sz="3000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bg-BG" sz="2800" i="1" dirty="0"/>
              <a:t>Ако липсва законно упълномощен представител, а медицинската интервенция е крайно необходима, съгласието на пациента може да се предположи</a:t>
            </a:r>
            <a:r>
              <a:rPr lang="en-US" altLang="bg-BG" sz="30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bg-BG" sz="2800" i="1" dirty="0"/>
              <a:t>Лекарят обаче винаги трябва да се опита да спаси живота на пациент в безсъзнание, дължащо се на суициден опит</a:t>
            </a:r>
            <a:r>
              <a:rPr lang="en-US" altLang="bg-BG" sz="30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bg-BG" altLang="bg-BG" sz="3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Права на пациента</a:t>
            </a:r>
            <a:endParaRPr lang="bg-BG" dirty="0"/>
          </a:p>
        </p:txBody>
      </p:sp>
      <p:sp>
        <p:nvSpPr>
          <p:cNvPr id="1024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31913" y="1341438"/>
            <a:ext cx="7602537" cy="5183187"/>
          </a:xfrm>
        </p:spPr>
        <p:txBody>
          <a:bodyPr/>
          <a:lstStyle/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2" action="ppaction://hlinksldjump"/>
              </a:rPr>
              <a:t>Свобода и защита на индивида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err="1" smtClean="0">
                <a:hlinkClick r:id="rId3" action="ppaction://hlinksldjump"/>
              </a:rPr>
              <a:t>Конфиденциалност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>
                <a:hlinkClick r:id="rId4" action="ppaction://hlinksldjump"/>
              </a:rPr>
              <a:t>Д</a:t>
            </a:r>
            <a:r>
              <a:rPr lang="bg-BG" altLang="bg-BG" sz="2400" dirty="0" smtClean="0">
                <a:hlinkClick r:id="rId4" action="ppaction://hlinksldjump"/>
              </a:rPr>
              <a:t>остъп до информация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5" action="ppaction://hlinksldjump"/>
              </a:rPr>
              <a:t>Телесна неприкосновеност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6" action="ppaction://hlinksldjump"/>
              </a:rPr>
              <a:t>Живот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7" action="ppaction://hlinksldjump"/>
              </a:rPr>
              <a:t>Най-висок стандарт на психическо и физическо здраве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8" action="ppaction://hlinksldjump"/>
              </a:rPr>
              <a:t>Свобода от изтезание и друго жестоко, нехуманно и деградиращо отношение или наказание </a:t>
            </a:r>
            <a:endParaRPr lang="bg-BG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9" action="ppaction://hlinksldjump"/>
              </a:rPr>
              <a:t>Участие в обществената политика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 smtClean="0">
                <a:hlinkClick r:id="rId10" action="ppaction://hlinksldjump"/>
              </a:rPr>
              <a:t>Равенство и свобода от дискриминация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r>
              <a:rPr lang="bg-BG" altLang="bg-BG" sz="2400" dirty="0">
                <a:hlinkClick r:id="rId11" action="ppaction://hlinksldjump"/>
              </a:rPr>
              <a:t>П</a:t>
            </a:r>
            <a:r>
              <a:rPr lang="bg-BG" altLang="bg-BG" sz="2400" dirty="0" smtClean="0">
                <a:hlinkClick r:id="rId11" action="ppaction://hlinksldjump"/>
              </a:rPr>
              <a:t>раво на ефективни мерки</a:t>
            </a:r>
            <a:endParaRPr lang="en-US" altLang="bg-BG" sz="2400" dirty="0" smtClean="0"/>
          </a:p>
          <a:p>
            <a:pPr marL="539750" indent="-457200" eaLnBrk="1" hangingPunct="1">
              <a:buFont typeface="Gill Sans MT" pitchFamily="34" charset="0"/>
              <a:buAutoNum type="arabicPeriod"/>
            </a:pPr>
            <a:endParaRPr lang="bg-BG" altLang="bg-BG" sz="2400" dirty="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/>
                </a:solidFill>
                <a:latin typeface="Times New Roman" pitchFamily="18" charset="0"/>
              </a:rPr>
              <a:t>5.</a:t>
            </a:r>
            <a:r>
              <a:rPr lang="bg-BG" sz="3200" b="1" i="1" dirty="0">
                <a:effectLst/>
              </a:rPr>
              <a:t> Некомпетентният според закона пациент</a:t>
            </a:r>
            <a:endParaRPr lang="bg-BG" altLang="bg-BG" sz="3200" b="1" i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5005536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bg-BG" sz="2800" i="1" dirty="0"/>
              <a:t>пациентът трябва да бъде въвлечен във вземането на решения в най-пълна степен, която състоянието му позволява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bg-BG" sz="2800" i="1" dirty="0"/>
              <a:t>Ако законният представител на некомпетентния пациент или упълномощено от пациента лице, забранят лечение, което според мнението на лекаря е в най-добър интерес на пациента, лекарят трябва да оспори това решение пред съответната правна или друга </a:t>
            </a:r>
            <a:r>
              <a:rPr lang="bg-BG" sz="2800" i="1" dirty="0" smtClean="0"/>
              <a:t>институция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bg-BG" sz="2800" i="1" dirty="0"/>
              <a:t>В случай на спешност, лекарят трябва да действа в най-добрия интерес на пациента</a:t>
            </a:r>
            <a:r>
              <a:rPr lang="bg-BG" sz="2800" i="1" dirty="0" smtClean="0"/>
              <a:t>.</a:t>
            </a:r>
            <a:r>
              <a:rPr lang="bg-BG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557808"/>
            <a:ext cx="7499350" cy="11430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/>
                </a:solidFill>
                <a:latin typeface="Times New Roman" pitchFamily="18" charset="0"/>
              </a:rPr>
              <a:t>6. </a:t>
            </a:r>
            <a:r>
              <a:rPr lang="bg-BG" sz="3200" b="1" i="1" dirty="0">
                <a:effectLst/>
              </a:rPr>
              <a:t>Процедури, извършвани против желанието на пациента</a:t>
            </a:r>
            <a:endParaRPr lang="bg-BG" altLang="bg-BG" sz="3200" b="1" i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2554288"/>
            <a:ext cx="7200900" cy="2962275"/>
          </a:xfrm>
        </p:spPr>
        <p:txBody>
          <a:bodyPr/>
          <a:lstStyle/>
          <a:p>
            <a:pPr algn="ctr" eaLnBrk="1" hangingPunct="1">
              <a:buNone/>
            </a:pPr>
            <a:r>
              <a:rPr lang="bg-BG" i="1" dirty="0"/>
              <a:t>могат да се извършват само в изключителни случаи, ако специално са разрешени от закона и са съобразени с принципите на медицинската етика.</a:t>
            </a:r>
            <a:endParaRPr lang="bg-BG" dirty="0"/>
          </a:p>
          <a:p>
            <a:pPr algn="ctr" eaLnBrk="1" hangingPunct="1">
              <a:buFontTx/>
              <a:buNone/>
            </a:pPr>
            <a:endParaRPr lang="bg-BG" altLang="bg-BG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/>
                </a:solidFill>
                <a:latin typeface="Times New Roman" pitchFamily="18" charset="0"/>
              </a:rPr>
              <a:t>7. </a:t>
            </a:r>
            <a:r>
              <a:rPr lang="bg-BG" sz="3200" b="1" i="1" dirty="0">
                <a:effectLst/>
              </a:rPr>
              <a:t>Право на информация</a:t>
            </a:r>
            <a:endParaRPr lang="bg-BG" altLang="bg-BG" sz="3200" b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g-BG" sz="2800" i="1" dirty="0"/>
              <a:t>По изключение, на пациента може да бъде отказана информация, когато има достатъчно основание да се счита, че тя ще представлява сериозен риск за живота или здравето му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g-BG" sz="2800" i="1" dirty="0"/>
              <a:t>Пациентът има право, при негово изрично настояване, да не бъде информиран, освен когато това е необходимо за защита на живота на друго лице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g-BG" sz="2800" i="1" dirty="0"/>
              <a:t>Пациентът има право да избере кой може да бъде информиран вместо него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bg-BG" altLang="bg-BG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Бутон: връщане 1">
            <a:hlinkClick r:id="rId2" action="ppaction://hlinksldjump" highlightClick="1"/>
          </p:cNvPr>
          <p:cNvSpPr/>
          <p:nvPr/>
        </p:nvSpPr>
        <p:spPr>
          <a:xfrm>
            <a:off x="8316416" y="6093296"/>
            <a:ext cx="827584" cy="764704"/>
          </a:xfrm>
          <a:prstGeom prst="actionButtonRetur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8. </a:t>
            </a:r>
            <a:r>
              <a:rPr lang="bg-BG" sz="3200" b="1" i="1" dirty="0">
                <a:effectLst/>
              </a:rPr>
              <a:t>Право на </a:t>
            </a:r>
            <a:r>
              <a:rPr lang="bg-BG" sz="3200" b="1" i="1" dirty="0" smtClean="0">
                <a:effectLst/>
              </a:rPr>
              <a:t>конфиденциалност</a:t>
            </a:r>
            <a:endParaRPr lang="bg-BG" altLang="bg-BG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772816"/>
            <a:ext cx="7776467" cy="4404320"/>
          </a:xfrm>
        </p:spPr>
        <p:txBody>
          <a:bodyPr/>
          <a:lstStyle/>
          <a:p>
            <a:pPr marL="609600" indent="-609600" eaLnBrk="1" hangingPunct="1"/>
            <a:r>
              <a:rPr lang="bg-BG" sz="2800" i="1" dirty="0"/>
              <a:t>наследниците могат да получат право на достъп до информация, която би ги информирала за здравните рискове за тях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609600" indent="-609600" eaLnBrk="1" hangingPunct="1"/>
            <a:r>
              <a:rPr lang="bg-BG" sz="2800" i="1" dirty="0"/>
              <a:t>ако пациентът е дал изрично съгласие или това е изрично предвидено в закона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; </a:t>
            </a:r>
          </a:p>
          <a:p>
            <a:pPr marL="609600" indent="-609600" eaLnBrk="1" hangingPunct="1"/>
            <a:r>
              <a:rPr lang="bg-BG" sz="2800" i="1" dirty="0"/>
              <a:t>Всички идентификационни данни за пациента трябва да бъдат защитени. Защитата на данните трябва да съответства на начина на тяхното съхранение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bg-BG" altLang="bg-BG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4150" y="260350"/>
            <a:ext cx="7654925" cy="13843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9. </a:t>
            </a:r>
            <a:r>
              <a:rPr lang="bg-BG" sz="3200" b="1" i="1" dirty="0">
                <a:effectLst/>
              </a:rPr>
              <a:t>Право на здравно обучение</a:t>
            </a:r>
            <a:endParaRPr lang="bg-BG" altLang="bg-BG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1905000"/>
            <a:ext cx="7283450" cy="4114800"/>
          </a:xfrm>
        </p:spPr>
        <p:txBody>
          <a:bodyPr/>
          <a:lstStyle/>
          <a:p>
            <a:pPr eaLnBrk="1" hangingPunct="1"/>
            <a:r>
              <a:rPr lang="bg-BG" sz="2800" i="1" dirty="0"/>
              <a:t>Обучението трябва да включва информация за здравословните начини на живот, за методите на профилактика и за ранното откриване на заболяванията</a:t>
            </a:r>
            <a:r>
              <a:rPr lang="bg-BG" sz="2800" i="1" dirty="0" smtClean="0"/>
              <a:t>.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bg-BG" sz="2800" i="1" dirty="0"/>
              <a:t>Трябва да се подчертава личната отговорност на всеки за неговото собствено здраве</a:t>
            </a:r>
            <a:r>
              <a:rPr lang="bg-BG" sz="2800" i="1" dirty="0" smtClean="0"/>
              <a:t>.</a:t>
            </a:r>
            <a:r>
              <a:rPr lang="en-US" altLang="bg-BG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bg-BG" sz="2800" i="1" dirty="0"/>
              <a:t>Лекарите имат задължението да участват активно в здравното обучение</a:t>
            </a:r>
            <a:r>
              <a:rPr lang="bg-BG" sz="2800" i="1" dirty="0" smtClean="0"/>
              <a:t>.</a:t>
            </a:r>
            <a:endParaRPr lang="bg-BG" altLang="bg-BG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10. </a:t>
            </a:r>
            <a:r>
              <a:rPr lang="bg-BG" sz="3200" b="1" i="1" dirty="0">
                <a:effectLst/>
              </a:rPr>
              <a:t>Право на лично достойнство</a:t>
            </a:r>
            <a:endParaRPr lang="bg-BG" altLang="bg-BG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905000"/>
            <a:ext cx="7643812" cy="4114800"/>
          </a:xfrm>
        </p:spPr>
        <p:txBody>
          <a:bodyPr/>
          <a:lstStyle/>
          <a:p>
            <a:r>
              <a:rPr lang="bg-BG" i="1" dirty="0"/>
              <a:t>Пациентът има право на облекчение от страданието съгласно съвременното ниво на знания.</a:t>
            </a:r>
            <a:endParaRPr lang="bg-BG" dirty="0"/>
          </a:p>
          <a:p>
            <a:pPr marL="715962" indent="-533400" eaLnBrk="1" hangingPunct="1">
              <a:buClr>
                <a:schemeClr val="hlink"/>
              </a:buClr>
              <a:buFontTx/>
              <a:buChar char="•"/>
            </a:pPr>
            <a:r>
              <a:rPr lang="bg-BG" i="1" dirty="0"/>
              <a:t>Пациентът има право на хуманни терминални грижи, които да бъдат предоставени с цялата възможна подкрепа, за да бъде смъртта колкото е възможно по-достойна и лека</a:t>
            </a:r>
            <a:r>
              <a:rPr lang="en-US" altLang="bg-BG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bg-BG" altLang="bg-BG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altLang="bg-BG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11. </a:t>
            </a:r>
            <a:r>
              <a:rPr lang="bg-BG" sz="3200" b="1" i="1" dirty="0">
                <a:effectLst/>
              </a:rPr>
              <a:t>Право на религиозна помощ</a:t>
            </a:r>
            <a:endParaRPr lang="bg-BG" altLang="bg-BG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2265363"/>
            <a:ext cx="7354887" cy="26035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bg-BG" i="1" dirty="0"/>
              <a:t>Пациентът има право да получи или да откаже духовна и морална помощ, включително помощта на свещеник от неговата избрана религия.</a:t>
            </a:r>
            <a:endParaRPr lang="bg-BG" altLang="bg-BG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572000" y="4462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Lisbon Declaration</a:t>
            </a:r>
            <a:endParaRPr lang="bg-B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BD799-73F0-4041-8EC6-8881ED0442D8}" type="slidenum">
              <a:rPr lang="en-GB" altLang="bg-BG"/>
              <a:pPr>
                <a:defRPr/>
              </a:pPr>
              <a:t>37</a:t>
            </a:fld>
            <a:endParaRPr lang="en-GB" altLang="bg-BG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1340768"/>
            <a:ext cx="7651576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sz="4000" b="1" dirty="0" smtClean="0">
                <a:solidFill>
                  <a:srgbClr val="FF3300"/>
                </a:solidFill>
              </a:rPr>
              <a:t>ЗАКОН ЗА ЗДРАВЕТО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bg-BG" altLang="bg-BG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/>
              <a:t>ГЛАВА ТРЕТА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/>
              <a:t>МЕДИЦИНСКО ОБСЛУЖВАНЕ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bg-BG" altLang="bg-BG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/>
              <a:t>РАЗДЕЛ II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/>
              <a:t>ПРАВА И ЗАДЪЛЖЕНИЯ НА ПАЦИЕНТА</a:t>
            </a:r>
            <a:endParaRPr lang="bg-BG" altLang="bg-BG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sz="2000" dirty="0" smtClean="0"/>
              <a:t>	</a:t>
            </a:r>
            <a:endParaRPr lang="en-US" alt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2538200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7CD16-6CA3-4910-8DAD-2363241F9930}" type="slidenum">
              <a:rPr lang="en-GB" altLang="bg-BG"/>
              <a:pPr>
                <a:defRPr/>
              </a:pPr>
              <a:t>38</a:t>
            </a:fld>
            <a:endParaRPr lang="en-GB" altLang="bg-BG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548680"/>
            <a:ext cx="8015808" cy="502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bg-BG" altLang="bg-BG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Чл. 86.  (1) Като пациент всеки има право на:</a:t>
            </a:r>
          </a:p>
          <a:p>
            <a:pPr eaLnBrk="1" hangingPunct="1">
              <a:buFontTx/>
              <a:buNone/>
              <a:defRPr/>
            </a:pPr>
            <a:r>
              <a:rPr lang="bg-BG" altLang="bg-BG" dirty="0" smtClean="0"/>
              <a:t>	1. зачитане на гражданските, политическите, икономическите, социалните, културните и религиозните му права;</a:t>
            </a:r>
          </a:p>
          <a:p>
            <a:pPr eaLnBrk="1" hangingPunct="1">
              <a:buFontTx/>
              <a:buNone/>
              <a:defRPr/>
            </a:pPr>
            <a:r>
              <a:rPr lang="bg-BG" altLang="bg-BG" dirty="0" smtClean="0"/>
              <a:t>	2.  грижи от общността, в която живее;</a:t>
            </a:r>
          </a:p>
          <a:p>
            <a:pPr eaLnBrk="1" hangingPunct="1">
              <a:buFontTx/>
              <a:buNone/>
              <a:defRPr/>
            </a:pPr>
            <a:r>
              <a:rPr lang="bg-BG" altLang="bg-BG" dirty="0" smtClean="0"/>
              <a:t>	3.  </a:t>
            </a:r>
            <a:r>
              <a:rPr lang="bg-BG" altLang="bg-BG" dirty="0" smtClean="0">
                <a:solidFill>
                  <a:srgbClr val="FF3300"/>
                </a:solidFill>
              </a:rPr>
              <a:t>достъпна и качествена здравна помощ</a:t>
            </a:r>
            <a:r>
              <a:rPr lang="bg-BG" altLang="bg-BG" dirty="0" smtClean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bg-BG" altLang="bg-BG" dirty="0" smtClean="0"/>
              <a:t>	4.  </a:t>
            </a:r>
            <a:r>
              <a:rPr lang="bg-BG" altLang="bg-BG" dirty="0" smtClean="0">
                <a:solidFill>
                  <a:srgbClr val="FF3300"/>
                </a:solidFill>
              </a:rPr>
              <a:t>повече от едно медицинско становище</a:t>
            </a:r>
            <a:r>
              <a:rPr lang="bg-BG" altLang="bg-BG" dirty="0" smtClean="0"/>
              <a:t> относно диагнозата, лечението и прогнозата на заболяването;</a:t>
            </a:r>
            <a:r>
              <a:rPr lang="bg-BG" altLang="bg-BG" sz="2800" dirty="0" smtClean="0"/>
              <a:t>	</a:t>
            </a:r>
            <a:endParaRPr lang="en-US" alt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1207104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B44AE-56B0-415F-815C-E8AC66EF257F}" type="slidenum">
              <a:rPr lang="en-GB" altLang="bg-BG"/>
              <a:pPr>
                <a:defRPr/>
              </a:pPr>
              <a:t>39</a:t>
            </a:fld>
            <a:endParaRPr lang="en-GB" altLang="bg-BG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632048"/>
            <a:ext cx="7943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altLang="bg-BG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Чл. 86.  (1) Като пациент всеки има право на: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800" dirty="0" smtClean="0"/>
              <a:t>	</a:t>
            </a:r>
            <a:r>
              <a:rPr lang="bg-BG" altLang="bg-BG" dirty="0" smtClean="0"/>
              <a:t>5.  </a:t>
            </a:r>
            <a:r>
              <a:rPr lang="bg-BG" altLang="bg-BG" dirty="0" smtClean="0">
                <a:solidFill>
                  <a:srgbClr val="FF3300"/>
                </a:solidFill>
              </a:rPr>
              <a:t>защита на данните</a:t>
            </a:r>
            <a:r>
              <a:rPr lang="bg-BG" altLang="bg-BG" dirty="0" smtClean="0"/>
              <a:t>, отнасящи се  до неговото здравословно състояние;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dirty="0" smtClean="0"/>
              <a:t>	6.  възнаграждение за работата, която извършва, еднакво с това, което получава, ако не е болен;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dirty="0" smtClean="0"/>
              <a:t>	7.  запознаване на достъпен език с неговите права и задължения;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dirty="0" smtClean="0"/>
              <a:t>	8.  </a:t>
            </a:r>
            <a:r>
              <a:rPr lang="bg-BG" altLang="bg-BG" dirty="0" smtClean="0">
                <a:solidFill>
                  <a:srgbClr val="FF3300"/>
                </a:solidFill>
              </a:rPr>
              <a:t>ясна и достъпна информация</a:t>
            </a:r>
            <a:r>
              <a:rPr lang="bg-BG" altLang="bg-BG" dirty="0" smtClean="0"/>
              <a:t> за здравословното му състояние и методите за евентуалното му лечение.</a:t>
            </a: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1861051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100" y="188913"/>
            <a:ext cx="7499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1. </a:t>
            </a:r>
            <a:r>
              <a:rPr lang="bg-BG" dirty="0" smtClean="0"/>
              <a:t>Свобода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03350" y="1268413"/>
            <a:ext cx="7499350" cy="2125662"/>
          </a:xfrm>
        </p:spPr>
        <p:txBody>
          <a:bodyPr/>
          <a:lstStyle/>
          <a:p>
            <a:pPr eaLnBrk="1" hangingPunct="1"/>
            <a:r>
              <a:rPr lang="bg-BG" altLang="bg-BG" sz="2800" dirty="0" smtClean="0"/>
              <a:t>Съдържание</a:t>
            </a:r>
            <a:r>
              <a:rPr lang="en-US" altLang="bg-BG" sz="2800" dirty="0" smtClean="0"/>
              <a:t> – </a:t>
            </a:r>
            <a:r>
              <a:rPr lang="bg-BG" altLang="bg-BG" sz="2800" dirty="0" smtClean="0"/>
              <a:t>защита на индивида от несправедливо ограничение</a:t>
            </a:r>
            <a:endParaRPr lang="en-US" altLang="bg-BG" sz="2800" dirty="0" smtClean="0"/>
          </a:p>
          <a:p>
            <a:pPr eaLnBrk="1" hangingPunct="1"/>
            <a:r>
              <a:rPr lang="bg-BG" altLang="bg-BG" sz="2800" dirty="0" smtClean="0"/>
              <a:t>Всяко ограничаване на свободата трябва да бъде необходимо и пропорционално на причината</a:t>
            </a:r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1476375" y="3284538"/>
            <a:ext cx="7499350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sz="3400" dirty="0" smtClean="0"/>
              <a:t>1.             </a:t>
            </a:r>
            <a:r>
              <a:rPr lang="bg-BG" sz="3400" dirty="0" smtClean="0"/>
              <a:t>и защита на индивида</a:t>
            </a:r>
            <a:r>
              <a:rPr lang="en-US" sz="3400" dirty="0" smtClean="0"/>
              <a:t> </a:t>
            </a:r>
            <a:endParaRPr lang="bg-BG" sz="3400" dirty="0"/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 bwMode="auto">
          <a:xfrm>
            <a:off x="1465263" y="4437063"/>
            <a:ext cx="749935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l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639763" indent="-236538" algn="l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885825" indent="-228600" algn="l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096963" indent="-173038" algn="l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1296988" indent="-182563" algn="l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/>
            <a:r>
              <a:rPr lang="bg-BG" altLang="bg-BG" sz="2400" dirty="0" smtClean="0">
                <a:latin typeface="Gill Sans MT" pitchFamily="34" charset="0"/>
              </a:rPr>
              <a:t>Съдържание</a:t>
            </a:r>
            <a:r>
              <a:rPr lang="en-US" altLang="bg-BG" sz="2400" dirty="0" smtClean="0">
                <a:latin typeface="Gill Sans MT" pitchFamily="34" charset="0"/>
              </a:rPr>
              <a:t> </a:t>
            </a:r>
            <a:r>
              <a:rPr lang="en-US" altLang="bg-BG" sz="2400" dirty="0">
                <a:latin typeface="Gill Sans MT" pitchFamily="34" charset="0"/>
              </a:rPr>
              <a:t>– </a:t>
            </a:r>
            <a:r>
              <a:rPr lang="bg-BG" altLang="bg-BG" sz="2400" dirty="0" smtClean="0">
                <a:latin typeface="Gill Sans MT" pitchFamily="34" charset="0"/>
              </a:rPr>
              <a:t>защита на индивида от телесна увреда</a:t>
            </a:r>
            <a:endParaRPr lang="en-US" altLang="bg-BG" sz="2400" dirty="0">
              <a:latin typeface="Gill Sans MT" pitchFamily="34" charset="0"/>
            </a:endParaRPr>
          </a:p>
          <a:p>
            <a:pPr eaLnBrk="1" hangingPunct="1"/>
            <a:r>
              <a:rPr lang="bg-BG" altLang="bg-BG" sz="2400" dirty="0" smtClean="0">
                <a:latin typeface="Gill Sans MT" pitchFamily="34" charset="0"/>
              </a:rPr>
              <a:t>Правителствата трябва да предприемат мерки за защита на индивидите от заплаха за тяхната телесна неприкосновеност</a:t>
            </a:r>
            <a:endParaRPr lang="bg-BG" altLang="bg-BG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6B220-97D7-46E5-AE32-C1C1B83F8D3C}" type="slidenum">
              <a:rPr lang="en-GB" altLang="bg-BG"/>
              <a:pPr>
                <a:defRPr/>
              </a:pPr>
              <a:t>40</a:t>
            </a:fld>
            <a:endParaRPr lang="en-GB" altLang="bg-BG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01080" y="476672"/>
            <a:ext cx="7719392" cy="612068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bg-BG" altLang="bg-BG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При хоспитализация пациентът има право: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  <a:defRPr/>
            </a:pPr>
            <a:r>
              <a:rPr lang="bg-BG" altLang="bg-BG" dirty="0" smtClean="0"/>
              <a:t>	1.  </a:t>
            </a:r>
            <a:r>
              <a:rPr lang="bg-BG" altLang="bg-BG" dirty="0" smtClean="0">
                <a:solidFill>
                  <a:srgbClr val="FF3300"/>
                </a:solidFill>
              </a:rPr>
              <a:t>да бъде посещаван от личния си лекар</a:t>
            </a:r>
            <a:r>
              <a:rPr lang="bg-BG" altLang="bg-BG" dirty="0" smtClean="0"/>
              <a:t> и от специалиста, издал направлението за хоспитализация;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  <a:defRPr/>
            </a:pPr>
            <a:r>
              <a:rPr lang="bg-BG" altLang="bg-BG" dirty="0" smtClean="0"/>
              <a:t>	2.  да приема или да отказва посетители;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  <a:defRPr/>
            </a:pPr>
            <a:r>
              <a:rPr lang="bg-BG" altLang="bg-BG" dirty="0" smtClean="0"/>
              <a:t>	3.  </a:t>
            </a:r>
            <a:r>
              <a:rPr lang="bg-BG" altLang="bg-BG" dirty="0" smtClean="0">
                <a:solidFill>
                  <a:srgbClr val="FF3300"/>
                </a:solidFill>
              </a:rPr>
              <a:t>да ползва услугите на психотерапевт, юрист и свещенослужител</a:t>
            </a:r>
            <a:r>
              <a:rPr lang="bg-BG" altLang="bg-BG" dirty="0" smtClean="0"/>
              <a:t>;</a:t>
            </a: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42769662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1C361A-F148-4199-B040-0BC8C3A66DDE}" type="slidenum">
              <a:rPr lang="en-GB" altLang="bg-BG"/>
              <a:pPr>
                <a:defRPr/>
              </a:pPr>
              <a:t>41</a:t>
            </a:fld>
            <a:endParaRPr lang="en-GB" altLang="bg-BG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764704"/>
            <a:ext cx="7871792" cy="4343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bg-BG" altLang="bg-BG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При хоспитализация пациентът има право:</a:t>
            </a:r>
          </a:p>
          <a:p>
            <a:pPr marL="0" indent="0" eaLnBrk="1" hangingPunct="1">
              <a:buFontTx/>
              <a:buNone/>
              <a:defRPr/>
            </a:pPr>
            <a:r>
              <a:rPr lang="bg-BG" altLang="bg-BG" sz="2800" dirty="0" smtClean="0"/>
              <a:t>	</a:t>
            </a:r>
            <a:r>
              <a:rPr lang="bg-BG" altLang="bg-BG" dirty="0" smtClean="0"/>
              <a:t>4.  </a:t>
            </a:r>
            <a:r>
              <a:rPr lang="bg-BG" altLang="bg-BG" dirty="0" smtClean="0">
                <a:solidFill>
                  <a:srgbClr val="FF3300"/>
                </a:solidFill>
              </a:rPr>
              <a:t>на образование</a:t>
            </a:r>
            <a:r>
              <a:rPr lang="bg-BG" altLang="bg-BG" dirty="0" smtClean="0"/>
              <a:t> и достъп до занимания, отговарящи на неговите социални, религиозни и културни потребности;</a:t>
            </a:r>
          </a:p>
          <a:p>
            <a:pPr marL="0" indent="0" eaLnBrk="1" hangingPunct="1">
              <a:buFontTx/>
              <a:buNone/>
              <a:defRPr/>
            </a:pPr>
            <a:r>
              <a:rPr lang="bg-BG" altLang="bg-BG" dirty="0" smtClean="0"/>
              <a:t>	5.  да получи </a:t>
            </a:r>
            <a:r>
              <a:rPr lang="bg-BG" altLang="bg-BG" dirty="0" smtClean="0">
                <a:solidFill>
                  <a:srgbClr val="FF3300"/>
                </a:solidFill>
              </a:rPr>
              <a:t>информация </a:t>
            </a:r>
            <a:r>
              <a:rPr lang="bg-BG" altLang="bg-BG" dirty="0" smtClean="0"/>
              <a:t>за цената на всяка една медицинска услуга, манипулация, лечение и лекарствените препарати в доболничната и болничната помощ.</a:t>
            </a: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8486763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1. </a:t>
            </a:r>
            <a:r>
              <a:rPr lang="bg-BG" dirty="0" smtClean="0"/>
              <a:t>Свобода и защита на индивида</a:t>
            </a:r>
            <a:endParaRPr lang="bg-BG" dirty="0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50245239"/>
              </p:ext>
            </p:extLst>
          </p:nvPr>
        </p:nvGraphicFramePr>
        <p:xfrm>
          <a:off x="1524000" y="1484784"/>
          <a:ext cx="71524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утон: връщане 3">
            <a:hlinkClick r:id="rId7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1475656" y="587727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ПЗ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Психическо здраве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**</a:t>
            </a:r>
            <a:r>
              <a:rPr lang="bg-BG" b="1" dirty="0" smtClean="0">
                <a:solidFill>
                  <a:schemeClr val="accent3">
                    <a:lumMod val="75000"/>
                  </a:schemeClr>
                </a:solidFill>
              </a:rPr>
              <a:t>ИЗ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bg-BG" b="1" dirty="0" smtClean="0">
                <a:solidFill>
                  <a:schemeClr val="accent3">
                    <a:lumMod val="75000"/>
                  </a:schemeClr>
                </a:solidFill>
              </a:rPr>
              <a:t>Инфекциозни заболявания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*** </a:t>
            </a:r>
            <a:r>
              <a:rPr lang="bg-BG" b="1" dirty="0" smtClean="0">
                <a:solidFill>
                  <a:schemeClr val="accent4">
                    <a:lumMod val="75000"/>
                  </a:schemeClr>
                </a:solidFill>
              </a:rPr>
              <a:t>РЗ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bg-BG" b="1" dirty="0" smtClean="0">
                <a:solidFill>
                  <a:schemeClr val="accent4">
                    <a:lumMod val="75000"/>
                  </a:schemeClr>
                </a:solidFill>
              </a:rPr>
              <a:t>Репродуктивно здраве</a:t>
            </a:r>
            <a:endParaRPr lang="bg-BG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11. </a:t>
            </a:r>
            <a:r>
              <a:rPr lang="bg-BG" dirty="0" smtClean="0"/>
              <a:t>Конфиденциалност</a:t>
            </a:r>
            <a:endParaRPr lang="bg-BG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35100" y="1652736"/>
            <a:ext cx="7499350" cy="4800600"/>
          </a:xfrm>
        </p:spPr>
        <p:txBody>
          <a:bodyPr/>
          <a:lstStyle/>
          <a:p>
            <a:pPr eaLnBrk="1" hangingPunct="1"/>
            <a:r>
              <a:rPr lang="bg-BG" altLang="bg-BG" sz="2800" dirty="0" smtClean="0"/>
              <a:t>Съдържание</a:t>
            </a:r>
            <a:r>
              <a:rPr lang="en-US" altLang="bg-BG" sz="2800" dirty="0" smtClean="0"/>
              <a:t> – </a:t>
            </a:r>
            <a:r>
              <a:rPr lang="bg-BG" altLang="bg-BG" sz="2800" dirty="0" smtClean="0"/>
              <a:t>защитава индивида от неправомерна и случайна намеса в личната му сфера.</a:t>
            </a:r>
            <a:endParaRPr lang="en-US" altLang="bg-BG" sz="2800" dirty="0" smtClean="0"/>
          </a:p>
          <a:p>
            <a:pPr eaLnBrk="1" hangingPunct="1"/>
            <a:r>
              <a:rPr lang="bg-BG" altLang="bg-BG" sz="2800" dirty="0" smtClean="0"/>
              <a:t>Всяка намеса в личната сфера трябва да е законово обоснована и пропорционална на причината, която я налага.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214290"/>
            <a:ext cx="749935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11. </a:t>
            </a:r>
            <a:r>
              <a:rPr lang="bg-BG" dirty="0" err="1" smtClean="0"/>
              <a:t>Конфиденциалност</a:t>
            </a:r>
            <a:endParaRPr lang="bg-BG" dirty="0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572897646"/>
              </p:ext>
            </p:extLst>
          </p:nvPr>
        </p:nvGraphicFramePr>
        <p:xfrm>
          <a:off x="1524000" y="857232"/>
          <a:ext cx="715245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утон: връщане 3">
            <a:hlinkClick r:id="rId7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111. </a:t>
            </a:r>
            <a:r>
              <a:rPr lang="bg-BG" dirty="0" smtClean="0"/>
              <a:t>Достъп до информация</a:t>
            </a:r>
            <a:endParaRPr lang="bg-BG" dirty="0"/>
          </a:p>
        </p:txBody>
      </p:sp>
      <p:sp>
        <p:nvSpPr>
          <p:cNvPr id="1536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altLang="bg-BG" dirty="0" smtClean="0"/>
              <a:t>Съдържание</a:t>
            </a:r>
            <a:r>
              <a:rPr lang="en-US" altLang="bg-BG" dirty="0" smtClean="0"/>
              <a:t> – </a:t>
            </a:r>
            <a:r>
              <a:rPr lang="bg-BG" altLang="bg-BG" dirty="0" smtClean="0"/>
              <a:t>защита на индивида от достъп до информацията за него</a:t>
            </a:r>
            <a:r>
              <a:rPr lang="en-US" altLang="bg-BG" dirty="0" smtClean="0"/>
              <a:t>, </a:t>
            </a:r>
            <a:r>
              <a:rPr lang="bg-BG" altLang="bg-BG" i="1" dirty="0" smtClean="0">
                <a:solidFill>
                  <a:schemeClr val="accent3">
                    <a:lumMod val="75000"/>
                  </a:schemeClr>
                </a:solidFill>
                <a:hlinkClick r:id="rId2" action="ppaction://hlinksldjump"/>
              </a:rPr>
              <a:t>с изключение на случаите, когато информацията може да навреди на здравето или живота му</a:t>
            </a:r>
            <a:endParaRPr lang="en-US" altLang="bg-BG" i="1" dirty="0" smtClean="0">
              <a:solidFill>
                <a:schemeClr val="accent3">
                  <a:lumMod val="75000"/>
                </a:schemeClr>
              </a:solidFill>
              <a:hlinkClick r:id="rId2" action="ppaction://hlinksldjump"/>
            </a:endParaRPr>
          </a:p>
          <a:p>
            <a:pPr eaLnBrk="1" hangingPunct="1"/>
            <a:r>
              <a:rPr lang="bg-BG" altLang="bg-BG" dirty="0" smtClean="0">
                <a:hlinkClick r:id="rId2" action="ppaction://hlinksldjump"/>
              </a:rPr>
              <a:t>Право да не бъде информиран, освен ако информацията касае и здравето на други лица</a:t>
            </a:r>
          </a:p>
          <a:p>
            <a:pPr eaLnBrk="1" hangingPunct="1">
              <a:buNone/>
            </a:pPr>
            <a:endParaRPr lang="bg-BG" altLang="bg-BG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111. </a:t>
            </a:r>
            <a:r>
              <a:rPr lang="bg-BG" dirty="0" smtClean="0"/>
              <a:t>Достъп до информация</a:t>
            </a:r>
            <a:endParaRPr lang="bg-BG" dirty="0"/>
          </a:p>
        </p:txBody>
      </p:sp>
      <p:graphicFrame>
        <p:nvGraphicFramePr>
          <p:cNvPr id="3" name="Диаграма 2"/>
          <p:cNvGraphicFramePr/>
          <p:nvPr>
            <p:extLst>
              <p:ext uri="{D42A27DB-BD31-4B8C-83A1-F6EECF244321}">
                <p14:modId xmlns:p14="http://schemas.microsoft.com/office/powerpoint/2010/main" val="1713709538"/>
              </p:ext>
            </p:extLst>
          </p:nvPr>
        </p:nvGraphicFramePr>
        <p:xfrm>
          <a:off x="1524000" y="1285860"/>
          <a:ext cx="7152456" cy="4519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утон: връщане 3">
            <a:hlinkClick r:id="rId7" action="ppaction://hlinksldjump" highlightClick="1"/>
          </p:cNvPr>
          <p:cNvSpPr/>
          <p:nvPr/>
        </p:nvSpPr>
        <p:spPr>
          <a:xfrm>
            <a:off x="8532813" y="6092825"/>
            <a:ext cx="647700" cy="754063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bg-BG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2121</TotalTime>
  <Words>1696</Words>
  <Application>Microsoft Office PowerPoint</Application>
  <PresentationFormat>On-screen Show (4:3)</PresentationFormat>
  <Paragraphs>211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Corbel</vt:lpstr>
      <vt:lpstr>Gill Sans MT</vt:lpstr>
      <vt:lpstr>Times New Roman</vt:lpstr>
      <vt:lpstr>Verdana</vt:lpstr>
      <vt:lpstr>Wingdings 2</vt:lpstr>
      <vt:lpstr>Solstice</vt:lpstr>
      <vt:lpstr>Права на ЧОВЕКА В ЗДРАВЕОПАЗВАНЕТО</vt:lpstr>
      <vt:lpstr>Документи</vt:lpstr>
      <vt:lpstr>Права на пациента</vt:lpstr>
      <vt:lpstr>1. Свобода</vt:lpstr>
      <vt:lpstr>1. Свобода и защита на индивида</vt:lpstr>
      <vt:lpstr>11. Конфиденциалност</vt:lpstr>
      <vt:lpstr>PowerPoint Presentation</vt:lpstr>
      <vt:lpstr>111. Достъп до информация</vt:lpstr>
      <vt:lpstr>PowerPoint Presentation</vt:lpstr>
      <vt:lpstr>1V. Право на телесна неприкосновенност</vt:lpstr>
      <vt:lpstr>PowerPoint Presentation</vt:lpstr>
      <vt:lpstr>V. Право на живот</vt:lpstr>
      <vt:lpstr>PowerPoint Presentation</vt:lpstr>
      <vt:lpstr>V1. Право на най-висок стандарт на психично и физическо здраве</vt:lpstr>
      <vt:lpstr>PowerPoint Presentation</vt:lpstr>
      <vt:lpstr>V11. Свобода от изтезание и друго жестоко, нехуманно и деградиращо отношение</vt:lpstr>
      <vt:lpstr>PowerPoint Presentation</vt:lpstr>
      <vt:lpstr>V111. Участие в обществената политика</vt:lpstr>
      <vt:lpstr>PowerPoint Presentation</vt:lpstr>
      <vt:lpstr>IX. Равенство и свобода от дискриминация</vt:lpstr>
      <vt:lpstr>PowerPoint Presentation</vt:lpstr>
      <vt:lpstr>X. Право на ефективни мерки</vt:lpstr>
      <vt:lpstr>PowerPoint Presentation</vt:lpstr>
      <vt:lpstr>Декларация на СМА за правата на пациента   (приета от 34-та Световна Медицинска Асамблея, Лисабон, септ.-окт. 1981 г., ревизирана септ. 1995 г. и  окт. 2005 г.)</vt:lpstr>
      <vt:lpstr>PowerPoint Presentation</vt:lpstr>
      <vt:lpstr>1. Право на медицинска помощ от добро качество</vt:lpstr>
      <vt:lpstr>2. Право на свободен избор</vt:lpstr>
      <vt:lpstr>3. Право на самоопределение</vt:lpstr>
      <vt:lpstr>4. Пациентът в безсъзнание </vt:lpstr>
      <vt:lpstr>5. Некомпетентният според закона пациент</vt:lpstr>
      <vt:lpstr>6. Процедури, извършвани против желанието на пациента</vt:lpstr>
      <vt:lpstr>7. Право на информация</vt:lpstr>
      <vt:lpstr>8. Право на конфиденциалност</vt:lpstr>
      <vt:lpstr>9. Право на здравно обучение</vt:lpstr>
      <vt:lpstr>10. Право на лично достойнство</vt:lpstr>
      <vt:lpstr>11. Право на религиозна помощ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Pleven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Gena Grancharova</dc:creator>
  <cp:lastModifiedBy>Tzanev-Home</cp:lastModifiedBy>
  <cp:revision>170</cp:revision>
  <dcterms:created xsi:type="dcterms:W3CDTF">2004-03-07T11:17:14Z</dcterms:created>
  <dcterms:modified xsi:type="dcterms:W3CDTF">2015-12-06T13:30:00Z</dcterms:modified>
</cp:coreProperties>
</file>