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344" r:id="rId5"/>
    <p:sldId id="260" r:id="rId6"/>
    <p:sldId id="264" r:id="rId7"/>
    <p:sldId id="345" r:id="rId8"/>
    <p:sldId id="333" r:id="rId9"/>
    <p:sldId id="334" r:id="rId10"/>
    <p:sldId id="335" r:id="rId11"/>
    <p:sldId id="318" r:id="rId12"/>
    <p:sldId id="265" r:id="rId13"/>
    <p:sldId id="280" r:id="rId14"/>
    <p:sldId id="319" r:id="rId15"/>
    <p:sldId id="293" r:id="rId16"/>
    <p:sldId id="294" r:id="rId17"/>
    <p:sldId id="297" r:id="rId18"/>
    <p:sldId id="300" r:id="rId19"/>
    <p:sldId id="301" r:id="rId20"/>
    <p:sldId id="268" r:id="rId21"/>
    <p:sldId id="272" r:id="rId22"/>
    <p:sldId id="270" r:id="rId23"/>
    <p:sldId id="276" r:id="rId24"/>
    <p:sldId id="277" r:id="rId25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bg-BG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bg-BG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bg-BG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EBC6AC-24F6-4D0E-B14D-E46B70FA247A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658440587"/>
      </p:ext>
    </p:extLst>
  </p:cSld>
  <p:clrMapOvr>
    <a:masterClrMapping/>
  </p:clrMapOvr>
  <p:transition>
    <p:cover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246FF-0C96-4C40-9346-12E0A5D54821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586463006"/>
      </p:ext>
    </p:extLst>
  </p:cSld>
  <p:clrMapOvr>
    <a:masterClrMapping/>
  </p:clrMapOvr>
  <p:transition>
    <p:cover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7192B-2FC4-4581-B3A7-69DBF5CE523A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866322428"/>
      </p:ext>
    </p:extLst>
  </p:cSld>
  <p:clrMapOvr>
    <a:masterClrMapping/>
  </p:clrMapOvr>
  <p:transition>
    <p:cover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bg-BG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80908-A85D-4DFC-B3B7-74B75844B309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13409781"/>
      </p:ext>
    </p:extLst>
  </p:cSld>
  <p:clrMapOvr>
    <a:masterClrMapping/>
  </p:clrMapOvr>
  <p:transition>
    <p:cover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3A351-6AFE-4C1E-9A4F-429295C92DBA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569262180"/>
      </p:ext>
    </p:extLst>
  </p:cSld>
  <p:clrMapOvr>
    <a:masterClrMapping/>
  </p:clrMapOvr>
  <p:transition>
    <p:cover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B3362-492A-44F7-AE3D-9E3A03FAF422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506250514"/>
      </p:ext>
    </p:extLst>
  </p:cSld>
  <p:clrMapOvr>
    <a:masterClrMapping/>
  </p:clrMapOvr>
  <p:transition>
    <p:cover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4EB1B-1426-4A68-8866-CCCDAB886370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086749453"/>
      </p:ext>
    </p:extLst>
  </p:cSld>
  <p:clrMapOvr>
    <a:masterClrMapping/>
  </p:clrMapOvr>
  <p:transition>
    <p:cover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7F3E1-4C50-4BDE-A09A-56DF0FD19B23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361776745"/>
      </p:ext>
    </p:extLst>
  </p:cSld>
  <p:clrMapOvr>
    <a:masterClrMapping/>
  </p:clrMapOvr>
  <p:transition>
    <p:cover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9122D-294C-4D0C-9697-0F94442F6270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773896"/>
      </p:ext>
    </p:extLst>
  </p:cSld>
  <p:clrMapOvr>
    <a:masterClrMapping/>
  </p:clrMapOvr>
  <p:transition>
    <p:cover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BE3CE-79B5-46EA-947B-4D75E5BD114F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163706717"/>
      </p:ext>
    </p:extLst>
  </p:cSld>
  <p:clrMapOvr>
    <a:masterClrMapping/>
  </p:clrMapOvr>
  <p:transition>
    <p:cover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B9082-E5FF-4BBD-99C1-5F4E6BFD657D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920141962"/>
      </p:ext>
    </p:extLst>
  </p:cSld>
  <p:clrMapOvr>
    <a:masterClrMapping/>
  </p:clrMapOvr>
  <p:transition>
    <p:cover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304FC-E3FE-4862-B35D-E6B583982947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500116442"/>
      </p:ext>
    </p:extLst>
  </p:cSld>
  <p:clrMapOvr>
    <a:masterClrMapping/>
  </p:clrMapOvr>
  <p:transition>
    <p:cover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47EDD-BBB8-49DE-90C0-137887937A31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102716894"/>
      </p:ext>
    </p:extLst>
  </p:cSld>
  <p:clrMapOvr>
    <a:masterClrMapping/>
  </p:clrMapOvr>
  <p:transition>
    <p:cover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bg-BG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text styles</a:t>
            </a:r>
          </a:p>
          <a:p>
            <a:pPr lvl="1"/>
            <a:r>
              <a:rPr lang="bg-BG" altLang="en-US" smtClean="0"/>
              <a:t>Second level</a:t>
            </a:r>
          </a:p>
          <a:p>
            <a:pPr lvl="2"/>
            <a:r>
              <a:rPr lang="bg-BG" altLang="en-US" smtClean="0"/>
              <a:t>Third level</a:t>
            </a:r>
          </a:p>
          <a:p>
            <a:pPr lvl="3"/>
            <a:r>
              <a:rPr lang="bg-BG" altLang="en-US" smtClean="0"/>
              <a:t>Fourth level</a:t>
            </a:r>
          </a:p>
          <a:p>
            <a:pPr lvl="4"/>
            <a:r>
              <a:rPr lang="bg-BG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3236FFED-D9CD-43C4-8214-E134AFDE2D82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410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0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0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0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0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1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1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1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1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1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1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1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1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1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1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2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2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2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2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2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2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2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2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2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2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ransition>
    <p:cover dir="r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bg-BG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ЕТИКА НА ИЗСЛЕДОВАТЕЛСКАТА РАБОТА</a:t>
            </a:r>
          </a:p>
        </p:txBody>
      </p:sp>
      <p:sp>
        <p:nvSpPr>
          <p:cNvPr id="2" name="Текстово поле 1"/>
          <p:cNvSpPr txBox="1"/>
          <p:nvPr/>
        </p:nvSpPr>
        <p:spPr>
          <a:xfrm>
            <a:off x="755576" y="3861048"/>
            <a:ext cx="5832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Проф</a:t>
            </a: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д-р Силвия </a:t>
            </a:r>
            <a:r>
              <a:rPr lang="bg-BG" sz="2400" i="1" dirty="0" smtClean="0">
                <a:latin typeface="Times New Roman" pitchFamily="18" charset="0"/>
                <a:cs typeface="Times New Roman" pitchFamily="18" charset="0"/>
              </a:rPr>
              <a:t>Александрова-Янкуловска, </a:t>
            </a:r>
            <a:r>
              <a:rPr lang="bg-BG" sz="2400" i="1" dirty="0" err="1" smtClean="0">
                <a:latin typeface="Times New Roman" pitchFamily="18" charset="0"/>
                <a:cs typeface="Times New Roman" pitchFamily="18" charset="0"/>
              </a:rPr>
              <a:t>д.м.н</a:t>
            </a:r>
            <a:r>
              <a:rPr lang="bg-BG" sz="2400" i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bg-BG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22238"/>
            <a:ext cx="7821612" cy="1295400"/>
          </a:xfrm>
        </p:spPr>
        <p:txBody>
          <a:bodyPr/>
          <a:lstStyle/>
          <a:p>
            <a:pPr eaLnBrk="1" hangingPunct="1"/>
            <a:r>
              <a:rPr lang="bg-BG" sz="3200" i="1" dirty="0" smtClean="0">
                <a:latin typeface="Times New Roman" pitchFamily="18" charset="0"/>
                <a:cs typeface="Times New Roman" pitchFamily="18" charset="0"/>
              </a:rPr>
              <a:t>Фази на клиничните изпитвания на нови медикаменти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bg-BG" sz="28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Трета фаза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 - голям брой пациенти и се </a:t>
            </a:r>
            <a:r>
              <a:rPr lang="bg-BG" sz="28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сравнява с друго лекарство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, ако има такова за съответното заболяване, и/или с </a:t>
            </a:r>
            <a:r>
              <a:rPr lang="bg-BG" sz="2800" dirty="0" err="1" smtClean="0">
                <a:latin typeface="Times New Roman" pitchFamily="18" charset="0"/>
                <a:cs typeface="Times New Roman" pitchFamily="18" charset="0"/>
              </a:rPr>
              <a:t>плацебо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bg-BG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bg-BG" sz="28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Четвърта фаза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 - след лицензиране на лекарството и излизането му на пазара. През първите няколко години се следи за </a:t>
            </a:r>
            <a:r>
              <a:rPr lang="bg-BG" sz="28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странични ефекти на лекарството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, които не са се проявили в по-ранните фази. 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340768"/>
            <a:ext cx="8497639" cy="5445224"/>
          </a:xfrm>
        </p:spPr>
        <p:txBody>
          <a:bodyPr/>
          <a:lstStyle/>
          <a:p>
            <a:pPr eaLnBrk="1" hangingPunct="1">
              <a:buSzTx/>
              <a:buFont typeface="Wingdings" pitchFamily="2" charset="2"/>
              <a:buChar char="q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1947 – 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Нюрнбергски кодекс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SzTx/>
              <a:buFont typeface="Wingdings" pitchFamily="2" charset="2"/>
              <a:buChar char="q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1964 – 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Декларация от Хелзинки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SzTx/>
              <a:buFont typeface="Wingdings" pitchFamily="2" charset="2"/>
              <a:buChar char="q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1979 – 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Доклад </a:t>
            </a:r>
            <a:r>
              <a:rPr lang="bg-BG" sz="2400" b="1" dirty="0" err="1" smtClean="0">
                <a:latin typeface="Times New Roman" pitchFamily="18" charset="0"/>
                <a:cs typeface="Times New Roman" pitchFamily="18" charset="0"/>
              </a:rPr>
              <a:t>Белмонт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 (САЩ)</a:t>
            </a:r>
            <a:endParaRPr lang="bg-BG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Етични принципи и ръководни правила за защита на хората участници в експерименти</a:t>
            </a:r>
          </a:p>
          <a:p>
            <a:pPr lvl="1" eaLnBrk="1" hangingPunct="1"/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Възникването е свързано с експеримента в 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Таскагий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Три основни принципа: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bg-BG" sz="24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Уважение на автономността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: информирано съгласие; 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bg-BG" sz="24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Благодеяние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: максимизиране на ползите при минимизиране на рисковете за лицата  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bg-BG" sz="2400" b="1" i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Справедливост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: справедливо разпределение на ползите и рисковете</a:t>
            </a: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480725"/>
            <a:ext cx="78120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bg-BG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ЕТИЧНИ ДОКУМЕНТИ</a:t>
            </a:r>
            <a:endParaRPr 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200" i="1" smtClean="0">
                <a:latin typeface="Times New Roman" pitchFamily="18" charset="0"/>
                <a:cs typeface="Times New Roman" pitchFamily="18" charset="0"/>
              </a:rPr>
              <a:t>НЮРНБЕРГСКИ КОДЕКС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95300" indent="-4953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sz="26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Доброволно съгласие</a:t>
            </a:r>
          </a:p>
          <a:p>
            <a:pPr marL="495300" indent="-4953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Плодотворни резултати за благото на обществото</a:t>
            </a:r>
          </a:p>
          <a:p>
            <a:pPr marL="495300" indent="-4953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Очакваните резултати да оправдават извършването на експеримента</a:t>
            </a:r>
          </a:p>
          <a:p>
            <a:pPr marL="495300" indent="-4953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Избягване на физическо и психическо страдание</a:t>
            </a:r>
          </a:p>
          <a:p>
            <a:pPr marL="495300" indent="-4953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Експеримент не трябва да се провежда при подозирана смърт или </a:t>
            </a:r>
            <a:r>
              <a:rPr lang="bg-BG" sz="2600" dirty="0" err="1" smtClean="0">
                <a:latin typeface="Times New Roman" pitchFamily="18" charset="0"/>
                <a:cs typeface="Times New Roman" pitchFamily="18" charset="0"/>
              </a:rPr>
              <a:t>инвалидизиране</a:t>
            </a:r>
            <a:endParaRPr lang="bg-BG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495300" indent="-4953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Степента на приемания риск трябва да не превишава важността на проблема, който би се разрешил с експеримента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200" i="1" smtClean="0">
                <a:latin typeface="Times New Roman" pitchFamily="18" charset="0"/>
                <a:cs typeface="Times New Roman" pitchFamily="18" charset="0"/>
              </a:rPr>
              <a:t>НЮРНБЕРГСКИ КОДЕКС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pitchFamily="2" charset="2"/>
              <a:buAutoNum type="arabicPeriod" startAt="7"/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Адекватна подготовка за защита на участниците от </a:t>
            </a:r>
            <a:r>
              <a:rPr lang="bg-BG" sz="2600" dirty="0" err="1" smtClean="0">
                <a:latin typeface="Times New Roman" pitchFamily="18" charset="0"/>
                <a:cs typeface="Times New Roman" pitchFamily="18" charset="0"/>
              </a:rPr>
              <a:t>увреда</a:t>
            </a: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 или смърт </a:t>
            </a:r>
          </a:p>
          <a:p>
            <a:pPr marL="571500" indent="-571500" eaLnBrk="1" hangingPunct="1">
              <a:buFont typeface="Wingdings" pitchFamily="2" charset="2"/>
              <a:buAutoNum type="arabicPeriod" startAt="7"/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Експерименти се провеждат само от научно компетентни лица</a:t>
            </a:r>
          </a:p>
          <a:p>
            <a:pPr marL="571500" indent="-571500" eaLnBrk="1" hangingPunct="1">
              <a:buFont typeface="Wingdings" pitchFamily="2" charset="2"/>
              <a:buAutoNum type="arabicPeriod" startAt="7"/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По време на експеримента лицата трябва да са свободни да се откажат от участие по всяко време </a:t>
            </a:r>
          </a:p>
          <a:p>
            <a:pPr marL="571500" indent="-571500" eaLnBrk="1" hangingPunct="1">
              <a:buFont typeface="Wingdings" pitchFamily="2" charset="2"/>
              <a:buAutoNum type="arabicPeriod" startAt="7"/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Изследователят трябва да готов да прекъсне експеримента в момента, в който се появи вероятност за увреждане на обектите 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5112568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SzTx/>
              <a:buFont typeface="Wingdings" pitchFamily="2" charset="2"/>
              <a:buChar char="q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1982 – 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Международни ръководни правила за </a:t>
            </a:r>
            <a:r>
              <a:rPr lang="bg-BG" sz="2400" b="1" dirty="0" err="1" smtClean="0">
                <a:latin typeface="Times New Roman" pitchFamily="18" charset="0"/>
                <a:cs typeface="Times New Roman" pitchFamily="18" charset="0"/>
              </a:rPr>
              <a:t>биомедицински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 експерименти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СЗО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/Council of international organizations of medical sciences - CIOMS) </a:t>
            </a:r>
          </a:p>
          <a:p>
            <a:pPr eaLnBrk="1" hangingPunct="1">
              <a:lnSpc>
                <a:spcPct val="130000"/>
              </a:lnSpc>
              <a:buSzTx/>
              <a:buFont typeface="Wingdings" pitchFamily="2" charset="2"/>
              <a:buChar char="q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1991 - Nuffield Council of Bioethics –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разглежда етичните проблеми вследствие развитието на биологията и медицината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30000"/>
              </a:lnSpc>
              <a:buSzTx/>
              <a:buFont typeface="Wingdings" pitchFamily="2" charset="2"/>
              <a:buChar char="q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1993 – 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Ръководни правила за епидемиологични проучвания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(WHO/CIOMS)</a:t>
            </a:r>
          </a:p>
          <a:p>
            <a:pPr eaLnBrk="1" hangingPunct="1">
              <a:lnSpc>
                <a:spcPct val="130000"/>
              </a:lnSpc>
              <a:buSzTx/>
              <a:buFont typeface="Wingdings" pitchFamily="2" charset="2"/>
              <a:buChar char="q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1996 – 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Правила за добра клинична практика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30000"/>
              </a:lnSpc>
              <a:buSzTx/>
              <a:buFont typeface="Wingdings" pitchFamily="2" charset="2"/>
              <a:buChar char="q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200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0, 2008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Ревизирана декларация от Хелзинки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0" y="347375"/>
            <a:ext cx="78120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bg-BG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ЕТИЧНИ ДОКУМЕНТИ</a:t>
            </a:r>
            <a:endParaRPr 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250825" y="333375"/>
            <a:ext cx="8424863" cy="608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bg-BG" sz="39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Изискване за </a:t>
            </a:r>
          </a:p>
          <a:p>
            <a:pPr algn="ctr" eaLnBrk="1" hangingPunct="1">
              <a:spcBef>
                <a:spcPct val="50000"/>
              </a:spcBef>
            </a:pPr>
            <a:r>
              <a:rPr lang="bg-BG" sz="39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Етична комисия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endParaRPr lang="bg-BG" sz="28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bg-BG" sz="28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bg-BG" sz="2400" i="1" dirty="0">
                <a:latin typeface="Times New Roman" pitchFamily="18" charset="0"/>
                <a:cs typeface="Times New Roman" pitchFamily="18" charset="0"/>
              </a:rPr>
              <a:t>Постановката и провеждането на експериментални процедури върху човешки обекти трябва да бъдат ясно формулирани в </a:t>
            </a:r>
            <a:r>
              <a:rPr lang="bg-BG" sz="2400" b="1" i="1" dirty="0">
                <a:latin typeface="Times New Roman" pitchFamily="18" charset="0"/>
                <a:cs typeface="Times New Roman" pitchFamily="18" charset="0"/>
              </a:rPr>
              <a:t>експериментален протокол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b="1" i="1" dirty="0">
                <a:latin typeface="Times New Roman" pitchFamily="18" charset="0"/>
                <a:cs typeface="Times New Roman" pitchFamily="18" charset="0"/>
              </a:rPr>
              <a:t>(т. 14)</a:t>
            </a:r>
            <a:r>
              <a:rPr lang="bg-BG" sz="2400" i="1" dirty="0">
                <a:latin typeface="Times New Roman" pitchFamily="18" charset="0"/>
                <a:cs typeface="Times New Roman" pitchFamily="18" charset="0"/>
              </a:rPr>
              <a:t>. Този протокол трябва да се представи за обсъждане пред</a:t>
            </a:r>
            <a:r>
              <a:rPr lang="bg-BG" sz="2400" b="1" i="1" dirty="0">
                <a:latin typeface="Times New Roman" pitchFamily="18" charset="0"/>
                <a:cs typeface="Times New Roman" pitchFamily="18" charset="0"/>
              </a:rPr>
              <a:t> специално организирани етични комисии,</a:t>
            </a:r>
            <a:r>
              <a:rPr lang="bg-BG" sz="2400" i="1" dirty="0">
                <a:latin typeface="Times New Roman" pitchFamily="18" charset="0"/>
                <a:cs typeface="Times New Roman" pitchFamily="18" charset="0"/>
              </a:rPr>
              <a:t> които да са независими от изследователя, спонсора или от всякакво друго незаконно въздействие (т. 15).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>
              <a:spcBef>
                <a:spcPct val="50000"/>
              </a:spcBef>
            </a:pPr>
            <a:r>
              <a:rPr lang="bg-BG" sz="2800" b="1" i="1" u="sng" dirty="0" err="1">
                <a:latin typeface="Times New Roman" pitchFamily="18" charset="0"/>
                <a:cs typeface="Times New Roman" pitchFamily="18" charset="0"/>
              </a:rPr>
              <a:t>Хелзинска</a:t>
            </a:r>
            <a:r>
              <a:rPr lang="bg-BG" sz="2800" b="1" i="1" u="sng" dirty="0">
                <a:latin typeface="Times New Roman" pitchFamily="18" charset="0"/>
                <a:cs typeface="Times New Roman" pitchFamily="18" charset="0"/>
              </a:rPr>
              <a:t> Декларация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bg-BG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755650" y="1989138"/>
            <a:ext cx="76327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bg-BG" sz="2800" dirty="0">
                <a:latin typeface="Times New Roman" pitchFamily="18" charset="0"/>
                <a:cs typeface="Times New Roman" pitchFamily="18" charset="0"/>
              </a:rPr>
              <a:t>Всички предложения за провеждане на експеримент с хора трябва да бъдат прегледани и одобрени от една или повече независими етични и научни комисии. Изследователят трябва да получи такова разрешение преди започването на експеримента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”.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CIOMS, Guideline 14</a:t>
            </a:r>
            <a:endParaRPr lang="bg-BG" sz="28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611188" y="1034727"/>
            <a:ext cx="7632700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bg-BG" sz="3200" b="1" i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Роля на етичната комисия</a:t>
            </a:r>
            <a:endParaRPr lang="en-US" sz="32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bg-BG" sz="32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sz="32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Да защитава достойнството, правата и безопасността на потенциалните участници в експеримента преди, по време на и след приключването му. </a:t>
            </a:r>
          </a:p>
          <a:p>
            <a:pPr eaLnBrk="1" hangingPunct="1">
              <a:buFont typeface="Wingdings" pitchFamily="2" charset="2"/>
              <a:buChar char="q"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bg-BG" sz="2600" dirty="0">
                <a:latin typeface="Times New Roman" pitchFamily="18" charset="0"/>
                <a:cs typeface="Times New Roman" pitchFamily="18" charset="0"/>
              </a:rPr>
              <a:t> Да подсигури приемането на универсални етични ценности и научни стандарти при планирането, провеждането и оценяването на експеримента.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323850" y="404813"/>
            <a:ext cx="8496300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bg-BG" sz="3400" b="1" i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Членство в етичните комисии</a:t>
            </a:r>
            <a:endParaRPr lang="en-GB" sz="3400" b="1" i="1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3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AutoNum type="arabicPeriod"/>
            </a:pPr>
            <a:r>
              <a:rPr lang="bg-BG" b="1" dirty="0">
                <a:latin typeface="Times New Roman" pitchFamily="18" charset="0"/>
                <a:cs typeface="Times New Roman" pitchFamily="18" charset="0"/>
              </a:rPr>
              <a:t>Обслужвана институция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AutoNum type="arabicPeriod"/>
            </a:pPr>
            <a:r>
              <a:rPr lang="bg-BG" b="1" dirty="0">
                <a:latin typeface="Times New Roman" pitchFamily="18" charset="0"/>
                <a:cs typeface="Times New Roman" pitchFamily="18" charset="0"/>
              </a:rPr>
              <a:t>Процедура по подбор на членовете – прозрачност, ротационна система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AutoNum type="arabicPeriod"/>
            </a:pPr>
            <a:r>
              <a:rPr lang="bg-BG" b="1" dirty="0">
                <a:latin typeface="Times New Roman" pitchFamily="18" charset="0"/>
                <a:cs typeface="Times New Roman" pitchFamily="18" charset="0"/>
              </a:rPr>
              <a:t>Избягване на конфликт на интереси – изследователите могат да бъдат членове, но при техен проект не участват в обсъждането и гласуването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AutoNum type="arabicPeriod"/>
            </a:pPr>
            <a:r>
              <a:rPr lang="bg-BG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Мултидисциплинарност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bg-BG" b="1" dirty="0">
                <a:latin typeface="Times New Roman" pitchFamily="18" charset="0"/>
                <a:cs typeface="Times New Roman" pitchFamily="18" charset="0"/>
              </a:rPr>
              <a:t>Научна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  					</a:t>
            </a:r>
            <a:r>
              <a:rPr lang="bg-BG" b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bg-BG" b="1" dirty="0">
                <a:latin typeface="Times New Roman" pitchFamily="18" charset="0"/>
                <a:cs typeface="Times New Roman" pitchFamily="18" charset="0"/>
              </a:rPr>
              <a:t>Медицинска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b="1" dirty="0">
                <a:latin typeface="Times New Roman" pitchFamily="18" charset="0"/>
                <a:cs typeface="Times New Roman" pitchFamily="18" charset="0"/>
              </a:rPr>
            </a:br>
            <a:r>
              <a:rPr lang="en-GB" b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bg-BG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bg-BG" b="1" dirty="0">
                <a:latin typeface="Times New Roman" pitchFamily="18" charset="0"/>
                <a:cs typeface="Times New Roman" pitchFamily="18" charset="0"/>
              </a:rPr>
              <a:t>Не-медицинска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bg-BG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AutoNum type="arabicPeriod"/>
            </a:pPr>
            <a:endParaRPr lang="en-GB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AutoNum type="arabicPeriod"/>
            </a:pPr>
            <a:r>
              <a:rPr lang="bg-BG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Различна експертиза	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bg-BG" b="1" dirty="0">
                <a:latin typeface="Times New Roman" pitchFamily="18" charset="0"/>
                <a:cs typeface="Times New Roman" pitchFamily="18" charset="0"/>
              </a:rPr>
              <a:t>Експерти в областта на етиката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GB" b="1" dirty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bg-BG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-             </a:t>
            </a:r>
            <a:r>
              <a:rPr lang="bg-BG" b="1" dirty="0">
                <a:latin typeface="Times New Roman" pitchFamily="18" charset="0"/>
                <a:cs typeface="Times New Roman" pitchFamily="18" charset="0"/>
              </a:rPr>
              <a:t>Психолози/Философи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bg-BG" b="1" dirty="0">
                <a:latin typeface="Times New Roman" pitchFamily="18" charset="0"/>
                <a:cs typeface="Times New Roman" pitchFamily="18" charset="0"/>
              </a:rPr>
              <a:t>     		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bg-BG" b="1" dirty="0">
                <a:latin typeface="Times New Roman" pitchFamily="18" charset="0"/>
                <a:cs typeface="Times New Roman" pitchFamily="18" charset="0"/>
              </a:rPr>
              <a:t>Юристи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GB" b="1" dirty="0">
                <a:latin typeface="Times New Roman" pitchFamily="18" charset="0"/>
                <a:cs typeface="Times New Roman" pitchFamily="18" charset="0"/>
              </a:rPr>
            </a:br>
            <a:r>
              <a:rPr lang="en-GB" b="1" dirty="0">
                <a:latin typeface="Times New Roman" pitchFamily="18" charset="0"/>
                <a:cs typeface="Times New Roman" pitchFamily="18" charset="0"/>
              </a:rPr>
              <a:t>                                 	</a:t>
            </a:r>
            <a:r>
              <a:rPr lang="bg-BG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bg-BG" b="1" dirty="0">
                <a:latin typeface="Times New Roman" pitchFamily="18" charset="0"/>
                <a:cs typeface="Times New Roman" pitchFamily="18" charset="0"/>
              </a:rPr>
              <a:t>Духовен служител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bg-BG" b="1" dirty="0">
                <a:latin typeface="Times New Roman" pitchFamily="18" charset="0"/>
                <a:cs typeface="Times New Roman" pitchFamily="18" charset="0"/>
              </a:rPr>
              <a:t>				-             </a:t>
            </a:r>
            <a:r>
              <a:rPr lang="bg-BG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Представител на общността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	 </a:t>
            </a:r>
          </a:p>
          <a:p>
            <a:pPr eaLnBrk="1" hangingPunct="1"/>
            <a:r>
              <a:rPr lang="bg-BG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bg-BG" b="1" dirty="0">
                <a:latin typeface="Times New Roman" pitchFamily="18" charset="0"/>
                <a:cs typeface="Times New Roman" pitchFamily="18" charset="0"/>
              </a:rPr>
              <a:t>Полово разпределение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bg-BG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bg-BG" b="1" dirty="0">
                <a:latin typeface="Times New Roman" pitchFamily="18" charset="0"/>
                <a:cs typeface="Times New Roman" pitchFamily="18" charset="0"/>
              </a:rPr>
              <a:t>Възрастово разпределение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b="1" dirty="0">
                <a:latin typeface="Times New Roman" pitchFamily="18" charset="0"/>
                <a:cs typeface="Times New Roman" pitchFamily="18" charset="0"/>
              </a:rPr>
            </a:br>
            <a:endParaRPr lang="bg-BG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468313" y="1230426"/>
            <a:ext cx="8352159" cy="417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25000"/>
              </a:lnSpc>
            </a:pPr>
            <a:r>
              <a:rPr lang="bg-BG" sz="3600" b="1" i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Състав на етичната комисия</a:t>
            </a:r>
            <a:endParaRPr lang="en-GB" sz="3600" b="1" i="1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25000"/>
              </a:lnSpc>
            </a:pPr>
            <a:endParaRPr lang="bg-BG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25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25000"/>
              </a:lnSpc>
              <a:buClr>
                <a:schemeClr val="tx2"/>
              </a:buClr>
              <a:buFont typeface="Wingdings" pitchFamily="2" charset="2"/>
              <a:buChar char="q"/>
            </a:pPr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Председател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25000"/>
              </a:lnSpc>
              <a:buClr>
                <a:schemeClr val="tx2"/>
              </a:buClr>
              <a:buFont typeface="Wingdings" pitchFamily="2" charset="2"/>
              <a:buChar char="q"/>
            </a:pPr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Секретар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25000"/>
              </a:lnSpc>
              <a:buClr>
                <a:schemeClr val="tx2"/>
              </a:buClr>
              <a:buFont typeface="Wingdings" pitchFamily="2" charset="2"/>
              <a:buChar char="q"/>
            </a:pPr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Минимум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 5 </a:t>
            </a:r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члена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25000"/>
              </a:lnSpc>
              <a:buClr>
                <a:schemeClr val="tx2"/>
              </a:buClr>
              <a:buFont typeface="Wingdings" pitchFamily="2" charset="2"/>
              <a:buChar char="q"/>
            </a:pPr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Максимален брой – зависи от работата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25000"/>
              </a:lnSpc>
              <a:buClr>
                <a:schemeClr val="tx2"/>
              </a:buClr>
              <a:buFont typeface="Wingdings" pitchFamily="2" charset="2"/>
              <a:buChar char="q"/>
            </a:pPr>
            <a:r>
              <a:rPr lang="bg-BG" sz="2800" b="1" dirty="0">
                <a:latin typeface="Times New Roman" pitchFamily="18" charset="0"/>
                <a:cs typeface="Times New Roman" pitchFamily="18" charset="0"/>
              </a:rPr>
              <a:t>Външни експерти при нужда (без право на глас)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i="1" dirty="0" smtClean="0">
                <a:latin typeface="Times New Roman" pitchFamily="18" charset="0"/>
                <a:cs typeface="Times New Roman" pitchFamily="18" charset="0"/>
              </a:rPr>
              <a:t>НЕГАТИВНИ СПОМЕНИ ОТ МИНАЛОТО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719263"/>
            <a:ext cx="8229600" cy="44116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Д-р </a:t>
            </a:r>
            <a:r>
              <a:rPr lang="bg-BG" sz="2600" dirty="0" err="1" smtClean="0">
                <a:latin typeface="Times New Roman" pitchFamily="18" charset="0"/>
                <a:cs typeface="Times New Roman" pitchFamily="18" charset="0"/>
              </a:rPr>
              <a:t>Менгеле</a:t>
            </a: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 (“Ангел на смъртта”)</a:t>
            </a:r>
          </a:p>
          <a:p>
            <a:pPr eaLnBrk="1" hangingPunct="1">
              <a:lnSpc>
                <a:spcPct val="80000"/>
              </a:lnSpc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Нацистки лекар</a:t>
            </a:r>
          </a:p>
          <a:p>
            <a:pPr eaLnBrk="1" hangingPunct="1">
              <a:lnSpc>
                <a:spcPct val="80000"/>
              </a:lnSpc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В името на експерименталната работа, хора са били заразявани с различни заболявания</a:t>
            </a:r>
          </a:p>
          <a:p>
            <a:pPr eaLnBrk="1" hangingPunct="1">
              <a:lnSpc>
                <a:spcPct val="80000"/>
              </a:lnSpc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Тестване на нови медикаменти</a:t>
            </a:r>
          </a:p>
          <a:p>
            <a:pPr eaLnBrk="1" hangingPunct="1">
              <a:lnSpc>
                <a:spcPct val="80000"/>
              </a:lnSpc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Въвеждане на отровни вещества</a:t>
            </a:r>
          </a:p>
          <a:p>
            <a:pPr eaLnBrk="1" hangingPunct="1">
              <a:lnSpc>
                <a:spcPct val="80000"/>
              </a:lnSpc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Експозиция на екстремни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температури и декомпресия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Експерименти върху близнаци за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разработване на програма за удвояване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на раждаемостта сред Арийската раса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lum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3644900"/>
            <a:ext cx="2185987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1825650"/>
            <a:ext cx="8229600" cy="4411662"/>
          </a:xfrm>
        </p:spPr>
        <p:txBody>
          <a:bodyPr/>
          <a:lstStyle/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bg-BG" sz="26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Хелзинска декларация параграф 26</a:t>
            </a:r>
            <a:endParaRPr lang="en-US" sz="2600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bg-BG" sz="2600" i="1" dirty="0" smtClean="0">
                <a:latin typeface="Times New Roman" pitchFamily="18" charset="0"/>
                <a:cs typeface="Times New Roman" pitchFamily="18" charset="0"/>
              </a:rPr>
              <a:t>Когато получава информирано съгласие за изследователски проект, лекарят трябва да е изключително внимателен </a:t>
            </a:r>
            <a:r>
              <a:rPr lang="bg-BG" sz="2600" b="1" i="1" dirty="0" smtClean="0">
                <a:latin typeface="Times New Roman" pitchFamily="18" charset="0"/>
                <a:cs typeface="Times New Roman" pitchFamily="18" charset="0"/>
              </a:rPr>
              <a:t>ако участникът е в зависима връзка</a:t>
            </a:r>
            <a:r>
              <a:rPr lang="bg-BG" sz="2600" i="1" dirty="0" smtClean="0">
                <a:latin typeface="Times New Roman" pitchFamily="18" charset="0"/>
                <a:cs typeface="Times New Roman" pitchFamily="18" charset="0"/>
              </a:rPr>
              <a:t> с него или се съгласява под принуда. В такъв случай информираното съгласие трябва да се получи от добре информиран лекар, който не е ангажиран с изследването и който е напълно независим.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bg-BG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Text Box 6"/>
          <p:cNvSpPr txBox="1">
            <a:spLocks noChangeArrowheads="1"/>
          </p:cNvSpPr>
          <p:nvPr/>
        </p:nvSpPr>
        <p:spPr bwMode="auto">
          <a:xfrm>
            <a:off x="468313" y="188913"/>
            <a:ext cx="727233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НЯКОИ ВАЖНИ ПОСТАНОВКИ В ХЕЛЗИНСКАТА ДЕКЛАРАЦИЯ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400" dirty="0" err="1" smtClean="0">
                <a:latin typeface="Times New Roman" pitchFamily="18" charset="0"/>
                <a:cs typeface="Times New Roman" pitchFamily="18" charset="0"/>
              </a:rPr>
              <a:t>Плацебо</a:t>
            </a:r>
            <a:r>
              <a:rPr lang="bg-BG" sz="3400" dirty="0" smtClean="0">
                <a:latin typeface="Times New Roman" pitchFamily="18" charset="0"/>
                <a:cs typeface="Times New Roman" pitchFamily="18" charset="0"/>
              </a:rPr>
              <a:t> или “златния стандарт”?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2200" b="1" i="1" dirty="0" smtClean="0">
                <a:latin typeface="Times New Roman" pitchFamily="18" charset="0"/>
                <a:cs typeface="Times New Roman" pitchFamily="18" charset="0"/>
              </a:rPr>
              <a:t>Плацебото е безвредно вещество без терапевтичен ефект, прилагано във вид на таблетка или инжекционно, което позволява да се сравнят резултатите с тези на пациенти, получаващи активното лекарствено вещество при </a:t>
            </a:r>
            <a:r>
              <a:rPr lang="bg-BG" sz="2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контролиране ефекта на психологическите фактори, свързани с приемането на медикамента</a:t>
            </a:r>
            <a:r>
              <a:rPr lang="bg-BG" sz="22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b="1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bg-BG" sz="22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Етични проблеми при приложение на плацебо</a:t>
            </a:r>
            <a:endParaRPr lang="en-US" sz="2200" b="1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Ако съществува ефективно лечение за изследваното заболяване, използването на плацебо лишава пациента от лечение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bg-BG" sz="2200" dirty="0" smtClean="0">
                <a:latin typeface="Times New Roman" pitchFamily="18" charset="0"/>
                <a:cs typeface="Times New Roman" pitchFamily="18" charset="0"/>
              </a:rPr>
              <a:t>Експерименталното лечение без доказана ефективност може да нанесе вреда или в най-добрия случай, да се окаже безполезно. 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bg-BG" sz="29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Хелзинска декларация параграф 32</a:t>
            </a:r>
            <a:endParaRPr lang="en-US" sz="2900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bg-BG" sz="2600" i="1" dirty="0" smtClean="0">
                <a:latin typeface="Times New Roman" pitchFamily="18" charset="0"/>
                <a:cs typeface="Times New Roman" pitchFamily="18" charset="0"/>
              </a:rPr>
              <a:t>Ползите, вредите и ефективността на един нов метод трябва да бъдат сравнявани с тези на най-добрата в момента интервенция, освен ако не съществува ефективна такава или употребата на плацебо е методологично наложителна и пациентите няма да са обект на риск, сериозна или необратима вреда.</a:t>
            </a: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bg-BG" sz="2600" dirty="0" smtClean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bg-BG" sz="33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Хелзинска декларация параграф 33</a:t>
            </a:r>
            <a:endParaRPr lang="en-US" sz="3300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71500" indent="-571500" eaLnBrk="1" hangingPunct="1">
              <a:buFont typeface="Wingdings" pitchFamily="2" charset="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bg-BG" b="1" i="1" dirty="0" smtClean="0">
                <a:latin typeface="Times New Roman" pitchFamily="18" charset="0"/>
                <a:cs typeface="Times New Roman" pitchFamily="18" charset="0"/>
              </a:rPr>
              <a:t>При приключване на проучването</a:t>
            </a:r>
            <a:r>
              <a:rPr lang="bg-BG" i="1" dirty="0" smtClean="0">
                <a:latin typeface="Times New Roman" pitchFamily="18" charset="0"/>
                <a:cs typeface="Times New Roman" pitchFamily="18" charset="0"/>
              </a:rPr>
              <a:t>, всеки пациент, включен в проучването, трябва </a:t>
            </a:r>
            <a:r>
              <a:rPr lang="bg-BG" b="1" i="1" dirty="0" smtClean="0">
                <a:latin typeface="Times New Roman" pitchFamily="18" charset="0"/>
                <a:cs typeface="Times New Roman" pitchFamily="18" charset="0"/>
              </a:rPr>
              <a:t>да бъде информиран за изхода </a:t>
            </a:r>
            <a:r>
              <a:rPr lang="bg-BG" i="1" dirty="0" smtClean="0">
                <a:latin typeface="Times New Roman" pitchFamily="18" charset="0"/>
                <a:cs typeface="Times New Roman" pitchFamily="18" charset="0"/>
              </a:rPr>
              <a:t>от проучването и да може да се възползва от всички ползи от него, например да има </a:t>
            </a:r>
            <a:r>
              <a:rPr lang="bg-BG" b="1" i="1" dirty="0" smtClean="0">
                <a:latin typeface="Times New Roman" pitchFamily="18" charset="0"/>
                <a:cs typeface="Times New Roman" pitchFamily="18" charset="0"/>
              </a:rPr>
              <a:t>достъп</a:t>
            </a:r>
            <a:r>
              <a:rPr lang="bg-BG" i="1" dirty="0" smtClean="0">
                <a:latin typeface="Times New Roman" pitchFamily="18" charset="0"/>
                <a:cs typeface="Times New Roman" pitchFamily="18" charset="0"/>
              </a:rPr>
              <a:t> до доказаните полезни интервенции или други подходящи грижи и ползи.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sz="3300" dirty="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 eaLnBrk="1" hangingPunct="1">
              <a:buFont typeface="Wingdings" pitchFamily="2" charset="2"/>
              <a:buNone/>
              <a:defRPr/>
            </a:pPr>
            <a:endParaRPr lang="bg-BG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Проблеми във връзка с достъпа след експеримента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Чие е задължението да го подсигури? На изследователя или на спонсора?</a:t>
            </a:r>
          </a:p>
          <a:p>
            <a:pPr eaLnBrk="1" hangingPunct="1"/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Медикамента може още не е регистриран</a:t>
            </a:r>
          </a:p>
          <a:p>
            <a:pPr eaLnBrk="1" hangingPunct="1"/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Кога медикамента е доказано ефективен? Напр. един експеримент не е достатъчен </a:t>
            </a:r>
          </a:p>
          <a:p>
            <a:pPr eaLnBrk="1" hangingPunct="1"/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Променя ли се задължението при хронични заболявания? </a:t>
            </a:r>
          </a:p>
          <a:p>
            <a:pPr eaLnBrk="1" hangingPunct="1"/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Зависи ли задължението от развитието на здравната система? Едно и също ли е задължението в развити и развиващи се страни? 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/>
          <p:cNvPicPr>
            <a:picLocks noChangeAspect="1" noChangeArrowheads="1"/>
          </p:cNvPicPr>
          <p:nvPr/>
        </p:nvPicPr>
        <p:blipFill>
          <a:blip r:embed="rId2">
            <a:lum bright="1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2349500"/>
            <a:ext cx="3744912" cy="276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3348038" y="5157788"/>
            <a:ext cx="554513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bg-BG" sz="2200" b="1" i="1" dirty="0">
                <a:latin typeface="Times New Roman" pitchFamily="18" charset="0"/>
                <a:cs typeface="Times New Roman" pitchFamily="18" charset="0"/>
              </a:rPr>
              <a:t>Медицински </a:t>
            </a:r>
            <a:r>
              <a:rPr lang="bg-BG" sz="2200" b="1" i="1" dirty="0" err="1">
                <a:latin typeface="Times New Roman" pitchFamily="18" charset="0"/>
                <a:cs typeface="Times New Roman" pitchFamily="18" charset="0"/>
              </a:rPr>
              <a:t>екпериментационен</a:t>
            </a:r>
            <a:r>
              <a:rPr lang="bg-BG" sz="2200" b="1" i="1" dirty="0">
                <a:latin typeface="Times New Roman" pitchFamily="18" charset="0"/>
                <a:cs typeface="Times New Roman" pitchFamily="18" charset="0"/>
              </a:rPr>
              <a:t> блок в </a:t>
            </a:r>
            <a:r>
              <a:rPr lang="bg-BG" sz="2200" b="1" i="1" dirty="0" err="1">
                <a:latin typeface="Times New Roman" pitchFamily="18" charset="0"/>
                <a:cs typeface="Times New Roman" pitchFamily="18" charset="0"/>
              </a:rPr>
              <a:t>Аушвиц</a:t>
            </a:r>
            <a:r>
              <a:rPr lang="bg-BG" sz="2200" b="1" i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512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060575"/>
            <a:ext cx="2259012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179388" y="4946650"/>
            <a:ext cx="3024187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bg-BG" sz="2200" b="1" i="1" dirty="0">
                <a:latin typeface="Times New Roman" pitchFamily="18" charset="0"/>
                <a:cs typeface="Times New Roman" pitchFamily="18" charset="0"/>
              </a:rPr>
              <a:t>Йозеф </a:t>
            </a:r>
            <a:r>
              <a:rPr lang="bg-BG" sz="2200" b="1" i="1" dirty="0" err="1">
                <a:latin typeface="Times New Roman" pitchFamily="18" charset="0"/>
                <a:cs typeface="Times New Roman" pitchFamily="18" charset="0"/>
              </a:rPr>
              <a:t>Менгеле</a:t>
            </a:r>
            <a:r>
              <a:rPr lang="bg-BG" sz="2200" b="1" i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126" name="Rectangle 10"/>
          <p:cNvSpPr>
            <a:spLocks noChangeArrowheads="1"/>
          </p:cNvSpPr>
          <p:nvPr/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bg-BG" sz="39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НЕГАТИВНИ СПОМЕНИ ОТ МИНАЛОТО 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457200" y="122238"/>
            <a:ext cx="7543800" cy="12954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bg-BG" i="1" dirty="0" smtClean="0">
                <a:latin typeface="Times New Roman" pitchFamily="18" charset="0"/>
                <a:cs typeface="Times New Roman" pitchFamily="18" charset="0"/>
              </a:rPr>
              <a:t>ЕКСПЕРИМЕНТИ С БЛИЗНАЦИ</a:t>
            </a:r>
            <a:endParaRPr lang="bg-BG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6"/>
          <p:cNvSpPr txBox="1">
            <a:spLocks noChangeArrowheads="1"/>
          </p:cNvSpPr>
          <p:nvPr/>
        </p:nvSpPr>
        <p:spPr>
          <a:xfrm>
            <a:off x="457200" y="1754188"/>
            <a:ext cx="8229600" cy="44116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bg-BG" sz="2200" smtClean="0">
                <a:latin typeface="Times New Roman" pitchFamily="18" charset="0"/>
                <a:cs typeface="Times New Roman" pitchFamily="18" charset="0"/>
              </a:rPr>
              <a:t>Целта на Менгеле била да установи генетичната причина за раждането на близнаци, за да разработи програма за удвояване на раждаемостта на Арийската раса.</a:t>
            </a:r>
          </a:p>
          <a:p>
            <a:pPr>
              <a:lnSpc>
                <a:spcPct val="90000"/>
              </a:lnSpc>
            </a:pPr>
            <a:r>
              <a:rPr lang="bg-BG" sz="2200" smtClean="0">
                <a:latin typeface="Times New Roman" pitchFamily="18" charset="0"/>
                <a:cs typeface="Times New Roman" pitchFamily="18" charset="0"/>
              </a:rPr>
              <a:t>Експериментите обхванали 180 лица, възрастни и деца. </a:t>
            </a:r>
          </a:p>
          <a:p>
            <a:pPr>
              <a:lnSpc>
                <a:spcPct val="90000"/>
              </a:lnSpc>
            </a:pPr>
            <a:r>
              <a:rPr lang="bg-BG" sz="2200" smtClean="0">
                <a:latin typeface="Times New Roman" pitchFamily="18" charset="0"/>
                <a:cs typeface="Times New Roman" pitchFamily="18" charset="0"/>
              </a:rPr>
              <a:t>Използваните близнаци били на възраст под 5 години и обикновено били убивани след експериментите, а телата им били подлагани на дисекция.</a:t>
            </a:r>
          </a:p>
          <a:p>
            <a:pPr>
              <a:lnSpc>
                <a:spcPct val="90000"/>
              </a:lnSpc>
            </a:pPr>
            <a:r>
              <a:rPr lang="bg-BG" sz="2200" smtClean="0">
                <a:latin typeface="Times New Roman" pitchFamily="18" charset="0"/>
                <a:cs typeface="Times New Roman" pitchFamily="18" charset="0"/>
              </a:rPr>
              <a:t>Менгеле инжектирал химикали в очите на децата, опитвайки се да промени цвета им.</a:t>
            </a:r>
          </a:p>
          <a:p>
            <a:pPr>
              <a:lnSpc>
                <a:spcPct val="90000"/>
              </a:lnSpc>
            </a:pPr>
            <a:r>
              <a:rPr lang="bg-BG" sz="2200" smtClean="0">
                <a:latin typeface="Times New Roman" pitchFamily="18" charset="0"/>
                <a:cs typeface="Times New Roman" pitchFamily="18" charset="0"/>
              </a:rPr>
              <a:t>Той зашивал близнаците един за друг, кастрирал ги или ги стерилизарал.На много близнаци били махани крайници и органи без анестезия.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836663"/>
      </p:ext>
    </p:extLst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7543800" cy="1295400"/>
          </a:xfrm>
        </p:spPr>
        <p:txBody>
          <a:bodyPr/>
          <a:lstStyle/>
          <a:p>
            <a:pPr eaLnBrk="1" hangingPunct="1"/>
            <a:r>
              <a:rPr lang="bg-BG" sz="3500" i="1" dirty="0" smtClean="0">
                <a:latin typeface="Times New Roman" pitchFamily="18" charset="0"/>
                <a:cs typeface="Times New Roman" pitchFamily="18" charset="0"/>
              </a:rPr>
              <a:t>ИЗСЛЕДВАНЕТО НА СИФИЛИС В ТАСКАГИЙ, АЛАБАМА 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lum bright="16000" contras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650" y="2036763"/>
            <a:ext cx="4762500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3354" y="2079625"/>
            <a:ext cx="338455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bg-BG" sz="2000" smtClean="0">
                <a:latin typeface="Times New Roman" pitchFamily="18" charset="0"/>
                <a:cs typeface="Times New Roman" pitchFamily="18" charset="0"/>
              </a:rPr>
              <a:t>Сред афро-американци болни от сифилис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bg-BG" sz="2000" smtClean="0">
                <a:latin typeface="Times New Roman" pitchFamily="18" charset="0"/>
                <a:cs typeface="Times New Roman" pitchFamily="18" charset="0"/>
              </a:rPr>
              <a:t>Начало 1932 г.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bg-BG" sz="2000" smtClean="0">
                <a:latin typeface="Times New Roman" pitchFamily="18" charset="0"/>
                <a:cs typeface="Times New Roman" pitchFamily="18" charset="0"/>
              </a:rPr>
              <a:t>Край след появяване на информация в пресата 1972 г. 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bg-BG" sz="2000" smtClean="0">
                <a:latin typeface="Times New Roman" pitchFamily="18" charset="0"/>
                <a:cs typeface="Times New Roman" pitchFamily="18" charset="0"/>
              </a:rPr>
              <a:t>Първоначално планираната продължителност – 6 м.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endParaRPr lang="bg-BG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7"/>
          <p:cNvPicPr>
            <a:picLocks noChangeAspect="1" noChangeArrowheads="1"/>
          </p:cNvPicPr>
          <p:nvPr/>
        </p:nvPicPr>
        <p:blipFill>
          <a:blip r:embed="rId2">
            <a:lum bright="-2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962275"/>
            <a:ext cx="7705725" cy="357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>
          <a:xfrm>
            <a:off x="395536" y="338039"/>
            <a:ext cx="7543800" cy="1074737"/>
          </a:xfrm>
        </p:spPr>
        <p:txBody>
          <a:bodyPr/>
          <a:lstStyle/>
          <a:p>
            <a:pPr eaLnBrk="1" hangingPunct="1"/>
            <a:r>
              <a:rPr lang="bg-BG" sz="3500" i="1" dirty="0" smtClean="0">
                <a:latin typeface="Times New Roman" pitchFamily="18" charset="0"/>
                <a:cs typeface="Times New Roman" pitchFamily="18" charset="0"/>
              </a:rPr>
              <a:t>ИЗСЛЕДВАНЕТО НА СИФИЛИС В ТАСКАГИЙ, АЛАБАМА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484313"/>
            <a:ext cx="8147050" cy="1368425"/>
          </a:xfrm>
        </p:spPr>
        <p:txBody>
          <a:bodyPr/>
          <a:lstStyle/>
          <a:p>
            <a:pPr eaLnBrk="1" hangingPunct="1">
              <a:buClr>
                <a:schemeClr val="bg1"/>
              </a:buClr>
            </a:pP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На 26 юли 1972 г. вестник “Ню Йорк 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Таймс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” разкрива експеримента като “най-дългия нетерапевтичен експеримент с хора в историята на медицината”. 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95536" y="261392"/>
            <a:ext cx="7543800" cy="12954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bg-BG" sz="3500" i="1" dirty="0" smtClean="0">
                <a:latin typeface="Times New Roman" pitchFamily="18" charset="0"/>
                <a:cs typeface="Times New Roman" pitchFamily="18" charset="0"/>
              </a:rPr>
              <a:t>ИЗСЛЕДВАНЕТО НА СИФИЛИС В ТАСКАГИЙ, АЛАБАМА</a:t>
            </a:r>
            <a:endParaRPr lang="bg-BG" sz="35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719263"/>
            <a:ext cx="8229600" cy="44116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Проучването обхванало 600 </a:t>
            </a:r>
            <a:r>
              <a:rPr lang="bg-BG" sz="2400" dirty="0" err="1" smtClean="0">
                <a:latin typeface="Times New Roman" pitchFamily="18" charset="0"/>
                <a:cs typeface="Times New Roman" pitchFamily="18" charset="0"/>
              </a:rPr>
              <a:t>афро-американци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 - 399 със сифилис и 201 контроли</a:t>
            </a:r>
          </a:p>
          <a:p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Обектите на експеримента получили информация, че са лекувани за “лоша кръв” – местен термин за няколко заболявания, в това число сифилис и анемия.</a:t>
            </a:r>
          </a:p>
          <a:p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В действителност те не получавали адекватно лечение.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За насърчаване на участието, мъжете получавали безплатни прегледи, храна и погребална застраховка.</a:t>
            </a:r>
            <a:endParaRPr lang="bg-BG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788936"/>
      </p:ext>
    </p:extLst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ВИДОВЕ ЕКСПЕРИМЕНТИ С ХОРА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/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Медицински изследвания, съчетани с професионални грижи (клинични, терапевтични изследвания).</a:t>
            </a:r>
          </a:p>
          <a:p>
            <a:pPr marL="571500" indent="-571500" eaLnBrk="1" hangingPunct="1"/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Нетерапевтични медицински изследвания, включващи човешки същества (неклинични </a:t>
            </a:r>
            <a:r>
              <a:rPr lang="bg-BG" dirty="0" err="1" smtClean="0">
                <a:latin typeface="Times New Roman" pitchFamily="18" charset="0"/>
                <a:cs typeface="Times New Roman" pitchFamily="18" charset="0"/>
              </a:rPr>
              <a:t>биомедицински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 изследвания).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22238"/>
            <a:ext cx="7750175" cy="1295400"/>
          </a:xfrm>
        </p:spPr>
        <p:txBody>
          <a:bodyPr/>
          <a:lstStyle/>
          <a:p>
            <a:pPr eaLnBrk="1" hangingPunct="1"/>
            <a:r>
              <a:rPr lang="bg-BG" sz="3200" i="1" dirty="0" smtClean="0">
                <a:latin typeface="Times New Roman" pitchFamily="18" charset="0"/>
                <a:cs typeface="Times New Roman" pitchFamily="18" charset="0"/>
              </a:rPr>
              <a:t>Фази на клиничните изпитвания на нови медикаменти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bg-BG" sz="28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Първа фаза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 - малък брой </a:t>
            </a:r>
            <a:r>
              <a:rPr lang="bg-BG" sz="28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здрави доброволци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. Цел - </a:t>
            </a:r>
            <a:r>
              <a:rPr lang="bg-BG" sz="28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да определи каква доза от медикамента е нужна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, за да предизвика реакция в човешкия организъм, как организма преработва лекарството, има ли странични и токсични ефекти.</a:t>
            </a:r>
          </a:p>
          <a:p>
            <a:pPr eaLnBrk="1" hangingPunct="1">
              <a:lnSpc>
                <a:spcPct val="80000"/>
              </a:lnSpc>
            </a:pPr>
            <a:r>
              <a:rPr lang="bg-BG" sz="2800" b="1" i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Втора фаза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 - група от </a:t>
            </a:r>
            <a:r>
              <a:rPr lang="bg-BG" sz="28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пациенти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, които страдат от конкретното заболяване, срещу което е насочен медикамента. Целта е да се определи </a:t>
            </a:r>
            <a:r>
              <a:rPr lang="bg-BG" sz="2800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дали лекарството повлиява благоприятно заболяването</a:t>
            </a: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 и дали има вредни странични ефекти.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1495</TotalTime>
  <Words>1196</Words>
  <Application>Microsoft Office PowerPoint</Application>
  <PresentationFormat>On-screen Show (4:3)</PresentationFormat>
  <Paragraphs>121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Times New Roman</vt:lpstr>
      <vt:lpstr>Wingdings</vt:lpstr>
      <vt:lpstr>Network</vt:lpstr>
      <vt:lpstr>ЕТИКА НА ИЗСЛЕДОВАТЕЛСКАТА РАБОТА</vt:lpstr>
      <vt:lpstr>НЕГАТИВНИ СПОМЕНИ ОТ МИНАЛОТО </vt:lpstr>
      <vt:lpstr>PowerPoint Presentation</vt:lpstr>
      <vt:lpstr>PowerPoint Presentation</vt:lpstr>
      <vt:lpstr>ИЗСЛЕДВАНЕТО НА СИФИЛИС В ТАСКАГИЙ, АЛАБАМА </vt:lpstr>
      <vt:lpstr>ИЗСЛЕДВАНЕТО НА СИФИЛИС В ТАСКАГИЙ, АЛАБАМА</vt:lpstr>
      <vt:lpstr>PowerPoint Presentation</vt:lpstr>
      <vt:lpstr>ВИДОВЕ ЕКСПЕРИМЕНТИ С ХОРА</vt:lpstr>
      <vt:lpstr>Фази на клиничните изпитвания на нови медикаменти</vt:lpstr>
      <vt:lpstr>Фази на клиничните изпитвания на нови медикаменти</vt:lpstr>
      <vt:lpstr>PowerPoint Presentation</vt:lpstr>
      <vt:lpstr>НЮРНБЕРГСКИ КОДЕКС</vt:lpstr>
      <vt:lpstr>НЮРНБЕРГСКИ КОДЕКС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Плацебо или “златния стандарт”?</vt:lpstr>
      <vt:lpstr>PowerPoint Presentation</vt:lpstr>
      <vt:lpstr>PowerPoint Presentation</vt:lpstr>
      <vt:lpstr>Проблеми във връзка с достъпа след експеримента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Silvia</dc:creator>
  <cp:lastModifiedBy>Tzanev-Home</cp:lastModifiedBy>
  <cp:revision>180</cp:revision>
  <dcterms:created xsi:type="dcterms:W3CDTF">2008-11-25T17:00:26Z</dcterms:created>
  <dcterms:modified xsi:type="dcterms:W3CDTF">2015-12-06T12:46:38Z</dcterms:modified>
</cp:coreProperties>
</file>