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82" r:id="rId2"/>
    <p:sldId id="315" r:id="rId3"/>
    <p:sldId id="285" r:id="rId4"/>
    <p:sldId id="286" r:id="rId5"/>
    <p:sldId id="291" r:id="rId6"/>
    <p:sldId id="412" r:id="rId7"/>
    <p:sldId id="289" r:id="rId8"/>
    <p:sldId id="29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FF00"/>
    <a:srgbClr val="66FF66"/>
    <a:srgbClr val="FF0000"/>
    <a:srgbClr val="FFFF00"/>
    <a:srgbClr val="FFFFFF"/>
    <a:srgbClr val="0099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773" autoAdjust="0"/>
  </p:normalViewPr>
  <p:slideViewPr>
    <p:cSldViewPr>
      <p:cViewPr varScale="1">
        <p:scale>
          <a:sx n="103" d="100"/>
          <a:sy n="103" d="100"/>
        </p:scale>
        <p:origin x="17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87577B-2E5B-4DAE-BFDC-94AFC33766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9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A97B6F-089E-4382-BEF8-AAD21244BF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61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DAAE8A-CBEC-49D9-80CA-B5A67D779AEB}" type="slidenum">
              <a:rPr lang="en-GB"/>
              <a:pPr/>
              <a:t>1</a:t>
            </a:fld>
            <a:endParaRPr lang="en-GB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sz="2000" b="1"/>
              <a:t>Хоспис “Свети Леонард”, Йорк	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355723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0" y="0"/>
            <a:ext cx="9178925" cy="6924675"/>
            <a:chOff x="-20" y="0"/>
            <a:chExt cx="5782" cy="4362"/>
          </a:xfrm>
        </p:grpSpPr>
        <p:sp>
          <p:nvSpPr>
            <p:cNvPr id="4099" name="Rectangle 3" descr="Stonbk"/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pic>
          <p:nvPicPr>
            <p:cNvPr id="4102" name="Picture 6" descr="Astonbnr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6" name="Line 10"/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7" name="Line 11"/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>
                <a:gd name="T0" fmla="*/ 0 w 65"/>
                <a:gd name="T1" fmla="*/ 0 h 86"/>
                <a:gd name="T2" fmla="*/ 15 w 65"/>
                <a:gd name="T3" fmla="*/ 12 h 86"/>
                <a:gd name="T4" fmla="*/ 27 w 65"/>
                <a:gd name="T5" fmla="*/ 23 h 86"/>
                <a:gd name="T6" fmla="*/ 36 w 65"/>
                <a:gd name="T7" fmla="*/ 35 h 86"/>
                <a:gd name="T8" fmla="*/ 47 w 65"/>
                <a:gd name="T9" fmla="*/ 45 h 86"/>
                <a:gd name="T10" fmla="*/ 56 w 65"/>
                <a:gd name="T11" fmla="*/ 66 h 86"/>
                <a:gd name="T12" fmla="*/ 63 w 65"/>
                <a:gd name="T13" fmla="*/ 80 h 86"/>
                <a:gd name="T14" fmla="*/ 65 w 65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>
                <a:gd name="T0" fmla="*/ 69 w 71"/>
                <a:gd name="T1" fmla="*/ 0 h 84"/>
                <a:gd name="T2" fmla="*/ 61 w 71"/>
                <a:gd name="T3" fmla="*/ 27 h 84"/>
                <a:gd name="T4" fmla="*/ 52 w 71"/>
                <a:gd name="T5" fmla="*/ 57 h 84"/>
                <a:gd name="T6" fmla="*/ 46 w 71"/>
                <a:gd name="T7" fmla="*/ 72 h 84"/>
                <a:gd name="T8" fmla="*/ 33 w 71"/>
                <a:gd name="T9" fmla="*/ 63 h 84"/>
                <a:gd name="T10" fmla="*/ 25 w 71"/>
                <a:gd name="T11" fmla="*/ 51 h 84"/>
                <a:gd name="T12" fmla="*/ 10 w 71"/>
                <a:gd name="T13" fmla="*/ 39 h 84"/>
                <a:gd name="T14" fmla="*/ 4 w 71"/>
                <a:gd name="T15" fmla="*/ 77 h 84"/>
                <a:gd name="T16" fmla="*/ 1 w 71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ctrTitle"/>
          </p:nvPr>
        </p:nvSpPr>
        <p:spPr bwMode="auto">
          <a:xfrm>
            <a:off x="1244600" y="1247775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1262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70046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294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6F5A4C-1393-4357-AB00-141C01DF6A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AD-8D62-464B-A9D0-9EC9E264CD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7803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86575" y="274638"/>
            <a:ext cx="2143125" cy="5821362"/>
          </a:xfrm>
          <a:prstGeom prst="rect">
            <a:avLst/>
          </a:prstGeo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76975" cy="582136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483DC-D579-465C-B90E-07E67A1C7C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18765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/>
          </p:nvPr>
        </p:nvSpPr>
        <p:spPr>
          <a:xfrm>
            <a:off x="457200" y="274638"/>
            <a:ext cx="8572500" cy="5821362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1257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36957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71247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E3450E-0907-4F55-9F67-5CFFB77B20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0184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3D5FF-5A55-43AA-B3D0-416BA94D94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3148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E7495-426A-4918-A1CA-FAF68CE0EE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8542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0AE4F-3DE2-4E48-BDC2-F0075C315C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2362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8DAE5-C5B0-4015-849F-56C067D9A3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6354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6C35A-5ABD-45C0-A2AE-E64B6BD84B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9850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80AE4-CBD8-463A-BE1A-EEF86220F4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8974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7D037-E675-4DE3-B791-B01E521242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94765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9DE99-C548-4CCF-9E30-11D2269935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137590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69113"/>
            <a:chOff x="0" y="0"/>
            <a:chExt cx="5760" cy="4327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pic>
          <p:nvPicPr>
            <p:cNvPr id="3076" name="Picture 4" descr="Astonbnr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7" name="Rectangle 5"/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78" name="Rectangle 6" descr="Stonbk"/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0" name="Line 8"/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1" name="Line 9"/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  <a:p>
            <a:pPr lvl="1"/>
            <a:endParaRPr lang="en-GB" smtClean="0"/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 </a:t>
            </a:r>
            <a:endParaRPr lang="bg-BG" smtClean="0"/>
          </a:p>
          <a:p>
            <a:pPr lvl="4"/>
            <a:r>
              <a:rPr lang="en-GB" smtClean="0"/>
              <a:t>Second level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73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CC2F8C40-4C0E-4691-AC53-C18F18879DD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117600" y="268288"/>
            <a:ext cx="8026400" cy="746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zo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http://www.hospice-history.org.uk/stleo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hospice-history.org.uk/stmbirm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http://www.hospice-history.org.uk/trinfylde.jpg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http://www.hospice-history.org.uk/ndevhos.jpg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http://www.hospice-history.org.uk/countess.jpg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http://www.hospice-history.org.uk/stjdon.jpg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http://www.hospice-history.org.uk/stmbasin.jpg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http://www.hospice-history.org.uk/susbea.jpg" TargetMode="External"/><Relationship Id="rId5" Type="http://schemas.openxmlformats.org/officeDocument/2006/relationships/image" Target="../media/image16.jpeg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http://www.hospice-history.org.uk/naomi.jpg" TargetMode="External"/><Relationship Id="rId5" Type="http://schemas.openxmlformats.org/officeDocument/2006/relationships/image" Target="../media/image17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http://www.hospice-history.org.uk/damec.jpg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http://www.hospice-history.org.uk/stjhack.jpg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http://www.hospice-history.org.uk/stchris.jpg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http://www.hospice-history.org.uk/ptuck.jpg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1" name="Object 1027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981200"/>
          <a:ext cx="6172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Picture" r:id="rId4" imgW="2743200" imgH="1828800" progId="Word.Picture.8">
                  <p:embed/>
                </p:oleObj>
              </mc:Choice>
              <mc:Fallback>
                <p:oleObj name="Picture" r:id="rId4" imgW="2743200" imgH="1828800" progId="Word.Picture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61722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2" name="Rectangle 1028"/>
          <p:cNvSpPr>
            <a:spLocks noChangeArrowheads="1"/>
          </p:cNvSpPr>
          <p:nvPr/>
        </p:nvSpPr>
        <p:spPr bwMode="auto">
          <a:xfrm>
            <a:off x="1471613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bg-BG"/>
          </a:p>
        </p:txBody>
      </p:sp>
      <p:pic>
        <p:nvPicPr>
          <p:cNvPr id="58373" name="Picture 1029" descr="http://www.hospice-history.org.uk/stleo.jpg"/>
          <p:cNvPicPr>
            <a:picLocks noChangeAspect="1" noChangeArrowheads="1"/>
          </p:cNvPicPr>
          <p:nvPr/>
        </p:nvPicPr>
        <p:blipFill>
          <a:blip r:embed="rId6" r:link="rId7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8001000" cy="510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4" name="Text Box 1030"/>
          <p:cNvSpPr txBox="1">
            <a:spLocks noChangeArrowheads="1"/>
          </p:cNvSpPr>
          <p:nvPr/>
        </p:nvSpPr>
        <p:spPr bwMode="auto">
          <a:xfrm>
            <a:off x="2590800" y="60960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58376" name="Text Box 1032"/>
          <p:cNvSpPr txBox="1">
            <a:spLocks noChangeArrowheads="1"/>
          </p:cNvSpPr>
          <p:nvPr/>
        </p:nvSpPr>
        <p:spPr bwMode="auto">
          <a:xfrm>
            <a:off x="1295400" y="57912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</p:txBody>
      </p:sp>
      <p:sp>
        <p:nvSpPr>
          <p:cNvPr id="58377" name="Text Box 1033"/>
          <p:cNvSpPr txBox="1">
            <a:spLocks noChangeArrowheads="1"/>
          </p:cNvSpPr>
          <p:nvPr/>
        </p:nvSpPr>
        <p:spPr bwMode="auto">
          <a:xfrm>
            <a:off x="1016496" y="5930116"/>
            <a:ext cx="83080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Проф</a:t>
            </a: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д-р Силвия </a:t>
            </a: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Александрова-Янкуловска, </a:t>
            </a:r>
            <a:r>
              <a:rPr lang="bg-BG" sz="28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д.м.н</a:t>
            </a: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GB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51520" y="1268760"/>
            <a:ext cx="7200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ХОСПИСИ</a:t>
            </a:r>
            <a:endParaRPr lang="bg-BG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6" name="Picture 6" descr="http://www.hospice-history.org.uk/stmbirm.jpg"/>
          <p:cNvPicPr>
            <a:picLocks noChangeAspect="1" noChangeArrowheads="1"/>
          </p:cNvPicPr>
          <p:nvPr/>
        </p:nvPicPr>
        <p:blipFill>
          <a:blip r:embed="rId2" r:link="rId3">
            <a:lum bright="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81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1485900" y="2238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1763713" y="5516563"/>
            <a:ext cx="62484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1979 – Хоспис “Света Мария”, Бирмингам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685800" y="762000"/>
          <a:ext cx="8443913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1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443913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1485900" y="1833563"/>
            <a:ext cx="9932988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3910" name="Picture 6" descr="http://www.hospice-history.org.uk/trinfylde.jpg"/>
          <p:cNvPicPr>
            <a:picLocks noChangeAspect="1" noChangeArrowheads="1"/>
          </p:cNvPicPr>
          <p:nvPr/>
        </p:nvPicPr>
        <p:blipFill>
          <a:blip r:embed="rId5" r:link="rId6">
            <a:lum bright="-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528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2124075" y="4941888"/>
            <a:ext cx="5629275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1980 – Хоспис “Тринити”, Блекпул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5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1471613" y="2171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bg-BG"/>
          </a:p>
        </p:txBody>
      </p:sp>
      <p:pic>
        <p:nvPicPr>
          <p:cNvPr id="124934" name="Picture 6" descr="http://www.hospice-history.org.uk/ndevhos.jpg"/>
          <p:cNvPicPr>
            <a:picLocks noChangeAspect="1" noChangeArrowheads="1"/>
          </p:cNvPicPr>
          <p:nvPr/>
        </p:nvPicPr>
        <p:blipFill>
          <a:blip r:embed="rId5" r:link="rId6">
            <a:lum bright="10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1908175" y="5157788"/>
            <a:ext cx="60960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1984 – Хоспис “Норт Девън”, Барнстепъл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685800" y="10668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9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471613" y="9667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5958" name="Picture 6" descr="http://www.hospice-history.org.uk/countess.jpg"/>
          <p:cNvPicPr>
            <a:picLocks noChangeAspect="1" noChangeArrowheads="1"/>
          </p:cNvPicPr>
          <p:nvPr/>
        </p:nvPicPr>
        <p:blipFill>
          <a:blip r:embed="rId5" r:link="rId6">
            <a:lum bright="-8000" contras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533400" y="5867400"/>
            <a:ext cx="81534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1990 – </a:t>
            </a:r>
            <a:r>
              <a:rPr lang="bg-BG" b="1">
                <a:latin typeface="Times New Roman" pitchFamily="18" charset="0"/>
              </a:rPr>
              <a:t>Хоспис “Къщата на графиня Брекнок”, Андовър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4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524000" y="2257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6982" name="Picture 6" descr="http://www.hospice-history.org.uk/stjdon.jpg"/>
          <p:cNvPicPr>
            <a:picLocks noChangeAspect="1" noChangeArrowheads="1"/>
          </p:cNvPicPr>
          <p:nvPr/>
        </p:nvPicPr>
        <p:blipFill>
          <a:blip r:embed="rId5" r:link="rId6">
            <a:lum bright="6000" contras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1295400" y="56388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1600200" y="5638800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1992 - Хоспис “Свети Джон”, Донкастър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7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1509713" y="1366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8006" name="Picture 6" descr="http://www.hospice-history.org.uk/stmbasin.jpg"/>
          <p:cNvPicPr>
            <a:picLocks noChangeAspect="1" noChangeArrowheads="1"/>
          </p:cNvPicPr>
          <p:nvPr/>
        </p:nvPicPr>
        <p:blipFill>
          <a:blip r:embed="rId5" r:link="rId6">
            <a:lum bright="-4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387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152400" y="5562600"/>
            <a:ext cx="8839200" cy="841375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1992 – Хоспис “Свети Майкъл”, Северен Хемпшир, Бейсингстоук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1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1485900" y="1762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9030" name="Picture 6" descr="http://www.hospice-history.org.uk/susbea.jpg"/>
          <p:cNvPicPr>
            <a:picLocks noChangeAspect="1" noChangeArrowheads="1"/>
          </p:cNvPicPr>
          <p:nvPr/>
        </p:nvPicPr>
        <p:blipFill>
          <a:blip r:embed="rId5" r:link="rId6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92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676400" y="5486400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1992 – </a:t>
            </a:r>
            <a:r>
              <a:rPr lang="bg-BG" b="1">
                <a:latin typeface="Times New Roman" pitchFamily="18" charset="0"/>
              </a:rPr>
              <a:t>Хоспис “Съсекс бийкън”, Брайтън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685800" y="9144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7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144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2262188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30054" name="Picture 6" descr="http://www.hospice-history.org.uk/naomi.jpg"/>
          <p:cNvPicPr>
            <a:picLocks noChangeAspect="1" noChangeArrowheads="1"/>
          </p:cNvPicPr>
          <p:nvPr/>
        </p:nvPicPr>
        <p:blipFill>
          <a:blip r:embed="rId5" r:link="rId6">
            <a:lum bright="4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1905000" y="51816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1524000" y="5527675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143000" y="5105400"/>
            <a:ext cx="69342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1997 –  Детски хоспис “Наоми хаус”, Уинчестър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ChangeArrowheads="1"/>
          </p:cNvSpPr>
          <p:nvPr/>
        </p:nvSpPr>
        <p:spPr bwMode="auto">
          <a:xfrm>
            <a:off x="1143000" y="928265"/>
            <a:ext cx="8001000" cy="545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/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Фази в развитието на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палиативните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грижи:</a:t>
            </a:r>
          </a:p>
          <a:p>
            <a:pPr marL="457200" indent="-457200" algn="l">
              <a:buFontTx/>
              <a:buAutoNum type="arabicPeriod"/>
            </a:pP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Ранна фаза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немедицински модел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алтернатива на грижите за терминално болните.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самостоятелни институции или в дома на болния. </a:t>
            </a:r>
          </a:p>
          <a:p>
            <a:pPr marL="457200" indent="-457200" algn="l">
              <a:buFontTx/>
              <a:buAutoNum type="arabicPeriod"/>
            </a:pP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Настоящата фаза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може да бъде наречена </a:t>
            </a: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интегративен модел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– отделения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грижи, екип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грижи.</a:t>
            </a:r>
            <a:endParaRPr lang="bg-BG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116013" y="1009858"/>
            <a:ext cx="7875587" cy="537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tabLst>
                <a:tab pos="180975" algn="l"/>
                <a:tab pos="457200" algn="l"/>
              </a:tabLst>
            </a:pPr>
            <a:r>
              <a:rPr lang="bg-BG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Основни 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организационни форми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l">
              <a:tabLst>
                <a:tab pos="180975" algn="l"/>
                <a:tab pos="457200" algn="l"/>
              </a:tabLst>
            </a:pP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в дома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самостоятелна институция с легла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Дневен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Болнично базирано специализирано отделение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Болничен екип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 и борба с болката</a:t>
            </a:r>
            <a:endParaRPr lang="bg-BG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219200" y="1275109"/>
            <a:ext cx="777240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bg-BG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ИСТОРИЧЕСКО РАЗВИТИЕ</a:t>
            </a:r>
          </a:p>
          <a:p>
            <a:pPr algn="l"/>
            <a:endParaRPr lang="bg-B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•"/>
            </a:pP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Ранните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различни религиозни ордени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Ирландските сестри на милосърдието.</a:t>
            </a:r>
          </a:p>
          <a:p>
            <a:pPr algn="l">
              <a:buFontTx/>
              <a:buChar char="•"/>
            </a:pPr>
            <a:endParaRPr lang="bg-BG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l">
              <a:buFontTx/>
              <a:buChar char="•"/>
            </a:pP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Сесили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Сондърс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(1918 - 2005</a:t>
            </a:r>
            <a:r>
              <a:rPr lang="bg-BG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bg-BG" sz="3200" b="1" dirty="0" smtClean="0">
                <a:latin typeface="Times New Roman" pitchFamily="18" charset="0"/>
              </a:rPr>
              <a:t> </a:t>
            </a:r>
            <a:endParaRPr lang="bg-BG" sz="3200" b="1" dirty="0">
              <a:latin typeface="Times New Roman" pitchFamily="18" charset="0"/>
            </a:endParaRPr>
          </a:p>
          <a:p>
            <a:pPr algn="l"/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5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119313" y="1824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71684" name="Picture 4" descr="http://www.hospice-history.org.uk/damec.jpg"/>
          <p:cNvPicPr>
            <a:picLocks noChangeAspect="1" noChangeArrowheads="1"/>
          </p:cNvPicPr>
          <p:nvPr/>
        </p:nvPicPr>
        <p:blipFill>
          <a:blip r:embed="rId5" r:link="rId6">
            <a:lum bright="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8001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362200" y="5715000"/>
            <a:ext cx="6096000" cy="7810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Сесили</a:t>
            </a:r>
            <a:r>
              <a:rPr lang="bg-B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Сондърс</a:t>
            </a:r>
            <a:endParaRPr lang="en-GB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93304" y="917848"/>
            <a:ext cx="7355160" cy="782960"/>
          </a:xfrm>
        </p:spPr>
        <p:txBody>
          <a:bodyPr/>
          <a:lstStyle/>
          <a:p>
            <a:pPr algn="ctr"/>
            <a:r>
              <a:rPr lang="bg-BG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СЕСИЛИ СОНДЪРС</a:t>
            </a:r>
            <a:endParaRPr lang="bg-BG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59632" y="1916832"/>
            <a:ext cx="7772400" cy="432048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1918 г. - дата на раждане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1938 г. - колеж “Света Ана”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1939 г. - болница “Свети Тома”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1945 г. - учи за социален работник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1947 г. - завръщане в “Свети Тома”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Среща с Давид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Тасма</a:t>
            </a: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Доброволка в “Свети Лука” и “Свети Йосиф”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Концепцията за “тоталната болка”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072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3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947988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68612" name="Picture 4" descr="http://www.hospice-history.org.uk/stjhack.jpg"/>
          <p:cNvPicPr>
            <a:picLocks noChangeAspect="1" noChangeArrowheads="1"/>
          </p:cNvPicPr>
          <p:nvPr/>
        </p:nvPicPr>
        <p:blipFill>
          <a:blip r:embed="rId5" r:link="rId6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0350"/>
            <a:ext cx="8001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752600" y="5334000"/>
            <a:ext cx="6934200" cy="6604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Хоспис “Свети Йосиф”, Лондон</a:t>
            </a:r>
            <a:endParaRPr lang="en-GB" sz="3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283845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73732" name="Picture 4" descr="http://www.hospice-history.org.uk/stchris.jpg"/>
          <p:cNvPicPr>
            <a:picLocks noChangeAspect="1" noChangeArrowheads="1"/>
          </p:cNvPicPr>
          <p:nvPr/>
        </p:nvPicPr>
        <p:blipFill>
          <a:blip r:embed="rId5" r:link="rId6">
            <a:lum bright="4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8001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371600" y="5715000"/>
            <a:ext cx="7543800" cy="6286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Хоспис “Свети Кристофър”, Лондон</a:t>
            </a:r>
            <a:endParaRPr lang="en-GB" sz="3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687388" y="78105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3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78105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1487488" y="1414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1862" name="Picture 6" descr="http://www.hospice-history.org.uk/ptuck.jpg"/>
          <p:cNvPicPr>
            <a:picLocks noChangeAspect="1" noChangeArrowheads="1"/>
          </p:cNvPicPr>
          <p:nvPr/>
        </p:nvPicPr>
        <p:blipFill>
          <a:blip r:embed="rId5" r:link="rId6">
            <a:lum bright="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878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2268538" y="5229225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1979 – Хоспис “Филис Тъкуел”, Фарнхам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3" grpId="0" animBg="1"/>
    </p:bldLst>
  </p:timing>
</p:sld>
</file>

<file path=ppt/theme/theme1.xml><?xml version="1.0" encoding="utf-8"?>
<a:theme xmlns:a="http://schemas.openxmlformats.org/drawingml/2006/main" name="Sandstone">
  <a:themeElements>
    <a:clrScheme name="">
      <a:dk1>
        <a:srgbClr val="000000"/>
      </a:dk1>
      <a:lt1>
        <a:srgbClr val="FFFFCC"/>
      </a:lt1>
      <a:dk2>
        <a:srgbClr val="000000"/>
      </a:dk2>
      <a:lt2>
        <a:srgbClr val="333329"/>
      </a:lt2>
      <a:accent1>
        <a:srgbClr val="F1F0CF"/>
      </a:accent1>
      <a:accent2>
        <a:srgbClr val="E09142"/>
      </a:accent2>
      <a:accent3>
        <a:srgbClr val="FFFFE2"/>
      </a:accent3>
      <a:accent4>
        <a:srgbClr val="000000"/>
      </a:accent4>
      <a:accent5>
        <a:srgbClr val="F7F6E4"/>
      </a:accent5>
      <a:accent6>
        <a:srgbClr val="CB833B"/>
      </a:accent6>
      <a:hlink>
        <a:srgbClr val="AE4828"/>
      </a:hlink>
      <a:folHlink>
        <a:srgbClr val="6A6954"/>
      </a:folHlink>
    </a:clrScheme>
    <a:fontScheme name="Sandst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stone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4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3F2D5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7E7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5">
        <a:dk1>
          <a:srgbClr val="333333"/>
        </a:dk1>
        <a:lt1>
          <a:srgbClr val="FFFF99"/>
        </a:lt1>
        <a:dk2>
          <a:srgbClr val="000000"/>
        </a:dk2>
        <a:lt2>
          <a:srgbClr val="333329"/>
        </a:lt2>
        <a:accent1>
          <a:srgbClr val="F3F2D5"/>
        </a:accent1>
        <a:accent2>
          <a:srgbClr val="E09142"/>
        </a:accent2>
        <a:accent3>
          <a:srgbClr val="FFFFCA"/>
        </a:accent3>
        <a:accent4>
          <a:srgbClr val="2A2A2A"/>
        </a:accent4>
        <a:accent5>
          <a:srgbClr val="F8F7E7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6">
        <a:dk1>
          <a:srgbClr val="333333"/>
        </a:dk1>
        <a:lt1>
          <a:srgbClr val="FFFF99"/>
        </a:lt1>
        <a:dk2>
          <a:srgbClr val="000000"/>
        </a:dk2>
        <a:lt2>
          <a:srgbClr val="333329"/>
        </a:lt2>
        <a:accent1>
          <a:srgbClr val="F1F0CF"/>
        </a:accent1>
        <a:accent2>
          <a:srgbClr val="E09142"/>
        </a:accent2>
        <a:accent3>
          <a:srgbClr val="FFFFCA"/>
        </a:accent3>
        <a:accent4>
          <a:srgbClr val="2A2A2A"/>
        </a:accent4>
        <a:accent5>
          <a:srgbClr val="F7F6E4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7">
        <a:dk1>
          <a:srgbClr val="333333"/>
        </a:dk1>
        <a:lt1>
          <a:srgbClr val="FFFFCC"/>
        </a:lt1>
        <a:dk2>
          <a:srgbClr val="000000"/>
        </a:dk2>
        <a:lt2>
          <a:srgbClr val="333329"/>
        </a:lt2>
        <a:accent1>
          <a:srgbClr val="F1F0CF"/>
        </a:accent1>
        <a:accent2>
          <a:srgbClr val="E09142"/>
        </a:accent2>
        <a:accent3>
          <a:srgbClr val="FFFFE2"/>
        </a:accent3>
        <a:accent4>
          <a:srgbClr val="2A2A2A"/>
        </a:accent4>
        <a:accent5>
          <a:srgbClr val="F7F6E4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8">
        <a:dk1>
          <a:srgbClr val="3D3D3D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FFFFF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1058</TotalTime>
  <Words>283</Words>
  <Application>Microsoft Office PowerPoint</Application>
  <PresentationFormat>On-screen Show (4:3)</PresentationFormat>
  <Paragraphs>40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Wingdings</vt:lpstr>
      <vt:lpstr>Sandstone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СЕСИЛИ СОНДЪРС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Pleven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A.A</dc:creator>
  <cp:lastModifiedBy>Tzanev-Home</cp:lastModifiedBy>
  <cp:revision>106</cp:revision>
  <dcterms:created xsi:type="dcterms:W3CDTF">2001-09-13T18:18:23Z</dcterms:created>
  <dcterms:modified xsi:type="dcterms:W3CDTF">2015-12-06T12:49:19Z</dcterms:modified>
</cp:coreProperties>
</file>