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3" r:id="rId3"/>
    <p:sldId id="284" r:id="rId4"/>
    <p:sldId id="285" r:id="rId5"/>
    <p:sldId id="287" r:id="rId6"/>
    <p:sldId id="288" r:id="rId7"/>
    <p:sldId id="286" r:id="rId8"/>
    <p:sldId id="257" r:id="rId9"/>
    <p:sldId id="282" r:id="rId10"/>
    <p:sldId id="30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4" r:id="rId25"/>
    <p:sldId id="302" r:id="rId26"/>
    <p:sldId id="305" r:id="rId27"/>
    <p:sldId id="306" r:id="rId28"/>
    <p:sldId id="325" r:id="rId29"/>
    <p:sldId id="326" r:id="rId30"/>
    <p:sldId id="327" r:id="rId31"/>
    <p:sldId id="307" r:id="rId32"/>
    <p:sldId id="310" r:id="rId33"/>
    <p:sldId id="311" r:id="rId34"/>
    <p:sldId id="312" r:id="rId35"/>
    <p:sldId id="313" r:id="rId36"/>
    <p:sldId id="259" r:id="rId37"/>
    <p:sldId id="309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9B"/>
    <a:srgbClr val="EBFF75"/>
    <a:srgbClr val="FFE0A3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ен стил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48" autoAdjust="0"/>
  </p:normalViewPr>
  <p:slideViewPr>
    <p:cSldViewPr>
      <p:cViewPr varScale="1">
        <p:scale>
          <a:sx n="65" d="100"/>
          <a:sy n="65" d="100"/>
        </p:scale>
        <p:origin x="-19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818A1-AB5D-4946-A4A8-0DB7D6B4559E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bg-BG"/>
        </a:p>
      </dgm:t>
    </dgm:pt>
    <dgm:pt modelId="{24BCEB8C-D538-486E-AFA5-EBD901CA67EC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Ситуация, свързана с конфликт на интереси, принципи, правила, при която се колебаем как да постъпим и разполагаме с поне два варианта на поведение.</a:t>
          </a:r>
          <a:endParaRPr lang="bg-BG" sz="2000" dirty="0">
            <a:latin typeface="+mj-lt"/>
          </a:endParaRPr>
        </a:p>
      </dgm:t>
    </dgm:pt>
    <dgm:pt modelId="{17464125-2D95-49A7-9304-A71718038D37}" type="parTrans" cxnId="{0C0EE1F3-1CFE-44CB-A79D-5D7FC60C70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E24051FE-A342-4734-834C-4BE6673D3816}" type="sibTrans" cxnId="{0C0EE1F3-1CFE-44CB-A79D-5D7FC60C70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4890D864-6A5E-4793-98E0-15343D823556}">
      <dgm:prSet phldrT="[Текст]" phldr="1" custT="1"/>
      <dgm:spPr/>
      <dgm:t>
        <a:bodyPr/>
        <a:lstStyle/>
        <a:p>
          <a:endParaRPr lang="bg-BG" sz="2000">
            <a:latin typeface="+mj-lt"/>
          </a:endParaRPr>
        </a:p>
      </dgm:t>
    </dgm:pt>
    <dgm:pt modelId="{59E858BB-624F-46BC-AB85-6CF10D4F9FD9}" type="parTrans" cxnId="{FA5857FA-4BB4-4086-84C7-7FAE2D39DCF7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8A958A99-7BE2-4426-9DB0-273B2812D48B}" type="sibTrans" cxnId="{FA5857FA-4BB4-4086-84C7-7FAE2D39DCF7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B7A4FF49-F3BA-40B0-A636-D41DCCAC25C8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Не могат да бъдат избрани и двата варианта едновременно.</a:t>
          </a:r>
          <a:endParaRPr lang="bg-BG" sz="2000" dirty="0">
            <a:latin typeface="+mj-lt"/>
          </a:endParaRPr>
        </a:p>
      </dgm:t>
    </dgm:pt>
    <dgm:pt modelId="{ACDC3859-0222-4537-A488-582FF76DD667}" type="parTrans" cxnId="{5F9705DD-F94C-48CB-A364-70226EA19B9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87D916E7-DA31-47AB-80D4-71C9DF87C483}" type="sibTrans" cxnId="{5F9705DD-F94C-48CB-A364-70226EA19B9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25D69D24-90A3-4C0B-AAA8-2A0412C55728}">
      <dgm:prSet phldrT="[Текст]" phldr="1" custT="1"/>
      <dgm:spPr/>
      <dgm:t>
        <a:bodyPr/>
        <a:lstStyle/>
        <a:p>
          <a:endParaRPr lang="bg-BG" sz="2000">
            <a:latin typeface="+mj-lt"/>
          </a:endParaRPr>
        </a:p>
      </dgm:t>
    </dgm:pt>
    <dgm:pt modelId="{620F5258-B469-4C46-97E4-840E6EC44F05}" type="parTrans" cxnId="{87DA16FC-237A-4CB7-A151-127506CAC5C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CA2C20C0-1367-4ACB-B528-DD2DA63363A0}" type="sibTrans" cxnId="{87DA16FC-237A-4CB7-A151-127506CAC5C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5628D00D-BDAF-45E2-B1C2-404BC30122EF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Засегнати са немедицински съображения, които обаче ще имат значение за хода на лечението.</a:t>
          </a:r>
          <a:endParaRPr lang="bg-BG" sz="2000" dirty="0">
            <a:latin typeface="+mj-lt"/>
          </a:endParaRPr>
        </a:p>
      </dgm:t>
    </dgm:pt>
    <dgm:pt modelId="{846117D7-06F9-4C94-99ED-270E6A019DDA}" type="parTrans" cxnId="{0A4E3EBB-F85D-448B-8A8D-A57B93677C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729F9CF8-F011-4B93-BF03-6F4A5DBC8A24}" type="sibTrans" cxnId="{0A4E3EBB-F85D-448B-8A8D-A57B93677C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A7B5A8C3-ED4F-44B3-B759-A6EE1470D503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И при двата варианта на поведение се нанася известна вреда, застрашено е благополучието и интересите на въвлечените лица или не са спазени дадени правила, принципи, ценности.</a:t>
          </a:r>
          <a:endParaRPr lang="bg-BG" sz="2000" dirty="0">
            <a:latin typeface="+mj-lt"/>
          </a:endParaRPr>
        </a:p>
      </dgm:t>
    </dgm:pt>
    <dgm:pt modelId="{66FF46C8-226C-4390-B249-63BD80F5B325}" type="parTrans" cxnId="{08D31128-FC2C-421E-88DB-1F53909F2968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149DB7CC-3FFB-4DB1-B3BB-BF304DDD1A55}" type="sibTrans" cxnId="{08D31128-FC2C-421E-88DB-1F53909F2968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06CE7768-13EA-4161-8667-D476B8695687}">
      <dgm:prSet phldrT="[Текст]" phldr="1" custT="1"/>
      <dgm:spPr/>
      <dgm:t>
        <a:bodyPr/>
        <a:lstStyle/>
        <a:p>
          <a:endParaRPr lang="bg-BG" sz="2000" dirty="0">
            <a:latin typeface="+mj-lt"/>
          </a:endParaRPr>
        </a:p>
      </dgm:t>
    </dgm:pt>
    <dgm:pt modelId="{2745E47C-E0E7-4880-89FD-3745A1C4A732}" type="sibTrans" cxnId="{7C0C4C3E-8EE2-40C2-AF56-5E9CE1C6BA2D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CF77872A-9AB8-4E0B-AB0A-0735747D939A}" type="parTrans" cxnId="{7C0C4C3E-8EE2-40C2-AF56-5E9CE1C6BA2D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1CBC793F-082E-4DE2-AB3B-954040E70ADD}" type="pres">
      <dgm:prSet presAssocID="{DD6818A1-AB5D-4946-A4A8-0DB7D6B455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EAAB2C9-EC8B-4A22-8433-6D927AAF9DBC}" type="pres">
      <dgm:prSet presAssocID="{06CE7768-13EA-4161-8667-D476B8695687}" presName="composite" presStyleCnt="0"/>
      <dgm:spPr/>
      <dgm:t>
        <a:bodyPr/>
        <a:lstStyle/>
        <a:p>
          <a:endParaRPr lang="bg-BG"/>
        </a:p>
      </dgm:t>
    </dgm:pt>
    <dgm:pt modelId="{A6FF8EF9-A44E-4D34-A742-CAB2EFA8D8AE}" type="pres">
      <dgm:prSet presAssocID="{06CE7768-13EA-4161-8667-D476B86956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879086D-9171-4F7B-9113-6B7A77B22283}" type="pres">
      <dgm:prSet presAssocID="{06CE7768-13EA-4161-8667-D476B86956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296F62-5271-4178-AB0F-24A039F6EC83}" type="pres">
      <dgm:prSet presAssocID="{2745E47C-E0E7-4880-89FD-3745A1C4A732}" presName="sp" presStyleCnt="0"/>
      <dgm:spPr/>
      <dgm:t>
        <a:bodyPr/>
        <a:lstStyle/>
        <a:p>
          <a:endParaRPr lang="bg-BG"/>
        </a:p>
      </dgm:t>
    </dgm:pt>
    <dgm:pt modelId="{E09DACDD-3963-4D96-AB88-78DAE2E498A3}" type="pres">
      <dgm:prSet presAssocID="{4890D864-6A5E-4793-98E0-15343D823556}" presName="composite" presStyleCnt="0"/>
      <dgm:spPr/>
      <dgm:t>
        <a:bodyPr/>
        <a:lstStyle/>
        <a:p>
          <a:endParaRPr lang="bg-BG"/>
        </a:p>
      </dgm:t>
    </dgm:pt>
    <dgm:pt modelId="{E5C7934A-F017-4030-81F9-E4008AB15BF1}" type="pres">
      <dgm:prSet presAssocID="{4890D864-6A5E-4793-98E0-15343D8235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35E67EA-D854-4DFB-8061-2C5EB1A4BB65}" type="pres">
      <dgm:prSet presAssocID="{4890D864-6A5E-4793-98E0-15343D82355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41DA8F-C642-48C7-AA4B-E6237DCA86F3}" type="pres">
      <dgm:prSet presAssocID="{8A958A99-7BE2-4426-9DB0-273B2812D48B}" presName="sp" presStyleCnt="0"/>
      <dgm:spPr/>
      <dgm:t>
        <a:bodyPr/>
        <a:lstStyle/>
        <a:p>
          <a:endParaRPr lang="bg-BG"/>
        </a:p>
      </dgm:t>
    </dgm:pt>
    <dgm:pt modelId="{80C42FE5-2593-4019-B3E5-10D86BAA6131}" type="pres">
      <dgm:prSet presAssocID="{25D69D24-90A3-4C0B-AAA8-2A0412C55728}" presName="composite" presStyleCnt="0"/>
      <dgm:spPr/>
      <dgm:t>
        <a:bodyPr/>
        <a:lstStyle/>
        <a:p>
          <a:endParaRPr lang="bg-BG"/>
        </a:p>
      </dgm:t>
    </dgm:pt>
    <dgm:pt modelId="{D9C071DB-6F36-4C92-9A7F-9FC7DEEED75E}" type="pres">
      <dgm:prSet presAssocID="{25D69D24-90A3-4C0B-AAA8-2A0412C557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A782DE6-B7F0-4419-9249-ACDF33882D29}" type="pres">
      <dgm:prSet presAssocID="{25D69D24-90A3-4C0B-AAA8-2A0412C5572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7DA16FC-237A-4CB7-A151-127506CAC5C5}" srcId="{DD6818A1-AB5D-4946-A4A8-0DB7D6B4559E}" destId="{25D69D24-90A3-4C0B-AAA8-2A0412C55728}" srcOrd="2" destOrd="0" parTransId="{620F5258-B469-4C46-97E4-840E6EC44F05}" sibTransId="{CA2C20C0-1367-4ACB-B528-DD2DA63363A0}"/>
    <dgm:cxn modelId="{19B48C41-9CCD-4F55-8050-37B2001D27FB}" type="presOf" srcId="{DD6818A1-AB5D-4946-A4A8-0DB7D6B4559E}" destId="{1CBC793F-082E-4DE2-AB3B-954040E70ADD}" srcOrd="0" destOrd="0" presId="urn:microsoft.com/office/officeart/2005/8/layout/chevron2"/>
    <dgm:cxn modelId="{FE0029E6-AE82-4C27-8EC1-DFEB5D71C71C}" type="presOf" srcId="{06CE7768-13EA-4161-8667-D476B8695687}" destId="{A6FF8EF9-A44E-4D34-A742-CAB2EFA8D8AE}" srcOrd="0" destOrd="0" presId="urn:microsoft.com/office/officeart/2005/8/layout/chevron2"/>
    <dgm:cxn modelId="{2485B6D9-46FD-40A8-BAC2-D1ADBA9EB9D7}" type="presOf" srcId="{25D69D24-90A3-4C0B-AAA8-2A0412C55728}" destId="{D9C071DB-6F36-4C92-9A7F-9FC7DEEED75E}" srcOrd="0" destOrd="0" presId="urn:microsoft.com/office/officeart/2005/8/layout/chevron2"/>
    <dgm:cxn modelId="{0C0EE1F3-1CFE-44CB-A79D-5D7FC60C7043}" srcId="{06CE7768-13EA-4161-8667-D476B8695687}" destId="{24BCEB8C-D538-486E-AFA5-EBD901CA67EC}" srcOrd="0" destOrd="0" parTransId="{17464125-2D95-49A7-9304-A71718038D37}" sibTransId="{E24051FE-A342-4734-834C-4BE6673D3816}"/>
    <dgm:cxn modelId="{5F9705DD-F94C-48CB-A364-70226EA19B95}" srcId="{4890D864-6A5E-4793-98E0-15343D823556}" destId="{B7A4FF49-F3BA-40B0-A636-D41DCCAC25C8}" srcOrd="0" destOrd="0" parTransId="{ACDC3859-0222-4537-A488-582FF76DD667}" sibTransId="{87D916E7-DA31-47AB-80D4-71C9DF87C483}"/>
    <dgm:cxn modelId="{08D31128-FC2C-421E-88DB-1F53909F2968}" srcId="{4890D864-6A5E-4793-98E0-15343D823556}" destId="{A7B5A8C3-ED4F-44B3-B759-A6EE1470D503}" srcOrd="1" destOrd="0" parTransId="{66FF46C8-226C-4390-B249-63BD80F5B325}" sibTransId="{149DB7CC-3FFB-4DB1-B3BB-BF304DDD1A55}"/>
    <dgm:cxn modelId="{FA5857FA-4BB4-4086-84C7-7FAE2D39DCF7}" srcId="{DD6818A1-AB5D-4946-A4A8-0DB7D6B4559E}" destId="{4890D864-6A5E-4793-98E0-15343D823556}" srcOrd="1" destOrd="0" parTransId="{59E858BB-624F-46BC-AB85-6CF10D4F9FD9}" sibTransId="{8A958A99-7BE2-4426-9DB0-273B2812D48B}"/>
    <dgm:cxn modelId="{F38298A2-C45C-43FA-A1E3-29471000636C}" type="presOf" srcId="{B7A4FF49-F3BA-40B0-A636-D41DCCAC25C8}" destId="{F35E67EA-D854-4DFB-8061-2C5EB1A4BB65}" srcOrd="0" destOrd="0" presId="urn:microsoft.com/office/officeart/2005/8/layout/chevron2"/>
    <dgm:cxn modelId="{5918328F-BE72-49C1-A32C-8F80B19473AD}" type="presOf" srcId="{A7B5A8C3-ED4F-44B3-B759-A6EE1470D503}" destId="{F35E67EA-D854-4DFB-8061-2C5EB1A4BB65}" srcOrd="0" destOrd="1" presId="urn:microsoft.com/office/officeart/2005/8/layout/chevron2"/>
    <dgm:cxn modelId="{D144945C-B4BA-4324-AE8E-37F6F11864A0}" type="presOf" srcId="{5628D00D-BDAF-45E2-B1C2-404BC30122EF}" destId="{4A782DE6-B7F0-4419-9249-ACDF33882D29}" srcOrd="0" destOrd="0" presId="urn:microsoft.com/office/officeart/2005/8/layout/chevron2"/>
    <dgm:cxn modelId="{B33652A6-1FBC-4A7D-A79A-A6E437B2F2A3}" type="presOf" srcId="{4890D864-6A5E-4793-98E0-15343D823556}" destId="{E5C7934A-F017-4030-81F9-E4008AB15BF1}" srcOrd="0" destOrd="0" presId="urn:microsoft.com/office/officeart/2005/8/layout/chevron2"/>
    <dgm:cxn modelId="{BF069B82-6F33-409F-A294-156BE79F25CD}" type="presOf" srcId="{24BCEB8C-D538-486E-AFA5-EBD901CA67EC}" destId="{2879086D-9171-4F7B-9113-6B7A77B22283}" srcOrd="0" destOrd="0" presId="urn:microsoft.com/office/officeart/2005/8/layout/chevron2"/>
    <dgm:cxn modelId="{0A4E3EBB-F85D-448B-8A8D-A57B93677C43}" srcId="{25D69D24-90A3-4C0B-AAA8-2A0412C55728}" destId="{5628D00D-BDAF-45E2-B1C2-404BC30122EF}" srcOrd="0" destOrd="0" parTransId="{846117D7-06F9-4C94-99ED-270E6A019DDA}" sibTransId="{729F9CF8-F011-4B93-BF03-6F4A5DBC8A24}"/>
    <dgm:cxn modelId="{7C0C4C3E-8EE2-40C2-AF56-5E9CE1C6BA2D}" srcId="{DD6818A1-AB5D-4946-A4A8-0DB7D6B4559E}" destId="{06CE7768-13EA-4161-8667-D476B8695687}" srcOrd="0" destOrd="0" parTransId="{CF77872A-9AB8-4E0B-AB0A-0735747D939A}" sibTransId="{2745E47C-E0E7-4880-89FD-3745A1C4A732}"/>
    <dgm:cxn modelId="{109D712E-8F1A-45C1-A3EA-EEED66BBCA27}" type="presParOf" srcId="{1CBC793F-082E-4DE2-AB3B-954040E70ADD}" destId="{AEAAB2C9-EC8B-4A22-8433-6D927AAF9DBC}" srcOrd="0" destOrd="0" presId="urn:microsoft.com/office/officeart/2005/8/layout/chevron2"/>
    <dgm:cxn modelId="{76FCB3CF-1835-468C-A4DF-84808CCBDEED}" type="presParOf" srcId="{AEAAB2C9-EC8B-4A22-8433-6D927AAF9DBC}" destId="{A6FF8EF9-A44E-4D34-A742-CAB2EFA8D8AE}" srcOrd="0" destOrd="0" presId="urn:microsoft.com/office/officeart/2005/8/layout/chevron2"/>
    <dgm:cxn modelId="{64574C58-FC13-4B85-9E11-DAFBAF427B6C}" type="presParOf" srcId="{AEAAB2C9-EC8B-4A22-8433-6D927AAF9DBC}" destId="{2879086D-9171-4F7B-9113-6B7A77B22283}" srcOrd="1" destOrd="0" presId="urn:microsoft.com/office/officeart/2005/8/layout/chevron2"/>
    <dgm:cxn modelId="{6C675A98-EF17-4F47-B468-A13FA1982B12}" type="presParOf" srcId="{1CBC793F-082E-4DE2-AB3B-954040E70ADD}" destId="{F6296F62-5271-4178-AB0F-24A039F6EC83}" srcOrd="1" destOrd="0" presId="urn:microsoft.com/office/officeart/2005/8/layout/chevron2"/>
    <dgm:cxn modelId="{3ECA5809-A17B-44C6-810F-B76C63EF0CF2}" type="presParOf" srcId="{1CBC793F-082E-4DE2-AB3B-954040E70ADD}" destId="{E09DACDD-3963-4D96-AB88-78DAE2E498A3}" srcOrd="2" destOrd="0" presId="urn:microsoft.com/office/officeart/2005/8/layout/chevron2"/>
    <dgm:cxn modelId="{7FF03147-419D-4BEB-A473-3C6F7FA0D0F4}" type="presParOf" srcId="{E09DACDD-3963-4D96-AB88-78DAE2E498A3}" destId="{E5C7934A-F017-4030-81F9-E4008AB15BF1}" srcOrd="0" destOrd="0" presId="urn:microsoft.com/office/officeart/2005/8/layout/chevron2"/>
    <dgm:cxn modelId="{2F1FA7E3-47E8-432A-8036-BB98508C08E2}" type="presParOf" srcId="{E09DACDD-3963-4D96-AB88-78DAE2E498A3}" destId="{F35E67EA-D854-4DFB-8061-2C5EB1A4BB65}" srcOrd="1" destOrd="0" presId="urn:microsoft.com/office/officeart/2005/8/layout/chevron2"/>
    <dgm:cxn modelId="{F2E970EE-112F-4608-9378-C6458B8A28B7}" type="presParOf" srcId="{1CBC793F-082E-4DE2-AB3B-954040E70ADD}" destId="{8641DA8F-C642-48C7-AA4B-E6237DCA86F3}" srcOrd="3" destOrd="0" presId="urn:microsoft.com/office/officeart/2005/8/layout/chevron2"/>
    <dgm:cxn modelId="{A0048750-D6D4-410B-BE26-1A62FCED0D43}" type="presParOf" srcId="{1CBC793F-082E-4DE2-AB3B-954040E70ADD}" destId="{80C42FE5-2593-4019-B3E5-10D86BAA6131}" srcOrd="4" destOrd="0" presId="urn:microsoft.com/office/officeart/2005/8/layout/chevron2"/>
    <dgm:cxn modelId="{0EE6E356-EE03-4FC7-BDE8-7FEBF7A58D45}" type="presParOf" srcId="{80C42FE5-2593-4019-B3E5-10D86BAA6131}" destId="{D9C071DB-6F36-4C92-9A7F-9FC7DEEED75E}" srcOrd="0" destOrd="0" presId="urn:microsoft.com/office/officeart/2005/8/layout/chevron2"/>
    <dgm:cxn modelId="{A7DF40EF-3C0B-4497-8E53-A53D487B631E}" type="presParOf" srcId="{80C42FE5-2593-4019-B3E5-10D86BAA6131}" destId="{4A782DE6-B7F0-4419-9249-ACDF33882D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4979D-0BBA-4736-A3D5-DC1978753423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bg-BG"/>
        </a:p>
      </dgm:t>
    </dgm:pt>
    <dgm:pt modelId="{13B4F8E1-8B32-4C80-A3B2-8FB08C868796}">
      <dgm:prSet phldrT="[Текст]"/>
      <dgm:spPr/>
      <dgm:t>
        <a:bodyPr/>
        <a:lstStyle/>
        <a:p>
          <a:r>
            <a:rPr lang="bg-BG" b="1" dirty="0" smtClean="0">
              <a:solidFill>
                <a:srgbClr val="00B050"/>
              </a:solidFill>
            </a:rPr>
            <a:t>Етика на добродетелта</a:t>
          </a:r>
          <a:endParaRPr lang="bg-BG" b="1" dirty="0">
            <a:solidFill>
              <a:srgbClr val="00B050"/>
            </a:solidFill>
          </a:endParaRPr>
        </a:p>
      </dgm:t>
    </dgm:pt>
    <dgm:pt modelId="{E9235D2B-0928-4B27-BC0A-6AEBBC04DE2F}" type="parTrans" cxnId="{8DEA8C60-176E-437B-AFD3-B9F7070B6295}">
      <dgm:prSet/>
      <dgm:spPr/>
      <dgm:t>
        <a:bodyPr/>
        <a:lstStyle/>
        <a:p>
          <a:endParaRPr lang="bg-BG"/>
        </a:p>
      </dgm:t>
    </dgm:pt>
    <dgm:pt modelId="{689B3B30-78AF-4AE1-A519-CA3C38262191}" type="sibTrans" cxnId="{8DEA8C60-176E-437B-AFD3-B9F7070B6295}">
      <dgm:prSet/>
      <dgm:spPr/>
      <dgm:t>
        <a:bodyPr/>
        <a:lstStyle/>
        <a:p>
          <a:endParaRPr lang="bg-BG"/>
        </a:p>
      </dgm:t>
    </dgm:pt>
    <dgm:pt modelId="{D6BC37F1-EABB-4ED3-A711-F6D7289CB38A}">
      <dgm:prSet phldrT="[Текст]"/>
      <dgm:spPr/>
      <dgm:t>
        <a:bodyPr/>
        <a:lstStyle/>
        <a:p>
          <a:r>
            <a:rPr lang="bg-BG" dirty="0" smtClean="0"/>
            <a:t>Най-голяма морална стойност има развитието на личността</a:t>
          </a:r>
          <a:endParaRPr lang="bg-BG" dirty="0"/>
        </a:p>
      </dgm:t>
    </dgm:pt>
    <dgm:pt modelId="{2358CF8E-EB9F-4C3F-90F7-3752B778306F}" type="parTrans" cxnId="{2AF0A395-80BF-4EF0-8483-128F77D2E28E}">
      <dgm:prSet/>
      <dgm:spPr/>
      <dgm:t>
        <a:bodyPr/>
        <a:lstStyle/>
        <a:p>
          <a:endParaRPr lang="bg-BG"/>
        </a:p>
      </dgm:t>
    </dgm:pt>
    <dgm:pt modelId="{80FA8171-B809-4739-8D3D-79CCCC952A7B}" type="sibTrans" cxnId="{2AF0A395-80BF-4EF0-8483-128F77D2E28E}">
      <dgm:prSet/>
      <dgm:spPr/>
      <dgm:t>
        <a:bodyPr/>
        <a:lstStyle/>
        <a:p>
          <a:endParaRPr lang="bg-BG"/>
        </a:p>
      </dgm:t>
    </dgm:pt>
    <dgm:pt modelId="{24F23432-0344-4073-8F65-D9DF2AA2066B}">
      <dgm:prSet phldrT="[Текст]"/>
      <dgm:spPr/>
      <dgm:t>
        <a:bodyPr/>
        <a:lstStyle/>
        <a:p>
          <a:r>
            <a:rPr lang="bg-BG" b="1" dirty="0" err="1" smtClean="0">
              <a:solidFill>
                <a:srgbClr val="00B050"/>
              </a:solidFill>
            </a:rPr>
            <a:t>Консеквенциални</a:t>
          </a:r>
          <a:r>
            <a:rPr lang="bg-BG" b="1" dirty="0" smtClean="0">
              <a:solidFill>
                <a:srgbClr val="00B050"/>
              </a:solidFill>
            </a:rPr>
            <a:t> теории</a:t>
          </a:r>
          <a:endParaRPr lang="bg-BG" b="1" dirty="0">
            <a:solidFill>
              <a:srgbClr val="00B050"/>
            </a:solidFill>
          </a:endParaRPr>
        </a:p>
      </dgm:t>
    </dgm:pt>
    <dgm:pt modelId="{8D6554DA-52D5-49CB-8EAF-EC1885B39A47}" type="parTrans" cxnId="{E2DBD969-35D8-4600-B364-E9E5A0395F43}">
      <dgm:prSet/>
      <dgm:spPr/>
      <dgm:t>
        <a:bodyPr/>
        <a:lstStyle/>
        <a:p>
          <a:endParaRPr lang="bg-BG"/>
        </a:p>
      </dgm:t>
    </dgm:pt>
    <dgm:pt modelId="{0926A339-DB9A-441F-AF4A-160A3D6B2301}" type="sibTrans" cxnId="{E2DBD969-35D8-4600-B364-E9E5A0395F43}">
      <dgm:prSet/>
      <dgm:spPr/>
      <dgm:t>
        <a:bodyPr/>
        <a:lstStyle/>
        <a:p>
          <a:endParaRPr lang="bg-BG"/>
        </a:p>
      </dgm:t>
    </dgm:pt>
    <dgm:pt modelId="{CFB369A1-D7FE-4712-BE62-7763FA2965A0}">
      <dgm:prSet phldrT="[Текст]"/>
      <dgm:spPr/>
      <dgm:t>
        <a:bodyPr/>
        <a:lstStyle/>
        <a:p>
          <a:r>
            <a:rPr lang="bg-BG" dirty="0" smtClean="0"/>
            <a:t>Преценяват действието чрез неговия резултат</a:t>
          </a:r>
          <a:endParaRPr lang="bg-BG" dirty="0"/>
        </a:p>
      </dgm:t>
    </dgm:pt>
    <dgm:pt modelId="{3FE11B94-3D24-422F-AB39-EA7380345664}" type="parTrans" cxnId="{B56A70EC-BA92-492F-864B-51F0C188032D}">
      <dgm:prSet/>
      <dgm:spPr/>
      <dgm:t>
        <a:bodyPr/>
        <a:lstStyle/>
        <a:p>
          <a:endParaRPr lang="bg-BG"/>
        </a:p>
      </dgm:t>
    </dgm:pt>
    <dgm:pt modelId="{6CCC4D90-B5C4-4851-AC25-C805E5F4B89F}" type="sibTrans" cxnId="{B56A70EC-BA92-492F-864B-51F0C188032D}">
      <dgm:prSet/>
      <dgm:spPr/>
      <dgm:t>
        <a:bodyPr/>
        <a:lstStyle/>
        <a:p>
          <a:endParaRPr lang="bg-BG"/>
        </a:p>
      </dgm:t>
    </dgm:pt>
    <dgm:pt modelId="{D6DF189D-4C04-4755-9706-FBF87D20A5CF}">
      <dgm:prSet phldrT="[Текст]"/>
      <dgm:spPr/>
      <dgm:t>
        <a:bodyPr/>
        <a:lstStyle/>
        <a:p>
          <a:r>
            <a:rPr lang="bg-BG" b="1" dirty="0" smtClean="0">
              <a:solidFill>
                <a:srgbClr val="00B050"/>
              </a:solidFill>
            </a:rPr>
            <a:t>Деонтологични теории</a:t>
          </a:r>
          <a:endParaRPr lang="bg-BG" b="1" dirty="0">
            <a:solidFill>
              <a:srgbClr val="00B050"/>
            </a:solidFill>
          </a:endParaRPr>
        </a:p>
      </dgm:t>
    </dgm:pt>
    <dgm:pt modelId="{8A9C1DD1-48C4-4C1B-A0A0-E52645C1F3D5}" type="parTrans" cxnId="{2FE10AD6-74F1-4280-9A02-F81D4CB7B326}">
      <dgm:prSet/>
      <dgm:spPr/>
      <dgm:t>
        <a:bodyPr/>
        <a:lstStyle/>
        <a:p>
          <a:endParaRPr lang="bg-BG"/>
        </a:p>
      </dgm:t>
    </dgm:pt>
    <dgm:pt modelId="{5024975B-E89D-4DF7-9D4F-49F90BF3CD65}" type="sibTrans" cxnId="{2FE10AD6-74F1-4280-9A02-F81D4CB7B326}">
      <dgm:prSet/>
      <dgm:spPr/>
      <dgm:t>
        <a:bodyPr/>
        <a:lstStyle/>
        <a:p>
          <a:endParaRPr lang="bg-BG"/>
        </a:p>
      </dgm:t>
    </dgm:pt>
    <dgm:pt modelId="{FCDE625D-BE4E-4BAC-90CB-F8258DA09492}">
      <dgm:prSet phldrT="[Текст]"/>
      <dgm:spPr/>
      <dgm:t>
        <a:bodyPr/>
        <a:lstStyle/>
        <a:p>
          <a:r>
            <a:rPr lang="bg-BG" dirty="0" smtClean="0"/>
            <a:t>Действието е добро, ако е в съответствие с общоприети принципи</a:t>
          </a:r>
          <a:endParaRPr lang="bg-BG" dirty="0"/>
        </a:p>
      </dgm:t>
    </dgm:pt>
    <dgm:pt modelId="{EFFA051B-D77F-4A57-9917-722C7D0F0398}" type="parTrans" cxnId="{1E15CA29-6C20-45B6-AF65-939D3F4D1EC8}">
      <dgm:prSet/>
      <dgm:spPr/>
      <dgm:t>
        <a:bodyPr/>
        <a:lstStyle/>
        <a:p>
          <a:endParaRPr lang="bg-BG"/>
        </a:p>
      </dgm:t>
    </dgm:pt>
    <dgm:pt modelId="{FE3EBC89-02BD-4E3E-861A-CE9E789533E7}" type="sibTrans" cxnId="{1E15CA29-6C20-45B6-AF65-939D3F4D1EC8}">
      <dgm:prSet/>
      <dgm:spPr/>
      <dgm:t>
        <a:bodyPr/>
        <a:lstStyle/>
        <a:p>
          <a:endParaRPr lang="bg-BG"/>
        </a:p>
      </dgm:t>
    </dgm:pt>
    <dgm:pt modelId="{F3A49423-789A-40A1-94E9-7932C7CC3280}" type="pres">
      <dgm:prSet presAssocID="{CA74979D-0BBA-4736-A3D5-DC1978753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1430CD2-4113-499C-A4F4-82B41A7AE2CC}" type="pres">
      <dgm:prSet presAssocID="{13B4F8E1-8B32-4C80-A3B2-8FB08C8687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111C8E-AFEE-4BF9-A84C-A72E48C55ADD}" type="pres">
      <dgm:prSet presAssocID="{689B3B30-78AF-4AE1-A519-CA3C38262191}" presName="sibTrans" presStyleCnt="0"/>
      <dgm:spPr/>
    </dgm:pt>
    <dgm:pt modelId="{98CB8003-251D-4C83-9ED0-58AF87E7C2D2}" type="pres">
      <dgm:prSet presAssocID="{24F23432-0344-4073-8F65-D9DF2AA206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A53683-1EA5-4909-AD36-82734DC71CC6}" type="pres">
      <dgm:prSet presAssocID="{0926A339-DB9A-441F-AF4A-160A3D6B2301}" presName="sibTrans" presStyleCnt="0"/>
      <dgm:spPr/>
    </dgm:pt>
    <dgm:pt modelId="{BCEBBE77-B65A-4E57-9001-1586F596C822}" type="pres">
      <dgm:prSet presAssocID="{D6DF189D-4C04-4755-9706-FBF87D20A5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9561FA7-D75D-456B-81C2-235154A5EA07}" type="presOf" srcId="{FCDE625D-BE4E-4BAC-90CB-F8258DA09492}" destId="{BCEBBE77-B65A-4E57-9001-1586F596C822}" srcOrd="0" destOrd="1" presId="urn:microsoft.com/office/officeart/2005/8/layout/hList6"/>
    <dgm:cxn modelId="{2FE10AD6-74F1-4280-9A02-F81D4CB7B326}" srcId="{CA74979D-0BBA-4736-A3D5-DC1978753423}" destId="{D6DF189D-4C04-4755-9706-FBF87D20A5CF}" srcOrd="2" destOrd="0" parTransId="{8A9C1DD1-48C4-4C1B-A0A0-E52645C1F3D5}" sibTransId="{5024975B-E89D-4DF7-9D4F-49F90BF3CD65}"/>
    <dgm:cxn modelId="{B56A70EC-BA92-492F-864B-51F0C188032D}" srcId="{24F23432-0344-4073-8F65-D9DF2AA2066B}" destId="{CFB369A1-D7FE-4712-BE62-7763FA2965A0}" srcOrd="0" destOrd="0" parTransId="{3FE11B94-3D24-422F-AB39-EA7380345664}" sibTransId="{6CCC4D90-B5C4-4851-AC25-C805E5F4B89F}"/>
    <dgm:cxn modelId="{3770340F-F515-4618-ADEC-E95A69FEEFDD}" type="presOf" srcId="{CA74979D-0BBA-4736-A3D5-DC1978753423}" destId="{F3A49423-789A-40A1-94E9-7932C7CC3280}" srcOrd="0" destOrd="0" presId="urn:microsoft.com/office/officeart/2005/8/layout/hList6"/>
    <dgm:cxn modelId="{8DEA8C60-176E-437B-AFD3-B9F7070B6295}" srcId="{CA74979D-0BBA-4736-A3D5-DC1978753423}" destId="{13B4F8E1-8B32-4C80-A3B2-8FB08C868796}" srcOrd="0" destOrd="0" parTransId="{E9235D2B-0928-4B27-BC0A-6AEBBC04DE2F}" sibTransId="{689B3B30-78AF-4AE1-A519-CA3C38262191}"/>
    <dgm:cxn modelId="{19DD54B0-993F-490B-9949-F0A847FBE7A7}" type="presOf" srcId="{D6BC37F1-EABB-4ED3-A711-F6D7289CB38A}" destId="{91430CD2-4113-499C-A4F4-82B41A7AE2CC}" srcOrd="0" destOrd="1" presId="urn:microsoft.com/office/officeart/2005/8/layout/hList6"/>
    <dgm:cxn modelId="{CD263F59-0849-40C7-B7BC-F9D05DABFEA3}" type="presOf" srcId="{D6DF189D-4C04-4755-9706-FBF87D20A5CF}" destId="{BCEBBE77-B65A-4E57-9001-1586F596C822}" srcOrd="0" destOrd="0" presId="urn:microsoft.com/office/officeart/2005/8/layout/hList6"/>
    <dgm:cxn modelId="{1E15CA29-6C20-45B6-AF65-939D3F4D1EC8}" srcId="{D6DF189D-4C04-4755-9706-FBF87D20A5CF}" destId="{FCDE625D-BE4E-4BAC-90CB-F8258DA09492}" srcOrd="0" destOrd="0" parTransId="{EFFA051B-D77F-4A57-9917-722C7D0F0398}" sibTransId="{FE3EBC89-02BD-4E3E-861A-CE9E789533E7}"/>
    <dgm:cxn modelId="{F83B557A-932E-4873-AC66-30A031C81F47}" type="presOf" srcId="{13B4F8E1-8B32-4C80-A3B2-8FB08C868796}" destId="{91430CD2-4113-499C-A4F4-82B41A7AE2CC}" srcOrd="0" destOrd="0" presId="urn:microsoft.com/office/officeart/2005/8/layout/hList6"/>
    <dgm:cxn modelId="{E9AC6C26-D780-4B99-B27F-3D2881B4C834}" type="presOf" srcId="{24F23432-0344-4073-8F65-D9DF2AA2066B}" destId="{98CB8003-251D-4C83-9ED0-58AF87E7C2D2}" srcOrd="0" destOrd="0" presId="urn:microsoft.com/office/officeart/2005/8/layout/hList6"/>
    <dgm:cxn modelId="{B0D91A89-93F6-44FE-B338-89DB2A421755}" type="presOf" srcId="{CFB369A1-D7FE-4712-BE62-7763FA2965A0}" destId="{98CB8003-251D-4C83-9ED0-58AF87E7C2D2}" srcOrd="0" destOrd="1" presId="urn:microsoft.com/office/officeart/2005/8/layout/hList6"/>
    <dgm:cxn modelId="{E2DBD969-35D8-4600-B364-E9E5A0395F43}" srcId="{CA74979D-0BBA-4736-A3D5-DC1978753423}" destId="{24F23432-0344-4073-8F65-D9DF2AA2066B}" srcOrd="1" destOrd="0" parTransId="{8D6554DA-52D5-49CB-8EAF-EC1885B39A47}" sibTransId="{0926A339-DB9A-441F-AF4A-160A3D6B2301}"/>
    <dgm:cxn modelId="{2AF0A395-80BF-4EF0-8483-128F77D2E28E}" srcId="{13B4F8E1-8B32-4C80-A3B2-8FB08C868796}" destId="{D6BC37F1-EABB-4ED3-A711-F6D7289CB38A}" srcOrd="0" destOrd="0" parTransId="{2358CF8E-EB9F-4C3F-90F7-3752B778306F}" sibTransId="{80FA8171-B809-4739-8D3D-79CCCC952A7B}"/>
    <dgm:cxn modelId="{C582F358-E09F-48CD-8BE4-C16D3FDF0DCA}" type="presParOf" srcId="{F3A49423-789A-40A1-94E9-7932C7CC3280}" destId="{91430CD2-4113-499C-A4F4-82B41A7AE2CC}" srcOrd="0" destOrd="0" presId="urn:microsoft.com/office/officeart/2005/8/layout/hList6"/>
    <dgm:cxn modelId="{BBED1740-1279-41F2-8F3C-8B6AC2FC1F68}" type="presParOf" srcId="{F3A49423-789A-40A1-94E9-7932C7CC3280}" destId="{DD111C8E-AFEE-4BF9-A84C-A72E48C55ADD}" srcOrd="1" destOrd="0" presId="urn:microsoft.com/office/officeart/2005/8/layout/hList6"/>
    <dgm:cxn modelId="{79F7117F-8CA3-4DD1-9E51-F0F24567F83D}" type="presParOf" srcId="{F3A49423-789A-40A1-94E9-7932C7CC3280}" destId="{98CB8003-251D-4C83-9ED0-58AF87E7C2D2}" srcOrd="2" destOrd="0" presId="urn:microsoft.com/office/officeart/2005/8/layout/hList6"/>
    <dgm:cxn modelId="{87E5DCF5-9155-4BCD-81B3-2EAE9E27B90C}" type="presParOf" srcId="{F3A49423-789A-40A1-94E9-7932C7CC3280}" destId="{91A53683-1EA5-4909-AD36-82734DC71CC6}" srcOrd="3" destOrd="0" presId="urn:microsoft.com/office/officeart/2005/8/layout/hList6"/>
    <dgm:cxn modelId="{4F5095C5-38A8-4E8B-9E70-E81B75E15D91}" type="presParOf" srcId="{F3A49423-789A-40A1-94E9-7932C7CC3280}" destId="{BCEBBE77-B65A-4E57-9001-1586F596C8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8EF9-A44E-4D34-A742-CAB2EFA8D8AE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>
            <a:latin typeface="+mj-lt"/>
          </a:endParaRPr>
        </a:p>
      </dsp:txBody>
      <dsp:txXfrm rot="-5400000">
        <a:off x="1" y="670201"/>
        <a:ext cx="1330067" cy="570029"/>
      </dsp:txXfrm>
    </dsp:sp>
    <dsp:sp modelId="{2879086D-9171-4F7B-9113-6B7A77B22283}">
      <dsp:nvSpPr>
        <dsp:cNvPr id="0" name=""/>
        <dsp:cNvSpPr/>
      </dsp:nvSpPr>
      <dsp:spPr>
        <a:xfrm rot="5400000">
          <a:off x="4781357" y="-3446122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Ситуация, свързана с конфликт на интереси, принципи, правила, при която се колебаем как да постъпим и разполагаме с поне два варианта на поведение.</a:t>
          </a:r>
          <a:endParaRPr lang="bg-BG" sz="2000" kern="1200" dirty="0">
            <a:latin typeface="+mj-lt"/>
          </a:endParaRPr>
        </a:p>
      </dsp:txBody>
      <dsp:txXfrm rot="-5400000">
        <a:off x="1330068" y="65458"/>
        <a:ext cx="8077351" cy="1114480"/>
      </dsp:txXfrm>
    </dsp:sp>
    <dsp:sp modelId="{E5C7934A-F017-4030-81F9-E4008AB15BF1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latin typeface="+mj-lt"/>
          </a:endParaRPr>
        </a:p>
      </dsp:txBody>
      <dsp:txXfrm rot="-5400000">
        <a:off x="1" y="2379282"/>
        <a:ext cx="1330067" cy="570029"/>
      </dsp:txXfrm>
    </dsp:sp>
    <dsp:sp modelId="{F35E67EA-D854-4DFB-8061-2C5EB1A4BB65}">
      <dsp:nvSpPr>
        <dsp:cNvPr id="0" name=""/>
        <dsp:cNvSpPr/>
      </dsp:nvSpPr>
      <dsp:spPr>
        <a:xfrm rot="5400000">
          <a:off x="4781357" y="-1737042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Не могат да бъдат избрани и двата варианта едновременно.</a:t>
          </a:r>
          <a:endParaRPr lang="bg-BG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И при двата варианта на поведение се нанася известна вреда, застрашено е благополучието и интересите на въвлечените лица или не са спазени дадени правила, принципи, ценности.</a:t>
          </a:r>
          <a:endParaRPr lang="bg-BG" sz="2000" kern="1200" dirty="0">
            <a:latin typeface="+mj-lt"/>
          </a:endParaRPr>
        </a:p>
      </dsp:txBody>
      <dsp:txXfrm rot="-5400000">
        <a:off x="1330068" y="1774538"/>
        <a:ext cx="8077351" cy="1114480"/>
      </dsp:txXfrm>
    </dsp:sp>
    <dsp:sp modelId="{D9C071DB-6F36-4C92-9A7F-9FC7DEEED75E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latin typeface="+mj-lt"/>
          </a:endParaRPr>
        </a:p>
      </dsp:txBody>
      <dsp:txXfrm rot="-5400000">
        <a:off x="1" y="4088363"/>
        <a:ext cx="1330067" cy="570029"/>
      </dsp:txXfrm>
    </dsp:sp>
    <dsp:sp modelId="{4A782DE6-B7F0-4419-9249-ACDF33882D29}">
      <dsp:nvSpPr>
        <dsp:cNvPr id="0" name=""/>
        <dsp:cNvSpPr/>
      </dsp:nvSpPr>
      <dsp:spPr>
        <a:xfrm rot="5400000">
          <a:off x="4781357" y="-27961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Засегнати са немедицински съображения, които обаче ще имат значение за хода на лечението.</a:t>
          </a:r>
          <a:endParaRPr lang="bg-BG" sz="2000" kern="1200" dirty="0">
            <a:latin typeface="+mj-lt"/>
          </a:endParaRPr>
        </a:p>
      </dsp:txBody>
      <dsp:txXfrm rot="-5400000">
        <a:off x="1330068" y="3483620"/>
        <a:ext cx="8077351" cy="111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30CD2-4113-499C-A4F4-82B41A7AE2CC}">
      <dsp:nvSpPr>
        <dsp:cNvPr id="0" name=""/>
        <dsp:cNvSpPr/>
      </dsp:nvSpPr>
      <dsp:spPr>
        <a:xfrm rot="16200000">
          <a:off x="-690276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rgbClr val="00B050"/>
              </a:solidFill>
            </a:rPr>
            <a:t>Етика на добродетелта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Най-голяма морална стойност има развитието на личността</a:t>
          </a:r>
          <a:endParaRPr lang="bg-BG" sz="2000" kern="1200" dirty="0"/>
        </a:p>
      </dsp:txBody>
      <dsp:txXfrm rot="5400000">
        <a:off x="1091" y="843340"/>
        <a:ext cx="2833972" cy="2530023"/>
      </dsp:txXfrm>
    </dsp:sp>
    <dsp:sp modelId="{98CB8003-251D-4C83-9ED0-58AF87E7C2D2}">
      <dsp:nvSpPr>
        <dsp:cNvPr id="0" name=""/>
        <dsp:cNvSpPr/>
      </dsp:nvSpPr>
      <dsp:spPr>
        <a:xfrm rot="16200000">
          <a:off x="2356243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err="1" smtClean="0">
              <a:solidFill>
                <a:srgbClr val="00B050"/>
              </a:solidFill>
            </a:rPr>
            <a:t>Консеквенциални</a:t>
          </a:r>
          <a:r>
            <a:rPr lang="bg-BG" sz="2500" b="1" kern="1200" dirty="0" smtClean="0">
              <a:solidFill>
                <a:srgbClr val="00B050"/>
              </a:solidFill>
            </a:rPr>
            <a:t> теории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Преценяват действието чрез неговия резултат</a:t>
          </a:r>
          <a:endParaRPr lang="bg-BG" sz="2000" kern="1200" dirty="0"/>
        </a:p>
      </dsp:txBody>
      <dsp:txXfrm rot="5400000">
        <a:off x="3047610" y="843340"/>
        <a:ext cx="2833972" cy="2530023"/>
      </dsp:txXfrm>
    </dsp:sp>
    <dsp:sp modelId="{BCEBBE77-B65A-4E57-9001-1586F596C822}">
      <dsp:nvSpPr>
        <dsp:cNvPr id="0" name=""/>
        <dsp:cNvSpPr/>
      </dsp:nvSpPr>
      <dsp:spPr>
        <a:xfrm rot="16200000">
          <a:off x="5402764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rgbClr val="00B050"/>
              </a:solidFill>
            </a:rPr>
            <a:t>Деонтологични теории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Действието е добро, ако е в съответствие с общоприети принципи</a:t>
          </a:r>
          <a:endParaRPr lang="bg-BG" sz="2000" kern="1200" dirty="0"/>
        </a:p>
      </dsp:txBody>
      <dsp:txXfrm rot="5400000">
        <a:off x="6094131" y="843340"/>
        <a:ext cx="2833972" cy="253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DD4B-FA7C-4460-AC36-F7E2EDB9EE10}" type="datetimeFigureOut">
              <a:rPr lang="bg-BG" smtClean="0"/>
              <a:t>4.2.2017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C14A-8D44-429D-A2F8-B661B86F5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052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B5BA-AD46-4A12-B99C-200C61DEF169}" type="datetimeFigureOut">
              <a:rPr lang="bg-BG" smtClean="0"/>
              <a:t>4.2.2017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C91D-0853-48A5-ACE6-0091528D308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88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62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Добре познатата теория на Лорънс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Колберг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когнитивното морално развитие служи за ръководно начало в повечето от емпиричните изследвания на  моралната преценка.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Колберг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установява, че хората се развиват през последователни и йерархични серии от когнитивни етапи, които характеризират начина, по който те мислят за етичните дилеми. Моралните мисловни процеси стават все по-комплексни и сложни в процеса на  развитието. По-високите нива се опират на когнитивни действия, които не са достъпни за лицата в по-ниски етапи на развитие, а по-високите етапи се разглеждат като по-добри в морално отношение, защото те съответстват на философските теории за справедливост и човешки права. </a:t>
            </a:r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най-ниските нива, наречени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пре-конвенционални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индивидите решават кое е правилно въз основа на избягване на наказание (стадий 1) и справедливо договаряне във взаимоотношенията (стадий 2). Първият стадий се нарича още стадий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хетерономна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моралност /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хетерономност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зависимост от чужди закони, неавтономност/, а вторият стадий –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стадий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инструментална моралност (действията се базират на наивен егоизъм с намек за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реципрочност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На следващо място се нарежда конвенционалното ниво на когнитивно морално развитие със стадии 3 и 4. В стадий 3 индивидът се приспособява към очакванията на другите значими за него хора. В стадий 4 перспективата се разширява и включва правилата и законите на обществото, които имат ключово влияние при вземането на решение. В стадий 5 индивидите ръководят поведението си по посока на социални контракти, които са продукт на свободен консенсус. Търси се максимално доброто за най-голяма група хора (общият интерес). На на-високото ниво във фаза 6 индивидът преценява дали дадено действие е добро, когато то е в съответствие с етичните принципи, които сам е избрал. Централни са универсални принципи като справедливост,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реципрочност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равенство и уважение.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64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419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65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Trustworthiness means taking the time to fill one prescription at a time, whether the patient is the only person waiting or the twenty-third in line.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848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Бийчам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Чилдрес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насочени към лекаря, но съвременната грижа за пациентите е мултидисциплинарна и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изксва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различните здравни професионалисти да споделят общи етични правила. С тази идея двама американски и един британски специалисти, вдъхновени от тематичен брой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Medical Journal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посветен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Нюренбергските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процеси, разработват предложение за принципи с по-широк обхват. Постепенно ги разпространяват и тестват сред голям брой здравни институции. Наименованието „Принципи на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Tavistock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идва от едноименния площад, където е разположен офиса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BMJ,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който се публикуват както първоначалната идея за принципите (през 1997 г.), така и конкретните 7 принципа, до които се стига след среща на 150 здравни професионалисти в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Кембридж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Масачузец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 година за обсъждане на съдържанието и опита от приложението на принципите.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79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Бийчам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Чилдрес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насочени към лекаря, но съвременната грижа за пациентите е мултидисциплинарна и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изксва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различните здравни професионалисти да споделят общи етични правила. С тази идея двама американски и един британски специалисти, вдъхновени от тематичен брой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Medical Journal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посветен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Нюренбергските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процеси, разработват предложение за принципи с по-широк обхват. Постепенно ги разпространяват и тестват сред голям брой здравни институции. Наименованието „Принципи на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Tavistock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идва от едноименния площад, където е разположен офиса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BMJ,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който се публикуват както първоначалната идея за принципите (през 1997 г.), така и конкретните 7 принципа, до които се стига след среща на 150 здравни професионалисти в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Кембридж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Масачузец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 година за обсъждане на съдържанието и опита от приложението на принципите.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79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37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668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Способността да се разпознае етичния проблем в дадена ситуация се нарича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етична чувствителност или морално осъзнаване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Разпознаването на даден въпрос като „етичен” проблем задейства процеса на морална преценка и разбирането на тази първа стъпка има ключова роля за вземането на етично решение в по-общ план. Моралната сила на даден въпрос оказва влияние върху разпознаването на моралния проблем. Доказано е, че двете измерения на моралната сила - величината на последствията и социалния консенсус  - влияят върху моралната чувствителност. С други думи, има по-голяма вероятност едно лице да идентифицира даден проблем като етичен, когато определено решение или действие се очаква да доведе до вредни последици и когато другите хора виждат този въпрос като етично-проблематичен от гледна точка на социалния контекст.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Моралното осъзнаване представлява само първи етап в комплексния многостепенен процес на вземане на решения, който се придвижва от морално осъзнаване към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морална преценка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(вземане на решение, че дадено действие е морално оправдано), 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последваща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морална мотивация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(ангажимент или намерение за поемане на морално действие) и най-накрая към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морално поведение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(настойчивост за предприемане на действия, въпреки предизвикателствата).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29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BA0C-B44E-4DF4-94DB-29F3EDA63CD3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959-40CA-4ADB-8F37-8D02EF1A3013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5624-E94A-45D4-BF0C-4197E20CC6CF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F26-FDAC-4E7B-A0A6-B0F5E12D0F23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6849-1735-479E-A230-0640D2B946DE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129-E2E0-40DE-BCF2-F3CEB536C37D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7F5D-8D8B-468D-8E4B-8A8A425B8A1A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09F8-3964-47ED-8C50-D4952FA13C7E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5532-C50E-46E6-8D76-669AF68CDBA6}" type="datetime1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47D3-B9D5-47C5-B6C7-C9E37ABCD30E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67A5-C22B-4F4F-AC0C-2CD8DE2EE333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4520-1158-45B3-B966-CA81CF43E89F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6B3F-A6EF-4CD8-9953-53551DE2A042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560" y="3429000"/>
            <a:ext cx="7772400" cy="1221640"/>
          </a:xfrm>
        </p:spPr>
        <p:txBody>
          <a:bodyPr>
            <a:normAutofit/>
          </a:bodyPr>
          <a:lstStyle/>
          <a:p>
            <a:r>
              <a:rPr lang="bg-BG" b="1" dirty="0" smtClean="0"/>
              <a:t>Основи на етичните решения във фармацевтичната практика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6400800" cy="122164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Силвия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Александрова-Янкуловска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дмн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Факултет „Обществено здраве“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Университет-Плевен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5C7D-9D99-40CB-AED0-5C6A2BC57680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627015" cy="737328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Добродетели на фармацевта</a:t>
            </a:r>
            <a:endParaRPr lang="bg-BG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6A69-E249-4865-9341-BDF7E5482BDF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448965" y="1901950"/>
            <a:ext cx="7329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Състрадание </a:t>
            </a:r>
            <a:r>
              <a:rPr lang="bg-BG" sz="2400" dirty="0" smtClean="0">
                <a:solidFill>
                  <a:schemeClr val="bg1"/>
                </a:solidFill>
              </a:rPr>
              <a:t>– </a:t>
            </a:r>
            <a:r>
              <a:rPr lang="bg-BG" sz="2400" dirty="0" err="1" smtClean="0">
                <a:solidFill>
                  <a:schemeClr val="bg1"/>
                </a:solidFill>
              </a:rPr>
              <a:t>интеес</a:t>
            </a:r>
            <a:r>
              <a:rPr lang="bg-BG" sz="2400" dirty="0" smtClean="0">
                <a:solidFill>
                  <a:schemeClr val="bg1"/>
                </a:solidFill>
              </a:rPr>
              <a:t> към благополучието на другите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Проницателност</a:t>
            </a:r>
            <a:r>
              <a:rPr lang="bg-BG" sz="2400" dirty="0" smtClean="0">
                <a:solidFill>
                  <a:schemeClr val="bg1"/>
                </a:solidFill>
              </a:rPr>
              <a:t> – способност за достигане до решение без да бъдеш прекомерно повлиян от външни съображения, опасения или лична привързаност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Благонадеждност</a:t>
            </a:r>
            <a:r>
              <a:rPr lang="bg-BG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Интегритет</a:t>
            </a:r>
            <a:r>
              <a:rPr lang="bg-BG" sz="2400" dirty="0" smtClean="0">
                <a:solidFill>
                  <a:schemeClr val="bg1"/>
                </a:solidFill>
              </a:rPr>
              <a:t> – единство и цялостност между мисъл и действие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Професионална компетентност 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Посветеност на професията</a:t>
            </a:r>
          </a:p>
          <a:p>
            <a:pPr marL="457200" indent="-457200">
              <a:buFont typeface="+mj-lt"/>
              <a:buAutoNum type="arabicPeriod"/>
            </a:pP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ово поле 1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5DF-FFB6-4C86-BD19-6580EAB00F68}" type="datetime1">
              <a:rPr lang="en-US" smtClean="0"/>
              <a:t>2/4/2017</a:t>
            </a:fld>
            <a:endParaRPr lang="en-US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8"/>
          <p:cNvSpPr/>
          <p:nvPr/>
        </p:nvSpPr>
        <p:spPr>
          <a:xfrm>
            <a:off x="1295400" y="882650"/>
            <a:ext cx="6370638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84463"/>
            <a:ext cx="12271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6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85925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ово поле 2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B49-A3C9-4569-9388-A00AA28CC174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611813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903913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 поле 16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18" name="Контейнер за 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90F3-4B5C-454F-AA97-71D73F8EEC53}" type="datetime1">
              <a:rPr lang="en-US" smtClean="0"/>
              <a:t>2/4/2017</a:t>
            </a:fld>
            <a:endParaRPr lang="en-US"/>
          </a:p>
        </p:txBody>
      </p:sp>
      <p:sp>
        <p:nvSpPr>
          <p:cNvPr id="19" name="Контейнер за номер на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2132856"/>
            <a:ext cx="7715200" cy="3096344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800" b="1" i="1" dirty="0" smtClean="0"/>
              <a:t>	Според </a:t>
            </a:r>
            <a:r>
              <a:rPr lang="bg-BG" sz="2800" b="1" i="1" dirty="0" err="1"/>
              <a:t>консеквенциалните</a:t>
            </a:r>
            <a:r>
              <a:rPr lang="bg-BG" sz="2800" b="1" i="1" dirty="0"/>
              <a:t> теории трябва да се избере този вариант на поведение сред наличните алтернативи, който би довел до най-добрите последици</a:t>
            </a:r>
            <a:r>
              <a:rPr lang="bg-BG" sz="2800" b="1" i="1" dirty="0" smtClean="0"/>
              <a:t>.</a:t>
            </a:r>
          </a:p>
          <a:p>
            <a:pPr marL="65087" indent="0">
              <a:buNone/>
            </a:pPr>
            <a:r>
              <a:rPr lang="bg-BG" sz="2800" b="1" i="1" dirty="0"/>
              <a:t>	</a:t>
            </a:r>
          </a:p>
          <a:p>
            <a:endParaRPr lang="bg-BG" sz="280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8385-2623-46D4-A703-894E236A8EC5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1859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ng 5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Правоъгълник 1"/>
          <p:cNvSpPr/>
          <p:nvPr/>
        </p:nvSpPr>
        <p:spPr>
          <a:xfrm>
            <a:off x="504056" y="486916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latin typeface="+mj-lt"/>
              </a:rPr>
              <a:t>Представете си, че сте хирург, извършващ апендектомия. 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665488" y="21235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 хирурга</a:t>
            </a:r>
            <a:endParaRPr lang="bg-BG" b="1" dirty="0">
              <a:latin typeface="+mj-lt"/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9F0-1ABF-43AF-99A3-A9AE24EFEB29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46132"/>
            <a:ext cx="2184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6"/>
          <p:cNvCxnSpPr/>
          <p:nvPr/>
        </p:nvCxnSpPr>
        <p:spPr>
          <a:xfrm>
            <a:off x="2663825" y="1731963"/>
            <a:ext cx="0" cy="3713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952625"/>
            <a:ext cx="2181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12938"/>
            <a:ext cx="21828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912938"/>
            <a:ext cx="2181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ng 11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Hart 13"/>
          <p:cNvSpPr/>
          <p:nvPr/>
        </p:nvSpPr>
        <p:spPr>
          <a:xfrm>
            <a:off x="3923928" y="2456893"/>
            <a:ext cx="400281" cy="43204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Stroomdiagram: Uitstel 14"/>
          <p:cNvSpPr/>
          <p:nvPr/>
        </p:nvSpPr>
        <p:spPr>
          <a:xfrm>
            <a:off x="5971464" y="2564904"/>
            <a:ext cx="200140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raan 15"/>
          <p:cNvSpPr/>
          <p:nvPr/>
        </p:nvSpPr>
        <p:spPr>
          <a:xfrm>
            <a:off x="7708400" y="2858523"/>
            <a:ext cx="224131" cy="241918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Stroomdiagram: Uitstel 16"/>
          <p:cNvSpPr/>
          <p:nvPr/>
        </p:nvSpPr>
        <p:spPr>
          <a:xfrm flipH="1">
            <a:off x="5756440" y="2564904"/>
            <a:ext cx="183712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Правоъгълник 3"/>
          <p:cNvSpPr/>
          <p:nvPr/>
        </p:nvSpPr>
        <p:spPr>
          <a:xfrm>
            <a:off x="546100" y="4586352"/>
            <a:ext cx="82023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5087" indent="0">
              <a:buNone/>
            </a:pPr>
            <a:r>
              <a:rPr lang="bg-BG" sz="2400" dirty="0">
                <a:latin typeface="+mj-lt"/>
              </a:rPr>
              <a:t>Докато пациентът е под анестезия, се сещате за 3-ма пациенти, лежащи в интензивно отделение. Единият се нуждае от сърце, другият – от черен дроб, а третият – от бъбрек. Можете ли да пожертвате пациента с </a:t>
            </a:r>
            <a:r>
              <a:rPr lang="bg-BG" sz="2400" dirty="0" err="1">
                <a:latin typeface="+mj-lt"/>
              </a:rPr>
              <a:t>апендектомията</a:t>
            </a:r>
            <a:r>
              <a:rPr lang="bg-BG" sz="2400" dirty="0">
                <a:latin typeface="+mj-lt"/>
              </a:rPr>
              <a:t>, за да спасите 3 други животи?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4FE-2A57-4B15-84BD-65B7E10E6F2C}" type="datetime1">
              <a:rPr lang="en-US" smtClean="0"/>
              <a:t>2/4/2017</a:t>
            </a:fld>
            <a:endParaRPr lang="en-US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448965" y="2132856"/>
            <a:ext cx="7715200" cy="309634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bg-BG" sz="2800" b="1" dirty="0" smtClean="0">
                <a:solidFill>
                  <a:schemeClr val="bg1"/>
                </a:solidFill>
              </a:rPr>
              <a:t>	Според </a:t>
            </a:r>
            <a:r>
              <a:rPr lang="bg-BG" sz="2800" b="1" dirty="0" err="1" smtClean="0">
                <a:solidFill>
                  <a:schemeClr val="bg1"/>
                </a:solidFill>
              </a:rPr>
              <a:t>деонтологичните</a:t>
            </a:r>
            <a:r>
              <a:rPr lang="bg-BG" sz="2800" b="1" dirty="0" smtClean="0">
                <a:solidFill>
                  <a:schemeClr val="bg1"/>
                </a:solidFill>
              </a:rPr>
              <a:t> теории, когато </a:t>
            </a:r>
            <a:r>
              <a:rPr lang="bg-BG" sz="2800" b="1" dirty="0">
                <a:solidFill>
                  <a:schemeClr val="bg1"/>
                </a:solidFill>
              </a:rPr>
              <a:t>извършваме действие, наше морално задължение е да изберем алтернативата, която е в съгласие с моралните принципи, независимо от </a:t>
            </a:r>
            <a:r>
              <a:rPr lang="bg-BG" sz="2800" b="1" dirty="0" smtClean="0">
                <a:solidFill>
                  <a:schemeClr val="bg1"/>
                </a:solidFill>
              </a:rPr>
              <a:t>последиците.</a:t>
            </a:r>
          </a:p>
          <a:p>
            <a:pPr marL="65087" indent="0">
              <a:buFont typeface="Wingdings" pitchFamily="2" charset="2"/>
              <a:buNone/>
            </a:pPr>
            <a:r>
              <a:rPr lang="bg-BG" sz="2800" b="1" dirty="0" smtClean="0">
                <a:solidFill>
                  <a:schemeClr val="bg1"/>
                </a:solidFill>
              </a:rPr>
              <a:t>	</a:t>
            </a:r>
          </a:p>
          <a:p>
            <a:endParaRPr lang="bg-BG" sz="2800" b="1" dirty="0">
              <a:solidFill>
                <a:schemeClr val="bg1"/>
              </a:solidFill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8B4-96B4-4F47-821E-5C48FCC63A26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6" y="1135658"/>
            <a:ext cx="7940660" cy="5042032"/>
          </a:xfrm>
        </p:spPr>
        <p:txBody>
          <a:bodyPr/>
          <a:lstStyle/>
          <a:p>
            <a:pPr marL="65087" indent="0">
              <a:buNone/>
            </a:pPr>
            <a:r>
              <a:rPr lang="bg-BG" sz="2400" dirty="0" smtClean="0"/>
              <a:t>И в двата описани примера могат да бъдат спасени 3 живота на цената на един.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rgbClr val="FFFF00"/>
                </a:solidFill>
              </a:rPr>
              <a:t>В случая на хирурга </a:t>
            </a:r>
            <a:r>
              <a:rPr lang="bg-BG" sz="2400" dirty="0" smtClean="0"/>
              <a:t>са налице важни морални принципи, направляващи решението му – моралната забрана за умишлено убиване на хора и изискването за информирано съгласие на пациента.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rgbClr val="FFFF00"/>
                </a:solidFill>
              </a:rPr>
              <a:t>В случая на стрелочника</a:t>
            </a:r>
            <a:r>
              <a:rPr lang="bg-BG" sz="2400" dirty="0" smtClean="0">
                <a:solidFill>
                  <a:srgbClr val="FFFF00"/>
                </a:solidFill>
              </a:rPr>
              <a:t> </a:t>
            </a:r>
            <a:r>
              <a:rPr lang="bg-BG" sz="2400" dirty="0" smtClean="0"/>
              <a:t>човек е убит без неговото съгласие, но това би се случило и ако влака беше пренасочен към другия тунел. Така че, макар и моралния принцип сам по себе си да е важен, той не предоставя решение в случая.</a:t>
            </a:r>
            <a:endParaRPr lang="bg-BG" sz="240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A4F-81F7-4A3F-A9E8-8A408F622A94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124744"/>
            <a:ext cx="3816424" cy="5040560"/>
          </a:xfrm>
        </p:spPr>
        <p:txBody>
          <a:bodyPr>
            <a:noAutofit/>
          </a:bodyPr>
          <a:lstStyle/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Консеквенционализмът</a:t>
            </a:r>
            <a:r>
              <a:rPr lang="bg-BG" sz="2400" dirty="0" smtClean="0"/>
              <a:t> може да се изроди до „целта оправдава средствата“ и в такива случаи е добре да има твърди принципи за проверка на нещата. </a:t>
            </a:r>
          </a:p>
          <a:p>
            <a:pPr marL="65087" indent="0">
              <a:buNone/>
            </a:pPr>
            <a:endParaRPr lang="bg-BG" sz="2400" dirty="0" smtClean="0"/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Деонтологията</a:t>
            </a:r>
            <a:r>
              <a:rPr lang="bg-BG" sz="2400" dirty="0" smtClean="0"/>
              <a:t> може да се изроди в морален фанатизъм и тогава е добре да се помисли за последиците.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310053">
            <a:off x="4035930" y="457200"/>
            <a:ext cx="3888432" cy="5564088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Допълващи се взаимоотношения </a:t>
            </a:r>
            <a:r>
              <a:rPr lang="bg-BG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6A-057D-4C32-9E8A-0EEE0953F069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План на лекция 3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Етични теории – определение, класификация, същност, приложение във фармацевтичната практика</a:t>
            </a:r>
          </a:p>
          <a:p>
            <a:pPr marL="457200" indent="-457200">
              <a:buAutoNum type="arabicPeriod"/>
            </a:pPr>
            <a:r>
              <a:rPr lang="bg-BG" dirty="0" err="1" smtClean="0"/>
              <a:t>Принципализъм</a:t>
            </a:r>
            <a:r>
              <a:rPr lang="bg-BG" dirty="0" smtClean="0"/>
              <a:t> – същност и приложение във фармацевтичната практика</a:t>
            </a:r>
          </a:p>
          <a:p>
            <a:pPr marL="457200" indent="-457200">
              <a:buAutoNum type="arabicPeriod"/>
            </a:pPr>
            <a:r>
              <a:rPr lang="bg-BG" dirty="0"/>
              <a:t>Добродетели, права и задължения във фармацевтичната </a:t>
            </a:r>
            <a:r>
              <a:rPr lang="bg-BG" dirty="0" smtClean="0"/>
              <a:t>практика</a:t>
            </a:r>
          </a:p>
          <a:p>
            <a:pPr marL="457200" indent="-457200">
              <a:buAutoNum type="arabicPeriod"/>
            </a:pPr>
            <a:r>
              <a:rPr lang="bg-BG" dirty="0"/>
              <a:t>Етични ценности и норми в професионалните етични кодекси за </a:t>
            </a:r>
            <a:r>
              <a:rPr lang="bg-BG" dirty="0" smtClean="0"/>
              <a:t>фармацевти</a:t>
            </a:r>
          </a:p>
          <a:p>
            <a:pPr marL="457200" indent="-457200">
              <a:buAutoNum type="arabicPeriod"/>
            </a:pPr>
            <a:r>
              <a:rPr lang="bg-BG" dirty="0" smtClean="0"/>
              <a:t>Модел на етичен анализ</a:t>
            </a:r>
          </a:p>
          <a:p>
            <a:pPr marL="457200" indent="-457200">
              <a:buAutoNum type="arabicPeriod"/>
            </a:pPr>
            <a:r>
              <a:rPr lang="bg-BG" dirty="0"/>
              <a:t>Влияние на различни фактори върху вземането на </a:t>
            </a:r>
            <a:r>
              <a:rPr lang="bg-BG" dirty="0" smtClean="0"/>
              <a:t>етични решения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A4C-6A72-420C-9E56-1F61F7F1E79D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1901951"/>
            <a:ext cx="4275740" cy="397032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90000"/>
              <a:buFont typeface="Wingdings" pitchFamily="2" charset="2"/>
              <a:buChar char="q"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</a:rPr>
              <a:t>В такива случаи приоритет има деонтологията!</a:t>
            </a:r>
          </a:p>
          <a:p>
            <a:pPr>
              <a:buSzPct val="90000"/>
              <a:buFont typeface="Wingdings" pitchFamily="2" charset="2"/>
              <a:buChar char="q"/>
            </a:pP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90000"/>
              <a:buFont typeface="Wingdings" pitchFamily="2" charset="2"/>
              <a:buChar char="q"/>
            </a:pPr>
            <a:r>
              <a:rPr lang="bg-BG" sz="2400" dirty="0" smtClean="0"/>
              <a:t> Единствено, когато приложението на даден принцип води до сериозни последици, се отдава приоритет на </a:t>
            </a:r>
            <a:r>
              <a:rPr lang="bg-BG" sz="2400" dirty="0" err="1" smtClean="0"/>
              <a:t>консеквенционализма</a:t>
            </a:r>
            <a:r>
              <a:rPr lang="bg-BG" sz="2400" dirty="0" smtClean="0"/>
              <a:t>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022126">
            <a:off x="4259267" y="457200"/>
            <a:ext cx="3871664" cy="5715000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Противопоставени взаимоотношения </a:t>
            </a:r>
            <a:r>
              <a:rPr lang="bg-BG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DD51-0EC9-4501-A1D9-35D1AB16A8F3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57200" y="833014"/>
            <a:ext cx="8229600" cy="9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dirty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5435" y="2420938"/>
            <a:ext cx="8229600" cy="3446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dirty="0" smtClean="0"/>
              <a:t>1979 г. – “Принципи на биоетиката”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dirty="0" smtClean="0"/>
              <a:t>Tom Beauchamp &amp; James Childress</a:t>
            </a:r>
            <a:endParaRPr lang="bg-BG" altLang="bg-BG" dirty="0" smtClean="0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01670" y="17732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FFF00"/>
                </a:solidFill>
              </a:rPr>
              <a:t>ПРИНЦИПАЛИЗЪМ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0456"/>
              </p:ext>
            </p:extLst>
          </p:nvPr>
        </p:nvGraphicFramePr>
        <p:xfrm>
          <a:off x="-53310" y="3933825"/>
          <a:ext cx="813752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Visio" r:id="rId3" imgW="5099103" imgH="970948" progId="Visio.Drawing.11">
                  <p:embed/>
                </p:oleObj>
              </mc:Choice>
              <mc:Fallback>
                <p:oleObj name="Visio" r:id="rId3" imgW="5099103" imgH="9709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10" y="3933825"/>
                        <a:ext cx="8137525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3124-E714-4DEB-9BF7-15C494BAEDBA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КРИТИКИ КЪМ ПРИНЦИПАЛИЗМА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dirty="0" smtClean="0"/>
              <a:t>Няма определена схема на ранжиране на принципите и избор между тях</a:t>
            </a:r>
          </a:p>
          <a:p>
            <a:pPr eaLnBrk="1" hangingPunct="1"/>
            <a:r>
              <a:rPr lang="bg-BG" altLang="bg-BG" dirty="0" smtClean="0"/>
              <a:t>Универсализъм</a:t>
            </a:r>
          </a:p>
          <a:p>
            <a:pPr eaLnBrk="1" hangingPunct="1"/>
            <a:r>
              <a:rPr lang="bg-BG" altLang="bg-BG" dirty="0" smtClean="0"/>
              <a:t>Не разглежда достатъчно практическите подробности  </a:t>
            </a:r>
          </a:p>
          <a:p>
            <a:pPr eaLnBrk="1" hangingPunct="1"/>
            <a:endParaRPr lang="bg-BG" altLang="bg-BG" dirty="0" smtClean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6DE8-12B6-4752-8FA1-E7C5663DCCA9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 </a:t>
            </a:r>
            <a:r>
              <a:rPr lang="en-US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TAVISTOCK</a:t>
            </a:r>
            <a:endParaRPr lang="bg-BG" altLang="bg-BG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Права</a:t>
            </a:r>
            <a:r>
              <a:rPr lang="bg-BG" altLang="bg-BG" dirty="0" smtClean="0"/>
              <a:t> – хората имат право на здраве и здравни грижи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Баланс </a:t>
            </a:r>
            <a:r>
              <a:rPr lang="bg-BG" altLang="bg-BG" dirty="0" smtClean="0"/>
              <a:t>– грижата за индивида е главна, но трябва да сме </a:t>
            </a:r>
            <a:r>
              <a:rPr lang="bg-BG" altLang="bg-BG" dirty="0" err="1" smtClean="0"/>
              <a:t>загрижении</a:t>
            </a:r>
            <a:r>
              <a:rPr lang="bg-BG" altLang="bg-BG" dirty="0" smtClean="0"/>
              <a:t> за здравето на популацията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Обхват</a:t>
            </a:r>
            <a:r>
              <a:rPr lang="bg-BG" altLang="bg-BG" dirty="0" smtClean="0"/>
              <a:t> – освен да лекуваме заболяването имаме задължение да облекчаваме страданието, да намаляваме инвалидността, да работим по превенция и промоция на здравето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5-101B-4920-BE49-A0D2FC09B2F2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 </a:t>
            </a:r>
            <a:r>
              <a:rPr lang="en-US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TAVISTOCK</a:t>
            </a:r>
            <a:endParaRPr lang="bg-BG" altLang="bg-BG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Сътрудничество</a:t>
            </a:r>
            <a:r>
              <a:rPr lang="bg-BG" altLang="bg-BG" dirty="0" smtClean="0"/>
              <a:t> – здравните грижи са успешни, само ако си сътрудничим с тези, които обслужваме, помежду си и с останалите сектори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Подобрение</a:t>
            </a:r>
            <a:r>
              <a:rPr lang="bg-BG" altLang="bg-BG" dirty="0" smtClean="0"/>
              <a:t> – подобряването на здравето е сериозна и непрекъсната отговорност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Безопасност</a:t>
            </a:r>
            <a:r>
              <a:rPr lang="bg-BG" altLang="bg-BG" dirty="0" smtClean="0"/>
              <a:t> – да не се нанася вреда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Откритост</a:t>
            </a:r>
            <a:r>
              <a:rPr lang="bg-BG" altLang="bg-BG" dirty="0" smtClean="0"/>
              <a:t> – от жизненоважно значение  за здравните грижи е да бъдеш открит, честен и заслужаващ доверие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B54-9985-4CDD-AE1A-8E21874333B3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DD96-5283-4314-9865-0AE5F1EF3A79}" type="datetime1">
              <a:rPr lang="en-US" smtClean="0"/>
              <a:t>2/4/2017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bg-BG" alt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НА ПРИНЦИПИТЕ</a:t>
            </a:r>
            <a:endParaRPr lang="bg-BG" altLang="bg-BG" sz="3600" dirty="0" smtClean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8965" y="1901951"/>
            <a:ext cx="7329840" cy="39703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Като отправна точка за идентифициране на </a:t>
            </a:r>
            <a:r>
              <a:rPr lang="bg-BG" altLang="bg-BG" dirty="0" err="1" smtClean="0">
                <a:solidFill>
                  <a:schemeClr val="bg1"/>
                </a:solidFill>
              </a:rPr>
              <a:t>моралнате</a:t>
            </a:r>
            <a:r>
              <a:rPr lang="bg-BG" altLang="bg-BG" dirty="0" smtClean="0">
                <a:solidFill>
                  <a:schemeClr val="bg1"/>
                </a:solidFill>
              </a:rPr>
              <a:t> дилема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пораждане на дискусия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достигане до и аргументиране на етично решение (</a:t>
            </a:r>
            <a:r>
              <a:rPr lang="bg-BG" altLang="bg-BG" dirty="0" err="1" smtClean="0">
                <a:solidFill>
                  <a:schemeClr val="bg1"/>
                </a:solidFill>
              </a:rPr>
              <a:t>принципализъм</a:t>
            </a:r>
            <a:r>
              <a:rPr lang="bg-BG" altLang="bg-BG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изграждане на ценности в организацията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База за изготвяне на съответно законодателство</a:t>
            </a: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8965" y="1470032"/>
            <a:ext cx="7162800" cy="89003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ЕТИЧНИ КОДЕКСИ</a:t>
            </a:r>
            <a:br>
              <a:rPr lang="bg-BG" dirty="0" smtClean="0"/>
            </a:br>
            <a:r>
              <a:rPr lang="bg-BG" dirty="0" smtClean="0"/>
              <a:t>Определение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2818181"/>
            <a:ext cx="7329840" cy="2443279"/>
          </a:xfrm>
        </p:spPr>
        <p:txBody>
          <a:bodyPr/>
          <a:lstStyle/>
          <a:p>
            <a:pPr marL="0" indent="0">
              <a:buNone/>
            </a:pPr>
            <a:r>
              <a:rPr lang="bg-BG" b="1" i="1" dirty="0"/>
              <a:t>О</a:t>
            </a:r>
            <a:r>
              <a:rPr lang="bg-BG" b="1" i="1" dirty="0" smtClean="0"/>
              <a:t>фициално </a:t>
            </a:r>
            <a:r>
              <a:rPr lang="bg-BG" b="1" i="1" dirty="0"/>
              <a:t>становище, чрез което се установяват стандарти на поведение и съответни ценности, касаещи определена професионална </a:t>
            </a:r>
            <a:r>
              <a:rPr lang="bg-BG" b="1" i="1" dirty="0" smtClean="0"/>
              <a:t>група.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26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2531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239000" cy="763525"/>
          </a:xfrm>
        </p:spPr>
        <p:txBody>
          <a:bodyPr/>
          <a:lstStyle/>
          <a:p>
            <a:r>
              <a:rPr lang="bg-BG" sz="4000" dirty="0" smtClean="0"/>
              <a:t>Особености на етичния кодекс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1596540"/>
            <a:ext cx="7940661" cy="4343400"/>
          </a:xfrm>
        </p:spPr>
        <p:txBody>
          <a:bodyPr>
            <a:noAutofit/>
          </a:bodyPr>
          <a:lstStyle/>
          <a:p>
            <a:pPr lvl="0"/>
            <a:r>
              <a:rPr lang="bg-BG" sz="2000" dirty="0"/>
              <a:t>О</a:t>
            </a:r>
            <a:r>
              <a:rPr lang="bg-BG" sz="2000" dirty="0" smtClean="0"/>
              <a:t>пределя </a:t>
            </a:r>
            <a:r>
              <a:rPr lang="bg-BG" sz="2000" dirty="0"/>
              <a:t>нормите на поведение.</a:t>
            </a:r>
          </a:p>
          <a:p>
            <a:pPr lvl="0"/>
            <a:r>
              <a:rPr lang="bg-BG" sz="2000" dirty="0"/>
              <a:t>С</a:t>
            </a:r>
            <a:r>
              <a:rPr lang="bg-BG" sz="2000" dirty="0" smtClean="0"/>
              <a:t>лужи </a:t>
            </a:r>
            <a:r>
              <a:rPr lang="bg-BG" sz="2000" dirty="0"/>
              <a:t>като пътеводител за членовете на професионалното съсловие.</a:t>
            </a:r>
          </a:p>
          <a:p>
            <a:pPr lvl="0"/>
            <a:r>
              <a:rPr lang="bg-BG" sz="2000" dirty="0"/>
              <a:t>От всички членове на професията се очаква да спазват кодекса.</a:t>
            </a:r>
          </a:p>
          <a:p>
            <a:pPr lvl="0"/>
            <a:r>
              <a:rPr lang="bg-BG" sz="2000" dirty="0"/>
              <a:t>М</a:t>
            </a:r>
            <a:r>
              <a:rPr lang="bg-BG" sz="2000" dirty="0" smtClean="0"/>
              <a:t>оже </a:t>
            </a:r>
            <a:r>
              <a:rPr lang="bg-BG" sz="2000" dirty="0"/>
              <a:t>да е успешен само ако професията като цяло се чувства отговорна за неговото изпълнение. </a:t>
            </a:r>
            <a:r>
              <a:rPr lang="bg-BG" sz="2000" dirty="0" smtClean="0"/>
              <a:t>Ако </a:t>
            </a:r>
            <a:r>
              <a:rPr lang="bg-BG" sz="2000" dirty="0"/>
              <a:t>членовете на професията не предприемат действия срещу тези, които не спазват кодекса, той става неефективен.</a:t>
            </a:r>
          </a:p>
          <a:p>
            <a:pPr lvl="0"/>
            <a:r>
              <a:rPr lang="bg-BG" sz="2000" dirty="0"/>
              <a:t>Етичният кодекс </a:t>
            </a:r>
            <a:r>
              <a:rPr lang="bg-BG" sz="2000" b="1" dirty="0">
                <a:solidFill>
                  <a:srgbClr val="FFFF00"/>
                </a:solidFill>
              </a:rPr>
              <a:t>не е закон</a:t>
            </a:r>
            <a:r>
              <a:rPr lang="bg-BG" sz="2000" dirty="0"/>
              <a:t>, но е еднакво въздействащ за професионалиста</a:t>
            </a:r>
            <a:r>
              <a:rPr lang="bg-BG" sz="2000" dirty="0" smtClean="0"/>
              <a:t>.</a:t>
            </a:r>
          </a:p>
          <a:p>
            <a:pPr lvl="0"/>
            <a:r>
              <a:rPr lang="bg-BG" sz="2000" dirty="0" smtClean="0"/>
              <a:t>Контрол върху спазването оказва професионалното съсловие, обществото, СОБСТВЕНАТА СЪВЕСТ. </a:t>
            </a:r>
            <a:endParaRPr lang="bg-BG" sz="2000" dirty="0"/>
          </a:p>
          <a:p>
            <a:r>
              <a:rPr lang="bg-BG" sz="2000" dirty="0"/>
              <a:t>Кодексите подпомагат задълбоченото анализиране на трудни морални въпроси и защитаването на </a:t>
            </a:r>
            <a:r>
              <a:rPr lang="bg-BG" sz="2000" dirty="0" err="1"/>
              <a:t>последващите</a:t>
            </a:r>
            <a:r>
              <a:rPr lang="bg-BG" sz="2000" dirty="0"/>
              <a:t> решения.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27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1841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Ключови принципи в етичните фармацевтични кодекси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139700"/>
            <a:ext cx="7940661" cy="43434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Грижата за пациента трябва да е основен приоритет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Вземай професионални решения в интерес на пациента и обществото.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Уважавай околните.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Насърчавай пациентите да участват в решенията за грижите за тях.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Развивай професионалните си знания и компетенции.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Бъди честен. Пациентите и колегите трябва да могат да разчитат на теб.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Поемай отговорност за практиката си.</a:t>
            </a:r>
          </a:p>
          <a:p>
            <a:pPr marL="457200" lvl="0" indent="-457200">
              <a:buFont typeface="+mj-lt"/>
              <a:buAutoNum type="arabicPeriod"/>
            </a:pPr>
            <a:endParaRPr lang="bg-BG" sz="2400" dirty="0" smtClean="0"/>
          </a:p>
          <a:p>
            <a:pPr marL="457200" lvl="0" indent="-457200">
              <a:buFont typeface="+mj-lt"/>
              <a:buAutoNum type="arabicPeriod"/>
            </a:pPr>
            <a:endParaRPr lang="bg-BG" sz="24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28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3051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8965" y="1470032"/>
            <a:ext cx="7162800" cy="89003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Други съществуващи напътствия за упражняване на професията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260" y="2818181"/>
            <a:ext cx="7787955" cy="3359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i="1" dirty="0" smtClean="0">
                <a:solidFill>
                  <a:srgbClr val="FFFF00"/>
                </a:solidFill>
              </a:rPr>
              <a:t>Професионални стандарти </a:t>
            </a:r>
            <a:r>
              <a:rPr lang="bg-BG" b="1" i="1" dirty="0" smtClean="0"/>
              <a:t>– задължителен характер.</a:t>
            </a:r>
          </a:p>
          <a:p>
            <a:pPr marL="0" indent="0">
              <a:buNone/>
            </a:pPr>
            <a:endParaRPr lang="bg-BG" b="1" i="1" dirty="0" smtClean="0"/>
          </a:p>
          <a:p>
            <a:pPr marL="0" indent="0">
              <a:buNone/>
            </a:pPr>
            <a:r>
              <a:rPr lang="bg-BG" b="1" i="1" dirty="0" smtClean="0">
                <a:solidFill>
                  <a:srgbClr val="FFFF00"/>
                </a:solidFill>
              </a:rPr>
              <a:t>Правила за добра практика </a:t>
            </a:r>
            <a:r>
              <a:rPr lang="bg-BG" b="1" i="1" dirty="0" smtClean="0"/>
              <a:t>– препоръчителен характер </a:t>
            </a:r>
            <a:r>
              <a:rPr lang="bg-BG" i="1" dirty="0" smtClean="0"/>
              <a:t>/но това не ги прави по-малко валидни; от професионалиста може да се потърси обяснение защо е пренебрегнал правило за добра практика/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29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902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8229600" cy="1143000"/>
          </a:xfrm>
        </p:spPr>
        <p:txBody>
          <a:bodyPr/>
          <a:lstStyle/>
          <a:p>
            <a:pPr algn="l" eaLnBrk="1" hangingPunct="1"/>
            <a:r>
              <a:rPr lang="bg-BG" altLang="bg-BG" sz="320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обичайно вземане на решения и етично вземане на решения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64" y="2276475"/>
            <a:ext cx="74825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sz="2800" dirty="0">
                <a:solidFill>
                  <a:schemeClr val="bg1"/>
                </a:solidFill>
              </a:rPr>
              <a:t>Различен акцент върху собствените ценности и общоприетите практики;</a:t>
            </a:r>
          </a:p>
          <a:p>
            <a:pPr>
              <a:defRPr/>
            </a:pPr>
            <a:endParaRPr lang="bg-BG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sz="2800" dirty="0">
                <a:solidFill>
                  <a:schemeClr val="bg1"/>
                </a:solidFill>
              </a:rPr>
              <a:t>За </a:t>
            </a:r>
            <a:r>
              <a:rPr lang="bg-BG" sz="2800" i="1" dirty="0">
                <a:solidFill>
                  <a:schemeClr val="bg1"/>
                </a:solidFill>
              </a:rPr>
              <a:t>етично решение </a:t>
            </a:r>
            <a:r>
              <a:rPr lang="bg-BG" sz="2800" dirty="0">
                <a:solidFill>
                  <a:schemeClr val="bg1"/>
                </a:solidFill>
              </a:rPr>
              <a:t>говорим тогава, когато общоприетите практики вече са недостатъчни и сме изправени пред отговорността да претеглим ценностите и да вземем решение за ситуация, в която не сме се оказвали до момента. 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2004-50C5-48E3-9669-6B805EBF48AC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985720"/>
            <a:ext cx="7168900" cy="5039265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Целта на професионалните стандарти и правилата за добра практика е да илюстрират приложението на принципите от етичните кодекси.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Важно е всички професионалисти да бъдат запознати с Етичните кодекси, но и с професионалните стандарти и правилата за добра практика.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Фармацевтът трябва да следи промените и поправките в тези документи и да ги прилага в практиката си. 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Основни моменти в етичните кодекси за фармацевтичната професия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r>
              <a:rPr lang="bg-BG" dirty="0"/>
              <a:t>О</a:t>
            </a:r>
            <a:r>
              <a:rPr lang="bg-BG" dirty="0" smtClean="0"/>
              <a:t>сновните </a:t>
            </a:r>
            <a:r>
              <a:rPr lang="bg-BG" dirty="0"/>
              <a:t>ценности, отнасящи се до </a:t>
            </a:r>
            <a:r>
              <a:rPr lang="bg-BG" dirty="0" smtClean="0"/>
              <a:t>фармацевтичната </a:t>
            </a:r>
            <a:r>
              <a:rPr lang="bg-BG" dirty="0"/>
              <a:t>професия;</a:t>
            </a:r>
          </a:p>
          <a:p>
            <a:r>
              <a:rPr lang="bg-BG" dirty="0"/>
              <a:t>В</a:t>
            </a:r>
            <a:r>
              <a:rPr lang="bg-BG" dirty="0" smtClean="0"/>
              <a:t>заимоотношенията </a:t>
            </a:r>
            <a:r>
              <a:rPr lang="bg-BG" dirty="0"/>
              <a:t>на фармацевтите </a:t>
            </a:r>
            <a:r>
              <a:rPr lang="bg-BG" dirty="0" smtClean="0"/>
              <a:t>с пациентите</a:t>
            </a:r>
            <a:r>
              <a:rPr lang="bg-BG" dirty="0"/>
              <a:t>;</a:t>
            </a:r>
          </a:p>
          <a:p>
            <a:r>
              <a:rPr lang="bg-BG" dirty="0"/>
              <a:t>В</a:t>
            </a:r>
            <a:r>
              <a:rPr lang="bg-BG" dirty="0" smtClean="0"/>
              <a:t>заимоотношенията </a:t>
            </a:r>
            <a:r>
              <a:rPr lang="bg-BG" dirty="0"/>
              <a:t>на фармацевтите с други </a:t>
            </a:r>
            <a:r>
              <a:rPr lang="bg-BG" dirty="0" smtClean="0"/>
              <a:t>колеги</a:t>
            </a:r>
            <a:r>
              <a:rPr lang="bg-BG" dirty="0"/>
              <a:t>;</a:t>
            </a:r>
          </a:p>
          <a:p>
            <a:r>
              <a:rPr lang="bg-BG" dirty="0" smtClean="0"/>
              <a:t>Взаимоотношенията </a:t>
            </a:r>
            <a:r>
              <a:rPr lang="bg-BG" dirty="0"/>
              <a:t>на фармацевтите с </a:t>
            </a:r>
            <a:r>
              <a:rPr lang="bg-BG" dirty="0" smtClean="0"/>
              <a:t>лекарите.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31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2220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Етични кодекси за фармацевтичната професия в България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Етичен</a:t>
            </a:r>
            <a:r>
              <a:rPr lang="ru-RU" dirty="0" smtClean="0"/>
              <a:t> </a:t>
            </a:r>
            <a:r>
              <a:rPr lang="ru-RU" dirty="0"/>
              <a:t>кодекс на </a:t>
            </a:r>
            <a:r>
              <a:rPr lang="ru-RU" dirty="0" err="1"/>
              <a:t>научноизследователската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индустрия в </a:t>
            </a:r>
            <a:r>
              <a:rPr lang="ru-RU" dirty="0" err="1"/>
              <a:t>България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32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722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Autofit/>
          </a:bodyPr>
          <a:lstStyle/>
          <a:p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Ценности в професията</a:t>
            </a:r>
            <a:r>
              <a:rPr lang="bg-BG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Здравето</a:t>
            </a:r>
            <a:r>
              <a:rPr lang="bg-BG" sz="2000" dirty="0"/>
              <a:t>, благосъстоянието и безопасността </a:t>
            </a:r>
            <a:r>
              <a:rPr lang="bg-BG" sz="2000" dirty="0" smtClean="0"/>
              <a:t>на пациента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Професионална </a:t>
            </a:r>
            <a:r>
              <a:rPr lang="bg-BG" sz="2000" dirty="0"/>
              <a:t>компетентност и отговорност.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Честност</a:t>
            </a:r>
            <a:r>
              <a:rPr lang="bg-BG" sz="2000" dirty="0"/>
              <a:t>, хуманност, милосърдие и емпатия.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Тактичност </a:t>
            </a:r>
            <a:r>
              <a:rPr lang="bg-BG" sz="2000" dirty="0"/>
              <a:t>и вежливост в отношенията с пациенти, колеги </a:t>
            </a:r>
            <a:r>
              <a:rPr lang="bg-BG" sz="2000" dirty="0" smtClean="0"/>
              <a:t>и обществото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Толерантност </a:t>
            </a:r>
            <a:r>
              <a:rPr lang="bg-BG" sz="2000" dirty="0"/>
              <a:t>към религиозни убеждения, етническа и </a:t>
            </a:r>
            <a:r>
              <a:rPr lang="bg-BG" sz="2000" dirty="0" smtClean="0"/>
              <a:t>политическа принадлежност</a:t>
            </a:r>
            <a:r>
              <a:rPr lang="bg-BG" sz="2000" dirty="0"/>
              <a:t>, сексуална ориентация и други специфични </a:t>
            </a:r>
            <a:r>
              <a:rPr lang="bg-BG" sz="2000" dirty="0" smtClean="0"/>
              <a:t>индивидуални особености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Еднаквост </a:t>
            </a:r>
            <a:r>
              <a:rPr lang="bg-BG" sz="2000" dirty="0"/>
              <a:t>и </a:t>
            </a:r>
            <a:r>
              <a:rPr lang="bg-BG" sz="2000" dirty="0" err="1"/>
              <a:t>равнопоставеност</a:t>
            </a:r>
            <a:r>
              <a:rPr lang="bg-BG" sz="2000" dirty="0"/>
              <a:t> в отношенията към пациентите, независимо </a:t>
            </a:r>
            <a:r>
              <a:rPr lang="bg-BG" sz="2000" dirty="0" smtClean="0"/>
              <a:t>от обществено</a:t>
            </a:r>
            <a:r>
              <a:rPr lang="bg-BG" sz="2000" dirty="0"/>
              <a:t>, социално и материално положение.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33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390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Autofit/>
          </a:bodyPr>
          <a:lstStyle/>
          <a:p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Норми в професията – магистър-фармацевтът</a:t>
            </a:r>
            <a:r>
              <a:rPr lang="bg-BG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Спазва закона;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Избягва злоупотреби;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/>
              <a:t>О</a:t>
            </a:r>
            <a:r>
              <a:rPr lang="bg-BG" sz="2200" dirty="0" smtClean="0"/>
              <a:t>тпуска </a:t>
            </a:r>
            <a:r>
              <a:rPr lang="bg-BG" sz="2200" dirty="0"/>
              <a:t>лекарства по рецепта и без рецепта само когато е сигурен, че са безопасни, ефикасни и </a:t>
            </a:r>
            <a:r>
              <a:rPr lang="bg-BG" sz="2200" dirty="0" smtClean="0"/>
              <a:t>качествени;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Осигурява вярна</a:t>
            </a:r>
            <a:r>
              <a:rPr lang="bg-BG" sz="2200" dirty="0"/>
              <a:t>, точна и разбираема </a:t>
            </a:r>
            <a:r>
              <a:rPr lang="bg-BG" sz="2200" dirty="0" smtClean="0"/>
              <a:t>информация на пациента;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Уважава </a:t>
            </a:r>
            <a:r>
              <a:rPr lang="bg-BG" sz="2200" dirty="0"/>
              <a:t>информирания избор на пациента, който отказва </a:t>
            </a:r>
            <a:r>
              <a:rPr lang="bg-BG" sz="2200" dirty="0" smtClean="0"/>
              <a:t>лечение;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Уважава </a:t>
            </a:r>
            <a:r>
              <a:rPr lang="bg-BG" sz="2200" dirty="0"/>
              <a:t>и пази правото на конфиденциалност на </a:t>
            </a:r>
            <a:r>
              <a:rPr lang="bg-BG" sz="2200" dirty="0" smtClean="0"/>
              <a:t>пациента;</a:t>
            </a:r>
            <a:endParaRPr lang="bg-BG" sz="2200" dirty="0"/>
          </a:p>
          <a:p>
            <a:pPr marL="457200" indent="-457200">
              <a:buFont typeface="+mj-lt"/>
              <a:buAutoNum type="arabicPeriod"/>
            </a:pPr>
            <a:endParaRPr lang="bg-BG" sz="20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34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5346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1596540"/>
            <a:ext cx="7940661" cy="4428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Норми в професията – магистър-фармацевтът</a:t>
            </a:r>
            <a:r>
              <a:rPr lang="bg-BG" sz="2200" dirty="0" smtClean="0"/>
              <a:t>: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 smtClean="0"/>
              <a:t>Е </a:t>
            </a:r>
            <a:r>
              <a:rPr lang="bg-BG" sz="2200" dirty="0"/>
              <a:t>длъжен да пренасочи </a:t>
            </a:r>
            <a:r>
              <a:rPr lang="bg-BG" sz="2200" dirty="0" smtClean="0"/>
              <a:t>пациента, когато </a:t>
            </a:r>
            <a:r>
              <a:rPr lang="bg-BG" sz="2200" dirty="0"/>
              <a:t>не може да бъдат отпуснати предписани лекарства или услуги,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</a:t>
            </a:r>
            <a:r>
              <a:rPr lang="bg-BG" sz="2200" dirty="0" smtClean="0"/>
              <a:t>е </a:t>
            </a:r>
            <a:r>
              <a:rPr lang="bg-BG" sz="2200" dirty="0"/>
              <a:t>трябва да петни името на свои </a:t>
            </a:r>
            <a:r>
              <a:rPr lang="bg-BG" sz="2200" dirty="0" smtClean="0"/>
              <a:t>колеги;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</a:t>
            </a:r>
            <a:r>
              <a:rPr lang="bg-BG" sz="2200" dirty="0" smtClean="0"/>
              <a:t>е </a:t>
            </a:r>
            <a:r>
              <a:rPr lang="bg-BG" sz="2200" dirty="0"/>
              <a:t>трябва да участва в нелоялна професионална и търговска </a:t>
            </a:r>
            <a:r>
              <a:rPr lang="bg-BG" sz="2200" dirty="0" smtClean="0"/>
              <a:t>конкуренция;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О</a:t>
            </a:r>
            <a:r>
              <a:rPr lang="bg-BG" sz="2200" dirty="0" smtClean="0"/>
              <a:t>съществява </a:t>
            </a:r>
            <a:r>
              <a:rPr lang="bg-BG" sz="2200" dirty="0"/>
              <a:t>сътрудничество с други медицински и здравни специалисти с цел постигане на качествено обслужване на </a:t>
            </a:r>
            <a:r>
              <a:rPr lang="bg-BG" sz="2200" dirty="0" smtClean="0"/>
              <a:t>пациента;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Недопустимо е </a:t>
            </a:r>
            <a:r>
              <a:rPr lang="bg-BG" sz="2200" dirty="0" smtClean="0"/>
              <a:t>да </a:t>
            </a:r>
            <a:r>
              <a:rPr lang="bg-BG" sz="2200" dirty="0"/>
              <a:t>използва аптеката за постигането на политически, религиозни и други цели, неприсъщи на </a:t>
            </a:r>
            <a:r>
              <a:rPr lang="bg-BG" sz="2200" dirty="0" smtClean="0"/>
              <a:t>професията.</a:t>
            </a:r>
            <a:endParaRPr lang="bg-BG" sz="22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35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43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ЗАКОН за съсловната организация 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на магистър-фармацевтите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Административни наказания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1" y="1749245"/>
            <a:ext cx="7474310" cy="50392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Чл</a:t>
            </a:r>
            <a:r>
              <a:rPr lang="bg-BG" b="1" dirty="0"/>
              <a:t>. 37. </a:t>
            </a:r>
            <a:r>
              <a:rPr lang="bg-BG" sz="3100" b="1" dirty="0"/>
              <a:t>Магистър-фармацевтите носят отговорност за</a:t>
            </a:r>
          </a:p>
          <a:p>
            <a:pPr marL="0" indent="0">
              <a:buNone/>
            </a:pPr>
            <a:r>
              <a:rPr lang="bg-BG" sz="3100" b="1" dirty="0"/>
              <a:t>следните нарушения, допуснати при изпълнение на </a:t>
            </a:r>
          </a:p>
          <a:p>
            <a:pPr marL="0" indent="0">
              <a:buNone/>
            </a:pPr>
            <a:r>
              <a:rPr lang="bg-BG" sz="3100" b="1" dirty="0"/>
              <a:t>професионалните им задължения: </a:t>
            </a:r>
          </a:p>
          <a:p>
            <a:pPr marL="400050" lvl="1" indent="0">
              <a:buNone/>
            </a:pPr>
            <a:r>
              <a:rPr lang="bg-BG" i="1" dirty="0" smtClean="0"/>
              <a:t>1</a:t>
            </a:r>
            <a:r>
              <a:rPr lang="bg-BG" i="1" dirty="0"/>
              <a:t>. </a:t>
            </a:r>
            <a:r>
              <a:rPr lang="bg-BG" dirty="0"/>
              <a:t>неспазване на правилата, определени в Кодекса за</a:t>
            </a:r>
          </a:p>
          <a:p>
            <a:pPr marL="400050" lvl="1" indent="0">
              <a:buNone/>
            </a:pPr>
            <a:r>
              <a:rPr lang="bg-BG" dirty="0"/>
              <a:t>професионална етика на магистър-фармацевта;</a:t>
            </a:r>
          </a:p>
          <a:p>
            <a:pPr marL="400050" lvl="1" indent="0">
              <a:buNone/>
            </a:pPr>
            <a:r>
              <a:rPr lang="bg-BG" i="1" dirty="0" smtClean="0"/>
              <a:t>2</a:t>
            </a:r>
            <a:r>
              <a:rPr lang="bg-BG" i="1" dirty="0"/>
              <a:t>. </a:t>
            </a:r>
            <a:r>
              <a:rPr lang="bg-BG" dirty="0"/>
              <a:t>неспазване на правилата за добра фармацевтична</a:t>
            </a:r>
          </a:p>
          <a:p>
            <a:pPr marL="400050" lvl="1" indent="0">
              <a:buNone/>
            </a:pPr>
            <a:r>
              <a:rPr lang="bg-BG" dirty="0"/>
              <a:t>практика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 smtClean="0"/>
              <a:t>Чл</a:t>
            </a:r>
            <a:r>
              <a:rPr lang="bg-BG" b="1" dirty="0"/>
              <a:t>. 38. </a:t>
            </a:r>
            <a:r>
              <a:rPr lang="bg-BG" sz="3100" b="1" dirty="0"/>
              <a:t>За нарушения по чл. 37 на магистър-фармацевта </a:t>
            </a:r>
          </a:p>
          <a:p>
            <a:pPr marL="0" indent="0">
              <a:buNone/>
            </a:pPr>
            <a:r>
              <a:rPr lang="bg-BG" sz="3100" b="1" dirty="0"/>
              <a:t>могат да бъдат налагани следните наказания:</a:t>
            </a:r>
          </a:p>
          <a:p>
            <a:pPr marL="400050" lvl="1" indent="0">
              <a:buNone/>
            </a:pPr>
            <a:r>
              <a:rPr lang="bg-BG" i="1" dirty="0" smtClean="0"/>
              <a:t>1</a:t>
            </a:r>
            <a:r>
              <a:rPr lang="bg-BG" i="1" dirty="0"/>
              <a:t>. </a:t>
            </a:r>
            <a:r>
              <a:rPr lang="bg-BG" dirty="0"/>
              <a:t>порицание;</a:t>
            </a:r>
          </a:p>
          <a:p>
            <a:pPr marL="400050" lvl="1" indent="0">
              <a:buNone/>
            </a:pPr>
            <a:r>
              <a:rPr lang="bg-BG" i="1" dirty="0" smtClean="0"/>
              <a:t>2</a:t>
            </a:r>
            <a:r>
              <a:rPr lang="bg-BG" i="1" dirty="0"/>
              <a:t>. </a:t>
            </a:r>
            <a:r>
              <a:rPr lang="bg-BG" dirty="0"/>
              <a:t>глоба в размер от една до пет минимални работни </a:t>
            </a:r>
          </a:p>
          <a:p>
            <a:pPr marL="400050" lvl="1" indent="0">
              <a:buNone/>
            </a:pPr>
            <a:r>
              <a:rPr lang="bg-BG" dirty="0"/>
              <a:t>заплати;</a:t>
            </a:r>
          </a:p>
          <a:p>
            <a:pPr marL="400050" lvl="1" indent="0">
              <a:buNone/>
            </a:pPr>
            <a:r>
              <a:rPr lang="bg-BG" i="1" dirty="0" smtClean="0"/>
              <a:t>3</a:t>
            </a:r>
            <a:r>
              <a:rPr lang="bg-BG" i="1" dirty="0"/>
              <a:t>. </a:t>
            </a:r>
            <a:r>
              <a:rPr lang="bg-BG" dirty="0"/>
              <a:t>заличаване от регистъра на регионалната фармацевтична </a:t>
            </a:r>
          </a:p>
          <a:p>
            <a:pPr marL="400050" lvl="1" indent="0">
              <a:buNone/>
            </a:pPr>
            <a:r>
              <a:rPr lang="bg-BG" dirty="0"/>
              <a:t>колегия за срок от три месеца до три години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ЗАКОН за съсловната организация 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на магистър-фармацевтите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Административни наказания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1" y="1749245"/>
            <a:ext cx="7474310" cy="50392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Чл. 39.</a:t>
            </a:r>
            <a:r>
              <a:rPr lang="ru-RU" dirty="0"/>
              <a:t> (1) </a:t>
            </a:r>
            <a:r>
              <a:rPr lang="ru-RU" dirty="0" err="1"/>
              <a:t>Нарушенията</a:t>
            </a:r>
            <a:r>
              <a:rPr lang="ru-RU" dirty="0"/>
              <a:t> по чл. 37 се </a:t>
            </a:r>
            <a:r>
              <a:rPr lang="ru-RU" dirty="0" err="1"/>
              <a:t>установяват</a:t>
            </a:r>
            <a:r>
              <a:rPr lang="ru-RU" dirty="0"/>
              <a:t> с акт за </a:t>
            </a:r>
            <a:r>
              <a:rPr lang="ru-RU" dirty="0" err="1"/>
              <a:t>констатирано</a:t>
            </a:r>
            <a:r>
              <a:rPr lang="ru-RU" dirty="0"/>
              <a:t> нарушение.</a:t>
            </a:r>
          </a:p>
          <a:p>
            <a:pPr marL="0" indent="0">
              <a:buNone/>
            </a:pPr>
            <a:r>
              <a:rPr lang="ru-RU" dirty="0"/>
              <a:t>(2) </a:t>
            </a:r>
            <a:r>
              <a:rPr lang="ru-RU" dirty="0" err="1"/>
              <a:t>Актовете</a:t>
            </a:r>
            <a:r>
              <a:rPr lang="ru-RU" dirty="0"/>
              <a:t> по ал. 1 се </a:t>
            </a:r>
            <a:r>
              <a:rPr lang="ru-RU" dirty="0" err="1"/>
              <a:t>съставят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по </a:t>
            </a:r>
            <a:r>
              <a:rPr lang="ru-RU" dirty="0" err="1"/>
              <a:t>етика</a:t>
            </a:r>
            <a:r>
              <a:rPr lang="ru-RU" dirty="0"/>
              <a:t> и качество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съответната</a:t>
            </a:r>
            <a:r>
              <a:rPr lang="ru-RU" dirty="0"/>
              <a:t> </a:t>
            </a:r>
            <a:r>
              <a:rPr lang="ru-RU" dirty="0" err="1"/>
              <a:t>регионална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колегия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(3) </a:t>
            </a:r>
            <a:r>
              <a:rPr lang="ru-RU" dirty="0" err="1" smtClean="0"/>
              <a:t>Наказателните</a:t>
            </a:r>
            <a:r>
              <a:rPr lang="ru-RU" dirty="0" smtClean="0"/>
              <a:t> </a:t>
            </a:r>
            <a:r>
              <a:rPr lang="ru-RU" dirty="0"/>
              <a:t>постановления се </a:t>
            </a:r>
            <a:r>
              <a:rPr lang="ru-RU" dirty="0" err="1"/>
              <a:t>издават</a:t>
            </a:r>
            <a:r>
              <a:rPr lang="ru-RU" dirty="0"/>
              <a:t> от председателя на </a:t>
            </a:r>
            <a:r>
              <a:rPr lang="ru-RU" dirty="0" err="1"/>
              <a:t>управителния</a:t>
            </a:r>
            <a:r>
              <a:rPr lang="ru-RU" dirty="0"/>
              <a:t> </a:t>
            </a:r>
            <a:r>
              <a:rPr lang="ru-RU" dirty="0" err="1"/>
              <a:t>съвет</a:t>
            </a:r>
            <a:r>
              <a:rPr lang="ru-RU" dirty="0"/>
              <a:t> на </a:t>
            </a:r>
            <a:r>
              <a:rPr lang="ru-RU" dirty="0" err="1"/>
              <a:t>регионалната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колегия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(4) </a:t>
            </a:r>
            <a:r>
              <a:rPr lang="ru-RU" dirty="0" err="1"/>
              <a:t>Препис</a:t>
            </a:r>
            <a:r>
              <a:rPr lang="ru-RU" dirty="0"/>
              <a:t> от </a:t>
            </a:r>
            <a:r>
              <a:rPr lang="ru-RU" dirty="0" err="1"/>
              <a:t>наказателното</a:t>
            </a:r>
            <a:r>
              <a:rPr lang="ru-RU" dirty="0"/>
              <a:t> постановление се </a:t>
            </a:r>
            <a:r>
              <a:rPr lang="ru-RU" dirty="0" err="1"/>
              <a:t>изпраща</a:t>
            </a:r>
            <a:r>
              <a:rPr lang="ru-RU" dirty="0"/>
              <a:t> на работодателя на </a:t>
            </a:r>
            <a:r>
              <a:rPr lang="ru-RU" dirty="0" err="1"/>
              <a:t>наказаното</a:t>
            </a:r>
            <a:r>
              <a:rPr lang="ru-RU" dirty="0"/>
              <a:t> лице.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ru-RU" b="1" dirty="0"/>
              <a:t>Чл. 41.</a:t>
            </a:r>
            <a:r>
              <a:rPr lang="ru-RU" dirty="0"/>
              <a:t> (1) </a:t>
            </a:r>
            <a:r>
              <a:rPr lang="ru-RU" dirty="0" err="1"/>
              <a:t>Налагането</a:t>
            </a:r>
            <a:r>
              <a:rPr lang="ru-RU" dirty="0"/>
              <a:t> на </a:t>
            </a:r>
            <a:r>
              <a:rPr lang="ru-RU" dirty="0" err="1"/>
              <a:t>наказанията</a:t>
            </a:r>
            <a:r>
              <a:rPr lang="ru-RU" dirty="0"/>
              <a:t> по чл. 38 не </a:t>
            </a:r>
            <a:r>
              <a:rPr lang="ru-RU" dirty="0" err="1"/>
              <a:t>отменя</a:t>
            </a:r>
            <a:r>
              <a:rPr lang="ru-RU" dirty="0"/>
              <a:t> </a:t>
            </a:r>
            <a:r>
              <a:rPr lang="ru-RU" dirty="0" err="1"/>
              <a:t>търсенето</a:t>
            </a:r>
            <a:r>
              <a:rPr lang="ru-RU" dirty="0"/>
              <a:t> на </a:t>
            </a:r>
            <a:r>
              <a:rPr lang="ru-RU" dirty="0" err="1"/>
              <a:t>наказателна</a:t>
            </a:r>
            <a:r>
              <a:rPr lang="ru-RU" dirty="0"/>
              <a:t>, </a:t>
            </a:r>
            <a:r>
              <a:rPr lang="ru-RU" dirty="0" err="1"/>
              <a:t>гражданска</a:t>
            </a:r>
            <a:r>
              <a:rPr lang="ru-RU" dirty="0"/>
              <a:t> или </a:t>
            </a:r>
            <a:r>
              <a:rPr lang="ru-RU" dirty="0" err="1"/>
              <a:t>дисциплинарна</a:t>
            </a:r>
            <a:r>
              <a:rPr lang="ru-RU" dirty="0"/>
              <a:t> </a:t>
            </a:r>
            <a:r>
              <a:rPr lang="ru-RU" dirty="0" err="1"/>
              <a:t>отговорност</a:t>
            </a:r>
            <a:r>
              <a:rPr lang="ru-RU" dirty="0"/>
              <a:t> на нарушителя.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43555" y="985720"/>
            <a:ext cx="8147248" cy="73332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на вземане на етично решение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Картина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4" y="1892291"/>
            <a:ext cx="8497630" cy="44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кръглено правоъгълно изнесено означение 2"/>
          <p:cNvSpPr/>
          <p:nvPr/>
        </p:nvSpPr>
        <p:spPr>
          <a:xfrm>
            <a:off x="503548" y="5013176"/>
            <a:ext cx="1620180" cy="1224136"/>
          </a:xfrm>
          <a:prstGeom prst="wedgeRoundRectCallout">
            <a:avLst>
              <a:gd name="adj1" fmla="val 116354"/>
              <a:gd name="adj2" fmla="val -90040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Теория на </a:t>
            </a:r>
            <a:r>
              <a:rPr lang="bg-BG" dirty="0" err="1" smtClean="0"/>
              <a:t>Колберг</a:t>
            </a:r>
            <a:r>
              <a:rPr lang="bg-BG" dirty="0" smtClean="0"/>
              <a:t> за моралното развитие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06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43555" y="1138425"/>
            <a:ext cx="8147248" cy="73332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на </a:t>
            </a:r>
            <a:r>
              <a:rPr lang="bg-BG" sz="3200" b="1" dirty="0" err="1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Колберг</a:t>
            </a:r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морално развитие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Картина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916"/>
            <a:ext cx="7892103" cy="478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лавие 1"/>
          <p:cNvSpPr>
            <a:spLocks noGrp="1"/>
          </p:cNvSpPr>
          <p:nvPr>
            <p:ph type="title"/>
          </p:nvPr>
        </p:nvSpPr>
        <p:spPr>
          <a:xfrm>
            <a:off x="143555" y="985720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bg-BG" alt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Етична дилема</a:t>
            </a:r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4109644353"/>
              </p:ext>
            </p:extLst>
          </p:nvPr>
        </p:nvGraphicFramePr>
        <p:xfrm>
          <a:off x="-1383495" y="1765328"/>
          <a:ext cx="946771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151F-8ACD-4B79-8BA7-6637D9F2B91F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96260" y="1762053"/>
            <a:ext cx="7660116" cy="4568342"/>
          </a:xfrm>
        </p:spPr>
        <p:txBody>
          <a:bodyPr>
            <a:noAutofit/>
          </a:bodyPr>
          <a:lstStyle/>
          <a:p>
            <a:r>
              <a:rPr lang="bg-BG" sz="2100" dirty="0"/>
              <a:t>Повечето възрастни са на конвенционално ниво на когнитивно морално развитие и по-малко от 20% са достигнали до принципното ниво.</a:t>
            </a:r>
          </a:p>
          <a:p>
            <a:r>
              <a:rPr lang="bg-BG" sz="2100" i="1" dirty="0"/>
              <a:t>Повечето възрастни търсят извън себе си ориентир в ситуации с етични дилеми</a:t>
            </a:r>
            <a:r>
              <a:rPr lang="bg-BG" sz="2100" dirty="0"/>
              <a:t> – обръщайки се към значими други лица в съответната среда, като колеги, ръководители или </a:t>
            </a:r>
            <a:r>
              <a:rPr lang="bg-BG" sz="2100" dirty="0" err="1"/>
              <a:t>оповавайки</a:t>
            </a:r>
            <a:r>
              <a:rPr lang="bg-BG" sz="2100" dirty="0"/>
              <a:t> се на правилата и законите на обществото.</a:t>
            </a:r>
          </a:p>
          <a:p>
            <a:r>
              <a:rPr lang="bg-BG" sz="2100" i="1" dirty="0">
                <a:solidFill>
                  <a:srgbClr val="FFFF00"/>
                </a:solidFill>
              </a:rPr>
              <a:t>Повечето хора трябва да бъдат направлявани, когато става въпрос за етика</a:t>
            </a:r>
            <a:r>
              <a:rPr lang="bg-BG" sz="21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bg-BG" sz="2100" dirty="0"/>
              <a:t>Противно на общоприетите схващания, болшинството от възрастните не са автономни морални личности.</a:t>
            </a:r>
          </a:p>
          <a:p>
            <a:r>
              <a:rPr lang="bg-BG" sz="2100" dirty="0"/>
              <a:t>Те се влияят от думи и действия на </a:t>
            </a:r>
            <a:r>
              <a:rPr lang="bg-BG" sz="2100" dirty="0" err="1"/>
              <a:t>равнопоставени</a:t>
            </a:r>
            <a:r>
              <a:rPr lang="bg-BG" sz="2100" dirty="0"/>
              <a:t> и лидери </a:t>
            </a:r>
            <a:r>
              <a:rPr lang="bg-BG" sz="2100" dirty="0">
                <a:sym typeface="Symbol"/>
              </a:rPr>
              <a:t> необходимост от етично лидерство.</a:t>
            </a:r>
            <a:r>
              <a:rPr lang="bg-BG" sz="2100" dirty="0"/>
              <a:t> </a:t>
            </a:r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48965" y="1037022"/>
            <a:ext cx="4978896" cy="653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Морално разсъждаване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88776" y="1596540"/>
            <a:ext cx="7467600" cy="4873752"/>
          </a:xfrm>
        </p:spPr>
        <p:txBody>
          <a:bodyPr>
            <a:noAutofit/>
          </a:bodyPr>
          <a:lstStyle/>
          <a:p>
            <a:r>
              <a:rPr lang="bg-BG" sz="2200" dirty="0"/>
              <a:t>Моралното разсъждаване се фокусира върху вземането на решение за това, кое е правилно, а не обезателно върху извършването на това, което е правилно. </a:t>
            </a:r>
            <a:endParaRPr lang="bg-BG" sz="2200" dirty="0" smtClean="0"/>
          </a:p>
          <a:p>
            <a:r>
              <a:rPr lang="bg-BG" sz="2200" dirty="0" smtClean="0"/>
              <a:t>Хората могат да вземат </a:t>
            </a:r>
            <a:r>
              <a:rPr lang="bg-BG" sz="2200" dirty="0"/>
              <a:t>правилно решение, </a:t>
            </a:r>
            <a:r>
              <a:rPr lang="bg-BG" sz="2200" dirty="0" smtClean="0"/>
              <a:t>което да не приведат в изпълнение поради влиянието на с</a:t>
            </a:r>
            <a:r>
              <a:rPr lang="bg-BG" sz="2200" i="1" dirty="0" smtClean="0"/>
              <a:t>оциалният контекст.</a:t>
            </a:r>
          </a:p>
          <a:p>
            <a:r>
              <a:rPr lang="bg-BG" sz="2200" dirty="0" smtClean="0"/>
              <a:t>Повечето </a:t>
            </a:r>
            <a:r>
              <a:rPr lang="bg-BG" sz="2200" dirty="0"/>
              <a:t>хора са последователи, когато става въпрос за етика. </a:t>
            </a:r>
            <a:r>
              <a:rPr lang="bg-BG" sz="2200" dirty="0" smtClean="0"/>
              <a:t>Когато </a:t>
            </a:r>
            <a:r>
              <a:rPr lang="bg-BG" sz="2200" dirty="0"/>
              <a:t>те са помолени или накарани да извършат нещо неетично, повечето биха го направили. </a:t>
            </a:r>
            <a:endParaRPr lang="bg-BG" sz="2200" dirty="0" smtClean="0"/>
          </a:p>
          <a:p>
            <a:r>
              <a:rPr lang="bg-BG" sz="2200" dirty="0" smtClean="0"/>
              <a:t>Неетичното </a:t>
            </a:r>
            <a:r>
              <a:rPr lang="bg-BG" sz="2200" dirty="0"/>
              <a:t>поведение не винаги е резултат на недостатъци, лоши характерови черти на </a:t>
            </a:r>
            <a:r>
              <a:rPr lang="bg-BG" sz="2200" dirty="0" smtClean="0"/>
              <a:t>индивида, а може </a:t>
            </a:r>
            <a:r>
              <a:rPr lang="bg-BG" sz="2200" dirty="0"/>
              <a:t>да е резултат от система, която насърчава или подкрепя неетичното поведение</a:t>
            </a:r>
            <a:r>
              <a:rPr lang="bg-BG" sz="2200" dirty="0" smtClean="0"/>
              <a:t>.</a:t>
            </a:r>
            <a:endParaRPr lang="bg-BG" sz="2200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48965" y="1037022"/>
            <a:ext cx="4978896" cy="653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Морално разсъждаване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8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3554" y="3887115"/>
            <a:ext cx="7008875" cy="763525"/>
          </a:xfrm>
        </p:spPr>
        <p:txBody>
          <a:bodyPr/>
          <a:lstStyle/>
          <a:p>
            <a:r>
              <a:rPr lang="bg-BG" dirty="0" smtClean="0"/>
              <a:t>МОДЕЛ ЗА ЕТИЧЕН АНАЛИЗ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BA0C-B44E-4DF4-94DB-29F3EDA63CD3}" type="datetime1">
              <a:rPr lang="en-US" smtClean="0"/>
              <a:t>2/4/2017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1. Кой е основният проблем в случая?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bg-BG" dirty="0"/>
              <a:t>Определете основния проблем задавайки си въпроса: трябва ли да извърша/да се въздържа от извършването на действие Х?</a:t>
            </a:r>
          </a:p>
          <a:p>
            <a:pPr marL="0" indent="0" hangingPunct="0">
              <a:buNone/>
            </a:pPr>
            <a:r>
              <a:rPr lang="bg-BG" i="1" dirty="0"/>
              <a:t>	</a:t>
            </a: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Прецизност на дефиницията на основния проблем 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6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2. Кои са заинтересованите страни в дилемата</a:t>
            </a:r>
            <a:r>
              <a:rPr lang="bg-BG" b="1" i="1" dirty="0" smtClean="0"/>
              <a:t>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96260" y="2067463"/>
            <a:ext cx="7628540" cy="4873752"/>
          </a:xfrm>
        </p:spPr>
        <p:txBody>
          <a:bodyPr>
            <a:normAutofit/>
          </a:bodyPr>
          <a:lstStyle/>
          <a:p>
            <a:pPr lvl="0" hangingPunct="0"/>
            <a:r>
              <a:rPr lang="bg-BG" dirty="0" smtClean="0"/>
              <a:t>Кои </a:t>
            </a:r>
            <a:r>
              <a:rPr lang="bg-BG" dirty="0"/>
              <a:t>хора или въвлечени страни трябва да бъдат включени в </a:t>
            </a:r>
            <a:r>
              <a:rPr lang="bg-BG" dirty="0" smtClean="0"/>
              <a:t>решението?</a:t>
            </a:r>
          </a:p>
          <a:p>
            <a:pPr lvl="0" hangingPunct="0"/>
            <a:r>
              <a:rPr lang="bg-BG" dirty="0" smtClean="0"/>
              <a:t>Чии </a:t>
            </a:r>
            <a:r>
              <a:rPr lang="bg-BG" dirty="0"/>
              <a:t>права, интереси и благополучие са отчетени в решението? </a:t>
            </a:r>
            <a:r>
              <a:rPr lang="bg-BG" dirty="0" err="1"/>
              <a:t>Избройте</a:t>
            </a:r>
            <a:r>
              <a:rPr lang="bg-BG" dirty="0"/>
              <a:t> ценностите, които те представят.</a:t>
            </a:r>
          </a:p>
          <a:p>
            <a:pPr marL="0" indent="0" hangingPunct="0">
              <a:buNone/>
            </a:pP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Завършеност и прецизност в преценката на заинтересованите страни и интересите им.</a:t>
            </a:r>
            <a:r>
              <a:rPr lang="bg-BG" dirty="0"/>
              <a:t>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17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3. Кои правила или насоки за поведение са приложими към дилемата?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723600"/>
            <a:ext cx="7467600" cy="4873752"/>
          </a:xfrm>
        </p:spPr>
        <p:txBody>
          <a:bodyPr/>
          <a:lstStyle/>
          <a:p>
            <a:pPr lvl="0" hangingPunct="0"/>
            <a:r>
              <a:rPr lang="bg-BG" dirty="0" err="1"/>
              <a:t>Избройте</a:t>
            </a:r>
            <a:r>
              <a:rPr lang="bg-BG" dirty="0"/>
              <a:t> уместните правила, предписания и насоки за поведение в случая. Източници на информация за тях са законите, кодексите за поведение и др. </a:t>
            </a:r>
          </a:p>
          <a:p>
            <a:pPr lvl="0" hangingPunct="0"/>
            <a:r>
              <a:rPr lang="bg-BG" dirty="0"/>
              <a:t>Изяснете основните отговорности в конкретната институция, екип и длъжност.</a:t>
            </a:r>
          </a:p>
          <a:p>
            <a:pPr marL="0" indent="0" hangingPunct="0">
              <a:buNone/>
            </a:pP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Завършеност на описите и прецизност в интерпретацията на дилемата. 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32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4. Какви аргументи могат да бъдат изтъкнати?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0" y="2054655"/>
            <a:ext cx="8084215" cy="4123035"/>
          </a:xfrm>
        </p:spPr>
        <p:txBody>
          <a:bodyPr>
            <a:noAutofit/>
          </a:bodyPr>
          <a:lstStyle/>
          <a:p>
            <a:pPr lvl="0" hangingPunct="0"/>
            <a:r>
              <a:rPr lang="bg-BG" sz="2000" dirty="0"/>
              <a:t>За да формулирате основателна позиция по дилемата е необходимо да се опишат уместните аргументи – аргументите в подкрепа на обмисленото ви действие и аргументите против. Целта на създаването на такъв списък не е да се неутрализират противоположните аргументи, а да се уверим и да покажем, че сме взели под внимание всички уместни аргументи. </a:t>
            </a:r>
          </a:p>
          <a:p>
            <a:pPr lvl="0" hangingPunct="0"/>
            <a:r>
              <a:rPr lang="bg-BG" sz="2000" dirty="0"/>
              <a:t>Уверете се, че всички заинтересовани страни, правила, насоки на поведение са отчетени (проверете стъпки 2 и 3). </a:t>
            </a:r>
          </a:p>
          <a:p>
            <a:pPr lvl="0" hangingPunct="0"/>
            <a:r>
              <a:rPr lang="bg-BG" sz="2000" dirty="0"/>
              <a:t>В заключението може да се направи опит за минимизиране на нанесените вреди. </a:t>
            </a:r>
          </a:p>
          <a:p>
            <a:pPr lvl="0" hangingPunct="0"/>
            <a:r>
              <a:rPr lang="bg-BG" sz="2000" dirty="0"/>
              <a:t>Разделете аргументите в групи: </a:t>
            </a:r>
            <a:r>
              <a:rPr lang="bg-BG" sz="2000" dirty="0" err="1"/>
              <a:t>деонтологични</a:t>
            </a:r>
            <a:r>
              <a:rPr lang="bg-BG" sz="2000" dirty="0"/>
              <a:t> и </a:t>
            </a:r>
            <a:r>
              <a:rPr lang="bg-BG" sz="2000" dirty="0" err="1"/>
              <a:t>консеквенциални</a:t>
            </a:r>
            <a:r>
              <a:rPr lang="bg-BG" sz="2000" dirty="0"/>
              <a:t>.</a:t>
            </a:r>
          </a:p>
          <a:p>
            <a:pPr marL="0" indent="0" hangingPunct="0">
              <a:buNone/>
            </a:pPr>
            <a:r>
              <a:rPr lang="bg-BG" sz="2000" i="1" dirty="0" smtClean="0"/>
              <a:t>Тест</a:t>
            </a:r>
            <a:r>
              <a:rPr lang="bg-BG" sz="2000" i="1" dirty="0"/>
              <a:t>: Завършеност на описите и прецизност на </a:t>
            </a:r>
            <a:r>
              <a:rPr lang="bg-BG" sz="2000" i="1" dirty="0" err="1"/>
              <a:t>ранжирането</a:t>
            </a:r>
            <a:r>
              <a:rPr lang="bg-BG" sz="2000" i="1" dirty="0"/>
              <a:t> на аргументите.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7111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5. Какво е Вашето заключение</a:t>
            </a:r>
            <a:r>
              <a:rPr lang="bg-BG" b="1" i="1" dirty="0" smtClean="0"/>
              <a:t>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762053"/>
            <a:ext cx="7467600" cy="4873752"/>
          </a:xfrm>
        </p:spPr>
        <p:txBody>
          <a:bodyPr/>
          <a:lstStyle/>
          <a:p>
            <a:pPr hangingPunct="0"/>
            <a:r>
              <a:rPr lang="bg-BG" dirty="0"/>
              <a:t>Когато всички аргументи са изброени и </a:t>
            </a:r>
            <a:r>
              <a:rPr lang="bg-BG" dirty="0" err="1"/>
              <a:t>ранжирани</a:t>
            </a:r>
            <a:r>
              <a:rPr lang="bg-BG" dirty="0"/>
              <a:t>, може да се формулира заключение. </a:t>
            </a:r>
            <a:endParaRPr lang="bg-BG" dirty="0" smtClean="0"/>
          </a:p>
          <a:p>
            <a:pPr hangingPunct="0"/>
            <a:r>
              <a:rPr lang="bg-BG" dirty="0" smtClean="0"/>
              <a:t>В </a:t>
            </a:r>
            <a:r>
              <a:rPr lang="bg-BG" dirty="0"/>
              <a:t>заключението разумното решение може да е подкрепено със солидни аргументи и чрез отчитане на заинтересованите страни.</a:t>
            </a:r>
          </a:p>
          <a:p>
            <a:pPr marL="0" indent="0" hangingPunct="0">
              <a:buNone/>
            </a:pPr>
            <a:endParaRPr lang="bg-BG" i="1" dirty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Съгласуваност на заключението с претеглянето на аргументите.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0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bg-BG" b="1" i="1" dirty="0"/>
              <a:t>6. Ще го направите ли?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48965" y="1762053"/>
            <a:ext cx="7467600" cy="4873752"/>
          </a:xfrm>
        </p:spPr>
        <p:txBody>
          <a:bodyPr/>
          <a:lstStyle/>
          <a:p>
            <a:pPr lvl="0" hangingPunct="0"/>
            <a:r>
              <a:rPr lang="bg-BG" dirty="0"/>
              <a:t>Подкрепяте ли такова заключение? </a:t>
            </a:r>
          </a:p>
          <a:p>
            <a:pPr lvl="0" hangingPunct="0"/>
            <a:r>
              <a:rPr lang="bg-BG" dirty="0"/>
              <a:t>Възнамерявате ли да действате според заключението? </a:t>
            </a:r>
          </a:p>
          <a:p>
            <a:pPr lvl="0" hangingPunct="0"/>
            <a:r>
              <a:rPr lang="bg-BG" dirty="0"/>
              <a:t>Можете ли да защитите заключението си пред колегите и заинтересованите лица?</a:t>
            </a:r>
          </a:p>
          <a:p>
            <a:pPr marL="0" indent="0" hangingPunct="0">
              <a:buNone/>
            </a:pPr>
            <a:endParaRPr lang="bg-BG" i="1" dirty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Правдоподобност по отношение на собствените интуиции и практическа осъществимост.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41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 (медицинската) етика</a:t>
            </a:r>
            <a:b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/инструменти за морално разсъждаване/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5" y="1901951"/>
            <a:ext cx="7329840" cy="44284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1. Аргумент </a:t>
            </a:r>
            <a:r>
              <a:rPr lang="bg-BG" altLang="bg-BG" i="1" dirty="0"/>
              <a:t>=</a:t>
            </a:r>
            <a:r>
              <a:rPr lang="bg-BG" altLang="bg-BG" i="1" dirty="0" smtClean="0"/>
              <a:t> набор от основания в подкрепа на дадено заключение</a:t>
            </a:r>
          </a:p>
          <a:p>
            <a:pPr eaLnBrk="1" hangingPunct="1"/>
            <a:r>
              <a:rPr lang="bg-BG" altLang="bg-BG" i="1" dirty="0" smtClean="0"/>
              <a:t>Позоваване на авторитетен източник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Позоваване на консенсус /мнение на мнозинството/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Позоваване на интуиция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Диалектически метод (</a:t>
            </a:r>
            <a:r>
              <a:rPr lang="bg-BG" altLang="bg-BG" i="1" dirty="0" err="1" smtClean="0"/>
              <a:t>метод</a:t>
            </a:r>
            <a:r>
              <a:rPr lang="bg-BG" altLang="bg-BG" i="1" dirty="0" smtClean="0"/>
              <a:t> на Сократ)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Аргумент на действие против естествения ред на нещата в природата</a:t>
            </a:r>
          </a:p>
          <a:p>
            <a:pPr eaLnBrk="1" hangingPunct="1"/>
            <a:r>
              <a:rPr lang="bg-BG" altLang="bg-BG" i="1" dirty="0" smtClean="0"/>
              <a:t>Аргумент на наклонената плоскост</a:t>
            </a:r>
          </a:p>
          <a:p>
            <a:pPr marL="0" indent="0" eaLnBrk="1" hangingPunct="1">
              <a:buNone/>
            </a:pPr>
            <a:r>
              <a:rPr lang="bg-BG" altLang="bg-BG" dirty="0" smtClean="0"/>
              <a:t> </a:t>
            </a:r>
          </a:p>
          <a:p>
            <a:pPr eaLnBrk="1" hangingPunct="1"/>
            <a:endParaRPr lang="bg-BG" altLang="bg-BG" dirty="0" smtClean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0938-DF47-47C7-9DF3-243058CC54E6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 (медицинската) етика</a:t>
            </a:r>
            <a:b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/инструменти за морално разсъждаване/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2054656"/>
            <a:ext cx="7482545" cy="397032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2. Анализ на понятията</a:t>
            </a:r>
          </a:p>
          <a:p>
            <a:pPr eaLnBrk="1" hangingPunct="1"/>
            <a:r>
              <a:rPr lang="bg-BG" altLang="bg-BG" i="1" dirty="0" smtClean="0"/>
              <a:t>Определяне на термините</a:t>
            </a:r>
            <a:endParaRPr lang="bg-BG" altLang="bg-BG" dirty="0" smtClean="0"/>
          </a:p>
          <a:p>
            <a:pPr eaLnBrk="1" hangingPunct="1"/>
            <a:r>
              <a:rPr lang="bg-BG" altLang="bg-BG" i="1" dirty="0" smtClean="0"/>
              <a:t>Разграничаване между сходни термини</a:t>
            </a:r>
            <a:endParaRPr lang="bg-BG" altLang="bg-BG" dirty="0" smtClean="0"/>
          </a:p>
          <a:p>
            <a:pPr eaLnBrk="1" hangingPunct="1"/>
            <a:r>
              <a:rPr lang="bg-BG" altLang="bg-BG" i="1" dirty="0" smtClean="0"/>
              <a:t>Определяне на сходни черти</a:t>
            </a:r>
            <a:endParaRPr lang="bg-BG" altLang="bg-BG" dirty="0" smtClean="0"/>
          </a:p>
          <a:p>
            <a:pPr marL="0" indent="0" eaLnBrk="1" hangingPunct="1">
              <a:buNone/>
            </a:pPr>
            <a:r>
              <a:rPr lang="bg-BG" altLang="bg-BG" dirty="0" smtClean="0"/>
              <a:t> </a:t>
            </a:r>
          </a:p>
          <a:p>
            <a:pPr marL="0" indent="0" eaLnBrk="1" hangingPunct="1">
              <a:buNone/>
            </a:pPr>
            <a:r>
              <a:rPr lang="bg-BG" altLang="bg-BG" i="1" dirty="0">
                <a:solidFill>
                  <a:srgbClr val="FFFF00"/>
                </a:solidFill>
              </a:rPr>
              <a:t>3</a:t>
            </a:r>
            <a:r>
              <a:rPr lang="bg-BG" altLang="bg-BG" i="1" dirty="0" smtClean="0">
                <a:solidFill>
                  <a:srgbClr val="FFFF00"/>
                </a:solidFill>
              </a:rPr>
              <a:t>. Сравняване на случаи </a:t>
            </a:r>
          </a:p>
          <a:p>
            <a:pPr marL="0" indent="0" eaLnBrk="1" hangingPunct="1">
              <a:buNone/>
            </a:pPr>
            <a:endParaRPr lang="bg-BG" altLang="bg-BG" i="1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4. Разсъждаване чрез приложение на принципи</a:t>
            </a:r>
            <a:endParaRPr lang="bg-BG" altLang="bg-BG" dirty="0" smtClean="0">
              <a:solidFill>
                <a:srgbClr val="FFFF00"/>
              </a:solidFill>
            </a:endParaRPr>
          </a:p>
          <a:p>
            <a:pPr eaLnBrk="1" hangingPunct="1"/>
            <a:endParaRPr lang="bg-BG" altLang="bg-BG" dirty="0" smtClean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B710-76D4-462C-B204-2128875D800C}" type="datetime1">
              <a:rPr lang="en-US" smtClean="0"/>
              <a:t>2/4/2017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b="1" i="1" dirty="0" smtClean="0"/>
              <a:t>Какво представлява етичната теория?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i="1" dirty="0" smtClean="0"/>
              <a:t>Подход за доказване правотата на определено етично решение</a:t>
            </a:r>
            <a:r>
              <a:rPr lang="bg-BG" altLang="bg-BG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i="1" dirty="0" smtClean="0"/>
              <a:t>Средство за организиране на комплексната информация, конкуриращите се ценности и интереси</a:t>
            </a:r>
            <a:r>
              <a:rPr lang="bg-BG" altLang="bg-BG" dirty="0" smtClean="0"/>
              <a:t>. 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EF26-DB5D-4E51-B1A5-C4288DEA6A55}" type="datetime1">
              <a:rPr lang="en-US" smtClean="0"/>
              <a:t>2/4/2017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053-5D6B-4290-9C98-CBFC5914C213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3823510534"/>
              </p:ext>
            </p:extLst>
          </p:nvPr>
        </p:nvGraphicFramePr>
        <p:xfrm>
          <a:off x="71252" y="2054655"/>
          <a:ext cx="8929193" cy="42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475753"/>
              </p:ext>
            </p:extLst>
          </p:nvPr>
        </p:nvGraphicFramePr>
        <p:xfrm>
          <a:off x="-1" y="-83218"/>
          <a:ext cx="9144002" cy="73436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0606"/>
                <a:gridCol w="2491132"/>
                <a:gridCol w="2491132"/>
                <a:gridCol w="2491132"/>
              </a:tblGrid>
              <a:tr h="821333"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ЕТИЧНА</a:t>
                      </a:r>
                      <a:r>
                        <a:rPr lang="bg-B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ТЕОРИЯ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ЕТИКА НА ДОБРОДЕТЕЛТА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ДЕОНТОЛОГИЯ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УТИЛИТАРИЗЪМ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1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ФОКУСИРАНЕ</a:t>
                      </a:r>
                      <a:r>
                        <a:rPr lang="bg-BG" b="1" baseline="0" dirty="0" smtClean="0"/>
                        <a:t> ВЪРХУ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ИЗВЪРШИТЕЛЯ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23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ОБРЪЩА СЕ ВНИМАНИЕ НА: 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характера и мотивацията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начина на извършване на действието (изпълнение</a:t>
                      </a:r>
                      <a:r>
                        <a:rPr lang="bg-BG" baseline="0" dirty="0" smtClean="0"/>
                        <a:t> на дълга)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резултата от 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066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МОРАЛНО ПРАВИЛНО</a:t>
                      </a:r>
                      <a:r>
                        <a:rPr lang="bg-BG" b="1" baseline="0" dirty="0" smtClean="0"/>
                        <a:t> ДЕЙСТВИЕ Е: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добродетелния</a:t>
                      </a:r>
                      <a:r>
                        <a:rPr lang="bg-BG" baseline="0" dirty="0" smtClean="0"/>
                        <a:t> човек би извършил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е продиктувано от дълга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носи добро за мнозинството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624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СИЛНИ СТРАНИ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По-индивидуална</a:t>
                      </a:r>
                      <a:r>
                        <a:rPr lang="bg-BG" baseline="0" dirty="0" smtClean="0"/>
                        <a:t> теория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Не е обвързана с правила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err="1" smtClean="0"/>
                        <a:t>Очератава</a:t>
                      </a:r>
                      <a:r>
                        <a:rPr lang="bg-BG" dirty="0" smtClean="0"/>
                        <a:t> ясни правила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Не е субективна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Последователна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Практична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err="1" smtClean="0"/>
                        <a:t>Флексибилна</a:t>
                      </a:r>
                      <a:endParaRPr lang="bg-BG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Няма конфликтни правила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832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СЛАБИ СТРАНИ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Няма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dirty="0" smtClean="0"/>
                        <a:t>универсални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dirty="0" smtClean="0"/>
                        <a:t>добродетели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Добрия характер,</a:t>
                      </a:r>
                      <a:r>
                        <a:rPr lang="bg-BG" baseline="0" dirty="0" smtClean="0"/>
                        <a:t> а не толкова действието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Трудно при конфликти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От</a:t>
                      </a:r>
                      <a:r>
                        <a:rPr lang="bg-BG" baseline="0" dirty="0" smtClean="0"/>
                        <a:t> къде идват правилата?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Конфликт на правила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Не отчита резултата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Едностранна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Трудности при измерването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Не зачита индивидуалните права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3100</Words>
  <Application>Microsoft Office PowerPoint</Application>
  <PresentationFormat>Презентация на цял екран (4:3)</PresentationFormat>
  <Paragraphs>342</Paragraphs>
  <Slides>48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48</vt:i4>
      </vt:variant>
    </vt:vector>
  </HeadingPairs>
  <TitlesOfParts>
    <vt:vector size="50" baseType="lpstr">
      <vt:lpstr>Office Theme</vt:lpstr>
      <vt:lpstr>Visio</vt:lpstr>
      <vt:lpstr>Основи на етичните решения във фармацевтичната практика</vt:lpstr>
      <vt:lpstr>План на лекция 3</vt:lpstr>
      <vt:lpstr>Разлика между обичайно вземане на решения и етично вземане на решения</vt:lpstr>
      <vt:lpstr>Етична дилема</vt:lpstr>
      <vt:lpstr>Методи на (медицинската) етика /инструменти за морално разсъждаване/</vt:lpstr>
      <vt:lpstr>Методи на (медицинската) етика /инструменти за морално разсъждаване/</vt:lpstr>
      <vt:lpstr>ТЕОРИИ НА ЕТИКАТА</vt:lpstr>
      <vt:lpstr>ТЕОРИИ НА ЕТИКАТА</vt:lpstr>
      <vt:lpstr>Презентация на PowerPoint</vt:lpstr>
      <vt:lpstr>Добродетели на фармацевта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Допълващи се взаимоотношения консеквенциализъм-деонтология</vt:lpstr>
      <vt:lpstr>Противопоставени взаимоотношения консеквенциализъм-деонтология</vt:lpstr>
      <vt:lpstr>Презентация на PowerPoint</vt:lpstr>
      <vt:lpstr>КРИТИКИ КЪМ ПРИНЦИПАЛИЗМА</vt:lpstr>
      <vt:lpstr>ПРИНЦИПИ НА TAVISTOCK</vt:lpstr>
      <vt:lpstr>ПРИНЦИПИ НА TAVISTOCK</vt:lpstr>
      <vt:lpstr>ПРИЛОЖЕНИЕ НА ПРИНЦИПИТЕ</vt:lpstr>
      <vt:lpstr>ЕТИЧНИ КОДЕКСИ Определение</vt:lpstr>
      <vt:lpstr>Особености на етичния кодекс</vt:lpstr>
      <vt:lpstr>Ключови принципи в етичните фармацевтични кодекси</vt:lpstr>
      <vt:lpstr>Други съществуващи напътствия за упражняване на професията</vt:lpstr>
      <vt:lpstr>Презентация на PowerPoint</vt:lpstr>
      <vt:lpstr>Основни моменти в етичните кодекси за фармацевтичната професия</vt:lpstr>
      <vt:lpstr>Етични кодекси за фармацевтичната професия в България</vt:lpstr>
      <vt:lpstr>Кодекс за професионална етика на магистър-фармацевта</vt:lpstr>
      <vt:lpstr>Кодекс за професионална етика на магистър-фармацевта</vt:lpstr>
      <vt:lpstr>Презентация на PowerPoint</vt:lpstr>
      <vt:lpstr>ЗАКОН за съсловната организация  на магистър-фармацевтите Административни наказания</vt:lpstr>
      <vt:lpstr>ЗАКОН за съсловната организация  на магистър-фармацевтите Административни наказания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МОДЕЛ ЗА ЕТИЧЕН АНАЛИЗ</vt:lpstr>
      <vt:lpstr>1. Кой е основният проблем в случая? </vt:lpstr>
      <vt:lpstr>2. Кои са заинтересованите страни в дилемата?</vt:lpstr>
      <vt:lpstr>3. Кои правила или насоки за поведение са приложими към дилемата? </vt:lpstr>
      <vt:lpstr>4. Какви аргументи могат да бъдат изтъкнати? </vt:lpstr>
      <vt:lpstr>5. Какво е Вашето заключение?</vt:lpstr>
      <vt:lpstr>6. Ще го направите ли?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Doc.Aleкsandrova</cp:lastModifiedBy>
  <cp:revision>180</cp:revision>
  <dcterms:created xsi:type="dcterms:W3CDTF">2013-08-21T19:17:07Z</dcterms:created>
  <dcterms:modified xsi:type="dcterms:W3CDTF">2017-02-04T12:24:19Z</dcterms:modified>
</cp:coreProperties>
</file>