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6" r:id="rId2"/>
    <p:sldId id="283" r:id="rId3"/>
    <p:sldId id="257" r:id="rId4"/>
    <p:sldId id="282" r:id="rId5"/>
    <p:sldId id="284" r:id="rId6"/>
    <p:sldId id="298" r:id="rId7"/>
    <p:sldId id="285" r:id="rId8"/>
    <p:sldId id="299" r:id="rId9"/>
    <p:sldId id="301" r:id="rId10"/>
    <p:sldId id="300" r:id="rId11"/>
    <p:sldId id="292" r:id="rId12"/>
    <p:sldId id="293" r:id="rId13"/>
    <p:sldId id="286" r:id="rId14"/>
    <p:sldId id="287" r:id="rId15"/>
    <p:sldId id="288" r:id="rId16"/>
    <p:sldId id="289" r:id="rId17"/>
    <p:sldId id="290" r:id="rId18"/>
    <p:sldId id="291" r:id="rId19"/>
    <p:sldId id="294" r:id="rId20"/>
    <p:sldId id="295" r:id="rId21"/>
    <p:sldId id="296" r:id="rId22"/>
    <p:sldId id="297" r:id="rId23"/>
    <p:sldId id="302" r:id="rId24"/>
    <p:sldId id="303" r:id="rId25"/>
    <p:sldId id="310" r:id="rId26"/>
    <p:sldId id="305" r:id="rId27"/>
    <p:sldId id="306" r:id="rId28"/>
    <p:sldId id="307" r:id="rId29"/>
    <p:sldId id="309" r:id="rId30"/>
    <p:sldId id="304" r:id="rId31"/>
    <p:sldId id="259" r:id="rId32"/>
    <p:sldId id="311" r:id="rId33"/>
    <p:sldId id="312" r:id="rId34"/>
    <p:sldId id="313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33" r:id="rId46"/>
    <p:sldId id="324" r:id="rId47"/>
    <p:sldId id="325" r:id="rId48"/>
    <p:sldId id="326" r:id="rId49"/>
    <p:sldId id="327" r:id="rId50"/>
    <p:sldId id="328" r:id="rId51"/>
    <p:sldId id="329" r:id="rId52"/>
    <p:sldId id="330" r:id="rId53"/>
    <p:sldId id="331" r:id="rId54"/>
    <p:sldId id="332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F9B"/>
    <a:srgbClr val="EBFF75"/>
    <a:srgbClr val="FFE0A3"/>
    <a:srgbClr val="FF3399"/>
    <a:srgbClr val="CC3399"/>
    <a:srgbClr val="70AC2E"/>
    <a:srgbClr val="C19FFF"/>
    <a:srgbClr val="CAB4EA"/>
    <a:srgbClr val="D3B5E9"/>
    <a:srgbClr val="D68B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ен стил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ен стил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248" autoAdjust="0"/>
  </p:normalViewPr>
  <p:slideViewPr>
    <p:cSldViewPr>
      <p:cViewPr varScale="1">
        <p:scale>
          <a:sx n="65" d="100"/>
          <a:sy n="65" d="100"/>
        </p:scale>
        <p:origin x="-194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4DD4B-FA7C-4460-AC36-F7E2EDB9EE10}" type="datetimeFigureOut">
              <a:rPr lang="bg-BG" smtClean="0"/>
              <a:t>21.1.2017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5C14A-8D44-429D-A2F8-B661B86F56A3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0528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FB5BA-AD46-4A12-B99C-200C61DEF169}" type="datetimeFigureOut">
              <a:rPr lang="bg-BG" smtClean="0"/>
              <a:t>21.1.2017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B8C91D-0853-48A5-ACE6-0091528D308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88840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1624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20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21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При</a:t>
            </a:r>
            <a:r>
              <a:rPr lang="bg-BG" baseline="0" dirty="0" smtClean="0"/>
              <a:t> съчетаване на силен контрол от страна на доставчика на услуги (в нашия случай фармацевта) и слаб контрол на страна на пациента е налице </a:t>
            </a:r>
            <a:r>
              <a:rPr lang="bg-BG" b="1" baseline="0" dirty="0" err="1" smtClean="0"/>
              <a:t>патерналистичен</a:t>
            </a:r>
            <a:r>
              <a:rPr lang="bg-BG" b="1" baseline="0" dirty="0" smtClean="0"/>
              <a:t> модел</a:t>
            </a:r>
            <a:r>
              <a:rPr lang="bg-BG" baseline="0" dirty="0" smtClean="0"/>
              <a:t>. Фармацевтът е в доминираща позиция и решава какво е или не е в интерес на пациента, който е пасивен. При </a:t>
            </a:r>
            <a:r>
              <a:rPr lang="bg-BG" b="1" baseline="0" dirty="0" smtClean="0"/>
              <a:t>консумативния модел </a:t>
            </a:r>
            <a:r>
              <a:rPr lang="bg-BG" baseline="0" dirty="0" smtClean="0"/>
              <a:t>ролите се разменят и фармацевтът съгласявайки се с желанието на активния пациент. </a:t>
            </a:r>
            <a:r>
              <a:rPr lang="bg-BG" b="1" baseline="0" dirty="0" smtClean="0"/>
              <a:t>Неангажиращият модел</a:t>
            </a:r>
            <a:r>
              <a:rPr lang="bg-BG" baseline="0" dirty="0" smtClean="0"/>
              <a:t>, макар да съществува на теория като съчетание на роли, не е благоприятен за вземане на информирано решение от страна на пациента. </a:t>
            </a:r>
            <a:r>
              <a:rPr lang="bg-BG" b="1" baseline="0" dirty="0" smtClean="0"/>
              <a:t>Моделът на сътрудничество </a:t>
            </a:r>
            <a:r>
              <a:rPr lang="bg-BG" baseline="0" dirty="0" smtClean="0"/>
              <a:t>е близък до овластяване на пациента и се счита за идеал на взаимоотношения на истинско партньорство между двете въвлечени страни. Терминът „овластяване на пациента“ се отнася до подпомагането на пациента да открие и развие способността си да поеме отговорност за живота си. Моделът почива на разбирането, че макар фармацевтът да е експерт по отношение на медицинското състояние и терапията, пациентът е експерт по отношение на собственото си възприемане на болестта. Едва, когато двете експертизи се съчетаят, може да се постигне оптимален резултат в лечението.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74194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22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25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151482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31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0624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32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4062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ability to listen, understand and respond to what 	people say (active listening)</a:t>
            </a:r>
          </a:p>
          <a:p>
            <a:endParaRPr lang="en-GB" sz="1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1200" dirty="0" smtClean="0">
                <a:solidFill>
                  <a:schemeClr val="accent1">
                    <a:lumMod val="75000"/>
                  </a:schemeClr>
                </a:solidFill>
              </a:rPr>
              <a:t>	-ability to interpret the non-verbal communication 	and respond in a way that encourages continued 	interaction (evaluation).</a:t>
            </a:r>
          </a:p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B8C91D-0853-48A5-ACE6-0091528D3080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90231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619970" y="3887115"/>
            <a:ext cx="7772400" cy="76352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650640"/>
            <a:ext cx="6400800" cy="610820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30B0-9DB5-4BFA-B32F-66B4D82D97DD}" type="datetime1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F233B-C023-46B6-8E1F-1827D94CFB3C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EC4E-0AEF-4CD1-915D-9D3EA6118F2D}" type="datetime1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03DD9-40CC-443B-8F47-0AA5CA8E6E94}" type="datetime1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901951"/>
            <a:ext cx="7329840" cy="397032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B05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7016195" cy="458115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BF9FC-6EAA-4FA7-9A6A-ED05C5003639}" type="datetime1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E6514-B0DC-456E-ABCF-D39ABF3A5B11}" type="datetime1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1FD7F-D267-4337-895C-2875E5396DF0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140" y="1291130"/>
            <a:ext cx="8229600" cy="610820"/>
          </a:xfrm>
          <a:effectLst>
            <a:outerShdw blurRad="50800" dist="38100" dir="2700000" algn="tl" rotWithShape="0">
              <a:prstClr val="black">
                <a:alpha val="69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1FF9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1901950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531813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901950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31813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81E2-4A90-4F60-BCC2-3850DA8A0520}" type="datetime1">
              <a:rPr lang="en-US" smtClean="0"/>
              <a:t>1/21/2017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C2CDD-4CDD-4741-9E8F-B5DBBB84032C}" type="datetime1">
              <a:rPr lang="en-US" smtClean="0"/>
              <a:t>1/21/2017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B391B-756A-4636-9A8A-0B004CD78603}" type="datetime1">
              <a:rPr lang="en-US" smtClean="0"/>
              <a:t>1/21/2017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A0BA-C0C4-42E7-A329-E9F16359F0B1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6F9CB-8769-403C-AB30-C8092254C0D1}" type="datetime1">
              <a:rPr lang="en-US" smtClean="0"/>
              <a:t>1/21/2017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314560" y="3429000"/>
            <a:ext cx="7772400" cy="1221640"/>
          </a:xfrm>
        </p:spPr>
        <p:txBody>
          <a:bodyPr>
            <a:normAutofit fontScale="90000"/>
          </a:bodyPr>
          <a:lstStyle/>
          <a:p>
            <a:r>
              <a:rPr lang="bg-BG" b="1" dirty="0" smtClean="0"/>
              <a:t>Взаимоотношения с пациента. Професионална комуникация.</a:t>
            </a:r>
            <a:br>
              <a:rPr lang="bg-BG" b="1" dirty="0" smtClean="0"/>
            </a:br>
            <a:r>
              <a:rPr lang="bg-BG" b="1" dirty="0" smtClean="0"/>
              <a:t>Конфиденциалност. Права на пациента.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803345"/>
            <a:ext cx="6400800" cy="1221640"/>
          </a:xfrm>
        </p:spPr>
        <p:txBody>
          <a:bodyPr>
            <a:normAutofit fontScale="85000" lnSpcReduction="10000"/>
          </a:bodyPr>
          <a:lstStyle/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Проф. д-р Силвия </a:t>
            </a:r>
            <a:r>
              <a:rPr lang="bg-B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Александрова-Янкуловска</a:t>
            </a:r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дмн</a:t>
            </a:r>
          </a:p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Факултет „Обществено здраве“</a:t>
            </a:r>
          </a:p>
          <a:p>
            <a:r>
              <a:rPr lang="bg-B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Медицински Университет-Плевен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A86F9-317C-45DC-A8C4-9AB5072E605C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Последици от лошата комуникация във фармацевтичната практика: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Неподходящи терапевтични решения;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Неточни пациентски записи;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Объркване у пациента, загуба на кооперация от страна на пациента, неспазване на </a:t>
            </a:r>
            <a:r>
              <a:rPr lang="bg-BG" dirty="0" err="1" smtClean="0"/>
              <a:t>медикацията</a:t>
            </a:r>
            <a:r>
              <a:rPr lang="bg-BG" dirty="0" smtClean="0"/>
              <a:t>. </a:t>
            </a: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53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5"/>
            <a:ext cx="7482545" cy="42757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300" dirty="0" smtClean="0">
                <a:solidFill>
                  <a:srgbClr val="FFFF00"/>
                </a:solidFill>
              </a:rPr>
              <a:t>Ползи за пациента </a:t>
            </a:r>
            <a:r>
              <a:rPr lang="bg-BG" sz="2300" dirty="0" smtClean="0"/>
              <a:t>от добра комуникация във фармацевтичната практика: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Намаляване на грешките в </a:t>
            </a:r>
            <a:r>
              <a:rPr lang="bg-BG" sz="2300" dirty="0" err="1" smtClean="0"/>
              <a:t>медикацията</a:t>
            </a:r>
            <a:r>
              <a:rPr lang="bg-BG" sz="2300" dirty="0" smtClean="0"/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Намаляване на риска от неспазване на терапията;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Намаляване на страничните ефекти;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Потвърждаване на безопасността и ефективността на медикамента;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Получаване на допълнителни разяснения за заболяването;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Насочване за получаване на помощ по повод несвързани с </a:t>
            </a:r>
            <a:r>
              <a:rPr lang="bg-BG" sz="2300" dirty="0" err="1" smtClean="0"/>
              <a:t>медикацията</a:t>
            </a:r>
            <a:r>
              <a:rPr lang="bg-BG" sz="2300" dirty="0" smtClean="0"/>
              <a:t> проблеми;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Подпомагане на </a:t>
            </a:r>
            <a:r>
              <a:rPr lang="bg-BG" sz="2300" dirty="0" err="1" smtClean="0"/>
              <a:t>самообгрижването</a:t>
            </a:r>
            <a:r>
              <a:rPr lang="bg-BG" sz="2300" dirty="0" smtClean="0"/>
              <a:t>. </a:t>
            </a:r>
            <a:endParaRPr lang="bg-BG" sz="2300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1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4" y="2054656"/>
            <a:ext cx="7482545" cy="42757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300" dirty="0" smtClean="0">
                <a:solidFill>
                  <a:srgbClr val="FFFF00"/>
                </a:solidFill>
              </a:rPr>
              <a:t>Ползи за фармацевта </a:t>
            </a:r>
            <a:r>
              <a:rPr lang="bg-BG" sz="2300" dirty="0" smtClean="0"/>
              <a:t>от добра комуникация във фармацевтичната практика: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Законова защита от обвинения в неадекватно информиране;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Поддържане на професионалния статут като член на екипа;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Повишена удовлетвореност от работата;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Привличане на повече пациенти и увеличени печалби;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sz="2300" dirty="0" smtClean="0"/>
              <a:t>Намаляване на професионалния стрес. </a:t>
            </a:r>
            <a:endParaRPr lang="bg-BG" sz="2300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914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Бариери за ефективна комуникация във фармацевтичната практика:</a:t>
            </a:r>
          </a:p>
          <a:p>
            <a:pPr marL="0" indent="0">
              <a:buNone/>
            </a:pPr>
            <a:endParaRPr lang="bg-BG" dirty="0" smtClean="0"/>
          </a:p>
          <a:p>
            <a:pPr marL="514350" indent="-514350">
              <a:buAutoNum type="arabicPeriod"/>
            </a:pPr>
            <a:r>
              <a:rPr lang="bg-BG" dirty="0" smtClean="0">
                <a:solidFill>
                  <a:srgbClr val="FFFF00"/>
                </a:solidFill>
              </a:rPr>
              <a:t>От страна на средата: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Достъпност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Липса на спокойно място за общуване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Липса на време за разгръщане на дискусия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86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dirty="0" smtClean="0">
                <a:solidFill>
                  <a:srgbClr val="FFFF00"/>
                </a:solidFill>
              </a:rPr>
              <a:t>Възможности за преодоляване на бариерите от средата: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Намаляване на броя продукти, разположени в близост до гишето, за намаляване на потока от клиенти в непосредствена близост и създаване на по-уединена атмосфера;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Наличие на компютър в близост за достъп до необходимата информация без да трябва да се прекъсва контакта с пациента;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Увеличаване на персонала за освобождаване на повече време за комуникация.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159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bg-BG" dirty="0" smtClean="0"/>
              <a:t>Бариери за ефективна комуникация във фармацевтичната практика:</a:t>
            </a:r>
          </a:p>
          <a:p>
            <a:pPr marL="0" indent="0">
              <a:buNone/>
            </a:pPr>
            <a:endParaRPr lang="bg-BG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bg-BG" dirty="0" smtClean="0">
                <a:solidFill>
                  <a:srgbClr val="FFFF00"/>
                </a:solidFill>
              </a:rPr>
              <a:t>От страна на пациента: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Незнание или неуважение на ролята на фармацевта;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Неудобство да задава въпроси за </a:t>
            </a:r>
            <a:r>
              <a:rPr lang="bg-BG" dirty="0" err="1" smtClean="0"/>
              <a:t>медикацията</a:t>
            </a:r>
            <a:r>
              <a:rPr lang="bg-BG" dirty="0" smtClean="0"/>
              <a:t> или заболяването си;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Тревожност за състоянието си и невъзможност за концентрация върху дискусията.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01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 smtClean="0">
                <a:solidFill>
                  <a:srgbClr val="FFFF00"/>
                </a:solidFill>
              </a:rPr>
              <a:t>Възможности за преодоляване на бариерите от страна на пациента: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Предлагане на печатни материали за увеличаване на разбирането на информацията от пациента;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Поддържане на визуален контакт по време на разговора – ангажира се пациента и се получава невербална информация;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Насърчаване на пациента да задава въпроси;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Отделяне на повече време за отговаряне на въпросите.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94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g-BG" dirty="0" smtClean="0"/>
              <a:t>Бариери за ефективна комуникация във фармацевтичната практика:</a:t>
            </a:r>
          </a:p>
          <a:p>
            <a:pPr marL="0" indent="0">
              <a:buNone/>
            </a:pPr>
            <a:endParaRPr lang="bg-BG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bg-BG" dirty="0" smtClean="0">
                <a:solidFill>
                  <a:srgbClr val="FFFF00"/>
                </a:solidFill>
              </a:rPr>
              <a:t>От страна на фармацевта: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Липса на увереност в ролята му на съветник;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Липса на знания за медикамента;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Липса на знания за състоянието на пациента;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Лични качества (свенливост).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4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ВЪВ ФАРМАЦЕВТИЧНАТА ПРАКТИКА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bg-BG" dirty="0" smtClean="0">
                <a:solidFill>
                  <a:srgbClr val="FFFF00"/>
                </a:solidFill>
              </a:rPr>
              <a:t>Възможности за преодоляване на бариерите от страна на фармацевта: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Носене на подходящо облекло и табелка с името и професионалната квалификация;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Разгръщане на подходящ стил на комуникация за интервюиране на пациента преди да му се предоставят медикаментите;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err="1" smtClean="0"/>
              <a:t>Неверблана</a:t>
            </a:r>
            <a:r>
              <a:rPr lang="bg-BG" dirty="0" smtClean="0"/>
              <a:t> комуникация, която да показва желанието да отделите време на пациента.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3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55" y="1291130"/>
            <a:ext cx="8229600" cy="45811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КОМУНИКАЦИЯ С КОЛЕГИ И ДРУГИ ЗДРАВНИ ПРОФЕСИОНАЛИСТИ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96260" y="2207361"/>
            <a:ext cx="7482545" cy="397032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bg-BG" dirty="0" smtClean="0"/>
              <a:t>Винаги предоставяйте високо качество на услугите: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Отговаряйте своевременно на поставени въпроси;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Уведомявайте за предупреждения за лекарствено взаимодействия;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Предлагайте алтернативи;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Проследявайте лечението и осъществявайте обратна връзка;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Предоставяйте съответна документация.</a:t>
            </a:r>
            <a:endParaRPr lang="bg-BG" dirty="0"/>
          </a:p>
          <a:p>
            <a:pPr marL="514350" indent="-514350">
              <a:buAutoNum type="arabicPeriod"/>
            </a:pPr>
            <a:endParaRPr lang="bg-BG" dirty="0" smtClean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2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План на лекция 4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1901951"/>
            <a:ext cx="7329840" cy="427573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bg-BG" dirty="0" smtClean="0"/>
              <a:t>Модели на взаимоотношения с пациента</a:t>
            </a:r>
          </a:p>
          <a:p>
            <a:pPr marL="514350" indent="-514350">
              <a:buAutoNum type="arabicPeriod"/>
            </a:pPr>
            <a:r>
              <a:rPr lang="bg-BG" dirty="0" smtClean="0"/>
              <a:t>Фактори, влияещи на взаимоотношенията</a:t>
            </a:r>
          </a:p>
          <a:p>
            <a:pPr marL="514350" indent="-514350">
              <a:buAutoNum type="arabicPeriod"/>
            </a:pPr>
            <a:r>
              <a:rPr lang="bg-BG" dirty="0" smtClean="0"/>
              <a:t>Интерактивна комуникация</a:t>
            </a:r>
          </a:p>
          <a:p>
            <a:pPr marL="457200" indent="-457200">
              <a:buAutoNum type="arabicPeriod"/>
            </a:pPr>
            <a:r>
              <a:rPr lang="bg-BG" dirty="0" smtClean="0"/>
              <a:t>Последици от лоша комуникация и ползи от добра комуникация</a:t>
            </a:r>
          </a:p>
          <a:p>
            <a:pPr marL="457200" indent="-457200">
              <a:buAutoNum type="arabicPeriod"/>
            </a:pPr>
            <a:r>
              <a:rPr lang="bg-BG" dirty="0" smtClean="0"/>
              <a:t>Бариери за ефективна комуникация</a:t>
            </a:r>
          </a:p>
          <a:p>
            <a:pPr marL="457200" indent="-457200">
              <a:buAutoNum type="arabicPeriod"/>
            </a:pPr>
            <a:r>
              <a:rPr lang="bg-BG" dirty="0" smtClean="0"/>
              <a:t>Взаимоотношения </a:t>
            </a:r>
            <a:r>
              <a:rPr lang="bg-BG" dirty="0"/>
              <a:t>с </a:t>
            </a:r>
            <a:r>
              <a:rPr lang="bg-BG" dirty="0" smtClean="0"/>
              <a:t>колеги и други </a:t>
            </a:r>
            <a:r>
              <a:rPr lang="bg-BG" dirty="0"/>
              <a:t>медицински </a:t>
            </a:r>
            <a:r>
              <a:rPr lang="bg-BG" dirty="0" smtClean="0"/>
              <a:t>професионалисти  </a:t>
            </a:r>
          </a:p>
          <a:p>
            <a:pPr marL="457200" indent="-457200">
              <a:buAutoNum type="arabicPeriod"/>
            </a:pPr>
            <a:r>
              <a:rPr lang="bg-BG" dirty="0" smtClean="0"/>
              <a:t>Конфиденциалност</a:t>
            </a:r>
          </a:p>
          <a:p>
            <a:pPr marL="457200" indent="-457200">
              <a:buAutoNum type="arabicPeriod"/>
            </a:pPr>
            <a:r>
              <a:rPr lang="bg-BG" dirty="0" smtClean="0"/>
              <a:t>Права на пациента</a:t>
            </a:r>
          </a:p>
          <a:p>
            <a:pPr marL="457200" indent="-457200">
              <a:buAutoNum type="arabicPeriod"/>
            </a:pPr>
            <a:r>
              <a:rPr lang="bg-BG" dirty="0" smtClean="0"/>
              <a:t>Информирано съгласие</a:t>
            </a: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18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55" y="1291130"/>
            <a:ext cx="8229600" cy="45811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КОМУНИКАЦИЯ С КОЛЕГИ И ДРУГИ ЗДРАВНИ ПРОФЕСИОНАЛИСТИ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96260" y="2207361"/>
            <a:ext cx="7482545" cy="397032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bg-BG" dirty="0" smtClean="0"/>
              <a:t>Популяризирайте фармацевтичните услуги: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Информирайте какво можете да предложите;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Бъде представителен(а).</a:t>
            </a:r>
          </a:p>
          <a:p>
            <a:pPr marL="0" indent="0">
              <a:buNone/>
            </a:pPr>
            <a:endParaRPr lang="bg-BG" dirty="0"/>
          </a:p>
          <a:p>
            <a:pPr marL="0" indent="0">
              <a:buNone/>
            </a:pPr>
            <a:r>
              <a:rPr lang="bg-BG" dirty="0" smtClean="0"/>
              <a:t>3. Изслушвайте и симпатизирайте на колегите: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Уверете ги, че техните проблеми ще бъдат адресирани;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Предприемете подходящи стъпки и задайте въпроси, които ще разрешат проблемите.</a:t>
            </a:r>
            <a:endParaRPr lang="bg-BG" dirty="0"/>
          </a:p>
          <a:p>
            <a:pPr marL="514350" indent="-514350">
              <a:buAutoNum type="arabicPeriod" startAt="2"/>
            </a:pPr>
            <a:endParaRPr lang="bg-BG" dirty="0" smtClean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55" y="1291130"/>
            <a:ext cx="8229600" cy="45811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КОМУНИКАЦИЯ С КОЛЕГИ И ДРУГИ ЗДРАВНИ ПРОФЕСИОНАЛИСТИ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96260" y="2207361"/>
            <a:ext cx="7482545" cy="397032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bg-BG" dirty="0" smtClean="0"/>
              <a:t>Бъдете настоятелен.</a:t>
            </a:r>
          </a:p>
          <a:p>
            <a:pPr marL="514350" indent="-514350">
              <a:buFont typeface="+mj-lt"/>
              <a:buAutoNum type="arabicPeriod" startAt="4"/>
            </a:pPr>
            <a:endParaRPr lang="bg-BG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bg-BG" dirty="0" smtClean="0"/>
              <a:t>Разрешавайте конфликтите: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Предоставяйте </a:t>
            </a:r>
            <a:r>
              <a:rPr lang="bg-BG" dirty="0" err="1" smtClean="0"/>
              <a:t>фактологична</a:t>
            </a:r>
            <a:r>
              <a:rPr lang="bg-BG" dirty="0" smtClean="0"/>
              <a:t> информация по ясен начин;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Избягвайте да критикувате;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Бъдете гъвкав;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Използвайте обратната връзка, за да проверите своето разбиране и </a:t>
            </a:r>
            <a:r>
              <a:rPr lang="bg-BG" dirty="0"/>
              <a:t>това на </a:t>
            </a:r>
            <a:r>
              <a:rPr lang="bg-BG" dirty="0" smtClean="0"/>
              <a:t>другите.</a:t>
            </a:r>
          </a:p>
          <a:p>
            <a:pPr marL="514350" indent="-514350">
              <a:buFont typeface="+mj-lt"/>
              <a:buAutoNum type="arabicPeriod" startAt="4"/>
            </a:pPr>
            <a:endParaRPr lang="bg-BG" dirty="0"/>
          </a:p>
          <a:p>
            <a:pPr marL="514350" indent="-514350">
              <a:buFont typeface="+mj-lt"/>
              <a:buAutoNum type="arabicPeriod" startAt="4"/>
            </a:pPr>
            <a:endParaRPr lang="bg-BG" dirty="0"/>
          </a:p>
          <a:p>
            <a:pPr marL="514350" indent="-514350">
              <a:buAutoNum type="arabicPeriod" startAt="4"/>
            </a:pPr>
            <a:endParaRPr lang="bg-BG" dirty="0" smtClean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202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43555" y="1291130"/>
            <a:ext cx="8229600" cy="45811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КОМУНИКАЦИЯ С КОЛЕГИ И ДРУГИ ЗДРАВНИ ПРОФЕСИОНАЛИСТИ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296260" y="2207361"/>
            <a:ext cx="7482545" cy="397032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bg-BG" dirty="0" smtClean="0"/>
              <a:t>Подобрете телефонната комуникация: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Бъдете подготвени и бързи;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Започнете с поздрав;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Избягвайте отклонения от темата и прекъсвания;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Проверявайте разбирането.</a:t>
            </a:r>
          </a:p>
          <a:p>
            <a:pPr marL="514350" indent="-514350">
              <a:buFont typeface="+mj-lt"/>
              <a:buAutoNum type="arabicPeriod" startAt="6"/>
            </a:pPr>
            <a:endParaRPr lang="bg-BG" dirty="0"/>
          </a:p>
          <a:p>
            <a:pPr marL="514350" indent="-514350">
              <a:buFont typeface="+mj-lt"/>
              <a:buAutoNum type="arabicPeriod" startAt="6"/>
            </a:pPr>
            <a:endParaRPr lang="bg-BG" dirty="0"/>
          </a:p>
          <a:p>
            <a:pPr marL="514350" indent="-514350">
              <a:buAutoNum type="arabicPeriod" startAt="6"/>
            </a:pPr>
            <a:endParaRPr lang="bg-BG" dirty="0" smtClean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2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320965" y="3887115"/>
            <a:ext cx="7152430" cy="763525"/>
          </a:xfrm>
        </p:spPr>
        <p:txBody>
          <a:bodyPr/>
          <a:lstStyle/>
          <a:p>
            <a:pPr algn="l"/>
            <a:r>
              <a:rPr lang="bg-BG" dirty="0" smtClean="0"/>
              <a:t>КОНФИДЕНЦИАЛНОСТ</a:t>
            </a: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30B0-9DB5-4BFA-B32F-66B4D82D97DD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68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5B941AC6-8609-4FDC-869A-CDDE8F1A4AD1}" type="slidenum">
              <a:rPr lang="en-GB" altLang="bg-BG" sz="1400" smtClean="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bg-BG" sz="1400" smtClean="0">
              <a:solidFill>
                <a:schemeClr val="tx2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20737" y="2970885"/>
            <a:ext cx="7543800" cy="267765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defRPr/>
            </a:pPr>
            <a:r>
              <a:rPr lang="bg-BG" altLang="bg-BG" sz="2800" i="1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Медицинската </a:t>
            </a:r>
            <a:r>
              <a:rPr lang="bg-BG" altLang="bg-BG" sz="2800" i="1" dirty="0">
                <a:solidFill>
                  <a:srgbClr val="F1FF9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тайна</a:t>
            </a:r>
            <a:r>
              <a:rPr lang="bg-BG" altLang="bg-BG" sz="2800" dirty="0">
                <a:solidFill>
                  <a:srgbClr val="F1FF9B"/>
                </a:solidFill>
                <a:cs typeface="Times New Roman" pitchFamily="18" charset="0"/>
              </a:rPr>
              <a:t> </a:t>
            </a:r>
            <a:r>
              <a:rPr lang="bg-BG" altLang="bg-BG" sz="2800" dirty="0">
                <a:solidFill>
                  <a:schemeClr val="bg1"/>
                </a:solidFill>
                <a:cs typeface="Times New Roman" pitchFamily="18" charset="0"/>
              </a:rPr>
              <a:t>включва всички сведения, които пациентът е споделил с лекаря във връзка със състоянието си, и факти, открити при прегледа и изследванията, както и всичко, което </a:t>
            </a:r>
            <a:r>
              <a:rPr lang="bg-BG" altLang="bg-BG" sz="2800" dirty="0" smtClean="0">
                <a:solidFill>
                  <a:schemeClr val="bg1"/>
                </a:solidFill>
                <a:cs typeface="Times New Roman" pitchFamily="18" charset="0"/>
              </a:rPr>
              <a:t>медицинският работник </a:t>
            </a:r>
            <a:r>
              <a:rPr lang="bg-BG" altLang="bg-BG" sz="2800" dirty="0">
                <a:solidFill>
                  <a:schemeClr val="bg1"/>
                </a:solidFill>
                <a:cs typeface="Times New Roman" pitchFamily="18" charset="0"/>
              </a:rPr>
              <a:t>е научил при упражняване на професията си за </a:t>
            </a:r>
            <a:r>
              <a:rPr lang="bg-BG" altLang="bg-BG" sz="2800" dirty="0" smtClean="0">
                <a:solidFill>
                  <a:schemeClr val="bg1"/>
                </a:solidFill>
                <a:cs typeface="Times New Roman" pitchFamily="18" charset="0"/>
              </a:rPr>
              <a:t>пациента</a:t>
            </a:r>
            <a:r>
              <a:rPr lang="bg-BG" altLang="bg-BG" sz="2800" i="1" dirty="0" smtClean="0">
                <a:solidFill>
                  <a:schemeClr val="bg1"/>
                </a:solidFill>
                <a:cs typeface="Times New Roman" pitchFamily="18" charset="0"/>
              </a:rPr>
              <a:t>.</a:t>
            </a:r>
            <a:endParaRPr lang="bg-BG" altLang="bg-BG" sz="2800" dirty="0">
              <a:solidFill>
                <a:schemeClr val="bg1"/>
              </a:solidFill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220737" y="1384057"/>
            <a:ext cx="7315200" cy="95410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bg-BG" altLang="bg-BG" sz="2800" dirty="0">
                <a:solidFill>
                  <a:schemeClr val="bg1"/>
                </a:solidFill>
              </a:rPr>
              <a:t>Под </a:t>
            </a:r>
            <a:r>
              <a:rPr lang="bg-BG" altLang="bg-BG" sz="2800" i="1" dirty="0">
                <a:solidFill>
                  <a:srgbClr val="F1FF9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конфиденциалност</a:t>
            </a:r>
            <a:r>
              <a:rPr lang="bg-BG" altLang="bg-BG" sz="2800" dirty="0">
                <a:solidFill>
                  <a:schemeClr val="bg1"/>
                </a:solidFill>
              </a:rPr>
              <a:t> се разбира спазването на професионалната тайна.</a:t>
            </a:r>
            <a:endParaRPr lang="en-GB" altLang="bg-BG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28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Конфиденциална информация във фармацевтичната практика: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207361"/>
            <a:ext cx="7329840" cy="3970329"/>
          </a:xfrm>
        </p:spPr>
        <p:txBody>
          <a:bodyPr>
            <a:normAutofit lnSpcReduction="10000"/>
          </a:bodyPr>
          <a:lstStyle/>
          <a:p>
            <a:r>
              <a:rPr lang="bg-BG" dirty="0" smtClean="0"/>
              <a:t>Електронни данни и такива на хартиен носител;</a:t>
            </a:r>
          </a:p>
          <a:p>
            <a:r>
              <a:rPr lang="bg-BG" dirty="0" smtClean="0"/>
              <a:t>Информацията за </a:t>
            </a:r>
            <a:r>
              <a:rPr lang="bg-BG" dirty="0" err="1" smtClean="0"/>
              <a:t>медикацията</a:t>
            </a:r>
            <a:r>
              <a:rPr lang="bg-BG" dirty="0" smtClean="0"/>
              <a:t> на пациента (по рецепта или без такава);</a:t>
            </a:r>
          </a:p>
          <a:p>
            <a:r>
              <a:rPr lang="bg-BG" dirty="0" smtClean="0"/>
              <a:t>Всякаква друга медицинска информация за пациента, лечението му, грижите, която може да го </a:t>
            </a:r>
            <a:r>
              <a:rPr lang="bg-BG" dirty="0" err="1" smtClean="0"/>
              <a:t>индентифицира</a:t>
            </a:r>
            <a:r>
              <a:rPr lang="bg-BG" dirty="0" smtClean="0"/>
              <a:t>;</a:t>
            </a:r>
          </a:p>
          <a:p>
            <a:r>
              <a:rPr lang="bg-BG" dirty="0" smtClean="0"/>
              <a:t>Информация споделена с фармацевта, макар и да не е медицинска по характер.</a:t>
            </a: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38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3290D6-57F9-4A8C-A656-A3828BF52995}" type="slidenum">
              <a:rPr lang="en-GB" altLang="bg-BG" sz="1400" smtClean="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bg-BG" sz="1400" smtClean="0">
              <a:solidFill>
                <a:schemeClr val="tx2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2207361"/>
            <a:ext cx="7329840" cy="3970329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bg-BG" altLang="bg-BG" sz="2800" dirty="0" smtClean="0"/>
              <a:t>В </a:t>
            </a:r>
            <a:r>
              <a:rPr lang="bg-BG" altLang="bg-BG" sz="2800" b="1" i="1" dirty="0" smtClean="0"/>
              <a:t>Наказателния кодекс</a:t>
            </a:r>
            <a:r>
              <a:rPr lang="bg-BG" altLang="bg-BG" sz="2800" b="1" dirty="0" smtClean="0"/>
              <a:t> </a:t>
            </a:r>
            <a:r>
              <a:rPr lang="bg-BG" altLang="bg-BG" sz="2800" dirty="0" smtClean="0"/>
              <a:t>(Глава </a:t>
            </a:r>
            <a:r>
              <a:rPr lang="en-US" altLang="bg-BG" sz="2800" dirty="0" smtClean="0"/>
              <a:t>II</a:t>
            </a:r>
            <a:r>
              <a:rPr lang="ru-RU" altLang="bg-BG" sz="2800" dirty="0" smtClean="0"/>
              <a:t> «</a:t>
            </a:r>
            <a:r>
              <a:rPr lang="ru-RU" altLang="bg-BG" sz="2800" dirty="0" err="1" smtClean="0"/>
              <a:t>Престъпления</a:t>
            </a:r>
            <a:r>
              <a:rPr lang="ru-RU" altLang="bg-BG" sz="2800" dirty="0" smtClean="0"/>
              <a:t> против </a:t>
            </a:r>
            <a:r>
              <a:rPr lang="ru-RU" altLang="bg-BG" sz="2800" dirty="0" err="1" smtClean="0"/>
              <a:t>личността</a:t>
            </a:r>
            <a:r>
              <a:rPr lang="ru-RU" altLang="bg-BG" sz="2800" dirty="0" smtClean="0"/>
              <a:t>», </a:t>
            </a:r>
            <a:r>
              <a:rPr lang="bg-BG" altLang="bg-BG" sz="2800" dirty="0" smtClean="0"/>
              <a:t> раздел </a:t>
            </a:r>
            <a:r>
              <a:rPr lang="en-US" altLang="bg-BG" sz="2800" dirty="0" smtClean="0"/>
              <a:t>VI</a:t>
            </a:r>
            <a:r>
              <a:rPr lang="bg-BG" altLang="bg-BG" sz="2800" dirty="0" smtClean="0"/>
              <a:t> „Издаване на чужда тайна”</a:t>
            </a:r>
            <a:r>
              <a:rPr lang="ru-RU" altLang="bg-BG" sz="2800" dirty="0" smtClean="0"/>
              <a:t>, </a:t>
            </a:r>
            <a:r>
              <a:rPr lang="bg-BG" altLang="bg-BG" sz="2800" dirty="0" smtClean="0"/>
              <a:t>чл.145 (1) </a:t>
            </a:r>
            <a:r>
              <a:rPr lang="bg-BG" altLang="bg-BG" sz="2800" b="1" dirty="0" smtClean="0"/>
              <a:t> </a:t>
            </a:r>
            <a:r>
              <a:rPr lang="bg-BG" altLang="bg-BG" sz="2800" dirty="0" smtClean="0"/>
              <a:t>е регламентирано, че </a:t>
            </a:r>
            <a:r>
              <a:rPr lang="bg-BG" altLang="bg-BG" sz="2800" i="1" dirty="0" smtClean="0">
                <a:solidFill>
                  <a:srgbClr val="FFFF00"/>
                </a:solidFill>
              </a:rPr>
              <a:t>“</a:t>
            </a:r>
            <a:r>
              <a:rPr lang="bg-BG" altLang="bg-BG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който противозаконно открие чужда тайна, опасна за доброто име на някого, която му е поверена или му е станала известна във връзка с неговото занятие, се наказва с лишаване от свобода за една година или с глоба”.</a:t>
            </a:r>
            <a:r>
              <a:rPr lang="bg-BG" altLang="bg-BG" sz="2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n-US" altLang="bg-BG" sz="28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6260" y="985720"/>
            <a:ext cx="7239000" cy="11430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7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F1FF9B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bg-BG" altLang="bg-BG" b="1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ПРАВНО РЕГЛАМЕНТИРАНЕ НА КОНФИДЕНЦИАЛНОСТТА</a:t>
            </a:r>
            <a:endParaRPr lang="en-US" altLang="bg-BG" b="1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9101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495B6B6B-6D21-4222-9B97-5C92B7BB9CDA}" type="slidenum">
              <a:rPr lang="en-GB" altLang="bg-BG" sz="1400" smtClean="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bg-BG" sz="1400" smtClean="0">
              <a:solidFill>
                <a:schemeClr val="tx2"/>
              </a:solidFill>
            </a:endParaRPr>
          </a:p>
        </p:txBody>
      </p:sp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448965" y="2588537"/>
            <a:ext cx="72390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bg-BG" altLang="bg-BG" i="1" dirty="0">
                <a:solidFill>
                  <a:schemeClr val="bg1"/>
                </a:solidFill>
                <a:cs typeface="Times New Roman" pitchFamily="18" charset="0"/>
              </a:rPr>
              <a:t>“Като пациент всеки има право на защита на данните, отнасящи се до неговото здравословно състояние"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bg-BG" i="1" dirty="0">
                <a:solidFill>
                  <a:schemeClr val="bg1"/>
                </a:solidFill>
                <a:cs typeface="Times New Roman" pitchFamily="18" charset="0"/>
              </a:rPr>
              <a:t>(</a:t>
            </a:r>
            <a:r>
              <a:rPr lang="bg-BG" altLang="bg-BG" i="1" dirty="0">
                <a:solidFill>
                  <a:schemeClr val="bg1"/>
                </a:solidFill>
                <a:cs typeface="Times New Roman" pitchFamily="18" charset="0"/>
              </a:rPr>
              <a:t>чл. 86, ал.5</a:t>
            </a:r>
            <a:r>
              <a:rPr lang="bg-BG" altLang="bg-BG" i="1" dirty="0">
                <a:solidFill>
                  <a:schemeClr val="bg1"/>
                </a:solidFill>
              </a:rPr>
              <a:t>)</a:t>
            </a:r>
            <a:r>
              <a:rPr lang="bg-BG" altLang="bg-BG" dirty="0">
                <a:solidFill>
                  <a:schemeClr val="bg1"/>
                </a:solidFill>
                <a:cs typeface="Times New Roman" pitchFamily="18" charset="0"/>
              </a:rPr>
              <a:t> </a:t>
            </a:r>
            <a:endParaRPr lang="bg-BG" altLang="bg-BG" dirty="0">
              <a:solidFill>
                <a:schemeClr val="bg1"/>
              </a:solidFill>
            </a:endParaRP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43385" y="1138425"/>
            <a:ext cx="6324600" cy="98488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bg-BG" altLang="bg-BG" sz="4000" i="1" dirty="0">
                <a:solidFill>
                  <a:srgbClr val="F1FF9B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ЗАКОН ЗА ЗДРАВЕТО</a:t>
            </a:r>
          </a:p>
          <a:p>
            <a:pPr algn="ctr">
              <a:defRPr/>
            </a:pPr>
            <a:r>
              <a:rPr lang="bg-BG" altLang="bg-BG" b="0" i="1" dirty="0">
                <a:solidFill>
                  <a:srgbClr val="F1FF9B"/>
                </a:solidFill>
              </a:rPr>
              <a:t>(в сила от 1 януари 2005 г.)</a:t>
            </a:r>
            <a:endParaRPr lang="en-US" altLang="bg-BG" b="0" i="1" dirty="0">
              <a:solidFill>
                <a:srgbClr val="F1FF9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97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A2AC6363-088B-4E7E-8FE7-F9F573BF5531}" type="slidenum">
              <a:rPr lang="en-GB" altLang="bg-BG" sz="1400" smtClean="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bg-BG" sz="1400" smtClean="0">
              <a:solidFill>
                <a:schemeClr val="tx2"/>
              </a:solidFill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1291130"/>
            <a:ext cx="7626350" cy="48768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bg-BG" altLang="bg-BG" dirty="0" smtClean="0"/>
              <a:t>Чл. 28 </a:t>
            </a:r>
            <a:r>
              <a:rPr lang="bg-BG" altLang="bg-BG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“Здравна информация може да бъде предоставяна на трети лица, когато: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  <a:defRPr/>
            </a:pPr>
            <a:endParaRPr lang="bg-BG" altLang="bg-BG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eaLnBrk="1" hangingPunct="1">
              <a:defRPr/>
            </a:pPr>
            <a:r>
              <a:rPr lang="bg-BG" altLang="bg-BG" dirty="0" smtClean="0"/>
              <a:t>Лечението на лицето продължава в друго лечебно заведение;</a:t>
            </a:r>
          </a:p>
          <a:p>
            <a:pPr eaLnBrk="1" hangingPunct="1">
              <a:defRPr/>
            </a:pPr>
            <a:r>
              <a:rPr lang="bg-BG" altLang="bg-BG" dirty="0" smtClean="0"/>
              <a:t>Съществува заплаха за здравето или живота на други лица;</a:t>
            </a:r>
          </a:p>
          <a:p>
            <a:r>
              <a:rPr lang="bg-BG" altLang="bg-BG" dirty="0"/>
              <a:t>Е необходима при идентификация на човешки труп;</a:t>
            </a:r>
            <a:endParaRPr lang="en-US" altLang="bg-BG" dirty="0"/>
          </a:p>
          <a:p>
            <a:r>
              <a:rPr lang="bg-BG" altLang="bg-BG" dirty="0"/>
              <a:t>Е необходима за нуждите на държавния здравен контрол за предотвратяване на епидемии;</a:t>
            </a:r>
          </a:p>
          <a:p>
            <a:pPr eaLnBrk="1" hangingPunct="1">
              <a:defRPr/>
            </a:pPr>
            <a:endParaRPr lang="bg-BG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12576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8B1C408-95CD-48D3-8CB8-ED3F7249C8DF}" type="slidenum">
              <a:rPr lang="en-GB" altLang="bg-BG" sz="1400" smtClean="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GB" altLang="bg-BG" sz="1400" smtClean="0">
              <a:solidFill>
                <a:schemeClr val="tx2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altLang="bg-BG" dirty="0"/>
              <a:t>Е необходима за нуждите на медицинската експертиза;</a:t>
            </a:r>
          </a:p>
          <a:p>
            <a:pPr marL="0" indent="0" eaLnBrk="1" hangingPunct="1">
              <a:buNone/>
            </a:pPr>
            <a:endParaRPr lang="bg-BG" altLang="bg-BG" dirty="0" smtClean="0"/>
          </a:p>
          <a:p>
            <a:pPr eaLnBrk="1" hangingPunct="1"/>
            <a:r>
              <a:rPr lang="bg-BG" altLang="bg-BG" dirty="0" smtClean="0"/>
              <a:t>Е необходима за нуждите на медицинската статистика или за медицинските научни изследвания, след като данните, идентифициращи пациента, са заличени;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endParaRPr lang="bg-BG" altLang="bg-BG" dirty="0" smtClean="0"/>
          </a:p>
          <a:p>
            <a:pPr eaLnBrk="1" hangingPunct="1"/>
            <a:r>
              <a:rPr lang="bg-BG" altLang="bg-BG" dirty="0" smtClean="0"/>
              <a:t>Е необходима за нуждите на МЗ, НЦЗИ, НЗОК, РЗИ и НСИ.</a:t>
            </a:r>
            <a:endParaRPr lang="en-US" altLang="bg-BG" dirty="0" smtClean="0"/>
          </a:p>
        </p:txBody>
      </p:sp>
    </p:spTree>
    <p:extLst>
      <p:ext uri="{BB962C8B-B14F-4D97-AF65-F5344CB8AC3E}">
        <p14:creationId xmlns:p14="http://schemas.microsoft.com/office/powerpoint/2010/main" val="1513304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46EFD-4EA4-4D18-8BB1-9528AA4AA28A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2" name="Контейнер за съдържание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525415"/>
              </p:ext>
            </p:extLst>
          </p:nvPr>
        </p:nvGraphicFramePr>
        <p:xfrm>
          <a:off x="-2" y="2621891"/>
          <a:ext cx="8084216" cy="370850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526440"/>
                <a:gridCol w="2656382"/>
                <a:gridCol w="2901394"/>
              </a:tblGrid>
              <a:tr h="1236168">
                <a:tc>
                  <a:txBody>
                    <a:bodyPr/>
                    <a:lstStyle/>
                    <a:p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Силен контрол от пациента</a:t>
                      </a:r>
                      <a:endParaRPr lang="bg-BG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dirty="0" smtClean="0"/>
                        <a:t>Слаб контрол</a:t>
                      </a:r>
                      <a:r>
                        <a:rPr lang="bg-BG" sz="2400" baseline="0" dirty="0" smtClean="0"/>
                        <a:t> от пациента</a:t>
                      </a:r>
                      <a:endParaRPr lang="bg-BG" sz="2400" dirty="0"/>
                    </a:p>
                  </a:txBody>
                  <a:tcPr/>
                </a:tc>
              </a:tr>
              <a:tr h="1236168">
                <a:tc>
                  <a:txBody>
                    <a:bodyPr/>
                    <a:lstStyle/>
                    <a:p>
                      <a:r>
                        <a:rPr lang="bg-BG" sz="2400" b="1" dirty="0" smtClean="0"/>
                        <a:t>Силен контрол от доставчика на услуги</a:t>
                      </a:r>
                      <a:endParaRPr lang="bg-B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00B050"/>
                          </a:solidFill>
                        </a:rPr>
                        <a:t>МОДЕЛ</a:t>
                      </a:r>
                      <a:r>
                        <a:rPr lang="bg-BG" sz="2400" b="1" baseline="0" dirty="0" smtClean="0">
                          <a:solidFill>
                            <a:srgbClr val="00B050"/>
                          </a:solidFill>
                        </a:rPr>
                        <a:t> НА СЪТРУДНИЧЕСТВО</a:t>
                      </a:r>
                      <a:endParaRPr lang="bg-BG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00B050"/>
                          </a:solidFill>
                        </a:rPr>
                        <a:t>ПАТЕРНАЛИСТИЧЕН МОДЕЛ</a:t>
                      </a:r>
                      <a:endParaRPr lang="bg-BG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1236168">
                <a:tc>
                  <a:txBody>
                    <a:bodyPr/>
                    <a:lstStyle/>
                    <a:p>
                      <a:r>
                        <a:rPr lang="bg-BG" sz="2400" b="1" dirty="0" smtClean="0"/>
                        <a:t>Слаб контрол от доставчика на услуги</a:t>
                      </a:r>
                      <a:endParaRPr lang="bg-BG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00B050"/>
                          </a:solidFill>
                        </a:rPr>
                        <a:t>КОНСУМАТИВЕН МОДЕЛ</a:t>
                      </a:r>
                      <a:endParaRPr lang="bg-BG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400" b="1" dirty="0" smtClean="0">
                          <a:solidFill>
                            <a:srgbClr val="00B050"/>
                          </a:solidFill>
                        </a:rPr>
                        <a:t>НЕАНГАЖИРАЩ МОДЕЛ</a:t>
                      </a:r>
                      <a:endParaRPr lang="bg-BG" sz="24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Заглавие 1"/>
          <p:cNvSpPr>
            <a:spLocks noGrp="1"/>
          </p:cNvSpPr>
          <p:nvPr>
            <p:ph type="title"/>
          </p:nvPr>
        </p:nvSpPr>
        <p:spPr>
          <a:xfrm>
            <a:off x="448965" y="1291130"/>
            <a:ext cx="8229600" cy="458115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Модели на взаимоотношения пациент-доставчик на услуги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2"/>
              </a:buClr>
              <a:buSzPct val="95000"/>
              <a:buFont typeface="Wingdings" pitchFamily="2" charset="2"/>
              <a:buChar char="¬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A3290D6-57F9-4A8C-A656-A3828BF52995}" type="slidenum">
              <a:rPr lang="en-GB" altLang="bg-BG" sz="1400" smtClean="0">
                <a:solidFill>
                  <a:schemeClr val="tx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GB" altLang="bg-BG" sz="1400" smtClean="0">
              <a:solidFill>
                <a:schemeClr val="tx2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8965" y="1749245"/>
            <a:ext cx="7329840" cy="3970329"/>
          </a:xfrm>
        </p:spPr>
        <p:txBody>
          <a:bodyPr>
            <a:normAutofit fontScale="92500" lnSpcReduction="20000"/>
          </a:bodyPr>
          <a:lstStyle/>
          <a:p>
            <a:r>
              <a:rPr lang="bg-BG" altLang="bg-BG" sz="2800" dirty="0" smtClean="0"/>
              <a:t>В </a:t>
            </a:r>
            <a:r>
              <a:rPr lang="bg-BG" altLang="bg-BG" sz="2800" b="1" i="1" dirty="0" smtClean="0"/>
              <a:t>Кодекса на професионалната етика на магистър-фармацевта: </a:t>
            </a:r>
            <a:r>
              <a:rPr lang="bg-BG" altLang="bg-BG" sz="2800" i="1" dirty="0" smtClean="0">
                <a:solidFill>
                  <a:srgbClr val="FFFF00"/>
                </a:solidFill>
              </a:rPr>
              <a:t>“</a:t>
            </a:r>
            <a:r>
              <a:rPr lang="bg-BG" b="1" i="1" dirty="0">
                <a:solidFill>
                  <a:srgbClr val="FFFF00"/>
                </a:solidFill>
              </a:rPr>
              <a:t>Чл. 21.</a:t>
            </a:r>
            <a:r>
              <a:rPr lang="bg-BG" i="1" dirty="0">
                <a:solidFill>
                  <a:srgbClr val="FFFF00"/>
                </a:solidFill>
              </a:rPr>
              <a:t> Магистър-фармацевтът уважава и пази правото на конфиденциалност </a:t>
            </a:r>
            <a:r>
              <a:rPr lang="bg-BG" i="1" dirty="0" smtClean="0">
                <a:solidFill>
                  <a:srgbClr val="FFFF00"/>
                </a:solidFill>
              </a:rPr>
              <a:t>на пациента</a:t>
            </a:r>
            <a:r>
              <a:rPr lang="bg-BG" i="1" dirty="0">
                <a:solidFill>
                  <a:srgbClr val="FFFF00"/>
                </a:solidFill>
              </a:rPr>
              <a:t>. Информация, придобита при професионални контакти с пациента </a:t>
            </a:r>
            <a:r>
              <a:rPr lang="bg-BG" i="1" dirty="0" smtClean="0">
                <a:solidFill>
                  <a:srgbClr val="FFFF00"/>
                </a:solidFill>
              </a:rPr>
              <a:t>може да </a:t>
            </a:r>
            <a:r>
              <a:rPr lang="bg-BG" i="1" dirty="0">
                <a:solidFill>
                  <a:srgbClr val="FFFF00"/>
                </a:solidFill>
              </a:rPr>
              <a:t>бъде разкрита само ако не се разкрива идентичността на пациента. Това </a:t>
            </a:r>
            <a:r>
              <a:rPr lang="bg-BG" i="1" dirty="0" smtClean="0">
                <a:solidFill>
                  <a:srgbClr val="FFFF00"/>
                </a:solidFill>
              </a:rPr>
              <a:t>би могло </a:t>
            </a:r>
            <a:r>
              <a:rPr lang="bg-BG" i="1" dirty="0">
                <a:solidFill>
                  <a:srgbClr val="FFFF00"/>
                </a:solidFill>
              </a:rPr>
              <a:t>да стане единствено след получаване на съгласие от </a:t>
            </a:r>
            <a:r>
              <a:rPr lang="bg-BG" i="1" dirty="0" smtClean="0">
                <a:solidFill>
                  <a:srgbClr val="FFFF00"/>
                </a:solidFill>
              </a:rPr>
              <a:t>пациента</a:t>
            </a:r>
            <a:r>
              <a:rPr lang="bg-BG" i="1" dirty="0">
                <a:solidFill>
                  <a:srgbClr val="FFFF00"/>
                </a:solidFill>
              </a:rPr>
              <a:t>, във </a:t>
            </a:r>
            <a:r>
              <a:rPr lang="bg-BG" i="1" dirty="0" smtClean="0">
                <a:solidFill>
                  <a:srgbClr val="FFFF00"/>
                </a:solidFill>
              </a:rPr>
              <a:t>всички случаи </a:t>
            </a:r>
            <a:r>
              <a:rPr lang="bg-BG" i="1" dirty="0">
                <a:solidFill>
                  <a:srgbClr val="FFFF00"/>
                </a:solidFill>
              </a:rPr>
              <a:t>предвидени в закона или когато е необходимо за да го предпази от </a:t>
            </a:r>
            <a:r>
              <a:rPr lang="bg-BG" i="1" dirty="0" smtClean="0">
                <a:solidFill>
                  <a:srgbClr val="FFFF00"/>
                </a:solidFill>
              </a:rPr>
              <a:t>вредни последствия</a:t>
            </a:r>
            <a:r>
              <a:rPr lang="bg-BG" altLang="bg-BG" sz="2800" b="1" i="1" dirty="0" smtClean="0">
                <a:solidFill>
                  <a:srgbClr val="FFFF00"/>
                </a:solidFill>
              </a:rPr>
              <a:t>”.</a:t>
            </a:r>
            <a:r>
              <a:rPr lang="bg-BG" altLang="bg-BG" sz="2800" b="1" dirty="0" smtClean="0">
                <a:solidFill>
                  <a:srgbClr val="FFFF00"/>
                </a:solidFill>
              </a:rPr>
              <a:t> </a:t>
            </a:r>
            <a:endParaRPr lang="en-US" altLang="bg-BG" sz="28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599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bg-BG" dirty="0" smtClean="0"/>
              <a:t>Разкриване на информация със съгласието на пациента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749245"/>
            <a:ext cx="7016195" cy="458115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bg-BG" dirty="0" smtClean="0"/>
              <a:t>Получаване на съгласието на пациента.</a:t>
            </a:r>
          </a:p>
          <a:p>
            <a:pPr marL="514350" indent="-514350">
              <a:buAutoNum type="arabicPeriod"/>
            </a:pPr>
            <a:r>
              <a:rPr lang="bg-BG" dirty="0" smtClean="0"/>
              <a:t>Подсигуряване, че пациента разбира: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 smtClean="0"/>
              <a:t>Каква информация ще се разкрива;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 smtClean="0"/>
              <a:t>Защо ще се разкрива;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 smtClean="0"/>
              <a:t>Кой ще я получи;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 smtClean="0"/>
              <a:t>Възможните последици от разкриването или неразкриването на информацията.</a:t>
            </a:r>
          </a:p>
          <a:p>
            <a:pPr marL="0" indent="0">
              <a:buNone/>
            </a:pPr>
            <a:r>
              <a:rPr lang="bg-BG" dirty="0" smtClean="0"/>
              <a:t> </a:t>
            </a:r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2B17-C7F2-48EF-A24C-8548B37D1019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7016195" cy="610820"/>
          </a:xfrm>
        </p:spPr>
        <p:txBody>
          <a:bodyPr>
            <a:normAutofit fontScale="90000"/>
          </a:bodyPr>
          <a:lstStyle/>
          <a:p>
            <a:pPr algn="l"/>
            <a:r>
              <a:rPr lang="bg-BG" dirty="0" smtClean="0"/>
              <a:t>Разкриване на информация без съгласието на пациента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7016195" cy="458115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bg-BG" dirty="0" smtClean="0"/>
              <a:t>Преди да </a:t>
            </a:r>
            <a:r>
              <a:rPr lang="bg-BG" dirty="0" err="1" smtClean="0"/>
              <a:t>разкриета</a:t>
            </a:r>
            <a:r>
              <a:rPr lang="bg-BG" dirty="0" smtClean="0"/>
              <a:t> информацията трябва да сте уверени, че: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 smtClean="0"/>
              <a:t>Законът изисква предоставяне на информацията;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 smtClean="0"/>
              <a:t>Разкриването е в интерес на обществото;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 smtClean="0"/>
              <a:t>Искайте ответната страна да разясни нуждата от информацията;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sz="2400" dirty="0" smtClean="0"/>
              <a:t>Изискайте молбата за разкриване на информацията в писмен вид.</a:t>
            </a:r>
          </a:p>
          <a:p>
            <a:pPr marL="0" indent="0">
              <a:buNone/>
            </a:pPr>
            <a:r>
              <a:rPr lang="bg-BG" dirty="0" smtClean="0"/>
              <a:t>2. Ако е необходимо, посъветвайте се с подходяща инстанция, напр. професионалната организация или компетентен юрист. </a:t>
            </a:r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2B17-C7F2-48EF-A24C-8548B37D1019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2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BE061-03A9-49C7-A12B-A6A042A072AD}" type="slidenum">
              <a:rPr lang="en-GB" altLang="bg-BG"/>
              <a:pPr>
                <a:defRPr/>
              </a:pPr>
              <a:t>33</a:t>
            </a:fld>
            <a:endParaRPr lang="en-GB" altLang="bg-BG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109842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bg-BG" altLang="bg-BG" sz="2800" b="1" dirty="0" smtClean="0">
                <a:solidFill>
                  <a:schemeClr val="bg1"/>
                </a:solidFill>
              </a:rPr>
              <a:t>Регламентира</a:t>
            </a:r>
            <a:r>
              <a:rPr lang="bg-BG" altLang="bg-BG" sz="2800" b="1" dirty="0" smtClean="0">
                <a:solidFill>
                  <a:srgbClr val="0000FF"/>
                </a:solidFill>
              </a:rPr>
              <a:t> </a:t>
            </a:r>
            <a:r>
              <a:rPr lang="bg-BG" altLang="bg-BG" sz="2800" b="1" dirty="0" smtClean="0">
                <a:solidFill>
                  <a:srgbClr val="FFFF00"/>
                </a:solidFill>
              </a:rPr>
              <a:t>11 основни права на пациента: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bg-BG" altLang="bg-BG" sz="2800" b="1" i="1" dirty="0" smtClean="0">
                <a:solidFill>
                  <a:schemeClr val="bg1"/>
                </a:solidFill>
              </a:rPr>
              <a:t>1.</a:t>
            </a:r>
            <a:r>
              <a:rPr lang="bg-BG" altLang="bg-BG" sz="2800" b="1" dirty="0" smtClean="0">
                <a:solidFill>
                  <a:schemeClr val="bg1"/>
                </a:solidFill>
              </a:rPr>
              <a:t> </a:t>
            </a:r>
            <a:r>
              <a:rPr lang="bg-BG" altLang="bg-BG" sz="2800" b="1" i="1" dirty="0" smtClean="0">
                <a:solidFill>
                  <a:schemeClr val="bg1"/>
                </a:solidFill>
              </a:rPr>
              <a:t>Право на медицинска помощ от добро качество</a:t>
            </a:r>
            <a:r>
              <a:rPr lang="bg-BG" altLang="bg-BG" sz="2800" dirty="0" smtClean="0">
                <a:solidFill>
                  <a:schemeClr val="bg1"/>
                </a:solidFill>
              </a:rPr>
              <a:t>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bg-BG" altLang="bg-BG" sz="2800" b="1" i="1" dirty="0" smtClean="0">
                <a:solidFill>
                  <a:schemeClr val="bg1"/>
                </a:solidFill>
              </a:rPr>
              <a:t>2. Право на свободен избор</a:t>
            </a:r>
            <a:endParaRPr lang="bg-BG" altLang="bg-BG" sz="2800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bg-BG" altLang="bg-BG" sz="2800" b="1" i="1" dirty="0" smtClean="0">
                <a:solidFill>
                  <a:schemeClr val="bg1"/>
                </a:solidFill>
              </a:rPr>
              <a:t>3. Право на самоопределение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bg-BG" altLang="bg-BG" sz="2800" b="1" i="1" dirty="0" smtClean="0">
                <a:solidFill>
                  <a:schemeClr val="bg1"/>
                </a:solidFill>
              </a:rPr>
              <a:t>4. Право на пациента в безсъзнание</a:t>
            </a:r>
            <a:r>
              <a:rPr lang="bg-BG" altLang="bg-BG" sz="2800" dirty="0" smtClean="0">
                <a:solidFill>
                  <a:schemeClr val="bg1"/>
                </a:solidFill>
              </a:rPr>
              <a:t> – упълномощен законен представител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6260" y="106436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bg-BG" altLang="bg-BG" sz="2400" b="1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ЛИСАБОНСКА ДЕКЛАРАЦИЯ ЗА ПРАВАТА НА ПАЦИЕНТА (1981, </a:t>
            </a:r>
            <a:r>
              <a:rPr lang="bg-BG" altLang="bg-BG" sz="2400" b="1" dirty="0" err="1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допълн</a:t>
            </a:r>
            <a:r>
              <a:rPr lang="bg-BG" altLang="bg-BG" sz="2400" b="1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1995 и 2005 г.)</a:t>
            </a:r>
            <a:endParaRPr lang="bg-BG" altLang="bg-BG" sz="2400" dirty="0" smtClean="0">
              <a:solidFill>
                <a:srgbClr val="F1FF9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043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60332F-6081-48E1-BC07-2E8426EE9CBC}" type="slidenum">
              <a:rPr lang="en-GB" altLang="bg-BG"/>
              <a:pPr>
                <a:defRPr/>
              </a:pPr>
              <a:t>34</a:t>
            </a:fld>
            <a:endParaRPr lang="en-GB" altLang="bg-BG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49245"/>
            <a:ext cx="800832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sz="2800" b="1" i="1" dirty="0" smtClean="0"/>
              <a:t>5. Право на непълнолетен или некомпетентен според закона пациент – </a:t>
            </a:r>
            <a:r>
              <a:rPr lang="bg-BG" altLang="bg-BG" sz="2800" dirty="0" smtClean="0"/>
              <a:t>упълномощен законен представител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sz="2800" b="1" i="1" dirty="0" smtClean="0"/>
              <a:t>6. Процедури, извършвани против желанието на пациента</a:t>
            </a:r>
            <a:r>
              <a:rPr lang="bg-BG" altLang="bg-BG" sz="2800" dirty="0" smtClean="0"/>
              <a:t> – само в изключителни случаи, разрешени от закона и съобразени с принципите на медицинската етика</a:t>
            </a:r>
          </a:p>
        </p:txBody>
      </p:sp>
    </p:spTree>
    <p:extLst>
      <p:ext uri="{BB962C8B-B14F-4D97-AF65-F5344CB8AC3E}">
        <p14:creationId xmlns:p14="http://schemas.microsoft.com/office/powerpoint/2010/main" val="3229406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86161-A392-4C4B-B222-C1110FA09650}" type="slidenum">
              <a:rPr lang="en-GB" altLang="bg-BG"/>
              <a:pPr>
                <a:defRPr/>
              </a:pPr>
              <a:t>35</a:t>
            </a:fld>
            <a:endParaRPr lang="en-GB" altLang="bg-BG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b="1" i="1" dirty="0" smtClean="0"/>
              <a:t>7. Право на информация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b="1" i="1" dirty="0" smtClean="0"/>
              <a:t>8. Право на конфиденциалност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b="1" i="1" dirty="0" smtClean="0"/>
              <a:t>9. Право на здравно обучение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b="1" i="1" dirty="0" smtClean="0"/>
              <a:t>10. Право на лично достойнство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b="1" i="1" dirty="0" smtClean="0"/>
              <a:t>11. Право на религиозна помощ</a:t>
            </a:r>
          </a:p>
        </p:txBody>
      </p:sp>
    </p:spTree>
    <p:extLst>
      <p:ext uri="{BB962C8B-B14F-4D97-AF65-F5344CB8AC3E}">
        <p14:creationId xmlns:p14="http://schemas.microsoft.com/office/powerpoint/2010/main" val="2843127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C897EB-1A50-49F2-80DE-4085BAC4190A}" type="slidenum">
              <a:rPr lang="en-GB" altLang="bg-BG"/>
              <a:pPr>
                <a:defRPr/>
              </a:pPr>
              <a:t>36</a:t>
            </a:fld>
            <a:endParaRPr lang="en-GB" altLang="bg-BG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828800"/>
            <a:ext cx="8534400" cy="4724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sz="4000" b="1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ЗА ЗДРАВЕТО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bg-BG" altLang="bg-BG" b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b="1" dirty="0" smtClean="0">
                <a:solidFill>
                  <a:schemeClr val="bg1"/>
                </a:solidFill>
              </a:rPr>
              <a:t>ГЛАВА ТРЕТА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b="1" dirty="0" smtClean="0">
                <a:solidFill>
                  <a:schemeClr val="bg1"/>
                </a:solidFill>
              </a:rPr>
              <a:t>МЕДИЦИНСКО ОБСЛУЖВАНЕ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bg-BG" altLang="bg-BG" b="1" dirty="0" smtClean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b="1" dirty="0" smtClean="0">
                <a:solidFill>
                  <a:schemeClr val="bg1"/>
                </a:solidFill>
              </a:rPr>
              <a:t>РАЗДЕЛ II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b="1" dirty="0" smtClean="0">
                <a:solidFill>
                  <a:schemeClr val="bg1"/>
                </a:solidFill>
              </a:rPr>
              <a:t>ПРАВА И ЗАДЪЛЖЕНИЯ НА ПАЦИЕНТА</a:t>
            </a:r>
            <a:endParaRPr lang="bg-BG" altLang="bg-BG" dirty="0" smtClean="0">
              <a:solidFill>
                <a:schemeClr val="bg1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bg-BG" altLang="bg-BG" sz="2000" dirty="0" smtClean="0"/>
              <a:t>	</a:t>
            </a:r>
            <a:endParaRPr lang="en-US" altLang="bg-BG" sz="2400" dirty="0" smtClean="0"/>
          </a:p>
        </p:txBody>
      </p:sp>
    </p:spTree>
    <p:extLst>
      <p:ext uri="{BB962C8B-B14F-4D97-AF65-F5344CB8AC3E}">
        <p14:creationId xmlns:p14="http://schemas.microsoft.com/office/powerpoint/2010/main" val="167407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EAC91-FE53-4FC0-8FCD-F7055472543F}" type="slidenum">
              <a:rPr lang="en-GB" altLang="bg-BG"/>
              <a:pPr>
                <a:defRPr/>
              </a:pPr>
              <a:t>37</a:t>
            </a:fld>
            <a:endParaRPr lang="en-GB" altLang="bg-BG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600200"/>
            <a:ext cx="8610600" cy="50292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bg-BG" altLang="bg-BG" sz="28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Чл. 86.  </a:t>
            </a:r>
            <a:r>
              <a:rPr lang="bg-BG" altLang="bg-BG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(1) Като пациент всеки има право на:</a:t>
            </a:r>
          </a:p>
          <a:p>
            <a:pPr eaLnBrk="1" hangingPunct="1">
              <a:buFontTx/>
              <a:buNone/>
              <a:defRPr/>
            </a:pPr>
            <a:r>
              <a:rPr lang="bg-BG" altLang="bg-BG" sz="2800" dirty="0" smtClean="0">
                <a:solidFill>
                  <a:schemeClr val="bg1"/>
                </a:solidFill>
              </a:rPr>
              <a:t>	1. зачитане на гражданските, политическите, икономическите, социалните, културните и религиозните му права;</a:t>
            </a:r>
          </a:p>
          <a:p>
            <a:pPr eaLnBrk="1" hangingPunct="1">
              <a:buFontTx/>
              <a:buNone/>
              <a:defRPr/>
            </a:pPr>
            <a:r>
              <a:rPr lang="bg-BG" altLang="bg-BG" sz="2800" dirty="0" smtClean="0">
                <a:solidFill>
                  <a:schemeClr val="bg1"/>
                </a:solidFill>
              </a:rPr>
              <a:t>	2.  грижи от общността, в която живее;</a:t>
            </a:r>
          </a:p>
          <a:p>
            <a:pPr eaLnBrk="1" hangingPunct="1">
              <a:buFontTx/>
              <a:buNone/>
              <a:defRPr/>
            </a:pPr>
            <a:r>
              <a:rPr lang="bg-BG" altLang="bg-BG" sz="2800" dirty="0" smtClean="0">
                <a:solidFill>
                  <a:schemeClr val="bg1"/>
                </a:solidFill>
              </a:rPr>
              <a:t>	3.  достъпна и качествена здравна помощ;</a:t>
            </a:r>
          </a:p>
          <a:p>
            <a:pPr eaLnBrk="1" hangingPunct="1">
              <a:buFontTx/>
              <a:buNone/>
              <a:defRPr/>
            </a:pPr>
            <a:r>
              <a:rPr lang="bg-BG" altLang="bg-BG" sz="2800" dirty="0" smtClean="0">
                <a:solidFill>
                  <a:schemeClr val="bg1"/>
                </a:solidFill>
              </a:rPr>
              <a:t>	4.  повече от едно медицинско становище относно диагнозата, лечението и прогнозата на заболяването;</a:t>
            </a:r>
            <a:r>
              <a:rPr lang="bg-BG" altLang="bg-BG" sz="2400" dirty="0" smtClean="0">
                <a:solidFill>
                  <a:schemeClr val="bg1"/>
                </a:solidFill>
              </a:rPr>
              <a:t>	</a:t>
            </a:r>
            <a:endParaRPr lang="en-US" altLang="bg-BG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656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DB39A-B74C-4AFF-9FCF-AF982C184A1B}" type="slidenum">
              <a:rPr lang="en-GB" altLang="bg-BG"/>
              <a:pPr>
                <a:defRPr/>
              </a:pPr>
              <a:t>38</a:t>
            </a:fld>
            <a:endParaRPr lang="en-GB" altLang="bg-BG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443835"/>
            <a:ext cx="800832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bg-BG" altLang="bg-BG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Чл. 86.  (1) Като пациент всеки има право на: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sz="2400" dirty="0" smtClean="0"/>
              <a:t>	</a:t>
            </a:r>
            <a:r>
              <a:rPr lang="bg-BG" altLang="bg-BG" sz="2800" dirty="0" smtClean="0"/>
              <a:t>5.  </a:t>
            </a:r>
            <a:r>
              <a:rPr lang="bg-BG" altLang="bg-BG" sz="2800" dirty="0" smtClean="0">
                <a:solidFill>
                  <a:srgbClr val="FFFF00"/>
                </a:solidFill>
              </a:rPr>
              <a:t>защита на данните</a:t>
            </a:r>
            <a:r>
              <a:rPr lang="bg-BG" altLang="bg-BG" sz="2800" dirty="0" smtClean="0"/>
              <a:t>, отнасящи се  до неговото здравословно състояние;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sz="2800" dirty="0" smtClean="0"/>
              <a:t>	6.  възнаграждение за работата, която извършва, еднакво с това, което получава, ако не е болен;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sz="2800" dirty="0" smtClean="0"/>
              <a:t>	7.  запознаване на достъпен език с неговите права и задължения;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bg-BG" altLang="bg-BG" sz="2800" dirty="0" smtClean="0"/>
              <a:t>	8.  </a:t>
            </a:r>
            <a:r>
              <a:rPr lang="bg-BG" altLang="bg-BG" sz="2800" dirty="0" smtClean="0">
                <a:solidFill>
                  <a:srgbClr val="FFFF00"/>
                </a:solidFill>
              </a:rPr>
              <a:t>ясна и достъпна информация </a:t>
            </a:r>
            <a:r>
              <a:rPr lang="bg-BG" altLang="bg-BG" sz="2800" dirty="0" smtClean="0"/>
              <a:t>за здравословното му състояние и методите за евентуалното му лечение.</a:t>
            </a:r>
            <a:endParaRPr lang="en-US" altLang="bg-BG" sz="2800" dirty="0" smtClean="0"/>
          </a:p>
        </p:txBody>
      </p:sp>
    </p:spTree>
    <p:extLst>
      <p:ext uri="{BB962C8B-B14F-4D97-AF65-F5344CB8AC3E}">
        <p14:creationId xmlns:p14="http://schemas.microsoft.com/office/powerpoint/2010/main" val="69332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BBC8CE-249C-40C6-9277-B9DE590C6BA7}" type="slidenum">
              <a:rPr lang="en-GB" altLang="bg-BG"/>
              <a:pPr>
                <a:defRPr/>
              </a:pPr>
              <a:t>39</a:t>
            </a:fld>
            <a:endParaRPr lang="en-GB" altLang="bg-BG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7550510" cy="4572000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bg-BG" altLang="bg-BG" sz="28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(2) При хоспитализация пациентът има право: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  <a:defRPr/>
            </a:pPr>
            <a:r>
              <a:rPr lang="bg-BG" altLang="bg-BG" sz="2800" dirty="0" smtClean="0">
                <a:solidFill>
                  <a:schemeClr val="bg1"/>
                </a:solidFill>
              </a:rPr>
              <a:t>	1.  да бъде посещаван от личния си лекар и от специалиста, издал направлението за хоспитализация;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  <a:defRPr/>
            </a:pPr>
            <a:r>
              <a:rPr lang="bg-BG" altLang="bg-BG" sz="2800" dirty="0" smtClean="0">
                <a:solidFill>
                  <a:schemeClr val="bg1"/>
                </a:solidFill>
              </a:rPr>
              <a:t>	2.  да приема или да отказва посетители;</a:t>
            </a:r>
          </a:p>
          <a:p>
            <a:pPr marL="0" indent="0" eaLnBrk="1" hangingPunct="1">
              <a:lnSpc>
                <a:spcPct val="130000"/>
              </a:lnSpc>
              <a:buFontTx/>
              <a:buNone/>
              <a:defRPr/>
            </a:pPr>
            <a:r>
              <a:rPr lang="bg-BG" altLang="bg-BG" sz="2800" dirty="0" smtClean="0">
                <a:solidFill>
                  <a:schemeClr val="bg1"/>
                </a:solidFill>
              </a:rPr>
              <a:t>	3.  да ползва услугите на психотерапевт, юрист и свещенослужител;</a:t>
            </a:r>
            <a:endParaRPr lang="en-US" altLang="bg-BG" sz="28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47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ФАКТОРИ, ВЛИЯЕЩИ НА ВЗАИМООТНОШЕНИЯТА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207361"/>
            <a:ext cx="7329840" cy="397032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bg-BG" dirty="0" smtClean="0"/>
              <a:t>От страна на фармацевта: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Очакванията за резултата от терапията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Личностови особености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Професионален опит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Удовлетвореност от работата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Престиж на професията</a:t>
            </a: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6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87EA3B-961F-402A-A6AE-9C0685A96086}" type="slidenum">
              <a:rPr lang="en-GB" altLang="bg-BG"/>
              <a:pPr>
                <a:defRPr/>
              </a:pPr>
              <a:t>40</a:t>
            </a:fld>
            <a:endParaRPr lang="en-GB" altLang="bg-BG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7397500" cy="434340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bg-BG" altLang="bg-BG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(2) При хоспитализация пациентът има право:</a:t>
            </a:r>
          </a:p>
          <a:p>
            <a:pPr marL="0" indent="0" eaLnBrk="1" hangingPunct="1">
              <a:buFontTx/>
              <a:buNone/>
              <a:defRPr/>
            </a:pPr>
            <a:r>
              <a:rPr lang="bg-BG" altLang="bg-BG" sz="2800" dirty="0" smtClean="0"/>
              <a:t>	</a:t>
            </a:r>
            <a:r>
              <a:rPr lang="bg-BG" altLang="bg-BG" dirty="0" smtClean="0">
                <a:solidFill>
                  <a:schemeClr val="bg1"/>
                </a:solidFill>
              </a:rPr>
              <a:t>4.  на образование и достъп до занимания, отговарящи на неговите социални, религиозни и културни потребности;</a:t>
            </a:r>
          </a:p>
          <a:p>
            <a:pPr marL="0" indent="0" eaLnBrk="1" hangingPunct="1">
              <a:buFontTx/>
              <a:buNone/>
              <a:defRPr/>
            </a:pPr>
            <a:r>
              <a:rPr lang="bg-BG" altLang="bg-BG" dirty="0" smtClean="0">
                <a:solidFill>
                  <a:schemeClr val="bg1"/>
                </a:solidFill>
              </a:rPr>
              <a:t>	5.  да получи информация за цената на всяка една медицинска услуга, манипулация, лечение и лекарствените препарати в доболничната и болничната помощ.</a:t>
            </a:r>
            <a:endParaRPr lang="en-US" altLang="bg-BG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075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3555" y="1981200"/>
            <a:ext cx="7772400" cy="4114800"/>
          </a:xfrm>
        </p:spPr>
        <p:txBody>
          <a:bodyPr/>
          <a:lstStyle/>
          <a:p>
            <a:r>
              <a:rPr lang="bg-BG" dirty="0" smtClean="0"/>
              <a:t>Нарушението на правата на пациента представлява административно нарушение според ЗЗ, като се предвижда глоба за лечебното заведение от 300 до 1000 лв., а при повторно нарушение – от 500 до 1500 лв.</a:t>
            </a:r>
            <a:endParaRPr lang="bg-BG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8E1E25-0075-4757-97B3-D321A1A68362}" type="slidenum">
              <a:rPr lang="en-GB" altLang="bg-BG" smtClean="0"/>
              <a:pPr>
                <a:defRPr/>
              </a:pPr>
              <a:t>41</a:t>
            </a:fld>
            <a:endParaRPr lang="en-GB" altLang="bg-BG"/>
          </a:p>
        </p:txBody>
      </p:sp>
    </p:spTree>
    <p:extLst>
      <p:ext uri="{BB962C8B-B14F-4D97-AF65-F5344CB8AC3E}">
        <p14:creationId xmlns:p14="http://schemas.microsoft.com/office/powerpoint/2010/main" val="2588976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05743B-9B6B-4D6C-953D-55D8DCB31591}" type="slidenum">
              <a:rPr lang="en-GB" altLang="bg-BG"/>
              <a:pPr>
                <a:defRPr/>
              </a:pPr>
              <a:t>42</a:t>
            </a:fld>
            <a:endParaRPr lang="en-GB" altLang="bg-BG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437235"/>
            <a:ext cx="8610600" cy="4114800"/>
          </a:xfrm>
        </p:spPr>
        <p:txBody>
          <a:bodyPr>
            <a:normAutofit/>
          </a:bodyPr>
          <a:lstStyle/>
          <a:p>
            <a:pPr eaLnBrk="1" hangingPunct="1">
              <a:buFontTx/>
              <a:buNone/>
              <a:defRPr/>
            </a:pPr>
            <a:r>
              <a:rPr lang="bg-BG" altLang="bg-BG" sz="4800" i="1" dirty="0" smtClean="0">
                <a:solidFill>
                  <a:srgbClr val="F1FF9B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ИНФОРМИРАНО СЪГЛАСИЕ</a:t>
            </a:r>
            <a:endParaRPr lang="en-US" altLang="bg-BG" sz="4800" i="1" dirty="0" smtClean="0">
              <a:solidFill>
                <a:srgbClr val="F1FF9B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499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54E263-CF6B-4E66-A69A-CC57A24A0A28}" type="slidenum">
              <a:rPr lang="en-GB" altLang="bg-BG"/>
              <a:pPr>
                <a:defRPr/>
              </a:pPr>
              <a:t>43</a:t>
            </a:fld>
            <a:endParaRPr lang="en-GB" altLang="bg-BG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04800" y="1325948"/>
            <a:ext cx="8686800" cy="50044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bg-BG" altLang="bg-BG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Информираното съгласие</a:t>
            </a:r>
            <a:r>
              <a:rPr lang="bg-BG" altLang="bg-BG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bg-BG" altLang="bg-BG" sz="2800" b="1" dirty="0">
                <a:solidFill>
                  <a:srgbClr val="000000"/>
                </a:solidFill>
                <a:cs typeface="Times New Roman" pitchFamily="18" charset="0"/>
              </a:rPr>
              <a:t>е израз на зачитане на </a:t>
            </a:r>
            <a:r>
              <a:rPr lang="bg-BG" altLang="bg-BG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принципа на уважение на автономността на пациента и представлява </a:t>
            </a:r>
            <a:r>
              <a:rPr lang="bg-BG" altLang="bg-BG" sz="2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п</a:t>
            </a:r>
            <a:r>
              <a:rPr lang="bg-BG" altLang="bg-BG" sz="2800" b="1" dirty="0">
                <a:solidFill>
                  <a:srgbClr val="000000"/>
                </a:solidFill>
                <a:cs typeface="Times New Roman" pitchFamily="18" charset="0"/>
              </a:rPr>
              <a:t>роцес на последователно информиране на пациента от </a:t>
            </a:r>
            <a:r>
              <a:rPr lang="bg-BG" altLang="bg-BG" sz="2800" b="1" dirty="0" smtClean="0">
                <a:solidFill>
                  <a:srgbClr val="000000"/>
                </a:solidFill>
                <a:cs typeface="Times New Roman" pitchFamily="18" charset="0"/>
              </a:rPr>
              <a:t>лекаря (</a:t>
            </a:r>
            <a:r>
              <a:rPr lang="bg-BG" altLang="bg-BG" sz="2800" b="1" i="1" dirty="0" smtClean="0">
                <a:solidFill>
                  <a:srgbClr val="000000"/>
                </a:solidFill>
                <a:cs typeface="Times New Roman" pitchFamily="18" charset="0"/>
              </a:rPr>
              <a:t>според своята компетентност информация могат да предоставят и медицинските сестри и акушерките</a:t>
            </a:r>
            <a:r>
              <a:rPr lang="bg-BG" altLang="bg-BG" sz="2800" b="1" dirty="0" smtClean="0">
                <a:solidFill>
                  <a:srgbClr val="000000"/>
                </a:solidFill>
                <a:cs typeface="Times New Roman" pitchFamily="18" charset="0"/>
              </a:rPr>
              <a:t>) </a:t>
            </a:r>
            <a:r>
              <a:rPr lang="bg-BG" altLang="bg-BG" sz="2800" b="1" dirty="0">
                <a:solidFill>
                  <a:srgbClr val="000000"/>
                </a:solidFill>
                <a:cs typeface="Times New Roman" pitchFamily="18" charset="0"/>
              </a:rPr>
              <a:t>и </a:t>
            </a:r>
            <a:r>
              <a:rPr lang="bg-BG" altLang="bg-BG" sz="2800" b="1" dirty="0" err="1">
                <a:solidFill>
                  <a:srgbClr val="000000"/>
                </a:solidFill>
                <a:cs typeface="Times New Roman" pitchFamily="18" charset="0"/>
              </a:rPr>
              <a:t>последващо</a:t>
            </a:r>
            <a:r>
              <a:rPr lang="bg-BG" altLang="bg-BG" sz="2800" b="1" dirty="0">
                <a:solidFill>
                  <a:srgbClr val="000000"/>
                </a:solidFill>
                <a:cs typeface="Times New Roman" pitchFamily="18" charset="0"/>
              </a:rPr>
              <a:t> получаване на </a:t>
            </a:r>
            <a:r>
              <a:rPr lang="bg-BG" altLang="bg-BG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неговото решение</a:t>
            </a:r>
            <a:r>
              <a:rPr lang="bg-BG" altLang="bg-BG" sz="2800" b="1" dirty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bg-BG" altLang="bg-BG" sz="2800" b="1" dirty="0">
                <a:solidFill>
                  <a:srgbClr val="000000"/>
                </a:solidFill>
                <a:cs typeface="Times New Roman" pitchFamily="18" charset="0"/>
              </a:rPr>
              <a:t>за предстоящо клинично действие.</a:t>
            </a:r>
          </a:p>
          <a:p>
            <a:pPr algn="ctr">
              <a:defRPr/>
            </a:pPr>
            <a:endParaRPr lang="bg-BG" altLang="bg-BG" sz="2800" b="1" dirty="0"/>
          </a:p>
        </p:txBody>
      </p:sp>
    </p:spTree>
    <p:extLst>
      <p:ext uri="{BB962C8B-B14F-4D97-AF65-F5344CB8AC3E}">
        <p14:creationId xmlns:p14="http://schemas.microsoft.com/office/powerpoint/2010/main" val="398057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81E837-7B2C-4992-A604-837E5D0FB047}" type="slidenum">
              <a:rPr lang="en-GB" altLang="bg-BG"/>
              <a:pPr>
                <a:defRPr/>
              </a:pPr>
              <a:t>44</a:t>
            </a:fld>
            <a:endParaRPr lang="en-GB" altLang="bg-BG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448965" y="1443835"/>
            <a:ext cx="70866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bg-BG" altLang="bg-BG" sz="2800" b="1" i="1" dirty="0">
                <a:solidFill>
                  <a:srgbClr val="F1FF9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Основните стъпки при получаване на информирано съгласие са</a:t>
            </a:r>
            <a:r>
              <a:rPr lang="bg-BG" altLang="bg-BG" sz="2800" b="1" dirty="0">
                <a:solidFill>
                  <a:srgbClr val="F1FF9B"/>
                </a:solidFill>
                <a:cs typeface="Times New Roman" pitchFamily="18" charset="0"/>
              </a:rPr>
              <a:t>:</a:t>
            </a:r>
          </a:p>
          <a:p>
            <a:pPr eaLnBrk="0" hangingPunct="0">
              <a:buClr>
                <a:srgbClr val="F1FF9B"/>
              </a:buClr>
              <a:buFontTx/>
              <a:buChar char="o"/>
              <a:defRPr/>
            </a:pPr>
            <a:r>
              <a:rPr lang="bg-BG" altLang="bg-BG" sz="2800" b="1" dirty="0"/>
              <a:t> </a:t>
            </a:r>
            <a:r>
              <a:rPr lang="bg-BG" altLang="bg-BG" sz="2800" b="1" dirty="0">
                <a:solidFill>
                  <a:schemeClr val="bg1"/>
                </a:solidFill>
                <a:cs typeface="Times New Roman" pitchFamily="18" charset="0"/>
              </a:rPr>
              <a:t>Предоставяне на необходимата информация.</a:t>
            </a:r>
          </a:p>
          <a:p>
            <a:pPr eaLnBrk="0" hangingPunct="0">
              <a:buClr>
                <a:srgbClr val="F1FF9B"/>
              </a:buClr>
              <a:buFontTx/>
              <a:buChar char="o"/>
              <a:defRPr/>
            </a:pPr>
            <a:r>
              <a:rPr lang="bg-BG" altLang="bg-BG" sz="2800" b="1" dirty="0">
                <a:solidFill>
                  <a:schemeClr val="bg1"/>
                </a:solidFill>
              </a:rPr>
              <a:t> </a:t>
            </a:r>
            <a:r>
              <a:rPr lang="bg-BG" altLang="bg-BG" sz="2800" b="1" dirty="0">
                <a:solidFill>
                  <a:schemeClr val="bg1"/>
                </a:solidFill>
                <a:cs typeface="Times New Roman" pitchFamily="18" charset="0"/>
              </a:rPr>
              <a:t>Разбиране на предоставената информация.</a:t>
            </a:r>
          </a:p>
          <a:p>
            <a:pPr eaLnBrk="0" hangingPunct="0">
              <a:buClr>
                <a:srgbClr val="F1FF9B"/>
              </a:buClr>
              <a:buFontTx/>
              <a:buChar char="o"/>
              <a:defRPr/>
            </a:pPr>
            <a:r>
              <a:rPr lang="bg-BG" altLang="bg-BG" sz="2800" b="1" dirty="0">
                <a:solidFill>
                  <a:schemeClr val="bg1"/>
                </a:solidFill>
              </a:rPr>
              <a:t> </a:t>
            </a:r>
            <a:r>
              <a:rPr lang="bg-BG" altLang="bg-BG" sz="2800" b="1" dirty="0">
                <a:solidFill>
                  <a:schemeClr val="bg1"/>
                </a:solidFill>
                <a:cs typeface="Times New Roman" pitchFamily="18" charset="0"/>
              </a:rPr>
              <a:t>Осъзнаване на информацията.</a:t>
            </a:r>
          </a:p>
          <a:p>
            <a:pPr eaLnBrk="0" hangingPunct="0">
              <a:buClr>
                <a:srgbClr val="F1FF9B"/>
              </a:buClr>
              <a:buFontTx/>
              <a:buChar char="o"/>
              <a:defRPr/>
            </a:pPr>
            <a:r>
              <a:rPr lang="bg-BG" altLang="bg-BG" sz="2800" b="1" dirty="0">
                <a:solidFill>
                  <a:schemeClr val="bg1"/>
                </a:solidFill>
              </a:rPr>
              <a:t> </a:t>
            </a:r>
            <a:r>
              <a:rPr lang="bg-BG" altLang="bg-BG" sz="2800" b="1" dirty="0">
                <a:solidFill>
                  <a:schemeClr val="bg1"/>
                </a:solidFill>
                <a:cs typeface="Times New Roman" pitchFamily="18" charset="0"/>
              </a:rPr>
              <a:t>Придобиване на “компетентност” у пациента.</a:t>
            </a:r>
          </a:p>
          <a:p>
            <a:pPr eaLnBrk="0" hangingPunct="0">
              <a:buClr>
                <a:srgbClr val="F1FF9B"/>
              </a:buClr>
              <a:buFontTx/>
              <a:buChar char="o"/>
              <a:defRPr/>
            </a:pPr>
            <a:r>
              <a:rPr lang="bg-BG" altLang="bg-BG" sz="2800" b="1" dirty="0">
                <a:solidFill>
                  <a:schemeClr val="bg1"/>
                </a:solidFill>
              </a:rPr>
              <a:t> </a:t>
            </a:r>
            <a:r>
              <a:rPr lang="bg-BG" altLang="bg-BG" sz="2800" b="1" dirty="0">
                <a:solidFill>
                  <a:schemeClr val="bg1"/>
                </a:solidFill>
                <a:cs typeface="Times New Roman" pitchFamily="18" charset="0"/>
              </a:rPr>
              <a:t>Даване на съгласие.</a:t>
            </a:r>
            <a:endParaRPr lang="bg-BG" altLang="bg-BG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244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g-BG" sz="2800" dirty="0" smtClean="0"/>
              <a:t>КОДЕКС НА ПРОФЕСИОНАЛНАТА ЕТИКА НА МАГИСТЪР-ФАРМАЦЕВТА</a:t>
            </a: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000" b="1" dirty="0"/>
              <a:t>Чл. 20. (1)</a:t>
            </a:r>
            <a:r>
              <a:rPr lang="bg-BG" sz="2000" dirty="0"/>
              <a:t> Магистър-фармацевтът уважава индивидуалните ценности </a:t>
            </a:r>
            <a:r>
              <a:rPr lang="bg-BG" sz="2000" dirty="0" smtClean="0"/>
              <a:t>и достойнството </a:t>
            </a:r>
            <a:r>
              <a:rPr lang="bg-BG" sz="2000" dirty="0"/>
              <a:t>на всеки пациент, осигурява му вярна, точна и </a:t>
            </a:r>
            <a:r>
              <a:rPr lang="bg-BG" sz="2000" dirty="0" smtClean="0"/>
              <a:t>разбираема информация </a:t>
            </a:r>
            <a:r>
              <a:rPr lang="bg-BG" sz="2000" dirty="0"/>
              <a:t>така, че да може да вземе информирано решение що се отнася </a:t>
            </a:r>
            <a:r>
              <a:rPr lang="bg-BG" sz="2000" dirty="0" smtClean="0"/>
              <a:t>за неговото </a:t>
            </a:r>
            <a:r>
              <a:rPr lang="bg-BG" sz="2000" dirty="0"/>
              <a:t>здраве.</a:t>
            </a:r>
          </a:p>
          <a:p>
            <a:pPr marL="0" indent="0">
              <a:buNone/>
            </a:pPr>
            <a:r>
              <a:rPr lang="bg-BG" sz="2000" b="1" dirty="0"/>
              <a:t>(2)</a:t>
            </a:r>
            <a:r>
              <a:rPr lang="bg-BG" sz="2000" dirty="0"/>
              <a:t> Магистър-фармацевтът уважава информирания избор на пациента, </a:t>
            </a:r>
            <a:r>
              <a:rPr lang="bg-BG" sz="2000" dirty="0" smtClean="0"/>
              <a:t>който отказва </a:t>
            </a:r>
            <a:r>
              <a:rPr lang="bg-BG" sz="2000" dirty="0"/>
              <a:t>лечение и живее в риск.</a:t>
            </a:r>
          </a:p>
          <a:p>
            <a:pPr marL="0" indent="0">
              <a:buNone/>
            </a:pPr>
            <a:r>
              <a:rPr lang="bg-BG" sz="2000" b="1" dirty="0"/>
              <a:t>(3)</a:t>
            </a:r>
            <a:r>
              <a:rPr lang="bg-BG" sz="2000" dirty="0"/>
              <a:t> Магистър-фармацевтът уважава достойнството на пациент с </a:t>
            </a:r>
            <a:r>
              <a:rPr lang="bg-BG" sz="2000" dirty="0" smtClean="0"/>
              <a:t>намалена компетентност </a:t>
            </a:r>
            <a:r>
              <a:rPr lang="bg-BG" sz="2000" dirty="0"/>
              <a:t>и се опитва да го подпомогне по подходящ начин и степен </a:t>
            </a:r>
            <a:r>
              <a:rPr lang="bg-BG" sz="2000" dirty="0" smtClean="0"/>
              <a:t>във вземането </a:t>
            </a:r>
            <a:r>
              <a:rPr lang="bg-BG" sz="2000" dirty="0"/>
              <a:t>на най-доброто решение за неговото здраве.</a:t>
            </a:r>
          </a:p>
          <a:p>
            <a:pPr marL="0" indent="0">
              <a:buNone/>
            </a:pPr>
            <a:endParaRPr lang="bg-BG" sz="2000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Български Фармацевтични Дни 2015</a:t>
            </a:r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0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F473FB-B0A2-4159-8C5B-4B9F7A06AD2A}" type="slidenum">
              <a:rPr lang="en-GB" altLang="bg-BG"/>
              <a:pPr>
                <a:defRPr/>
              </a:pPr>
              <a:t>46</a:t>
            </a:fld>
            <a:endParaRPr lang="en-GB" altLang="bg-BG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28600" y="1383323"/>
            <a:ext cx="8763000" cy="47021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10000"/>
              </a:lnSpc>
              <a:defRPr/>
            </a:pPr>
            <a:r>
              <a:rPr lang="bg-BG" altLang="bg-BG" sz="25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Българското законодателство</a:t>
            </a:r>
            <a:r>
              <a:rPr lang="bg-BG" altLang="bg-BG" sz="25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bg-BG" altLang="bg-BG" sz="2500" b="1" dirty="0" smtClean="0">
                <a:cs typeface="Times New Roman" pitchFamily="18" charset="0"/>
              </a:rPr>
              <a:t>изисква </a:t>
            </a:r>
            <a:r>
              <a:rPr lang="bg-BG" altLang="bg-BG" sz="2500" b="1" dirty="0" smtClean="0">
                <a:solidFill>
                  <a:srgbClr val="00B050"/>
                </a:solidFill>
                <a:cs typeface="Times New Roman" pitchFamily="18" charset="0"/>
              </a:rPr>
              <a:t>изрично съгласие </a:t>
            </a:r>
            <a:r>
              <a:rPr lang="bg-BG" altLang="bg-BG" sz="2500" b="1" dirty="0" smtClean="0">
                <a:cs typeface="Times New Roman" pitchFamily="18" charset="0"/>
              </a:rPr>
              <a:t>от пациента в определените от </a:t>
            </a:r>
            <a:r>
              <a:rPr lang="bg-BG" altLang="bg-BG" sz="25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Закона за здравето </a:t>
            </a:r>
            <a:r>
              <a:rPr lang="bg-BG" altLang="bg-BG" sz="2500" b="1" dirty="0" smtClean="0">
                <a:cs typeface="Times New Roman" pitchFamily="18" charset="0"/>
              </a:rPr>
              <a:t>конкретни случаи:</a:t>
            </a:r>
          </a:p>
          <a:p>
            <a:pPr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bg-BG" altLang="bg-BG" sz="2500" b="1" dirty="0" smtClean="0">
                <a:cs typeface="Times New Roman" pitchFamily="18" charset="0"/>
              </a:rPr>
              <a:t>При прилагане на методи за диагностика и лечение, които водят до </a:t>
            </a:r>
            <a:r>
              <a:rPr lang="bg-BG" altLang="bg-BG" sz="2500" b="1" dirty="0" smtClean="0">
                <a:solidFill>
                  <a:srgbClr val="00B050"/>
                </a:solidFill>
                <a:cs typeface="Times New Roman" pitchFamily="18" charset="0"/>
              </a:rPr>
              <a:t>временна промяна на съзнанието </a:t>
            </a:r>
            <a:r>
              <a:rPr lang="bg-BG" altLang="bg-BG" sz="2500" b="1" dirty="0" smtClean="0">
                <a:cs typeface="Times New Roman" pitchFamily="18" charset="0"/>
              </a:rPr>
              <a:t>и при прилагане на методи, които не са намерили всеобщо приложение.</a:t>
            </a:r>
          </a:p>
          <a:p>
            <a:pPr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bg-BG" altLang="bg-BG" sz="2500" b="1" dirty="0" smtClean="0">
                <a:cs typeface="Times New Roman" pitchFamily="18" charset="0"/>
              </a:rPr>
              <a:t>При извършване на хирургични операции и “сложни диагностични методи”.</a:t>
            </a:r>
          </a:p>
          <a:p>
            <a:pPr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bg-BG" altLang="bg-BG" sz="2500" b="1" dirty="0" smtClean="0">
                <a:cs typeface="Times New Roman" pitchFamily="18" charset="0"/>
              </a:rPr>
              <a:t>За присаждане на орган </a:t>
            </a:r>
            <a:r>
              <a:rPr lang="en-US" altLang="bg-BG" sz="2500" b="1" dirty="0" smtClean="0">
                <a:cs typeface="Times New Roman" pitchFamily="18" charset="0"/>
              </a:rPr>
              <a:t>(</a:t>
            </a:r>
            <a:r>
              <a:rPr lang="bg-BG" altLang="bg-BG" sz="2500" b="1" dirty="0" smtClean="0">
                <a:cs typeface="Times New Roman" pitchFamily="18" charset="0"/>
              </a:rPr>
              <a:t>съгласие на реципиента</a:t>
            </a:r>
            <a:r>
              <a:rPr lang="en-US" altLang="bg-BG" sz="2500" b="1" dirty="0" smtClean="0">
                <a:cs typeface="Times New Roman" pitchFamily="18" charset="0"/>
              </a:rPr>
              <a:t>)</a:t>
            </a:r>
            <a:r>
              <a:rPr lang="bg-BG" altLang="bg-BG" sz="2500" b="1" dirty="0" smtClean="0">
                <a:cs typeface="Times New Roman" pitchFamily="18" charset="0"/>
              </a:rPr>
              <a:t>.</a:t>
            </a:r>
          </a:p>
          <a:p>
            <a:pPr eaLnBrk="0" hangingPunct="0">
              <a:lnSpc>
                <a:spcPct val="110000"/>
              </a:lnSpc>
              <a:buFontTx/>
              <a:buAutoNum type="arabicPeriod"/>
              <a:defRPr/>
            </a:pPr>
            <a:r>
              <a:rPr lang="bg-BG" altLang="bg-BG" sz="2500" b="1" dirty="0" smtClean="0">
                <a:cs typeface="Times New Roman" pitchFamily="18" charset="0"/>
              </a:rPr>
              <a:t>За донорство на органи </a:t>
            </a:r>
            <a:r>
              <a:rPr lang="en-US" altLang="bg-BG" sz="2500" b="1" dirty="0" smtClean="0">
                <a:cs typeface="Times New Roman" pitchFamily="18" charset="0"/>
              </a:rPr>
              <a:t>(</a:t>
            </a:r>
            <a:r>
              <a:rPr lang="bg-BG" altLang="bg-BG" sz="2500" b="1" dirty="0" smtClean="0">
                <a:cs typeface="Times New Roman" pitchFamily="18" charset="0"/>
              </a:rPr>
              <a:t>съгласие от донора</a:t>
            </a:r>
            <a:r>
              <a:rPr lang="en-US" altLang="bg-BG" sz="2500" b="1" dirty="0" smtClean="0">
                <a:cs typeface="Times New Roman" pitchFamily="18" charset="0"/>
              </a:rPr>
              <a:t>)</a:t>
            </a:r>
            <a:r>
              <a:rPr lang="bg-BG" altLang="bg-BG" sz="2500" b="1" dirty="0" smtClean="0">
                <a:cs typeface="Times New Roman" pitchFamily="18" charset="0"/>
              </a:rPr>
              <a:t>.</a:t>
            </a:r>
            <a:endParaRPr lang="bg-BG" altLang="bg-BG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231012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C77FE4-DC24-4A84-B5EA-26070A0CAB7C}" type="slidenum">
              <a:rPr lang="en-GB" altLang="bg-BG"/>
              <a:pPr>
                <a:defRPr/>
              </a:pPr>
              <a:t>47</a:t>
            </a:fld>
            <a:endParaRPr lang="en-GB" altLang="bg-BG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91130"/>
            <a:ext cx="8915400" cy="48768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bg-BG" altLang="bg-BG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Закон за здравето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bg-BG" altLang="bg-BG" sz="2800" b="1" dirty="0" smtClean="0"/>
              <a:t>Чл. 87.  (1) Медицинските дейности се осъществяват след изразено информирано съгласие от пациента.</a:t>
            </a:r>
          </a:p>
          <a:p>
            <a:pPr eaLnBrk="1" hangingPunct="1">
              <a:lnSpc>
                <a:spcPct val="120000"/>
              </a:lnSpc>
              <a:buFontTx/>
              <a:buNone/>
              <a:defRPr/>
            </a:pPr>
            <a:r>
              <a:rPr lang="bg-BG" altLang="bg-BG" sz="2800" b="1" dirty="0" smtClean="0"/>
              <a:t>	(2) </a:t>
            </a:r>
            <a:r>
              <a:rPr lang="bg-BG" altLang="bg-BG" sz="2800" b="1" dirty="0" smtClean="0">
                <a:solidFill>
                  <a:srgbClr val="00B050"/>
                </a:solidFill>
              </a:rPr>
              <a:t>Когато пациентът е непълнолетен </a:t>
            </a:r>
            <a:r>
              <a:rPr lang="bg-BG" altLang="bg-BG" sz="2800" b="1" dirty="0" smtClean="0"/>
              <a:t>за извършване на медицински дейности е необходимо </a:t>
            </a:r>
            <a:r>
              <a:rPr lang="bg-BG" altLang="bg-BG" sz="2800" b="1" i="1" u="sng" dirty="0" smtClean="0"/>
              <a:t>освен неговото информирано съгласие и съгласието на негов родител или попечител</a:t>
            </a:r>
            <a:r>
              <a:rPr lang="bg-BG" altLang="bg-BG" sz="2800" b="1" dirty="0" smtClean="0"/>
              <a:t>.</a:t>
            </a:r>
            <a:endParaRPr lang="en-US" altLang="bg-BG" sz="1800" dirty="0" smtClean="0"/>
          </a:p>
        </p:txBody>
      </p:sp>
    </p:spTree>
    <p:extLst>
      <p:ext uri="{BB962C8B-B14F-4D97-AF65-F5344CB8AC3E}">
        <p14:creationId xmlns:p14="http://schemas.microsoft.com/office/powerpoint/2010/main" val="74159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EB9639-35B8-4D76-B71F-41A55A5B13E7}" type="slidenum">
              <a:rPr lang="en-GB" altLang="bg-BG"/>
              <a:pPr>
                <a:defRPr/>
              </a:pPr>
              <a:t>48</a:t>
            </a:fld>
            <a:endParaRPr lang="en-GB" altLang="bg-BG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260" y="1443835"/>
            <a:ext cx="8610600" cy="4114800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sz="2800" b="1" dirty="0" smtClean="0"/>
              <a:t>(3) </a:t>
            </a:r>
            <a:r>
              <a:rPr lang="bg-BG" altLang="bg-BG" sz="2800" b="1" dirty="0" smtClean="0">
                <a:solidFill>
                  <a:srgbClr val="00B050"/>
                </a:solidFill>
              </a:rPr>
              <a:t>Когато пациентът е малолетен </a:t>
            </a:r>
            <a:r>
              <a:rPr lang="bg-BG" altLang="bg-BG" sz="2800" b="1" dirty="0" smtClean="0"/>
              <a:t>или недееспособен, информираното съгласие се изразява </a:t>
            </a:r>
            <a:r>
              <a:rPr lang="bg-BG" altLang="bg-BG" sz="2800" b="1" u="sng" dirty="0" smtClean="0"/>
              <a:t>от негов родител или настойник</a:t>
            </a:r>
            <a:r>
              <a:rPr lang="bg-BG" altLang="bg-BG" sz="2800" b="1" dirty="0" smtClean="0"/>
              <a:t>, освен в случаите, предвидени със закон.</a:t>
            </a:r>
            <a:endParaRPr lang="en-US" altLang="bg-BG" sz="2800" b="1" dirty="0" smtClean="0"/>
          </a:p>
          <a:p>
            <a:pPr eaLnBrk="1" hangingPunct="1">
              <a:buFontTx/>
              <a:buNone/>
            </a:pPr>
            <a:r>
              <a:rPr lang="bg-BG" altLang="bg-BG" sz="2800" b="1" dirty="0" smtClean="0"/>
              <a:t>(4) При лица с психични разстройства и установена неспособност за изразяване на информирано съгласие то се изразява от лицата,  определени по реда на чл. 162, ал. 3.</a:t>
            </a:r>
            <a:r>
              <a:rPr lang="en-US" altLang="bg-BG" sz="2800" b="1" dirty="0" smtClean="0"/>
              <a:t> (</a:t>
            </a:r>
            <a:r>
              <a:rPr lang="bg-BG" altLang="bg-BG" sz="2800" b="1" dirty="0" smtClean="0"/>
              <a:t>близък или назначен от съда).</a:t>
            </a:r>
            <a:endParaRPr lang="en-US" altLang="bg-BG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43817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62A542-49DB-4B08-BA88-FB1BC1413DF2}" type="slidenum">
              <a:rPr lang="en-GB" altLang="bg-BG"/>
              <a:pPr>
                <a:defRPr/>
              </a:pPr>
              <a:t>49</a:t>
            </a:fld>
            <a:endParaRPr lang="en-GB" altLang="bg-BG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6260" y="1443835"/>
            <a:ext cx="8382000" cy="48768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bg-BG" altLang="bg-BG" sz="2800" b="1" dirty="0" smtClean="0"/>
              <a:t>Чл. 88.   - </a:t>
            </a:r>
            <a:r>
              <a:rPr lang="bg-BG" altLang="bg-BG" sz="2800" dirty="0" smtClean="0"/>
              <a:t>Необходимата информация; обема и формата й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sz="2800" b="1" dirty="0" smtClean="0"/>
              <a:t>Чл. 89.  (1) </a:t>
            </a:r>
            <a:r>
              <a:rPr lang="bg-BG" altLang="bg-BG" sz="2800" dirty="0" smtClean="0"/>
              <a:t>При хирургични интервенции, обща анестезия, инвазивни и други диагностични и терапевтични методи, които водят до повишен риск за живота и здравето на пациента или до временна промяна в съзнанието му, информацията и информираното съгласие се предоставят в </a:t>
            </a:r>
            <a:r>
              <a:rPr lang="bg-BG" altLang="bg-BG" sz="2800" b="1" dirty="0" smtClean="0">
                <a:solidFill>
                  <a:srgbClr val="00B050"/>
                </a:solidFill>
              </a:rPr>
              <a:t>писмена форма.</a:t>
            </a:r>
            <a:endParaRPr lang="en-US" altLang="bg-BG" sz="2800" b="1" dirty="0" smtClean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endParaRPr lang="en-US" altLang="bg-BG" sz="2800" b="1" dirty="0" smtClean="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96260" y="319881"/>
            <a:ext cx="5638800" cy="57943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bg-BG" altLang="bg-BG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КАКВА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1938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ФАКТОРИ, ВЛИЯЕЩИ НА ВЗАИМООТНОШЕНИЯТА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2. От страна на пациента: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Предишен опит от взаимоотношения с фармацевт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Предишен опит с други здравни работници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Здравни нужди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err="1" smtClean="0"/>
              <a:t>Социокултурални</a:t>
            </a:r>
            <a:r>
              <a:rPr lang="bg-BG" dirty="0" smtClean="0"/>
              <a:t> фактори – образование, социално-икономически статус</a:t>
            </a: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69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093D14-AF5A-444F-BBE6-F56A1F00A234}" type="slidenum">
              <a:rPr lang="en-GB" altLang="bg-BG"/>
              <a:pPr>
                <a:defRPr/>
              </a:pPr>
              <a:t>50</a:t>
            </a:fld>
            <a:endParaRPr lang="en-GB" altLang="bg-BG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8965" y="1443835"/>
            <a:ext cx="8153400" cy="4800600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bg-BG" altLang="bg-BG" sz="3000" b="1" dirty="0" smtClean="0"/>
              <a:t>(2) Дейности в полза на здравето на пациента могат да бъдат извършвани </a:t>
            </a:r>
            <a:r>
              <a:rPr lang="bg-BG" altLang="bg-BG" sz="3000" b="1" u="sng" dirty="0" smtClean="0"/>
              <a:t>без писмено информирано съгласие само когато</a:t>
            </a:r>
            <a:r>
              <a:rPr lang="bg-BG" altLang="bg-BG" sz="3000" b="1" dirty="0" smtClean="0"/>
              <a:t> </a:t>
            </a:r>
            <a:r>
              <a:rPr lang="bg-BG" altLang="bg-BG" sz="3000" b="1" dirty="0" smtClean="0">
                <a:solidFill>
                  <a:srgbClr val="00B050"/>
                </a:solidFill>
              </a:rPr>
              <a:t>непосредствено е застрашен животът на пациента  </a:t>
            </a:r>
            <a:r>
              <a:rPr lang="bg-BG" altLang="bg-BG" sz="3000" b="1" dirty="0" smtClean="0"/>
              <a:t>и физическото или психичното му състояние не позволяват изразяване на информирано съгласие и е невъзможно да се получи своевременно информирано съгласие от родител, настойник или попечител или от лицето по чл. 162, ал. 3 в случаи, когато законът го изисква.</a:t>
            </a:r>
            <a:endParaRPr lang="en-US" altLang="bg-BG" sz="3000" b="1" dirty="0" smtClean="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448965" y="222195"/>
            <a:ext cx="5181600" cy="579437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bg-BG" altLang="bg-BG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БЕЗ СЪГЛАСИЕ</a:t>
            </a:r>
          </a:p>
        </p:txBody>
      </p:sp>
    </p:spTree>
    <p:extLst>
      <p:ext uri="{BB962C8B-B14F-4D97-AF65-F5344CB8AC3E}">
        <p14:creationId xmlns:p14="http://schemas.microsoft.com/office/powerpoint/2010/main" val="176900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F8F1E-56EF-443F-BE4F-34F309BFDB21}" type="slidenum">
              <a:rPr lang="en-GB" altLang="bg-BG"/>
              <a:pPr>
                <a:defRPr/>
              </a:pPr>
              <a:t>51</a:t>
            </a:fld>
            <a:endParaRPr lang="en-GB" altLang="bg-BG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8965" y="1596540"/>
            <a:ext cx="8153400" cy="4343400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bg-BG" altLang="bg-BG" sz="2800" b="1" dirty="0" smtClean="0"/>
              <a:t>Чл. 90.  (1) Пациентът, съответно негов родител, настойник или попечител или лицето по чл. 162, ал.3, </a:t>
            </a:r>
            <a:r>
              <a:rPr lang="bg-BG" altLang="bg-BG" sz="2800" b="1" dirty="0" smtClean="0">
                <a:solidFill>
                  <a:srgbClr val="00B050"/>
                </a:solidFill>
              </a:rPr>
              <a:t>може да откаже по всяко време </a:t>
            </a:r>
            <a:r>
              <a:rPr lang="bg-BG" altLang="bg-BG" sz="2800" b="1" dirty="0" smtClean="0"/>
              <a:t>предложената медицинска помощ или продължаването на започнатата медицинска дейност.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r>
              <a:rPr lang="bg-BG" altLang="bg-BG" sz="2800" b="1" dirty="0" smtClean="0"/>
              <a:t>	(2) Отказът по ал. 1 </a:t>
            </a:r>
            <a:r>
              <a:rPr lang="bg-BG" altLang="bg-BG" sz="2800" b="1" dirty="0" smtClean="0">
                <a:solidFill>
                  <a:srgbClr val="00B050"/>
                </a:solidFill>
              </a:rPr>
              <a:t>се удостоверява в медицинската документация с подписи на лицето.</a:t>
            </a:r>
            <a:endParaRPr lang="en-US" altLang="bg-BG" sz="2800" b="1" dirty="0" smtClean="0">
              <a:solidFill>
                <a:srgbClr val="00B050"/>
              </a:solidFill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48965" y="222195"/>
            <a:ext cx="4572000" cy="579438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bg-BG" altLang="bg-BG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ОТКАЗ </a:t>
            </a:r>
          </a:p>
        </p:txBody>
      </p:sp>
    </p:spTree>
    <p:extLst>
      <p:ext uri="{BB962C8B-B14F-4D97-AF65-F5344CB8AC3E}">
        <p14:creationId xmlns:p14="http://schemas.microsoft.com/office/powerpoint/2010/main" val="385652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B8C62C-480F-4A58-A5F7-BAB2B48015CE}" type="slidenum">
              <a:rPr lang="en-GB" altLang="bg-BG"/>
              <a:pPr>
                <a:defRPr/>
              </a:pPr>
              <a:t>52</a:t>
            </a:fld>
            <a:endParaRPr lang="en-GB" altLang="bg-BG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48965" y="1443835"/>
            <a:ext cx="8305800" cy="45720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bg-BG" altLang="bg-BG" sz="2800" b="1" dirty="0" smtClean="0"/>
              <a:t>(3) Ако пациентът, съответно негов родител, настойник или попечител или лицето по чл. 162, ал. 3, </a:t>
            </a:r>
            <a:r>
              <a:rPr lang="bg-BG" altLang="bg-BG" sz="2800" b="1" u="sng" dirty="0" smtClean="0"/>
              <a:t>не е в състояние или откаже да удостовери писмено отказа</a:t>
            </a:r>
            <a:r>
              <a:rPr lang="bg-BG" altLang="bg-BG" sz="2800" b="1" dirty="0" smtClean="0"/>
              <a:t> по ал. 1, </a:t>
            </a:r>
            <a:r>
              <a:rPr lang="bg-BG" altLang="bg-BG" sz="2800" b="1" u="sng" dirty="0" smtClean="0"/>
              <a:t>това се удостоверява с подпис на лекуващия лекар и на свидетел</a:t>
            </a:r>
            <a:r>
              <a:rPr lang="bg-BG" altLang="bg-BG" sz="2800" b="1" dirty="0" smtClean="0"/>
              <a:t>.</a:t>
            </a:r>
          </a:p>
          <a:p>
            <a:pPr eaLnBrk="1" hangingPunct="1">
              <a:buFontTx/>
              <a:buNone/>
            </a:pPr>
            <a:r>
              <a:rPr lang="bg-BG" altLang="bg-BG" sz="2800" b="1" dirty="0" smtClean="0"/>
              <a:t>(4) В случаите, когато по ал. 1 </a:t>
            </a:r>
            <a:r>
              <a:rPr lang="bg-BG" altLang="bg-BG" sz="2800" b="1" dirty="0" smtClean="0">
                <a:solidFill>
                  <a:srgbClr val="00B050"/>
                </a:solidFill>
              </a:rPr>
              <a:t>е налице отказ от родител, настойник или попечител и е застрашен животът на пациента, ръководителят на лечебното заведение може да вземе решение за осъществяване на животоспасяващо лечение.</a:t>
            </a:r>
            <a:endParaRPr lang="en-US" altLang="bg-BG" sz="28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496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4F81A-EAD8-48E8-B928-780C085C06DF}" type="slidenum">
              <a:rPr lang="en-GB" altLang="bg-BG"/>
              <a:pPr>
                <a:defRPr/>
              </a:pPr>
              <a:t>53</a:t>
            </a:fld>
            <a:endParaRPr lang="en-GB" altLang="bg-BG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457200" y="1383207"/>
            <a:ext cx="8686800" cy="49471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342900" indent="-342900" eaLnBrk="0" hangingPunct="0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Когато е невъзможно то да се получи своевременно, а </a:t>
            </a:r>
            <a:r>
              <a:rPr lang="bg-BG" altLang="bg-BG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живота на болния е в опасност</a:t>
            </a:r>
            <a:r>
              <a:rPr lang="bg-BG" altLang="bg-BG" sz="2400" b="1" dirty="0">
                <a:solidFill>
                  <a:srgbClr val="00B050"/>
                </a:solidFill>
                <a:cs typeface="Times New Roman" panose="02020603050405020304" pitchFamily="18" charset="0"/>
              </a:rPr>
              <a:t>.</a:t>
            </a:r>
          </a:p>
          <a:p>
            <a:pPr marL="342900" indent="-342900" eaLnBrk="0" hangingPunct="0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При лица с определени заболявания или състояния </a:t>
            </a:r>
            <a:r>
              <a:rPr lang="en-US" altLang="bg-BG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bg-BG" altLang="bg-BG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принудително лечение</a:t>
            </a:r>
            <a:r>
              <a:rPr lang="en-US" altLang="bg-BG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)</a:t>
            </a:r>
            <a:r>
              <a:rPr lang="bg-BG" altLang="bg-BG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.</a:t>
            </a:r>
          </a:p>
          <a:p>
            <a:pPr marL="342900" indent="-342900" eaLnBrk="0" hangingPunct="0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При определяне психическото и физическото състояние по </a:t>
            </a:r>
            <a:r>
              <a:rPr lang="bg-BG" altLang="bg-BG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нареждане на органите на правораздаването</a:t>
            </a:r>
            <a:r>
              <a:rPr lang="en-GB" altLang="bg-BG" sz="2400" b="1" dirty="0">
                <a:solidFill>
                  <a:srgbClr val="00B050"/>
                </a:solidFill>
                <a:cs typeface="Times New Roman" panose="02020603050405020304" pitchFamily="18" charset="0"/>
              </a:rPr>
              <a:t>.</a:t>
            </a:r>
            <a:endParaRPr lang="bg-BG" altLang="bg-BG" sz="2400" b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При </a:t>
            </a:r>
            <a:r>
              <a:rPr lang="bg-BG" altLang="bg-BG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военнослужещи</a:t>
            </a:r>
            <a:r>
              <a:rPr lang="bg-BG" altLang="bg-BG" sz="24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 </a:t>
            </a: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и работници в някои </a:t>
            </a:r>
            <a:r>
              <a:rPr lang="bg-BG" altLang="bg-BG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видове производства</a:t>
            </a:r>
            <a:r>
              <a:rPr lang="bg-BG" altLang="bg-BG" sz="2400" b="1" dirty="0">
                <a:solidFill>
                  <a:srgbClr val="00B050"/>
                </a:solidFill>
                <a:cs typeface="Times New Roman" panose="02020603050405020304" pitchFamily="18" charset="0"/>
              </a:rPr>
              <a:t> </a:t>
            </a:r>
            <a:r>
              <a:rPr lang="en-US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хранителна промишленост</a:t>
            </a:r>
            <a:r>
              <a:rPr lang="en-US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 или определени служби </a:t>
            </a:r>
            <a:r>
              <a:rPr lang="en-US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детски ясли, болници</a:t>
            </a:r>
            <a:r>
              <a:rPr lang="en-US" altLang="bg-BG" sz="24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)</a:t>
            </a:r>
            <a:r>
              <a:rPr lang="bg-BG" altLang="bg-BG" sz="2400" b="1" dirty="0" smtClean="0">
                <a:solidFill>
                  <a:srgbClr val="000000"/>
                </a:solidFill>
                <a:cs typeface="Times New Roman" panose="02020603050405020304" pitchFamily="18" charset="0"/>
              </a:rPr>
              <a:t> задължителни прегледи.</a:t>
            </a:r>
            <a:endParaRPr lang="bg-BG" altLang="bg-BG" sz="2400" b="1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342900" indent="-342900" eaLnBrk="0" hangingPunct="0">
              <a:lnSpc>
                <a:spcPct val="110000"/>
              </a:lnSpc>
              <a:buClr>
                <a:srgbClr val="00B050"/>
              </a:buClr>
              <a:buFont typeface="Wingdings" panose="05000000000000000000" pitchFamily="2" charset="2"/>
              <a:buChar char="Ø"/>
              <a:defRPr/>
            </a:pPr>
            <a:r>
              <a:rPr lang="bg-BG" altLang="bg-BG" sz="24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anose="02020603050405020304" pitchFamily="18" charset="0"/>
              </a:rPr>
              <a:t>Разширяване на операция без допълнително информирано съгласие</a:t>
            </a:r>
            <a:r>
              <a:rPr lang="bg-BG" altLang="bg-BG" sz="2400" b="1" i="1" dirty="0">
                <a:solidFill>
                  <a:srgbClr val="FF3300"/>
                </a:solidFill>
                <a:cs typeface="Times New Roman" panose="02020603050405020304" pitchFamily="18" charset="0"/>
              </a:rPr>
              <a:t> </a:t>
            </a:r>
            <a:r>
              <a:rPr lang="bg-BG" altLang="bg-BG" sz="2400" b="1" dirty="0">
                <a:solidFill>
                  <a:srgbClr val="000000"/>
                </a:solidFill>
                <a:cs typeface="Times New Roman" panose="02020603050405020304" pitchFamily="18" charset="0"/>
              </a:rPr>
              <a:t>– когато е свързано с основния повод на операцията. </a:t>
            </a:r>
            <a:endParaRPr lang="bg-BG" altLang="bg-BG" sz="2400" b="1" dirty="0"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22195"/>
            <a:ext cx="8077200" cy="830997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bg-BG" altLang="bg-BG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>КОГА МЕДИЦИНСКИТЕ ДЕЙСТВИЯ СА ПРАВОМЕРНИ БЕЗ СЪГЛАСИЕ?</a:t>
            </a:r>
            <a:endParaRPr lang="bg-BG" altLang="bg-BG" sz="2400" b="1" i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850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AA625E-47FF-4954-9329-869D56F4E6C0}" type="slidenum">
              <a:rPr lang="en-GB" altLang="bg-BG"/>
              <a:pPr>
                <a:defRPr/>
              </a:pPr>
              <a:t>54</a:t>
            </a:fld>
            <a:endParaRPr lang="en-GB" altLang="bg-BG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48965" y="1291130"/>
            <a:ext cx="8153400" cy="417960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bg-BG" altLang="bg-BG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УСЛОВИЯ ЗА ВАЛИДНОСТ НА ИНФОРМИРАНОТО СЪГЛАСИЕ</a:t>
            </a:r>
            <a:r>
              <a:rPr lang="bg-BG" altLang="bg-BG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:</a:t>
            </a:r>
          </a:p>
          <a:p>
            <a:pPr>
              <a:lnSpc>
                <a:spcPct val="60000"/>
              </a:lnSpc>
              <a:defRPr/>
            </a:pPr>
            <a:endParaRPr lang="bg-BG" altLang="bg-BG" sz="3200" b="1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eaLnBrk="0" hangingPunct="0">
              <a:buFontTx/>
              <a:buAutoNum type="arabicPeriod"/>
              <a:defRPr/>
            </a:pPr>
            <a:r>
              <a:rPr lang="bg-BG" altLang="bg-BG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Компетентност</a:t>
            </a:r>
            <a:r>
              <a:rPr lang="bg-BG" altLang="bg-BG" sz="3200" b="1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bg-BG" altLang="bg-BG" sz="3200" b="1" dirty="0" smtClean="0">
                <a:solidFill>
                  <a:srgbClr val="000000"/>
                </a:solidFill>
                <a:cs typeface="Times New Roman" pitchFamily="18" charset="0"/>
              </a:rPr>
              <a:t>на пациента за волеизявление</a:t>
            </a:r>
            <a:r>
              <a:rPr lang="en-GB" altLang="bg-BG" sz="3200" b="1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bg-BG" altLang="bg-BG" sz="32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>
              <a:lnSpc>
                <a:spcPct val="50000"/>
              </a:lnSpc>
              <a:buFontTx/>
              <a:buAutoNum type="arabicPeriod"/>
              <a:defRPr/>
            </a:pPr>
            <a:endParaRPr lang="bg-BG" altLang="bg-BG" sz="32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>
              <a:buFontTx/>
              <a:buAutoNum type="arabicPeriod"/>
              <a:defRPr/>
            </a:pPr>
            <a:r>
              <a:rPr lang="bg-BG" altLang="bg-BG" sz="3200" b="1" dirty="0" smtClean="0">
                <a:solidFill>
                  <a:srgbClr val="000000"/>
                </a:solidFill>
                <a:cs typeface="Times New Roman" pitchFamily="18" charset="0"/>
              </a:rPr>
              <a:t>Предоставяне на </a:t>
            </a:r>
            <a:r>
              <a:rPr lang="bg-BG" altLang="bg-BG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информация</a:t>
            </a:r>
            <a:r>
              <a:rPr lang="bg-BG" altLang="bg-BG" sz="32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bg-BG" altLang="bg-BG" sz="3200" b="1" dirty="0" smtClean="0">
                <a:solidFill>
                  <a:srgbClr val="000000"/>
                </a:solidFill>
                <a:cs typeface="Times New Roman" pitchFamily="18" charset="0"/>
              </a:rPr>
              <a:t>необходима за неговото съгласие</a:t>
            </a:r>
            <a:r>
              <a:rPr lang="en-GB" altLang="bg-BG" sz="3200" b="1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bg-BG" altLang="bg-BG" sz="32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>
              <a:lnSpc>
                <a:spcPct val="70000"/>
              </a:lnSpc>
              <a:buFontTx/>
              <a:buAutoNum type="arabicPeriod"/>
              <a:defRPr/>
            </a:pPr>
            <a:endParaRPr lang="bg-BG" altLang="bg-BG" sz="32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eaLnBrk="0" hangingPunct="0">
              <a:buFontTx/>
              <a:buAutoNum type="arabicPeriod"/>
              <a:defRPr/>
            </a:pPr>
            <a:r>
              <a:rPr lang="bg-BG" altLang="bg-BG" sz="32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Доброволност</a:t>
            </a:r>
            <a:r>
              <a:rPr lang="bg-BG" altLang="bg-BG" sz="3200" b="1" dirty="0" smtClean="0">
                <a:solidFill>
                  <a:srgbClr val="00B050"/>
                </a:solidFill>
                <a:cs typeface="Times New Roman" pitchFamily="18" charset="0"/>
              </a:rPr>
              <a:t> </a:t>
            </a:r>
            <a:r>
              <a:rPr lang="bg-BG" altLang="bg-BG" sz="3200" b="1" dirty="0" smtClean="0">
                <a:solidFill>
                  <a:srgbClr val="000000"/>
                </a:solidFill>
                <a:cs typeface="Times New Roman" pitchFamily="18" charset="0"/>
              </a:rPr>
              <a:t>на съгласието.</a:t>
            </a:r>
            <a:endParaRPr lang="bg-BG" altLang="bg-BG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235780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0" y="3887115"/>
            <a:ext cx="7152430" cy="763525"/>
          </a:xfrm>
        </p:spPr>
        <p:txBody>
          <a:bodyPr/>
          <a:lstStyle/>
          <a:p>
            <a:r>
              <a:rPr lang="bg-BG" dirty="0" smtClean="0"/>
              <a:t>ПРОФЕСИОНАЛНА КОМУНИКАЦИЯ</a:t>
            </a: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730B0-9DB5-4BFA-B32F-66B4D82D97DD}" type="datetime1">
              <a:rPr lang="en-US" smtClean="0"/>
              <a:t>1/21/2017</a:t>
            </a:fld>
            <a:endParaRPr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23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43554" y="1138426"/>
            <a:ext cx="7787955" cy="503926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Интерактивната комуникация в </a:t>
            </a:r>
            <a:r>
              <a:rPr lang="bg-BG" dirty="0" err="1" smtClean="0"/>
              <a:t>здравеопаването</a:t>
            </a:r>
            <a:r>
              <a:rPr lang="bg-BG" dirty="0" smtClean="0"/>
              <a:t> е основа за позитивен терапевтичен резултат.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Активният подход към общуването е процес, който включва способността на фармацевта да разбере смисъла, да отговори адекватно и да оцени разбирането на </a:t>
            </a:r>
            <a:r>
              <a:rPr lang="bg-BG" dirty="0" err="1" smtClean="0"/>
              <a:t>отсреяната</a:t>
            </a:r>
            <a:r>
              <a:rPr lang="bg-BG" dirty="0" smtClean="0"/>
              <a:t> страна.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Активният подход изисква да бъдеш наясно с наличието на бариери в комуникацията и да намериш начини за преодоляването им.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bg-BG" dirty="0" smtClean="0"/>
              <a:t>Активният подход изисква изслушване и развиване на усещане за собствените невербални послания и разпознаване на тези на другите.</a:t>
            </a:r>
          </a:p>
          <a:p>
            <a:pPr>
              <a:buFont typeface="Wingdings" panose="05000000000000000000" pitchFamily="2" charset="2"/>
              <a:buChar char="Ø"/>
            </a:pPr>
            <a:endParaRPr lang="bg-BG" dirty="0" smtClean="0"/>
          </a:p>
          <a:p>
            <a:pPr>
              <a:buFont typeface="Wingdings" panose="05000000000000000000" pitchFamily="2" charset="2"/>
              <a:buChar char="Ø"/>
            </a:pP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Заглавие 1"/>
          <p:cNvSpPr>
            <a:spLocks noGrp="1"/>
          </p:cNvSpPr>
          <p:nvPr>
            <p:ph type="title"/>
          </p:nvPr>
        </p:nvSpPr>
        <p:spPr>
          <a:xfrm>
            <a:off x="143554" y="374900"/>
            <a:ext cx="8856891" cy="458115"/>
          </a:xfrm>
          <a:solidFill>
            <a:schemeClr val="bg1">
              <a:alpha val="77000"/>
            </a:schemeClr>
          </a:solidFill>
        </p:spPr>
        <p:txBody>
          <a:bodyPr>
            <a:noAutofit/>
          </a:bodyPr>
          <a:lstStyle/>
          <a:p>
            <a:r>
              <a:rPr lang="bg-BG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ИНТЕРАКТИВНА КОМУНИКАЦИЯ/ АКТИВЕН ПОДХОД</a:t>
            </a:r>
            <a:endParaRPr lang="bg-BG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08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– видове и умения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bg-BG" dirty="0" smtClean="0"/>
              <a:t>Вербална: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Способност за изслушване, разбиране и отговаряне (активно слушане);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Способност за интерпретация на невербалната комуникация и отговаряне по начин, насърчаващ продължаване на комуникацията.</a:t>
            </a:r>
          </a:p>
          <a:p>
            <a:pPr marL="514350" indent="-514350">
              <a:buAutoNum type="arabicPeriod"/>
            </a:pP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3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КОМУНИКАЦИЯ – видове и умения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48965" y="2054656"/>
            <a:ext cx="7329840" cy="397032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bg-BG" dirty="0" smtClean="0"/>
              <a:t>Невербална: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Визуален контакт – говори за доверие, внимание, честност;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Лицев израз – индикатор за емоционалното състояние;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Позиция на тялото – подсказва лекотата на разговора;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Интонация;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bg-BG" dirty="0" smtClean="0"/>
              <a:t>Близост.</a:t>
            </a:r>
            <a:endParaRPr lang="bg-BG" dirty="0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C17C9-7FFA-4A28-92AC-F32C46000AA5}" type="datetime1">
              <a:rPr lang="en-US" smtClean="0"/>
              <a:t>1/21/2017</a:t>
            </a:fld>
            <a:endParaRPr lang="en-US" dirty="0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293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2711</Words>
  <Application>Microsoft Office PowerPoint</Application>
  <PresentationFormat>Презентация на цял екран (4:3)</PresentationFormat>
  <Paragraphs>377</Paragraphs>
  <Slides>54</Slides>
  <Notes>23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54</vt:i4>
      </vt:variant>
    </vt:vector>
  </HeadingPairs>
  <TitlesOfParts>
    <vt:vector size="55" baseType="lpstr">
      <vt:lpstr>Office Theme</vt:lpstr>
      <vt:lpstr>Взаимоотношения с пациента. Професионална комуникация. Конфиденциалност. Права на пациента.</vt:lpstr>
      <vt:lpstr>План на лекция 4</vt:lpstr>
      <vt:lpstr>Модели на взаимоотношения пациент-доставчик на услуги</vt:lpstr>
      <vt:lpstr>ФАКТОРИ, ВЛИЯЕЩИ НА ВЗАИМООТНОШЕНИЯТА </vt:lpstr>
      <vt:lpstr>ФАКТОРИ, ВЛИЯЕЩИ НА ВЗАИМООТНОШЕНИЯТА </vt:lpstr>
      <vt:lpstr>ПРОФЕСИОНАЛНА КОМУНИКАЦИЯ</vt:lpstr>
      <vt:lpstr>ИНТЕРАКТИВНА КОМУНИКАЦИЯ/ АКТИВЕН ПОДХОД</vt:lpstr>
      <vt:lpstr>КОМУНИКАЦИЯ – видове и умения</vt:lpstr>
      <vt:lpstr>КОМУНИКАЦИЯ – видове и умения</vt:lpstr>
      <vt:lpstr>КОМУНИКАЦИЯ ВЪВ ФАРМАЦЕВТИЧНАТА ПРАКТИКА</vt:lpstr>
      <vt:lpstr>КОМУНИКАЦИЯ ВЪВ ФАРМАЦЕВТИЧНАТА ПРАКТИКА</vt:lpstr>
      <vt:lpstr>КОМУНИКАЦИЯ ВЪВ ФАРМАЦЕВТИЧНАТА ПРАКТИКА</vt:lpstr>
      <vt:lpstr>КОМУНИКАЦИЯ ВЪВ ФАРМАЦЕВТИЧНАТА ПРАКТИКА</vt:lpstr>
      <vt:lpstr>КОМУНИКАЦИЯ ВЪВ ФАРМАЦЕВТИЧНАТА ПРАКТИКА</vt:lpstr>
      <vt:lpstr>КОМУНИКАЦИЯ ВЪВ ФАРМАЦЕВТИЧНАТА ПРАКТИКА</vt:lpstr>
      <vt:lpstr>КОМУНИКАЦИЯ ВЪВ ФАРМАЦЕВТИЧНАТА ПРАКТИКА</vt:lpstr>
      <vt:lpstr>КОМУНИКАЦИЯ ВЪВ ФАРМАЦЕВТИЧНАТА ПРАКТИКА</vt:lpstr>
      <vt:lpstr>КОМУНИКАЦИЯ ВЪВ ФАРМАЦЕВТИЧНАТА ПРАКТИКА</vt:lpstr>
      <vt:lpstr>КОМУНИКАЦИЯ С КОЛЕГИ И ДРУГИ ЗДРАВНИ ПРОФЕСИОНАЛИСТИ</vt:lpstr>
      <vt:lpstr>КОМУНИКАЦИЯ С КОЛЕГИ И ДРУГИ ЗДРАВНИ ПРОФЕСИОНАЛИСТИ</vt:lpstr>
      <vt:lpstr>КОМУНИКАЦИЯ С КОЛЕГИ И ДРУГИ ЗДРАВНИ ПРОФЕСИОНАЛИСТИ</vt:lpstr>
      <vt:lpstr>КОМУНИКАЦИЯ С КОЛЕГИ И ДРУГИ ЗДРАВНИ ПРОФЕСИОНАЛИСТИ</vt:lpstr>
      <vt:lpstr>КОНФИДЕНЦИАЛНОСТ</vt:lpstr>
      <vt:lpstr>Презентация на PowerPoint</vt:lpstr>
      <vt:lpstr>Конфиденциална информация във фармацевтичната практика: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Разкриване на информация със съгласието на пациента</vt:lpstr>
      <vt:lpstr>Разкриване на информация без съгласието на пациента</vt:lpstr>
      <vt:lpstr>ЛИСАБОНСКА ДЕКЛАРАЦИЯ ЗА ПРАВАТА НА ПАЦИЕНТА (1981, допълн. 1995 и 2005 г.)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КОДЕКС НА ПРОФЕСИОНАЛНАТА ЕТИКА НА МАГИСТЪР-ФАРМАЦЕВТА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Doc.Aleкsandrova</cp:lastModifiedBy>
  <cp:revision>172</cp:revision>
  <dcterms:created xsi:type="dcterms:W3CDTF">2013-08-21T19:17:07Z</dcterms:created>
  <dcterms:modified xsi:type="dcterms:W3CDTF">2017-01-21T13:47:36Z</dcterms:modified>
</cp:coreProperties>
</file>