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3" r:id="rId3"/>
    <p:sldId id="318" r:id="rId4"/>
    <p:sldId id="319" r:id="rId5"/>
    <p:sldId id="320" r:id="rId6"/>
    <p:sldId id="321" r:id="rId7"/>
    <p:sldId id="323" r:id="rId8"/>
    <p:sldId id="324" r:id="rId9"/>
    <p:sldId id="322" r:id="rId10"/>
    <p:sldId id="325" r:id="rId11"/>
    <p:sldId id="326" r:id="rId12"/>
    <p:sldId id="327" r:id="rId13"/>
    <p:sldId id="328" r:id="rId14"/>
    <p:sldId id="317" r:id="rId15"/>
    <p:sldId id="299" r:id="rId16"/>
    <p:sldId id="300" r:id="rId17"/>
    <p:sldId id="307" r:id="rId18"/>
    <p:sldId id="301" r:id="rId19"/>
    <p:sldId id="302" r:id="rId20"/>
    <p:sldId id="304" r:id="rId21"/>
    <p:sldId id="305" r:id="rId22"/>
    <p:sldId id="306" r:id="rId23"/>
    <p:sldId id="284" r:id="rId24"/>
    <p:sldId id="285"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308" r:id="rId38"/>
    <p:sldId id="309" r:id="rId39"/>
    <p:sldId id="310" r:id="rId40"/>
    <p:sldId id="311" r:id="rId41"/>
    <p:sldId id="312" r:id="rId42"/>
    <p:sldId id="259" r:id="rId43"/>
    <p:sldId id="313" r:id="rId44"/>
    <p:sldId id="314" r:id="rId45"/>
    <p:sldId id="315" r:id="rId46"/>
    <p:sldId id="31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F9B"/>
    <a:srgbClr val="EBFF75"/>
    <a:srgbClr val="FFE0A3"/>
    <a:srgbClr val="FF3399"/>
    <a:srgbClr val="CC3399"/>
    <a:srgbClr val="70AC2E"/>
    <a:srgbClr val="C19FFF"/>
    <a:srgbClr val="CAB4EA"/>
    <a:srgbClr val="D3B5E9"/>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74248" autoAdjust="0"/>
  </p:normalViewPr>
  <p:slideViewPr>
    <p:cSldViewPr>
      <p:cViewPr varScale="1">
        <p:scale>
          <a:sx n="65" d="100"/>
          <a:sy n="65" d="100"/>
        </p:scale>
        <p:origin x="-1954" y="-77"/>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14DD4B-FA7C-4460-AC36-F7E2EDB9EE10}" type="datetimeFigureOut">
              <a:rPr lang="bg-BG" smtClean="0"/>
              <a:t>22.1.2017 г.</a:t>
            </a:fld>
            <a:endParaRPr lang="bg-BG"/>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85C14A-8D44-429D-A2F8-B661B86F56A3}" type="slidenum">
              <a:rPr lang="bg-BG" smtClean="0"/>
              <a:t>‹#›</a:t>
            </a:fld>
            <a:endParaRPr lang="bg-BG"/>
          </a:p>
        </p:txBody>
      </p:sp>
    </p:spTree>
    <p:extLst>
      <p:ext uri="{BB962C8B-B14F-4D97-AF65-F5344CB8AC3E}">
        <p14:creationId xmlns:p14="http://schemas.microsoft.com/office/powerpoint/2010/main" val="267052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FB5BA-AD46-4A12-B99C-200C61DEF169}" type="datetimeFigureOut">
              <a:rPr lang="bg-BG" smtClean="0"/>
              <a:t>22.1.2017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8C91D-0853-48A5-ACE6-0091528D3080}" type="slidenum">
              <a:rPr lang="bg-BG" smtClean="0"/>
              <a:t>‹#›</a:t>
            </a:fld>
            <a:endParaRPr lang="bg-BG"/>
          </a:p>
        </p:txBody>
      </p:sp>
    </p:spTree>
    <p:extLst>
      <p:ext uri="{BB962C8B-B14F-4D97-AF65-F5344CB8AC3E}">
        <p14:creationId xmlns:p14="http://schemas.microsoft.com/office/powerpoint/2010/main" val="128884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a:t>
            </a:fld>
            <a:endParaRPr lang="bg-BG"/>
          </a:p>
        </p:txBody>
      </p:sp>
    </p:spTree>
    <p:extLst>
      <p:ext uri="{BB962C8B-B14F-4D97-AF65-F5344CB8AC3E}">
        <p14:creationId xmlns:p14="http://schemas.microsoft.com/office/powerpoint/2010/main" val="46162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11</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b="0" dirty="0" smtClean="0"/>
              <a:t>Опасност</a:t>
            </a:r>
            <a:r>
              <a:rPr lang="bg-BG" b="0" baseline="0" dirty="0" smtClean="0"/>
              <a:t> медикамента да е бил отварян и да не може да се продаде на друг пациент – при връщане на медикамент</a:t>
            </a:r>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12</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b="0" dirty="0" smtClean="0"/>
              <a:t>Опасност</a:t>
            </a:r>
            <a:r>
              <a:rPr lang="bg-BG" b="0" baseline="0" dirty="0" smtClean="0"/>
              <a:t> медикамента да е бил отварян и да не може да се продаде на друг пациент – при връщане </a:t>
            </a:r>
            <a:r>
              <a:rPr lang="bg-BG" b="0" baseline="0" smtClean="0"/>
              <a:t>на медикамент</a:t>
            </a:r>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13</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Когато в дадена организация един служител смята, че знае правилния път на поведение, но колектива или компанията като цяло прокламира различно, </a:t>
            </a:r>
            <a:r>
              <a:rPr lang="bg-BG" sz="1200" kern="1200" dirty="0" err="1" smtClean="0">
                <a:solidFill>
                  <a:schemeClr val="tx1"/>
                </a:solidFill>
                <a:effectLst/>
                <a:latin typeface="+mn-lt"/>
                <a:ea typeface="+mn-ea"/>
                <a:cs typeface="+mn-cs"/>
              </a:rPr>
              <a:t>нееетично</a:t>
            </a:r>
            <a:r>
              <a:rPr lang="bg-BG" sz="1200" kern="1200" dirty="0" smtClean="0">
                <a:solidFill>
                  <a:schemeClr val="tx1"/>
                </a:solidFill>
                <a:effectLst/>
                <a:latin typeface="+mn-lt"/>
                <a:ea typeface="+mn-ea"/>
                <a:cs typeface="+mn-cs"/>
              </a:rPr>
              <a:t> решение</a:t>
            </a:r>
            <a:r>
              <a:rPr lang="en-US" sz="1200" kern="1200" dirty="0" smtClean="0">
                <a:solidFill>
                  <a:schemeClr val="tx1"/>
                </a:solidFill>
                <a:effectLst/>
                <a:latin typeface="+mn-lt"/>
                <a:ea typeface="+mn-ea"/>
                <a:cs typeface="+mn-cs"/>
              </a:rPr>
              <a:t>,</a:t>
            </a:r>
            <a:r>
              <a:rPr lang="bg-BG" sz="1200" kern="1200" dirty="0" smtClean="0">
                <a:solidFill>
                  <a:schemeClr val="tx1"/>
                </a:solidFill>
                <a:effectLst/>
                <a:latin typeface="+mn-lt"/>
                <a:ea typeface="+mn-ea"/>
                <a:cs typeface="+mn-cs"/>
              </a:rPr>
              <a:t> се създава междуличностен конфликт. В такива случаи „различният служител“ може да реши да следва собствените си ценности и да откаже да участват в неетично или незаконно поведение. Ако такъв служител не може да обсъди ситуацията с колегите си или с непосредствените си ръководители, той може да излезе извън организацията и да разгласи ситуацията с цел да я коригира. В такъв случай говорим за </a:t>
            </a:r>
            <a:r>
              <a:rPr lang="en-US" sz="1200" b="1" i="1" kern="1200" dirty="0" smtClean="0">
                <a:solidFill>
                  <a:schemeClr val="tx1"/>
                </a:solidFill>
                <a:effectLst/>
                <a:latin typeface="+mn-lt"/>
                <a:ea typeface="+mn-ea"/>
                <a:cs typeface="+mn-cs"/>
              </a:rPr>
              <a:t>whistleblowing</a:t>
            </a:r>
            <a:r>
              <a:rPr lang="en-US" sz="1200" kern="1200" dirty="0" smtClean="0">
                <a:solidFill>
                  <a:schemeClr val="tx1"/>
                </a:solidFill>
                <a:effectLst/>
                <a:latin typeface="+mn-lt"/>
                <a:ea typeface="+mn-ea"/>
                <a:cs typeface="+mn-cs"/>
              </a:rPr>
              <a:t> </a:t>
            </a:r>
            <a:r>
              <a:rPr lang="bg-BG" sz="1200" b="1" i="1" kern="1200" dirty="0" smtClean="0">
                <a:solidFill>
                  <a:schemeClr val="tx1"/>
                </a:solidFill>
                <a:effectLst/>
                <a:latin typeface="+mn-lt"/>
                <a:ea typeface="+mn-ea"/>
                <a:cs typeface="+mn-cs"/>
              </a:rPr>
              <a:t>(разобличаване</a:t>
            </a:r>
            <a:r>
              <a:rPr lang="en-US" sz="1200" b="1" i="1" kern="1200" dirty="0" smtClean="0">
                <a:solidFill>
                  <a:schemeClr val="tx1"/>
                </a:solidFill>
                <a:effectLst/>
                <a:latin typeface="+mn-lt"/>
                <a:ea typeface="+mn-ea"/>
                <a:cs typeface="+mn-cs"/>
              </a:rPr>
              <a:t>).</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15</a:t>
            </a:fld>
            <a:endParaRPr lang="bg-BG"/>
          </a:p>
        </p:txBody>
      </p:sp>
    </p:spTree>
    <p:extLst>
      <p:ext uri="{BB962C8B-B14F-4D97-AF65-F5344CB8AC3E}">
        <p14:creationId xmlns:p14="http://schemas.microsoft.com/office/powerpoint/2010/main" val="367902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hangingPunct="0"/>
            <a:r>
              <a:rPr lang="bg-BG" sz="1200" kern="1200" dirty="0" smtClean="0">
                <a:solidFill>
                  <a:schemeClr val="tx1"/>
                </a:solidFill>
                <a:effectLst/>
                <a:latin typeface="+mn-lt"/>
                <a:ea typeface="+mn-ea"/>
                <a:cs typeface="+mn-cs"/>
              </a:rPr>
              <a:t>През 1966 г. Питър </a:t>
            </a:r>
            <a:r>
              <a:rPr lang="bg-BG" sz="1200" kern="1200" dirty="0" err="1" smtClean="0">
                <a:solidFill>
                  <a:schemeClr val="tx1"/>
                </a:solidFill>
                <a:effectLst/>
                <a:latin typeface="+mn-lt"/>
                <a:ea typeface="+mn-ea"/>
                <a:cs typeface="+mn-cs"/>
              </a:rPr>
              <a:t>Бъкстън</a:t>
            </a:r>
            <a:r>
              <a:rPr lang="bg-BG" sz="1200" kern="1200" dirty="0" smtClean="0">
                <a:solidFill>
                  <a:schemeClr val="tx1"/>
                </a:solidFill>
                <a:effectLst/>
                <a:latin typeface="+mn-lt"/>
                <a:ea typeface="+mn-ea"/>
                <a:cs typeface="+mn-cs"/>
              </a:rPr>
              <a:t>, инспектор по обществено здраве от Сан </a:t>
            </a:r>
            <a:r>
              <a:rPr lang="bg-BG" sz="1200" kern="1200" dirty="0" err="1" smtClean="0">
                <a:solidFill>
                  <a:schemeClr val="tx1"/>
                </a:solidFill>
                <a:effectLst/>
                <a:latin typeface="+mn-lt"/>
                <a:ea typeface="+mn-ea"/>
                <a:cs typeface="+mn-cs"/>
              </a:rPr>
              <a:t>Франциско</a:t>
            </a:r>
            <a:r>
              <a:rPr lang="bg-BG" sz="1200" kern="1200" dirty="0" smtClean="0">
                <a:solidFill>
                  <a:schemeClr val="tx1"/>
                </a:solidFill>
                <a:effectLst/>
                <a:latin typeface="+mn-lt"/>
                <a:ea typeface="+mn-ea"/>
                <a:cs typeface="+mn-cs"/>
              </a:rPr>
              <a:t>, изпраща писмо до Националната дирекция за </a:t>
            </a:r>
            <a:r>
              <a:rPr lang="bg-BG" sz="1200" kern="1200" dirty="0" err="1" smtClean="0">
                <a:solidFill>
                  <a:schemeClr val="tx1"/>
                </a:solidFill>
                <a:effectLst/>
                <a:latin typeface="+mn-lt"/>
                <a:ea typeface="+mn-ea"/>
                <a:cs typeface="+mn-cs"/>
              </a:rPr>
              <a:t>венерични</a:t>
            </a:r>
            <a:r>
              <a:rPr lang="bg-BG" sz="1200" kern="1200" dirty="0" smtClean="0">
                <a:solidFill>
                  <a:schemeClr val="tx1"/>
                </a:solidFill>
                <a:effectLst/>
                <a:latin typeface="+mn-lt"/>
                <a:ea typeface="+mn-ea"/>
                <a:cs typeface="+mn-cs"/>
              </a:rPr>
              <a:t> заболявания, в което изразява безпокойството си по отношение на моралността на продължаването на експеримента в </a:t>
            </a:r>
            <a:r>
              <a:rPr lang="en-US" sz="1200" kern="1200" dirty="0" smtClean="0">
                <a:solidFill>
                  <a:schemeClr val="tx1"/>
                </a:solidFill>
                <a:effectLst/>
                <a:latin typeface="+mn-lt"/>
                <a:ea typeface="+mn-ea"/>
                <a:cs typeface="+mn-cs"/>
              </a:rPr>
              <a:t>Tuskegee. </a:t>
            </a:r>
            <a:r>
              <a:rPr lang="bg-BG" sz="1200" kern="1200" dirty="0" smtClean="0">
                <a:solidFill>
                  <a:schemeClr val="tx1"/>
                </a:solidFill>
                <a:effectLst/>
                <a:latin typeface="+mn-lt"/>
                <a:ea typeface="+mn-ea"/>
                <a:cs typeface="+mn-cs"/>
              </a:rPr>
              <a:t>Центърът за контрол на заболявания, който ръководи проучването, потвърждава необходимостта от продължаване на експеримента до неговото завършване, т.е. докато всички участници починат и бъдат аутопсирани. За </a:t>
            </a:r>
            <a:r>
              <a:rPr lang="bg-BG" sz="1200" kern="1200" dirty="0" err="1" smtClean="0">
                <a:solidFill>
                  <a:schemeClr val="tx1"/>
                </a:solidFill>
                <a:effectLst/>
                <a:latin typeface="+mn-lt"/>
                <a:ea typeface="+mn-ea"/>
                <a:cs typeface="+mn-cs"/>
              </a:rPr>
              <a:t>затвърждаване</a:t>
            </a:r>
            <a:r>
              <a:rPr lang="bg-BG" sz="1200" kern="1200" dirty="0" smtClean="0">
                <a:solidFill>
                  <a:schemeClr val="tx1"/>
                </a:solidFill>
                <a:effectLst/>
                <a:latin typeface="+mn-lt"/>
                <a:ea typeface="+mn-ea"/>
                <a:cs typeface="+mn-cs"/>
              </a:rPr>
              <a:t> на позицията си Центърът за контрол на заболяванията търси и получава подкрепа от регионалните подразделения на Националната Медицинска Асоциация (представляваща </a:t>
            </a:r>
            <a:r>
              <a:rPr lang="bg-BG" sz="1200" kern="1200" dirty="0" err="1" smtClean="0">
                <a:solidFill>
                  <a:schemeClr val="tx1"/>
                </a:solidFill>
                <a:effectLst/>
                <a:latin typeface="+mn-lt"/>
                <a:ea typeface="+mn-ea"/>
                <a:cs typeface="+mn-cs"/>
              </a:rPr>
              <a:t>афро-американските</a:t>
            </a:r>
            <a:r>
              <a:rPr lang="bg-BG" sz="1200" kern="1200" dirty="0" smtClean="0">
                <a:solidFill>
                  <a:schemeClr val="tx1"/>
                </a:solidFill>
                <a:effectLst/>
                <a:latin typeface="+mn-lt"/>
                <a:ea typeface="+mn-ea"/>
                <a:cs typeface="+mn-cs"/>
              </a:rPr>
              <a:t> лекари) и Американската Медицинска Асоциация. </a:t>
            </a:r>
          </a:p>
          <a:p>
            <a:pPr hangingPunct="0"/>
            <a:r>
              <a:rPr lang="bg-BG" sz="1200" kern="1200" dirty="0" smtClean="0">
                <a:solidFill>
                  <a:schemeClr val="tx1"/>
                </a:solidFill>
                <a:effectLst/>
                <a:latin typeface="+mn-lt"/>
                <a:ea typeface="+mn-ea"/>
                <a:cs typeface="+mn-cs"/>
              </a:rPr>
              <a:t>В крайна сметка, в началото на 70</a:t>
            </a:r>
            <a:r>
              <a:rPr lang="bg-BG" sz="1200" kern="1200" baseline="30000" dirty="0" smtClean="0">
                <a:solidFill>
                  <a:schemeClr val="tx1"/>
                </a:solidFill>
                <a:effectLst/>
                <a:latin typeface="+mn-lt"/>
                <a:ea typeface="+mn-ea"/>
                <a:cs typeface="+mn-cs"/>
              </a:rPr>
              <a:t>те</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Бъкстън</a:t>
            </a:r>
            <a:r>
              <a:rPr lang="bg-BG" sz="1200" kern="1200" dirty="0" smtClean="0">
                <a:solidFill>
                  <a:schemeClr val="tx1"/>
                </a:solidFill>
                <a:effectLst/>
                <a:latin typeface="+mn-lt"/>
                <a:ea typeface="+mn-ea"/>
                <a:cs typeface="+mn-cs"/>
              </a:rPr>
              <a:t> се обръща към пресата. Историята се появява във </a:t>
            </a:r>
            <a:r>
              <a:rPr lang="en-US" sz="1200" kern="1200" dirty="0" smtClean="0">
                <a:solidFill>
                  <a:schemeClr val="tx1"/>
                </a:solidFill>
                <a:effectLst/>
                <a:latin typeface="+mn-lt"/>
                <a:ea typeface="+mn-ea"/>
                <a:cs typeface="+mn-cs"/>
              </a:rPr>
              <a:t>Washington Star</a:t>
            </a:r>
            <a:r>
              <a:rPr lang="bg-BG" sz="1200" kern="1200" dirty="0" smtClean="0">
                <a:solidFill>
                  <a:schemeClr val="tx1"/>
                </a:solidFill>
                <a:effectLst/>
                <a:latin typeface="+mn-lt"/>
                <a:ea typeface="+mn-ea"/>
                <a:cs typeface="+mn-cs"/>
              </a:rPr>
              <a:t> на 25</a:t>
            </a:r>
            <a:r>
              <a:rPr lang="bg-BG" sz="1200" kern="1200" baseline="30000" dirty="0" smtClean="0">
                <a:solidFill>
                  <a:schemeClr val="tx1"/>
                </a:solidFill>
                <a:effectLst/>
                <a:latin typeface="+mn-lt"/>
                <a:ea typeface="+mn-ea"/>
                <a:cs typeface="+mn-cs"/>
              </a:rPr>
              <a:t>ти</a:t>
            </a:r>
            <a:r>
              <a:rPr lang="bg-BG" sz="1200" kern="1200" dirty="0" smtClean="0">
                <a:solidFill>
                  <a:schemeClr val="tx1"/>
                </a:solidFill>
                <a:effectLst/>
                <a:latin typeface="+mn-lt"/>
                <a:ea typeface="+mn-ea"/>
                <a:cs typeface="+mn-cs"/>
              </a:rPr>
              <a:t> юли 1972 г., а на следващия ден и на заглавната страница на </a:t>
            </a:r>
            <a:r>
              <a:rPr lang="en-US" sz="1200" kern="1200" dirty="0" smtClean="0">
                <a:solidFill>
                  <a:schemeClr val="tx1"/>
                </a:solidFill>
                <a:effectLst/>
                <a:latin typeface="+mn-lt"/>
                <a:ea typeface="+mn-ea"/>
                <a:cs typeface="+mn-cs"/>
              </a:rPr>
              <a:t>New York Times. </a:t>
            </a:r>
            <a:r>
              <a:rPr lang="bg-BG" sz="1200" kern="1200" dirty="0" smtClean="0">
                <a:solidFill>
                  <a:schemeClr val="tx1"/>
                </a:solidFill>
                <a:effectLst/>
                <a:latin typeface="+mn-lt"/>
                <a:ea typeface="+mn-ea"/>
                <a:cs typeface="+mn-cs"/>
              </a:rPr>
              <a:t>Сенатор Едуард Кенеди насрочва изслушвания в Конгреса, на които </a:t>
            </a:r>
            <a:r>
              <a:rPr lang="bg-BG" sz="1200" kern="1200" dirty="0" err="1" smtClean="0">
                <a:solidFill>
                  <a:schemeClr val="tx1"/>
                </a:solidFill>
                <a:effectLst/>
                <a:latin typeface="+mn-lt"/>
                <a:ea typeface="+mn-ea"/>
                <a:cs typeface="+mn-cs"/>
              </a:rPr>
              <a:t>Бъкстън</a:t>
            </a:r>
            <a:r>
              <a:rPr lang="bg-BG" sz="1200" kern="1200" dirty="0" smtClean="0">
                <a:solidFill>
                  <a:schemeClr val="tx1"/>
                </a:solidFill>
                <a:effectLst/>
                <a:latin typeface="+mn-lt"/>
                <a:ea typeface="+mn-ea"/>
                <a:cs typeface="+mn-cs"/>
              </a:rPr>
              <a:t> и представители на Министерство на здравеопазването свидетелстват. В резултат на публичните протести е назначен специален консултативен съвет за разглеждане на случая, който се произнася, че експериментът е медицински неоправдан и изисква прекратяването му. Впоследствие Американското правителство изплаща 9 милиона долара компенсации и подсигурява безплатно лечение на оцелелите участници и заразените членове на семействата им.</a:t>
            </a:r>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18</a:t>
            </a:fld>
            <a:endParaRPr lang="bg-BG"/>
          </a:p>
        </p:txBody>
      </p:sp>
    </p:spTree>
    <p:extLst>
      <p:ext uri="{BB962C8B-B14F-4D97-AF65-F5344CB8AC3E}">
        <p14:creationId xmlns:p14="http://schemas.microsoft.com/office/powerpoint/2010/main" val="271849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200" kern="1200" dirty="0" err="1" smtClean="0">
                <a:solidFill>
                  <a:schemeClr val="tx1"/>
                </a:solidFill>
                <a:effectLst/>
                <a:latin typeface="+mn-lt"/>
                <a:ea typeface="+mn-ea"/>
                <a:cs typeface="+mn-cs"/>
              </a:rPr>
              <a:t>Рекламиране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наричаме</a:t>
            </a:r>
            <a:r>
              <a:rPr lang="ru-RU" sz="1200" kern="1200" dirty="0" smtClean="0">
                <a:solidFill>
                  <a:schemeClr val="tx1"/>
                </a:solidFill>
                <a:effectLst/>
                <a:latin typeface="+mn-lt"/>
                <a:ea typeface="+mn-ea"/>
                <a:cs typeface="+mn-cs"/>
              </a:rPr>
              <a:t> всяка публична похвала на продукт, услуга или идея. </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200" kern="1200" dirty="0" err="1" smtClean="0">
                <a:solidFill>
                  <a:schemeClr val="tx1"/>
                </a:solidFill>
                <a:effectLst/>
                <a:latin typeface="+mn-lt"/>
                <a:ea typeface="+mn-ea"/>
                <a:cs typeface="+mn-cs"/>
              </a:rPr>
              <a:t>Рекламирането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влияе</a:t>
            </a:r>
            <a:r>
              <a:rPr lang="ru-RU" sz="1200" kern="1200" dirty="0" smtClean="0">
                <a:solidFill>
                  <a:schemeClr val="tx1"/>
                </a:solidFill>
                <a:effectLst/>
                <a:latin typeface="+mn-lt"/>
                <a:ea typeface="+mn-ea"/>
                <a:cs typeface="+mn-cs"/>
              </a:rPr>
              <a:t> на </a:t>
            </a:r>
            <a:r>
              <a:rPr lang="ru-RU" sz="1200" kern="1200" dirty="0" err="1" smtClean="0">
                <a:solidFill>
                  <a:schemeClr val="tx1"/>
                </a:solidFill>
                <a:effectLst/>
                <a:latin typeface="+mn-lt"/>
                <a:ea typeface="+mn-ea"/>
                <a:cs typeface="+mn-cs"/>
              </a:rPr>
              <a:t>хората</a:t>
            </a:r>
            <a:r>
              <a:rPr lang="ru-RU" sz="1200" kern="1200" dirty="0" smtClean="0">
                <a:solidFill>
                  <a:schemeClr val="tx1"/>
                </a:solidFill>
                <a:effectLst/>
                <a:latin typeface="+mn-lt"/>
                <a:ea typeface="+mn-ea"/>
                <a:cs typeface="+mn-cs"/>
              </a:rPr>
              <a:t> по </a:t>
            </a:r>
            <a:r>
              <a:rPr lang="ru-RU" sz="1200" kern="1200" dirty="0" err="1" smtClean="0">
                <a:solidFill>
                  <a:schemeClr val="tx1"/>
                </a:solidFill>
                <a:effectLst/>
                <a:latin typeface="+mn-lt"/>
                <a:ea typeface="+mn-ea"/>
                <a:cs typeface="+mn-cs"/>
              </a:rPr>
              <a:t>различни</a:t>
            </a:r>
            <a:r>
              <a:rPr lang="ru-RU" sz="1200" kern="1200" dirty="0" smtClean="0">
                <a:solidFill>
                  <a:schemeClr val="tx1"/>
                </a:solidFill>
                <a:effectLst/>
                <a:latin typeface="+mn-lt"/>
                <a:ea typeface="+mn-ea"/>
                <a:cs typeface="+mn-cs"/>
              </a:rPr>
              <a:t> начини: </a:t>
            </a:r>
            <a:r>
              <a:rPr lang="ru-RU" sz="1200" kern="1200" dirty="0" err="1" smtClean="0">
                <a:solidFill>
                  <a:schemeClr val="tx1"/>
                </a:solidFill>
                <a:effectLst/>
                <a:latin typeface="+mn-lt"/>
                <a:ea typeface="+mn-ea"/>
                <a:cs typeface="+mn-cs"/>
              </a:rPr>
              <a:t>променя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техните</a:t>
            </a:r>
            <a:r>
              <a:rPr lang="ru-RU" sz="1200" kern="1200" dirty="0" smtClean="0">
                <a:solidFill>
                  <a:schemeClr val="tx1"/>
                </a:solidFill>
                <a:effectLst/>
                <a:latin typeface="+mn-lt"/>
                <a:ea typeface="+mn-ea"/>
                <a:cs typeface="+mn-cs"/>
              </a:rPr>
              <a:t> убеждения (</a:t>
            </a:r>
            <a:r>
              <a:rPr lang="ru-RU" sz="1200" b="1" i="1" kern="1200" dirty="0" err="1" smtClean="0">
                <a:solidFill>
                  <a:schemeClr val="tx1"/>
                </a:solidFill>
                <a:effectLst/>
                <a:latin typeface="+mn-lt"/>
                <a:ea typeface="+mn-ea"/>
                <a:cs typeface="+mn-cs"/>
              </a:rPr>
              <a:t>когнитивно</a:t>
            </a:r>
            <a:r>
              <a:rPr lang="ru-RU" sz="1200" b="1" i="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познавателно</a:t>
            </a:r>
            <a:r>
              <a:rPr lang="ru-RU" sz="1200" b="1" i="1" kern="1200" dirty="0" smtClean="0">
                <a:solidFill>
                  <a:schemeClr val="tx1"/>
                </a:solidFill>
                <a:effectLst/>
                <a:latin typeface="+mn-lt"/>
                <a:ea typeface="+mn-ea"/>
                <a:cs typeface="+mn-cs"/>
              </a:rPr>
              <a:t> влияние</a:t>
            </a:r>
            <a:r>
              <a:rPr lang="ru-RU" sz="1200" kern="1200" dirty="0" smtClean="0">
                <a:solidFill>
                  <a:schemeClr val="tx1"/>
                </a:solidFill>
                <a:effectLst/>
                <a:latin typeface="+mn-lt"/>
                <a:ea typeface="+mn-ea"/>
                <a:cs typeface="+mn-cs"/>
              </a:rPr>
              <a:t>) или </a:t>
            </a:r>
            <a:r>
              <a:rPr lang="ru-RU" sz="1200" kern="1200" dirty="0" err="1" smtClean="0">
                <a:solidFill>
                  <a:schemeClr val="tx1"/>
                </a:solidFill>
                <a:effectLst/>
                <a:latin typeface="+mn-lt"/>
                <a:ea typeface="+mn-ea"/>
                <a:cs typeface="+mn-cs"/>
              </a:rPr>
              <a:t>техните</a:t>
            </a:r>
            <a:r>
              <a:rPr lang="ru-RU" sz="1200" kern="1200" dirty="0" smtClean="0">
                <a:solidFill>
                  <a:schemeClr val="tx1"/>
                </a:solidFill>
                <a:effectLst/>
                <a:latin typeface="+mn-lt"/>
                <a:ea typeface="+mn-ea"/>
                <a:cs typeface="+mn-cs"/>
              </a:rPr>
              <a:t> желания и </a:t>
            </a:r>
            <a:r>
              <a:rPr lang="ru-RU" sz="1200" kern="1200" dirty="0" err="1" smtClean="0">
                <a:solidFill>
                  <a:schemeClr val="tx1"/>
                </a:solidFill>
                <a:effectLst/>
                <a:latin typeface="+mn-lt"/>
                <a:ea typeface="+mn-ea"/>
                <a:cs typeface="+mn-cs"/>
              </a:rPr>
              <a:t>емоции</a:t>
            </a:r>
            <a:r>
              <a:rPr lang="ru-RU" sz="1200"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афективно</a:t>
            </a:r>
            <a:r>
              <a:rPr lang="ru-RU" sz="1200" b="1" i="1" kern="1200" dirty="0" smtClean="0">
                <a:solidFill>
                  <a:schemeClr val="tx1"/>
                </a:solidFill>
                <a:effectLst/>
                <a:latin typeface="+mn-lt"/>
                <a:ea typeface="+mn-ea"/>
                <a:cs typeface="+mn-cs"/>
              </a:rPr>
              <a:t> влияние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Етичният</a:t>
            </a:r>
            <a:r>
              <a:rPr lang="ru-RU" sz="1200" kern="1200" dirty="0" smtClean="0">
                <a:solidFill>
                  <a:schemeClr val="tx1"/>
                </a:solidFill>
                <a:effectLst/>
                <a:latin typeface="+mn-lt"/>
                <a:ea typeface="+mn-ea"/>
                <a:cs typeface="+mn-cs"/>
              </a:rPr>
              <a:t> фокус на проблема с </a:t>
            </a:r>
            <a:r>
              <a:rPr lang="ru-RU" sz="1200" kern="1200" dirty="0" err="1" smtClean="0">
                <a:solidFill>
                  <a:schemeClr val="tx1"/>
                </a:solidFill>
                <a:effectLst/>
                <a:latin typeface="+mn-lt"/>
                <a:ea typeface="+mn-ea"/>
                <a:cs typeface="+mn-cs"/>
              </a:rPr>
              <a:t>рекламирането</a:t>
            </a:r>
            <a:r>
              <a:rPr lang="ru-RU" sz="1200" kern="1200" dirty="0" smtClean="0">
                <a:solidFill>
                  <a:schemeClr val="tx1"/>
                </a:solidFill>
                <a:effectLst/>
                <a:latin typeface="+mn-lt"/>
                <a:ea typeface="+mn-ea"/>
                <a:cs typeface="+mn-cs"/>
              </a:rPr>
              <a:t> е </a:t>
            </a:r>
            <a:r>
              <a:rPr lang="ru-RU" sz="1200" kern="1200" dirty="0" err="1" smtClean="0">
                <a:solidFill>
                  <a:schemeClr val="tx1"/>
                </a:solidFill>
                <a:effectLst/>
                <a:latin typeface="+mn-lt"/>
                <a:ea typeface="+mn-ea"/>
                <a:cs typeface="+mn-cs"/>
              </a:rPr>
              <a:t>върху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морално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допустимите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граници</a:t>
            </a:r>
            <a:r>
              <a:rPr lang="ru-RU" sz="1200" kern="1200" dirty="0" smtClean="0">
                <a:solidFill>
                  <a:schemeClr val="tx1"/>
                </a:solidFill>
                <a:effectLst/>
                <a:latin typeface="+mn-lt"/>
                <a:ea typeface="+mn-ea"/>
                <a:cs typeface="+mn-cs"/>
              </a:rPr>
              <a:t> на влияние и риска от </a:t>
            </a:r>
            <a:r>
              <a:rPr lang="ru-RU" sz="1200" kern="1200" dirty="0" err="1" smtClean="0">
                <a:solidFill>
                  <a:schemeClr val="tx1"/>
                </a:solidFill>
                <a:effectLst/>
                <a:latin typeface="+mn-lt"/>
                <a:ea typeface="+mn-ea"/>
                <a:cs typeface="+mn-cs"/>
              </a:rPr>
              <a:t>манипулация</a:t>
            </a:r>
            <a:r>
              <a:rPr lang="ru-RU" sz="1200" kern="1200" dirty="0" smtClean="0">
                <a:solidFill>
                  <a:schemeClr val="tx1"/>
                </a:solidFill>
                <a:effectLst/>
                <a:latin typeface="+mn-lt"/>
                <a:ea typeface="+mn-ea"/>
                <a:cs typeface="+mn-cs"/>
              </a:rPr>
              <a:t> на потребителя, </a:t>
            </a:r>
            <a:r>
              <a:rPr lang="ru-RU" sz="1200" kern="1200" dirty="0" err="1" smtClean="0">
                <a:solidFill>
                  <a:schemeClr val="tx1"/>
                </a:solidFill>
                <a:effectLst/>
                <a:latin typeface="+mn-lt"/>
                <a:ea typeface="+mn-ea"/>
                <a:cs typeface="+mn-cs"/>
              </a:rPr>
              <a:t>макар</a:t>
            </a:r>
            <a:r>
              <a:rPr lang="ru-RU" sz="1200" kern="1200" dirty="0" smtClean="0">
                <a:solidFill>
                  <a:schemeClr val="tx1"/>
                </a:solidFill>
                <a:effectLst/>
                <a:latin typeface="+mn-lt"/>
                <a:ea typeface="+mn-ea"/>
                <a:cs typeface="+mn-cs"/>
              </a:rPr>
              <a:t> че </a:t>
            </a:r>
            <a:r>
              <a:rPr lang="ru-RU" sz="1200" kern="1200" dirty="0" err="1" smtClean="0">
                <a:solidFill>
                  <a:schemeClr val="tx1"/>
                </a:solidFill>
                <a:effectLst/>
                <a:latin typeface="+mn-lt"/>
                <a:ea typeface="+mn-ea"/>
                <a:cs typeface="+mn-cs"/>
              </a:rPr>
              <a:t>рекламирането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има</a:t>
            </a:r>
            <a:r>
              <a:rPr lang="ru-RU" sz="1200" kern="1200" dirty="0" smtClean="0">
                <a:solidFill>
                  <a:schemeClr val="tx1"/>
                </a:solidFill>
                <a:effectLst/>
                <a:latin typeface="+mn-lt"/>
                <a:ea typeface="+mn-ea"/>
                <a:cs typeface="+mn-cs"/>
              </a:rPr>
              <a:t> потенциала и за </a:t>
            </a:r>
            <a:r>
              <a:rPr lang="ru-RU" sz="1200" kern="1200" dirty="0" err="1" smtClean="0">
                <a:solidFill>
                  <a:schemeClr val="tx1"/>
                </a:solidFill>
                <a:effectLst/>
                <a:latin typeface="+mn-lt"/>
                <a:ea typeface="+mn-ea"/>
                <a:cs typeface="+mn-cs"/>
              </a:rPr>
              <a:t>позитивни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ефекти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като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разчупване</a:t>
            </a:r>
            <a:r>
              <a:rPr lang="ru-RU" sz="1200" kern="1200" dirty="0" smtClean="0">
                <a:solidFill>
                  <a:schemeClr val="tx1"/>
                </a:solidFill>
                <a:effectLst/>
                <a:latin typeface="+mn-lt"/>
                <a:ea typeface="+mn-ea"/>
                <a:cs typeface="+mn-cs"/>
              </a:rPr>
              <a:t> на </a:t>
            </a:r>
            <a:r>
              <a:rPr lang="ru-RU" sz="1200" kern="1200" dirty="0" err="1" smtClean="0">
                <a:solidFill>
                  <a:schemeClr val="tx1"/>
                </a:solidFill>
                <a:effectLst/>
                <a:latin typeface="+mn-lt"/>
                <a:ea typeface="+mn-ea"/>
                <a:cs typeface="+mn-cs"/>
              </a:rPr>
              <a:t>стереотипи</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вдъхновяване</a:t>
            </a:r>
            <a:r>
              <a:rPr lang="ru-RU" sz="1200" kern="1200" dirty="0" smtClean="0">
                <a:solidFill>
                  <a:schemeClr val="tx1"/>
                </a:solidFill>
                <a:effectLst/>
                <a:latin typeface="+mn-lt"/>
                <a:ea typeface="+mn-ea"/>
                <a:cs typeface="+mn-cs"/>
              </a:rPr>
              <a:t> на </a:t>
            </a:r>
            <a:r>
              <a:rPr lang="ru-RU" sz="1200" kern="1200" dirty="0" err="1" smtClean="0">
                <a:solidFill>
                  <a:schemeClr val="tx1"/>
                </a:solidFill>
                <a:effectLst/>
                <a:latin typeface="+mn-lt"/>
                <a:ea typeface="+mn-ea"/>
                <a:cs typeface="+mn-cs"/>
              </a:rPr>
              <a:t>хората</a:t>
            </a:r>
            <a:r>
              <a:rPr lang="ru-RU" sz="1200" kern="1200" dirty="0" smtClean="0">
                <a:solidFill>
                  <a:schemeClr val="tx1"/>
                </a:solidFill>
                <a:effectLst/>
                <a:latin typeface="+mn-lt"/>
                <a:ea typeface="+mn-ea"/>
                <a:cs typeface="+mn-cs"/>
              </a:rPr>
              <a:t>.</a:t>
            </a:r>
            <a:endParaRPr lang="bg-BG" sz="120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ru-RU" sz="1200" kern="1200" dirty="0" smtClean="0">
                <a:solidFill>
                  <a:schemeClr val="tx1"/>
                </a:solidFill>
                <a:effectLst/>
                <a:latin typeface="+mn-lt"/>
                <a:ea typeface="+mn-ea"/>
                <a:cs typeface="+mn-cs"/>
              </a:rPr>
              <a:t>Важна </a:t>
            </a:r>
            <a:r>
              <a:rPr lang="ru-RU" sz="1200" kern="1200" dirty="0" err="1" smtClean="0">
                <a:solidFill>
                  <a:schemeClr val="tx1"/>
                </a:solidFill>
                <a:effectLst/>
                <a:latin typeface="+mn-lt"/>
                <a:ea typeface="+mn-ea"/>
                <a:cs typeface="+mn-cs"/>
              </a:rPr>
              <a:t>изходна</a:t>
            </a:r>
            <a:r>
              <a:rPr lang="ru-RU" sz="1200" kern="1200" dirty="0" smtClean="0">
                <a:solidFill>
                  <a:schemeClr val="tx1"/>
                </a:solidFill>
                <a:effectLst/>
                <a:latin typeface="+mn-lt"/>
                <a:ea typeface="+mn-ea"/>
                <a:cs typeface="+mn-cs"/>
              </a:rPr>
              <a:t> точка е </a:t>
            </a:r>
            <a:r>
              <a:rPr lang="ru-RU" sz="1200" kern="1200" dirty="0" err="1" smtClean="0">
                <a:solidFill>
                  <a:schemeClr val="tx1"/>
                </a:solidFill>
                <a:effectLst/>
                <a:latin typeface="+mn-lt"/>
                <a:ea typeface="+mn-ea"/>
                <a:cs typeface="+mn-cs"/>
              </a:rPr>
              <a:t>поставянето</a:t>
            </a:r>
            <a:r>
              <a:rPr lang="ru-RU" sz="1200" kern="1200" dirty="0" smtClean="0">
                <a:solidFill>
                  <a:schemeClr val="tx1"/>
                </a:solidFill>
                <a:effectLst/>
                <a:latin typeface="+mn-lt"/>
                <a:ea typeface="+mn-ea"/>
                <a:cs typeface="+mn-cs"/>
              </a:rPr>
              <a:t> на </a:t>
            </a:r>
            <a:r>
              <a:rPr lang="ru-RU" sz="1200" kern="1200" dirty="0" err="1" smtClean="0">
                <a:solidFill>
                  <a:schemeClr val="tx1"/>
                </a:solidFill>
                <a:effectLst/>
                <a:latin typeface="+mn-lt"/>
                <a:ea typeface="+mn-ea"/>
                <a:cs typeface="+mn-cs"/>
              </a:rPr>
              <a:t>условието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рекламата</a:t>
            </a:r>
            <a:r>
              <a:rPr lang="ru-RU" sz="1200" kern="1200" dirty="0" smtClean="0">
                <a:solidFill>
                  <a:schemeClr val="tx1"/>
                </a:solidFill>
                <a:effectLst/>
                <a:latin typeface="+mn-lt"/>
                <a:ea typeface="+mn-ea"/>
                <a:cs typeface="+mn-cs"/>
              </a:rPr>
              <a:t> да не </a:t>
            </a:r>
            <a:r>
              <a:rPr lang="ru-RU" sz="1200" kern="1200" dirty="0" err="1" smtClean="0">
                <a:solidFill>
                  <a:schemeClr val="tx1"/>
                </a:solidFill>
                <a:effectLst/>
                <a:latin typeface="+mn-lt"/>
                <a:ea typeface="+mn-ea"/>
                <a:cs typeface="+mn-cs"/>
              </a:rPr>
              <a:t>възпрепятства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способността</a:t>
            </a:r>
            <a:r>
              <a:rPr lang="ru-RU" sz="1200" kern="1200" dirty="0" smtClean="0">
                <a:solidFill>
                  <a:schemeClr val="tx1"/>
                </a:solidFill>
                <a:effectLst/>
                <a:latin typeface="+mn-lt"/>
                <a:ea typeface="+mn-ea"/>
                <a:cs typeface="+mn-cs"/>
              </a:rPr>
              <a:t> на потребителя да </a:t>
            </a:r>
            <a:r>
              <a:rPr lang="ru-RU" sz="1200" kern="1200" dirty="0" err="1" smtClean="0">
                <a:solidFill>
                  <a:schemeClr val="tx1"/>
                </a:solidFill>
                <a:effectLst/>
                <a:latin typeface="+mn-lt"/>
                <a:ea typeface="+mn-ea"/>
                <a:cs typeface="+mn-cs"/>
              </a:rPr>
              <a:t>направи</a:t>
            </a:r>
            <a:r>
              <a:rPr lang="ru-RU" sz="1200" kern="1200" dirty="0" smtClean="0">
                <a:solidFill>
                  <a:schemeClr val="tx1"/>
                </a:solidFill>
                <a:effectLst/>
                <a:latin typeface="+mn-lt"/>
                <a:ea typeface="+mn-ea"/>
                <a:cs typeface="+mn-cs"/>
              </a:rPr>
              <a:t> автономен </a:t>
            </a:r>
            <a:r>
              <a:rPr lang="ru-RU" sz="1200" kern="1200" dirty="0" err="1" smtClean="0">
                <a:solidFill>
                  <a:schemeClr val="tx1"/>
                </a:solidFill>
                <a:effectLst/>
                <a:latin typeface="+mn-lt"/>
                <a:ea typeface="+mn-ea"/>
                <a:cs typeface="+mn-cs"/>
              </a:rPr>
              <a:t>избор</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Изборът</a:t>
            </a:r>
            <a:r>
              <a:rPr lang="ru-RU" sz="1200" kern="1200" dirty="0" smtClean="0">
                <a:solidFill>
                  <a:schemeClr val="tx1"/>
                </a:solidFill>
                <a:effectLst/>
                <a:latin typeface="+mn-lt"/>
                <a:ea typeface="+mn-ea"/>
                <a:cs typeface="+mn-cs"/>
              </a:rPr>
              <a:t> се </a:t>
            </a:r>
            <a:r>
              <a:rPr lang="ru-RU" sz="1200" kern="1200" dirty="0" err="1" smtClean="0">
                <a:solidFill>
                  <a:schemeClr val="tx1"/>
                </a:solidFill>
                <a:effectLst/>
                <a:latin typeface="+mn-lt"/>
                <a:ea typeface="+mn-ea"/>
                <a:cs typeface="+mn-cs"/>
              </a:rPr>
              <a:t>счита</a:t>
            </a:r>
            <a:r>
              <a:rPr lang="ru-RU" sz="1200" kern="1200" dirty="0" smtClean="0">
                <a:solidFill>
                  <a:schemeClr val="tx1"/>
                </a:solidFill>
                <a:effectLst/>
                <a:latin typeface="+mn-lt"/>
                <a:ea typeface="+mn-ea"/>
                <a:cs typeface="+mn-cs"/>
              </a:rPr>
              <a:t> за автономен, </a:t>
            </a:r>
            <a:r>
              <a:rPr lang="ru-RU" sz="1200" kern="1200" dirty="0" err="1" smtClean="0">
                <a:solidFill>
                  <a:schemeClr val="tx1"/>
                </a:solidFill>
                <a:effectLst/>
                <a:latin typeface="+mn-lt"/>
                <a:ea typeface="+mn-ea"/>
                <a:cs typeface="+mn-cs"/>
              </a:rPr>
              <a:t>ако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лицето</a:t>
            </a:r>
            <a:r>
              <a:rPr lang="ru-RU" sz="1200" kern="1200" dirty="0" smtClean="0">
                <a:solidFill>
                  <a:schemeClr val="tx1"/>
                </a:solidFill>
                <a:effectLst/>
                <a:latin typeface="+mn-lt"/>
                <a:ea typeface="+mn-ea"/>
                <a:cs typeface="+mn-cs"/>
              </a:rPr>
              <a:t> е автономно (т.е. </a:t>
            </a:r>
            <a:r>
              <a:rPr lang="ru-RU" sz="1200" kern="1200" dirty="0" err="1" smtClean="0">
                <a:solidFill>
                  <a:schemeClr val="tx1"/>
                </a:solidFill>
                <a:effectLst/>
                <a:latin typeface="+mn-lt"/>
                <a:ea typeface="+mn-ea"/>
                <a:cs typeface="+mn-cs"/>
              </a:rPr>
              <a:t>притежава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способност</a:t>
            </a:r>
            <a:r>
              <a:rPr lang="ru-RU" sz="1200" kern="1200" dirty="0" smtClean="0">
                <a:solidFill>
                  <a:schemeClr val="tx1"/>
                </a:solidFill>
                <a:effectLst/>
                <a:latin typeface="+mn-lt"/>
                <a:ea typeface="+mn-ea"/>
                <a:cs typeface="+mn-cs"/>
              </a:rPr>
              <a:t> да </a:t>
            </a:r>
            <a:r>
              <a:rPr lang="ru-RU" sz="1200" kern="1200" dirty="0" err="1" smtClean="0">
                <a:solidFill>
                  <a:schemeClr val="tx1"/>
                </a:solidFill>
                <a:effectLst/>
                <a:latin typeface="+mn-lt"/>
                <a:ea typeface="+mn-ea"/>
                <a:cs typeface="+mn-cs"/>
              </a:rPr>
              <a:t>решава</a:t>
            </a:r>
            <a:r>
              <a:rPr lang="ru-RU" sz="1200" kern="1200" dirty="0" smtClean="0">
                <a:solidFill>
                  <a:schemeClr val="tx1"/>
                </a:solidFill>
                <a:effectLst/>
                <a:latin typeface="+mn-lt"/>
                <a:ea typeface="+mn-ea"/>
                <a:cs typeface="+mn-cs"/>
              </a:rPr>
              <a:t> само за себе си; компетентно лице; дееспособно лице), предложена </a:t>
            </a:r>
            <a:r>
              <a:rPr lang="ru-RU" sz="1200" kern="1200" dirty="0" err="1" smtClean="0">
                <a:solidFill>
                  <a:schemeClr val="tx1"/>
                </a:solidFill>
                <a:effectLst/>
                <a:latin typeface="+mn-lt"/>
                <a:ea typeface="+mn-ea"/>
                <a:cs typeface="+mn-cs"/>
              </a:rPr>
              <a:t>му</a:t>
            </a:r>
            <a:r>
              <a:rPr lang="ru-RU" sz="1200" kern="1200" dirty="0" smtClean="0">
                <a:solidFill>
                  <a:schemeClr val="tx1"/>
                </a:solidFill>
                <a:effectLst/>
                <a:latin typeface="+mn-lt"/>
                <a:ea typeface="+mn-ea"/>
                <a:cs typeface="+mn-cs"/>
              </a:rPr>
              <a:t> е </a:t>
            </a:r>
            <a:r>
              <a:rPr lang="ru-RU" sz="1200" kern="1200" dirty="0" err="1" smtClean="0">
                <a:solidFill>
                  <a:schemeClr val="tx1"/>
                </a:solidFill>
                <a:effectLst/>
                <a:latin typeface="+mn-lt"/>
                <a:ea typeface="+mn-ea"/>
                <a:cs typeface="+mn-cs"/>
              </a:rPr>
              <a:t>изчерпателна</a:t>
            </a:r>
            <a:r>
              <a:rPr lang="ru-RU" sz="1200" kern="1200" dirty="0" smtClean="0">
                <a:solidFill>
                  <a:schemeClr val="tx1"/>
                </a:solidFill>
                <a:effectLst/>
                <a:latin typeface="+mn-lt"/>
                <a:ea typeface="+mn-ea"/>
                <a:cs typeface="+mn-cs"/>
              </a:rPr>
              <a:t> информация, </a:t>
            </a:r>
            <a:r>
              <a:rPr lang="ru-RU" sz="1200" kern="1200" dirty="0" err="1" smtClean="0">
                <a:solidFill>
                  <a:schemeClr val="tx1"/>
                </a:solidFill>
                <a:effectLst/>
                <a:latin typeface="+mn-lt"/>
                <a:ea typeface="+mn-ea"/>
                <a:cs typeface="+mn-cs"/>
              </a:rPr>
              <a:t>която</a:t>
            </a:r>
            <a:r>
              <a:rPr lang="ru-RU" sz="1200" kern="1200" dirty="0" smtClean="0">
                <a:solidFill>
                  <a:schemeClr val="tx1"/>
                </a:solidFill>
                <a:effectLst/>
                <a:latin typeface="+mn-lt"/>
                <a:ea typeface="+mn-ea"/>
                <a:cs typeface="+mn-cs"/>
              </a:rPr>
              <a:t> то </a:t>
            </a:r>
            <a:r>
              <a:rPr lang="ru-RU" sz="1200" kern="1200" dirty="0" err="1" smtClean="0">
                <a:solidFill>
                  <a:schemeClr val="tx1"/>
                </a:solidFill>
                <a:effectLst/>
                <a:latin typeface="+mn-lt"/>
                <a:ea typeface="+mn-ea"/>
                <a:cs typeface="+mn-cs"/>
              </a:rPr>
              <a:t>разбира</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решението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му</a:t>
            </a:r>
            <a:r>
              <a:rPr lang="ru-RU" sz="1200" kern="1200" dirty="0" smtClean="0">
                <a:solidFill>
                  <a:schemeClr val="tx1"/>
                </a:solidFill>
                <a:effectLst/>
                <a:latin typeface="+mn-lt"/>
                <a:ea typeface="+mn-ea"/>
                <a:cs typeface="+mn-cs"/>
              </a:rPr>
              <a:t> е свободно от </a:t>
            </a:r>
            <a:r>
              <a:rPr lang="ru-RU" sz="1200" kern="1200" dirty="0" err="1" smtClean="0">
                <a:solidFill>
                  <a:schemeClr val="tx1"/>
                </a:solidFill>
                <a:effectLst/>
                <a:latin typeface="+mn-lt"/>
                <a:ea typeface="+mn-ea"/>
                <a:cs typeface="+mn-cs"/>
              </a:rPr>
              <a:t>външно</a:t>
            </a:r>
            <a:r>
              <a:rPr lang="ru-RU" sz="1200" kern="1200" dirty="0" smtClean="0">
                <a:solidFill>
                  <a:schemeClr val="tx1"/>
                </a:solidFill>
                <a:effectLst/>
                <a:latin typeface="+mn-lt"/>
                <a:ea typeface="+mn-ea"/>
                <a:cs typeface="+mn-cs"/>
              </a:rPr>
              <a:t> влияние. </a:t>
            </a:r>
          </a:p>
          <a:p>
            <a:pPr marL="171450" indent="-171450">
              <a:buFont typeface="Wingdings" panose="05000000000000000000" pitchFamily="2" charset="2"/>
              <a:buChar char="Ø"/>
            </a:pPr>
            <a:r>
              <a:rPr lang="ru-RU" sz="1200" kern="1200" dirty="0" err="1" smtClean="0">
                <a:solidFill>
                  <a:schemeClr val="tx1"/>
                </a:solidFill>
                <a:effectLst/>
                <a:latin typeface="+mn-lt"/>
                <a:ea typeface="+mn-ea"/>
                <a:cs typeface="+mn-cs"/>
              </a:rPr>
              <a:t>Спектърът</a:t>
            </a:r>
            <a:r>
              <a:rPr lang="ru-RU" sz="1200" kern="1200" dirty="0" smtClean="0">
                <a:solidFill>
                  <a:schemeClr val="tx1"/>
                </a:solidFill>
                <a:effectLst/>
                <a:latin typeface="+mn-lt"/>
                <a:ea typeface="+mn-ea"/>
                <a:cs typeface="+mn-cs"/>
              </a:rPr>
              <a:t> на </a:t>
            </a:r>
            <a:r>
              <a:rPr lang="ru-RU" sz="1200" kern="1200" dirty="0" err="1" smtClean="0">
                <a:solidFill>
                  <a:schemeClr val="tx1"/>
                </a:solidFill>
                <a:effectLst/>
                <a:latin typeface="+mn-lt"/>
                <a:ea typeface="+mn-ea"/>
                <a:cs typeface="+mn-cs"/>
              </a:rPr>
              <a:t>въздействие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върху</a:t>
            </a:r>
            <a:r>
              <a:rPr lang="ru-RU" sz="1200" kern="1200" dirty="0" smtClean="0">
                <a:solidFill>
                  <a:schemeClr val="tx1"/>
                </a:solidFill>
                <a:effectLst/>
                <a:latin typeface="+mn-lt"/>
                <a:ea typeface="+mn-ea"/>
                <a:cs typeface="+mn-cs"/>
              </a:rPr>
              <a:t> потребителя </a:t>
            </a:r>
            <a:r>
              <a:rPr lang="ru-RU" sz="1200" kern="1200" dirty="0" err="1" smtClean="0">
                <a:solidFill>
                  <a:schemeClr val="tx1"/>
                </a:solidFill>
                <a:effectLst/>
                <a:latin typeface="+mn-lt"/>
                <a:ea typeface="+mn-ea"/>
                <a:cs typeface="+mn-cs"/>
              </a:rPr>
              <a:t>варира</a:t>
            </a:r>
            <a:r>
              <a:rPr lang="ru-RU" sz="1200" kern="1200" dirty="0" smtClean="0">
                <a:solidFill>
                  <a:schemeClr val="tx1"/>
                </a:solidFill>
                <a:effectLst/>
                <a:latin typeface="+mn-lt"/>
                <a:ea typeface="+mn-ea"/>
                <a:cs typeface="+mn-cs"/>
              </a:rPr>
              <a:t> от </a:t>
            </a:r>
            <a:r>
              <a:rPr lang="ru-RU" sz="1200" kern="1200" dirty="0" err="1" smtClean="0">
                <a:solidFill>
                  <a:schemeClr val="tx1"/>
                </a:solidFill>
                <a:effectLst/>
                <a:latin typeface="+mn-lt"/>
                <a:ea typeface="+mn-ea"/>
                <a:cs typeface="+mn-cs"/>
              </a:rPr>
              <a:t>убеждаване</a:t>
            </a:r>
            <a:r>
              <a:rPr lang="ru-RU" sz="1200" kern="1200" dirty="0" smtClean="0">
                <a:solidFill>
                  <a:schemeClr val="tx1"/>
                </a:solidFill>
                <a:effectLst/>
                <a:latin typeface="+mn-lt"/>
                <a:ea typeface="+mn-ea"/>
                <a:cs typeface="+mn-cs"/>
              </a:rPr>
              <a:t> до </a:t>
            </a:r>
            <a:r>
              <a:rPr lang="ru-RU" sz="1200" kern="1200" dirty="0" err="1" smtClean="0">
                <a:solidFill>
                  <a:schemeClr val="tx1"/>
                </a:solidFill>
                <a:effectLst/>
                <a:latin typeface="+mn-lt"/>
                <a:ea typeface="+mn-ea"/>
                <a:cs typeface="+mn-cs"/>
              </a:rPr>
              <a:t>принуда</a:t>
            </a:r>
            <a:r>
              <a:rPr lang="ru-RU" sz="1200" kern="1200" dirty="0" smtClean="0">
                <a:solidFill>
                  <a:schemeClr val="tx1"/>
                </a:solidFill>
                <a:effectLst/>
                <a:latin typeface="+mn-lt"/>
                <a:ea typeface="+mn-ea"/>
                <a:cs typeface="+mn-cs"/>
              </a:rPr>
              <a:t>. В </a:t>
            </a:r>
            <a:r>
              <a:rPr lang="ru-RU" sz="1200" kern="1200" dirty="0" err="1" smtClean="0">
                <a:solidFill>
                  <a:schemeClr val="tx1"/>
                </a:solidFill>
                <a:effectLst/>
                <a:latin typeface="+mn-lt"/>
                <a:ea typeface="+mn-ea"/>
                <a:cs typeface="+mn-cs"/>
              </a:rPr>
              <a:t>първия</a:t>
            </a:r>
            <a:r>
              <a:rPr lang="ru-RU" sz="1200" kern="1200" dirty="0" smtClean="0">
                <a:solidFill>
                  <a:schemeClr val="tx1"/>
                </a:solidFill>
                <a:effectLst/>
                <a:latin typeface="+mn-lt"/>
                <a:ea typeface="+mn-ea"/>
                <a:cs typeface="+mn-cs"/>
              </a:rPr>
              <a:t> случай </a:t>
            </a:r>
            <a:r>
              <a:rPr lang="ru-RU" sz="1200" kern="1200" dirty="0" err="1" smtClean="0">
                <a:solidFill>
                  <a:schemeClr val="tx1"/>
                </a:solidFill>
                <a:effectLst/>
                <a:latin typeface="+mn-lt"/>
                <a:ea typeface="+mn-ea"/>
                <a:cs typeface="+mn-cs"/>
              </a:rPr>
              <a:t>напълно</a:t>
            </a:r>
            <a:r>
              <a:rPr lang="ru-RU" sz="1200" kern="1200" dirty="0" smtClean="0">
                <a:solidFill>
                  <a:schemeClr val="tx1"/>
                </a:solidFill>
                <a:effectLst/>
                <a:latin typeface="+mn-lt"/>
                <a:ea typeface="+mn-ea"/>
                <a:cs typeface="+mn-cs"/>
              </a:rPr>
              <a:t> се </a:t>
            </a:r>
            <a:r>
              <a:rPr lang="ru-RU" sz="1200" kern="1200" dirty="0" err="1" smtClean="0">
                <a:solidFill>
                  <a:schemeClr val="tx1"/>
                </a:solidFill>
                <a:effectLst/>
                <a:latin typeface="+mn-lt"/>
                <a:ea typeface="+mn-ea"/>
                <a:cs typeface="+mn-cs"/>
              </a:rPr>
              <a:t>уважава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избора</a:t>
            </a:r>
            <a:r>
              <a:rPr lang="ru-RU" sz="1200" kern="1200" dirty="0" smtClean="0">
                <a:solidFill>
                  <a:schemeClr val="tx1"/>
                </a:solidFill>
                <a:effectLst/>
                <a:latin typeface="+mn-lt"/>
                <a:ea typeface="+mn-ea"/>
                <a:cs typeface="+mn-cs"/>
              </a:rPr>
              <a:t> на </a:t>
            </a:r>
            <a:r>
              <a:rPr lang="ru-RU" sz="1200" kern="1200" dirty="0" err="1" smtClean="0">
                <a:solidFill>
                  <a:schemeClr val="tx1"/>
                </a:solidFill>
                <a:effectLst/>
                <a:latin typeface="+mn-lt"/>
                <a:ea typeface="+mn-ea"/>
                <a:cs typeface="+mn-cs"/>
              </a:rPr>
              <a:t>лицето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макар</a:t>
            </a:r>
            <a:r>
              <a:rPr lang="ru-RU" sz="1200" kern="1200" dirty="0" smtClean="0">
                <a:solidFill>
                  <a:schemeClr val="tx1"/>
                </a:solidFill>
                <a:effectLst/>
                <a:latin typeface="+mn-lt"/>
                <a:ea typeface="+mn-ea"/>
                <a:cs typeface="+mn-cs"/>
              </a:rPr>
              <a:t> че </a:t>
            </a:r>
            <a:r>
              <a:rPr lang="ru-RU" sz="1200" kern="1200" dirty="0" err="1" smtClean="0">
                <a:solidFill>
                  <a:schemeClr val="tx1"/>
                </a:solidFill>
                <a:effectLst/>
                <a:latin typeface="+mn-lt"/>
                <a:ea typeface="+mn-ea"/>
                <a:cs typeface="+mn-cs"/>
              </a:rPr>
              <a:t>му</a:t>
            </a:r>
            <a:r>
              <a:rPr lang="ru-RU" sz="1200" kern="1200" dirty="0" smtClean="0">
                <a:solidFill>
                  <a:schemeClr val="tx1"/>
                </a:solidFill>
                <a:effectLst/>
                <a:latin typeface="+mn-lt"/>
                <a:ea typeface="+mn-ea"/>
                <a:cs typeface="+mn-cs"/>
              </a:rPr>
              <a:t> се </a:t>
            </a:r>
            <a:r>
              <a:rPr lang="ru-RU" sz="1200" kern="1200" dirty="0" err="1" smtClean="0">
                <a:solidFill>
                  <a:schemeClr val="tx1"/>
                </a:solidFill>
                <a:effectLst/>
                <a:latin typeface="+mn-lt"/>
                <a:ea typeface="+mn-ea"/>
                <a:cs typeface="+mn-cs"/>
              </a:rPr>
              <a:t>предлагат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разумни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аргументи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докато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във</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втория</a:t>
            </a:r>
            <a:r>
              <a:rPr lang="ru-RU" sz="1200" kern="1200" dirty="0" smtClean="0">
                <a:solidFill>
                  <a:schemeClr val="tx1"/>
                </a:solidFill>
                <a:effectLst/>
                <a:latin typeface="+mn-lt"/>
                <a:ea typeface="+mn-ea"/>
                <a:cs typeface="+mn-cs"/>
              </a:rPr>
              <a:t> случай </a:t>
            </a:r>
            <a:r>
              <a:rPr lang="ru-RU" sz="1200" kern="1200" dirty="0" err="1" smtClean="0">
                <a:solidFill>
                  <a:schemeClr val="tx1"/>
                </a:solidFill>
                <a:effectLst/>
                <a:latin typeface="+mn-lt"/>
                <a:ea typeface="+mn-ea"/>
                <a:cs typeface="+mn-cs"/>
              </a:rPr>
              <a:t>свободата</a:t>
            </a:r>
            <a:r>
              <a:rPr lang="ru-RU" sz="1200" kern="1200" dirty="0" smtClean="0">
                <a:solidFill>
                  <a:schemeClr val="tx1"/>
                </a:solidFill>
                <a:effectLst/>
                <a:latin typeface="+mn-lt"/>
                <a:ea typeface="+mn-ea"/>
                <a:cs typeface="+mn-cs"/>
              </a:rPr>
              <a:t> за решение </a:t>
            </a:r>
            <a:r>
              <a:rPr lang="ru-RU" sz="1200" kern="1200" dirty="0" err="1" smtClean="0">
                <a:solidFill>
                  <a:schemeClr val="tx1"/>
                </a:solidFill>
                <a:effectLst/>
                <a:latin typeface="+mn-lt"/>
                <a:ea typeface="+mn-ea"/>
                <a:cs typeface="+mn-cs"/>
              </a:rPr>
              <a:t>липсва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напълно</a:t>
            </a:r>
            <a:r>
              <a:rPr lang="ru-RU" sz="1200" kern="1200" dirty="0" smtClean="0">
                <a:solidFill>
                  <a:schemeClr val="tx1"/>
                </a:solidFill>
                <a:effectLst/>
                <a:latin typeface="+mn-lt"/>
                <a:ea typeface="+mn-ea"/>
                <a:cs typeface="+mn-cs"/>
              </a:rPr>
              <a:t>. </a:t>
            </a:r>
            <a:r>
              <a:rPr lang="ru-RU" sz="1200" b="1" i="1" kern="1200" dirty="0" err="1" smtClean="0">
                <a:solidFill>
                  <a:schemeClr val="tx1"/>
                </a:solidFill>
                <a:effectLst/>
                <a:latin typeface="+mn-lt"/>
                <a:ea typeface="+mn-ea"/>
                <a:cs typeface="+mn-cs"/>
              </a:rPr>
              <a:t>Манипулацията</a:t>
            </a:r>
            <a:r>
              <a:rPr lang="ru-RU" sz="1200" b="1"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като</a:t>
            </a:r>
            <a:r>
              <a:rPr lang="ru-RU" sz="1200" kern="1200" dirty="0" smtClean="0">
                <a:solidFill>
                  <a:schemeClr val="tx1"/>
                </a:solidFill>
                <a:effectLst/>
                <a:latin typeface="+mn-lt"/>
                <a:ea typeface="+mn-ea"/>
                <a:cs typeface="+mn-cs"/>
              </a:rPr>
              <a:t> форма на </a:t>
            </a:r>
            <a:r>
              <a:rPr lang="ru-RU" sz="1200" kern="1200" dirty="0" err="1" smtClean="0">
                <a:solidFill>
                  <a:schemeClr val="tx1"/>
                </a:solidFill>
                <a:effectLst/>
                <a:latin typeface="+mn-lt"/>
                <a:ea typeface="+mn-ea"/>
                <a:cs typeface="+mn-cs"/>
              </a:rPr>
              <a:t>въздействие</a:t>
            </a:r>
            <a:r>
              <a:rPr lang="ru-RU" sz="1200" kern="1200" dirty="0" smtClean="0">
                <a:solidFill>
                  <a:schemeClr val="tx1"/>
                </a:solidFill>
                <a:effectLst/>
                <a:latin typeface="+mn-lt"/>
                <a:ea typeface="+mn-ea"/>
                <a:cs typeface="+mn-cs"/>
              </a:rPr>
              <a:t> се </a:t>
            </a:r>
            <a:r>
              <a:rPr lang="ru-RU" sz="1200" kern="1200" dirty="0" err="1" smtClean="0">
                <a:solidFill>
                  <a:schemeClr val="tx1"/>
                </a:solidFill>
                <a:effectLst/>
                <a:latin typeface="+mn-lt"/>
                <a:ea typeface="+mn-ea"/>
                <a:cs typeface="+mn-cs"/>
              </a:rPr>
              <a:t>намира</a:t>
            </a:r>
            <a:r>
              <a:rPr lang="ru-RU" sz="1200" kern="1200" dirty="0" smtClean="0">
                <a:solidFill>
                  <a:schemeClr val="tx1"/>
                </a:solidFill>
                <a:effectLst/>
                <a:latin typeface="+mn-lt"/>
                <a:ea typeface="+mn-ea"/>
                <a:cs typeface="+mn-cs"/>
              </a:rPr>
              <a:t> между </a:t>
            </a:r>
            <a:r>
              <a:rPr lang="ru-RU" sz="1200" kern="1200" dirty="0" err="1" smtClean="0">
                <a:solidFill>
                  <a:schemeClr val="tx1"/>
                </a:solidFill>
                <a:effectLst/>
                <a:latin typeface="+mn-lt"/>
                <a:ea typeface="+mn-ea"/>
                <a:cs typeface="+mn-cs"/>
              </a:rPr>
              <a:t>тези</a:t>
            </a:r>
            <a:r>
              <a:rPr lang="ru-RU" sz="1200" kern="1200" dirty="0" smtClean="0">
                <a:solidFill>
                  <a:schemeClr val="tx1"/>
                </a:solidFill>
                <a:effectLst/>
                <a:latin typeface="+mn-lt"/>
                <a:ea typeface="+mn-ea"/>
                <a:cs typeface="+mn-cs"/>
              </a:rPr>
              <a:t> две крайности. Макар че </a:t>
            </a:r>
            <a:r>
              <a:rPr lang="ru-RU" sz="1200" kern="1200" dirty="0" err="1" smtClean="0">
                <a:solidFill>
                  <a:schemeClr val="tx1"/>
                </a:solidFill>
                <a:effectLst/>
                <a:latin typeface="+mn-lt"/>
                <a:ea typeface="+mn-ea"/>
                <a:cs typeface="+mn-cs"/>
              </a:rPr>
              <a:t>няма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принуда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изборът</a:t>
            </a:r>
            <a:r>
              <a:rPr lang="ru-RU" sz="1200" kern="1200" dirty="0" smtClean="0">
                <a:solidFill>
                  <a:schemeClr val="tx1"/>
                </a:solidFill>
                <a:effectLst/>
                <a:latin typeface="+mn-lt"/>
                <a:ea typeface="+mn-ea"/>
                <a:cs typeface="+mn-cs"/>
              </a:rPr>
              <a:t> не е </a:t>
            </a:r>
            <a:r>
              <a:rPr lang="ru-RU" sz="1200" kern="1200" dirty="0" err="1" smtClean="0">
                <a:solidFill>
                  <a:schemeClr val="tx1"/>
                </a:solidFill>
                <a:effectLst/>
                <a:latin typeface="+mn-lt"/>
                <a:ea typeface="+mn-ea"/>
                <a:cs typeface="+mn-cs"/>
              </a:rPr>
              <a:t>достатъчно</a:t>
            </a:r>
            <a:r>
              <a:rPr lang="ru-RU" sz="1200" kern="1200" dirty="0" smtClean="0">
                <a:solidFill>
                  <a:schemeClr val="tx1"/>
                </a:solidFill>
                <a:effectLst/>
                <a:latin typeface="+mn-lt"/>
                <a:ea typeface="+mn-ea"/>
                <a:cs typeface="+mn-cs"/>
              </a:rPr>
              <a:t> независим. </a:t>
            </a:r>
            <a:r>
              <a:rPr lang="ru-RU" sz="1200" kern="1200" dirty="0" err="1" smtClean="0">
                <a:solidFill>
                  <a:schemeClr val="tx1"/>
                </a:solidFill>
                <a:effectLst/>
                <a:latin typeface="+mn-lt"/>
                <a:ea typeface="+mn-ea"/>
                <a:cs typeface="+mn-cs"/>
              </a:rPr>
              <a:t>Потребител</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който</a:t>
            </a:r>
            <a:r>
              <a:rPr lang="ru-RU" sz="1200" kern="1200" dirty="0" smtClean="0">
                <a:solidFill>
                  <a:schemeClr val="tx1"/>
                </a:solidFill>
                <a:effectLst/>
                <a:latin typeface="+mn-lt"/>
                <a:ea typeface="+mn-ea"/>
                <a:cs typeface="+mn-cs"/>
              </a:rPr>
              <a:t> е </a:t>
            </a:r>
            <a:r>
              <a:rPr lang="ru-RU" sz="1200" kern="1200" dirty="0" err="1" smtClean="0">
                <a:solidFill>
                  <a:schemeClr val="tx1"/>
                </a:solidFill>
                <a:effectLst/>
                <a:latin typeface="+mn-lt"/>
                <a:ea typeface="+mn-ea"/>
                <a:cs typeface="+mn-cs"/>
              </a:rPr>
              <a:t>заблуден</a:t>
            </a:r>
            <a:r>
              <a:rPr lang="ru-RU" sz="1200" kern="1200" dirty="0" smtClean="0">
                <a:solidFill>
                  <a:schemeClr val="tx1"/>
                </a:solidFill>
                <a:effectLst/>
                <a:latin typeface="+mn-lt"/>
                <a:ea typeface="+mn-ea"/>
                <a:cs typeface="+mn-cs"/>
              </a:rPr>
              <a:t> за даден продукт, е бил подложен на </a:t>
            </a:r>
            <a:r>
              <a:rPr lang="ru-RU" sz="1200" kern="1200" dirty="0" err="1" smtClean="0">
                <a:solidFill>
                  <a:schemeClr val="tx1"/>
                </a:solidFill>
                <a:effectLst/>
                <a:latin typeface="+mn-lt"/>
                <a:ea typeface="+mn-ea"/>
                <a:cs typeface="+mn-cs"/>
              </a:rPr>
              <a:t>когнитивна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манипулация</a:t>
            </a:r>
            <a:r>
              <a:rPr lang="ru-RU" sz="1200" kern="1200" dirty="0" smtClean="0">
                <a:solidFill>
                  <a:schemeClr val="tx1"/>
                </a:solidFill>
                <a:effectLst/>
                <a:latin typeface="+mn-lt"/>
                <a:ea typeface="+mn-ea"/>
                <a:cs typeface="+mn-cs"/>
              </a:rPr>
              <a:t>, но не е бил </a:t>
            </a:r>
            <a:r>
              <a:rPr lang="ru-RU" sz="1200" kern="1200" dirty="0" err="1" smtClean="0">
                <a:solidFill>
                  <a:schemeClr val="tx1"/>
                </a:solidFill>
                <a:effectLst/>
                <a:latin typeface="+mn-lt"/>
                <a:ea typeface="+mn-ea"/>
                <a:cs typeface="+mn-cs"/>
              </a:rPr>
              <a:t>принуден</a:t>
            </a:r>
            <a:r>
              <a:rPr lang="ru-RU" sz="1200" kern="1200" dirty="0" smtClean="0">
                <a:solidFill>
                  <a:schemeClr val="tx1"/>
                </a:solidFill>
                <a:effectLst/>
                <a:latin typeface="+mn-lt"/>
                <a:ea typeface="+mn-ea"/>
                <a:cs typeface="+mn-cs"/>
              </a:rPr>
              <a:t> в </a:t>
            </a:r>
            <a:r>
              <a:rPr lang="ru-RU" sz="1200" kern="1200" dirty="0" err="1" smtClean="0">
                <a:solidFill>
                  <a:schemeClr val="tx1"/>
                </a:solidFill>
                <a:effectLst/>
                <a:latin typeface="+mn-lt"/>
                <a:ea typeface="+mn-ea"/>
                <a:cs typeface="+mn-cs"/>
              </a:rPr>
              <a:t>избора</a:t>
            </a:r>
            <a:r>
              <a:rPr lang="ru-RU" sz="1200" kern="1200" dirty="0" smtClean="0">
                <a:solidFill>
                  <a:schemeClr val="tx1"/>
                </a:solidFill>
                <a:effectLst/>
                <a:latin typeface="+mn-lt"/>
                <a:ea typeface="+mn-ea"/>
                <a:cs typeface="+mn-cs"/>
              </a:rPr>
              <a:t> си. При </a:t>
            </a:r>
            <a:r>
              <a:rPr lang="ru-RU" sz="1200" kern="1200" dirty="0" err="1" smtClean="0">
                <a:solidFill>
                  <a:schemeClr val="tx1"/>
                </a:solidFill>
                <a:effectLst/>
                <a:latin typeface="+mn-lt"/>
                <a:ea typeface="+mn-ea"/>
                <a:cs typeface="+mn-cs"/>
              </a:rPr>
              <a:t>манипулирането</a:t>
            </a:r>
            <a:r>
              <a:rPr lang="ru-RU" sz="1200" kern="1200" dirty="0" smtClean="0">
                <a:solidFill>
                  <a:schemeClr val="tx1"/>
                </a:solidFill>
                <a:effectLst/>
                <a:latin typeface="+mn-lt"/>
                <a:ea typeface="+mn-ea"/>
                <a:cs typeface="+mn-cs"/>
              </a:rPr>
              <a:t> не е </a:t>
            </a:r>
            <a:r>
              <a:rPr lang="ru-RU" sz="1200" kern="1200" dirty="0" err="1" smtClean="0">
                <a:solidFill>
                  <a:schemeClr val="tx1"/>
                </a:solidFill>
                <a:effectLst/>
                <a:latin typeface="+mn-lt"/>
                <a:ea typeface="+mn-ea"/>
                <a:cs typeface="+mn-cs"/>
              </a:rPr>
              <a:t>задължително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предложената</a:t>
            </a:r>
            <a:r>
              <a:rPr lang="ru-RU" sz="1200" kern="1200" dirty="0" smtClean="0">
                <a:solidFill>
                  <a:schemeClr val="tx1"/>
                </a:solidFill>
                <a:effectLst/>
                <a:latin typeface="+mn-lt"/>
                <a:ea typeface="+mn-ea"/>
                <a:cs typeface="+mn-cs"/>
              </a:rPr>
              <a:t> на </a:t>
            </a:r>
            <a:r>
              <a:rPr lang="ru-RU" sz="1200" kern="1200" dirty="0" err="1" smtClean="0">
                <a:solidFill>
                  <a:schemeClr val="tx1"/>
                </a:solidFill>
                <a:effectLst/>
                <a:latin typeface="+mn-lt"/>
                <a:ea typeface="+mn-ea"/>
                <a:cs typeface="+mn-cs"/>
              </a:rPr>
              <a:t>потренителя</a:t>
            </a:r>
            <a:r>
              <a:rPr lang="ru-RU" sz="1200" kern="1200" dirty="0" smtClean="0">
                <a:solidFill>
                  <a:schemeClr val="tx1"/>
                </a:solidFill>
                <a:effectLst/>
                <a:latin typeface="+mn-lt"/>
                <a:ea typeface="+mn-ea"/>
                <a:cs typeface="+mn-cs"/>
              </a:rPr>
              <a:t> информация да е </a:t>
            </a:r>
            <a:r>
              <a:rPr lang="ru-RU" sz="1200" kern="1200" dirty="0" err="1" smtClean="0">
                <a:solidFill>
                  <a:schemeClr val="tx1"/>
                </a:solidFill>
                <a:effectLst/>
                <a:latin typeface="+mn-lt"/>
                <a:ea typeface="+mn-ea"/>
                <a:cs typeface="+mn-cs"/>
              </a:rPr>
              <a:t>невярна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Информацията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може</a:t>
            </a:r>
            <a:r>
              <a:rPr lang="ru-RU" sz="1200" kern="1200" dirty="0" smtClean="0">
                <a:solidFill>
                  <a:schemeClr val="tx1"/>
                </a:solidFill>
                <a:effectLst/>
                <a:latin typeface="+mn-lt"/>
                <a:ea typeface="+mn-ea"/>
                <a:cs typeface="+mn-cs"/>
              </a:rPr>
              <a:t> да е </a:t>
            </a:r>
            <a:r>
              <a:rPr lang="ru-RU" sz="1200" kern="1200" dirty="0" err="1" smtClean="0">
                <a:solidFill>
                  <a:schemeClr val="tx1"/>
                </a:solidFill>
                <a:effectLst/>
                <a:latin typeface="+mn-lt"/>
                <a:ea typeface="+mn-ea"/>
                <a:cs typeface="+mn-cs"/>
              </a:rPr>
              <a:t>вярна</a:t>
            </a:r>
            <a:r>
              <a:rPr lang="ru-RU" sz="1200" kern="1200" dirty="0" smtClean="0">
                <a:solidFill>
                  <a:schemeClr val="tx1"/>
                </a:solidFill>
                <a:effectLst/>
                <a:latin typeface="+mn-lt"/>
                <a:ea typeface="+mn-ea"/>
                <a:cs typeface="+mn-cs"/>
              </a:rPr>
              <a:t> сама по себе си, но да е </a:t>
            </a:r>
            <a:r>
              <a:rPr lang="ru-RU" sz="1200" kern="1200" dirty="0" err="1" smtClean="0">
                <a:solidFill>
                  <a:schemeClr val="tx1"/>
                </a:solidFill>
                <a:effectLst/>
                <a:latin typeface="+mn-lt"/>
                <a:ea typeface="+mn-ea"/>
                <a:cs typeface="+mn-cs"/>
              </a:rPr>
              <a:t>предоставена</a:t>
            </a:r>
            <a:r>
              <a:rPr lang="ru-RU" sz="1200" kern="1200" dirty="0" smtClean="0">
                <a:solidFill>
                  <a:schemeClr val="tx1"/>
                </a:solidFill>
                <a:effectLst/>
                <a:latin typeface="+mn-lt"/>
                <a:ea typeface="+mn-ea"/>
                <a:cs typeface="+mn-cs"/>
              </a:rPr>
              <a:t> в </a:t>
            </a:r>
            <a:r>
              <a:rPr lang="ru-RU" sz="1200" kern="1200" dirty="0" err="1" smtClean="0">
                <a:solidFill>
                  <a:schemeClr val="tx1"/>
                </a:solidFill>
                <a:effectLst/>
                <a:latin typeface="+mn-lt"/>
                <a:ea typeface="+mn-ea"/>
                <a:cs typeface="+mn-cs"/>
              </a:rPr>
              <a:t>заблуждаваща</a:t>
            </a:r>
            <a:r>
              <a:rPr lang="ru-RU" sz="1200" kern="1200" dirty="0" smtClean="0">
                <a:solidFill>
                  <a:schemeClr val="tx1"/>
                </a:solidFill>
                <a:effectLst/>
                <a:latin typeface="+mn-lt"/>
                <a:ea typeface="+mn-ea"/>
                <a:cs typeface="+mn-cs"/>
              </a:rPr>
              <a:t> форма.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23</a:t>
            </a:fld>
            <a:endParaRPr lang="bg-BG"/>
          </a:p>
        </p:txBody>
      </p:sp>
    </p:spTree>
    <p:extLst>
      <p:ext uri="{BB962C8B-B14F-4D97-AF65-F5344CB8AC3E}">
        <p14:creationId xmlns:p14="http://schemas.microsoft.com/office/powerpoint/2010/main" val="126420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Особен морален проблем представлява</a:t>
            </a:r>
            <a:r>
              <a:rPr lang="bg-BG" sz="1200" i="1" kern="1200" dirty="0" smtClean="0">
                <a:solidFill>
                  <a:schemeClr val="tx1"/>
                </a:solidFill>
                <a:effectLst/>
                <a:latin typeface="+mn-lt"/>
                <a:ea typeface="+mn-ea"/>
                <a:cs typeface="+mn-cs"/>
              </a:rPr>
              <a:t> </a:t>
            </a:r>
            <a:r>
              <a:rPr lang="bg-BG" sz="1200" b="1" i="1" kern="1200" dirty="0" smtClean="0">
                <a:solidFill>
                  <a:schemeClr val="tx1"/>
                </a:solidFill>
                <a:effectLst/>
                <a:latin typeface="+mn-lt"/>
                <a:ea typeface="+mn-ea"/>
                <a:cs typeface="+mn-cs"/>
              </a:rPr>
              <a:t>рекламирането насочено към уязвими групи</a:t>
            </a:r>
            <a:r>
              <a:rPr lang="bg-BG" sz="1200" b="1" kern="1200" dirty="0" smtClean="0">
                <a:solidFill>
                  <a:schemeClr val="tx1"/>
                </a:solidFill>
                <a:effectLst/>
                <a:latin typeface="+mn-lt"/>
                <a:ea typeface="+mn-ea"/>
                <a:cs typeface="+mn-cs"/>
              </a:rPr>
              <a:t> </a:t>
            </a:r>
            <a:r>
              <a:rPr lang="bg-BG" sz="1200" kern="1200" dirty="0" smtClean="0">
                <a:solidFill>
                  <a:schemeClr val="tx1"/>
                </a:solidFill>
                <a:effectLst/>
                <a:latin typeface="+mn-lt"/>
                <a:ea typeface="+mn-ea"/>
                <a:cs typeface="+mn-cs"/>
              </a:rPr>
              <a:t>от населението. </a:t>
            </a:r>
          </a:p>
          <a:p>
            <a:pPr hangingPunct="0"/>
            <a:r>
              <a:rPr lang="ru-RU" sz="1200" kern="1200" dirty="0" smtClean="0">
                <a:solidFill>
                  <a:schemeClr val="tx1"/>
                </a:solidFill>
                <a:effectLst/>
                <a:latin typeface="+mn-lt"/>
                <a:ea typeface="+mn-ea"/>
                <a:cs typeface="+mn-cs"/>
              </a:rPr>
              <a:t>За</a:t>
            </a:r>
            <a:r>
              <a:rPr lang="bg-BG" sz="1200" kern="1200" dirty="0" smtClean="0">
                <a:solidFill>
                  <a:schemeClr val="tx1"/>
                </a:solidFill>
                <a:effectLst/>
                <a:latin typeface="+mn-lt"/>
                <a:ea typeface="+mn-ea"/>
                <a:cs typeface="+mn-cs"/>
              </a:rPr>
              <a:t> протекция на уязвимите потребители се налага </a:t>
            </a:r>
            <a:r>
              <a:rPr lang="bg-BG" sz="1200" kern="1200" dirty="0" err="1" smtClean="0">
                <a:solidFill>
                  <a:schemeClr val="tx1"/>
                </a:solidFill>
                <a:effectLst/>
                <a:latin typeface="+mn-lt"/>
                <a:ea typeface="+mn-ea"/>
                <a:cs typeface="+mn-cs"/>
              </a:rPr>
              <a:t>патерналистичен</a:t>
            </a:r>
            <a:r>
              <a:rPr lang="bg-BG" sz="1200" kern="1200" dirty="0" smtClean="0">
                <a:solidFill>
                  <a:schemeClr val="tx1"/>
                </a:solidFill>
                <a:effectLst/>
                <a:latin typeface="+mn-lt"/>
                <a:ea typeface="+mn-ea"/>
                <a:cs typeface="+mn-cs"/>
              </a:rPr>
              <a:t> подход. </a:t>
            </a:r>
          </a:p>
          <a:p>
            <a:pPr lvl="0" fontAlgn="auto" hangingPunct="1"/>
            <a:r>
              <a:rPr lang="bg-BG" sz="1200" kern="1200" dirty="0" smtClean="0">
                <a:solidFill>
                  <a:schemeClr val="tx1"/>
                </a:solidFill>
                <a:effectLst/>
                <a:latin typeface="+mn-lt"/>
                <a:ea typeface="+mn-ea"/>
                <a:cs typeface="+mn-cs"/>
              </a:rPr>
              <a:t>В някои страни са забранени реклами за деца (Скандинавски страни). В други страни (Холандия) са поставени специални условия за такива реклами – да не се възползват от детската наивност и да не насърчават децата да убеждават родителите си за закупуване на рекламирания продукт. </a:t>
            </a:r>
          </a:p>
          <a:p>
            <a:pPr lvl="0" fontAlgn="auto" hangingPunct="1"/>
            <a:r>
              <a:rPr lang="bg-BG" sz="1200" kern="1200" dirty="0" err="1" smtClean="0">
                <a:solidFill>
                  <a:schemeClr val="tx1"/>
                </a:solidFill>
                <a:effectLst/>
                <a:latin typeface="+mn-lt"/>
                <a:ea typeface="+mn-ea"/>
                <a:cs typeface="+mn-cs"/>
              </a:rPr>
              <a:t>Тинейджърите</a:t>
            </a:r>
            <a:r>
              <a:rPr lang="bg-BG" sz="1200" kern="1200" dirty="0" smtClean="0">
                <a:solidFill>
                  <a:schemeClr val="tx1"/>
                </a:solidFill>
                <a:effectLst/>
                <a:latin typeface="+mn-lt"/>
                <a:ea typeface="+mn-ea"/>
                <a:cs typeface="+mn-cs"/>
              </a:rPr>
              <a:t> са уязвими, тъй като се намират в стадия на конвенционално развитие по </a:t>
            </a:r>
            <a:r>
              <a:rPr lang="bg-BG" sz="1200" kern="1200" dirty="0" err="1" smtClean="0">
                <a:solidFill>
                  <a:schemeClr val="tx1"/>
                </a:solidFill>
                <a:effectLst/>
                <a:latin typeface="+mn-lt"/>
                <a:ea typeface="+mn-ea"/>
                <a:cs typeface="+mn-cs"/>
              </a:rPr>
              <a:t>Колберг</a:t>
            </a:r>
            <a:r>
              <a:rPr lang="bg-BG" sz="1200" kern="1200" dirty="0" smtClean="0">
                <a:solidFill>
                  <a:schemeClr val="tx1"/>
                </a:solidFill>
                <a:effectLst/>
                <a:latin typeface="+mn-lt"/>
                <a:ea typeface="+mn-ea"/>
                <a:cs typeface="+mn-cs"/>
              </a:rPr>
              <a:t> (виж Глава 11), в който стадий те се стремят да се приспособят към очакванията на другите. От друга страна, емпиричните данни показват, че това е възрастта</a:t>
            </a:r>
            <a:r>
              <a:rPr lang="en-US" sz="1200" kern="1200" dirty="0" smtClean="0">
                <a:solidFill>
                  <a:schemeClr val="tx1"/>
                </a:solidFill>
                <a:effectLst/>
                <a:latin typeface="+mn-lt"/>
                <a:ea typeface="+mn-ea"/>
                <a:cs typeface="+mn-cs"/>
              </a:rPr>
              <a:t>,</a:t>
            </a:r>
            <a:r>
              <a:rPr lang="bg-BG" sz="1200" kern="1200" dirty="0" smtClean="0">
                <a:solidFill>
                  <a:schemeClr val="tx1"/>
                </a:solidFill>
                <a:effectLst/>
                <a:latin typeface="+mn-lt"/>
                <a:ea typeface="+mn-ea"/>
                <a:cs typeface="+mn-cs"/>
              </a:rPr>
              <a:t> в която с оформя поведението към алкохолната консумация. Поради тези основания рекламирането на алкохолни напитки на </a:t>
            </a:r>
            <a:r>
              <a:rPr lang="bg-BG" sz="1200" kern="1200" dirty="0" err="1" smtClean="0">
                <a:solidFill>
                  <a:schemeClr val="tx1"/>
                </a:solidFill>
                <a:effectLst/>
                <a:latin typeface="+mn-lt"/>
                <a:ea typeface="+mn-ea"/>
                <a:cs typeface="+mn-cs"/>
              </a:rPr>
              <a:t>тинейджъри</a:t>
            </a:r>
            <a:r>
              <a:rPr lang="bg-BG" sz="1200" kern="1200" dirty="0" smtClean="0">
                <a:solidFill>
                  <a:schemeClr val="tx1"/>
                </a:solidFill>
                <a:effectLst/>
                <a:latin typeface="+mn-lt"/>
                <a:ea typeface="+mn-ea"/>
                <a:cs typeface="+mn-cs"/>
              </a:rPr>
              <a:t> е забранено в редица държави.</a:t>
            </a:r>
          </a:p>
          <a:p>
            <a:pPr lvl="0" fontAlgn="auto" hangingPunct="1"/>
            <a:r>
              <a:rPr lang="bg-BG" sz="1200" kern="1200" dirty="0" smtClean="0">
                <a:solidFill>
                  <a:schemeClr val="tx1"/>
                </a:solidFill>
                <a:effectLst/>
                <a:latin typeface="+mn-lt"/>
                <a:ea typeface="+mn-ea"/>
                <a:cs typeface="+mn-cs"/>
              </a:rPr>
              <a:t>Социално уязвимите лица са в двоен риск. От една страна „пазарно неграмотните лица“ нямат способността да се ориентират адекватно в пазара, лесно се подлъгват да закупят нездравословни продукти (чиято реклама е умишлено насочена към тях) и не разполагат с финансови ресурси за здравословни такива. От друга страна, здравноосигурителните компании са склонни да отказват застраховки или да предлагат такива при неизгодни условия за тази група лица, точно поради по-високите им здравни рискове. </a:t>
            </a:r>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24</a:t>
            </a:fld>
            <a:endParaRPr lang="bg-BG"/>
          </a:p>
        </p:txBody>
      </p:sp>
    </p:spTree>
    <p:extLst>
      <p:ext uri="{BB962C8B-B14F-4D97-AF65-F5344CB8AC3E}">
        <p14:creationId xmlns:p14="http://schemas.microsoft.com/office/powerpoint/2010/main" val="63931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hangingPunct="0">
              <a:buFont typeface="Wingdings" panose="05000000000000000000" pitchFamily="2" charset="2"/>
              <a:buChar char="Ø"/>
            </a:pPr>
            <a:r>
              <a:rPr lang="bg-BG" sz="1200" kern="1200" dirty="0" smtClean="0">
                <a:solidFill>
                  <a:schemeClr val="tx1"/>
                </a:solidFill>
                <a:effectLst/>
                <a:latin typeface="+mn-lt"/>
                <a:ea typeface="+mn-ea"/>
                <a:cs typeface="+mn-cs"/>
              </a:rPr>
              <a:t>Морален проблем представляват и </a:t>
            </a:r>
            <a:r>
              <a:rPr lang="bg-BG" sz="1200" b="1" i="1" kern="1200" dirty="0" smtClean="0">
                <a:solidFill>
                  <a:schemeClr val="tx1"/>
                </a:solidFill>
                <a:effectLst/>
                <a:latin typeface="+mn-lt"/>
                <a:ea typeface="+mn-ea"/>
                <a:cs typeface="+mn-cs"/>
              </a:rPr>
              <a:t>рекламни практики, целящи да предизвикат негативни емоции</a:t>
            </a:r>
            <a:r>
              <a:rPr lang="bg-BG" sz="1200" kern="1200" dirty="0" smtClean="0">
                <a:solidFill>
                  <a:schemeClr val="tx1"/>
                </a:solidFill>
                <a:effectLst/>
                <a:latin typeface="+mn-lt"/>
                <a:ea typeface="+mn-ea"/>
                <a:cs typeface="+mn-cs"/>
              </a:rPr>
              <a:t>, за да повишат продажбите на даден продукт. Обикновено става дума за оказване на емоционално влияние върху потребителя чрез шокиране или обида по въпроси като религия, сексуалност, насилие, страдание или смърт. Такива рекламни практики нахлуват в сферата на лична свобода и показват неуважение към личността на човека.</a:t>
            </a:r>
          </a:p>
          <a:p>
            <a:pPr marL="171450" indent="-171450" hangingPunct="0">
              <a:buFont typeface="Wingdings" panose="05000000000000000000" pitchFamily="2" charset="2"/>
              <a:buChar char="Ø"/>
            </a:pPr>
            <a:r>
              <a:rPr lang="bg-BG" sz="1200" kern="1200" dirty="0" smtClean="0">
                <a:solidFill>
                  <a:schemeClr val="tx1"/>
                </a:solidFill>
                <a:effectLst/>
                <a:latin typeface="+mn-lt"/>
                <a:ea typeface="+mn-ea"/>
                <a:cs typeface="+mn-cs"/>
              </a:rPr>
              <a:t>Тъй като рекламите трябва да са кратки, те често разчитат на </a:t>
            </a:r>
            <a:r>
              <a:rPr lang="bg-BG" sz="1200" b="1" i="1" kern="1200" dirty="0" smtClean="0">
                <a:solidFill>
                  <a:schemeClr val="tx1"/>
                </a:solidFill>
                <a:effectLst/>
                <a:latin typeface="+mn-lt"/>
                <a:ea typeface="+mn-ea"/>
                <a:cs typeface="+mn-cs"/>
              </a:rPr>
              <a:t>утвърдени стереотипи</a:t>
            </a:r>
            <a:r>
              <a:rPr lang="bg-BG" sz="1200" kern="1200" dirty="0" smtClean="0">
                <a:solidFill>
                  <a:schemeClr val="tx1"/>
                </a:solidFill>
                <a:effectLst/>
                <a:latin typeface="+mn-lt"/>
                <a:ea typeface="+mn-ea"/>
                <a:cs typeface="+mn-cs"/>
              </a:rPr>
              <a:t> за изпращане на посланията си. Всички знаем образите на щастливо семейство, на вдъхващия доверие зъболекар в бяла престилка, на атлетичния и доволен бръснещ се мъж и др. По този начин се създава представа, че „типичната черта“ характеризира всички членове на дадената група, а не е просто средство за опростена комуникация. С обрисуването на хора от определена група по изопачен начин, </a:t>
            </a:r>
            <a:r>
              <a:rPr lang="bg-BG" sz="1200" kern="1200" dirty="0" err="1" smtClean="0">
                <a:solidFill>
                  <a:schemeClr val="tx1"/>
                </a:solidFill>
                <a:effectLst/>
                <a:latin typeface="+mn-lt"/>
                <a:ea typeface="+mn-ea"/>
                <a:cs typeface="+mn-cs"/>
              </a:rPr>
              <a:t>стереотипизираното</a:t>
            </a:r>
            <a:r>
              <a:rPr lang="bg-BG" sz="1200" kern="1200" dirty="0" smtClean="0">
                <a:solidFill>
                  <a:schemeClr val="tx1"/>
                </a:solidFill>
                <a:effectLst/>
                <a:latin typeface="+mn-lt"/>
                <a:ea typeface="+mn-ea"/>
                <a:cs typeface="+mn-cs"/>
              </a:rPr>
              <a:t> рекламиране може да им нанесе обида и да накърни интересите им (спомнете си множество реклами за препарати за простата). </a:t>
            </a: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25</a:t>
            </a:fld>
            <a:endParaRPr lang="bg-BG"/>
          </a:p>
        </p:txBody>
      </p:sp>
    </p:spTree>
    <p:extLst>
      <p:ext uri="{BB962C8B-B14F-4D97-AF65-F5344CB8AC3E}">
        <p14:creationId xmlns:p14="http://schemas.microsoft.com/office/powerpoint/2010/main" val="137066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hangingPunct="0"/>
            <a:r>
              <a:rPr lang="bg-BG" sz="1200" b="1" i="1" kern="1200" dirty="0" smtClean="0">
                <a:solidFill>
                  <a:schemeClr val="tx1"/>
                </a:solidFill>
                <a:effectLst/>
                <a:latin typeface="+mn-lt"/>
                <a:ea typeface="+mn-ea"/>
                <a:cs typeface="+mn-cs"/>
              </a:rPr>
              <a:t>Рекламирането на цигари</a:t>
            </a:r>
            <a:r>
              <a:rPr lang="bg-BG" sz="1200" kern="1200" dirty="0" smtClean="0">
                <a:solidFill>
                  <a:schemeClr val="tx1"/>
                </a:solidFill>
                <a:effectLst/>
                <a:latin typeface="+mn-lt"/>
                <a:ea typeface="+mn-ea"/>
                <a:cs typeface="+mn-cs"/>
              </a:rPr>
              <a:t> датира от 1929 г. Една от първите реклами на </a:t>
            </a:r>
            <a:r>
              <a:rPr lang="en-US" sz="1200" kern="1200" dirty="0" smtClean="0">
                <a:solidFill>
                  <a:schemeClr val="tx1"/>
                </a:solidFill>
                <a:effectLst/>
                <a:latin typeface="+mn-lt"/>
                <a:ea typeface="+mn-ea"/>
                <a:cs typeface="+mn-cs"/>
              </a:rPr>
              <a:t>Lucky Strike, </a:t>
            </a:r>
            <a:r>
              <a:rPr lang="bg-BG" sz="1200" kern="1200" dirty="0" smtClean="0">
                <a:solidFill>
                  <a:schemeClr val="tx1"/>
                </a:solidFill>
                <a:effectLst/>
                <a:latin typeface="+mn-lt"/>
                <a:ea typeface="+mn-ea"/>
                <a:cs typeface="+mn-cs"/>
              </a:rPr>
              <a:t>натрапвала факта, че повече от 20 000 лекари изтъкнали, че цигарите на </a:t>
            </a:r>
            <a:r>
              <a:rPr lang="en-US" sz="1200" kern="1200" dirty="0" smtClean="0">
                <a:solidFill>
                  <a:schemeClr val="tx1"/>
                </a:solidFill>
                <a:effectLst/>
                <a:latin typeface="+mn-lt"/>
                <a:ea typeface="+mn-ea"/>
                <a:cs typeface="+mn-cs"/>
              </a:rPr>
              <a:t>Lucky Strike</a:t>
            </a:r>
            <a:r>
              <a:rPr lang="bg-BG" sz="1200" kern="1200" dirty="0" smtClean="0">
                <a:solidFill>
                  <a:schemeClr val="tx1"/>
                </a:solidFill>
                <a:effectLst/>
                <a:latin typeface="+mn-lt"/>
                <a:ea typeface="+mn-ea"/>
                <a:cs typeface="+mn-cs"/>
              </a:rPr>
              <a:t> са по-малко дразнещи от други марки цигари и изявени атлети са пушили тези цигари без да изпитат вредни ефекти. През 1939 г. </a:t>
            </a:r>
            <a:r>
              <a:rPr lang="en-US" sz="1200" kern="1200" dirty="0" smtClean="0">
                <a:solidFill>
                  <a:schemeClr val="tx1"/>
                </a:solidFill>
                <a:effectLst/>
                <a:latin typeface="+mn-lt"/>
                <a:ea typeface="+mn-ea"/>
                <a:cs typeface="+mn-cs"/>
              </a:rPr>
              <a:t>Philip Morris </a:t>
            </a:r>
            <a:r>
              <a:rPr lang="bg-BG" sz="1200" kern="1200" dirty="0" smtClean="0">
                <a:solidFill>
                  <a:schemeClr val="tx1"/>
                </a:solidFill>
                <a:effectLst/>
                <a:latin typeface="+mn-lt"/>
                <a:ea typeface="+mn-ea"/>
                <a:cs typeface="+mn-cs"/>
              </a:rPr>
              <a:t>рекламирали цигарите си като благоприятни за носа и гърлото. Десетилетие по-късно </a:t>
            </a:r>
            <a:r>
              <a:rPr lang="en-US" sz="1200" kern="1200" dirty="0" smtClean="0">
                <a:solidFill>
                  <a:schemeClr val="tx1"/>
                </a:solidFill>
                <a:effectLst/>
                <a:latin typeface="+mn-lt"/>
                <a:ea typeface="+mn-ea"/>
                <a:cs typeface="+mn-cs"/>
              </a:rPr>
              <a:t>Camel </a:t>
            </a:r>
            <a:r>
              <a:rPr lang="bg-BG" sz="1200" kern="1200" dirty="0" smtClean="0">
                <a:solidFill>
                  <a:schemeClr val="tx1"/>
                </a:solidFill>
                <a:effectLst/>
                <a:latin typeface="+mn-lt"/>
                <a:ea typeface="+mn-ea"/>
                <a:cs typeface="+mn-cs"/>
              </a:rPr>
              <a:t>също възхваляват продукта си като полезен за здравето. Независимо от това в началото на 50</a:t>
            </a:r>
            <a:r>
              <a:rPr lang="bg-BG" sz="1200" kern="1200" baseline="30000" dirty="0" smtClean="0">
                <a:solidFill>
                  <a:schemeClr val="tx1"/>
                </a:solidFill>
                <a:effectLst/>
                <a:latin typeface="+mn-lt"/>
                <a:ea typeface="+mn-ea"/>
                <a:cs typeface="+mn-cs"/>
              </a:rPr>
              <a:t>те</a:t>
            </a:r>
            <a:r>
              <a:rPr lang="bg-BG" sz="1200" kern="1200" dirty="0" smtClean="0">
                <a:solidFill>
                  <a:schemeClr val="tx1"/>
                </a:solidFill>
                <a:effectLst/>
                <a:latin typeface="+mn-lt"/>
                <a:ea typeface="+mn-ea"/>
                <a:cs typeface="+mn-cs"/>
              </a:rPr>
              <a:t> години потребителите започват да подозират, че пушенето може да е вредно. За да се противопостави на тези виждания, </a:t>
            </a:r>
            <a:r>
              <a:rPr lang="en-US" sz="1200" kern="1200" dirty="0" smtClean="0">
                <a:solidFill>
                  <a:schemeClr val="tx1"/>
                </a:solidFill>
                <a:effectLst/>
                <a:latin typeface="+mn-lt"/>
                <a:ea typeface="+mn-ea"/>
                <a:cs typeface="+mn-cs"/>
              </a:rPr>
              <a:t>Kent </a:t>
            </a:r>
            <a:r>
              <a:rPr lang="bg-BG" sz="1200" kern="1200" dirty="0" smtClean="0">
                <a:solidFill>
                  <a:schemeClr val="tx1"/>
                </a:solidFill>
                <a:effectLst/>
                <a:latin typeface="+mn-lt"/>
                <a:ea typeface="+mn-ea"/>
                <a:cs typeface="+mn-cs"/>
              </a:rPr>
              <a:t>пуснали реклама с послание, че ако Вие сте един от онези „чувствителни пушачи“, които се притесняват за вредните ефекти на пушенето, </a:t>
            </a:r>
            <a:r>
              <a:rPr lang="en-US" sz="1200" kern="1200" dirty="0" smtClean="0">
                <a:solidFill>
                  <a:schemeClr val="tx1"/>
                </a:solidFill>
                <a:effectLst/>
                <a:latin typeface="+mn-lt"/>
                <a:ea typeface="+mn-ea"/>
                <a:cs typeface="+mn-cs"/>
              </a:rPr>
              <a:t>Kent</a:t>
            </a:r>
            <a:r>
              <a:rPr lang="bg-BG" sz="1200" kern="1200" dirty="0" smtClean="0">
                <a:solidFill>
                  <a:schemeClr val="tx1"/>
                </a:solidFill>
                <a:effectLst/>
                <a:latin typeface="+mn-lt"/>
                <a:ea typeface="+mn-ea"/>
                <a:cs typeface="+mn-cs"/>
              </a:rPr>
              <a:t> Ви предоставя здравна защита и удовлетворява вкусовете Ви. </a:t>
            </a:r>
          </a:p>
          <a:p>
            <a:pPr hangingPunct="0"/>
            <a:r>
              <a:rPr lang="bg-BG" sz="1200" kern="1200" dirty="0" smtClean="0">
                <a:solidFill>
                  <a:schemeClr val="tx1"/>
                </a:solidFill>
                <a:effectLst/>
                <a:latin typeface="+mn-lt"/>
                <a:ea typeface="+mn-ea"/>
                <a:cs typeface="+mn-cs"/>
              </a:rPr>
              <a:t>Нарастващото обществено безпокойство, обаче, дава тласък на проучвания за ефектите на тютюнопушенето. През 1953 г. доклад на Раковия център </a:t>
            </a:r>
            <a:r>
              <a:rPr lang="en-US" sz="1200" kern="1200" dirty="0" smtClean="0">
                <a:solidFill>
                  <a:schemeClr val="tx1"/>
                </a:solidFill>
                <a:effectLst/>
                <a:latin typeface="+mn-lt"/>
                <a:ea typeface="+mn-ea"/>
                <a:cs typeface="+mn-cs"/>
              </a:rPr>
              <a:t>Memorial Sloan-Kettering</a:t>
            </a:r>
            <a:r>
              <a:rPr lang="bg-BG" sz="1200" kern="1200" dirty="0" smtClean="0">
                <a:solidFill>
                  <a:schemeClr val="tx1"/>
                </a:solidFill>
                <a:effectLst/>
                <a:latin typeface="+mn-lt"/>
                <a:ea typeface="+mn-ea"/>
                <a:cs typeface="+mn-cs"/>
              </a:rPr>
              <a:t> свързва пушенето с появата на рак при плъховете. Първите опити за регулиране на тютюневата промишленост са от 1955 г., когато Федерална Комисия по търговията в САЩ забранява на компаниите да включват в рекламите и етикетите си каквито и да било твърдения за физически ефекти (позитивни или негативни) от пушенето. Постепенно се натрупват емпирични данни за вредните ефекти на тютюнопушенето и се потвърждава връзката с развитието на рак на белия дроб. През 1965 г. се въвежда изискването за задължително изписване на предупреждение за вредните ефекти върху опаковките на цигарите и в САЩ се забранява рекламирането им на лица под 25 г. Множество страни забраняват телевизионните реклами на цигари. Тютюнопроизводителите яростно се съпротивляват на ограниченията на рекламната им дейност и намират ниша във филмовата индустрия. Силвестър </a:t>
            </a:r>
            <a:r>
              <a:rPr lang="bg-BG" sz="1200" kern="1200" dirty="0" err="1" smtClean="0">
                <a:solidFill>
                  <a:schemeClr val="tx1"/>
                </a:solidFill>
                <a:effectLst/>
                <a:latin typeface="+mn-lt"/>
                <a:ea typeface="+mn-ea"/>
                <a:cs typeface="+mn-cs"/>
              </a:rPr>
              <a:t>Сталоун</a:t>
            </a:r>
            <a:r>
              <a:rPr lang="bg-BG" sz="1200" kern="1200" dirty="0" smtClean="0">
                <a:solidFill>
                  <a:schemeClr val="tx1"/>
                </a:solidFill>
                <a:effectLst/>
                <a:latin typeface="+mn-lt"/>
                <a:ea typeface="+mn-ea"/>
                <a:cs typeface="+mn-cs"/>
              </a:rPr>
              <a:t> се съгласява срещу общата сума от 500 000$ да пуши </a:t>
            </a:r>
            <a:r>
              <a:rPr lang="en-US" sz="1200" kern="1200" dirty="0" err="1" smtClean="0">
                <a:solidFill>
                  <a:schemeClr val="tx1"/>
                </a:solidFill>
                <a:effectLst/>
                <a:latin typeface="+mn-lt"/>
                <a:ea typeface="+mn-ea"/>
                <a:cs typeface="+mn-cs"/>
              </a:rPr>
              <a:t>Brown&amp;Williamson</a:t>
            </a:r>
            <a:r>
              <a:rPr lang="bg-BG" sz="1200" kern="1200" dirty="0" smtClean="0">
                <a:solidFill>
                  <a:schemeClr val="tx1"/>
                </a:solidFill>
                <a:effectLst/>
                <a:latin typeface="+mn-lt"/>
                <a:ea typeface="+mn-ea"/>
                <a:cs typeface="+mn-cs"/>
              </a:rPr>
              <a:t> в четири филма. </a:t>
            </a: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27</a:t>
            </a:fld>
            <a:endParaRPr lang="bg-BG"/>
          </a:p>
        </p:txBody>
      </p:sp>
    </p:spTree>
    <p:extLst>
      <p:ext uri="{BB962C8B-B14F-4D97-AF65-F5344CB8AC3E}">
        <p14:creationId xmlns:p14="http://schemas.microsoft.com/office/powerpoint/2010/main" val="364864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Рекламата може да изпраща силни послания, да представя нови символи, ценности, стандарти и идеали за добър и автентичен живот. Рекламата може да играе и </a:t>
            </a:r>
            <a:r>
              <a:rPr lang="bg-BG" sz="1200" i="1" kern="1200" dirty="0" smtClean="0">
                <a:solidFill>
                  <a:schemeClr val="tx1"/>
                </a:solidFill>
                <a:effectLst/>
                <a:latin typeface="+mn-lt"/>
                <a:ea typeface="+mn-ea"/>
                <a:cs typeface="+mn-cs"/>
              </a:rPr>
              <a:t>идентифицираща функция</a:t>
            </a:r>
            <a:r>
              <a:rPr lang="bg-BG" sz="1200" kern="1200" dirty="0" smtClean="0">
                <a:solidFill>
                  <a:schemeClr val="tx1"/>
                </a:solidFill>
                <a:effectLst/>
                <a:latin typeface="+mn-lt"/>
                <a:ea typeface="+mn-ea"/>
                <a:cs typeface="+mn-cs"/>
              </a:rPr>
              <a:t>. Хората </a:t>
            </a:r>
            <a:r>
              <a:rPr lang="bg-BG" sz="1200" kern="1200" dirty="0" err="1" smtClean="0">
                <a:solidFill>
                  <a:schemeClr val="tx1"/>
                </a:solidFill>
                <a:effectLst/>
                <a:latin typeface="+mn-lt"/>
                <a:ea typeface="+mn-ea"/>
                <a:cs typeface="+mn-cs"/>
              </a:rPr>
              <a:t>непрекъсно</a:t>
            </a:r>
            <a:r>
              <a:rPr lang="bg-BG" sz="1200" kern="1200" dirty="0" smtClean="0">
                <a:solidFill>
                  <a:schemeClr val="tx1"/>
                </a:solidFill>
                <a:effectLst/>
                <a:latin typeface="+mn-lt"/>
                <a:ea typeface="+mn-ea"/>
                <a:cs typeface="+mn-cs"/>
              </a:rPr>
              <a:t> са в търсене на идентичността си. Рекламодателите използват този феномен като обрисуват в рекламите нови идеали за външност, характер, образование, поведение между членове на семейството и етнически групи.</a:t>
            </a:r>
          </a:p>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Във време, когато телевизионният екран и модните подиуми ни заливат с образи на модели размер 0 (размери 80-60-86), а в медиите излизат случай на починали от недохранване манекенки, </a:t>
            </a:r>
            <a:r>
              <a:rPr lang="en-US" sz="1200" kern="1200" dirty="0" smtClean="0">
                <a:solidFill>
                  <a:schemeClr val="tx1"/>
                </a:solidFill>
                <a:effectLst/>
                <a:latin typeface="+mn-lt"/>
                <a:ea typeface="+mn-ea"/>
                <a:cs typeface="+mn-cs"/>
              </a:rPr>
              <a:t>Dove</a:t>
            </a:r>
            <a:r>
              <a:rPr lang="bg-BG" sz="1200" kern="1200" dirty="0" smtClean="0">
                <a:solidFill>
                  <a:schemeClr val="tx1"/>
                </a:solidFill>
                <a:effectLst/>
                <a:latin typeface="+mn-lt"/>
                <a:ea typeface="+mn-ea"/>
                <a:cs typeface="+mn-cs"/>
              </a:rPr>
              <a:t> предприема необичайна рекламна кампания с наименование „Време за истинска красота“. Кампанията започва през 2004 г. с изображения на жени, които не се вписват в стереотипите за красота. Рекламите подканвали зрителя да оцени образа: сбръчкана или прекрасна, сива или великолепна, твърде едра или забележителна и др. През 2005 г. в кампанията се представят 6 обикновени жени с обикновени форми за развенчаване на стереотипа, че само слабите жени са красиви. Хиляди жени се включват в дискусиите на сайта на компанията, а рекламата се превръща в една от най-гледаните. Междувременно през 2006 г. в Испания се забранява дефилирането на твърде слаби модели по модните подиуми. </a:t>
            </a:r>
            <a:r>
              <a:rPr lang="en-US" sz="1200" kern="1200" dirty="0" smtClean="0">
                <a:solidFill>
                  <a:schemeClr val="tx1"/>
                </a:solidFill>
                <a:effectLst/>
                <a:latin typeface="+mn-lt"/>
                <a:ea typeface="+mn-ea"/>
                <a:cs typeface="+mn-cs"/>
              </a:rPr>
              <a:t>Dove </a:t>
            </a:r>
            <a:r>
              <a:rPr lang="bg-BG" sz="1200" kern="1200" dirty="0" smtClean="0">
                <a:solidFill>
                  <a:schemeClr val="tx1"/>
                </a:solidFill>
                <a:effectLst/>
                <a:latin typeface="+mn-lt"/>
                <a:ea typeface="+mn-ea"/>
                <a:cs typeface="+mn-cs"/>
              </a:rPr>
              <a:t>прави завладяващ клип  за трансформацията на една жена в модел и показва колко са нереалистични схващанията за красота, които ни се насаждат. Третата фаза на кампанията стартира през 2007 г. под мотото „Красотата става пълнолетна“. Фокусът е върху стереотипните представи за стареенето. </a:t>
            </a: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30</a:t>
            </a:fld>
            <a:endParaRPr lang="bg-BG"/>
          </a:p>
        </p:txBody>
      </p:sp>
    </p:spTree>
    <p:extLst>
      <p:ext uri="{BB962C8B-B14F-4D97-AF65-F5344CB8AC3E}">
        <p14:creationId xmlns:p14="http://schemas.microsoft.com/office/powerpoint/2010/main" val="1139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b="1" kern="1200" dirty="0" smtClean="0">
                <a:solidFill>
                  <a:schemeClr val="tx1"/>
                </a:solidFill>
                <a:latin typeface="+mn-lt"/>
                <a:ea typeface="+mn-ea"/>
                <a:cs typeface="+mn-cs"/>
              </a:rPr>
              <a:t>‘At the moment, it’s quite monotonous. You don’t go to university [to just</a:t>
            </a:r>
          </a:p>
          <a:p>
            <a:r>
              <a:rPr lang="en-US" sz="1200" b="1" kern="1200" dirty="0" smtClean="0">
                <a:solidFill>
                  <a:schemeClr val="tx1"/>
                </a:solidFill>
                <a:latin typeface="+mn-lt"/>
                <a:ea typeface="+mn-ea"/>
                <a:cs typeface="+mn-cs"/>
              </a:rPr>
              <a:t>dispense], and obviously you’re there as a safety measure, for the</a:t>
            </a:r>
          </a:p>
          <a:p>
            <a:r>
              <a:rPr lang="en-US" sz="1200" b="1" kern="1200" dirty="0" smtClean="0">
                <a:solidFill>
                  <a:schemeClr val="tx1"/>
                </a:solidFill>
                <a:latin typeface="+mn-lt"/>
                <a:ea typeface="+mn-ea"/>
                <a:cs typeface="+mn-cs"/>
              </a:rPr>
              <a:t>knowledge that you have, but generally you’re churning out volumes of</a:t>
            </a:r>
          </a:p>
          <a:p>
            <a:r>
              <a:rPr lang="en-US" sz="1200" b="1" kern="1200" dirty="0" smtClean="0">
                <a:solidFill>
                  <a:schemeClr val="tx1"/>
                </a:solidFill>
                <a:latin typeface="+mn-lt"/>
                <a:ea typeface="+mn-ea"/>
                <a:cs typeface="+mn-cs"/>
              </a:rPr>
              <a:t>prescriptions and that’s it.’</a:t>
            </a:r>
          </a:p>
          <a:p>
            <a:r>
              <a:rPr lang="bg-BG" sz="1200" b="1" kern="1200" dirty="0" smtClean="0">
                <a:solidFill>
                  <a:schemeClr val="tx1"/>
                </a:solidFill>
                <a:latin typeface="+mn-lt"/>
                <a:ea typeface="+mn-ea"/>
                <a:cs typeface="+mn-cs"/>
              </a:rPr>
              <a:t> </a:t>
            </a:r>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i="1" kern="1200" dirty="0" smtClean="0">
                <a:solidFill>
                  <a:schemeClr val="tx1"/>
                </a:solidFill>
                <a:effectLst/>
                <a:latin typeface="+mn-lt"/>
                <a:ea typeface="+mn-ea"/>
                <a:cs typeface="+mn-cs"/>
              </a:rPr>
              <a:t>През 1996 г. </a:t>
            </a:r>
            <a:r>
              <a:rPr lang="en-US" sz="1200" i="1" kern="1200" dirty="0" smtClean="0">
                <a:solidFill>
                  <a:schemeClr val="tx1"/>
                </a:solidFill>
                <a:effectLst/>
                <a:latin typeface="+mn-lt"/>
                <a:ea typeface="+mn-ea"/>
                <a:cs typeface="+mn-cs"/>
              </a:rPr>
              <a:t>Benetton</a:t>
            </a:r>
            <a:r>
              <a:rPr lang="bg-BG" sz="1200" i="1" kern="1200" dirty="0" smtClean="0">
                <a:solidFill>
                  <a:schemeClr val="tx1"/>
                </a:solidFill>
                <a:effectLst/>
                <a:latin typeface="+mn-lt"/>
                <a:ea typeface="+mn-ea"/>
                <a:cs typeface="+mn-cs"/>
              </a:rPr>
              <a:t> публикуват рекламна фотография на </a:t>
            </a:r>
            <a:r>
              <a:rPr lang="bg-BG" sz="1200" kern="1200" dirty="0" err="1" smtClean="0">
                <a:solidFill>
                  <a:schemeClr val="tx1"/>
                </a:solidFill>
                <a:effectLst/>
                <a:latin typeface="+mn-lt"/>
                <a:ea typeface="+mn-ea"/>
                <a:cs typeface="+mn-cs"/>
              </a:rPr>
              <a:t>Oliviero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Toscani</a:t>
            </a:r>
            <a:r>
              <a:rPr lang="bg-BG" sz="1200" kern="1200" dirty="0" smtClean="0">
                <a:solidFill>
                  <a:schemeClr val="tx1"/>
                </a:solidFill>
                <a:effectLst/>
                <a:latin typeface="+mn-lt"/>
                <a:ea typeface="+mn-ea"/>
                <a:cs typeface="+mn-cs"/>
              </a:rPr>
              <a:t> изобразяваща три сърца с надписи „бяло“, „жълто“ и „черно“. Посланието на рекламата е „Отвътре всички сме еднакви“.</a:t>
            </a: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32</a:t>
            </a:fld>
            <a:endParaRPr lang="bg-BG"/>
          </a:p>
        </p:txBody>
      </p:sp>
    </p:spTree>
    <p:extLst>
      <p:ext uri="{BB962C8B-B14F-4D97-AF65-F5344CB8AC3E}">
        <p14:creationId xmlns:p14="http://schemas.microsoft.com/office/powerpoint/2010/main" val="958777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i="1" kern="1200" dirty="0" smtClean="0">
                <a:solidFill>
                  <a:schemeClr val="tx1"/>
                </a:solidFill>
                <a:effectLst/>
                <a:latin typeface="+mn-lt"/>
                <a:ea typeface="+mn-ea"/>
                <a:cs typeface="+mn-cs"/>
              </a:rPr>
              <a:t>Тази фотография на </a:t>
            </a:r>
            <a:r>
              <a:rPr lang="bg-BG" sz="1200" i="1" kern="1200" dirty="0" err="1" smtClean="0">
                <a:solidFill>
                  <a:schemeClr val="tx1"/>
                </a:solidFill>
                <a:effectLst/>
                <a:latin typeface="+mn-lt"/>
                <a:ea typeface="+mn-ea"/>
                <a:cs typeface="+mn-cs"/>
              </a:rPr>
              <a:t>David</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Kirby</a:t>
            </a:r>
            <a:r>
              <a:rPr lang="bg-BG" sz="1200" i="1" kern="1200" dirty="0" smtClean="0">
                <a:solidFill>
                  <a:schemeClr val="tx1"/>
                </a:solidFill>
                <a:effectLst/>
                <a:latin typeface="+mn-lt"/>
                <a:ea typeface="+mn-ea"/>
                <a:cs typeface="+mn-cs"/>
              </a:rPr>
              <a:t>, СПИН активист и страдащ от заболяването, в болничната му стая заобиколен от семейството му е направена през май 1990 г. и печели наградата на World </a:t>
            </a:r>
            <a:r>
              <a:rPr lang="bg-BG" sz="1200" i="1" kern="1200" dirty="0" err="1" smtClean="0">
                <a:solidFill>
                  <a:schemeClr val="tx1"/>
                </a:solidFill>
                <a:effectLst/>
                <a:latin typeface="+mn-lt"/>
                <a:ea typeface="+mn-ea"/>
                <a:cs typeface="+mn-cs"/>
              </a:rPr>
              <a:t>Press</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Photo</a:t>
            </a:r>
            <a:r>
              <a:rPr lang="bg-BG" sz="1200" i="1" kern="1200" dirty="0" smtClean="0">
                <a:solidFill>
                  <a:schemeClr val="tx1"/>
                </a:solidFill>
                <a:effectLst/>
                <a:latin typeface="+mn-lt"/>
                <a:ea typeface="+mn-ea"/>
                <a:cs typeface="+mn-cs"/>
              </a:rPr>
              <a:t> през 1991 г. </a:t>
            </a:r>
            <a:r>
              <a:rPr lang="bg-BG" sz="1200" i="1" kern="1200" dirty="0" err="1" smtClean="0">
                <a:solidFill>
                  <a:schemeClr val="tx1"/>
                </a:solidFill>
                <a:effectLst/>
                <a:latin typeface="+mn-lt"/>
                <a:ea typeface="+mn-ea"/>
                <a:cs typeface="+mn-cs"/>
              </a:rPr>
              <a:t>Benetton</a:t>
            </a:r>
            <a:r>
              <a:rPr lang="bg-BG" sz="1200" i="1" kern="1200" dirty="0" smtClean="0">
                <a:solidFill>
                  <a:schemeClr val="tx1"/>
                </a:solidFill>
                <a:effectLst/>
                <a:latin typeface="+mn-lt"/>
                <a:ea typeface="+mn-ea"/>
                <a:cs typeface="+mn-cs"/>
              </a:rPr>
              <a:t> използват фотографията, за да предизвикат хората да говорят за СПИН. В някои страни това е първото публично изобразяване на действителни жертви на СПИН. </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33</a:t>
            </a:fld>
            <a:endParaRPr lang="bg-BG"/>
          </a:p>
        </p:txBody>
      </p:sp>
    </p:spTree>
    <p:extLst>
      <p:ext uri="{BB962C8B-B14F-4D97-AF65-F5344CB8AC3E}">
        <p14:creationId xmlns:p14="http://schemas.microsoft.com/office/powerpoint/2010/main" val="3160318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i="1" kern="1200" dirty="0" smtClean="0">
                <a:solidFill>
                  <a:schemeClr val="tx1"/>
                </a:solidFill>
                <a:effectLst/>
                <a:latin typeface="+mn-lt"/>
                <a:ea typeface="+mn-ea"/>
                <a:cs typeface="+mn-cs"/>
              </a:rPr>
              <a:t>Кампанията продължава със серия образи на части от човешкото тяло </a:t>
            </a:r>
            <a:r>
              <a:rPr lang="bg-BG" sz="1200" i="1" kern="1200" dirty="0" err="1" smtClean="0">
                <a:solidFill>
                  <a:schemeClr val="tx1"/>
                </a:solidFill>
                <a:effectLst/>
                <a:latin typeface="+mn-lt"/>
                <a:ea typeface="+mn-ea"/>
                <a:cs typeface="+mn-cs"/>
              </a:rPr>
              <a:t>подпечатни</a:t>
            </a:r>
            <a:r>
              <a:rPr lang="bg-BG" sz="1200" i="1" kern="1200" dirty="0" smtClean="0">
                <a:solidFill>
                  <a:schemeClr val="tx1"/>
                </a:solidFill>
                <a:effectLst/>
                <a:latin typeface="+mn-lt"/>
                <a:ea typeface="+mn-ea"/>
                <a:cs typeface="+mn-cs"/>
              </a:rPr>
              <a:t> с надпис </a:t>
            </a:r>
            <a:r>
              <a:rPr lang="en-US" sz="1200" i="1" kern="1200" dirty="0" smtClean="0">
                <a:solidFill>
                  <a:schemeClr val="tx1"/>
                </a:solidFill>
                <a:effectLst/>
                <a:latin typeface="+mn-lt"/>
                <a:ea typeface="+mn-ea"/>
                <a:cs typeface="+mn-cs"/>
              </a:rPr>
              <a:t>HIV</a:t>
            </a:r>
            <a:r>
              <a:rPr lang="bg-BG" sz="1200" i="1" kern="1200" dirty="0" smtClean="0">
                <a:solidFill>
                  <a:schemeClr val="tx1"/>
                </a:solidFill>
                <a:effectLst/>
                <a:latin typeface="+mn-lt"/>
                <a:ea typeface="+mn-ea"/>
                <a:cs typeface="+mn-cs"/>
              </a:rPr>
              <a:t> позитивен. Целта е била да се покажат пътищата на заразяване.</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34</a:t>
            </a:fld>
            <a:endParaRPr lang="bg-BG"/>
          </a:p>
        </p:txBody>
      </p:sp>
    </p:spTree>
    <p:extLst>
      <p:ext uri="{BB962C8B-B14F-4D97-AF65-F5344CB8AC3E}">
        <p14:creationId xmlns:p14="http://schemas.microsoft.com/office/powerpoint/2010/main" val="3885155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i="1" kern="1200" dirty="0" smtClean="0">
                <a:solidFill>
                  <a:schemeClr val="tx1"/>
                </a:solidFill>
                <a:effectLst/>
                <a:latin typeface="+mn-lt"/>
                <a:ea typeface="+mn-ea"/>
                <a:cs typeface="+mn-cs"/>
              </a:rPr>
              <a:t>Една от най-известните кампании на </a:t>
            </a:r>
            <a:r>
              <a:rPr lang="en-US" sz="1200" i="1" kern="1200" dirty="0" smtClean="0">
                <a:solidFill>
                  <a:schemeClr val="tx1"/>
                </a:solidFill>
                <a:effectLst/>
                <a:latin typeface="+mn-lt"/>
                <a:ea typeface="+mn-ea"/>
                <a:cs typeface="+mn-cs"/>
              </a:rPr>
              <a:t>Benetton</a:t>
            </a:r>
            <a:r>
              <a:rPr lang="bg-BG" sz="1200" i="1" kern="1200" dirty="0" smtClean="0">
                <a:solidFill>
                  <a:schemeClr val="tx1"/>
                </a:solidFill>
                <a:effectLst/>
                <a:latin typeface="+mn-lt"/>
                <a:ea typeface="+mn-ea"/>
                <a:cs typeface="+mn-cs"/>
              </a:rPr>
              <a:t> показва образи от различни култури един до друг. Целта е да се покаже, че независимо от различията между хората, те могат да се разбират.</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35</a:t>
            </a:fld>
            <a:endParaRPr lang="bg-BG"/>
          </a:p>
        </p:txBody>
      </p:sp>
    </p:spTree>
    <p:extLst>
      <p:ext uri="{BB962C8B-B14F-4D97-AF65-F5344CB8AC3E}">
        <p14:creationId xmlns:p14="http://schemas.microsoft.com/office/powerpoint/2010/main" val="1446794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i="1" kern="1200" dirty="0" smtClean="0">
                <a:solidFill>
                  <a:schemeClr val="tx1"/>
                </a:solidFill>
                <a:effectLst/>
                <a:latin typeface="+mn-lt"/>
                <a:ea typeface="+mn-ea"/>
                <a:cs typeface="+mn-cs"/>
              </a:rPr>
              <a:t>Макар че Декларацията на ООН за правата на детето е приет през 1959 г. и ратифицирана от множество страни, трудът на деца под 12-годишна възраст е нарастващ проблем. Става въпрос за тежък физически труд срещу минимално заплащане. Кампанията на </a:t>
            </a:r>
            <a:r>
              <a:rPr lang="en-US" sz="1200" i="1" kern="1200" dirty="0" smtClean="0">
                <a:solidFill>
                  <a:schemeClr val="tx1"/>
                </a:solidFill>
                <a:effectLst/>
                <a:latin typeface="+mn-lt"/>
                <a:ea typeface="+mn-ea"/>
                <a:cs typeface="+mn-cs"/>
              </a:rPr>
              <a:t>Benetton </a:t>
            </a:r>
            <a:r>
              <a:rPr lang="bg-BG" sz="1200" i="1" kern="1200" dirty="0" smtClean="0">
                <a:solidFill>
                  <a:schemeClr val="tx1"/>
                </a:solidFill>
                <a:effectLst/>
                <a:latin typeface="+mn-lt"/>
                <a:ea typeface="+mn-ea"/>
                <a:cs typeface="+mn-cs"/>
              </a:rPr>
              <a:t>цели да покаже проблема и да го </a:t>
            </a:r>
            <a:r>
              <a:rPr lang="bg-BG" sz="1200" i="1" kern="1200" dirty="0" err="1" smtClean="0">
                <a:solidFill>
                  <a:schemeClr val="tx1"/>
                </a:solidFill>
                <a:effectLst/>
                <a:latin typeface="+mn-lt"/>
                <a:ea typeface="+mn-ea"/>
                <a:cs typeface="+mn-cs"/>
              </a:rPr>
              <a:t>хуманизира</a:t>
            </a:r>
            <a:r>
              <a:rPr lang="bg-BG" sz="1200" i="1" kern="1200" dirty="0" smtClean="0">
                <a:solidFill>
                  <a:schemeClr val="tx1"/>
                </a:solidFill>
                <a:effectLst/>
                <a:latin typeface="+mn-lt"/>
                <a:ea typeface="+mn-ea"/>
                <a:cs typeface="+mn-cs"/>
              </a:rPr>
              <a:t>, за да не смятат хората, че това е нещо, което не ги засяга.</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36</a:t>
            </a:fld>
            <a:endParaRPr lang="bg-BG"/>
          </a:p>
        </p:txBody>
      </p:sp>
    </p:spTree>
    <p:extLst>
      <p:ext uri="{BB962C8B-B14F-4D97-AF65-F5344CB8AC3E}">
        <p14:creationId xmlns:p14="http://schemas.microsoft.com/office/powerpoint/2010/main" val="1314340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42</a:t>
            </a:fld>
            <a:endParaRPr lang="bg-BG"/>
          </a:p>
        </p:txBody>
      </p:sp>
    </p:spTree>
    <p:extLst>
      <p:ext uri="{BB962C8B-B14F-4D97-AF65-F5344CB8AC3E}">
        <p14:creationId xmlns:p14="http://schemas.microsoft.com/office/powerpoint/2010/main" val="3640501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43</a:t>
            </a:fld>
            <a:endParaRPr lang="bg-BG"/>
          </a:p>
        </p:txBody>
      </p:sp>
    </p:spTree>
    <p:extLst>
      <p:ext uri="{BB962C8B-B14F-4D97-AF65-F5344CB8AC3E}">
        <p14:creationId xmlns:p14="http://schemas.microsoft.com/office/powerpoint/2010/main" val="3640501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44</a:t>
            </a:fld>
            <a:endParaRPr lang="bg-BG"/>
          </a:p>
        </p:txBody>
      </p:sp>
    </p:spTree>
    <p:extLst>
      <p:ext uri="{BB962C8B-B14F-4D97-AF65-F5344CB8AC3E}">
        <p14:creationId xmlns:p14="http://schemas.microsoft.com/office/powerpoint/2010/main" val="3640501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45</a:t>
            </a:fld>
            <a:endParaRPr lang="bg-BG"/>
          </a:p>
        </p:txBody>
      </p:sp>
    </p:spTree>
    <p:extLst>
      <p:ext uri="{BB962C8B-B14F-4D97-AF65-F5344CB8AC3E}">
        <p14:creationId xmlns:p14="http://schemas.microsoft.com/office/powerpoint/2010/main" val="3640501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46</a:t>
            </a:fld>
            <a:endParaRPr lang="bg-BG"/>
          </a:p>
        </p:txBody>
      </p:sp>
    </p:spTree>
    <p:extLst>
      <p:ext uri="{BB962C8B-B14F-4D97-AF65-F5344CB8AC3E}">
        <p14:creationId xmlns:p14="http://schemas.microsoft.com/office/powerpoint/2010/main" val="364050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b="0" kern="1200" dirty="0" smtClean="0">
                <a:solidFill>
                  <a:schemeClr val="tx1"/>
                </a:solidFill>
                <a:latin typeface="+mn-lt"/>
                <a:ea typeface="+mn-ea"/>
                <a:cs typeface="+mn-cs"/>
              </a:rPr>
              <a:t>В късен петъчен следобед</a:t>
            </a:r>
            <a:r>
              <a:rPr lang="bg-BG" sz="1200" b="0" kern="1200" baseline="0" dirty="0" smtClean="0">
                <a:solidFill>
                  <a:schemeClr val="tx1"/>
                </a:solidFill>
                <a:latin typeface="+mn-lt"/>
                <a:ea typeface="+mn-ea"/>
                <a:cs typeface="+mn-cs"/>
              </a:rPr>
              <a:t> идва </a:t>
            </a:r>
            <a:r>
              <a:rPr lang="bg-BG" sz="1200" b="0" kern="1200" baseline="0" dirty="0" err="1" smtClean="0">
                <a:solidFill>
                  <a:schemeClr val="tx1"/>
                </a:solidFill>
                <a:latin typeface="+mn-lt"/>
                <a:ea typeface="+mn-ea"/>
                <a:cs typeface="+mn-cs"/>
              </a:rPr>
              <a:t>к</a:t>
            </a:r>
            <a:r>
              <a:rPr lang="bg-BG" sz="1200" b="0" kern="1200" dirty="0" err="1" smtClean="0">
                <a:solidFill>
                  <a:schemeClr val="tx1"/>
                </a:solidFill>
                <a:latin typeface="+mn-lt"/>
                <a:ea typeface="+mn-ea"/>
                <a:cs typeface="+mn-cs"/>
              </a:rPr>
              <a:t>арциномно</a:t>
            </a:r>
            <a:r>
              <a:rPr lang="bg-BG" sz="1200" b="0" kern="1200" baseline="0" dirty="0" smtClean="0">
                <a:solidFill>
                  <a:schemeClr val="tx1"/>
                </a:solidFill>
                <a:latin typeface="+mn-lt"/>
                <a:ea typeface="+mn-ea"/>
                <a:cs typeface="+mn-cs"/>
              </a:rPr>
              <a:t> болен пациент, когото познавате от регулярните му посещения в аптеката, знаете за заболяването му и </a:t>
            </a:r>
            <a:r>
              <a:rPr lang="bg-BG" sz="1200" b="0" kern="1200" baseline="0" dirty="0" err="1" smtClean="0">
                <a:solidFill>
                  <a:schemeClr val="tx1"/>
                </a:solidFill>
                <a:latin typeface="+mn-lt"/>
                <a:ea typeface="+mn-ea"/>
                <a:cs typeface="+mn-cs"/>
              </a:rPr>
              <a:t>опиодната</a:t>
            </a:r>
            <a:r>
              <a:rPr lang="bg-BG" sz="1200" b="0" kern="1200" baseline="0" dirty="0" smtClean="0">
                <a:solidFill>
                  <a:schemeClr val="tx1"/>
                </a:solidFill>
                <a:latin typeface="+mn-lt"/>
                <a:ea typeface="+mn-ea"/>
                <a:cs typeface="+mn-cs"/>
              </a:rPr>
              <a:t> терапия за контрол на болката. Представената рецепта, обаче, е некоректно написана, без дата /и подпис/. Ако не изпълните рецептата, пациентът няма да разполага с болкоуспокояващ медикамент през уикенда. </a:t>
            </a:r>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4</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latin typeface="+mn-lt"/>
                <a:ea typeface="+mn-ea"/>
                <a:cs typeface="+mn-cs"/>
              </a:rPr>
              <a:t>These involved circumstances where a prescription was not </a:t>
            </a:r>
          </a:p>
          <a:p>
            <a:r>
              <a:rPr lang="en-US" sz="1200" kern="1200" dirty="0" smtClean="0">
                <a:solidFill>
                  <a:schemeClr val="tx1"/>
                </a:solidFill>
                <a:latin typeface="+mn-lt"/>
                <a:ea typeface="+mn-ea"/>
                <a:cs typeface="+mn-cs"/>
              </a:rPr>
              <a:t>available and a patient was without their regular medicines and had asked the </a:t>
            </a:r>
          </a:p>
          <a:p>
            <a:r>
              <a:rPr lang="en-US" sz="1200" kern="1200" dirty="0" smtClean="0">
                <a:solidFill>
                  <a:schemeClr val="tx1"/>
                </a:solidFill>
                <a:latin typeface="+mn-lt"/>
                <a:ea typeface="+mn-ea"/>
                <a:cs typeface="+mn-cs"/>
              </a:rPr>
              <a:t>pharmacist to provide that medicine.</a:t>
            </a:r>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5</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6</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7</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8</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9</a:t>
            </a:fld>
            <a:endParaRPr lang="bg-BG"/>
          </a:p>
        </p:txBody>
      </p:sp>
    </p:spTree>
    <p:extLst>
      <p:ext uri="{BB962C8B-B14F-4D97-AF65-F5344CB8AC3E}">
        <p14:creationId xmlns:p14="http://schemas.microsoft.com/office/powerpoint/2010/main" val="189219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b="0" dirty="0"/>
          </a:p>
        </p:txBody>
      </p:sp>
      <p:sp>
        <p:nvSpPr>
          <p:cNvPr id="4" name="Контейнер за номер на слайда 3"/>
          <p:cNvSpPr>
            <a:spLocks noGrp="1"/>
          </p:cNvSpPr>
          <p:nvPr>
            <p:ph type="sldNum" sz="quarter" idx="10"/>
          </p:nvPr>
        </p:nvSpPr>
        <p:spPr/>
        <p:txBody>
          <a:bodyPr/>
          <a:lstStyle/>
          <a:p>
            <a:fld id="{66B8C91D-0853-48A5-ACE6-0091528D3080}" type="slidenum">
              <a:rPr lang="bg-BG" smtClean="0"/>
              <a:t>10</a:t>
            </a:fld>
            <a:endParaRPr lang="bg-BG"/>
          </a:p>
        </p:txBody>
      </p:sp>
    </p:spTree>
    <p:extLst>
      <p:ext uri="{BB962C8B-B14F-4D97-AF65-F5344CB8AC3E}">
        <p14:creationId xmlns:p14="http://schemas.microsoft.com/office/powerpoint/2010/main" val="189219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9970" y="3887115"/>
            <a:ext cx="7772400" cy="763525"/>
          </a:xfrm>
          <a:effectLst>
            <a:outerShdw blurRad="50800" dist="38100" dir="2700000" algn="tl" rotWithShape="0">
              <a:prstClr val="black">
                <a:alpha val="70000"/>
              </a:prstClr>
            </a:outerShdw>
          </a:effectLst>
        </p:spPr>
        <p:txBody>
          <a:bodyPr>
            <a:normAutofit/>
          </a:bodyPr>
          <a:lstStyle>
            <a:lvl1pPr algn="r">
              <a:defRPr sz="3600">
                <a:solidFill>
                  <a:srgbClr val="F1FF9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375" y="4650640"/>
            <a:ext cx="6400800" cy="610820"/>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5E730B0-9DB5-4BFA-B32F-66B4D82D97DD}" type="datetime1">
              <a:rPr lang="en-US" smtClean="0"/>
              <a:t>1/22/2017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F233B-C023-46B6-8E1F-1827D94CFB3C}" type="datetime1">
              <a:rPr lang="en-US" smtClean="0"/>
              <a:t>1/22/2017</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0EC4E-0AEF-4CD1-915D-9D3EA6118F2D}" type="datetime1">
              <a:rPr lang="en-US" smtClean="0"/>
              <a:t>1/22/2017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03DD9-40CC-443B-8F47-0AA5CA8E6E94}" type="datetime1">
              <a:rPr lang="en-US" smtClean="0"/>
              <a:t>1/22/2017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458115"/>
          </a:xfrm>
          <a:effectLst>
            <a:outerShdw blurRad="50800" dist="38100" dir="2700000" algn="tl" rotWithShape="0">
              <a:prstClr val="black">
                <a:alpha val="70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901951"/>
            <a:ext cx="7329840" cy="397032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28C17C9-7FFA-4A28-92AC-F32C46000AA5}" type="datetime1">
              <a:rPr lang="en-US" smtClean="0"/>
              <a:t>1/22/2017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701619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DBF9FC-6EAA-4FA7-9A6A-ED05C5003639}" type="datetime1">
              <a:rPr lang="en-US" smtClean="0"/>
              <a:t>1/22/2017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E6514-B0DC-456E-ABCF-D39ABF3A5B11}" type="datetime1">
              <a:rPr lang="en-US" smtClean="0"/>
              <a:t>1/22/2017</a:t>
            </a:fld>
            <a:endParaRPr lang="en-US"/>
          </a:p>
        </p:txBody>
      </p:sp>
      <p:sp>
        <p:nvSpPr>
          <p:cNvPr id="5" name="Footer Placeholder 4"/>
          <p:cNvSpPr>
            <a:spLocks noGrp="1"/>
          </p:cNvSpPr>
          <p:nvPr>
            <p:ph type="ftr" sz="quarter" idx="11"/>
          </p:nvPr>
        </p:nvSpPr>
        <p:spPr/>
        <p:txBody>
          <a:bodyPr/>
          <a:lstStyle/>
          <a:p>
            <a:r>
              <a:rPr lang="bg-BG" smtClean="0"/>
              <a:t>Български Фармацевтични Дни 2015</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1FD7F-D267-4337-895C-2875E5396DF0}" type="datetime1">
              <a:rPr lang="en-US" smtClean="0"/>
              <a:t>1/22/2017</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229600" cy="610820"/>
          </a:xfrm>
          <a:effectLst>
            <a:outerShdw blurRad="50800" dist="38100" dir="2700000" algn="tl" rotWithShape="0">
              <a:prstClr val="black">
                <a:alpha val="69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80681E2-4A90-4F60-BCC2-3850DA8A0520}" type="datetime1">
              <a:rPr lang="en-US" smtClean="0"/>
              <a:t>1/22/2017</a:t>
            </a:fld>
            <a:endParaRPr lang="en-US"/>
          </a:p>
        </p:txBody>
      </p:sp>
      <p:sp>
        <p:nvSpPr>
          <p:cNvPr id="8" name="Footer Placeholder 7"/>
          <p:cNvSpPr>
            <a:spLocks noGrp="1"/>
          </p:cNvSpPr>
          <p:nvPr>
            <p:ph type="ftr" sz="quarter" idx="11"/>
          </p:nvPr>
        </p:nvSpPr>
        <p:spPr/>
        <p:txBody>
          <a:bodyPr/>
          <a:lstStyle/>
          <a:p>
            <a:r>
              <a:rPr lang="bg-BG" smtClean="0"/>
              <a:t>Български Фармацевтични Дни 2015</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C2CDD-4CDD-4741-9E8F-B5DBBB84032C}" type="datetime1">
              <a:rPr lang="en-US" smtClean="0"/>
              <a:t>1/22/2017</a:t>
            </a:fld>
            <a:endParaRPr lang="en-US"/>
          </a:p>
        </p:txBody>
      </p:sp>
      <p:sp>
        <p:nvSpPr>
          <p:cNvPr id="4" name="Footer Placeholder 3"/>
          <p:cNvSpPr>
            <a:spLocks noGrp="1"/>
          </p:cNvSpPr>
          <p:nvPr>
            <p:ph type="ftr" sz="quarter" idx="11"/>
          </p:nvPr>
        </p:nvSpPr>
        <p:spPr/>
        <p:txBody>
          <a:bodyPr/>
          <a:lstStyle/>
          <a:p>
            <a:r>
              <a:rPr lang="bg-BG" smtClean="0"/>
              <a:t>Български Фармацевтични Дни 2015</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B391B-756A-4636-9A8A-0B004CD78603}" type="datetime1">
              <a:rPr lang="en-US" smtClean="0"/>
              <a:t>1/22/2017</a:t>
            </a:fld>
            <a:endParaRPr lang="en-US"/>
          </a:p>
        </p:txBody>
      </p:sp>
      <p:sp>
        <p:nvSpPr>
          <p:cNvPr id="3" name="Footer Placeholder 2"/>
          <p:cNvSpPr>
            <a:spLocks noGrp="1"/>
          </p:cNvSpPr>
          <p:nvPr>
            <p:ph type="ftr" sz="quarter" idx="11"/>
          </p:nvPr>
        </p:nvSpPr>
        <p:spPr/>
        <p:txBody>
          <a:bodyPr/>
          <a:lstStyle/>
          <a:p>
            <a:r>
              <a:rPr lang="bg-BG" smtClean="0"/>
              <a:t>Български Фармацевтични Дни 2015</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4A0BA-C0C4-42E7-A329-E9F16359F0B1}" type="datetime1">
              <a:rPr lang="en-US" smtClean="0"/>
              <a:t>1/22/2017</a:t>
            </a:fld>
            <a:endParaRPr lang="en-US"/>
          </a:p>
        </p:txBody>
      </p:sp>
      <p:sp>
        <p:nvSpPr>
          <p:cNvPr id="6" name="Footer Placeholder 5"/>
          <p:cNvSpPr>
            <a:spLocks noGrp="1"/>
          </p:cNvSpPr>
          <p:nvPr>
            <p:ph type="ftr" sz="quarter" idx="11"/>
          </p:nvPr>
        </p:nvSpPr>
        <p:spPr/>
        <p:txBody>
          <a:bodyPr/>
          <a:lstStyle/>
          <a:p>
            <a:r>
              <a:rPr lang="bg-BG" smtClean="0"/>
              <a:t>Български Фармацевтични Дни 2015</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F9CB-8769-403C-AB30-C8092254C0D1}" type="datetime1">
              <a:rPr lang="en-US" smtClean="0"/>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g-BG" smtClean="0"/>
              <a:t>Български Фармацевтични Дни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jpg"/><Relationship Id="rId1" Type="http://schemas.openxmlformats.org/officeDocument/2006/relationships/slideLayout" Target="../slideLayouts/slideLayout8.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3.wdp"/><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8.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7" Type="http://schemas.microsoft.com/office/2007/relationships/hdphoto" Target="../media/hdphoto7.wdp"/><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5.png"/><Relationship Id="rId5" Type="http://schemas.microsoft.com/office/2007/relationships/hdphoto" Target="../media/hdphoto6.wdp"/><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7" Type="http://schemas.microsoft.com/office/2007/relationships/hdphoto" Target="../media/hdphoto9.wdp"/><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7.png"/><Relationship Id="rId5" Type="http://schemas.microsoft.com/office/2007/relationships/hdphoto" Target="../media/hdphoto8.wdp"/><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4560" y="3429000"/>
            <a:ext cx="7772400" cy="1221640"/>
          </a:xfrm>
        </p:spPr>
        <p:txBody>
          <a:bodyPr>
            <a:normAutofit fontScale="90000"/>
          </a:bodyPr>
          <a:lstStyle/>
          <a:p>
            <a:r>
              <a:rPr lang="bg-BG" b="1" dirty="0" smtClean="0"/>
              <a:t>Етични съображения при разпространението на медикаменти. Етични аспекти на рекламата във фармацевтичната индустрия.</a:t>
            </a:r>
            <a:endParaRPr lang="bg-BG" dirty="0"/>
          </a:p>
        </p:txBody>
      </p:sp>
      <p:sp>
        <p:nvSpPr>
          <p:cNvPr id="3" name="Subtitle 2"/>
          <p:cNvSpPr>
            <a:spLocks noGrp="1"/>
          </p:cNvSpPr>
          <p:nvPr>
            <p:ph type="subTitle" idx="1"/>
          </p:nvPr>
        </p:nvSpPr>
        <p:spPr>
          <a:xfrm>
            <a:off x="601670" y="5108755"/>
            <a:ext cx="6719020" cy="1221640"/>
          </a:xfrm>
        </p:spPr>
        <p:txBody>
          <a:bodyPr>
            <a:normAutofit fontScale="92500"/>
          </a:bodyPr>
          <a:lstStyle/>
          <a:p>
            <a:r>
              <a:rPr lang="bg-BG" dirty="0" smtClean="0">
                <a:effectLst>
                  <a:outerShdw blurRad="38100" dist="38100" dir="2700000" algn="tl">
                    <a:srgbClr val="000000">
                      <a:alpha val="43137"/>
                    </a:srgbClr>
                  </a:outerShdw>
                </a:effectLst>
              </a:rPr>
              <a:t>Проф. д-р Силвия </a:t>
            </a:r>
            <a:r>
              <a:rPr lang="bg-BG" dirty="0" err="1" smtClean="0">
                <a:effectLst>
                  <a:outerShdw blurRad="38100" dist="38100" dir="2700000" algn="tl">
                    <a:srgbClr val="000000">
                      <a:alpha val="43137"/>
                    </a:srgbClr>
                  </a:outerShdw>
                </a:effectLst>
              </a:rPr>
              <a:t>Александрова-Янкуловска</a:t>
            </a:r>
            <a:r>
              <a:rPr lang="bg-BG" dirty="0" smtClean="0">
                <a:effectLst>
                  <a:outerShdw blurRad="38100" dist="38100" dir="2700000" algn="tl">
                    <a:srgbClr val="000000">
                      <a:alpha val="43137"/>
                    </a:srgbClr>
                  </a:outerShdw>
                </a:effectLst>
              </a:rPr>
              <a:t>, дмн</a:t>
            </a:r>
          </a:p>
          <a:p>
            <a:r>
              <a:rPr lang="bg-BG" dirty="0" smtClean="0">
                <a:effectLst>
                  <a:outerShdw blurRad="38100" dist="38100" dir="2700000" algn="tl">
                    <a:srgbClr val="000000">
                      <a:alpha val="43137"/>
                    </a:srgbClr>
                  </a:outerShdw>
                </a:effectLst>
              </a:rPr>
              <a:t>Факултет „Обществено здраве“, МУ-Плевен</a:t>
            </a:r>
            <a:endParaRPr lang="en-US" dirty="0">
              <a:effectLst>
                <a:outerShdw blurRad="38100" dist="38100" dir="2700000" algn="tl">
                  <a:srgbClr val="000000">
                    <a:alpha val="43137"/>
                  </a:srgbClr>
                </a:outerShdw>
              </a:effectLst>
            </a:endParaRPr>
          </a:p>
        </p:txBody>
      </p:sp>
      <p:sp>
        <p:nvSpPr>
          <p:cNvPr id="4" name="Контейнер за дата 3"/>
          <p:cNvSpPr>
            <a:spLocks noGrp="1"/>
          </p:cNvSpPr>
          <p:nvPr>
            <p:ph type="dt" sz="half" idx="10"/>
          </p:nvPr>
        </p:nvSpPr>
        <p:spPr/>
        <p:txBody>
          <a:bodyPr/>
          <a:lstStyle/>
          <a:p>
            <a:fld id="{12DA86F9-317C-45DC-A8C4-9AB5072E605C}"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a:bodyPr>
          <a:lstStyle/>
          <a:p>
            <a:pPr marL="0" indent="0">
              <a:buNone/>
            </a:pPr>
            <a:r>
              <a:rPr lang="bg-BG" b="1" dirty="0">
                <a:solidFill>
                  <a:srgbClr val="F1FF9B"/>
                </a:solidFill>
                <a:effectLst>
                  <a:outerShdw blurRad="38100" dist="38100" dir="2700000" algn="tl">
                    <a:srgbClr val="000000">
                      <a:alpha val="43137"/>
                    </a:srgbClr>
                  </a:outerShdw>
                </a:effectLst>
              </a:rPr>
              <a:t>3</a:t>
            </a:r>
            <a:r>
              <a:rPr lang="bg-BG" b="1" dirty="0" smtClean="0">
                <a:solidFill>
                  <a:srgbClr val="F1FF9B"/>
                </a:solidFill>
                <a:effectLst>
                  <a:outerShdw blurRad="38100" dist="38100" dir="2700000" algn="tl">
                    <a:srgbClr val="000000">
                      <a:alpha val="43137"/>
                    </a:srgbClr>
                  </a:outerShdw>
                </a:effectLst>
              </a:rPr>
              <a:t>. Съображения относно рецептурата</a:t>
            </a:r>
            <a:r>
              <a:rPr lang="bg-BG" dirty="0" smtClean="0"/>
              <a:t>:</a:t>
            </a:r>
          </a:p>
          <a:p>
            <a:pPr>
              <a:buFont typeface="Wingdings" panose="05000000000000000000" pitchFamily="2" charset="2"/>
              <a:buChar char="§"/>
            </a:pPr>
            <a:r>
              <a:rPr lang="bg-BG" dirty="0" smtClean="0"/>
              <a:t>Преценка, че медикамента не е подходящ за пациента;</a:t>
            </a:r>
          </a:p>
          <a:p>
            <a:pPr>
              <a:buFont typeface="Wingdings" panose="05000000000000000000" pitchFamily="2" charset="2"/>
              <a:buChar char="§"/>
            </a:pPr>
            <a:r>
              <a:rPr lang="bg-BG" dirty="0" smtClean="0"/>
              <a:t>Неподходяща доза;</a:t>
            </a:r>
          </a:p>
          <a:p>
            <a:pPr>
              <a:buFont typeface="Wingdings" panose="05000000000000000000" pitchFamily="2" charset="2"/>
              <a:buChar char="§"/>
            </a:pPr>
            <a:r>
              <a:rPr lang="bg-BG" dirty="0" smtClean="0"/>
              <a:t>Взаимодействия между медикаменти. </a:t>
            </a:r>
          </a:p>
          <a:p>
            <a:pPr marL="0" indent="0">
              <a:buNone/>
            </a:pPr>
            <a:endParaRPr lang="bg-BG" dirty="0" smtClean="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10</a:t>
            </a:fld>
            <a:endParaRPr lang="en-US"/>
          </a:p>
        </p:txBody>
      </p:sp>
    </p:spTree>
    <p:extLst>
      <p:ext uri="{BB962C8B-B14F-4D97-AF65-F5344CB8AC3E}">
        <p14:creationId xmlns:p14="http://schemas.microsoft.com/office/powerpoint/2010/main" val="3391621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a:bodyPr>
          <a:lstStyle/>
          <a:p>
            <a:pPr marL="0" indent="0">
              <a:buNone/>
            </a:pPr>
            <a:r>
              <a:rPr lang="bg-BG" b="1" dirty="0">
                <a:solidFill>
                  <a:srgbClr val="F1FF9B"/>
                </a:solidFill>
                <a:effectLst>
                  <a:outerShdw blurRad="38100" dist="38100" dir="2700000" algn="tl">
                    <a:srgbClr val="000000">
                      <a:alpha val="43137"/>
                    </a:srgbClr>
                  </a:outerShdw>
                </a:effectLst>
              </a:rPr>
              <a:t>3</a:t>
            </a:r>
            <a:r>
              <a:rPr lang="bg-BG" b="1" dirty="0" smtClean="0">
                <a:solidFill>
                  <a:srgbClr val="F1FF9B"/>
                </a:solidFill>
                <a:effectLst>
                  <a:outerShdw blurRad="38100" dist="38100" dir="2700000" algn="tl">
                    <a:srgbClr val="000000">
                      <a:alpha val="43137"/>
                    </a:srgbClr>
                  </a:outerShdw>
                </a:effectLst>
              </a:rPr>
              <a:t>. Съображения относно рецептурата</a:t>
            </a:r>
            <a:r>
              <a:rPr lang="bg-BG" dirty="0" smtClean="0"/>
              <a:t>:</a:t>
            </a:r>
          </a:p>
          <a:p>
            <a:pPr>
              <a:buFont typeface="Wingdings" panose="05000000000000000000" pitchFamily="2" charset="2"/>
              <a:buChar char="§"/>
            </a:pPr>
            <a:r>
              <a:rPr lang="bg-BG" dirty="0" smtClean="0"/>
              <a:t>Да се потърси контакт с лекаря?</a:t>
            </a:r>
          </a:p>
          <a:p>
            <a:pPr>
              <a:buFont typeface="Wingdings" panose="05000000000000000000" pitchFamily="2" charset="2"/>
              <a:buChar char="§"/>
            </a:pPr>
            <a:r>
              <a:rPr lang="bg-BG" dirty="0" smtClean="0"/>
              <a:t>Да се оспори прескрипцията?</a:t>
            </a:r>
          </a:p>
          <a:p>
            <a:pPr>
              <a:buFont typeface="Wingdings" panose="05000000000000000000" pitchFamily="2" charset="2"/>
              <a:buChar char="§"/>
            </a:pPr>
            <a:r>
              <a:rPr lang="bg-BG" dirty="0" smtClean="0"/>
              <a:t>Да се откаже отпускането на медикамента? </a:t>
            </a:r>
          </a:p>
          <a:p>
            <a:pPr marL="0" indent="0">
              <a:buNone/>
            </a:pPr>
            <a:endParaRPr lang="bg-BG" dirty="0" smtClean="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11</a:t>
            </a:fld>
            <a:endParaRPr lang="en-US"/>
          </a:p>
        </p:txBody>
      </p:sp>
    </p:spTree>
    <p:extLst>
      <p:ext uri="{BB962C8B-B14F-4D97-AF65-F5344CB8AC3E}">
        <p14:creationId xmlns:p14="http://schemas.microsoft.com/office/powerpoint/2010/main" val="1786760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fontScale="85000" lnSpcReduction="10000"/>
          </a:bodyPr>
          <a:lstStyle/>
          <a:p>
            <a:pPr marL="0" indent="0">
              <a:buNone/>
            </a:pPr>
            <a:r>
              <a:rPr lang="bg-BG" b="1" dirty="0" smtClean="0">
                <a:solidFill>
                  <a:srgbClr val="F1FF9B"/>
                </a:solidFill>
                <a:effectLst>
                  <a:outerShdw blurRad="38100" dist="38100" dir="2700000" algn="tl">
                    <a:srgbClr val="000000">
                      <a:alpha val="43137"/>
                    </a:srgbClr>
                  </a:outerShdw>
                </a:effectLst>
              </a:rPr>
              <a:t>4. Финансови съображения</a:t>
            </a:r>
            <a:r>
              <a:rPr lang="bg-BG" dirty="0" smtClean="0"/>
              <a:t>:</a:t>
            </a:r>
          </a:p>
          <a:p>
            <a:pPr>
              <a:buFont typeface="Wingdings" panose="05000000000000000000" pitchFamily="2" charset="2"/>
              <a:buChar char="§"/>
            </a:pPr>
            <a:r>
              <a:rPr lang="bg-BG" dirty="0" smtClean="0"/>
              <a:t>Изписан по-скъп медикамент – да се предложи ли заместител</a:t>
            </a:r>
          </a:p>
          <a:p>
            <a:pPr>
              <a:buFont typeface="Wingdings" panose="05000000000000000000" pitchFamily="2" charset="2"/>
              <a:buChar char="§"/>
            </a:pPr>
            <a:r>
              <a:rPr lang="bg-BG" dirty="0" err="1" smtClean="0"/>
              <a:t>Реимбурсираният</a:t>
            </a:r>
            <a:r>
              <a:rPr lang="bg-BG" dirty="0" smtClean="0"/>
              <a:t> медикамент е по-неефективен</a:t>
            </a:r>
          </a:p>
          <a:p>
            <a:pPr>
              <a:buFont typeface="Wingdings" panose="05000000000000000000" pitchFamily="2" charset="2"/>
              <a:buChar char="§"/>
            </a:pPr>
            <a:r>
              <a:rPr lang="bg-BG" dirty="0" smtClean="0"/>
              <a:t>Наличие на съображения против отпускането на медикамент, но пациентът би отишъл в друга аптека</a:t>
            </a:r>
          </a:p>
          <a:p>
            <a:pPr>
              <a:buFont typeface="Wingdings" panose="05000000000000000000" pitchFamily="2" charset="2"/>
              <a:buChar char="§"/>
            </a:pPr>
            <a:r>
              <a:rPr lang="bg-BG" dirty="0" smtClean="0"/>
              <a:t>Повлияване на препоръка за медикамент от наличността му /ако не се продаде, ще му </a:t>
            </a:r>
            <a:r>
              <a:rPr lang="bg-BG" smtClean="0"/>
              <a:t>изтече срока на годност/</a:t>
            </a:r>
            <a:endParaRPr lang="bg-BG" dirty="0" smtClean="0"/>
          </a:p>
          <a:p>
            <a:pPr>
              <a:buFont typeface="Wingdings" panose="05000000000000000000" pitchFamily="2" charset="2"/>
              <a:buChar char="§"/>
            </a:pPr>
            <a:r>
              <a:rPr lang="bg-BG" dirty="0" smtClean="0"/>
              <a:t>Връщане на медикамент?</a:t>
            </a:r>
          </a:p>
          <a:p>
            <a:pPr marL="0" indent="0">
              <a:buNone/>
            </a:pPr>
            <a:endParaRPr lang="bg-BG" dirty="0" smtClean="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12</a:t>
            </a:fld>
            <a:endParaRPr lang="en-US"/>
          </a:p>
        </p:txBody>
      </p:sp>
    </p:spTree>
    <p:extLst>
      <p:ext uri="{BB962C8B-B14F-4D97-AF65-F5344CB8AC3E}">
        <p14:creationId xmlns:p14="http://schemas.microsoft.com/office/powerpoint/2010/main" val="16156363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lnSpcReduction="10000"/>
          </a:bodyPr>
          <a:lstStyle/>
          <a:p>
            <a:pPr marL="0" indent="0">
              <a:buNone/>
            </a:pPr>
            <a:r>
              <a:rPr lang="bg-BG" b="1" dirty="0">
                <a:solidFill>
                  <a:srgbClr val="F1FF9B"/>
                </a:solidFill>
                <a:effectLst>
                  <a:outerShdw blurRad="38100" dist="38100" dir="2700000" algn="tl">
                    <a:srgbClr val="000000">
                      <a:alpha val="43137"/>
                    </a:srgbClr>
                  </a:outerShdw>
                </a:effectLst>
              </a:rPr>
              <a:t>5</a:t>
            </a:r>
            <a:r>
              <a:rPr lang="bg-BG" b="1" dirty="0" smtClean="0">
                <a:solidFill>
                  <a:srgbClr val="F1FF9B"/>
                </a:solidFill>
                <a:effectLst>
                  <a:outerShdw blurRad="38100" dist="38100" dir="2700000" algn="tl">
                    <a:srgbClr val="000000">
                      <a:alpha val="43137"/>
                    </a:srgbClr>
                  </a:outerShdw>
                </a:effectLst>
              </a:rPr>
              <a:t>. </a:t>
            </a:r>
            <a:r>
              <a:rPr lang="bg-BG" b="1" dirty="0" err="1" smtClean="0">
                <a:solidFill>
                  <a:srgbClr val="F1FF9B"/>
                </a:solidFill>
                <a:effectLst>
                  <a:outerShdw blurRad="38100" dist="38100" dir="2700000" algn="tl">
                    <a:srgbClr val="000000">
                      <a:alpha val="43137"/>
                    </a:srgbClr>
                  </a:outerShdw>
                </a:effectLst>
              </a:rPr>
              <a:t>Междуколегиални</a:t>
            </a:r>
            <a:r>
              <a:rPr lang="bg-BG" b="1" dirty="0" smtClean="0">
                <a:solidFill>
                  <a:srgbClr val="F1FF9B"/>
                </a:solidFill>
                <a:effectLst>
                  <a:outerShdw blurRad="38100" dist="38100" dir="2700000" algn="tl">
                    <a:srgbClr val="000000">
                      <a:alpha val="43137"/>
                    </a:srgbClr>
                  </a:outerShdw>
                </a:effectLst>
              </a:rPr>
              <a:t> взаимоотношения и йерархия</a:t>
            </a:r>
            <a:r>
              <a:rPr lang="bg-BG" dirty="0" smtClean="0"/>
              <a:t>:</a:t>
            </a:r>
          </a:p>
          <a:p>
            <a:pPr>
              <a:buFont typeface="Wingdings" panose="05000000000000000000" pitchFamily="2" charset="2"/>
              <a:buChar char="§"/>
            </a:pPr>
            <a:r>
              <a:rPr lang="bg-BG" dirty="0" smtClean="0"/>
              <a:t>Подлагане под съмнение предписанието на лекаря</a:t>
            </a:r>
          </a:p>
          <a:p>
            <a:pPr>
              <a:buFont typeface="Wingdings" panose="05000000000000000000" pitchFamily="2" charset="2"/>
              <a:buChar char="§"/>
            </a:pPr>
            <a:r>
              <a:rPr lang="bg-BG" dirty="0" smtClean="0"/>
              <a:t>Колега предлага неподходящ медикамент – да се намесите ли или не?</a:t>
            </a:r>
          </a:p>
          <a:p>
            <a:pPr>
              <a:buFont typeface="Wingdings" panose="05000000000000000000" pitchFamily="2" charset="2"/>
              <a:buChar char="§"/>
            </a:pPr>
            <a:r>
              <a:rPr lang="bg-BG" dirty="0" smtClean="0"/>
              <a:t>Има ли разлика в решението, ако колегата е по-неопитен или по-нискостоящ в </a:t>
            </a:r>
            <a:r>
              <a:rPr lang="bg-BG" dirty="0" err="1" smtClean="0"/>
              <a:t>йерахията</a:t>
            </a:r>
            <a:r>
              <a:rPr lang="bg-BG" dirty="0" smtClean="0"/>
              <a:t>?</a:t>
            </a:r>
          </a:p>
          <a:p>
            <a:pPr marL="0" indent="0">
              <a:buNone/>
            </a:pPr>
            <a:endParaRPr lang="bg-BG" dirty="0" smtClean="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13</a:t>
            </a:fld>
            <a:endParaRPr lang="en-US"/>
          </a:p>
        </p:txBody>
      </p:sp>
    </p:spTree>
    <p:extLst>
      <p:ext uri="{BB962C8B-B14F-4D97-AF65-F5344CB8AC3E}">
        <p14:creationId xmlns:p14="http://schemas.microsoft.com/office/powerpoint/2010/main" val="51086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15B391B-756A-4636-9A8A-0B004CD78603}" type="datetime1">
              <a:rPr lang="en-US" smtClean="0"/>
              <a:t>1/22/2017</a:t>
            </a:fld>
            <a:endParaRPr lang="en-US"/>
          </a:p>
        </p:txBody>
      </p:sp>
      <p:sp>
        <p:nvSpPr>
          <p:cNvPr id="4" name="Контейнер за номер на слайда 3"/>
          <p:cNvSpPr>
            <a:spLocks noGrp="1"/>
          </p:cNvSpPr>
          <p:nvPr>
            <p:ph type="sldNum" sz="quarter" idx="12"/>
          </p:nvPr>
        </p:nvSpPr>
        <p:spPr/>
        <p:txBody>
          <a:bodyPr/>
          <a:lstStyle/>
          <a:p>
            <a:fld id="{B82CCC60-E8CD-4174-8B1A-7DF615B22EEF}" type="slidenum">
              <a:rPr lang="en-US" smtClean="0"/>
              <a:pPr/>
              <a:t>14</a:t>
            </a:fld>
            <a:endParaRPr lang="en-US"/>
          </a:p>
        </p:txBody>
      </p:sp>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25265" cy="2970885"/>
          </a:xfrm>
          <a:prstGeom prst="rect">
            <a:avLst/>
          </a:prstGeom>
        </p:spPr>
      </p:pic>
      <p:pic>
        <p:nvPicPr>
          <p:cNvPr id="6" name="Картина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79" y="985720"/>
            <a:ext cx="6311807" cy="3054100"/>
          </a:xfrm>
          <a:prstGeom prst="rect">
            <a:avLst/>
          </a:prstGeom>
        </p:spPr>
      </p:pic>
      <p:pic>
        <p:nvPicPr>
          <p:cNvPr id="7" name="Картина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976015" y="2207360"/>
            <a:ext cx="7253488" cy="2290575"/>
          </a:xfrm>
          <a:prstGeom prst="rect">
            <a:avLst/>
          </a:prstGeom>
        </p:spPr>
      </p:pic>
      <p:pic>
        <p:nvPicPr>
          <p:cNvPr id="8" name="Картина 7"/>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4666887" y="0"/>
            <a:ext cx="4495061" cy="3071625"/>
          </a:xfrm>
          <a:prstGeom prst="rect">
            <a:avLst/>
          </a:prstGeom>
        </p:spPr>
      </p:pic>
      <p:pic>
        <p:nvPicPr>
          <p:cNvPr id="9" name="Картина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3034" y="1589166"/>
            <a:ext cx="3961181" cy="4741229"/>
          </a:xfrm>
          <a:prstGeom prst="rect">
            <a:avLst/>
          </a:prstGeom>
        </p:spPr>
      </p:pic>
      <p:pic>
        <p:nvPicPr>
          <p:cNvPr id="10" name="Картина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 y="3786375"/>
            <a:ext cx="5460667" cy="3071625"/>
          </a:xfrm>
          <a:prstGeom prst="rect">
            <a:avLst/>
          </a:prstGeom>
        </p:spPr>
      </p:pic>
    </p:spTree>
    <p:extLst>
      <p:ext uri="{BB962C8B-B14F-4D97-AF65-F5344CB8AC3E}">
        <p14:creationId xmlns:p14="http://schemas.microsoft.com/office/powerpoint/2010/main" val="2190018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48965" y="1749245"/>
            <a:ext cx="7329840" cy="3970329"/>
          </a:xfrm>
        </p:spPr>
        <p:txBody>
          <a:bodyPr>
            <a:normAutofit/>
          </a:bodyPr>
          <a:lstStyle/>
          <a:p>
            <a:pPr marL="0" indent="0">
              <a:buNone/>
            </a:pPr>
            <a:endParaRPr lang="bg-BG" i="1" dirty="0" smtClean="0">
              <a:solidFill>
                <a:schemeClr val="tx2"/>
              </a:solidFill>
              <a:latin typeface="+mj-lt"/>
            </a:endParaRPr>
          </a:p>
          <a:p>
            <a:pPr marL="0" indent="0">
              <a:buNone/>
            </a:pPr>
            <a:r>
              <a:rPr lang="en-US" b="1" i="1" dirty="0" smtClean="0">
                <a:solidFill>
                  <a:srgbClr val="F1FF9B"/>
                </a:solidFill>
                <a:effectLst>
                  <a:outerShdw blurRad="38100" dist="38100" dir="2700000" algn="tl">
                    <a:srgbClr val="000000">
                      <a:alpha val="43137"/>
                    </a:srgbClr>
                  </a:outerShdw>
                </a:effectLst>
                <a:latin typeface="+mj-lt"/>
              </a:rPr>
              <a:t>Whistleblowing</a:t>
            </a:r>
            <a:r>
              <a:rPr lang="bg-BG" b="1" dirty="0" smtClean="0">
                <a:solidFill>
                  <a:srgbClr val="F1FF9B"/>
                </a:solidFill>
                <a:effectLst>
                  <a:outerShdw blurRad="38100" dist="38100" dir="2700000" algn="tl">
                    <a:srgbClr val="000000">
                      <a:alpha val="43137"/>
                    </a:srgbClr>
                  </a:outerShdw>
                </a:effectLst>
                <a:latin typeface="+mj-lt"/>
              </a:rPr>
              <a:t> </a:t>
            </a:r>
            <a:r>
              <a:rPr lang="bg-BG" dirty="0" smtClean="0">
                <a:latin typeface="+mj-lt"/>
              </a:rPr>
              <a:t>(разобличаване) – ситуация, при която вътрешен човек публично разобличава нередности в собствената си организация. Това е начин за вътрешна критика. Това е финална стъпка на поемане на отговорност.</a:t>
            </a:r>
            <a:endParaRPr lang="bg-BG" dirty="0">
              <a:latin typeface="+mj-lt"/>
            </a:endParaRPr>
          </a:p>
        </p:txBody>
      </p:sp>
    </p:spTree>
    <p:extLst>
      <p:ext uri="{BB962C8B-B14F-4D97-AF65-F5344CB8AC3E}">
        <p14:creationId xmlns:p14="http://schemas.microsoft.com/office/powerpoint/2010/main" val="727625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296260" y="1291130"/>
            <a:ext cx="7660117" cy="4431809"/>
          </a:xfrm>
        </p:spPr>
        <p:txBody>
          <a:bodyPr>
            <a:normAutofit/>
          </a:bodyPr>
          <a:lstStyle/>
          <a:p>
            <a:pPr marL="0" indent="0">
              <a:buNone/>
            </a:pPr>
            <a:r>
              <a:rPr lang="bg-BG" sz="2400" dirty="0" smtClean="0">
                <a:latin typeface="+mj-lt"/>
              </a:rPr>
              <a:t>Критерии за </a:t>
            </a:r>
            <a:r>
              <a:rPr lang="en-US" sz="2400" dirty="0" smtClean="0">
                <a:latin typeface="+mj-lt"/>
              </a:rPr>
              <a:t>whistleblowing:</a:t>
            </a:r>
          </a:p>
          <a:p>
            <a:r>
              <a:rPr lang="bg-BG" sz="2400" dirty="0" smtClean="0">
                <a:latin typeface="+mj-lt"/>
              </a:rPr>
              <a:t>Риск от сериозна вреда за обществото, в противен случаи вътрешните проблеми трябва да се повдигат първо в организацията.</a:t>
            </a:r>
          </a:p>
          <a:p>
            <a:r>
              <a:rPr lang="bg-BG" sz="2400" dirty="0" smtClean="0">
                <a:latin typeface="+mj-lt"/>
              </a:rPr>
              <a:t>Ясни индикации и наличие на доказателства.</a:t>
            </a:r>
          </a:p>
          <a:p>
            <a:r>
              <a:rPr lang="bg-BG" sz="2400" dirty="0" smtClean="0">
                <a:latin typeface="+mj-lt"/>
              </a:rPr>
              <a:t>Пропорционалност между интересите, които се защитават и тези, които се накърняват.</a:t>
            </a:r>
          </a:p>
          <a:p>
            <a:r>
              <a:rPr lang="bg-BG" sz="2400" dirty="0" smtClean="0">
                <a:latin typeface="+mj-lt"/>
              </a:rPr>
              <a:t>Последно средство на избор.</a:t>
            </a:r>
          </a:p>
          <a:p>
            <a:r>
              <a:rPr lang="bg-BG" sz="2400" dirty="0" smtClean="0">
                <a:latin typeface="+mj-lt"/>
              </a:rPr>
              <a:t>Ще доведе до предприемане на ефективни промени.</a:t>
            </a:r>
          </a:p>
          <a:p>
            <a:r>
              <a:rPr lang="bg-BG" sz="2400" dirty="0" smtClean="0">
                <a:latin typeface="+mj-lt"/>
              </a:rPr>
              <a:t>Чиста мотивация.</a:t>
            </a:r>
          </a:p>
          <a:p>
            <a:pPr marL="0" indent="0">
              <a:buNone/>
            </a:pPr>
            <a:endParaRPr lang="bg-BG" sz="2400" dirty="0" smtClean="0">
              <a:latin typeface="+mj-lt"/>
            </a:endParaRPr>
          </a:p>
          <a:p>
            <a:pPr marL="0" indent="0">
              <a:buNone/>
            </a:pPr>
            <a:endParaRPr lang="bg-BG" sz="2400" dirty="0">
              <a:latin typeface="+mj-lt"/>
            </a:endParaRPr>
          </a:p>
        </p:txBody>
      </p:sp>
    </p:spTree>
    <p:extLst>
      <p:ext uri="{BB962C8B-B14F-4D97-AF65-F5344CB8AC3E}">
        <p14:creationId xmlns:p14="http://schemas.microsoft.com/office/powerpoint/2010/main" val="3502850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88913"/>
            <a:ext cx="7543800" cy="949512"/>
          </a:xfrm>
          <a:solidFill>
            <a:schemeClr val="bg1"/>
          </a:solidFill>
          <a:effectLst>
            <a:outerShdw blurRad="50800" dist="38100" dir="2700000" algn="tl" rotWithShape="0">
              <a:prstClr val="black">
                <a:alpha val="70000"/>
              </a:prstClr>
            </a:outerShdw>
            <a:softEdge rad="63500"/>
          </a:effectLst>
        </p:spPr>
        <p:txBody>
          <a:bodyPr>
            <a:normAutofit fontScale="90000"/>
          </a:bodyPr>
          <a:lstStyle/>
          <a:p>
            <a:pPr eaLnBrk="1" hangingPunct="1"/>
            <a:r>
              <a:rPr lang="bg-BG" altLang="bg-BG" sz="3200" i="1" dirty="0" smtClean="0">
                <a:solidFill>
                  <a:schemeClr val="tx1"/>
                </a:solidFill>
              </a:rPr>
              <a:t>ИЗСЛЕДВАНЕТО НА СИФИЛИС В ТАСКЕГИ, АЛАБАМА </a:t>
            </a:r>
          </a:p>
        </p:txBody>
      </p:sp>
      <p:sp>
        <p:nvSpPr>
          <p:cNvPr id="5123" name="Rectangle 3"/>
          <p:cNvSpPr>
            <a:spLocks noGrp="1" noChangeArrowheads="1"/>
          </p:cNvSpPr>
          <p:nvPr>
            <p:ph type="body" idx="1"/>
          </p:nvPr>
        </p:nvSpPr>
        <p:spPr>
          <a:xfrm>
            <a:off x="107950" y="1700213"/>
            <a:ext cx="3816350" cy="4897437"/>
          </a:xfrm>
        </p:spPr>
        <p:txBody>
          <a:bodyPr/>
          <a:lstStyle/>
          <a:p>
            <a:pPr eaLnBrk="1" hangingPunct="1">
              <a:lnSpc>
                <a:spcPct val="80000"/>
              </a:lnSpc>
              <a:buClr>
                <a:schemeClr val="bg1"/>
              </a:buClr>
              <a:buFont typeface="Wingdings" pitchFamily="2" charset="2"/>
              <a:buChar char="Ø"/>
            </a:pPr>
            <a:r>
              <a:rPr lang="bg-BG" altLang="bg-BG" sz="2200" dirty="0" smtClean="0"/>
              <a:t>Сред 600 </a:t>
            </a:r>
            <a:r>
              <a:rPr lang="bg-BG" altLang="bg-BG" sz="2200" dirty="0" err="1" smtClean="0"/>
              <a:t>афро-американци</a:t>
            </a:r>
            <a:r>
              <a:rPr lang="bg-BG" altLang="bg-BG" sz="2200" dirty="0" smtClean="0"/>
              <a:t> – 399 болни от сифилис и 201 контроли</a:t>
            </a:r>
          </a:p>
          <a:p>
            <a:pPr eaLnBrk="1" hangingPunct="1">
              <a:lnSpc>
                <a:spcPct val="80000"/>
              </a:lnSpc>
              <a:buClr>
                <a:schemeClr val="bg1"/>
              </a:buClr>
              <a:buFont typeface="Wingdings" pitchFamily="2" charset="2"/>
              <a:buChar char="Ø"/>
            </a:pPr>
            <a:r>
              <a:rPr lang="bg-BG" altLang="bg-BG" sz="2200" dirty="0" smtClean="0"/>
              <a:t>Начало 1932 г.</a:t>
            </a:r>
          </a:p>
          <a:p>
            <a:pPr eaLnBrk="1" hangingPunct="1">
              <a:lnSpc>
                <a:spcPct val="80000"/>
              </a:lnSpc>
              <a:buClr>
                <a:schemeClr val="bg1"/>
              </a:buClr>
              <a:buFont typeface="Wingdings" pitchFamily="2" charset="2"/>
              <a:buChar char="Ø"/>
            </a:pPr>
            <a:r>
              <a:rPr lang="bg-BG" altLang="bg-BG" sz="2200" dirty="0" smtClean="0"/>
              <a:t>Пеницилинът навлиза в САЩ през 1943 г.</a:t>
            </a:r>
          </a:p>
          <a:p>
            <a:pPr eaLnBrk="1" hangingPunct="1">
              <a:lnSpc>
                <a:spcPct val="80000"/>
              </a:lnSpc>
              <a:buClr>
                <a:schemeClr val="bg1"/>
              </a:buClr>
              <a:buFont typeface="Wingdings" pitchFamily="2" charset="2"/>
              <a:buChar char="Ø"/>
            </a:pPr>
            <a:r>
              <a:rPr lang="bg-BG" altLang="bg-BG" sz="2200" dirty="0" smtClean="0"/>
              <a:t>Нито един участник не е лекуван</a:t>
            </a:r>
          </a:p>
          <a:p>
            <a:pPr eaLnBrk="1" hangingPunct="1">
              <a:lnSpc>
                <a:spcPct val="80000"/>
              </a:lnSpc>
              <a:buClr>
                <a:schemeClr val="bg1"/>
              </a:buClr>
              <a:buFont typeface="Wingdings" pitchFamily="2" charset="2"/>
              <a:buChar char="Ø"/>
            </a:pPr>
            <a:r>
              <a:rPr lang="bg-BG" altLang="bg-BG" sz="2200" dirty="0" smtClean="0"/>
              <a:t>Край след появяване на информация в пресата 1972 г. </a:t>
            </a:r>
          </a:p>
          <a:p>
            <a:pPr eaLnBrk="1" hangingPunct="1">
              <a:lnSpc>
                <a:spcPct val="80000"/>
              </a:lnSpc>
              <a:buClr>
                <a:schemeClr val="bg1"/>
              </a:buClr>
              <a:buFont typeface="Wingdings" pitchFamily="2" charset="2"/>
              <a:buChar char="Ø"/>
            </a:pPr>
            <a:r>
              <a:rPr lang="bg-BG" altLang="bg-BG" sz="2200" dirty="0" smtClean="0"/>
              <a:t>Първоначално планирана продължителност – 6 м.</a:t>
            </a:r>
          </a:p>
          <a:p>
            <a:pPr eaLnBrk="1" hangingPunct="1">
              <a:lnSpc>
                <a:spcPct val="80000"/>
              </a:lnSpc>
              <a:buClr>
                <a:schemeClr val="bg1"/>
              </a:buClr>
              <a:buFont typeface="Wingdings" pitchFamily="2" charset="2"/>
              <a:buChar char="Ø"/>
            </a:pPr>
            <a:endParaRPr lang="bg-BG" altLang="bg-BG" sz="2200" dirty="0" smtClean="0"/>
          </a:p>
        </p:txBody>
      </p:sp>
      <p:pic>
        <p:nvPicPr>
          <p:cNvPr id="5124" name="Picture 4"/>
          <p:cNvPicPr>
            <a:picLocks noChangeAspect="1" noChangeArrowheads="1"/>
          </p:cNvPicPr>
          <p:nvPr/>
        </p:nvPicPr>
        <p:blipFill>
          <a:blip r:embed="rId2">
            <a:lum bright="16000" contrast="10000"/>
            <a:extLst>
              <a:ext uri="{28A0092B-C50C-407E-A947-70E740481C1C}">
                <a14:useLocalDpi xmlns:a14="http://schemas.microsoft.com/office/drawing/2010/main" val="0"/>
              </a:ext>
            </a:extLst>
          </a:blip>
          <a:srcRect/>
          <a:stretch>
            <a:fillRect/>
          </a:stretch>
        </p:blipFill>
        <p:spPr bwMode="auto">
          <a:xfrm>
            <a:off x="3961180" y="1749245"/>
            <a:ext cx="5147913" cy="384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Контейнер за номер на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31AF66-F600-402E-A3C4-D52AAB72EFEA}" type="slidenum">
              <a:rPr lang="bg-BG" altLang="en-US" smtClean="0"/>
              <a:pPr eaLnBrk="1" hangingPunct="1"/>
              <a:t>17</a:t>
            </a:fld>
            <a:endParaRPr lang="bg-BG" altLang="en-US" smtClean="0"/>
          </a:p>
        </p:txBody>
      </p:sp>
    </p:spTree>
    <p:extLst>
      <p:ext uri="{BB962C8B-B14F-4D97-AF65-F5344CB8AC3E}">
        <p14:creationId xmlns:p14="http://schemas.microsoft.com/office/powerpoint/2010/main" val="1780051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2034">
            <a:off x="683336" y="2167402"/>
            <a:ext cx="2771831" cy="27916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Картина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180" y="1064019"/>
            <a:ext cx="4032448" cy="5266376"/>
          </a:xfrm>
          <a:prstGeom prst="rect">
            <a:avLst/>
          </a:prstGeom>
          <a:ln>
            <a:noFill/>
          </a:ln>
          <a:effectLst>
            <a:softEdge rad="112500"/>
          </a:effectLst>
        </p:spPr>
      </p:pic>
    </p:spTree>
    <p:extLst>
      <p:ext uri="{BB962C8B-B14F-4D97-AF65-F5344CB8AC3E}">
        <p14:creationId xmlns:p14="http://schemas.microsoft.com/office/powerpoint/2010/main" val="1477503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375248" y="374900"/>
            <a:ext cx="6768752" cy="584775"/>
          </a:xfrm>
          <a:prstGeom prst="rect">
            <a:avLst/>
          </a:prstGeom>
          <a:noFill/>
        </p:spPr>
        <p:txBody>
          <a:bodyPr wrap="square" rtlCol="0">
            <a:spAutoFit/>
          </a:bodyPr>
          <a:lstStyle/>
          <a:p>
            <a:pPr algn="r"/>
            <a:r>
              <a:rPr lang="bg-BG" sz="3200" dirty="0" smtClean="0">
                <a:solidFill>
                  <a:schemeClr val="tx2">
                    <a:lumMod val="75000"/>
                  </a:schemeClr>
                </a:solidFill>
                <a:effectLst>
                  <a:outerShdw blurRad="38100" dist="38100" dir="2700000" algn="tl">
                    <a:srgbClr val="000000">
                      <a:alpha val="43137"/>
                    </a:srgbClr>
                  </a:outerShdw>
                </a:effectLst>
                <a:latin typeface="+mj-lt"/>
              </a:rPr>
              <a:t>Последици от разобличаването</a:t>
            </a:r>
            <a:endParaRPr lang="bg-BG" sz="3200" dirty="0">
              <a:solidFill>
                <a:schemeClr val="tx2">
                  <a:lumMod val="75000"/>
                </a:schemeClr>
              </a:solidFill>
              <a:effectLst>
                <a:outerShdw blurRad="38100" dist="38100" dir="2700000" algn="tl">
                  <a:srgbClr val="000000">
                    <a:alpha val="43137"/>
                  </a:srgbClr>
                </a:outerShdw>
              </a:effectLst>
              <a:latin typeface="+mj-l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01127157"/>
              </p:ext>
            </p:extLst>
          </p:nvPr>
        </p:nvGraphicFramePr>
        <p:xfrm>
          <a:off x="0" y="1277471"/>
          <a:ext cx="9144000" cy="5205628"/>
        </p:xfrm>
        <a:graphic>
          <a:graphicData uri="http://schemas.openxmlformats.org/drawingml/2006/table">
            <a:tbl>
              <a:tblPr firstRow="1" firstCol="1" bandRow="1">
                <a:tableStyleId>{F5AB1C69-6EDB-4FF4-983F-18BD219EF322}</a:tableStyleId>
              </a:tblPr>
              <a:tblGrid>
                <a:gridCol w="2674187"/>
                <a:gridCol w="6469813"/>
              </a:tblGrid>
              <a:tr h="743661">
                <a:tc>
                  <a:txBody>
                    <a:bodyPr/>
                    <a:lstStyle/>
                    <a:p>
                      <a:pPr algn="l">
                        <a:spcAft>
                          <a:spcPts val="0"/>
                        </a:spcAft>
                      </a:pPr>
                      <a:r>
                        <a:rPr lang="bg-BG" sz="2000" dirty="0">
                          <a:effectLst/>
                        </a:rPr>
                        <a:t>Групиране на последиците</a:t>
                      </a:r>
                      <a:endParaRPr lang="bg-BG" sz="2000" dirty="0">
                        <a:effectLst/>
                        <a:latin typeface="+mj-lt"/>
                        <a:ea typeface="Times New Roman"/>
                      </a:endParaRPr>
                    </a:p>
                  </a:txBody>
                  <a:tcPr marL="68580" marR="68580" marT="0" marB="0"/>
                </a:tc>
                <a:tc>
                  <a:txBody>
                    <a:bodyPr/>
                    <a:lstStyle/>
                    <a:p>
                      <a:pPr algn="just">
                        <a:spcAft>
                          <a:spcPts val="0"/>
                        </a:spcAft>
                      </a:pPr>
                      <a:r>
                        <a:rPr lang="bg-BG" sz="2000" dirty="0">
                          <a:effectLst/>
                        </a:rPr>
                        <a:t>Конкретни примери</a:t>
                      </a:r>
                      <a:endParaRPr lang="bg-BG" sz="2000" dirty="0">
                        <a:effectLst/>
                        <a:latin typeface="+mj-lt"/>
                        <a:ea typeface="Times New Roman"/>
                      </a:endParaRPr>
                    </a:p>
                  </a:txBody>
                  <a:tcPr marL="68580" marR="68580" marT="0" marB="0"/>
                </a:tc>
              </a:tr>
              <a:tr h="743661">
                <a:tc>
                  <a:txBody>
                    <a:bodyPr/>
                    <a:lstStyle/>
                    <a:p>
                      <a:pPr algn="l">
                        <a:spcAft>
                          <a:spcPts val="0"/>
                        </a:spcAft>
                      </a:pPr>
                      <a:r>
                        <a:rPr lang="bg-BG" sz="2000">
                          <a:effectLst/>
                        </a:rPr>
                        <a:t>Емоционални последици</a:t>
                      </a:r>
                      <a:endParaRPr lang="bg-BG" sz="2000">
                        <a:effectLst/>
                        <a:latin typeface="+mj-lt"/>
                        <a:ea typeface="Times New Roman"/>
                      </a:endParaRPr>
                    </a:p>
                  </a:txBody>
                  <a:tcPr marL="68580" marR="68580" marT="0" marB="0"/>
                </a:tc>
                <a:tc>
                  <a:txBody>
                    <a:bodyPr/>
                    <a:lstStyle/>
                    <a:p>
                      <a:pPr algn="l">
                        <a:spcAft>
                          <a:spcPts val="0"/>
                        </a:spcAft>
                      </a:pPr>
                      <a:r>
                        <a:rPr lang="bg-BG" sz="2000" dirty="0">
                          <a:effectLst/>
                        </a:rPr>
                        <a:t>Чувство на обезверяване, безсилие, неудовлетвореност, унижение</a:t>
                      </a:r>
                      <a:endParaRPr lang="bg-BG" sz="2000" dirty="0">
                        <a:effectLst/>
                        <a:latin typeface="+mj-lt"/>
                        <a:ea typeface="Times New Roman"/>
                      </a:endParaRPr>
                    </a:p>
                  </a:txBody>
                  <a:tcPr marL="68580" marR="68580" marT="0" marB="0"/>
                </a:tc>
              </a:tr>
              <a:tr h="1859153">
                <a:tc>
                  <a:txBody>
                    <a:bodyPr/>
                    <a:lstStyle/>
                    <a:p>
                      <a:pPr algn="l">
                        <a:spcAft>
                          <a:spcPts val="0"/>
                        </a:spcAft>
                      </a:pPr>
                      <a:r>
                        <a:rPr lang="bg-BG" sz="2000">
                          <a:effectLst/>
                        </a:rPr>
                        <a:t>Професионални последици</a:t>
                      </a:r>
                      <a:endParaRPr lang="bg-BG" sz="2000">
                        <a:effectLst/>
                        <a:latin typeface="+mj-lt"/>
                        <a:ea typeface="Times New Roman"/>
                      </a:endParaRPr>
                    </a:p>
                  </a:txBody>
                  <a:tcPr marL="68580" marR="68580" marT="0" marB="0"/>
                </a:tc>
                <a:tc>
                  <a:txBody>
                    <a:bodyPr/>
                    <a:lstStyle/>
                    <a:p>
                      <a:pPr algn="just">
                        <a:spcAft>
                          <a:spcPts val="0"/>
                        </a:spcAft>
                      </a:pPr>
                      <a:r>
                        <a:rPr lang="bg-BG" sz="2000">
                          <a:effectLst/>
                        </a:rPr>
                        <a:t>Враждебност, изолация, дисциплинарни наказания, подигравки от колеги, заплашване, порицание, трансфер на по-неблагоприятно работно място, натиск за подаване на оставка, затрудняване на работата на лицето</a:t>
                      </a:r>
                      <a:endParaRPr lang="bg-BG" sz="2000">
                        <a:effectLst/>
                        <a:latin typeface="+mj-lt"/>
                        <a:ea typeface="Times New Roman"/>
                      </a:endParaRPr>
                    </a:p>
                  </a:txBody>
                  <a:tcPr marL="68580" marR="68580" marT="0" marB="0"/>
                </a:tc>
              </a:tr>
              <a:tr h="743661">
                <a:tc>
                  <a:txBody>
                    <a:bodyPr/>
                    <a:lstStyle/>
                    <a:p>
                      <a:pPr algn="l">
                        <a:spcAft>
                          <a:spcPts val="0"/>
                        </a:spcAft>
                      </a:pPr>
                      <a:r>
                        <a:rPr lang="bg-BG" sz="2000">
                          <a:effectLst/>
                        </a:rPr>
                        <a:t>Здравословни последици</a:t>
                      </a:r>
                      <a:endParaRPr lang="bg-BG" sz="2000">
                        <a:effectLst/>
                        <a:latin typeface="+mj-lt"/>
                        <a:ea typeface="Times New Roman"/>
                      </a:endParaRPr>
                    </a:p>
                  </a:txBody>
                  <a:tcPr marL="68580" marR="68580" marT="0" marB="0"/>
                </a:tc>
                <a:tc>
                  <a:txBody>
                    <a:bodyPr/>
                    <a:lstStyle/>
                    <a:p>
                      <a:pPr algn="just">
                        <a:spcAft>
                          <a:spcPts val="0"/>
                        </a:spcAft>
                      </a:pPr>
                      <a:r>
                        <a:rPr lang="bg-BG" sz="2000">
                          <a:effectLst/>
                        </a:rPr>
                        <a:t>Безсъние, главоболие, изтощение, нарушения на храносмилането, засилено тютюнопушене</a:t>
                      </a:r>
                      <a:endParaRPr lang="bg-BG" sz="2000">
                        <a:effectLst/>
                        <a:latin typeface="+mj-lt"/>
                        <a:ea typeface="Times New Roman"/>
                      </a:endParaRPr>
                    </a:p>
                  </a:txBody>
                  <a:tcPr marL="68580" marR="68580" marT="0" marB="0"/>
                </a:tc>
              </a:tr>
              <a:tr h="1115492">
                <a:tc>
                  <a:txBody>
                    <a:bodyPr/>
                    <a:lstStyle/>
                    <a:p>
                      <a:pPr algn="l">
                        <a:spcAft>
                          <a:spcPts val="0"/>
                        </a:spcAft>
                      </a:pPr>
                      <a:r>
                        <a:rPr lang="bg-BG" sz="2000" dirty="0">
                          <a:effectLst/>
                        </a:rPr>
                        <a:t>Последици за организацията</a:t>
                      </a:r>
                      <a:endParaRPr lang="bg-BG" sz="2000" dirty="0">
                        <a:effectLst/>
                        <a:latin typeface="+mj-lt"/>
                        <a:ea typeface="Times New Roman"/>
                      </a:endParaRPr>
                    </a:p>
                  </a:txBody>
                  <a:tcPr marL="68580" marR="68580" marT="0" marB="0"/>
                </a:tc>
                <a:tc>
                  <a:txBody>
                    <a:bodyPr/>
                    <a:lstStyle/>
                    <a:p>
                      <a:pPr algn="just">
                        <a:spcAft>
                          <a:spcPts val="0"/>
                        </a:spcAft>
                      </a:pPr>
                      <a:r>
                        <a:rPr lang="bg-BG" sz="2000" dirty="0">
                          <a:effectLst/>
                        </a:rPr>
                        <a:t>Паника от </a:t>
                      </a:r>
                      <a:r>
                        <a:rPr lang="bg-BG" sz="2000" dirty="0" err="1">
                          <a:effectLst/>
                        </a:rPr>
                        <a:t>последваща</a:t>
                      </a:r>
                      <a:r>
                        <a:rPr lang="bg-BG" sz="2000" dirty="0">
                          <a:effectLst/>
                        </a:rPr>
                        <a:t> инспекция, невъзможност за разграничаване на виновните от невинните лица</a:t>
                      </a:r>
                      <a:endParaRPr lang="bg-BG" sz="2000" dirty="0">
                        <a:effectLst/>
                        <a:latin typeface="+mj-lt"/>
                        <a:ea typeface="Times New Roman"/>
                      </a:endParaRPr>
                    </a:p>
                  </a:txBody>
                  <a:tcPr marL="68580" marR="68580" marT="0" marB="0"/>
                </a:tc>
              </a:tr>
            </a:tbl>
          </a:graphicData>
        </a:graphic>
      </p:graphicFrame>
    </p:spTree>
    <p:extLst>
      <p:ext uri="{BB962C8B-B14F-4D97-AF65-F5344CB8AC3E}">
        <p14:creationId xmlns:p14="http://schemas.microsoft.com/office/powerpoint/2010/main" val="1199382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План на лекция 5</a:t>
            </a:r>
            <a:endParaRPr lang="bg-BG" dirty="0"/>
          </a:p>
        </p:txBody>
      </p:sp>
      <p:sp>
        <p:nvSpPr>
          <p:cNvPr id="3" name="Контейнер за съдържание 2"/>
          <p:cNvSpPr>
            <a:spLocks noGrp="1"/>
          </p:cNvSpPr>
          <p:nvPr>
            <p:ph idx="1"/>
          </p:nvPr>
        </p:nvSpPr>
        <p:spPr>
          <a:xfrm>
            <a:off x="448965" y="1901951"/>
            <a:ext cx="7329840" cy="4275739"/>
          </a:xfrm>
        </p:spPr>
        <p:txBody>
          <a:bodyPr>
            <a:normAutofit/>
          </a:bodyPr>
          <a:lstStyle/>
          <a:p>
            <a:pPr marL="514350" indent="-514350">
              <a:buAutoNum type="arabicPeriod"/>
            </a:pPr>
            <a:r>
              <a:rPr lang="bg-BG" dirty="0" smtClean="0"/>
              <a:t>Етични проблеми при разпространение на медикаменти</a:t>
            </a:r>
          </a:p>
          <a:p>
            <a:pPr marL="514350" indent="-514350">
              <a:buAutoNum type="arabicPeriod"/>
            </a:pPr>
            <a:r>
              <a:rPr lang="bg-BG" dirty="0"/>
              <a:t>Явлението </a:t>
            </a:r>
            <a:r>
              <a:rPr lang="en-US" dirty="0"/>
              <a:t>whistleblowing</a:t>
            </a:r>
            <a:r>
              <a:rPr lang="bg-BG" dirty="0"/>
              <a:t> (разобличаване</a:t>
            </a:r>
            <a:r>
              <a:rPr lang="bg-BG" dirty="0" smtClean="0"/>
              <a:t>)</a:t>
            </a:r>
          </a:p>
          <a:p>
            <a:pPr marL="514350" indent="-514350">
              <a:buAutoNum type="arabicPeriod"/>
            </a:pPr>
            <a:r>
              <a:rPr lang="bg-BG" dirty="0"/>
              <a:t>Морални аспекти на </a:t>
            </a:r>
            <a:r>
              <a:rPr lang="bg-BG" dirty="0" smtClean="0"/>
              <a:t>рекламата</a:t>
            </a:r>
          </a:p>
          <a:p>
            <a:pPr marL="514350" indent="-514350">
              <a:buAutoNum type="arabicPeriod"/>
            </a:pPr>
            <a:r>
              <a:rPr lang="bg-BG" dirty="0"/>
              <a:t>Форми на уязвимост на </a:t>
            </a:r>
            <a:r>
              <a:rPr lang="bg-BG" dirty="0" smtClean="0"/>
              <a:t>потребителя</a:t>
            </a:r>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3782183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rot="847117">
            <a:off x="4214593" y="1065663"/>
            <a:ext cx="4896544" cy="707886"/>
          </a:xfrm>
          <a:prstGeom prst="rect">
            <a:avLst/>
          </a:prstGeom>
          <a:noFill/>
        </p:spPr>
        <p:txBody>
          <a:bodyPr wrap="square" rtlCol="0">
            <a:spAutoFit/>
          </a:bodyPr>
          <a:lstStyle/>
          <a:p>
            <a:pPr algn="ctr"/>
            <a:r>
              <a:rPr lang="bg-BG" sz="3200" b="1" dirty="0" smtClean="0">
                <a:solidFill>
                  <a:srgbClr val="F1FF9B"/>
                </a:solidFill>
                <a:effectLst>
                  <a:outerShdw blurRad="38100" dist="38100" dir="2700000" algn="tl">
                    <a:srgbClr val="000000">
                      <a:alpha val="43137"/>
                    </a:srgbClr>
                  </a:outerShdw>
                </a:effectLst>
                <a:latin typeface="+mj-lt"/>
              </a:rPr>
              <a:t>Задача </a:t>
            </a:r>
            <a:r>
              <a:rPr lang="bg-BG" sz="4000" b="1" dirty="0" smtClean="0">
                <a:solidFill>
                  <a:srgbClr val="F1FF9B"/>
                </a:solidFill>
                <a:effectLst>
                  <a:outerShdw blurRad="38100" dist="38100" dir="2700000" algn="tl">
                    <a:srgbClr val="000000">
                      <a:alpha val="43137"/>
                    </a:srgbClr>
                  </a:outerShdw>
                </a:effectLst>
                <a:latin typeface="+mj-lt"/>
              </a:rPr>
              <a:t>1</a:t>
            </a:r>
            <a:endParaRPr lang="bg-BG" sz="4000" b="1" dirty="0">
              <a:solidFill>
                <a:srgbClr val="F1FF9B"/>
              </a:solidFill>
              <a:effectLst>
                <a:outerShdw blurRad="38100" dist="38100" dir="2700000" algn="tl">
                  <a:srgbClr val="000000">
                    <a:alpha val="43137"/>
                  </a:srgbClr>
                </a:outerShdw>
              </a:effectLst>
              <a:latin typeface="+mj-lt"/>
            </a:endParaRPr>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9" y="1901950"/>
            <a:ext cx="2016224" cy="2016224"/>
          </a:xfrm>
          <a:prstGeom prst="rect">
            <a:avLst/>
          </a:prstGeom>
          <a:ln>
            <a:noFill/>
          </a:ln>
          <a:effectLst>
            <a:softEdge rad="112500"/>
          </a:effectLst>
          <a:scene3d>
            <a:camera prst="isometricRightUp"/>
            <a:lightRig rig="threePt" dir="t"/>
          </a:scene3d>
        </p:spPr>
      </p:pic>
      <p:sp>
        <p:nvSpPr>
          <p:cNvPr id="2" name="Текстово поле 1"/>
          <p:cNvSpPr txBox="1"/>
          <p:nvPr/>
        </p:nvSpPr>
        <p:spPr>
          <a:xfrm>
            <a:off x="1871700" y="2060848"/>
            <a:ext cx="5400600" cy="3046988"/>
          </a:xfrm>
          <a:prstGeom prst="rect">
            <a:avLst/>
          </a:prstGeom>
          <a:noFill/>
        </p:spPr>
        <p:txBody>
          <a:bodyPr wrap="square" rtlCol="0">
            <a:spAutoFit/>
          </a:bodyPr>
          <a:lstStyle/>
          <a:p>
            <a:r>
              <a:rPr lang="bg-BG" sz="2400" i="1" dirty="0" smtClean="0">
                <a:solidFill>
                  <a:schemeClr val="bg1"/>
                </a:solidFill>
                <a:latin typeface="+mj-lt"/>
              </a:rPr>
              <a:t>Вие </a:t>
            </a:r>
            <a:r>
              <a:rPr lang="bg-BG" sz="2400" i="1" dirty="0">
                <a:solidFill>
                  <a:schemeClr val="bg1"/>
                </a:solidFill>
                <a:latin typeface="+mj-lt"/>
              </a:rPr>
              <a:t>се включвате в приятелски мач, по време на който Ваш съотборник извършва нарушение спрямо противников играч. Нарушението остава незабелязано от съдията. Друг Ваш съотборник, обаче, спира играта и уведомява съдията за нарушението.</a:t>
            </a:r>
          </a:p>
        </p:txBody>
      </p:sp>
      <p:sp>
        <p:nvSpPr>
          <p:cNvPr id="5" name="Текстово поле 4"/>
          <p:cNvSpPr txBox="1"/>
          <p:nvPr/>
        </p:nvSpPr>
        <p:spPr>
          <a:xfrm>
            <a:off x="448965" y="5085184"/>
            <a:ext cx="7272808" cy="830997"/>
          </a:xfrm>
          <a:prstGeom prst="rect">
            <a:avLst/>
          </a:prstGeom>
          <a:noFill/>
        </p:spPr>
        <p:txBody>
          <a:bodyPr wrap="square" rtlCol="0">
            <a:spAutoFit/>
          </a:bodyPr>
          <a:lstStyle/>
          <a:p>
            <a:r>
              <a:rPr lang="bg-BG" sz="2400" b="1" dirty="0">
                <a:solidFill>
                  <a:srgbClr val="FFFF00"/>
                </a:solidFill>
                <a:latin typeface="+mj-lt"/>
              </a:rPr>
              <a:t>О</a:t>
            </a:r>
            <a:r>
              <a:rPr lang="bg-BG" sz="2400" b="1" dirty="0" smtClean="0">
                <a:solidFill>
                  <a:srgbClr val="FFFF00"/>
                </a:solidFill>
                <a:latin typeface="+mj-lt"/>
              </a:rPr>
              <a:t>пределете </a:t>
            </a:r>
            <a:r>
              <a:rPr lang="bg-BG" sz="2400" b="1" dirty="0">
                <a:solidFill>
                  <a:srgbClr val="FFFF00"/>
                </a:solidFill>
                <a:latin typeface="+mj-lt"/>
              </a:rPr>
              <a:t>по скалата от 1 до 10 реакцията си спрямо сигнализиращото </a:t>
            </a:r>
            <a:r>
              <a:rPr lang="bg-BG" sz="2400" b="1" dirty="0" smtClean="0">
                <a:solidFill>
                  <a:srgbClr val="FFFF00"/>
                </a:solidFill>
                <a:latin typeface="+mj-lt"/>
              </a:rPr>
              <a:t>лице.</a:t>
            </a:r>
            <a:endParaRPr lang="bg-BG" sz="2400" b="1" dirty="0">
              <a:solidFill>
                <a:srgbClr val="FFFF00"/>
              </a:solidFill>
              <a:latin typeface="+mj-lt"/>
            </a:endParaRPr>
          </a:p>
        </p:txBody>
      </p:sp>
    </p:spTree>
    <p:extLst>
      <p:ext uri="{BB962C8B-B14F-4D97-AF65-F5344CB8AC3E}">
        <p14:creationId xmlns:p14="http://schemas.microsoft.com/office/powerpoint/2010/main" val="3924507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rot="847117">
            <a:off x="4214593" y="1065663"/>
            <a:ext cx="4896544" cy="707886"/>
          </a:xfrm>
          <a:prstGeom prst="rect">
            <a:avLst/>
          </a:prstGeom>
          <a:noFill/>
        </p:spPr>
        <p:txBody>
          <a:bodyPr wrap="square" rtlCol="0">
            <a:spAutoFit/>
          </a:bodyPr>
          <a:lstStyle/>
          <a:p>
            <a:pPr algn="ctr"/>
            <a:r>
              <a:rPr lang="bg-BG" sz="3200" b="1" dirty="0" smtClean="0">
                <a:solidFill>
                  <a:srgbClr val="F1FF9B"/>
                </a:solidFill>
                <a:effectLst>
                  <a:outerShdw blurRad="38100" dist="38100" dir="2700000" algn="tl">
                    <a:srgbClr val="000000">
                      <a:alpha val="43137"/>
                    </a:srgbClr>
                  </a:outerShdw>
                </a:effectLst>
                <a:latin typeface="+mj-lt"/>
              </a:rPr>
              <a:t>Задача </a:t>
            </a:r>
            <a:r>
              <a:rPr lang="bg-BG" sz="4000" b="1" dirty="0">
                <a:solidFill>
                  <a:srgbClr val="F1FF9B"/>
                </a:solidFill>
                <a:effectLst>
                  <a:outerShdw blurRad="38100" dist="38100" dir="2700000" algn="tl">
                    <a:srgbClr val="000000">
                      <a:alpha val="43137"/>
                    </a:srgbClr>
                  </a:outerShdw>
                </a:effectLst>
                <a:latin typeface="+mj-lt"/>
              </a:rPr>
              <a:t>2</a:t>
            </a:r>
          </a:p>
        </p:txBody>
      </p:sp>
      <p:sp>
        <p:nvSpPr>
          <p:cNvPr id="4" name="Текстово поле 3"/>
          <p:cNvSpPr txBox="1"/>
          <p:nvPr/>
        </p:nvSpPr>
        <p:spPr>
          <a:xfrm>
            <a:off x="754375" y="5085184"/>
            <a:ext cx="7272808" cy="830997"/>
          </a:xfrm>
          <a:prstGeom prst="rect">
            <a:avLst/>
          </a:prstGeom>
          <a:noFill/>
        </p:spPr>
        <p:txBody>
          <a:bodyPr wrap="square" rtlCol="0">
            <a:spAutoFit/>
          </a:bodyPr>
          <a:lstStyle/>
          <a:p>
            <a:r>
              <a:rPr lang="bg-BG" sz="2400" b="1" dirty="0">
                <a:solidFill>
                  <a:srgbClr val="FFFF00"/>
                </a:solidFill>
                <a:latin typeface="+mj-lt"/>
              </a:rPr>
              <a:t>О</a:t>
            </a:r>
            <a:r>
              <a:rPr lang="bg-BG" sz="2400" b="1" dirty="0" smtClean="0">
                <a:solidFill>
                  <a:srgbClr val="FFFF00"/>
                </a:solidFill>
                <a:latin typeface="+mj-lt"/>
              </a:rPr>
              <a:t>пределете </a:t>
            </a:r>
            <a:r>
              <a:rPr lang="bg-BG" sz="2400" b="1" dirty="0">
                <a:solidFill>
                  <a:srgbClr val="FFFF00"/>
                </a:solidFill>
                <a:latin typeface="+mj-lt"/>
              </a:rPr>
              <a:t>по скалата от 1 до 10 реакцията си спрямо сигнализиращото </a:t>
            </a:r>
            <a:r>
              <a:rPr lang="bg-BG" sz="2400" b="1" dirty="0" smtClean="0">
                <a:solidFill>
                  <a:srgbClr val="FFFF00"/>
                </a:solidFill>
                <a:latin typeface="+mj-lt"/>
              </a:rPr>
              <a:t>лице.</a:t>
            </a:r>
            <a:endParaRPr lang="bg-BG" sz="2400" b="1" dirty="0">
              <a:solidFill>
                <a:srgbClr val="FFFF00"/>
              </a:solidFill>
              <a:latin typeface="+mj-lt"/>
            </a:endParaRPr>
          </a:p>
        </p:txBody>
      </p:sp>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55" y="1884169"/>
            <a:ext cx="1944216" cy="1944216"/>
          </a:xfrm>
          <a:prstGeom prst="rect">
            <a:avLst/>
          </a:prstGeom>
          <a:ln>
            <a:noFill/>
          </a:ln>
          <a:effectLst>
            <a:softEdge rad="112500"/>
          </a:effectLst>
          <a:scene3d>
            <a:camera prst="isometricRightUp"/>
            <a:lightRig rig="threePt" dir="t"/>
          </a:scene3d>
        </p:spPr>
      </p:pic>
      <p:sp>
        <p:nvSpPr>
          <p:cNvPr id="3" name="Текстово поле 2"/>
          <p:cNvSpPr txBox="1"/>
          <p:nvPr/>
        </p:nvSpPr>
        <p:spPr>
          <a:xfrm>
            <a:off x="1619672" y="1916832"/>
            <a:ext cx="6192688" cy="3046988"/>
          </a:xfrm>
          <a:prstGeom prst="rect">
            <a:avLst/>
          </a:prstGeom>
          <a:noFill/>
        </p:spPr>
        <p:txBody>
          <a:bodyPr wrap="square" rtlCol="0">
            <a:spAutoFit/>
          </a:bodyPr>
          <a:lstStyle/>
          <a:p>
            <a:r>
              <a:rPr lang="bg-BG" sz="2400" i="1" dirty="0">
                <a:solidFill>
                  <a:schemeClr val="bg1"/>
                </a:solidFill>
                <a:latin typeface="+mj-lt"/>
              </a:rPr>
              <a:t>В днешния ежедневник прочитате, че строителна компания е предоставила доказателства за съществуващи строителни практики, които застрашават здравето и са в разрез с нормите за безопасност и които са довели до сериозни наранявания или фатални случаи през последните 2 години.</a:t>
            </a:r>
          </a:p>
        </p:txBody>
      </p:sp>
    </p:spTree>
    <p:extLst>
      <p:ext uri="{BB962C8B-B14F-4D97-AF65-F5344CB8AC3E}">
        <p14:creationId xmlns:p14="http://schemas.microsoft.com/office/powerpoint/2010/main" val="637886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rot="847117">
            <a:off x="4214593" y="1065663"/>
            <a:ext cx="4896544" cy="707886"/>
          </a:xfrm>
          <a:prstGeom prst="rect">
            <a:avLst/>
          </a:prstGeom>
          <a:noFill/>
        </p:spPr>
        <p:txBody>
          <a:bodyPr wrap="square" rtlCol="0">
            <a:spAutoFit/>
          </a:bodyPr>
          <a:lstStyle/>
          <a:p>
            <a:pPr algn="ctr"/>
            <a:r>
              <a:rPr lang="bg-BG" sz="3200" b="1" dirty="0" smtClean="0">
                <a:solidFill>
                  <a:srgbClr val="F1FF9B"/>
                </a:solidFill>
                <a:effectLst>
                  <a:outerShdw blurRad="38100" dist="38100" dir="2700000" algn="tl">
                    <a:srgbClr val="000000">
                      <a:alpha val="43137"/>
                    </a:srgbClr>
                  </a:outerShdw>
                </a:effectLst>
                <a:latin typeface="+mj-lt"/>
              </a:rPr>
              <a:t>Задача </a:t>
            </a:r>
            <a:r>
              <a:rPr lang="bg-BG" sz="4000" b="1" dirty="0">
                <a:solidFill>
                  <a:srgbClr val="F1FF9B"/>
                </a:solidFill>
                <a:effectLst>
                  <a:outerShdw blurRad="38100" dist="38100" dir="2700000" algn="tl">
                    <a:srgbClr val="000000">
                      <a:alpha val="43137"/>
                    </a:srgbClr>
                  </a:outerShdw>
                </a:effectLst>
                <a:latin typeface="+mj-lt"/>
              </a:rPr>
              <a:t>3</a:t>
            </a: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2771"/>
            <a:ext cx="2016224" cy="2016224"/>
          </a:xfrm>
          <a:prstGeom prst="rect">
            <a:avLst/>
          </a:prstGeom>
          <a:ln>
            <a:noFill/>
          </a:ln>
          <a:effectLst>
            <a:softEdge rad="112500"/>
          </a:effectLst>
          <a:scene3d>
            <a:camera prst="isometricRightUp"/>
            <a:lightRig rig="threePt" dir="t"/>
          </a:scene3d>
        </p:spPr>
      </p:pic>
      <p:sp>
        <p:nvSpPr>
          <p:cNvPr id="4" name="Текстово поле 3"/>
          <p:cNvSpPr txBox="1"/>
          <p:nvPr/>
        </p:nvSpPr>
        <p:spPr>
          <a:xfrm>
            <a:off x="1763688" y="1844824"/>
            <a:ext cx="6336704" cy="3416320"/>
          </a:xfrm>
          <a:prstGeom prst="rect">
            <a:avLst/>
          </a:prstGeom>
          <a:noFill/>
        </p:spPr>
        <p:txBody>
          <a:bodyPr wrap="square" rtlCol="0">
            <a:spAutoFit/>
          </a:bodyPr>
          <a:lstStyle/>
          <a:p>
            <a:r>
              <a:rPr lang="bg-BG" sz="2400" i="1" dirty="0">
                <a:solidFill>
                  <a:schemeClr val="bg1"/>
                </a:solidFill>
                <a:latin typeface="+mj-lt"/>
              </a:rPr>
              <a:t>Вие работите във фирма произвеждаща леки автомобили. Ваш колега, когото не познавате лично, разкрива в медиите информация за потенциално </a:t>
            </a:r>
            <a:r>
              <a:rPr lang="bg-BG" sz="2400" i="1" dirty="0" err="1">
                <a:solidFill>
                  <a:schemeClr val="bg1"/>
                </a:solidFill>
                <a:latin typeface="+mj-lt"/>
              </a:rPr>
              <a:t>животозастрашаващ</a:t>
            </a:r>
            <a:r>
              <a:rPr lang="bg-BG" sz="2400" i="1" dirty="0">
                <a:solidFill>
                  <a:schemeClr val="bg1"/>
                </a:solidFill>
                <a:latin typeface="+mj-lt"/>
              </a:rPr>
              <a:t> дефект в най-продавания модел автомобили на фирмата. Продажбите на въпросния модел спадат главоломно и се налагат големи съкращения на персонал.</a:t>
            </a:r>
          </a:p>
        </p:txBody>
      </p:sp>
      <p:sp>
        <p:nvSpPr>
          <p:cNvPr id="5" name="Текстово поле 4"/>
          <p:cNvSpPr txBox="1"/>
          <p:nvPr/>
        </p:nvSpPr>
        <p:spPr>
          <a:xfrm>
            <a:off x="754375" y="5190291"/>
            <a:ext cx="7272808" cy="830997"/>
          </a:xfrm>
          <a:prstGeom prst="rect">
            <a:avLst/>
          </a:prstGeom>
          <a:noFill/>
        </p:spPr>
        <p:txBody>
          <a:bodyPr wrap="square" rtlCol="0">
            <a:spAutoFit/>
          </a:bodyPr>
          <a:lstStyle/>
          <a:p>
            <a:r>
              <a:rPr lang="bg-BG" sz="2400" b="1" dirty="0">
                <a:solidFill>
                  <a:srgbClr val="FFFF00"/>
                </a:solidFill>
                <a:latin typeface="+mj-lt"/>
              </a:rPr>
              <a:t>О</a:t>
            </a:r>
            <a:r>
              <a:rPr lang="bg-BG" sz="2400" b="1" dirty="0" smtClean="0">
                <a:solidFill>
                  <a:srgbClr val="FFFF00"/>
                </a:solidFill>
                <a:latin typeface="+mj-lt"/>
              </a:rPr>
              <a:t>пределете </a:t>
            </a:r>
            <a:r>
              <a:rPr lang="bg-BG" sz="2400" b="1" dirty="0">
                <a:solidFill>
                  <a:srgbClr val="FFFF00"/>
                </a:solidFill>
                <a:latin typeface="+mj-lt"/>
              </a:rPr>
              <a:t>по скалата от 1 до 10 реакцията си спрямо сигнализиращото </a:t>
            </a:r>
            <a:r>
              <a:rPr lang="bg-BG" sz="2400" b="1" dirty="0" smtClean="0">
                <a:solidFill>
                  <a:srgbClr val="FFFF00"/>
                </a:solidFill>
                <a:latin typeface="+mj-lt"/>
              </a:rPr>
              <a:t>лице.</a:t>
            </a:r>
            <a:endParaRPr lang="bg-BG" sz="2400" b="1" dirty="0">
              <a:solidFill>
                <a:srgbClr val="FFFF00"/>
              </a:solidFill>
              <a:latin typeface="+mj-lt"/>
            </a:endParaRPr>
          </a:p>
        </p:txBody>
      </p:sp>
    </p:spTree>
    <p:extLst>
      <p:ext uri="{BB962C8B-B14F-4D97-AF65-F5344CB8AC3E}">
        <p14:creationId xmlns:p14="http://schemas.microsoft.com/office/powerpoint/2010/main" val="3493742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1138425"/>
            <a:ext cx="8229600" cy="458115"/>
          </a:xfrm>
        </p:spPr>
        <p:txBody>
          <a:bodyPr>
            <a:normAutofit fontScale="90000"/>
          </a:bodyPr>
          <a:lstStyle/>
          <a:p>
            <a:r>
              <a:rPr lang="bg-BG" dirty="0" smtClean="0"/>
              <a:t>Морални аспекти на рекламата</a:t>
            </a:r>
            <a:endParaRPr lang="bg-BG" dirty="0"/>
          </a:p>
        </p:txBody>
      </p:sp>
      <p:sp>
        <p:nvSpPr>
          <p:cNvPr id="3" name="Контейнер за съдържание 2"/>
          <p:cNvSpPr>
            <a:spLocks noGrp="1"/>
          </p:cNvSpPr>
          <p:nvPr>
            <p:ph idx="1"/>
          </p:nvPr>
        </p:nvSpPr>
        <p:spPr>
          <a:xfrm>
            <a:off x="304800" y="1554162"/>
            <a:ext cx="8686800" cy="4755158"/>
          </a:xfrm>
          <a:solidFill>
            <a:schemeClr val="bg1"/>
          </a:solidFill>
          <a:effectLst>
            <a:softEdge rad="31750"/>
          </a:effectLst>
        </p:spPr>
        <p:txBody>
          <a:bodyPr>
            <a:normAutofit/>
          </a:bodyPr>
          <a:lstStyle/>
          <a:p>
            <a:r>
              <a:rPr lang="bg-BG" dirty="0" smtClean="0">
                <a:solidFill>
                  <a:schemeClr val="tx1"/>
                </a:solidFill>
              </a:rPr>
              <a:t>Морално допустими граници на влияние върху потребителя</a:t>
            </a:r>
          </a:p>
          <a:p>
            <a:r>
              <a:rPr lang="bg-BG" dirty="0" smtClean="0">
                <a:solidFill>
                  <a:schemeClr val="tx1"/>
                </a:solidFill>
              </a:rPr>
              <a:t>Познавателно влияние</a:t>
            </a:r>
            <a:r>
              <a:rPr lang="en-US" dirty="0" smtClean="0">
                <a:solidFill>
                  <a:schemeClr val="tx1"/>
                </a:solidFill>
              </a:rPr>
              <a:t> – </a:t>
            </a:r>
            <a:r>
              <a:rPr lang="bg-BG" dirty="0" smtClean="0">
                <a:solidFill>
                  <a:schemeClr val="tx1"/>
                </a:solidFill>
              </a:rPr>
              <a:t>променят се убежденията</a:t>
            </a:r>
          </a:p>
          <a:p>
            <a:endParaRPr lang="bg-BG" dirty="0" smtClean="0">
              <a:solidFill>
                <a:schemeClr val="tx1"/>
              </a:solidFill>
            </a:endParaRPr>
          </a:p>
          <a:p>
            <a:endParaRPr lang="bg-BG" dirty="0">
              <a:solidFill>
                <a:schemeClr val="tx1"/>
              </a:solidFill>
            </a:endParaRPr>
          </a:p>
          <a:p>
            <a:endParaRPr lang="bg-BG" dirty="0" smtClean="0">
              <a:solidFill>
                <a:schemeClr val="tx1"/>
              </a:solidFill>
            </a:endParaRPr>
          </a:p>
          <a:p>
            <a:endParaRPr lang="bg-BG" dirty="0">
              <a:solidFill>
                <a:schemeClr val="tx1"/>
              </a:solidFill>
            </a:endParaRPr>
          </a:p>
          <a:p>
            <a:endParaRPr lang="bg-BG" dirty="0" smtClean="0">
              <a:solidFill>
                <a:schemeClr val="tx1"/>
              </a:solidFill>
            </a:endParaRPr>
          </a:p>
          <a:p>
            <a:r>
              <a:rPr lang="bg-BG" dirty="0" err="1" smtClean="0">
                <a:solidFill>
                  <a:schemeClr val="tx1"/>
                </a:solidFill>
              </a:rPr>
              <a:t>Афективно</a:t>
            </a:r>
            <a:r>
              <a:rPr lang="bg-BG" dirty="0" smtClean="0">
                <a:solidFill>
                  <a:schemeClr val="tx1"/>
                </a:solidFill>
              </a:rPr>
              <a:t> влияние – върху желанията и емоциите</a:t>
            </a:r>
            <a:endParaRPr lang="bg-BG" dirty="0">
              <a:solidFill>
                <a:schemeClr val="tx1"/>
              </a:solidFill>
            </a:endParaRPr>
          </a:p>
        </p:txBody>
      </p:sp>
      <p:sp>
        <p:nvSpPr>
          <p:cNvPr id="4" name="Стрелка надясно 3"/>
          <p:cNvSpPr/>
          <p:nvPr/>
        </p:nvSpPr>
        <p:spPr>
          <a:xfrm>
            <a:off x="321063" y="3420783"/>
            <a:ext cx="7915857" cy="1376369"/>
          </a:xfrm>
          <a:custGeom>
            <a:avLst/>
            <a:gdLst>
              <a:gd name="connsiteX0" fmla="*/ 0 w 7632848"/>
              <a:gd name="connsiteY0" fmla="*/ 324036 h 1296144"/>
              <a:gd name="connsiteX1" fmla="*/ 6984776 w 7632848"/>
              <a:gd name="connsiteY1" fmla="*/ 324036 h 1296144"/>
              <a:gd name="connsiteX2" fmla="*/ 6984776 w 7632848"/>
              <a:gd name="connsiteY2" fmla="*/ 0 h 1296144"/>
              <a:gd name="connsiteX3" fmla="*/ 7632848 w 7632848"/>
              <a:gd name="connsiteY3" fmla="*/ 648072 h 1296144"/>
              <a:gd name="connsiteX4" fmla="*/ 6984776 w 7632848"/>
              <a:gd name="connsiteY4" fmla="*/ 1296144 h 1296144"/>
              <a:gd name="connsiteX5" fmla="*/ 6984776 w 7632848"/>
              <a:gd name="connsiteY5" fmla="*/ 972108 h 1296144"/>
              <a:gd name="connsiteX6" fmla="*/ 0 w 7632848"/>
              <a:gd name="connsiteY6" fmla="*/ 972108 h 1296144"/>
              <a:gd name="connsiteX7" fmla="*/ 0 w 7632848"/>
              <a:gd name="connsiteY7" fmla="*/ 324036 h 1296144"/>
              <a:gd name="connsiteX0" fmla="*/ 0 w 7642473"/>
              <a:gd name="connsiteY0" fmla="*/ 35278 h 1296144"/>
              <a:gd name="connsiteX1" fmla="*/ 6994401 w 7642473"/>
              <a:gd name="connsiteY1" fmla="*/ 324036 h 1296144"/>
              <a:gd name="connsiteX2" fmla="*/ 6994401 w 7642473"/>
              <a:gd name="connsiteY2" fmla="*/ 0 h 1296144"/>
              <a:gd name="connsiteX3" fmla="*/ 7642473 w 7642473"/>
              <a:gd name="connsiteY3" fmla="*/ 648072 h 1296144"/>
              <a:gd name="connsiteX4" fmla="*/ 6994401 w 7642473"/>
              <a:gd name="connsiteY4" fmla="*/ 1296144 h 1296144"/>
              <a:gd name="connsiteX5" fmla="*/ 6994401 w 7642473"/>
              <a:gd name="connsiteY5" fmla="*/ 972108 h 1296144"/>
              <a:gd name="connsiteX6" fmla="*/ 9625 w 7642473"/>
              <a:gd name="connsiteY6" fmla="*/ 972108 h 1296144"/>
              <a:gd name="connsiteX7" fmla="*/ 0 w 7642473"/>
              <a:gd name="connsiteY7" fmla="*/ 35278 h 1296144"/>
              <a:gd name="connsiteX0" fmla="*/ 38666 w 7681139"/>
              <a:gd name="connsiteY0" fmla="*/ 35278 h 1296144"/>
              <a:gd name="connsiteX1" fmla="*/ 7033067 w 7681139"/>
              <a:gd name="connsiteY1" fmla="*/ 324036 h 1296144"/>
              <a:gd name="connsiteX2" fmla="*/ 7033067 w 7681139"/>
              <a:gd name="connsiteY2" fmla="*/ 0 h 1296144"/>
              <a:gd name="connsiteX3" fmla="*/ 7681139 w 7681139"/>
              <a:gd name="connsiteY3" fmla="*/ 648072 h 1296144"/>
              <a:gd name="connsiteX4" fmla="*/ 7033067 w 7681139"/>
              <a:gd name="connsiteY4" fmla="*/ 1296144 h 1296144"/>
              <a:gd name="connsiteX5" fmla="*/ 7033067 w 7681139"/>
              <a:gd name="connsiteY5" fmla="*/ 972108 h 1296144"/>
              <a:gd name="connsiteX6" fmla="*/ 164 w 7681139"/>
              <a:gd name="connsiteY6" fmla="*/ 1241615 h 1296144"/>
              <a:gd name="connsiteX7" fmla="*/ 38666 w 7681139"/>
              <a:gd name="connsiteY7" fmla="*/ 35278 h 1296144"/>
              <a:gd name="connsiteX0" fmla="*/ 19529 w 7681253"/>
              <a:gd name="connsiteY0" fmla="*/ 0 h 1376369"/>
              <a:gd name="connsiteX1" fmla="*/ 7033181 w 7681253"/>
              <a:gd name="connsiteY1" fmla="*/ 404261 h 1376369"/>
              <a:gd name="connsiteX2" fmla="*/ 7033181 w 7681253"/>
              <a:gd name="connsiteY2" fmla="*/ 80225 h 1376369"/>
              <a:gd name="connsiteX3" fmla="*/ 7681253 w 7681253"/>
              <a:gd name="connsiteY3" fmla="*/ 728297 h 1376369"/>
              <a:gd name="connsiteX4" fmla="*/ 7033181 w 7681253"/>
              <a:gd name="connsiteY4" fmla="*/ 1376369 h 1376369"/>
              <a:gd name="connsiteX5" fmla="*/ 7033181 w 7681253"/>
              <a:gd name="connsiteY5" fmla="*/ 1052333 h 1376369"/>
              <a:gd name="connsiteX6" fmla="*/ 278 w 7681253"/>
              <a:gd name="connsiteY6" fmla="*/ 1321840 h 1376369"/>
              <a:gd name="connsiteX7" fmla="*/ 19529 w 7681253"/>
              <a:gd name="connsiteY7" fmla="*/ 0 h 137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253" h="1376369">
                <a:moveTo>
                  <a:pt x="19529" y="0"/>
                </a:moveTo>
                <a:lnTo>
                  <a:pt x="7033181" y="404261"/>
                </a:lnTo>
                <a:lnTo>
                  <a:pt x="7033181" y="80225"/>
                </a:lnTo>
                <a:lnTo>
                  <a:pt x="7681253" y="728297"/>
                </a:lnTo>
                <a:lnTo>
                  <a:pt x="7033181" y="1376369"/>
                </a:lnTo>
                <a:lnTo>
                  <a:pt x="7033181" y="1052333"/>
                </a:lnTo>
                <a:lnTo>
                  <a:pt x="278" y="1321840"/>
                </a:lnTo>
                <a:cubicBezTo>
                  <a:pt x="-2930" y="1009563"/>
                  <a:pt x="22737" y="312277"/>
                  <a:pt x="19529" y="0"/>
                </a:cubicBezTo>
                <a:close/>
              </a:path>
            </a:pathLst>
          </a:custGeom>
          <a:gradFill flip="none" rotWithShape="1">
            <a:gsLst>
              <a:gs pos="1000">
                <a:srgbClr val="CC6B00"/>
              </a:gs>
              <a:gs pos="100000">
                <a:srgbClr val="FFD6AF"/>
              </a:gs>
              <a:gs pos="99000">
                <a:srgbClr val="FFD8B2"/>
              </a:gs>
              <a:gs pos="58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b="1" dirty="0" smtClean="0">
                <a:solidFill>
                  <a:schemeClr val="tx1"/>
                </a:solidFill>
                <a:effectLst>
                  <a:outerShdw blurRad="38100" dist="38100" dir="2700000" algn="tl">
                    <a:srgbClr val="000000">
                      <a:alpha val="43137"/>
                    </a:srgbClr>
                  </a:outerShdw>
                </a:effectLst>
              </a:rPr>
              <a:t>Убеждаване		Манипулация		</a:t>
            </a:r>
            <a:r>
              <a:rPr lang="bg-BG" sz="2400" b="1" dirty="0">
                <a:solidFill>
                  <a:schemeClr val="tx1"/>
                </a:solidFill>
                <a:effectLst>
                  <a:outerShdw blurRad="38100" dist="38100" dir="2700000" algn="tl">
                    <a:srgbClr val="000000">
                      <a:alpha val="43137"/>
                    </a:srgbClr>
                  </a:outerShdw>
                </a:effectLst>
              </a:rPr>
              <a:t>П</a:t>
            </a:r>
            <a:r>
              <a:rPr lang="bg-BG" sz="2400" b="1" dirty="0" smtClean="0">
                <a:solidFill>
                  <a:schemeClr val="tx1"/>
                </a:solidFill>
                <a:effectLst>
                  <a:outerShdw blurRad="38100" dist="38100" dir="2700000" algn="tl">
                    <a:srgbClr val="000000">
                      <a:alpha val="43137"/>
                    </a:srgbClr>
                  </a:outerShdw>
                </a:effectLst>
              </a:rPr>
              <a:t>ринуда</a:t>
            </a:r>
          </a:p>
        </p:txBody>
      </p:sp>
      <p:sp>
        <p:nvSpPr>
          <p:cNvPr id="5" name="Текстово поле 4"/>
          <p:cNvSpPr txBox="1"/>
          <p:nvPr/>
        </p:nvSpPr>
        <p:spPr>
          <a:xfrm rot="21383719">
            <a:off x="1619672" y="4665698"/>
            <a:ext cx="5544616" cy="461665"/>
          </a:xfrm>
          <a:prstGeom prst="rect">
            <a:avLst/>
          </a:prstGeom>
          <a:noFill/>
        </p:spPr>
        <p:txBody>
          <a:bodyPr wrap="square" rtlCol="0">
            <a:spAutoFit/>
          </a:bodyPr>
          <a:lstStyle/>
          <a:p>
            <a:pPr algn="ctr"/>
            <a:r>
              <a:rPr lang="bg-BG" sz="2400" b="1" i="1" spc="1200" dirty="0" smtClean="0">
                <a:solidFill>
                  <a:srgbClr val="CC6B00"/>
                </a:solidFill>
                <a:effectLst>
                  <a:outerShdw blurRad="38100" dist="38100" dir="2700000" algn="tl">
                    <a:srgbClr val="000000">
                      <a:alpha val="43137"/>
                    </a:srgbClr>
                  </a:outerShdw>
                </a:effectLst>
              </a:rPr>
              <a:t>Свобода на избора</a:t>
            </a:r>
            <a:endParaRPr lang="bg-BG" sz="2400" b="1" i="1" spc="1200" dirty="0">
              <a:solidFill>
                <a:srgbClr val="CC6B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228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1138425"/>
            <a:ext cx="8229600" cy="458115"/>
          </a:xfrm>
        </p:spPr>
        <p:txBody>
          <a:bodyPr>
            <a:normAutofit fontScale="90000"/>
          </a:bodyPr>
          <a:lstStyle/>
          <a:p>
            <a:r>
              <a:rPr lang="bg-BG" dirty="0" smtClean="0"/>
              <a:t>Уязвимост на потребителя</a:t>
            </a:r>
            <a:endParaRPr lang="bg-BG" dirty="0"/>
          </a:p>
        </p:txBody>
      </p:sp>
      <p:sp>
        <p:nvSpPr>
          <p:cNvPr id="3" name="Контейнер за съдържание 2"/>
          <p:cNvSpPr>
            <a:spLocks noGrp="1"/>
          </p:cNvSpPr>
          <p:nvPr>
            <p:ph idx="1"/>
          </p:nvPr>
        </p:nvSpPr>
        <p:spPr>
          <a:xfrm>
            <a:off x="304800" y="1651727"/>
            <a:ext cx="7779415" cy="4525963"/>
          </a:xfrm>
        </p:spPr>
        <p:txBody>
          <a:bodyPr>
            <a:normAutofit fontScale="92500" lnSpcReduction="20000"/>
          </a:bodyPr>
          <a:lstStyle/>
          <a:p>
            <a:pPr lvl="0"/>
            <a:r>
              <a:rPr lang="bg-BG" b="1" dirty="0"/>
              <a:t>Познавателна (когнитивна) уязвимост </a:t>
            </a:r>
            <a:r>
              <a:rPr lang="bg-BG" dirty="0"/>
              <a:t>– когато способността на лицето да прецени информацията е недостатъчно развита – </a:t>
            </a:r>
            <a:r>
              <a:rPr lang="bg-BG" b="1" i="1" dirty="0"/>
              <a:t>напр. при деца</a:t>
            </a:r>
            <a:r>
              <a:rPr lang="bg-BG" dirty="0"/>
              <a:t>.</a:t>
            </a:r>
          </a:p>
          <a:p>
            <a:pPr lvl="0"/>
            <a:r>
              <a:rPr lang="bg-BG" b="1" dirty="0"/>
              <a:t>Мотивационна уязвимост </a:t>
            </a:r>
            <a:r>
              <a:rPr lang="bg-BG" dirty="0"/>
              <a:t>– когато лицето не може да устои на обичайни изкушения, заради </a:t>
            </a:r>
            <a:r>
              <a:rPr lang="bg-BG" dirty="0" err="1"/>
              <a:t>личностовите</a:t>
            </a:r>
            <a:r>
              <a:rPr lang="bg-BG" dirty="0"/>
              <a:t> си характеристики – </a:t>
            </a:r>
            <a:r>
              <a:rPr lang="bg-BG" b="1" i="1" dirty="0"/>
              <a:t>напр. </a:t>
            </a:r>
            <a:r>
              <a:rPr lang="bg-BG" b="1" i="1" dirty="0" err="1"/>
              <a:t>тинейджъри</a:t>
            </a:r>
            <a:r>
              <a:rPr lang="bg-BG" dirty="0"/>
              <a:t>.</a:t>
            </a:r>
          </a:p>
          <a:p>
            <a:r>
              <a:rPr lang="bg-BG" b="1" dirty="0"/>
              <a:t>Социална уязвимост </a:t>
            </a:r>
            <a:r>
              <a:rPr lang="bg-BG" dirty="0"/>
              <a:t>– когато личните обстоятелства правят лицето по-малко способно да устои на конкретни изкушения – </a:t>
            </a:r>
            <a:r>
              <a:rPr lang="bg-BG" b="1" i="1" dirty="0"/>
              <a:t>напр.</a:t>
            </a:r>
            <a:r>
              <a:rPr lang="bg-BG" dirty="0"/>
              <a:t> </a:t>
            </a:r>
            <a:r>
              <a:rPr lang="bg-BG" b="1" i="1" dirty="0"/>
              <a:t>„пазарно неграмотната“ група </a:t>
            </a:r>
            <a:r>
              <a:rPr lang="bg-BG" b="1" i="1" dirty="0" smtClean="0"/>
              <a:t>лица</a:t>
            </a:r>
            <a:r>
              <a:rPr lang="bg-BG" dirty="0" smtClean="0"/>
              <a:t>, </a:t>
            </a:r>
            <a:r>
              <a:rPr lang="bg-BG" dirty="0"/>
              <a:t>които се характеризират с ниски доходи, необразованост и наивни разбирания за света</a:t>
            </a:r>
            <a:r>
              <a:rPr lang="bg-BG" dirty="0" smtClean="0"/>
              <a:t>. </a:t>
            </a:r>
            <a:endParaRPr lang="bg-BG" b="1" dirty="0">
              <a:solidFill>
                <a:srgbClr val="C00000"/>
              </a:solidFill>
            </a:endParaRPr>
          </a:p>
        </p:txBody>
      </p:sp>
    </p:spTree>
    <p:extLst>
      <p:ext uri="{BB962C8B-B14F-4D97-AF65-F5344CB8AC3E}">
        <p14:creationId xmlns:p14="http://schemas.microsoft.com/office/powerpoint/2010/main" val="36391096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316" y="332656"/>
            <a:ext cx="4907212" cy="2592288"/>
          </a:xfrm>
          <a:prstGeom prst="rect">
            <a:avLst/>
          </a:prstGeom>
          <a:ln>
            <a:noFill/>
          </a:ln>
          <a:effectLst>
            <a:outerShdw blurRad="107950" dist="12700" dir="5400000" algn="ctr">
              <a:srgbClr val="000000"/>
            </a:outerShdw>
          </a:effectLst>
          <a:scene3d>
            <a:camera prst="isometricOffAxis2Left"/>
            <a:lightRig rig="soft" dir="t">
              <a:rot lat="0" lon="0" rev="0"/>
            </a:lightRig>
          </a:scene3d>
          <a:sp3d contourW="44450" prstMaterial="matte">
            <a:bevelT w="63500" h="63500" prst="artDeco"/>
            <a:contourClr>
              <a:srgbClr val="FFFFFF"/>
            </a:contourClr>
          </a:sp3d>
        </p:spPr>
      </p:pic>
      <p:sp>
        <p:nvSpPr>
          <p:cNvPr id="2" name="Заглавие 1"/>
          <p:cNvSpPr>
            <a:spLocks noGrp="1"/>
          </p:cNvSpPr>
          <p:nvPr>
            <p:ph type="title"/>
          </p:nvPr>
        </p:nvSpPr>
        <p:spPr>
          <a:xfrm>
            <a:off x="0" y="1062258"/>
            <a:ext cx="4608512" cy="841248"/>
          </a:xfrm>
        </p:spPr>
        <p:txBody>
          <a:bodyPr>
            <a:noAutofit/>
          </a:bodyPr>
          <a:lstStyle/>
          <a:p>
            <a:r>
              <a:rPr lang="bg-BG" sz="3600" dirty="0" smtClean="0">
                <a:solidFill>
                  <a:srgbClr val="F1FF9B"/>
                </a:solidFill>
                <a:effectLst>
                  <a:outerShdw blurRad="38100" dist="38100" dir="2700000" algn="tl">
                    <a:srgbClr val="000000">
                      <a:alpha val="43137"/>
                    </a:srgbClr>
                  </a:outerShdw>
                </a:effectLst>
              </a:rPr>
              <a:t>Определете типа на </a:t>
            </a:r>
            <a:br>
              <a:rPr lang="bg-BG" sz="3600" dirty="0" smtClean="0">
                <a:solidFill>
                  <a:srgbClr val="F1FF9B"/>
                </a:solidFill>
                <a:effectLst>
                  <a:outerShdw blurRad="38100" dist="38100" dir="2700000" algn="tl">
                    <a:srgbClr val="000000">
                      <a:alpha val="43137"/>
                    </a:srgbClr>
                  </a:outerShdw>
                </a:effectLst>
              </a:rPr>
            </a:br>
            <a:r>
              <a:rPr lang="bg-BG" sz="3600" dirty="0" smtClean="0">
                <a:solidFill>
                  <a:srgbClr val="F1FF9B"/>
                </a:solidFill>
                <a:effectLst>
                  <a:outerShdw blurRad="38100" dist="38100" dir="2700000" algn="tl">
                    <a:srgbClr val="000000">
                      <a:alpha val="43137"/>
                    </a:srgbClr>
                  </a:outerShdw>
                </a:effectLst>
              </a:rPr>
              <a:t>рекламите</a:t>
            </a:r>
            <a:endParaRPr lang="bg-BG" sz="3600" dirty="0">
              <a:solidFill>
                <a:srgbClr val="F1FF9B"/>
              </a:solidFill>
              <a:effectLst>
                <a:outerShdw blurRad="38100" dist="38100" dir="2700000" algn="tl">
                  <a:srgbClr val="000000">
                    <a:alpha val="43137"/>
                  </a:srgbClr>
                </a:outerShdw>
              </a:effectLst>
            </a:endParaRPr>
          </a:p>
        </p:txBody>
      </p:sp>
      <p:pic>
        <p:nvPicPr>
          <p:cNvPr id="3" name="Картина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4179" y="1844824"/>
            <a:ext cx="2920936" cy="4042981"/>
          </a:xfrm>
          <a:prstGeom prst="rect">
            <a:avLst/>
          </a:prstGeom>
          <a:scene3d>
            <a:camera prst="perspectiveAbove"/>
            <a:lightRig rig="threePt" dir="t"/>
          </a:scene3d>
        </p:spPr>
      </p:pic>
      <p:pic>
        <p:nvPicPr>
          <p:cNvPr id="5" name="Картина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72008">
            <a:off x="4468572" y="2826845"/>
            <a:ext cx="2971800" cy="3841750"/>
          </a:xfrm>
          <a:prstGeom prst="rect">
            <a:avLst/>
          </a:prstGeom>
          <a:ln>
            <a:noFill/>
          </a:ln>
          <a:effectLst>
            <a:softEdge rad="112500"/>
          </a:effectLst>
          <a:scene3d>
            <a:camera prst="perspectiveAbove"/>
            <a:lightRig rig="threePt" dir="t"/>
          </a:scene3d>
        </p:spPr>
      </p:pic>
    </p:spTree>
    <p:extLst>
      <p:ext uri="{BB962C8B-B14F-4D97-AF65-F5344CB8AC3E}">
        <p14:creationId xmlns:p14="http://schemas.microsoft.com/office/powerpoint/2010/main" val="43649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txBox="1">
            <a:spLocks/>
          </p:cNvSpPr>
          <p:nvPr/>
        </p:nvSpPr>
        <p:spPr>
          <a:xfrm>
            <a:off x="65785" y="985720"/>
            <a:ext cx="4608512" cy="841248"/>
          </a:xfrm>
          <a:prstGeom prst="rect">
            <a:avLst/>
          </a:prstGeom>
        </p:spPr>
        <p:txBody>
          <a:bodyPr>
            <a:normAutofit fontScale="825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bg-BG" dirty="0" smtClean="0">
                <a:solidFill>
                  <a:srgbClr val="F1FF9B"/>
                </a:solidFill>
                <a:effectLst>
                  <a:outerShdw blurRad="38100" dist="38100" dir="2700000" algn="tl">
                    <a:srgbClr val="000000">
                      <a:alpha val="43137"/>
                    </a:srgbClr>
                  </a:outerShdw>
                  <a:reflection blurRad="12700" stA="48000" endA="300" endPos="55000" dir="5400000" sy="-90000" algn="bl" rotWithShape="0"/>
                </a:effectLst>
              </a:rPr>
              <a:t>Определете типа на </a:t>
            </a:r>
            <a:br>
              <a:rPr lang="bg-BG" dirty="0" smtClean="0">
                <a:solidFill>
                  <a:srgbClr val="F1FF9B"/>
                </a:solidFill>
                <a:effectLst>
                  <a:outerShdw blurRad="38100" dist="38100" dir="2700000" algn="tl">
                    <a:srgbClr val="000000">
                      <a:alpha val="43137"/>
                    </a:srgbClr>
                  </a:outerShdw>
                  <a:reflection blurRad="12700" stA="48000" endA="300" endPos="55000" dir="5400000" sy="-90000" algn="bl" rotWithShape="0"/>
                </a:effectLst>
              </a:rPr>
            </a:br>
            <a:r>
              <a:rPr lang="bg-BG" dirty="0" smtClean="0">
                <a:solidFill>
                  <a:srgbClr val="F1FF9B"/>
                </a:solidFill>
                <a:effectLst>
                  <a:outerShdw blurRad="38100" dist="38100" dir="2700000" algn="tl">
                    <a:srgbClr val="000000">
                      <a:alpha val="43137"/>
                    </a:srgbClr>
                  </a:outerShdw>
                  <a:reflection blurRad="12700" stA="48000" endA="300" endPos="55000" dir="5400000" sy="-90000" algn="bl" rotWithShape="0"/>
                </a:effectLst>
              </a:rPr>
              <a:t>рекламите</a:t>
            </a:r>
            <a:endParaRPr lang="bg-BG" dirty="0">
              <a:solidFill>
                <a:srgbClr val="F1FF9B"/>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64" y="404664"/>
            <a:ext cx="3086100" cy="2524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72">
            <a:off x="444209" y="2567832"/>
            <a:ext cx="5066888" cy="3277132"/>
          </a:xfrm>
          <a:prstGeom prst="rect">
            <a:avLst/>
          </a:prstGeom>
          <a:ln>
            <a:noFill/>
          </a:ln>
          <a:effectLst>
            <a:softEdge rad="112500"/>
          </a:effectLst>
        </p:spPr>
      </p:pic>
      <p:pic>
        <p:nvPicPr>
          <p:cNvPr id="5" name="Картина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478" y="3321878"/>
            <a:ext cx="3153002" cy="3131982"/>
          </a:xfrm>
          <a:prstGeom prst="rect">
            <a:avLst/>
          </a:prstGeom>
        </p:spPr>
      </p:pic>
    </p:spTree>
    <p:extLst>
      <p:ext uri="{BB962C8B-B14F-4D97-AF65-F5344CB8AC3E}">
        <p14:creationId xmlns:p14="http://schemas.microsoft.com/office/powerpoint/2010/main" val="22568610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43555" y="706507"/>
            <a:ext cx="5515500" cy="1042738"/>
          </a:xfrm>
        </p:spPr>
        <p:txBody>
          <a:bodyPr>
            <a:normAutofit/>
          </a:bodyPr>
          <a:lstStyle/>
          <a:p>
            <a:r>
              <a:rPr lang="bg-BG" sz="3600" dirty="0" smtClean="0">
                <a:solidFill>
                  <a:srgbClr val="F1FF9B"/>
                </a:solidFill>
                <a:effectLst>
                  <a:outerShdw blurRad="38100" dist="38100" dir="2700000" algn="tl">
                    <a:srgbClr val="000000">
                      <a:alpha val="43137"/>
                    </a:srgbClr>
                  </a:outerShdw>
                </a:effectLst>
              </a:rPr>
              <a:t>Рекламиране на цигари</a:t>
            </a:r>
            <a:endParaRPr lang="bg-BG" sz="3600" dirty="0">
              <a:solidFill>
                <a:srgbClr val="F1FF9B"/>
              </a:solidFill>
              <a:effectLst>
                <a:outerShdw blurRad="38100" dist="38100" dir="2700000" algn="tl">
                  <a:srgbClr val="000000">
                    <a:alpha val="43137"/>
                  </a:srgbClr>
                </a:outerShdw>
              </a:effectLst>
            </a:endParaRPr>
          </a:p>
        </p:txBody>
      </p:sp>
      <p:pic>
        <p:nvPicPr>
          <p:cNvPr id="3" name="Картина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39">
            <a:off x="6071367" y="1128158"/>
            <a:ext cx="2952328" cy="3808503"/>
          </a:xfrm>
          <a:prstGeom prst="rect">
            <a:avLst/>
          </a:prstGeom>
        </p:spPr>
      </p:pic>
      <p:pic>
        <p:nvPicPr>
          <p:cNvPr id="5" name="Картина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999390"/>
            <a:ext cx="3175000" cy="4178300"/>
          </a:xfrm>
          <a:prstGeom prst="rect">
            <a:avLst/>
          </a:prstGeom>
        </p:spPr>
      </p:pic>
      <p:pic>
        <p:nvPicPr>
          <p:cNvPr id="4" name="Картина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2420">
            <a:off x="3276124" y="2684578"/>
            <a:ext cx="2822566" cy="4097271"/>
          </a:xfrm>
          <a:prstGeom prst="rect">
            <a:avLst/>
          </a:prstGeom>
        </p:spPr>
      </p:pic>
    </p:spTree>
    <p:extLst>
      <p:ext uri="{BB962C8B-B14F-4D97-AF65-F5344CB8AC3E}">
        <p14:creationId xmlns:p14="http://schemas.microsoft.com/office/powerpoint/2010/main" val="14770753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43555" y="680310"/>
            <a:ext cx="8229600" cy="890033"/>
          </a:xfrm>
        </p:spPr>
        <p:txBody>
          <a:bodyPr>
            <a:normAutofit/>
          </a:bodyPr>
          <a:lstStyle/>
          <a:p>
            <a:pPr algn="l"/>
            <a:r>
              <a:rPr lang="bg-BG" sz="3200" dirty="0" smtClean="0">
                <a:solidFill>
                  <a:srgbClr val="F1FF9B"/>
                </a:solidFill>
                <a:effectLst>
                  <a:outerShdw blurRad="38100" dist="38100" dir="2700000" algn="tl">
                    <a:srgbClr val="000000">
                      <a:alpha val="43137"/>
                    </a:srgbClr>
                  </a:outerShdw>
                </a:effectLst>
              </a:rPr>
              <a:t>Рекламиране на цигари</a:t>
            </a:r>
            <a:endParaRPr lang="bg-BG" sz="3200" dirty="0">
              <a:solidFill>
                <a:srgbClr val="F1FF9B"/>
              </a:solidFill>
              <a:effectLst>
                <a:outerShdw blurRad="38100" dist="38100" dir="2700000" algn="tl">
                  <a:srgbClr val="000000">
                    <a:alpha val="43137"/>
                  </a:srgbClr>
                </a:outerShdw>
              </a:effectLst>
            </a:endParaRPr>
          </a:p>
        </p:txBody>
      </p:sp>
      <p:pic>
        <p:nvPicPr>
          <p:cNvPr id="4" name="Картина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3392" y="1615119"/>
            <a:ext cx="5671096" cy="41044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Картина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060848"/>
            <a:ext cx="3184027" cy="4680520"/>
          </a:xfrm>
          <a:prstGeom prst="rect">
            <a:avLst/>
          </a:prstGeom>
        </p:spPr>
      </p:pic>
    </p:spTree>
    <p:extLst>
      <p:ext uri="{BB962C8B-B14F-4D97-AF65-F5344CB8AC3E}">
        <p14:creationId xmlns:p14="http://schemas.microsoft.com/office/powerpoint/2010/main" val="2924109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txBox="1">
            <a:spLocks/>
          </p:cNvSpPr>
          <p:nvPr/>
        </p:nvSpPr>
        <p:spPr>
          <a:xfrm>
            <a:off x="35496" y="1366112"/>
            <a:ext cx="4608512" cy="841248"/>
          </a:xfrm>
          <a:prstGeom prst="rect">
            <a:avLst/>
          </a:prstGeom>
        </p:spPr>
        <p:txBody>
          <a:bodyPr>
            <a:normAutofit fontScale="825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bg-BG" dirty="0" smtClean="0">
                <a:solidFill>
                  <a:srgbClr val="F1FF9B"/>
                </a:solidFill>
                <a:effectLst>
                  <a:outerShdw blurRad="38100" dist="38100" dir="2700000" algn="tl">
                    <a:srgbClr val="000000">
                      <a:alpha val="43137"/>
                    </a:srgbClr>
                  </a:outerShdw>
                  <a:reflection blurRad="12700" stA="48000" endA="300" endPos="55000" dir="5400000" sy="-90000" algn="bl" rotWithShape="0"/>
                </a:effectLst>
              </a:rPr>
              <a:t>Определете типа на </a:t>
            </a:r>
            <a:br>
              <a:rPr lang="bg-BG" dirty="0" smtClean="0">
                <a:solidFill>
                  <a:srgbClr val="F1FF9B"/>
                </a:solidFill>
                <a:effectLst>
                  <a:outerShdw blurRad="38100" dist="38100" dir="2700000" algn="tl">
                    <a:srgbClr val="000000">
                      <a:alpha val="43137"/>
                    </a:srgbClr>
                  </a:outerShdw>
                  <a:reflection blurRad="12700" stA="48000" endA="300" endPos="55000" dir="5400000" sy="-90000" algn="bl" rotWithShape="0"/>
                </a:effectLst>
              </a:rPr>
            </a:br>
            <a:r>
              <a:rPr lang="bg-BG" dirty="0" smtClean="0">
                <a:solidFill>
                  <a:srgbClr val="F1FF9B"/>
                </a:solidFill>
                <a:effectLst>
                  <a:outerShdw blurRad="38100" dist="38100" dir="2700000" algn="tl">
                    <a:srgbClr val="000000">
                      <a:alpha val="43137"/>
                    </a:srgbClr>
                  </a:outerShdw>
                  <a:reflection blurRad="12700" stA="48000" endA="300" endPos="55000" dir="5400000" sy="-90000" algn="bl" rotWithShape="0"/>
                </a:effectLst>
              </a:rPr>
              <a:t>рекламите</a:t>
            </a:r>
            <a:endParaRPr lang="bg-BG" dirty="0">
              <a:solidFill>
                <a:srgbClr val="F1FF9B"/>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52118">
            <a:off x="4974297" y="540101"/>
            <a:ext cx="3766809" cy="3026929"/>
          </a:xfrm>
          <a:prstGeom prst="rect">
            <a:avLst/>
          </a:prstGeom>
        </p:spPr>
      </p:pic>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 y="3140968"/>
            <a:ext cx="6502400" cy="3657600"/>
          </a:xfrm>
          <a:prstGeom prst="rect">
            <a:avLst/>
          </a:prstGeom>
          <a:ln>
            <a:noFill/>
          </a:ln>
          <a:effectLst>
            <a:softEdge rad="112500"/>
          </a:effectLst>
        </p:spPr>
      </p:pic>
    </p:spTree>
    <p:extLst>
      <p:ext uri="{BB962C8B-B14F-4D97-AF65-F5344CB8AC3E}">
        <p14:creationId xmlns:p14="http://schemas.microsoft.com/office/powerpoint/2010/main" val="4266732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1901951"/>
            <a:ext cx="7329840" cy="4275739"/>
          </a:xfrm>
        </p:spPr>
        <p:txBody>
          <a:bodyPr>
            <a:normAutofit fontScale="92500"/>
          </a:bodyPr>
          <a:lstStyle/>
          <a:p>
            <a:pPr marL="514350" indent="-514350">
              <a:buAutoNum type="arabicPeriod"/>
            </a:pPr>
            <a:r>
              <a:rPr lang="bg-BG" dirty="0" smtClean="0"/>
              <a:t>Първа линия на етични проблеми</a:t>
            </a:r>
          </a:p>
          <a:p>
            <a:pPr marL="514350" indent="-514350">
              <a:buAutoNum type="arabicPeriod"/>
            </a:pPr>
            <a:r>
              <a:rPr lang="bg-BG" dirty="0" smtClean="0"/>
              <a:t>Отнема голяма част от времето на фармацевта, но не е ценено от самите фармацевти и пациентите/клиентите</a:t>
            </a:r>
            <a:endParaRPr lang="en-US" dirty="0" smtClean="0"/>
          </a:p>
          <a:p>
            <a:pPr marL="0" indent="0">
              <a:buNone/>
            </a:pPr>
            <a:endParaRPr lang="bg-BG" dirty="0" smtClean="0"/>
          </a:p>
          <a:p>
            <a:pPr marL="0" indent="0">
              <a:buNone/>
            </a:pPr>
            <a:r>
              <a:rPr lang="bg-BG" sz="2400" i="1" dirty="0" smtClean="0"/>
              <a:t>„В момента е доста монотонно. Не учиш в университет само за да раздаваш лекарства и очевидно ти си нещо като предпазна мярка със знанията си, но като цяло обработваш купчини рецепти и това е.“ </a:t>
            </a:r>
            <a:endParaRPr lang="en-US" sz="2400" i="1" dirty="0" smtClean="0"/>
          </a:p>
          <a:p>
            <a:pPr marL="0" indent="0">
              <a:buNone/>
            </a:pPr>
            <a:r>
              <a:rPr lang="bg-BG" sz="1500" dirty="0" smtClean="0"/>
              <a:t>/</a:t>
            </a:r>
            <a:r>
              <a:rPr lang="en-US" sz="1500" dirty="0" smtClean="0"/>
              <a:t>Cooper R. Ethical Problems and their </a:t>
            </a:r>
            <a:r>
              <a:rPr lang="en-US" sz="1500" dirty="0" err="1" smtClean="0"/>
              <a:t>resolutiona</a:t>
            </a:r>
            <a:r>
              <a:rPr lang="en-US" sz="1500" dirty="0" smtClean="0"/>
              <a:t> </a:t>
            </a:r>
            <a:r>
              <a:rPr lang="en-US" sz="1500" dirty="0" err="1" smtClean="0"/>
              <a:t>mong</a:t>
            </a:r>
            <a:r>
              <a:rPr lang="en-US" sz="1500" dirty="0" smtClean="0"/>
              <a:t> UK community pharmacists: A qualitative study – Thesis for Doctor of Philosophy, 2006, University of Nottingham/</a:t>
            </a:r>
            <a:endParaRPr lang="bg-BG" sz="1500" dirty="0" smtClean="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1248703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Позитивни послания на рекламите</a:t>
            </a:r>
            <a:endParaRPr lang="bg-BG" dirty="0"/>
          </a:p>
        </p:txBody>
      </p:sp>
      <p:sp>
        <p:nvSpPr>
          <p:cNvPr id="3" name="Контейнер за съдържание 2"/>
          <p:cNvSpPr>
            <a:spLocks noGrp="1"/>
          </p:cNvSpPr>
          <p:nvPr>
            <p:ph idx="1"/>
          </p:nvPr>
        </p:nvSpPr>
        <p:spPr>
          <a:xfrm>
            <a:off x="448965" y="1749245"/>
            <a:ext cx="7329840" cy="3970329"/>
          </a:xfrm>
        </p:spPr>
        <p:txBody>
          <a:bodyPr/>
          <a:lstStyle/>
          <a:p>
            <a:r>
              <a:rPr lang="bg-BG" dirty="0" smtClean="0"/>
              <a:t>Идентифицираща функция</a:t>
            </a:r>
            <a:endParaRPr lang="bg-BG" dirty="0"/>
          </a:p>
        </p:txBody>
      </p:sp>
      <p:pic>
        <p:nvPicPr>
          <p:cNvPr id="5" name="Картина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864" y="2204864"/>
            <a:ext cx="5496272" cy="4454728"/>
          </a:xfrm>
          <a:prstGeom prst="rect">
            <a:avLst/>
          </a:prstGeom>
          <a:ln>
            <a:noFill/>
          </a:ln>
          <a:effectLst>
            <a:softEdge rad="112500"/>
          </a:effectLst>
        </p:spPr>
      </p:pic>
    </p:spTree>
    <p:extLst>
      <p:ext uri="{BB962C8B-B14F-4D97-AF65-F5344CB8AC3E}">
        <p14:creationId xmlns:p14="http://schemas.microsoft.com/office/powerpoint/2010/main" val="3706842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Картина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608714"/>
            <a:ext cx="2993344" cy="22492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Картина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184312"/>
            <a:ext cx="4608512" cy="2594055"/>
          </a:xfrm>
          <a:prstGeom prst="rect">
            <a:avLst/>
          </a:prstGeom>
        </p:spPr>
      </p:pic>
      <p:pic>
        <p:nvPicPr>
          <p:cNvPr id="2" name="Картина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7384"/>
            <a:ext cx="4551190" cy="2352055"/>
          </a:xfrm>
          <a:prstGeom prst="rect">
            <a:avLst/>
          </a:prstGeom>
        </p:spPr>
      </p:pic>
      <p:pic>
        <p:nvPicPr>
          <p:cNvPr id="3" name="Картина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384"/>
            <a:ext cx="4572000" cy="2364639"/>
          </a:xfrm>
          <a:prstGeom prst="rect">
            <a:avLst/>
          </a:prstGeom>
        </p:spPr>
      </p:pic>
      <p:pic>
        <p:nvPicPr>
          <p:cNvPr id="5" name="Картина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2276872"/>
            <a:ext cx="4572000" cy="2357846"/>
          </a:xfrm>
          <a:prstGeom prst="rect">
            <a:avLst/>
          </a:prstGeom>
        </p:spPr>
      </p:pic>
      <p:pic>
        <p:nvPicPr>
          <p:cNvPr id="7" name="Картина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12" y="4110228"/>
            <a:ext cx="4608512" cy="2809760"/>
          </a:xfrm>
          <a:prstGeom prst="rect">
            <a:avLst/>
          </a:prstGeom>
        </p:spPr>
      </p:pic>
    </p:spTree>
    <p:extLst>
      <p:ext uri="{BB962C8B-B14F-4D97-AF65-F5344CB8AC3E}">
        <p14:creationId xmlns:p14="http://schemas.microsoft.com/office/powerpoint/2010/main" val="3153536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6632"/>
            <a:ext cx="8568952" cy="1569660"/>
          </a:xfrm>
          <a:prstGeom prst="rect">
            <a:avLst/>
          </a:prstGeom>
          <a:solidFill>
            <a:schemeClr val="bg1"/>
          </a:solidFill>
          <a:effectLst>
            <a:softEdge rad="63500"/>
          </a:effectLst>
        </p:spPr>
        <p:txBody>
          <a:bodyPr wrap="square" rtlCol="0">
            <a:spAutoFit/>
          </a:bodyPr>
          <a:lstStyle/>
          <a:p>
            <a:pPr lvl="0"/>
            <a:r>
              <a:rPr lang="bg-BG" sz="2400" dirty="0"/>
              <a:t>Компанията </a:t>
            </a:r>
            <a:r>
              <a:rPr lang="en-US" sz="2400" b="1" dirty="0"/>
              <a:t>United Colors of Benetton</a:t>
            </a:r>
            <a:r>
              <a:rPr lang="bg-BG" sz="2400" b="1" dirty="0"/>
              <a:t> </a:t>
            </a:r>
            <a:r>
              <a:rPr lang="bg-BG" sz="2400" dirty="0"/>
              <a:t>през последното десетилетие разгръща няколко силни и същевременно спорни рекламни кампании. Разгледайте няколко от тях и ги коментирайте</a:t>
            </a:r>
            <a:r>
              <a:rPr lang="bg-BG" sz="2400" dirty="0" smtClean="0"/>
              <a:t>.</a:t>
            </a:r>
            <a:endParaRPr lang="bg-BG"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728856"/>
            <a:ext cx="6336704" cy="4377424"/>
          </a:xfrm>
          <a:prstGeom prst="rect">
            <a:avLst/>
          </a:prstGeom>
          <a:ln>
            <a:noFill/>
          </a:ln>
          <a:effectLst>
            <a:softEdge rad="112500"/>
          </a:effectLst>
        </p:spPr>
      </p:pic>
    </p:spTree>
    <p:extLst>
      <p:ext uri="{BB962C8B-B14F-4D97-AF65-F5344CB8AC3E}">
        <p14:creationId xmlns:p14="http://schemas.microsoft.com/office/powerpoint/2010/main" val="395774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12" y="971503"/>
            <a:ext cx="7747777" cy="4914995"/>
          </a:xfrm>
          <a:prstGeom prst="rect">
            <a:avLst/>
          </a:prstGeom>
          <a:ln>
            <a:noFill/>
          </a:ln>
          <a:effectLst>
            <a:softEdge rad="112500"/>
          </a:effectLst>
        </p:spPr>
      </p:pic>
    </p:spTree>
    <p:extLst>
      <p:ext uri="{BB962C8B-B14F-4D97-AF65-F5344CB8AC3E}">
        <p14:creationId xmlns:p14="http://schemas.microsoft.com/office/powerpoint/2010/main" val="23287245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 y="476250"/>
            <a:ext cx="8667750" cy="5905500"/>
          </a:xfrm>
          <a:prstGeom prst="rect">
            <a:avLst/>
          </a:prstGeom>
          <a:ln>
            <a:noFill/>
          </a:ln>
          <a:effectLst>
            <a:softEdge rad="112500"/>
          </a:effectLst>
        </p:spPr>
      </p:pic>
    </p:spTree>
    <p:extLst>
      <p:ext uri="{BB962C8B-B14F-4D97-AF65-F5344CB8AC3E}">
        <p14:creationId xmlns:p14="http://schemas.microsoft.com/office/powerpoint/2010/main" val="10124301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5472608" cy="3732319"/>
          </a:xfrm>
          <a:prstGeom prst="rect">
            <a:avLst/>
          </a:prstGeom>
          <a:ln>
            <a:noFill/>
          </a:ln>
          <a:effectLst>
            <a:softEdge rad="112500"/>
          </a:effectLst>
        </p:spPr>
      </p:pic>
      <p:pic>
        <p:nvPicPr>
          <p:cNvPr id="4" name="Картина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694" y="3212976"/>
            <a:ext cx="5110541" cy="3545059"/>
          </a:xfrm>
          <a:prstGeom prst="rect">
            <a:avLst/>
          </a:prstGeom>
          <a:ln>
            <a:noFill/>
          </a:ln>
          <a:effectLst>
            <a:softEdge rad="112500"/>
          </a:effectLst>
        </p:spPr>
      </p:pic>
    </p:spTree>
    <p:extLst>
      <p:ext uri="{BB962C8B-B14F-4D97-AF65-F5344CB8AC3E}">
        <p14:creationId xmlns:p14="http://schemas.microsoft.com/office/powerpoint/2010/main" val="32540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20688"/>
            <a:ext cx="4440493"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409156"/>
            <a:ext cx="4217057" cy="2756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079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96260" y="1291130"/>
            <a:ext cx="8229600" cy="458115"/>
          </a:xfrm>
        </p:spPr>
        <p:txBody>
          <a:bodyPr>
            <a:normAutofit fontScale="90000"/>
          </a:bodyPr>
          <a:lstStyle/>
          <a:p>
            <a:r>
              <a:rPr lang="bg-BG" dirty="0" smtClean="0"/>
              <a:t>Етичен кодекс на научноизследователската фармацевтична индустрия в България</a:t>
            </a:r>
            <a:endParaRPr lang="bg-BG" dirty="0"/>
          </a:p>
        </p:txBody>
      </p:sp>
      <p:sp>
        <p:nvSpPr>
          <p:cNvPr id="3" name="Контейнер за съдържание 2"/>
          <p:cNvSpPr>
            <a:spLocks noGrp="1"/>
          </p:cNvSpPr>
          <p:nvPr>
            <p:ph idx="1"/>
          </p:nvPr>
        </p:nvSpPr>
        <p:spPr>
          <a:xfrm>
            <a:off x="448965" y="2054656"/>
            <a:ext cx="7329840" cy="3970329"/>
          </a:xfrm>
        </p:spPr>
        <p:txBody>
          <a:bodyPr>
            <a:noAutofit/>
          </a:bodyPr>
          <a:lstStyle/>
          <a:p>
            <a:pPr marL="0" indent="0">
              <a:buNone/>
            </a:pPr>
            <a:r>
              <a:rPr lang="bg-BG" sz="2000" b="1" dirty="0"/>
              <a:t>ЧЛЕН 4</a:t>
            </a:r>
          </a:p>
          <a:p>
            <a:pPr marL="0" indent="0">
              <a:buNone/>
            </a:pPr>
            <a:r>
              <a:rPr lang="bg-BG" sz="2000" b="1" dirty="0"/>
              <a:t>Стандарти на </a:t>
            </a:r>
            <a:r>
              <a:rPr lang="bg-BG" sz="2000" b="1" dirty="0" err="1"/>
              <a:t>промоционалната</a:t>
            </a:r>
            <a:r>
              <a:rPr lang="bg-BG" sz="2000" b="1" dirty="0"/>
              <a:t> и рекламна дейност</a:t>
            </a:r>
          </a:p>
          <a:p>
            <a:pPr marL="0" indent="0">
              <a:buNone/>
            </a:pPr>
            <a:r>
              <a:rPr lang="bg-BG" sz="2000" b="1" dirty="0"/>
              <a:t> </a:t>
            </a:r>
          </a:p>
          <a:p>
            <a:pPr marL="0" indent="0">
              <a:buNone/>
            </a:pPr>
            <a:r>
              <a:rPr lang="bg-BG" sz="2000" b="1" dirty="0"/>
              <a:t>4.1 Промоцията и рекламата трябва да бъдат точни, </a:t>
            </a:r>
            <a:r>
              <a:rPr lang="bg-BG" sz="2000" b="1" dirty="0" smtClean="0"/>
              <a:t>балансирани</a:t>
            </a:r>
            <a:r>
              <a:rPr lang="bg-BG" sz="2000" b="1" dirty="0"/>
              <a:t>, честни</a:t>
            </a:r>
            <a:r>
              <a:rPr lang="bg-BG" sz="2000" b="1" dirty="0" smtClean="0"/>
              <a:t>, обективни </a:t>
            </a:r>
            <a:r>
              <a:rPr lang="bg-BG" sz="2000" b="1" dirty="0"/>
              <a:t>и достатъчно пълни, за да даде възможност на получателя да </a:t>
            </a:r>
            <a:r>
              <a:rPr lang="bg-BG" sz="2000" b="1" dirty="0" smtClean="0"/>
              <a:t>оформи своето </a:t>
            </a:r>
            <a:r>
              <a:rPr lang="bg-BG" sz="2000" b="1" dirty="0"/>
              <a:t>мнение за терапевтичната стойност на въпросния лекарствен продукт.</a:t>
            </a:r>
          </a:p>
          <a:p>
            <a:pPr marL="0" indent="0">
              <a:buNone/>
            </a:pPr>
            <a:r>
              <a:rPr lang="bg-BG" sz="2000" b="1" dirty="0"/>
              <a:t>4.2 Информацията в </a:t>
            </a:r>
            <a:r>
              <a:rPr lang="bg-BG" sz="2000" b="1" dirty="0" err="1"/>
              <a:t>промоционалните</a:t>
            </a:r>
            <a:r>
              <a:rPr lang="bg-BG" sz="2000" b="1" dirty="0"/>
              <a:t> и рекламни материали трябва да </a:t>
            </a:r>
            <a:r>
              <a:rPr lang="bg-BG" sz="2000" b="1" dirty="0" smtClean="0"/>
              <a:t>се базира </a:t>
            </a:r>
            <a:r>
              <a:rPr lang="bg-BG" sz="2000" b="1" dirty="0"/>
              <a:t>върху съвременни анализи на данни, за които могат да </a:t>
            </a:r>
            <a:r>
              <a:rPr lang="bg-BG" sz="2000" b="1" dirty="0" smtClean="0"/>
              <a:t>бъдат представени </a:t>
            </a:r>
            <a:r>
              <a:rPr lang="bg-BG" sz="2000" b="1" dirty="0"/>
              <a:t>научно валидни доказателства и не трябва да създава невярно </a:t>
            </a:r>
            <a:r>
              <a:rPr lang="bg-BG" sz="2000" b="1" dirty="0" smtClean="0"/>
              <a:t>или подвеждащо </a:t>
            </a:r>
            <a:r>
              <a:rPr lang="bg-BG" sz="2000" b="1" dirty="0"/>
              <a:t>впечатление.</a:t>
            </a:r>
          </a:p>
          <a:p>
            <a:pPr marL="0" indent="0">
              <a:buNone/>
            </a:pPr>
            <a:endParaRPr lang="bg-BG" sz="2000" b="1" dirty="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37</a:t>
            </a:fld>
            <a:endParaRPr lang="en-US"/>
          </a:p>
        </p:txBody>
      </p:sp>
    </p:spTree>
    <p:extLst>
      <p:ext uri="{BB962C8B-B14F-4D97-AF65-F5344CB8AC3E}">
        <p14:creationId xmlns:p14="http://schemas.microsoft.com/office/powerpoint/2010/main" val="4283194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96260" y="1291130"/>
            <a:ext cx="8229600" cy="458115"/>
          </a:xfrm>
        </p:spPr>
        <p:txBody>
          <a:bodyPr>
            <a:normAutofit fontScale="90000"/>
          </a:bodyPr>
          <a:lstStyle/>
          <a:p>
            <a:r>
              <a:rPr lang="bg-BG" dirty="0" smtClean="0"/>
              <a:t>Етичен кодекс на научноизследователската фармацевтична индустрия в България</a:t>
            </a:r>
            <a:endParaRPr lang="bg-BG" dirty="0"/>
          </a:p>
        </p:txBody>
      </p:sp>
      <p:sp>
        <p:nvSpPr>
          <p:cNvPr id="3" name="Контейнер за съдържание 2"/>
          <p:cNvSpPr>
            <a:spLocks noGrp="1"/>
          </p:cNvSpPr>
          <p:nvPr>
            <p:ph idx="1"/>
          </p:nvPr>
        </p:nvSpPr>
        <p:spPr>
          <a:xfrm>
            <a:off x="448965" y="2054656"/>
            <a:ext cx="7329840" cy="3970329"/>
          </a:xfrm>
        </p:spPr>
        <p:txBody>
          <a:bodyPr>
            <a:noAutofit/>
          </a:bodyPr>
          <a:lstStyle/>
          <a:p>
            <a:pPr marL="0" indent="0">
              <a:buNone/>
            </a:pPr>
            <a:r>
              <a:rPr lang="bg-BG" sz="2000" b="1" dirty="0"/>
              <a:t>ЧЛЕН 4</a:t>
            </a:r>
          </a:p>
          <a:p>
            <a:pPr marL="0" indent="0">
              <a:buNone/>
            </a:pPr>
            <a:r>
              <a:rPr lang="bg-BG" sz="2000" b="1" dirty="0"/>
              <a:t>Стандарти на </a:t>
            </a:r>
            <a:r>
              <a:rPr lang="bg-BG" sz="2000" b="1" dirty="0" err="1"/>
              <a:t>промоционалната</a:t>
            </a:r>
            <a:r>
              <a:rPr lang="bg-BG" sz="2000" b="1" dirty="0"/>
              <a:t> и рекламна дейност</a:t>
            </a:r>
          </a:p>
          <a:p>
            <a:pPr marL="0" indent="0">
              <a:buNone/>
            </a:pPr>
            <a:endParaRPr lang="bg-BG" sz="2000" b="1" dirty="0" smtClean="0"/>
          </a:p>
          <a:p>
            <a:pPr marL="0" indent="0">
              <a:buNone/>
            </a:pPr>
            <a:r>
              <a:rPr lang="bg-BG" sz="2000" dirty="0"/>
              <a:t>4.3 Допълнителна информация и научни доказателства, подкрепящи твърденията</a:t>
            </a:r>
            <a:r>
              <a:rPr lang="bg-BG" sz="2000" dirty="0" smtClean="0"/>
              <a:t>, изложени </a:t>
            </a:r>
            <a:r>
              <a:rPr lang="bg-BG" sz="2000" dirty="0"/>
              <a:t>в рекламата и промоцията, трябва да бъдат предоставяни </a:t>
            </a:r>
            <a:r>
              <a:rPr lang="bg-BG" sz="2000" dirty="0" smtClean="0"/>
              <a:t>от Компанията </a:t>
            </a:r>
            <a:r>
              <a:rPr lang="bg-BG" sz="2000" dirty="0"/>
              <a:t>при поискване от страна на медицински специалисти. Данните</a:t>
            </a:r>
            <a:r>
              <a:rPr lang="bg-BG" sz="2000" dirty="0" smtClean="0"/>
              <a:t>, цитирани </a:t>
            </a:r>
            <a:r>
              <a:rPr lang="bg-BG" sz="2000" dirty="0"/>
              <a:t>в </a:t>
            </a:r>
            <a:r>
              <a:rPr lang="bg-BG" sz="2000" dirty="0" err="1"/>
              <a:t>промоционалните</a:t>
            </a:r>
            <a:r>
              <a:rPr lang="bg-BG" sz="2000" dirty="0"/>
              <a:t> и рекламни материали, включително </a:t>
            </a:r>
            <a:r>
              <a:rPr lang="bg-BG" sz="2000" dirty="0" smtClean="0"/>
              <a:t>публикации в </a:t>
            </a:r>
            <a:r>
              <a:rPr lang="bg-BG" sz="2000" dirty="0"/>
              <a:t>специализирани издания, трябва да бъдат предоставени на поискалите я </a:t>
            </a:r>
            <a:r>
              <a:rPr lang="bg-BG" sz="2000" dirty="0" smtClean="0"/>
              <a:t>лица в </a:t>
            </a:r>
            <a:r>
              <a:rPr lang="bg-BG" sz="2000" dirty="0"/>
              <a:t>едномесечен срок от получаване на молбата. </a:t>
            </a:r>
          </a:p>
          <a:p>
            <a:pPr marL="0" indent="0">
              <a:buNone/>
            </a:pPr>
            <a:endParaRPr lang="bg-BG" sz="2000" b="1" dirty="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38</a:t>
            </a:fld>
            <a:endParaRPr lang="en-US"/>
          </a:p>
        </p:txBody>
      </p:sp>
    </p:spTree>
    <p:extLst>
      <p:ext uri="{BB962C8B-B14F-4D97-AF65-F5344CB8AC3E}">
        <p14:creationId xmlns:p14="http://schemas.microsoft.com/office/powerpoint/2010/main" val="31498674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96260" y="1291130"/>
            <a:ext cx="8229600" cy="458115"/>
          </a:xfrm>
        </p:spPr>
        <p:txBody>
          <a:bodyPr>
            <a:normAutofit fontScale="90000"/>
          </a:bodyPr>
          <a:lstStyle/>
          <a:p>
            <a:r>
              <a:rPr lang="bg-BG" dirty="0" smtClean="0"/>
              <a:t>Етичен кодекс на научноизследователската фармацевтична индустрия в България</a:t>
            </a:r>
            <a:endParaRPr lang="bg-BG" dirty="0"/>
          </a:p>
        </p:txBody>
      </p:sp>
      <p:sp>
        <p:nvSpPr>
          <p:cNvPr id="3" name="Контейнер за съдържание 2"/>
          <p:cNvSpPr>
            <a:spLocks noGrp="1"/>
          </p:cNvSpPr>
          <p:nvPr>
            <p:ph idx="1"/>
          </p:nvPr>
        </p:nvSpPr>
        <p:spPr>
          <a:xfrm>
            <a:off x="448964" y="2054656"/>
            <a:ext cx="7482545" cy="4275739"/>
          </a:xfrm>
        </p:spPr>
        <p:txBody>
          <a:bodyPr>
            <a:noAutofit/>
          </a:bodyPr>
          <a:lstStyle/>
          <a:p>
            <a:pPr marL="0" indent="0">
              <a:buNone/>
            </a:pPr>
            <a:r>
              <a:rPr lang="bg-BG" sz="2000" b="1" dirty="0"/>
              <a:t>ЧЛЕН 4</a:t>
            </a:r>
          </a:p>
          <a:p>
            <a:pPr marL="0" indent="0">
              <a:buNone/>
            </a:pPr>
            <a:r>
              <a:rPr lang="bg-BG" sz="2000" b="1" dirty="0"/>
              <a:t>Стандарти на </a:t>
            </a:r>
            <a:r>
              <a:rPr lang="bg-BG" sz="2000" b="1" dirty="0" err="1"/>
              <a:t>промоционалната</a:t>
            </a:r>
            <a:r>
              <a:rPr lang="bg-BG" sz="2000" b="1" dirty="0"/>
              <a:t> и рекламна дейност</a:t>
            </a:r>
          </a:p>
          <a:p>
            <a:pPr marL="0" indent="0">
              <a:buNone/>
            </a:pPr>
            <a:endParaRPr lang="bg-BG" sz="2000" b="1" dirty="0" smtClean="0"/>
          </a:p>
          <a:p>
            <a:pPr marL="0" indent="0">
              <a:buNone/>
            </a:pPr>
            <a:r>
              <a:rPr lang="bg-BG" sz="2000" dirty="0"/>
              <a:t>4.4 Промоцията и рекламата трябва да насърчават разумната употреба </a:t>
            </a:r>
            <a:r>
              <a:rPr lang="bg-BG" sz="2000" dirty="0" smtClean="0"/>
              <a:t>на лекарствения </a:t>
            </a:r>
            <a:r>
              <a:rPr lang="bg-BG" sz="2000" dirty="0"/>
              <a:t>продукт като го представят обективно и без преувеличаване на </a:t>
            </a:r>
            <a:r>
              <a:rPr lang="bg-BG" sz="2000" dirty="0" smtClean="0"/>
              <a:t>неговите </a:t>
            </a:r>
            <a:r>
              <a:rPr lang="bg-BG" sz="2000" dirty="0"/>
              <a:t>свойства. Твърденията не бива да внушават, че даден </a:t>
            </a:r>
            <a:r>
              <a:rPr lang="bg-BG" sz="2000" dirty="0" smtClean="0"/>
              <a:t>лекарствен продукт </a:t>
            </a:r>
            <a:r>
              <a:rPr lang="bg-BG" sz="2000" dirty="0"/>
              <a:t>или активна съставка имат някакви специални достойнства, </a:t>
            </a:r>
            <a:r>
              <a:rPr lang="bg-BG" sz="2000" dirty="0" smtClean="0"/>
              <a:t>качества или </a:t>
            </a:r>
            <a:r>
              <a:rPr lang="bg-BG" sz="2000" dirty="0"/>
              <a:t>характеристики, освен ако това може да бъде обосновано. </a:t>
            </a:r>
          </a:p>
          <a:p>
            <a:pPr marL="0" indent="0">
              <a:buNone/>
            </a:pPr>
            <a:r>
              <a:rPr lang="bg-BG" sz="2000" dirty="0"/>
              <a:t> </a:t>
            </a:r>
          </a:p>
          <a:p>
            <a:pPr marL="0" indent="0">
              <a:buNone/>
            </a:pPr>
            <a:r>
              <a:rPr lang="bg-BG" sz="2000" dirty="0"/>
              <a:t>4.5 Когато промоцията и рекламата се позовават на публикувани изследвания, те трябва да бъдат посочени ясно, с необходимите препратки.</a:t>
            </a:r>
          </a:p>
          <a:p>
            <a:pPr marL="0" indent="0">
              <a:buNone/>
            </a:pPr>
            <a:endParaRPr lang="bg-BG" sz="2000" b="1" dirty="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39</a:t>
            </a:fld>
            <a:endParaRPr lang="en-US"/>
          </a:p>
        </p:txBody>
      </p:sp>
    </p:spTree>
    <p:extLst>
      <p:ext uri="{BB962C8B-B14F-4D97-AF65-F5344CB8AC3E}">
        <p14:creationId xmlns:p14="http://schemas.microsoft.com/office/powerpoint/2010/main" val="22819106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a:bodyPr>
          <a:lstStyle/>
          <a:p>
            <a:pPr marL="0" indent="0">
              <a:buNone/>
            </a:pPr>
            <a:r>
              <a:rPr lang="bg-BG" sz="2400" dirty="0" smtClean="0"/>
              <a:t>1. Отпускане на </a:t>
            </a:r>
            <a:r>
              <a:rPr lang="bg-BG" sz="2400" b="1" dirty="0" smtClean="0">
                <a:solidFill>
                  <a:srgbClr val="F1FF9B"/>
                </a:solidFill>
                <a:effectLst>
                  <a:outerShdw blurRad="38100" dist="38100" dir="2700000" algn="tl">
                    <a:srgbClr val="000000">
                      <a:alpha val="43137"/>
                    </a:srgbClr>
                  </a:outerShdw>
                </a:effectLst>
              </a:rPr>
              <a:t>медикаменти с контролирано изписване</a:t>
            </a:r>
            <a:r>
              <a:rPr lang="bg-BG" sz="2400" dirty="0" smtClean="0"/>
              <a:t> – специфични изисквания към изписването, съхранението и използването.</a:t>
            </a:r>
          </a:p>
          <a:p>
            <a:pPr>
              <a:buFont typeface="Wingdings" panose="05000000000000000000" pitchFamily="2" charset="2"/>
              <a:buChar char="§"/>
            </a:pPr>
            <a:r>
              <a:rPr lang="bg-BG" sz="2400" dirty="0" smtClean="0"/>
              <a:t>Наредба №4 за условията и реда за предписване и отпускане на лекарствени продукти / </a:t>
            </a:r>
            <a:r>
              <a:rPr lang="ru-RU" sz="2400" dirty="0" smtClean="0"/>
              <a:t>Раздел </a:t>
            </a:r>
            <a:r>
              <a:rPr lang="ru-RU" sz="2400" dirty="0"/>
              <a:t>II</a:t>
            </a:r>
            <a:r>
              <a:rPr lang="ru-RU" sz="2400" dirty="0" smtClean="0"/>
              <a:t>. </a:t>
            </a:r>
            <a:r>
              <a:rPr lang="ru-RU" sz="2400" dirty="0" err="1" smtClean="0"/>
              <a:t>Предписване</a:t>
            </a:r>
            <a:r>
              <a:rPr lang="ru-RU" sz="2400" dirty="0" smtClean="0"/>
              <a:t> </a:t>
            </a:r>
            <a:r>
              <a:rPr lang="ru-RU" sz="2400" dirty="0"/>
              <a:t>на </a:t>
            </a:r>
            <a:r>
              <a:rPr lang="ru-RU" sz="2400" dirty="0" err="1"/>
              <a:t>лекарствени</a:t>
            </a:r>
            <a:r>
              <a:rPr lang="ru-RU" sz="2400" dirty="0"/>
              <a:t> </a:t>
            </a:r>
            <a:r>
              <a:rPr lang="ru-RU" sz="2400" dirty="0" err="1"/>
              <a:t>продукти</a:t>
            </a:r>
            <a:r>
              <a:rPr lang="ru-RU" sz="2400" dirty="0"/>
              <a:t>, </a:t>
            </a:r>
            <a:r>
              <a:rPr lang="ru-RU" sz="2400" dirty="0" err="1"/>
              <a:t>съдържащи</a:t>
            </a:r>
            <a:r>
              <a:rPr lang="ru-RU" sz="2400" dirty="0"/>
              <a:t> </a:t>
            </a:r>
            <a:r>
              <a:rPr lang="ru-RU" sz="2400" dirty="0" err="1"/>
              <a:t>наркотични</a:t>
            </a:r>
            <a:r>
              <a:rPr lang="ru-RU" sz="2400" dirty="0"/>
              <a:t> </a:t>
            </a:r>
            <a:r>
              <a:rPr lang="ru-RU" sz="2400" dirty="0" smtClean="0"/>
              <a:t>вещества – </a:t>
            </a:r>
            <a:r>
              <a:rPr lang="bg-BG" sz="2400" dirty="0" smtClean="0"/>
              <a:t>„</a:t>
            </a:r>
            <a:r>
              <a:rPr lang="ru-RU" sz="2400" dirty="0" smtClean="0"/>
              <a:t>Документ, </a:t>
            </a:r>
            <a:r>
              <a:rPr lang="ru-RU" sz="2400" dirty="0" err="1" smtClean="0"/>
              <a:t>който</a:t>
            </a:r>
            <a:r>
              <a:rPr lang="ru-RU" sz="2400" dirty="0" smtClean="0"/>
              <a:t> подлежи на </a:t>
            </a:r>
            <a:r>
              <a:rPr lang="ru-RU" sz="2400" dirty="0" err="1" smtClean="0"/>
              <a:t>специален</a:t>
            </a:r>
            <a:r>
              <a:rPr lang="ru-RU" sz="2400" dirty="0" smtClean="0"/>
              <a:t> отчет</a:t>
            </a:r>
            <a:r>
              <a:rPr lang="en-US" sz="2400" dirty="0" smtClean="0"/>
              <a:t>”</a:t>
            </a:r>
            <a:r>
              <a:rPr lang="bg-BG" sz="2400" dirty="0" smtClean="0"/>
              <a:t>, срок на валидност 7 дни от датата на издаването</a:t>
            </a:r>
          </a:p>
          <a:p>
            <a:pPr>
              <a:buFont typeface="Wingdings" panose="05000000000000000000" pitchFamily="2" charset="2"/>
              <a:buChar char="§"/>
            </a:pPr>
            <a:r>
              <a:rPr lang="bg-BG" sz="2400" dirty="0" smtClean="0"/>
              <a:t>Неправилно изписана рецепта?</a:t>
            </a:r>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3344000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96260" y="1291130"/>
            <a:ext cx="8229600" cy="458115"/>
          </a:xfrm>
        </p:spPr>
        <p:txBody>
          <a:bodyPr>
            <a:normAutofit fontScale="90000"/>
          </a:bodyPr>
          <a:lstStyle/>
          <a:p>
            <a:r>
              <a:rPr lang="bg-BG" dirty="0" smtClean="0"/>
              <a:t>Етичен кодекс на научноизследователската фармацевтична индустрия в България</a:t>
            </a:r>
            <a:endParaRPr lang="bg-BG" dirty="0"/>
          </a:p>
        </p:txBody>
      </p:sp>
      <p:sp>
        <p:nvSpPr>
          <p:cNvPr id="3" name="Контейнер за съдържание 2"/>
          <p:cNvSpPr>
            <a:spLocks noGrp="1"/>
          </p:cNvSpPr>
          <p:nvPr>
            <p:ph idx="1"/>
          </p:nvPr>
        </p:nvSpPr>
        <p:spPr>
          <a:xfrm>
            <a:off x="448964" y="2054656"/>
            <a:ext cx="7482545" cy="4275739"/>
          </a:xfrm>
        </p:spPr>
        <p:txBody>
          <a:bodyPr>
            <a:noAutofit/>
          </a:bodyPr>
          <a:lstStyle/>
          <a:p>
            <a:pPr marL="0" indent="0">
              <a:buNone/>
            </a:pPr>
            <a:r>
              <a:rPr lang="bg-BG" sz="2000" b="1" dirty="0"/>
              <a:t>ЧЛЕН 4</a:t>
            </a:r>
          </a:p>
          <a:p>
            <a:pPr marL="0" indent="0">
              <a:buNone/>
            </a:pPr>
            <a:r>
              <a:rPr lang="bg-BG" sz="2000" b="1" dirty="0"/>
              <a:t>Стандарти на </a:t>
            </a:r>
            <a:r>
              <a:rPr lang="bg-BG" sz="2000" b="1" dirty="0" err="1"/>
              <a:t>промоционалната</a:t>
            </a:r>
            <a:r>
              <a:rPr lang="bg-BG" sz="2000" b="1" dirty="0"/>
              <a:t> и рекламна дейност</a:t>
            </a:r>
          </a:p>
          <a:p>
            <a:pPr marL="0" indent="0">
              <a:buNone/>
            </a:pPr>
            <a:endParaRPr lang="bg-BG" sz="2000" b="1" dirty="0" smtClean="0"/>
          </a:p>
          <a:p>
            <a:pPr marL="0" indent="0">
              <a:buNone/>
            </a:pPr>
            <a:r>
              <a:rPr lang="bg-BG" sz="2000" dirty="0"/>
              <a:t>4.8 Промоцията и рекламата не трябва да съдържат твърдения, че продукта няма странични ефекти, опасност от отравяне или риск от пристрастяване </a:t>
            </a:r>
            <a:r>
              <a:rPr lang="bg-BG" sz="2000" dirty="0" smtClean="0"/>
              <a:t>или зависимост</a:t>
            </a:r>
            <a:r>
              <a:rPr lang="bg-BG" sz="2000" dirty="0"/>
              <a:t>. </a:t>
            </a:r>
          </a:p>
          <a:p>
            <a:pPr marL="0" indent="0">
              <a:buNone/>
            </a:pPr>
            <a:r>
              <a:rPr lang="bg-BG" sz="2000" dirty="0"/>
              <a:t> </a:t>
            </a:r>
          </a:p>
          <a:p>
            <a:pPr marL="0" indent="0">
              <a:buNone/>
            </a:pPr>
            <a:r>
              <a:rPr lang="bg-BG" sz="2000" dirty="0"/>
              <a:t>4.9 Промоцията и рекламата трябва да са насочени само към тези </a:t>
            </a:r>
            <a:r>
              <a:rPr lang="bg-BG" sz="2000" dirty="0" smtClean="0"/>
              <a:t>медицински специалисти</a:t>
            </a:r>
            <a:r>
              <a:rPr lang="bg-BG" sz="2000" dirty="0"/>
              <a:t>, за които съществува обосновано предположение, </a:t>
            </a:r>
            <a:r>
              <a:rPr lang="bg-BG" sz="2000" dirty="0" smtClean="0"/>
              <a:t>че съдържащата </a:t>
            </a:r>
            <a:r>
              <a:rPr lang="bg-BG" sz="2000" dirty="0"/>
              <a:t>се в тях информация представлява интерес. </a:t>
            </a:r>
          </a:p>
          <a:p>
            <a:pPr marL="0" indent="0">
              <a:buNone/>
            </a:pPr>
            <a:endParaRPr lang="bg-BG" sz="2000" b="1" dirty="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40</a:t>
            </a:fld>
            <a:endParaRPr lang="en-US"/>
          </a:p>
        </p:txBody>
      </p:sp>
    </p:spTree>
    <p:extLst>
      <p:ext uri="{BB962C8B-B14F-4D97-AF65-F5344CB8AC3E}">
        <p14:creationId xmlns:p14="http://schemas.microsoft.com/office/powerpoint/2010/main" val="10561730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96260" y="1291130"/>
            <a:ext cx="8229600" cy="458115"/>
          </a:xfrm>
        </p:spPr>
        <p:txBody>
          <a:bodyPr>
            <a:normAutofit fontScale="90000"/>
          </a:bodyPr>
          <a:lstStyle/>
          <a:p>
            <a:r>
              <a:rPr lang="bg-BG" dirty="0" smtClean="0"/>
              <a:t>Етичен кодекс на научноизследователската фармацевтична индустрия в България</a:t>
            </a:r>
            <a:endParaRPr lang="bg-BG" dirty="0"/>
          </a:p>
        </p:txBody>
      </p:sp>
      <p:sp>
        <p:nvSpPr>
          <p:cNvPr id="3" name="Контейнер за съдържание 2"/>
          <p:cNvSpPr>
            <a:spLocks noGrp="1"/>
          </p:cNvSpPr>
          <p:nvPr>
            <p:ph idx="1"/>
          </p:nvPr>
        </p:nvSpPr>
        <p:spPr>
          <a:xfrm>
            <a:off x="448964" y="2054656"/>
            <a:ext cx="7482545" cy="4275739"/>
          </a:xfrm>
        </p:spPr>
        <p:txBody>
          <a:bodyPr>
            <a:noAutofit/>
          </a:bodyPr>
          <a:lstStyle/>
          <a:p>
            <a:pPr marL="0" indent="0">
              <a:buNone/>
            </a:pPr>
            <a:r>
              <a:rPr lang="bg-BG" sz="2000" b="1" dirty="0"/>
              <a:t>ЧЛЕН 4</a:t>
            </a:r>
          </a:p>
          <a:p>
            <a:pPr marL="0" indent="0">
              <a:buNone/>
            </a:pPr>
            <a:r>
              <a:rPr lang="bg-BG" sz="2000" b="1" dirty="0"/>
              <a:t>Стандарти на </a:t>
            </a:r>
            <a:r>
              <a:rPr lang="bg-BG" sz="2000" b="1" dirty="0" err="1"/>
              <a:t>промоционалната</a:t>
            </a:r>
            <a:r>
              <a:rPr lang="bg-BG" sz="2000" b="1" dirty="0"/>
              <a:t> и рекламна дейност</a:t>
            </a:r>
          </a:p>
          <a:p>
            <a:pPr marL="0" indent="0">
              <a:buNone/>
            </a:pPr>
            <a:endParaRPr lang="bg-BG" sz="2000" b="1" dirty="0" smtClean="0"/>
          </a:p>
          <a:p>
            <a:pPr marL="0" indent="0">
              <a:buNone/>
            </a:pPr>
            <a:endParaRPr lang="bg-BG" sz="2000" b="1" dirty="0" smtClean="0"/>
          </a:p>
          <a:p>
            <a:pPr marL="0" indent="0">
              <a:buNone/>
            </a:pPr>
            <a:r>
              <a:rPr lang="bg-BG" sz="2000" dirty="0"/>
              <a:t>4.10 Промоцията и рекламата не трябва да наподобяват послания или дизайн</a:t>
            </a:r>
            <a:r>
              <a:rPr lang="bg-BG" sz="2000" dirty="0" smtClean="0"/>
              <a:t>, използвани </a:t>
            </a:r>
            <a:r>
              <a:rPr lang="bg-BG" sz="2000" dirty="0"/>
              <a:t>от други производители, по начин, който може да доведе </a:t>
            </a:r>
            <a:r>
              <a:rPr lang="bg-BG" sz="2000" dirty="0" smtClean="0"/>
              <a:t>до подвеждане </a:t>
            </a:r>
            <a:r>
              <a:rPr lang="bg-BG" sz="2000" dirty="0"/>
              <a:t>или объркване.</a:t>
            </a:r>
          </a:p>
          <a:p>
            <a:endParaRPr lang="bg-BG" sz="2000" b="1" dirty="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5" name="Контейнер за долния колонтитул 4"/>
          <p:cNvSpPr>
            <a:spLocks noGrp="1"/>
          </p:cNvSpPr>
          <p:nvPr>
            <p:ph type="ftr" sz="quarter" idx="11"/>
          </p:nvPr>
        </p:nvSpPr>
        <p:spPr/>
        <p:txBody>
          <a:bodyPr/>
          <a:lstStyle/>
          <a:p>
            <a:r>
              <a:rPr lang="bg-BG" smtClean="0"/>
              <a:t>Български Фармацевтични Дни 2015</a:t>
            </a:r>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41</a:t>
            </a:fld>
            <a:endParaRPr lang="en-US"/>
          </a:p>
        </p:txBody>
      </p:sp>
    </p:spTree>
    <p:extLst>
      <p:ext uri="{BB962C8B-B14F-4D97-AF65-F5344CB8AC3E}">
        <p14:creationId xmlns:p14="http://schemas.microsoft.com/office/powerpoint/2010/main" val="539479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42</a:t>
            </a:fld>
            <a:endParaRPr lang="en-US"/>
          </a:p>
        </p:txBody>
      </p:sp>
      <p:pic>
        <p:nvPicPr>
          <p:cNvPr id="3" name="Картина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43555" y="1901950"/>
            <a:ext cx="8957676" cy="4275740"/>
          </a:xfrm>
          <a:prstGeom prst="rect">
            <a:avLst/>
          </a:prstGeom>
        </p:spPr>
      </p:pic>
      <p:sp>
        <p:nvSpPr>
          <p:cNvPr id="7" name="Заглавие 1"/>
          <p:cNvSpPr txBox="1">
            <a:spLocks/>
          </p:cNvSpPr>
          <p:nvPr/>
        </p:nvSpPr>
        <p:spPr>
          <a:xfrm>
            <a:off x="1378942" y="374900"/>
            <a:ext cx="7146917" cy="10689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B050"/>
                </a:solidFill>
                <a:latin typeface="+mj-lt"/>
                <a:ea typeface="+mj-ea"/>
                <a:cs typeface="+mj-cs"/>
              </a:defRPr>
            </a:lvl1pPr>
          </a:lstStyle>
          <a:p>
            <a:r>
              <a:rPr lang="bg-BG" sz="2800" dirty="0" smtClean="0"/>
              <a:t>Етичен кодекс на научноизследователската фармацевтична индустрия в България</a:t>
            </a:r>
            <a:endParaRPr lang="bg-BG" sz="2800" dirty="0"/>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43</a:t>
            </a:fld>
            <a:endParaRPr lang="en-US"/>
          </a:p>
        </p:txBody>
      </p:sp>
      <p:sp>
        <p:nvSpPr>
          <p:cNvPr id="7" name="Заглавие 1"/>
          <p:cNvSpPr txBox="1">
            <a:spLocks/>
          </p:cNvSpPr>
          <p:nvPr/>
        </p:nvSpPr>
        <p:spPr>
          <a:xfrm>
            <a:off x="1378942" y="374900"/>
            <a:ext cx="7146917" cy="10689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B050"/>
                </a:solidFill>
                <a:latin typeface="+mj-lt"/>
                <a:ea typeface="+mj-ea"/>
                <a:cs typeface="+mj-cs"/>
              </a:defRPr>
            </a:lvl1pPr>
          </a:lstStyle>
          <a:p>
            <a:r>
              <a:rPr lang="bg-BG" sz="2800" dirty="0" smtClean="0"/>
              <a:t>Етичен кодекс на научноизследователската фармацевтична индустрия в България</a:t>
            </a:r>
            <a:endParaRPr lang="bg-BG" sz="2800" dirty="0"/>
          </a:p>
        </p:txBody>
      </p:sp>
      <p:pic>
        <p:nvPicPr>
          <p:cNvPr id="4" name="Картина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16705" y="2512770"/>
            <a:ext cx="9036445" cy="1659536"/>
          </a:xfrm>
          <a:prstGeom prst="rect">
            <a:avLst/>
          </a:prstGeom>
        </p:spPr>
      </p:pic>
    </p:spTree>
    <p:extLst>
      <p:ext uri="{BB962C8B-B14F-4D97-AF65-F5344CB8AC3E}">
        <p14:creationId xmlns:p14="http://schemas.microsoft.com/office/powerpoint/2010/main" val="3808287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44</a:t>
            </a:fld>
            <a:endParaRPr lang="en-US"/>
          </a:p>
        </p:txBody>
      </p:sp>
      <p:sp>
        <p:nvSpPr>
          <p:cNvPr id="7" name="Заглавие 1"/>
          <p:cNvSpPr txBox="1">
            <a:spLocks/>
          </p:cNvSpPr>
          <p:nvPr/>
        </p:nvSpPr>
        <p:spPr>
          <a:xfrm>
            <a:off x="1378942" y="374900"/>
            <a:ext cx="7146917" cy="10689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B050"/>
                </a:solidFill>
                <a:latin typeface="+mj-lt"/>
                <a:ea typeface="+mj-ea"/>
                <a:cs typeface="+mj-cs"/>
              </a:defRPr>
            </a:lvl1pPr>
          </a:lstStyle>
          <a:p>
            <a:r>
              <a:rPr lang="bg-BG" sz="2800" dirty="0" smtClean="0"/>
              <a:t>Етичен кодекс на научноизследователската фармацевтична индустрия в България</a:t>
            </a:r>
            <a:endParaRPr lang="bg-BG" sz="2800" dirty="0"/>
          </a:p>
        </p:txBody>
      </p:sp>
      <p:pic>
        <p:nvPicPr>
          <p:cNvPr id="3" name="Картина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78228" y="1707219"/>
            <a:ext cx="8821975" cy="4165061"/>
          </a:xfrm>
          <a:prstGeom prst="rect">
            <a:avLst/>
          </a:prstGeom>
        </p:spPr>
      </p:pic>
    </p:spTree>
    <p:extLst>
      <p:ext uri="{BB962C8B-B14F-4D97-AF65-F5344CB8AC3E}">
        <p14:creationId xmlns:p14="http://schemas.microsoft.com/office/powerpoint/2010/main" val="755699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45</a:t>
            </a:fld>
            <a:endParaRPr lang="en-US"/>
          </a:p>
        </p:txBody>
      </p:sp>
      <p:pic>
        <p:nvPicPr>
          <p:cNvPr id="3" name="Картина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9150" y="638284"/>
            <a:ext cx="8821975" cy="4165061"/>
          </a:xfrm>
          <a:prstGeom prst="rect">
            <a:avLst/>
          </a:prstGeom>
        </p:spPr>
      </p:pic>
      <p:pic>
        <p:nvPicPr>
          <p:cNvPr id="4" name="Картина 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448965" y="4803345"/>
            <a:ext cx="8722217" cy="1619684"/>
          </a:xfrm>
          <a:prstGeom prst="rect">
            <a:avLst/>
          </a:prstGeom>
        </p:spPr>
      </p:pic>
    </p:spTree>
    <p:extLst>
      <p:ext uri="{BB962C8B-B14F-4D97-AF65-F5344CB8AC3E}">
        <p14:creationId xmlns:p14="http://schemas.microsoft.com/office/powerpoint/2010/main" val="34374004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49732B17-C7F2-48EF-A24C-8548B37D1019}"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46</a:t>
            </a:fld>
            <a:endParaRPr lang="en-US"/>
          </a:p>
        </p:txBody>
      </p:sp>
      <p:sp>
        <p:nvSpPr>
          <p:cNvPr id="7" name="Заглавие 1"/>
          <p:cNvSpPr txBox="1">
            <a:spLocks/>
          </p:cNvSpPr>
          <p:nvPr/>
        </p:nvSpPr>
        <p:spPr>
          <a:xfrm>
            <a:off x="1378942" y="374900"/>
            <a:ext cx="7146917" cy="10689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B050"/>
                </a:solidFill>
                <a:latin typeface="+mj-lt"/>
                <a:ea typeface="+mj-ea"/>
                <a:cs typeface="+mj-cs"/>
              </a:defRPr>
            </a:lvl1pPr>
          </a:lstStyle>
          <a:p>
            <a:r>
              <a:rPr lang="bg-BG" sz="2800" dirty="0" smtClean="0"/>
              <a:t>Етичен кодекс на научноизследователската фармацевтична индустрия в България</a:t>
            </a:r>
            <a:endParaRPr lang="bg-BG" sz="2800" dirty="0"/>
          </a:p>
        </p:txBody>
      </p:sp>
      <p:pic>
        <p:nvPicPr>
          <p:cNvPr id="5" name="Картина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43554" y="3312047"/>
            <a:ext cx="9004167" cy="2067062"/>
          </a:xfrm>
          <a:prstGeom prst="rect">
            <a:avLst/>
          </a:prstGeom>
        </p:spPr>
      </p:pic>
      <p:pic>
        <p:nvPicPr>
          <p:cNvPr id="4" name="Картина 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143554" y="1749245"/>
            <a:ext cx="9009595" cy="1676968"/>
          </a:xfrm>
          <a:prstGeom prst="rect">
            <a:avLst/>
          </a:prstGeom>
        </p:spPr>
      </p:pic>
    </p:spTree>
    <p:extLst>
      <p:ext uri="{BB962C8B-B14F-4D97-AF65-F5344CB8AC3E}">
        <p14:creationId xmlns:p14="http://schemas.microsoft.com/office/powerpoint/2010/main" val="1758064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a:bodyPr>
          <a:lstStyle/>
          <a:p>
            <a:pPr marL="0" indent="0">
              <a:buNone/>
            </a:pPr>
            <a:r>
              <a:rPr lang="bg-BG" sz="2400" b="1" dirty="0" smtClean="0">
                <a:solidFill>
                  <a:srgbClr val="F1FF9B"/>
                </a:solidFill>
                <a:effectLst>
                  <a:outerShdw blurRad="38100" dist="38100" dir="2700000" algn="tl">
                    <a:srgbClr val="000000">
                      <a:alpha val="43137"/>
                    </a:srgbClr>
                  </a:outerShdw>
                </a:effectLst>
              </a:rPr>
              <a:t>2. Спешно отпускане на медикаменти</a:t>
            </a:r>
            <a:r>
              <a:rPr lang="bg-BG" sz="2400" dirty="0" smtClean="0"/>
              <a:t>:</a:t>
            </a:r>
          </a:p>
          <a:p>
            <a:pPr lvl="1">
              <a:buFont typeface="Wingdings" panose="05000000000000000000" pitchFamily="2" charset="2"/>
              <a:buChar char="ü"/>
            </a:pPr>
            <a:r>
              <a:rPr lang="bg-BG" sz="2400" dirty="0" smtClean="0"/>
              <a:t>когато пациент е свършил медикамент, </a:t>
            </a:r>
            <a:r>
              <a:rPr lang="bg-BG" sz="2400" dirty="0"/>
              <a:t>о</a:t>
            </a:r>
            <a:r>
              <a:rPr lang="bg-BG" sz="2400" dirty="0" smtClean="0"/>
              <a:t>тпускан срещу рецепта, но в момента не може да я поднови;</a:t>
            </a:r>
          </a:p>
          <a:p>
            <a:pPr lvl="1">
              <a:buFont typeface="Wingdings" panose="05000000000000000000" pitchFamily="2" charset="2"/>
              <a:buChar char="ü"/>
            </a:pPr>
            <a:r>
              <a:rPr lang="bg-BG" sz="2400" dirty="0"/>
              <a:t>к</a:t>
            </a:r>
            <a:r>
              <a:rPr lang="bg-BG" sz="2400" dirty="0" smtClean="0"/>
              <a:t>огато роднина на пациента иска да получи медикамента от негово име.</a:t>
            </a:r>
          </a:p>
          <a:p>
            <a:pPr marL="0" indent="0">
              <a:buNone/>
            </a:pPr>
            <a:endParaRPr lang="bg-BG" sz="2400" dirty="0" smtClean="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2919708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a:bodyPr>
          <a:lstStyle/>
          <a:p>
            <a:pPr marL="0" indent="0">
              <a:buNone/>
            </a:pPr>
            <a:r>
              <a:rPr lang="bg-BG" b="1" dirty="0">
                <a:solidFill>
                  <a:srgbClr val="F1FF9B"/>
                </a:solidFill>
                <a:effectLst>
                  <a:outerShdw blurRad="38100" dist="38100" dir="2700000" algn="tl">
                    <a:srgbClr val="000000">
                      <a:alpha val="43137"/>
                    </a:srgbClr>
                  </a:outerShdw>
                </a:effectLst>
              </a:rPr>
              <a:t>3</a:t>
            </a:r>
            <a:r>
              <a:rPr lang="bg-BG" b="1" dirty="0" smtClean="0">
                <a:solidFill>
                  <a:srgbClr val="F1FF9B"/>
                </a:solidFill>
                <a:effectLst>
                  <a:outerShdw blurRad="38100" dist="38100" dir="2700000" algn="tl">
                    <a:srgbClr val="000000">
                      <a:alpha val="43137"/>
                    </a:srgbClr>
                  </a:outerShdw>
                </a:effectLst>
              </a:rPr>
              <a:t>. Отказ за отпускане на медикаменти</a:t>
            </a:r>
            <a:r>
              <a:rPr lang="bg-BG" dirty="0" smtClean="0"/>
              <a:t>:</a:t>
            </a:r>
          </a:p>
          <a:p>
            <a:pPr lvl="1">
              <a:buFont typeface="Wingdings" panose="05000000000000000000" pitchFamily="2" charset="2"/>
              <a:buChar char="§"/>
            </a:pPr>
            <a:r>
              <a:rPr lang="bg-BG" dirty="0" smtClean="0"/>
              <a:t>Конфликт с лични ценности:</a:t>
            </a:r>
          </a:p>
          <a:p>
            <a:pPr lvl="2">
              <a:buFont typeface="Wingdings" panose="05000000000000000000" pitchFamily="2" charset="2"/>
              <a:buChar char="ü"/>
            </a:pPr>
            <a:r>
              <a:rPr lang="bg-BG" dirty="0" smtClean="0"/>
              <a:t>против медикаменти за отслабване – подкопава се самоконтрола и не се насърчава здравословното хранене;</a:t>
            </a:r>
          </a:p>
          <a:p>
            <a:pPr lvl="2">
              <a:buFont typeface="Wingdings" panose="05000000000000000000" pitchFamily="2" charset="2"/>
              <a:buChar char="ü"/>
            </a:pPr>
            <a:r>
              <a:rPr lang="bg-BG" dirty="0" smtClean="0"/>
              <a:t>против спешна контрацепция;</a:t>
            </a:r>
          </a:p>
          <a:p>
            <a:pPr lvl="1">
              <a:buFont typeface="Wingdings" panose="05000000000000000000" pitchFamily="2" charset="2"/>
              <a:buChar char="§"/>
            </a:pPr>
            <a:r>
              <a:rPr lang="bg-BG" dirty="0" smtClean="0"/>
              <a:t>Как да се балансира с правото на пациента да търси достъп до </a:t>
            </a:r>
            <a:r>
              <a:rPr lang="bg-BG" dirty="0" err="1" smtClean="0"/>
              <a:t>медикация</a:t>
            </a:r>
            <a:r>
              <a:rPr lang="bg-BG" dirty="0" smtClean="0"/>
              <a:t>?</a:t>
            </a:r>
          </a:p>
          <a:p>
            <a:pPr marL="0" indent="0">
              <a:buNone/>
            </a:pPr>
            <a:r>
              <a:rPr lang="bg-BG" dirty="0" smtClean="0"/>
              <a:t> </a:t>
            </a:r>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6</a:t>
            </a:fld>
            <a:endParaRPr lang="en-US"/>
          </a:p>
        </p:txBody>
      </p:sp>
    </p:spTree>
    <p:extLst>
      <p:ext uri="{BB962C8B-B14F-4D97-AF65-F5344CB8AC3E}">
        <p14:creationId xmlns:p14="http://schemas.microsoft.com/office/powerpoint/2010/main" val="23206643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smtClean="0"/>
              <a:t>Етичен кодекс на професионалната етика на магистър-фармацевта</a:t>
            </a:r>
            <a:endParaRPr lang="bg-BG" dirty="0"/>
          </a:p>
        </p:txBody>
      </p:sp>
      <p:sp>
        <p:nvSpPr>
          <p:cNvPr id="3" name="Контейнер за съдържание 2"/>
          <p:cNvSpPr>
            <a:spLocks noGrp="1"/>
          </p:cNvSpPr>
          <p:nvPr>
            <p:ph idx="1"/>
          </p:nvPr>
        </p:nvSpPr>
        <p:spPr>
          <a:xfrm>
            <a:off x="448965" y="2054655"/>
            <a:ext cx="7329840" cy="4123035"/>
          </a:xfrm>
        </p:spPr>
        <p:txBody>
          <a:bodyPr>
            <a:noAutofit/>
          </a:bodyPr>
          <a:lstStyle/>
          <a:p>
            <a:pPr marL="0" indent="0">
              <a:buNone/>
            </a:pPr>
            <a:r>
              <a:rPr lang="bg-BG" sz="2200" b="1" dirty="0" smtClean="0"/>
              <a:t>Чл.2 т.5</a:t>
            </a:r>
            <a:r>
              <a:rPr lang="bg-BG" sz="2200" b="1" dirty="0"/>
              <a:t>.</a:t>
            </a:r>
            <a:r>
              <a:rPr lang="bg-BG" sz="2200" dirty="0"/>
              <a:t> Толерантност към религиозни убеждения, етническа и </a:t>
            </a:r>
            <a:r>
              <a:rPr lang="bg-BG" sz="2200" dirty="0" smtClean="0"/>
              <a:t>политическа принадлежност</a:t>
            </a:r>
            <a:r>
              <a:rPr lang="bg-BG" sz="2200" dirty="0"/>
              <a:t>, сексуална ориентация и други специфични </a:t>
            </a:r>
            <a:r>
              <a:rPr lang="bg-BG" sz="2200" dirty="0" smtClean="0"/>
              <a:t>индивидуални особености.</a:t>
            </a:r>
          </a:p>
          <a:p>
            <a:pPr marL="0" indent="0">
              <a:buNone/>
            </a:pPr>
            <a:r>
              <a:rPr lang="bg-BG" sz="2200" b="1" dirty="0"/>
              <a:t>Чл. 8.</a:t>
            </a:r>
            <a:r>
              <a:rPr lang="bg-BG" sz="2200" dirty="0"/>
              <a:t> Магистър-фармацевтът трябва да бъде независим в професионалните </a:t>
            </a:r>
            <a:r>
              <a:rPr lang="bg-BG" sz="2200" dirty="0" smtClean="0"/>
              <a:t>си решения </a:t>
            </a:r>
            <a:r>
              <a:rPr lang="bg-BG" sz="2200" dirty="0"/>
              <a:t>и действия, като се ръководи единствено от здравето и безопасността </a:t>
            </a:r>
            <a:r>
              <a:rPr lang="bg-BG" sz="2200" dirty="0" smtClean="0"/>
              <a:t>на пациента</a:t>
            </a:r>
            <a:r>
              <a:rPr lang="bg-BG" sz="2200" dirty="0"/>
              <a:t>.</a:t>
            </a:r>
          </a:p>
          <a:p>
            <a:pPr marL="0" indent="0">
              <a:buNone/>
            </a:pPr>
            <a:r>
              <a:rPr lang="bg-BG" sz="2200" b="1" dirty="0" smtClean="0"/>
              <a:t>Чл</a:t>
            </a:r>
            <a:r>
              <a:rPr lang="bg-BG" sz="2200" b="1" dirty="0"/>
              <a:t>. 20. (1)</a:t>
            </a:r>
            <a:r>
              <a:rPr lang="bg-BG" sz="2200" dirty="0"/>
              <a:t> Магистър-фармацевтът уважава индивидуалните ценности </a:t>
            </a:r>
            <a:r>
              <a:rPr lang="bg-BG" sz="2200" dirty="0" smtClean="0"/>
              <a:t>и достойнството </a:t>
            </a:r>
            <a:r>
              <a:rPr lang="bg-BG" sz="2200" dirty="0"/>
              <a:t>на всеки пациент, осигурява му вярна, точна и </a:t>
            </a:r>
            <a:r>
              <a:rPr lang="bg-BG" sz="2200" dirty="0" smtClean="0"/>
              <a:t>разбираема информация </a:t>
            </a:r>
            <a:r>
              <a:rPr lang="bg-BG" sz="2200" dirty="0"/>
              <a:t>така, че да може да вземе информирано решение що се отнася </a:t>
            </a:r>
            <a:r>
              <a:rPr lang="bg-BG" sz="2200" dirty="0" smtClean="0"/>
              <a:t>за неговото </a:t>
            </a:r>
            <a:r>
              <a:rPr lang="bg-BG" sz="2200" dirty="0"/>
              <a:t>здраве</a:t>
            </a:r>
            <a:r>
              <a:rPr lang="bg-BG" sz="2200" dirty="0" smtClean="0"/>
              <a:t>.</a:t>
            </a:r>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7</a:t>
            </a:fld>
            <a:endParaRPr lang="en-US"/>
          </a:p>
        </p:txBody>
      </p:sp>
    </p:spTree>
    <p:extLst>
      <p:ext uri="{BB962C8B-B14F-4D97-AF65-F5344CB8AC3E}">
        <p14:creationId xmlns:p14="http://schemas.microsoft.com/office/powerpoint/2010/main" val="3068154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smtClean="0"/>
              <a:t>Етичен кодекс на професионалната етика на магистър-фармацевта</a:t>
            </a:r>
            <a:endParaRPr lang="bg-BG" dirty="0"/>
          </a:p>
        </p:txBody>
      </p:sp>
      <p:sp>
        <p:nvSpPr>
          <p:cNvPr id="3" name="Контейнер за съдържание 2"/>
          <p:cNvSpPr>
            <a:spLocks noGrp="1"/>
          </p:cNvSpPr>
          <p:nvPr>
            <p:ph idx="1"/>
          </p:nvPr>
        </p:nvSpPr>
        <p:spPr>
          <a:xfrm>
            <a:off x="448965" y="2054655"/>
            <a:ext cx="7329840" cy="4123035"/>
          </a:xfrm>
        </p:spPr>
        <p:txBody>
          <a:bodyPr>
            <a:normAutofit/>
          </a:bodyPr>
          <a:lstStyle/>
          <a:p>
            <a:pPr marL="0" indent="0">
              <a:buNone/>
            </a:pPr>
            <a:r>
              <a:rPr lang="bg-BG" b="1" dirty="0"/>
              <a:t>Чл. 22.</a:t>
            </a:r>
            <a:r>
              <a:rPr lang="bg-BG" dirty="0"/>
              <a:t> </a:t>
            </a:r>
            <a:r>
              <a:rPr lang="bg-BG" b="1" dirty="0"/>
              <a:t>(1)</a:t>
            </a:r>
            <a:r>
              <a:rPr lang="bg-BG" dirty="0"/>
              <a:t> Магистър-фармацевтът уважава правото на пациента на фармацевтична</a:t>
            </a:r>
          </a:p>
          <a:p>
            <a:pPr marL="0" indent="0">
              <a:buNone/>
            </a:pPr>
            <a:r>
              <a:rPr lang="bg-BG" dirty="0"/>
              <a:t>услуга и е длъжен да му я осигури.</a:t>
            </a:r>
          </a:p>
          <a:p>
            <a:pPr marL="0" indent="0">
              <a:buNone/>
            </a:pPr>
            <a:r>
              <a:rPr lang="bg-BG" b="1" dirty="0"/>
              <a:t>(2)</a:t>
            </a:r>
            <a:r>
              <a:rPr lang="bg-BG" dirty="0"/>
              <a:t> Когато не може да бъдат отпуснати предписани лекарства или услуги, </a:t>
            </a:r>
            <a:r>
              <a:rPr lang="bg-BG" dirty="0" smtClean="0"/>
              <a:t>магистър-фармацевта е </a:t>
            </a:r>
            <a:r>
              <a:rPr lang="bg-BG" dirty="0"/>
              <a:t>длъжен да пренасочи пациента, така че това да бъде направено на друго удобно за него място.</a:t>
            </a:r>
          </a:p>
          <a:p>
            <a:pPr marL="0" indent="0">
              <a:buNone/>
            </a:pPr>
            <a:endParaRPr lang="bg-BG" dirty="0"/>
          </a:p>
          <a:p>
            <a:pPr marL="0" indent="0">
              <a:buNone/>
            </a:pPr>
            <a:endParaRPr lang="bg-BG" dirty="0" smtClean="0"/>
          </a:p>
          <a:p>
            <a:pPr marL="0" indent="0">
              <a:buNone/>
            </a:pPr>
            <a:endParaRPr lang="bg-BG" dirty="0" smtClean="0"/>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2608272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8965" y="985720"/>
            <a:ext cx="8229600" cy="763525"/>
          </a:xfrm>
        </p:spPr>
        <p:txBody>
          <a:bodyPr>
            <a:normAutofit fontScale="90000"/>
          </a:bodyPr>
          <a:lstStyle/>
          <a:p>
            <a:r>
              <a:rPr lang="bg-BG" dirty="0"/>
              <a:t>Етични проблеми </a:t>
            </a:r>
            <a:r>
              <a:rPr lang="bg-BG" dirty="0" smtClean="0"/>
              <a:t/>
            </a:r>
            <a:br>
              <a:rPr lang="bg-BG" dirty="0" smtClean="0"/>
            </a:br>
            <a:r>
              <a:rPr lang="bg-BG" dirty="0" smtClean="0"/>
              <a:t>при </a:t>
            </a:r>
            <a:r>
              <a:rPr lang="bg-BG" dirty="0"/>
              <a:t>разпространение на медикаменти</a:t>
            </a:r>
          </a:p>
        </p:txBody>
      </p:sp>
      <p:sp>
        <p:nvSpPr>
          <p:cNvPr id="3" name="Контейнер за съдържание 2"/>
          <p:cNvSpPr>
            <a:spLocks noGrp="1"/>
          </p:cNvSpPr>
          <p:nvPr>
            <p:ph idx="1"/>
          </p:nvPr>
        </p:nvSpPr>
        <p:spPr>
          <a:xfrm>
            <a:off x="448965" y="2054655"/>
            <a:ext cx="7329840" cy="4123035"/>
          </a:xfrm>
        </p:spPr>
        <p:txBody>
          <a:bodyPr>
            <a:normAutofit lnSpcReduction="10000"/>
          </a:bodyPr>
          <a:lstStyle/>
          <a:p>
            <a:pPr marL="0" lvl="1" indent="0">
              <a:buNone/>
            </a:pPr>
            <a:r>
              <a:rPr lang="bg-BG" sz="2400" b="1" dirty="0" smtClean="0">
                <a:solidFill>
                  <a:srgbClr val="F1FF9B"/>
                </a:solidFill>
                <a:effectLst>
                  <a:outerShdw blurRad="38100" dist="38100" dir="2700000" algn="tl">
                    <a:srgbClr val="000000">
                      <a:alpha val="43137"/>
                    </a:srgbClr>
                  </a:outerShdw>
                </a:effectLst>
              </a:rPr>
              <a:t>Как </a:t>
            </a:r>
            <a:r>
              <a:rPr lang="bg-BG" sz="2400" b="1" dirty="0">
                <a:solidFill>
                  <a:srgbClr val="F1FF9B"/>
                </a:solidFill>
                <a:effectLst>
                  <a:outerShdw blurRad="38100" dist="38100" dir="2700000" algn="tl">
                    <a:srgbClr val="000000">
                      <a:alpha val="43137"/>
                    </a:srgbClr>
                  </a:outerShdw>
                </a:effectLst>
              </a:rPr>
              <a:t>да се </a:t>
            </a:r>
            <a:r>
              <a:rPr lang="bg-BG" sz="2400" b="1" dirty="0" smtClean="0">
                <a:solidFill>
                  <a:srgbClr val="F1FF9B"/>
                </a:solidFill>
                <a:effectLst>
                  <a:outerShdw blurRad="38100" dist="38100" dir="2700000" algn="tl">
                    <a:srgbClr val="000000">
                      <a:alpha val="43137"/>
                    </a:srgbClr>
                  </a:outerShdw>
                </a:effectLst>
              </a:rPr>
              <a:t>балансират личните ценности против отпускане на медикамент </a:t>
            </a:r>
            <a:r>
              <a:rPr lang="bg-BG" sz="2400" b="1" dirty="0">
                <a:solidFill>
                  <a:srgbClr val="F1FF9B"/>
                </a:solidFill>
                <a:effectLst>
                  <a:outerShdw blurRad="38100" dist="38100" dir="2700000" algn="tl">
                    <a:srgbClr val="000000">
                      <a:alpha val="43137"/>
                    </a:srgbClr>
                  </a:outerShdw>
                </a:effectLst>
              </a:rPr>
              <a:t>с правото на пациента </a:t>
            </a:r>
            <a:r>
              <a:rPr lang="bg-BG" sz="2400" b="1" dirty="0" smtClean="0">
                <a:solidFill>
                  <a:srgbClr val="F1FF9B"/>
                </a:solidFill>
                <a:effectLst>
                  <a:outerShdw blurRad="38100" dist="38100" dir="2700000" algn="tl">
                    <a:srgbClr val="000000">
                      <a:alpha val="43137"/>
                    </a:srgbClr>
                  </a:outerShdw>
                </a:effectLst>
              </a:rPr>
              <a:t>на фармацевтична услуга? </a:t>
            </a:r>
            <a:r>
              <a:rPr lang="bg-BG" sz="2400" dirty="0" smtClean="0"/>
              <a:t>– варианти на поведение:</a:t>
            </a:r>
            <a:endParaRPr lang="bg-BG" sz="2400" dirty="0"/>
          </a:p>
          <a:p>
            <a:pPr>
              <a:buFont typeface="Wingdings" panose="05000000000000000000" pitchFamily="2" charset="2"/>
              <a:buChar char="§"/>
            </a:pPr>
            <a:r>
              <a:rPr lang="bg-BG" sz="2400" dirty="0" smtClean="0"/>
              <a:t>Приоритет на професионалните ценности и отпускане на медикамента с предоставяне на съвети за употребата;</a:t>
            </a:r>
          </a:p>
          <a:p>
            <a:pPr>
              <a:buFont typeface="Wingdings" panose="05000000000000000000" pitchFamily="2" charset="2"/>
              <a:buChar char="§"/>
            </a:pPr>
            <a:r>
              <a:rPr lang="bg-BG" sz="2400" dirty="0" smtClean="0"/>
              <a:t>Насочване на пациента към друг колега;</a:t>
            </a:r>
          </a:p>
          <a:p>
            <a:pPr>
              <a:buFont typeface="Wingdings" panose="05000000000000000000" pitchFamily="2" charset="2"/>
              <a:buChar char="§"/>
            </a:pPr>
            <a:r>
              <a:rPr lang="bg-BG" sz="2400" dirty="0" smtClean="0"/>
              <a:t>Консенсус, че не е етично да не се върне рецептата на пациента или да му се каже, че </a:t>
            </a:r>
            <a:r>
              <a:rPr lang="bg-BG" sz="2400" dirty="0" smtClean="0"/>
              <a:t>е неморално </a:t>
            </a:r>
            <a:r>
              <a:rPr lang="bg-BG" sz="2400" dirty="0" smtClean="0"/>
              <a:t>да взема предписаните медикаменти за определени цели.</a:t>
            </a:r>
          </a:p>
        </p:txBody>
      </p:sp>
      <p:sp>
        <p:nvSpPr>
          <p:cNvPr id="4" name="Контейнер за дата 3"/>
          <p:cNvSpPr>
            <a:spLocks noGrp="1"/>
          </p:cNvSpPr>
          <p:nvPr>
            <p:ph type="dt" sz="half" idx="10"/>
          </p:nvPr>
        </p:nvSpPr>
        <p:spPr/>
        <p:txBody>
          <a:bodyPr/>
          <a:lstStyle/>
          <a:p>
            <a:fld id="{F28C17C9-7FFA-4A28-92AC-F32C46000AA5}" type="datetime1">
              <a:rPr lang="en-US" smtClean="0"/>
              <a:t>1/22/2017</a:t>
            </a:fld>
            <a:endParaRPr lang="en-US"/>
          </a:p>
        </p:txBody>
      </p:sp>
      <p:sp>
        <p:nvSpPr>
          <p:cNvPr id="6" name="Контейнер за номер на слайда 5"/>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p14="http://schemas.microsoft.com/office/powerpoint/2010/main" val="609302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3701</TotalTime>
  <Words>3295</Words>
  <Application>Microsoft Office PowerPoint</Application>
  <PresentationFormat>Презентация на цял екран (4:3)</PresentationFormat>
  <Paragraphs>276</Paragraphs>
  <Slides>46</Slides>
  <Notes>29</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46</vt:i4>
      </vt:variant>
    </vt:vector>
  </HeadingPairs>
  <TitlesOfParts>
    <vt:vector size="47" baseType="lpstr">
      <vt:lpstr>Office Theme</vt:lpstr>
      <vt:lpstr>Етични съображения при разпространението на медикаменти. Етични аспекти на рекламата във фармацевтичната индустрия.</vt:lpstr>
      <vt:lpstr>План на лекция 5</vt:lpstr>
      <vt:lpstr>Етични проблеми  при разпространение на медикаменти</vt:lpstr>
      <vt:lpstr>Етични проблеми  при разпространение на медикаменти</vt:lpstr>
      <vt:lpstr>Етични проблеми  при разпространение на медикаменти</vt:lpstr>
      <vt:lpstr>Етични проблеми  при разпространение на медикаменти</vt:lpstr>
      <vt:lpstr>Етичен кодекс на професионалната етика на магистър-фармацевта</vt:lpstr>
      <vt:lpstr>Етичен кодекс на професионалната етика на магистър-фармацевта</vt:lpstr>
      <vt:lpstr>Етични проблеми  при разпространение на медикаменти</vt:lpstr>
      <vt:lpstr>Етични проблеми  при разпространение на медикаменти</vt:lpstr>
      <vt:lpstr>Етични проблеми  при разпространение на медикаменти</vt:lpstr>
      <vt:lpstr>Етични проблеми  при разпространение на медикаменти</vt:lpstr>
      <vt:lpstr>Етични проблеми  при разпространение на медикаменти</vt:lpstr>
      <vt:lpstr>Презентация на PowerPoint</vt:lpstr>
      <vt:lpstr>Презентация на PowerPoint</vt:lpstr>
      <vt:lpstr>Презентация на PowerPoint</vt:lpstr>
      <vt:lpstr>ИЗСЛЕДВАНЕТО НА СИФИЛИС В ТАСКЕГИ, АЛАБАМА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Морални аспекти на рекламата</vt:lpstr>
      <vt:lpstr>Уязвимост на потребителя</vt:lpstr>
      <vt:lpstr>Определете типа на  рекламите</vt:lpstr>
      <vt:lpstr>Презентация на PowerPoint</vt:lpstr>
      <vt:lpstr>Рекламиране на цигари</vt:lpstr>
      <vt:lpstr>Рекламиране на цигари</vt:lpstr>
      <vt:lpstr>Презентация на PowerPoint</vt:lpstr>
      <vt:lpstr>Позитивни послания на рекламите</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Етичен кодекс на научноизследователската фармацевтична индустрия в България</vt:lpstr>
      <vt:lpstr>Етичен кодекс на научноизследователската фармацевтична индустрия в България</vt:lpstr>
      <vt:lpstr>Етичен кодекс на научноизследователската фармацевтична индустрия в България</vt:lpstr>
      <vt:lpstr>Етичен кодекс на научноизследователската фармацевтична индустрия в България</vt:lpstr>
      <vt:lpstr>Етичен кодекс на научноизследователската фармацевтична индустрия в България</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Doc.Aleкsandrova</cp:lastModifiedBy>
  <cp:revision>172</cp:revision>
  <dcterms:created xsi:type="dcterms:W3CDTF">2013-08-21T19:17:07Z</dcterms:created>
  <dcterms:modified xsi:type="dcterms:W3CDTF">2017-01-22T11:05:20Z</dcterms:modified>
</cp:coreProperties>
</file>