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83" r:id="rId3"/>
    <p:sldId id="257" r:id="rId4"/>
    <p:sldId id="282" r:id="rId5"/>
    <p:sldId id="292" r:id="rId6"/>
    <p:sldId id="293" r:id="rId7"/>
    <p:sldId id="294" r:id="rId8"/>
    <p:sldId id="295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59" r:id="rId18"/>
    <p:sldId id="298" r:id="rId19"/>
    <p:sldId id="296" r:id="rId20"/>
    <p:sldId id="297" r:id="rId21"/>
    <p:sldId id="315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  <p:sldId id="312" r:id="rId36"/>
    <p:sldId id="313" r:id="rId37"/>
    <p:sldId id="314" r:id="rId38"/>
    <p:sldId id="316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F9B"/>
    <a:srgbClr val="EBFF75"/>
    <a:srgbClr val="FFE0A3"/>
    <a:srgbClr val="FF3399"/>
    <a:srgbClr val="CC3399"/>
    <a:srgbClr val="70AC2E"/>
    <a:srgbClr val="C19FFF"/>
    <a:srgbClr val="CAB4EA"/>
    <a:srgbClr val="D3B5E9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248" autoAdjust="0"/>
  </p:normalViewPr>
  <p:slideViewPr>
    <p:cSldViewPr>
      <p:cViewPr varScale="1">
        <p:scale>
          <a:sx n="65" d="100"/>
          <a:sy n="65" d="100"/>
        </p:scale>
        <p:origin x="-194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4DD4B-FA7C-4460-AC36-F7E2EDB9EE10}" type="datetimeFigureOut">
              <a:rPr lang="bg-BG" smtClean="0"/>
              <a:t>22.1.2017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5C14A-8D44-429D-A2F8-B661B86F56A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70528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FB5BA-AD46-4A12-B99C-200C61DEF169}" type="datetimeFigureOut">
              <a:rPr lang="bg-BG" smtClean="0"/>
              <a:t>22.1.2017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8C91D-0853-48A5-ACE6-0091528D308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88840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61624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74194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b="1" dirty="0" smtClean="0"/>
              <a:t>Потребителите</a:t>
            </a:r>
            <a:r>
              <a:rPr lang="bg-BG" baseline="0" dirty="0" smtClean="0"/>
              <a:t>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 застрашени тяхното потомство да се роди с малформации. Техните семейства – понасят морални и материални щети.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Ръководството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фирмата производител от своя страна има поставени цели, които са свързани основно с печалбата и имиджа на организацията. При публично разобличаване последствията ще бъдат катастрофални за имиджа на фирмата, сериозни финансови загуби, евентуално фалит…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Акционерите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евентуално публично разгласяване ще доведе до срив в цените на акциите и до сериозни загуби за акционерите.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Служители и работещи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във фирмата – могат да загубят</a:t>
            </a:r>
            <a:r>
              <a:rPr lang="bg-BG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работата си.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Аптеките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в които е продаван медикамента – загуба на доверието на клиентите.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8423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Европейската регулация на лекарствените продукти се основава на </a:t>
            </a: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Регламент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726/2004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Европейския парламент и на Съвета на Европа, чрез който се установяват процедурите за разрешаване и контрол на лекарствените продукти.</a:t>
            </a:r>
          </a:p>
          <a:p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Директива 2001/83/ЕО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предвижда възможността критериите за качество, ефективност и безопасност на лекарствените продукти да се прилага при оценяване на съотношението риск/полза в момента на тяхното пускане на пазара, по време на подновяване на разрешението за употреба и по всяко друго време, което компетентният орган сметне за необходимо.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Според изискванията към лекарствените продукти, залегнали в </a:t>
            </a: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Закона за лекарствените продукти в хуманната медицина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лекарствата не трябва да представляват риск за пациента, произтичащ от недостатъчна безопасност, качество и ефективност. Системата за осигуряване на качеството работи като гарант, че са спазени всички изисквания за </a:t>
            </a:r>
            <a:r>
              <a:rPr lang="bg-BG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Добра производствена практика и Добра лабораторна практика.</a:t>
            </a: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71788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b="1" dirty="0" smtClean="0"/>
              <a:t>Аргументи по варианта с разобличаването:</a:t>
            </a:r>
          </a:p>
          <a:p>
            <a:r>
              <a:rPr lang="bg-BG" b="1" dirty="0" smtClean="0"/>
              <a:t>1</a:t>
            </a:r>
            <a:r>
              <a:rPr lang="bg-BG" b="1" baseline="0" dirty="0" smtClean="0"/>
              <a:t> – Премълчаване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 </a:t>
            </a:r>
            <a:r>
              <a:rPr lang="bg-BG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деонтологична гледна точка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намеренията на извършителя са морално неоправдани, тъй като не съвпадат с универсални принципи като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ненасяне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вреда, право на информираност на потребителя /пациента/, нормативни изисквания за безопасност…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 гледна точка на </a:t>
            </a:r>
            <a:r>
              <a:rPr lang="bg-BG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консеквенциалната теория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решението от една страна е добро за компанията – ще бъдат защитени интереси на ръководство, акционери, служители. От друга страна последствията за пациентите са ясни – случаите с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малформациите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ще продължат.</a:t>
            </a:r>
          </a:p>
          <a:p>
            <a:r>
              <a:rPr lang="bg-BG" b="1" dirty="0" smtClean="0"/>
              <a:t>2 – Разобличаване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 </a:t>
            </a:r>
            <a:r>
              <a:rPr lang="bg-BG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деонтологична гледна точка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такова решение е правилно. Моралът и правата на най-уязвимите – пациентите, са на първо място.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 </a:t>
            </a:r>
            <a:r>
              <a:rPr lang="bg-BG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консеквенциална</a:t>
            </a:r>
            <a:r>
              <a:rPr lang="bg-BG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гледна точка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резултатите от подобно поведение ще са катастрофални за компанията, акционерите, служителите...  В същото време публичното оповестяване ще доведе до прекратяване на употребата на медикамента, съответно и до предотвратяване на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последващи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случаи на новородени с малформации. Т.е решението е в полза на обществото.</a:t>
            </a:r>
          </a:p>
          <a:p>
            <a:endParaRPr lang="bg-BG" dirty="0" smtClean="0"/>
          </a:p>
          <a:p>
            <a:r>
              <a:rPr lang="bg-BG" b="1" dirty="0" smtClean="0"/>
              <a:t>Аргументи по варианта с изтеглянето от пазара: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bg-BG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гледна точка на </a:t>
            </a:r>
            <a:r>
              <a:rPr lang="bg-BG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</a:t>
            </a: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еонтологията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има два аспекта: постъпва се </a:t>
            </a:r>
            <a:r>
              <a:rPr lang="bg-BG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правилно спрямо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бременните, техните семейства и обществото като цяло като се спира от употреба лекарство, което нанася тежки вреди на пациентите – медикаментът е с изявен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тератогенен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ефект; постъпва се </a:t>
            </a:r>
            <a:r>
              <a:rPr lang="bg-BG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неправилно спрямо фармацевтичната фирма-производител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медикамента, тъй като по същество е решение за нанасяне на финансови загуби, както и за щети върху имиджа и загуба на доверие към фирмата на пациенти, аптеки, акционери. 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 гледна точка на </a:t>
            </a:r>
            <a:r>
              <a:rPr lang="bg-BG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консеквенциалния</a:t>
            </a: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подход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решението за изтегляне на медикамента е </a:t>
            </a:r>
            <a:r>
              <a:rPr lang="bg-BG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правилно по отношение на пациенти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общество, тъй като означава предотвратяване на риска от тежки увреждания на плода при бременни, приемащи медикамента; </a:t>
            </a:r>
            <a:r>
              <a:rPr lang="bg-BG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отношение на фирмата-производител решението също е правилно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тъй като ще изгради увереност в пациентите и обществото, че могат да се доверят на фармацевтична фирма, за която здравето и живота на потребителите на техните лекарства е приоритет и няма да допусне да бъдат застрашени.  </a:t>
            </a: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8120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Заключение по варианта с разобличаването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Изключителната сериозност на последствията прави консеквенциалната /утилитарна/ теория доминираща, която касае постигане на максимално добро за обществото. Ето защо публичното разгласяване на случая е най-добрата алтернатива за поведение. </a:t>
            </a:r>
          </a:p>
          <a:p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Заключение по варианта с изтеглянето на медикамента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Решението да се изтегли медикамента от аптечната мрежа няма разумна алтернатива. По правило, при сблъсък на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деонтологичния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консеквенциален подход приоритет има деонтологията, с изключение на казусите, при които прилагането на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деонтологичния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подход може да доведе до тежки последици. Този случай е класически пример за действие в условията на изключение. Единственият мотив да не се изтегли медикамента е прилагането на деонтологичен подход от гледна точка на финансовата политика на фирмата, но всички останали аргументи са в подкрепа на това решение. Последствията от продължаване на употребата на медикамента, което ще се случи, ако е наличен в аптечната мрежа, биха били твърде тежки за потърпевшите семейства и за цялото общество, в морален и икономически аспект. </a:t>
            </a:r>
          </a:p>
          <a:p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93278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заключение,</a:t>
            </a:r>
            <a:r>
              <a:rPr lang="bg-BG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bg-BG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кои </a:t>
            </a:r>
            <a:r>
              <a:rPr lang="bg-BG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 най-важните </a:t>
            </a:r>
            <a:r>
              <a:rPr lang="bg-BG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изисквания към етичния дизайн </a:t>
            </a:r>
            <a:r>
              <a:rPr lang="bg-BG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клинично изпитване?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38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9842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19970" y="3887115"/>
            <a:ext cx="7772400" cy="763525"/>
          </a:xfr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4650640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30B0-9DB5-4BFA-B32F-66B4D82D97DD}" type="datetime1">
              <a:rPr lang="en-US" smtClean="0"/>
              <a:t>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233B-C023-46B6-8E1F-1827D94CFB3C}" type="datetime1">
              <a:rPr lang="en-US" smtClean="0"/>
              <a:t>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EC4E-0AEF-4CD1-915D-9D3EA6118F2D}" type="datetime1">
              <a:rPr lang="en-US" smtClean="0"/>
              <a:t>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3DD9-40CC-443B-8F47-0AA5CA8E6E94}" type="datetime1">
              <a:rPr lang="en-US" smtClean="0"/>
              <a:t>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458115"/>
          </a:xfr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1"/>
            <a:ext cx="7329840" cy="397032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7016195" cy="458115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F9FC-6EAA-4FA7-9A6A-ED05C5003639}" type="datetime1">
              <a:rPr lang="en-US" smtClean="0"/>
              <a:t>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6514-B0DC-456E-ABCF-D39ABF3A5B11}" type="datetime1">
              <a:rPr lang="en-US" smtClean="0"/>
              <a:t>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1FD7F-D267-4337-895C-2875E5396DF0}" type="datetime1">
              <a:rPr lang="en-US" smtClean="0"/>
              <a:t>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140" y="1291130"/>
            <a:ext cx="8229600" cy="610820"/>
          </a:xfrm>
          <a:effectLst>
            <a:outerShdw blurRad="50800" dist="38100" dir="2700000" algn="tl" rotWithShape="0">
              <a:prstClr val="black">
                <a:alpha val="69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90195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531813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31813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81E2-4A90-4F60-BCC2-3850DA8A0520}" type="datetime1">
              <a:rPr lang="en-US" smtClean="0"/>
              <a:t>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C2CDD-4CDD-4741-9E8F-B5DBBB84032C}" type="datetime1">
              <a:rPr lang="en-US" smtClean="0"/>
              <a:t>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391B-756A-4636-9A8A-0B004CD78603}" type="datetime1">
              <a:rPr lang="en-US" smtClean="0"/>
              <a:t>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A0BA-C0C4-42E7-A329-E9F16359F0B1}" type="datetime1">
              <a:rPr lang="en-US" smtClean="0"/>
              <a:t>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6F9CB-8769-403C-AB30-C8092254C0D1}" type="datetime1">
              <a:rPr lang="en-US" smtClean="0"/>
              <a:t>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4560" y="3429000"/>
            <a:ext cx="7772400" cy="1221640"/>
          </a:xfrm>
        </p:spPr>
        <p:txBody>
          <a:bodyPr>
            <a:normAutofit/>
          </a:bodyPr>
          <a:lstStyle/>
          <a:p>
            <a:r>
              <a:rPr lang="bg-BG" b="1" dirty="0" smtClean="0"/>
              <a:t>Изследователска етика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803345"/>
            <a:ext cx="6719020" cy="1221640"/>
          </a:xfrm>
        </p:spPr>
        <p:txBody>
          <a:bodyPr>
            <a:normAutofit fontScale="92500" lnSpcReduction="20000"/>
          </a:bodyPr>
          <a:lstStyle/>
          <a:p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Проф. д-р Силвия </a:t>
            </a:r>
            <a:r>
              <a:rPr lang="bg-B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Александрова-Янкуловска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дмн</a:t>
            </a:r>
          </a:p>
          <a:p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Факултет „Обществено здраве“</a:t>
            </a:r>
          </a:p>
          <a:p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Медицински Университет -Плевен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86F9-317C-45DC-A8C4-9AB5072E605C}" type="datetime1">
              <a:rPr lang="en-US" smtClean="0"/>
              <a:t>1/22/2017</a:t>
            </a:fld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2B17-C7F2-48EF-A24C-8548B37D1019}" type="datetime1">
              <a:rPr lang="en-US" smtClean="0"/>
              <a:t>1/22/2017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143555" y="833015"/>
            <a:ext cx="7016195" cy="763526"/>
          </a:xfrm>
        </p:spPr>
        <p:txBody>
          <a:bodyPr>
            <a:normAutofit/>
          </a:bodyPr>
          <a:lstStyle/>
          <a:p>
            <a:pPr algn="l"/>
            <a:r>
              <a:rPr lang="bg-BG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Случаят с </a:t>
            </a:r>
            <a:r>
              <a:rPr lang="bg-BG" dirty="0" err="1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Талидомида</a:t>
            </a:r>
            <a:endParaRPr lang="en-US" dirty="0">
              <a:solidFill>
                <a:srgbClr val="F1FF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Текстово поле 7"/>
          <p:cNvSpPr txBox="1"/>
          <p:nvPr/>
        </p:nvSpPr>
        <p:spPr>
          <a:xfrm>
            <a:off x="143555" y="1443835"/>
            <a:ext cx="809336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>
                <a:solidFill>
                  <a:schemeClr val="bg1"/>
                </a:solidFill>
              </a:rPr>
              <a:t> </a:t>
            </a:r>
            <a:r>
              <a:rPr lang="bg-BG" sz="2000" dirty="0" smtClean="0">
                <a:solidFill>
                  <a:schemeClr val="bg1"/>
                </a:solidFill>
              </a:rPr>
              <a:t>    </a:t>
            </a:r>
            <a:r>
              <a:rPr lang="bg-BG" sz="2000" dirty="0" err="1" smtClean="0">
                <a:solidFill>
                  <a:schemeClr val="bg1"/>
                </a:solidFill>
              </a:rPr>
              <a:t>Талидомидът</a:t>
            </a:r>
            <a:r>
              <a:rPr lang="bg-BG" sz="2000" dirty="0" smtClean="0">
                <a:solidFill>
                  <a:schemeClr val="bg1"/>
                </a:solidFill>
              </a:rPr>
              <a:t> </a:t>
            </a:r>
            <a:r>
              <a:rPr lang="bg-BG" sz="2000" dirty="0">
                <a:solidFill>
                  <a:schemeClr val="bg1"/>
                </a:solidFill>
              </a:rPr>
              <a:t>е </a:t>
            </a:r>
            <a:r>
              <a:rPr lang="bg-BG" sz="2000" dirty="0" smtClean="0">
                <a:solidFill>
                  <a:schemeClr val="bg1"/>
                </a:solidFill>
              </a:rPr>
              <a:t>разработен </a:t>
            </a:r>
            <a:r>
              <a:rPr lang="bg-BG" sz="2000" dirty="0">
                <a:solidFill>
                  <a:schemeClr val="bg1"/>
                </a:solidFill>
              </a:rPr>
              <a:t>от германската компания „</a:t>
            </a:r>
            <a:r>
              <a:rPr lang="bg-BG" sz="2000" dirty="0" err="1">
                <a:solidFill>
                  <a:schemeClr val="bg1"/>
                </a:solidFill>
              </a:rPr>
              <a:t>Chemie</a:t>
            </a:r>
            <a:r>
              <a:rPr lang="bg-BG" sz="2000" dirty="0">
                <a:solidFill>
                  <a:schemeClr val="bg1"/>
                </a:solidFill>
              </a:rPr>
              <a:t> </a:t>
            </a:r>
            <a:r>
              <a:rPr lang="bg-BG" sz="2000" dirty="0" err="1">
                <a:solidFill>
                  <a:schemeClr val="bg1"/>
                </a:solidFill>
              </a:rPr>
              <a:t>Grünenthal</a:t>
            </a:r>
            <a:r>
              <a:rPr lang="bg-BG" sz="2000" dirty="0">
                <a:solidFill>
                  <a:schemeClr val="bg1"/>
                </a:solidFill>
              </a:rPr>
              <a:t>" и пуснат на пазара през 1957 г. Основно предписван като </a:t>
            </a:r>
            <a:r>
              <a:rPr lang="bg-BG" sz="2000" dirty="0" err="1">
                <a:solidFill>
                  <a:schemeClr val="bg1"/>
                </a:solidFill>
              </a:rPr>
              <a:t>седатив</a:t>
            </a:r>
            <a:r>
              <a:rPr lang="bg-BG" sz="2000" dirty="0">
                <a:solidFill>
                  <a:schemeClr val="bg1"/>
                </a:solidFill>
              </a:rPr>
              <a:t> или </a:t>
            </a:r>
            <a:r>
              <a:rPr lang="bg-BG" sz="2000" dirty="0" err="1">
                <a:solidFill>
                  <a:schemeClr val="bg1"/>
                </a:solidFill>
              </a:rPr>
              <a:t>транквилант</a:t>
            </a:r>
            <a:r>
              <a:rPr lang="bg-BG" sz="2000" dirty="0">
                <a:solidFill>
                  <a:schemeClr val="bg1"/>
                </a:solidFill>
              </a:rPr>
              <a:t>, той е препоръчван и при напрегнатост, безсъние, гастрит, сутрешно гадене при бременни. Медикаментът е бил отпускан без рецепта и е бил агресивно рекламиран като „напълно безопасен“, „нетоксичен“ и „безобиден</a:t>
            </a:r>
            <a:r>
              <a:rPr lang="bg-BG" sz="2000" dirty="0" smtClean="0">
                <a:solidFill>
                  <a:schemeClr val="bg1"/>
                </a:solidFill>
              </a:rPr>
              <a:t>“ от 1958 г. до 1961 г. </a:t>
            </a:r>
            <a:r>
              <a:rPr lang="bg-BG" sz="2000" dirty="0">
                <a:solidFill>
                  <a:schemeClr val="bg1"/>
                </a:solidFill>
              </a:rPr>
              <a:t>независимо от два алармиращи сигнала публикувани в </a:t>
            </a:r>
            <a:r>
              <a:rPr lang="en-US" sz="2000" dirty="0">
                <a:solidFill>
                  <a:schemeClr val="bg1"/>
                </a:solidFill>
              </a:rPr>
              <a:t>British Medical Journal. </a:t>
            </a:r>
            <a:endParaRPr lang="bg-BG" sz="2000" dirty="0" smtClean="0">
              <a:solidFill>
                <a:schemeClr val="bg1"/>
              </a:solidFill>
            </a:endParaRPr>
          </a:p>
          <a:p>
            <a:r>
              <a:rPr lang="bg-BG" sz="2000" dirty="0" smtClean="0">
                <a:solidFill>
                  <a:schemeClr val="bg1"/>
                </a:solidFill>
              </a:rPr>
              <a:t>     „</a:t>
            </a:r>
            <a:r>
              <a:rPr lang="bg-BG" sz="2000" dirty="0" err="1">
                <a:solidFill>
                  <a:schemeClr val="bg1"/>
                </a:solidFill>
              </a:rPr>
              <a:t>Chemie</a:t>
            </a:r>
            <a:r>
              <a:rPr lang="bg-BG" sz="2000" dirty="0">
                <a:solidFill>
                  <a:schemeClr val="bg1"/>
                </a:solidFill>
              </a:rPr>
              <a:t> </a:t>
            </a:r>
            <a:r>
              <a:rPr lang="bg-BG" sz="2000" dirty="0" err="1">
                <a:solidFill>
                  <a:schemeClr val="bg1"/>
                </a:solidFill>
              </a:rPr>
              <a:t>Grünenthal</a:t>
            </a:r>
            <a:r>
              <a:rPr lang="bg-BG" sz="2000" dirty="0">
                <a:solidFill>
                  <a:schemeClr val="bg1"/>
                </a:solidFill>
              </a:rPr>
              <a:t>" не е имала особен изследователски опит. По това време липсват официални норми за тестване на медикаменти. В средата на 50</a:t>
            </a:r>
            <a:r>
              <a:rPr lang="bg-BG" sz="2000" baseline="30000" dirty="0">
                <a:solidFill>
                  <a:schemeClr val="bg1"/>
                </a:solidFill>
              </a:rPr>
              <a:t>те</a:t>
            </a:r>
            <a:r>
              <a:rPr lang="bg-BG" sz="2000" dirty="0">
                <a:solidFill>
                  <a:schemeClr val="bg1"/>
                </a:solidFill>
              </a:rPr>
              <a:t> не се е знаело, че определени субстанции могат да преминават през плацентата. </a:t>
            </a:r>
            <a:endParaRPr lang="bg-BG" sz="2000" dirty="0" smtClean="0">
              <a:solidFill>
                <a:schemeClr val="bg1"/>
              </a:solidFill>
            </a:endParaRPr>
          </a:p>
          <a:p>
            <a:r>
              <a:rPr lang="bg-BG" sz="2000" dirty="0">
                <a:solidFill>
                  <a:schemeClr val="bg1"/>
                </a:solidFill>
              </a:rPr>
              <a:t> </a:t>
            </a:r>
            <a:r>
              <a:rPr lang="bg-BG" sz="2000" dirty="0" smtClean="0">
                <a:solidFill>
                  <a:schemeClr val="bg1"/>
                </a:solidFill>
              </a:rPr>
              <a:t>    Компанията </a:t>
            </a:r>
            <a:r>
              <a:rPr lang="bg-BG" sz="2000" dirty="0">
                <a:solidFill>
                  <a:schemeClr val="bg1"/>
                </a:solidFill>
              </a:rPr>
              <a:t>успява да запази позитивния имидж на талидомида </a:t>
            </a:r>
            <a:r>
              <a:rPr lang="bg-BG" sz="2000" dirty="0" smtClean="0">
                <a:solidFill>
                  <a:schemeClr val="bg1"/>
                </a:solidFill>
              </a:rPr>
              <a:t>(търговско </a:t>
            </a:r>
            <a:r>
              <a:rPr lang="bg-BG" sz="2000" dirty="0">
                <a:solidFill>
                  <a:schemeClr val="bg1"/>
                </a:solidFill>
              </a:rPr>
              <a:t>наименование </a:t>
            </a:r>
            <a:r>
              <a:rPr lang="en-US" sz="2000" dirty="0" err="1">
                <a:solidFill>
                  <a:schemeClr val="bg1"/>
                </a:solidFill>
              </a:rPr>
              <a:t>Contergan</a:t>
            </a:r>
            <a:r>
              <a:rPr lang="bg-BG" sz="2000" dirty="0">
                <a:solidFill>
                  <a:schemeClr val="bg1"/>
                </a:solidFill>
              </a:rPr>
              <a:t>) с всякакви средства включително натиск върху медицинските списания за непубликуване на негативни материали.</a:t>
            </a:r>
          </a:p>
        </p:txBody>
      </p:sp>
    </p:spTree>
    <p:extLst>
      <p:ext uri="{BB962C8B-B14F-4D97-AF65-F5344CB8AC3E}">
        <p14:creationId xmlns:p14="http://schemas.microsoft.com/office/powerpoint/2010/main" val="86102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0001">
            <a:off x="6270349" y="3054055"/>
            <a:ext cx="2338914" cy="3491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Картина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79687">
            <a:off x="294469" y="2970885"/>
            <a:ext cx="2400300" cy="3619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2B17-C7F2-48EF-A24C-8548B37D1019}" type="datetime1">
              <a:rPr lang="en-US" smtClean="0"/>
              <a:t>1/22/2017</a:t>
            </a:fld>
            <a:endParaRPr lang="en-US" dirty="0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Текстово поле 7"/>
          <p:cNvSpPr txBox="1"/>
          <p:nvPr/>
        </p:nvSpPr>
        <p:spPr>
          <a:xfrm>
            <a:off x="1823311" y="939572"/>
            <a:ext cx="5802789" cy="6001643"/>
          </a:xfrm>
          <a:prstGeom prst="rect">
            <a:avLst/>
          </a:prstGeom>
          <a:solidFill>
            <a:schemeClr val="bg1">
              <a:alpha val="90000"/>
            </a:schemeClr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bg-BG" sz="2400" dirty="0"/>
              <a:t> </a:t>
            </a:r>
            <a:r>
              <a:rPr lang="bg-BG" sz="2400" dirty="0" smtClean="0"/>
              <a:t>    </a:t>
            </a:r>
            <a:r>
              <a:rPr lang="bg-BG" sz="2400" dirty="0"/>
              <a:t>При последвалите съдебни процеси срещу компанията </a:t>
            </a:r>
            <a:r>
              <a:rPr lang="bg-BG" sz="2400" dirty="0" err="1"/>
              <a:t>Grünenthal</a:t>
            </a:r>
            <a:r>
              <a:rPr lang="bg-BG" sz="2400" dirty="0"/>
              <a:t> тя била обвинена в игнориране на докладите за странични ефекти, заплашване на конкретни лица, подавали оплаквания и непризнаване на причинно-следствената връзка между приема на талидомид и малформации при новородени. Маркетинговата кампания на фирмата била продиктувана от стремежа й да предотврати налагането на продажбата на талидомид само срещу рецепта, което вероятно е щяло да се случи, ако страничните ефекти са били оповестени</a:t>
            </a:r>
            <a:r>
              <a:rPr lang="bg-BG" sz="2400" dirty="0" smtClean="0"/>
              <a:t>.</a:t>
            </a:r>
          </a:p>
          <a:p>
            <a:r>
              <a:rPr lang="bg-BG" sz="2400" dirty="0"/>
              <a:t> </a:t>
            </a:r>
            <a:r>
              <a:rPr lang="bg-BG" sz="2400" dirty="0" smtClean="0"/>
              <a:t>    </a:t>
            </a:r>
            <a:r>
              <a:rPr lang="bg-BG" sz="2400" dirty="0"/>
              <a:t>Препаратът се смята за отговорен за </a:t>
            </a:r>
            <a:r>
              <a:rPr lang="bg-BG" sz="2400" dirty="0" err="1"/>
              <a:t>малформациите</a:t>
            </a:r>
            <a:r>
              <a:rPr lang="bg-BG" sz="2400" dirty="0"/>
              <a:t> на над 10 000 деца.</a:t>
            </a:r>
          </a:p>
        </p:txBody>
      </p:sp>
    </p:spTree>
    <p:extLst>
      <p:ext uri="{BB962C8B-B14F-4D97-AF65-F5344CB8AC3E}">
        <p14:creationId xmlns:p14="http://schemas.microsoft.com/office/powerpoint/2010/main" val="240371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391B-756A-4636-9A8A-0B004CD78603}" type="datetime1">
              <a:rPr lang="en-US" smtClean="0"/>
              <a:t>1/22/2017</a:t>
            </a:fld>
            <a:endParaRPr lang="en-U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448965" y="2207360"/>
            <a:ext cx="68717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bg-BG" sz="2400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Кой е основният проблем в случая?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bg1"/>
                </a:solidFill>
              </a:rPr>
              <a:t>Трябва </a:t>
            </a:r>
            <a:r>
              <a:rPr lang="bg-BG" sz="2400" dirty="0">
                <a:solidFill>
                  <a:schemeClr val="bg1"/>
                </a:solidFill>
              </a:rPr>
              <a:t>ли </a:t>
            </a:r>
            <a:r>
              <a:rPr lang="bg-BG" sz="2400" dirty="0" smtClean="0">
                <a:solidFill>
                  <a:schemeClr val="bg1"/>
                </a:solidFill>
              </a:rPr>
              <a:t>служител на компанията да </a:t>
            </a:r>
            <a:r>
              <a:rPr lang="bg-BG" sz="2400" dirty="0">
                <a:solidFill>
                  <a:schemeClr val="bg1"/>
                </a:solidFill>
              </a:rPr>
              <a:t>пристъпи към </a:t>
            </a:r>
            <a:r>
              <a:rPr lang="en-US" sz="2400" dirty="0">
                <a:solidFill>
                  <a:schemeClr val="bg1"/>
                </a:solidFill>
              </a:rPr>
              <a:t>whistleblowing</a:t>
            </a:r>
            <a:r>
              <a:rPr lang="bg-BG" sz="2400" dirty="0">
                <a:solidFill>
                  <a:schemeClr val="bg1"/>
                </a:solidFill>
              </a:rPr>
              <a:t> /разобличаване</a:t>
            </a:r>
            <a:r>
              <a:rPr lang="bg-BG" sz="2400" dirty="0" smtClean="0">
                <a:solidFill>
                  <a:schemeClr val="bg1"/>
                </a:solidFill>
              </a:rPr>
              <a:t>/?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chemeClr val="bg1"/>
                </a:solidFill>
              </a:rPr>
              <a:t>Трябва ли фармацевтичната </a:t>
            </a:r>
            <a:r>
              <a:rPr lang="bg-BG" sz="2400" dirty="0" smtClean="0">
                <a:solidFill>
                  <a:schemeClr val="bg1"/>
                </a:solidFill>
              </a:rPr>
              <a:t>фирма</a:t>
            </a:r>
            <a:r>
              <a:rPr lang="bg-BG" sz="2400" dirty="0">
                <a:solidFill>
                  <a:schemeClr val="bg1"/>
                </a:solidFill>
              </a:rPr>
              <a:t> </a:t>
            </a:r>
            <a:r>
              <a:rPr lang="bg-BG" sz="2400" dirty="0" smtClean="0">
                <a:solidFill>
                  <a:schemeClr val="bg1"/>
                </a:solidFill>
              </a:rPr>
              <a:t>публично </a:t>
            </a:r>
            <a:r>
              <a:rPr lang="bg-BG" sz="2400" dirty="0">
                <a:solidFill>
                  <a:schemeClr val="bg1"/>
                </a:solidFill>
              </a:rPr>
              <a:t>да признае и поеме отговорността за </a:t>
            </a:r>
            <a:r>
              <a:rPr lang="bg-BG" sz="2400" dirty="0" smtClean="0">
                <a:solidFill>
                  <a:schemeClr val="bg1"/>
                </a:solidFill>
              </a:rPr>
              <a:t>причинените увреждания и </a:t>
            </a:r>
            <a:r>
              <a:rPr lang="bg-BG" sz="2400" dirty="0">
                <a:solidFill>
                  <a:schemeClr val="bg1"/>
                </a:solidFill>
              </a:rPr>
              <a:t>да </a:t>
            </a:r>
            <a:r>
              <a:rPr lang="bg-BG" sz="2400" dirty="0" smtClean="0">
                <a:solidFill>
                  <a:schemeClr val="bg1"/>
                </a:solidFill>
              </a:rPr>
              <a:t>изтегли препарата от </a:t>
            </a:r>
            <a:r>
              <a:rPr lang="bg-BG" sz="2400" dirty="0">
                <a:solidFill>
                  <a:schemeClr val="bg1"/>
                </a:solidFill>
              </a:rPr>
              <a:t>аптечната </a:t>
            </a:r>
            <a:r>
              <a:rPr lang="bg-BG" sz="2400" dirty="0" smtClean="0">
                <a:solidFill>
                  <a:schemeClr val="bg1"/>
                </a:solidFill>
              </a:rPr>
              <a:t>мрежа?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448965" y="1443835"/>
            <a:ext cx="7329840" cy="61082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200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Методология за етичен анализ</a:t>
            </a:r>
            <a:endParaRPr lang="en-US" sz="3200" dirty="0">
              <a:solidFill>
                <a:srgbClr val="F1FF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856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391B-756A-4636-9A8A-0B004CD78603}" type="datetime1">
              <a:rPr lang="en-US" smtClean="0"/>
              <a:t>1/22/2017</a:t>
            </a:fld>
            <a:endParaRPr lang="en-U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448965" y="2207360"/>
            <a:ext cx="68717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bg-BG" sz="2400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Кои са заинтересованите страни в дилемата и каква е връзката им със случая?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bg1"/>
                </a:solidFill>
              </a:rPr>
              <a:t>Потребителите /бременните/ и техните семейства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bg1"/>
                </a:solidFill>
              </a:rPr>
              <a:t>Ръководството на фирмата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bg1"/>
                </a:solidFill>
              </a:rPr>
              <a:t>Акционери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bg1"/>
                </a:solidFill>
              </a:rPr>
              <a:t>Служители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bg1"/>
                </a:solidFill>
              </a:rPr>
              <a:t>Аптечната мрежа</a:t>
            </a:r>
            <a:endParaRPr lang="bg-BG" sz="2400" dirty="0">
              <a:solidFill>
                <a:schemeClr val="bg1"/>
              </a:solidFill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448965" y="1443835"/>
            <a:ext cx="7329840" cy="61082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200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Методология за етичен анализ</a:t>
            </a:r>
            <a:endParaRPr lang="en-US" sz="3200" dirty="0">
              <a:solidFill>
                <a:srgbClr val="F1FF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409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391B-756A-4636-9A8A-0B004CD78603}" type="datetime1">
              <a:rPr lang="en-US" smtClean="0"/>
              <a:t>1/22/2017</a:t>
            </a:fld>
            <a:endParaRPr lang="en-U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448965" y="2207360"/>
            <a:ext cx="687172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bg-BG" sz="2400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Кои правила/норми са приложими към дилемата?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chemeClr val="bg1"/>
                </a:solidFill>
              </a:rPr>
              <a:t>По това време липсват официални норми за тестване на медикаменти</a:t>
            </a:r>
            <a:r>
              <a:rPr lang="bg-BG" sz="2400" dirty="0" smtClean="0">
                <a:solidFill>
                  <a:schemeClr val="bg1"/>
                </a:solidFill>
              </a:rPr>
              <a:t>.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bg1"/>
                </a:solidFill>
              </a:rPr>
              <a:t>Днес редица документи: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bg1"/>
                </a:solidFill>
              </a:rPr>
              <a:t>Регламент </a:t>
            </a:r>
            <a:r>
              <a:rPr lang="en-US" sz="2000" dirty="0">
                <a:solidFill>
                  <a:schemeClr val="bg1"/>
                </a:solidFill>
              </a:rPr>
              <a:t>(</a:t>
            </a:r>
            <a:r>
              <a:rPr lang="bg-BG" sz="2000" dirty="0">
                <a:solidFill>
                  <a:schemeClr val="bg1"/>
                </a:solidFill>
              </a:rPr>
              <a:t>ЕО</a:t>
            </a:r>
            <a:r>
              <a:rPr lang="en-US" sz="2000" dirty="0">
                <a:solidFill>
                  <a:schemeClr val="bg1"/>
                </a:solidFill>
              </a:rPr>
              <a:t>)</a:t>
            </a:r>
            <a:r>
              <a:rPr lang="bg-BG" sz="2000" dirty="0">
                <a:solidFill>
                  <a:schemeClr val="bg1"/>
                </a:solidFill>
              </a:rPr>
              <a:t>№ 726/2004 на Европейския парламент и на Съвета на </a:t>
            </a:r>
            <a:r>
              <a:rPr lang="bg-BG" sz="2000" dirty="0" smtClean="0">
                <a:solidFill>
                  <a:schemeClr val="bg1"/>
                </a:solidFill>
              </a:rPr>
              <a:t>Европа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bg1"/>
                </a:solidFill>
              </a:rPr>
              <a:t>Директива </a:t>
            </a:r>
            <a:r>
              <a:rPr lang="bg-BG" sz="2000" dirty="0" smtClean="0">
                <a:solidFill>
                  <a:schemeClr val="bg1"/>
                </a:solidFill>
              </a:rPr>
              <a:t>2001/83/ЕО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</a:rPr>
              <a:t>Закон </a:t>
            </a:r>
            <a:r>
              <a:rPr lang="bg-BG" sz="2000" dirty="0">
                <a:solidFill>
                  <a:schemeClr val="bg1"/>
                </a:solidFill>
              </a:rPr>
              <a:t>за лекарствените продукти в хуманната </a:t>
            </a:r>
            <a:r>
              <a:rPr lang="bg-BG" sz="2000" dirty="0" smtClean="0">
                <a:solidFill>
                  <a:schemeClr val="bg1"/>
                </a:solidFill>
              </a:rPr>
              <a:t>медицина</a:t>
            </a:r>
            <a:endParaRPr lang="bg-BG" sz="2400" dirty="0" smtClean="0">
              <a:solidFill>
                <a:schemeClr val="bg1"/>
              </a:solidFill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448965" y="1443835"/>
            <a:ext cx="7329840" cy="61082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200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Методология за етичен анализ</a:t>
            </a:r>
            <a:endParaRPr lang="en-US" sz="3200" dirty="0">
              <a:solidFill>
                <a:srgbClr val="F1FF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718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6260" y="1689001"/>
            <a:ext cx="7787955" cy="671064"/>
          </a:xfrm>
        </p:spPr>
        <p:txBody>
          <a:bodyPr>
            <a:normAutofit fontScale="90000"/>
          </a:bodyPr>
          <a:lstStyle/>
          <a:p>
            <a:r>
              <a:rPr lang="bg-BG" sz="3400" dirty="0" smtClean="0"/>
              <a:t>Методология за етичен анализ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sz="2400" dirty="0" smtClean="0"/>
              <a:t>4</a:t>
            </a:r>
            <a:r>
              <a:rPr lang="bg-BG" sz="2700" dirty="0" smtClean="0"/>
              <a:t>.</a:t>
            </a:r>
            <a:r>
              <a:rPr lang="bg-BG" dirty="0" smtClean="0"/>
              <a:t> </a:t>
            </a:r>
            <a:r>
              <a:rPr lang="bg-BG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Какви </a:t>
            </a:r>
            <a:r>
              <a:rPr lang="bg-BG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аргументи могат да бъдат изтъкнати</a:t>
            </a:r>
            <a:r>
              <a:rPr lang="bg-BG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r>
              <a:rPr lang="bg-BG" dirty="0" smtClean="0"/>
              <a:t/>
            </a:r>
            <a:br>
              <a:rPr lang="bg-BG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96260" y="2331123"/>
            <a:ext cx="2748690" cy="487057"/>
          </a:xfrm>
        </p:spPr>
        <p:txBody>
          <a:bodyPr/>
          <a:lstStyle/>
          <a:p>
            <a:r>
              <a:rPr lang="bg-BG" dirty="0" smtClean="0"/>
              <a:t>Разобличаване?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43555" y="2989928"/>
            <a:ext cx="4040188" cy="3340467"/>
          </a:xfrm>
          <a:noFill/>
          <a:effectLst>
            <a:softEdge rad="31750"/>
          </a:effectLst>
          <a:scene3d>
            <a:camera prst="perspectiveRight"/>
            <a:lightRig rig="threePt" dir="t"/>
          </a:scene3d>
        </p:spPr>
        <p:txBody>
          <a:bodyPr>
            <a:normAutofit fontScale="92500" lnSpcReduction="10000"/>
          </a:bodyPr>
          <a:lstStyle/>
          <a:p>
            <a:pPr marL="571500" indent="-514350"/>
            <a:r>
              <a:rPr lang="bg-BG" sz="2800" dirty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 1 – премълчаване</a:t>
            </a:r>
          </a:p>
          <a:p>
            <a:pPr marL="1428750" lvl="2" indent="-514350"/>
            <a:r>
              <a:rPr lang="bg-BG" sz="2400" dirty="0" err="1"/>
              <a:t>Деонтология</a:t>
            </a:r>
            <a:r>
              <a:rPr lang="bg-BG" sz="2400" dirty="0"/>
              <a:t> – НЕ</a:t>
            </a:r>
          </a:p>
          <a:p>
            <a:pPr marL="1428750" lvl="2" indent="-514350"/>
            <a:r>
              <a:rPr lang="bg-BG" sz="2400" dirty="0"/>
              <a:t>Утилитаризъм – ДА</a:t>
            </a:r>
          </a:p>
          <a:p>
            <a:pPr marL="571500" indent="-514350"/>
            <a:r>
              <a:rPr lang="bg-BG" sz="2800" dirty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 2 – разобличаване</a:t>
            </a:r>
          </a:p>
          <a:p>
            <a:pPr marL="1428750" lvl="2" indent="-514350"/>
            <a:r>
              <a:rPr lang="bg-BG" sz="2400" dirty="0" err="1"/>
              <a:t>Деонтология</a:t>
            </a:r>
            <a:r>
              <a:rPr lang="bg-BG" sz="2400" dirty="0"/>
              <a:t> – ДА</a:t>
            </a:r>
          </a:p>
          <a:p>
            <a:pPr marL="1428750" lvl="2" indent="-514350"/>
            <a:r>
              <a:rPr lang="bg-BG" sz="2400" dirty="0"/>
              <a:t>Утилитаризъм – НЕ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113885" y="2360065"/>
            <a:ext cx="3054100" cy="487057"/>
          </a:xfrm>
          <a:scene3d>
            <a:camera prst="perspectiveLeft"/>
            <a:lightRig rig="threePt" dir="t"/>
          </a:scene3d>
        </p:spPr>
        <p:txBody>
          <a:bodyPr/>
          <a:lstStyle/>
          <a:p>
            <a:r>
              <a:rPr lang="bg-BG" dirty="0" smtClean="0">
                <a:solidFill>
                  <a:schemeClr val="tx1"/>
                </a:solidFill>
              </a:rPr>
              <a:t>Изтегляне от пазара?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961180" y="2837223"/>
            <a:ext cx="4041775" cy="3340467"/>
          </a:xfrm>
          <a:solidFill>
            <a:schemeClr val="bg1">
              <a:alpha val="40000"/>
            </a:schemeClr>
          </a:solidFill>
          <a:effectLst>
            <a:softEdge rad="31750"/>
          </a:effectLst>
          <a:scene3d>
            <a:camera prst="perspectiveLeft"/>
            <a:lightRig rig="threePt" dir="t"/>
          </a:scene3d>
        </p:spPr>
        <p:txBody>
          <a:bodyPr>
            <a:normAutofit lnSpcReduction="10000"/>
          </a:bodyPr>
          <a:lstStyle/>
          <a:p>
            <a:r>
              <a:rPr lang="bg-BG" dirty="0" err="1" smtClean="0">
                <a:solidFill>
                  <a:schemeClr val="tx1"/>
                </a:solidFill>
              </a:rPr>
              <a:t>Деонтология</a:t>
            </a:r>
            <a:r>
              <a:rPr lang="bg-BG" dirty="0" smtClean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bg-BG" dirty="0" smtClean="0">
                <a:solidFill>
                  <a:schemeClr val="tx1"/>
                </a:solidFill>
              </a:rPr>
              <a:t>ДА по отношение на потребители</a:t>
            </a:r>
          </a:p>
          <a:p>
            <a:pPr lvl="1"/>
            <a:r>
              <a:rPr lang="bg-BG" dirty="0" smtClean="0">
                <a:solidFill>
                  <a:schemeClr val="tx1"/>
                </a:solidFill>
              </a:rPr>
              <a:t>НЕ по отношение на фирмата</a:t>
            </a:r>
          </a:p>
          <a:p>
            <a:r>
              <a:rPr lang="bg-BG" dirty="0" smtClean="0">
                <a:solidFill>
                  <a:schemeClr val="tx1"/>
                </a:solidFill>
              </a:rPr>
              <a:t>Утилитаризъм:</a:t>
            </a:r>
          </a:p>
          <a:p>
            <a:pPr lvl="1"/>
            <a:r>
              <a:rPr lang="bg-BG" dirty="0" smtClean="0">
                <a:solidFill>
                  <a:schemeClr val="tx1"/>
                </a:solidFill>
              </a:rPr>
              <a:t>ДА по отношение на потребители и общество</a:t>
            </a:r>
          </a:p>
          <a:p>
            <a:pPr lvl="1"/>
            <a:r>
              <a:rPr lang="bg-BG" dirty="0" smtClean="0">
                <a:solidFill>
                  <a:schemeClr val="tx1"/>
                </a:solidFill>
              </a:rPr>
              <a:t>ДА по отношение на фирмата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A262-AFC2-4762-B58F-41295471E8E0}" type="datetime1">
              <a:rPr lang="en-US" smtClean="0"/>
              <a:t>1/22/2017</a:t>
            </a:fld>
            <a:endParaRPr lang="en-US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391B-756A-4636-9A8A-0B004CD78603}" type="datetime1">
              <a:rPr lang="en-US" smtClean="0"/>
              <a:t>1/22/2017</a:t>
            </a:fld>
            <a:endParaRPr lang="en-U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448965" y="2207360"/>
            <a:ext cx="68717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bg-BG" sz="2400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Заключение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bg1"/>
                </a:solidFill>
              </a:rPr>
              <a:t>Изключителната сериозност на последиците накланя везните към разобличаване.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bg1"/>
                </a:solidFill>
              </a:rPr>
              <a:t>Изтеглянето на медикамента няма разумна алтернатива.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endParaRPr lang="bg-BG" sz="2400" dirty="0" smtClean="0">
              <a:solidFill>
                <a:schemeClr val="bg1"/>
              </a:solidFill>
            </a:endParaRPr>
          </a:p>
          <a:p>
            <a:r>
              <a:rPr lang="bg-BG" sz="2400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Бихте </a:t>
            </a:r>
            <a:r>
              <a:rPr lang="bg-BG" sz="2400" dirty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 подкрепили заключението</a:t>
            </a:r>
            <a:r>
              <a:rPr lang="bg-BG" sz="2400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bg-BG" sz="2400" dirty="0">
              <a:solidFill>
                <a:schemeClr val="bg1"/>
              </a:solidFill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448965" y="1443835"/>
            <a:ext cx="7329840" cy="61082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200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Методология за етичен анализ</a:t>
            </a:r>
            <a:endParaRPr lang="en-US" sz="3200" dirty="0">
              <a:solidFill>
                <a:srgbClr val="F1FF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827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bg-BG" dirty="0" smtClean="0"/>
              <a:t>Основните принципи в етиката приложени към експерименти с хора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7016195" cy="4581150"/>
          </a:xfrm>
        </p:spPr>
        <p:txBody>
          <a:bodyPr>
            <a:normAutofit fontScale="92500"/>
          </a:bodyPr>
          <a:lstStyle/>
          <a:p>
            <a:pPr lvl="0" hangingPunct="0"/>
            <a:r>
              <a:rPr lang="bg-BG" b="1" i="1" dirty="0"/>
              <a:t>Уважението към автономността</a:t>
            </a:r>
            <a:r>
              <a:rPr lang="bg-BG" dirty="0"/>
              <a:t> се проявява в защита на правото на личността да даде информирано съгласие за участие в медицински експеримент и на правото на конфиденциалност.</a:t>
            </a:r>
          </a:p>
          <a:p>
            <a:pPr lvl="0" hangingPunct="0"/>
            <a:r>
              <a:rPr lang="bg-BG" b="1" i="1" dirty="0"/>
              <a:t>Принципът на благодеянието</a:t>
            </a:r>
            <a:r>
              <a:rPr lang="bg-BG" dirty="0"/>
              <a:t> изисква интересът на пациентът да е поставен на първо място и да се гарантира благоприятно съотношение между потенциалните ползи и рискове от участието в </a:t>
            </a:r>
            <a:r>
              <a:rPr lang="bg-BG" dirty="0" err="1"/>
              <a:t>биомедицинското</a:t>
            </a:r>
            <a:r>
              <a:rPr lang="bg-BG" dirty="0"/>
              <a:t> изследване.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2B17-C7F2-48EF-A24C-8548B37D1019}" type="datetime1">
              <a:rPr lang="en-US" smtClean="0"/>
              <a:t>1/22/2017</a:t>
            </a:fld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bg-BG" dirty="0" smtClean="0"/>
              <a:t>Основните принципи в етиката приложени към експерименти с хора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7016195" cy="4581150"/>
          </a:xfrm>
        </p:spPr>
        <p:txBody>
          <a:bodyPr>
            <a:normAutofit fontScale="92500"/>
          </a:bodyPr>
          <a:lstStyle/>
          <a:p>
            <a:pPr lvl="0" hangingPunct="0"/>
            <a:r>
              <a:rPr lang="bg-BG" b="1" i="1" dirty="0"/>
              <a:t>Ненанасянето на вреда </a:t>
            </a:r>
            <a:r>
              <a:rPr lang="bg-BG" dirty="0"/>
              <a:t>се изразява в изискването на пациента или здравия доброволец да не се нанесе вреда в резултат на участието му в експеримента.</a:t>
            </a:r>
          </a:p>
          <a:p>
            <a:pPr lvl="0" hangingPunct="0"/>
            <a:r>
              <a:rPr lang="bg-BG" b="1" i="1" dirty="0"/>
              <a:t>Справедливостта</a:t>
            </a:r>
            <a:r>
              <a:rPr lang="bg-BG" dirty="0"/>
              <a:t> се проявява в разпределението на ползите и негативните ефекти от изследването. Не е справедливо да се експериментира върху лица с повишен риск, както и да не се включват в проучването лица, които биха имали полза от участието си в експеримента.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2B17-C7F2-48EF-A24C-8548B37D1019}" type="datetime1">
              <a:rPr lang="en-US" smtClean="0"/>
              <a:t>1/22/2017</a:t>
            </a:fld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4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bg-BG" altLang="bg-BG" i="1" dirty="0" smtClean="0"/>
              <a:t>НЮРНБЕРГСКИ КОДЕКС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bg-BG" sz="2600" dirty="0" smtClean="0">
                <a:solidFill>
                  <a:srgbClr val="FFFF00"/>
                </a:solidFill>
              </a:rPr>
              <a:t>Доброволно съгласие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bg-BG" sz="2600" dirty="0" smtClean="0"/>
              <a:t>Плодотворни резултати за благото на обществото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bg-BG" sz="2600" dirty="0" smtClean="0"/>
              <a:t>Очакваните резултати да оправдават извършването на експеримента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bg-BG" sz="2600" dirty="0" smtClean="0"/>
              <a:t>Избягване на физическо и психическо страдание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bg-BG" sz="2600" dirty="0" smtClean="0"/>
              <a:t>Експеримент не трябва да се провежда при подозирана смърт или </a:t>
            </a:r>
            <a:r>
              <a:rPr lang="bg-BG" altLang="bg-BG" sz="2600" dirty="0" err="1" smtClean="0"/>
              <a:t>инвалидизиране</a:t>
            </a:r>
            <a:endParaRPr lang="bg-BG" altLang="bg-BG" sz="2600" dirty="0" smtClean="0"/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altLang="bg-BG" sz="2600" dirty="0" smtClean="0"/>
              <a:t>Степента на приемания риск трябва да не превишава важността на проблема, който би се разрешил с експеримента</a:t>
            </a:r>
          </a:p>
        </p:txBody>
      </p:sp>
    </p:spTree>
    <p:extLst>
      <p:ext uri="{BB962C8B-B14F-4D97-AF65-F5344CB8AC3E}">
        <p14:creationId xmlns:p14="http://schemas.microsoft.com/office/powerpoint/2010/main" val="400142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План на лекция 6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1901951"/>
            <a:ext cx="7329840" cy="427573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bg-BG" dirty="0"/>
              <a:t>Видове експерименти (медицински изследвания) с </a:t>
            </a:r>
            <a:r>
              <a:rPr lang="bg-BG" dirty="0" smtClean="0"/>
              <a:t>хора</a:t>
            </a:r>
          </a:p>
          <a:p>
            <a:pPr marL="514350" indent="-514350">
              <a:buAutoNum type="arabicPeriod"/>
            </a:pPr>
            <a:r>
              <a:rPr lang="bg-BG" dirty="0"/>
              <a:t>Разработване на нови медикаменти – случаят с </a:t>
            </a:r>
            <a:r>
              <a:rPr lang="bg-BG" dirty="0" err="1" smtClean="0"/>
              <a:t>Талидомида</a:t>
            </a:r>
            <a:endParaRPr lang="bg-BG" dirty="0"/>
          </a:p>
          <a:p>
            <a:pPr marL="514350" indent="-514350">
              <a:buAutoNum type="arabicPeriod"/>
            </a:pPr>
            <a:r>
              <a:rPr lang="bg-BG" dirty="0" smtClean="0"/>
              <a:t>Основни </a:t>
            </a:r>
            <a:r>
              <a:rPr lang="bg-BG" dirty="0"/>
              <a:t>етични принципи при експериментиране </a:t>
            </a:r>
            <a:r>
              <a:rPr lang="bg-BG" dirty="0" smtClean="0"/>
              <a:t>с хора в </a:t>
            </a:r>
            <a:r>
              <a:rPr lang="bg-BG" dirty="0"/>
              <a:t>Нюрнбергски </a:t>
            </a:r>
            <a:r>
              <a:rPr lang="bg-BG" dirty="0" smtClean="0"/>
              <a:t>кодекс и </a:t>
            </a:r>
            <a:r>
              <a:rPr lang="bg-BG" dirty="0"/>
              <a:t>Декларация от Хелзинки. 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1/22/2017</a:t>
            </a:fld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83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bg-BG" altLang="bg-BG" i="1" dirty="0" smtClean="0"/>
              <a:t>НЮРНБЕРГСКИ КОДЕКС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71500" indent="-571500" eaLnBrk="1" hangingPunct="1">
              <a:buFont typeface="Wingdings" pitchFamily="2" charset="2"/>
              <a:buAutoNum type="arabicPeriod" startAt="7"/>
            </a:pPr>
            <a:r>
              <a:rPr lang="bg-BG" altLang="bg-BG" sz="2600" smtClean="0"/>
              <a:t>Адекватна подготовка за защита на участниците от увреда или смърт </a:t>
            </a:r>
          </a:p>
          <a:p>
            <a:pPr marL="571500" indent="-571500" eaLnBrk="1" hangingPunct="1">
              <a:buFont typeface="Wingdings" pitchFamily="2" charset="2"/>
              <a:buAutoNum type="arabicPeriod" startAt="7"/>
            </a:pPr>
            <a:r>
              <a:rPr lang="bg-BG" altLang="bg-BG" sz="2600" smtClean="0"/>
              <a:t>Експерименти се провеждат само от научно компетентни лица</a:t>
            </a:r>
          </a:p>
          <a:p>
            <a:pPr marL="571500" indent="-571500" eaLnBrk="1" hangingPunct="1">
              <a:buFont typeface="Wingdings" pitchFamily="2" charset="2"/>
              <a:buAutoNum type="arabicPeriod" startAt="7"/>
            </a:pPr>
            <a:r>
              <a:rPr lang="bg-BG" altLang="bg-BG" sz="2600" smtClean="0"/>
              <a:t>По време на експеримента лицата трябва да са свободни да се откажат от участие по всяко време </a:t>
            </a:r>
          </a:p>
          <a:p>
            <a:pPr marL="571500" indent="-571500" eaLnBrk="1" hangingPunct="1">
              <a:buFont typeface="Wingdings" pitchFamily="2" charset="2"/>
              <a:buAutoNum type="arabicPeriod" startAt="7"/>
            </a:pPr>
            <a:r>
              <a:rPr lang="bg-BG" altLang="bg-BG" sz="2600" smtClean="0"/>
              <a:t>Изследователят трябва да готов да прекъсне експеримента в момента, в който се появи вероятност за увреждане на обектите </a:t>
            </a:r>
          </a:p>
        </p:txBody>
      </p:sp>
    </p:spTree>
    <p:extLst>
      <p:ext uri="{BB962C8B-B14F-4D97-AF65-F5344CB8AC3E}">
        <p14:creationId xmlns:p14="http://schemas.microsoft.com/office/powerpoint/2010/main" val="183259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96260" y="5261460"/>
            <a:ext cx="7482545" cy="916230"/>
          </a:xfrm>
        </p:spPr>
        <p:txBody>
          <a:bodyPr>
            <a:noAutofit/>
          </a:bodyPr>
          <a:lstStyle/>
          <a:p>
            <a:r>
              <a:rPr lang="bg-BG" sz="2800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ЕТИЧНИ ПРИНЦИПИ</a:t>
            </a:r>
            <a:br>
              <a:rPr lang="bg-BG" sz="2800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2800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ДЕКЛАРАЦИЯТА ОТ ХЕЛЗИНКИ</a:t>
            </a:r>
            <a:endParaRPr lang="bg-BG" sz="2800" dirty="0">
              <a:solidFill>
                <a:srgbClr val="F1FF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Контейнер за картина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>
          <a:xfrm>
            <a:off x="0" y="527605"/>
            <a:ext cx="6709870" cy="45811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233B-C023-46B6-8E1F-1827D94CFB3C}" type="datetime1">
              <a:rPr lang="en-US" smtClean="0"/>
              <a:t>1/22/2017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1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50826" y="1943396"/>
            <a:ext cx="7833390" cy="4539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2800" b="1" i="1" dirty="0">
                <a:solidFill>
                  <a:srgbClr val="FFFF00"/>
                </a:solidFill>
              </a:rPr>
              <a:t>Изискване </a:t>
            </a:r>
            <a:r>
              <a:rPr lang="bg-BG" altLang="bg-BG" sz="2800" b="1" i="1" dirty="0" smtClean="0">
                <a:solidFill>
                  <a:srgbClr val="FFFF00"/>
                </a:solidFill>
              </a:rPr>
              <a:t>за Етична </a:t>
            </a:r>
            <a:r>
              <a:rPr lang="bg-BG" altLang="bg-BG" sz="2800" b="1" i="1" dirty="0">
                <a:solidFill>
                  <a:srgbClr val="FFFF00"/>
                </a:solidFill>
              </a:rPr>
              <a:t>комисия</a:t>
            </a:r>
            <a:r>
              <a:rPr lang="en-US" altLang="bg-BG" sz="2800" dirty="0"/>
              <a:t> </a:t>
            </a:r>
            <a:br>
              <a:rPr lang="en-US" altLang="bg-BG" sz="2800" dirty="0"/>
            </a:br>
            <a:endParaRPr lang="bg-BG" altLang="bg-BG" sz="2800" dirty="0"/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2400" i="1" dirty="0" smtClean="0">
                <a:solidFill>
                  <a:schemeClr val="bg1"/>
                </a:solidFill>
              </a:rPr>
              <a:t>Изследователският </a:t>
            </a:r>
            <a:r>
              <a:rPr lang="bg-BG" altLang="bg-BG" sz="2400" i="1" dirty="0">
                <a:solidFill>
                  <a:schemeClr val="bg1"/>
                </a:solidFill>
              </a:rPr>
              <a:t>протокол трябва да се представи за разглеждане, обсъждане и одобрение пред</a:t>
            </a:r>
            <a:r>
              <a:rPr lang="bg-BG" altLang="bg-BG" sz="2400" b="1" i="1" dirty="0">
                <a:solidFill>
                  <a:schemeClr val="bg1"/>
                </a:solidFill>
              </a:rPr>
              <a:t> етична комисия преди началото на проучването. </a:t>
            </a:r>
            <a:r>
              <a:rPr lang="bg-BG" altLang="bg-BG" sz="2400" i="1" dirty="0">
                <a:solidFill>
                  <a:schemeClr val="bg1"/>
                </a:solidFill>
              </a:rPr>
              <a:t>Етичната комисия трябва да е прозрачна при функционирането си, трябва да е независима от изследователя, спонсора или от всякакво друго незаконно въздействие. (т. 23/2013).</a:t>
            </a:r>
            <a:r>
              <a:rPr lang="bg-BG" altLang="bg-BG" sz="1800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2800" b="1" i="1" u="sng" dirty="0" err="1">
                <a:solidFill>
                  <a:schemeClr val="bg1"/>
                </a:solidFill>
              </a:rPr>
              <a:t>Хелзинска</a:t>
            </a:r>
            <a:r>
              <a:rPr lang="bg-BG" altLang="bg-BG" sz="2800" b="1" i="1" u="sng" dirty="0">
                <a:solidFill>
                  <a:schemeClr val="bg1"/>
                </a:solidFill>
              </a:rPr>
              <a:t> Декларация</a:t>
            </a:r>
            <a:r>
              <a:rPr lang="en-US" altLang="bg-BG" sz="2800" i="1" dirty="0">
                <a:solidFill>
                  <a:schemeClr val="bg1"/>
                </a:solidFill>
              </a:rPr>
              <a:t> </a:t>
            </a:r>
            <a:endParaRPr lang="bg-BG" altLang="bg-BG" sz="2800" i="1" dirty="0">
              <a:solidFill>
                <a:schemeClr val="bg1"/>
              </a:solidFill>
            </a:endParaRPr>
          </a:p>
        </p:txBody>
      </p:sp>
      <p:sp>
        <p:nvSpPr>
          <p:cNvPr id="8195" name="Контейнер за номер на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91B4B2F-46BE-433A-A1FA-8FCC554ABCFC}" type="slidenum">
              <a:rPr lang="bg-BG" altLang="en-US" smtClean="0"/>
              <a:pPr eaLnBrk="1" hangingPunct="1"/>
              <a:t>22</a:t>
            </a:fld>
            <a:endParaRPr lang="bg-BG" altLang="en-US" smtClean="0"/>
          </a:p>
        </p:txBody>
      </p:sp>
    </p:spTree>
    <p:extLst>
      <p:ext uri="{BB962C8B-B14F-4D97-AF65-F5344CB8AC3E}">
        <p14:creationId xmlns:p14="http://schemas.microsoft.com/office/powerpoint/2010/main" val="254532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448965" y="1204358"/>
            <a:ext cx="7632700" cy="512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3200" b="1" i="1" u="sng" dirty="0">
                <a:solidFill>
                  <a:srgbClr val="FFFF00"/>
                </a:solidFill>
              </a:rPr>
              <a:t>Роля на етичната комисия</a:t>
            </a:r>
            <a:endParaRPr lang="en-US" altLang="bg-BG" sz="3200" i="1" dirty="0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3200" i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bg-BG" sz="3200" i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</a:pPr>
            <a:r>
              <a:rPr lang="bg-BG" altLang="bg-BG" sz="2600" dirty="0">
                <a:solidFill>
                  <a:schemeClr val="bg1"/>
                </a:solidFill>
              </a:rPr>
              <a:t> Да защитава достойнството, правата и безопасността на потенциалните участници в експеримента преди, по време на и след приключването му.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</a:pPr>
            <a:endParaRPr lang="en-US" altLang="bg-BG" sz="26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</a:pPr>
            <a:r>
              <a:rPr lang="bg-BG" altLang="bg-BG" sz="2600" dirty="0">
                <a:solidFill>
                  <a:schemeClr val="bg1"/>
                </a:solidFill>
              </a:rPr>
              <a:t> Да подсигури приемането на универсални етични ценности и научни стандарти при планирането, провеждането и оценяването на експеримента.</a:t>
            </a:r>
            <a:r>
              <a:rPr lang="en-US" altLang="bg-BG" sz="2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219" name="Контейнер за номер на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23F40E2-83A1-42EB-9622-D775C0C6C696}" type="slidenum">
              <a:rPr lang="bg-BG" altLang="en-US" smtClean="0"/>
              <a:pPr eaLnBrk="1" hangingPunct="1"/>
              <a:t>23</a:t>
            </a:fld>
            <a:endParaRPr lang="bg-BG" altLang="en-US" smtClean="0"/>
          </a:p>
        </p:txBody>
      </p:sp>
    </p:spTree>
    <p:extLst>
      <p:ext uri="{BB962C8B-B14F-4D97-AF65-F5344CB8AC3E}">
        <p14:creationId xmlns:p14="http://schemas.microsoft.com/office/powerpoint/2010/main" val="259647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48965" y="1222500"/>
            <a:ext cx="6240455" cy="67945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bg-B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Започване на експеримент с хора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8965" y="1956833"/>
            <a:ext cx="7493000" cy="437356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  <a:defRPr/>
            </a:pPr>
            <a:r>
              <a:rPr lang="bg-BG" sz="2800" i="1" dirty="0">
                <a:solidFill>
                  <a:schemeClr val="bg1"/>
                </a:solidFill>
              </a:rPr>
              <a:t>Медицинските изследвания с участието на хора трябва да съответстват на </a:t>
            </a:r>
            <a:r>
              <a:rPr lang="bg-BG" sz="2800" b="1" i="1" dirty="0">
                <a:solidFill>
                  <a:schemeClr val="bg1"/>
                </a:solidFill>
              </a:rPr>
              <a:t>общоприетите научни принципи</a:t>
            </a:r>
            <a:r>
              <a:rPr lang="bg-BG" sz="2800" i="1" dirty="0">
                <a:solidFill>
                  <a:schemeClr val="bg1"/>
                </a:solidFill>
              </a:rPr>
              <a:t>, </a:t>
            </a:r>
            <a:endParaRPr lang="bg-BG" sz="2800" i="1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bg-BG" sz="2800" i="1" dirty="0" smtClean="0">
                <a:solidFill>
                  <a:schemeClr val="bg1"/>
                </a:solidFill>
              </a:rPr>
              <a:t>да </a:t>
            </a:r>
            <a:r>
              <a:rPr lang="bg-BG" sz="2800" i="1" dirty="0">
                <a:solidFill>
                  <a:schemeClr val="bg1"/>
                </a:solidFill>
              </a:rPr>
              <a:t>са основани на цялостно познаване на научната литература, на други подходящи източници на информация, </a:t>
            </a:r>
            <a:endParaRPr lang="bg-BG" sz="2800" i="1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bg-BG" sz="2800" i="1" dirty="0" smtClean="0">
                <a:solidFill>
                  <a:schemeClr val="bg1"/>
                </a:solidFill>
              </a:rPr>
              <a:t>на </a:t>
            </a:r>
            <a:r>
              <a:rPr lang="bg-BG" sz="2800" i="1" dirty="0">
                <a:solidFill>
                  <a:schemeClr val="bg1"/>
                </a:solidFill>
              </a:rPr>
              <a:t>адекватни лабораторни проучвания и </a:t>
            </a:r>
            <a:endParaRPr lang="bg-BG" sz="2800" i="1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bg-BG" sz="2800" i="1" dirty="0" smtClean="0">
                <a:solidFill>
                  <a:schemeClr val="bg1"/>
                </a:solidFill>
              </a:rPr>
              <a:t>където </a:t>
            </a:r>
            <a:r>
              <a:rPr lang="bg-BG" sz="2800" i="1" dirty="0">
                <a:solidFill>
                  <a:schemeClr val="bg1"/>
                </a:solidFill>
              </a:rPr>
              <a:t>е подходящо, на експерименти с животни.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10244" name="Контейнер за номер на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E12E54-6605-4CE6-9145-BE421CB60BF4}" type="slidenum">
              <a:rPr lang="bg-BG" altLang="en-US" smtClean="0"/>
              <a:pPr eaLnBrk="1" hangingPunct="1"/>
              <a:t>24</a:t>
            </a:fld>
            <a:endParaRPr lang="bg-BG" altLang="en-US" smtClean="0"/>
          </a:p>
        </p:txBody>
      </p:sp>
    </p:spTree>
    <p:extLst>
      <p:ext uri="{BB962C8B-B14F-4D97-AF65-F5344CB8AC3E}">
        <p14:creationId xmlns:p14="http://schemas.microsoft.com/office/powerpoint/2010/main" val="21680103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96260" y="1137198"/>
            <a:ext cx="7329840" cy="91745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bg-BG" dirty="0" smtClean="0">
                <a:solidFill>
                  <a:srgbClr val="FFFF00"/>
                </a:solidFill>
              </a:rPr>
              <a:t>Кой може да провежда експерименти с участието на хора?</a:t>
            </a:r>
          </a:p>
        </p:txBody>
      </p:sp>
      <p:sp>
        <p:nvSpPr>
          <p:cNvPr id="11267" name="Правоъгълник 3"/>
          <p:cNvSpPr>
            <a:spLocks noChangeArrowheads="1"/>
          </p:cNvSpPr>
          <p:nvPr/>
        </p:nvSpPr>
        <p:spPr bwMode="auto">
          <a:xfrm>
            <a:off x="448966" y="2518870"/>
            <a:ext cx="743614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400" b="1" i="1" dirty="0">
                <a:solidFill>
                  <a:schemeClr val="bg1"/>
                </a:solidFill>
              </a:rPr>
              <a:t>Медицинските изследвания</a:t>
            </a:r>
            <a:r>
              <a:rPr lang="bg-BG" altLang="bg-BG" sz="2400" i="1" dirty="0">
                <a:solidFill>
                  <a:schemeClr val="bg1"/>
                </a:solidFill>
              </a:rPr>
              <a:t> върху човешки същества трябва да бъдат провеждани само от индивиди с </a:t>
            </a:r>
            <a:r>
              <a:rPr lang="bg-BG" altLang="bg-BG" sz="2400" b="1" i="1" dirty="0">
                <a:solidFill>
                  <a:schemeClr val="bg1"/>
                </a:solidFill>
              </a:rPr>
              <a:t>подходящо </a:t>
            </a:r>
            <a:r>
              <a:rPr lang="bg-BG" altLang="bg-BG" sz="2400" i="1" dirty="0">
                <a:solidFill>
                  <a:schemeClr val="bg1"/>
                </a:solidFill>
              </a:rPr>
              <a:t>образование по етика</a:t>
            </a:r>
            <a:r>
              <a:rPr lang="bg-BG" altLang="bg-BG" sz="2400" b="1" i="1" dirty="0">
                <a:solidFill>
                  <a:schemeClr val="bg1"/>
                </a:solidFill>
              </a:rPr>
              <a:t> и научна квалификация</a:t>
            </a:r>
            <a:r>
              <a:rPr lang="bg-BG" altLang="bg-BG" sz="2400" dirty="0">
                <a:solidFill>
                  <a:schemeClr val="bg1"/>
                </a:solidFill>
              </a:rPr>
              <a:t>.</a:t>
            </a:r>
            <a:r>
              <a:rPr lang="bg-BG" altLang="bg-BG" sz="2400" b="1" i="1" dirty="0">
                <a:solidFill>
                  <a:schemeClr val="bg1"/>
                </a:solidFill>
              </a:rPr>
              <a:t> </a:t>
            </a:r>
          </a:p>
          <a:p>
            <a:pPr eaLnBrk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400" i="1" dirty="0">
                <a:solidFill>
                  <a:schemeClr val="bg1"/>
                </a:solidFill>
              </a:rPr>
              <a:t>Експериментите с пациенти или здрави доброволци изискват </a:t>
            </a:r>
            <a:r>
              <a:rPr lang="bg-BG" altLang="bg-BG" sz="2400" b="1" i="1" dirty="0">
                <a:solidFill>
                  <a:schemeClr val="bg1"/>
                </a:solidFill>
              </a:rPr>
              <a:t>проследяване от компетентен лекар</a:t>
            </a:r>
            <a:r>
              <a:rPr lang="bg-BG" altLang="bg-BG" sz="2400" i="1" dirty="0">
                <a:solidFill>
                  <a:schemeClr val="bg1"/>
                </a:solidFill>
              </a:rPr>
              <a:t> или друг медицински професионалист.</a:t>
            </a:r>
            <a:endParaRPr lang="bg-BG" altLang="bg-BG" sz="2400" dirty="0">
              <a:solidFill>
                <a:schemeClr val="bg1"/>
              </a:solidFill>
            </a:endParaRPr>
          </a:p>
        </p:txBody>
      </p:sp>
      <p:sp>
        <p:nvSpPr>
          <p:cNvPr id="11268" name="Контейнер за номер на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4AFEDA-94F2-4FDB-8902-6081E0A91D4D}" type="slidenum">
              <a:rPr lang="bg-BG" altLang="en-US" smtClean="0"/>
              <a:pPr eaLnBrk="1" hangingPunct="1"/>
              <a:t>25</a:t>
            </a:fld>
            <a:endParaRPr lang="bg-BG" altLang="en-US" smtClean="0"/>
          </a:p>
        </p:txBody>
      </p:sp>
    </p:spTree>
    <p:extLst>
      <p:ext uri="{BB962C8B-B14F-4D97-AF65-F5344CB8AC3E}">
        <p14:creationId xmlns:p14="http://schemas.microsoft.com/office/powerpoint/2010/main" val="25230818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48965" y="1291130"/>
            <a:ext cx="7200900" cy="61204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bg-BG" dirty="0" smtClean="0">
                <a:solidFill>
                  <a:srgbClr val="FFFF00"/>
                </a:solidFill>
              </a:rPr>
              <a:t>Рискове, тежести и ползи</a:t>
            </a:r>
          </a:p>
        </p:txBody>
      </p:sp>
      <p:sp>
        <p:nvSpPr>
          <p:cNvPr id="12291" name="Content Placeholder 2"/>
          <p:cNvSpPr txBox="1">
            <a:spLocks/>
          </p:cNvSpPr>
          <p:nvPr/>
        </p:nvSpPr>
        <p:spPr bwMode="auto">
          <a:xfrm>
            <a:off x="448965" y="1901950"/>
            <a:ext cx="7493000" cy="437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Char char=""/>
            </a:pPr>
            <a:r>
              <a:rPr lang="bg-BG" altLang="bg-BG" sz="2600" i="1" dirty="0">
                <a:solidFill>
                  <a:schemeClr val="bg1"/>
                </a:solidFill>
              </a:rPr>
              <a:t>…. само ако значимостта на целите надхвърля присъщите рискове и вреди за участниците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Char char=""/>
            </a:pPr>
            <a:r>
              <a:rPr lang="bg-BG" altLang="bg-BG" sz="2600" i="1" dirty="0">
                <a:solidFill>
                  <a:schemeClr val="bg1"/>
                </a:solidFill>
              </a:rPr>
              <a:t>предшестваща внимателна преценка на баланса риск/полза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Char char=""/>
            </a:pPr>
            <a:r>
              <a:rPr lang="bg-BG" altLang="bg-BG" sz="2600" i="1" dirty="0">
                <a:solidFill>
                  <a:schemeClr val="bg1"/>
                </a:solidFill>
              </a:rPr>
              <a:t>Лекарите трябва да прекратят незабавно всяко изследване, ако се установи, че рисковете превишават потенциалните ползи или ако няма сигурни доказателства за позитивни и благоприятни резултати.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Char char=""/>
            </a:pPr>
            <a:endParaRPr lang="bg-BG" altLang="bg-BG" sz="2600" i="1" dirty="0">
              <a:solidFill>
                <a:schemeClr val="bg1"/>
              </a:solidFill>
            </a:endParaRPr>
          </a:p>
        </p:txBody>
      </p:sp>
      <p:sp>
        <p:nvSpPr>
          <p:cNvPr id="12292" name="Контейнер за номер на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E27A8F5-2AD1-4D5D-B70D-C4752B177A61}" type="slidenum">
              <a:rPr lang="bg-BG" altLang="en-US" smtClean="0"/>
              <a:pPr eaLnBrk="1" hangingPunct="1"/>
              <a:t>26</a:t>
            </a:fld>
            <a:endParaRPr lang="bg-BG" altLang="en-US" smtClean="0"/>
          </a:p>
        </p:txBody>
      </p:sp>
    </p:spTree>
    <p:extLst>
      <p:ext uri="{BB962C8B-B14F-4D97-AF65-F5344CB8AC3E}">
        <p14:creationId xmlns:p14="http://schemas.microsoft.com/office/powerpoint/2010/main" val="24884467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01670" y="1138425"/>
            <a:ext cx="3025775" cy="67945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bg-BG" dirty="0" smtClean="0">
                <a:solidFill>
                  <a:srgbClr val="FFFF00"/>
                </a:solidFill>
              </a:rPr>
              <a:t>Компенсации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1670" y="2348155"/>
            <a:ext cx="7493000" cy="352412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  <a:defRPr/>
            </a:pPr>
            <a:endParaRPr lang="en-US" sz="2800" dirty="0" smtClean="0"/>
          </a:p>
          <a:p>
            <a:pPr marL="0" indent="0">
              <a:buClr>
                <a:srgbClr val="C00000"/>
              </a:buClr>
              <a:buNone/>
              <a:defRPr/>
            </a:pPr>
            <a:r>
              <a:rPr lang="bg-BG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Параграф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15:</a:t>
            </a:r>
          </a:p>
          <a:p>
            <a:pPr marL="0" indent="0">
              <a:buNone/>
              <a:defRPr/>
            </a:pPr>
            <a:endParaRPr lang="en-US" sz="2800" dirty="0" smtClean="0"/>
          </a:p>
          <a:p>
            <a:pPr marL="0" indent="0">
              <a:buFont typeface="Wingdings"/>
              <a:buNone/>
              <a:defRPr/>
            </a:pPr>
            <a:r>
              <a:rPr lang="bg-BG" sz="2800" i="1" dirty="0" smtClean="0"/>
              <a:t>„Трябва да се подсигури подходящо компенсиране или лечение за лицата, претърпели вреди в резултат на участието си в експеримента.“</a:t>
            </a:r>
            <a:endParaRPr lang="bg-BG" sz="2800" dirty="0" smtClean="0"/>
          </a:p>
          <a:p>
            <a:pPr marL="0" indent="0">
              <a:buFont typeface="Wingdings"/>
              <a:buNone/>
              <a:defRPr/>
            </a:pPr>
            <a:endParaRPr lang="en-US" sz="2800" i="1" dirty="0" smtClean="0"/>
          </a:p>
          <a:p>
            <a:pPr>
              <a:defRPr/>
            </a:pPr>
            <a:endParaRPr lang="en-US" sz="2800" dirty="0" smtClean="0"/>
          </a:p>
        </p:txBody>
      </p:sp>
      <p:sp>
        <p:nvSpPr>
          <p:cNvPr id="13316" name="Контейнер за номер на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7C435C8-FEE4-4098-9B37-3E44868987C8}" type="slidenum">
              <a:rPr lang="bg-BG" altLang="en-US" smtClean="0"/>
              <a:pPr eaLnBrk="1" hangingPunct="1"/>
              <a:t>27</a:t>
            </a:fld>
            <a:endParaRPr lang="bg-BG" altLang="en-US" smtClean="0"/>
          </a:p>
        </p:txBody>
      </p:sp>
    </p:spTree>
    <p:extLst>
      <p:ext uri="{BB962C8B-B14F-4D97-AF65-F5344CB8AC3E}">
        <p14:creationId xmlns:p14="http://schemas.microsoft.com/office/powerpoint/2010/main" val="22838965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96260" y="1113198"/>
            <a:ext cx="3241675" cy="67945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bg-BG" dirty="0" smtClean="0">
                <a:solidFill>
                  <a:srgbClr val="FFFF00"/>
                </a:solidFill>
              </a:rPr>
              <a:t>Уязвими групи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3555" y="1792648"/>
            <a:ext cx="8353425" cy="499586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bg-BG" sz="2700" dirty="0" smtClean="0">
                <a:solidFill>
                  <a:schemeClr val="bg1"/>
                </a:solidFill>
              </a:rPr>
              <a:t>Обща дефиниция (2013)</a:t>
            </a:r>
          </a:p>
          <a:p>
            <a:pPr marL="457200" lvl="1" indent="0">
              <a:buFont typeface="Wingdings 2"/>
              <a:buNone/>
              <a:defRPr/>
            </a:pPr>
            <a:endParaRPr lang="bg-BG" sz="2400" dirty="0" smtClean="0">
              <a:solidFill>
                <a:schemeClr val="bg1"/>
              </a:solidFill>
            </a:endParaRPr>
          </a:p>
          <a:p>
            <a:pPr marL="0" indent="0">
              <a:buFont typeface="Wingdings"/>
              <a:buNone/>
              <a:defRPr/>
            </a:pPr>
            <a:r>
              <a:rPr lang="bg-BG" i="1" dirty="0" smtClean="0">
                <a:solidFill>
                  <a:schemeClr val="bg1"/>
                </a:solidFill>
              </a:rPr>
              <a:t>„… за някои групи и индивиди е повишена вероятността от несправедливо третиране и нанасяне на допълнителна вреда</a:t>
            </a:r>
            <a:r>
              <a:rPr lang="bg-BG" dirty="0" smtClean="0">
                <a:solidFill>
                  <a:schemeClr val="bg1"/>
                </a:solidFill>
              </a:rPr>
              <a:t>“ </a:t>
            </a:r>
          </a:p>
          <a:p>
            <a:pPr marL="0" indent="0">
              <a:buFont typeface="Wingdings"/>
              <a:buNone/>
              <a:defRPr/>
            </a:pPr>
            <a:endParaRPr lang="bg-BG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bg-BG" dirty="0" smtClean="0">
                <a:solidFill>
                  <a:schemeClr val="bg1"/>
                </a:solidFill>
              </a:rPr>
              <a:t>Деца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bg-BG" dirty="0" smtClean="0">
                <a:solidFill>
                  <a:schemeClr val="bg1"/>
                </a:solidFill>
              </a:rPr>
              <a:t>Психично болни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bg-BG" dirty="0" smtClean="0">
                <a:solidFill>
                  <a:schemeClr val="bg1"/>
                </a:solidFill>
              </a:rPr>
              <a:t>Лица в зависимо положение от изследователския екип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bg-BG" dirty="0" smtClean="0">
                <a:solidFill>
                  <a:schemeClr val="bg1"/>
                </a:solidFill>
              </a:rPr>
              <a:t>Бременни и кърмачки (ефект върху плода и кърмачето) 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4340" name="Контейнер за номер на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5FF0416-3A75-490C-987A-643DB9B2F30D}" type="slidenum">
              <a:rPr lang="bg-BG" altLang="en-US" smtClean="0"/>
              <a:pPr eaLnBrk="1" hangingPunct="1"/>
              <a:t>28</a:t>
            </a:fld>
            <a:endParaRPr lang="bg-BG" altLang="en-US" smtClean="0"/>
          </a:p>
        </p:txBody>
      </p:sp>
    </p:spTree>
    <p:extLst>
      <p:ext uri="{BB962C8B-B14F-4D97-AF65-F5344CB8AC3E}">
        <p14:creationId xmlns:p14="http://schemas.microsoft.com/office/powerpoint/2010/main" val="447511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296260" y="1125538"/>
            <a:ext cx="7615237" cy="437356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  <a:defRPr/>
            </a:pPr>
            <a:r>
              <a:rPr lang="bg-BG" sz="2800" dirty="0" smtClean="0">
                <a:solidFill>
                  <a:srgbClr val="FFFF00"/>
                </a:solidFill>
              </a:rPr>
              <a:t>Условия за включване на уязвими групи в експерименти:</a:t>
            </a:r>
            <a:endParaRPr lang="en-US" sz="2800" dirty="0" smtClean="0">
              <a:solidFill>
                <a:srgbClr val="FFFF00"/>
              </a:solidFill>
            </a:endParaRPr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bg-BG" sz="2800" dirty="0" smtClean="0">
                <a:solidFill>
                  <a:schemeClr val="bg1"/>
                </a:solidFill>
              </a:rPr>
              <a:t>трябва да служи на нуждите на групата, която некомпетентните лица представляват; </a:t>
            </a:r>
          </a:p>
          <a:p>
            <a:pPr>
              <a:defRPr/>
            </a:pPr>
            <a:r>
              <a:rPr lang="bg-BG" sz="2800" dirty="0" smtClean="0">
                <a:solidFill>
                  <a:schemeClr val="bg1"/>
                </a:solidFill>
              </a:rPr>
              <a:t>не може да бъде проведен върху компетентни лица и </a:t>
            </a:r>
          </a:p>
          <a:p>
            <a:pPr>
              <a:defRPr/>
            </a:pPr>
            <a:r>
              <a:rPr lang="bg-BG" sz="2800" dirty="0" smtClean="0">
                <a:solidFill>
                  <a:schemeClr val="bg1"/>
                </a:solidFill>
              </a:rPr>
              <a:t>участниците трябва да изпитат ползи от резултатите.</a:t>
            </a:r>
            <a:endParaRPr lang="bg-BG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5363" name="Контейнер за номер на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7547DE-2067-4256-9F8F-56BF226D05AE}" type="slidenum">
              <a:rPr lang="bg-BG" altLang="en-US" smtClean="0"/>
              <a:pPr eaLnBrk="1" hangingPunct="1"/>
              <a:t>29</a:t>
            </a:fld>
            <a:endParaRPr lang="bg-BG" altLang="en-US" smtClean="0"/>
          </a:p>
        </p:txBody>
      </p:sp>
    </p:spTree>
    <p:extLst>
      <p:ext uri="{BB962C8B-B14F-4D97-AF65-F5344CB8AC3E}">
        <p14:creationId xmlns:p14="http://schemas.microsoft.com/office/powerpoint/2010/main" val="2989841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6EFD-4EA4-4D18-8BB1-9528AA4AA28A}" type="datetime1">
              <a:rPr lang="en-US" smtClean="0"/>
              <a:t>1/22/2017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bg-BG" b="1" i="1" dirty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Какво представлява научният експеримент?</a:t>
            </a:r>
            <a:r>
              <a:rPr lang="bg-BG" dirty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bg-BG" dirty="0" smtClean="0">
              <a:solidFill>
                <a:srgbClr val="F1FF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bg-BG" dirty="0" smtClean="0">
              <a:solidFill>
                <a:srgbClr val="F1FF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bg-BG" dirty="0" smtClean="0"/>
              <a:t>Това </a:t>
            </a:r>
            <a:r>
              <a:rPr lang="bg-BG" dirty="0"/>
              <a:t>е метод на познанието, при който, за разлика от наблюдението, се осъществява </a:t>
            </a:r>
            <a:r>
              <a:rPr lang="bg-BG" b="1" i="1" dirty="0"/>
              <a:t>активно въздействие на човека върху природата и изкуствено възпроизвеждане на различни природни явления, с цел опознаване на техните обективни закономерности</a:t>
            </a:r>
            <a:r>
              <a:rPr lang="bg-BG" i="1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3554" y="1766028"/>
            <a:ext cx="8076895" cy="4411662"/>
          </a:xfrm>
        </p:spPr>
        <p:txBody>
          <a:bodyPr/>
          <a:lstStyle/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bg-BG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араграф 27/2013</a:t>
            </a:r>
            <a:endParaRPr lang="en-US" sz="2600" dirty="0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sz="2600" dirty="0" smtClean="0"/>
              <a:t>“</a:t>
            </a:r>
            <a:r>
              <a:rPr lang="bg-BG" sz="2800" i="1" dirty="0" smtClean="0"/>
              <a:t>Когато получава информирано съгласие за изследователски проект, лекарят трябва да е изключително внимателен </a:t>
            </a:r>
            <a:r>
              <a:rPr lang="bg-BG" sz="2800" b="1" i="1" dirty="0" smtClean="0"/>
              <a:t>ако участникът е в зависима връзка</a:t>
            </a:r>
            <a:r>
              <a:rPr lang="bg-BG" sz="2800" i="1" dirty="0" smtClean="0"/>
              <a:t> с него или се съгласява под принуда. В такъв случай информираното съгласие трябва да се получи от добре информирано лице, което е напълно независимо.</a:t>
            </a:r>
            <a:r>
              <a:rPr lang="en-US" sz="2800" i="1" dirty="0" smtClean="0"/>
              <a:t>”</a:t>
            </a:r>
            <a:endParaRPr lang="bg-BG" sz="2800" dirty="0" smtClean="0"/>
          </a:p>
          <a:p>
            <a:pPr marL="571500" indent="-571500" eaLnBrk="1" hangingPunct="1">
              <a:buFont typeface="Wingdings" pitchFamily="2" charset="2"/>
              <a:buNone/>
              <a:defRPr/>
            </a:pPr>
            <a:endParaRPr lang="bg-BG" sz="2600" dirty="0" smtClean="0"/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48353" y="1012340"/>
            <a:ext cx="72723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3200" b="1" i="1" dirty="0">
                <a:solidFill>
                  <a:srgbClr val="FFFF00"/>
                </a:solidFill>
              </a:rPr>
              <a:t>НЕЗАВИСИМО РЕШЕНИЕ</a:t>
            </a:r>
          </a:p>
        </p:txBody>
      </p:sp>
      <p:sp>
        <p:nvSpPr>
          <p:cNvPr id="16388" name="Контейнер за номер на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00482C0-950D-43F8-A2FD-55E4A0A600FF}" type="slidenum">
              <a:rPr lang="bg-BG" altLang="en-US" smtClean="0"/>
              <a:pPr eaLnBrk="1" hangingPunct="1"/>
              <a:t>30</a:t>
            </a:fld>
            <a:endParaRPr lang="bg-BG" altLang="en-US" smtClean="0"/>
          </a:p>
        </p:txBody>
      </p:sp>
    </p:spTree>
    <p:extLst>
      <p:ext uri="{BB962C8B-B14F-4D97-AF65-F5344CB8AC3E}">
        <p14:creationId xmlns:p14="http://schemas.microsoft.com/office/powerpoint/2010/main" val="218747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96260" y="985720"/>
            <a:ext cx="8229600" cy="45811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bg-BG" altLang="bg-BG" sz="3400" dirty="0" err="1" smtClean="0">
                <a:solidFill>
                  <a:srgbClr val="FFFF00"/>
                </a:solidFill>
              </a:rPr>
              <a:t>Плацебо</a:t>
            </a:r>
            <a:r>
              <a:rPr lang="bg-BG" altLang="bg-BG" sz="3400" dirty="0" smtClean="0">
                <a:solidFill>
                  <a:srgbClr val="FFFF00"/>
                </a:solidFill>
              </a:rPr>
              <a:t> или “златния стандарт”?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260" y="1596540"/>
            <a:ext cx="7787955" cy="3970329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400" i="1" dirty="0" smtClean="0"/>
              <a:t>Плацебото е безвредно вещество без терапевтичен ефект, прилагано във вид на таблетка или инжекционно, което позволява да се сравнят резултатите с тези на пациенти, получаващи активното лекарствено вещество при </a:t>
            </a:r>
            <a:r>
              <a:rPr lang="bg-BG" sz="2400" i="1" dirty="0" smtClean="0">
                <a:solidFill>
                  <a:srgbClr val="FFFF00"/>
                </a:solidFill>
              </a:rPr>
              <a:t>контролиране ефекта на психологическите фактори, свързани с приемането на медикамента.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 </a:t>
            </a:r>
            <a:endParaRPr lang="en-US" sz="2400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Етични проблеми при приложение на плацебо</a:t>
            </a:r>
            <a:endParaRPr lang="en-US" sz="2400" dirty="0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bg-BG" sz="2400" dirty="0" smtClean="0"/>
              <a:t>Ако съществува ефективно лечение за изследваното заболяване, използването на плацебо лишава пациента от лечение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bg-BG" sz="2400" dirty="0" smtClean="0"/>
              <a:t>Експерименталното лечение без доказана ефективност може да нанесе вреда или в най-добрия случай, да се окаже безполезно. </a:t>
            </a:r>
          </a:p>
        </p:txBody>
      </p:sp>
      <p:sp>
        <p:nvSpPr>
          <p:cNvPr id="17412" name="Контейнер за номер на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1AFFB2C-DCBC-4576-BD47-72370204C5E7}" type="slidenum">
              <a:rPr lang="bg-BG" altLang="en-US" smtClean="0"/>
              <a:pPr eaLnBrk="1" hangingPunct="1"/>
              <a:t>31</a:t>
            </a:fld>
            <a:endParaRPr lang="bg-BG" altLang="en-US" smtClean="0"/>
          </a:p>
        </p:txBody>
      </p:sp>
    </p:spTree>
    <p:extLst>
      <p:ext uri="{BB962C8B-B14F-4D97-AF65-F5344CB8AC3E}">
        <p14:creationId xmlns:p14="http://schemas.microsoft.com/office/powerpoint/2010/main" val="160947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96260" y="1138425"/>
            <a:ext cx="1946275" cy="50696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bg-BG" dirty="0" err="1" smtClean="0">
                <a:solidFill>
                  <a:srgbClr val="FFFF00"/>
                </a:solidFill>
              </a:rPr>
              <a:t>Плацебо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6260" y="1804128"/>
            <a:ext cx="7416800" cy="437356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  <a:defRPr/>
            </a:pPr>
            <a:r>
              <a:rPr lang="bg-BG" sz="2600" dirty="0" smtClean="0">
                <a:solidFill>
                  <a:schemeClr val="bg1"/>
                </a:solidFill>
              </a:rPr>
              <a:t>„</a:t>
            </a:r>
            <a:r>
              <a:rPr lang="bg-BG" sz="2600" i="1" dirty="0" smtClean="0">
                <a:solidFill>
                  <a:schemeClr val="bg1"/>
                </a:solidFill>
              </a:rPr>
              <a:t>Ползите, рисковете, вредите и ефективността на един нов метод трябва да бъдат сравнявани с тези на най-добрата в момента интервенция, освен:</a:t>
            </a:r>
          </a:p>
          <a:p>
            <a:pPr marL="0" indent="0">
              <a:buFont typeface="Wingdings"/>
              <a:buNone/>
              <a:defRPr/>
            </a:pPr>
            <a:endParaRPr lang="bg-BG" sz="2600" i="1" dirty="0" smtClean="0">
              <a:solidFill>
                <a:schemeClr val="bg1"/>
              </a:solidFill>
            </a:endParaRPr>
          </a:p>
          <a:p>
            <a:pPr marL="0" indent="0">
              <a:buFont typeface="Wingdings"/>
              <a:buNone/>
              <a:defRPr/>
            </a:pPr>
            <a:r>
              <a:rPr lang="bg-BG" sz="2600" i="1" dirty="0" smtClean="0">
                <a:solidFill>
                  <a:schemeClr val="bg1"/>
                </a:solidFill>
              </a:rPr>
              <a:t>…. където не съществува доказано ефективна интервенция</a:t>
            </a:r>
          </a:p>
          <a:p>
            <a:pPr marL="0" indent="0">
              <a:buFont typeface="Wingdings"/>
              <a:buNone/>
              <a:defRPr/>
            </a:pPr>
            <a:endParaRPr lang="bg-BG" sz="2600" i="1" dirty="0" smtClean="0">
              <a:solidFill>
                <a:schemeClr val="bg1"/>
              </a:solidFill>
            </a:endParaRPr>
          </a:p>
          <a:p>
            <a:pPr marL="0" indent="0">
              <a:buFont typeface="Wingdings"/>
              <a:buNone/>
              <a:defRPr/>
            </a:pPr>
            <a:r>
              <a:rPr lang="bg-BG" sz="2600" i="1" dirty="0" smtClean="0">
                <a:solidFill>
                  <a:schemeClr val="bg1"/>
                </a:solidFill>
              </a:rPr>
              <a:t>…. поради непреодолими и научно обосновани методологични причини …. „</a:t>
            </a:r>
            <a:endParaRPr lang="bg-BG" sz="2600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bg-BG" sz="2600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bg-BG" sz="2600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bg-BG" sz="2600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bg-BG" sz="2600" dirty="0" smtClean="0">
              <a:solidFill>
                <a:schemeClr val="bg1"/>
              </a:solidFill>
            </a:endParaRPr>
          </a:p>
          <a:p>
            <a:pPr marL="0" indent="0">
              <a:buFont typeface="Wingdings"/>
              <a:buNone/>
              <a:defRPr/>
            </a:pPr>
            <a:endParaRPr lang="en-US" sz="2600" dirty="0" smtClean="0">
              <a:solidFill>
                <a:schemeClr val="bg1"/>
              </a:solidFill>
            </a:endParaRPr>
          </a:p>
          <a:p>
            <a:pPr marL="0" indent="0">
              <a:buFont typeface="Wingdings"/>
              <a:buNone/>
              <a:defRPr/>
            </a:pPr>
            <a:endParaRPr lang="en-US" sz="2600" dirty="0" smtClean="0">
              <a:solidFill>
                <a:schemeClr val="bg1"/>
              </a:solidFill>
            </a:endParaRPr>
          </a:p>
        </p:txBody>
      </p:sp>
      <p:sp>
        <p:nvSpPr>
          <p:cNvPr id="18436" name="Контейнер за номер на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CD5DEFC-2C86-4A2E-9CF0-DD843536908E}" type="slidenum">
              <a:rPr lang="bg-BG" altLang="en-US" smtClean="0"/>
              <a:pPr eaLnBrk="1" hangingPunct="1"/>
              <a:t>32</a:t>
            </a:fld>
            <a:endParaRPr lang="bg-BG" altLang="en-US" smtClean="0"/>
          </a:p>
        </p:txBody>
      </p:sp>
    </p:spTree>
    <p:extLst>
      <p:ext uri="{BB962C8B-B14F-4D97-AF65-F5344CB8AC3E}">
        <p14:creationId xmlns:p14="http://schemas.microsoft.com/office/powerpoint/2010/main" val="8924457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8314" y="1203444"/>
            <a:ext cx="7416800" cy="1156621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bg-BG" dirty="0" smtClean="0">
                <a:solidFill>
                  <a:srgbClr val="FFFF00"/>
                </a:solidFill>
              </a:rPr>
              <a:t>Постановки след приключване на експеримента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8313" y="2374470"/>
            <a:ext cx="7704137" cy="395592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  <a:defRPr/>
            </a:pPr>
            <a:r>
              <a:rPr lang="bg-B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Параграф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34:</a:t>
            </a:r>
            <a:endParaRPr lang="bg-B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Wingdings"/>
              <a:buNone/>
              <a:defRPr/>
            </a:pPr>
            <a:r>
              <a:rPr lang="bg-BG" i="1" dirty="0" smtClean="0">
                <a:solidFill>
                  <a:schemeClr val="bg1"/>
                </a:solidFill>
              </a:rPr>
              <a:t>„Предварително преди клинично проучване спонсорите, изследователите и правителството на приемащата страна трябва да сключат договорености за достъпа на всички участници до доказалата ползата си интервенция и след приключване на експеримента. Тази информация трябва също да бъде предоставена на участниците в рамките на процеса на получаване на информирано съгласие.“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en-US" dirty="0" smtClean="0"/>
          </a:p>
        </p:txBody>
      </p:sp>
      <p:sp>
        <p:nvSpPr>
          <p:cNvPr id="19460" name="Контейнер за номер на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B5E3C-F7CE-4985-A016-DD06A55ED0C7}" type="slidenum">
              <a:rPr lang="bg-BG" altLang="en-US" smtClean="0"/>
              <a:pPr eaLnBrk="1" hangingPunct="1"/>
              <a:t>33</a:t>
            </a:fld>
            <a:endParaRPr lang="bg-BG" altLang="en-US" smtClean="0"/>
          </a:p>
        </p:txBody>
      </p:sp>
    </p:spTree>
    <p:extLst>
      <p:ext uri="{BB962C8B-B14F-4D97-AF65-F5344CB8AC3E}">
        <p14:creationId xmlns:p14="http://schemas.microsoft.com/office/powerpoint/2010/main" val="38356779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48965" y="1306575"/>
            <a:ext cx="7518400" cy="13589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bg-BG" dirty="0" smtClean="0">
                <a:solidFill>
                  <a:srgbClr val="FFFF00"/>
                </a:solidFill>
              </a:rPr>
              <a:t>Регистрация на експеримента, публикуване и разпространение на резултатите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20483" name="Правоъгълник 3"/>
          <p:cNvSpPr>
            <a:spLocks noChangeArrowheads="1"/>
          </p:cNvSpPr>
          <p:nvPr/>
        </p:nvSpPr>
        <p:spPr bwMode="auto">
          <a:xfrm>
            <a:off x="448965" y="3043050"/>
            <a:ext cx="7127875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400" b="1" i="1" dirty="0">
                <a:solidFill>
                  <a:srgbClr val="FFFF00"/>
                </a:solidFill>
              </a:rPr>
              <a:t>Вграден механизъм на защита на Декларацията: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2400" i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400" i="1" dirty="0">
                <a:solidFill>
                  <a:schemeClr val="bg1"/>
                </a:solidFill>
              </a:rPr>
              <a:t>Доклади от експерименти, които не са в съответствие с посочените в тази Декларация принципи, не трябва да бъдат приемани за публикуване.</a:t>
            </a:r>
            <a:endParaRPr lang="bg-BG" altLang="bg-BG" sz="2400" dirty="0">
              <a:solidFill>
                <a:schemeClr val="bg1"/>
              </a:solidFill>
            </a:endParaRPr>
          </a:p>
        </p:txBody>
      </p:sp>
      <p:sp>
        <p:nvSpPr>
          <p:cNvPr id="20484" name="Контейнер за номер на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C213190-32C7-4881-A9EF-4CF08CFA33EB}" type="slidenum">
              <a:rPr lang="bg-BG" altLang="en-US" smtClean="0"/>
              <a:pPr eaLnBrk="1" hangingPunct="1"/>
              <a:t>34</a:t>
            </a:fld>
            <a:endParaRPr lang="bg-BG" altLang="en-US" smtClean="0"/>
          </a:p>
        </p:txBody>
      </p:sp>
    </p:spTree>
    <p:extLst>
      <p:ext uri="{BB962C8B-B14F-4D97-AF65-F5344CB8AC3E}">
        <p14:creationId xmlns:p14="http://schemas.microsoft.com/office/powerpoint/2010/main" val="13658169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43555" y="936868"/>
            <a:ext cx="6911975" cy="65967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bg-BG" dirty="0" smtClean="0">
                <a:solidFill>
                  <a:srgbClr val="FFFF00"/>
                </a:solidFill>
              </a:rPr>
              <a:t>Съгласие за клинични изпитвания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3555" y="1749244"/>
            <a:ext cx="7940660" cy="4272143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  <a:defRPr/>
            </a:pPr>
            <a:r>
              <a:rPr lang="bg-BG" i="1" dirty="0" smtClean="0">
                <a:solidFill>
                  <a:srgbClr val="FFFF00"/>
                </a:solidFill>
              </a:rPr>
              <a:t>Закон за лекарствените продукти в хуманната медицина</a:t>
            </a:r>
          </a:p>
          <a:p>
            <a:pPr marL="0" indent="0">
              <a:buFont typeface="Wingdings"/>
              <a:buNone/>
              <a:defRPr/>
            </a:pPr>
            <a:endParaRPr lang="bg-BG" i="1" dirty="0" smtClean="0">
              <a:solidFill>
                <a:srgbClr val="FFFF00"/>
              </a:solidFill>
            </a:endParaRPr>
          </a:p>
          <a:p>
            <a:pPr>
              <a:defRPr/>
            </a:pPr>
            <a:r>
              <a:rPr lang="bg-BG" i="1" dirty="0" smtClean="0">
                <a:solidFill>
                  <a:schemeClr val="bg1"/>
                </a:solidFill>
              </a:rPr>
              <a:t>Компетентно информирано предварително лице; в писмена форма.</a:t>
            </a:r>
          </a:p>
          <a:p>
            <a:pPr>
              <a:defRPr/>
            </a:pPr>
            <a:r>
              <a:rPr lang="bg-BG" i="1" dirty="0" smtClean="0">
                <a:solidFill>
                  <a:schemeClr val="bg1"/>
                </a:solidFill>
              </a:rPr>
              <a:t>Недееспособно пълнолетно лице </a:t>
            </a:r>
            <a:r>
              <a:rPr lang="en-US" i="1" dirty="0" smtClean="0">
                <a:solidFill>
                  <a:schemeClr val="bg1"/>
                </a:solidFill>
              </a:rPr>
              <a:t>&gt; </a:t>
            </a:r>
            <a:r>
              <a:rPr lang="bg-BG" i="1" dirty="0" smtClean="0">
                <a:solidFill>
                  <a:schemeClr val="bg1"/>
                </a:solidFill>
              </a:rPr>
              <a:t>законов представител + волята на лицето</a:t>
            </a:r>
          </a:p>
          <a:p>
            <a:pPr>
              <a:defRPr/>
            </a:pPr>
            <a:r>
              <a:rPr lang="bg-BG" i="1" dirty="0" smtClean="0">
                <a:solidFill>
                  <a:schemeClr val="bg1"/>
                </a:solidFill>
              </a:rPr>
              <a:t>Ако недееспособното лице откаже </a:t>
            </a:r>
            <a:r>
              <a:rPr lang="en-US" i="1" dirty="0" smtClean="0">
                <a:solidFill>
                  <a:schemeClr val="bg1"/>
                </a:solidFill>
              </a:rPr>
              <a:t>&gt; </a:t>
            </a:r>
            <a:r>
              <a:rPr lang="bg-BG" i="1" dirty="0" smtClean="0">
                <a:solidFill>
                  <a:schemeClr val="bg1"/>
                </a:solidFill>
              </a:rPr>
              <a:t>отказът се трябва да се взема под внимание! </a:t>
            </a:r>
            <a:r>
              <a:rPr lang="bg-BG" b="1" i="1" dirty="0" smtClean="0">
                <a:solidFill>
                  <a:srgbClr val="FFFF00"/>
                </a:solidFill>
              </a:rPr>
              <a:t>Право на вето</a:t>
            </a:r>
          </a:p>
          <a:p>
            <a:pPr marL="0" indent="0">
              <a:buFont typeface="Wingdings"/>
              <a:buNone/>
              <a:defRPr/>
            </a:pPr>
            <a:r>
              <a:rPr lang="bg-BG" i="1" dirty="0" smtClean="0">
                <a:solidFill>
                  <a:schemeClr val="bg1"/>
                </a:solidFill>
              </a:rPr>
              <a:t>	(Чл.96,ал.7)</a:t>
            </a:r>
            <a:r>
              <a:rPr lang="bg-BG" b="1" i="1" dirty="0" smtClean="0">
                <a:solidFill>
                  <a:schemeClr val="bg1"/>
                </a:solidFill>
              </a:rPr>
              <a:t> </a:t>
            </a:r>
          </a:p>
          <a:p>
            <a:pPr>
              <a:defRPr/>
            </a:pPr>
            <a:endParaRPr lang="bg-BG" i="1" dirty="0" smtClean="0"/>
          </a:p>
        </p:txBody>
      </p:sp>
      <p:sp>
        <p:nvSpPr>
          <p:cNvPr id="21508" name="Контейнер за номер на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47A4BDC-C237-4745-B9EC-8F7707814388}" type="slidenum">
              <a:rPr lang="bg-BG" altLang="en-US" smtClean="0"/>
              <a:pPr eaLnBrk="1" hangingPunct="1"/>
              <a:t>35</a:t>
            </a:fld>
            <a:endParaRPr lang="bg-BG" altLang="en-US" smtClean="0"/>
          </a:p>
        </p:txBody>
      </p:sp>
    </p:spTree>
    <p:extLst>
      <p:ext uri="{BB962C8B-B14F-4D97-AF65-F5344CB8AC3E}">
        <p14:creationId xmlns:p14="http://schemas.microsoft.com/office/powerpoint/2010/main" val="17421469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94315" y="1153870"/>
            <a:ext cx="6911975" cy="13589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bg-BG" dirty="0" smtClean="0">
                <a:solidFill>
                  <a:srgbClr val="FFFF00"/>
                </a:solidFill>
              </a:rPr>
              <a:t>Съгласие за клинични изпитвания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8965" y="2512770"/>
            <a:ext cx="7463197" cy="3076818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  <a:defRPr/>
            </a:pPr>
            <a:r>
              <a:rPr lang="bg-BG" sz="2800" i="1" dirty="0" smtClean="0">
                <a:solidFill>
                  <a:schemeClr val="bg1"/>
                </a:solidFill>
              </a:rPr>
              <a:t>Закон за лекарствените продукти в хуманната медицина (Чл.96,ал.5)</a:t>
            </a:r>
            <a:r>
              <a:rPr lang="bg-BG" sz="2800" b="1" i="1" dirty="0" smtClean="0">
                <a:solidFill>
                  <a:schemeClr val="bg1"/>
                </a:solidFill>
              </a:rPr>
              <a:t> </a:t>
            </a:r>
            <a:r>
              <a:rPr lang="bg-BG" sz="2800" i="1" dirty="0" smtClean="0">
                <a:solidFill>
                  <a:schemeClr val="bg1"/>
                </a:solidFill>
              </a:rPr>
              <a:t>и</a:t>
            </a:r>
            <a:r>
              <a:rPr lang="bg-BG" sz="2800" b="1" i="1" dirty="0" smtClean="0">
                <a:solidFill>
                  <a:schemeClr val="bg1"/>
                </a:solidFill>
              </a:rPr>
              <a:t> </a:t>
            </a:r>
            <a:r>
              <a:rPr lang="bg-BG" sz="2800" i="1" dirty="0" smtClean="0">
                <a:solidFill>
                  <a:schemeClr val="bg1"/>
                </a:solidFill>
              </a:rPr>
              <a:t>ЗЗ (чл.162,ал.3) </a:t>
            </a:r>
          </a:p>
          <a:p>
            <a:pPr marL="0" indent="0">
              <a:buFont typeface="Wingdings"/>
              <a:buNone/>
              <a:defRPr/>
            </a:pPr>
            <a:endParaRPr lang="bg-BG" sz="1000" i="1" dirty="0">
              <a:solidFill>
                <a:srgbClr val="C00000"/>
              </a:solidFill>
            </a:endParaRPr>
          </a:p>
          <a:p>
            <a:pPr marL="0" indent="0">
              <a:buFont typeface="Wingdings"/>
              <a:buNone/>
              <a:defRPr/>
            </a:pPr>
            <a:r>
              <a:rPr lang="bg-BG" sz="3200" i="1" dirty="0" smtClean="0">
                <a:solidFill>
                  <a:srgbClr val="FFFF00"/>
                </a:solidFill>
              </a:rPr>
              <a:t>Принудително може да бъде единствено стандартното, но не и експерименталното лечение!</a:t>
            </a:r>
          </a:p>
          <a:p>
            <a:pPr>
              <a:defRPr/>
            </a:pPr>
            <a:endParaRPr lang="bg-BG" sz="3200" i="1" dirty="0" smtClean="0"/>
          </a:p>
        </p:txBody>
      </p:sp>
      <p:sp>
        <p:nvSpPr>
          <p:cNvPr id="22532" name="Контейнер за номер на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9CEFD35-99AB-44F9-948B-FAC00E93D8B2}" type="slidenum">
              <a:rPr lang="bg-BG" altLang="en-US" smtClean="0"/>
              <a:pPr eaLnBrk="1" hangingPunct="1"/>
              <a:t>36</a:t>
            </a:fld>
            <a:endParaRPr lang="bg-BG" altLang="en-US" smtClean="0"/>
          </a:p>
        </p:txBody>
      </p:sp>
    </p:spTree>
    <p:extLst>
      <p:ext uri="{BB962C8B-B14F-4D97-AF65-F5344CB8AC3E}">
        <p14:creationId xmlns:p14="http://schemas.microsoft.com/office/powerpoint/2010/main" val="23545314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96260" y="1089573"/>
            <a:ext cx="6911975" cy="50696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bg-BG" dirty="0" smtClean="0">
                <a:solidFill>
                  <a:srgbClr val="FFFF00"/>
                </a:solidFill>
              </a:rPr>
              <a:t>Съгласие за клинични изпитвания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23555" name="Content Placeholder 2"/>
          <p:cNvSpPr txBox="1">
            <a:spLocks/>
          </p:cNvSpPr>
          <p:nvPr/>
        </p:nvSpPr>
        <p:spPr bwMode="auto">
          <a:xfrm>
            <a:off x="296260" y="1829410"/>
            <a:ext cx="7556500" cy="19050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bg-BG" altLang="bg-BG" sz="2000" i="1" dirty="0">
                <a:solidFill>
                  <a:schemeClr val="bg1"/>
                </a:solidFill>
              </a:rPr>
              <a:t>Закон за лекарствените продукти в хуманната медицина (Чл.97,ал.4)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bg-BG" altLang="bg-BG" sz="900" i="1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bg-BG" altLang="bg-BG" sz="2000" i="1" dirty="0">
                <a:solidFill>
                  <a:srgbClr val="FFFF00"/>
                </a:solidFill>
              </a:rPr>
              <a:t>Клинично изпитване при </a:t>
            </a:r>
            <a:r>
              <a:rPr lang="bg-BG" altLang="bg-BG" sz="2400" i="1" dirty="0">
                <a:solidFill>
                  <a:srgbClr val="FFFF00"/>
                </a:solidFill>
              </a:rPr>
              <a:t>непълнолетно лице: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bg-BG" altLang="bg-BG" sz="2400" i="1" dirty="0">
                <a:solidFill>
                  <a:srgbClr val="FFFF00"/>
                </a:solidFill>
              </a:rPr>
              <a:t>Лице  + Двамата родители</a:t>
            </a:r>
          </a:p>
        </p:txBody>
      </p:sp>
      <p:sp>
        <p:nvSpPr>
          <p:cNvPr id="23556" name="Контейнер за номер на слайда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BE8B312-C951-4424-A3A5-7BEE4D560613}" type="slidenum">
              <a:rPr lang="bg-BG" altLang="en-US" smtClean="0"/>
              <a:pPr eaLnBrk="1" hangingPunct="1"/>
              <a:t>37</a:t>
            </a:fld>
            <a:endParaRPr lang="bg-BG" altLang="en-US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96260" y="3823733"/>
            <a:ext cx="7556500" cy="2506662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  <a:defRPr/>
            </a:pPr>
            <a:r>
              <a:rPr lang="bg-BG" sz="2000" i="1" dirty="0" smtClean="0">
                <a:solidFill>
                  <a:schemeClr val="bg1"/>
                </a:solidFill>
              </a:rPr>
              <a:t>Закон за лекарствените продукти в хуманната медицина (Чл.97,ал.1)</a:t>
            </a:r>
          </a:p>
          <a:p>
            <a:pPr marL="0" indent="0">
              <a:buFont typeface="Wingdings"/>
              <a:buNone/>
              <a:defRPr/>
            </a:pPr>
            <a:endParaRPr lang="bg-BG" sz="900" i="1" dirty="0" smtClean="0">
              <a:solidFill>
                <a:schemeClr val="bg1"/>
              </a:solidFill>
            </a:endParaRPr>
          </a:p>
          <a:p>
            <a:pPr marL="0" indent="0">
              <a:buFont typeface="Wingdings"/>
              <a:buNone/>
              <a:defRPr/>
            </a:pPr>
            <a:r>
              <a:rPr lang="bg-BG" sz="2000" i="1" dirty="0" smtClean="0">
                <a:solidFill>
                  <a:srgbClr val="FFFF00"/>
                </a:solidFill>
              </a:rPr>
              <a:t>Клинично изпитване при </a:t>
            </a:r>
            <a:r>
              <a:rPr lang="bg-BG" i="1" dirty="0" smtClean="0">
                <a:solidFill>
                  <a:srgbClr val="FFFF00"/>
                </a:solidFill>
              </a:rPr>
              <a:t>малолетно лице </a:t>
            </a:r>
            <a:r>
              <a:rPr lang="bg-BG" sz="2000" i="1" dirty="0" smtClean="0">
                <a:solidFill>
                  <a:srgbClr val="FFFF00"/>
                </a:solidFill>
              </a:rPr>
              <a:t>само със съгласието </a:t>
            </a:r>
            <a:r>
              <a:rPr lang="bg-BG" i="1" u="sng" dirty="0" smtClean="0">
                <a:solidFill>
                  <a:srgbClr val="FFFF00"/>
                </a:solidFill>
              </a:rPr>
              <a:t>на двамата родители</a:t>
            </a:r>
            <a:r>
              <a:rPr lang="bg-BG" sz="2000" i="1" dirty="0" smtClean="0">
                <a:solidFill>
                  <a:srgbClr val="FFFF00"/>
                </a:solidFill>
              </a:rPr>
              <a:t>!</a:t>
            </a:r>
            <a:endParaRPr lang="bg-BG" sz="2000" i="1" dirty="0">
              <a:solidFill>
                <a:srgbClr val="FFFF00"/>
              </a:solidFill>
            </a:endParaRPr>
          </a:p>
          <a:p>
            <a:pPr>
              <a:buClr>
                <a:srgbClr val="FFFF00"/>
              </a:buClr>
              <a:defRPr/>
            </a:pPr>
            <a:r>
              <a:rPr lang="bg-BG" sz="2200" i="1" dirty="0" smtClean="0">
                <a:solidFill>
                  <a:srgbClr val="FFFF00"/>
                </a:solidFill>
              </a:rPr>
              <a:t>Да представлява предполагаемата воля на лицето.</a:t>
            </a:r>
          </a:p>
          <a:p>
            <a:pPr>
              <a:buClr>
                <a:srgbClr val="FFFF00"/>
              </a:buClr>
              <a:buSzPct val="60000"/>
              <a:defRPr/>
            </a:pPr>
            <a:r>
              <a:rPr lang="bg-BG" sz="2200" i="1" dirty="0" smtClean="0">
                <a:solidFill>
                  <a:srgbClr val="FFFF00"/>
                </a:solidFill>
              </a:rPr>
              <a:t>Право на вето</a:t>
            </a:r>
          </a:p>
        </p:txBody>
      </p:sp>
    </p:spTree>
    <p:extLst>
      <p:ext uri="{BB962C8B-B14F-4D97-AF65-F5344CB8AC3E}">
        <p14:creationId xmlns:p14="http://schemas.microsoft.com/office/powerpoint/2010/main" val="325646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Изисквания за етично клинично изпитване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bg-BG" dirty="0" smtClean="0"/>
              <a:t>Да има здравно обусловена стойност за обществото.</a:t>
            </a:r>
          </a:p>
          <a:p>
            <a:pPr marL="514350" indent="-514350">
              <a:buAutoNum type="arabicPeriod"/>
            </a:pPr>
            <a:r>
              <a:rPr lang="bg-BG" dirty="0" smtClean="0"/>
              <a:t>Да е научно валидно.</a:t>
            </a:r>
          </a:p>
          <a:p>
            <a:pPr marL="514350" indent="-514350">
              <a:buAutoNum type="arabicPeriod"/>
            </a:pPr>
            <a:r>
              <a:rPr lang="bg-BG" dirty="0" smtClean="0"/>
              <a:t>Да има </a:t>
            </a:r>
            <a:r>
              <a:rPr lang="bg-BG" dirty="0" err="1" smtClean="0"/>
              <a:t>спаведлива</a:t>
            </a:r>
            <a:r>
              <a:rPr lang="bg-BG" dirty="0" smtClean="0"/>
              <a:t> система за подбор на участници.</a:t>
            </a:r>
          </a:p>
          <a:p>
            <a:pPr marL="514350" indent="-514350">
              <a:buAutoNum type="arabicPeriod"/>
            </a:pPr>
            <a:r>
              <a:rPr lang="bg-BG" dirty="0" smtClean="0"/>
              <a:t>Благоприятно съотношение риск-полза.</a:t>
            </a:r>
          </a:p>
          <a:p>
            <a:pPr marL="514350" indent="-514350">
              <a:buAutoNum type="arabicPeriod"/>
            </a:pPr>
            <a:r>
              <a:rPr lang="bg-BG" dirty="0" smtClean="0"/>
              <a:t>Независимо разглеждане от етична комисия.</a:t>
            </a:r>
          </a:p>
          <a:p>
            <a:pPr marL="514350" indent="-514350">
              <a:buAutoNum type="arabicPeriod"/>
            </a:pPr>
            <a:r>
              <a:rPr lang="bg-BG" dirty="0" smtClean="0"/>
              <a:t>Спазени изисквания за информирано съгласие.</a:t>
            </a:r>
          </a:p>
          <a:p>
            <a:pPr marL="514350" indent="-514350">
              <a:buAutoNum type="arabicPeriod"/>
            </a:pPr>
            <a:r>
              <a:rPr lang="bg-BG" dirty="0" smtClean="0"/>
              <a:t>Уважение на правата на участниците.</a:t>
            </a:r>
          </a:p>
          <a:p>
            <a:pPr marL="514350" indent="-514350">
              <a:buAutoNum type="arabicPeriod"/>
            </a:pPr>
            <a:endParaRPr lang="bg-BG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1/22/2017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4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7482545" cy="458115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Етапи на провеждане на експеримент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 hangingPunct="0">
              <a:buFont typeface="+mj-lt"/>
              <a:buAutoNum type="arabicPeriod"/>
            </a:pPr>
            <a:r>
              <a:rPr lang="bg-BG" dirty="0"/>
              <a:t>Проучване на научната литература по експерименталния въпрос.</a:t>
            </a:r>
          </a:p>
          <a:p>
            <a:pPr marL="514350" lvl="0" indent="-514350" hangingPunct="0">
              <a:buFont typeface="+mj-lt"/>
              <a:buAutoNum type="arabicPeriod"/>
            </a:pPr>
            <a:r>
              <a:rPr lang="bg-BG" dirty="0"/>
              <a:t>Формулиране на целите, хипотезите за очакваните ефекти, преценка на рисковете и евентуалните ползи от експеримента за напредъка на медицинското познание и изготвяне на план на експеримента.   </a:t>
            </a:r>
          </a:p>
          <a:p>
            <a:pPr marL="514350" lvl="0" indent="-514350" hangingPunct="0">
              <a:buFont typeface="+mj-lt"/>
              <a:buAutoNum type="arabicPeriod"/>
            </a:pPr>
            <a:r>
              <a:rPr lang="bg-BG" dirty="0"/>
              <a:t>Извършване на лабораторни опити.</a:t>
            </a:r>
          </a:p>
          <a:p>
            <a:pPr marL="514350" lvl="0" indent="-514350" hangingPunct="0">
              <a:buFont typeface="+mj-lt"/>
              <a:buAutoNum type="arabicPeriod"/>
            </a:pPr>
            <a:r>
              <a:rPr lang="bg-BG" dirty="0"/>
              <a:t>Експериментиране върху животни.</a:t>
            </a:r>
          </a:p>
          <a:p>
            <a:pPr marL="514350" lvl="0" indent="-514350" hangingPunct="0">
              <a:buFont typeface="+mj-lt"/>
              <a:buAutoNum type="arabicPeriod"/>
            </a:pPr>
            <a:r>
              <a:rPr lang="bg-BG" dirty="0"/>
              <a:t>Медико-биологични изследвания върху хора.</a:t>
            </a:r>
          </a:p>
          <a:p>
            <a:pPr marL="514350" indent="-514350">
              <a:buFont typeface="+mj-lt"/>
              <a:buAutoNum type="arabicPeriod"/>
            </a:pPr>
            <a:endParaRPr lang="bg-BG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1/22/2017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6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7482545" cy="458115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Видове експерименти с хора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hangingPunct="0"/>
            <a:r>
              <a:rPr lang="bg-BG" dirty="0"/>
              <a:t>Медицински изследвания, съчетани с професионални грижи (клинични изследвания).</a:t>
            </a:r>
          </a:p>
          <a:p>
            <a:pPr lvl="0" hangingPunct="0"/>
            <a:r>
              <a:rPr lang="bg-BG" dirty="0"/>
              <a:t>Нетерапевтични медицински изследвания, включващи човешки същества (неклинични </a:t>
            </a:r>
            <a:r>
              <a:rPr lang="bg-BG" dirty="0" err="1"/>
              <a:t>биомедицински</a:t>
            </a:r>
            <a:r>
              <a:rPr lang="bg-BG" dirty="0"/>
              <a:t> изследвания).</a:t>
            </a:r>
          </a:p>
          <a:p>
            <a:pPr marL="0" lvl="0" indent="0" hangingPunct="0">
              <a:buNone/>
            </a:pPr>
            <a:endParaRPr lang="bg-BG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1/22/2017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1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48965" y="1138426"/>
            <a:ext cx="7482545" cy="61082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Фази на клинични изпитвания на нови медикаменти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054656"/>
            <a:ext cx="7329840" cy="3970329"/>
          </a:xfrm>
        </p:spPr>
        <p:txBody>
          <a:bodyPr>
            <a:normAutofit fontScale="85000" lnSpcReduction="20000"/>
          </a:bodyPr>
          <a:lstStyle/>
          <a:p>
            <a:pPr hangingPunct="0"/>
            <a:r>
              <a:rPr lang="bg-BG" b="1" i="1" dirty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Първата фаза</a:t>
            </a:r>
            <a:r>
              <a:rPr lang="bg-BG" dirty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dirty="0"/>
              <a:t>се провежда върху относително малък брой здрави доброволци, на които често се заплаща за участието им. Целта е да се определи каква доза от медикамента е нужна, за да предизвика реакция в човешкия организъм, как организма преработва лекарството, има ли странични и токсични ефекти.</a:t>
            </a:r>
          </a:p>
          <a:p>
            <a:pPr hangingPunct="0"/>
            <a:r>
              <a:rPr lang="bg-BG" b="1" i="1" dirty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Втората фаза</a:t>
            </a:r>
            <a:r>
              <a:rPr lang="bg-BG" dirty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dirty="0"/>
              <a:t>се провежда върху група от пациенти, които страдат от конкретното заболяване, срещу което е насочен медикамента. Целта е да се определи дали лекарството повлиява благоприятно заболяването и дали има вредни странични ефекти.</a:t>
            </a:r>
          </a:p>
          <a:p>
            <a:pPr marL="0" lvl="0" indent="0" hangingPunct="0">
              <a:buNone/>
            </a:pPr>
            <a:endParaRPr lang="bg-BG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1/22/2017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8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48965" y="1138426"/>
            <a:ext cx="7482545" cy="61082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Фази на клинични изпитвания на нови медикаменти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054656"/>
            <a:ext cx="7329840" cy="3970329"/>
          </a:xfrm>
        </p:spPr>
        <p:txBody>
          <a:bodyPr>
            <a:noAutofit/>
          </a:bodyPr>
          <a:lstStyle/>
          <a:p>
            <a:pPr hangingPunct="0"/>
            <a:r>
              <a:rPr lang="bg-BG" sz="2400" b="1" i="1" dirty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Третата фаза</a:t>
            </a:r>
            <a:r>
              <a:rPr lang="bg-BG" sz="2400" dirty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sz="2400" dirty="0"/>
              <a:t>е клиничният експеримент, при който лекарството се прилага при голям брой пациенти и се сравнява с друго лекарство, ако има такова за съответното заболяване, и/или с плацебо. Където е възможно такива експерименти се провеждат като „двоен сляп опит”, т.е. нито обектите на изследването, нито лекарите знаят кой кое лекарство или плацебо получава</a:t>
            </a:r>
            <a:r>
              <a:rPr lang="bg-BG" sz="2400" dirty="0" smtClean="0"/>
              <a:t>.</a:t>
            </a:r>
            <a:endParaRPr lang="bg-BG" sz="2400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1/22/2017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8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48965" y="1138426"/>
            <a:ext cx="7482545" cy="61082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Фази на клинични изпитвания на нови медикаменти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054656"/>
            <a:ext cx="7329840" cy="3970329"/>
          </a:xfrm>
        </p:spPr>
        <p:txBody>
          <a:bodyPr>
            <a:noAutofit/>
          </a:bodyPr>
          <a:lstStyle/>
          <a:p>
            <a:pPr hangingPunct="0"/>
            <a:r>
              <a:rPr lang="bg-BG" sz="2400" b="1" i="1" dirty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Четвъртата фаза</a:t>
            </a:r>
            <a:r>
              <a:rPr lang="bg-BG" sz="2400" dirty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sz="2400" dirty="0"/>
              <a:t>се извършва след лицензиране на лекарството и излизането му на пазара. През първите няколко години се следи за странични ефекти на лекарството, които не са се проявили в по-ранните фази. Освен това фармацевтичната компания обикновено се интересува колко добре се приема лекарството от лекарите, които го предписват и от пациентите, които го взимат</a:t>
            </a:r>
            <a:r>
              <a:rPr lang="bg-BG" sz="2400" dirty="0" smtClean="0"/>
              <a:t>.</a:t>
            </a:r>
            <a:endParaRPr lang="bg-BG" sz="2400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1/22/2017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391B-756A-4636-9A8A-0B004CD78603}" type="datetime1">
              <a:rPr lang="en-US" smtClean="0"/>
              <a:t>1/22/2017</a:t>
            </a:fld>
            <a:endParaRPr lang="en-U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448965" y="2207360"/>
            <a:ext cx="68717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bg-BG" sz="2400" dirty="0" smtClean="0">
                <a:solidFill>
                  <a:schemeClr val="bg1"/>
                </a:solidFill>
              </a:rPr>
              <a:t>Кой е основният проблем в случая?</a:t>
            </a:r>
          </a:p>
          <a:p>
            <a:pPr marL="514350" indent="-514350">
              <a:buAutoNum type="arabicPeriod"/>
            </a:pPr>
            <a:r>
              <a:rPr lang="bg-BG" sz="2400" dirty="0" smtClean="0">
                <a:solidFill>
                  <a:schemeClr val="bg1"/>
                </a:solidFill>
              </a:rPr>
              <a:t>Кои са заинтересованите страни в дилемата и каква е връзката им със случая?</a:t>
            </a:r>
          </a:p>
          <a:p>
            <a:pPr marL="514350" indent="-514350">
              <a:buAutoNum type="arabicPeriod"/>
            </a:pPr>
            <a:r>
              <a:rPr lang="bg-BG" sz="2400" dirty="0" smtClean="0">
                <a:solidFill>
                  <a:schemeClr val="bg1"/>
                </a:solidFill>
              </a:rPr>
              <a:t>Кои правила/норми са приложими към дилемата?</a:t>
            </a:r>
          </a:p>
          <a:p>
            <a:pPr marL="514350" indent="-514350">
              <a:buAutoNum type="arabicPeriod"/>
            </a:pPr>
            <a:r>
              <a:rPr lang="bg-BG" sz="2400" dirty="0" smtClean="0">
                <a:solidFill>
                  <a:schemeClr val="bg1"/>
                </a:solidFill>
              </a:rPr>
              <a:t>Какви аргументи могат да бъдат изтъкнати?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bg-BG" sz="2400" dirty="0" err="1">
                <a:solidFill>
                  <a:schemeClr val="bg1"/>
                </a:solidFill>
              </a:rPr>
              <a:t>Деонтологични</a:t>
            </a:r>
            <a:endParaRPr lang="bg-BG" sz="2400" dirty="0">
              <a:solidFill>
                <a:schemeClr val="bg1"/>
              </a:solidFill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bg-BG" sz="2400" dirty="0" err="1">
                <a:solidFill>
                  <a:schemeClr val="bg1"/>
                </a:solidFill>
              </a:rPr>
              <a:t>Утилитаристични</a:t>
            </a:r>
            <a:endParaRPr lang="bg-BG" sz="2400" dirty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bg-BG" sz="2400" dirty="0" smtClean="0">
                <a:solidFill>
                  <a:schemeClr val="bg1"/>
                </a:solidFill>
              </a:rPr>
              <a:t>Заключение</a:t>
            </a:r>
          </a:p>
          <a:p>
            <a:pPr marL="514350" indent="-514350">
              <a:buAutoNum type="arabicPeriod"/>
            </a:pPr>
            <a:r>
              <a:rPr lang="bg-BG" sz="2400" dirty="0" smtClean="0">
                <a:solidFill>
                  <a:schemeClr val="bg1"/>
                </a:solidFill>
              </a:rPr>
              <a:t>Бихте ли подкрепили заключението?</a:t>
            </a:r>
            <a:endParaRPr lang="bg-BG" sz="2400" dirty="0">
              <a:solidFill>
                <a:schemeClr val="bg1"/>
              </a:solidFill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448965" y="1443835"/>
            <a:ext cx="7329840" cy="61082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3200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Методология за етичен анализ</a:t>
            </a:r>
            <a:endParaRPr lang="en-US" sz="3200" dirty="0">
              <a:solidFill>
                <a:srgbClr val="F1FF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560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3078</TotalTime>
  <Words>2799</Words>
  <Application>Microsoft Office PowerPoint</Application>
  <PresentationFormat>Презентация на цял екран (4:3)</PresentationFormat>
  <Paragraphs>284</Paragraphs>
  <Slides>38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38</vt:i4>
      </vt:variant>
    </vt:vector>
  </HeadingPairs>
  <TitlesOfParts>
    <vt:vector size="39" baseType="lpstr">
      <vt:lpstr>Office Theme</vt:lpstr>
      <vt:lpstr>Изследователска етика</vt:lpstr>
      <vt:lpstr>План на лекция 6</vt:lpstr>
      <vt:lpstr>Презентация на PowerPoint</vt:lpstr>
      <vt:lpstr>Етапи на провеждане на експеримент</vt:lpstr>
      <vt:lpstr>Видове експерименти с хора</vt:lpstr>
      <vt:lpstr>Фази на клинични изпитвания на нови медикаменти</vt:lpstr>
      <vt:lpstr>Фази на клинични изпитвания на нови медикаменти</vt:lpstr>
      <vt:lpstr>Фази на клинични изпитвания на нови медикаменти</vt:lpstr>
      <vt:lpstr>Презентация на PowerPoint</vt:lpstr>
      <vt:lpstr>Случаят с Талидомида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Методология за етичен анализ 4. Какви аргументи могат да бъдат изтъкнати? </vt:lpstr>
      <vt:lpstr>Презентация на PowerPoint</vt:lpstr>
      <vt:lpstr>Основните принципи в етиката приложени към експерименти с хора</vt:lpstr>
      <vt:lpstr>Основните принципи в етиката приложени към експерименти с хора</vt:lpstr>
      <vt:lpstr>НЮРНБЕРГСКИ КОДЕКС</vt:lpstr>
      <vt:lpstr>НЮРНБЕРГСКИ КОДЕКС</vt:lpstr>
      <vt:lpstr>ЕТИЧНИ ПРИНЦИПИ В ДЕКЛАРАЦИЯТА ОТ ХЕЛЗИНКИ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Плацебо или “златния стандарт”?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Изисквания за етично клинично изпитване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Doc.Aleкsandrova</cp:lastModifiedBy>
  <cp:revision>153</cp:revision>
  <dcterms:created xsi:type="dcterms:W3CDTF">2013-08-21T19:17:07Z</dcterms:created>
  <dcterms:modified xsi:type="dcterms:W3CDTF">2017-01-22T12:29:10Z</dcterms:modified>
</cp:coreProperties>
</file>