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59" r:id="rId4"/>
    <p:sldId id="260" r:id="rId5"/>
    <p:sldId id="261" r:id="rId6"/>
    <p:sldId id="262" r:id="rId7"/>
    <p:sldId id="263" r:id="rId8"/>
    <p:sldId id="264" r:id="rId9"/>
    <p:sldId id="265" r:id="rId10"/>
    <p:sldId id="266" r:id="rId11"/>
    <p:sldId id="269" r:id="rId12"/>
    <p:sldId id="267" r:id="rId13"/>
    <p:sldId id="268" r:id="rId14"/>
    <p:sldId id="270" r:id="rId15"/>
    <p:sldId id="272" r:id="rId16"/>
    <p:sldId id="274" r:id="rId17"/>
    <p:sldId id="275" r:id="rId18"/>
    <p:sldId id="276"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00"/>
    <a:srgbClr val="CC3300"/>
    <a:srgbClr val="820000"/>
    <a:srgbClr val="FF7D7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4E90DB1-0C9C-45DB-929F-41600D806918}" type="datetimeFigureOut">
              <a:rPr lang="bg-BG"/>
              <a:pPr>
                <a:defRPr/>
              </a:pPr>
              <a:t>15.9.2016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bg-B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bg-B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3361D7F-6350-4630-BF23-84EE43F23790}" type="slidenum">
              <a:rPr lang="bg-BG"/>
              <a:pPr>
                <a:defRPr/>
              </a:pPr>
              <a:t>‹#›</a:t>
            </a:fld>
            <a:endParaRPr lang="bg-BG"/>
          </a:p>
        </p:txBody>
      </p:sp>
    </p:spTree>
    <p:extLst>
      <p:ext uri="{BB962C8B-B14F-4D97-AF65-F5344CB8AC3E}">
        <p14:creationId xmlns:p14="http://schemas.microsoft.com/office/powerpoint/2010/main" val="41479102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bg-BG" altLang="bg-BG"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B535B5-09E6-4D53-8660-5129C45BED3C}" type="slidenum">
              <a:rPr lang="bg-BG" altLang="bg-BG" smtClean="0"/>
              <a:pPr eaLnBrk="1" hangingPunct="1"/>
              <a:t>7</a:t>
            </a:fld>
            <a:endParaRPr lang="bg-BG" altLang="bg-BG"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bg-BG"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F9C717-6488-4F9B-8E53-EF88F221D417}" type="slidenum">
              <a:rPr lang="bg-BG" altLang="bg-BG" smtClean="0"/>
              <a:pPr eaLnBrk="1" hangingPunct="1"/>
              <a:t>14</a:t>
            </a:fld>
            <a:endParaRPr lang="bg-BG" altLang="bg-B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E951B1C8-783A-461B-8221-9D54FB9653E5}" type="slidenum">
              <a:rPr lang="bg-BG"/>
              <a:pPr>
                <a:defRPr/>
              </a:pPr>
              <a:t>‹#›</a:t>
            </a:fld>
            <a:endParaRPr lang="bg-BG"/>
          </a:p>
        </p:txBody>
      </p:sp>
    </p:spTree>
    <p:extLst>
      <p:ext uri="{BB962C8B-B14F-4D97-AF65-F5344CB8AC3E}">
        <p14:creationId xmlns:p14="http://schemas.microsoft.com/office/powerpoint/2010/main" val="308866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22458220-F34B-419A-B72A-6297D928271D}" type="slidenum">
              <a:rPr lang="bg-BG"/>
              <a:pPr>
                <a:defRPr/>
              </a:pPr>
              <a:t>‹#›</a:t>
            </a:fld>
            <a:endParaRPr lang="bg-BG"/>
          </a:p>
        </p:txBody>
      </p:sp>
    </p:spTree>
    <p:extLst>
      <p:ext uri="{BB962C8B-B14F-4D97-AF65-F5344CB8AC3E}">
        <p14:creationId xmlns:p14="http://schemas.microsoft.com/office/powerpoint/2010/main" val="143505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A0B5F720-52F9-47C7-861A-53143E16CA99}" type="slidenum">
              <a:rPr lang="bg-BG"/>
              <a:pPr>
                <a:defRPr/>
              </a:pPr>
              <a:t>‹#›</a:t>
            </a:fld>
            <a:endParaRPr lang="bg-BG"/>
          </a:p>
        </p:txBody>
      </p:sp>
    </p:spTree>
    <p:extLst>
      <p:ext uri="{BB962C8B-B14F-4D97-AF65-F5344CB8AC3E}">
        <p14:creationId xmlns:p14="http://schemas.microsoft.com/office/powerpoint/2010/main" val="75379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A439B3B8-DE6E-43FA-A669-BDCC835D869B}" type="slidenum">
              <a:rPr lang="bg-BG"/>
              <a:pPr>
                <a:defRPr/>
              </a:pPr>
              <a:t>‹#›</a:t>
            </a:fld>
            <a:endParaRPr lang="bg-BG"/>
          </a:p>
        </p:txBody>
      </p:sp>
    </p:spTree>
    <p:extLst>
      <p:ext uri="{BB962C8B-B14F-4D97-AF65-F5344CB8AC3E}">
        <p14:creationId xmlns:p14="http://schemas.microsoft.com/office/powerpoint/2010/main" val="4159166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45DE8C32-C53D-4E9C-830E-9B10383000EE}" type="slidenum">
              <a:rPr lang="bg-BG"/>
              <a:pPr>
                <a:defRPr/>
              </a:pPr>
              <a:t>‹#›</a:t>
            </a:fld>
            <a:endParaRPr lang="bg-BG"/>
          </a:p>
        </p:txBody>
      </p:sp>
    </p:spTree>
    <p:extLst>
      <p:ext uri="{BB962C8B-B14F-4D97-AF65-F5344CB8AC3E}">
        <p14:creationId xmlns:p14="http://schemas.microsoft.com/office/powerpoint/2010/main" val="124589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6E7578A9-48F9-403E-B604-5413081D4FA6}" type="slidenum">
              <a:rPr lang="bg-BG"/>
              <a:pPr>
                <a:defRPr/>
              </a:pPr>
              <a:t>‹#›</a:t>
            </a:fld>
            <a:endParaRPr lang="bg-BG"/>
          </a:p>
        </p:txBody>
      </p:sp>
    </p:spTree>
    <p:extLst>
      <p:ext uri="{BB962C8B-B14F-4D97-AF65-F5344CB8AC3E}">
        <p14:creationId xmlns:p14="http://schemas.microsoft.com/office/powerpoint/2010/main" val="21438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bg-BG"/>
          </a:p>
        </p:txBody>
      </p:sp>
      <p:sp>
        <p:nvSpPr>
          <p:cNvPr id="8" name="Rectangle 5"/>
          <p:cNvSpPr>
            <a:spLocks noGrp="1" noChangeArrowheads="1"/>
          </p:cNvSpPr>
          <p:nvPr>
            <p:ph type="ftr" sz="quarter" idx="11"/>
          </p:nvPr>
        </p:nvSpPr>
        <p:spPr>
          <a:ln/>
        </p:spPr>
        <p:txBody>
          <a:bodyPr/>
          <a:lstStyle>
            <a:lvl1pPr>
              <a:defRPr/>
            </a:lvl1pPr>
          </a:lstStyle>
          <a:p>
            <a:pPr>
              <a:defRPr/>
            </a:pPr>
            <a:endParaRPr lang="bg-BG"/>
          </a:p>
        </p:txBody>
      </p:sp>
      <p:sp>
        <p:nvSpPr>
          <p:cNvPr id="9" name="Rectangle 6"/>
          <p:cNvSpPr>
            <a:spLocks noGrp="1" noChangeArrowheads="1"/>
          </p:cNvSpPr>
          <p:nvPr>
            <p:ph type="sldNum" sz="quarter" idx="12"/>
          </p:nvPr>
        </p:nvSpPr>
        <p:spPr>
          <a:ln/>
        </p:spPr>
        <p:txBody>
          <a:bodyPr/>
          <a:lstStyle>
            <a:lvl1pPr>
              <a:defRPr/>
            </a:lvl1pPr>
          </a:lstStyle>
          <a:p>
            <a:pPr>
              <a:defRPr/>
            </a:pPr>
            <a:fld id="{19F2156A-EC1A-4F18-BE63-9DF0CF38C1AC}" type="slidenum">
              <a:rPr lang="bg-BG"/>
              <a:pPr>
                <a:defRPr/>
              </a:pPr>
              <a:t>‹#›</a:t>
            </a:fld>
            <a:endParaRPr lang="bg-BG"/>
          </a:p>
        </p:txBody>
      </p:sp>
    </p:spTree>
    <p:extLst>
      <p:ext uri="{BB962C8B-B14F-4D97-AF65-F5344CB8AC3E}">
        <p14:creationId xmlns:p14="http://schemas.microsoft.com/office/powerpoint/2010/main" val="459563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bg-BG"/>
          </a:p>
        </p:txBody>
      </p:sp>
      <p:sp>
        <p:nvSpPr>
          <p:cNvPr id="4" name="Rectangle 5"/>
          <p:cNvSpPr>
            <a:spLocks noGrp="1" noChangeArrowheads="1"/>
          </p:cNvSpPr>
          <p:nvPr>
            <p:ph type="ftr" sz="quarter" idx="11"/>
          </p:nvPr>
        </p:nvSpPr>
        <p:spPr>
          <a:ln/>
        </p:spPr>
        <p:txBody>
          <a:bodyPr/>
          <a:lstStyle>
            <a:lvl1pPr>
              <a:defRPr/>
            </a:lvl1pPr>
          </a:lstStyle>
          <a:p>
            <a:pPr>
              <a:defRPr/>
            </a:pPr>
            <a:endParaRPr lang="bg-BG"/>
          </a:p>
        </p:txBody>
      </p:sp>
      <p:sp>
        <p:nvSpPr>
          <p:cNvPr id="5" name="Rectangle 6"/>
          <p:cNvSpPr>
            <a:spLocks noGrp="1" noChangeArrowheads="1"/>
          </p:cNvSpPr>
          <p:nvPr>
            <p:ph type="sldNum" sz="quarter" idx="12"/>
          </p:nvPr>
        </p:nvSpPr>
        <p:spPr>
          <a:ln/>
        </p:spPr>
        <p:txBody>
          <a:bodyPr/>
          <a:lstStyle>
            <a:lvl1pPr>
              <a:defRPr/>
            </a:lvl1pPr>
          </a:lstStyle>
          <a:p>
            <a:pPr>
              <a:defRPr/>
            </a:pPr>
            <a:fld id="{5E475480-FBE3-4B5D-B41D-0C1715A488D7}" type="slidenum">
              <a:rPr lang="bg-BG"/>
              <a:pPr>
                <a:defRPr/>
              </a:pPr>
              <a:t>‹#›</a:t>
            </a:fld>
            <a:endParaRPr lang="bg-BG"/>
          </a:p>
        </p:txBody>
      </p:sp>
    </p:spTree>
    <p:extLst>
      <p:ext uri="{BB962C8B-B14F-4D97-AF65-F5344CB8AC3E}">
        <p14:creationId xmlns:p14="http://schemas.microsoft.com/office/powerpoint/2010/main" val="295519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bg-BG"/>
          </a:p>
        </p:txBody>
      </p:sp>
      <p:sp>
        <p:nvSpPr>
          <p:cNvPr id="3" name="Rectangle 5"/>
          <p:cNvSpPr>
            <a:spLocks noGrp="1" noChangeArrowheads="1"/>
          </p:cNvSpPr>
          <p:nvPr>
            <p:ph type="ftr" sz="quarter" idx="11"/>
          </p:nvPr>
        </p:nvSpPr>
        <p:spPr>
          <a:ln/>
        </p:spPr>
        <p:txBody>
          <a:bodyPr/>
          <a:lstStyle>
            <a:lvl1pPr>
              <a:defRPr/>
            </a:lvl1pPr>
          </a:lstStyle>
          <a:p>
            <a:pPr>
              <a:defRPr/>
            </a:pPr>
            <a:endParaRPr lang="bg-BG"/>
          </a:p>
        </p:txBody>
      </p:sp>
      <p:sp>
        <p:nvSpPr>
          <p:cNvPr id="4" name="Rectangle 6"/>
          <p:cNvSpPr>
            <a:spLocks noGrp="1" noChangeArrowheads="1"/>
          </p:cNvSpPr>
          <p:nvPr>
            <p:ph type="sldNum" sz="quarter" idx="12"/>
          </p:nvPr>
        </p:nvSpPr>
        <p:spPr>
          <a:ln/>
        </p:spPr>
        <p:txBody>
          <a:bodyPr/>
          <a:lstStyle>
            <a:lvl1pPr>
              <a:defRPr/>
            </a:lvl1pPr>
          </a:lstStyle>
          <a:p>
            <a:pPr>
              <a:defRPr/>
            </a:pPr>
            <a:fld id="{1FF2DD11-6D30-4494-949F-37D9B712FF0E}" type="slidenum">
              <a:rPr lang="bg-BG"/>
              <a:pPr>
                <a:defRPr/>
              </a:pPr>
              <a:t>‹#›</a:t>
            </a:fld>
            <a:endParaRPr lang="bg-BG"/>
          </a:p>
        </p:txBody>
      </p:sp>
    </p:spTree>
    <p:extLst>
      <p:ext uri="{BB962C8B-B14F-4D97-AF65-F5344CB8AC3E}">
        <p14:creationId xmlns:p14="http://schemas.microsoft.com/office/powerpoint/2010/main" val="2488318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C588DAAF-8436-4CF2-B1D6-2CE04ECB3CA2}" type="slidenum">
              <a:rPr lang="bg-BG"/>
              <a:pPr>
                <a:defRPr/>
              </a:pPr>
              <a:t>‹#›</a:t>
            </a:fld>
            <a:endParaRPr lang="bg-BG"/>
          </a:p>
        </p:txBody>
      </p:sp>
    </p:spTree>
    <p:extLst>
      <p:ext uri="{BB962C8B-B14F-4D97-AF65-F5344CB8AC3E}">
        <p14:creationId xmlns:p14="http://schemas.microsoft.com/office/powerpoint/2010/main" val="127449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5582A162-3276-4904-AC54-E33BCC87620D}" type="slidenum">
              <a:rPr lang="bg-BG"/>
              <a:pPr>
                <a:defRPr/>
              </a:pPr>
              <a:t>‹#›</a:t>
            </a:fld>
            <a:endParaRPr lang="bg-BG"/>
          </a:p>
        </p:txBody>
      </p:sp>
    </p:spTree>
    <p:extLst>
      <p:ext uri="{BB962C8B-B14F-4D97-AF65-F5344CB8AC3E}">
        <p14:creationId xmlns:p14="http://schemas.microsoft.com/office/powerpoint/2010/main" val="177770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bg-BG" altLang="bg-BG"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bg-BG" altLang="bg-BG" smtClean="0"/>
              <a:t>Click to edit Master text styles</a:t>
            </a:r>
          </a:p>
          <a:p>
            <a:pPr lvl="1"/>
            <a:r>
              <a:rPr lang="bg-BG" altLang="bg-BG" smtClean="0"/>
              <a:t>Second level</a:t>
            </a:r>
          </a:p>
          <a:p>
            <a:pPr lvl="2"/>
            <a:r>
              <a:rPr lang="bg-BG" altLang="bg-BG" smtClean="0"/>
              <a:t>Third level</a:t>
            </a:r>
          </a:p>
          <a:p>
            <a:pPr lvl="3"/>
            <a:r>
              <a:rPr lang="bg-BG" altLang="bg-BG" smtClean="0"/>
              <a:t>Fourth level</a:t>
            </a:r>
          </a:p>
          <a:p>
            <a:pPr lvl="4"/>
            <a:r>
              <a:rPr lang="bg-BG" altLang="bg-BG"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6DB8D51-3792-452B-B190-A89B33D1109C}" type="slidenum">
              <a:rPr lang="bg-BG"/>
              <a:pPr>
                <a:defRPr/>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3212976"/>
            <a:ext cx="9144000" cy="1470025"/>
          </a:xfrm>
          <a:gradFill flip="none" rotWithShape="1">
            <a:gsLst>
              <a:gs pos="0">
                <a:srgbClr val="820000">
                  <a:tint val="66000"/>
                  <a:satMod val="160000"/>
                </a:srgbClr>
              </a:gs>
              <a:gs pos="50000">
                <a:srgbClr val="820000">
                  <a:tint val="44500"/>
                  <a:satMod val="160000"/>
                </a:srgbClr>
              </a:gs>
              <a:gs pos="100000">
                <a:srgbClr val="820000">
                  <a:tint val="23500"/>
                  <a:satMod val="160000"/>
                </a:srgbClr>
              </a:gs>
            </a:gsLst>
            <a:lin ang="13500000" scaled="1"/>
            <a:tileRect/>
          </a:gradFill>
        </p:spPr>
        <p:txBody>
          <a:bodyPr/>
          <a:lstStyle/>
          <a:p>
            <a:pPr eaLnBrk="1" hangingPunct="1">
              <a:defRPr/>
            </a:pPr>
            <a:r>
              <a:rPr lang="en-US" sz="2800" b="1" dirty="0" smtClean="0">
                <a:effectLst>
                  <a:outerShdw blurRad="38100" dist="38100" dir="2700000" algn="tl">
                    <a:srgbClr val="FFFFFF"/>
                  </a:outerShdw>
                </a:effectLst>
                <a:latin typeface="Arial Black" pitchFamily="34" charset="0"/>
              </a:rPr>
              <a:t>Nature and Subjects of Biophysics</a:t>
            </a:r>
            <a:r>
              <a:rPr lang="bg-BG" sz="2800" b="1" dirty="0" smtClean="0">
                <a:effectLst>
                  <a:outerShdw blurRad="38100" dist="38100" dir="2700000" algn="tl">
                    <a:srgbClr val="FFFFFF"/>
                  </a:outerShdw>
                </a:effectLst>
              </a:rPr>
              <a: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160" y="169949"/>
            <a:ext cx="1408179" cy="1386843"/>
          </a:xfrm>
          <a:prstGeom prst="rect">
            <a:avLst/>
          </a:prstGeom>
        </p:spPr>
      </p:pic>
      <p:sp>
        <p:nvSpPr>
          <p:cNvPr id="4" name="Rectangle 3"/>
          <p:cNvSpPr/>
          <p:nvPr/>
        </p:nvSpPr>
        <p:spPr>
          <a:xfrm>
            <a:off x="1914160" y="260648"/>
            <a:ext cx="6963766" cy="1077218"/>
          </a:xfrm>
          <a:prstGeom prst="rect">
            <a:avLst/>
          </a:prstGeom>
          <a:noFill/>
        </p:spPr>
        <p:txBody>
          <a:bodyPr wrap="none" lIns="91440" tIns="45720" rIns="91440" bIns="45720">
            <a:spAutoFit/>
          </a:bodyPr>
          <a:lstStyle/>
          <a:p>
            <a:pPr algn="ctr"/>
            <a:r>
              <a:rPr lang="en-US" sz="3200" b="1" dirty="0">
                <a:solidFill>
                  <a:srgbClr val="CC3300"/>
                </a:solidFill>
                <a:latin typeface="Tahoma" pitchFamily="34" charset="0"/>
              </a:rPr>
              <a:t>MEDICAL UNIVERSITY – PLEVEN</a:t>
            </a:r>
          </a:p>
          <a:p>
            <a:pPr algn="ctr"/>
            <a:r>
              <a:rPr lang="en-US" sz="3200" b="1" dirty="0">
                <a:solidFill>
                  <a:srgbClr val="CC3300"/>
                </a:solidFill>
                <a:latin typeface="Tahoma" pitchFamily="34" charset="0"/>
              </a:rPr>
              <a:t>FACULTY OF </a:t>
            </a:r>
            <a:r>
              <a:rPr lang="en-US" sz="3200" b="1" dirty="0" smtClean="0">
                <a:solidFill>
                  <a:srgbClr val="CC3300"/>
                </a:solidFill>
                <a:latin typeface="Tahoma" pitchFamily="34" charset="0"/>
              </a:rPr>
              <a:t>PHARMACY</a:t>
            </a:r>
            <a:endParaRPr lang="en-US" sz="3200" b="1" dirty="0">
              <a:solidFill>
                <a:srgbClr val="CC3300"/>
              </a:solidFill>
              <a:latin typeface="Tahoma" pitchFamily="34" charset="0"/>
            </a:endParaRPr>
          </a:p>
        </p:txBody>
      </p:sp>
      <p:sp>
        <p:nvSpPr>
          <p:cNvPr id="5" name="Rectangle 4"/>
          <p:cNvSpPr/>
          <p:nvPr/>
        </p:nvSpPr>
        <p:spPr>
          <a:xfrm>
            <a:off x="922250" y="1556792"/>
            <a:ext cx="8018797" cy="830997"/>
          </a:xfrm>
          <a:prstGeom prst="rect">
            <a:avLst/>
          </a:prstGeom>
          <a:noFill/>
        </p:spPr>
        <p:txBody>
          <a:bodyPr wrap="none" lIns="91440" tIns="45720" rIns="91440" bIns="45720">
            <a:spAutoFit/>
          </a:bodyPr>
          <a:lstStyle/>
          <a:p>
            <a:pPr algn="ctr"/>
            <a:r>
              <a:rPr lang="en-US" sz="2400" b="1" cap="all" dirty="0"/>
              <a:t>DIVISION OF PHYSICS AND BIOPHYSICS, </a:t>
            </a:r>
            <a:r>
              <a:rPr lang="en-US" sz="2400" b="1" cap="all" dirty="0" smtClean="0"/>
              <a:t>higher</a:t>
            </a:r>
          </a:p>
          <a:p>
            <a:pPr algn="ctr"/>
            <a:r>
              <a:rPr lang="en-US" sz="2400" b="1" cap="all" dirty="0" smtClean="0"/>
              <a:t> </a:t>
            </a:r>
            <a:r>
              <a:rPr lang="en-US" sz="2400" b="1" cap="all" dirty="0"/>
              <a:t>mathematics and information technologies</a:t>
            </a:r>
            <a:endPar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cxnSp>
        <p:nvCxnSpPr>
          <p:cNvPr id="6" name="Straight Connector 5"/>
          <p:cNvCxnSpPr/>
          <p:nvPr/>
        </p:nvCxnSpPr>
        <p:spPr>
          <a:xfrm>
            <a:off x="1979712" y="1340768"/>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778928" y="2569488"/>
            <a:ext cx="2305439" cy="461665"/>
          </a:xfrm>
          <a:prstGeom prst="rect">
            <a:avLst/>
          </a:prstGeom>
          <a:noFill/>
        </p:spPr>
        <p:style>
          <a:lnRef idx="2">
            <a:schemeClr val="accent5"/>
          </a:lnRef>
          <a:fillRef idx="1">
            <a:schemeClr val="lt1"/>
          </a:fillRef>
          <a:effectRef idx="0">
            <a:schemeClr val="accent5"/>
          </a:effectRef>
          <a:fontRef idx="minor">
            <a:schemeClr val="dk1"/>
          </a:fontRef>
        </p:style>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400" b="1" dirty="0">
                <a:ln w="11430">
                  <a:solidFill>
                    <a:srgbClr val="C00000"/>
                  </a:solidFill>
                </a:ln>
                <a:solidFill>
                  <a:srgbClr val="990000"/>
                </a:solidFill>
                <a:effectLst>
                  <a:outerShdw blurRad="80000" dist="40000" dir="5040000" algn="tl">
                    <a:srgbClr val="000000">
                      <a:alpha val="30000"/>
                    </a:srgbClr>
                  </a:outerShdw>
                </a:effectLst>
              </a:rPr>
              <a:t>LECTURE</a:t>
            </a:r>
            <a:r>
              <a:rPr lang="en-US" sz="2400" b="1" dirty="0">
                <a:ln w="11430"/>
                <a:solidFill>
                  <a:srgbClr val="990000"/>
                </a:solidFill>
                <a:effectLst>
                  <a:outerShdw blurRad="80000" dist="40000" dir="5040000" algn="tl">
                    <a:srgbClr val="000000">
                      <a:alpha val="30000"/>
                    </a:srgbClr>
                  </a:outerShdw>
                </a:effectLst>
              </a:rPr>
              <a:t> No1</a:t>
            </a:r>
            <a:endParaRPr lang="en-US" sz="2400" b="1" dirty="0">
              <a:ln w="11430"/>
              <a:solidFill>
                <a:srgbClr val="990000"/>
              </a:solidFill>
              <a:effectLst>
                <a:outerShdw blurRad="80000" dist="40000" dir="5040000" algn="tl">
                  <a:srgbClr val="000000">
                    <a:alpha val="30000"/>
                  </a:srgbClr>
                </a:outerShdw>
              </a:effectLst>
            </a:endParaRPr>
          </a:p>
        </p:txBody>
      </p:sp>
      <p:cxnSp>
        <p:nvCxnSpPr>
          <p:cNvPr id="9" name="Straight Connector 8"/>
          <p:cNvCxnSpPr/>
          <p:nvPr/>
        </p:nvCxnSpPr>
        <p:spPr>
          <a:xfrm>
            <a:off x="1945271" y="5804532"/>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947666" y="5914869"/>
            <a:ext cx="4464496" cy="523220"/>
          </a:xfrm>
          <a:prstGeom prst="rect">
            <a:avLst/>
          </a:prstGeom>
          <a:noFill/>
        </p:spPr>
        <p:txBody>
          <a:bodyPr wrap="square" rtlCol="0">
            <a:spAutoFit/>
          </a:bodyPr>
          <a:lstStyle/>
          <a:p>
            <a:pPr algn="ctr"/>
            <a:r>
              <a:rPr lang="en-US" sz="2800" dirty="0">
                <a:solidFill>
                  <a:srgbClr val="000000"/>
                </a:solidFill>
                <a:latin typeface="Times New Roman" panose="02020603050405020304" pitchFamily="18" charset="0"/>
                <a:cs typeface="Times New Roman" panose="02020603050405020304" pitchFamily="18" charset="0"/>
              </a:rPr>
              <a:t>Prof. M. </a:t>
            </a:r>
            <a:r>
              <a:rPr lang="en-US" sz="2800" dirty="0" err="1">
                <a:solidFill>
                  <a:srgbClr val="000000"/>
                </a:solidFill>
                <a:latin typeface="Times New Roman" panose="02020603050405020304" pitchFamily="18" charset="0"/>
                <a:cs typeface="Times New Roman" panose="02020603050405020304" pitchFamily="18" charset="0"/>
              </a:rPr>
              <a:t>Alexandrova</a:t>
            </a:r>
            <a:r>
              <a:rPr lang="en-US" sz="2800" dirty="0">
                <a:solidFill>
                  <a:srgbClr val="000000"/>
                </a:solidFill>
                <a:latin typeface="Times New Roman" panose="02020603050405020304" pitchFamily="18" charset="0"/>
                <a:cs typeface="Times New Roman" panose="02020603050405020304" pitchFamily="18" charset="0"/>
              </a:rPr>
              <a:t>, DSc</a:t>
            </a:r>
            <a:endParaRPr lang="bg-BG" sz="28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144463" y="44450"/>
            <a:ext cx="8820150" cy="6858000"/>
          </a:xfrm>
        </p:spPr>
        <p:txBody>
          <a:bodyPr/>
          <a:lstStyle/>
          <a:p>
            <a:pPr eaLnBrk="1" hangingPunct="1">
              <a:lnSpc>
                <a:spcPct val="105000"/>
              </a:lnSpc>
              <a:spcBef>
                <a:spcPts val="3600"/>
              </a:spcBef>
              <a:buFontTx/>
              <a:buNone/>
              <a:defRPr/>
            </a:pPr>
            <a:r>
              <a:rPr lang="en-US" sz="2600" dirty="0" smtClean="0"/>
              <a:t>Research on </a:t>
            </a:r>
            <a:r>
              <a:rPr lang="en-US" sz="2600" dirty="0" smtClean="0">
                <a:solidFill>
                  <a:srgbClr val="FF0000"/>
                </a:solidFill>
              </a:rPr>
              <a:t>osmotic processes </a:t>
            </a:r>
            <a:r>
              <a:rPr lang="en-US" sz="2600" dirty="0" smtClean="0"/>
              <a:t>were largely stimulated by the botanist W. </a:t>
            </a:r>
            <a:r>
              <a:rPr lang="en-US" sz="2600" dirty="0" err="1" smtClean="0">
                <a:solidFill>
                  <a:srgbClr val="FF0000"/>
                </a:solidFill>
              </a:rPr>
              <a:t>Pfeffer</a:t>
            </a:r>
            <a:r>
              <a:rPr lang="en-US" sz="2600" dirty="0" smtClean="0"/>
              <a:t>. </a:t>
            </a:r>
          </a:p>
          <a:p>
            <a:pPr eaLnBrk="1" hangingPunct="1">
              <a:lnSpc>
                <a:spcPct val="105000"/>
              </a:lnSpc>
              <a:spcBef>
                <a:spcPts val="3600"/>
              </a:spcBef>
              <a:buFontTx/>
              <a:buNone/>
              <a:defRPr/>
            </a:pPr>
            <a:r>
              <a:rPr lang="en-US" sz="2600" dirty="0" smtClean="0"/>
              <a:t>The </a:t>
            </a:r>
            <a:r>
              <a:rPr lang="en-US" sz="2600" dirty="0" smtClean="0">
                <a:solidFill>
                  <a:srgbClr val="FF0000"/>
                </a:solidFill>
              </a:rPr>
              <a:t>T</a:t>
            </a:r>
            <a:r>
              <a:rPr lang="en-US" sz="2600" dirty="0" smtClean="0"/>
              <a:t> dependence of rate constants of chemical reactions was initially formulated in terms of phenomenology by S. </a:t>
            </a:r>
            <a:r>
              <a:rPr lang="en-US" sz="2600" dirty="0" smtClean="0">
                <a:solidFill>
                  <a:srgbClr val="FF0000"/>
                </a:solidFill>
              </a:rPr>
              <a:t>Arrhenius</a:t>
            </a:r>
            <a:r>
              <a:rPr lang="en-US" sz="2600" dirty="0" smtClean="0"/>
              <a:t> (1859-1927), and has, ever since, been applied to a great number of functions of life, including phenomena as sophisticated as processes of </a:t>
            </a:r>
            <a:r>
              <a:rPr lang="en-US" sz="2600" dirty="0" smtClean="0">
                <a:solidFill>
                  <a:schemeClr val="accent6">
                    <a:lumMod val="60000"/>
                    <a:lumOff val="40000"/>
                  </a:schemeClr>
                </a:solidFill>
              </a:rPr>
              <a:t>growth</a:t>
            </a:r>
            <a:r>
              <a:rPr lang="en-US" sz="2600" dirty="0" smtClean="0"/>
              <a:t>.</a:t>
            </a:r>
          </a:p>
          <a:p>
            <a:pPr eaLnBrk="1" hangingPunct="1">
              <a:lnSpc>
                <a:spcPct val="105000"/>
              </a:lnSpc>
              <a:spcBef>
                <a:spcPts val="3600"/>
              </a:spcBef>
              <a:buFontTx/>
              <a:buNone/>
              <a:defRPr/>
            </a:pPr>
            <a:r>
              <a:rPr lang="en-US" sz="2600" dirty="0" smtClean="0"/>
              <a:t>Studies of physiochemical foundations of cellular processes have continued to be important in biophysical research, especially after the introduction of the principles of non-equilibrium thermodynamics. Biological membranes, as highly organized anisotropic structures, are always attractive subjects for biophysical investigations.</a:t>
            </a:r>
            <a:r>
              <a:rPr lang="bg-BG" sz="2600"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179388" y="431800"/>
            <a:ext cx="8713787" cy="5805488"/>
          </a:xfrm>
        </p:spPr>
        <p:txBody>
          <a:bodyPr/>
          <a:lstStyle/>
          <a:p>
            <a:pPr eaLnBrk="1" hangingPunct="1">
              <a:lnSpc>
                <a:spcPct val="105000"/>
              </a:lnSpc>
              <a:buFontTx/>
              <a:buNone/>
            </a:pPr>
            <a:r>
              <a:rPr lang="en-US" altLang="bg-BG" sz="2800" i="1" smtClean="0"/>
              <a:t>  </a:t>
            </a:r>
            <a:r>
              <a:rPr lang="en-US" altLang="bg-BG" sz="3000" i="1" smtClean="0"/>
              <a:t> </a:t>
            </a:r>
            <a:r>
              <a:rPr lang="en-US" altLang="bg-BG" sz="2600" smtClean="0"/>
              <a:t>This brief view of the history and the development of biophysics allows us now to draw the following conclusions about its nature and relevance: </a:t>
            </a:r>
            <a:r>
              <a:rPr lang="en-US" altLang="bg-BG" sz="2600" smtClean="0">
                <a:solidFill>
                  <a:srgbClr val="FF0000"/>
                </a:solidFill>
              </a:rPr>
              <a:t>biophysics seems to be quite a new branch of interdisciplinary science, but, in fact, biophysical questions have always been asked in the history of science. </a:t>
            </a:r>
          </a:p>
          <a:p>
            <a:pPr eaLnBrk="1" hangingPunct="1">
              <a:lnSpc>
                <a:spcPct val="105000"/>
              </a:lnSpc>
              <a:spcBef>
                <a:spcPts val="3600"/>
              </a:spcBef>
              <a:buFontTx/>
              <a:buNone/>
            </a:pPr>
            <a:r>
              <a:rPr lang="en-US" altLang="bg-BG" sz="2600" smtClean="0"/>
              <a:t>    Biophysics relates to </a:t>
            </a:r>
            <a:r>
              <a:rPr lang="en-US" altLang="bg-BG" sz="2600" smtClean="0">
                <a:solidFill>
                  <a:srgbClr val="FF0000"/>
                </a:solidFill>
              </a:rPr>
              <a:t>all levels of biological organization, from molecular processes to ecological phenomena</a:t>
            </a:r>
            <a:r>
              <a:rPr lang="en-US" altLang="bg-BG" sz="2600" smtClean="0"/>
              <a:t>. Hence, all the other biological subareas are penetrated by biophysics, including biochemistry, physiology, cytology, morphology, genetics and ecology.</a:t>
            </a:r>
            <a:r>
              <a:rPr lang="bg-BG" altLang="bg-BG" sz="260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395288" y="476250"/>
            <a:ext cx="8605837" cy="5761038"/>
          </a:xfrm>
        </p:spPr>
        <p:txBody>
          <a:bodyPr/>
          <a:lstStyle/>
          <a:p>
            <a:pPr eaLnBrk="1" hangingPunct="1">
              <a:lnSpc>
                <a:spcPct val="105000"/>
              </a:lnSpc>
              <a:spcBef>
                <a:spcPts val="3600"/>
              </a:spcBef>
              <a:buFontTx/>
              <a:buNone/>
            </a:pPr>
            <a:r>
              <a:rPr lang="en-US" altLang="bg-BG" sz="2600" smtClean="0"/>
              <a:t>A decisive impetus has been given to biophysical research through the discovery of X-rays and their application to medicine. </a:t>
            </a:r>
          </a:p>
          <a:p>
            <a:pPr eaLnBrk="1" hangingPunct="1">
              <a:lnSpc>
                <a:spcPct val="105000"/>
              </a:lnSpc>
              <a:spcBef>
                <a:spcPts val="3600"/>
              </a:spcBef>
              <a:buFontTx/>
              <a:buNone/>
            </a:pPr>
            <a:r>
              <a:rPr lang="en-US" altLang="bg-BG" sz="2600" smtClean="0"/>
              <a:t>It was attributable to close cooperation between physicists, biologists, and medical scientists which paved the way for the emergence of </a:t>
            </a:r>
            <a:r>
              <a:rPr lang="en-US" altLang="bg-BG" sz="2600" smtClean="0">
                <a:solidFill>
                  <a:srgbClr val="FF0000"/>
                </a:solidFill>
              </a:rPr>
              <a:t>radiation biophysics </a:t>
            </a:r>
            <a:r>
              <a:rPr lang="en-US" altLang="bg-BG" sz="2600" smtClean="0"/>
              <a:t>which also made substantive contributions to the growth of modern molecular biology. </a:t>
            </a:r>
          </a:p>
          <a:p>
            <a:pPr eaLnBrk="1" hangingPunct="1">
              <a:lnSpc>
                <a:spcPct val="105000"/>
              </a:lnSpc>
              <a:spcBef>
                <a:spcPts val="3600"/>
              </a:spcBef>
              <a:buFontTx/>
              <a:buNone/>
            </a:pPr>
            <a:r>
              <a:rPr lang="en-US" altLang="bg-BG" sz="2600" smtClean="0"/>
              <a:t>The year 1948 saw the publication of Norbert Wiener's book </a:t>
            </a:r>
            <a:r>
              <a:rPr lang="en-US" altLang="bg-BG" sz="2600" i="1" smtClean="0"/>
              <a:t>Cybernetics</a:t>
            </a:r>
            <a:r>
              <a:rPr lang="en-US" altLang="bg-BG" sz="2600" smtClean="0"/>
              <a:t> dealing with control and </a:t>
            </a:r>
            <a:r>
              <a:rPr lang="en-US" altLang="bg-BG" sz="2600" i="1" smtClean="0"/>
              <a:t> </a:t>
            </a:r>
            <a:r>
              <a:rPr lang="en-US" altLang="bg-BG" sz="2600" smtClean="0"/>
              <a:t>communications in men and machines. </a:t>
            </a:r>
            <a:endParaRPr lang="bg-BG" altLang="bg-BG" sz="26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71438" y="0"/>
            <a:ext cx="8893175" cy="6858000"/>
          </a:xfrm>
        </p:spPr>
        <p:txBody>
          <a:bodyPr/>
          <a:lstStyle/>
          <a:p>
            <a:pPr eaLnBrk="1" hangingPunct="1">
              <a:lnSpc>
                <a:spcPct val="105000"/>
              </a:lnSpc>
              <a:buFontTx/>
              <a:buNone/>
            </a:pPr>
            <a:r>
              <a:rPr lang="en-US" altLang="bg-BG" sz="2800" smtClean="0"/>
              <a:t>While regulation and control of biological systems had been subjects of research before, biocybernetics has given further important inspiration to Biophysics. </a:t>
            </a:r>
          </a:p>
          <a:p>
            <a:pPr eaLnBrk="1" hangingPunct="1">
              <a:lnSpc>
                <a:spcPct val="105000"/>
              </a:lnSpc>
              <a:buFontTx/>
              <a:buNone/>
            </a:pPr>
            <a:endParaRPr lang="en-US" altLang="bg-BG" sz="2800" smtClean="0"/>
          </a:p>
          <a:p>
            <a:pPr eaLnBrk="1" hangingPunct="1">
              <a:lnSpc>
                <a:spcPct val="105000"/>
              </a:lnSpc>
              <a:buFontTx/>
              <a:buNone/>
            </a:pPr>
            <a:r>
              <a:rPr lang="en-US" altLang="bg-BG" sz="2800" smtClean="0"/>
              <a:t>In the 1970s, biological system theory moved very close to thermodynamics. It should be mentioned that the expansion of classical thermodynamics to cover non-equilibrium systems with non-linear equations of motion was strongly stimulated by biological challenges. </a:t>
            </a:r>
          </a:p>
          <a:p>
            <a:pPr eaLnBrk="1" hangingPunct="1">
              <a:lnSpc>
                <a:spcPct val="105000"/>
              </a:lnSpc>
              <a:buFontTx/>
              <a:buNone/>
            </a:pPr>
            <a:endParaRPr lang="en-US" altLang="bg-BG" sz="2800" smtClean="0"/>
          </a:p>
          <a:p>
            <a:pPr eaLnBrk="1" hangingPunct="1">
              <a:lnSpc>
                <a:spcPct val="105000"/>
              </a:lnSpc>
              <a:buFontTx/>
              <a:buNone/>
            </a:pPr>
            <a:r>
              <a:rPr lang="en-US" altLang="bg-BG" sz="2800" smtClean="0"/>
              <a:t>The word "</a:t>
            </a:r>
            <a:r>
              <a:rPr lang="en-US" altLang="bg-BG" sz="2800" smtClean="0">
                <a:solidFill>
                  <a:srgbClr val="FF0000"/>
                </a:solidFill>
              </a:rPr>
              <a:t>bionics</a:t>
            </a:r>
            <a:r>
              <a:rPr lang="en-US" altLang="bg-BG" sz="2800" smtClean="0"/>
              <a:t>" was coined by a synthesis of "biology" and "technics" at a conference in Dayton, USA, in 1960. </a:t>
            </a:r>
            <a:endParaRPr lang="bg-BG" altLang="bg-BG"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71438" y="115888"/>
            <a:ext cx="8893175" cy="6626225"/>
          </a:xfrm>
        </p:spPr>
        <p:txBody>
          <a:bodyPr/>
          <a:lstStyle/>
          <a:p>
            <a:pPr marL="609600" indent="-609600" eaLnBrk="1" hangingPunct="1">
              <a:lnSpc>
                <a:spcPct val="80000"/>
              </a:lnSpc>
              <a:buFontTx/>
              <a:buNone/>
              <a:defRPr/>
            </a:pPr>
            <a:r>
              <a:rPr lang="en-US" sz="2400" i="1" dirty="0" smtClean="0"/>
              <a:t>  </a:t>
            </a:r>
            <a:r>
              <a:rPr lang="en-US" sz="2600" i="1" dirty="0" smtClean="0"/>
              <a:t> </a:t>
            </a:r>
            <a:r>
              <a:rPr lang="en-US" sz="3600" b="1" dirty="0" smtClean="0">
                <a:solidFill>
                  <a:schemeClr val="accent2"/>
                </a:solidFill>
                <a:effectLst>
                  <a:outerShdw blurRad="38100" dist="38100" dir="2700000" algn="tl">
                    <a:srgbClr val="000000"/>
                  </a:outerShdw>
                </a:effectLst>
              </a:rPr>
              <a:t>III</a:t>
            </a:r>
            <a:r>
              <a:rPr lang="en-US" b="1" dirty="0" smtClean="0">
                <a:solidFill>
                  <a:schemeClr val="accent2"/>
                </a:solidFill>
                <a:effectLst>
                  <a:outerShdw blurRad="38100" dist="38100" dir="2700000" algn="tl">
                    <a:srgbClr val="000000"/>
                  </a:outerShdw>
                </a:effectLst>
              </a:rPr>
              <a:t>. Areas of study</a:t>
            </a:r>
          </a:p>
          <a:p>
            <a:pPr marL="609600" indent="-609600" eaLnBrk="1" hangingPunct="1">
              <a:lnSpc>
                <a:spcPct val="80000"/>
              </a:lnSpc>
              <a:buFontTx/>
              <a:buNone/>
              <a:defRPr/>
            </a:pPr>
            <a:r>
              <a:rPr lang="en-US" sz="2400" dirty="0" smtClean="0"/>
              <a:t>      </a:t>
            </a:r>
            <a:r>
              <a:rPr lang="en-US" sz="2800" dirty="0" smtClean="0"/>
              <a:t>The main subdivisions of biophysics, according to the International Union for Pure and Applied Biophysics, are as follows:</a:t>
            </a:r>
          </a:p>
          <a:p>
            <a:pPr marL="609600" indent="-609600" eaLnBrk="1" hangingPunct="1">
              <a:lnSpc>
                <a:spcPct val="80000"/>
              </a:lnSpc>
              <a:spcBef>
                <a:spcPts val="1800"/>
              </a:spcBef>
              <a:buFontTx/>
              <a:buAutoNum type="arabicPeriod"/>
              <a:defRPr/>
            </a:pPr>
            <a:r>
              <a:rPr lang="en-US" sz="2800" i="1" dirty="0" smtClean="0">
                <a:solidFill>
                  <a:srgbClr val="FF0000"/>
                </a:solidFill>
              </a:rPr>
              <a:t>Molecular biophysics</a:t>
            </a:r>
            <a:r>
              <a:rPr lang="en-US" sz="2800" dirty="0" smtClean="0"/>
              <a:t>: it is closely related to molecular biology. It studies the structure and physicochemical properties of biological molecules. The aim is to establish the physical mechanisms responsible for the biological functionality of molecules. </a:t>
            </a:r>
          </a:p>
          <a:p>
            <a:pPr marL="609600" indent="-609600" eaLnBrk="1" hangingPunct="1">
              <a:lnSpc>
                <a:spcPct val="80000"/>
              </a:lnSpc>
              <a:spcBef>
                <a:spcPts val="1800"/>
              </a:spcBef>
              <a:buFontTx/>
              <a:buAutoNum type="arabicPeriod"/>
              <a:defRPr/>
            </a:pPr>
            <a:r>
              <a:rPr lang="en-US" sz="2800" i="1" dirty="0" smtClean="0">
                <a:solidFill>
                  <a:srgbClr val="FF0000"/>
                </a:solidFill>
              </a:rPr>
              <a:t>Cellular biophysics</a:t>
            </a:r>
            <a:r>
              <a:rPr lang="en-US" sz="2800" dirty="0" smtClean="0">
                <a:solidFill>
                  <a:srgbClr val="FF0000"/>
                </a:solidFill>
              </a:rPr>
              <a:t>  </a:t>
            </a:r>
            <a:r>
              <a:rPr lang="en-US" sz="2800" dirty="0" smtClean="0"/>
              <a:t>studies cellular structures and bioenergetics. It aims to examine the physical properties of biological membranes (permeability, resting potential generation, nervous impulse propagation, muscle contraction, </a:t>
            </a:r>
            <a:r>
              <a:rPr lang="en-US" sz="2800" dirty="0" err="1" smtClean="0"/>
              <a:t>photobiological</a:t>
            </a:r>
            <a:r>
              <a:rPr lang="en-US" sz="2800" dirty="0" smtClean="0"/>
              <a:t> processes - photosynthesis, bioluminescence, vision).</a:t>
            </a:r>
            <a:r>
              <a:rPr lang="bg-BG" sz="2800"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250825" y="285750"/>
            <a:ext cx="8893175" cy="6072188"/>
          </a:xfrm>
        </p:spPr>
        <p:txBody>
          <a:bodyPr/>
          <a:lstStyle/>
          <a:p>
            <a:pPr marL="609600" indent="-609600" eaLnBrk="1" hangingPunct="1">
              <a:lnSpc>
                <a:spcPct val="95000"/>
              </a:lnSpc>
              <a:buFontTx/>
              <a:buNone/>
            </a:pPr>
            <a:r>
              <a:rPr lang="en-US" altLang="bg-BG" sz="2400" i="1" smtClean="0"/>
              <a:t>  </a:t>
            </a:r>
            <a:r>
              <a:rPr lang="en-US" altLang="bg-BG" sz="2600" i="1" smtClean="0"/>
              <a:t> </a:t>
            </a:r>
            <a:r>
              <a:rPr lang="en-US" altLang="bg-BG" sz="2800" i="1" smtClean="0"/>
              <a:t>3. </a:t>
            </a:r>
            <a:r>
              <a:rPr lang="en-US" altLang="bg-BG" sz="2800" i="1" smtClean="0">
                <a:solidFill>
                  <a:srgbClr val="FF0000"/>
                </a:solidFill>
              </a:rPr>
              <a:t>Biophysics of complex systems </a:t>
            </a:r>
            <a:r>
              <a:rPr lang="en-US" altLang="bg-BG" sz="2800" i="1" smtClean="0"/>
              <a:t>– </a:t>
            </a:r>
            <a:r>
              <a:rPr lang="en-US" altLang="bg-BG" sz="2800" smtClean="0"/>
              <a:t>also known as theoretical biophysics. It studies the general physicobiological problems and physicomathematical  modeling of biological processes:</a:t>
            </a:r>
          </a:p>
          <a:p>
            <a:pPr marL="609600" indent="-609600" eaLnBrk="1" hangingPunct="1">
              <a:lnSpc>
                <a:spcPct val="95000"/>
              </a:lnSpc>
              <a:buFontTx/>
              <a:buNone/>
            </a:pPr>
            <a:r>
              <a:rPr lang="en-US" altLang="bg-BG" sz="2800" i="1" smtClean="0"/>
              <a:t>           - theory of dissipative non-linear dynamic systems (thermodynamics of irreversible processes)</a:t>
            </a:r>
          </a:p>
          <a:p>
            <a:pPr marL="609600" indent="-609600" eaLnBrk="1" hangingPunct="1">
              <a:lnSpc>
                <a:spcPct val="95000"/>
              </a:lnSpc>
              <a:buFontTx/>
              <a:buNone/>
            </a:pPr>
            <a:r>
              <a:rPr lang="en-US" altLang="bg-BG" sz="2800" i="1" smtClean="0"/>
              <a:t>           - theory of bioenergetic phenomena</a:t>
            </a:r>
          </a:p>
          <a:p>
            <a:pPr marL="609600" indent="-609600" eaLnBrk="1" hangingPunct="1">
              <a:lnSpc>
                <a:spcPct val="95000"/>
              </a:lnSpc>
              <a:buFontTx/>
              <a:buNone/>
            </a:pPr>
            <a:r>
              <a:rPr lang="en-US" altLang="bg-BG" sz="2800" i="1" smtClean="0"/>
              <a:t>           - modeling processes of biological development: evolution, ontogenesis, carcinogenesis, immunity</a:t>
            </a:r>
          </a:p>
          <a:p>
            <a:pPr marL="609600" indent="-609600" eaLnBrk="1" hangingPunct="1">
              <a:lnSpc>
                <a:spcPct val="95000"/>
              </a:lnSpc>
              <a:spcBef>
                <a:spcPts val="2400"/>
              </a:spcBef>
              <a:buFontTx/>
              <a:buNone/>
            </a:pPr>
            <a:r>
              <a:rPr lang="en-US" altLang="bg-BG" sz="2800" i="1" smtClean="0"/>
              <a:t>     4. </a:t>
            </a:r>
            <a:r>
              <a:rPr lang="en-US" altLang="bg-BG" sz="2800" i="1" smtClean="0">
                <a:solidFill>
                  <a:srgbClr val="FF0000"/>
                </a:solidFill>
              </a:rPr>
              <a:t>Environmental biophysics - </a:t>
            </a:r>
            <a:r>
              <a:rPr lang="en-US" altLang="bg-BG" sz="2800" i="1" smtClean="0"/>
              <a:t>effect of physical factors on biological systems</a:t>
            </a:r>
            <a:endParaRPr lang="bg-BG" altLang="bg-BG" sz="2800" i="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0" y="2130425"/>
            <a:ext cx="9144000" cy="1470025"/>
          </a:xfrm>
          <a:gradFill flip="none" rotWithShape="1">
            <a:gsLst>
              <a:gs pos="0">
                <a:srgbClr val="820000">
                  <a:tint val="66000"/>
                  <a:satMod val="160000"/>
                </a:srgbClr>
              </a:gs>
              <a:gs pos="50000">
                <a:srgbClr val="820000">
                  <a:tint val="44500"/>
                  <a:satMod val="160000"/>
                </a:srgbClr>
              </a:gs>
              <a:gs pos="100000">
                <a:srgbClr val="820000">
                  <a:tint val="23500"/>
                  <a:satMod val="160000"/>
                </a:srgbClr>
              </a:gs>
            </a:gsLst>
            <a:lin ang="13500000" scaled="1"/>
            <a:tileRect/>
          </a:gradFill>
        </p:spPr>
        <p:txBody>
          <a:bodyPr/>
          <a:lstStyle/>
          <a:p>
            <a:pPr eaLnBrk="1" hangingPunct="1">
              <a:defRPr/>
            </a:pPr>
            <a:r>
              <a:rPr lang="en-US" sz="5400" b="1" dirty="0">
                <a:effectLst>
                  <a:outerShdw blurRad="38100" dist="38100" dir="2700000" algn="tl">
                    <a:srgbClr val="FFFFFF"/>
                  </a:outerShdw>
                </a:effectLst>
                <a:latin typeface="Arial Black" pitchFamily="34" charset="0"/>
              </a:rPr>
              <a:t>Molecular Structure of Biological Systems</a:t>
            </a:r>
            <a:r>
              <a:rPr lang="bg-BG" sz="5400" b="1" dirty="0">
                <a:effectLst>
                  <a:outerShdw blurRad="38100" dist="38100" dir="2700000" algn="tl">
                    <a:srgbClr val="FFFFFF"/>
                  </a:outerShdw>
                </a:effectLst>
                <a:latin typeface="Arial Black" pitchFamily="34"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395288" y="215900"/>
            <a:ext cx="8569325" cy="6308725"/>
          </a:xfrm>
        </p:spPr>
        <p:txBody>
          <a:bodyPr/>
          <a:lstStyle/>
          <a:p>
            <a:pPr marL="609600" indent="-609600" eaLnBrk="1" hangingPunct="1">
              <a:lnSpc>
                <a:spcPct val="90000"/>
              </a:lnSpc>
              <a:buFontTx/>
              <a:buNone/>
              <a:defRPr/>
            </a:pPr>
            <a:r>
              <a:rPr lang="en-US" sz="2600" dirty="0" smtClean="0"/>
              <a:t>Quantum-mechanical approaches allow us to explain molecular bonds and processes of energy transfer in biological systems. </a:t>
            </a:r>
          </a:p>
          <a:p>
            <a:pPr marL="609600" indent="-609600" eaLnBrk="1" hangingPunct="1">
              <a:lnSpc>
                <a:spcPct val="90000"/>
              </a:lnSpc>
              <a:spcBef>
                <a:spcPts val="3000"/>
              </a:spcBef>
              <a:buFontTx/>
              <a:buNone/>
              <a:defRPr/>
            </a:pPr>
            <a:r>
              <a:rPr lang="en-US" sz="2600" dirty="0" smtClean="0"/>
              <a:t>Two kinds of physical behavior meet at the molecular level of biological structures:</a:t>
            </a:r>
          </a:p>
          <a:p>
            <a:pPr marL="609600" indent="-609600" eaLnBrk="1" hangingPunct="1">
              <a:lnSpc>
                <a:spcPct val="90000"/>
              </a:lnSpc>
              <a:spcBef>
                <a:spcPts val="3000"/>
              </a:spcBef>
              <a:buFontTx/>
              <a:buAutoNum type="arabicPeriod"/>
              <a:defRPr/>
            </a:pPr>
            <a:r>
              <a:rPr lang="en-US" sz="2600" i="1" dirty="0" smtClean="0">
                <a:solidFill>
                  <a:srgbClr val="FF0000"/>
                </a:solidFill>
              </a:rPr>
              <a:t>Microphysical -</a:t>
            </a:r>
            <a:r>
              <a:rPr lang="en-US" sz="2600" dirty="0" smtClean="0"/>
              <a:t> based on the individual behavior of single small particles like atoms, molecules or </a:t>
            </a:r>
            <a:r>
              <a:rPr lang="en-US" sz="2600" dirty="0" err="1" smtClean="0"/>
              <a:t>supramolecular</a:t>
            </a:r>
            <a:r>
              <a:rPr lang="en-US" sz="2600" dirty="0" smtClean="0"/>
              <a:t> structures. These processes are mostly </a:t>
            </a:r>
            <a:r>
              <a:rPr lang="en-US" sz="2600" dirty="0" smtClean="0">
                <a:solidFill>
                  <a:schemeClr val="accent6">
                    <a:lumMod val="60000"/>
                    <a:lumOff val="40000"/>
                  </a:schemeClr>
                </a:solidFill>
              </a:rPr>
              <a:t>stochastic</a:t>
            </a:r>
            <a:r>
              <a:rPr lang="en-US" sz="2600" dirty="0" smtClean="0"/>
              <a:t>;</a:t>
            </a:r>
          </a:p>
          <a:p>
            <a:pPr marL="609600" indent="-609600" eaLnBrk="1" hangingPunct="1">
              <a:lnSpc>
                <a:spcPct val="90000"/>
              </a:lnSpc>
              <a:spcBef>
                <a:spcPts val="3000"/>
              </a:spcBef>
              <a:buFontTx/>
              <a:buAutoNum type="arabicPeriod"/>
              <a:defRPr/>
            </a:pPr>
            <a:r>
              <a:rPr lang="en-US" sz="2600" i="1" dirty="0" err="1" smtClean="0">
                <a:solidFill>
                  <a:srgbClr val="FF0000"/>
                </a:solidFill>
              </a:rPr>
              <a:t>Macrophysical</a:t>
            </a:r>
            <a:r>
              <a:rPr lang="en-US" sz="2600" i="1" dirty="0" smtClean="0">
                <a:solidFill>
                  <a:srgbClr val="FF0000"/>
                </a:solidFill>
              </a:rPr>
              <a:t> -</a:t>
            </a:r>
            <a:r>
              <a:rPr lang="en-US" sz="2600" dirty="0" smtClean="0"/>
              <a:t> the kind of behavior of "large" bodies. The "macrophysics" is ruled by the laws of classical physics. Our daily experiences with </a:t>
            </a:r>
            <a:r>
              <a:rPr lang="en-US" sz="2600" dirty="0" err="1" smtClean="0"/>
              <a:t>macrophysical</a:t>
            </a:r>
            <a:r>
              <a:rPr lang="en-US" sz="2600" dirty="0" smtClean="0"/>
              <a:t> systems teach us that their behavior is generally </a:t>
            </a:r>
            <a:r>
              <a:rPr lang="en-US" sz="2600" dirty="0" smtClean="0">
                <a:solidFill>
                  <a:schemeClr val="accent6">
                    <a:lumMod val="60000"/>
                    <a:lumOff val="40000"/>
                  </a:schemeClr>
                </a:solidFill>
              </a:rPr>
              <a:t>deterministic</a:t>
            </a:r>
            <a:r>
              <a:rPr lang="en-US" sz="2600" dirty="0" smtClean="0"/>
              <a:t>.</a:t>
            </a:r>
            <a:endParaRPr lang="bg-BG"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71438" y="71438"/>
            <a:ext cx="8677275" cy="6670675"/>
          </a:xfrm>
        </p:spPr>
        <p:txBody>
          <a:bodyPr/>
          <a:lstStyle/>
          <a:p>
            <a:pPr marL="609600" indent="-609600" algn="just" eaLnBrk="1" hangingPunct="1">
              <a:spcBef>
                <a:spcPts val="2400"/>
              </a:spcBef>
              <a:buFontTx/>
              <a:buNone/>
              <a:defRPr/>
            </a:pPr>
            <a:r>
              <a:rPr lang="en-US" sz="2600" dirty="0" smtClean="0"/>
              <a:t>Let us consider a simple mechanical wheelwork. The knowledge of its design and construction allows a precise prediction of the behavior of the system. This prediction is based on the </a:t>
            </a:r>
            <a:r>
              <a:rPr lang="en-US" sz="2600" dirty="0" smtClean="0">
                <a:solidFill>
                  <a:schemeClr val="accent6">
                    <a:lumMod val="60000"/>
                    <a:lumOff val="40000"/>
                  </a:schemeClr>
                </a:solidFill>
              </a:rPr>
              <a:t>laws of classical mechanics</a:t>
            </a:r>
            <a:r>
              <a:rPr lang="en-US" sz="2600" dirty="0" smtClean="0"/>
              <a:t>. </a:t>
            </a:r>
          </a:p>
          <a:p>
            <a:pPr marL="609600" indent="-609600" algn="just" eaLnBrk="1" hangingPunct="1">
              <a:spcBef>
                <a:spcPts val="2400"/>
              </a:spcBef>
              <a:buFontTx/>
              <a:buNone/>
              <a:defRPr/>
            </a:pPr>
            <a:r>
              <a:rPr lang="en-US" sz="2600" dirty="0" smtClean="0"/>
              <a:t>In contrast to this, a chemical reaction with a small number of molecules in a homogeneous phase depends on stochastic collisions of the individual molecules with each other. Since this process is </a:t>
            </a:r>
            <a:r>
              <a:rPr lang="en-US" sz="2600" dirty="0" smtClean="0">
                <a:solidFill>
                  <a:schemeClr val="accent6">
                    <a:lumMod val="60000"/>
                    <a:lumOff val="40000"/>
                  </a:schemeClr>
                </a:solidFill>
              </a:rPr>
              <a:t>stochastic</a:t>
            </a:r>
            <a:r>
              <a:rPr lang="en-US" sz="2600" dirty="0" smtClean="0"/>
              <a:t>, it is only </a:t>
            </a:r>
            <a:r>
              <a:rPr lang="en-US" sz="2600" dirty="0" smtClean="0">
                <a:solidFill>
                  <a:schemeClr val="accent6">
                    <a:lumMod val="60000"/>
                    <a:lumOff val="40000"/>
                  </a:schemeClr>
                </a:solidFill>
              </a:rPr>
              <a:t>predictable in a statistical way</a:t>
            </a:r>
            <a:r>
              <a:rPr lang="en-US" sz="2600" dirty="0" smtClean="0"/>
              <a:t>.</a:t>
            </a:r>
          </a:p>
          <a:p>
            <a:pPr marL="609600" indent="-609600" algn="just" eaLnBrk="1" hangingPunct="1">
              <a:spcBef>
                <a:spcPts val="2400"/>
              </a:spcBef>
              <a:buFontTx/>
              <a:buNone/>
              <a:defRPr/>
            </a:pPr>
            <a:r>
              <a:rPr lang="en-US" sz="2600" dirty="0" smtClean="0"/>
              <a:t> This stochastic behavior of molecular systems can be transformed into a deterministic one, if the </a:t>
            </a:r>
            <a:r>
              <a:rPr lang="en-US" sz="2600" dirty="0" smtClean="0">
                <a:solidFill>
                  <a:srgbClr val="00B050"/>
                </a:solidFill>
              </a:rPr>
              <a:t>number </a:t>
            </a:r>
            <a:r>
              <a:rPr lang="en-US" sz="2600" dirty="0" smtClean="0"/>
              <a:t>of participating stochastic events is large, or if the </a:t>
            </a:r>
            <a:r>
              <a:rPr lang="en-US" sz="2600" dirty="0" smtClean="0">
                <a:solidFill>
                  <a:srgbClr val="00B050"/>
                </a:solidFill>
              </a:rPr>
              <a:t>degrees of freedom </a:t>
            </a:r>
            <a:r>
              <a:rPr lang="en-US" sz="2600" dirty="0" smtClean="0"/>
              <a:t>of the single reactions are extremely limited. </a:t>
            </a:r>
            <a:endParaRPr lang="bg-BG" sz="2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323850" y="0"/>
            <a:ext cx="8712200" cy="6669088"/>
          </a:xfrm>
        </p:spPr>
        <p:txBody>
          <a:bodyPr/>
          <a:lstStyle/>
          <a:p>
            <a:pPr marL="0" indent="0" algn="just" eaLnBrk="1" hangingPunct="1">
              <a:buFontTx/>
              <a:buNone/>
              <a:defRPr/>
            </a:pPr>
            <a:r>
              <a:rPr lang="en-US" sz="2600" dirty="0" smtClean="0">
                <a:solidFill>
                  <a:schemeClr val="accent6">
                    <a:lumMod val="60000"/>
                    <a:lumOff val="40000"/>
                  </a:schemeClr>
                </a:solidFill>
              </a:rPr>
              <a:t>The </a:t>
            </a:r>
            <a:r>
              <a:rPr lang="en-US" sz="2600" dirty="0">
                <a:solidFill>
                  <a:schemeClr val="accent6">
                    <a:lumMod val="60000"/>
                    <a:lumOff val="40000"/>
                  </a:schemeClr>
                </a:solidFill>
              </a:rPr>
              <a:t>increase of stochastic events </a:t>
            </a:r>
            <a:r>
              <a:rPr lang="en-US" sz="2600" dirty="0" smtClean="0"/>
              <a:t>can be realized by </a:t>
            </a:r>
          </a:p>
          <a:p>
            <a:pPr algn="just" eaLnBrk="1" hangingPunct="1">
              <a:defRPr/>
            </a:pPr>
            <a:r>
              <a:rPr lang="en-US" sz="2600" dirty="0" smtClean="0">
                <a:solidFill>
                  <a:schemeClr val="accent6">
                    <a:lumMod val="60000"/>
                    <a:lumOff val="40000"/>
                  </a:schemeClr>
                </a:solidFill>
              </a:rPr>
              <a:t>an</a:t>
            </a:r>
            <a:r>
              <a:rPr lang="en-US" sz="2600" dirty="0" smtClean="0"/>
              <a:t> </a:t>
            </a:r>
            <a:r>
              <a:rPr lang="en-US" sz="2600" dirty="0" smtClean="0">
                <a:solidFill>
                  <a:schemeClr val="accent6">
                    <a:lumMod val="60000"/>
                    <a:lumOff val="40000"/>
                  </a:schemeClr>
                </a:solidFill>
              </a:rPr>
              <a:t>increasing number of participating molecules</a:t>
            </a:r>
            <a:r>
              <a:rPr lang="en-US" sz="2600" dirty="0" smtClean="0"/>
              <a:t>,</a:t>
            </a:r>
          </a:p>
          <a:p>
            <a:pPr algn="just" eaLnBrk="1" hangingPunct="1">
              <a:defRPr/>
            </a:pPr>
            <a:r>
              <a:rPr lang="en-US" sz="2600" dirty="0" smtClean="0">
                <a:solidFill>
                  <a:schemeClr val="accent6">
                    <a:lumMod val="60000"/>
                    <a:lumOff val="40000"/>
                  </a:schemeClr>
                </a:solidFill>
              </a:rPr>
              <a:t>enlarging the volume</a:t>
            </a:r>
            <a:r>
              <a:rPr lang="en-US" sz="2600" dirty="0" smtClean="0"/>
              <a:t>, where the reaction takes place, </a:t>
            </a:r>
          </a:p>
          <a:p>
            <a:pPr algn="just" eaLnBrk="1" hangingPunct="1">
              <a:defRPr/>
            </a:pPr>
            <a:r>
              <a:rPr lang="en-US" sz="2600" dirty="0" smtClean="0">
                <a:solidFill>
                  <a:schemeClr val="accent6">
                    <a:lumMod val="60000"/>
                    <a:lumOff val="40000"/>
                  </a:schemeClr>
                </a:solidFill>
              </a:rPr>
              <a:t>an</a:t>
            </a:r>
            <a:r>
              <a:rPr lang="en-US" sz="2600" dirty="0" smtClean="0"/>
              <a:t> </a:t>
            </a:r>
            <a:r>
              <a:rPr lang="en-US" sz="2600" dirty="0" smtClean="0">
                <a:solidFill>
                  <a:schemeClr val="accent6">
                    <a:lumMod val="60000"/>
                    <a:lumOff val="40000"/>
                  </a:schemeClr>
                </a:solidFill>
              </a:rPr>
              <a:t>increase of the time interval </a:t>
            </a:r>
            <a:r>
              <a:rPr lang="en-US" sz="2600" dirty="0" smtClean="0"/>
              <a:t>of observation. </a:t>
            </a:r>
          </a:p>
          <a:p>
            <a:pPr marL="0" indent="0" algn="just" eaLnBrk="1" hangingPunct="1">
              <a:spcBef>
                <a:spcPts val="1800"/>
              </a:spcBef>
              <a:buFontTx/>
              <a:buNone/>
              <a:defRPr/>
            </a:pPr>
            <a:r>
              <a:rPr lang="en-US" sz="2600" dirty="0" smtClean="0"/>
              <a:t>        The limitation of the degree of freedom of a biochemical reaction is realized by a property of the system which is called </a:t>
            </a:r>
            <a:r>
              <a:rPr lang="en-US" sz="2600" i="1" dirty="0" smtClean="0">
                <a:solidFill>
                  <a:srgbClr val="FF0000"/>
                </a:solidFill>
              </a:rPr>
              <a:t>anisotropy</a:t>
            </a:r>
            <a:r>
              <a:rPr lang="en-US" sz="2600" i="1" dirty="0" smtClean="0"/>
              <a:t>. </a:t>
            </a:r>
            <a:r>
              <a:rPr lang="en-US" sz="2600" dirty="0" smtClean="0"/>
              <a:t>In contrast to isotropic systems, like simple solutions, in anisotropic systems the mobility of molecules in various directions is not identical, but is restricted in some directions, and promoted in others. </a:t>
            </a:r>
          </a:p>
          <a:p>
            <a:pPr marL="0" indent="0" algn="just" eaLnBrk="1" hangingPunct="1">
              <a:buFontTx/>
              <a:buNone/>
              <a:defRPr/>
            </a:pPr>
            <a:r>
              <a:rPr lang="en-US" sz="2600" dirty="0" smtClean="0">
                <a:solidFill>
                  <a:srgbClr val="FF0000"/>
                </a:solidFill>
              </a:rPr>
              <a:t>E.g.</a:t>
            </a:r>
            <a:r>
              <a:rPr lang="en-US" sz="2600" dirty="0" smtClean="0"/>
              <a:t> enzymatic reactions, where the participating enzymes are orientated in membranes or the reactions of charged or polar reactants in strong electric fields of electrical double layers.</a:t>
            </a:r>
            <a:r>
              <a:rPr lang="bg-BG" sz="26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50825" y="333375"/>
            <a:ext cx="8642350" cy="6264275"/>
          </a:xfrm>
        </p:spPr>
        <p:txBody>
          <a:bodyPr/>
          <a:lstStyle/>
          <a:p>
            <a:pPr eaLnBrk="1" hangingPunct="1">
              <a:buFontTx/>
              <a:buNone/>
              <a:defRPr/>
            </a:pPr>
            <a:r>
              <a:rPr lang="en-US" sz="2600" i="1" dirty="0" smtClean="0"/>
              <a:t> </a:t>
            </a:r>
            <a:r>
              <a:rPr lang="en-US" sz="2600" b="1" dirty="0" smtClean="0">
                <a:solidFill>
                  <a:schemeClr val="accent2"/>
                </a:solidFill>
                <a:effectLst>
                  <a:outerShdw blurRad="38100" dist="38100" dir="2700000" algn="tl">
                    <a:srgbClr val="000000"/>
                  </a:outerShdw>
                </a:effectLst>
              </a:rPr>
              <a:t>I. </a:t>
            </a:r>
            <a:r>
              <a:rPr lang="en-US" sz="2600" b="1" dirty="0" smtClean="0">
                <a:solidFill>
                  <a:schemeClr val="accent2"/>
                </a:solidFill>
                <a:effectLst>
                  <a:outerShdw blurRad="38100" dist="38100" dir="2700000" algn="tl">
                    <a:srgbClr val="000000"/>
                  </a:outerShdw>
                </a:effectLst>
              </a:rPr>
              <a:t>The subject </a:t>
            </a:r>
            <a:r>
              <a:rPr lang="en-US" sz="2600" b="1" dirty="0" smtClean="0">
                <a:solidFill>
                  <a:schemeClr val="accent2"/>
                </a:solidFill>
                <a:effectLst>
                  <a:outerShdw blurRad="38100" dist="38100" dir="2700000" algn="tl">
                    <a:srgbClr val="000000"/>
                  </a:outerShdw>
                </a:effectLst>
              </a:rPr>
              <a:t>of </a:t>
            </a:r>
            <a:r>
              <a:rPr lang="en-US" sz="2600" b="1" dirty="0" smtClean="0">
                <a:solidFill>
                  <a:schemeClr val="accent2"/>
                </a:solidFill>
                <a:effectLst>
                  <a:outerShdw blurRad="38100" dist="38100" dir="2700000" algn="tl">
                    <a:srgbClr val="000000"/>
                  </a:outerShdw>
                </a:effectLst>
              </a:rPr>
              <a:t>Biophysics  </a:t>
            </a:r>
            <a:endParaRPr lang="en-US" sz="2600" b="1" dirty="0" smtClean="0">
              <a:solidFill>
                <a:schemeClr val="accent2"/>
              </a:solidFill>
              <a:effectLst>
                <a:outerShdw blurRad="38100" dist="38100" dir="2700000" algn="tl">
                  <a:srgbClr val="000000"/>
                </a:outerShdw>
              </a:effectLst>
            </a:endParaRPr>
          </a:p>
          <a:p>
            <a:pPr eaLnBrk="1" hangingPunct="1">
              <a:spcBef>
                <a:spcPts val="1800"/>
              </a:spcBef>
              <a:buFontTx/>
              <a:buNone/>
              <a:defRPr/>
            </a:pPr>
            <a:r>
              <a:rPr lang="en-US" sz="2600" i="1" dirty="0" smtClean="0"/>
              <a:t>The subjects of biophysics are the physical principles </a:t>
            </a:r>
            <a:r>
              <a:rPr lang="en-US" sz="2400" i="1" dirty="0" smtClean="0"/>
              <a:t>underlying all processes of living systems. </a:t>
            </a:r>
            <a:r>
              <a:rPr lang="en-US" sz="2400" dirty="0" smtClean="0"/>
              <a:t>This also includes the explanation of interactions of various physical influences on physiological functions, which is a special subarea, called </a:t>
            </a:r>
            <a:r>
              <a:rPr lang="en-US" sz="2400" dirty="0" smtClean="0">
                <a:solidFill>
                  <a:srgbClr val="FF0000"/>
                </a:solidFill>
              </a:rPr>
              <a:t>environmental biophysics</a:t>
            </a:r>
            <a:r>
              <a:rPr lang="en-US" sz="2400" dirty="0" smtClean="0"/>
              <a:t>.</a:t>
            </a:r>
          </a:p>
          <a:p>
            <a:pPr eaLnBrk="1" hangingPunct="1">
              <a:spcBef>
                <a:spcPts val="1800"/>
              </a:spcBef>
              <a:buFontTx/>
              <a:buNone/>
              <a:defRPr/>
            </a:pPr>
            <a:endParaRPr lang="en-US" sz="800" dirty="0" smtClean="0"/>
          </a:p>
          <a:p>
            <a:pPr eaLnBrk="1" hangingPunct="1">
              <a:spcBef>
                <a:spcPts val="2400"/>
              </a:spcBef>
              <a:buFontTx/>
              <a:buNone/>
              <a:defRPr/>
            </a:pPr>
            <a:r>
              <a:rPr lang="en-US" sz="2400" dirty="0" smtClean="0"/>
              <a:t>   Biophysics is an </a:t>
            </a:r>
            <a:r>
              <a:rPr lang="en-US" sz="2400" dirty="0" smtClean="0">
                <a:solidFill>
                  <a:srgbClr val="FF0000"/>
                </a:solidFill>
              </a:rPr>
              <a:t>interdisciplinary science </a:t>
            </a:r>
            <a:r>
              <a:rPr lang="en-US" sz="2400" dirty="0" smtClean="0"/>
              <a:t>somewhere between biology and physics, as may be concluded from its name, and is furthermore connected with other disciplines, such as mathematics, physical chemistry, and biochemistry. </a:t>
            </a:r>
          </a:p>
          <a:p>
            <a:pPr eaLnBrk="1" hangingPunct="1">
              <a:spcBef>
                <a:spcPts val="4200"/>
              </a:spcBef>
              <a:buFontTx/>
              <a:buNone/>
              <a:defRPr/>
            </a:pPr>
            <a:r>
              <a:rPr lang="en-US" sz="2400" dirty="0" smtClean="0"/>
              <a:t>The term "biophysics" was first used in 1892 by Karl Pearson in his book </a:t>
            </a:r>
            <a:r>
              <a:rPr lang="en-US" sz="2400" i="1" dirty="0" smtClean="0"/>
              <a:t>The Grammar of Science.</a:t>
            </a:r>
            <a:r>
              <a:rPr lang="bg-BG" sz="24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107950" y="171450"/>
            <a:ext cx="8893175" cy="6686550"/>
          </a:xfrm>
        </p:spPr>
        <p:txBody>
          <a:bodyPr/>
          <a:lstStyle/>
          <a:p>
            <a:pPr marL="609600" indent="-609600" eaLnBrk="1" hangingPunct="1">
              <a:buFontTx/>
              <a:buNone/>
            </a:pPr>
            <a:r>
              <a:rPr lang="en-US" altLang="bg-BG" sz="2500" smtClean="0"/>
              <a:t>In many fields the biological organism works as </a:t>
            </a:r>
            <a:r>
              <a:rPr lang="en-US" altLang="bg-BG" sz="2500" smtClean="0">
                <a:solidFill>
                  <a:srgbClr val="FF0000"/>
                </a:solidFill>
              </a:rPr>
              <a:t>an amplifier</a:t>
            </a:r>
            <a:r>
              <a:rPr lang="en-US" altLang="bg-BG" sz="2500" smtClean="0"/>
              <a:t> of the microphysical </a:t>
            </a:r>
            <a:r>
              <a:rPr lang="en-US" altLang="bg-BG" sz="2500" smtClean="0">
                <a:solidFill>
                  <a:srgbClr val="FF0000"/>
                </a:solidFill>
              </a:rPr>
              <a:t>stochastics</a:t>
            </a:r>
            <a:r>
              <a:rPr lang="en-US" altLang="bg-BG" sz="2500" smtClean="0"/>
              <a:t>. A molecular mutation, for examples, leads to a reaction chain, which finally ends with a phenomenological alteration of the organism. Or, as another example: a few molecular events in the pigments of optical receptors can lead to perception and to reaction in behavior.</a:t>
            </a:r>
            <a:r>
              <a:rPr lang="bg-BG" altLang="bg-BG" sz="2500" smtClean="0"/>
              <a:t> </a:t>
            </a:r>
          </a:p>
          <a:p>
            <a:pPr marL="609600" indent="-609600" eaLnBrk="1" hangingPunct="1">
              <a:buFontTx/>
              <a:buNone/>
            </a:pPr>
            <a:endParaRPr lang="en-US" altLang="bg-BG" sz="2500" smtClean="0"/>
          </a:p>
          <a:p>
            <a:pPr marL="609600" indent="-609600" eaLnBrk="1" hangingPunct="1">
              <a:buFontTx/>
              <a:buNone/>
            </a:pPr>
            <a:endParaRPr lang="en-US" altLang="bg-BG" sz="2500" smtClean="0"/>
          </a:p>
          <a:p>
            <a:pPr marL="609600" indent="-609600" eaLnBrk="1" hangingPunct="1">
              <a:buFontTx/>
              <a:buNone/>
            </a:pPr>
            <a:r>
              <a:rPr lang="en-US" altLang="bg-BG" sz="2500" smtClean="0"/>
              <a:t>The visible "biological structure", as known in the fields of anatomy, morphology and histology, now appears as concentration profiles or as systems of electric charges or electromagnetic fields. Instead of </a:t>
            </a:r>
            <a:r>
              <a:rPr lang="en-US" altLang="bg-BG" sz="2500" smtClean="0">
                <a:solidFill>
                  <a:srgbClr val="FF0000"/>
                </a:solidFill>
              </a:rPr>
              <a:t>visible and measurable lengths, diameters or distances</a:t>
            </a:r>
            <a:r>
              <a:rPr lang="en-US" altLang="bg-BG" sz="2500" smtClean="0"/>
              <a:t>, as common in the visible world, in the microphysical world so-called </a:t>
            </a:r>
            <a:r>
              <a:rPr lang="en-US" altLang="bg-BG" sz="2500" b="1" i="1" smtClean="0">
                <a:solidFill>
                  <a:srgbClr val="FF0000"/>
                </a:solidFill>
              </a:rPr>
              <a:t>effective parameters </a:t>
            </a:r>
            <a:r>
              <a:rPr lang="en-US" altLang="bg-BG" sz="2500" smtClean="0"/>
              <a:t>are used.</a:t>
            </a:r>
            <a:endParaRPr lang="bg-BG" altLang="bg-BG" sz="25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250825" y="765175"/>
            <a:ext cx="8713788" cy="6308725"/>
          </a:xfrm>
        </p:spPr>
        <p:txBody>
          <a:bodyPr/>
          <a:lstStyle/>
          <a:p>
            <a:pPr marL="609600" indent="-609600" eaLnBrk="1" hangingPunct="1">
              <a:buFontTx/>
              <a:buNone/>
            </a:pPr>
            <a:r>
              <a:rPr lang="en-US" altLang="bg-BG" sz="2800" smtClean="0"/>
              <a:t>The </a:t>
            </a:r>
            <a:r>
              <a:rPr lang="en-US" altLang="bg-BG" sz="2800" b="1" i="1" smtClean="0">
                <a:solidFill>
                  <a:srgbClr val="FF0000"/>
                </a:solidFill>
              </a:rPr>
              <a:t>effective parameters </a:t>
            </a:r>
            <a:r>
              <a:rPr lang="en-US" altLang="bg-BG" sz="2800" smtClean="0"/>
              <a:t>are exactly defined and can be measured with arbitrary exactness, but they do not correspond to some visible boundaries. </a:t>
            </a:r>
            <a:br>
              <a:rPr lang="en-US" altLang="bg-BG" sz="2800" smtClean="0"/>
            </a:br>
            <a:endParaRPr lang="en-US" altLang="bg-BG" sz="2800" smtClean="0"/>
          </a:p>
          <a:p>
            <a:pPr marL="609600" indent="-609600" eaLnBrk="1" hangingPunct="1">
              <a:buFontTx/>
              <a:buNone/>
            </a:pPr>
            <a:r>
              <a:rPr lang="en-US" altLang="bg-BG" sz="2800" smtClean="0"/>
              <a:t>A single ion, for example, has no diameter in the sense of the diameter of a cell, or a cell nucleus, which can be measured by a microscopic scale but a define effective parameter like hydration radius and Debye-Huckel radius, which really are important parameters for functional explanations.</a:t>
            </a:r>
            <a:r>
              <a:rPr lang="bg-BG" altLang="bg-BG" sz="280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0" y="0"/>
            <a:ext cx="8893175" cy="6858000"/>
          </a:xfrm>
        </p:spPr>
        <p:txBody>
          <a:bodyPr/>
          <a:lstStyle/>
          <a:p>
            <a:pPr marL="0" indent="0" eaLnBrk="1" hangingPunct="1">
              <a:lnSpc>
                <a:spcPct val="80000"/>
              </a:lnSpc>
              <a:defRPr/>
            </a:pPr>
            <a:r>
              <a:rPr lang="en-US" sz="2800" dirty="0" smtClean="0"/>
              <a:t>     </a:t>
            </a:r>
            <a:r>
              <a:rPr lang="en-US" sz="2800" b="1" dirty="0" err="1" smtClean="0"/>
              <a:t>Intramolecular</a:t>
            </a:r>
            <a:r>
              <a:rPr lang="en-US" sz="2800" b="1" dirty="0" smtClean="0"/>
              <a:t> Bonds</a:t>
            </a:r>
            <a:endParaRPr lang="en-US" sz="2800" dirty="0" smtClean="0"/>
          </a:p>
          <a:p>
            <a:pPr marL="609600" indent="-609600" eaLnBrk="1" hangingPunct="1">
              <a:lnSpc>
                <a:spcPct val="80000"/>
              </a:lnSpc>
              <a:defRPr/>
            </a:pPr>
            <a:r>
              <a:rPr lang="en-US" sz="2600" dirty="0" smtClean="0"/>
              <a:t>Any representation of the dynamics of molecular and </a:t>
            </a:r>
            <a:r>
              <a:rPr lang="en-US" sz="2600" dirty="0" err="1" smtClean="0"/>
              <a:t>supramolecular</a:t>
            </a:r>
            <a:r>
              <a:rPr lang="en-US" sz="2600" dirty="0" smtClean="0"/>
              <a:t> structures has to begin with the atom, its organization and energy states and with interactions between atoms in a molecule. The molecule is initially assumed to be thermally unaffected. The thermal energy of movement will be introduced as an additional parameter later.</a:t>
            </a:r>
            <a:endParaRPr lang="en-US" sz="2600" b="1" i="1" dirty="0" smtClean="0"/>
          </a:p>
          <a:p>
            <a:pPr marL="609600" indent="-609600" eaLnBrk="1" hangingPunct="1">
              <a:lnSpc>
                <a:spcPct val="80000"/>
              </a:lnSpc>
              <a:spcBef>
                <a:spcPts val="2400"/>
              </a:spcBef>
              <a:defRPr/>
            </a:pPr>
            <a:r>
              <a:rPr lang="en-US" sz="2600" b="1" i="1" dirty="0" smtClean="0"/>
              <a:t>Covalent bond</a:t>
            </a:r>
            <a:endParaRPr lang="en-US" sz="2600" dirty="0" smtClean="0"/>
          </a:p>
          <a:p>
            <a:pPr marL="609600" indent="-609600" eaLnBrk="1" hangingPunct="1">
              <a:lnSpc>
                <a:spcPct val="80000"/>
              </a:lnSpc>
              <a:spcBef>
                <a:spcPts val="1800"/>
              </a:spcBef>
              <a:defRPr/>
            </a:pPr>
            <a:r>
              <a:rPr lang="en-US" sz="2600" dirty="0" smtClean="0"/>
              <a:t>The most important chemical bond is the covalent bond. It can only </a:t>
            </a:r>
            <a:r>
              <a:rPr lang="en-US" sz="2600" dirty="0" smtClean="0">
                <a:solidFill>
                  <a:srgbClr val="FF0000"/>
                </a:solidFill>
              </a:rPr>
              <a:t>occur if two mutually approaching atoms have unpaired electrons in their valence shells</a:t>
            </a:r>
            <a:r>
              <a:rPr lang="en-US" sz="2600" dirty="0" smtClean="0"/>
              <a:t>. This means that both relevant orbits are each occupied by one electron only, thus leaving space for another electron. In this case the Pauli exclusion principle is not violated. Figuratively speaking, an electron pair with anti-parallel spin quantum numbers is formed, being common to both atoms and forming a type of molecular orbital.</a:t>
            </a:r>
            <a:endParaRPr lang="bg-BG" sz="2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0" y="0"/>
            <a:ext cx="8893175" cy="6858000"/>
          </a:xfrm>
        </p:spPr>
        <p:txBody>
          <a:bodyPr/>
          <a:lstStyle/>
          <a:p>
            <a:pPr marL="609600" indent="-609600" eaLnBrk="1" hangingPunct="1">
              <a:lnSpc>
                <a:spcPct val="90000"/>
              </a:lnSpc>
            </a:pPr>
            <a:r>
              <a:rPr lang="en-US" altLang="bg-BG" sz="2600" smtClean="0"/>
              <a:t>     Molecular orbitals may sometimes result in a considerable charge displacement within the molecule. Simply, this can be illustrated by considering that the electron pairs common to two atoms in a covalent bond are distributed asymmetrically. In other words, the molecular orbital of the bond is shifted toward one of the two covalently bonded atoms. The atom with the greater probability of the presence of the electron pair is more strongly "electronegative" than the other one.</a:t>
            </a:r>
          </a:p>
          <a:p>
            <a:pPr marL="609600" indent="-609600" eaLnBrk="1" hangingPunct="1">
              <a:lnSpc>
                <a:spcPct val="90000"/>
              </a:lnSpc>
              <a:spcBef>
                <a:spcPts val="2400"/>
              </a:spcBef>
            </a:pPr>
            <a:r>
              <a:rPr lang="en-US" altLang="bg-BG" sz="2600" smtClean="0"/>
              <a:t>     In this respect, a series of atoms with an </a:t>
            </a:r>
            <a:r>
              <a:rPr lang="en-US" altLang="bg-BG" sz="2600" smtClean="0">
                <a:solidFill>
                  <a:srgbClr val="FF0000"/>
                </a:solidFill>
              </a:rPr>
              <a:t>increasing degree of </a:t>
            </a:r>
            <a:r>
              <a:rPr lang="en-US" altLang="bg-BG" sz="2600" i="1" smtClean="0">
                <a:solidFill>
                  <a:srgbClr val="FF0000"/>
                </a:solidFill>
              </a:rPr>
              <a:t>electronegativity </a:t>
            </a:r>
            <a:r>
              <a:rPr lang="en-US" altLang="bg-BG" sz="2600" smtClean="0"/>
              <a:t>can be constructed. In the periodic system of elements this series is directed toward increasing atomic numbers within the periods as well as within the groups. Hence, the following relation applies:</a:t>
            </a:r>
            <a:endParaRPr lang="bg-BG" altLang="bg-BG" sz="26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0" y="0"/>
            <a:ext cx="8893175" cy="6858000"/>
          </a:xfrm>
        </p:spPr>
        <p:txBody>
          <a:bodyPr/>
          <a:lstStyle/>
          <a:p>
            <a:pPr marL="609600" indent="-609600" eaLnBrk="1" hangingPunct="1">
              <a:lnSpc>
                <a:spcPct val="80000"/>
              </a:lnSpc>
              <a:buFontTx/>
              <a:buNone/>
            </a:pPr>
            <a:r>
              <a:rPr lang="en-US" altLang="bg-BG" sz="2800" smtClean="0"/>
              <a:t>     H &lt; C &lt; N &lt; O &lt; F, and J &lt; Br &lt; Cl &lt; F.</a:t>
            </a:r>
          </a:p>
          <a:p>
            <a:pPr marL="609600" indent="-609600" eaLnBrk="1" hangingPunct="1">
              <a:lnSpc>
                <a:spcPct val="80000"/>
              </a:lnSpc>
              <a:buFontTx/>
              <a:buNone/>
            </a:pPr>
            <a:r>
              <a:rPr lang="en-US" altLang="bg-BG" sz="2800" smtClean="0"/>
              <a:t>      </a:t>
            </a:r>
          </a:p>
          <a:p>
            <a:pPr marL="609600" indent="-609600" eaLnBrk="1" hangingPunct="1">
              <a:lnSpc>
                <a:spcPct val="80000"/>
              </a:lnSpc>
              <a:buFontTx/>
              <a:buNone/>
            </a:pPr>
            <a:r>
              <a:rPr lang="en-US" altLang="bg-BG" sz="2600" smtClean="0"/>
              <a:t>In this way, the displacement of bonding angles within a water molecule can be explained. Because of the strong electronegativity of the oxygen atom in relation to the hydrogen atom, a dipole O—H results and, consequently, the two hydrogen atoms will repel each other. This polarization effect contributes directly to the bonding energy. About 22% of the bonding energy in a C—O bond, and 39% in a H—O bond are attributable to this effect.</a:t>
            </a:r>
            <a:endParaRPr lang="en-US" altLang="bg-BG" sz="2600" b="1" i="1" smtClean="0"/>
          </a:p>
          <a:p>
            <a:pPr marL="609600" indent="-609600" eaLnBrk="1" hangingPunct="1">
              <a:lnSpc>
                <a:spcPct val="80000"/>
              </a:lnSpc>
              <a:buFontTx/>
              <a:buNone/>
            </a:pPr>
            <a:endParaRPr lang="en-US" altLang="bg-BG" sz="2600" b="1" i="1" smtClean="0"/>
          </a:p>
          <a:p>
            <a:pPr marL="609600" indent="-609600" eaLnBrk="1" hangingPunct="1">
              <a:lnSpc>
                <a:spcPct val="80000"/>
              </a:lnSpc>
              <a:buFontTx/>
              <a:buNone/>
            </a:pPr>
            <a:r>
              <a:rPr lang="en-US" altLang="bg-BG" sz="2600" b="1" i="1" smtClean="0"/>
              <a:t>Ionic Bonds</a:t>
            </a:r>
            <a:endParaRPr lang="en-US" altLang="bg-BG" sz="2600" smtClean="0"/>
          </a:p>
          <a:p>
            <a:pPr marL="609600" indent="-609600" eaLnBrk="1" hangingPunct="1">
              <a:lnSpc>
                <a:spcPct val="80000"/>
              </a:lnSpc>
              <a:spcBef>
                <a:spcPts val="1200"/>
              </a:spcBef>
              <a:buFontTx/>
              <a:buNone/>
            </a:pPr>
            <a:r>
              <a:rPr lang="en-US" altLang="bg-BG" sz="2600" smtClean="0"/>
              <a:t>      If the polarization effect of covalent bonds is pushed to the extreme, it is no longer possible to refer to a molecular orbit, nor to bonding electrons. There occurs a total transmission of an electron from the valency orbital of one atom to that of the other. </a:t>
            </a:r>
            <a:endParaRPr lang="bg-BG" altLang="bg-BG" sz="2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0" y="0"/>
            <a:ext cx="8893175" cy="6858000"/>
          </a:xfrm>
        </p:spPr>
        <p:txBody>
          <a:bodyPr/>
          <a:lstStyle/>
          <a:p>
            <a:pPr marL="609600" indent="-609600" eaLnBrk="1" hangingPunct="1">
              <a:buFontTx/>
              <a:buNone/>
            </a:pPr>
            <a:r>
              <a:rPr lang="en-US" altLang="bg-BG" sz="2600" smtClean="0"/>
              <a:t>    This causes a full separation of charges - ions are generated, which attract each other electrostatically. With the loss of the molecular orbitals there also occurs a loss of the molecular identity. Strictly speaking, it makes no sense to use the term NaCl-molecule. In solutions, the molecular character of this salt is just expressed by the stoichiometric relation of the number of anions and cations. </a:t>
            </a:r>
          </a:p>
          <a:p>
            <a:pPr marL="609600" indent="-609600" eaLnBrk="1" hangingPunct="1">
              <a:buFontTx/>
              <a:buNone/>
            </a:pPr>
            <a:endParaRPr lang="en-US" altLang="bg-BG" sz="2600" smtClean="0"/>
          </a:p>
          <a:p>
            <a:pPr marL="609600" indent="-609600" eaLnBrk="1" hangingPunct="1">
              <a:buFontTx/>
              <a:buNone/>
            </a:pPr>
            <a:r>
              <a:rPr lang="en-US" altLang="bg-BG" sz="2600" smtClean="0"/>
              <a:t>A crystal of NaCl, on the other hand, can be considered as a super molecule, because in this case the ions are arranged in an electrostatic lattice. The ionic bond, in contrast to the covalent bond, can be considered simply from an electrostatic point of view </a:t>
            </a:r>
            <a:r>
              <a:rPr lang="en-US" altLang="bg-BG" sz="2600" i="1" smtClean="0">
                <a:solidFill>
                  <a:srgbClr val="FF0000"/>
                </a:solidFill>
              </a:rPr>
              <a:t>(Coulomb's law).</a:t>
            </a:r>
            <a:r>
              <a:rPr lang="en-US" altLang="bg-BG" sz="2600" smtClean="0">
                <a:solidFill>
                  <a:srgbClr val="FF0000"/>
                </a:solidFill>
              </a:rPr>
              <a:t> </a:t>
            </a:r>
            <a:endParaRPr lang="bg-BG" altLang="bg-BG" sz="2600" smtClean="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0" y="0"/>
            <a:ext cx="8893175" cy="6858000"/>
          </a:xfrm>
        </p:spPr>
        <p:txBody>
          <a:bodyPr/>
          <a:lstStyle/>
          <a:p>
            <a:pPr marL="609600" indent="-609600" eaLnBrk="1" hangingPunct="1">
              <a:lnSpc>
                <a:spcPct val="90000"/>
              </a:lnSpc>
              <a:buFontTx/>
              <a:buNone/>
            </a:pPr>
            <a:r>
              <a:rPr lang="en-US" altLang="bg-BG" sz="2800" smtClean="0"/>
              <a:t>   </a:t>
            </a:r>
            <a:r>
              <a:rPr lang="en-US" altLang="bg-BG" sz="2600" smtClean="0"/>
              <a:t>It defines the force F with which two point charges q</a:t>
            </a:r>
            <a:r>
              <a:rPr lang="en-US" altLang="bg-BG" sz="2600" baseline="-25000" smtClean="0"/>
              <a:t>1</a:t>
            </a:r>
            <a:r>
              <a:rPr lang="en-US" altLang="bg-BG" sz="2600" i="1" smtClean="0"/>
              <a:t> </a:t>
            </a:r>
            <a:r>
              <a:rPr lang="en-US" altLang="bg-BG" sz="2600" smtClean="0"/>
              <a:t>and q</a:t>
            </a:r>
            <a:r>
              <a:rPr lang="en-US" altLang="bg-BG" sz="2600" baseline="-25000" smtClean="0"/>
              <a:t>2</a:t>
            </a:r>
            <a:r>
              <a:rPr lang="en-US" altLang="bg-BG" sz="2600" smtClean="0"/>
              <a:t> repel each other at a distance x in a vacuum (</a:t>
            </a:r>
            <a:r>
              <a:rPr lang="en-US" altLang="bg-BG" sz="2600" i="1" smtClean="0"/>
              <a:t>k </a:t>
            </a:r>
            <a:r>
              <a:rPr lang="en-US" altLang="bg-BG" sz="2600" smtClean="0"/>
              <a:t>= 8.854 10</a:t>
            </a:r>
            <a:r>
              <a:rPr lang="en-US" altLang="bg-BG" sz="2600" baseline="30000" smtClean="0"/>
              <a:t>12</a:t>
            </a:r>
            <a:r>
              <a:rPr lang="en-US" altLang="bg-BG" sz="2600" smtClean="0"/>
              <a:t> C V</a:t>
            </a:r>
            <a:r>
              <a:rPr lang="en-US" altLang="bg-BG" sz="2600" baseline="30000" smtClean="0"/>
              <a:t>-1 </a:t>
            </a:r>
            <a:r>
              <a:rPr lang="en-US" altLang="bg-BG" sz="2600" smtClean="0"/>
              <a:t>m</a:t>
            </a:r>
            <a:r>
              <a:rPr lang="en-US" altLang="bg-BG" sz="2600" baseline="30000" smtClean="0"/>
              <a:t>-1</a:t>
            </a:r>
            <a:r>
              <a:rPr lang="en-US" altLang="bg-BG" sz="2600" smtClean="0"/>
              <a:t>). The equation also makes it possible to calculate the bonding force, as the negative value of the force (—F) which is required to separate two ions. This force, however, is not measurable directly. It is better therefore to transform this equation in such a way that it can provide information on the bonding energy or, which is the same, on the energy of ionization. </a:t>
            </a:r>
          </a:p>
          <a:p>
            <a:pPr marL="609600" indent="-609600" eaLnBrk="1" hangingPunct="1">
              <a:lnSpc>
                <a:spcPct val="90000"/>
              </a:lnSpc>
              <a:buFontTx/>
              <a:buNone/>
            </a:pPr>
            <a:endParaRPr lang="en-US" altLang="bg-BG" sz="2600" smtClean="0"/>
          </a:p>
          <a:p>
            <a:pPr marL="609600" indent="-609600" eaLnBrk="1" hangingPunct="1">
              <a:lnSpc>
                <a:spcPct val="90000"/>
              </a:lnSpc>
              <a:buFontTx/>
              <a:buNone/>
            </a:pPr>
            <a:r>
              <a:rPr lang="en-US" altLang="bg-BG" sz="2600" smtClean="0"/>
              <a:t>The </a:t>
            </a:r>
            <a:r>
              <a:rPr lang="en-US" altLang="bg-BG" sz="2600" i="1" smtClean="0"/>
              <a:t>bonding energy </a:t>
            </a:r>
            <a:r>
              <a:rPr lang="en-US" altLang="bg-BG" sz="2600" smtClean="0"/>
              <a:t>is equivalent to the work which is necessary to move a given ion from its bonding place up to an infinite distance from the counter ion. A work differential </a:t>
            </a:r>
            <a:r>
              <a:rPr lang="en-US" altLang="bg-BG" sz="2600" i="1" smtClean="0"/>
              <a:t>(dW), </a:t>
            </a:r>
            <a:r>
              <a:rPr lang="en-US" altLang="bg-BG" sz="2600" smtClean="0"/>
              <a:t>which has a very small, but finite value, can be calculated from the product of force (F) and a corresponding distance.</a:t>
            </a:r>
            <a:r>
              <a:rPr lang="bg-BG" altLang="bg-BG" sz="26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250825" y="333375"/>
            <a:ext cx="8642350" cy="6335713"/>
          </a:xfrm>
        </p:spPr>
        <p:txBody>
          <a:bodyPr/>
          <a:lstStyle/>
          <a:p>
            <a:pPr indent="-71438" eaLnBrk="1" hangingPunct="1">
              <a:lnSpc>
                <a:spcPct val="90000"/>
              </a:lnSpc>
              <a:buFontTx/>
              <a:buNone/>
              <a:defRPr/>
            </a:pPr>
            <a:r>
              <a:rPr lang="en-US" sz="2800" i="1" dirty="0" smtClean="0"/>
              <a:t> </a:t>
            </a:r>
            <a:r>
              <a:rPr lang="en-US" sz="2400" i="1" dirty="0" smtClean="0"/>
              <a:t>What  type of science is biophysics</a:t>
            </a:r>
            <a:r>
              <a:rPr lang="bg-BG" sz="2400" dirty="0" smtClean="0"/>
              <a:t> </a:t>
            </a:r>
            <a:r>
              <a:rPr lang="en-US" sz="2400" dirty="0" smtClean="0"/>
              <a:t>?</a:t>
            </a:r>
            <a:r>
              <a:rPr lang="en-US" sz="2400" i="1" dirty="0" smtClean="0"/>
              <a:t>    </a:t>
            </a:r>
          </a:p>
          <a:p>
            <a:pPr indent="-252413" eaLnBrk="1" hangingPunct="1">
              <a:lnSpc>
                <a:spcPct val="90000"/>
              </a:lnSpc>
              <a:buFontTx/>
              <a:buNone/>
              <a:defRPr/>
            </a:pPr>
            <a:r>
              <a:rPr lang="en-US" sz="2400" dirty="0" smtClean="0">
                <a:solidFill>
                  <a:schemeClr val="accent6">
                    <a:lumMod val="60000"/>
                    <a:lumOff val="40000"/>
                  </a:schemeClr>
                </a:solidFill>
              </a:rPr>
              <a:t>Biology</a:t>
            </a:r>
            <a:r>
              <a:rPr lang="en-US" sz="2400" dirty="0" smtClean="0"/>
              <a:t>, by definition, claims to be a comprehensive science relating to all functions of living systems. </a:t>
            </a:r>
          </a:p>
          <a:p>
            <a:pPr indent="-252413" eaLnBrk="1" hangingPunct="1">
              <a:lnSpc>
                <a:spcPct val="90000"/>
              </a:lnSpc>
              <a:spcBef>
                <a:spcPts val="3000"/>
              </a:spcBef>
              <a:buFontTx/>
              <a:buNone/>
              <a:defRPr/>
            </a:pPr>
            <a:r>
              <a:rPr lang="en-US" sz="2400" dirty="0" smtClean="0"/>
              <a:t>Hence, biophysics, like genetics, biochemistry, physiology etc., should be considered as a specialized subarea of biology. </a:t>
            </a:r>
          </a:p>
          <a:p>
            <a:pPr indent="-252413" eaLnBrk="1" hangingPunct="1">
              <a:lnSpc>
                <a:spcPct val="90000"/>
              </a:lnSpc>
              <a:spcBef>
                <a:spcPts val="3000"/>
              </a:spcBef>
              <a:buFontTx/>
              <a:buNone/>
              <a:defRPr/>
            </a:pPr>
            <a:r>
              <a:rPr lang="en-US" sz="2400" dirty="0" smtClean="0"/>
              <a:t>This view has not remained undisputed by physicists, since </a:t>
            </a:r>
            <a:r>
              <a:rPr lang="en-US" sz="2400" dirty="0" smtClean="0">
                <a:solidFill>
                  <a:schemeClr val="accent6">
                    <a:lumMod val="60000"/>
                    <a:lumOff val="40000"/>
                  </a:schemeClr>
                </a:solidFill>
              </a:rPr>
              <a:t>physics</a:t>
            </a:r>
            <a:r>
              <a:rPr lang="en-US" sz="2400" dirty="0" smtClean="0"/>
              <a:t> is not confined to subjects of inanimate matter. Biophysics can be considered, with equal justification, as a specialized part of physics.</a:t>
            </a:r>
          </a:p>
          <a:p>
            <a:pPr indent="-252413" eaLnBrk="1" hangingPunct="1">
              <a:lnSpc>
                <a:spcPct val="90000"/>
              </a:lnSpc>
              <a:spcBef>
                <a:spcPts val="3000"/>
              </a:spcBef>
              <a:buFontTx/>
              <a:buNone/>
              <a:defRPr/>
            </a:pPr>
            <a:r>
              <a:rPr lang="en-US" sz="2400" dirty="0" smtClean="0"/>
              <a:t> It would be futile to try to balance those aspects against each other. Both of them are justified. Biophysics cannot flourish unless cooperation is ensured between professionals from either side.</a:t>
            </a:r>
            <a:r>
              <a:rPr lang="bg-BG" sz="24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250825" y="333375"/>
            <a:ext cx="8642350" cy="6335713"/>
          </a:xfrm>
        </p:spPr>
        <p:txBody>
          <a:bodyPr/>
          <a:lstStyle/>
          <a:p>
            <a:pPr eaLnBrk="1" hangingPunct="1">
              <a:lnSpc>
                <a:spcPct val="90000"/>
              </a:lnSpc>
              <a:buFontTx/>
              <a:buNone/>
            </a:pPr>
            <a:r>
              <a:rPr lang="en-US" altLang="bg-BG" sz="2600" smtClean="0"/>
              <a:t>Biophysics is by no means some sort of a melting pot for various physical methods and their applications to biological problems. </a:t>
            </a:r>
          </a:p>
          <a:p>
            <a:pPr eaLnBrk="1" hangingPunct="1">
              <a:lnSpc>
                <a:spcPct val="90000"/>
              </a:lnSpc>
              <a:buFontTx/>
              <a:buNone/>
            </a:pPr>
            <a:endParaRPr lang="en-US" altLang="bg-BG" sz="2600" smtClean="0"/>
          </a:p>
          <a:p>
            <a:pPr eaLnBrk="1" hangingPunct="1">
              <a:lnSpc>
                <a:spcPct val="90000"/>
              </a:lnSpc>
              <a:spcBef>
                <a:spcPts val="1800"/>
              </a:spcBef>
              <a:buFontTx/>
              <a:buNone/>
            </a:pPr>
            <a:r>
              <a:rPr lang="en-US" altLang="bg-BG" sz="2600" smtClean="0"/>
              <a:t>The use of a magnifying glass has just as little to do with biophysics as the use of most up-to-date optical or electronic measuring instruments. Biophysical research, of course, requires modern methods, just as other fields of science do. </a:t>
            </a:r>
          </a:p>
          <a:p>
            <a:pPr eaLnBrk="1" hangingPunct="1">
              <a:lnSpc>
                <a:spcPct val="90000"/>
              </a:lnSpc>
              <a:spcBef>
                <a:spcPts val="1800"/>
              </a:spcBef>
              <a:buFontTx/>
              <a:buNone/>
            </a:pPr>
            <a:endParaRPr lang="en-US" altLang="bg-BG" sz="2600" smtClean="0"/>
          </a:p>
          <a:p>
            <a:pPr eaLnBrk="1" hangingPunct="1">
              <a:lnSpc>
                <a:spcPct val="90000"/>
              </a:lnSpc>
              <a:spcBef>
                <a:spcPts val="1800"/>
              </a:spcBef>
              <a:buFontTx/>
              <a:buNone/>
            </a:pPr>
            <a:r>
              <a:rPr lang="en-US" altLang="bg-BG" sz="2600" smtClean="0"/>
              <a:t>The nature of biophysics is actually defined by the </a:t>
            </a:r>
            <a:r>
              <a:rPr lang="en-US" altLang="bg-BG" sz="2600" smtClean="0">
                <a:solidFill>
                  <a:srgbClr val="FF0000"/>
                </a:solidFill>
              </a:rPr>
              <a:t>scientific problems and approaches</a:t>
            </a:r>
            <a:r>
              <a:rPr lang="en-US" altLang="bg-BG" sz="2600" smtClean="0"/>
              <a:t> rather than by the applied methods.</a:t>
            </a:r>
            <a:r>
              <a:rPr lang="bg-BG" altLang="bg-BG" sz="26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250825" y="333375"/>
            <a:ext cx="8642350" cy="6335713"/>
          </a:xfrm>
        </p:spPr>
        <p:txBody>
          <a:bodyPr/>
          <a:lstStyle/>
          <a:p>
            <a:pPr eaLnBrk="1" hangingPunct="1">
              <a:lnSpc>
                <a:spcPct val="105000"/>
              </a:lnSpc>
              <a:buFontTx/>
              <a:buNone/>
            </a:pPr>
            <a:r>
              <a:rPr lang="en-US" altLang="bg-BG" sz="2400" i="1" smtClean="0"/>
              <a:t>    </a:t>
            </a:r>
            <a:r>
              <a:rPr lang="en-US" altLang="bg-BG" sz="2400" smtClean="0"/>
              <a:t>British biophysicist Hill described the modern biophysicist in these terms: “Biological phenomena, like many others, show aspects and relations susceptible of physical analysis and interpretation. Biophysicists are people whom physical intuitions come naturally, </a:t>
            </a:r>
            <a:r>
              <a:rPr lang="en-US" altLang="bg-BG" sz="2400" smtClean="0">
                <a:solidFill>
                  <a:srgbClr val="FF0000"/>
                </a:solidFill>
              </a:rPr>
              <a:t>who can state a problem in physical terms</a:t>
            </a:r>
            <a:r>
              <a:rPr lang="en-US" altLang="bg-BG" sz="2400" smtClean="0"/>
              <a:t>, who can recognize </a:t>
            </a:r>
            <a:r>
              <a:rPr lang="en-US" altLang="bg-BG" sz="2400" smtClean="0">
                <a:solidFill>
                  <a:srgbClr val="FF0000"/>
                </a:solidFill>
              </a:rPr>
              <a:t>physical relations </a:t>
            </a:r>
            <a:r>
              <a:rPr lang="en-US" altLang="bg-BG" sz="2400" smtClean="0"/>
              <a:t>when they turn up, who can </a:t>
            </a:r>
            <a:r>
              <a:rPr lang="en-US" altLang="bg-BG" sz="2400" smtClean="0">
                <a:solidFill>
                  <a:srgbClr val="FF0000"/>
                </a:solidFill>
              </a:rPr>
              <a:t>express results in physical terms</a:t>
            </a:r>
            <a:r>
              <a:rPr lang="en-US" altLang="bg-BG" sz="2400" smtClean="0"/>
              <a:t>. These intellectual quantities, more than any special facility with physical instruments and methods, are essential to the make-up of a biophysicist. Equally essential, however, are the corresponding qualities, intuitions, and experience of the biologist. A physicist who cannot develop the biological approach, who has no curiosity about vital processes and functions, who is not willing to spend time in learning the habits of living things, who regards biology simply as a branch of physics has no important future in biophysics”.</a:t>
            </a:r>
            <a:r>
              <a:rPr lang="bg-BG" altLang="bg-BG" sz="240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250825" y="333375"/>
            <a:ext cx="8642350" cy="6335713"/>
          </a:xfrm>
        </p:spPr>
        <p:txBody>
          <a:bodyPr/>
          <a:lstStyle/>
          <a:p>
            <a:pPr eaLnBrk="1" hangingPunct="1">
              <a:lnSpc>
                <a:spcPct val="105000"/>
              </a:lnSpc>
              <a:buFontTx/>
              <a:buNone/>
              <a:defRPr/>
            </a:pPr>
            <a:r>
              <a:rPr lang="en-US" i="1" dirty="0" smtClean="0"/>
              <a:t> </a:t>
            </a:r>
            <a:r>
              <a:rPr lang="en-US" sz="4000" i="1" dirty="0" smtClean="0"/>
              <a:t> </a:t>
            </a:r>
            <a:r>
              <a:rPr lang="en-US" sz="4000" b="1" dirty="0" smtClean="0">
                <a:solidFill>
                  <a:schemeClr val="accent2"/>
                </a:solidFill>
                <a:effectLst>
                  <a:outerShdw blurRad="38100" dist="38100" dir="2700000" algn="tl">
                    <a:srgbClr val="000000"/>
                  </a:outerShdw>
                </a:effectLst>
              </a:rPr>
              <a:t>II. Historical background</a:t>
            </a:r>
            <a:r>
              <a:rPr lang="en-US" sz="4000" i="1" dirty="0" smtClean="0"/>
              <a:t> </a:t>
            </a:r>
          </a:p>
          <a:p>
            <a:pPr eaLnBrk="1" hangingPunct="1">
              <a:lnSpc>
                <a:spcPct val="105000"/>
              </a:lnSpc>
              <a:buFontTx/>
              <a:buNone/>
              <a:defRPr/>
            </a:pPr>
            <a:r>
              <a:rPr lang="en-US" sz="2600" dirty="0" smtClean="0"/>
              <a:t>In terms of science  history, biophysical thought can be traced back to early phases of philosophical speculations on nature, that is back to </a:t>
            </a:r>
            <a:r>
              <a:rPr lang="en-US" sz="2600" dirty="0" smtClean="0">
                <a:solidFill>
                  <a:srgbClr val="FF0000"/>
                </a:solidFill>
              </a:rPr>
              <a:t>antiquity</a:t>
            </a:r>
            <a:r>
              <a:rPr lang="en-US" sz="2600" dirty="0" smtClean="0"/>
              <a:t>. </a:t>
            </a:r>
          </a:p>
          <a:p>
            <a:pPr eaLnBrk="1" hangingPunct="1">
              <a:lnSpc>
                <a:spcPct val="105000"/>
              </a:lnSpc>
              <a:spcBef>
                <a:spcPts val="1800"/>
              </a:spcBef>
              <a:buFontTx/>
              <a:buNone/>
              <a:defRPr/>
            </a:pPr>
            <a:r>
              <a:rPr lang="en-US" sz="2600" dirty="0" smtClean="0"/>
              <a:t>This applies to the </a:t>
            </a:r>
            <a:r>
              <a:rPr lang="en-US" sz="2600" dirty="0" smtClean="0">
                <a:solidFill>
                  <a:srgbClr val="FF0000"/>
                </a:solidFill>
              </a:rPr>
              <a:t>earliest mechanistic theories </a:t>
            </a:r>
            <a:r>
              <a:rPr lang="en-US" sz="2600" dirty="0" smtClean="0"/>
              <a:t>of processes of life and to insights into their dynamics (e.g. Heraclitus in the 5</a:t>
            </a:r>
            <a:r>
              <a:rPr lang="en-US" sz="2600" baseline="30000" dirty="0" smtClean="0"/>
              <a:t>th</a:t>
            </a:r>
            <a:r>
              <a:rPr lang="en-US" sz="2600" dirty="0" smtClean="0"/>
              <a:t> century B.C). </a:t>
            </a:r>
          </a:p>
          <a:p>
            <a:pPr eaLnBrk="1" hangingPunct="1">
              <a:lnSpc>
                <a:spcPct val="105000"/>
              </a:lnSpc>
              <a:spcBef>
                <a:spcPts val="1800"/>
              </a:spcBef>
              <a:buFontTx/>
              <a:buNone/>
              <a:defRPr/>
            </a:pPr>
            <a:r>
              <a:rPr lang="en-US" sz="2600" dirty="0" smtClean="0"/>
              <a:t>The promotion of scientific research in the Renaissance also includes biophysical considerations. Leonardo da Vinci (1452-1519), for example, investigated mechanical principles of bird flight in order to use the information for engineering design; research which would be termed </a:t>
            </a:r>
            <a:r>
              <a:rPr lang="en-US" sz="2600" dirty="0" smtClean="0">
                <a:solidFill>
                  <a:srgbClr val="FF0000"/>
                </a:solidFill>
              </a:rPr>
              <a:t>bionics</a:t>
            </a:r>
            <a:r>
              <a:rPr lang="en-US" sz="2600" dirty="0" smtClean="0"/>
              <a:t> today. </a:t>
            </a:r>
            <a:r>
              <a:rPr lang="bg-BG" sz="26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250825" y="333375"/>
            <a:ext cx="8642350" cy="6335713"/>
          </a:xfrm>
        </p:spPr>
        <p:txBody>
          <a:bodyPr/>
          <a:lstStyle/>
          <a:p>
            <a:pPr eaLnBrk="1" hangingPunct="1">
              <a:lnSpc>
                <a:spcPct val="105000"/>
              </a:lnSpc>
              <a:buFontTx/>
              <a:buNone/>
            </a:pPr>
            <a:r>
              <a:rPr lang="en-US" altLang="bg-BG" sz="2800" smtClean="0"/>
              <a:t>A comprehensive biomechanical description of functions, such as </a:t>
            </a:r>
            <a:r>
              <a:rPr lang="en-US" altLang="bg-BG" sz="2800" smtClean="0">
                <a:solidFill>
                  <a:srgbClr val="0070C0"/>
                </a:solidFill>
              </a:rPr>
              <a:t>mobility of limbs</a:t>
            </a:r>
            <a:r>
              <a:rPr lang="en-US" altLang="bg-BG" sz="2800" smtClean="0"/>
              <a:t>, </a:t>
            </a:r>
            <a:r>
              <a:rPr lang="en-US" altLang="bg-BG" sz="2800" smtClean="0">
                <a:solidFill>
                  <a:srgbClr val="0070C0"/>
                </a:solidFill>
              </a:rPr>
              <a:t>bird's flight</a:t>
            </a:r>
            <a:r>
              <a:rPr lang="en-US" altLang="bg-BG" sz="2800" smtClean="0"/>
              <a:t>,</a:t>
            </a:r>
            <a:r>
              <a:rPr lang="en-US" altLang="bg-BG" sz="2800" smtClean="0">
                <a:solidFill>
                  <a:srgbClr val="0070C0"/>
                </a:solidFill>
              </a:rPr>
              <a:t> swimming movement</a:t>
            </a:r>
            <a:r>
              <a:rPr lang="en-US" altLang="bg-BG" sz="2800" smtClean="0"/>
              <a:t>, etc., was given in a book by Alfonso Borelli (1608-1679) </a:t>
            </a:r>
            <a:r>
              <a:rPr lang="en-US" altLang="bg-BG" sz="2800" i="1" smtClean="0"/>
              <a:t>De motu animalium </a:t>
            </a:r>
            <a:r>
              <a:rPr lang="en-US" altLang="bg-BG" sz="2800" smtClean="0"/>
              <a:t>published in 1680. He founded a school in Pisa of </a:t>
            </a:r>
            <a:r>
              <a:rPr lang="en-US" altLang="bg-BG" sz="2800" i="1" smtClean="0">
                <a:solidFill>
                  <a:srgbClr val="FF0000"/>
                </a:solidFill>
              </a:rPr>
              <a:t>iatro-mathematics</a:t>
            </a:r>
            <a:r>
              <a:rPr lang="en-US" altLang="bg-BG" sz="2800" i="1" smtClean="0"/>
              <a:t> </a:t>
            </a:r>
            <a:r>
              <a:rPr lang="en-US" altLang="bg-BG" sz="2800" smtClean="0"/>
              <a:t>and </a:t>
            </a:r>
            <a:r>
              <a:rPr lang="en-US" altLang="bg-BG" sz="2800" i="1" smtClean="0">
                <a:solidFill>
                  <a:srgbClr val="FF0000"/>
                </a:solidFill>
              </a:rPr>
              <a:t>iatro-physics </a:t>
            </a:r>
            <a:r>
              <a:rPr lang="en-US" altLang="bg-BG" sz="2800" smtClean="0"/>
              <a:t>in which the human body was perceived as a mechanical machine, and where attempts were made to draw medical conclusions from that perception (Iatric - Greek term for medical art).</a:t>
            </a:r>
          </a:p>
          <a:p>
            <a:pPr eaLnBrk="1" hangingPunct="1">
              <a:lnSpc>
                <a:spcPct val="105000"/>
              </a:lnSpc>
              <a:spcBef>
                <a:spcPts val="2400"/>
              </a:spcBef>
              <a:buFontTx/>
              <a:buNone/>
            </a:pPr>
            <a:r>
              <a:rPr lang="en-US" altLang="bg-BG" sz="2800" smtClean="0"/>
              <a:t>Iatro-physics has often been considered as a mechanistic forerunner of MEDICAL BIOPHYSICS.</a:t>
            </a:r>
            <a:r>
              <a:rPr lang="bg-BG" altLang="bg-BG" sz="280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395288" y="144463"/>
            <a:ext cx="8497887" cy="6597650"/>
          </a:xfrm>
        </p:spPr>
        <p:txBody>
          <a:bodyPr/>
          <a:lstStyle/>
          <a:p>
            <a:pPr eaLnBrk="1" hangingPunct="1">
              <a:lnSpc>
                <a:spcPct val="105000"/>
              </a:lnSpc>
              <a:spcBef>
                <a:spcPts val="4200"/>
              </a:spcBef>
              <a:buFontTx/>
              <a:buNone/>
              <a:defRPr/>
            </a:pPr>
            <a:r>
              <a:rPr lang="en-US" sz="2000" i="1" dirty="0" smtClean="0"/>
              <a:t>    </a:t>
            </a:r>
            <a:r>
              <a:rPr lang="en-US" sz="2600" dirty="0" smtClean="0"/>
              <a:t>Parallels to processes of life were established not only in the area of tempestuous progress of mechanics but at all levels throughout  the development of physics. </a:t>
            </a:r>
          </a:p>
          <a:p>
            <a:pPr eaLnBrk="1" hangingPunct="1">
              <a:lnSpc>
                <a:spcPct val="105000"/>
              </a:lnSpc>
              <a:spcBef>
                <a:spcPts val="4200"/>
              </a:spcBef>
              <a:buFontTx/>
              <a:buNone/>
              <a:defRPr/>
            </a:pPr>
            <a:r>
              <a:rPr lang="en-US" sz="2600" dirty="0" smtClean="0"/>
              <a:t>The </a:t>
            </a:r>
            <a:r>
              <a:rPr lang="en-US" sz="2600" dirty="0" smtClean="0">
                <a:solidFill>
                  <a:schemeClr val="accent6">
                    <a:lumMod val="75000"/>
                  </a:schemeClr>
                </a:solidFill>
              </a:rPr>
              <a:t>physics of electricity </a:t>
            </a:r>
            <a:r>
              <a:rPr lang="en-US" sz="2600" dirty="0" smtClean="0"/>
              <a:t>was studied in direct relationship with phenomena of </a:t>
            </a:r>
            <a:r>
              <a:rPr lang="en-US" sz="2600" dirty="0" smtClean="0">
                <a:solidFill>
                  <a:schemeClr val="accent6">
                    <a:lumMod val="75000"/>
                  </a:schemeClr>
                </a:solidFill>
              </a:rPr>
              <a:t>electrophysiology - </a:t>
            </a:r>
            <a:r>
              <a:rPr lang="en-US" sz="2600" dirty="0" smtClean="0"/>
              <a:t>frog </a:t>
            </a:r>
            <a:r>
              <a:rPr lang="en-US" sz="2600" dirty="0"/>
              <a:t>experiments undertaken by Luigi </a:t>
            </a:r>
            <a:r>
              <a:rPr lang="en-US" sz="2600" dirty="0">
                <a:solidFill>
                  <a:srgbClr val="FF0000"/>
                </a:solidFill>
              </a:rPr>
              <a:t>Galvani</a:t>
            </a:r>
            <a:r>
              <a:rPr lang="en-US" sz="2600" dirty="0"/>
              <a:t> (1737-1798</a:t>
            </a:r>
            <a:r>
              <a:rPr lang="en-US" sz="2600" dirty="0" smtClean="0"/>
              <a:t>) . </a:t>
            </a:r>
          </a:p>
          <a:p>
            <a:pPr eaLnBrk="1" hangingPunct="1">
              <a:lnSpc>
                <a:spcPct val="105000"/>
              </a:lnSpc>
              <a:spcBef>
                <a:spcPts val="4200"/>
              </a:spcBef>
              <a:buFontTx/>
              <a:buNone/>
              <a:defRPr/>
            </a:pPr>
            <a:r>
              <a:rPr lang="en-US" sz="2600" dirty="0" smtClean="0"/>
              <a:t>Medical observations played a role in the discovery of the first law of thermodynamics by J. R. </a:t>
            </a:r>
            <a:r>
              <a:rPr lang="en-US" sz="2600" dirty="0" smtClean="0">
                <a:solidFill>
                  <a:srgbClr val="FF0000"/>
                </a:solidFill>
              </a:rPr>
              <a:t>Mayer</a:t>
            </a:r>
            <a:r>
              <a:rPr lang="en-US" sz="2600" dirty="0" smtClean="0"/>
              <a:t> (1814-1878). Calorimetric studies of heat generation of mammals were conducted in Paris by A. L. </a:t>
            </a:r>
            <a:r>
              <a:rPr lang="en-US" sz="2600" dirty="0" smtClean="0">
                <a:solidFill>
                  <a:srgbClr val="FF0000"/>
                </a:solidFill>
              </a:rPr>
              <a:t>Lavoisier</a:t>
            </a:r>
            <a:r>
              <a:rPr lang="en-US" sz="2600" dirty="0" smtClean="0"/>
              <a:t> (1743-1794) and P. S. de </a:t>
            </a:r>
            <a:r>
              <a:rPr lang="en-US" sz="2600" dirty="0" smtClean="0">
                <a:solidFill>
                  <a:srgbClr val="FF0000"/>
                </a:solidFill>
              </a:rPr>
              <a:t>Laplace</a:t>
            </a:r>
            <a:r>
              <a:rPr lang="en-US" sz="2600" dirty="0" smtClean="0"/>
              <a:t> (1749-1827) as early as about 1780. </a:t>
            </a:r>
            <a:r>
              <a:rPr lang="bg-BG" sz="2600"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142875" y="260350"/>
            <a:ext cx="8893175" cy="6481763"/>
          </a:xfrm>
        </p:spPr>
        <p:txBody>
          <a:bodyPr/>
          <a:lstStyle/>
          <a:p>
            <a:pPr eaLnBrk="1" hangingPunct="1">
              <a:lnSpc>
                <a:spcPct val="105000"/>
              </a:lnSpc>
              <a:spcBef>
                <a:spcPts val="1800"/>
              </a:spcBef>
              <a:buFontTx/>
              <a:buNone/>
            </a:pPr>
            <a:r>
              <a:rPr lang="en-US" altLang="bg-BG" sz="2800" smtClean="0"/>
              <a:t>Reference should also be made to investigations of Thomas </a:t>
            </a:r>
            <a:r>
              <a:rPr lang="en-US" altLang="bg-BG" sz="2800" smtClean="0">
                <a:solidFill>
                  <a:srgbClr val="FF0000"/>
                </a:solidFill>
              </a:rPr>
              <a:t>Young</a:t>
            </a:r>
            <a:r>
              <a:rPr lang="en-US" altLang="bg-BG" sz="2800" smtClean="0"/>
              <a:t> (1773-1829), and later Hermann v. </a:t>
            </a:r>
            <a:r>
              <a:rPr lang="en-US" altLang="bg-BG" sz="2800" smtClean="0">
                <a:solidFill>
                  <a:srgbClr val="FF0000"/>
                </a:solidFill>
              </a:rPr>
              <a:t>Helmholtz</a:t>
            </a:r>
            <a:r>
              <a:rPr lang="en-US" altLang="bg-BG" sz="2800" smtClean="0"/>
              <a:t> (1821-1894) on the optical aspects of the human eye and on the theory of hearing. </a:t>
            </a:r>
          </a:p>
          <a:p>
            <a:pPr eaLnBrk="1" hangingPunct="1">
              <a:lnSpc>
                <a:spcPct val="105000"/>
              </a:lnSpc>
              <a:spcBef>
                <a:spcPts val="1800"/>
              </a:spcBef>
              <a:buFontTx/>
              <a:buNone/>
            </a:pPr>
            <a:r>
              <a:rPr lang="en-US" altLang="bg-BG" sz="2800" smtClean="0"/>
              <a:t>These activities added momentum to the development of physiology which thus became the first biological platform for biophysics.</a:t>
            </a:r>
            <a:r>
              <a:rPr lang="bg-BG" altLang="bg-BG" sz="2800" smtClean="0"/>
              <a:t> </a:t>
            </a:r>
            <a:endParaRPr lang="en-US" altLang="bg-BG" sz="2800" smtClean="0"/>
          </a:p>
          <a:p>
            <a:pPr eaLnBrk="1" hangingPunct="1">
              <a:lnSpc>
                <a:spcPct val="105000"/>
              </a:lnSpc>
              <a:spcBef>
                <a:spcPts val="1800"/>
              </a:spcBef>
              <a:buFontTx/>
              <a:buNone/>
            </a:pPr>
            <a:r>
              <a:rPr lang="en-US" altLang="bg-BG" sz="2800" smtClean="0"/>
              <a:t>There have been many instances in which </a:t>
            </a:r>
            <a:r>
              <a:rPr lang="en-US" altLang="bg-BG" sz="2800" smtClean="0">
                <a:solidFill>
                  <a:srgbClr val="FF0000"/>
                </a:solidFill>
              </a:rPr>
              <a:t>biologically induced problems </a:t>
            </a:r>
            <a:r>
              <a:rPr lang="en-US" altLang="bg-BG" sz="2800" smtClean="0"/>
              <a:t>had stimulating effects </a:t>
            </a:r>
            <a:r>
              <a:rPr lang="en-US" altLang="bg-BG" sz="2800" smtClean="0">
                <a:solidFill>
                  <a:srgbClr val="FF0000"/>
                </a:solidFill>
              </a:rPr>
              <a:t>upon progress in physics and physical chemistry</a:t>
            </a:r>
            <a:r>
              <a:rPr lang="en-US" altLang="bg-BG" sz="2800" smtClean="0"/>
              <a:t>. </a:t>
            </a:r>
          </a:p>
          <a:p>
            <a:pPr eaLnBrk="1" hangingPunct="1">
              <a:lnSpc>
                <a:spcPct val="105000"/>
              </a:lnSpc>
              <a:spcBef>
                <a:spcPts val="1800"/>
              </a:spcBef>
              <a:buFontTx/>
              <a:buNone/>
            </a:pPr>
            <a:r>
              <a:rPr lang="en-US" altLang="bg-BG" sz="2800" smtClean="0"/>
              <a:t>Brown's motion, discovered in pollen grains and subsequently calculated by A. Einstein, is an example. </a:t>
            </a:r>
            <a:endParaRPr lang="bg-BG" altLang="bg-BG" sz="2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2544</TotalTime>
  <Words>2703</Words>
  <Application>Microsoft Office PowerPoint</Application>
  <PresentationFormat>On-screen Show (4:3)</PresentationFormat>
  <Paragraphs>98</Paragraphs>
  <Slides>26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Arial Black</vt:lpstr>
      <vt:lpstr>Default Design</vt:lpstr>
      <vt:lpstr>Nature and Subjects of Biophysics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Molecular Structure of Biological Systems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2</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MEMBRANES</dc:title>
  <dc:creator>Administrator</dc:creator>
  <cp:lastModifiedBy>user</cp:lastModifiedBy>
  <cp:revision>132</cp:revision>
  <dcterms:created xsi:type="dcterms:W3CDTF">2006-09-27T12:46:46Z</dcterms:created>
  <dcterms:modified xsi:type="dcterms:W3CDTF">2016-09-15T14:06:11Z</dcterms:modified>
</cp:coreProperties>
</file>