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19"/>
  </p:notesMasterIdLst>
  <p:handoutMasterIdLst>
    <p:handoutMasterId r:id="rId20"/>
  </p:handoutMasterIdLst>
  <p:sldIdLst>
    <p:sldId id="336" r:id="rId2"/>
    <p:sldId id="345" r:id="rId3"/>
    <p:sldId id="348" r:id="rId4"/>
    <p:sldId id="347" r:id="rId5"/>
    <p:sldId id="349" r:id="rId6"/>
    <p:sldId id="360" r:id="rId7"/>
    <p:sldId id="350" r:id="rId8"/>
    <p:sldId id="351" r:id="rId9"/>
    <p:sldId id="352" r:id="rId10"/>
    <p:sldId id="353" r:id="rId11"/>
    <p:sldId id="361" r:id="rId12"/>
    <p:sldId id="354" r:id="rId13"/>
    <p:sldId id="355" r:id="rId14"/>
    <p:sldId id="356" r:id="rId15"/>
    <p:sldId id="357" r:id="rId16"/>
    <p:sldId id="358" r:id="rId17"/>
    <p:sldId id="359" r:id="rId1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CCFF"/>
    <a:srgbClr val="FF33CC"/>
    <a:srgbClr val="FE9B03"/>
    <a:srgbClr val="660066"/>
    <a:srgbClr val="336600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068" autoAdjust="0"/>
  </p:normalViewPr>
  <p:slideViewPr>
    <p:cSldViewPr>
      <p:cViewPr>
        <p:scale>
          <a:sx n="70" d="100"/>
          <a:sy n="70" d="100"/>
        </p:scale>
        <p:origin x="-1290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231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628054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</p:grpSp>
      <p:sp>
        <p:nvSpPr>
          <p:cNvPr id="10445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10445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7A420-0CEF-454F-AA8E-C447DFCC696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801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8CA13-5356-4690-8B24-A562E603974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2759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F412-0A28-4985-9C82-BD016A2F667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9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56D7-7CE6-448A-B79B-8824B978C01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709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F1CBD-0DC5-4CF3-96E2-4A75F1DEF55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323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2B451-D1BB-4EFC-A180-30F4F5C592E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4481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8E70C-DAA2-41ED-B541-2750FCACCCC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6766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0AC0D-0FE4-4A14-AB4C-F9307DC437F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781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17F38-1E31-47AA-A182-B65C56679AC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4503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E41D-FD4A-4173-9696-05CA1A62307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102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AFB9B-F50D-42E8-9892-B29BFD94182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5239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0342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2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2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43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bg-BG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bg-BG" altLang="bg-BG" smtClean="0"/>
            </a:p>
          </p:txBody>
        </p:sp>
      </p:grpSp>
      <p:sp>
        <p:nvSpPr>
          <p:cNvPr id="1034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1034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1034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4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4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A334423-5AD7-4F83-A0EF-B62E9711AD3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4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en.da-vinci-learning.com/games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866664"/>
            <a:ext cx="8229600" cy="5456237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eaLnBrk="1" hangingPunct="1">
              <a:lnSpc>
                <a:spcPct val="135000"/>
              </a:lnSpc>
              <a:defRPr/>
            </a:pPr>
            <a:r>
              <a:rPr lang="en-GB" sz="2800" b="1" dirty="0" smtClean="0">
                <a:ln/>
                <a:solidFill>
                  <a:srgbClr val="FF0000"/>
                </a:solidFill>
                <a:effectLst/>
              </a:rPr>
              <a:t>DIFFUSION THROUGH MEMBRANES</a:t>
            </a:r>
            <a:endParaRPr lang="bg-BG" sz="2800" b="1" dirty="0" smtClean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2" name="Diagonal Stripe 1"/>
          <p:cNvSpPr/>
          <p:nvPr/>
        </p:nvSpPr>
        <p:spPr bwMode="auto">
          <a:xfrm>
            <a:off x="0" y="5805264"/>
            <a:ext cx="7380312" cy="1035274"/>
          </a:xfrm>
          <a:prstGeom prst="diagStripe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bg-BG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0" y="0"/>
            <a:ext cx="9144000" cy="1064930"/>
          </a:xfrm>
          <a:prstGeom prst="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bg-BG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77991" y="188640"/>
            <a:ext cx="543610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MEDICAL UNIVERSITY – PLEVEN</a:t>
            </a:r>
          </a:p>
          <a:p>
            <a:pPr algn="ctr"/>
            <a:r>
              <a:rPr lang="en-US" sz="2400" b="1" spc="50" dirty="0">
                <a:ln w="12700" cmpd="sng">
                  <a:solidFill>
                    <a:srgbClr val="000000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0000">
                    <a:tint val="1000"/>
                  </a:srgbClr>
                </a:solidFill>
                <a:effectLst>
                  <a:glow rad="53100">
                    <a:srgbClr val="000000">
                      <a:satMod val="180000"/>
                      <a:alpha val="30000"/>
                    </a:srgbClr>
                  </a:glow>
                </a:effectLst>
                <a:latin typeface="Tahoma" pitchFamily="34" charset="0"/>
              </a:rPr>
              <a:t>FACULTY OF PHARMACY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5236" y="1196752"/>
            <a:ext cx="67192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all" dirty="0">
                <a:solidFill>
                  <a:srgbClr val="FFFFFF"/>
                </a:solidFill>
              </a:rPr>
              <a:t>DIVISION OF PHYSICS AND BIOPHYSICS, higher</a:t>
            </a:r>
          </a:p>
          <a:p>
            <a:pPr algn="ctr"/>
            <a:r>
              <a:rPr lang="en-US" sz="2000" b="1" cap="all" dirty="0">
                <a:solidFill>
                  <a:srgbClr val="FFFFFF"/>
                </a:solidFill>
              </a:rPr>
              <a:t> mathematics and information technologies</a:t>
            </a:r>
            <a:endParaRPr lang="en-US" sz="2000" b="1" spc="50" dirty="0">
              <a:ln w="12700" cmpd="sng">
                <a:solidFill>
                  <a:srgbClr val="000000">
                    <a:satMod val="120000"/>
                    <a:shade val="80000"/>
                  </a:srgbClr>
                </a:solidFill>
                <a:prstDash val="solid"/>
              </a:ln>
              <a:solidFill>
                <a:srgbClr val="000000">
                  <a:tint val="1000"/>
                </a:srgbClr>
              </a:solidFill>
              <a:effectLst>
                <a:glow rad="53100">
                  <a:srgbClr val="000000">
                    <a:satMod val="180000"/>
                    <a:alpha val="30000"/>
                  </a:srgbClr>
                </a:glow>
              </a:effectLst>
              <a:latin typeface="Tahom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4396" y="2607295"/>
            <a:ext cx="2444900" cy="4616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LECTURE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No10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108520" y="-123143"/>
            <a:ext cx="1187624" cy="1319895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>
              <a:solidFill>
                <a:srgbClr val="602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-160957"/>
            <a:ext cx="1408179" cy="138684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19672" y="4365104"/>
            <a:ext cx="71077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Simple </a:t>
            </a:r>
            <a:r>
              <a:rPr lang="en-US" sz="2400" i="1" dirty="0"/>
              <a:t>diffusion through membranes. Permeability. Transport of </a:t>
            </a:r>
            <a:r>
              <a:rPr lang="en-US" sz="2400" i="1" dirty="0" smtClean="0"/>
              <a:t>water. </a:t>
            </a:r>
            <a:r>
              <a:rPr lang="en-US" sz="2400" i="1" dirty="0"/>
              <a:t>Filtration and osmosis. Facilitated diffusion. </a:t>
            </a:r>
            <a:endParaRPr lang="bg-BG" sz="2400" i="1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08" y="6218148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M. </a:t>
            </a:r>
            <a:r>
              <a:rPr lang="en-US" sz="2800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Alexandrova</a:t>
            </a:r>
            <a:r>
              <a:rPr lang="en-US" sz="28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DSc</a:t>
            </a:r>
            <a:endParaRPr lang="bg-BG" sz="28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-27384"/>
            <a:ext cx="9144000" cy="11521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42863"/>
            <a:ext cx="8229600" cy="1139826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b="1" i="1" dirty="0" smtClean="0"/>
              <a:t>Three examples of pores important for</a:t>
            </a:r>
            <a:r>
              <a:rPr lang="en-US" sz="3200" b="1" i="1" dirty="0" smtClean="0"/>
              <a:t> </a:t>
            </a:r>
            <a:r>
              <a:rPr lang="bg-BG" sz="3200" b="1" i="1" dirty="0" smtClean="0"/>
              <a:t>cellular physiology</a:t>
            </a:r>
            <a:r>
              <a:rPr lang="bg-BG" sz="3200" dirty="0" smtClean="0"/>
              <a:t> 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052513"/>
            <a:ext cx="8964612" cy="5805487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AutoNum type="arabicPeriod"/>
              <a:defRPr/>
            </a:pPr>
            <a:r>
              <a:rPr lang="en-GB" sz="2500" dirty="0" smtClean="0"/>
              <a:t>The gap junction between endothelial, muscle, and neuronal cells is a cluster of small pores, in which two cylinders of six </a:t>
            </a:r>
            <a:r>
              <a:rPr lang="en-GB" sz="2500" dirty="0" err="1" smtClean="0"/>
              <a:t>connexin</a:t>
            </a:r>
            <a:r>
              <a:rPr lang="en-GB" sz="2500" dirty="0" smtClean="0"/>
              <a:t> subunits in plasma membranes join each other to form </a:t>
            </a:r>
            <a:r>
              <a:rPr lang="en-GB" sz="2500" dirty="0">
                <a:solidFill>
                  <a:srgbClr val="FFCCFF"/>
                </a:solidFill>
              </a:rPr>
              <a:t>a </a:t>
            </a:r>
            <a:r>
              <a:rPr lang="en-GB" sz="2500" dirty="0" smtClean="0">
                <a:solidFill>
                  <a:srgbClr val="FFCCFF"/>
                </a:solidFill>
              </a:rPr>
              <a:t>pore </a:t>
            </a:r>
            <a:r>
              <a:rPr lang="en-GB" sz="2500" dirty="0">
                <a:solidFill>
                  <a:srgbClr val="FFCCFF"/>
                </a:solidFill>
              </a:rPr>
              <a:t>about 1</a:t>
            </a:r>
            <a:r>
              <a:rPr lang="en-GB" sz="2500" dirty="0" smtClean="0">
                <a:solidFill>
                  <a:srgbClr val="FFCCFF"/>
                </a:solidFill>
              </a:rPr>
              <a:t>.2–2.0 nm in diameter.</a:t>
            </a:r>
            <a:r>
              <a:rPr lang="en-GB" sz="2500" dirty="0" smtClean="0"/>
              <a:t> Molecules &lt; 1 </a:t>
            </a:r>
            <a:r>
              <a:rPr lang="en-GB" sz="2500" dirty="0" err="1" smtClean="0"/>
              <a:t>kDa</a:t>
            </a:r>
            <a:r>
              <a:rPr lang="en-GB" sz="2500" dirty="0" smtClean="0"/>
              <a:t> can pass between cells through gap junctions. </a:t>
            </a:r>
          </a:p>
          <a:p>
            <a:pPr marL="531813" indent="-531813"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500" dirty="0" smtClean="0"/>
              <a:t>Such cell–cell communication is important for physiologic coupling, e.g. </a:t>
            </a:r>
            <a:r>
              <a:rPr lang="en-GB" sz="2500" dirty="0" smtClean="0">
                <a:solidFill>
                  <a:srgbClr val="FFFF00"/>
                </a:solidFill>
              </a:rPr>
              <a:t>in the concerted contraction of uterine muscle during </a:t>
            </a:r>
            <a:r>
              <a:rPr lang="en-GB" sz="2500" dirty="0" err="1" smtClean="0">
                <a:solidFill>
                  <a:srgbClr val="FFFF00"/>
                </a:solidFill>
              </a:rPr>
              <a:t>labor</a:t>
            </a:r>
            <a:r>
              <a:rPr lang="en-GB" sz="2500" dirty="0" smtClean="0">
                <a:solidFill>
                  <a:srgbClr val="FFFF00"/>
                </a:solidFill>
              </a:rPr>
              <a:t> and delivery</a:t>
            </a:r>
            <a:r>
              <a:rPr lang="en-GB" sz="2500" dirty="0" smtClean="0"/>
              <a:t>. These pores are usually maintained in an open state, but will close when cell membranes are damaged or the metabolic rate is depressed. Mutations of the genes encoding </a:t>
            </a:r>
            <a:r>
              <a:rPr lang="en-GB" sz="2500" dirty="0" err="1" smtClean="0"/>
              <a:t>connexin</a:t>
            </a:r>
            <a:r>
              <a:rPr lang="en-GB" sz="2500" dirty="0" smtClean="0"/>
              <a:t> 26 and 32 cause deafness and Charcot–Marie–Tooth disease, respectively. </a:t>
            </a:r>
            <a:endParaRPr lang="bg-BG" sz="25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5413" y="4508500"/>
            <a:ext cx="8785225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1800" dirty="0" smtClean="0"/>
              <a:t>(A) Schematic drawing of gap junction channels. Each hemi-channel is formed by six protein subunits, called </a:t>
            </a:r>
            <a:r>
              <a:rPr lang="en-US" sz="1800" dirty="0" err="1" smtClean="0"/>
              <a:t>connexins</a:t>
            </a:r>
            <a:r>
              <a:rPr lang="en-US" sz="1800" dirty="0" smtClean="0"/>
              <a:t>. Six </a:t>
            </a:r>
            <a:r>
              <a:rPr lang="en-US" sz="1800" dirty="0" err="1" smtClean="0"/>
              <a:t>connexin</a:t>
            </a:r>
            <a:r>
              <a:rPr lang="en-US" sz="1800" dirty="0" smtClean="0"/>
              <a:t> subunits of the hemi-channel may coordinately change configuration to open and close the hemi-channel. Closure is achieved by </a:t>
            </a:r>
            <a:r>
              <a:rPr lang="en-US" sz="1800" dirty="0" err="1" smtClean="0"/>
              <a:t>connexin</a:t>
            </a:r>
            <a:r>
              <a:rPr lang="en-US" sz="1800" dirty="0" smtClean="0"/>
              <a:t> subunits sliding against each other and tilting at one end, thus rotating at the base in a clockwise direction. The darker shading indicates the portion of the </a:t>
            </a:r>
            <a:r>
              <a:rPr lang="en-US" sz="1800" dirty="0" err="1" smtClean="0"/>
              <a:t>connexon</a:t>
            </a:r>
            <a:r>
              <a:rPr lang="en-US" sz="1800" dirty="0" smtClean="0"/>
              <a:t> embedded in the membrane (adapted from Ref. [32]).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800" dirty="0" smtClean="0"/>
              <a:t>(B) Topological model of a </a:t>
            </a:r>
            <a:r>
              <a:rPr lang="en-US" sz="1800" dirty="0" err="1" smtClean="0"/>
              <a:t>connexin</a:t>
            </a:r>
            <a:r>
              <a:rPr lang="en-US" sz="1800" dirty="0" smtClean="0"/>
              <a:t>. The cylinders represent </a:t>
            </a:r>
            <a:r>
              <a:rPr lang="en-US" sz="1800" dirty="0" err="1" smtClean="0"/>
              <a:t>transmembrane</a:t>
            </a:r>
            <a:r>
              <a:rPr lang="en-US" sz="1800" dirty="0" smtClean="0"/>
              <a:t> domains (M1–M4).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800" dirty="0" smtClean="0"/>
              <a:t>The loops between the first and the second, as well as the third and fourth </a:t>
            </a:r>
            <a:r>
              <a:rPr lang="en-US" sz="1800" dirty="0" err="1" smtClean="0"/>
              <a:t>transmembrane</a:t>
            </a:r>
            <a:r>
              <a:rPr lang="en-US" sz="1800" dirty="0" smtClean="0"/>
              <a:t> domains, are predicted to be extracellular (E1 and E2, respectively), each with three conserved cysteine residues (adapted from Ref. [1]).</a:t>
            </a:r>
            <a:endParaRPr lang="bg-BG" sz="1800" dirty="0"/>
          </a:p>
        </p:txBody>
      </p:sp>
      <p:pic>
        <p:nvPicPr>
          <p:cNvPr id="23555" name="Picture 2" descr="http://cardiovascres.oxfordjournals.org/content/62/2/228/F1.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450"/>
            <a:ext cx="8388350" cy="435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bg-BG" sz="3200" b="1" i="1" smtClean="0"/>
              <a:t>Three examples of pores important for</a:t>
            </a:r>
            <a:r>
              <a:rPr lang="en-US" sz="3200" b="1" i="1" smtClean="0"/>
              <a:t> </a:t>
            </a:r>
            <a:r>
              <a:rPr lang="bg-BG" sz="3200" b="1" i="1" smtClean="0"/>
              <a:t>cellular physiology</a:t>
            </a:r>
            <a:r>
              <a:rPr lang="bg-BG" sz="3200" smtClean="0"/>
              <a:t> 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08963" cy="5805487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2. </a:t>
            </a:r>
            <a:r>
              <a:rPr lang="en-GB" sz="2600" dirty="0" smtClean="0">
                <a:solidFill>
                  <a:srgbClr val="FF33CC"/>
                </a:solidFill>
              </a:rPr>
              <a:t>Nuclear pores </a:t>
            </a:r>
            <a:r>
              <a:rPr lang="en-GB" sz="2600" dirty="0" smtClean="0"/>
              <a:t>have a functional radius of about </a:t>
            </a:r>
          </a:p>
          <a:p>
            <a:pPr eaLnBrk="1" hangingPunct="1">
              <a:lnSpc>
                <a:spcPct val="115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GB" sz="2600" dirty="0"/>
              <a:t> </a:t>
            </a:r>
            <a:r>
              <a:rPr lang="en-GB" sz="2600" dirty="0" smtClean="0"/>
              <a:t>  9 nm (90 Å) through which proteins and nucleic acids enter and leave the nucleus. </a:t>
            </a:r>
          </a:p>
          <a:p>
            <a:pPr eaLnBrk="1" hangingPunct="1">
              <a:lnSpc>
                <a:spcPct val="115000"/>
              </a:lnSpc>
              <a:spcBef>
                <a:spcPts val="30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3. A third class of pores is important for </a:t>
            </a:r>
            <a:r>
              <a:rPr lang="en-GB" sz="2600" dirty="0" smtClean="0">
                <a:solidFill>
                  <a:srgbClr val="FF33CC"/>
                </a:solidFill>
              </a:rPr>
              <a:t>protein sorting</a:t>
            </a:r>
            <a:r>
              <a:rPr lang="en-GB" sz="2600" dirty="0">
                <a:solidFill>
                  <a:srgbClr val="FF33CC"/>
                </a:solidFill>
              </a:rPr>
              <a:t>.</a:t>
            </a:r>
            <a:r>
              <a:rPr lang="en-GB" sz="2600" dirty="0" smtClean="0"/>
              <a:t> Mitochondrial proteins encoded by nuclear genes are transported to this organelle through pores in the outer mitochondrial membrane. </a:t>
            </a:r>
          </a:p>
          <a:p>
            <a:pPr indent="12700" eaLnBrk="1" hangingPunct="1">
              <a:lnSpc>
                <a:spcPct val="1150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Nascent polypeptide chains of secretory proteins and plasma membrane proteins also pass through pores in the endoplasmic reticulum membrane.</a:t>
            </a:r>
            <a:endParaRPr lang="bg-BG" sz="26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ular Callout 1"/>
          <p:cNvSpPr/>
          <p:nvPr/>
        </p:nvSpPr>
        <p:spPr bwMode="auto">
          <a:xfrm>
            <a:off x="539552" y="188640"/>
            <a:ext cx="4032448" cy="864096"/>
          </a:xfrm>
          <a:prstGeom prst="wedgeRectCallout">
            <a:avLst>
              <a:gd name="adj1" fmla="val -19141"/>
              <a:gd name="adj2" fmla="val 79874"/>
            </a:avLst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378325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36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3. </a:t>
            </a:r>
            <a:r>
              <a:rPr lang="bg-BG" sz="3600" b="1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Ionophores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50938"/>
            <a:ext cx="8748712" cy="59499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    </a:t>
            </a:r>
            <a:r>
              <a:rPr lang="en-GB" sz="2600" dirty="0" err="1" smtClean="0"/>
              <a:t>Ionophores</a:t>
            </a:r>
            <a:r>
              <a:rPr lang="en-GB" sz="2600" dirty="0" smtClean="0"/>
              <a:t> are </a:t>
            </a:r>
            <a:r>
              <a:rPr lang="en-GB" sz="2600" dirty="0" smtClean="0">
                <a:solidFill>
                  <a:srgbClr val="FFFF00"/>
                </a:solidFill>
              </a:rPr>
              <a:t>organic molecules of diverse types</a:t>
            </a:r>
            <a:r>
              <a:rPr lang="en-GB" sz="2600" dirty="0">
                <a:solidFill>
                  <a:srgbClr val="FFFF00"/>
                </a:solidFill>
              </a:rPr>
              <a:t>,</a:t>
            </a:r>
            <a:r>
              <a:rPr lang="en-GB" sz="2600" dirty="0" smtClean="0"/>
              <a:t> </a:t>
            </a:r>
            <a:r>
              <a:rPr lang="en-GB" sz="2600" dirty="0" smtClean="0">
                <a:solidFill>
                  <a:srgbClr val="92D050"/>
                </a:solidFill>
              </a:rPr>
              <a:t>often of bacterial origin</a:t>
            </a:r>
            <a:r>
              <a:rPr lang="en-GB" sz="2600" dirty="0">
                <a:solidFill>
                  <a:srgbClr val="92D050"/>
                </a:solidFill>
              </a:rPr>
              <a:t>,</a:t>
            </a:r>
            <a:r>
              <a:rPr lang="en-GB" sz="2600" dirty="0" smtClean="0"/>
              <a:t> that </a:t>
            </a:r>
            <a:r>
              <a:rPr lang="en-GB" sz="2600" dirty="0" smtClean="0">
                <a:solidFill>
                  <a:srgbClr val="FFFF00"/>
                </a:solidFill>
              </a:rPr>
              <a:t>increase the permeability</a:t>
            </a:r>
            <a:r>
              <a:rPr lang="en-GB" sz="2600" dirty="0" smtClean="0"/>
              <a:t> of membranes to ions. These molecules often exert an antibiotic effect by discharging the vital ion concentration gradients that cells actively maintain. </a:t>
            </a:r>
            <a:endParaRPr lang="en-GB" sz="2600" b="1" dirty="0" smtClean="0"/>
          </a:p>
          <a:p>
            <a:pPr marL="609600" indent="-609600" eaLnBrk="1" hangingPunct="1">
              <a:spcBef>
                <a:spcPts val="1800"/>
              </a:spcBef>
              <a:buFont typeface="Wingdings" pitchFamily="2" charset="2"/>
              <a:buAutoNum type="arabicPeriod"/>
              <a:defRPr/>
            </a:pPr>
            <a:r>
              <a:rPr lang="bg-BG" sz="2600" b="1" i="1" dirty="0" smtClean="0"/>
              <a:t>Carrier ionophores </a:t>
            </a:r>
            <a:r>
              <a:rPr lang="bg-BG" sz="2600" i="1" dirty="0" smtClean="0"/>
              <a:t>increase the permeabilit</a:t>
            </a:r>
            <a:r>
              <a:rPr lang="en-US" sz="2600" i="1" dirty="0" smtClean="0"/>
              <a:t>y</a:t>
            </a:r>
            <a:r>
              <a:rPr lang="bg-BG" sz="2600" i="1" dirty="0" smtClean="0"/>
              <a:t> of membranes</a:t>
            </a:r>
            <a:r>
              <a:rPr lang="en-US" sz="2600" i="1" dirty="0" smtClean="0"/>
              <a:t> </a:t>
            </a:r>
            <a:r>
              <a:rPr lang="bg-BG" sz="2600" i="1" dirty="0" smtClean="0"/>
              <a:t>to their selected ion by binding it, diffusing through the membrane and</a:t>
            </a:r>
            <a:r>
              <a:rPr lang="en-US" sz="2600" i="1" dirty="0" smtClean="0"/>
              <a:t> </a:t>
            </a:r>
            <a:r>
              <a:rPr lang="bg-BG" sz="2600" i="1" dirty="0" smtClean="0"/>
              <a:t>releasing the ion on the other side</a:t>
            </a:r>
            <a:r>
              <a:rPr lang="bg-BG" sz="2600" dirty="0" smtClean="0"/>
              <a:t> </a:t>
            </a:r>
            <a:r>
              <a:rPr lang="en-US" sz="2600" i="1" dirty="0" smtClean="0"/>
              <a:t>.</a:t>
            </a:r>
          </a:p>
          <a:p>
            <a:pPr marL="609600" indent="-609600" eaLnBrk="1" hangingPunct="1">
              <a:spcBef>
                <a:spcPts val="1800"/>
              </a:spcBef>
              <a:buFont typeface="Wingdings" pitchFamily="2" charset="2"/>
              <a:buAutoNum type="arabicPeriod"/>
              <a:defRPr/>
            </a:pPr>
            <a:r>
              <a:rPr lang="bg-BG" sz="2600" b="1" i="1" dirty="0" smtClean="0"/>
              <a:t>Channel forming ionophores</a:t>
            </a:r>
            <a:r>
              <a:rPr lang="bg-BG" sz="2600" i="1" dirty="0" smtClean="0"/>
              <a:t> form transmembrane channels</a:t>
            </a:r>
            <a:r>
              <a:rPr lang="en-US" sz="2600" i="1" dirty="0" smtClean="0"/>
              <a:t> </a:t>
            </a:r>
            <a:r>
              <a:rPr lang="bg-BG" sz="2600" i="1" dirty="0" smtClean="0"/>
              <a:t>or pores through which their selected ions can diffuse</a:t>
            </a:r>
            <a:r>
              <a:rPr lang="en-US" sz="2600" i="1" dirty="0" smtClean="0"/>
              <a:t>.</a:t>
            </a:r>
            <a:r>
              <a:rPr lang="bg-BG" sz="2600" dirty="0" smtClean="0"/>
              <a:t> </a:t>
            </a:r>
          </a:p>
        </p:txBody>
      </p:sp>
      <p:sp>
        <p:nvSpPr>
          <p:cNvPr id="3" name="Oval 2"/>
          <p:cNvSpPr/>
          <p:nvPr/>
        </p:nvSpPr>
        <p:spPr bwMode="auto">
          <a:xfrm>
            <a:off x="107504" y="3501008"/>
            <a:ext cx="432048" cy="50405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07504" y="3430341"/>
            <a:ext cx="504056" cy="504056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07504" y="5229200"/>
            <a:ext cx="504056" cy="504056"/>
          </a:xfrm>
          <a:prstGeom prst="ellipse">
            <a:avLst/>
          </a:prstGeom>
          <a:noFill/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222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mtClean="0"/>
              <a:t>  </a:t>
            </a:r>
            <a:endParaRPr lang="bg-BG" sz="2800" smtClean="0"/>
          </a:p>
        </p:txBody>
      </p:sp>
      <p:pic>
        <p:nvPicPr>
          <p:cNvPr id="2662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7856537" cy="586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 bwMode="auto">
          <a:xfrm>
            <a:off x="755576" y="548680"/>
            <a:ext cx="7128792" cy="576064"/>
          </a:xfrm>
          <a:prstGeom prst="flowChartAlternateProcess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549275"/>
            <a:ext cx="8229600" cy="59420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dirty="0" smtClean="0"/>
              <a:t>   </a:t>
            </a:r>
            <a:r>
              <a:rPr lang="bg-BG" sz="2800" b="1" dirty="0" smtClean="0"/>
              <a:t>Antibiotics that induce ion permeability</a:t>
            </a:r>
            <a:r>
              <a:rPr lang="bg-BG" sz="2800" dirty="0" smtClean="0"/>
              <a:t> </a:t>
            </a:r>
            <a:endParaRPr lang="en-GB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 </a:t>
            </a:r>
            <a:r>
              <a:rPr lang="en-GB" sz="2800" dirty="0" err="1" smtClean="0">
                <a:solidFill>
                  <a:srgbClr val="FFFF00"/>
                </a:solidFill>
              </a:rPr>
              <a:t>Valinomycin</a:t>
            </a:r>
            <a:r>
              <a:rPr lang="en-GB" sz="2800" dirty="0" smtClean="0"/>
              <a:t> is a typical example of a mobile ion carrier. It is a cyclic peptide with a lipophilic exterior and ionic interior.</a:t>
            </a:r>
          </a:p>
          <a:p>
            <a:pPr indent="11113" eaLnBrk="1" hangingPunct="1">
              <a:buFont typeface="Wingdings" pitchFamily="2" charset="2"/>
              <a:buNone/>
              <a:defRPr/>
            </a:pPr>
            <a:endParaRPr lang="en-GB" sz="2800" dirty="0" smtClean="0"/>
          </a:p>
          <a:p>
            <a:pPr indent="11113"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It dissolves in the membrane and diffuses between the inner and outer surfaces. K</a:t>
            </a:r>
            <a:r>
              <a:rPr lang="en-GB" sz="2800" baseline="30000" dirty="0" smtClean="0"/>
              <a:t>+</a:t>
            </a:r>
            <a:r>
              <a:rPr lang="en-GB" sz="2800" dirty="0" smtClean="0"/>
              <a:t> binds to the central core of </a:t>
            </a:r>
            <a:r>
              <a:rPr lang="en-GB" sz="2800" dirty="0" err="1" smtClean="0"/>
              <a:t>valinomycin</a:t>
            </a:r>
            <a:r>
              <a:rPr lang="en-GB" sz="2800" dirty="0" smtClean="0"/>
              <a:t>, and the complex diffuses across the membrane, releasing the K</a:t>
            </a:r>
            <a:r>
              <a:rPr lang="en-GB" sz="2800" baseline="30000" dirty="0"/>
              <a:t>+</a:t>
            </a:r>
            <a:r>
              <a:rPr lang="en-GB" sz="2800" dirty="0" smtClean="0"/>
              <a:t> and </a:t>
            </a:r>
            <a:r>
              <a:rPr lang="en-GB" sz="2800" dirty="0" smtClean="0">
                <a:solidFill>
                  <a:srgbClr val="FFFF00"/>
                </a:solidFill>
              </a:rPr>
              <a:t>gradually dissipating</a:t>
            </a:r>
            <a:r>
              <a:rPr lang="en-GB" sz="2800" dirty="0" smtClean="0"/>
              <a:t> the K</a:t>
            </a:r>
            <a:r>
              <a:rPr lang="en-GB" sz="2800" baseline="30000" dirty="0"/>
              <a:t>+</a:t>
            </a:r>
            <a:r>
              <a:rPr lang="en-GB" sz="2800" dirty="0" smtClean="0"/>
              <a:t> gradient. </a:t>
            </a:r>
            <a:endParaRPr lang="bg-BG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775" y="0"/>
            <a:ext cx="6330950" cy="65214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5795963" y="1052513"/>
            <a:ext cx="3097212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600" b="1"/>
              <a:t>X-Ray structure of valinomycin in</a:t>
            </a:r>
            <a:r>
              <a:rPr lang="en-US" altLang="bg-BG" sz="2600" b="1"/>
              <a:t> </a:t>
            </a:r>
            <a:r>
              <a:rPr lang="bg-BG" altLang="bg-BG" sz="2600" b="1"/>
              <a:t>complex with K</a:t>
            </a:r>
            <a:r>
              <a:rPr lang="en-US" altLang="bg-BG" sz="2600" b="1" baseline="30000"/>
              <a:t>+</a:t>
            </a:r>
            <a:r>
              <a:rPr lang="bg-BG" altLang="bg-BG" sz="2600" b="1"/>
              <a:t>. </a:t>
            </a:r>
            <a:endParaRPr lang="en-US" altLang="bg-BG" sz="2600" b="1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bg-BG" sz="2600"/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600"/>
              <a:t>Six oxygen atoms (</a:t>
            </a:r>
            <a:r>
              <a:rPr lang="bg-BG" altLang="bg-BG" sz="2600" i="1"/>
              <a:t>dark red </a:t>
            </a:r>
            <a:r>
              <a:rPr lang="bg-BG" altLang="bg-BG" sz="2600"/>
              <a:t>)</a:t>
            </a:r>
            <a:r>
              <a:rPr lang="en-US" altLang="bg-BG" sz="2600"/>
              <a:t> </a:t>
            </a:r>
            <a:r>
              <a:rPr lang="bg-BG" altLang="bg-BG" sz="2600"/>
              <a:t>octahedrally coordinate the K</a:t>
            </a:r>
            <a:r>
              <a:rPr lang="en-US" altLang="bg-BG" sz="2600" baseline="30000"/>
              <a:t>+</a:t>
            </a:r>
            <a:r>
              <a:rPr lang="bg-BG" altLang="bg-BG" sz="2600"/>
              <a:t> ion (</a:t>
            </a:r>
            <a:r>
              <a:rPr lang="bg-BG" altLang="bg-BG" sz="2600" i="1"/>
              <a:t>purple</a:t>
            </a:r>
            <a:r>
              <a:rPr lang="bg-BG" altLang="bg-BG" sz="2600"/>
              <a:t>).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7"/>
          <p:cNvGrpSpPr>
            <a:grpSpLocks/>
          </p:cNvGrpSpPr>
          <p:nvPr/>
        </p:nvGrpSpPr>
        <p:grpSpPr bwMode="auto">
          <a:xfrm>
            <a:off x="-323850" y="333375"/>
            <a:ext cx="9723438" cy="6727825"/>
            <a:chOff x="-204" y="210"/>
            <a:chExt cx="6125" cy="4238"/>
          </a:xfrm>
        </p:grpSpPr>
        <p:pic>
          <p:nvPicPr>
            <p:cNvPr id="29699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04" y="210"/>
              <a:ext cx="6125" cy="346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700" name="Rectangle 5"/>
            <p:cNvSpPr>
              <a:spLocks noChangeArrowheads="1"/>
            </p:cNvSpPr>
            <p:nvPr/>
          </p:nvSpPr>
          <p:spPr bwMode="auto">
            <a:xfrm>
              <a:off x="2200" y="2614"/>
              <a:ext cx="3719" cy="170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29701" name="Text Box 6"/>
            <p:cNvSpPr txBox="1">
              <a:spLocks noChangeArrowheads="1"/>
            </p:cNvSpPr>
            <p:nvPr/>
          </p:nvSpPr>
          <p:spPr bwMode="auto">
            <a:xfrm>
              <a:off x="2381" y="2296"/>
              <a:ext cx="3493" cy="2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bg-BG" altLang="bg-BG" sz="1800" b="1">
                  <a:solidFill>
                    <a:schemeClr val="bg1"/>
                  </a:solidFill>
                </a:rPr>
                <a:t>NMR structure of gramicidin A. </a:t>
              </a:r>
              <a:r>
                <a:rPr lang="bg-BG" altLang="bg-BG" sz="1800">
                  <a:solidFill>
                    <a:schemeClr val="bg1"/>
                  </a:solidFill>
                </a:rPr>
                <a:t>(</a:t>
              </a:r>
              <a:r>
                <a:rPr lang="bg-BG" altLang="bg-BG" sz="1800" i="1">
                  <a:solidFill>
                    <a:schemeClr val="bg1"/>
                  </a:solidFill>
                </a:rPr>
                <a:t>a</a:t>
              </a:r>
              <a:r>
                <a:rPr lang="bg-BG" altLang="bg-BG" sz="1800">
                  <a:solidFill>
                    <a:schemeClr val="bg1"/>
                  </a:solidFill>
                </a:rPr>
                <a:t>) View from within the bilayer. The two</a:t>
              </a:r>
              <a:r>
                <a:rPr lang="en-US" altLang="bg-BG" sz="1800">
                  <a:hlinkClick r:id="rId3"/>
                </a:rPr>
                <a:t>Play</a:t>
              </a:r>
              <a:r>
                <a:rPr lang="en-US" altLang="bg-BG" sz="1800">
                  <a:solidFill>
                    <a:schemeClr val="bg1"/>
                  </a:solidFill>
                </a:rPr>
                <a:t> </a:t>
              </a:r>
              <a:r>
                <a:rPr lang="bg-BG" altLang="bg-BG" sz="1800">
                  <a:solidFill>
                    <a:schemeClr val="bg1"/>
                  </a:solidFill>
                </a:rPr>
                <a:t>polypeptides are shown in ball-and-stick form colored by atom type (N blue, O red, and C green</a:t>
              </a:r>
              <a:r>
                <a:rPr lang="en-US" altLang="bg-BG" sz="1800">
                  <a:solidFill>
                    <a:schemeClr val="bg1"/>
                  </a:solidFill>
                </a:rPr>
                <a:t> </a:t>
              </a:r>
              <a:r>
                <a:rPr lang="bg-BG" altLang="bg-BG" sz="1800">
                  <a:solidFill>
                    <a:schemeClr val="bg1"/>
                  </a:solidFill>
                </a:rPr>
                <a:t>except for the side chains of Trp residues, which are magenta). The cyan and gold ribbons indicate</a:t>
              </a:r>
              <a:r>
                <a:rPr lang="en-US" altLang="bg-BG" sz="1800">
                  <a:solidFill>
                    <a:schemeClr val="bg1"/>
                  </a:solidFill>
                </a:rPr>
                <a:t> </a:t>
              </a:r>
              <a:r>
                <a:rPr lang="bg-BG" altLang="bg-BG" sz="1800">
                  <a:solidFill>
                    <a:schemeClr val="bg1"/>
                  </a:solidFill>
                </a:rPr>
                <a:t>the helical paths of the polypeptide backbones. Hydrogen bonds are represented by gray lines. H</a:t>
              </a:r>
              <a:r>
                <a:rPr lang="en-US" altLang="bg-BG" sz="1800">
                  <a:solidFill>
                    <a:schemeClr val="bg1"/>
                  </a:solidFill>
                </a:rPr>
                <a:t> </a:t>
              </a:r>
              <a:r>
                <a:rPr lang="bg-BG" altLang="bg-BG" sz="1800">
                  <a:solidFill>
                    <a:schemeClr val="bg1"/>
                  </a:solidFill>
                </a:rPr>
                <a:t>atoms are not shown. (</a:t>
              </a:r>
              <a:r>
                <a:rPr lang="bg-BG" altLang="bg-BG" sz="1800" i="1">
                  <a:solidFill>
                    <a:schemeClr val="bg1"/>
                  </a:solidFill>
                </a:rPr>
                <a:t>b</a:t>
              </a:r>
              <a:r>
                <a:rPr lang="bg-BG" altLang="bg-BG" sz="1800">
                  <a:solidFill>
                    <a:schemeClr val="bg1"/>
                  </a:solidFill>
                </a:rPr>
                <a:t>) View down the axis of the gramicidin A dimer. The 4-Å-diameter channel is</a:t>
              </a:r>
              <a:r>
                <a:rPr lang="en-US" altLang="bg-BG" sz="1800">
                  <a:solidFill>
                    <a:schemeClr val="bg1"/>
                  </a:solidFill>
                </a:rPr>
                <a:t> </a:t>
              </a:r>
              <a:r>
                <a:rPr lang="bg-BG" altLang="bg-BG" sz="1800">
                  <a:solidFill>
                    <a:schemeClr val="bg1"/>
                  </a:solidFill>
                </a:rPr>
                <a:t>lined by polar backbone groups and is wide enough to permit the passage of  metal cations.</a:t>
              </a:r>
              <a:r>
                <a:rPr lang="en-US" altLang="bg-BG" sz="1800">
                  <a:solidFill>
                    <a:schemeClr val="bg1"/>
                  </a:solidFill>
                </a:rPr>
                <a:t> </a:t>
              </a:r>
              <a:endParaRPr lang="bg-BG" altLang="bg-BG" sz="18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483669" y="1340768"/>
            <a:ext cx="6480819" cy="489654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4395" y="184867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Permeability</a:t>
            </a:r>
            <a:r>
              <a:rPr lang="bg-BG" dirty="0" smtClean="0"/>
              <a:t> </a:t>
            </a:r>
          </a:p>
        </p:txBody>
      </p:sp>
      <p:grpSp>
        <p:nvGrpSpPr>
          <p:cNvPr id="14340" name="Group 9"/>
          <p:cNvGrpSpPr>
            <a:grpSpLocks/>
          </p:cNvGrpSpPr>
          <p:nvPr/>
        </p:nvGrpSpPr>
        <p:grpSpPr bwMode="auto">
          <a:xfrm>
            <a:off x="251520" y="2348458"/>
            <a:ext cx="2232025" cy="2952750"/>
            <a:chOff x="4286" y="1842"/>
            <a:chExt cx="1406" cy="1860"/>
          </a:xfrm>
        </p:grpSpPr>
        <p:sp>
          <p:nvSpPr>
            <p:cNvPr id="14341" name="Rectangle 6"/>
            <p:cNvSpPr>
              <a:spLocks noChangeArrowheads="1"/>
            </p:cNvSpPr>
            <p:nvPr/>
          </p:nvSpPr>
          <p:spPr bwMode="auto">
            <a:xfrm>
              <a:off x="4286" y="1842"/>
              <a:ext cx="1270" cy="18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graphicFrame>
          <p:nvGraphicFramePr>
            <p:cNvPr id="14342" name="Object 7"/>
            <p:cNvGraphicFramePr>
              <a:graphicFrameLocks noChangeAspect="1"/>
            </p:cNvGraphicFramePr>
            <p:nvPr/>
          </p:nvGraphicFramePr>
          <p:xfrm>
            <a:off x="4577" y="1933"/>
            <a:ext cx="814" cy="6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7" name="Equation" r:id="rId3" imgW="533169" imgH="393529" progId="Equation.3">
                    <p:embed/>
                  </p:oleObj>
                </mc:Choice>
                <mc:Fallback>
                  <p:oleObj name="Equation" r:id="rId3" imgW="533169" imgH="393529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77" y="1933"/>
                          <a:ext cx="814" cy="6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3" name="Text Box 8"/>
            <p:cNvSpPr txBox="1">
              <a:spLocks noChangeArrowheads="1"/>
            </p:cNvSpPr>
            <p:nvPr/>
          </p:nvSpPr>
          <p:spPr bwMode="auto">
            <a:xfrm>
              <a:off x="4376" y="2721"/>
              <a:ext cx="1316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GB" altLang="bg-BG" sz="2400" dirty="0">
                  <a:solidFill>
                    <a:schemeClr val="bg1"/>
                  </a:solidFill>
                </a:rPr>
                <a:t>is called the membrane permeability.</a:t>
              </a:r>
              <a:r>
                <a:rPr lang="bg-BG" altLang="bg-BG" sz="2400" dirty="0">
                  <a:solidFill>
                    <a:schemeClr val="bg1"/>
                  </a:solidFill>
                </a:rPr>
                <a:t> </a:t>
              </a:r>
            </a:p>
          </p:txBody>
        </p:sp>
      </p:grp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706" y="1556792"/>
            <a:ext cx="6062484" cy="4334265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ular Callout 4"/>
          <p:cNvSpPr/>
          <p:nvPr/>
        </p:nvSpPr>
        <p:spPr bwMode="auto">
          <a:xfrm>
            <a:off x="395535" y="620688"/>
            <a:ext cx="6336705" cy="620688"/>
          </a:xfrm>
          <a:prstGeom prst="wedgeRectCallout">
            <a:avLst>
              <a:gd name="adj1" fmla="val -19284"/>
              <a:gd name="adj2" fmla="val 77892"/>
            </a:avLst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-242888"/>
            <a:ext cx="8229600" cy="1139826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DC0081"/>
                </a:solidFill>
              </a:rPr>
              <a:t>Facilitated Diffusion</a:t>
            </a:r>
            <a:endParaRPr lang="bg-BG" sz="4000" dirty="0" smtClean="0">
              <a:solidFill>
                <a:srgbClr val="DC0081"/>
              </a:solidFill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76250"/>
            <a:ext cx="8893175" cy="6381750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800" b="1" dirty="0" smtClean="0"/>
              <a:t>  </a:t>
            </a:r>
            <a:r>
              <a:rPr lang="en-GB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GB" sz="2600" b="1" spc="300" dirty="0" smtClean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1. Transport by carrier proteins</a:t>
            </a:r>
            <a:r>
              <a:rPr lang="bg-BG" sz="2600" b="1" spc="300" dirty="0" smtClean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GB" sz="2600" b="1" spc="300" dirty="0" smtClean="0">
                <a:ln w="11430" cmpd="sng">
                  <a:solidFill>
                    <a:srgbClr val="FFC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</a:t>
            </a:r>
            <a:endParaRPr lang="en-GB" sz="2600" dirty="0" smtClean="0">
              <a:ln w="11430" cmpd="sng">
                <a:solidFill>
                  <a:srgbClr val="FFC000"/>
                </a:solidFill>
                <a:prstDash val="solid"/>
                <a:miter lim="800000"/>
              </a:ln>
              <a:solidFill>
                <a:srgbClr val="FFC000"/>
              </a:solidFill>
            </a:endParaRPr>
          </a:p>
          <a:p>
            <a:pPr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   Transport of larger, polar molecules into a cell requires the involvement of membrane proteins known as </a:t>
            </a:r>
            <a:r>
              <a:rPr lang="en-GB" sz="2600" dirty="0">
                <a:solidFill>
                  <a:srgbClr val="FFFF00"/>
                </a:solidFill>
              </a:rPr>
              <a:t>transporters</a:t>
            </a:r>
            <a:r>
              <a:rPr lang="en-GB" sz="2600" dirty="0" smtClean="0"/>
              <a:t> or  </a:t>
            </a:r>
            <a:r>
              <a:rPr lang="en-GB" sz="2600" dirty="0" smtClean="0">
                <a:solidFill>
                  <a:srgbClr val="FFFF00"/>
                </a:solidFill>
              </a:rPr>
              <a:t>carrier proteins</a:t>
            </a:r>
            <a:r>
              <a:rPr lang="en-GB" sz="2600" dirty="0" smtClean="0"/>
              <a:t>. </a:t>
            </a:r>
          </a:p>
          <a:p>
            <a:pPr indent="12700"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The term ‘carrier’ is also applied to </a:t>
            </a:r>
            <a:r>
              <a:rPr lang="en-GB" sz="2600" dirty="0" err="1" smtClean="0"/>
              <a:t>ionophores</a:t>
            </a:r>
            <a:r>
              <a:rPr lang="en-GB" sz="2600" dirty="0" smtClean="0"/>
              <a:t>, which move passively across the membrane together with the bound ion. Transporters are as </a:t>
            </a:r>
            <a:r>
              <a:rPr lang="en-GB" sz="2600" dirty="0" smtClean="0">
                <a:solidFill>
                  <a:srgbClr val="FF0000"/>
                </a:solidFill>
              </a:rPr>
              <a:t>specific</a:t>
            </a:r>
            <a:r>
              <a:rPr lang="en-GB" sz="2600" dirty="0" smtClean="0"/>
              <a:t> for their substrates as the </a:t>
            </a:r>
            <a:r>
              <a:rPr lang="en-GB" sz="2600" dirty="0" smtClean="0">
                <a:solidFill>
                  <a:srgbClr val="FF0000"/>
                </a:solidFill>
              </a:rPr>
              <a:t>enzymes</a:t>
            </a:r>
            <a:r>
              <a:rPr lang="en-GB" sz="2600" dirty="0" smtClean="0"/>
              <a:t> and work by one of two mechanisms: </a:t>
            </a:r>
            <a:r>
              <a:rPr lang="en-GB" sz="2600" dirty="0" smtClean="0">
                <a:solidFill>
                  <a:srgbClr val="FF33CC"/>
                </a:solidFill>
              </a:rPr>
              <a:t>facilitated diffusion or active transport</a:t>
            </a:r>
            <a:r>
              <a:rPr lang="en-GB" sz="2600" dirty="0">
                <a:solidFill>
                  <a:srgbClr val="FF33CC"/>
                </a:solidFill>
              </a:rPr>
              <a:t>.</a:t>
            </a:r>
          </a:p>
          <a:p>
            <a:pPr indent="12700"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Facilitated diffusion catalyzes the movement of a substrate through a membrane down a concentration gradient and </a:t>
            </a:r>
            <a:r>
              <a:rPr lang="en-GB" sz="2600" dirty="0">
                <a:solidFill>
                  <a:srgbClr val="FFFF00"/>
                </a:solidFill>
              </a:rPr>
              <a:t>does not require </a:t>
            </a:r>
            <a:r>
              <a:rPr lang="en-GB" sz="2600" dirty="0" smtClean="0">
                <a:solidFill>
                  <a:srgbClr val="FFFF00"/>
                </a:solidFill>
              </a:rPr>
              <a:t>external</a:t>
            </a:r>
            <a:r>
              <a:rPr lang="en-GB" sz="2600" dirty="0" smtClean="0"/>
              <a:t> </a:t>
            </a:r>
            <a:r>
              <a:rPr lang="en-GB" sz="2600" dirty="0">
                <a:solidFill>
                  <a:srgbClr val="FFFF00"/>
                </a:solidFill>
              </a:rPr>
              <a:t>energy. </a:t>
            </a:r>
            <a:endParaRPr lang="bg-BG" sz="2600" dirty="0">
              <a:solidFill>
                <a:srgbClr val="FFFF00"/>
              </a:solidFill>
            </a:endParaRPr>
          </a:p>
        </p:txBody>
      </p:sp>
      <p:sp>
        <p:nvSpPr>
          <p:cNvPr id="2" name="Oval 1"/>
          <p:cNvSpPr>
            <a:spLocks noChangeArrowheads="1"/>
          </p:cNvSpPr>
          <p:nvPr/>
        </p:nvSpPr>
        <p:spPr bwMode="auto">
          <a:xfrm>
            <a:off x="4829175" y="5994400"/>
            <a:ext cx="1295400" cy="503238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395536" y="620688"/>
            <a:ext cx="6048672" cy="1368152"/>
          </a:xfrm>
          <a:prstGeom prst="wedgeRectCallou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250825" y="4868863"/>
            <a:ext cx="8569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bg-BG" altLang="bg-BG" sz="2800" b="1" i="1"/>
              <a:t>Mobile carriers and channel-forming </a:t>
            </a:r>
            <a:r>
              <a:rPr lang="en-US" altLang="bg-BG" sz="2800" b="1" i="1"/>
              <a:t>transporters</a:t>
            </a:r>
            <a:r>
              <a:rPr lang="en-US" altLang="bg-BG" sz="2800" i="1"/>
              <a:t>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bg-BG" sz="2800"/>
              <a:t>They</a:t>
            </a:r>
            <a:r>
              <a:rPr lang="bg-BG" altLang="bg-BG" sz="2800"/>
              <a:t> permit net movement of </a:t>
            </a:r>
            <a:r>
              <a:rPr lang="en-US" altLang="bg-BG" sz="2800"/>
              <a:t>molecules</a:t>
            </a:r>
            <a:r>
              <a:rPr lang="bg-BG" altLang="bg-BG" sz="2800"/>
              <a:t> </a:t>
            </a:r>
            <a:r>
              <a:rPr lang="bg-BG" altLang="bg-BG" sz="2800">
                <a:solidFill>
                  <a:srgbClr val="FF33CC"/>
                </a:solidFill>
              </a:rPr>
              <a:t>only down their</a:t>
            </a:r>
            <a:r>
              <a:rPr lang="en-US" altLang="bg-BG" sz="2800">
                <a:solidFill>
                  <a:srgbClr val="FF33CC"/>
                </a:solidFill>
              </a:rPr>
              <a:t> </a:t>
            </a:r>
            <a:r>
              <a:rPr lang="bg-BG" altLang="bg-BG" sz="2800">
                <a:solidFill>
                  <a:srgbClr val="FF33CC"/>
                </a:solidFill>
              </a:rPr>
              <a:t>electrochemical gradients.</a:t>
            </a:r>
          </a:p>
        </p:txBody>
      </p:sp>
      <p:sp>
        <p:nvSpPr>
          <p:cNvPr id="16387" name="Rectangle 10"/>
          <p:cNvSpPr>
            <a:spLocks noChangeArrowheads="1"/>
          </p:cNvSpPr>
          <p:nvPr/>
        </p:nvSpPr>
        <p:spPr bwMode="auto">
          <a:xfrm>
            <a:off x="395288" y="188913"/>
            <a:ext cx="727233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bg-BG" altLang="bg-BG" sz="1800"/>
          </a:p>
        </p:txBody>
      </p:sp>
      <p:grpSp>
        <p:nvGrpSpPr>
          <p:cNvPr id="16388" name="Group 12"/>
          <p:cNvGrpSpPr>
            <a:grpSpLocks/>
          </p:cNvGrpSpPr>
          <p:nvPr/>
        </p:nvGrpSpPr>
        <p:grpSpPr bwMode="auto">
          <a:xfrm>
            <a:off x="1187450" y="0"/>
            <a:ext cx="6624638" cy="4676775"/>
            <a:chOff x="703" y="391"/>
            <a:chExt cx="4173" cy="2946"/>
          </a:xfrm>
        </p:grpSpPr>
        <p:pic>
          <p:nvPicPr>
            <p:cNvPr id="16389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618"/>
              <a:ext cx="4153" cy="271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0" name="Rectangle 6"/>
            <p:cNvSpPr>
              <a:spLocks noChangeArrowheads="1"/>
            </p:cNvSpPr>
            <p:nvPr/>
          </p:nvSpPr>
          <p:spPr bwMode="auto">
            <a:xfrm>
              <a:off x="1020" y="391"/>
              <a:ext cx="3856" cy="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16391" name="Rectangle 8"/>
            <p:cNvSpPr>
              <a:spLocks noChangeArrowheads="1"/>
            </p:cNvSpPr>
            <p:nvPr/>
          </p:nvSpPr>
          <p:spPr bwMode="auto">
            <a:xfrm>
              <a:off x="1020" y="391"/>
              <a:ext cx="381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16392" name="Rectangle 9"/>
            <p:cNvSpPr>
              <a:spLocks noChangeArrowheads="1"/>
            </p:cNvSpPr>
            <p:nvPr/>
          </p:nvSpPr>
          <p:spPr bwMode="auto">
            <a:xfrm>
              <a:off x="703" y="754"/>
              <a:ext cx="3946" cy="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16393" name="Rectangle 11"/>
            <p:cNvSpPr>
              <a:spLocks noChangeArrowheads="1"/>
            </p:cNvSpPr>
            <p:nvPr/>
          </p:nvSpPr>
          <p:spPr bwMode="auto">
            <a:xfrm>
              <a:off x="839" y="799"/>
              <a:ext cx="3855" cy="4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bg-BG" altLang="bg-BG" sz="1800"/>
            </a:p>
          </p:txBody>
        </p:sp>
        <p:sp>
          <p:nvSpPr>
            <p:cNvPr id="16394" name="Text Box 7"/>
            <p:cNvSpPr txBox="1">
              <a:spLocks noChangeArrowheads="1"/>
            </p:cNvSpPr>
            <p:nvPr/>
          </p:nvSpPr>
          <p:spPr bwMode="auto">
            <a:xfrm>
              <a:off x="930" y="845"/>
              <a:ext cx="38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pitchFamily="2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bg-BG" sz="1800">
                  <a:solidFill>
                    <a:schemeClr val="bg1"/>
                  </a:solidFill>
                </a:rPr>
                <a:t>Facilitated transport can be carried by carriers and channels</a:t>
              </a:r>
              <a:endParaRPr lang="bg-BG" altLang="bg-BG" sz="180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188640"/>
            <a:ext cx="9144000" cy="936104"/>
          </a:xfrm>
          <a:prstGeom prst="rect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88925"/>
            <a:ext cx="8785225" cy="6669088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bg-BG" sz="2700" b="1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Saturability</a:t>
            </a:r>
            <a:r>
              <a:rPr lang="en-US" sz="2700" b="1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sz="2700" b="1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and </a:t>
            </a:r>
            <a:r>
              <a:rPr lang="en-US" sz="2700" b="1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bg-BG" sz="2700" b="1" i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specificity</a:t>
            </a:r>
            <a:r>
              <a:rPr lang="bg-BG" sz="2700" b="1" i="1" dirty="0" smtClean="0"/>
              <a:t> </a:t>
            </a:r>
            <a:r>
              <a:rPr lang="en-US" sz="2700" b="1" i="1" dirty="0" smtClean="0"/>
              <a:t> </a:t>
            </a:r>
            <a:r>
              <a:rPr lang="bg-BG" sz="2700" b="1" i="1" dirty="0" smtClean="0"/>
              <a:t>are </a:t>
            </a:r>
            <a:r>
              <a:rPr lang="en-US" sz="2700" b="1" i="1" dirty="0" smtClean="0"/>
              <a:t> </a:t>
            </a:r>
            <a:r>
              <a:rPr lang="bg-BG" sz="2700" b="1" i="1" dirty="0" smtClean="0"/>
              <a:t>important</a:t>
            </a:r>
            <a:r>
              <a:rPr lang="en-US" sz="2700" b="1" i="1" dirty="0" smtClean="0"/>
              <a:t> </a:t>
            </a:r>
            <a:r>
              <a:rPr lang="bg-BG" sz="2700" b="1" i="1" dirty="0" smtClean="0"/>
              <a:t>characteristics of the membrane</a:t>
            </a:r>
            <a:r>
              <a:rPr lang="en-US" sz="2700" b="1" i="1" dirty="0" smtClean="0"/>
              <a:t> </a:t>
            </a:r>
            <a:r>
              <a:rPr lang="bg-BG" sz="2700" b="1" i="1" dirty="0" smtClean="0"/>
              <a:t>transport systems</a:t>
            </a:r>
            <a:r>
              <a:rPr lang="en-US" sz="2700" b="1" i="1" dirty="0"/>
              <a:t>.</a:t>
            </a:r>
            <a:endParaRPr lang="en-GB" sz="2700" dirty="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GB" sz="2700" dirty="0" smtClean="0"/>
              <a:t>   </a:t>
            </a:r>
            <a:endParaRPr lang="en-GB" sz="800" dirty="0" smtClean="0"/>
          </a:p>
          <a:p>
            <a:pPr marL="0" indent="355600" eaLnBrk="1" hangingPunct="1">
              <a:lnSpc>
                <a:spcPct val="90000"/>
              </a:lnSpc>
              <a:spcBef>
                <a:spcPts val="600"/>
              </a:spcBef>
              <a:buFont typeface="Wingdings" pitchFamily="2" charset="2"/>
              <a:buNone/>
              <a:tabLst>
                <a:tab pos="355600" algn="l"/>
              </a:tabLst>
              <a:defRPr/>
            </a:pPr>
            <a:r>
              <a:rPr lang="en-GB" sz="2600" dirty="0" smtClean="0"/>
              <a:t>   The </a:t>
            </a:r>
            <a:r>
              <a:rPr lang="en-GB" sz="2600" dirty="0" smtClean="0">
                <a:solidFill>
                  <a:srgbClr val="FFFF00"/>
                </a:solidFill>
              </a:rPr>
              <a:t>rate</a:t>
            </a:r>
            <a:r>
              <a:rPr lang="en-GB" sz="2600" dirty="0" smtClean="0"/>
              <a:t> </a:t>
            </a:r>
            <a:r>
              <a:rPr lang="en-GB" sz="2600" dirty="0" smtClean="0">
                <a:solidFill>
                  <a:srgbClr val="FFFF00"/>
                </a:solidFill>
              </a:rPr>
              <a:t>of facilitated diffusion </a:t>
            </a:r>
            <a:r>
              <a:rPr lang="en-GB" sz="2600" dirty="0" smtClean="0"/>
              <a:t>is generally much </a:t>
            </a:r>
            <a:r>
              <a:rPr lang="en-GB" sz="2600" dirty="0" smtClean="0">
                <a:solidFill>
                  <a:srgbClr val="FFFF00"/>
                </a:solidFill>
              </a:rPr>
              <a:t>greater</a:t>
            </a:r>
            <a:r>
              <a:rPr lang="en-GB" sz="2600" dirty="0" smtClean="0"/>
              <a:t> than that of </a:t>
            </a:r>
            <a:r>
              <a:rPr lang="en-GB" sz="2600" dirty="0" smtClean="0">
                <a:solidFill>
                  <a:srgbClr val="FFFF00"/>
                </a:solidFill>
              </a:rPr>
              <a:t>simple diffusion</a:t>
            </a:r>
            <a:r>
              <a:rPr lang="en-GB" sz="2600" dirty="0" smtClean="0"/>
              <a:t>: transport proteins </a:t>
            </a:r>
            <a:r>
              <a:rPr lang="en-GB" sz="2600" dirty="0" err="1" smtClean="0"/>
              <a:t>catalyze</a:t>
            </a:r>
            <a:r>
              <a:rPr lang="en-GB" sz="2600" dirty="0" smtClean="0"/>
              <a:t> the transport process. </a:t>
            </a:r>
          </a:p>
          <a:p>
            <a:pPr marL="0" indent="355600" eaLnBrk="1" hangingPunct="1">
              <a:lnSpc>
                <a:spcPct val="90000"/>
              </a:lnSpc>
              <a:spcBef>
                <a:spcPts val="3000"/>
              </a:spcBef>
              <a:buFont typeface="Wingdings" pitchFamily="2" charset="2"/>
              <a:buNone/>
              <a:tabLst>
                <a:tab pos="355600" algn="l"/>
              </a:tabLst>
              <a:defRPr/>
            </a:pPr>
            <a:r>
              <a:rPr lang="en-GB" sz="2600" dirty="0" smtClean="0"/>
              <a:t>In contrast to simple diffusion, in which the rate of transport is directly proportional to the substrate concentration, </a:t>
            </a:r>
            <a:r>
              <a:rPr lang="en-GB" sz="2600" dirty="0" smtClean="0">
                <a:solidFill>
                  <a:srgbClr val="FFFF00"/>
                </a:solidFill>
              </a:rPr>
              <a:t>facilitated diffusion is a </a:t>
            </a:r>
            <a:r>
              <a:rPr lang="en-GB" sz="2600" dirty="0" err="1" smtClean="0">
                <a:solidFill>
                  <a:srgbClr val="FFFF00"/>
                </a:solidFill>
              </a:rPr>
              <a:t>saturable</a:t>
            </a:r>
            <a:r>
              <a:rPr lang="en-GB" sz="2600" dirty="0" smtClean="0">
                <a:solidFill>
                  <a:srgbClr val="FFFF00"/>
                </a:solidFill>
              </a:rPr>
              <a:t> process</a:t>
            </a:r>
            <a:r>
              <a:rPr lang="en-GB" sz="2600" dirty="0" smtClean="0"/>
              <a:t>, characterized by a maximum transport rate, </a:t>
            </a:r>
            <a:r>
              <a:rPr lang="en-GB" sz="2600" dirty="0" err="1" smtClean="0"/>
              <a:t>T</a:t>
            </a:r>
            <a:r>
              <a:rPr lang="en-GB" sz="2600" baseline="-25000" dirty="0" err="1" smtClean="0"/>
              <a:t>max</a:t>
            </a:r>
            <a:r>
              <a:rPr lang="en-GB" sz="2600" dirty="0" smtClean="0"/>
              <a:t> . </a:t>
            </a:r>
          </a:p>
          <a:p>
            <a:pPr marL="0" indent="355600" eaLnBrk="1" hangingPunct="1">
              <a:lnSpc>
                <a:spcPct val="90000"/>
              </a:lnSpc>
              <a:spcBef>
                <a:spcPts val="3000"/>
              </a:spcBef>
              <a:buFont typeface="Wingdings" pitchFamily="2" charset="2"/>
              <a:buNone/>
              <a:tabLst>
                <a:tab pos="355600" algn="l"/>
              </a:tabLst>
              <a:defRPr/>
            </a:pPr>
            <a:r>
              <a:rPr lang="en-GB" sz="2600" dirty="0" smtClean="0"/>
              <a:t>       When the concentration of transport substrates becomes very high, </a:t>
            </a:r>
            <a:r>
              <a:rPr lang="en-GB" sz="2600" dirty="0" err="1" smtClean="0">
                <a:solidFill>
                  <a:srgbClr val="FFFF00"/>
                </a:solidFill>
              </a:rPr>
              <a:t>T</a:t>
            </a:r>
            <a:r>
              <a:rPr lang="en-GB" sz="2600" baseline="-25000" dirty="0" err="1" smtClean="0">
                <a:solidFill>
                  <a:srgbClr val="FFFF00"/>
                </a:solidFill>
              </a:rPr>
              <a:t>max</a:t>
            </a:r>
            <a:r>
              <a:rPr lang="en-GB" sz="2600" dirty="0" smtClean="0">
                <a:solidFill>
                  <a:srgbClr val="FFFF00"/>
                </a:solidFill>
              </a:rPr>
              <a:t> is achieved by saturation </a:t>
            </a:r>
            <a:r>
              <a:rPr lang="en-GB" sz="2600" dirty="0" smtClean="0"/>
              <a:t>of the transporter proteins with substrate. The kinetics of facilitated diffusion for substrates can be </a:t>
            </a:r>
            <a:r>
              <a:rPr lang="en-GB" sz="2600" dirty="0" smtClean="0">
                <a:solidFill>
                  <a:srgbClr val="92D050"/>
                </a:solidFill>
              </a:rPr>
              <a:t>described</a:t>
            </a:r>
            <a:r>
              <a:rPr lang="en-GB" sz="2600" dirty="0" smtClean="0"/>
              <a:t> by the same equations that are used for </a:t>
            </a:r>
            <a:r>
              <a:rPr lang="en-GB" sz="2600" dirty="0" smtClean="0">
                <a:solidFill>
                  <a:srgbClr val="92D050"/>
                </a:solidFill>
              </a:rPr>
              <a:t>enzyme </a:t>
            </a:r>
            <a:r>
              <a:rPr lang="en-GB" sz="2600" dirty="0">
                <a:solidFill>
                  <a:srgbClr val="92D050"/>
                </a:solidFill>
              </a:rPr>
              <a:t>catalysis.</a:t>
            </a:r>
            <a:r>
              <a:rPr lang="en-GB" sz="2600" dirty="0" smtClean="0"/>
              <a:t> </a:t>
            </a:r>
            <a:endParaRPr lang="bg-BG" sz="26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712"/>
            <a:ext cx="6394450" cy="535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36613"/>
            <a:ext cx="8677275" cy="6669087"/>
          </a:xfrm>
        </p:spPr>
        <p:txBody>
          <a:bodyPr/>
          <a:lstStyle/>
          <a:p>
            <a:pPr eaLnBrk="1" hangingPunct="1">
              <a:lnSpc>
                <a:spcPts val="4000"/>
              </a:lnSpc>
              <a:buFont typeface="Wingdings" pitchFamily="2" charset="2"/>
              <a:buNone/>
              <a:defRPr/>
            </a:pPr>
            <a:r>
              <a:rPr lang="en-GB" dirty="0" smtClean="0"/>
              <a:t>   </a:t>
            </a:r>
            <a:r>
              <a:rPr lang="en-GB" sz="2600" dirty="0" smtClean="0"/>
              <a:t>The transport process is usually </a:t>
            </a:r>
            <a:r>
              <a:rPr lang="en-GB" sz="2600" dirty="0" smtClean="0">
                <a:solidFill>
                  <a:srgbClr val="FFFF00"/>
                </a:solidFill>
              </a:rPr>
              <a:t>highly specific</a:t>
            </a:r>
            <a:r>
              <a:rPr lang="en-GB" sz="2600" dirty="0" smtClean="0"/>
              <a:t>: each transporter transports only a single species of molecules or structurally related compounds. </a:t>
            </a:r>
          </a:p>
          <a:p>
            <a:pPr eaLnBrk="1" hangingPunct="1">
              <a:lnSpc>
                <a:spcPts val="4000"/>
              </a:lnSpc>
              <a:buFont typeface="Wingdings" pitchFamily="2" charset="2"/>
              <a:buNone/>
              <a:defRPr/>
            </a:pPr>
            <a:endParaRPr lang="en-GB" sz="2600" dirty="0" smtClean="0"/>
          </a:p>
          <a:p>
            <a:pPr eaLnBrk="1" hangingPunct="1">
              <a:lnSpc>
                <a:spcPts val="4000"/>
              </a:lnSpc>
              <a:buFont typeface="Wingdings" pitchFamily="2" charset="2"/>
              <a:buNone/>
              <a:defRPr/>
            </a:pPr>
            <a:endParaRPr lang="en-GB" sz="2600" dirty="0" smtClean="0"/>
          </a:p>
          <a:p>
            <a:pPr eaLnBrk="1" hangingPunct="1">
              <a:lnSpc>
                <a:spcPts val="4000"/>
              </a:lnSpc>
              <a:buFont typeface="Wingdings" pitchFamily="2" charset="2"/>
              <a:buNone/>
              <a:defRPr/>
            </a:pPr>
            <a:r>
              <a:rPr lang="en-GB" sz="2600" dirty="0" smtClean="0"/>
              <a:t>   The red blood cell </a:t>
            </a:r>
            <a:r>
              <a:rPr lang="en-GB" sz="2600" dirty="0" smtClean="0">
                <a:solidFill>
                  <a:srgbClr val="FF0000"/>
                </a:solidFill>
              </a:rPr>
              <a:t>GLUT-1</a:t>
            </a:r>
            <a:r>
              <a:rPr lang="en-GB" sz="2600" dirty="0" smtClean="0"/>
              <a:t> transporter has </a:t>
            </a:r>
            <a:r>
              <a:rPr lang="en-GB" sz="2600" dirty="0" smtClean="0">
                <a:solidFill>
                  <a:srgbClr val="FFFF00"/>
                </a:solidFill>
              </a:rPr>
              <a:t>a high affinity for D-glucose</a:t>
            </a:r>
            <a:r>
              <a:rPr lang="en-GB" sz="2600" dirty="0">
                <a:solidFill>
                  <a:srgbClr val="FFFF00"/>
                </a:solidFill>
              </a:rPr>
              <a:t>,</a:t>
            </a:r>
            <a:r>
              <a:rPr lang="en-GB" sz="2600" dirty="0" smtClean="0"/>
              <a:t> but 10–20 times lower affinity for the related sugars, D-mannose and D-</a:t>
            </a:r>
            <a:r>
              <a:rPr lang="en-GB" sz="2600" dirty="0" err="1" smtClean="0"/>
              <a:t>galactose</a:t>
            </a:r>
            <a:r>
              <a:rPr lang="en-GB" sz="2600" dirty="0" smtClean="0"/>
              <a:t>. L-glucose is not transported; its affinity is more than 1000 times less than that of the D-form.</a:t>
            </a:r>
            <a:r>
              <a:rPr lang="bg-BG" sz="2600" dirty="0" smtClean="0"/>
              <a:t>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95536" y="764704"/>
            <a:ext cx="8208912" cy="1800200"/>
          </a:xfrm>
          <a:prstGeom prst="rect">
            <a:avLst/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60308" y="3645024"/>
            <a:ext cx="8460163" cy="2664296"/>
          </a:xfrm>
          <a:prstGeom prst="rect">
            <a:avLst/>
          </a:prstGeom>
          <a:noFill/>
          <a:ln w="1905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-27384"/>
            <a:ext cx="9144000" cy="72008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bg-BG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0663"/>
            <a:ext cx="8229600" cy="1139826"/>
          </a:xfrm>
        </p:spPr>
        <p:txBody>
          <a:bodyPr/>
          <a:lstStyle/>
          <a:p>
            <a:pPr eaLnBrk="1" hangingPunct="1">
              <a:defRPr/>
            </a:pPr>
            <a:r>
              <a:rPr lang="bg-BG" sz="3600" b="1" dirty="0" smtClean="0"/>
              <a:t>Transport </a:t>
            </a:r>
            <a:r>
              <a:rPr lang="en-US" sz="3600" b="1" dirty="0" smtClean="0"/>
              <a:t> </a:t>
            </a:r>
            <a:r>
              <a:rPr lang="bg-BG" sz="3600" b="1" dirty="0" smtClean="0"/>
              <a:t>by </a:t>
            </a:r>
            <a:r>
              <a:rPr lang="en-US" sz="3600" b="1" dirty="0" smtClean="0"/>
              <a:t> </a:t>
            </a:r>
            <a:r>
              <a:rPr lang="bg-BG" sz="3600" b="1" dirty="0" smtClean="0"/>
              <a:t>channels </a:t>
            </a:r>
            <a:r>
              <a:rPr lang="en-US" sz="3600" b="1" dirty="0" smtClean="0"/>
              <a:t> </a:t>
            </a:r>
            <a:r>
              <a:rPr lang="bg-BG" sz="3600" b="1" dirty="0" smtClean="0"/>
              <a:t>and</a:t>
            </a:r>
            <a:r>
              <a:rPr lang="en-US" sz="3600" b="1" dirty="0" smtClean="0"/>
              <a:t> </a:t>
            </a:r>
            <a:r>
              <a:rPr lang="bg-BG" sz="3600" b="1" dirty="0" smtClean="0"/>
              <a:t> pores</a:t>
            </a:r>
            <a:r>
              <a:rPr lang="bg-BG" sz="3600" dirty="0" smtClean="0"/>
              <a:t> 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08038"/>
            <a:ext cx="8569325" cy="6049962"/>
          </a:xfrm>
        </p:spPr>
        <p:txBody>
          <a:bodyPr/>
          <a:lstStyle/>
          <a:p>
            <a:pPr indent="379413" eaLnBrk="1" hangingPunct="1">
              <a:lnSpc>
                <a:spcPts val="33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   </a:t>
            </a:r>
            <a:r>
              <a:rPr lang="en-US" sz="2600" dirty="0" smtClean="0"/>
              <a:t>The </a:t>
            </a:r>
            <a:r>
              <a:rPr lang="en-US" sz="2600" dirty="0" smtClean="0">
                <a:solidFill>
                  <a:srgbClr val="FFFF00"/>
                </a:solidFill>
              </a:rPr>
              <a:t>speed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FFFF00"/>
                </a:solidFill>
              </a:rPr>
              <a:t>of facilitated transport  </a:t>
            </a:r>
            <a:r>
              <a:rPr lang="en-US" sz="2600" dirty="0" smtClean="0"/>
              <a:t>is limited  by the </a:t>
            </a:r>
            <a:r>
              <a:rPr lang="en-US" sz="2600" dirty="0" smtClean="0">
                <a:solidFill>
                  <a:srgbClr val="FFFF00"/>
                </a:solidFill>
              </a:rPr>
              <a:t>number of protein channels </a:t>
            </a:r>
            <a:r>
              <a:rPr lang="en-US" sz="2600" dirty="0" smtClean="0"/>
              <a:t>available, whereas the </a:t>
            </a:r>
            <a:r>
              <a:rPr lang="en-US" sz="2600" dirty="0" smtClean="0">
                <a:solidFill>
                  <a:srgbClr val="FFCCFF"/>
                </a:solidFill>
              </a:rPr>
              <a:t>speed of diffusion </a:t>
            </a:r>
            <a:r>
              <a:rPr lang="en-US" sz="2600" dirty="0" smtClean="0"/>
              <a:t>depends only on </a:t>
            </a:r>
            <a:r>
              <a:rPr lang="en-US" sz="2600" dirty="0">
                <a:solidFill>
                  <a:srgbClr val="FFCCFF"/>
                </a:solidFill>
              </a:rPr>
              <a:t>the concentration gradient. </a:t>
            </a:r>
          </a:p>
          <a:p>
            <a:pPr indent="379413" eaLnBrk="1" hangingPunct="1">
              <a:lnSpc>
                <a:spcPts val="33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Channels are often pictured as tunnels across the membrane, in which binding sites for ions are </a:t>
            </a:r>
            <a:r>
              <a:rPr lang="en-GB" sz="2600" dirty="0" smtClean="0">
                <a:solidFill>
                  <a:srgbClr val="92D050"/>
                </a:solidFill>
              </a:rPr>
              <a:t>accessible from either side of the membrane at the same time</a:t>
            </a:r>
            <a:r>
              <a:rPr lang="en-GB" sz="2600" dirty="0" smtClean="0"/>
              <a:t>. </a:t>
            </a:r>
            <a:r>
              <a:rPr lang="en-GB" sz="2600" dirty="0" smtClean="0">
                <a:solidFill>
                  <a:srgbClr val="FFFF00"/>
                </a:solidFill>
              </a:rPr>
              <a:t>Conformational changes are not required </a:t>
            </a:r>
            <a:r>
              <a:rPr lang="en-GB" sz="2600" dirty="0" smtClean="0"/>
              <a:t>for the translocation of substrates. </a:t>
            </a:r>
          </a:p>
          <a:p>
            <a:pPr indent="379413" eaLnBrk="1" hangingPunct="1">
              <a:lnSpc>
                <a:spcPts val="3300"/>
              </a:lnSpc>
              <a:spcBef>
                <a:spcPts val="1800"/>
              </a:spcBef>
              <a:buFont typeface="Wingdings" pitchFamily="2" charset="2"/>
              <a:buNone/>
              <a:defRPr/>
            </a:pPr>
            <a:r>
              <a:rPr lang="en-GB" sz="2600" dirty="0" smtClean="0"/>
              <a:t>However, </a:t>
            </a:r>
            <a:r>
              <a:rPr lang="en-GB" sz="2600" dirty="0" smtClean="0">
                <a:solidFill>
                  <a:srgbClr val="FF33CC"/>
                </a:solidFill>
              </a:rPr>
              <a:t>voltage changes  </a:t>
            </a:r>
            <a:r>
              <a:rPr lang="en-GB" sz="2600" dirty="0" smtClean="0"/>
              <a:t>and  </a:t>
            </a:r>
            <a:r>
              <a:rPr lang="en-GB" sz="2600" dirty="0" smtClean="0">
                <a:solidFill>
                  <a:srgbClr val="FF33CC"/>
                </a:solidFill>
              </a:rPr>
              <a:t>ligand binding  </a:t>
            </a:r>
            <a:r>
              <a:rPr lang="en-GB" sz="2600" dirty="0" smtClean="0"/>
              <a:t>induce conformational changes in channel structure that have the effect of opening or closing the channels – processes known </a:t>
            </a:r>
            <a:r>
              <a:rPr lang="en-GB" sz="2600" dirty="0" smtClean="0">
                <a:solidFill>
                  <a:srgbClr val="FFFF00"/>
                </a:solidFill>
              </a:rPr>
              <a:t>as voltage or ligand  ‘</a:t>
            </a:r>
            <a:r>
              <a:rPr lang="en-GB" sz="2600" dirty="0">
                <a:solidFill>
                  <a:srgbClr val="FFFF00"/>
                </a:solidFill>
              </a:rPr>
              <a:t>gating’.  </a:t>
            </a:r>
            <a:endParaRPr lang="bg-BG" sz="2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82613"/>
            <a:ext cx="8229600" cy="58705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 Movement of molecules through channels is fast (10</a:t>
            </a:r>
            <a:r>
              <a:rPr lang="en-GB" sz="2800" baseline="30000" dirty="0" smtClean="0"/>
              <a:t>7</a:t>
            </a:r>
            <a:r>
              <a:rPr lang="en-GB" sz="2800" dirty="0" smtClean="0"/>
              <a:t>–10</a:t>
            </a:r>
            <a:r>
              <a:rPr lang="en-GB" sz="2800" baseline="30000" dirty="0" smtClean="0"/>
              <a:t>8</a:t>
            </a:r>
            <a:r>
              <a:rPr lang="en-GB" sz="2800" dirty="0" smtClean="0"/>
              <a:t>/s)  in comparison with  the rates achieved by transporters.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800" dirty="0" smtClean="0"/>
              <a:t>   The terms </a:t>
            </a:r>
            <a:r>
              <a:rPr lang="en-GB" sz="2800" dirty="0">
                <a:solidFill>
                  <a:srgbClr val="FFFF00"/>
                </a:solidFill>
              </a:rPr>
              <a:t>‘channel’ </a:t>
            </a:r>
            <a:r>
              <a:rPr lang="en-GB" sz="2800" dirty="0" smtClean="0"/>
              <a:t>and </a:t>
            </a:r>
            <a:r>
              <a:rPr lang="en-GB" sz="2800" dirty="0">
                <a:solidFill>
                  <a:srgbClr val="FFFF00"/>
                </a:solidFill>
              </a:rPr>
              <a:t>‘pore’ </a:t>
            </a:r>
            <a:r>
              <a:rPr lang="en-GB" sz="2800" dirty="0" smtClean="0"/>
              <a:t>are sometimes used </a:t>
            </a:r>
            <a:r>
              <a:rPr lang="en-GB" dirty="0"/>
              <a:t>interchangeably</a:t>
            </a:r>
            <a:r>
              <a:rPr lang="en-GB" sz="2800" dirty="0" smtClean="0"/>
              <a:t>. </a:t>
            </a:r>
          </a:p>
          <a:p>
            <a:pPr indent="11113"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800" dirty="0" smtClean="0"/>
              <a:t>‘</a:t>
            </a:r>
            <a:r>
              <a:rPr lang="en-GB" sz="2800" dirty="0" smtClean="0">
                <a:solidFill>
                  <a:srgbClr val="FF33CC"/>
                </a:solidFill>
              </a:rPr>
              <a:t>Pore</a:t>
            </a:r>
            <a:r>
              <a:rPr lang="en-GB" sz="2800" dirty="0" smtClean="0"/>
              <a:t>’ describes more </a:t>
            </a:r>
            <a:r>
              <a:rPr lang="en-GB" sz="2800" dirty="0" smtClean="0">
                <a:solidFill>
                  <a:srgbClr val="FF33CC"/>
                </a:solidFill>
              </a:rPr>
              <a:t>open</a:t>
            </a:r>
            <a:r>
              <a:rPr lang="en-GB" sz="2800" dirty="0" smtClean="0"/>
              <a:t>, somewhat </a:t>
            </a:r>
            <a:r>
              <a:rPr lang="en-GB" sz="2800" dirty="0" smtClean="0">
                <a:solidFill>
                  <a:srgbClr val="FF33CC"/>
                </a:solidFill>
              </a:rPr>
              <a:t>non-selective structures</a:t>
            </a:r>
            <a:r>
              <a:rPr lang="en-GB" sz="2800" dirty="0" smtClean="0"/>
              <a:t> that discriminate between substrates, e.g. peptides or proteins on the basis of size. </a:t>
            </a:r>
          </a:p>
          <a:p>
            <a:pPr indent="11113" eaLnBrk="1" hangingPunct="1">
              <a:spcBef>
                <a:spcPts val="2400"/>
              </a:spcBef>
              <a:buFont typeface="Wingdings" pitchFamily="2" charset="2"/>
              <a:buNone/>
              <a:defRPr/>
            </a:pPr>
            <a:r>
              <a:rPr lang="en-GB" sz="2800" dirty="0" smtClean="0"/>
              <a:t>The term ‘</a:t>
            </a:r>
            <a:r>
              <a:rPr lang="en-GB" sz="2800" dirty="0" smtClean="0">
                <a:solidFill>
                  <a:srgbClr val="FF33CC"/>
                </a:solidFill>
              </a:rPr>
              <a:t>channel</a:t>
            </a:r>
            <a:r>
              <a:rPr lang="en-GB" sz="2800" dirty="0" smtClean="0"/>
              <a:t>’ is usually applied to describe more </a:t>
            </a:r>
            <a:r>
              <a:rPr lang="en-GB" sz="2800" dirty="0" smtClean="0">
                <a:solidFill>
                  <a:srgbClr val="FF33CC"/>
                </a:solidFill>
              </a:rPr>
              <a:t>specific ion channels</a:t>
            </a:r>
            <a:r>
              <a:rPr lang="en-GB" sz="2800" dirty="0" smtClean="0"/>
              <a:t>.</a:t>
            </a:r>
            <a:r>
              <a:rPr lang="bg-BG" sz="2800" dirty="0" smtClean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3334</TotalTime>
  <Pages>32</Pages>
  <Words>1222</Words>
  <Application>Microsoft Office PowerPoint</Application>
  <PresentationFormat>On-screen Show (4:3)</PresentationFormat>
  <Paragraphs>61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Orbit</vt:lpstr>
      <vt:lpstr>Equation</vt:lpstr>
      <vt:lpstr>DIFFUSION THROUGH MEMBRANES</vt:lpstr>
      <vt:lpstr>Permeability </vt:lpstr>
      <vt:lpstr>Facilitated Diffusion</vt:lpstr>
      <vt:lpstr>PowerPoint Presentation</vt:lpstr>
      <vt:lpstr>PowerPoint Presentation</vt:lpstr>
      <vt:lpstr>PowerPoint Presentation</vt:lpstr>
      <vt:lpstr>PowerPoint Presentation</vt:lpstr>
      <vt:lpstr>Transport  by  channels  and  pores </vt:lpstr>
      <vt:lpstr>PowerPoint Presentation</vt:lpstr>
      <vt:lpstr>Three examples of pores important for cellular physiology </vt:lpstr>
      <vt:lpstr>PowerPoint Presentation</vt:lpstr>
      <vt:lpstr>Three examples of pores important for cellular physiology </vt:lpstr>
      <vt:lpstr>3. Ionophores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Bioenergetics</dc:title>
  <dc:creator>Robert and Marsha Goodman</dc:creator>
  <cp:lastModifiedBy>user</cp:lastModifiedBy>
  <cp:revision>137</cp:revision>
  <cp:lastPrinted>1601-01-01T00:00:00Z</cp:lastPrinted>
  <dcterms:created xsi:type="dcterms:W3CDTF">1997-09-01T16:08:20Z</dcterms:created>
  <dcterms:modified xsi:type="dcterms:W3CDTF">2016-10-12T15:36:07Z</dcterms:modified>
</cp:coreProperties>
</file>