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81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60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mtClean="0"/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2" y="187"/>
              <a:ext cx="4299" cy="3371"/>
              <a:chOff x="0" y="1"/>
              <a:chExt cx="5533" cy="4340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1"/>
                <a:ext cx="5470" cy="4340"/>
                <a:chOff x="0" y="1"/>
                <a:chExt cx="5470" cy="4340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7"/>
                  <a:ext cx="2919" cy="2150"/>
                  <a:chOff x="1265" y="815"/>
                  <a:chExt cx="2919" cy="2150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8"/>
                    <a:ext cx="2919" cy="214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bg-BG" altLang="bg-BG" smtClean="0"/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1"/>
                    <a:ext cx="578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bg-BG" altLang="bg-BG" smtClean="0"/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1"/>
                  <a:ext cx="5470" cy="4340"/>
                  <a:chOff x="0" y="1"/>
                  <a:chExt cx="5470" cy="4340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03"/>
                    <a:ext cx="1259" cy="2325"/>
                    <a:chOff x="3470" y="1531"/>
                    <a:chExt cx="1259" cy="2325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4" y="2238"/>
                      <a:ext cx="1725" cy="313"/>
                    </a:xfrm>
                    <a:custGeom>
                      <a:avLst/>
                      <a:gdLst>
                        <a:gd name="T0" fmla="*/ 0 w 2736"/>
                        <a:gd name="T1" fmla="*/ 11 h 504"/>
                        <a:gd name="T2" fmla="*/ 21 w 2736"/>
                        <a:gd name="T3" fmla="*/ 4 h 504"/>
                        <a:gd name="T4" fmla="*/ 45 w 2736"/>
                        <a:gd name="T5" fmla="*/ 1 h 504"/>
                        <a:gd name="T6" fmla="*/ 68 w 2736"/>
                        <a:gd name="T7" fmla="*/ 1 h 504"/>
                        <a:gd name="T8" fmla="*/ 68 w 2736"/>
                        <a:gd name="T9" fmla="*/ 2 h 504"/>
                        <a:gd name="T10" fmla="*/ 44 w 2736"/>
                        <a:gd name="T11" fmla="*/ 2 h 504"/>
                        <a:gd name="T12" fmla="*/ 16 w 2736"/>
                        <a:gd name="T13" fmla="*/ 7 h 504"/>
                        <a:gd name="T14" fmla="*/ 0 w 2736"/>
                        <a:gd name="T15" fmla="*/ 1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2" y="3149"/>
                      <a:ext cx="924" cy="49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3 w 1769"/>
                        <a:gd name="T3" fmla="*/ 1 h 791"/>
                        <a:gd name="T4" fmla="*/ 7 w 1769"/>
                        <a:gd name="T5" fmla="*/ 4 h 791"/>
                        <a:gd name="T6" fmla="*/ 9 w 1769"/>
                        <a:gd name="T7" fmla="*/ 9 h 791"/>
                        <a:gd name="T8" fmla="*/ 10 w 1769"/>
                        <a:gd name="T9" fmla="*/ 14 h 791"/>
                        <a:gd name="T10" fmla="*/ 9 w 1769"/>
                        <a:gd name="T11" fmla="*/ 17 h 791"/>
                        <a:gd name="T12" fmla="*/ 9 w 1769"/>
                        <a:gd name="T13" fmla="*/ 14 h 791"/>
                        <a:gd name="T14" fmla="*/ 8 w 1769"/>
                        <a:gd name="T15" fmla="*/ 10 h 791"/>
                        <a:gd name="T16" fmla="*/ 6 w 1769"/>
                        <a:gd name="T17" fmla="*/ 7 h 791"/>
                        <a:gd name="T18" fmla="*/ 3 w 1769"/>
                        <a:gd name="T19" fmla="*/ 4 h 791"/>
                        <a:gd name="T20" fmla="*/ 0 w 1769"/>
                        <a:gd name="T21" fmla="*/ 1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2"/>
                    <a:ext cx="2462" cy="1331"/>
                    <a:chOff x="2864" y="2020"/>
                    <a:chExt cx="2462" cy="1331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3" cy="346"/>
                    </a:xfrm>
                    <a:custGeom>
                      <a:avLst/>
                      <a:gdLst>
                        <a:gd name="T0" fmla="*/ 0 w 2736"/>
                        <a:gd name="T1" fmla="*/ 25 h 504"/>
                        <a:gd name="T2" fmla="*/ 32 w 2736"/>
                        <a:gd name="T3" fmla="*/ 8 h 504"/>
                        <a:gd name="T4" fmla="*/ 66 w 2736"/>
                        <a:gd name="T5" fmla="*/ 1 h 504"/>
                        <a:gd name="T6" fmla="*/ 101 w 2736"/>
                        <a:gd name="T7" fmla="*/ 1 h 504"/>
                        <a:gd name="T8" fmla="*/ 101 w 2736"/>
                        <a:gd name="T9" fmla="*/ 5 h 504"/>
                        <a:gd name="T10" fmla="*/ 66 w 2736"/>
                        <a:gd name="T11" fmla="*/ 5 h 504"/>
                        <a:gd name="T12" fmla="*/ 24 w 2736"/>
                        <a:gd name="T13" fmla="*/ 14 h 504"/>
                        <a:gd name="T14" fmla="*/ 0 w 2736"/>
                        <a:gd name="T15" fmla="*/ 2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6"/>
                      <a:ext cx="974" cy="545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4 w 1769"/>
                        <a:gd name="T3" fmla="*/ 3 h 791"/>
                        <a:gd name="T4" fmla="*/ 10 w 1769"/>
                        <a:gd name="T5" fmla="*/ 10 h 791"/>
                        <a:gd name="T6" fmla="*/ 14 w 1769"/>
                        <a:gd name="T7" fmla="*/ 22 h 791"/>
                        <a:gd name="T8" fmla="*/ 15 w 1769"/>
                        <a:gd name="T9" fmla="*/ 31 h 791"/>
                        <a:gd name="T10" fmla="*/ 14 w 1769"/>
                        <a:gd name="T11" fmla="*/ 40 h 791"/>
                        <a:gd name="T12" fmla="*/ 13 w 1769"/>
                        <a:gd name="T13" fmla="*/ 32 h 791"/>
                        <a:gd name="T14" fmla="*/ 12 w 1769"/>
                        <a:gd name="T15" fmla="*/ 23 h 791"/>
                        <a:gd name="T16" fmla="*/ 9 w 1769"/>
                        <a:gd name="T17" fmla="*/ 15 h 791"/>
                        <a:gd name="T18" fmla="*/ 5 w 1769"/>
                        <a:gd name="T19" fmla="*/ 8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0" y="1804"/>
                    <a:ext cx="2478" cy="1064"/>
                    <a:chOff x="2896" y="1832"/>
                    <a:chExt cx="2478" cy="1064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6" y="1831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8 h 504"/>
                        <a:gd name="T2" fmla="*/ 23 w 2736"/>
                        <a:gd name="T3" fmla="*/ 3 h 504"/>
                        <a:gd name="T4" fmla="*/ 47 w 2736"/>
                        <a:gd name="T5" fmla="*/ 1 h 504"/>
                        <a:gd name="T6" fmla="*/ 72 w 2736"/>
                        <a:gd name="T7" fmla="*/ 1 h 504"/>
                        <a:gd name="T8" fmla="*/ 72 w 2736"/>
                        <a:gd name="T9" fmla="*/ 2 h 504"/>
                        <a:gd name="T10" fmla="*/ 46 w 2736"/>
                        <a:gd name="T11" fmla="*/ 2 h 504"/>
                        <a:gd name="T12" fmla="*/ 17 w 2736"/>
                        <a:gd name="T13" fmla="*/ 5 h 504"/>
                        <a:gd name="T14" fmla="*/ 0 w 2736"/>
                        <a:gd name="T15" fmla="*/ 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3 w 1769"/>
                        <a:gd name="T3" fmla="*/ 1 h 791"/>
                        <a:gd name="T4" fmla="*/ 7 w 1769"/>
                        <a:gd name="T5" fmla="*/ 4 h 791"/>
                        <a:gd name="T6" fmla="*/ 9 w 1769"/>
                        <a:gd name="T7" fmla="*/ 7 h 791"/>
                        <a:gd name="T8" fmla="*/ 10 w 1769"/>
                        <a:gd name="T9" fmla="*/ 10 h 791"/>
                        <a:gd name="T10" fmla="*/ 10 w 1769"/>
                        <a:gd name="T11" fmla="*/ 14 h 791"/>
                        <a:gd name="T12" fmla="*/ 9 w 1769"/>
                        <a:gd name="T13" fmla="*/ 11 h 791"/>
                        <a:gd name="T14" fmla="*/ 8 w 1769"/>
                        <a:gd name="T15" fmla="*/ 8 h 791"/>
                        <a:gd name="T16" fmla="*/ 7 w 1769"/>
                        <a:gd name="T17" fmla="*/ 5 h 791"/>
                        <a:gd name="T18" fmla="*/ 4 w 1769"/>
                        <a:gd name="T19" fmla="*/ 2 h 791"/>
                        <a:gd name="T20" fmla="*/ 0 w 1769"/>
                        <a:gd name="T21" fmla="*/ 1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19 h 504"/>
                        <a:gd name="T2" fmla="*/ 17 w 2736"/>
                        <a:gd name="T3" fmla="*/ 7 h 504"/>
                        <a:gd name="T4" fmla="*/ 36 w 2736"/>
                        <a:gd name="T5" fmla="*/ 1 h 504"/>
                        <a:gd name="T6" fmla="*/ 55 w 2736"/>
                        <a:gd name="T7" fmla="*/ 1 h 504"/>
                        <a:gd name="T8" fmla="*/ 54 w 2736"/>
                        <a:gd name="T9" fmla="*/ 4 h 504"/>
                        <a:gd name="T10" fmla="*/ 36 w 2736"/>
                        <a:gd name="T11" fmla="*/ 4 h 504"/>
                        <a:gd name="T12" fmla="*/ 13 w 2736"/>
                        <a:gd name="T13" fmla="*/ 11 h 504"/>
                        <a:gd name="T14" fmla="*/ 0 w 2736"/>
                        <a:gd name="T15" fmla="*/ 1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6"/>
                      <a:ext cx="901" cy="527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3 w 1769"/>
                        <a:gd name="T3" fmla="*/ 2 h 791"/>
                        <a:gd name="T4" fmla="*/ 5 w 1769"/>
                        <a:gd name="T5" fmla="*/ 7 h 791"/>
                        <a:gd name="T6" fmla="*/ 7 w 1769"/>
                        <a:gd name="T7" fmla="*/ 17 h 791"/>
                        <a:gd name="T8" fmla="*/ 8 w 1769"/>
                        <a:gd name="T9" fmla="*/ 23 h 791"/>
                        <a:gd name="T10" fmla="*/ 8 w 1769"/>
                        <a:gd name="T11" fmla="*/ 31 h 791"/>
                        <a:gd name="T12" fmla="*/ 7 w 1769"/>
                        <a:gd name="T13" fmla="*/ 25 h 791"/>
                        <a:gd name="T14" fmla="*/ 6 w 1769"/>
                        <a:gd name="T15" fmla="*/ 17 h 791"/>
                        <a:gd name="T16" fmla="*/ 5 w 1769"/>
                        <a:gd name="T17" fmla="*/ 11 h 791"/>
                        <a:gd name="T18" fmla="*/ 3 w 1769"/>
                        <a:gd name="T19" fmla="*/ 6 h 791"/>
                        <a:gd name="T20" fmla="*/ 0 w 1769"/>
                        <a:gd name="T21" fmla="*/ 3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1" cy="657"/>
                    <a:chOff x="2958" y="1414"/>
                    <a:chExt cx="2341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4" cy="312"/>
                    </a:xfrm>
                    <a:custGeom>
                      <a:avLst/>
                      <a:gdLst>
                        <a:gd name="T0" fmla="*/ 0 w 2736"/>
                        <a:gd name="T1" fmla="*/ 11 h 504"/>
                        <a:gd name="T2" fmla="*/ 9 w 2736"/>
                        <a:gd name="T3" fmla="*/ 4 h 504"/>
                        <a:gd name="T4" fmla="*/ 19 w 2736"/>
                        <a:gd name="T5" fmla="*/ 1 h 504"/>
                        <a:gd name="T6" fmla="*/ 28 w 2736"/>
                        <a:gd name="T7" fmla="*/ 1 h 504"/>
                        <a:gd name="T8" fmla="*/ 28 w 2736"/>
                        <a:gd name="T9" fmla="*/ 2 h 504"/>
                        <a:gd name="T10" fmla="*/ 18 w 2736"/>
                        <a:gd name="T11" fmla="*/ 2 h 504"/>
                        <a:gd name="T12" fmla="*/ 7 w 2736"/>
                        <a:gd name="T13" fmla="*/ 7 h 504"/>
                        <a:gd name="T14" fmla="*/ 0 w 2736"/>
                        <a:gd name="T15" fmla="*/ 1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82"/>
                      <a:ext cx="830" cy="489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1 w 1769"/>
                        <a:gd name="T3" fmla="*/ 1 h 791"/>
                        <a:gd name="T4" fmla="*/ 3 w 1769"/>
                        <a:gd name="T5" fmla="*/ 4 h 791"/>
                        <a:gd name="T6" fmla="*/ 4 w 1769"/>
                        <a:gd name="T7" fmla="*/ 9 h 791"/>
                        <a:gd name="T8" fmla="*/ 4 w 1769"/>
                        <a:gd name="T9" fmla="*/ 12 h 791"/>
                        <a:gd name="T10" fmla="*/ 4 w 1769"/>
                        <a:gd name="T11" fmla="*/ 17 h 791"/>
                        <a:gd name="T12" fmla="*/ 4 w 1769"/>
                        <a:gd name="T13" fmla="*/ 14 h 791"/>
                        <a:gd name="T14" fmla="*/ 3 w 1769"/>
                        <a:gd name="T15" fmla="*/ 9 h 791"/>
                        <a:gd name="T16" fmla="*/ 3 w 1769"/>
                        <a:gd name="T17" fmla="*/ 7 h 791"/>
                        <a:gd name="T18" fmla="*/ 1 w 1769"/>
                        <a:gd name="T19" fmla="*/ 4 h 791"/>
                        <a:gd name="T20" fmla="*/ 0 w 1769"/>
                        <a:gd name="T21" fmla="*/ 1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2"/>
                    <a:chOff x="2983" y="1269"/>
                    <a:chExt cx="2150" cy="342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20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4 w 2736"/>
                        <a:gd name="T3" fmla="*/ 0 h 504"/>
                        <a:gd name="T4" fmla="*/ 8 w 2736"/>
                        <a:gd name="T5" fmla="*/ 0 h 504"/>
                        <a:gd name="T6" fmla="*/ 13 w 2736"/>
                        <a:gd name="T7" fmla="*/ 0 h 504"/>
                        <a:gd name="T8" fmla="*/ 13 w 2736"/>
                        <a:gd name="T9" fmla="*/ 0 h 504"/>
                        <a:gd name="T10" fmla="*/ 8 w 2736"/>
                        <a:gd name="T11" fmla="*/ 0 h 504"/>
                        <a:gd name="T12" fmla="*/ 3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2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1 w 1769"/>
                        <a:gd name="T5" fmla="*/ 0 h 791"/>
                        <a:gd name="T6" fmla="*/ 2 w 1769"/>
                        <a:gd name="T7" fmla="*/ 0 h 791"/>
                        <a:gd name="T8" fmla="*/ 2 w 1769"/>
                        <a:gd name="T9" fmla="*/ 1 h 791"/>
                        <a:gd name="T10" fmla="*/ 2 w 1769"/>
                        <a:gd name="T11" fmla="*/ 1 h 791"/>
                        <a:gd name="T12" fmla="*/ 2 w 1769"/>
                        <a:gd name="T13" fmla="*/ 1 h 791"/>
                        <a:gd name="T14" fmla="*/ 2 w 1769"/>
                        <a:gd name="T15" fmla="*/ 0 h 791"/>
                        <a:gd name="T16" fmla="*/ 1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0"/>
                    <a:ext cx="1879" cy="426"/>
                    <a:chOff x="2938" y="918"/>
                    <a:chExt cx="1879" cy="426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8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1 w 2736"/>
                        <a:gd name="T3" fmla="*/ 0 h 504"/>
                        <a:gd name="T4" fmla="*/ 3 w 2736"/>
                        <a:gd name="T5" fmla="*/ 0 h 504"/>
                        <a:gd name="T6" fmla="*/ 5 w 2736"/>
                        <a:gd name="T7" fmla="*/ 0 h 504"/>
                        <a:gd name="T8" fmla="*/ 5 w 2736"/>
                        <a:gd name="T9" fmla="*/ 0 h 504"/>
                        <a:gd name="T10" fmla="*/ 3 w 2736"/>
                        <a:gd name="T11" fmla="*/ 0 h 504"/>
                        <a:gd name="T12" fmla="*/ 1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9"/>
                      <a:ext cx="662" cy="336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0 w 1769"/>
                        <a:gd name="T5" fmla="*/ 0 h 791"/>
                        <a:gd name="T6" fmla="*/ 0 w 1769"/>
                        <a:gd name="T7" fmla="*/ 0 h 791"/>
                        <a:gd name="T8" fmla="*/ 1 w 1769"/>
                        <a:gd name="T9" fmla="*/ 0 h 791"/>
                        <a:gd name="T10" fmla="*/ 0 w 1769"/>
                        <a:gd name="T11" fmla="*/ 1 h 791"/>
                        <a:gd name="T12" fmla="*/ 0 w 1769"/>
                        <a:gd name="T13" fmla="*/ 0 h 791"/>
                        <a:gd name="T14" fmla="*/ 0 w 1769"/>
                        <a:gd name="T15" fmla="*/ 0 h 791"/>
                        <a:gd name="T16" fmla="*/ 0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8"/>
                      <a:ext cx="1724" cy="313"/>
                    </a:xfrm>
                    <a:custGeom>
                      <a:avLst/>
                      <a:gdLst>
                        <a:gd name="T0" fmla="*/ 0 w 2736"/>
                        <a:gd name="T1" fmla="*/ 11 h 504"/>
                        <a:gd name="T2" fmla="*/ 21 w 2736"/>
                        <a:gd name="T3" fmla="*/ 4 h 504"/>
                        <a:gd name="T4" fmla="*/ 44 w 2736"/>
                        <a:gd name="T5" fmla="*/ 1 h 504"/>
                        <a:gd name="T6" fmla="*/ 68 w 2736"/>
                        <a:gd name="T7" fmla="*/ 1 h 504"/>
                        <a:gd name="T8" fmla="*/ 67 w 2736"/>
                        <a:gd name="T9" fmla="*/ 2 h 504"/>
                        <a:gd name="T10" fmla="*/ 44 w 2736"/>
                        <a:gd name="T11" fmla="*/ 2 h 504"/>
                        <a:gd name="T12" fmla="*/ 16 w 2736"/>
                        <a:gd name="T13" fmla="*/ 7 h 504"/>
                        <a:gd name="T14" fmla="*/ 0 w 2736"/>
                        <a:gd name="T15" fmla="*/ 1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1"/>
                      <a:ext cx="926" cy="49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3 w 1769"/>
                        <a:gd name="T3" fmla="*/ 1 h 791"/>
                        <a:gd name="T4" fmla="*/ 7 w 1769"/>
                        <a:gd name="T5" fmla="*/ 4 h 791"/>
                        <a:gd name="T6" fmla="*/ 9 w 1769"/>
                        <a:gd name="T7" fmla="*/ 9 h 791"/>
                        <a:gd name="T8" fmla="*/ 10 w 1769"/>
                        <a:gd name="T9" fmla="*/ 14 h 791"/>
                        <a:gd name="T10" fmla="*/ 9 w 1769"/>
                        <a:gd name="T11" fmla="*/ 17 h 791"/>
                        <a:gd name="T12" fmla="*/ 9 w 1769"/>
                        <a:gd name="T13" fmla="*/ 14 h 791"/>
                        <a:gd name="T14" fmla="*/ 8 w 1769"/>
                        <a:gd name="T15" fmla="*/ 10 h 791"/>
                        <a:gd name="T16" fmla="*/ 6 w 1769"/>
                        <a:gd name="T17" fmla="*/ 7 h 791"/>
                        <a:gd name="T18" fmla="*/ 3 w 1769"/>
                        <a:gd name="T19" fmla="*/ 4 h 791"/>
                        <a:gd name="T20" fmla="*/ 0 w 1769"/>
                        <a:gd name="T21" fmla="*/ 1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1" cy="1334"/>
                    <a:chOff x="-5" y="2196"/>
                    <a:chExt cx="2461" cy="1334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2" cy="348"/>
                    </a:xfrm>
                    <a:custGeom>
                      <a:avLst/>
                      <a:gdLst>
                        <a:gd name="T0" fmla="*/ 0 w 2736"/>
                        <a:gd name="T1" fmla="*/ 26 h 504"/>
                        <a:gd name="T2" fmla="*/ 32 w 2736"/>
                        <a:gd name="T3" fmla="*/ 8 h 504"/>
                        <a:gd name="T4" fmla="*/ 66 w 2736"/>
                        <a:gd name="T5" fmla="*/ 1 h 504"/>
                        <a:gd name="T6" fmla="*/ 101 w 2736"/>
                        <a:gd name="T7" fmla="*/ 1 h 504"/>
                        <a:gd name="T8" fmla="*/ 101 w 2736"/>
                        <a:gd name="T9" fmla="*/ 6 h 504"/>
                        <a:gd name="T10" fmla="*/ 66 w 2736"/>
                        <a:gd name="T11" fmla="*/ 6 h 504"/>
                        <a:gd name="T12" fmla="*/ 24 w 2736"/>
                        <a:gd name="T13" fmla="*/ 15 h 504"/>
                        <a:gd name="T14" fmla="*/ 0 w 2736"/>
                        <a:gd name="T15" fmla="*/ 2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3" cy="546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4 w 1769"/>
                        <a:gd name="T3" fmla="*/ 3 h 791"/>
                        <a:gd name="T4" fmla="*/ 10 w 1769"/>
                        <a:gd name="T5" fmla="*/ 10 h 791"/>
                        <a:gd name="T6" fmla="*/ 14 w 1769"/>
                        <a:gd name="T7" fmla="*/ 22 h 791"/>
                        <a:gd name="T8" fmla="*/ 15 w 1769"/>
                        <a:gd name="T9" fmla="*/ 32 h 791"/>
                        <a:gd name="T10" fmla="*/ 14 w 1769"/>
                        <a:gd name="T11" fmla="*/ 41 h 791"/>
                        <a:gd name="T12" fmla="*/ 13 w 1769"/>
                        <a:gd name="T13" fmla="*/ 32 h 791"/>
                        <a:gd name="T14" fmla="*/ 12 w 1769"/>
                        <a:gd name="T15" fmla="*/ 23 h 791"/>
                        <a:gd name="T16" fmla="*/ 9 w 1769"/>
                        <a:gd name="T17" fmla="*/ 15 h 791"/>
                        <a:gd name="T18" fmla="*/ 5 w 1769"/>
                        <a:gd name="T19" fmla="*/ 8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3"/>
                    <a:chOff x="-52" y="2009"/>
                    <a:chExt cx="2477" cy="1063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8 h 504"/>
                        <a:gd name="T2" fmla="*/ 23 w 2736"/>
                        <a:gd name="T3" fmla="*/ 3 h 504"/>
                        <a:gd name="T4" fmla="*/ 47 w 2736"/>
                        <a:gd name="T5" fmla="*/ 1 h 504"/>
                        <a:gd name="T6" fmla="*/ 72 w 2736"/>
                        <a:gd name="T7" fmla="*/ 1 h 504"/>
                        <a:gd name="T8" fmla="*/ 72 w 2736"/>
                        <a:gd name="T9" fmla="*/ 2 h 504"/>
                        <a:gd name="T10" fmla="*/ 46 w 2736"/>
                        <a:gd name="T11" fmla="*/ 2 h 504"/>
                        <a:gd name="T12" fmla="*/ 17 w 2736"/>
                        <a:gd name="T13" fmla="*/ 5 h 504"/>
                        <a:gd name="T14" fmla="*/ 0 w 2736"/>
                        <a:gd name="T15" fmla="*/ 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6"/>
                      <a:ext cx="932" cy="476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3 w 1769"/>
                        <a:gd name="T3" fmla="*/ 1 h 791"/>
                        <a:gd name="T4" fmla="*/ 7 w 1769"/>
                        <a:gd name="T5" fmla="*/ 4 h 791"/>
                        <a:gd name="T6" fmla="*/ 9 w 1769"/>
                        <a:gd name="T7" fmla="*/ 7 h 791"/>
                        <a:gd name="T8" fmla="*/ 10 w 1769"/>
                        <a:gd name="T9" fmla="*/ 10 h 791"/>
                        <a:gd name="T10" fmla="*/ 10 w 1769"/>
                        <a:gd name="T11" fmla="*/ 14 h 791"/>
                        <a:gd name="T12" fmla="*/ 9 w 1769"/>
                        <a:gd name="T13" fmla="*/ 11 h 791"/>
                        <a:gd name="T14" fmla="*/ 8 w 1769"/>
                        <a:gd name="T15" fmla="*/ 8 h 791"/>
                        <a:gd name="T16" fmla="*/ 7 w 1769"/>
                        <a:gd name="T17" fmla="*/ 5 h 791"/>
                        <a:gd name="T18" fmla="*/ 4 w 1769"/>
                        <a:gd name="T19" fmla="*/ 2 h 791"/>
                        <a:gd name="T20" fmla="*/ 0 w 1769"/>
                        <a:gd name="T21" fmla="*/ 1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6"/>
                    <a:ext cx="2472" cy="927"/>
                    <a:chOff x="-74" y="1814"/>
                    <a:chExt cx="2472" cy="927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19 h 504"/>
                        <a:gd name="T2" fmla="*/ 17 w 2736"/>
                        <a:gd name="T3" fmla="*/ 7 h 504"/>
                        <a:gd name="T4" fmla="*/ 36 w 2736"/>
                        <a:gd name="T5" fmla="*/ 1 h 504"/>
                        <a:gd name="T6" fmla="*/ 55 w 2736"/>
                        <a:gd name="T7" fmla="*/ 1 h 504"/>
                        <a:gd name="T8" fmla="*/ 54 w 2736"/>
                        <a:gd name="T9" fmla="*/ 4 h 504"/>
                        <a:gd name="T10" fmla="*/ 36 w 2736"/>
                        <a:gd name="T11" fmla="*/ 4 h 504"/>
                        <a:gd name="T12" fmla="*/ 13 w 2736"/>
                        <a:gd name="T13" fmla="*/ 11 h 504"/>
                        <a:gd name="T14" fmla="*/ 0 w 2736"/>
                        <a:gd name="T15" fmla="*/ 1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7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3 w 1769"/>
                        <a:gd name="T3" fmla="*/ 2 h 791"/>
                        <a:gd name="T4" fmla="*/ 5 w 1769"/>
                        <a:gd name="T5" fmla="*/ 7 h 791"/>
                        <a:gd name="T6" fmla="*/ 7 w 1769"/>
                        <a:gd name="T7" fmla="*/ 17 h 791"/>
                        <a:gd name="T8" fmla="*/ 8 w 1769"/>
                        <a:gd name="T9" fmla="*/ 23 h 791"/>
                        <a:gd name="T10" fmla="*/ 8 w 1769"/>
                        <a:gd name="T11" fmla="*/ 31 h 791"/>
                        <a:gd name="T12" fmla="*/ 7 w 1769"/>
                        <a:gd name="T13" fmla="*/ 25 h 791"/>
                        <a:gd name="T14" fmla="*/ 6 w 1769"/>
                        <a:gd name="T15" fmla="*/ 17 h 791"/>
                        <a:gd name="T16" fmla="*/ 5 w 1769"/>
                        <a:gd name="T17" fmla="*/ 11 h 791"/>
                        <a:gd name="T18" fmla="*/ 3 w 1769"/>
                        <a:gd name="T19" fmla="*/ 6 h 791"/>
                        <a:gd name="T20" fmla="*/ 0 w 1769"/>
                        <a:gd name="T21" fmla="*/ 3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</p:grpSp>
              <p:grpSp>
                <p:nvGrpSpPr>
                  <p:cNvPr id="46" name="Group 183"/>
                  <p:cNvGrpSpPr>
                    <a:grpSpLocks/>
                  </p:cNvGrpSpPr>
                  <p:nvPr/>
                </p:nvGrpSpPr>
                <p:grpSpPr bwMode="auto">
                  <a:xfrm>
                    <a:off x="97" y="1563"/>
                    <a:ext cx="2339" cy="656"/>
                    <a:chOff x="23" y="1591"/>
                    <a:chExt cx="2339" cy="656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8" y="1591"/>
                      <a:ext cx="1544" cy="313"/>
                    </a:xfrm>
                    <a:custGeom>
                      <a:avLst/>
                      <a:gdLst>
                        <a:gd name="T0" fmla="*/ 0 w 2736"/>
                        <a:gd name="T1" fmla="*/ 11 h 504"/>
                        <a:gd name="T2" fmla="*/ 9 w 2736"/>
                        <a:gd name="T3" fmla="*/ 4 h 504"/>
                        <a:gd name="T4" fmla="*/ 19 w 2736"/>
                        <a:gd name="T5" fmla="*/ 1 h 504"/>
                        <a:gd name="T6" fmla="*/ 28 w 2736"/>
                        <a:gd name="T7" fmla="*/ 1 h 504"/>
                        <a:gd name="T8" fmla="*/ 28 w 2736"/>
                        <a:gd name="T9" fmla="*/ 2 h 504"/>
                        <a:gd name="T10" fmla="*/ 18 w 2736"/>
                        <a:gd name="T11" fmla="*/ 2 h 504"/>
                        <a:gd name="T12" fmla="*/ 7 w 2736"/>
                        <a:gd name="T13" fmla="*/ 7 h 504"/>
                        <a:gd name="T14" fmla="*/ 0 w 2736"/>
                        <a:gd name="T15" fmla="*/ 1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58"/>
                      <a:ext cx="830" cy="489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1 w 1769"/>
                        <a:gd name="T3" fmla="*/ 1 h 791"/>
                        <a:gd name="T4" fmla="*/ 3 w 1769"/>
                        <a:gd name="T5" fmla="*/ 4 h 791"/>
                        <a:gd name="T6" fmla="*/ 4 w 1769"/>
                        <a:gd name="T7" fmla="*/ 9 h 791"/>
                        <a:gd name="T8" fmla="*/ 4 w 1769"/>
                        <a:gd name="T9" fmla="*/ 12 h 791"/>
                        <a:gd name="T10" fmla="*/ 4 w 1769"/>
                        <a:gd name="T11" fmla="*/ 17 h 791"/>
                        <a:gd name="T12" fmla="*/ 4 w 1769"/>
                        <a:gd name="T13" fmla="*/ 14 h 791"/>
                        <a:gd name="T14" fmla="*/ 3 w 1769"/>
                        <a:gd name="T15" fmla="*/ 9 h 791"/>
                        <a:gd name="T16" fmla="*/ 3 w 1769"/>
                        <a:gd name="T17" fmla="*/ 7 h 791"/>
                        <a:gd name="T18" fmla="*/ 1 w 1769"/>
                        <a:gd name="T19" fmla="*/ 4 h 791"/>
                        <a:gd name="T20" fmla="*/ 0 w 1769"/>
                        <a:gd name="T21" fmla="*/ 1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7"/>
                    <a:ext cx="2150" cy="344"/>
                    <a:chOff x="189" y="1445"/>
                    <a:chExt cx="2150" cy="344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4 w 2736"/>
                        <a:gd name="T3" fmla="*/ 0 h 504"/>
                        <a:gd name="T4" fmla="*/ 8 w 2736"/>
                        <a:gd name="T5" fmla="*/ 0 h 504"/>
                        <a:gd name="T6" fmla="*/ 13 w 2736"/>
                        <a:gd name="T7" fmla="*/ 0 h 504"/>
                        <a:gd name="T8" fmla="*/ 13 w 2736"/>
                        <a:gd name="T9" fmla="*/ 0 h 504"/>
                        <a:gd name="T10" fmla="*/ 8 w 2736"/>
                        <a:gd name="T11" fmla="*/ 0 h 504"/>
                        <a:gd name="T12" fmla="*/ 3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5"/>
                      <a:ext cx="754" cy="344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1 w 1769"/>
                        <a:gd name="T5" fmla="*/ 0 h 791"/>
                        <a:gd name="T6" fmla="*/ 2 w 1769"/>
                        <a:gd name="T7" fmla="*/ 0 h 791"/>
                        <a:gd name="T8" fmla="*/ 2 w 1769"/>
                        <a:gd name="T9" fmla="*/ 1 h 791"/>
                        <a:gd name="T10" fmla="*/ 2 w 1769"/>
                        <a:gd name="T11" fmla="*/ 1 h 791"/>
                        <a:gd name="T12" fmla="*/ 2 w 1769"/>
                        <a:gd name="T13" fmla="*/ 1 h 791"/>
                        <a:gd name="T14" fmla="*/ 2 w 1769"/>
                        <a:gd name="T15" fmla="*/ 0 h 791"/>
                        <a:gd name="T16" fmla="*/ 1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1 w 2736"/>
                        <a:gd name="T3" fmla="*/ 0 h 504"/>
                        <a:gd name="T4" fmla="*/ 3 w 2736"/>
                        <a:gd name="T5" fmla="*/ 0 h 504"/>
                        <a:gd name="T6" fmla="*/ 5 w 2736"/>
                        <a:gd name="T7" fmla="*/ 0 h 504"/>
                        <a:gd name="T8" fmla="*/ 5 w 2736"/>
                        <a:gd name="T9" fmla="*/ 0 h 504"/>
                        <a:gd name="T10" fmla="*/ 3 w 2736"/>
                        <a:gd name="T11" fmla="*/ 0 h 504"/>
                        <a:gd name="T12" fmla="*/ 1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40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0 w 1769"/>
                        <a:gd name="T5" fmla="*/ 0 h 791"/>
                        <a:gd name="T6" fmla="*/ 0 w 1769"/>
                        <a:gd name="T7" fmla="*/ 0 h 791"/>
                        <a:gd name="T8" fmla="*/ 1 w 1769"/>
                        <a:gd name="T9" fmla="*/ 1 h 791"/>
                        <a:gd name="T10" fmla="*/ 0 w 1769"/>
                        <a:gd name="T11" fmla="*/ 1 h 791"/>
                        <a:gd name="T12" fmla="*/ 0 w 1769"/>
                        <a:gd name="T13" fmla="*/ 1 h 791"/>
                        <a:gd name="T14" fmla="*/ 0 w 1769"/>
                        <a:gd name="T15" fmla="*/ 0 h 791"/>
                        <a:gd name="T16" fmla="*/ 0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2"/>
                    <a:ext cx="1849" cy="553"/>
                    <a:chOff x="616" y="900"/>
                    <a:chExt cx="1849" cy="553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2" y="1238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1 w 2736"/>
                        <a:gd name="T3" fmla="*/ 0 h 504"/>
                        <a:gd name="T4" fmla="*/ 3 w 2736"/>
                        <a:gd name="T5" fmla="*/ 0 h 504"/>
                        <a:gd name="T6" fmla="*/ 5 w 2736"/>
                        <a:gd name="T7" fmla="*/ 0 h 504"/>
                        <a:gd name="T8" fmla="*/ 5 w 2736"/>
                        <a:gd name="T9" fmla="*/ 0 h 504"/>
                        <a:gd name="T10" fmla="*/ 3 w 2736"/>
                        <a:gd name="T11" fmla="*/ 0 h 504"/>
                        <a:gd name="T12" fmla="*/ 1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1"/>
                      <a:ext cx="662" cy="336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0 w 1769"/>
                        <a:gd name="T5" fmla="*/ 0 h 791"/>
                        <a:gd name="T6" fmla="*/ 0 w 1769"/>
                        <a:gd name="T7" fmla="*/ 0 h 791"/>
                        <a:gd name="T8" fmla="*/ 1 w 1769"/>
                        <a:gd name="T9" fmla="*/ 0 h 791"/>
                        <a:gd name="T10" fmla="*/ 0 w 1769"/>
                        <a:gd name="T11" fmla="*/ 1 h 791"/>
                        <a:gd name="T12" fmla="*/ 0 w 1769"/>
                        <a:gd name="T13" fmla="*/ 0 h 791"/>
                        <a:gd name="T14" fmla="*/ 0 w 1769"/>
                        <a:gd name="T15" fmla="*/ 0 h 791"/>
                        <a:gd name="T16" fmla="*/ 0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90"/>
                    <a:ext cx="1767" cy="742"/>
                    <a:chOff x="911" y="590"/>
                    <a:chExt cx="1767" cy="742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1 w 2736"/>
                        <a:gd name="T3" fmla="*/ 0 h 504"/>
                        <a:gd name="T4" fmla="*/ 3 w 2736"/>
                        <a:gd name="T5" fmla="*/ 0 h 504"/>
                        <a:gd name="T6" fmla="*/ 5 w 2736"/>
                        <a:gd name="T7" fmla="*/ 0 h 504"/>
                        <a:gd name="T8" fmla="*/ 5 w 2736"/>
                        <a:gd name="T9" fmla="*/ 0 h 504"/>
                        <a:gd name="T10" fmla="*/ 3 w 2736"/>
                        <a:gd name="T11" fmla="*/ 0 h 504"/>
                        <a:gd name="T12" fmla="*/ 1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7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0 w 1769"/>
                        <a:gd name="T5" fmla="*/ 0 h 791"/>
                        <a:gd name="T6" fmla="*/ 0 w 1769"/>
                        <a:gd name="T7" fmla="*/ 0 h 791"/>
                        <a:gd name="T8" fmla="*/ 1 w 1769"/>
                        <a:gd name="T9" fmla="*/ 1 h 791"/>
                        <a:gd name="T10" fmla="*/ 0 w 1769"/>
                        <a:gd name="T11" fmla="*/ 1 h 791"/>
                        <a:gd name="T12" fmla="*/ 0 w 1769"/>
                        <a:gd name="T13" fmla="*/ 1 h 791"/>
                        <a:gd name="T14" fmla="*/ 0 w 1769"/>
                        <a:gd name="T15" fmla="*/ 0 h 791"/>
                        <a:gd name="T16" fmla="*/ 0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2 w 2736"/>
                        <a:gd name="T3" fmla="*/ 0 h 504"/>
                        <a:gd name="T4" fmla="*/ 3 w 2736"/>
                        <a:gd name="T5" fmla="*/ 0 h 504"/>
                        <a:gd name="T6" fmla="*/ 5 w 2736"/>
                        <a:gd name="T7" fmla="*/ 0 h 504"/>
                        <a:gd name="T8" fmla="*/ 5 w 2736"/>
                        <a:gd name="T9" fmla="*/ 0 h 504"/>
                        <a:gd name="T10" fmla="*/ 3 w 2736"/>
                        <a:gd name="T11" fmla="*/ 0 h 504"/>
                        <a:gd name="T12" fmla="*/ 1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9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0 w 1769"/>
                        <a:gd name="T5" fmla="*/ 0 h 791"/>
                        <a:gd name="T6" fmla="*/ 1 w 1769"/>
                        <a:gd name="T7" fmla="*/ 0 h 791"/>
                        <a:gd name="T8" fmla="*/ 1 w 1769"/>
                        <a:gd name="T9" fmla="*/ 1 h 791"/>
                        <a:gd name="T10" fmla="*/ 1 w 1769"/>
                        <a:gd name="T11" fmla="*/ 1 h 791"/>
                        <a:gd name="T12" fmla="*/ 1 w 1769"/>
                        <a:gd name="T13" fmla="*/ 1 h 791"/>
                        <a:gd name="T14" fmla="*/ 1 w 1769"/>
                        <a:gd name="T15" fmla="*/ 0 h 791"/>
                        <a:gd name="T16" fmla="*/ 0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4"/>
                    <a:ext cx="778" cy="1515"/>
                    <a:chOff x="1633" y="102"/>
                    <a:chExt cx="778" cy="1515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3" y="959"/>
                      <a:ext cx="1101" cy="215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1 w 2736"/>
                        <a:gd name="T3" fmla="*/ 0 h 504"/>
                        <a:gd name="T4" fmla="*/ 1 w 2736"/>
                        <a:gd name="T5" fmla="*/ 0 h 504"/>
                        <a:gd name="T6" fmla="*/ 2 w 2736"/>
                        <a:gd name="T7" fmla="*/ 0 h 504"/>
                        <a:gd name="T8" fmla="*/ 2 w 2736"/>
                        <a:gd name="T9" fmla="*/ 0 h 504"/>
                        <a:gd name="T10" fmla="*/ 1 w 2736"/>
                        <a:gd name="T11" fmla="*/ 0 h 504"/>
                        <a:gd name="T12" fmla="*/ 0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29"/>
                      <a:ext cx="591" cy="338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0 w 1769"/>
                        <a:gd name="T5" fmla="*/ 0 h 791"/>
                        <a:gd name="T6" fmla="*/ 0 w 1769"/>
                        <a:gd name="T7" fmla="*/ 0 h 791"/>
                        <a:gd name="T8" fmla="*/ 0 w 1769"/>
                        <a:gd name="T9" fmla="*/ 1 h 791"/>
                        <a:gd name="T10" fmla="*/ 0 w 1769"/>
                        <a:gd name="T11" fmla="*/ 1 h 791"/>
                        <a:gd name="T12" fmla="*/ 0 w 1769"/>
                        <a:gd name="T13" fmla="*/ 1 h 791"/>
                        <a:gd name="T14" fmla="*/ 0 w 1769"/>
                        <a:gd name="T15" fmla="*/ 0 h 791"/>
                        <a:gd name="T16" fmla="*/ 0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1"/>
                    <a:ext cx="635" cy="1534"/>
                    <a:chOff x="1935" y="29"/>
                    <a:chExt cx="635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2" y="926"/>
                      <a:ext cx="1061" cy="215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0 w 2736"/>
                        <a:gd name="T3" fmla="*/ 0 h 504"/>
                        <a:gd name="T4" fmla="*/ 1 w 2736"/>
                        <a:gd name="T5" fmla="*/ 0 h 504"/>
                        <a:gd name="T6" fmla="*/ 1 w 2736"/>
                        <a:gd name="T7" fmla="*/ 0 h 504"/>
                        <a:gd name="T8" fmla="*/ 1 w 2736"/>
                        <a:gd name="T9" fmla="*/ 0 h 504"/>
                        <a:gd name="T10" fmla="*/ 1 w 2736"/>
                        <a:gd name="T11" fmla="*/ 0 h 504"/>
                        <a:gd name="T12" fmla="*/ 0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6"/>
                      <a:ext cx="570" cy="337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0 w 1769"/>
                        <a:gd name="T5" fmla="*/ 0 h 791"/>
                        <a:gd name="T6" fmla="*/ 0 w 1769"/>
                        <a:gd name="T7" fmla="*/ 0 h 791"/>
                        <a:gd name="T8" fmla="*/ 0 w 1769"/>
                        <a:gd name="T9" fmla="*/ 1 h 791"/>
                        <a:gd name="T10" fmla="*/ 0 w 1769"/>
                        <a:gd name="T11" fmla="*/ 1 h 791"/>
                        <a:gd name="T12" fmla="*/ 0 w 1769"/>
                        <a:gd name="T13" fmla="*/ 1 h 791"/>
                        <a:gd name="T14" fmla="*/ 0 w 1769"/>
                        <a:gd name="T15" fmla="*/ 0 h 791"/>
                        <a:gd name="T16" fmla="*/ 0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6" cy="566"/>
                    <a:chOff x="2822" y="672"/>
                    <a:chExt cx="1846" cy="566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1 w 2736"/>
                        <a:gd name="T3" fmla="*/ 0 h 504"/>
                        <a:gd name="T4" fmla="*/ 3 w 2736"/>
                        <a:gd name="T5" fmla="*/ 0 h 504"/>
                        <a:gd name="T6" fmla="*/ 5 w 2736"/>
                        <a:gd name="T7" fmla="*/ 0 h 504"/>
                        <a:gd name="T8" fmla="*/ 5 w 2736"/>
                        <a:gd name="T9" fmla="*/ 0 h 504"/>
                        <a:gd name="T10" fmla="*/ 3 w 2736"/>
                        <a:gd name="T11" fmla="*/ 0 h 504"/>
                        <a:gd name="T12" fmla="*/ 1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1"/>
                      <a:ext cx="663" cy="340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0 w 1769"/>
                        <a:gd name="T5" fmla="*/ 0 h 791"/>
                        <a:gd name="T6" fmla="*/ 0 w 1769"/>
                        <a:gd name="T7" fmla="*/ 0 h 791"/>
                        <a:gd name="T8" fmla="*/ 1 w 1769"/>
                        <a:gd name="T9" fmla="*/ 1 h 791"/>
                        <a:gd name="T10" fmla="*/ 0 w 1769"/>
                        <a:gd name="T11" fmla="*/ 1 h 791"/>
                        <a:gd name="T12" fmla="*/ 0 w 1769"/>
                        <a:gd name="T13" fmla="*/ 1 h 791"/>
                        <a:gd name="T14" fmla="*/ 0 w 1769"/>
                        <a:gd name="T15" fmla="*/ 0 h 791"/>
                        <a:gd name="T16" fmla="*/ 0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3" cy="717"/>
                    <a:chOff x="2683" y="445"/>
                    <a:chExt cx="1783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1 w 2736"/>
                        <a:gd name="T3" fmla="*/ 0 h 504"/>
                        <a:gd name="T4" fmla="*/ 3 w 2736"/>
                        <a:gd name="T5" fmla="*/ 0 h 504"/>
                        <a:gd name="T6" fmla="*/ 5 w 2736"/>
                        <a:gd name="T7" fmla="*/ 0 h 504"/>
                        <a:gd name="T8" fmla="*/ 5 w 2736"/>
                        <a:gd name="T9" fmla="*/ 0 h 504"/>
                        <a:gd name="T10" fmla="*/ 3 w 2736"/>
                        <a:gd name="T11" fmla="*/ 0 h 504"/>
                        <a:gd name="T12" fmla="*/ 1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5"/>
                      <a:ext cx="663" cy="339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0 w 1769"/>
                        <a:gd name="T5" fmla="*/ 0 h 791"/>
                        <a:gd name="T6" fmla="*/ 0 w 1769"/>
                        <a:gd name="T7" fmla="*/ 0 h 791"/>
                        <a:gd name="T8" fmla="*/ 1 w 1769"/>
                        <a:gd name="T9" fmla="*/ 1 h 791"/>
                        <a:gd name="T10" fmla="*/ 0 w 1769"/>
                        <a:gd name="T11" fmla="*/ 1 h 791"/>
                        <a:gd name="T12" fmla="*/ 0 w 1769"/>
                        <a:gd name="T13" fmla="*/ 1 h 791"/>
                        <a:gd name="T14" fmla="*/ 0 w 1769"/>
                        <a:gd name="T15" fmla="*/ 0 h 791"/>
                        <a:gd name="T16" fmla="*/ 0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6" y="949"/>
                    <a:ext cx="1026" cy="144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0 w 2736"/>
                      <a:gd name="T3" fmla="*/ 0 h 504"/>
                      <a:gd name="T4" fmla="*/ 1 w 2736"/>
                      <a:gd name="T5" fmla="*/ 0 h 504"/>
                      <a:gd name="T6" fmla="*/ 1 w 2736"/>
                      <a:gd name="T7" fmla="*/ 0 h 504"/>
                      <a:gd name="T8" fmla="*/ 1 w 2736"/>
                      <a:gd name="T9" fmla="*/ 0 h 504"/>
                      <a:gd name="T10" fmla="*/ 1 w 2736"/>
                      <a:gd name="T11" fmla="*/ 0 h 504"/>
                      <a:gd name="T12" fmla="*/ 0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0 h 791"/>
                      <a:gd name="T10" fmla="*/ 0 w 1769"/>
                      <a:gd name="T11" fmla="*/ 0 h 791"/>
                      <a:gd name="T12" fmla="*/ 0 w 1769"/>
                      <a:gd name="T13" fmla="*/ 0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38" cy="1520"/>
                    <a:chOff x="2800" y="41"/>
                    <a:chExt cx="638" cy="1520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0 w 2736"/>
                        <a:gd name="T3" fmla="*/ 0 h 504"/>
                        <a:gd name="T4" fmla="*/ 1 w 2736"/>
                        <a:gd name="T5" fmla="*/ 0 h 504"/>
                        <a:gd name="T6" fmla="*/ 1 w 2736"/>
                        <a:gd name="T7" fmla="*/ 0 h 504"/>
                        <a:gd name="T8" fmla="*/ 1 w 2736"/>
                        <a:gd name="T9" fmla="*/ 0 h 504"/>
                        <a:gd name="T10" fmla="*/ 1 w 2736"/>
                        <a:gd name="T11" fmla="*/ 0 h 504"/>
                        <a:gd name="T12" fmla="*/ 0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09" y="182"/>
                      <a:ext cx="570" cy="288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0 w 1769"/>
                        <a:gd name="T5" fmla="*/ 0 h 791"/>
                        <a:gd name="T6" fmla="*/ 0 w 1769"/>
                        <a:gd name="T7" fmla="*/ 0 h 791"/>
                        <a:gd name="T8" fmla="*/ 0 w 1769"/>
                        <a:gd name="T9" fmla="*/ 0 h 791"/>
                        <a:gd name="T10" fmla="*/ 0 w 1769"/>
                        <a:gd name="T11" fmla="*/ 0 h 791"/>
                        <a:gd name="T12" fmla="*/ 0 w 1769"/>
                        <a:gd name="T13" fmla="*/ 0 h 791"/>
                        <a:gd name="T14" fmla="*/ 0 w 1769"/>
                        <a:gd name="T15" fmla="*/ 0 h 791"/>
                        <a:gd name="T16" fmla="*/ 0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10" y="134"/>
                    <a:ext cx="1015" cy="1463"/>
                    <a:chOff x="2936" y="162"/>
                    <a:chExt cx="1015" cy="1463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3" y="912"/>
                      <a:ext cx="1156" cy="270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1 w 2736"/>
                        <a:gd name="T3" fmla="*/ 1 h 504"/>
                        <a:gd name="T4" fmla="*/ 2 w 2736"/>
                        <a:gd name="T5" fmla="*/ 1 h 504"/>
                        <a:gd name="T6" fmla="*/ 3 w 2736"/>
                        <a:gd name="T7" fmla="*/ 1 h 504"/>
                        <a:gd name="T8" fmla="*/ 3 w 2736"/>
                        <a:gd name="T9" fmla="*/ 1 h 504"/>
                        <a:gd name="T10" fmla="*/ 2 w 2736"/>
                        <a:gd name="T11" fmla="*/ 1 h 504"/>
                        <a:gd name="T12" fmla="*/ 1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29" y="261"/>
                      <a:ext cx="622" cy="422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0 w 1769"/>
                        <a:gd name="T3" fmla="*/ 1 h 791"/>
                        <a:gd name="T4" fmla="*/ 0 w 1769"/>
                        <a:gd name="T5" fmla="*/ 2 h 791"/>
                        <a:gd name="T6" fmla="*/ 0 w 1769"/>
                        <a:gd name="T7" fmla="*/ 3 h 791"/>
                        <a:gd name="T8" fmla="*/ 0 w 1769"/>
                        <a:gd name="T9" fmla="*/ 4 h 791"/>
                        <a:gd name="T10" fmla="*/ 0 w 1769"/>
                        <a:gd name="T11" fmla="*/ 5 h 791"/>
                        <a:gd name="T12" fmla="*/ 0 w 1769"/>
                        <a:gd name="T13" fmla="*/ 4 h 791"/>
                        <a:gd name="T14" fmla="*/ 0 w 1769"/>
                        <a:gd name="T15" fmla="*/ 3 h 791"/>
                        <a:gd name="T16" fmla="*/ 0 w 1769"/>
                        <a:gd name="T17" fmla="*/ 2 h 791"/>
                        <a:gd name="T18" fmla="*/ 0 w 1769"/>
                        <a:gd name="T19" fmla="*/ 1 h 791"/>
                        <a:gd name="T20" fmla="*/ 0 w 1769"/>
                        <a:gd name="T21" fmla="*/ 1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5" y="4"/>
                    <a:ext cx="241" cy="1448"/>
                    <a:chOff x="2731" y="32"/>
                    <a:chExt cx="241" cy="1448"/>
                  </a:xfrm>
                </p:grpSpPr>
                <p:sp>
                  <p:nvSpPr>
                    <p:cNvPr id="85" name="Freeform 222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7" y="960"/>
                      <a:ext cx="954" cy="86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0 w 2736"/>
                        <a:gd name="T3" fmla="*/ 0 h 504"/>
                        <a:gd name="T4" fmla="*/ 0 w 2736"/>
                        <a:gd name="T5" fmla="*/ 0 h 504"/>
                        <a:gd name="T6" fmla="*/ 1 w 2736"/>
                        <a:gd name="T7" fmla="*/ 0 h 504"/>
                        <a:gd name="T8" fmla="*/ 1 w 2736"/>
                        <a:gd name="T9" fmla="*/ 0 h 504"/>
                        <a:gd name="T10" fmla="*/ 0 w 2736"/>
                        <a:gd name="T11" fmla="*/ 0 h 504"/>
                        <a:gd name="T12" fmla="*/ 0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  <p:sp>
                  <p:nvSpPr>
                    <p:cNvPr id="86" name="Freeform 223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9" y="220"/>
                      <a:ext cx="512" cy="135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0 w 1769"/>
                        <a:gd name="T5" fmla="*/ 0 h 791"/>
                        <a:gd name="T6" fmla="*/ 0 w 1769"/>
                        <a:gd name="T7" fmla="*/ 0 h 791"/>
                        <a:gd name="T8" fmla="*/ 0 w 1769"/>
                        <a:gd name="T9" fmla="*/ 0 h 791"/>
                        <a:gd name="T10" fmla="*/ 0 w 1769"/>
                        <a:gd name="T11" fmla="*/ 0 h 791"/>
                        <a:gd name="T12" fmla="*/ 0 w 1769"/>
                        <a:gd name="T13" fmla="*/ 0 h 791"/>
                        <a:gd name="T14" fmla="*/ 0 w 1769"/>
                        <a:gd name="T15" fmla="*/ 0 h 791"/>
                        <a:gd name="T16" fmla="*/ 0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0"/>
                    <a:ext cx="1083" cy="2450"/>
                    <a:chOff x="943" y="1768"/>
                    <a:chExt cx="1083" cy="2450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8" y="2475"/>
                      <a:ext cx="1725" cy="311"/>
                    </a:xfrm>
                    <a:custGeom>
                      <a:avLst/>
                      <a:gdLst>
                        <a:gd name="T0" fmla="*/ 0 w 2736"/>
                        <a:gd name="T1" fmla="*/ 10 h 504"/>
                        <a:gd name="T2" fmla="*/ 21 w 2736"/>
                        <a:gd name="T3" fmla="*/ 4 h 504"/>
                        <a:gd name="T4" fmla="*/ 45 w 2736"/>
                        <a:gd name="T5" fmla="*/ 1 h 504"/>
                        <a:gd name="T6" fmla="*/ 68 w 2736"/>
                        <a:gd name="T7" fmla="*/ 1 h 504"/>
                        <a:gd name="T8" fmla="*/ 68 w 2736"/>
                        <a:gd name="T9" fmla="*/ 2 h 504"/>
                        <a:gd name="T10" fmla="*/ 44 w 2736"/>
                        <a:gd name="T11" fmla="*/ 2 h 504"/>
                        <a:gd name="T12" fmla="*/ 16 w 2736"/>
                        <a:gd name="T13" fmla="*/ 6 h 504"/>
                        <a:gd name="T14" fmla="*/ 0 w 2736"/>
                        <a:gd name="T15" fmla="*/ 1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6" y="3511"/>
                      <a:ext cx="924" cy="49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3 w 1769"/>
                        <a:gd name="T3" fmla="*/ 1 h 791"/>
                        <a:gd name="T4" fmla="*/ 7 w 1769"/>
                        <a:gd name="T5" fmla="*/ 4 h 791"/>
                        <a:gd name="T6" fmla="*/ 9 w 1769"/>
                        <a:gd name="T7" fmla="*/ 9 h 791"/>
                        <a:gd name="T8" fmla="*/ 10 w 1769"/>
                        <a:gd name="T9" fmla="*/ 14 h 791"/>
                        <a:gd name="T10" fmla="*/ 9 w 1769"/>
                        <a:gd name="T11" fmla="*/ 17 h 791"/>
                        <a:gd name="T12" fmla="*/ 9 w 1769"/>
                        <a:gd name="T13" fmla="*/ 14 h 791"/>
                        <a:gd name="T14" fmla="*/ 8 w 1769"/>
                        <a:gd name="T15" fmla="*/ 10 h 791"/>
                        <a:gd name="T16" fmla="*/ 6 w 1769"/>
                        <a:gd name="T17" fmla="*/ 7 h 791"/>
                        <a:gd name="T18" fmla="*/ 3 w 1769"/>
                        <a:gd name="T19" fmla="*/ 4 h 791"/>
                        <a:gd name="T20" fmla="*/ 0 w 1769"/>
                        <a:gd name="T21" fmla="*/ 1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2"/>
                    <a:chOff x="1455" y="1936"/>
                    <a:chExt cx="766" cy="2372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1"/>
                    </a:xfrm>
                    <a:custGeom>
                      <a:avLst/>
                      <a:gdLst>
                        <a:gd name="T0" fmla="*/ 0 w 2736"/>
                        <a:gd name="T1" fmla="*/ 10 h 504"/>
                        <a:gd name="T2" fmla="*/ 12 w 2736"/>
                        <a:gd name="T3" fmla="*/ 4 h 504"/>
                        <a:gd name="T4" fmla="*/ 24 w 2736"/>
                        <a:gd name="T5" fmla="*/ 1 h 504"/>
                        <a:gd name="T6" fmla="*/ 36 w 2736"/>
                        <a:gd name="T7" fmla="*/ 1 h 504"/>
                        <a:gd name="T8" fmla="*/ 36 w 2736"/>
                        <a:gd name="T9" fmla="*/ 2 h 504"/>
                        <a:gd name="T10" fmla="*/ 23 w 2736"/>
                        <a:gd name="T11" fmla="*/ 2 h 504"/>
                        <a:gd name="T12" fmla="*/ 9 w 2736"/>
                        <a:gd name="T13" fmla="*/ 6 h 504"/>
                        <a:gd name="T14" fmla="*/ 0 w 2736"/>
                        <a:gd name="T15" fmla="*/ 1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5"/>
                      <a:ext cx="856" cy="490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1 w 1769"/>
                        <a:gd name="T3" fmla="*/ 1 h 791"/>
                        <a:gd name="T4" fmla="*/ 3 w 1769"/>
                        <a:gd name="T5" fmla="*/ 4 h 791"/>
                        <a:gd name="T6" fmla="*/ 5 w 1769"/>
                        <a:gd name="T7" fmla="*/ 9 h 791"/>
                        <a:gd name="T8" fmla="*/ 5 w 1769"/>
                        <a:gd name="T9" fmla="*/ 14 h 791"/>
                        <a:gd name="T10" fmla="*/ 5 w 1769"/>
                        <a:gd name="T11" fmla="*/ 17 h 791"/>
                        <a:gd name="T12" fmla="*/ 5 w 1769"/>
                        <a:gd name="T13" fmla="*/ 14 h 791"/>
                        <a:gd name="T14" fmla="*/ 4 w 1769"/>
                        <a:gd name="T15" fmla="*/ 10 h 791"/>
                        <a:gd name="T16" fmla="*/ 3 w 1769"/>
                        <a:gd name="T17" fmla="*/ 7 h 791"/>
                        <a:gd name="T18" fmla="*/ 1 w 1769"/>
                        <a:gd name="T19" fmla="*/ 4 h 791"/>
                        <a:gd name="T20" fmla="*/ 0 w 1769"/>
                        <a:gd name="T21" fmla="*/ 1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0" y="1960"/>
                    <a:ext cx="460" cy="2329"/>
                    <a:chOff x="1953" y="1988"/>
                    <a:chExt cx="493" cy="260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39" y="2693"/>
                      <a:ext cx="1712" cy="301"/>
                    </a:xfrm>
                    <a:custGeom>
                      <a:avLst/>
                      <a:gdLst>
                        <a:gd name="T0" fmla="*/ 0 w 2736"/>
                        <a:gd name="T1" fmla="*/ 8 h 504"/>
                        <a:gd name="T2" fmla="*/ 21 w 2736"/>
                        <a:gd name="T3" fmla="*/ 3 h 504"/>
                        <a:gd name="T4" fmla="*/ 41 w 2736"/>
                        <a:gd name="T5" fmla="*/ 1 h 504"/>
                        <a:gd name="T6" fmla="*/ 64 w 2736"/>
                        <a:gd name="T7" fmla="*/ 1 h 504"/>
                        <a:gd name="T8" fmla="*/ 64 w 2736"/>
                        <a:gd name="T9" fmla="*/ 2 h 504"/>
                        <a:gd name="T10" fmla="*/ 41 w 2736"/>
                        <a:gd name="T11" fmla="*/ 2 h 504"/>
                        <a:gd name="T12" fmla="*/ 15 w 2736"/>
                        <a:gd name="T13" fmla="*/ 5 h 504"/>
                        <a:gd name="T14" fmla="*/ 0 w 2736"/>
                        <a:gd name="T15" fmla="*/ 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0" y="3896"/>
                      <a:ext cx="918" cy="473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3 w 1769"/>
                        <a:gd name="T3" fmla="*/ 1 h 791"/>
                        <a:gd name="T4" fmla="*/ 6 w 1769"/>
                        <a:gd name="T5" fmla="*/ 4 h 791"/>
                        <a:gd name="T6" fmla="*/ 9 w 1769"/>
                        <a:gd name="T7" fmla="*/ 7 h 791"/>
                        <a:gd name="T8" fmla="*/ 9 w 1769"/>
                        <a:gd name="T9" fmla="*/ 10 h 791"/>
                        <a:gd name="T10" fmla="*/ 9 w 1769"/>
                        <a:gd name="T11" fmla="*/ 13 h 791"/>
                        <a:gd name="T12" fmla="*/ 8 w 1769"/>
                        <a:gd name="T13" fmla="*/ 10 h 791"/>
                        <a:gd name="T14" fmla="*/ 7 w 1769"/>
                        <a:gd name="T15" fmla="*/ 8 h 791"/>
                        <a:gd name="T16" fmla="*/ 6 w 1769"/>
                        <a:gd name="T17" fmla="*/ 5 h 791"/>
                        <a:gd name="T18" fmla="*/ 3 w 1769"/>
                        <a:gd name="T19" fmla="*/ 2 h 791"/>
                        <a:gd name="T20" fmla="*/ 0 w 1769"/>
                        <a:gd name="T21" fmla="*/ 1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5"/>
                    <a:chOff x="3334" y="1717"/>
                    <a:chExt cx="1125" cy="2425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1"/>
                    </a:xfrm>
                    <a:custGeom>
                      <a:avLst/>
                      <a:gdLst>
                        <a:gd name="T0" fmla="*/ 0 w 2736"/>
                        <a:gd name="T1" fmla="*/ 10 h 504"/>
                        <a:gd name="T2" fmla="*/ 21 w 2736"/>
                        <a:gd name="T3" fmla="*/ 4 h 504"/>
                        <a:gd name="T4" fmla="*/ 44 w 2736"/>
                        <a:gd name="T5" fmla="*/ 1 h 504"/>
                        <a:gd name="T6" fmla="*/ 68 w 2736"/>
                        <a:gd name="T7" fmla="*/ 1 h 504"/>
                        <a:gd name="T8" fmla="*/ 67 w 2736"/>
                        <a:gd name="T9" fmla="*/ 2 h 504"/>
                        <a:gd name="T10" fmla="*/ 44 w 2736"/>
                        <a:gd name="T11" fmla="*/ 2 h 504"/>
                        <a:gd name="T12" fmla="*/ 16 w 2736"/>
                        <a:gd name="T13" fmla="*/ 6 h 504"/>
                        <a:gd name="T14" fmla="*/ 0 w 2736"/>
                        <a:gd name="T15" fmla="*/ 1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5"/>
                      <a:ext cx="924" cy="49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3 w 1769"/>
                        <a:gd name="T3" fmla="*/ 1 h 791"/>
                        <a:gd name="T4" fmla="*/ 7 w 1769"/>
                        <a:gd name="T5" fmla="*/ 4 h 791"/>
                        <a:gd name="T6" fmla="*/ 9 w 1769"/>
                        <a:gd name="T7" fmla="*/ 9 h 791"/>
                        <a:gd name="T8" fmla="*/ 10 w 1769"/>
                        <a:gd name="T9" fmla="*/ 14 h 791"/>
                        <a:gd name="T10" fmla="*/ 9 w 1769"/>
                        <a:gd name="T11" fmla="*/ 17 h 791"/>
                        <a:gd name="T12" fmla="*/ 9 w 1769"/>
                        <a:gd name="T13" fmla="*/ 14 h 791"/>
                        <a:gd name="T14" fmla="*/ 8 w 1769"/>
                        <a:gd name="T15" fmla="*/ 10 h 791"/>
                        <a:gd name="T16" fmla="*/ 6 w 1769"/>
                        <a:gd name="T17" fmla="*/ 7 h 791"/>
                        <a:gd name="T18" fmla="*/ 3 w 1769"/>
                        <a:gd name="T19" fmla="*/ 4 h 791"/>
                        <a:gd name="T20" fmla="*/ 0 w 1769"/>
                        <a:gd name="T21" fmla="*/ 1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9"/>
                    <a:ext cx="881" cy="2424"/>
                    <a:chOff x="3181" y="1867"/>
                    <a:chExt cx="881" cy="2424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2"/>
                      <a:ext cx="1648" cy="299"/>
                    </a:xfrm>
                    <a:custGeom>
                      <a:avLst/>
                      <a:gdLst>
                        <a:gd name="T0" fmla="*/ 0 w 2736"/>
                        <a:gd name="T1" fmla="*/ 8 h 504"/>
                        <a:gd name="T2" fmla="*/ 15 w 2736"/>
                        <a:gd name="T3" fmla="*/ 2 h 504"/>
                        <a:gd name="T4" fmla="*/ 31 w 2736"/>
                        <a:gd name="T5" fmla="*/ 1 h 504"/>
                        <a:gd name="T6" fmla="*/ 48 w 2736"/>
                        <a:gd name="T7" fmla="*/ 1 h 504"/>
                        <a:gd name="T8" fmla="*/ 47 w 2736"/>
                        <a:gd name="T9" fmla="*/ 1 h 504"/>
                        <a:gd name="T10" fmla="*/ 31 w 2736"/>
                        <a:gd name="T11" fmla="*/ 1 h 504"/>
                        <a:gd name="T12" fmla="*/ 11 w 2736"/>
                        <a:gd name="T13" fmla="*/ 4 h 504"/>
                        <a:gd name="T14" fmla="*/ 0 w 2736"/>
                        <a:gd name="T15" fmla="*/ 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3" cy="467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1 w 1769"/>
                        <a:gd name="T3" fmla="*/ 1 h 791"/>
                        <a:gd name="T4" fmla="*/ 4 w 1769"/>
                        <a:gd name="T5" fmla="*/ 3 h 791"/>
                        <a:gd name="T6" fmla="*/ 6 w 1769"/>
                        <a:gd name="T7" fmla="*/ 6 h 791"/>
                        <a:gd name="T8" fmla="*/ 6 w 1769"/>
                        <a:gd name="T9" fmla="*/ 9 h 791"/>
                        <a:gd name="T10" fmla="*/ 6 w 1769"/>
                        <a:gd name="T11" fmla="*/ 12 h 791"/>
                        <a:gd name="T12" fmla="*/ 6 w 1769"/>
                        <a:gd name="T13" fmla="*/ 9 h 791"/>
                        <a:gd name="T14" fmla="*/ 5 w 1769"/>
                        <a:gd name="T15" fmla="*/ 6 h 791"/>
                        <a:gd name="T16" fmla="*/ 4 w 1769"/>
                        <a:gd name="T17" fmla="*/ 4 h 791"/>
                        <a:gd name="T18" fmla="*/ 2 w 1769"/>
                        <a:gd name="T19" fmla="*/ 2 h 791"/>
                        <a:gd name="T20" fmla="*/ 0 w 1769"/>
                        <a:gd name="T21" fmla="*/ 1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6"/>
                    <a:ext cx="621" cy="2385"/>
                    <a:chOff x="3006" y="1984"/>
                    <a:chExt cx="621" cy="2385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61"/>
                      <a:ext cx="1599" cy="246"/>
                    </a:xfrm>
                    <a:custGeom>
                      <a:avLst/>
                      <a:gdLst>
                        <a:gd name="T0" fmla="*/ 0 w 2736"/>
                        <a:gd name="T1" fmla="*/ 1 h 504"/>
                        <a:gd name="T2" fmla="*/ 12 w 2736"/>
                        <a:gd name="T3" fmla="*/ 0 h 504"/>
                        <a:gd name="T4" fmla="*/ 24 w 2736"/>
                        <a:gd name="T5" fmla="*/ 0 h 504"/>
                        <a:gd name="T6" fmla="*/ 37 w 2736"/>
                        <a:gd name="T7" fmla="*/ 0 h 504"/>
                        <a:gd name="T8" fmla="*/ 37 w 2736"/>
                        <a:gd name="T9" fmla="*/ 0 h 504"/>
                        <a:gd name="T10" fmla="*/ 24 w 2736"/>
                        <a:gd name="T11" fmla="*/ 0 h 504"/>
                        <a:gd name="T12" fmla="*/ 9 w 2736"/>
                        <a:gd name="T13" fmla="*/ 1 h 504"/>
                        <a:gd name="T14" fmla="*/ 0 w 2736"/>
                        <a:gd name="T15" fmla="*/ 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5" y="3747"/>
                      <a:ext cx="859" cy="386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4 w 1769"/>
                        <a:gd name="T5" fmla="*/ 0 h 791"/>
                        <a:gd name="T6" fmla="*/ 5 w 1769"/>
                        <a:gd name="T7" fmla="*/ 1 h 791"/>
                        <a:gd name="T8" fmla="*/ 5 w 1769"/>
                        <a:gd name="T9" fmla="*/ 2 h 791"/>
                        <a:gd name="T10" fmla="*/ 5 w 1769"/>
                        <a:gd name="T11" fmla="*/ 2 h 791"/>
                        <a:gd name="T12" fmla="*/ 5 w 1769"/>
                        <a:gd name="T13" fmla="*/ 2 h 791"/>
                        <a:gd name="T14" fmla="*/ 4 w 1769"/>
                        <a:gd name="T15" fmla="*/ 1 h 791"/>
                        <a:gd name="T16" fmla="*/ 3 w 1769"/>
                        <a:gd name="T17" fmla="*/ 1 h 791"/>
                        <a:gd name="T18" fmla="*/ 2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1"/>
                    <a:ext cx="404" cy="2221"/>
                    <a:chOff x="2819" y="2099"/>
                    <a:chExt cx="404" cy="2221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7" y="2711"/>
                      <a:ext cx="1470" cy="246"/>
                    </a:xfrm>
                    <a:custGeom>
                      <a:avLst/>
                      <a:gdLst>
                        <a:gd name="T0" fmla="*/ 0 w 2736"/>
                        <a:gd name="T1" fmla="*/ 1 h 504"/>
                        <a:gd name="T2" fmla="*/ 6 w 2736"/>
                        <a:gd name="T3" fmla="*/ 0 h 504"/>
                        <a:gd name="T4" fmla="*/ 12 w 2736"/>
                        <a:gd name="T5" fmla="*/ 0 h 504"/>
                        <a:gd name="T6" fmla="*/ 19 w 2736"/>
                        <a:gd name="T7" fmla="*/ 0 h 504"/>
                        <a:gd name="T8" fmla="*/ 19 w 2736"/>
                        <a:gd name="T9" fmla="*/ 0 h 504"/>
                        <a:gd name="T10" fmla="*/ 12 w 2736"/>
                        <a:gd name="T11" fmla="*/ 0 h 504"/>
                        <a:gd name="T12" fmla="*/ 5 w 2736"/>
                        <a:gd name="T13" fmla="*/ 1 h 504"/>
                        <a:gd name="T14" fmla="*/ 0 w 2736"/>
                        <a:gd name="T15" fmla="*/ 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5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2 w 1769"/>
                        <a:gd name="T5" fmla="*/ 0 h 791"/>
                        <a:gd name="T6" fmla="*/ 3 w 1769"/>
                        <a:gd name="T7" fmla="*/ 1 h 791"/>
                        <a:gd name="T8" fmla="*/ 3 w 1769"/>
                        <a:gd name="T9" fmla="*/ 2 h 791"/>
                        <a:gd name="T10" fmla="*/ 3 w 1769"/>
                        <a:gd name="T11" fmla="*/ 2 h 791"/>
                        <a:gd name="T12" fmla="*/ 3 w 1769"/>
                        <a:gd name="T13" fmla="*/ 2 h 791"/>
                        <a:gd name="T14" fmla="*/ 2 w 1769"/>
                        <a:gd name="T15" fmla="*/ 1 h 791"/>
                        <a:gd name="T16" fmla="*/ 2 w 1769"/>
                        <a:gd name="T17" fmla="*/ 1 h 791"/>
                        <a:gd name="T18" fmla="*/ 1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8" cy="2185"/>
                    <a:chOff x="2287" y="2135"/>
                    <a:chExt cx="428" cy="2185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3" y="2760"/>
                      <a:ext cx="1437" cy="188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5 w 2736"/>
                        <a:gd name="T3" fmla="*/ 0 h 504"/>
                        <a:gd name="T4" fmla="*/ 10 w 2736"/>
                        <a:gd name="T5" fmla="*/ 0 h 504"/>
                        <a:gd name="T6" fmla="*/ 16 w 2736"/>
                        <a:gd name="T7" fmla="*/ 0 h 504"/>
                        <a:gd name="T8" fmla="*/ 16 w 2736"/>
                        <a:gd name="T9" fmla="*/ 0 h 504"/>
                        <a:gd name="T10" fmla="*/ 10 w 2736"/>
                        <a:gd name="T11" fmla="*/ 0 h 504"/>
                        <a:gd name="T12" fmla="*/ 4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6"/>
                      <a:ext cx="771" cy="296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1 w 1769"/>
                        <a:gd name="T5" fmla="*/ 0 h 791"/>
                        <a:gd name="T6" fmla="*/ 2 w 1769"/>
                        <a:gd name="T7" fmla="*/ 0 h 791"/>
                        <a:gd name="T8" fmla="*/ 2 w 1769"/>
                        <a:gd name="T9" fmla="*/ 0 h 791"/>
                        <a:gd name="T10" fmla="*/ 2 w 1769"/>
                        <a:gd name="T11" fmla="*/ 0 h 791"/>
                        <a:gd name="T12" fmla="*/ 2 w 1769"/>
                        <a:gd name="T13" fmla="*/ 0 h 791"/>
                        <a:gd name="T14" fmla="*/ 2 w 1769"/>
                        <a:gd name="T15" fmla="*/ 0 h 791"/>
                        <a:gd name="T16" fmla="*/ 1 w 1769"/>
                        <a:gd name="T17" fmla="*/ 0 h 791"/>
                        <a:gd name="T18" fmla="*/ 1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3" y="313"/>
                <a:ext cx="5460" cy="3667"/>
                <a:chOff x="73" y="313"/>
                <a:chExt cx="5460" cy="3667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3" y="313"/>
                  <a:ext cx="5460" cy="3667"/>
                  <a:chOff x="73" y="313"/>
                  <a:chExt cx="5460" cy="3667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5" y="455"/>
                    <a:ext cx="2568" cy="2047"/>
                  </a:xfrm>
                  <a:custGeom>
                    <a:avLst/>
                    <a:gdLst>
                      <a:gd name="T0" fmla="*/ 0 w 36729"/>
                      <a:gd name="T1" fmla="*/ 0 h 21600"/>
                      <a:gd name="T2" fmla="*/ 0 w 36729"/>
                      <a:gd name="T3" fmla="*/ 0 h 21600"/>
                      <a:gd name="T4" fmla="*/ 0 w 36729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lnTo>
                          <a:pt x="36729" y="1045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1"/>
                    <a:ext cx="2017" cy="2379"/>
                  </a:xfrm>
                  <a:custGeom>
                    <a:avLst/>
                    <a:gdLst>
                      <a:gd name="T0" fmla="*/ 0 w 30473"/>
                      <a:gd name="T1" fmla="*/ 0 h 22305"/>
                      <a:gd name="T2" fmla="*/ 0 w 30473"/>
                      <a:gd name="T3" fmla="*/ 0 h 22305"/>
                      <a:gd name="T4" fmla="*/ 0 w 30473"/>
                      <a:gd name="T5" fmla="*/ 0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lnTo>
                          <a:pt x="-1" y="1906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8" y="1180"/>
                    <a:ext cx="1426" cy="2380"/>
                  </a:xfrm>
                  <a:custGeom>
                    <a:avLst/>
                    <a:gdLst>
                      <a:gd name="T0" fmla="*/ 0 w 34812"/>
                      <a:gd name="T1" fmla="*/ 0 h 22305"/>
                      <a:gd name="T2" fmla="*/ 0 w 34812"/>
                      <a:gd name="T3" fmla="*/ 0 h 22305"/>
                      <a:gd name="T4" fmla="*/ 0 w 34812"/>
                      <a:gd name="T5" fmla="*/ 0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2"/>
                    <a:ext cx="2541" cy="2380"/>
                  </a:xfrm>
                  <a:custGeom>
                    <a:avLst/>
                    <a:gdLst>
                      <a:gd name="T0" fmla="*/ 0 w 36830"/>
                      <a:gd name="T1" fmla="*/ 0 h 22305"/>
                      <a:gd name="T2" fmla="*/ 0 w 36830"/>
                      <a:gd name="T3" fmla="*/ 0 h 22305"/>
                      <a:gd name="T4" fmla="*/ 0 w 36830"/>
                      <a:gd name="T5" fmla="*/ 0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lnTo>
                          <a:pt x="0" y="6283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5"/>
                  </a:xfrm>
                  <a:custGeom>
                    <a:avLst/>
                    <a:gdLst>
                      <a:gd name="T0" fmla="*/ 0 w 31881"/>
                      <a:gd name="T1" fmla="*/ 0 h 21600"/>
                      <a:gd name="T2" fmla="*/ 0 w 31881"/>
                      <a:gd name="T3" fmla="*/ 0 h 21600"/>
                      <a:gd name="T4" fmla="*/ 0 w 31881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lnTo>
                          <a:pt x="-1" y="10015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3" cy="2305"/>
                  </a:xfrm>
                  <a:custGeom>
                    <a:avLst/>
                    <a:gdLst>
                      <a:gd name="T0" fmla="*/ 0 w 31146"/>
                      <a:gd name="T1" fmla="*/ 0 h 21600"/>
                      <a:gd name="T2" fmla="*/ 0 w 31146"/>
                      <a:gd name="T3" fmla="*/ 0 h 21600"/>
                      <a:gd name="T4" fmla="*/ 0 w 31146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7"/>
                    <a:ext cx="418" cy="1524"/>
                  </a:xfrm>
                  <a:custGeom>
                    <a:avLst/>
                    <a:gdLst>
                      <a:gd name="T0" fmla="*/ 0 w 776"/>
                      <a:gd name="T1" fmla="*/ 2 h 2368"/>
                      <a:gd name="T2" fmla="*/ 2 w 776"/>
                      <a:gd name="T3" fmla="*/ 1 h 2368"/>
                      <a:gd name="T4" fmla="*/ 1 w 776"/>
                      <a:gd name="T5" fmla="*/ 5 h 2368"/>
                      <a:gd name="T6" fmla="*/ 2 w 776"/>
                      <a:gd name="T7" fmla="*/ 5 h 2368"/>
                      <a:gd name="T8" fmla="*/ 2 w 776"/>
                      <a:gd name="T9" fmla="*/ 9 h 2368"/>
                      <a:gd name="T10" fmla="*/ 3 w 776"/>
                      <a:gd name="T11" fmla="*/ 10 h 2368"/>
                      <a:gd name="T12" fmla="*/ 2 w 776"/>
                      <a:gd name="T13" fmla="*/ 14 h 2368"/>
                      <a:gd name="T14" fmla="*/ 3 w 776"/>
                      <a:gd name="T15" fmla="*/ 15 h 2368"/>
                      <a:gd name="T16" fmla="*/ 3 w 776"/>
                      <a:gd name="T17" fmla="*/ 17 h 2368"/>
                      <a:gd name="T18" fmla="*/ 4 w 776"/>
                      <a:gd name="T19" fmla="*/ 19 h 2368"/>
                      <a:gd name="T20" fmla="*/ 3 w 776"/>
                      <a:gd name="T21" fmla="*/ 21 h 2368"/>
                      <a:gd name="T22" fmla="*/ 4 w 776"/>
                      <a:gd name="T23" fmla="*/ 24 h 2368"/>
                      <a:gd name="T24" fmla="*/ 4 w 776"/>
                      <a:gd name="T25" fmla="*/ 27 h 2368"/>
                      <a:gd name="T26" fmla="*/ 5 w 776"/>
                      <a:gd name="T27" fmla="*/ 32 h 2368"/>
                      <a:gd name="T28" fmla="*/ 4 w 776"/>
                      <a:gd name="T29" fmla="*/ 36 h 2368"/>
                      <a:gd name="T30" fmla="*/ 5 w 776"/>
                      <a:gd name="T31" fmla="*/ 39 h 2368"/>
                      <a:gd name="T32" fmla="*/ 5 w 776"/>
                      <a:gd name="T33" fmla="*/ 43 h 2368"/>
                      <a:gd name="T34" fmla="*/ 5 w 776"/>
                      <a:gd name="T35" fmla="*/ 47 h 2368"/>
                      <a:gd name="T36" fmla="*/ 5 w 776"/>
                      <a:gd name="T37" fmla="*/ 50 h 2368"/>
                      <a:gd name="T38" fmla="*/ 5 w 776"/>
                      <a:gd name="T39" fmla="*/ 54 h 2368"/>
                      <a:gd name="T40" fmla="*/ 5 w 776"/>
                      <a:gd name="T41" fmla="*/ 59 h 2368"/>
                      <a:gd name="T42" fmla="*/ 5 w 776"/>
                      <a:gd name="T43" fmla="*/ 64 h 2368"/>
                      <a:gd name="T44" fmla="*/ 5 w 776"/>
                      <a:gd name="T45" fmla="*/ 66 h 2368"/>
                      <a:gd name="T46" fmla="*/ 5 w 776"/>
                      <a:gd name="T47" fmla="*/ 70 h 2368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-1346631">
                  <a:off x="3279" y="1529"/>
                  <a:ext cx="443" cy="837"/>
                </a:xfrm>
                <a:custGeom>
                  <a:avLst/>
                  <a:gdLst>
                    <a:gd name="T0" fmla="*/ 0 w 776"/>
                    <a:gd name="T1" fmla="*/ 0 h 2368"/>
                    <a:gd name="T2" fmla="*/ 3 w 776"/>
                    <a:gd name="T3" fmla="*/ 0 h 2368"/>
                    <a:gd name="T4" fmla="*/ 1 w 776"/>
                    <a:gd name="T5" fmla="*/ 0 h 2368"/>
                    <a:gd name="T6" fmla="*/ 4 w 776"/>
                    <a:gd name="T7" fmla="*/ 0 h 2368"/>
                    <a:gd name="T8" fmla="*/ 2 w 776"/>
                    <a:gd name="T9" fmla="*/ 0 h 2368"/>
                    <a:gd name="T10" fmla="*/ 4 w 776"/>
                    <a:gd name="T11" fmla="*/ 0 h 2368"/>
                    <a:gd name="T12" fmla="*/ 3 w 776"/>
                    <a:gd name="T13" fmla="*/ 0 h 2368"/>
                    <a:gd name="T14" fmla="*/ 6 w 776"/>
                    <a:gd name="T15" fmla="*/ 0 h 2368"/>
                    <a:gd name="T16" fmla="*/ 4 w 776"/>
                    <a:gd name="T17" fmla="*/ 0 h 2368"/>
                    <a:gd name="T18" fmla="*/ 6 w 776"/>
                    <a:gd name="T19" fmla="*/ 0 h 2368"/>
                    <a:gd name="T20" fmla="*/ 6 w 776"/>
                    <a:gd name="T21" fmla="*/ 0 h 2368"/>
                    <a:gd name="T22" fmla="*/ 6 w 776"/>
                    <a:gd name="T23" fmla="*/ 0 h 2368"/>
                    <a:gd name="T24" fmla="*/ 6 w 776"/>
                    <a:gd name="T25" fmla="*/ 0 h 2368"/>
                    <a:gd name="T26" fmla="*/ 7 w 776"/>
                    <a:gd name="T27" fmla="*/ 0 h 2368"/>
                    <a:gd name="T28" fmla="*/ 7 w 776"/>
                    <a:gd name="T29" fmla="*/ 0 h 2368"/>
                    <a:gd name="T30" fmla="*/ 8 w 776"/>
                    <a:gd name="T31" fmla="*/ 0 h 2368"/>
                    <a:gd name="T32" fmla="*/ 7 w 776"/>
                    <a:gd name="T33" fmla="*/ 0 h 2368"/>
                    <a:gd name="T34" fmla="*/ 8 w 776"/>
                    <a:gd name="T35" fmla="*/ 0 h 2368"/>
                    <a:gd name="T36" fmla="*/ 7 w 776"/>
                    <a:gd name="T37" fmla="*/ 0 h 2368"/>
                    <a:gd name="T38" fmla="*/ 9 w 776"/>
                    <a:gd name="T39" fmla="*/ 0 h 2368"/>
                    <a:gd name="T40" fmla="*/ 8 w 776"/>
                    <a:gd name="T41" fmla="*/ 0 h 2368"/>
                    <a:gd name="T42" fmla="*/ 9 w 776"/>
                    <a:gd name="T43" fmla="*/ 0 h 2368"/>
                    <a:gd name="T44" fmla="*/ 8 w 776"/>
                    <a:gd name="T45" fmla="*/ 0 h 2368"/>
                    <a:gd name="T46" fmla="*/ 9 w 776"/>
                    <a:gd name="T47" fmla="*/ 1 h 236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54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1 h 2368"/>
                  <a:gd name="T2" fmla="*/ 6 w 776"/>
                  <a:gd name="T3" fmla="*/ 1 h 2368"/>
                  <a:gd name="T4" fmla="*/ 3 w 776"/>
                  <a:gd name="T5" fmla="*/ 4 h 2368"/>
                  <a:gd name="T6" fmla="*/ 8 w 776"/>
                  <a:gd name="T7" fmla="*/ 4 h 2368"/>
                  <a:gd name="T8" fmla="*/ 4 w 776"/>
                  <a:gd name="T9" fmla="*/ 7 h 2368"/>
                  <a:gd name="T10" fmla="*/ 9 w 776"/>
                  <a:gd name="T11" fmla="*/ 8 h 2368"/>
                  <a:gd name="T12" fmla="*/ 7 w 776"/>
                  <a:gd name="T13" fmla="*/ 10 h 2368"/>
                  <a:gd name="T14" fmla="*/ 11 w 776"/>
                  <a:gd name="T15" fmla="*/ 11 h 2368"/>
                  <a:gd name="T16" fmla="*/ 9 w 776"/>
                  <a:gd name="T17" fmla="*/ 14 h 2368"/>
                  <a:gd name="T18" fmla="*/ 13 w 776"/>
                  <a:gd name="T19" fmla="*/ 15 h 2368"/>
                  <a:gd name="T20" fmla="*/ 11 w 776"/>
                  <a:gd name="T21" fmla="*/ 17 h 2368"/>
                  <a:gd name="T22" fmla="*/ 13 w 776"/>
                  <a:gd name="T23" fmla="*/ 19 h 2368"/>
                  <a:gd name="T24" fmla="*/ 13 w 776"/>
                  <a:gd name="T25" fmla="*/ 21 h 2368"/>
                  <a:gd name="T26" fmla="*/ 16 w 776"/>
                  <a:gd name="T27" fmla="*/ 25 h 2368"/>
                  <a:gd name="T28" fmla="*/ 15 w 776"/>
                  <a:gd name="T29" fmla="*/ 28 h 2368"/>
                  <a:gd name="T30" fmla="*/ 17 w 776"/>
                  <a:gd name="T31" fmla="*/ 31 h 2368"/>
                  <a:gd name="T32" fmla="*/ 16 w 776"/>
                  <a:gd name="T33" fmla="*/ 34 h 2368"/>
                  <a:gd name="T34" fmla="*/ 17 w 776"/>
                  <a:gd name="T35" fmla="*/ 37 h 2368"/>
                  <a:gd name="T36" fmla="*/ 16 w 776"/>
                  <a:gd name="T37" fmla="*/ 39 h 2368"/>
                  <a:gd name="T38" fmla="*/ 18 w 776"/>
                  <a:gd name="T39" fmla="*/ 42 h 2368"/>
                  <a:gd name="T40" fmla="*/ 17 w 776"/>
                  <a:gd name="T41" fmla="*/ 46 h 2368"/>
                  <a:gd name="T42" fmla="*/ 18 w 776"/>
                  <a:gd name="T43" fmla="*/ 51 h 2368"/>
                  <a:gd name="T44" fmla="*/ 17 w 776"/>
                  <a:gd name="T45" fmla="*/ 51 h 2368"/>
                  <a:gd name="T46" fmla="*/ 18 w 776"/>
                  <a:gd name="T47" fmla="*/ 55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T0" fmla="*/ 0 w 21600"/>
                  <a:gd name="T1" fmla="*/ 0 h 21602"/>
                  <a:gd name="T2" fmla="*/ 0 w 21600"/>
                  <a:gd name="T3" fmla="*/ 0 h 21602"/>
                  <a:gd name="T4" fmla="*/ 0 w 21600"/>
                  <a:gd name="T5" fmla="*/ 0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T0" fmla="*/ 0 w 28940"/>
                  <a:gd name="T1" fmla="*/ 0 h 22305"/>
                  <a:gd name="T2" fmla="*/ 0 w 28940"/>
                  <a:gd name="T3" fmla="*/ 0 h 22305"/>
                  <a:gd name="T4" fmla="*/ 0 w 28940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T0" fmla="*/ 0 w 34455"/>
                  <a:gd name="T1" fmla="*/ 0 h 22305"/>
                  <a:gd name="T2" fmla="*/ 0 w 34455"/>
                  <a:gd name="T3" fmla="*/ 0 h 22305"/>
                  <a:gd name="T4" fmla="*/ 0 w 34455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>
                  <a:gd name="T0" fmla="*/ 0 w 776"/>
                  <a:gd name="T1" fmla="*/ 1 h 2368"/>
                  <a:gd name="T2" fmla="*/ 6 w 776"/>
                  <a:gd name="T3" fmla="*/ 1 h 2368"/>
                  <a:gd name="T4" fmla="*/ 3 w 776"/>
                  <a:gd name="T5" fmla="*/ 4 h 2368"/>
                  <a:gd name="T6" fmla="*/ 8 w 776"/>
                  <a:gd name="T7" fmla="*/ 4 h 2368"/>
                  <a:gd name="T8" fmla="*/ 4 w 776"/>
                  <a:gd name="T9" fmla="*/ 7 h 2368"/>
                  <a:gd name="T10" fmla="*/ 9 w 776"/>
                  <a:gd name="T11" fmla="*/ 8 h 2368"/>
                  <a:gd name="T12" fmla="*/ 7 w 776"/>
                  <a:gd name="T13" fmla="*/ 10 h 2368"/>
                  <a:gd name="T14" fmla="*/ 11 w 776"/>
                  <a:gd name="T15" fmla="*/ 11 h 2368"/>
                  <a:gd name="T16" fmla="*/ 9 w 776"/>
                  <a:gd name="T17" fmla="*/ 14 h 2368"/>
                  <a:gd name="T18" fmla="*/ 13 w 776"/>
                  <a:gd name="T19" fmla="*/ 15 h 2368"/>
                  <a:gd name="T20" fmla="*/ 11 w 776"/>
                  <a:gd name="T21" fmla="*/ 17 h 2368"/>
                  <a:gd name="T22" fmla="*/ 13 w 776"/>
                  <a:gd name="T23" fmla="*/ 19 h 2368"/>
                  <a:gd name="T24" fmla="*/ 13 w 776"/>
                  <a:gd name="T25" fmla="*/ 21 h 2368"/>
                  <a:gd name="T26" fmla="*/ 16 w 776"/>
                  <a:gd name="T27" fmla="*/ 25 h 2368"/>
                  <a:gd name="T28" fmla="*/ 15 w 776"/>
                  <a:gd name="T29" fmla="*/ 28 h 2368"/>
                  <a:gd name="T30" fmla="*/ 17 w 776"/>
                  <a:gd name="T31" fmla="*/ 31 h 2368"/>
                  <a:gd name="T32" fmla="*/ 16 w 776"/>
                  <a:gd name="T33" fmla="*/ 34 h 2368"/>
                  <a:gd name="T34" fmla="*/ 17 w 776"/>
                  <a:gd name="T35" fmla="*/ 37 h 2368"/>
                  <a:gd name="T36" fmla="*/ 16 w 776"/>
                  <a:gd name="T37" fmla="*/ 39 h 2368"/>
                  <a:gd name="T38" fmla="*/ 18 w 776"/>
                  <a:gd name="T39" fmla="*/ 42 h 2368"/>
                  <a:gd name="T40" fmla="*/ 17 w 776"/>
                  <a:gd name="T41" fmla="*/ 46 h 2368"/>
                  <a:gd name="T42" fmla="*/ 18 w 776"/>
                  <a:gd name="T43" fmla="*/ 51 h 2368"/>
                  <a:gd name="T44" fmla="*/ 17 w 776"/>
                  <a:gd name="T45" fmla="*/ 51 h 2368"/>
                  <a:gd name="T46" fmla="*/ 18 w 776"/>
                  <a:gd name="T47" fmla="*/ 55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>
                  <a:gd name="T0" fmla="*/ 0 w 776"/>
                  <a:gd name="T1" fmla="*/ 0 h 2368"/>
                  <a:gd name="T2" fmla="*/ 3 w 776"/>
                  <a:gd name="T3" fmla="*/ 0 h 2368"/>
                  <a:gd name="T4" fmla="*/ 1 w 776"/>
                  <a:gd name="T5" fmla="*/ 0 h 2368"/>
                  <a:gd name="T6" fmla="*/ 3 w 776"/>
                  <a:gd name="T7" fmla="*/ 0 h 2368"/>
                  <a:gd name="T8" fmla="*/ 2 w 776"/>
                  <a:gd name="T9" fmla="*/ 0 h 2368"/>
                  <a:gd name="T10" fmla="*/ 4 w 776"/>
                  <a:gd name="T11" fmla="*/ 0 h 2368"/>
                  <a:gd name="T12" fmla="*/ 3 w 776"/>
                  <a:gd name="T13" fmla="*/ 0 h 2368"/>
                  <a:gd name="T14" fmla="*/ 5 w 776"/>
                  <a:gd name="T15" fmla="*/ 0 h 2368"/>
                  <a:gd name="T16" fmla="*/ 4 w 776"/>
                  <a:gd name="T17" fmla="*/ 0 h 2368"/>
                  <a:gd name="T18" fmla="*/ 6 w 776"/>
                  <a:gd name="T19" fmla="*/ 0 h 2368"/>
                  <a:gd name="T20" fmla="*/ 5 w 776"/>
                  <a:gd name="T21" fmla="*/ 0 h 2368"/>
                  <a:gd name="T22" fmla="*/ 6 w 776"/>
                  <a:gd name="T23" fmla="*/ 0 h 2368"/>
                  <a:gd name="T24" fmla="*/ 6 w 776"/>
                  <a:gd name="T25" fmla="*/ 0 h 2368"/>
                  <a:gd name="T26" fmla="*/ 7 w 776"/>
                  <a:gd name="T27" fmla="*/ 0 h 2368"/>
                  <a:gd name="T28" fmla="*/ 7 w 776"/>
                  <a:gd name="T29" fmla="*/ 0 h 2368"/>
                  <a:gd name="T30" fmla="*/ 8 w 776"/>
                  <a:gd name="T31" fmla="*/ 0 h 2368"/>
                  <a:gd name="T32" fmla="*/ 7 w 776"/>
                  <a:gd name="T33" fmla="*/ 0 h 2368"/>
                  <a:gd name="T34" fmla="*/ 8 w 776"/>
                  <a:gd name="T35" fmla="*/ 0 h 2368"/>
                  <a:gd name="T36" fmla="*/ 7 w 776"/>
                  <a:gd name="T37" fmla="*/ 0 h 2368"/>
                  <a:gd name="T38" fmla="*/ 9 w 776"/>
                  <a:gd name="T39" fmla="*/ 0 h 2368"/>
                  <a:gd name="T40" fmla="*/ 8 w 776"/>
                  <a:gd name="T41" fmla="*/ 0 h 2368"/>
                  <a:gd name="T42" fmla="*/ 9 w 776"/>
                  <a:gd name="T43" fmla="*/ 0 h 2368"/>
                  <a:gd name="T44" fmla="*/ 8 w 776"/>
                  <a:gd name="T45" fmla="*/ 0 h 2368"/>
                  <a:gd name="T46" fmla="*/ 9 w 776"/>
                  <a:gd name="T47" fmla="*/ 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>
                  <a:gd name="T0" fmla="*/ 0 w 776"/>
                  <a:gd name="T1" fmla="*/ 2 h 2368"/>
                  <a:gd name="T2" fmla="*/ 3514 w 776"/>
                  <a:gd name="T3" fmla="*/ 1 h 2368"/>
                  <a:gd name="T4" fmla="*/ 1394 w 776"/>
                  <a:gd name="T5" fmla="*/ 5 h 2368"/>
                  <a:gd name="T6" fmla="*/ 4913 w 776"/>
                  <a:gd name="T7" fmla="*/ 5 h 2368"/>
                  <a:gd name="T8" fmla="*/ 2802 w 776"/>
                  <a:gd name="T9" fmla="*/ 9 h 2368"/>
                  <a:gd name="T10" fmla="*/ 5611 w 776"/>
                  <a:gd name="T11" fmla="*/ 10 h 2368"/>
                  <a:gd name="T12" fmla="*/ 4203 w 776"/>
                  <a:gd name="T13" fmla="*/ 14 h 2368"/>
                  <a:gd name="T14" fmla="*/ 7009 w 776"/>
                  <a:gd name="T15" fmla="*/ 15 h 2368"/>
                  <a:gd name="T16" fmla="*/ 5611 w 776"/>
                  <a:gd name="T17" fmla="*/ 17 h 2368"/>
                  <a:gd name="T18" fmla="*/ 7714 w 776"/>
                  <a:gd name="T19" fmla="*/ 19 h 2368"/>
                  <a:gd name="T20" fmla="*/ 7009 w 776"/>
                  <a:gd name="T21" fmla="*/ 21 h 2368"/>
                  <a:gd name="T22" fmla="*/ 8410 w 776"/>
                  <a:gd name="T23" fmla="*/ 24 h 2368"/>
                  <a:gd name="T24" fmla="*/ 8410 w 776"/>
                  <a:gd name="T25" fmla="*/ 27 h 2368"/>
                  <a:gd name="T26" fmla="*/ 9815 w 776"/>
                  <a:gd name="T27" fmla="*/ 32 h 2368"/>
                  <a:gd name="T28" fmla="*/ 9108 w 776"/>
                  <a:gd name="T29" fmla="*/ 36 h 2368"/>
                  <a:gd name="T30" fmla="*/ 10521 w 776"/>
                  <a:gd name="T31" fmla="*/ 39 h 2368"/>
                  <a:gd name="T32" fmla="*/ 9815 w 776"/>
                  <a:gd name="T33" fmla="*/ 43 h 2368"/>
                  <a:gd name="T34" fmla="*/ 10521 w 776"/>
                  <a:gd name="T35" fmla="*/ 47 h 2368"/>
                  <a:gd name="T36" fmla="*/ 9815 w 776"/>
                  <a:gd name="T37" fmla="*/ 50 h 2368"/>
                  <a:gd name="T38" fmla="*/ 11222 w 776"/>
                  <a:gd name="T39" fmla="*/ 54 h 2368"/>
                  <a:gd name="T40" fmla="*/ 10521 w 776"/>
                  <a:gd name="T41" fmla="*/ 59 h 2368"/>
                  <a:gd name="T42" fmla="*/ 11222 w 776"/>
                  <a:gd name="T43" fmla="*/ 64 h 2368"/>
                  <a:gd name="T44" fmla="*/ 10521 w 776"/>
                  <a:gd name="T45" fmla="*/ 66 h 2368"/>
                  <a:gd name="T46" fmla="*/ 11222 w 776"/>
                  <a:gd name="T47" fmla="*/ 7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>
                  <a:gd name="T0" fmla="*/ 0 w 776"/>
                  <a:gd name="T1" fmla="*/ 2 h 2368"/>
                  <a:gd name="T2" fmla="*/ 100 w 776"/>
                  <a:gd name="T3" fmla="*/ 1 h 2368"/>
                  <a:gd name="T4" fmla="*/ 40 w 776"/>
                  <a:gd name="T5" fmla="*/ 5 h 2368"/>
                  <a:gd name="T6" fmla="*/ 141 w 776"/>
                  <a:gd name="T7" fmla="*/ 5 h 2368"/>
                  <a:gd name="T8" fmla="*/ 81 w 776"/>
                  <a:gd name="T9" fmla="*/ 9 h 2368"/>
                  <a:gd name="T10" fmla="*/ 160 w 776"/>
                  <a:gd name="T11" fmla="*/ 10 h 2368"/>
                  <a:gd name="T12" fmla="*/ 121 w 776"/>
                  <a:gd name="T13" fmla="*/ 14 h 2368"/>
                  <a:gd name="T14" fmla="*/ 201 w 776"/>
                  <a:gd name="T15" fmla="*/ 15 h 2368"/>
                  <a:gd name="T16" fmla="*/ 160 w 776"/>
                  <a:gd name="T17" fmla="*/ 17 h 2368"/>
                  <a:gd name="T18" fmla="*/ 222 w 776"/>
                  <a:gd name="T19" fmla="*/ 19 h 2368"/>
                  <a:gd name="T20" fmla="*/ 201 w 776"/>
                  <a:gd name="T21" fmla="*/ 21 h 2368"/>
                  <a:gd name="T22" fmla="*/ 241 w 776"/>
                  <a:gd name="T23" fmla="*/ 24 h 2368"/>
                  <a:gd name="T24" fmla="*/ 241 w 776"/>
                  <a:gd name="T25" fmla="*/ 27 h 2368"/>
                  <a:gd name="T26" fmla="*/ 282 w 776"/>
                  <a:gd name="T27" fmla="*/ 32 h 2368"/>
                  <a:gd name="T28" fmla="*/ 261 w 776"/>
                  <a:gd name="T29" fmla="*/ 36 h 2368"/>
                  <a:gd name="T30" fmla="*/ 300 w 776"/>
                  <a:gd name="T31" fmla="*/ 39 h 2368"/>
                  <a:gd name="T32" fmla="*/ 282 w 776"/>
                  <a:gd name="T33" fmla="*/ 43 h 2368"/>
                  <a:gd name="T34" fmla="*/ 300 w 776"/>
                  <a:gd name="T35" fmla="*/ 47 h 2368"/>
                  <a:gd name="T36" fmla="*/ 282 w 776"/>
                  <a:gd name="T37" fmla="*/ 50 h 2368"/>
                  <a:gd name="T38" fmla="*/ 322 w 776"/>
                  <a:gd name="T39" fmla="*/ 54 h 2368"/>
                  <a:gd name="T40" fmla="*/ 300 w 776"/>
                  <a:gd name="T41" fmla="*/ 59 h 2368"/>
                  <a:gd name="T42" fmla="*/ 322 w 776"/>
                  <a:gd name="T43" fmla="*/ 64 h 2368"/>
                  <a:gd name="T44" fmla="*/ 300 w 776"/>
                  <a:gd name="T45" fmla="*/ 66 h 2368"/>
                  <a:gd name="T46" fmla="*/ 322 w 776"/>
                  <a:gd name="T47" fmla="*/ 7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>
                  <a:gd name="T0" fmla="*/ 0 w 776"/>
                  <a:gd name="T1" fmla="*/ 3 h 2368"/>
                  <a:gd name="T2" fmla="*/ 1928 w 776"/>
                  <a:gd name="T3" fmla="*/ 1 h 2368"/>
                  <a:gd name="T4" fmla="*/ 773 w 776"/>
                  <a:gd name="T5" fmla="*/ 7 h 2368"/>
                  <a:gd name="T6" fmla="*/ 2699 w 776"/>
                  <a:gd name="T7" fmla="*/ 7 h 2368"/>
                  <a:gd name="T8" fmla="*/ 1543 w 776"/>
                  <a:gd name="T9" fmla="*/ 14 h 2368"/>
                  <a:gd name="T10" fmla="*/ 3083 w 776"/>
                  <a:gd name="T11" fmla="*/ 16 h 2368"/>
                  <a:gd name="T12" fmla="*/ 2314 w 776"/>
                  <a:gd name="T13" fmla="*/ 20 h 2368"/>
                  <a:gd name="T14" fmla="*/ 3859 w 776"/>
                  <a:gd name="T15" fmla="*/ 22 h 2368"/>
                  <a:gd name="T16" fmla="*/ 3083 w 776"/>
                  <a:gd name="T17" fmla="*/ 26 h 2368"/>
                  <a:gd name="T18" fmla="*/ 4249 w 776"/>
                  <a:gd name="T19" fmla="*/ 28 h 2368"/>
                  <a:gd name="T20" fmla="*/ 3859 w 776"/>
                  <a:gd name="T21" fmla="*/ 32 h 2368"/>
                  <a:gd name="T22" fmla="*/ 4626 w 776"/>
                  <a:gd name="T23" fmla="*/ 36 h 2368"/>
                  <a:gd name="T24" fmla="*/ 4626 w 776"/>
                  <a:gd name="T25" fmla="*/ 40 h 2368"/>
                  <a:gd name="T26" fmla="*/ 5404 w 776"/>
                  <a:gd name="T27" fmla="*/ 47 h 2368"/>
                  <a:gd name="T28" fmla="*/ 5019 w 776"/>
                  <a:gd name="T29" fmla="*/ 53 h 2368"/>
                  <a:gd name="T30" fmla="*/ 5789 w 776"/>
                  <a:gd name="T31" fmla="*/ 57 h 2368"/>
                  <a:gd name="T32" fmla="*/ 5404 w 776"/>
                  <a:gd name="T33" fmla="*/ 64 h 2368"/>
                  <a:gd name="T34" fmla="*/ 5789 w 776"/>
                  <a:gd name="T35" fmla="*/ 70 h 2368"/>
                  <a:gd name="T36" fmla="*/ 5404 w 776"/>
                  <a:gd name="T37" fmla="*/ 74 h 2368"/>
                  <a:gd name="T38" fmla="*/ 6180 w 776"/>
                  <a:gd name="T39" fmla="*/ 80 h 2368"/>
                  <a:gd name="T40" fmla="*/ 5789 w 776"/>
                  <a:gd name="T41" fmla="*/ 86 h 2368"/>
                  <a:gd name="T42" fmla="*/ 6180 w 776"/>
                  <a:gd name="T43" fmla="*/ 95 h 2368"/>
                  <a:gd name="T44" fmla="*/ 5789 w 776"/>
                  <a:gd name="T45" fmla="*/ 97 h 2368"/>
                  <a:gd name="T46" fmla="*/ 6180 w 776"/>
                  <a:gd name="T47" fmla="*/ 103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>
                  <a:gd name="T0" fmla="*/ 0 w 776"/>
                  <a:gd name="T1" fmla="*/ 0 h 2368"/>
                  <a:gd name="T2" fmla="*/ 51381 w 776"/>
                  <a:gd name="T3" fmla="*/ 0 h 2368"/>
                  <a:gd name="T4" fmla="*/ 20614 w 776"/>
                  <a:gd name="T5" fmla="*/ 0 h 2368"/>
                  <a:gd name="T6" fmla="*/ 72017 w 776"/>
                  <a:gd name="T7" fmla="*/ 0 h 2368"/>
                  <a:gd name="T8" fmla="*/ 41256 w 776"/>
                  <a:gd name="T9" fmla="*/ 0 h 2368"/>
                  <a:gd name="T10" fmla="*/ 82326 w 776"/>
                  <a:gd name="T11" fmla="*/ 0 h 2368"/>
                  <a:gd name="T12" fmla="*/ 61704 w 776"/>
                  <a:gd name="T13" fmla="*/ 1 h 2368"/>
                  <a:gd name="T14" fmla="*/ 102956 w 776"/>
                  <a:gd name="T15" fmla="*/ 1 h 2368"/>
                  <a:gd name="T16" fmla="*/ 82326 w 776"/>
                  <a:gd name="T17" fmla="*/ 1 h 2368"/>
                  <a:gd name="T18" fmla="*/ 113234 w 776"/>
                  <a:gd name="T19" fmla="*/ 1 h 2368"/>
                  <a:gd name="T20" fmla="*/ 102956 w 776"/>
                  <a:gd name="T21" fmla="*/ 1 h 2368"/>
                  <a:gd name="T22" fmla="*/ 123543 w 776"/>
                  <a:gd name="T23" fmla="*/ 1 h 2368"/>
                  <a:gd name="T24" fmla="*/ 123543 w 776"/>
                  <a:gd name="T25" fmla="*/ 2 h 2368"/>
                  <a:gd name="T26" fmla="*/ 144120 w 776"/>
                  <a:gd name="T27" fmla="*/ 2 h 2368"/>
                  <a:gd name="T28" fmla="*/ 133852 w 776"/>
                  <a:gd name="T29" fmla="*/ 2 h 2368"/>
                  <a:gd name="T30" fmla="*/ 154310 w 776"/>
                  <a:gd name="T31" fmla="*/ 2 h 2368"/>
                  <a:gd name="T32" fmla="*/ 144120 w 776"/>
                  <a:gd name="T33" fmla="*/ 2 h 2368"/>
                  <a:gd name="T34" fmla="*/ 154310 w 776"/>
                  <a:gd name="T35" fmla="*/ 3 h 2368"/>
                  <a:gd name="T36" fmla="*/ 144120 w 776"/>
                  <a:gd name="T37" fmla="*/ 3 h 2368"/>
                  <a:gd name="T38" fmla="*/ 164615 w 776"/>
                  <a:gd name="T39" fmla="*/ 3 h 2368"/>
                  <a:gd name="T40" fmla="*/ 154310 w 776"/>
                  <a:gd name="T41" fmla="*/ 4 h 2368"/>
                  <a:gd name="T42" fmla="*/ 164615 w 776"/>
                  <a:gd name="T43" fmla="*/ 4 h 2368"/>
                  <a:gd name="T44" fmla="*/ 154310 w 776"/>
                  <a:gd name="T45" fmla="*/ 4 h 2368"/>
                  <a:gd name="T46" fmla="*/ 164615 w 776"/>
                  <a:gd name="T47" fmla="*/ 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>
                  <a:gd name="T0" fmla="*/ 0 w 776"/>
                  <a:gd name="T1" fmla="*/ 1 h 2368"/>
                  <a:gd name="T2" fmla="*/ 68 w 776"/>
                  <a:gd name="T3" fmla="*/ 1 h 2368"/>
                  <a:gd name="T4" fmla="*/ 28 w 776"/>
                  <a:gd name="T5" fmla="*/ 3 h 2368"/>
                  <a:gd name="T6" fmla="*/ 97 w 776"/>
                  <a:gd name="T7" fmla="*/ 3 h 2368"/>
                  <a:gd name="T8" fmla="*/ 55 w 776"/>
                  <a:gd name="T9" fmla="*/ 5 h 2368"/>
                  <a:gd name="T10" fmla="*/ 110 w 776"/>
                  <a:gd name="T11" fmla="*/ 6 h 2368"/>
                  <a:gd name="T12" fmla="*/ 83 w 776"/>
                  <a:gd name="T13" fmla="*/ 8 h 2368"/>
                  <a:gd name="T14" fmla="*/ 139 w 776"/>
                  <a:gd name="T15" fmla="*/ 9 h 2368"/>
                  <a:gd name="T16" fmla="*/ 110 w 776"/>
                  <a:gd name="T17" fmla="*/ 11 h 2368"/>
                  <a:gd name="T18" fmla="*/ 151 w 776"/>
                  <a:gd name="T19" fmla="*/ 12 h 2368"/>
                  <a:gd name="T20" fmla="*/ 139 w 776"/>
                  <a:gd name="T21" fmla="*/ 13 h 2368"/>
                  <a:gd name="T22" fmla="*/ 165 w 776"/>
                  <a:gd name="T23" fmla="*/ 15 h 2368"/>
                  <a:gd name="T24" fmla="*/ 165 w 776"/>
                  <a:gd name="T25" fmla="*/ 17 h 2368"/>
                  <a:gd name="T26" fmla="*/ 193 w 776"/>
                  <a:gd name="T27" fmla="*/ 19 h 2368"/>
                  <a:gd name="T28" fmla="*/ 180 w 776"/>
                  <a:gd name="T29" fmla="*/ 22 h 2368"/>
                  <a:gd name="T30" fmla="*/ 206 w 776"/>
                  <a:gd name="T31" fmla="*/ 24 h 2368"/>
                  <a:gd name="T32" fmla="*/ 193 w 776"/>
                  <a:gd name="T33" fmla="*/ 27 h 2368"/>
                  <a:gd name="T34" fmla="*/ 206 w 776"/>
                  <a:gd name="T35" fmla="*/ 29 h 2368"/>
                  <a:gd name="T36" fmla="*/ 193 w 776"/>
                  <a:gd name="T37" fmla="*/ 31 h 2368"/>
                  <a:gd name="T38" fmla="*/ 221 w 776"/>
                  <a:gd name="T39" fmla="*/ 33 h 2368"/>
                  <a:gd name="T40" fmla="*/ 206 w 776"/>
                  <a:gd name="T41" fmla="*/ 36 h 2368"/>
                  <a:gd name="T42" fmla="*/ 221 w 776"/>
                  <a:gd name="T43" fmla="*/ 39 h 2368"/>
                  <a:gd name="T44" fmla="*/ 206 w 776"/>
                  <a:gd name="T45" fmla="*/ 41 h 2368"/>
                  <a:gd name="T46" fmla="*/ 221 w 776"/>
                  <a:gd name="T47" fmla="*/ 43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>
                  <a:gd name="T0" fmla="*/ 0 w 776"/>
                  <a:gd name="T1" fmla="*/ 0 h 2368"/>
                  <a:gd name="T2" fmla="*/ 3 w 776"/>
                  <a:gd name="T3" fmla="*/ 0 h 2368"/>
                  <a:gd name="T4" fmla="*/ 1 w 776"/>
                  <a:gd name="T5" fmla="*/ 0 h 2368"/>
                  <a:gd name="T6" fmla="*/ 3 w 776"/>
                  <a:gd name="T7" fmla="*/ 0 h 2368"/>
                  <a:gd name="T8" fmla="*/ 2 w 776"/>
                  <a:gd name="T9" fmla="*/ 0 h 2368"/>
                  <a:gd name="T10" fmla="*/ 4 w 776"/>
                  <a:gd name="T11" fmla="*/ 0 h 2368"/>
                  <a:gd name="T12" fmla="*/ 3 w 776"/>
                  <a:gd name="T13" fmla="*/ 0 h 2368"/>
                  <a:gd name="T14" fmla="*/ 5 w 776"/>
                  <a:gd name="T15" fmla="*/ 0 h 2368"/>
                  <a:gd name="T16" fmla="*/ 4 w 776"/>
                  <a:gd name="T17" fmla="*/ 0 h 2368"/>
                  <a:gd name="T18" fmla="*/ 6 w 776"/>
                  <a:gd name="T19" fmla="*/ 0 h 2368"/>
                  <a:gd name="T20" fmla="*/ 5 w 776"/>
                  <a:gd name="T21" fmla="*/ 0 h 2368"/>
                  <a:gd name="T22" fmla="*/ 6 w 776"/>
                  <a:gd name="T23" fmla="*/ 0 h 2368"/>
                  <a:gd name="T24" fmla="*/ 6 w 776"/>
                  <a:gd name="T25" fmla="*/ 0 h 2368"/>
                  <a:gd name="T26" fmla="*/ 7 w 776"/>
                  <a:gd name="T27" fmla="*/ 0 h 2368"/>
                  <a:gd name="T28" fmla="*/ 7 w 776"/>
                  <a:gd name="T29" fmla="*/ 0 h 2368"/>
                  <a:gd name="T30" fmla="*/ 8 w 776"/>
                  <a:gd name="T31" fmla="*/ 0 h 2368"/>
                  <a:gd name="T32" fmla="*/ 7 w 776"/>
                  <a:gd name="T33" fmla="*/ 0 h 2368"/>
                  <a:gd name="T34" fmla="*/ 8 w 776"/>
                  <a:gd name="T35" fmla="*/ 0 h 2368"/>
                  <a:gd name="T36" fmla="*/ 7 w 776"/>
                  <a:gd name="T37" fmla="*/ 0 h 2368"/>
                  <a:gd name="T38" fmla="*/ 9 w 776"/>
                  <a:gd name="T39" fmla="*/ 0 h 2368"/>
                  <a:gd name="T40" fmla="*/ 8 w 776"/>
                  <a:gd name="T41" fmla="*/ 0 h 2368"/>
                  <a:gd name="T42" fmla="*/ 9 w 776"/>
                  <a:gd name="T43" fmla="*/ 0 h 2368"/>
                  <a:gd name="T44" fmla="*/ 8 w 776"/>
                  <a:gd name="T45" fmla="*/ 0 h 2368"/>
                  <a:gd name="T46" fmla="*/ 9 w 776"/>
                  <a:gd name="T47" fmla="*/ 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</p:grpSp>
      </p:grpSp>
      <p:sp>
        <p:nvSpPr>
          <p:cNvPr id="13447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bg-BG"/>
              <a:t>Click to edit Master title style</a:t>
            </a:r>
          </a:p>
        </p:txBody>
      </p:sp>
      <p:sp>
        <p:nvSpPr>
          <p:cNvPr id="13448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bg-BG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8CDBF-86A8-4A81-A2D3-09FAEDC76E17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2199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52858-5DE5-4D85-B97F-0A03F755560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84965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2FE52-8107-4BD9-B337-6761AA005FDC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39101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3B71B-C42C-4976-A989-656A780D4A35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41448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8EA7F-4056-4E77-BF29-A1DB03241B05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5543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AEC67-A117-4E03-9560-2F728CF0C27A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15996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0A6DB-15DB-4753-94A7-124B5D6FC938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27384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B77EB7-9171-44FA-8DF4-E4521ED04B5C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09872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694F2-E495-4D7E-8394-C1F40052062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06909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162B0-2CE7-42A4-8814-9967A618AD60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75155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94CE9-D449-4548-AD0C-DB44D840E060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6447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1164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mtClean="0"/>
              </a:p>
            </p:txBody>
          </p:sp>
          <p:sp>
            <p:nvSpPr>
              <p:cNvPr id="1165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mtClean="0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1162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mtClean="0"/>
              </a:p>
            </p:txBody>
          </p:sp>
          <p:sp>
            <p:nvSpPr>
              <p:cNvPr id="1163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mtClean="0"/>
              </a:p>
            </p:txBody>
          </p:sp>
        </p:grpSp>
        <p:grpSp>
          <p:nvGrpSpPr>
            <p:cNvPr id="1034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160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mtClean="0"/>
              </a:p>
            </p:txBody>
          </p:sp>
          <p:sp>
            <p:nvSpPr>
              <p:cNvPr id="1161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mtClean="0"/>
              </a:p>
            </p:txBody>
          </p:sp>
        </p:grpSp>
        <p:grpSp>
          <p:nvGrpSpPr>
            <p:cNvPr id="1035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1036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1158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bg-BG" altLang="bg-BG" smtClean="0"/>
                </a:p>
              </p:txBody>
            </p:sp>
            <p:sp>
              <p:nvSpPr>
                <p:cNvPr id="1159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bg-BG" altLang="bg-BG" smtClean="0"/>
                </a:p>
              </p:txBody>
            </p:sp>
          </p:grpSp>
          <p:grpSp>
            <p:nvGrpSpPr>
              <p:cNvPr id="1037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1060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1156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70" y="2235"/>
                    <a:ext cx="1714" cy="313"/>
                  </a:xfrm>
                  <a:custGeom>
                    <a:avLst/>
                    <a:gdLst>
                      <a:gd name="T0" fmla="*/ 0 w 2736"/>
                      <a:gd name="T1" fmla="*/ 11 h 504"/>
                      <a:gd name="T2" fmla="*/ 21 w 2736"/>
                      <a:gd name="T3" fmla="*/ 4 h 504"/>
                      <a:gd name="T4" fmla="*/ 43 w 2736"/>
                      <a:gd name="T5" fmla="*/ 1 h 504"/>
                      <a:gd name="T6" fmla="*/ 65 w 2736"/>
                      <a:gd name="T7" fmla="*/ 1 h 504"/>
                      <a:gd name="T8" fmla="*/ 65 w 2736"/>
                      <a:gd name="T9" fmla="*/ 2 h 504"/>
                      <a:gd name="T10" fmla="*/ 41 w 2736"/>
                      <a:gd name="T11" fmla="*/ 2 h 504"/>
                      <a:gd name="T12" fmla="*/ 15 w 2736"/>
                      <a:gd name="T13" fmla="*/ 7 h 504"/>
                      <a:gd name="T14" fmla="*/ 0 w 2736"/>
                      <a:gd name="T15" fmla="*/ 1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157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2" y="3146"/>
                    <a:ext cx="919" cy="486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 w 1769"/>
                      <a:gd name="T3" fmla="*/ 1 h 791"/>
                      <a:gd name="T4" fmla="*/ 6 w 1769"/>
                      <a:gd name="T5" fmla="*/ 4 h 791"/>
                      <a:gd name="T6" fmla="*/ 9 w 1769"/>
                      <a:gd name="T7" fmla="*/ 9 h 791"/>
                      <a:gd name="T8" fmla="*/ 9 w 1769"/>
                      <a:gd name="T9" fmla="*/ 12 h 791"/>
                      <a:gd name="T10" fmla="*/ 9 w 1769"/>
                      <a:gd name="T11" fmla="*/ 16 h 791"/>
                      <a:gd name="T12" fmla="*/ 8 w 1769"/>
                      <a:gd name="T13" fmla="*/ 13 h 791"/>
                      <a:gd name="T14" fmla="*/ 7 w 1769"/>
                      <a:gd name="T15" fmla="*/ 9 h 791"/>
                      <a:gd name="T16" fmla="*/ 6 w 1769"/>
                      <a:gd name="T17" fmla="*/ 6 h 791"/>
                      <a:gd name="T18" fmla="*/ 3 w 1769"/>
                      <a:gd name="T19" fmla="*/ 4 h 791"/>
                      <a:gd name="T20" fmla="*/ 0 w 1769"/>
                      <a:gd name="T21" fmla="*/ 1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  <p:grpSp>
              <p:nvGrpSpPr>
                <p:cNvPr id="1061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1154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>
                      <a:gd name="T0" fmla="*/ 0 w 2736"/>
                      <a:gd name="T1" fmla="*/ 25 h 504"/>
                      <a:gd name="T2" fmla="*/ 32 w 2736"/>
                      <a:gd name="T3" fmla="*/ 8 h 504"/>
                      <a:gd name="T4" fmla="*/ 66 w 2736"/>
                      <a:gd name="T5" fmla="*/ 1 h 504"/>
                      <a:gd name="T6" fmla="*/ 101 w 2736"/>
                      <a:gd name="T7" fmla="*/ 1 h 504"/>
                      <a:gd name="T8" fmla="*/ 101 w 2736"/>
                      <a:gd name="T9" fmla="*/ 6 h 504"/>
                      <a:gd name="T10" fmla="*/ 66 w 2736"/>
                      <a:gd name="T11" fmla="*/ 6 h 504"/>
                      <a:gd name="T12" fmla="*/ 24 w 2736"/>
                      <a:gd name="T13" fmla="*/ 14 h 504"/>
                      <a:gd name="T14" fmla="*/ 0 w 2736"/>
                      <a:gd name="T15" fmla="*/ 2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155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4 w 1769"/>
                      <a:gd name="T3" fmla="*/ 3 h 791"/>
                      <a:gd name="T4" fmla="*/ 10 w 1769"/>
                      <a:gd name="T5" fmla="*/ 10 h 791"/>
                      <a:gd name="T6" fmla="*/ 14 w 1769"/>
                      <a:gd name="T7" fmla="*/ 22 h 791"/>
                      <a:gd name="T8" fmla="*/ 15 w 1769"/>
                      <a:gd name="T9" fmla="*/ 31 h 791"/>
                      <a:gd name="T10" fmla="*/ 14 w 1769"/>
                      <a:gd name="T11" fmla="*/ 40 h 791"/>
                      <a:gd name="T12" fmla="*/ 13 w 1769"/>
                      <a:gd name="T13" fmla="*/ 32 h 791"/>
                      <a:gd name="T14" fmla="*/ 12 w 1769"/>
                      <a:gd name="T15" fmla="*/ 23 h 791"/>
                      <a:gd name="T16" fmla="*/ 9 w 1769"/>
                      <a:gd name="T17" fmla="*/ 15 h 791"/>
                      <a:gd name="T18" fmla="*/ 5 w 1769"/>
                      <a:gd name="T19" fmla="*/ 8 h 791"/>
                      <a:gd name="T20" fmla="*/ 0 w 1769"/>
                      <a:gd name="T21" fmla="*/ 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  <p:grpSp>
              <p:nvGrpSpPr>
                <p:cNvPr id="1062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1152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>
                      <a:gd name="T0" fmla="*/ 0 w 2736"/>
                      <a:gd name="T1" fmla="*/ 8 h 504"/>
                      <a:gd name="T2" fmla="*/ 23 w 2736"/>
                      <a:gd name="T3" fmla="*/ 3 h 504"/>
                      <a:gd name="T4" fmla="*/ 47 w 2736"/>
                      <a:gd name="T5" fmla="*/ 1 h 504"/>
                      <a:gd name="T6" fmla="*/ 72 w 2736"/>
                      <a:gd name="T7" fmla="*/ 1 h 504"/>
                      <a:gd name="T8" fmla="*/ 72 w 2736"/>
                      <a:gd name="T9" fmla="*/ 2 h 504"/>
                      <a:gd name="T10" fmla="*/ 46 w 2736"/>
                      <a:gd name="T11" fmla="*/ 2 h 504"/>
                      <a:gd name="T12" fmla="*/ 17 w 2736"/>
                      <a:gd name="T13" fmla="*/ 5 h 504"/>
                      <a:gd name="T14" fmla="*/ 0 w 2736"/>
                      <a:gd name="T15" fmla="*/ 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153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 w 1769"/>
                      <a:gd name="T3" fmla="*/ 1 h 791"/>
                      <a:gd name="T4" fmla="*/ 7 w 1769"/>
                      <a:gd name="T5" fmla="*/ 4 h 791"/>
                      <a:gd name="T6" fmla="*/ 9 w 1769"/>
                      <a:gd name="T7" fmla="*/ 8 h 791"/>
                      <a:gd name="T8" fmla="*/ 10 w 1769"/>
                      <a:gd name="T9" fmla="*/ 10 h 791"/>
                      <a:gd name="T10" fmla="*/ 10 w 1769"/>
                      <a:gd name="T11" fmla="*/ 14 h 791"/>
                      <a:gd name="T12" fmla="*/ 9 w 1769"/>
                      <a:gd name="T13" fmla="*/ 11 h 791"/>
                      <a:gd name="T14" fmla="*/ 8 w 1769"/>
                      <a:gd name="T15" fmla="*/ 8 h 791"/>
                      <a:gd name="T16" fmla="*/ 7 w 1769"/>
                      <a:gd name="T17" fmla="*/ 5 h 791"/>
                      <a:gd name="T18" fmla="*/ 4 w 1769"/>
                      <a:gd name="T19" fmla="*/ 2 h 791"/>
                      <a:gd name="T20" fmla="*/ 0 w 1769"/>
                      <a:gd name="T21" fmla="*/ 1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  <p:grpSp>
              <p:nvGrpSpPr>
                <p:cNvPr id="1063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1150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16" y="1628"/>
                    <a:ext cx="1677" cy="334"/>
                  </a:xfrm>
                  <a:custGeom>
                    <a:avLst/>
                    <a:gdLst>
                      <a:gd name="T0" fmla="*/ 0 w 2736"/>
                      <a:gd name="T1" fmla="*/ 19 h 504"/>
                      <a:gd name="T2" fmla="*/ 17 w 2736"/>
                      <a:gd name="T3" fmla="*/ 6 h 504"/>
                      <a:gd name="T4" fmla="*/ 36 w 2736"/>
                      <a:gd name="T5" fmla="*/ 1 h 504"/>
                      <a:gd name="T6" fmla="*/ 55 w 2736"/>
                      <a:gd name="T7" fmla="*/ 1 h 504"/>
                      <a:gd name="T8" fmla="*/ 54 w 2736"/>
                      <a:gd name="T9" fmla="*/ 4 h 504"/>
                      <a:gd name="T10" fmla="*/ 36 w 2736"/>
                      <a:gd name="T11" fmla="*/ 4 h 504"/>
                      <a:gd name="T12" fmla="*/ 13 w 2736"/>
                      <a:gd name="T13" fmla="*/ 11 h 504"/>
                      <a:gd name="T14" fmla="*/ 0 w 2736"/>
                      <a:gd name="T15" fmla="*/ 1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151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88" y="2030"/>
                    <a:ext cx="900" cy="52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 w 1769"/>
                      <a:gd name="T3" fmla="*/ 2 h 791"/>
                      <a:gd name="T4" fmla="*/ 5 w 1769"/>
                      <a:gd name="T5" fmla="*/ 7 h 791"/>
                      <a:gd name="T6" fmla="*/ 7 w 1769"/>
                      <a:gd name="T7" fmla="*/ 17 h 791"/>
                      <a:gd name="T8" fmla="*/ 8 w 1769"/>
                      <a:gd name="T9" fmla="*/ 23 h 791"/>
                      <a:gd name="T10" fmla="*/ 8 w 1769"/>
                      <a:gd name="T11" fmla="*/ 30 h 791"/>
                      <a:gd name="T12" fmla="*/ 7 w 1769"/>
                      <a:gd name="T13" fmla="*/ 24 h 791"/>
                      <a:gd name="T14" fmla="*/ 6 w 1769"/>
                      <a:gd name="T15" fmla="*/ 17 h 791"/>
                      <a:gd name="T16" fmla="*/ 5 w 1769"/>
                      <a:gd name="T17" fmla="*/ 11 h 791"/>
                      <a:gd name="T18" fmla="*/ 3 w 1769"/>
                      <a:gd name="T19" fmla="*/ 6 h 791"/>
                      <a:gd name="T20" fmla="*/ 0 w 1769"/>
                      <a:gd name="T21" fmla="*/ 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  <p:grpSp>
              <p:nvGrpSpPr>
                <p:cNvPr id="1064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1148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>
                      <a:gd name="T0" fmla="*/ 0 w 2736"/>
                      <a:gd name="T1" fmla="*/ 11 h 504"/>
                      <a:gd name="T2" fmla="*/ 9 w 2736"/>
                      <a:gd name="T3" fmla="*/ 4 h 504"/>
                      <a:gd name="T4" fmla="*/ 19 w 2736"/>
                      <a:gd name="T5" fmla="*/ 1 h 504"/>
                      <a:gd name="T6" fmla="*/ 28 w 2736"/>
                      <a:gd name="T7" fmla="*/ 1 h 504"/>
                      <a:gd name="T8" fmla="*/ 28 w 2736"/>
                      <a:gd name="T9" fmla="*/ 2 h 504"/>
                      <a:gd name="T10" fmla="*/ 18 w 2736"/>
                      <a:gd name="T11" fmla="*/ 2 h 504"/>
                      <a:gd name="T12" fmla="*/ 7 w 2736"/>
                      <a:gd name="T13" fmla="*/ 7 h 504"/>
                      <a:gd name="T14" fmla="*/ 0 w 2736"/>
                      <a:gd name="T15" fmla="*/ 1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149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82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1 w 1769"/>
                      <a:gd name="T3" fmla="*/ 1 h 791"/>
                      <a:gd name="T4" fmla="*/ 3 w 1769"/>
                      <a:gd name="T5" fmla="*/ 4 h 791"/>
                      <a:gd name="T6" fmla="*/ 4 w 1769"/>
                      <a:gd name="T7" fmla="*/ 8 h 791"/>
                      <a:gd name="T8" fmla="*/ 4 w 1769"/>
                      <a:gd name="T9" fmla="*/ 12 h 791"/>
                      <a:gd name="T10" fmla="*/ 4 w 1769"/>
                      <a:gd name="T11" fmla="*/ 15 h 791"/>
                      <a:gd name="T12" fmla="*/ 4 w 1769"/>
                      <a:gd name="T13" fmla="*/ 12 h 791"/>
                      <a:gd name="T14" fmla="*/ 3 w 1769"/>
                      <a:gd name="T15" fmla="*/ 9 h 791"/>
                      <a:gd name="T16" fmla="*/ 3 w 1769"/>
                      <a:gd name="T17" fmla="*/ 5 h 791"/>
                      <a:gd name="T18" fmla="*/ 1 w 1769"/>
                      <a:gd name="T19" fmla="*/ 3 h 791"/>
                      <a:gd name="T20" fmla="*/ 0 w 1769"/>
                      <a:gd name="T21" fmla="*/ 1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  <p:grpSp>
              <p:nvGrpSpPr>
                <p:cNvPr id="1065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1146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4 w 2736"/>
                      <a:gd name="T3" fmla="*/ 0 h 504"/>
                      <a:gd name="T4" fmla="*/ 8 w 2736"/>
                      <a:gd name="T5" fmla="*/ 0 h 504"/>
                      <a:gd name="T6" fmla="*/ 13 w 2736"/>
                      <a:gd name="T7" fmla="*/ 0 h 504"/>
                      <a:gd name="T8" fmla="*/ 13 w 2736"/>
                      <a:gd name="T9" fmla="*/ 0 h 504"/>
                      <a:gd name="T10" fmla="*/ 8 w 2736"/>
                      <a:gd name="T11" fmla="*/ 0 h 504"/>
                      <a:gd name="T12" fmla="*/ 3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147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61"/>
                    <a:ext cx="755" cy="351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1 w 1769"/>
                      <a:gd name="T5" fmla="*/ 0 h 791"/>
                      <a:gd name="T6" fmla="*/ 2 w 1769"/>
                      <a:gd name="T7" fmla="*/ 1 h 791"/>
                      <a:gd name="T8" fmla="*/ 2 w 1769"/>
                      <a:gd name="T9" fmla="*/ 1 h 791"/>
                      <a:gd name="T10" fmla="*/ 2 w 1769"/>
                      <a:gd name="T11" fmla="*/ 1 h 791"/>
                      <a:gd name="T12" fmla="*/ 2 w 1769"/>
                      <a:gd name="T13" fmla="*/ 1 h 791"/>
                      <a:gd name="T14" fmla="*/ 2 w 1769"/>
                      <a:gd name="T15" fmla="*/ 1 h 791"/>
                      <a:gd name="T16" fmla="*/ 1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  <p:grpSp>
              <p:nvGrpSpPr>
                <p:cNvPr id="1066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1144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0" y="1128"/>
                    <a:ext cx="1240" cy="208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2 w 2736"/>
                      <a:gd name="T3" fmla="*/ 0 h 504"/>
                      <a:gd name="T4" fmla="*/ 3 w 2736"/>
                      <a:gd name="T5" fmla="*/ 0 h 504"/>
                      <a:gd name="T6" fmla="*/ 5 w 2736"/>
                      <a:gd name="T7" fmla="*/ 0 h 504"/>
                      <a:gd name="T8" fmla="*/ 5 w 2736"/>
                      <a:gd name="T9" fmla="*/ 0 h 504"/>
                      <a:gd name="T10" fmla="*/ 3 w 2736"/>
                      <a:gd name="T11" fmla="*/ 0 h 504"/>
                      <a:gd name="T12" fmla="*/ 1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145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1 w 1769"/>
                      <a:gd name="T7" fmla="*/ 0 h 791"/>
                      <a:gd name="T8" fmla="*/ 1 w 1769"/>
                      <a:gd name="T9" fmla="*/ 0 h 791"/>
                      <a:gd name="T10" fmla="*/ 1 w 1769"/>
                      <a:gd name="T11" fmla="*/ 1 h 791"/>
                      <a:gd name="T12" fmla="*/ 1 w 1769"/>
                      <a:gd name="T13" fmla="*/ 0 h 791"/>
                      <a:gd name="T14" fmla="*/ 1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  <p:grpSp>
              <p:nvGrpSpPr>
                <p:cNvPr id="1067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1142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5" y="2351"/>
                    <a:ext cx="1723" cy="312"/>
                  </a:xfrm>
                  <a:custGeom>
                    <a:avLst/>
                    <a:gdLst>
                      <a:gd name="T0" fmla="*/ 0 w 2736"/>
                      <a:gd name="T1" fmla="*/ 11 h 504"/>
                      <a:gd name="T2" fmla="*/ 21 w 2736"/>
                      <a:gd name="T3" fmla="*/ 4 h 504"/>
                      <a:gd name="T4" fmla="*/ 44 w 2736"/>
                      <a:gd name="T5" fmla="*/ 1 h 504"/>
                      <a:gd name="T6" fmla="*/ 68 w 2736"/>
                      <a:gd name="T7" fmla="*/ 1 h 504"/>
                      <a:gd name="T8" fmla="*/ 67 w 2736"/>
                      <a:gd name="T9" fmla="*/ 2 h 504"/>
                      <a:gd name="T10" fmla="*/ 43 w 2736"/>
                      <a:gd name="T11" fmla="*/ 2 h 504"/>
                      <a:gd name="T12" fmla="*/ 16 w 2736"/>
                      <a:gd name="T13" fmla="*/ 7 h 504"/>
                      <a:gd name="T14" fmla="*/ 0 w 2736"/>
                      <a:gd name="T15" fmla="*/ 1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143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 w 1769"/>
                      <a:gd name="T3" fmla="*/ 1 h 791"/>
                      <a:gd name="T4" fmla="*/ 7 w 1769"/>
                      <a:gd name="T5" fmla="*/ 4 h 791"/>
                      <a:gd name="T6" fmla="*/ 9 w 1769"/>
                      <a:gd name="T7" fmla="*/ 9 h 791"/>
                      <a:gd name="T8" fmla="*/ 10 w 1769"/>
                      <a:gd name="T9" fmla="*/ 12 h 791"/>
                      <a:gd name="T10" fmla="*/ 9 w 1769"/>
                      <a:gd name="T11" fmla="*/ 17 h 791"/>
                      <a:gd name="T12" fmla="*/ 9 w 1769"/>
                      <a:gd name="T13" fmla="*/ 14 h 791"/>
                      <a:gd name="T14" fmla="*/ 8 w 1769"/>
                      <a:gd name="T15" fmla="*/ 9 h 791"/>
                      <a:gd name="T16" fmla="*/ 6 w 1769"/>
                      <a:gd name="T17" fmla="*/ 7 h 791"/>
                      <a:gd name="T18" fmla="*/ 3 w 1769"/>
                      <a:gd name="T19" fmla="*/ 4 h 791"/>
                      <a:gd name="T20" fmla="*/ 0 w 1769"/>
                      <a:gd name="T21" fmla="*/ 1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  <p:grpSp>
              <p:nvGrpSpPr>
                <p:cNvPr id="1068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1140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06" cy="347"/>
                  </a:xfrm>
                  <a:custGeom>
                    <a:avLst/>
                    <a:gdLst>
                      <a:gd name="T0" fmla="*/ 0 w 2736"/>
                      <a:gd name="T1" fmla="*/ 25 h 504"/>
                      <a:gd name="T2" fmla="*/ 31 w 2736"/>
                      <a:gd name="T3" fmla="*/ 8 h 504"/>
                      <a:gd name="T4" fmla="*/ 64 w 2736"/>
                      <a:gd name="T5" fmla="*/ 1 h 504"/>
                      <a:gd name="T6" fmla="*/ 98 w 2736"/>
                      <a:gd name="T7" fmla="*/ 1 h 504"/>
                      <a:gd name="T8" fmla="*/ 98 w 2736"/>
                      <a:gd name="T9" fmla="*/ 6 h 504"/>
                      <a:gd name="T10" fmla="*/ 63 w 2736"/>
                      <a:gd name="T11" fmla="*/ 6 h 504"/>
                      <a:gd name="T12" fmla="*/ 24 w 2736"/>
                      <a:gd name="T13" fmla="*/ 14 h 504"/>
                      <a:gd name="T14" fmla="*/ 0 w 2736"/>
                      <a:gd name="T15" fmla="*/ 2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141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4 w 1769"/>
                      <a:gd name="T3" fmla="*/ 3 h 791"/>
                      <a:gd name="T4" fmla="*/ 9 w 1769"/>
                      <a:gd name="T5" fmla="*/ 10 h 791"/>
                      <a:gd name="T6" fmla="*/ 13 w 1769"/>
                      <a:gd name="T7" fmla="*/ 22 h 791"/>
                      <a:gd name="T8" fmla="*/ 14 w 1769"/>
                      <a:gd name="T9" fmla="*/ 31 h 791"/>
                      <a:gd name="T10" fmla="*/ 14 w 1769"/>
                      <a:gd name="T11" fmla="*/ 40 h 791"/>
                      <a:gd name="T12" fmla="*/ 13 w 1769"/>
                      <a:gd name="T13" fmla="*/ 32 h 791"/>
                      <a:gd name="T14" fmla="*/ 11 w 1769"/>
                      <a:gd name="T15" fmla="*/ 23 h 791"/>
                      <a:gd name="T16" fmla="*/ 9 w 1769"/>
                      <a:gd name="T17" fmla="*/ 15 h 791"/>
                      <a:gd name="T18" fmla="*/ 4 w 1769"/>
                      <a:gd name="T19" fmla="*/ 8 h 791"/>
                      <a:gd name="T20" fmla="*/ 0 w 1769"/>
                      <a:gd name="T21" fmla="*/ 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  <p:grpSp>
              <p:nvGrpSpPr>
                <p:cNvPr id="1069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1138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>
                      <a:gd name="T0" fmla="*/ 0 w 2736"/>
                      <a:gd name="T1" fmla="*/ 8 h 504"/>
                      <a:gd name="T2" fmla="*/ 23 w 2736"/>
                      <a:gd name="T3" fmla="*/ 3 h 504"/>
                      <a:gd name="T4" fmla="*/ 47 w 2736"/>
                      <a:gd name="T5" fmla="*/ 1 h 504"/>
                      <a:gd name="T6" fmla="*/ 72 w 2736"/>
                      <a:gd name="T7" fmla="*/ 1 h 504"/>
                      <a:gd name="T8" fmla="*/ 72 w 2736"/>
                      <a:gd name="T9" fmla="*/ 2 h 504"/>
                      <a:gd name="T10" fmla="*/ 46 w 2736"/>
                      <a:gd name="T11" fmla="*/ 2 h 504"/>
                      <a:gd name="T12" fmla="*/ 17 w 2736"/>
                      <a:gd name="T13" fmla="*/ 5 h 504"/>
                      <a:gd name="T14" fmla="*/ 0 w 2736"/>
                      <a:gd name="T15" fmla="*/ 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139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67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 w 1769"/>
                      <a:gd name="T3" fmla="*/ 1 h 791"/>
                      <a:gd name="T4" fmla="*/ 7 w 1769"/>
                      <a:gd name="T5" fmla="*/ 3 h 791"/>
                      <a:gd name="T6" fmla="*/ 9 w 1769"/>
                      <a:gd name="T7" fmla="*/ 6 h 791"/>
                      <a:gd name="T8" fmla="*/ 10 w 1769"/>
                      <a:gd name="T9" fmla="*/ 9 h 791"/>
                      <a:gd name="T10" fmla="*/ 10 w 1769"/>
                      <a:gd name="T11" fmla="*/ 12 h 791"/>
                      <a:gd name="T12" fmla="*/ 9 w 1769"/>
                      <a:gd name="T13" fmla="*/ 9 h 791"/>
                      <a:gd name="T14" fmla="*/ 8 w 1769"/>
                      <a:gd name="T15" fmla="*/ 6 h 791"/>
                      <a:gd name="T16" fmla="*/ 7 w 1769"/>
                      <a:gd name="T17" fmla="*/ 4 h 791"/>
                      <a:gd name="T18" fmla="*/ 4 w 1769"/>
                      <a:gd name="T19" fmla="*/ 2 h 791"/>
                      <a:gd name="T20" fmla="*/ 0 w 1769"/>
                      <a:gd name="T21" fmla="*/ 1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  <p:grpSp>
              <p:nvGrpSpPr>
                <p:cNvPr id="1070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1136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28"/>
                  </a:xfrm>
                  <a:custGeom>
                    <a:avLst/>
                    <a:gdLst>
                      <a:gd name="T0" fmla="*/ 0 w 2736"/>
                      <a:gd name="T1" fmla="*/ 16 h 504"/>
                      <a:gd name="T2" fmla="*/ 17 w 2736"/>
                      <a:gd name="T3" fmla="*/ 5 h 504"/>
                      <a:gd name="T4" fmla="*/ 36 w 2736"/>
                      <a:gd name="T5" fmla="*/ 1 h 504"/>
                      <a:gd name="T6" fmla="*/ 55 w 2736"/>
                      <a:gd name="T7" fmla="*/ 1 h 504"/>
                      <a:gd name="T8" fmla="*/ 54 w 2736"/>
                      <a:gd name="T9" fmla="*/ 3 h 504"/>
                      <a:gd name="T10" fmla="*/ 36 w 2736"/>
                      <a:gd name="T11" fmla="*/ 3 h 504"/>
                      <a:gd name="T12" fmla="*/ 13 w 2736"/>
                      <a:gd name="T13" fmla="*/ 9 h 504"/>
                      <a:gd name="T14" fmla="*/ 0 w 2736"/>
                      <a:gd name="T15" fmla="*/ 1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137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20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 w 1769"/>
                      <a:gd name="T3" fmla="*/ 2 h 791"/>
                      <a:gd name="T4" fmla="*/ 5 w 1769"/>
                      <a:gd name="T5" fmla="*/ 7 h 791"/>
                      <a:gd name="T6" fmla="*/ 7 w 1769"/>
                      <a:gd name="T7" fmla="*/ 15 h 791"/>
                      <a:gd name="T8" fmla="*/ 8 w 1769"/>
                      <a:gd name="T9" fmla="*/ 21 h 791"/>
                      <a:gd name="T10" fmla="*/ 8 w 1769"/>
                      <a:gd name="T11" fmla="*/ 28 h 791"/>
                      <a:gd name="T12" fmla="*/ 7 w 1769"/>
                      <a:gd name="T13" fmla="*/ 22 h 791"/>
                      <a:gd name="T14" fmla="*/ 6 w 1769"/>
                      <a:gd name="T15" fmla="*/ 16 h 791"/>
                      <a:gd name="T16" fmla="*/ 5 w 1769"/>
                      <a:gd name="T17" fmla="*/ 11 h 791"/>
                      <a:gd name="T18" fmla="*/ 3 w 1769"/>
                      <a:gd name="T19" fmla="*/ 5 h 791"/>
                      <a:gd name="T20" fmla="*/ 0 w 1769"/>
                      <a:gd name="T21" fmla="*/ 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  <p:grpSp>
              <p:nvGrpSpPr>
                <p:cNvPr id="1071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1134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83"/>
                    <a:ext cx="1544" cy="313"/>
                  </a:xfrm>
                  <a:custGeom>
                    <a:avLst/>
                    <a:gdLst>
                      <a:gd name="T0" fmla="*/ 0 w 2736"/>
                      <a:gd name="T1" fmla="*/ 11 h 504"/>
                      <a:gd name="T2" fmla="*/ 9 w 2736"/>
                      <a:gd name="T3" fmla="*/ 4 h 504"/>
                      <a:gd name="T4" fmla="*/ 19 w 2736"/>
                      <a:gd name="T5" fmla="*/ 1 h 504"/>
                      <a:gd name="T6" fmla="*/ 28 w 2736"/>
                      <a:gd name="T7" fmla="*/ 1 h 504"/>
                      <a:gd name="T8" fmla="*/ 28 w 2736"/>
                      <a:gd name="T9" fmla="*/ 2 h 504"/>
                      <a:gd name="T10" fmla="*/ 18 w 2736"/>
                      <a:gd name="T11" fmla="*/ 2 h 504"/>
                      <a:gd name="T12" fmla="*/ 7 w 2736"/>
                      <a:gd name="T13" fmla="*/ 7 h 504"/>
                      <a:gd name="T14" fmla="*/ 0 w 2736"/>
                      <a:gd name="T15" fmla="*/ 1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135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1 w 1769"/>
                      <a:gd name="T3" fmla="*/ 1 h 791"/>
                      <a:gd name="T4" fmla="*/ 3 w 1769"/>
                      <a:gd name="T5" fmla="*/ 4 h 791"/>
                      <a:gd name="T6" fmla="*/ 4 w 1769"/>
                      <a:gd name="T7" fmla="*/ 9 h 791"/>
                      <a:gd name="T8" fmla="*/ 4 w 1769"/>
                      <a:gd name="T9" fmla="*/ 14 h 791"/>
                      <a:gd name="T10" fmla="*/ 4 w 1769"/>
                      <a:gd name="T11" fmla="*/ 17 h 791"/>
                      <a:gd name="T12" fmla="*/ 4 w 1769"/>
                      <a:gd name="T13" fmla="*/ 14 h 791"/>
                      <a:gd name="T14" fmla="*/ 3 w 1769"/>
                      <a:gd name="T15" fmla="*/ 10 h 791"/>
                      <a:gd name="T16" fmla="*/ 3 w 1769"/>
                      <a:gd name="T17" fmla="*/ 7 h 791"/>
                      <a:gd name="T18" fmla="*/ 1 w 1769"/>
                      <a:gd name="T19" fmla="*/ 4 h 791"/>
                      <a:gd name="T20" fmla="*/ 0 w 1769"/>
                      <a:gd name="T21" fmla="*/ 1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  <p:grpSp>
              <p:nvGrpSpPr>
                <p:cNvPr id="1072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1132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4 w 2736"/>
                      <a:gd name="T3" fmla="*/ 0 h 504"/>
                      <a:gd name="T4" fmla="*/ 8 w 2736"/>
                      <a:gd name="T5" fmla="*/ 0 h 504"/>
                      <a:gd name="T6" fmla="*/ 13 w 2736"/>
                      <a:gd name="T7" fmla="*/ 0 h 504"/>
                      <a:gd name="T8" fmla="*/ 13 w 2736"/>
                      <a:gd name="T9" fmla="*/ 0 h 504"/>
                      <a:gd name="T10" fmla="*/ 8 w 2736"/>
                      <a:gd name="T11" fmla="*/ 0 h 504"/>
                      <a:gd name="T12" fmla="*/ 3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133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38"/>
                    <a:ext cx="755" cy="351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1 w 1769"/>
                      <a:gd name="T5" fmla="*/ 0 h 791"/>
                      <a:gd name="T6" fmla="*/ 2 w 1769"/>
                      <a:gd name="T7" fmla="*/ 1 h 791"/>
                      <a:gd name="T8" fmla="*/ 2 w 1769"/>
                      <a:gd name="T9" fmla="*/ 1 h 791"/>
                      <a:gd name="T10" fmla="*/ 2 w 1769"/>
                      <a:gd name="T11" fmla="*/ 1 h 791"/>
                      <a:gd name="T12" fmla="*/ 2 w 1769"/>
                      <a:gd name="T13" fmla="*/ 1 h 791"/>
                      <a:gd name="T14" fmla="*/ 2 w 1769"/>
                      <a:gd name="T15" fmla="*/ 1 h 791"/>
                      <a:gd name="T16" fmla="*/ 1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  <p:grpSp>
              <p:nvGrpSpPr>
                <p:cNvPr id="1073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1130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1 w 2736"/>
                      <a:gd name="T3" fmla="*/ 0 h 504"/>
                      <a:gd name="T4" fmla="*/ 3 w 2736"/>
                      <a:gd name="T5" fmla="*/ 0 h 504"/>
                      <a:gd name="T6" fmla="*/ 5 w 2736"/>
                      <a:gd name="T7" fmla="*/ 0 h 504"/>
                      <a:gd name="T8" fmla="*/ 5 w 2736"/>
                      <a:gd name="T9" fmla="*/ 0 h 504"/>
                      <a:gd name="T10" fmla="*/ 3 w 2736"/>
                      <a:gd name="T11" fmla="*/ 0 h 504"/>
                      <a:gd name="T12" fmla="*/ 1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131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1 w 1769"/>
                      <a:gd name="T9" fmla="*/ 0 h 791"/>
                      <a:gd name="T10" fmla="*/ 0 w 1769"/>
                      <a:gd name="T11" fmla="*/ 1 h 791"/>
                      <a:gd name="T12" fmla="*/ 0 w 1769"/>
                      <a:gd name="T13" fmla="*/ 0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  <p:grpSp>
              <p:nvGrpSpPr>
                <p:cNvPr id="1074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1128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1 w 2736"/>
                      <a:gd name="T3" fmla="*/ 0 h 504"/>
                      <a:gd name="T4" fmla="*/ 3 w 2736"/>
                      <a:gd name="T5" fmla="*/ 0 h 504"/>
                      <a:gd name="T6" fmla="*/ 5 w 2736"/>
                      <a:gd name="T7" fmla="*/ 0 h 504"/>
                      <a:gd name="T8" fmla="*/ 5 w 2736"/>
                      <a:gd name="T9" fmla="*/ 0 h 504"/>
                      <a:gd name="T10" fmla="*/ 3 w 2736"/>
                      <a:gd name="T11" fmla="*/ 0 h 504"/>
                      <a:gd name="T12" fmla="*/ 1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129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1 w 1769"/>
                      <a:gd name="T9" fmla="*/ 1 h 791"/>
                      <a:gd name="T10" fmla="*/ 0 w 1769"/>
                      <a:gd name="T11" fmla="*/ 1 h 791"/>
                      <a:gd name="T12" fmla="*/ 0 w 1769"/>
                      <a:gd name="T13" fmla="*/ 1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  <p:grpSp>
              <p:nvGrpSpPr>
                <p:cNvPr id="1075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1126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0 w 2736"/>
                      <a:gd name="T3" fmla="*/ 0 h 504"/>
                      <a:gd name="T4" fmla="*/ 0 w 2736"/>
                      <a:gd name="T5" fmla="*/ 0 h 504"/>
                      <a:gd name="T6" fmla="*/ 0 w 2736"/>
                      <a:gd name="T7" fmla="*/ 0 h 504"/>
                      <a:gd name="T8" fmla="*/ 0 w 2736"/>
                      <a:gd name="T9" fmla="*/ 0 h 504"/>
                      <a:gd name="T10" fmla="*/ 0 w 2736"/>
                      <a:gd name="T11" fmla="*/ 0 h 504"/>
                      <a:gd name="T12" fmla="*/ 0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127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8"/>
                    <a:ext cx="260" cy="132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0 h 791"/>
                      <a:gd name="T10" fmla="*/ 0 w 1769"/>
                      <a:gd name="T11" fmla="*/ 0 h 791"/>
                      <a:gd name="T12" fmla="*/ 0 w 1769"/>
                      <a:gd name="T13" fmla="*/ 0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  <p:grpSp>
              <p:nvGrpSpPr>
                <p:cNvPr id="1076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1124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0 w 2736"/>
                      <a:gd name="T3" fmla="*/ 0 h 504"/>
                      <a:gd name="T4" fmla="*/ 0 w 2736"/>
                      <a:gd name="T5" fmla="*/ 0 h 504"/>
                      <a:gd name="T6" fmla="*/ 0 w 2736"/>
                      <a:gd name="T7" fmla="*/ 0 h 504"/>
                      <a:gd name="T8" fmla="*/ 0 w 2736"/>
                      <a:gd name="T9" fmla="*/ 0 h 504"/>
                      <a:gd name="T10" fmla="*/ 0 w 2736"/>
                      <a:gd name="T11" fmla="*/ 0 h 504"/>
                      <a:gd name="T12" fmla="*/ 0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125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0 h 791"/>
                      <a:gd name="T10" fmla="*/ 0 w 1769"/>
                      <a:gd name="T11" fmla="*/ 0 h 791"/>
                      <a:gd name="T12" fmla="*/ 0 w 1769"/>
                      <a:gd name="T13" fmla="*/ 0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  <p:grpSp>
              <p:nvGrpSpPr>
                <p:cNvPr id="1077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1122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1 w 2736"/>
                      <a:gd name="T3" fmla="*/ 0 h 504"/>
                      <a:gd name="T4" fmla="*/ 1 w 2736"/>
                      <a:gd name="T5" fmla="*/ 0 h 504"/>
                      <a:gd name="T6" fmla="*/ 2 w 2736"/>
                      <a:gd name="T7" fmla="*/ 0 h 504"/>
                      <a:gd name="T8" fmla="*/ 2 w 2736"/>
                      <a:gd name="T9" fmla="*/ 0 h 504"/>
                      <a:gd name="T10" fmla="*/ 1 w 2736"/>
                      <a:gd name="T11" fmla="*/ 0 h 504"/>
                      <a:gd name="T12" fmla="*/ 0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123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1 h 791"/>
                      <a:gd name="T10" fmla="*/ 0 w 1769"/>
                      <a:gd name="T11" fmla="*/ 1 h 791"/>
                      <a:gd name="T12" fmla="*/ 0 w 1769"/>
                      <a:gd name="T13" fmla="*/ 1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  <p:grpSp>
              <p:nvGrpSpPr>
                <p:cNvPr id="1078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1120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6" y="921"/>
                    <a:ext cx="1052" cy="214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0 w 2736"/>
                      <a:gd name="T3" fmla="*/ 0 h 504"/>
                      <a:gd name="T4" fmla="*/ 1 w 2736"/>
                      <a:gd name="T5" fmla="*/ 0 h 504"/>
                      <a:gd name="T6" fmla="*/ 1 w 2736"/>
                      <a:gd name="T7" fmla="*/ 0 h 504"/>
                      <a:gd name="T8" fmla="*/ 1 w 2736"/>
                      <a:gd name="T9" fmla="*/ 0 h 504"/>
                      <a:gd name="T10" fmla="*/ 1 w 2736"/>
                      <a:gd name="T11" fmla="*/ 0 h 504"/>
                      <a:gd name="T12" fmla="*/ 0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121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1 h 791"/>
                      <a:gd name="T10" fmla="*/ 0 w 1769"/>
                      <a:gd name="T11" fmla="*/ 1 h 791"/>
                      <a:gd name="T12" fmla="*/ 0 w 1769"/>
                      <a:gd name="T13" fmla="*/ 1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  <p:grpSp>
              <p:nvGrpSpPr>
                <p:cNvPr id="1079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1118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14" y="1022"/>
                    <a:ext cx="1232" cy="216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1 w 2736"/>
                      <a:gd name="T3" fmla="*/ 0 h 504"/>
                      <a:gd name="T4" fmla="*/ 3 w 2736"/>
                      <a:gd name="T5" fmla="*/ 0 h 504"/>
                      <a:gd name="T6" fmla="*/ 5 w 2736"/>
                      <a:gd name="T7" fmla="*/ 0 h 504"/>
                      <a:gd name="T8" fmla="*/ 5 w 2736"/>
                      <a:gd name="T9" fmla="*/ 0 h 504"/>
                      <a:gd name="T10" fmla="*/ 3 w 2736"/>
                      <a:gd name="T11" fmla="*/ 0 h 504"/>
                      <a:gd name="T12" fmla="*/ 1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119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56" cy="337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1 h 791"/>
                      <a:gd name="T10" fmla="*/ 0 w 1769"/>
                      <a:gd name="T11" fmla="*/ 1 h 791"/>
                      <a:gd name="T12" fmla="*/ 0 w 1769"/>
                      <a:gd name="T13" fmla="*/ 1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  <p:grpSp>
              <p:nvGrpSpPr>
                <p:cNvPr id="1080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1116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1 w 2736"/>
                      <a:gd name="T3" fmla="*/ 0 h 504"/>
                      <a:gd name="T4" fmla="*/ 3 w 2736"/>
                      <a:gd name="T5" fmla="*/ 0 h 504"/>
                      <a:gd name="T6" fmla="*/ 4 w 2736"/>
                      <a:gd name="T7" fmla="*/ 0 h 504"/>
                      <a:gd name="T8" fmla="*/ 4 w 2736"/>
                      <a:gd name="T9" fmla="*/ 0 h 504"/>
                      <a:gd name="T10" fmla="*/ 3 w 2736"/>
                      <a:gd name="T11" fmla="*/ 0 h 504"/>
                      <a:gd name="T12" fmla="*/ 1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117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55" cy="339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1 h 791"/>
                      <a:gd name="T10" fmla="*/ 0 w 1769"/>
                      <a:gd name="T11" fmla="*/ 1 h 791"/>
                      <a:gd name="T12" fmla="*/ 0 w 1769"/>
                      <a:gd name="T13" fmla="*/ 1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  <p:sp>
              <p:nvSpPr>
                <p:cNvPr id="1081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0 h 504"/>
                    <a:gd name="T2" fmla="*/ 0 w 2736"/>
                    <a:gd name="T3" fmla="*/ 0 h 504"/>
                    <a:gd name="T4" fmla="*/ 0 w 2736"/>
                    <a:gd name="T5" fmla="*/ 0 h 504"/>
                    <a:gd name="T6" fmla="*/ 0 w 2736"/>
                    <a:gd name="T7" fmla="*/ 0 h 504"/>
                    <a:gd name="T8" fmla="*/ 0 w 2736"/>
                    <a:gd name="T9" fmla="*/ 0 h 504"/>
                    <a:gd name="T10" fmla="*/ 0 w 2736"/>
                    <a:gd name="T11" fmla="*/ 0 h 504"/>
                    <a:gd name="T12" fmla="*/ 0 w 2736"/>
                    <a:gd name="T13" fmla="*/ 0 h 504"/>
                    <a:gd name="T14" fmla="*/ 0 w 2736"/>
                    <a:gd name="T15" fmla="*/ 0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082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>
                    <a:gd name="T0" fmla="*/ 0 w 1769"/>
                    <a:gd name="T1" fmla="*/ 0 h 791"/>
                    <a:gd name="T2" fmla="*/ 0 w 1769"/>
                    <a:gd name="T3" fmla="*/ 0 h 791"/>
                    <a:gd name="T4" fmla="*/ 0 w 1769"/>
                    <a:gd name="T5" fmla="*/ 0 h 791"/>
                    <a:gd name="T6" fmla="*/ 0 w 1769"/>
                    <a:gd name="T7" fmla="*/ 0 h 791"/>
                    <a:gd name="T8" fmla="*/ 0 w 1769"/>
                    <a:gd name="T9" fmla="*/ 0 h 791"/>
                    <a:gd name="T10" fmla="*/ 0 w 1769"/>
                    <a:gd name="T11" fmla="*/ 0 h 791"/>
                    <a:gd name="T12" fmla="*/ 0 w 1769"/>
                    <a:gd name="T13" fmla="*/ 0 h 791"/>
                    <a:gd name="T14" fmla="*/ 0 w 1769"/>
                    <a:gd name="T15" fmla="*/ 0 h 791"/>
                    <a:gd name="T16" fmla="*/ 0 w 1769"/>
                    <a:gd name="T17" fmla="*/ 0 h 791"/>
                    <a:gd name="T18" fmla="*/ 0 w 1769"/>
                    <a:gd name="T19" fmla="*/ 0 h 791"/>
                    <a:gd name="T20" fmla="*/ 0 w 1769"/>
                    <a:gd name="T21" fmla="*/ 0 h 791"/>
                    <a:gd name="T22" fmla="*/ 0 w 1769"/>
                    <a:gd name="T23" fmla="*/ 0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grpSp>
              <p:nvGrpSpPr>
                <p:cNvPr id="1083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1114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5" y="933"/>
                    <a:ext cx="1055" cy="186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0 w 2736"/>
                      <a:gd name="T3" fmla="*/ 0 h 504"/>
                      <a:gd name="T4" fmla="*/ 1 w 2736"/>
                      <a:gd name="T5" fmla="*/ 0 h 504"/>
                      <a:gd name="T6" fmla="*/ 1 w 2736"/>
                      <a:gd name="T7" fmla="*/ 0 h 504"/>
                      <a:gd name="T8" fmla="*/ 1 w 2736"/>
                      <a:gd name="T9" fmla="*/ 0 h 504"/>
                      <a:gd name="T10" fmla="*/ 1 w 2736"/>
                      <a:gd name="T11" fmla="*/ 0 h 504"/>
                      <a:gd name="T12" fmla="*/ 0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115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0 h 791"/>
                      <a:gd name="T10" fmla="*/ 0 w 1769"/>
                      <a:gd name="T11" fmla="*/ 0 h 791"/>
                      <a:gd name="T12" fmla="*/ 0 w 1769"/>
                      <a:gd name="T13" fmla="*/ 0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  <p:grpSp>
              <p:nvGrpSpPr>
                <p:cNvPr id="1084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1112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1 w 2736"/>
                      <a:gd name="T3" fmla="*/ 1 h 504"/>
                      <a:gd name="T4" fmla="*/ 2 w 2736"/>
                      <a:gd name="T5" fmla="*/ 1 h 504"/>
                      <a:gd name="T6" fmla="*/ 3 w 2736"/>
                      <a:gd name="T7" fmla="*/ 1 h 504"/>
                      <a:gd name="T8" fmla="*/ 3 w 2736"/>
                      <a:gd name="T9" fmla="*/ 1 h 504"/>
                      <a:gd name="T10" fmla="*/ 2 w 2736"/>
                      <a:gd name="T11" fmla="*/ 1 h 504"/>
                      <a:gd name="T12" fmla="*/ 1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113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0 w 1769"/>
                      <a:gd name="T3" fmla="*/ 1 h 791"/>
                      <a:gd name="T4" fmla="*/ 0 w 1769"/>
                      <a:gd name="T5" fmla="*/ 2 h 791"/>
                      <a:gd name="T6" fmla="*/ 0 w 1769"/>
                      <a:gd name="T7" fmla="*/ 3 h 791"/>
                      <a:gd name="T8" fmla="*/ 0 w 1769"/>
                      <a:gd name="T9" fmla="*/ 4 h 791"/>
                      <a:gd name="T10" fmla="*/ 0 w 1769"/>
                      <a:gd name="T11" fmla="*/ 5 h 791"/>
                      <a:gd name="T12" fmla="*/ 0 w 1769"/>
                      <a:gd name="T13" fmla="*/ 4 h 791"/>
                      <a:gd name="T14" fmla="*/ 0 w 1769"/>
                      <a:gd name="T15" fmla="*/ 3 h 791"/>
                      <a:gd name="T16" fmla="*/ 0 w 1769"/>
                      <a:gd name="T17" fmla="*/ 2 h 791"/>
                      <a:gd name="T18" fmla="*/ 0 w 1769"/>
                      <a:gd name="T19" fmla="*/ 1 h 791"/>
                      <a:gd name="T20" fmla="*/ 0 w 1769"/>
                      <a:gd name="T21" fmla="*/ 1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  <p:grpSp>
              <p:nvGrpSpPr>
                <p:cNvPr id="1085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1110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0 w 2736"/>
                      <a:gd name="T3" fmla="*/ 0 h 504"/>
                      <a:gd name="T4" fmla="*/ 0 w 2736"/>
                      <a:gd name="T5" fmla="*/ 0 h 504"/>
                      <a:gd name="T6" fmla="*/ 1 w 2736"/>
                      <a:gd name="T7" fmla="*/ 0 h 504"/>
                      <a:gd name="T8" fmla="*/ 1 w 2736"/>
                      <a:gd name="T9" fmla="*/ 0 h 504"/>
                      <a:gd name="T10" fmla="*/ 0 w 2736"/>
                      <a:gd name="T11" fmla="*/ 0 h 504"/>
                      <a:gd name="T12" fmla="*/ 0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111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0 h 791"/>
                      <a:gd name="T10" fmla="*/ 0 w 1769"/>
                      <a:gd name="T11" fmla="*/ 0 h 791"/>
                      <a:gd name="T12" fmla="*/ 0 w 1769"/>
                      <a:gd name="T13" fmla="*/ 0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  <p:grpSp>
              <p:nvGrpSpPr>
                <p:cNvPr id="1086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1108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>
                      <a:gd name="T0" fmla="*/ 0 w 2736"/>
                      <a:gd name="T1" fmla="*/ 11 h 504"/>
                      <a:gd name="T2" fmla="*/ 21 w 2736"/>
                      <a:gd name="T3" fmla="*/ 4 h 504"/>
                      <a:gd name="T4" fmla="*/ 44 w 2736"/>
                      <a:gd name="T5" fmla="*/ 1 h 504"/>
                      <a:gd name="T6" fmla="*/ 68 w 2736"/>
                      <a:gd name="T7" fmla="*/ 1 h 504"/>
                      <a:gd name="T8" fmla="*/ 67 w 2736"/>
                      <a:gd name="T9" fmla="*/ 2 h 504"/>
                      <a:gd name="T10" fmla="*/ 44 w 2736"/>
                      <a:gd name="T11" fmla="*/ 2 h 504"/>
                      <a:gd name="T12" fmla="*/ 16 w 2736"/>
                      <a:gd name="T13" fmla="*/ 7 h 504"/>
                      <a:gd name="T14" fmla="*/ 0 w 2736"/>
                      <a:gd name="T15" fmla="*/ 1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109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03"/>
                    <a:ext cx="925" cy="48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 w 1769"/>
                      <a:gd name="T3" fmla="*/ 1 h 791"/>
                      <a:gd name="T4" fmla="*/ 7 w 1769"/>
                      <a:gd name="T5" fmla="*/ 4 h 791"/>
                      <a:gd name="T6" fmla="*/ 9 w 1769"/>
                      <a:gd name="T7" fmla="*/ 9 h 791"/>
                      <a:gd name="T8" fmla="*/ 10 w 1769"/>
                      <a:gd name="T9" fmla="*/ 12 h 791"/>
                      <a:gd name="T10" fmla="*/ 9 w 1769"/>
                      <a:gd name="T11" fmla="*/ 17 h 791"/>
                      <a:gd name="T12" fmla="*/ 9 w 1769"/>
                      <a:gd name="T13" fmla="*/ 14 h 791"/>
                      <a:gd name="T14" fmla="*/ 8 w 1769"/>
                      <a:gd name="T15" fmla="*/ 9 h 791"/>
                      <a:gd name="T16" fmla="*/ 6 w 1769"/>
                      <a:gd name="T17" fmla="*/ 7 h 791"/>
                      <a:gd name="T18" fmla="*/ 3 w 1769"/>
                      <a:gd name="T19" fmla="*/ 4 h 791"/>
                      <a:gd name="T20" fmla="*/ 0 w 1769"/>
                      <a:gd name="T21" fmla="*/ 1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  <p:grpSp>
              <p:nvGrpSpPr>
                <p:cNvPr id="1087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1106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>
                      <a:gd name="T0" fmla="*/ 0 w 2736"/>
                      <a:gd name="T1" fmla="*/ 11 h 504"/>
                      <a:gd name="T2" fmla="*/ 12 w 2736"/>
                      <a:gd name="T3" fmla="*/ 4 h 504"/>
                      <a:gd name="T4" fmla="*/ 23 w 2736"/>
                      <a:gd name="T5" fmla="*/ 1 h 504"/>
                      <a:gd name="T6" fmla="*/ 36 w 2736"/>
                      <a:gd name="T7" fmla="*/ 1 h 504"/>
                      <a:gd name="T8" fmla="*/ 36 w 2736"/>
                      <a:gd name="T9" fmla="*/ 2 h 504"/>
                      <a:gd name="T10" fmla="*/ 23 w 2736"/>
                      <a:gd name="T11" fmla="*/ 2 h 504"/>
                      <a:gd name="T12" fmla="*/ 9 w 2736"/>
                      <a:gd name="T13" fmla="*/ 7 h 504"/>
                      <a:gd name="T14" fmla="*/ 0 w 2736"/>
                      <a:gd name="T15" fmla="*/ 1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107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7" y="3632"/>
                    <a:ext cx="848" cy="489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1 w 1769"/>
                      <a:gd name="T3" fmla="*/ 1 h 791"/>
                      <a:gd name="T4" fmla="*/ 3 w 1769"/>
                      <a:gd name="T5" fmla="*/ 4 h 791"/>
                      <a:gd name="T6" fmla="*/ 5 w 1769"/>
                      <a:gd name="T7" fmla="*/ 9 h 791"/>
                      <a:gd name="T8" fmla="*/ 5 w 1769"/>
                      <a:gd name="T9" fmla="*/ 12 h 791"/>
                      <a:gd name="T10" fmla="*/ 5 w 1769"/>
                      <a:gd name="T11" fmla="*/ 17 h 791"/>
                      <a:gd name="T12" fmla="*/ 4 w 1769"/>
                      <a:gd name="T13" fmla="*/ 14 h 791"/>
                      <a:gd name="T14" fmla="*/ 4 w 1769"/>
                      <a:gd name="T15" fmla="*/ 9 h 791"/>
                      <a:gd name="T16" fmla="*/ 3 w 1769"/>
                      <a:gd name="T17" fmla="*/ 7 h 791"/>
                      <a:gd name="T18" fmla="*/ 1 w 1769"/>
                      <a:gd name="T19" fmla="*/ 4 h 791"/>
                      <a:gd name="T20" fmla="*/ 0 w 1769"/>
                      <a:gd name="T21" fmla="*/ 1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  <p:grpSp>
              <p:nvGrpSpPr>
                <p:cNvPr id="1088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1104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31" y="2685"/>
                    <a:ext cx="1712" cy="302"/>
                  </a:xfrm>
                  <a:custGeom>
                    <a:avLst/>
                    <a:gdLst>
                      <a:gd name="T0" fmla="*/ 0 w 2736"/>
                      <a:gd name="T1" fmla="*/ 8 h 504"/>
                      <a:gd name="T2" fmla="*/ 21 w 2736"/>
                      <a:gd name="T3" fmla="*/ 3 h 504"/>
                      <a:gd name="T4" fmla="*/ 41 w 2736"/>
                      <a:gd name="T5" fmla="*/ 1 h 504"/>
                      <a:gd name="T6" fmla="*/ 64 w 2736"/>
                      <a:gd name="T7" fmla="*/ 1 h 504"/>
                      <a:gd name="T8" fmla="*/ 64 w 2736"/>
                      <a:gd name="T9" fmla="*/ 2 h 504"/>
                      <a:gd name="T10" fmla="*/ 41 w 2736"/>
                      <a:gd name="T11" fmla="*/ 2 h 504"/>
                      <a:gd name="T12" fmla="*/ 15 w 2736"/>
                      <a:gd name="T13" fmla="*/ 5 h 504"/>
                      <a:gd name="T14" fmla="*/ 0 w 2736"/>
                      <a:gd name="T15" fmla="*/ 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105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23" y="3891"/>
                    <a:ext cx="917" cy="471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 w 1769"/>
                      <a:gd name="T3" fmla="*/ 1 h 791"/>
                      <a:gd name="T4" fmla="*/ 6 w 1769"/>
                      <a:gd name="T5" fmla="*/ 3 h 791"/>
                      <a:gd name="T6" fmla="*/ 8 w 1769"/>
                      <a:gd name="T7" fmla="*/ 7 h 791"/>
                      <a:gd name="T8" fmla="*/ 9 w 1769"/>
                      <a:gd name="T9" fmla="*/ 10 h 791"/>
                      <a:gd name="T10" fmla="*/ 9 w 1769"/>
                      <a:gd name="T11" fmla="*/ 13 h 791"/>
                      <a:gd name="T12" fmla="*/ 8 w 1769"/>
                      <a:gd name="T13" fmla="*/ 10 h 791"/>
                      <a:gd name="T14" fmla="*/ 7 w 1769"/>
                      <a:gd name="T15" fmla="*/ 7 h 791"/>
                      <a:gd name="T16" fmla="*/ 6 w 1769"/>
                      <a:gd name="T17" fmla="*/ 5 h 791"/>
                      <a:gd name="T18" fmla="*/ 3 w 1769"/>
                      <a:gd name="T19" fmla="*/ 2 h 791"/>
                      <a:gd name="T20" fmla="*/ 0 w 1769"/>
                      <a:gd name="T21" fmla="*/ 1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  <p:grpSp>
              <p:nvGrpSpPr>
                <p:cNvPr id="1089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1102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>
                      <a:gd name="T0" fmla="*/ 0 w 2736"/>
                      <a:gd name="T1" fmla="*/ 11 h 504"/>
                      <a:gd name="T2" fmla="*/ 21 w 2736"/>
                      <a:gd name="T3" fmla="*/ 4 h 504"/>
                      <a:gd name="T4" fmla="*/ 44 w 2736"/>
                      <a:gd name="T5" fmla="*/ 1 h 504"/>
                      <a:gd name="T6" fmla="*/ 68 w 2736"/>
                      <a:gd name="T7" fmla="*/ 1 h 504"/>
                      <a:gd name="T8" fmla="*/ 67 w 2736"/>
                      <a:gd name="T9" fmla="*/ 2 h 504"/>
                      <a:gd name="T10" fmla="*/ 43 w 2736"/>
                      <a:gd name="T11" fmla="*/ 2 h 504"/>
                      <a:gd name="T12" fmla="*/ 16 w 2736"/>
                      <a:gd name="T13" fmla="*/ 7 h 504"/>
                      <a:gd name="T14" fmla="*/ 0 w 2736"/>
                      <a:gd name="T15" fmla="*/ 1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103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 w 1769"/>
                      <a:gd name="T3" fmla="*/ 1 h 791"/>
                      <a:gd name="T4" fmla="*/ 7 w 1769"/>
                      <a:gd name="T5" fmla="*/ 4 h 791"/>
                      <a:gd name="T6" fmla="*/ 9 w 1769"/>
                      <a:gd name="T7" fmla="*/ 10 h 791"/>
                      <a:gd name="T8" fmla="*/ 10 w 1769"/>
                      <a:gd name="T9" fmla="*/ 14 h 791"/>
                      <a:gd name="T10" fmla="*/ 9 w 1769"/>
                      <a:gd name="T11" fmla="*/ 17 h 791"/>
                      <a:gd name="T12" fmla="*/ 9 w 1769"/>
                      <a:gd name="T13" fmla="*/ 14 h 791"/>
                      <a:gd name="T14" fmla="*/ 8 w 1769"/>
                      <a:gd name="T15" fmla="*/ 10 h 791"/>
                      <a:gd name="T16" fmla="*/ 6 w 1769"/>
                      <a:gd name="T17" fmla="*/ 7 h 791"/>
                      <a:gd name="T18" fmla="*/ 3 w 1769"/>
                      <a:gd name="T19" fmla="*/ 4 h 791"/>
                      <a:gd name="T20" fmla="*/ 0 w 1769"/>
                      <a:gd name="T21" fmla="*/ 1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  <p:grpSp>
              <p:nvGrpSpPr>
                <p:cNvPr id="1090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1100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33"/>
                    <a:ext cx="1649" cy="299"/>
                  </a:xfrm>
                  <a:custGeom>
                    <a:avLst/>
                    <a:gdLst>
                      <a:gd name="T0" fmla="*/ 0 w 2736"/>
                      <a:gd name="T1" fmla="*/ 8 h 504"/>
                      <a:gd name="T2" fmla="*/ 15 w 2736"/>
                      <a:gd name="T3" fmla="*/ 2 h 504"/>
                      <a:gd name="T4" fmla="*/ 31 w 2736"/>
                      <a:gd name="T5" fmla="*/ 1 h 504"/>
                      <a:gd name="T6" fmla="*/ 48 w 2736"/>
                      <a:gd name="T7" fmla="*/ 1 h 504"/>
                      <a:gd name="T8" fmla="*/ 47 w 2736"/>
                      <a:gd name="T9" fmla="*/ 1 h 504"/>
                      <a:gd name="T10" fmla="*/ 31 w 2736"/>
                      <a:gd name="T11" fmla="*/ 1 h 504"/>
                      <a:gd name="T12" fmla="*/ 11 w 2736"/>
                      <a:gd name="T13" fmla="*/ 4 h 504"/>
                      <a:gd name="T14" fmla="*/ 0 w 2736"/>
                      <a:gd name="T15" fmla="*/ 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101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06"/>
                    <a:ext cx="885" cy="46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2 w 1769"/>
                      <a:gd name="T3" fmla="*/ 1 h 791"/>
                      <a:gd name="T4" fmla="*/ 5 w 1769"/>
                      <a:gd name="T5" fmla="*/ 3 h 791"/>
                      <a:gd name="T6" fmla="*/ 7 w 1769"/>
                      <a:gd name="T7" fmla="*/ 7 h 791"/>
                      <a:gd name="T8" fmla="*/ 7 w 1769"/>
                      <a:gd name="T9" fmla="*/ 9 h 791"/>
                      <a:gd name="T10" fmla="*/ 7 w 1769"/>
                      <a:gd name="T11" fmla="*/ 12 h 791"/>
                      <a:gd name="T12" fmla="*/ 7 w 1769"/>
                      <a:gd name="T13" fmla="*/ 9 h 791"/>
                      <a:gd name="T14" fmla="*/ 6 w 1769"/>
                      <a:gd name="T15" fmla="*/ 7 h 791"/>
                      <a:gd name="T16" fmla="*/ 5 w 1769"/>
                      <a:gd name="T17" fmla="*/ 5 h 791"/>
                      <a:gd name="T18" fmla="*/ 3 w 1769"/>
                      <a:gd name="T19" fmla="*/ 2 h 791"/>
                      <a:gd name="T20" fmla="*/ 0 w 1769"/>
                      <a:gd name="T21" fmla="*/ 1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  <p:grpSp>
              <p:nvGrpSpPr>
                <p:cNvPr id="1091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1098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53"/>
                    <a:ext cx="1600" cy="244"/>
                  </a:xfrm>
                  <a:custGeom>
                    <a:avLst/>
                    <a:gdLst>
                      <a:gd name="T0" fmla="*/ 0 w 2736"/>
                      <a:gd name="T1" fmla="*/ 1 h 504"/>
                      <a:gd name="T2" fmla="*/ 12 w 2736"/>
                      <a:gd name="T3" fmla="*/ 0 h 504"/>
                      <a:gd name="T4" fmla="*/ 25 w 2736"/>
                      <a:gd name="T5" fmla="*/ 0 h 504"/>
                      <a:gd name="T6" fmla="*/ 37 w 2736"/>
                      <a:gd name="T7" fmla="*/ 0 h 504"/>
                      <a:gd name="T8" fmla="*/ 37 w 2736"/>
                      <a:gd name="T9" fmla="*/ 0 h 504"/>
                      <a:gd name="T10" fmla="*/ 24 w 2736"/>
                      <a:gd name="T11" fmla="*/ 0 h 504"/>
                      <a:gd name="T12" fmla="*/ 9 w 2736"/>
                      <a:gd name="T13" fmla="*/ 1 h 504"/>
                      <a:gd name="T14" fmla="*/ 0 w 2736"/>
                      <a:gd name="T15" fmla="*/ 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099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1" y="3738"/>
                    <a:ext cx="860" cy="386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4 w 1769"/>
                      <a:gd name="T5" fmla="*/ 0 h 791"/>
                      <a:gd name="T6" fmla="*/ 5 w 1769"/>
                      <a:gd name="T7" fmla="*/ 1 h 791"/>
                      <a:gd name="T8" fmla="*/ 5 w 1769"/>
                      <a:gd name="T9" fmla="*/ 2 h 791"/>
                      <a:gd name="T10" fmla="*/ 5 w 1769"/>
                      <a:gd name="T11" fmla="*/ 2 h 791"/>
                      <a:gd name="T12" fmla="*/ 5 w 1769"/>
                      <a:gd name="T13" fmla="*/ 2 h 791"/>
                      <a:gd name="T14" fmla="*/ 4 w 1769"/>
                      <a:gd name="T15" fmla="*/ 1 h 791"/>
                      <a:gd name="T16" fmla="*/ 3 w 1769"/>
                      <a:gd name="T17" fmla="*/ 1 h 791"/>
                      <a:gd name="T18" fmla="*/ 2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  <p:grpSp>
              <p:nvGrpSpPr>
                <p:cNvPr id="1092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1096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11" y="2708"/>
                    <a:ext cx="1463" cy="247"/>
                  </a:xfrm>
                  <a:custGeom>
                    <a:avLst/>
                    <a:gdLst>
                      <a:gd name="T0" fmla="*/ 0 w 2736"/>
                      <a:gd name="T1" fmla="*/ 1 h 504"/>
                      <a:gd name="T2" fmla="*/ 6 w 2736"/>
                      <a:gd name="T3" fmla="*/ 0 h 504"/>
                      <a:gd name="T4" fmla="*/ 12 w 2736"/>
                      <a:gd name="T5" fmla="*/ 0 h 504"/>
                      <a:gd name="T6" fmla="*/ 18 w 2736"/>
                      <a:gd name="T7" fmla="*/ 0 h 504"/>
                      <a:gd name="T8" fmla="*/ 18 w 2736"/>
                      <a:gd name="T9" fmla="*/ 0 h 504"/>
                      <a:gd name="T10" fmla="*/ 12 w 2736"/>
                      <a:gd name="T11" fmla="*/ 0 h 504"/>
                      <a:gd name="T12" fmla="*/ 4 w 2736"/>
                      <a:gd name="T13" fmla="*/ 1 h 504"/>
                      <a:gd name="T14" fmla="*/ 0 w 2736"/>
                      <a:gd name="T15" fmla="*/ 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097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724"/>
                    <a:ext cx="789" cy="386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2 w 1769"/>
                      <a:gd name="T5" fmla="*/ 0 h 791"/>
                      <a:gd name="T6" fmla="*/ 3 w 1769"/>
                      <a:gd name="T7" fmla="*/ 1 h 791"/>
                      <a:gd name="T8" fmla="*/ 3 w 1769"/>
                      <a:gd name="T9" fmla="*/ 2 h 791"/>
                      <a:gd name="T10" fmla="*/ 3 w 1769"/>
                      <a:gd name="T11" fmla="*/ 2 h 791"/>
                      <a:gd name="T12" fmla="*/ 2 w 1769"/>
                      <a:gd name="T13" fmla="*/ 2 h 791"/>
                      <a:gd name="T14" fmla="*/ 2 w 1769"/>
                      <a:gd name="T15" fmla="*/ 1 h 791"/>
                      <a:gd name="T16" fmla="*/ 2 w 1769"/>
                      <a:gd name="T17" fmla="*/ 1 h 791"/>
                      <a:gd name="T18" fmla="*/ 1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  <p:grpSp>
              <p:nvGrpSpPr>
                <p:cNvPr id="1093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1094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5 w 2736"/>
                      <a:gd name="T3" fmla="*/ 0 h 504"/>
                      <a:gd name="T4" fmla="*/ 10 w 2736"/>
                      <a:gd name="T5" fmla="*/ 0 h 504"/>
                      <a:gd name="T6" fmla="*/ 15 w 2736"/>
                      <a:gd name="T7" fmla="*/ 0 h 504"/>
                      <a:gd name="T8" fmla="*/ 15 w 2736"/>
                      <a:gd name="T9" fmla="*/ 0 h 504"/>
                      <a:gd name="T10" fmla="*/ 10 w 2736"/>
                      <a:gd name="T11" fmla="*/ 0 h 504"/>
                      <a:gd name="T12" fmla="*/ 4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095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81"/>
                    <a:ext cx="767" cy="294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1 w 1769"/>
                      <a:gd name="T5" fmla="*/ 0 h 791"/>
                      <a:gd name="T6" fmla="*/ 2 w 1769"/>
                      <a:gd name="T7" fmla="*/ 0 h 791"/>
                      <a:gd name="T8" fmla="*/ 2 w 1769"/>
                      <a:gd name="T9" fmla="*/ 0 h 791"/>
                      <a:gd name="T10" fmla="*/ 2 w 1769"/>
                      <a:gd name="T11" fmla="*/ 0 h 791"/>
                      <a:gd name="T12" fmla="*/ 2 w 1769"/>
                      <a:gd name="T13" fmla="*/ 0 h 791"/>
                      <a:gd name="T14" fmla="*/ 2 w 1769"/>
                      <a:gd name="T15" fmla="*/ 0 h 791"/>
                      <a:gd name="T16" fmla="*/ 1 w 1769"/>
                      <a:gd name="T17" fmla="*/ 0 h 791"/>
                      <a:gd name="T18" fmla="*/ 1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</p:grpSp>
          <p:sp>
            <p:nvSpPr>
              <p:cNvPr id="1038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039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1"/>
              </a:xfrm>
              <a:custGeom>
                <a:avLst/>
                <a:gdLst>
                  <a:gd name="T0" fmla="*/ 0 w 21600"/>
                  <a:gd name="T1" fmla="*/ 0 h 21602"/>
                  <a:gd name="T2" fmla="*/ 0 w 21600"/>
                  <a:gd name="T3" fmla="*/ 0 h 21602"/>
                  <a:gd name="T4" fmla="*/ 0 w 21600"/>
                  <a:gd name="T5" fmla="*/ 0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040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T0" fmla="*/ 0 w 36729"/>
                  <a:gd name="T1" fmla="*/ 0 h 21600"/>
                  <a:gd name="T2" fmla="*/ 0 w 36729"/>
                  <a:gd name="T3" fmla="*/ 0 h 21600"/>
                  <a:gd name="T4" fmla="*/ 0 w 367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041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T0" fmla="*/ 0 w 28940"/>
                  <a:gd name="T1" fmla="*/ 0 h 22305"/>
                  <a:gd name="T2" fmla="*/ 0 w 28940"/>
                  <a:gd name="T3" fmla="*/ 0 h 22305"/>
                  <a:gd name="T4" fmla="*/ 0 w 28940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042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29"/>
              </a:xfrm>
              <a:custGeom>
                <a:avLst/>
                <a:gdLst>
                  <a:gd name="T0" fmla="*/ 0 w 30473"/>
                  <a:gd name="T1" fmla="*/ 0 h 22305"/>
                  <a:gd name="T2" fmla="*/ 0 w 30473"/>
                  <a:gd name="T3" fmla="*/ 0 h 22305"/>
                  <a:gd name="T4" fmla="*/ 0 w 30473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043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0 h 22305"/>
                  <a:gd name="T2" fmla="*/ 0 w 34455"/>
                  <a:gd name="T3" fmla="*/ 0 h 22305"/>
                  <a:gd name="T4" fmla="*/ 0 w 34455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044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045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046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047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048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049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0 h 22305"/>
                  <a:gd name="T2" fmla="*/ 0 w 36830"/>
                  <a:gd name="T3" fmla="*/ 0 h 22305"/>
                  <a:gd name="T4" fmla="*/ 0 w 36830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050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901"/>
              </a:xfrm>
              <a:custGeom>
                <a:avLst/>
                <a:gdLst>
                  <a:gd name="T0" fmla="*/ 0 w 31881"/>
                  <a:gd name="T1" fmla="*/ 0 h 21600"/>
                  <a:gd name="T2" fmla="*/ 0 w 31881"/>
                  <a:gd name="T3" fmla="*/ 0 h 21600"/>
                  <a:gd name="T4" fmla="*/ 0 w 31881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051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T0" fmla="*/ 0 w 31146"/>
                  <a:gd name="T1" fmla="*/ 0 h 21600"/>
                  <a:gd name="T2" fmla="*/ 0 w 31146"/>
                  <a:gd name="T3" fmla="*/ 0 h 21600"/>
                  <a:gd name="T4" fmla="*/ 0 w 31146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052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>
                  <a:gd name="T0" fmla="*/ 0 w 776"/>
                  <a:gd name="T1" fmla="*/ 0 h 2368"/>
                  <a:gd name="T2" fmla="*/ 2 w 776"/>
                  <a:gd name="T3" fmla="*/ 0 h 2368"/>
                  <a:gd name="T4" fmla="*/ 1 w 776"/>
                  <a:gd name="T5" fmla="*/ 0 h 2368"/>
                  <a:gd name="T6" fmla="*/ 3 w 776"/>
                  <a:gd name="T7" fmla="*/ 0 h 2368"/>
                  <a:gd name="T8" fmla="*/ 2 w 776"/>
                  <a:gd name="T9" fmla="*/ 0 h 2368"/>
                  <a:gd name="T10" fmla="*/ 3 w 776"/>
                  <a:gd name="T11" fmla="*/ 0 h 2368"/>
                  <a:gd name="T12" fmla="*/ 2 w 776"/>
                  <a:gd name="T13" fmla="*/ 0 h 2368"/>
                  <a:gd name="T14" fmla="*/ 4 w 776"/>
                  <a:gd name="T15" fmla="*/ 0 h 2368"/>
                  <a:gd name="T16" fmla="*/ 3 w 776"/>
                  <a:gd name="T17" fmla="*/ 0 h 2368"/>
                  <a:gd name="T18" fmla="*/ 4 w 776"/>
                  <a:gd name="T19" fmla="*/ 0 h 2368"/>
                  <a:gd name="T20" fmla="*/ 4 w 776"/>
                  <a:gd name="T21" fmla="*/ 0 h 2368"/>
                  <a:gd name="T22" fmla="*/ 5 w 776"/>
                  <a:gd name="T23" fmla="*/ 0 h 2368"/>
                  <a:gd name="T24" fmla="*/ 5 w 776"/>
                  <a:gd name="T25" fmla="*/ 0 h 2368"/>
                  <a:gd name="T26" fmla="*/ 5 w 776"/>
                  <a:gd name="T27" fmla="*/ 0 h 2368"/>
                  <a:gd name="T28" fmla="*/ 5 w 776"/>
                  <a:gd name="T29" fmla="*/ 0 h 2368"/>
                  <a:gd name="T30" fmla="*/ 6 w 776"/>
                  <a:gd name="T31" fmla="*/ 0 h 2368"/>
                  <a:gd name="T32" fmla="*/ 5 w 776"/>
                  <a:gd name="T33" fmla="*/ 0 h 2368"/>
                  <a:gd name="T34" fmla="*/ 6 w 776"/>
                  <a:gd name="T35" fmla="*/ 0 h 2368"/>
                  <a:gd name="T36" fmla="*/ 5 w 776"/>
                  <a:gd name="T37" fmla="*/ 0 h 2368"/>
                  <a:gd name="T38" fmla="*/ 7 w 776"/>
                  <a:gd name="T39" fmla="*/ 0 h 2368"/>
                  <a:gd name="T40" fmla="*/ 6 w 776"/>
                  <a:gd name="T41" fmla="*/ 0 h 2368"/>
                  <a:gd name="T42" fmla="*/ 7 w 776"/>
                  <a:gd name="T43" fmla="*/ 0 h 2368"/>
                  <a:gd name="T44" fmla="*/ 6 w 776"/>
                  <a:gd name="T45" fmla="*/ 0 h 2368"/>
                  <a:gd name="T46" fmla="*/ 7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053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054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055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0 h 2368"/>
                  <a:gd name="T2" fmla="*/ 1 w 776"/>
                  <a:gd name="T3" fmla="*/ 0 h 2368"/>
                  <a:gd name="T4" fmla="*/ 1 w 776"/>
                  <a:gd name="T5" fmla="*/ 0 h 2368"/>
                  <a:gd name="T6" fmla="*/ 2 w 776"/>
                  <a:gd name="T7" fmla="*/ 0 h 2368"/>
                  <a:gd name="T8" fmla="*/ 1 w 776"/>
                  <a:gd name="T9" fmla="*/ 0 h 2368"/>
                  <a:gd name="T10" fmla="*/ 2 w 776"/>
                  <a:gd name="T11" fmla="*/ 0 h 2368"/>
                  <a:gd name="T12" fmla="*/ 2 w 776"/>
                  <a:gd name="T13" fmla="*/ 0 h 2368"/>
                  <a:gd name="T14" fmla="*/ 2 w 776"/>
                  <a:gd name="T15" fmla="*/ 0 h 2368"/>
                  <a:gd name="T16" fmla="*/ 2 w 776"/>
                  <a:gd name="T17" fmla="*/ 0 h 2368"/>
                  <a:gd name="T18" fmla="*/ 3 w 776"/>
                  <a:gd name="T19" fmla="*/ 0 h 2368"/>
                  <a:gd name="T20" fmla="*/ 2 w 776"/>
                  <a:gd name="T21" fmla="*/ 0 h 2368"/>
                  <a:gd name="T22" fmla="*/ 3 w 776"/>
                  <a:gd name="T23" fmla="*/ 0 h 2368"/>
                  <a:gd name="T24" fmla="*/ 3 w 776"/>
                  <a:gd name="T25" fmla="*/ 0 h 2368"/>
                  <a:gd name="T26" fmla="*/ 3 w 776"/>
                  <a:gd name="T27" fmla="*/ 0 h 2368"/>
                  <a:gd name="T28" fmla="*/ 3 w 776"/>
                  <a:gd name="T29" fmla="*/ 0 h 2368"/>
                  <a:gd name="T30" fmla="*/ 3 w 776"/>
                  <a:gd name="T31" fmla="*/ 0 h 2368"/>
                  <a:gd name="T32" fmla="*/ 3 w 776"/>
                  <a:gd name="T33" fmla="*/ 0 h 2368"/>
                  <a:gd name="T34" fmla="*/ 3 w 776"/>
                  <a:gd name="T35" fmla="*/ 0 h 2368"/>
                  <a:gd name="T36" fmla="*/ 3 w 776"/>
                  <a:gd name="T37" fmla="*/ 0 h 2368"/>
                  <a:gd name="T38" fmla="*/ 4 w 776"/>
                  <a:gd name="T39" fmla="*/ 0 h 2368"/>
                  <a:gd name="T40" fmla="*/ 3 w 776"/>
                  <a:gd name="T41" fmla="*/ 0 h 2368"/>
                  <a:gd name="T42" fmla="*/ 4 w 776"/>
                  <a:gd name="T43" fmla="*/ 0 h 2368"/>
                  <a:gd name="T44" fmla="*/ 3 w 776"/>
                  <a:gd name="T45" fmla="*/ 0 h 2368"/>
                  <a:gd name="T46" fmla="*/ 4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056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>
                  <a:gd name="T0" fmla="*/ 0 w 776"/>
                  <a:gd name="T1" fmla="*/ 0 h 2368"/>
                  <a:gd name="T2" fmla="*/ 29 w 776"/>
                  <a:gd name="T3" fmla="*/ 0 h 2368"/>
                  <a:gd name="T4" fmla="*/ 11 w 776"/>
                  <a:gd name="T5" fmla="*/ 0 h 2368"/>
                  <a:gd name="T6" fmla="*/ 40 w 776"/>
                  <a:gd name="T7" fmla="*/ 0 h 2368"/>
                  <a:gd name="T8" fmla="*/ 23 w 776"/>
                  <a:gd name="T9" fmla="*/ 0 h 2368"/>
                  <a:gd name="T10" fmla="*/ 45 w 776"/>
                  <a:gd name="T11" fmla="*/ 0 h 2368"/>
                  <a:gd name="T12" fmla="*/ 34 w 776"/>
                  <a:gd name="T13" fmla="*/ 0 h 2368"/>
                  <a:gd name="T14" fmla="*/ 56 w 776"/>
                  <a:gd name="T15" fmla="*/ 0 h 2368"/>
                  <a:gd name="T16" fmla="*/ 45 w 776"/>
                  <a:gd name="T17" fmla="*/ 0 h 2368"/>
                  <a:gd name="T18" fmla="*/ 62 w 776"/>
                  <a:gd name="T19" fmla="*/ 0 h 2368"/>
                  <a:gd name="T20" fmla="*/ 56 w 776"/>
                  <a:gd name="T21" fmla="*/ 0 h 2368"/>
                  <a:gd name="T22" fmla="*/ 68 w 776"/>
                  <a:gd name="T23" fmla="*/ 0 h 2368"/>
                  <a:gd name="T24" fmla="*/ 68 w 776"/>
                  <a:gd name="T25" fmla="*/ 0 h 2368"/>
                  <a:gd name="T26" fmla="*/ 79 w 776"/>
                  <a:gd name="T27" fmla="*/ 0 h 2368"/>
                  <a:gd name="T28" fmla="*/ 73 w 776"/>
                  <a:gd name="T29" fmla="*/ 0 h 2368"/>
                  <a:gd name="T30" fmla="*/ 85 w 776"/>
                  <a:gd name="T31" fmla="*/ 0 h 2368"/>
                  <a:gd name="T32" fmla="*/ 79 w 776"/>
                  <a:gd name="T33" fmla="*/ 0 h 2368"/>
                  <a:gd name="T34" fmla="*/ 85 w 776"/>
                  <a:gd name="T35" fmla="*/ 0 h 2368"/>
                  <a:gd name="T36" fmla="*/ 79 w 776"/>
                  <a:gd name="T37" fmla="*/ 0 h 2368"/>
                  <a:gd name="T38" fmla="*/ 90 w 776"/>
                  <a:gd name="T39" fmla="*/ 0 h 2368"/>
                  <a:gd name="T40" fmla="*/ 85 w 776"/>
                  <a:gd name="T41" fmla="*/ 0 h 2368"/>
                  <a:gd name="T42" fmla="*/ 90 w 776"/>
                  <a:gd name="T43" fmla="*/ 0 h 2368"/>
                  <a:gd name="T44" fmla="*/ 85 w 776"/>
                  <a:gd name="T45" fmla="*/ 0 h 2368"/>
                  <a:gd name="T46" fmla="*/ 9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057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058" name="Freeform 135"/>
              <p:cNvSpPr>
                <a:spLocks/>
              </p:cNvSpPr>
              <p:nvPr/>
            </p:nvSpPr>
            <p:spPr bwMode="hidden">
              <a:xfrm rot="-1346631">
                <a:off x="4401" y="599"/>
                <a:ext cx="175" cy="329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059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</p:grpSp>
      </p:grpSp>
      <p:sp>
        <p:nvSpPr>
          <p:cNvPr id="1027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smtClean="0"/>
              <a:t>Click to edit Master title style</a:t>
            </a:r>
          </a:p>
        </p:txBody>
      </p:sp>
      <p:sp>
        <p:nvSpPr>
          <p:cNvPr id="1028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smtClean="0"/>
              <a:t>Click to edit Master text styles</a:t>
            </a:r>
          </a:p>
          <a:p>
            <a:pPr lvl="1"/>
            <a:r>
              <a:rPr lang="bg-BG" altLang="bg-BG" smtClean="0"/>
              <a:t>Second level</a:t>
            </a:r>
          </a:p>
          <a:p>
            <a:pPr lvl="2"/>
            <a:r>
              <a:rPr lang="bg-BG" altLang="bg-BG" smtClean="0"/>
              <a:t>Third level</a:t>
            </a:r>
          </a:p>
          <a:p>
            <a:pPr lvl="3"/>
            <a:r>
              <a:rPr lang="bg-BG" altLang="bg-BG" smtClean="0"/>
              <a:t>Fourth level</a:t>
            </a:r>
          </a:p>
          <a:p>
            <a:pPr lvl="4"/>
            <a:r>
              <a:rPr lang="bg-BG" altLang="bg-BG" smtClean="0"/>
              <a:t>Fifth level</a:t>
            </a:r>
          </a:p>
        </p:txBody>
      </p:sp>
      <p:sp>
        <p:nvSpPr>
          <p:cNvPr id="12427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2428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2429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192F071-FFB4-4B29-81FB-D85C9B9CBEC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10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429001"/>
            <a:ext cx="914400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72008" y="1988840"/>
            <a:ext cx="7772400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eaLnBrk="1" hangingPunct="1">
              <a:lnSpc>
                <a:spcPct val="135000"/>
              </a:lnSpc>
            </a:pPr>
            <a:r>
              <a:rPr lang="en-GB" altLang="bg-BG" sz="4000" b="1" kern="0" dirty="0" smtClean="0">
                <a:solidFill>
                  <a:srgbClr val="FF3300"/>
                </a:solidFill>
              </a:rPr>
              <a:t>ACTIVE </a:t>
            </a:r>
            <a:br>
              <a:rPr lang="en-GB" altLang="bg-BG" sz="4000" b="1" kern="0" dirty="0" smtClean="0">
                <a:solidFill>
                  <a:srgbClr val="FF3300"/>
                </a:solidFill>
              </a:rPr>
            </a:br>
            <a:r>
              <a:rPr lang="en-GB" altLang="bg-BG" sz="4000" b="1" kern="0" dirty="0" smtClean="0">
                <a:solidFill>
                  <a:srgbClr val="FF3300"/>
                </a:solidFill>
              </a:rPr>
              <a:t>    TRANSPORT</a:t>
            </a:r>
            <a:endParaRPr lang="bg-BG" altLang="bg-BG" sz="4000" b="1" kern="0" dirty="0" smtClean="0">
              <a:solidFill>
                <a:srgbClr val="FF33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1560" y="2132856"/>
            <a:ext cx="2022477" cy="46166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LECTURE 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No11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55976" y="6167314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Prof. M. </a:t>
            </a:r>
            <a:r>
              <a:rPr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Alexandrova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DSc</a:t>
            </a:r>
            <a:endParaRPr lang="bg-BG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16650" y="188639"/>
            <a:ext cx="416101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MEDICAL UNIVERSITY – PLEVEN</a:t>
            </a:r>
          </a:p>
          <a:p>
            <a:pPr algn="ctr"/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FACULTY OF PHARMACY</a:t>
            </a:r>
          </a:p>
        </p:txBody>
      </p:sp>
      <p:sp>
        <p:nvSpPr>
          <p:cNvPr id="9" name="Rectangle 8"/>
          <p:cNvSpPr/>
          <p:nvPr/>
        </p:nvSpPr>
        <p:spPr>
          <a:xfrm>
            <a:off x="471156" y="1124744"/>
            <a:ext cx="55410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just"/>
            <a:r>
              <a:rPr lang="en-US" sz="2000" b="1" cap="all" dirty="0">
                <a:solidFill>
                  <a:srgbClr val="FFFFFF"/>
                </a:solidFill>
                <a:latin typeface="Arial Narrow" panose="020B0606020202030204" pitchFamily="34" charset="0"/>
              </a:rPr>
              <a:t>DIVISION OF PHYSICS AND BIOPHYSICS, higher</a:t>
            </a:r>
          </a:p>
          <a:p>
            <a:pPr algn="just"/>
            <a:r>
              <a:rPr lang="en-US" sz="2000" b="1" cap="all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mathematics </a:t>
            </a:r>
            <a:r>
              <a:rPr lang="en-US" sz="2000" b="1" cap="all" dirty="0">
                <a:solidFill>
                  <a:srgbClr val="FFFFFF"/>
                </a:solidFill>
                <a:latin typeface="Arial Narrow" panose="020B0606020202030204" pitchFamily="34" charset="0"/>
              </a:rPr>
              <a:t>and information technologies</a:t>
            </a:r>
            <a:endParaRPr lang="en-US" sz="2000" b="1" spc="50" dirty="0">
              <a:ln w="12700" cmpd="sng">
                <a:solidFill>
                  <a:srgbClr val="000000">
                    <a:satMod val="120000"/>
                    <a:shade val="80000"/>
                  </a:srgbClr>
                </a:solidFill>
                <a:prstDash val="solid"/>
              </a:ln>
              <a:solidFill>
                <a:srgbClr val="000000">
                  <a:tint val="1000"/>
                </a:srgbClr>
              </a:solidFill>
              <a:effectLst>
                <a:glow rad="53100">
                  <a:srgbClr val="000000">
                    <a:satMod val="180000"/>
                    <a:alpha val="30000"/>
                  </a:srgbClr>
                </a:glow>
              </a:effectLst>
              <a:latin typeface="Arial Narrow" panose="020B060602020203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992" y="-7948"/>
            <a:ext cx="1408179" cy="1386843"/>
          </a:xfrm>
          <a:prstGeom prst="rect">
            <a:avLst/>
          </a:prstGeom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611560" y="4451628"/>
            <a:ext cx="79928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 Narrow" panose="020B0606020202030204" pitchFamily="34" charset="0"/>
              </a:rPr>
              <a:t>Primary </a:t>
            </a:r>
            <a:r>
              <a:rPr lang="en-US" sz="2400" dirty="0">
                <a:latin typeface="Arial Narrow" panose="020B0606020202030204" pitchFamily="34" charset="0"/>
              </a:rPr>
              <a:t>active transport. Sodium-potassium ATP-</a:t>
            </a:r>
            <a:r>
              <a:rPr lang="en-US" sz="2400" dirty="0" err="1">
                <a:latin typeface="Arial Narrow" panose="020B0606020202030204" pitchFamily="34" charset="0"/>
              </a:rPr>
              <a:t>ase</a:t>
            </a:r>
            <a:r>
              <a:rPr lang="en-US" sz="2400" dirty="0">
                <a:latin typeface="Arial Narrow" panose="020B0606020202030204" pitchFamily="34" charset="0"/>
              </a:rPr>
              <a:t>. </a:t>
            </a:r>
            <a:r>
              <a:rPr lang="en-US" sz="2400" dirty="0" smtClean="0">
                <a:latin typeface="Arial Narrow" panose="020B0606020202030204" pitchFamily="34" charset="0"/>
              </a:rPr>
              <a:t>Calcium </a:t>
            </a:r>
            <a:r>
              <a:rPr lang="en-US" sz="2400" dirty="0">
                <a:latin typeface="Arial Narrow" panose="020B0606020202030204" pitchFamily="34" charset="0"/>
              </a:rPr>
              <a:t>ATP-</a:t>
            </a:r>
            <a:r>
              <a:rPr lang="en-US" sz="2400" dirty="0" err="1">
                <a:latin typeface="Arial Narrow" panose="020B0606020202030204" pitchFamily="34" charset="0"/>
              </a:rPr>
              <a:t>ase</a:t>
            </a:r>
            <a:r>
              <a:rPr lang="en-US" sz="2400" dirty="0">
                <a:latin typeface="Arial Narrow" panose="020B0606020202030204" pitchFamily="34" charset="0"/>
              </a:rPr>
              <a:t>. </a:t>
            </a:r>
            <a:r>
              <a:rPr lang="en-US" sz="2400" dirty="0" smtClean="0">
                <a:latin typeface="Arial Narrow" panose="020B0606020202030204" pitchFamily="34" charset="0"/>
              </a:rPr>
              <a:t>Basic </a:t>
            </a:r>
            <a:r>
              <a:rPr lang="en-US" sz="2400" dirty="0">
                <a:latin typeface="Arial Narrow" panose="020B0606020202030204" pitchFamily="34" charset="0"/>
              </a:rPr>
              <a:t>steps of ion transport processes. Secondary (ion gradient-driven) active transport. Lactose permease requires a proton gradient. Putative mechanism of lactose transport in E. coli.</a:t>
            </a:r>
            <a:endParaRPr lang="bg-BG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67025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0" y="0"/>
            <a:ext cx="88931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Char char="•"/>
              <a:defRPr sz="28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 New Roman" pitchFamily="18" charset="0"/>
              <a:buChar char="−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bg-BG" altLang="bg-BG" sz="1800"/>
          </a:p>
        </p:txBody>
      </p:sp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179388" y="0"/>
            <a:ext cx="8964612" cy="700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Char char="•"/>
              <a:defRPr sz="28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 New Roman" pitchFamily="18" charset="0"/>
              <a:buChar char="−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ts val="600"/>
              </a:spcBef>
              <a:buClrTx/>
              <a:buFontTx/>
              <a:buNone/>
            </a:pPr>
            <a:r>
              <a:rPr lang="en-US" altLang="bg-BG" sz="2600">
                <a:solidFill>
                  <a:srgbClr val="92D050"/>
                </a:solidFill>
                <a:latin typeface="Times New Roman" pitchFamily="18" charset="0"/>
              </a:rPr>
              <a:t>C</a:t>
            </a:r>
            <a:r>
              <a:rPr lang="bg-BG" altLang="bg-BG" sz="2600">
                <a:solidFill>
                  <a:srgbClr val="92D050"/>
                </a:solidFill>
                <a:latin typeface="Times New Roman" pitchFamily="18" charset="0"/>
              </a:rPr>
              <a:t>ardiac glycosides </a:t>
            </a:r>
            <a:r>
              <a:rPr lang="en-US" altLang="bg-BG" sz="2600">
                <a:latin typeface="Times New Roman" pitchFamily="18" charset="0"/>
              </a:rPr>
              <a:t>- </a:t>
            </a:r>
            <a:r>
              <a:rPr lang="bg-BG" altLang="bg-BG" sz="2600">
                <a:latin typeface="Times New Roman" pitchFamily="18" charset="0"/>
              </a:rPr>
              <a:t>natural products that increase the</a:t>
            </a:r>
            <a:r>
              <a:rPr lang="en-US" altLang="bg-BG" sz="2600">
                <a:latin typeface="Times New Roman" pitchFamily="18" charset="0"/>
              </a:rPr>
              <a:t> </a:t>
            </a:r>
            <a:r>
              <a:rPr lang="bg-BG" altLang="bg-BG" sz="2600">
                <a:latin typeface="Times New Roman" pitchFamily="18" charset="0"/>
              </a:rPr>
              <a:t>intensity of heart muscle contraction. </a:t>
            </a:r>
            <a:endParaRPr lang="en-US" altLang="bg-BG" sz="2600">
              <a:latin typeface="Times New Roman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ts val="600"/>
              </a:spcBef>
              <a:buClrTx/>
              <a:buFontTx/>
              <a:buNone/>
            </a:pPr>
            <a:r>
              <a:rPr lang="en-US" altLang="bg-BG" sz="2600" b="1">
                <a:solidFill>
                  <a:srgbClr val="FFFF00"/>
                </a:solidFill>
                <a:latin typeface="Times New Roman" pitchFamily="18" charset="0"/>
              </a:rPr>
              <a:t>D</a:t>
            </a:r>
            <a:r>
              <a:rPr lang="bg-BG" altLang="bg-BG" sz="2600" b="1">
                <a:solidFill>
                  <a:srgbClr val="FFFF00"/>
                </a:solidFill>
                <a:latin typeface="Times New Roman" pitchFamily="18" charset="0"/>
              </a:rPr>
              <a:t>igitalis</a:t>
            </a:r>
            <a:r>
              <a:rPr lang="en-US" altLang="bg-BG" sz="2600" b="1">
                <a:latin typeface="Times New Roman" pitchFamily="18" charset="0"/>
              </a:rPr>
              <a:t> -</a:t>
            </a:r>
            <a:r>
              <a:rPr lang="bg-BG" altLang="bg-BG" sz="2600" b="1">
                <a:latin typeface="Times New Roman" pitchFamily="18" charset="0"/>
              </a:rPr>
              <a:t> </a:t>
            </a:r>
            <a:r>
              <a:rPr lang="bg-BG" altLang="bg-BG" sz="2600">
                <a:latin typeface="Times New Roman" pitchFamily="18" charset="0"/>
              </a:rPr>
              <a:t>an extract</a:t>
            </a:r>
            <a:r>
              <a:rPr lang="en-US" altLang="bg-BG" sz="2600">
                <a:latin typeface="Times New Roman" pitchFamily="18" charset="0"/>
              </a:rPr>
              <a:t> </a:t>
            </a:r>
            <a:r>
              <a:rPr lang="bg-BG" altLang="bg-BG" sz="2600">
                <a:latin typeface="Times New Roman" pitchFamily="18" charset="0"/>
              </a:rPr>
              <a:t>of purple foxglove leaves, contains a mixture of</a:t>
            </a:r>
            <a:r>
              <a:rPr lang="en-US" altLang="bg-BG" sz="2600">
                <a:latin typeface="Times New Roman" pitchFamily="18" charset="0"/>
              </a:rPr>
              <a:t> </a:t>
            </a:r>
            <a:r>
              <a:rPr lang="bg-BG" altLang="bg-BG" sz="2600">
                <a:latin typeface="Times New Roman" pitchFamily="18" charset="0"/>
              </a:rPr>
              <a:t>cardiac glycosides including </a:t>
            </a:r>
            <a:r>
              <a:rPr lang="bg-BG" altLang="bg-BG" sz="2600" b="1">
                <a:solidFill>
                  <a:srgbClr val="FFFF00"/>
                </a:solidFill>
                <a:latin typeface="Times New Roman" pitchFamily="18" charset="0"/>
              </a:rPr>
              <a:t>digitoxin</a:t>
            </a:r>
            <a:r>
              <a:rPr lang="bg-BG" altLang="bg-BG" sz="2600" b="1">
                <a:latin typeface="Times New Roman" pitchFamily="18" charset="0"/>
              </a:rPr>
              <a:t> </a:t>
            </a:r>
            <a:r>
              <a:rPr lang="bg-BG" altLang="bg-BG" sz="2600">
                <a:latin typeface="Times New Roman" pitchFamily="18" charset="0"/>
              </a:rPr>
              <a:t>(</a:t>
            </a:r>
            <a:r>
              <a:rPr lang="bg-BG" altLang="bg-BG" sz="2600">
                <a:solidFill>
                  <a:srgbClr val="FFFF00"/>
                </a:solidFill>
                <a:latin typeface="Times New Roman" pitchFamily="18" charset="0"/>
              </a:rPr>
              <a:t>long used </a:t>
            </a:r>
            <a:r>
              <a:rPr lang="en-US" altLang="bg-BG" sz="2600">
                <a:solidFill>
                  <a:srgbClr val="FFFF00"/>
                </a:solidFill>
                <a:latin typeface="Times New Roman" pitchFamily="18" charset="0"/>
              </a:rPr>
              <a:t>to </a:t>
            </a:r>
            <a:r>
              <a:rPr lang="bg-BG" altLang="bg-BG" sz="2600">
                <a:solidFill>
                  <a:srgbClr val="FFFF00"/>
                </a:solidFill>
                <a:latin typeface="Times New Roman" pitchFamily="18" charset="0"/>
              </a:rPr>
              <a:t>treat congestive heart failure</a:t>
            </a:r>
            <a:r>
              <a:rPr lang="bg-BG" altLang="bg-BG" sz="2600">
                <a:latin typeface="Times New Roman" pitchFamily="18" charset="0"/>
              </a:rPr>
              <a:t>)</a:t>
            </a:r>
            <a:r>
              <a:rPr lang="en-US" altLang="bg-BG" sz="2600">
                <a:latin typeface="Times New Roman" pitchFamily="18" charset="0"/>
              </a:rPr>
              <a:t>.</a:t>
            </a:r>
            <a:r>
              <a:rPr lang="bg-BG" altLang="bg-BG" sz="2600">
                <a:latin typeface="Times New Roman" pitchFamily="18" charset="0"/>
              </a:rPr>
              <a:t> </a:t>
            </a:r>
            <a:endParaRPr lang="en-US" altLang="bg-BG" sz="2600">
              <a:latin typeface="Times New Roman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ts val="600"/>
              </a:spcBef>
              <a:buClrTx/>
              <a:buFontTx/>
              <a:buNone/>
            </a:pPr>
            <a:r>
              <a:rPr lang="bg-BG" altLang="bg-BG" sz="2600" b="1">
                <a:solidFill>
                  <a:srgbClr val="FFFF00"/>
                </a:solidFill>
                <a:latin typeface="Times New Roman" pitchFamily="18" charset="0"/>
              </a:rPr>
              <a:t>Ouabain</a:t>
            </a:r>
            <a:r>
              <a:rPr lang="en-US" altLang="bg-BG" sz="2600" b="1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altLang="bg-BG" sz="2600" b="1">
                <a:latin typeface="Times New Roman" pitchFamily="18" charset="0"/>
              </a:rPr>
              <a:t>-</a:t>
            </a:r>
            <a:r>
              <a:rPr lang="en-US" altLang="bg-BG" sz="2600">
                <a:latin typeface="Times New Roman" pitchFamily="18" charset="0"/>
              </a:rPr>
              <a:t> </a:t>
            </a:r>
            <a:r>
              <a:rPr lang="bg-BG" altLang="bg-BG" sz="2600">
                <a:latin typeface="Times New Roman" pitchFamily="18" charset="0"/>
              </a:rPr>
              <a:t>a product of the East African ouabio tree</a:t>
            </a:r>
            <a:r>
              <a:rPr lang="en-US" altLang="bg-BG" sz="2600">
                <a:latin typeface="Times New Roman" pitchFamily="18" charset="0"/>
              </a:rPr>
              <a:t> (</a:t>
            </a:r>
            <a:r>
              <a:rPr lang="bg-BG" altLang="bg-BG" sz="2600">
                <a:latin typeface="Times New Roman" pitchFamily="18" charset="0"/>
              </a:rPr>
              <a:t>long used as an arrow poison</a:t>
            </a:r>
            <a:r>
              <a:rPr lang="en-US" altLang="bg-BG" sz="2600">
                <a:latin typeface="Times New Roman" pitchFamily="18" charset="0"/>
              </a:rPr>
              <a:t>)</a:t>
            </a:r>
            <a:r>
              <a:rPr lang="bg-BG" altLang="bg-BG" sz="2600">
                <a:latin typeface="Times New Roman" pitchFamily="18" charset="0"/>
              </a:rPr>
              <a:t>.</a:t>
            </a:r>
            <a:endParaRPr lang="en-US" altLang="bg-BG" sz="2600">
              <a:latin typeface="Times New Roman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ts val="600"/>
              </a:spcBef>
              <a:buClrTx/>
              <a:buFontTx/>
              <a:buNone/>
            </a:pPr>
            <a:r>
              <a:rPr lang="bg-BG" altLang="bg-BG" sz="2600">
                <a:latin typeface="Times New Roman" pitchFamily="18" charset="0"/>
              </a:rPr>
              <a:t>These two steroids, which are still among the most</a:t>
            </a:r>
            <a:r>
              <a:rPr lang="en-US" altLang="bg-BG" sz="2600">
                <a:latin typeface="Times New Roman" pitchFamily="18" charset="0"/>
              </a:rPr>
              <a:t> </a:t>
            </a:r>
            <a:r>
              <a:rPr lang="bg-BG" altLang="bg-BG" sz="2600">
                <a:latin typeface="Times New Roman" pitchFamily="18" charset="0"/>
              </a:rPr>
              <a:t>commonly prescribed cardiac drugs, </a:t>
            </a:r>
            <a:r>
              <a:rPr lang="bg-BG" altLang="bg-BG" sz="2600">
                <a:solidFill>
                  <a:srgbClr val="FFFF00"/>
                </a:solidFill>
                <a:latin typeface="Times New Roman" pitchFamily="18" charset="0"/>
              </a:rPr>
              <a:t>inhibit</a:t>
            </a:r>
            <a:r>
              <a:rPr lang="bg-BG" altLang="bg-BG" sz="2600">
                <a:latin typeface="Times New Roman" pitchFamily="18" charset="0"/>
              </a:rPr>
              <a:t> the (Na–K)–</a:t>
            </a:r>
            <a:r>
              <a:rPr lang="en-US" altLang="bg-BG" sz="2600">
                <a:latin typeface="Times New Roman" pitchFamily="18" charset="0"/>
              </a:rPr>
              <a:t> </a:t>
            </a:r>
            <a:r>
              <a:rPr lang="bg-BG" altLang="bg-BG" sz="2600">
                <a:latin typeface="Times New Roman" pitchFamily="18" charset="0"/>
              </a:rPr>
              <a:t>ATPase </a:t>
            </a:r>
            <a:r>
              <a:rPr lang="bg-BG" altLang="bg-BG" sz="2600">
                <a:solidFill>
                  <a:srgbClr val="FFFF00"/>
                </a:solidFill>
                <a:latin typeface="Times New Roman" pitchFamily="18" charset="0"/>
              </a:rPr>
              <a:t>by binding strongly to an externally exposed portion</a:t>
            </a:r>
            <a:r>
              <a:rPr lang="en-US" altLang="bg-BG" sz="260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bg-BG" altLang="bg-BG" sz="2600">
                <a:solidFill>
                  <a:srgbClr val="FFFF00"/>
                </a:solidFill>
                <a:latin typeface="Times New Roman" pitchFamily="18" charset="0"/>
              </a:rPr>
              <a:t>of the protein </a:t>
            </a:r>
            <a:r>
              <a:rPr lang="bg-BG" altLang="bg-BG" sz="2600">
                <a:latin typeface="Times New Roman" pitchFamily="18" charset="0"/>
              </a:rPr>
              <a:t>so as to block Step 5.</a:t>
            </a:r>
            <a:r>
              <a:rPr lang="en-US" altLang="bg-BG" sz="2600">
                <a:latin typeface="Times New Roman" pitchFamily="18" charset="0"/>
              </a:rPr>
              <a:t> </a:t>
            </a:r>
          </a:p>
          <a:p>
            <a:pPr eaLnBrk="1" hangingPunct="1">
              <a:lnSpc>
                <a:spcPct val="110000"/>
              </a:lnSpc>
              <a:spcBef>
                <a:spcPts val="600"/>
              </a:spcBef>
              <a:buClrTx/>
              <a:buFontTx/>
              <a:buNone/>
            </a:pPr>
            <a:r>
              <a:rPr lang="bg-BG" altLang="bg-BG" sz="2600">
                <a:latin typeface="Times New Roman" pitchFamily="18" charset="0"/>
              </a:rPr>
              <a:t>The resultant increase in intracellular [Na</a:t>
            </a:r>
            <a:r>
              <a:rPr lang="en-US" altLang="bg-BG" sz="2600" baseline="30000">
                <a:latin typeface="Times New Roman" pitchFamily="18" charset="0"/>
              </a:rPr>
              <a:t>+</a:t>
            </a:r>
            <a:r>
              <a:rPr lang="bg-BG" altLang="bg-BG" sz="2600">
                <a:latin typeface="Times New Roman" pitchFamily="18" charset="0"/>
              </a:rPr>
              <a:t>]</a:t>
            </a:r>
            <a:r>
              <a:rPr lang="en-US" altLang="bg-BG" sz="2600" baseline="-25000">
                <a:latin typeface="Times New Roman" pitchFamily="18" charset="0"/>
              </a:rPr>
              <a:t>i</a:t>
            </a:r>
            <a:r>
              <a:rPr lang="bg-BG" altLang="bg-BG" sz="2600">
                <a:latin typeface="Times New Roman" pitchFamily="18" charset="0"/>
              </a:rPr>
              <a:t> stimulates</a:t>
            </a:r>
            <a:r>
              <a:rPr lang="en-US" altLang="bg-BG" sz="2600">
                <a:latin typeface="Times New Roman" pitchFamily="18" charset="0"/>
              </a:rPr>
              <a:t> </a:t>
            </a:r>
            <a:r>
              <a:rPr lang="bg-BG" altLang="bg-BG" sz="2600">
                <a:latin typeface="Times New Roman" pitchFamily="18" charset="0"/>
              </a:rPr>
              <a:t>the cardiac (Na</a:t>
            </a:r>
            <a:r>
              <a:rPr lang="en-US" altLang="bg-BG" sz="2600" baseline="30000">
                <a:latin typeface="Times New Roman" pitchFamily="18" charset="0"/>
              </a:rPr>
              <a:t>+</a:t>
            </a:r>
            <a:r>
              <a:rPr lang="bg-BG" altLang="bg-BG" sz="2600">
                <a:latin typeface="Times New Roman" pitchFamily="18" charset="0"/>
              </a:rPr>
              <a:t>–Ca</a:t>
            </a:r>
            <a:r>
              <a:rPr lang="bg-BG" altLang="bg-BG" sz="2600" baseline="30000">
                <a:latin typeface="Times New Roman" pitchFamily="18" charset="0"/>
              </a:rPr>
              <a:t>2</a:t>
            </a:r>
            <a:r>
              <a:rPr lang="en-US" altLang="bg-BG" sz="2600" baseline="30000">
                <a:latin typeface="Times New Roman" pitchFamily="18" charset="0"/>
              </a:rPr>
              <a:t>+</a:t>
            </a:r>
            <a:r>
              <a:rPr lang="bg-BG" altLang="bg-BG" sz="2600">
                <a:latin typeface="Times New Roman" pitchFamily="18" charset="0"/>
              </a:rPr>
              <a:t>) antiport system, which pumps</a:t>
            </a:r>
            <a:r>
              <a:rPr lang="en-US" altLang="bg-BG" sz="2600">
                <a:latin typeface="Times New Roman" pitchFamily="18" charset="0"/>
              </a:rPr>
              <a:t> </a:t>
            </a:r>
            <a:r>
              <a:rPr lang="bg-BG" altLang="bg-BG" sz="2600">
                <a:latin typeface="Times New Roman" pitchFamily="18" charset="0"/>
              </a:rPr>
              <a:t>Na out of and Ca</a:t>
            </a:r>
            <a:r>
              <a:rPr lang="bg-BG" altLang="bg-BG" sz="2600" baseline="30000">
                <a:latin typeface="Times New Roman" pitchFamily="18" charset="0"/>
              </a:rPr>
              <a:t>2</a:t>
            </a:r>
            <a:r>
              <a:rPr lang="en-US" altLang="bg-BG" sz="2600" baseline="30000">
                <a:latin typeface="Times New Roman" pitchFamily="18" charset="0"/>
              </a:rPr>
              <a:t>+</a:t>
            </a:r>
            <a:r>
              <a:rPr lang="bg-BG" altLang="bg-BG" sz="2600">
                <a:latin typeface="Times New Roman" pitchFamily="18" charset="0"/>
              </a:rPr>
              <a:t> into the cell, ultimately boosting the</a:t>
            </a:r>
            <a:r>
              <a:rPr lang="en-US" altLang="bg-BG" sz="2600">
                <a:latin typeface="Times New Roman" pitchFamily="18" charset="0"/>
              </a:rPr>
              <a:t> </a:t>
            </a:r>
            <a:r>
              <a:rPr lang="bg-BG" altLang="bg-BG" sz="2600">
                <a:latin typeface="Times New Roman" pitchFamily="18" charset="0"/>
              </a:rPr>
              <a:t>[Ca</a:t>
            </a:r>
            <a:r>
              <a:rPr lang="bg-BG" altLang="bg-BG" sz="2600" baseline="30000">
                <a:latin typeface="Times New Roman" pitchFamily="18" charset="0"/>
              </a:rPr>
              <a:t>2</a:t>
            </a:r>
            <a:r>
              <a:rPr lang="en-US" altLang="bg-BG" sz="2600" baseline="30000">
                <a:latin typeface="Times New Roman" pitchFamily="18" charset="0"/>
              </a:rPr>
              <a:t>+</a:t>
            </a:r>
            <a:r>
              <a:rPr lang="bg-BG" altLang="bg-BG" sz="2600">
                <a:latin typeface="Times New Roman" pitchFamily="18" charset="0"/>
              </a:rPr>
              <a:t>] in the sarcoplasmic reticulum.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0" y="0"/>
            <a:ext cx="88931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Char char="•"/>
              <a:defRPr sz="28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 New Roman" pitchFamily="18" charset="0"/>
              <a:buChar char="−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bg-BG" altLang="bg-BG" sz="180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468313" y="0"/>
            <a:ext cx="8424862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Char char="•"/>
              <a:defRPr sz="28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 New Roman" pitchFamily="18" charset="0"/>
              <a:buChar char="−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bg-BG" sz="2600">
                <a:latin typeface="Times New Roman" pitchFamily="18" charset="0"/>
              </a:rPr>
              <a:t>T</a:t>
            </a:r>
            <a:r>
              <a:rPr lang="bg-BG" altLang="bg-BG" sz="2600">
                <a:latin typeface="Times New Roman" pitchFamily="18" charset="0"/>
              </a:rPr>
              <a:t>he release of</a:t>
            </a:r>
            <a:r>
              <a:rPr lang="en-US" altLang="bg-BG" sz="2600">
                <a:latin typeface="Times New Roman" pitchFamily="18" charset="0"/>
              </a:rPr>
              <a:t> </a:t>
            </a:r>
            <a:r>
              <a:rPr lang="bg-BG" altLang="bg-BG" sz="2600">
                <a:latin typeface="Times New Roman" pitchFamily="18" charset="0"/>
              </a:rPr>
              <a:t>Ca</a:t>
            </a:r>
            <a:r>
              <a:rPr lang="bg-BG" altLang="bg-BG" sz="2600" baseline="30000">
                <a:latin typeface="Times New Roman" pitchFamily="18" charset="0"/>
              </a:rPr>
              <a:t>2</a:t>
            </a:r>
            <a:r>
              <a:rPr lang="en-US" altLang="bg-BG" sz="2600" baseline="30000">
                <a:latin typeface="Times New Roman" pitchFamily="18" charset="0"/>
              </a:rPr>
              <a:t>+</a:t>
            </a:r>
            <a:r>
              <a:rPr lang="bg-BG" altLang="bg-BG" sz="2600">
                <a:latin typeface="Times New Roman" pitchFamily="18" charset="0"/>
              </a:rPr>
              <a:t> to trigger muscle contraction  produces</a:t>
            </a:r>
            <a:r>
              <a:rPr lang="en-US" altLang="bg-BG" sz="2600">
                <a:latin typeface="Times New Roman" pitchFamily="18" charset="0"/>
              </a:rPr>
              <a:t> </a:t>
            </a:r>
            <a:r>
              <a:rPr lang="bg-BG" altLang="bg-BG" sz="2600">
                <a:latin typeface="Times New Roman" pitchFamily="18" charset="0"/>
              </a:rPr>
              <a:t>a larger than normal increase in cytosolic [Ca</a:t>
            </a:r>
            <a:r>
              <a:rPr lang="bg-BG" altLang="bg-BG" sz="2600" baseline="30000">
                <a:latin typeface="Times New Roman" pitchFamily="18" charset="0"/>
              </a:rPr>
              <a:t>2</a:t>
            </a:r>
            <a:r>
              <a:rPr lang="en-US" altLang="bg-BG" sz="2600" baseline="30000">
                <a:latin typeface="Times New Roman" pitchFamily="18" charset="0"/>
              </a:rPr>
              <a:t>+</a:t>
            </a:r>
            <a:r>
              <a:rPr lang="bg-BG" altLang="bg-BG" sz="2600">
                <a:latin typeface="Times New Roman" pitchFamily="18" charset="0"/>
              </a:rPr>
              <a:t>]</a:t>
            </a:r>
            <a:r>
              <a:rPr lang="en-US" altLang="bg-BG" sz="2600" baseline="-25000">
                <a:latin typeface="Times New Roman" pitchFamily="18" charset="0"/>
              </a:rPr>
              <a:t>i</a:t>
            </a:r>
            <a:r>
              <a:rPr lang="bg-BG" altLang="bg-BG" sz="2600">
                <a:latin typeface="Times New Roman" pitchFamily="18" charset="0"/>
              </a:rPr>
              <a:t>, </a:t>
            </a:r>
            <a:endParaRPr lang="en-US" altLang="bg-BG" sz="260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bg-BG" altLang="bg-BG" sz="2600">
                <a:latin typeface="Times New Roman" pitchFamily="18" charset="0"/>
              </a:rPr>
              <a:t>thereby intensifying</a:t>
            </a:r>
            <a:r>
              <a:rPr lang="en-US" altLang="bg-BG" sz="2600">
                <a:latin typeface="Times New Roman" pitchFamily="18" charset="0"/>
              </a:rPr>
              <a:t>  </a:t>
            </a:r>
            <a:r>
              <a:rPr lang="bg-BG" altLang="bg-BG" sz="2600">
                <a:latin typeface="Times New Roman" pitchFamily="18" charset="0"/>
              </a:rPr>
              <a:t>the force of cardiac muscle contraction. </a:t>
            </a:r>
            <a:endParaRPr lang="en-US" altLang="bg-BG" sz="2600">
              <a:latin typeface="Times New Roman" pitchFamily="18" charset="0"/>
            </a:endParaRPr>
          </a:p>
          <a:p>
            <a:pPr eaLnBrk="1" hangingPunct="1">
              <a:spcBef>
                <a:spcPts val="1200"/>
              </a:spcBef>
              <a:buClrTx/>
              <a:buFontTx/>
              <a:buNone/>
            </a:pPr>
            <a:r>
              <a:rPr lang="bg-BG" altLang="bg-BG" sz="2600">
                <a:latin typeface="Times New Roman" pitchFamily="18" charset="0"/>
              </a:rPr>
              <a:t>Ouabain,</a:t>
            </a:r>
            <a:r>
              <a:rPr lang="en-US" altLang="bg-BG" sz="2600">
                <a:latin typeface="Times New Roman" pitchFamily="18" charset="0"/>
              </a:rPr>
              <a:t> </a:t>
            </a:r>
            <a:r>
              <a:rPr lang="bg-BG" altLang="bg-BG" sz="2600">
                <a:latin typeface="Times New Roman" pitchFamily="18" charset="0"/>
              </a:rPr>
              <a:t>which was once thought to be produced only by plants, has</a:t>
            </a:r>
            <a:r>
              <a:rPr lang="en-US" altLang="bg-BG" sz="2600">
                <a:latin typeface="Times New Roman" pitchFamily="18" charset="0"/>
              </a:rPr>
              <a:t> </a:t>
            </a:r>
            <a:r>
              <a:rPr lang="bg-BG" altLang="bg-BG" sz="2600">
                <a:latin typeface="Times New Roman" pitchFamily="18" charset="0"/>
              </a:rPr>
              <a:t>recently been discovered to be </a:t>
            </a:r>
            <a:r>
              <a:rPr lang="bg-BG" altLang="bg-BG" sz="2600">
                <a:solidFill>
                  <a:srgbClr val="92D050"/>
                </a:solidFill>
                <a:latin typeface="Times New Roman" pitchFamily="18" charset="0"/>
              </a:rPr>
              <a:t>an animal hormone </a:t>
            </a:r>
            <a:r>
              <a:rPr lang="bg-BG" altLang="bg-BG" sz="2600">
                <a:latin typeface="Times New Roman" pitchFamily="18" charset="0"/>
              </a:rPr>
              <a:t>that is secreted</a:t>
            </a:r>
            <a:r>
              <a:rPr lang="en-US" altLang="bg-BG" sz="2600">
                <a:latin typeface="Times New Roman" pitchFamily="18" charset="0"/>
              </a:rPr>
              <a:t> </a:t>
            </a:r>
            <a:r>
              <a:rPr lang="bg-BG" altLang="bg-BG" sz="2600">
                <a:latin typeface="Times New Roman" pitchFamily="18" charset="0"/>
              </a:rPr>
              <a:t>by the adrenal cortex and functions to regulate cellular</a:t>
            </a:r>
            <a:r>
              <a:rPr lang="en-US" altLang="bg-BG" sz="2600">
                <a:latin typeface="Times New Roman" pitchFamily="18" charset="0"/>
              </a:rPr>
              <a:t> </a:t>
            </a:r>
            <a:r>
              <a:rPr lang="bg-BG" altLang="bg-BG" sz="2600">
                <a:latin typeface="Times New Roman" pitchFamily="18" charset="0"/>
              </a:rPr>
              <a:t>[Na]</a:t>
            </a:r>
            <a:r>
              <a:rPr lang="en-US" altLang="bg-BG" sz="2600" baseline="-25000">
                <a:latin typeface="Times New Roman" pitchFamily="18" charset="0"/>
              </a:rPr>
              <a:t>i</a:t>
            </a:r>
            <a:r>
              <a:rPr lang="bg-BG" altLang="bg-BG" sz="2600">
                <a:latin typeface="Times New Roman" pitchFamily="18" charset="0"/>
              </a:rPr>
              <a:t> and overall body salt and water balance.</a:t>
            </a:r>
          </a:p>
        </p:txBody>
      </p:sp>
      <p:grpSp>
        <p:nvGrpSpPr>
          <p:cNvPr id="13316" name="Group 6"/>
          <p:cNvGrpSpPr>
            <a:grpSpLocks/>
          </p:cNvGrpSpPr>
          <p:nvPr/>
        </p:nvGrpSpPr>
        <p:grpSpPr bwMode="auto">
          <a:xfrm>
            <a:off x="900113" y="3141663"/>
            <a:ext cx="7067550" cy="3533775"/>
            <a:chOff x="567" y="1979"/>
            <a:chExt cx="4452" cy="2226"/>
          </a:xfrm>
        </p:grpSpPr>
        <p:pic>
          <p:nvPicPr>
            <p:cNvPr id="13317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67" y="1979"/>
              <a:ext cx="4452" cy="222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18" name="Text Box 5"/>
            <p:cNvSpPr txBox="1">
              <a:spLocks noChangeArrowheads="1"/>
            </p:cNvSpPr>
            <p:nvPr/>
          </p:nvSpPr>
          <p:spPr bwMode="auto">
            <a:xfrm>
              <a:off x="3560" y="3657"/>
              <a:ext cx="1225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Char char="•"/>
                <a:defRPr sz="3200">
                  <a:solidFill>
                    <a:schemeClr val="tx1"/>
                  </a:solidFill>
                  <a:latin typeface="Arial Black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Char char="•"/>
                <a:defRPr sz="2800">
                  <a:solidFill>
                    <a:schemeClr val="tx1"/>
                  </a:solidFill>
                  <a:latin typeface="Arial Black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Times New Roman" pitchFamily="18" charset="0"/>
                <a:buChar char="−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Times New Roman" pitchFamily="18" charset="0"/>
                <a:buChar char="–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 New Roman" pitchFamily="18" charset="0"/>
                <a:buChar char="–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 New Roman" pitchFamily="18" charset="0"/>
                <a:buChar char="–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 New Roman" pitchFamily="18" charset="0"/>
                <a:buChar char="–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 New Roman" pitchFamily="18" charset="0"/>
                <a:buChar char="–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bg-BG" sz="1800">
                  <a:solidFill>
                    <a:schemeClr val="bg1"/>
                  </a:solidFill>
                </a:rPr>
                <a:t>Digitoxin (digitalin)</a:t>
              </a:r>
              <a:endParaRPr lang="bg-BG" altLang="bg-BG" sz="180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549275"/>
            <a:ext cx="6521450" cy="498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700338" y="228600"/>
            <a:ext cx="4102100" cy="823913"/>
          </a:xfrm>
        </p:spPr>
        <p:txBody>
          <a:bodyPr/>
          <a:lstStyle/>
          <a:p>
            <a:pPr eaLnBrk="1" hangingPunct="1"/>
            <a:r>
              <a:rPr lang="bg-BG" altLang="bg-BG" sz="4000" b="1" smtClean="0">
                <a:latin typeface="Arial Narrow" pitchFamily="34" charset="0"/>
              </a:rPr>
              <a:t>Ca</a:t>
            </a:r>
            <a:r>
              <a:rPr lang="bg-BG" altLang="bg-BG" sz="4000" b="1" baseline="30000" smtClean="0">
                <a:latin typeface="Arial Narrow" pitchFamily="34" charset="0"/>
              </a:rPr>
              <a:t>2</a:t>
            </a:r>
            <a:r>
              <a:rPr lang="en-US" altLang="bg-BG" sz="4000" b="1" baseline="30000" smtClean="0">
                <a:latin typeface="Arial Narrow" pitchFamily="34" charset="0"/>
              </a:rPr>
              <a:t>+</a:t>
            </a:r>
            <a:r>
              <a:rPr lang="bg-BG" altLang="bg-BG" sz="4000" b="1" smtClean="0">
                <a:latin typeface="Arial Narrow" pitchFamily="34" charset="0"/>
              </a:rPr>
              <a:t>–ATPase</a:t>
            </a:r>
            <a:r>
              <a:rPr lang="bg-BG" altLang="bg-BG" sz="4000" smtClean="0">
                <a:latin typeface="Arial Narrow" pitchFamily="34" charset="0"/>
              </a:rPr>
              <a:t/>
            </a:r>
            <a:br>
              <a:rPr lang="bg-BG" altLang="bg-BG" sz="4000" smtClean="0">
                <a:latin typeface="Arial Narrow" pitchFamily="34" charset="0"/>
              </a:rPr>
            </a:br>
            <a:endParaRPr lang="bg-BG" altLang="bg-BG" sz="4000" smtClean="0">
              <a:latin typeface="Arial Narrow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49275"/>
            <a:ext cx="8893175" cy="6119813"/>
          </a:xfrm>
        </p:spPr>
        <p:txBody>
          <a:bodyPr/>
          <a:lstStyle/>
          <a:p>
            <a:pPr eaLnBrk="1" hangingPunct="1">
              <a:lnSpc>
                <a:spcPct val="105000"/>
              </a:lnSpc>
              <a:spcBef>
                <a:spcPts val="2400"/>
              </a:spcBef>
              <a:buFontTx/>
              <a:buNone/>
              <a:defRPr/>
            </a:pPr>
            <a:r>
              <a:rPr lang="en-US" sz="3600" dirty="0" smtClean="0">
                <a:latin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bg-BG" sz="2700" dirty="0" smtClean="0">
                <a:solidFill>
                  <a:schemeClr val="tx2"/>
                </a:solidFill>
                <a:latin typeface="Times New Roman" pitchFamily="18" charset="0"/>
              </a:rPr>
              <a:t>Transient increases in cytosolic Ca</a:t>
            </a:r>
            <a:r>
              <a:rPr lang="bg-BG" sz="2700" baseline="30000" dirty="0" smtClean="0">
                <a:solidFill>
                  <a:schemeClr val="tx2"/>
                </a:solidFill>
                <a:latin typeface="Times New Roman" pitchFamily="18" charset="0"/>
              </a:rPr>
              <a:t>2</a:t>
            </a:r>
            <a:r>
              <a:rPr lang="en-US" sz="2700" baseline="30000" dirty="0" smtClean="0">
                <a:solidFill>
                  <a:schemeClr val="tx2"/>
                </a:solidFill>
                <a:latin typeface="Times New Roman" pitchFamily="18" charset="0"/>
              </a:rPr>
              <a:t>+</a:t>
            </a:r>
            <a:r>
              <a:rPr lang="bg-BG" sz="2700" dirty="0" smtClean="0">
                <a:solidFill>
                  <a:schemeClr val="tx2"/>
                </a:solidFill>
                <a:latin typeface="Times New Roman" pitchFamily="18" charset="0"/>
              </a:rPr>
              <a:t> trigger numerous cellular responses</a:t>
            </a:r>
            <a:r>
              <a:rPr lang="en-US" sz="2700" dirty="0" smtClean="0">
                <a:solidFill>
                  <a:schemeClr val="tx2"/>
                </a:solidFill>
                <a:latin typeface="Times New Roman" pitchFamily="18" charset="0"/>
              </a:rPr>
              <a:t>:</a:t>
            </a:r>
            <a:r>
              <a:rPr lang="bg-BG" sz="27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sz="2700" dirty="0" smtClean="0">
                <a:solidFill>
                  <a:srgbClr val="92D050"/>
                </a:solidFill>
                <a:latin typeface="Times New Roman" pitchFamily="18" charset="0"/>
              </a:rPr>
              <a:t>muscle contraction</a:t>
            </a:r>
            <a:r>
              <a:rPr lang="bg-BG" sz="2700" dirty="0">
                <a:solidFill>
                  <a:srgbClr val="92D050"/>
                </a:solidFill>
                <a:latin typeface="Times New Roman" pitchFamily="18" charset="0"/>
              </a:rPr>
              <a:t>,</a:t>
            </a:r>
            <a:r>
              <a:rPr lang="bg-BG" sz="27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sz="2700" dirty="0" smtClean="0">
                <a:solidFill>
                  <a:srgbClr val="92D050"/>
                </a:solidFill>
                <a:latin typeface="Times New Roman" pitchFamily="18" charset="0"/>
              </a:rPr>
              <a:t>release of neurotransmitters</a:t>
            </a:r>
            <a:r>
              <a:rPr lang="en-US" sz="2700" dirty="0" smtClean="0">
                <a:solidFill>
                  <a:srgbClr val="92D050"/>
                </a:solidFill>
                <a:latin typeface="Times New Roman" pitchFamily="18" charset="0"/>
              </a:rPr>
              <a:t>,</a:t>
            </a:r>
            <a:r>
              <a:rPr lang="bg-BG" sz="27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sz="2700" dirty="0" smtClean="0">
                <a:solidFill>
                  <a:srgbClr val="92D050"/>
                </a:solidFill>
                <a:latin typeface="Times New Roman" pitchFamily="18" charset="0"/>
              </a:rPr>
              <a:t>glycogen breakdown</a:t>
            </a:r>
            <a:r>
              <a:rPr lang="en-US" sz="2700" dirty="0" smtClean="0">
                <a:solidFill>
                  <a:srgbClr val="92D050"/>
                </a:solidFill>
                <a:latin typeface="Times New Roman" pitchFamily="18" charset="0"/>
              </a:rPr>
              <a:t>,</a:t>
            </a:r>
            <a:r>
              <a:rPr lang="bg-BG" sz="27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sz="2700" dirty="0">
                <a:solidFill>
                  <a:srgbClr val="92D050"/>
                </a:solidFill>
                <a:latin typeface="Times New Roman" pitchFamily="18" charset="0"/>
              </a:rPr>
              <a:t>oxidative </a:t>
            </a:r>
            <a:r>
              <a:rPr lang="bg-BG" sz="2700" dirty="0" smtClean="0">
                <a:solidFill>
                  <a:srgbClr val="92D050"/>
                </a:solidFill>
                <a:latin typeface="Times New Roman" pitchFamily="18" charset="0"/>
              </a:rPr>
              <a:t>metabolism</a:t>
            </a:r>
            <a:r>
              <a:rPr lang="en-US" sz="2700" dirty="0" smtClean="0">
                <a:solidFill>
                  <a:srgbClr val="92D050"/>
                </a:solidFill>
                <a:latin typeface="Times New Roman" pitchFamily="18" charset="0"/>
              </a:rPr>
              <a:t> activation.</a:t>
            </a:r>
            <a:endParaRPr lang="en-US" sz="2700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 indent="12700" eaLnBrk="1" hangingPunct="1">
              <a:lnSpc>
                <a:spcPct val="105000"/>
              </a:lnSpc>
              <a:spcBef>
                <a:spcPts val="3600"/>
              </a:spcBef>
              <a:buFontTx/>
              <a:buNone/>
              <a:defRPr/>
            </a:pPr>
            <a:r>
              <a:rPr lang="bg-BG" sz="2700" dirty="0" smtClean="0">
                <a:solidFill>
                  <a:schemeClr val="tx2"/>
                </a:solidFill>
                <a:latin typeface="Times New Roman" pitchFamily="18" charset="0"/>
              </a:rPr>
              <a:t>The [Ca</a:t>
            </a:r>
            <a:r>
              <a:rPr lang="bg-BG" sz="2700" baseline="30000" dirty="0" smtClean="0">
                <a:solidFill>
                  <a:schemeClr val="tx2"/>
                </a:solidFill>
                <a:latin typeface="Times New Roman" pitchFamily="18" charset="0"/>
              </a:rPr>
              <a:t>2</a:t>
            </a:r>
            <a:r>
              <a:rPr lang="en-US" sz="2700" baseline="30000" dirty="0" smtClean="0">
                <a:solidFill>
                  <a:schemeClr val="tx2"/>
                </a:solidFill>
                <a:latin typeface="Times New Roman" pitchFamily="18" charset="0"/>
              </a:rPr>
              <a:t>+</a:t>
            </a:r>
            <a:r>
              <a:rPr lang="bg-BG" sz="2700" dirty="0" smtClean="0">
                <a:solidFill>
                  <a:schemeClr val="tx2"/>
                </a:solidFill>
                <a:latin typeface="Times New Roman" pitchFamily="18" charset="0"/>
              </a:rPr>
              <a:t>]</a:t>
            </a:r>
            <a:r>
              <a:rPr lang="en-US" sz="2700" baseline="-25000" dirty="0" err="1" smtClean="0">
                <a:solidFill>
                  <a:schemeClr val="tx2"/>
                </a:solidFill>
                <a:latin typeface="Times New Roman" pitchFamily="18" charset="0"/>
              </a:rPr>
              <a:t>i</a:t>
            </a:r>
            <a:r>
              <a:rPr lang="bg-BG" sz="2700" dirty="0" smtClean="0">
                <a:solidFill>
                  <a:schemeClr val="tx2"/>
                </a:solidFill>
                <a:latin typeface="Times New Roman" pitchFamily="18" charset="0"/>
              </a:rPr>
              <a:t> in the cytosol (0.1 </a:t>
            </a:r>
            <a:r>
              <a:rPr lang="el-GR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bg-BG" sz="2700" dirty="0" smtClean="0">
                <a:solidFill>
                  <a:schemeClr val="tx2"/>
                </a:solidFill>
                <a:latin typeface="Times New Roman" pitchFamily="18" charset="0"/>
              </a:rPr>
              <a:t>M) is four orders of magnitude less than</a:t>
            </a:r>
            <a:r>
              <a:rPr lang="en-US" sz="27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sz="2700" dirty="0" smtClean="0">
                <a:solidFill>
                  <a:schemeClr val="tx2"/>
                </a:solidFill>
                <a:latin typeface="Times New Roman" pitchFamily="18" charset="0"/>
              </a:rPr>
              <a:t>it is in the extracellular spaces </a:t>
            </a:r>
            <a:r>
              <a:rPr lang="en-US" sz="2700" dirty="0" smtClean="0">
                <a:solidFill>
                  <a:schemeClr val="tx2"/>
                </a:solidFill>
                <a:latin typeface="Times New Roman" pitchFamily="18" charset="0"/>
              </a:rPr>
              <a:t>(</a:t>
            </a:r>
            <a:r>
              <a:rPr lang="bg-BG" sz="2700" dirty="0" smtClean="0">
                <a:solidFill>
                  <a:schemeClr val="tx2"/>
                </a:solidFill>
                <a:latin typeface="Times New Roman" pitchFamily="18" charset="0"/>
              </a:rPr>
              <a:t>1500 </a:t>
            </a:r>
            <a:r>
              <a:rPr lang="el-GR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bg-BG" sz="2700" dirty="0" smtClean="0">
                <a:solidFill>
                  <a:schemeClr val="tx2"/>
                </a:solidFill>
                <a:latin typeface="Times New Roman" pitchFamily="18" charset="0"/>
              </a:rPr>
              <a:t>M</a:t>
            </a:r>
            <a:r>
              <a:rPr lang="en-US" sz="2700" dirty="0" smtClean="0">
                <a:solidFill>
                  <a:schemeClr val="tx2"/>
                </a:solidFill>
                <a:latin typeface="Times New Roman" pitchFamily="18" charset="0"/>
              </a:rPr>
              <a:t>)</a:t>
            </a:r>
            <a:r>
              <a:rPr lang="bg-BG" sz="2700" dirty="0" smtClean="0">
                <a:solidFill>
                  <a:schemeClr val="tx2"/>
                </a:solidFill>
                <a:latin typeface="Times New Roman" pitchFamily="18" charset="0"/>
              </a:rPr>
              <a:t>; Ca</a:t>
            </a:r>
            <a:r>
              <a:rPr lang="en-US" sz="2700" baseline="-25000" dirty="0" err="1" smtClean="0">
                <a:solidFill>
                  <a:schemeClr val="tx2"/>
                </a:solidFill>
                <a:latin typeface="Times New Roman" pitchFamily="18" charset="0"/>
              </a:rPr>
              <a:t>i</a:t>
            </a:r>
            <a:r>
              <a:rPr lang="bg-BG" sz="2700" baseline="30000" dirty="0" smtClean="0">
                <a:solidFill>
                  <a:schemeClr val="tx2"/>
                </a:solidFill>
                <a:latin typeface="Times New Roman" pitchFamily="18" charset="0"/>
              </a:rPr>
              <a:t>2</a:t>
            </a:r>
            <a:r>
              <a:rPr lang="en-US" sz="2700" baseline="30000" dirty="0" smtClean="0">
                <a:solidFill>
                  <a:schemeClr val="tx2"/>
                </a:solidFill>
                <a:latin typeface="Times New Roman" pitchFamily="18" charset="0"/>
              </a:rPr>
              <a:t>+</a:t>
            </a:r>
            <a:r>
              <a:rPr lang="bg-BG" sz="2700" dirty="0" smtClean="0">
                <a:solidFill>
                  <a:schemeClr val="tx2"/>
                </a:solidFill>
                <a:latin typeface="Times New Roman" pitchFamily="18" charset="0"/>
              </a:rPr>
              <a:t> might otherwise</a:t>
            </a:r>
            <a:r>
              <a:rPr lang="en-US" sz="27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sz="2700" dirty="0" smtClean="0">
                <a:solidFill>
                  <a:schemeClr val="tx2"/>
                </a:solidFill>
                <a:latin typeface="Times New Roman" pitchFamily="18" charset="0"/>
              </a:rPr>
              <a:t>combine with phosphate to form Ca</a:t>
            </a:r>
            <a:r>
              <a:rPr lang="bg-BG" sz="2700" baseline="-25000" dirty="0" smtClean="0">
                <a:solidFill>
                  <a:schemeClr val="tx2"/>
                </a:solidFill>
                <a:latin typeface="Times New Roman" pitchFamily="18" charset="0"/>
              </a:rPr>
              <a:t>3</a:t>
            </a:r>
            <a:r>
              <a:rPr lang="bg-BG" sz="2700" dirty="0" smtClean="0">
                <a:solidFill>
                  <a:schemeClr val="tx2"/>
                </a:solidFill>
                <a:latin typeface="Times New Roman" pitchFamily="18" charset="0"/>
              </a:rPr>
              <a:t>(PO</a:t>
            </a:r>
            <a:r>
              <a:rPr lang="bg-BG" sz="2700" baseline="-25000" dirty="0" smtClean="0">
                <a:solidFill>
                  <a:schemeClr val="tx2"/>
                </a:solidFill>
                <a:latin typeface="Times New Roman" pitchFamily="18" charset="0"/>
              </a:rPr>
              <a:t>4</a:t>
            </a:r>
            <a:r>
              <a:rPr lang="bg-BG" sz="2700" dirty="0" smtClean="0">
                <a:solidFill>
                  <a:schemeClr val="tx2"/>
                </a:solidFill>
                <a:latin typeface="Times New Roman" pitchFamily="18" charset="0"/>
              </a:rPr>
              <a:t>)</a:t>
            </a:r>
            <a:r>
              <a:rPr lang="bg-BG" sz="2700" baseline="-25000" dirty="0" smtClean="0">
                <a:solidFill>
                  <a:schemeClr val="tx2"/>
                </a:solidFill>
                <a:latin typeface="Times New Roman" pitchFamily="18" charset="0"/>
              </a:rPr>
              <a:t>2</a:t>
            </a:r>
            <a:r>
              <a:rPr lang="bg-BG" sz="2700" dirty="0" smtClean="0">
                <a:solidFill>
                  <a:schemeClr val="tx2"/>
                </a:solidFill>
                <a:latin typeface="Times New Roman" pitchFamily="18" charset="0"/>
              </a:rPr>
              <a:t>, which has a maximum solubility</a:t>
            </a:r>
            <a:r>
              <a:rPr lang="en-US" sz="27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sz="2700" dirty="0" smtClean="0">
                <a:solidFill>
                  <a:schemeClr val="tx2"/>
                </a:solidFill>
                <a:latin typeface="Times New Roman" pitchFamily="18" charset="0"/>
              </a:rPr>
              <a:t>of only 65</a:t>
            </a:r>
            <a:r>
              <a:rPr lang="el-GR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bg-BG" sz="2700" dirty="0" smtClean="0">
                <a:solidFill>
                  <a:schemeClr val="tx2"/>
                </a:solidFill>
                <a:latin typeface="Times New Roman" pitchFamily="18" charset="0"/>
              </a:rPr>
              <a:t>M.</a:t>
            </a:r>
            <a:endParaRPr lang="en-US" sz="2700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 indent="12700" eaLnBrk="1" hangingPunct="1">
              <a:lnSpc>
                <a:spcPct val="105000"/>
              </a:lnSpc>
              <a:spcBef>
                <a:spcPts val="3600"/>
              </a:spcBef>
              <a:buFontTx/>
              <a:buNone/>
              <a:defRPr/>
            </a:pPr>
            <a:r>
              <a:rPr lang="bg-BG" sz="2700" dirty="0" smtClean="0">
                <a:solidFill>
                  <a:srgbClr val="FFFF00"/>
                </a:solidFill>
                <a:latin typeface="Times New Roman" pitchFamily="18" charset="0"/>
              </a:rPr>
              <a:t>Th</a:t>
            </a:r>
            <a:r>
              <a:rPr lang="en-US" sz="2700" dirty="0">
                <a:solidFill>
                  <a:srgbClr val="FFFF00"/>
                </a:solidFill>
                <a:latin typeface="Times New Roman" pitchFamily="18" charset="0"/>
              </a:rPr>
              <a:t>e</a:t>
            </a:r>
            <a:r>
              <a:rPr lang="bg-BG" sz="2700" dirty="0">
                <a:solidFill>
                  <a:srgbClr val="FFFF00"/>
                </a:solidFill>
                <a:latin typeface="Times New Roman" pitchFamily="18" charset="0"/>
              </a:rPr>
              <a:t> large </a:t>
            </a:r>
            <a:r>
              <a:rPr lang="bg-BG" sz="2700" dirty="0" smtClean="0">
                <a:solidFill>
                  <a:srgbClr val="FFFF00"/>
                </a:solidFill>
                <a:latin typeface="Times New Roman" pitchFamily="18" charset="0"/>
              </a:rPr>
              <a:t>concentration gradient </a:t>
            </a:r>
            <a:r>
              <a:rPr lang="bg-BG" sz="2700" dirty="0" smtClean="0">
                <a:solidFill>
                  <a:schemeClr val="tx2"/>
                </a:solidFill>
                <a:latin typeface="Times New Roman" pitchFamily="18" charset="0"/>
              </a:rPr>
              <a:t>is maintained by</a:t>
            </a:r>
            <a:r>
              <a:rPr lang="en-US" sz="27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sz="2700" dirty="0" smtClean="0">
                <a:solidFill>
                  <a:srgbClr val="FFFF00"/>
                </a:solidFill>
                <a:latin typeface="Times New Roman" pitchFamily="18" charset="0"/>
              </a:rPr>
              <a:t>the </a:t>
            </a:r>
            <a:r>
              <a:rPr lang="bg-BG" sz="2700" dirty="0">
                <a:solidFill>
                  <a:srgbClr val="FFFF00"/>
                </a:solidFill>
                <a:latin typeface="Times New Roman" pitchFamily="18" charset="0"/>
              </a:rPr>
              <a:t>active </a:t>
            </a:r>
            <a:r>
              <a:rPr lang="bg-BG" sz="2700" dirty="0" smtClean="0">
                <a:solidFill>
                  <a:srgbClr val="FFFF00"/>
                </a:solidFill>
                <a:latin typeface="Times New Roman" pitchFamily="18" charset="0"/>
              </a:rPr>
              <a:t>transport </a:t>
            </a:r>
            <a:r>
              <a:rPr lang="bg-BG" sz="2700" dirty="0" smtClean="0">
                <a:solidFill>
                  <a:schemeClr val="tx2"/>
                </a:solidFill>
                <a:latin typeface="Times New Roman" pitchFamily="18" charset="0"/>
              </a:rPr>
              <a:t>of Ca</a:t>
            </a:r>
            <a:r>
              <a:rPr lang="bg-BG" sz="2700" baseline="30000" dirty="0" smtClean="0">
                <a:solidFill>
                  <a:schemeClr val="tx2"/>
                </a:solidFill>
                <a:latin typeface="Times New Roman" pitchFamily="18" charset="0"/>
              </a:rPr>
              <a:t>2</a:t>
            </a:r>
            <a:r>
              <a:rPr lang="en-US" sz="2700" baseline="30000" dirty="0" smtClean="0">
                <a:solidFill>
                  <a:schemeClr val="tx2"/>
                </a:solidFill>
                <a:latin typeface="Times New Roman" pitchFamily="18" charset="0"/>
              </a:rPr>
              <a:t>+</a:t>
            </a:r>
            <a:r>
              <a:rPr lang="bg-BG" sz="27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sz="2700" dirty="0" smtClean="0">
                <a:solidFill>
                  <a:srgbClr val="FFFF00"/>
                </a:solidFill>
                <a:latin typeface="Times New Roman" pitchFamily="18" charset="0"/>
              </a:rPr>
              <a:t>across the plasma membrane </a:t>
            </a:r>
            <a:r>
              <a:rPr lang="bg-BG" sz="2700" dirty="0">
                <a:solidFill>
                  <a:srgbClr val="FFFF00"/>
                </a:solidFill>
                <a:latin typeface="Times New Roman" pitchFamily="18" charset="0"/>
              </a:rPr>
              <a:t>and the</a:t>
            </a:r>
            <a:r>
              <a:rPr lang="en-US" sz="2700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bg-BG" sz="2700" dirty="0">
                <a:solidFill>
                  <a:srgbClr val="FFFF00"/>
                </a:solidFill>
                <a:latin typeface="Times New Roman" pitchFamily="18" charset="0"/>
              </a:rPr>
              <a:t>endoplasmic </a:t>
            </a:r>
            <a:r>
              <a:rPr lang="bg-BG" sz="2700" dirty="0" smtClean="0">
                <a:solidFill>
                  <a:srgbClr val="FFFF00"/>
                </a:solidFill>
                <a:latin typeface="Times New Roman" pitchFamily="18" charset="0"/>
              </a:rPr>
              <a:t>reticulum </a:t>
            </a:r>
            <a:r>
              <a:rPr lang="bg-BG" sz="2700" dirty="0" smtClean="0">
                <a:solidFill>
                  <a:schemeClr val="tx2"/>
                </a:solidFill>
                <a:latin typeface="Times New Roman" pitchFamily="18" charset="0"/>
              </a:rPr>
              <a:t>(the sarcoplasmic reticulum in muscle) by</a:t>
            </a:r>
            <a:r>
              <a:rPr lang="en-US" sz="27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sz="2700" dirty="0" smtClean="0">
                <a:solidFill>
                  <a:schemeClr val="tx2"/>
                </a:solidFill>
                <a:latin typeface="Times New Roman" pitchFamily="18" charset="0"/>
              </a:rPr>
              <a:t>a Ca</a:t>
            </a:r>
            <a:r>
              <a:rPr lang="bg-BG" sz="2700" baseline="30000" dirty="0" smtClean="0">
                <a:solidFill>
                  <a:schemeClr val="tx2"/>
                </a:solidFill>
                <a:latin typeface="Times New Roman" pitchFamily="18" charset="0"/>
              </a:rPr>
              <a:t>2</a:t>
            </a:r>
            <a:r>
              <a:rPr lang="en-US" sz="2700" baseline="30000" dirty="0" smtClean="0">
                <a:solidFill>
                  <a:schemeClr val="tx2"/>
                </a:solidFill>
                <a:latin typeface="Times New Roman" pitchFamily="18" charset="0"/>
              </a:rPr>
              <a:t>+</a:t>
            </a:r>
            <a:r>
              <a:rPr lang="bg-BG" sz="2700" dirty="0" smtClean="0">
                <a:solidFill>
                  <a:schemeClr val="tx2"/>
                </a:solidFill>
                <a:latin typeface="Times New Roman" pitchFamily="18" charset="0"/>
              </a:rPr>
              <a:t> pump</a:t>
            </a:r>
            <a:r>
              <a:rPr lang="en-US" sz="2700" dirty="0" smtClean="0">
                <a:solidFill>
                  <a:schemeClr val="tx2"/>
                </a:solidFill>
                <a:latin typeface="Times New Roman" pitchFamily="18" charset="0"/>
              </a:rPr>
              <a:t>.</a:t>
            </a:r>
            <a:endParaRPr lang="bg-BG" sz="2700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 eaLnBrk="1" hangingPunct="1">
              <a:lnSpc>
                <a:spcPct val="105000"/>
              </a:lnSpc>
              <a:spcBef>
                <a:spcPts val="2400"/>
              </a:spcBef>
              <a:buFontTx/>
              <a:buNone/>
              <a:defRPr/>
            </a:pPr>
            <a:endParaRPr lang="bg-BG" sz="2700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 eaLnBrk="1" hangingPunct="1">
              <a:spcBef>
                <a:spcPts val="2400"/>
              </a:spcBef>
              <a:buFontTx/>
              <a:buNone/>
              <a:defRPr/>
            </a:pPr>
            <a:endParaRPr lang="bg-BG" sz="2700" dirty="0" smtClean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26988" y="549275"/>
            <a:ext cx="8820151" cy="6524625"/>
          </a:xfrm>
        </p:spPr>
        <p:txBody>
          <a:bodyPr/>
          <a:lstStyle/>
          <a:p>
            <a:pPr indent="12700" eaLnBrk="1" hangingPunct="1">
              <a:buFontTx/>
              <a:buNone/>
              <a:defRPr/>
            </a:pP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bg-BG" sz="2800" dirty="0">
                <a:solidFill>
                  <a:schemeClr val="tx2"/>
                </a:solidFill>
                <a:latin typeface="Times New Roman" pitchFamily="18" charset="0"/>
              </a:rPr>
              <a:t>Ca</a:t>
            </a:r>
            <a:r>
              <a:rPr lang="bg-BG" sz="2800" baseline="30000" dirty="0">
                <a:solidFill>
                  <a:schemeClr val="tx2"/>
                </a:solidFill>
                <a:latin typeface="Times New Roman" pitchFamily="18" charset="0"/>
              </a:rPr>
              <a:t>2</a:t>
            </a:r>
            <a:r>
              <a:rPr lang="en-US" sz="2800" baseline="30000" dirty="0">
                <a:solidFill>
                  <a:schemeClr val="tx2"/>
                </a:solidFill>
                <a:latin typeface="Times New Roman" pitchFamily="18" charset="0"/>
              </a:rPr>
              <a:t>+</a:t>
            </a:r>
            <a:r>
              <a:rPr lang="bg-BG" sz="2800" dirty="0">
                <a:solidFill>
                  <a:schemeClr val="tx2"/>
                </a:solidFill>
                <a:latin typeface="Times New Roman" pitchFamily="18" charset="0"/>
              </a:rPr>
              <a:t>–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sz="2800" dirty="0">
                <a:solidFill>
                  <a:schemeClr val="tx2"/>
                </a:solidFill>
                <a:latin typeface="Times New Roman" pitchFamily="18" charset="0"/>
              </a:rPr>
              <a:t>ATPase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sz="2800" dirty="0" smtClean="0">
                <a:solidFill>
                  <a:schemeClr val="tx2"/>
                </a:solidFill>
                <a:latin typeface="Times New Roman" pitchFamily="18" charset="0"/>
              </a:rPr>
              <a:t>actively pumps </a:t>
            </a:r>
            <a:r>
              <a:rPr lang="en-US" sz="2800" dirty="0" smtClean="0">
                <a:solidFill>
                  <a:srgbClr val="92D050"/>
                </a:solidFill>
                <a:latin typeface="Times New Roman" pitchFamily="18" charset="0"/>
              </a:rPr>
              <a:t>2</a:t>
            </a:r>
            <a:r>
              <a:rPr lang="bg-BG" sz="2800" dirty="0" smtClean="0">
                <a:solidFill>
                  <a:srgbClr val="92D050"/>
                </a:solidFill>
                <a:latin typeface="Times New Roman" pitchFamily="18" charset="0"/>
              </a:rPr>
              <a:t>Ca</a:t>
            </a:r>
            <a:r>
              <a:rPr lang="bg-BG" sz="2800" baseline="30000" dirty="0" smtClean="0">
                <a:solidFill>
                  <a:srgbClr val="92D050"/>
                </a:solidFill>
                <a:latin typeface="Times New Roman" pitchFamily="18" charset="0"/>
              </a:rPr>
              <a:t>2</a:t>
            </a:r>
            <a:r>
              <a:rPr lang="en-US" sz="2800" baseline="30000" dirty="0" smtClean="0">
                <a:solidFill>
                  <a:srgbClr val="92D050"/>
                </a:solidFill>
                <a:latin typeface="Times New Roman" pitchFamily="18" charset="0"/>
              </a:rPr>
              <a:t>+</a:t>
            </a:r>
            <a:r>
              <a:rPr lang="bg-BG" sz="2800" baseline="30000" dirty="0" smtClean="0">
                <a:solidFill>
                  <a:srgbClr val="92D050"/>
                </a:solidFill>
                <a:latin typeface="Times New Roman" pitchFamily="18" charset="0"/>
              </a:rPr>
              <a:t> </a:t>
            </a:r>
            <a:r>
              <a:rPr lang="bg-BG" sz="2800" dirty="0" smtClean="0">
                <a:solidFill>
                  <a:srgbClr val="92D050"/>
                </a:solidFill>
                <a:latin typeface="Times New Roman" pitchFamily="18" charset="0"/>
              </a:rPr>
              <a:t>ions</a:t>
            </a:r>
            <a:r>
              <a:rPr lang="en-US" sz="2800" dirty="0" smtClean="0">
                <a:solidFill>
                  <a:srgbClr val="92D050"/>
                </a:solidFill>
                <a:latin typeface="Times New Roman" pitchFamily="18" charset="0"/>
              </a:rPr>
              <a:t> </a:t>
            </a:r>
            <a:r>
              <a:rPr lang="bg-BG" sz="2800" dirty="0" smtClean="0">
                <a:solidFill>
                  <a:schemeClr val="tx2"/>
                </a:solidFill>
                <a:latin typeface="Times New Roman" pitchFamily="18" charset="0"/>
              </a:rPr>
              <a:t>out of the cytosol at the expense of ATP hydrolysis, while </a:t>
            </a:r>
            <a:r>
              <a:rPr lang="bg-BG" sz="2800" dirty="0" smtClean="0">
                <a:solidFill>
                  <a:srgbClr val="92D050"/>
                </a:solidFill>
                <a:latin typeface="Times New Roman" pitchFamily="18" charset="0"/>
              </a:rPr>
              <a:t>countertransporting</a:t>
            </a:r>
            <a:r>
              <a:rPr lang="en-US" sz="2800" dirty="0" smtClean="0">
                <a:solidFill>
                  <a:srgbClr val="92D050"/>
                </a:solidFill>
                <a:latin typeface="Times New Roman" pitchFamily="18" charset="0"/>
              </a:rPr>
              <a:t> </a:t>
            </a:r>
            <a:r>
              <a:rPr lang="bg-BG" sz="2800" dirty="0" smtClean="0">
                <a:solidFill>
                  <a:srgbClr val="92D050"/>
                </a:solidFill>
                <a:latin typeface="Times New Roman" pitchFamily="18" charset="0"/>
              </a:rPr>
              <a:t>two or three protons</a:t>
            </a:r>
            <a:r>
              <a:rPr lang="bg-BG" sz="2800" dirty="0" smtClean="0">
                <a:solidFill>
                  <a:schemeClr val="tx2"/>
                </a:solidFill>
                <a:latin typeface="Times New Roman" pitchFamily="18" charset="0"/>
              </a:rPr>
              <a:t>. The mechanism resembles that of the (Na–K)–ATPase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</a:rPr>
              <a:t>. </a:t>
            </a:r>
          </a:p>
          <a:p>
            <a:pPr indent="369888" eaLnBrk="1" hangingPunct="1">
              <a:spcBef>
                <a:spcPts val="2400"/>
              </a:spcBef>
              <a:buFontTx/>
              <a:buNone/>
              <a:defRPr/>
            </a:pPr>
            <a:r>
              <a:rPr lang="bg-BG" sz="2800" dirty="0" smtClean="0">
                <a:solidFill>
                  <a:schemeClr val="tx2"/>
                </a:solidFill>
                <a:latin typeface="Times New Roman" pitchFamily="18" charset="0"/>
              </a:rPr>
              <a:t>Two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sz="2800" dirty="0" smtClean="0">
                <a:solidFill>
                  <a:schemeClr val="tx2"/>
                </a:solidFill>
                <a:latin typeface="Times New Roman" pitchFamily="18" charset="0"/>
              </a:rPr>
              <a:t>Ca</a:t>
            </a:r>
            <a:r>
              <a:rPr lang="bg-BG" sz="2800" baseline="30000" dirty="0" smtClean="0">
                <a:solidFill>
                  <a:schemeClr val="tx2"/>
                </a:solidFill>
                <a:latin typeface="Times New Roman" pitchFamily="18" charset="0"/>
              </a:rPr>
              <a:t>2</a:t>
            </a:r>
            <a:r>
              <a:rPr lang="en-US" sz="2800" baseline="30000" dirty="0" smtClean="0">
                <a:solidFill>
                  <a:schemeClr val="tx2"/>
                </a:solidFill>
                <a:latin typeface="Times New Roman" pitchFamily="18" charset="0"/>
              </a:rPr>
              <a:t>+</a:t>
            </a:r>
            <a:r>
              <a:rPr lang="bg-BG" sz="2800" dirty="0" smtClean="0">
                <a:solidFill>
                  <a:schemeClr val="tx2"/>
                </a:solidFill>
                <a:latin typeface="Times New Roman" pitchFamily="18" charset="0"/>
              </a:rPr>
              <a:t> ions bind within a bundle of 10 trans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</a:rPr>
              <a:t>-</a:t>
            </a:r>
            <a:r>
              <a:rPr lang="bg-BG" sz="2800" dirty="0" smtClean="0">
                <a:solidFill>
                  <a:schemeClr val="tx2"/>
                </a:solidFill>
                <a:latin typeface="Times New Roman" pitchFamily="18" charset="0"/>
              </a:rPr>
              <a:t>membrane helices. Three additional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sz="2800" dirty="0" smtClean="0">
                <a:solidFill>
                  <a:schemeClr val="tx2"/>
                </a:solidFill>
                <a:latin typeface="Times New Roman" pitchFamily="18" charset="0"/>
              </a:rPr>
              <a:t>domains form a large structure on the cytoplasmic side of the membrane.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sz="2800" dirty="0" smtClean="0">
                <a:solidFill>
                  <a:schemeClr val="tx2"/>
                </a:solidFill>
                <a:latin typeface="Times New Roman" pitchFamily="18" charset="0"/>
              </a:rPr>
              <a:t>The differences between the </a:t>
            </a:r>
            <a:r>
              <a:rPr lang="bg-BG" sz="2800" dirty="0" smtClean="0">
                <a:solidFill>
                  <a:srgbClr val="FF00FF"/>
                </a:solidFill>
                <a:latin typeface="Times New Roman" pitchFamily="18" charset="0"/>
              </a:rPr>
              <a:t>Ca</a:t>
            </a:r>
            <a:r>
              <a:rPr lang="bg-BG" sz="2800" baseline="30000" dirty="0" smtClean="0">
                <a:solidFill>
                  <a:srgbClr val="FF00FF"/>
                </a:solidFill>
                <a:latin typeface="Times New Roman" pitchFamily="18" charset="0"/>
              </a:rPr>
              <a:t>2</a:t>
            </a:r>
            <a:r>
              <a:rPr lang="en-US" sz="2800" baseline="30000" dirty="0" smtClean="0">
                <a:solidFill>
                  <a:srgbClr val="FF00FF"/>
                </a:solidFill>
                <a:latin typeface="Times New Roman" pitchFamily="18" charset="0"/>
              </a:rPr>
              <a:t>+</a:t>
            </a:r>
            <a:r>
              <a:rPr lang="bg-BG" sz="2800" dirty="0" smtClean="0">
                <a:solidFill>
                  <a:srgbClr val="FF00FF"/>
                </a:solidFill>
                <a:latin typeface="Times New Roman" pitchFamily="18" charset="0"/>
              </a:rPr>
              <a:t>-bound </a:t>
            </a:r>
            <a:r>
              <a:rPr lang="bg-BG" sz="2800" dirty="0">
                <a:solidFill>
                  <a:srgbClr val="FF00FF"/>
                </a:solidFill>
                <a:latin typeface="Times New Roman" pitchFamily="18" charset="0"/>
              </a:rPr>
              <a:t>(</a:t>
            </a:r>
            <a:r>
              <a:rPr lang="bg-BG" sz="2800" dirty="0" smtClean="0">
                <a:solidFill>
                  <a:srgbClr val="FF00FF"/>
                </a:solidFill>
                <a:latin typeface="Times New Roman" pitchFamily="18" charset="0"/>
              </a:rPr>
              <a:t>E</a:t>
            </a:r>
            <a:r>
              <a:rPr lang="bg-BG" sz="2800" baseline="-25000" dirty="0" smtClean="0">
                <a:solidFill>
                  <a:srgbClr val="FF00FF"/>
                </a:solidFill>
                <a:latin typeface="Times New Roman" pitchFamily="18" charset="0"/>
              </a:rPr>
              <a:t>1</a:t>
            </a:r>
            <a:r>
              <a:rPr lang="bg-BG" sz="2800" dirty="0">
                <a:solidFill>
                  <a:srgbClr val="FF00FF"/>
                </a:solidFill>
                <a:latin typeface="Times New Roman" pitchFamily="18" charset="0"/>
              </a:rPr>
              <a:t>)</a:t>
            </a:r>
            <a:r>
              <a:rPr lang="bg-BG" sz="2800" dirty="0" smtClean="0">
                <a:solidFill>
                  <a:schemeClr val="tx2"/>
                </a:solidFill>
                <a:latin typeface="Times New Roman" pitchFamily="18" charset="0"/>
              </a:rPr>
              <a:t> and the </a:t>
            </a:r>
            <a:r>
              <a:rPr lang="bg-BG" sz="2800" dirty="0">
                <a:solidFill>
                  <a:srgbClr val="92D050"/>
                </a:solidFill>
                <a:latin typeface="Times New Roman" pitchFamily="18" charset="0"/>
              </a:rPr>
              <a:t>Ca</a:t>
            </a:r>
            <a:r>
              <a:rPr lang="bg-BG" sz="2800" baseline="30000" dirty="0">
                <a:solidFill>
                  <a:srgbClr val="92D050"/>
                </a:solidFill>
                <a:latin typeface="Times New Roman" pitchFamily="18" charset="0"/>
              </a:rPr>
              <a:t>2</a:t>
            </a:r>
            <a:r>
              <a:rPr lang="en-US" sz="2800" baseline="30000" dirty="0">
                <a:solidFill>
                  <a:srgbClr val="92D050"/>
                </a:solidFill>
                <a:latin typeface="Times New Roman" pitchFamily="18" charset="0"/>
              </a:rPr>
              <a:t>+</a:t>
            </a:r>
            <a:r>
              <a:rPr lang="bg-BG" sz="2800" dirty="0">
                <a:solidFill>
                  <a:srgbClr val="92D050"/>
                </a:solidFill>
                <a:latin typeface="Times New Roman" pitchFamily="18" charset="0"/>
              </a:rPr>
              <a:t>-free</a:t>
            </a:r>
            <a:r>
              <a:rPr lang="en-US" sz="2800" dirty="0">
                <a:solidFill>
                  <a:srgbClr val="92D050"/>
                </a:solidFill>
                <a:latin typeface="Times New Roman" pitchFamily="18" charset="0"/>
              </a:rPr>
              <a:t> </a:t>
            </a:r>
            <a:r>
              <a:rPr lang="bg-BG" sz="2800" dirty="0">
                <a:solidFill>
                  <a:srgbClr val="92D050"/>
                </a:solidFill>
                <a:latin typeface="Times New Roman" pitchFamily="18" charset="0"/>
              </a:rPr>
              <a:t>(E</a:t>
            </a:r>
            <a:r>
              <a:rPr lang="bg-BG" sz="2800" baseline="-25000" dirty="0">
                <a:solidFill>
                  <a:srgbClr val="92D050"/>
                </a:solidFill>
                <a:latin typeface="Times New Roman" pitchFamily="18" charset="0"/>
              </a:rPr>
              <a:t>2</a:t>
            </a:r>
            <a:r>
              <a:rPr lang="bg-BG" sz="2800" dirty="0">
                <a:solidFill>
                  <a:srgbClr val="92D050"/>
                </a:solidFill>
                <a:latin typeface="Times New Roman" pitchFamily="18" charset="0"/>
              </a:rPr>
              <a:t>)</a:t>
            </a:r>
            <a:r>
              <a:rPr lang="bg-BG" sz="2800" dirty="0" smtClean="0">
                <a:solidFill>
                  <a:schemeClr val="tx2"/>
                </a:solidFill>
                <a:latin typeface="Times New Roman" pitchFamily="18" charset="0"/>
              </a:rPr>
              <a:t> structures indicate that the </a:t>
            </a:r>
            <a:r>
              <a:rPr lang="bg-BG" sz="2800" dirty="0" smtClean="0">
                <a:solidFill>
                  <a:srgbClr val="92D050"/>
                </a:solidFill>
                <a:latin typeface="Times New Roman" pitchFamily="18" charset="0"/>
              </a:rPr>
              <a:t>transporter undergoes extensive rearrangements</a:t>
            </a:r>
            <a:r>
              <a:rPr lang="bg-BG" sz="2800" dirty="0" smtClean="0">
                <a:solidFill>
                  <a:schemeClr val="tx2"/>
                </a:solidFill>
                <a:latin typeface="Times New Roman" pitchFamily="18" charset="0"/>
              </a:rPr>
              <a:t> during the reaction cycle.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</a:p>
          <a:p>
            <a:pPr indent="369888" eaLnBrk="1" hangingPunct="1">
              <a:spcBef>
                <a:spcPts val="2400"/>
              </a:spcBef>
              <a:buFontTx/>
              <a:buNone/>
              <a:defRPr/>
            </a:pPr>
            <a:r>
              <a:rPr lang="bg-BG" sz="2800" dirty="0" smtClean="0">
                <a:solidFill>
                  <a:schemeClr val="tx2"/>
                </a:solidFill>
                <a:latin typeface="Times New Roman" pitchFamily="18" charset="0"/>
              </a:rPr>
              <a:t>These changes apparently mediate communication between the Ca</a:t>
            </a:r>
            <a:r>
              <a:rPr lang="bg-BG" sz="2800" baseline="30000" dirty="0" smtClean="0">
                <a:solidFill>
                  <a:schemeClr val="tx2"/>
                </a:solidFill>
                <a:latin typeface="Times New Roman" pitchFamily="18" charset="0"/>
              </a:rPr>
              <a:t>2</a:t>
            </a:r>
            <a:r>
              <a:rPr lang="en-US" sz="2800" baseline="30000" dirty="0" smtClean="0">
                <a:solidFill>
                  <a:schemeClr val="tx2"/>
                </a:solidFill>
                <a:latin typeface="Times New Roman" pitchFamily="18" charset="0"/>
              </a:rPr>
              <a:t>+</a:t>
            </a:r>
            <a:r>
              <a:rPr lang="bg-BG" sz="2800" dirty="0" smtClean="0">
                <a:solidFill>
                  <a:schemeClr val="tx2"/>
                </a:solidFill>
                <a:latin typeface="Times New Roman" pitchFamily="18" charset="0"/>
              </a:rPr>
              <a:t> binding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sz="2800" dirty="0" smtClean="0">
                <a:solidFill>
                  <a:schemeClr val="tx2"/>
                </a:solidFill>
                <a:latin typeface="Times New Roman" pitchFamily="18" charset="0"/>
              </a:rPr>
              <a:t>sites and the 80-Å-distant site where bound ATP is hydrolyzed.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bg-BG" sz="2800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bg-BG" sz="2000" dirty="0" smtClean="0">
              <a:latin typeface="Times New Roman" pitchFamily="18" charset="0"/>
            </a:endParaRPr>
          </a:p>
          <a:p>
            <a:pPr eaLnBrk="1" hangingPunct="1">
              <a:lnSpc>
                <a:spcPct val="105000"/>
              </a:lnSpc>
              <a:buFontTx/>
              <a:buNone/>
              <a:defRPr/>
            </a:pPr>
            <a:endParaRPr lang="bg-BG" sz="18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bg-BG" sz="18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50"/>
            <a:ext cx="4956175" cy="532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5148263" y="260350"/>
            <a:ext cx="3875087" cy="495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Char char="•"/>
              <a:defRPr sz="28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 New Roman" pitchFamily="18" charset="0"/>
              <a:buChar char="−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bg-BG" altLang="bg-BG" sz="2200" b="1">
                <a:solidFill>
                  <a:schemeClr val="tx2"/>
                </a:solidFill>
                <a:latin typeface="Times New Roman" pitchFamily="18" charset="0"/>
              </a:rPr>
              <a:t>X-Ray structures of the </a:t>
            </a:r>
            <a:r>
              <a:rPr lang="bg-BG" altLang="bg-BG" sz="2200" b="1">
                <a:solidFill>
                  <a:srgbClr val="92D050"/>
                </a:solidFill>
                <a:latin typeface="Times New Roman" pitchFamily="18" charset="0"/>
              </a:rPr>
              <a:t>Ca</a:t>
            </a:r>
            <a:r>
              <a:rPr lang="bg-BG" altLang="bg-BG" sz="2200" b="1" baseline="30000">
                <a:solidFill>
                  <a:srgbClr val="92D050"/>
                </a:solidFill>
                <a:latin typeface="Times New Roman" pitchFamily="18" charset="0"/>
              </a:rPr>
              <a:t>2</a:t>
            </a:r>
            <a:r>
              <a:rPr lang="en-US" altLang="bg-BG" sz="2200" b="1" baseline="30000">
                <a:solidFill>
                  <a:srgbClr val="92D050"/>
                </a:solidFill>
                <a:latin typeface="Times New Roman" pitchFamily="18" charset="0"/>
              </a:rPr>
              <a:t>+</a:t>
            </a:r>
            <a:r>
              <a:rPr lang="bg-BG" altLang="bg-BG" sz="2200" b="1">
                <a:solidFill>
                  <a:srgbClr val="92D050"/>
                </a:solidFill>
                <a:latin typeface="Times New Roman" pitchFamily="18" charset="0"/>
              </a:rPr>
              <a:t>-free </a:t>
            </a:r>
            <a:r>
              <a:rPr lang="en-US" altLang="bg-BG" sz="2200" b="1">
                <a:solidFill>
                  <a:srgbClr val="92D050"/>
                </a:solidFill>
                <a:latin typeface="Times New Roman" pitchFamily="18" charset="0"/>
              </a:rPr>
              <a:t>(</a:t>
            </a:r>
            <a:r>
              <a:rPr lang="bg-BG" altLang="bg-BG" sz="2200">
                <a:solidFill>
                  <a:srgbClr val="92D050"/>
                </a:solidFill>
                <a:latin typeface="Times New Roman" pitchFamily="18" charset="0"/>
              </a:rPr>
              <a:t>E</a:t>
            </a:r>
            <a:r>
              <a:rPr lang="bg-BG" altLang="bg-BG" sz="2200" baseline="-25000">
                <a:solidFill>
                  <a:srgbClr val="92D050"/>
                </a:solidFill>
                <a:latin typeface="Times New Roman" pitchFamily="18" charset="0"/>
              </a:rPr>
              <a:t>2 </a:t>
            </a:r>
            <a:r>
              <a:rPr lang="en-US" altLang="bg-BG" sz="2200">
                <a:solidFill>
                  <a:srgbClr val="92D050"/>
                </a:solidFill>
                <a:latin typeface="Times New Roman" pitchFamily="18" charset="0"/>
              </a:rPr>
              <a:t>) </a:t>
            </a:r>
            <a:r>
              <a:rPr lang="bg-BG" altLang="bg-BG" sz="2200" b="1">
                <a:solidFill>
                  <a:schemeClr val="tx2"/>
                </a:solidFill>
                <a:latin typeface="Times New Roman" pitchFamily="18" charset="0"/>
              </a:rPr>
              <a:t>and </a:t>
            </a:r>
            <a:endParaRPr lang="en-US" altLang="bg-BG" sz="2200" b="1">
              <a:solidFill>
                <a:schemeClr val="tx2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bg-BG" altLang="bg-BG" sz="2200" b="1">
                <a:solidFill>
                  <a:srgbClr val="FF00FF"/>
                </a:solidFill>
                <a:latin typeface="Times New Roman" pitchFamily="18" charset="0"/>
              </a:rPr>
              <a:t>Ca</a:t>
            </a:r>
            <a:r>
              <a:rPr lang="bg-BG" altLang="bg-BG" sz="2200" b="1" baseline="30000">
                <a:solidFill>
                  <a:srgbClr val="FF00FF"/>
                </a:solidFill>
                <a:latin typeface="Times New Roman" pitchFamily="18" charset="0"/>
              </a:rPr>
              <a:t>2</a:t>
            </a:r>
            <a:r>
              <a:rPr lang="en-US" altLang="bg-BG" sz="2200" b="1" baseline="30000">
                <a:solidFill>
                  <a:srgbClr val="FF00FF"/>
                </a:solidFill>
                <a:latin typeface="Times New Roman" pitchFamily="18" charset="0"/>
              </a:rPr>
              <a:t>+</a:t>
            </a:r>
            <a:r>
              <a:rPr lang="bg-BG" altLang="bg-BG" sz="2200" b="1">
                <a:solidFill>
                  <a:srgbClr val="FF00FF"/>
                </a:solidFill>
                <a:latin typeface="Times New Roman" pitchFamily="18" charset="0"/>
              </a:rPr>
              <a:t>-bound </a:t>
            </a:r>
            <a:r>
              <a:rPr lang="en-US" altLang="bg-BG" sz="2200" b="1">
                <a:solidFill>
                  <a:srgbClr val="FF00FF"/>
                </a:solidFill>
                <a:latin typeface="Times New Roman" pitchFamily="18" charset="0"/>
              </a:rPr>
              <a:t>(E</a:t>
            </a:r>
            <a:r>
              <a:rPr lang="en-US" altLang="bg-BG" sz="2200" b="1" baseline="-25000">
                <a:solidFill>
                  <a:srgbClr val="FF00FF"/>
                </a:solidFill>
                <a:latin typeface="Times New Roman" pitchFamily="18" charset="0"/>
              </a:rPr>
              <a:t>1</a:t>
            </a:r>
            <a:r>
              <a:rPr lang="en-US" altLang="bg-BG" sz="2200" b="1">
                <a:solidFill>
                  <a:srgbClr val="FF00FF"/>
                </a:solidFill>
                <a:latin typeface="Times New Roman" pitchFamily="18" charset="0"/>
              </a:rPr>
              <a:t>)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bg-BG" altLang="bg-BG" sz="2200" b="1">
                <a:solidFill>
                  <a:schemeClr val="tx2"/>
                </a:solidFill>
                <a:latin typeface="Times New Roman" pitchFamily="18" charset="0"/>
              </a:rPr>
              <a:t>Ca</a:t>
            </a:r>
            <a:r>
              <a:rPr lang="bg-BG" altLang="bg-BG" sz="2200" b="1" baseline="30000">
                <a:solidFill>
                  <a:schemeClr val="tx2"/>
                </a:solidFill>
                <a:latin typeface="Times New Roman" pitchFamily="18" charset="0"/>
              </a:rPr>
              <a:t>2</a:t>
            </a:r>
            <a:r>
              <a:rPr lang="en-US" altLang="bg-BG" sz="2200" b="1" baseline="30000">
                <a:solidFill>
                  <a:schemeClr val="tx2"/>
                </a:solidFill>
                <a:latin typeface="Times New Roman" pitchFamily="18" charset="0"/>
              </a:rPr>
              <a:t>+</a:t>
            </a:r>
            <a:r>
              <a:rPr lang="bg-BG" altLang="bg-BG" sz="2200" b="1">
                <a:solidFill>
                  <a:schemeClr val="tx2"/>
                </a:solidFill>
                <a:latin typeface="Times New Roman" pitchFamily="18" charset="0"/>
              </a:rPr>
              <a:t>–ATPase. </a:t>
            </a:r>
            <a:endParaRPr lang="en-US" altLang="bg-BG" sz="2200">
              <a:solidFill>
                <a:srgbClr val="92D05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bg-BG" sz="800">
              <a:solidFill>
                <a:schemeClr val="tx2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bg-BG" altLang="bg-BG" sz="2200">
                <a:solidFill>
                  <a:schemeClr val="tx2"/>
                </a:solidFill>
                <a:latin typeface="Times New Roman" pitchFamily="18" charset="0"/>
              </a:rPr>
              <a:t>These proteins, which are superimposed on their transmembrane domains, are</a:t>
            </a:r>
            <a:r>
              <a:rPr lang="en-US" altLang="bg-BG" sz="22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altLang="bg-BG" sz="2200">
                <a:solidFill>
                  <a:schemeClr val="tx2"/>
                </a:solidFill>
                <a:latin typeface="Times New Roman" pitchFamily="18" charset="0"/>
              </a:rPr>
              <a:t>viewed from within the membrane with the cytosolic side up. Ten transmembrane helices form the</a:t>
            </a:r>
            <a:r>
              <a:rPr lang="en-US" altLang="bg-BG" sz="22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altLang="bg-BG" sz="2200">
                <a:solidFill>
                  <a:schemeClr val="tx2"/>
                </a:solidFill>
                <a:latin typeface="Times New Roman" pitchFamily="18" charset="0"/>
              </a:rPr>
              <a:t>M (for membrane) domain, ATP binds to the N (for nucleotide-binding) domain,</a:t>
            </a:r>
            <a:r>
              <a:rPr lang="bg-BG" altLang="bg-BG" sz="1800"/>
              <a:t> </a:t>
            </a:r>
            <a:r>
              <a:rPr lang="bg-BG" altLang="bg-BG" sz="2200">
                <a:solidFill>
                  <a:schemeClr val="tx2"/>
                </a:solidFill>
                <a:latin typeface="Times New Roman" pitchFamily="18" charset="0"/>
              </a:rPr>
              <a:t>the Asp residue </a:t>
            </a:r>
          </a:p>
        </p:txBody>
      </p:sp>
      <p:sp>
        <p:nvSpPr>
          <p:cNvPr id="17412" name="Text Box 7"/>
          <p:cNvSpPr txBox="1">
            <a:spLocks noChangeArrowheads="1"/>
          </p:cNvSpPr>
          <p:nvPr/>
        </p:nvSpPr>
        <p:spPr bwMode="auto">
          <a:xfrm>
            <a:off x="179388" y="5084763"/>
            <a:ext cx="8713787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Char char="•"/>
              <a:defRPr sz="28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 New Roman" pitchFamily="18" charset="0"/>
              <a:buChar char="−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bg-BG" altLang="bg-BG" sz="2200">
                <a:solidFill>
                  <a:schemeClr val="tx2"/>
                </a:solidFill>
                <a:latin typeface="Times New Roman" pitchFamily="18" charset="0"/>
              </a:rPr>
              <a:t>that</a:t>
            </a:r>
            <a:r>
              <a:rPr lang="en-US" altLang="bg-BG" sz="22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altLang="bg-BG" sz="2200">
                <a:solidFill>
                  <a:schemeClr val="tx2"/>
                </a:solidFill>
                <a:latin typeface="Times New Roman" pitchFamily="18" charset="0"/>
              </a:rPr>
              <a:t>is phosphorylated </a:t>
            </a:r>
            <a:r>
              <a:rPr lang="en-US" altLang="bg-BG" sz="22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altLang="bg-BG" sz="2200">
                <a:solidFill>
                  <a:schemeClr val="tx2"/>
                </a:solidFill>
                <a:latin typeface="Times New Roman" pitchFamily="18" charset="0"/>
              </a:rPr>
              <a:t>during </a:t>
            </a:r>
            <a:r>
              <a:rPr lang="en-US" altLang="bg-BG" sz="22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altLang="bg-BG" sz="2200">
                <a:solidFill>
                  <a:schemeClr val="tx2"/>
                </a:solidFill>
                <a:latin typeface="Times New Roman" pitchFamily="18" charset="0"/>
              </a:rPr>
              <a:t>the </a:t>
            </a:r>
            <a:r>
              <a:rPr lang="en-US" altLang="bg-BG" sz="22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altLang="bg-BG" sz="2200">
                <a:solidFill>
                  <a:schemeClr val="tx2"/>
                </a:solidFill>
                <a:latin typeface="Times New Roman" pitchFamily="18" charset="0"/>
              </a:rPr>
              <a:t>reaction </a:t>
            </a:r>
            <a:r>
              <a:rPr lang="en-US" altLang="bg-BG" sz="22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altLang="bg-BG" sz="2200">
                <a:solidFill>
                  <a:schemeClr val="tx2"/>
                </a:solidFill>
                <a:latin typeface="Times New Roman" pitchFamily="18" charset="0"/>
              </a:rPr>
              <a:t>cycle </a:t>
            </a:r>
            <a:r>
              <a:rPr lang="en-US" altLang="bg-BG" sz="22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altLang="bg-BG" sz="2200">
                <a:solidFill>
                  <a:schemeClr val="tx2"/>
                </a:solidFill>
                <a:latin typeface="Times New Roman" pitchFamily="18" charset="0"/>
              </a:rPr>
              <a:t>is located </a:t>
            </a:r>
            <a:r>
              <a:rPr lang="en-US" altLang="bg-BG" sz="22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altLang="bg-BG" sz="2200">
                <a:solidFill>
                  <a:schemeClr val="tx2"/>
                </a:solidFill>
                <a:latin typeface="Times New Roman" pitchFamily="18" charset="0"/>
              </a:rPr>
              <a:t>on</a:t>
            </a:r>
            <a:r>
              <a:rPr lang="en-US" altLang="bg-BG" sz="22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altLang="bg-BG" sz="2200">
                <a:solidFill>
                  <a:schemeClr val="tx2"/>
                </a:solidFill>
                <a:latin typeface="Times New Roman" pitchFamily="18" charset="0"/>
              </a:rPr>
              <a:t> the </a:t>
            </a:r>
            <a:r>
              <a:rPr lang="en-US" altLang="bg-BG" sz="22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altLang="bg-BG" sz="2200">
                <a:solidFill>
                  <a:schemeClr val="tx2"/>
                </a:solidFill>
                <a:latin typeface="Times New Roman" pitchFamily="18" charset="0"/>
              </a:rPr>
              <a:t>P (for phosphorylation) domain,</a:t>
            </a:r>
            <a:r>
              <a:rPr lang="en-US" altLang="bg-BG" sz="22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altLang="bg-BG" sz="2200">
                <a:solidFill>
                  <a:schemeClr val="tx2"/>
                </a:solidFill>
                <a:latin typeface="Times New Roman" pitchFamily="18" charset="0"/>
              </a:rPr>
              <a:t>and the</a:t>
            </a:r>
            <a:r>
              <a:rPr lang="en-US" altLang="bg-BG" sz="22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altLang="bg-BG" sz="2200">
                <a:solidFill>
                  <a:schemeClr val="tx2"/>
                </a:solidFill>
                <a:latin typeface="Times New Roman" pitchFamily="18" charset="0"/>
              </a:rPr>
              <a:t>A (for actuator) domain </a:t>
            </a:r>
            <a:r>
              <a:rPr lang="en-US" altLang="bg-BG" sz="22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altLang="bg-BG" sz="2200">
                <a:solidFill>
                  <a:schemeClr val="tx2"/>
                </a:solidFill>
                <a:latin typeface="Times New Roman" pitchFamily="18" charset="0"/>
              </a:rPr>
              <a:t>participates </a:t>
            </a:r>
            <a:r>
              <a:rPr lang="en-US" altLang="bg-BG" sz="22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altLang="bg-BG" sz="2200">
                <a:solidFill>
                  <a:schemeClr val="tx2"/>
                </a:solidFill>
                <a:latin typeface="Times New Roman" pitchFamily="18" charset="0"/>
              </a:rPr>
              <a:t>in</a:t>
            </a:r>
            <a:r>
              <a:rPr lang="en-US" altLang="bg-BG" sz="22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altLang="bg-BG" sz="2200">
                <a:solidFill>
                  <a:schemeClr val="tx2"/>
                </a:solidFill>
                <a:latin typeface="Times New Roman" pitchFamily="18" charset="0"/>
              </a:rPr>
              <a:t> the transmission of major</a:t>
            </a:r>
            <a:r>
              <a:rPr lang="en-US" altLang="bg-BG" sz="22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altLang="bg-BG" sz="2200">
                <a:solidFill>
                  <a:schemeClr val="tx2"/>
                </a:solidFill>
                <a:latin typeface="Times New Roman" pitchFamily="18" charset="0"/>
              </a:rPr>
              <a:t>conformational changes. </a:t>
            </a:r>
            <a:r>
              <a:rPr lang="en-US" altLang="bg-BG" sz="22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altLang="bg-BG" sz="2200">
                <a:solidFill>
                  <a:schemeClr val="tx2"/>
                </a:solidFill>
                <a:latin typeface="Times New Roman" pitchFamily="18" charset="0"/>
              </a:rPr>
              <a:t>A dashed line highlights the orientation of a helix in the N domain in the</a:t>
            </a:r>
            <a:r>
              <a:rPr lang="en-US" altLang="bg-BG" sz="22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altLang="bg-BG" sz="2200">
                <a:solidFill>
                  <a:schemeClr val="tx2"/>
                </a:solidFill>
                <a:latin typeface="Times New Roman" pitchFamily="18" charset="0"/>
              </a:rPr>
              <a:t>two conformations</a:t>
            </a:r>
            <a:r>
              <a:rPr lang="en-US" altLang="bg-BG" sz="22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altLang="bg-BG" sz="2200">
                <a:solidFill>
                  <a:schemeClr val="tx2"/>
                </a:solidFill>
                <a:latin typeface="Times New Roman" pitchFamily="18" charset="0"/>
              </a:rPr>
              <a:t> and </a:t>
            </a:r>
            <a:r>
              <a:rPr lang="en-US" altLang="bg-BG" sz="22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altLang="bg-BG" sz="2200">
                <a:solidFill>
                  <a:schemeClr val="tx2"/>
                </a:solidFill>
                <a:latin typeface="Times New Roman" pitchFamily="18" charset="0"/>
              </a:rPr>
              <a:t>the horizontal lines delineate the membrane.</a:t>
            </a:r>
            <a:endParaRPr lang="bg-BG" altLang="bg-BG" sz="2200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8"/>
          <p:cNvGrpSpPr>
            <a:grpSpLocks/>
          </p:cNvGrpSpPr>
          <p:nvPr/>
        </p:nvGrpSpPr>
        <p:grpSpPr bwMode="auto">
          <a:xfrm>
            <a:off x="323850" y="0"/>
            <a:ext cx="8820150" cy="7145338"/>
            <a:chOff x="204" y="0"/>
            <a:chExt cx="5556" cy="4501"/>
          </a:xfrm>
        </p:grpSpPr>
        <p:pic>
          <p:nvPicPr>
            <p:cNvPr id="18435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" y="0"/>
              <a:ext cx="5550" cy="4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8436" name="Group 7"/>
            <p:cNvGrpSpPr>
              <a:grpSpLocks/>
            </p:cNvGrpSpPr>
            <p:nvPr/>
          </p:nvGrpSpPr>
          <p:grpSpPr bwMode="auto">
            <a:xfrm>
              <a:off x="204" y="0"/>
              <a:ext cx="998" cy="4138"/>
              <a:chOff x="204" y="0"/>
              <a:chExt cx="998" cy="4138"/>
            </a:xfrm>
          </p:grpSpPr>
          <p:sp>
            <p:nvSpPr>
              <p:cNvPr id="18437" name="Rectangle 5"/>
              <p:cNvSpPr>
                <a:spLocks noChangeArrowheads="1"/>
              </p:cNvSpPr>
              <p:nvPr/>
            </p:nvSpPr>
            <p:spPr bwMode="auto">
              <a:xfrm>
                <a:off x="204" y="0"/>
                <a:ext cx="998" cy="66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hlink"/>
                  </a:buClr>
                  <a:buChar char="•"/>
                  <a:defRPr sz="3200"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folHlink"/>
                  </a:buClr>
                  <a:buChar char="•"/>
                  <a:defRPr sz="2800"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Times New Roman" pitchFamily="18" charset="0"/>
                  <a:buChar char="−"/>
                  <a:defRPr sz="2000"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Times New Roman" pitchFamily="18" charset="0"/>
                  <a:buChar char="–"/>
                  <a:defRPr sz="2000"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Times New Roman" pitchFamily="18" charset="0"/>
                  <a:buChar char="–"/>
                  <a:defRPr sz="2000"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Times New Roman" pitchFamily="18" charset="0"/>
                  <a:buChar char="–"/>
                  <a:defRPr sz="2000"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Times New Roman" pitchFamily="18" charset="0"/>
                  <a:buChar char="–"/>
                  <a:defRPr sz="2000"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Times New Roman" pitchFamily="18" charset="0"/>
                  <a:buChar char="–"/>
                  <a:defRPr sz="2000"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bg-BG" altLang="bg-BG" sz="1800"/>
              </a:p>
            </p:txBody>
          </p:sp>
          <p:sp>
            <p:nvSpPr>
              <p:cNvPr id="18438" name="Rectangle 6"/>
              <p:cNvSpPr>
                <a:spLocks noChangeArrowheads="1"/>
              </p:cNvSpPr>
              <p:nvPr/>
            </p:nvSpPr>
            <p:spPr bwMode="auto">
              <a:xfrm>
                <a:off x="204" y="3475"/>
                <a:ext cx="998" cy="66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hlink"/>
                  </a:buClr>
                  <a:buChar char="•"/>
                  <a:defRPr sz="3200"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folHlink"/>
                  </a:buClr>
                  <a:buChar char="•"/>
                  <a:defRPr sz="2800"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Times New Roman" pitchFamily="18" charset="0"/>
                  <a:buChar char="−"/>
                  <a:defRPr sz="2000"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Times New Roman" pitchFamily="18" charset="0"/>
                  <a:buChar char="–"/>
                  <a:defRPr sz="2000"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Times New Roman" pitchFamily="18" charset="0"/>
                  <a:buChar char="–"/>
                  <a:defRPr sz="2000"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Times New Roman" pitchFamily="18" charset="0"/>
                  <a:buChar char="–"/>
                  <a:defRPr sz="2000"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Times New Roman" pitchFamily="18" charset="0"/>
                  <a:buChar char="–"/>
                  <a:defRPr sz="2000"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Times New Roman" pitchFamily="18" charset="0"/>
                  <a:buChar char="–"/>
                  <a:defRPr sz="2000"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bg-BG" altLang="bg-BG" sz="1800"/>
              </a:p>
            </p:txBody>
          </p:sp>
        </p:grpSp>
      </p:grp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1111250"/>
          </a:xfrm>
        </p:spPr>
        <p:txBody>
          <a:bodyPr/>
          <a:lstStyle/>
          <a:p>
            <a:pPr algn="ctr" eaLnBrk="1" hangingPunct="1"/>
            <a:r>
              <a:rPr lang="bg-BG" altLang="bg-BG" sz="3600" b="1" smtClean="0">
                <a:latin typeface="Arial Narrow" pitchFamily="34" charset="0"/>
              </a:rPr>
              <a:t>Ion Gradient–Driven Active Transport</a:t>
            </a:r>
            <a:r>
              <a:rPr lang="bg-BG" altLang="bg-BG" sz="3600" smtClean="0">
                <a:latin typeface="Arial Narrow" pitchFamily="34" charset="0"/>
              </a:rPr>
              <a:t/>
            </a:r>
            <a:br>
              <a:rPr lang="bg-BG" altLang="bg-BG" sz="3600" smtClean="0">
                <a:latin typeface="Arial Narrow" pitchFamily="34" charset="0"/>
              </a:rPr>
            </a:br>
            <a:endParaRPr lang="bg-BG" altLang="bg-BG" sz="3600" smtClean="0">
              <a:latin typeface="Arial Narrow" pitchFamily="34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92150"/>
            <a:ext cx="9144000" cy="6165850"/>
          </a:xfrm>
        </p:spPr>
        <p:txBody>
          <a:bodyPr/>
          <a:lstStyle/>
          <a:p>
            <a:pPr eaLnBrk="1" hangingPunct="1">
              <a:lnSpc>
                <a:spcPct val="95000"/>
              </a:lnSpc>
              <a:buFontTx/>
              <a:buNone/>
              <a:defRPr/>
            </a:pPr>
            <a:r>
              <a:rPr lang="en-US" sz="2700" dirty="0" smtClean="0">
                <a:latin typeface="Times New Roman" pitchFamily="18" charset="0"/>
              </a:rPr>
              <a:t>   </a:t>
            </a:r>
            <a:r>
              <a:rPr lang="en-US" sz="2700" dirty="0" smtClean="0">
                <a:solidFill>
                  <a:srgbClr val="FFFFFF"/>
                </a:solidFill>
                <a:latin typeface="Times New Roman" pitchFamily="18" charset="0"/>
              </a:rPr>
              <a:t> S</a:t>
            </a:r>
            <a:r>
              <a:rPr lang="bg-BG" sz="2700" dirty="0" smtClean="0">
                <a:solidFill>
                  <a:srgbClr val="FFFFFF"/>
                </a:solidFill>
                <a:latin typeface="Times New Roman" pitchFamily="18" charset="0"/>
              </a:rPr>
              <a:t>ystems such as the (Na–K)–ATPase generate</a:t>
            </a:r>
            <a:r>
              <a:rPr lang="en-US" sz="2700" smtClean="0">
                <a:solidFill>
                  <a:srgbClr val="FFFFFF"/>
                </a:solidFill>
                <a:latin typeface="Times New Roman" pitchFamily="18" charset="0"/>
              </a:rPr>
              <a:t>s</a:t>
            </a:r>
            <a:r>
              <a:rPr lang="bg-BG" sz="270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en-US" sz="27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sz="2700" dirty="0" smtClean="0">
                <a:solidFill>
                  <a:srgbClr val="FFFFFF"/>
                </a:solidFill>
                <a:latin typeface="Times New Roman" pitchFamily="18" charset="0"/>
              </a:rPr>
              <a:t>electrochemical gradients</a:t>
            </a:r>
            <a:r>
              <a:rPr lang="en-US" sz="27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sz="2700" dirty="0" smtClean="0">
                <a:solidFill>
                  <a:srgbClr val="FFFFFF"/>
                </a:solidFill>
                <a:latin typeface="Times New Roman" pitchFamily="18" charset="0"/>
              </a:rPr>
              <a:t>across membranes. The free energy stored in an electrochemical gradient</a:t>
            </a:r>
            <a:r>
              <a:rPr lang="en-US" sz="27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sz="2700" dirty="0" smtClean="0">
                <a:solidFill>
                  <a:srgbClr val="FFFFFF"/>
                </a:solidFill>
                <a:latin typeface="Times New Roman" pitchFamily="18" charset="0"/>
              </a:rPr>
              <a:t> can be harnessed to power various endergonic physiological</a:t>
            </a:r>
            <a:r>
              <a:rPr lang="en-US" sz="27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sz="2700" dirty="0" smtClean="0">
                <a:solidFill>
                  <a:srgbClr val="FFFFFF"/>
                </a:solidFill>
                <a:latin typeface="Times New Roman" pitchFamily="18" charset="0"/>
              </a:rPr>
              <a:t>processes. </a:t>
            </a:r>
            <a:endParaRPr lang="en-US" sz="2700" dirty="0" smtClean="0">
              <a:solidFill>
                <a:srgbClr val="FFFFFF"/>
              </a:solidFill>
              <a:latin typeface="Times New Roman" pitchFamily="18" charset="0"/>
            </a:endParaRPr>
          </a:p>
          <a:p>
            <a:pPr indent="369888" eaLnBrk="1" hangingPunct="1">
              <a:lnSpc>
                <a:spcPct val="95000"/>
              </a:lnSpc>
              <a:spcBef>
                <a:spcPts val="1800"/>
              </a:spcBef>
              <a:buFontTx/>
              <a:buNone/>
              <a:defRPr/>
            </a:pPr>
            <a:r>
              <a:rPr lang="bg-BG" sz="2700" dirty="0" smtClean="0">
                <a:solidFill>
                  <a:srgbClr val="FFFFFF"/>
                </a:solidFill>
                <a:latin typeface="Times New Roman" pitchFamily="18" charset="0"/>
              </a:rPr>
              <a:t>For example, cells of the intestinal epithelium take up dietary</a:t>
            </a:r>
            <a:r>
              <a:rPr lang="en-US" sz="27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sz="2700" dirty="0" smtClean="0">
                <a:solidFill>
                  <a:srgbClr val="FFFFFF"/>
                </a:solidFill>
                <a:latin typeface="Times New Roman" pitchFamily="18" charset="0"/>
              </a:rPr>
              <a:t>glucose by Na-dependent symport. The immediate energy</a:t>
            </a:r>
            <a:r>
              <a:rPr lang="en-US" sz="27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sz="2700" dirty="0" smtClean="0">
                <a:solidFill>
                  <a:srgbClr val="FFFFFF"/>
                </a:solidFill>
                <a:latin typeface="Times New Roman" pitchFamily="18" charset="0"/>
              </a:rPr>
              <a:t>source for this “uphill” transport process is the Na gradient. </a:t>
            </a:r>
            <a:endParaRPr lang="en-US" sz="2700" dirty="0" smtClean="0">
              <a:solidFill>
                <a:srgbClr val="FFFFFF"/>
              </a:solidFill>
              <a:latin typeface="Times New Roman" pitchFamily="18" charset="0"/>
            </a:endParaRPr>
          </a:p>
          <a:p>
            <a:pPr indent="369888" eaLnBrk="1" hangingPunct="1">
              <a:lnSpc>
                <a:spcPct val="95000"/>
              </a:lnSpc>
              <a:spcBef>
                <a:spcPts val="1800"/>
              </a:spcBef>
              <a:buFontTx/>
              <a:buNone/>
              <a:defRPr/>
            </a:pPr>
            <a:r>
              <a:rPr lang="bg-BG" sz="2700" dirty="0" smtClean="0">
                <a:solidFill>
                  <a:srgbClr val="FFFFFF"/>
                </a:solidFill>
                <a:latin typeface="Times New Roman" pitchFamily="18" charset="0"/>
              </a:rPr>
              <a:t>This process</a:t>
            </a:r>
            <a:r>
              <a:rPr lang="en-US" sz="27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sz="2700" dirty="0" smtClean="0">
                <a:solidFill>
                  <a:srgbClr val="FFFFFF"/>
                </a:solidFill>
                <a:latin typeface="Times New Roman" pitchFamily="18" charset="0"/>
              </a:rPr>
              <a:t>is an example of </a:t>
            </a:r>
            <a:r>
              <a:rPr lang="bg-BG" sz="2700" dirty="0" smtClean="0">
                <a:solidFill>
                  <a:srgbClr val="FFFF00"/>
                </a:solidFill>
                <a:latin typeface="Times New Roman" pitchFamily="18" charset="0"/>
              </a:rPr>
              <a:t>secondary active </a:t>
            </a:r>
            <a:r>
              <a:rPr lang="bg-BG" sz="2700" dirty="0" smtClean="0">
                <a:solidFill>
                  <a:srgbClr val="FFFFFF"/>
                </a:solidFill>
                <a:latin typeface="Times New Roman" pitchFamily="18" charset="0"/>
              </a:rPr>
              <a:t>transport because the Na gradient in</a:t>
            </a:r>
            <a:r>
              <a:rPr lang="en-US" sz="27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sz="2700" dirty="0" smtClean="0">
                <a:solidFill>
                  <a:srgbClr val="FFFFFF"/>
                </a:solidFill>
                <a:latin typeface="Times New Roman" pitchFamily="18" charset="0"/>
              </a:rPr>
              <a:t>these cells is maintained by the (Na–K)–ATPase. The </a:t>
            </a:r>
            <a:r>
              <a:rPr lang="bg-BG" sz="2700" dirty="0" smtClean="0">
                <a:solidFill>
                  <a:srgbClr val="FFFF00"/>
                </a:solidFill>
                <a:latin typeface="Times New Roman" pitchFamily="18" charset="0"/>
              </a:rPr>
              <a:t>Na–glucose transport</a:t>
            </a:r>
            <a:r>
              <a:rPr lang="en-US" sz="2700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bg-BG" sz="2700" dirty="0" smtClean="0">
                <a:solidFill>
                  <a:srgbClr val="FFFF00"/>
                </a:solidFill>
                <a:latin typeface="Times New Roman" pitchFamily="18" charset="0"/>
              </a:rPr>
              <a:t>system</a:t>
            </a:r>
            <a:r>
              <a:rPr lang="bg-BG" sz="2700" dirty="0" smtClean="0">
                <a:solidFill>
                  <a:srgbClr val="FFFFFF"/>
                </a:solidFill>
                <a:latin typeface="Times New Roman" pitchFamily="18" charset="0"/>
              </a:rPr>
              <a:t> concentrates glucose inside the cell. Glucose is then transported</a:t>
            </a:r>
            <a:r>
              <a:rPr lang="en-US" sz="27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sz="2700" dirty="0" smtClean="0">
                <a:solidFill>
                  <a:srgbClr val="FFFFFF"/>
                </a:solidFill>
                <a:latin typeface="Times New Roman" pitchFamily="18" charset="0"/>
              </a:rPr>
              <a:t>into the capillaries through a </a:t>
            </a:r>
            <a:r>
              <a:rPr lang="bg-BG" sz="2700" dirty="0" smtClean="0">
                <a:solidFill>
                  <a:srgbClr val="FFFF00"/>
                </a:solidFill>
                <a:latin typeface="Times New Roman" pitchFamily="18" charset="0"/>
              </a:rPr>
              <a:t>passive-mediated glucose uniport </a:t>
            </a:r>
            <a:r>
              <a:rPr lang="bg-BG" sz="2700" dirty="0" smtClean="0">
                <a:solidFill>
                  <a:srgbClr val="FFFFFF"/>
                </a:solidFill>
                <a:latin typeface="Times New Roman" pitchFamily="18" charset="0"/>
              </a:rPr>
              <a:t>(which resembles</a:t>
            </a:r>
            <a:r>
              <a:rPr lang="en-US" sz="27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sz="2700" dirty="0" smtClean="0">
                <a:solidFill>
                  <a:srgbClr val="FFFFFF"/>
                </a:solidFill>
                <a:latin typeface="Times New Roman" pitchFamily="18" charset="0"/>
              </a:rPr>
              <a:t>GLUT1</a:t>
            </a:r>
            <a:r>
              <a:rPr lang="en-US" sz="2700" dirty="0" smtClean="0">
                <a:solidFill>
                  <a:srgbClr val="FFFFFF"/>
                </a:solidFill>
                <a:latin typeface="Times New Roman" pitchFamily="18" charset="0"/>
              </a:rPr>
              <a:t>)</a:t>
            </a:r>
            <a:r>
              <a:rPr lang="bg-BG" sz="2700" dirty="0" smtClean="0">
                <a:solidFill>
                  <a:srgbClr val="FFFFFF"/>
                </a:solidFill>
                <a:latin typeface="Times New Roman" pitchFamily="18" charset="0"/>
              </a:rPr>
              <a:t>. 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288" y="0"/>
            <a:ext cx="8785225" cy="134143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22050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bg-BG" sz="2700" smtClean="0">
                <a:solidFill>
                  <a:srgbClr val="FFFFFF"/>
                </a:solidFill>
                <a:latin typeface="Times New Roman" pitchFamily="18" charset="0"/>
              </a:rPr>
              <a:t>S</a:t>
            </a:r>
            <a:r>
              <a:rPr lang="bg-BG" altLang="bg-BG" sz="2700" smtClean="0">
                <a:solidFill>
                  <a:srgbClr val="FFFFFF"/>
                </a:solidFill>
                <a:latin typeface="Times New Roman" pitchFamily="18" charset="0"/>
              </a:rPr>
              <a:t>ince glucose enhances Na resorption,</a:t>
            </a:r>
            <a:r>
              <a:rPr lang="en-US" altLang="bg-BG" sz="270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700" smtClean="0">
                <a:solidFill>
                  <a:srgbClr val="FFFFFF"/>
                </a:solidFill>
                <a:latin typeface="Times New Roman" pitchFamily="18" charset="0"/>
              </a:rPr>
              <a:t>which in turn enhances water resorption, glucose, in addition to salt and</a:t>
            </a:r>
            <a:r>
              <a:rPr lang="en-US" altLang="bg-BG" sz="270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700" smtClean="0">
                <a:solidFill>
                  <a:srgbClr val="FFFFFF"/>
                </a:solidFill>
                <a:latin typeface="Times New Roman" pitchFamily="18" charset="0"/>
              </a:rPr>
              <a:t>water, should be fed to individuals suffering from salt and water losses due</a:t>
            </a:r>
            <a:r>
              <a:rPr lang="en-US" altLang="bg-BG" sz="270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700" smtClean="0">
                <a:solidFill>
                  <a:srgbClr val="FFFFFF"/>
                </a:solidFill>
                <a:latin typeface="Times New Roman" pitchFamily="18" charset="0"/>
              </a:rPr>
              <a:t>to diarrhea.</a:t>
            </a:r>
            <a:r>
              <a:rPr lang="en-US" altLang="bg-BG" sz="270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bg-BG" altLang="bg-BG" sz="2700" smtClean="0">
                <a:solidFill>
                  <a:srgbClr val="FFFFFF"/>
                </a:solidFill>
                <a:latin typeface="Times New Roman" pitchFamily="18" charset="0"/>
              </a:rPr>
              <a:t>The</a:t>
            </a:r>
            <a:r>
              <a:rPr lang="en-US" altLang="bg-BG" sz="270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700" smtClean="0">
                <a:solidFill>
                  <a:srgbClr val="FFFFFF"/>
                </a:solidFill>
                <a:latin typeface="Times New Roman" pitchFamily="18" charset="0"/>
              </a:rPr>
              <a:t>brushlike villi lining</a:t>
            </a:r>
            <a:r>
              <a:rPr lang="en-US" altLang="bg-BG" sz="2700" smtClean="0">
                <a:solidFill>
                  <a:srgbClr val="FFFFFF"/>
                </a:solidFill>
                <a:latin typeface="Times New Roman" pitchFamily="18" charset="0"/>
              </a:rPr>
              <a:t>   </a:t>
            </a:r>
            <a:r>
              <a:rPr lang="bg-BG" altLang="bg-BG" sz="2700" smtClean="0">
                <a:solidFill>
                  <a:srgbClr val="FFFFFF"/>
                </a:solidFill>
                <a:latin typeface="Times New Roman" pitchFamily="18" charset="0"/>
              </a:rPr>
              <a:t>the </a:t>
            </a:r>
            <a:r>
              <a:rPr lang="en-US" altLang="bg-BG" sz="2700" smtClean="0">
                <a:solidFill>
                  <a:srgbClr val="FFFFFF"/>
                </a:solidFill>
                <a:latin typeface="Times New Roman" pitchFamily="18" charset="0"/>
              </a:rPr>
              <a:t>  </a:t>
            </a:r>
            <a:r>
              <a:rPr lang="bg-BG" altLang="bg-BG" sz="2700" smtClean="0">
                <a:solidFill>
                  <a:srgbClr val="FFFFFF"/>
                </a:solidFill>
                <a:latin typeface="Times New Roman" pitchFamily="18" charset="0"/>
              </a:rPr>
              <a:t>small</a:t>
            </a:r>
            <a:r>
              <a:rPr lang="en-US" altLang="bg-BG" sz="2700" smtClean="0">
                <a:solidFill>
                  <a:srgbClr val="FFFFFF"/>
                </a:solidFill>
                <a:latin typeface="Times New Roman" pitchFamily="18" charset="0"/>
              </a:rPr>
              <a:t>   </a:t>
            </a:r>
            <a:r>
              <a:rPr lang="bg-BG" altLang="bg-BG" sz="2700" smtClean="0">
                <a:solidFill>
                  <a:srgbClr val="FFFFFF"/>
                </a:solidFill>
                <a:latin typeface="Times New Roman" pitchFamily="18" charset="0"/>
              </a:rPr>
              <a:t>intestine</a:t>
            </a:r>
            <a:r>
              <a:rPr lang="en-US" altLang="bg-BG" sz="270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700" smtClean="0">
                <a:solidFill>
                  <a:srgbClr val="FFFFFF"/>
                </a:solidFill>
                <a:latin typeface="Times New Roman" pitchFamily="18" charset="0"/>
              </a:rPr>
              <a:t> greatly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bg-BG" altLang="bg-BG" sz="270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205038"/>
            <a:ext cx="5354638" cy="40830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5748338" y="1838325"/>
            <a:ext cx="3492500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Char char="•"/>
              <a:defRPr sz="28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 New Roman" pitchFamily="18" charset="0"/>
              <a:buChar char="−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bg-BG" altLang="bg-BG" sz="24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altLang="bg-BG" sz="2700">
                <a:solidFill>
                  <a:srgbClr val="FFFFFF"/>
                </a:solidFill>
                <a:latin typeface="Times New Roman" pitchFamily="18" charset="0"/>
              </a:rPr>
              <a:t>increase its surface area (a),</a:t>
            </a:r>
            <a:r>
              <a:rPr lang="en-US" altLang="bg-BG" sz="270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700">
                <a:solidFill>
                  <a:srgbClr val="FFFFFF"/>
                </a:solidFill>
                <a:latin typeface="Times New Roman" pitchFamily="18" charset="0"/>
              </a:rPr>
              <a:t>thereby facilitating the absorption of nutrients. </a:t>
            </a:r>
            <a:endParaRPr lang="en-US" altLang="bg-BG" sz="2700">
              <a:solidFill>
                <a:srgbClr val="FFFFFF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bg-BG" sz="2700">
              <a:solidFill>
                <a:srgbClr val="FFFFFF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bg-BG" altLang="bg-BG" sz="2700">
                <a:solidFill>
                  <a:srgbClr val="FFFFFF"/>
                </a:solidFill>
                <a:latin typeface="Times New Roman" pitchFamily="18" charset="0"/>
              </a:rPr>
              <a:t>The brush border cells from</a:t>
            </a:r>
            <a:r>
              <a:rPr lang="en-US" altLang="bg-BG" sz="270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700">
                <a:solidFill>
                  <a:srgbClr val="FFFFFF"/>
                </a:solidFill>
                <a:latin typeface="Times New Roman" pitchFamily="18" charset="0"/>
              </a:rPr>
              <a:t>which the villi are formed (b) concentrate glucose from the intestinal lumen in</a:t>
            </a:r>
            <a:r>
              <a:rPr lang="en-US" altLang="bg-BG" sz="270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700">
                <a:solidFill>
                  <a:srgbClr val="FFFFFF"/>
                </a:solidFill>
                <a:latin typeface="Times New Roman" pitchFamily="18" charset="0"/>
              </a:rPr>
              <a:t>symport with Na (c),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bg-BG" altLang="bg-BG" sz="27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0486" name="TextBox 1"/>
          <p:cNvSpPr txBox="1">
            <a:spLocks noChangeArrowheads="1"/>
          </p:cNvSpPr>
          <p:nvPr/>
        </p:nvSpPr>
        <p:spPr bwMode="auto">
          <a:xfrm>
            <a:off x="250825" y="6381750"/>
            <a:ext cx="64817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Char char="•"/>
              <a:defRPr sz="28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 New Roman" pitchFamily="18" charset="0"/>
              <a:buChar char="−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bg-BG" sz="1800">
                <a:solidFill>
                  <a:schemeClr val="tx2"/>
                </a:solidFill>
                <a:latin typeface="Times New Roman" pitchFamily="18" charset="0"/>
              </a:rPr>
              <a:t>Fig. </a:t>
            </a:r>
            <a:r>
              <a:rPr lang="bg-BG" altLang="bg-BG" sz="1800">
                <a:solidFill>
                  <a:schemeClr val="tx2"/>
                </a:solidFill>
                <a:latin typeface="Times New Roman" pitchFamily="18" charset="0"/>
              </a:rPr>
              <a:t>Glucose transport in the intestinal epithelium.</a:t>
            </a:r>
            <a:endParaRPr lang="bg-BG" altLang="bg-BG" sz="180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0"/>
            <a:ext cx="7165975" cy="510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ext Box 5"/>
          <p:cNvSpPr txBox="1">
            <a:spLocks noChangeArrowheads="1"/>
          </p:cNvSpPr>
          <p:nvPr/>
        </p:nvSpPr>
        <p:spPr bwMode="auto">
          <a:xfrm>
            <a:off x="323850" y="5157788"/>
            <a:ext cx="8640763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Char char="•"/>
              <a:defRPr sz="28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 New Roman" pitchFamily="18" charset="0"/>
              <a:buChar char="−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bg-BG" sz="2400">
                <a:solidFill>
                  <a:srgbClr val="FFFFFF"/>
                </a:solidFill>
                <a:latin typeface="Times New Roman" pitchFamily="18" charset="0"/>
              </a:rPr>
              <a:t>The </a:t>
            </a:r>
            <a:r>
              <a:rPr lang="bg-BG" altLang="bg-BG" sz="2400">
                <a:solidFill>
                  <a:srgbClr val="FFFFFF"/>
                </a:solidFill>
                <a:latin typeface="Times New Roman" pitchFamily="18" charset="0"/>
              </a:rPr>
              <a:t>process is driven by the (Na–K)–ATPase,</a:t>
            </a:r>
            <a:r>
              <a:rPr lang="en-US" altLang="bg-BG" sz="240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400">
                <a:solidFill>
                  <a:srgbClr val="FFFFFF"/>
                </a:solidFill>
                <a:latin typeface="Times New Roman" pitchFamily="18" charset="0"/>
              </a:rPr>
              <a:t>which is located on the capillary side of the cell and functions to maintain a</a:t>
            </a:r>
            <a:r>
              <a:rPr lang="en-US" altLang="bg-BG" sz="240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400">
                <a:solidFill>
                  <a:srgbClr val="FFFFFF"/>
                </a:solidFill>
                <a:latin typeface="Times New Roman" pitchFamily="18" charset="0"/>
              </a:rPr>
              <a:t>low internal [Na]</a:t>
            </a:r>
            <a:r>
              <a:rPr lang="en-US" altLang="bg-BG" sz="2400" baseline="-25000">
                <a:solidFill>
                  <a:srgbClr val="FFFFFF"/>
                </a:solidFill>
                <a:latin typeface="Times New Roman" pitchFamily="18" charset="0"/>
              </a:rPr>
              <a:t>i</a:t>
            </a:r>
            <a:r>
              <a:rPr lang="bg-BG" altLang="bg-BG" sz="2400">
                <a:solidFill>
                  <a:srgbClr val="FFFFFF"/>
                </a:solidFill>
                <a:latin typeface="Times New Roman" pitchFamily="18" charset="0"/>
              </a:rPr>
              <a:t>. The glucose is exported to the bloodstream via a separate</a:t>
            </a:r>
            <a:r>
              <a:rPr lang="en-US" altLang="bg-BG" sz="240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400">
                <a:solidFill>
                  <a:srgbClr val="FFFFFF"/>
                </a:solidFill>
                <a:latin typeface="Times New Roman" pitchFamily="18" charset="0"/>
              </a:rPr>
              <a:t>passive-mediated uniport system similar to GLUT1.</a:t>
            </a:r>
            <a:endParaRPr lang="bg-BG" altLang="bg-BG" sz="260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82575"/>
            <a:ext cx="9144000" cy="6669088"/>
          </a:xfrm>
        </p:spPr>
        <p:txBody>
          <a:bodyPr/>
          <a:lstStyle/>
          <a:p>
            <a:pPr marL="361950" indent="0" eaLnBrk="1" hangingPunct="1">
              <a:lnSpc>
                <a:spcPct val="95000"/>
              </a:lnSpc>
              <a:spcBef>
                <a:spcPts val="1800"/>
              </a:spcBef>
              <a:buFontTx/>
              <a:buNone/>
              <a:tabLst>
                <a:tab pos="361950" algn="l"/>
              </a:tabLst>
            </a:pPr>
            <a:r>
              <a:rPr lang="bg-BG" altLang="bg-BG" sz="2800" smtClean="0">
                <a:latin typeface="Times New Roman" pitchFamily="18" charset="0"/>
              </a:rPr>
              <a:t>Passive-mediated transporters, including</a:t>
            </a:r>
            <a:endParaRPr lang="en-US" altLang="bg-BG" sz="2800" smtClean="0">
              <a:latin typeface="Times New Roman" pitchFamily="18" charset="0"/>
            </a:endParaRPr>
          </a:p>
          <a:p>
            <a:pPr marL="36195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  <a:tabLst>
                <a:tab pos="361950" algn="l"/>
              </a:tabLst>
            </a:pPr>
            <a:r>
              <a:rPr lang="bg-BG" altLang="bg-BG" sz="2800" smtClean="0">
                <a:latin typeface="Times New Roman" pitchFamily="18" charset="0"/>
              </a:rPr>
              <a:t>ion channels, and proteins</a:t>
            </a:r>
            <a:r>
              <a:rPr lang="en-US" altLang="bg-BG" sz="2800" smtClean="0">
                <a:latin typeface="Times New Roman" pitchFamily="18" charset="0"/>
              </a:rPr>
              <a:t> </a:t>
            </a:r>
            <a:r>
              <a:rPr lang="bg-BG" altLang="bg-BG" sz="2800" smtClean="0">
                <a:latin typeface="Times New Roman" pitchFamily="18" charset="0"/>
              </a:rPr>
              <a:t>such as GLUT1, </a:t>
            </a:r>
            <a:endParaRPr lang="en-US" altLang="bg-BG" sz="2800" smtClean="0">
              <a:latin typeface="Times New Roman" pitchFamily="18" charset="0"/>
            </a:endParaRPr>
          </a:p>
          <a:p>
            <a:pPr marL="36195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  <a:tabLst>
                <a:tab pos="361950" algn="l"/>
              </a:tabLst>
            </a:pPr>
            <a:r>
              <a:rPr lang="bg-BG" altLang="bg-BG" sz="2800" smtClean="0">
                <a:latin typeface="Times New Roman" pitchFamily="18" charset="0"/>
              </a:rPr>
              <a:t>facilitate the transmembrane movement of substances</a:t>
            </a:r>
            <a:r>
              <a:rPr lang="en-US" altLang="bg-BG" sz="2800" smtClean="0">
                <a:latin typeface="Times New Roman" pitchFamily="18" charset="0"/>
              </a:rPr>
              <a:t> </a:t>
            </a:r>
            <a:r>
              <a:rPr lang="bg-BG" altLang="bg-BG" sz="2800" smtClean="0">
                <a:latin typeface="Times New Roman" pitchFamily="18" charset="0"/>
              </a:rPr>
              <a:t>according to the relative concentrations of the substance on either side of the</a:t>
            </a:r>
            <a:r>
              <a:rPr lang="en-US" altLang="bg-BG" sz="2800" smtClean="0">
                <a:latin typeface="Times New Roman" pitchFamily="18" charset="0"/>
              </a:rPr>
              <a:t> </a:t>
            </a:r>
            <a:r>
              <a:rPr lang="bg-BG" altLang="bg-BG" sz="2800" smtClean="0">
                <a:latin typeface="Times New Roman" pitchFamily="18" charset="0"/>
              </a:rPr>
              <a:t>membrane. </a:t>
            </a:r>
            <a:endParaRPr lang="en-US" altLang="bg-BG" sz="2800" smtClean="0">
              <a:latin typeface="Times New Roman" pitchFamily="18" charset="0"/>
            </a:endParaRPr>
          </a:p>
          <a:p>
            <a:pPr marL="361950" indent="0" eaLnBrk="1" hangingPunct="1">
              <a:lnSpc>
                <a:spcPct val="95000"/>
              </a:lnSpc>
              <a:spcBef>
                <a:spcPts val="3000"/>
              </a:spcBef>
              <a:buFontTx/>
              <a:buNone/>
              <a:tabLst>
                <a:tab pos="361950" algn="l"/>
              </a:tabLst>
            </a:pPr>
            <a:r>
              <a:rPr lang="en-US" altLang="bg-BG" sz="2800" smtClean="0">
                <a:latin typeface="Times New Roman" pitchFamily="18" charset="0"/>
              </a:rPr>
              <a:t>E.g. </a:t>
            </a:r>
            <a:r>
              <a:rPr lang="bg-BG" altLang="bg-BG" sz="2800" smtClean="0">
                <a:latin typeface="Times New Roman" pitchFamily="18" charset="0"/>
              </a:rPr>
              <a:t>the glucose concentration in the blood plasma (5</a:t>
            </a:r>
            <a:r>
              <a:rPr lang="en-US" altLang="bg-BG" sz="2800" smtClean="0">
                <a:latin typeface="Times New Roman" pitchFamily="18" charset="0"/>
              </a:rPr>
              <a:t> </a:t>
            </a:r>
            <a:r>
              <a:rPr lang="bg-BG" altLang="bg-BG" sz="2800" smtClean="0">
                <a:latin typeface="Times New Roman" pitchFamily="18" charset="0"/>
              </a:rPr>
              <a:t>mM) is generally higher than in cells, so GLUT1 allows glucose to enter the</a:t>
            </a:r>
            <a:r>
              <a:rPr lang="en-US" altLang="bg-BG" sz="2800" smtClean="0">
                <a:latin typeface="Times New Roman" pitchFamily="18" charset="0"/>
              </a:rPr>
              <a:t> </a:t>
            </a:r>
            <a:r>
              <a:rPr lang="bg-BG" altLang="bg-BG" sz="2800" smtClean="0">
                <a:latin typeface="Times New Roman" pitchFamily="18" charset="0"/>
              </a:rPr>
              <a:t>erythrocyte to be metabolized. </a:t>
            </a:r>
            <a:endParaRPr lang="en-US" altLang="bg-BG" sz="2800" smtClean="0">
              <a:latin typeface="Times New Roman" pitchFamily="18" charset="0"/>
            </a:endParaRPr>
          </a:p>
          <a:p>
            <a:pPr marL="361950" indent="0" eaLnBrk="1" hangingPunct="1">
              <a:lnSpc>
                <a:spcPct val="95000"/>
              </a:lnSpc>
              <a:spcBef>
                <a:spcPts val="3000"/>
              </a:spcBef>
              <a:buFontTx/>
              <a:buNone/>
              <a:tabLst>
                <a:tab pos="361950" algn="l"/>
              </a:tabLst>
            </a:pPr>
            <a:r>
              <a:rPr lang="bg-BG" altLang="bg-BG" sz="2800" smtClean="0">
                <a:latin typeface="Times New Roman" pitchFamily="18" charset="0"/>
              </a:rPr>
              <a:t>Many substances, however, are available on</a:t>
            </a:r>
            <a:r>
              <a:rPr lang="en-US" altLang="bg-BG" sz="2800" smtClean="0">
                <a:latin typeface="Times New Roman" pitchFamily="18" charset="0"/>
              </a:rPr>
              <a:t> </a:t>
            </a:r>
            <a:r>
              <a:rPr lang="bg-BG" altLang="bg-BG" sz="2800" smtClean="0">
                <a:latin typeface="Times New Roman" pitchFamily="18" charset="0"/>
              </a:rPr>
              <a:t>one side of a membrane in lower concentrations than are required on the</a:t>
            </a:r>
            <a:r>
              <a:rPr lang="en-US" altLang="bg-BG" sz="2800" smtClean="0">
                <a:latin typeface="Times New Roman" pitchFamily="18" charset="0"/>
              </a:rPr>
              <a:t> </a:t>
            </a:r>
            <a:r>
              <a:rPr lang="bg-BG" altLang="bg-BG" sz="2800" smtClean="0">
                <a:latin typeface="Times New Roman" pitchFamily="18" charset="0"/>
              </a:rPr>
              <a:t>other side of the membrane. Such substances must be </a:t>
            </a:r>
            <a:r>
              <a:rPr lang="bg-BG" altLang="bg-BG" sz="2800" smtClean="0">
                <a:solidFill>
                  <a:srgbClr val="92D050"/>
                </a:solidFill>
                <a:latin typeface="Times New Roman" pitchFamily="18" charset="0"/>
              </a:rPr>
              <a:t>actively</a:t>
            </a:r>
            <a:r>
              <a:rPr lang="bg-BG" altLang="bg-BG" sz="2800" smtClean="0">
                <a:latin typeface="Times New Roman" pitchFamily="18" charset="0"/>
              </a:rPr>
              <a:t> and </a:t>
            </a:r>
            <a:r>
              <a:rPr lang="bg-BG" altLang="bg-BG" sz="2800" smtClean="0">
                <a:solidFill>
                  <a:srgbClr val="92D050"/>
                </a:solidFill>
                <a:latin typeface="Times New Roman" pitchFamily="18" charset="0"/>
              </a:rPr>
              <a:t>selectively</a:t>
            </a:r>
            <a:r>
              <a:rPr lang="en-US" altLang="bg-BG" sz="2800" smtClean="0">
                <a:latin typeface="Times New Roman" pitchFamily="18" charset="0"/>
              </a:rPr>
              <a:t> </a:t>
            </a:r>
            <a:r>
              <a:rPr lang="bg-BG" altLang="bg-BG" sz="2800" smtClean="0">
                <a:latin typeface="Times New Roman" pitchFamily="18" charset="0"/>
              </a:rPr>
              <a:t>transported across the membrane </a:t>
            </a:r>
            <a:r>
              <a:rPr lang="bg-BG" altLang="bg-BG" sz="2800" smtClean="0">
                <a:solidFill>
                  <a:srgbClr val="92D050"/>
                </a:solidFill>
                <a:latin typeface="Times New Roman" pitchFamily="18" charset="0"/>
              </a:rPr>
              <a:t>against</a:t>
            </a:r>
            <a:r>
              <a:rPr lang="bg-BG" altLang="bg-BG" sz="2800" smtClean="0">
                <a:latin typeface="Times New Roman" pitchFamily="18" charset="0"/>
              </a:rPr>
              <a:t> </a:t>
            </a:r>
            <a:r>
              <a:rPr lang="bg-BG" altLang="bg-BG" sz="2800" smtClean="0">
                <a:solidFill>
                  <a:srgbClr val="92D050"/>
                </a:solidFill>
                <a:latin typeface="Times New Roman" pitchFamily="18" charset="0"/>
              </a:rPr>
              <a:t>their concentration gradients.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188" y="860425"/>
            <a:ext cx="6337300" cy="3603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/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463" y="360363"/>
            <a:ext cx="8748712" cy="5876925"/>
          </a:xfrm>
        </p:spPr>
        <p:txBody>
          <a:bodyPr/>
          <a:lstStyle/>
          <a:p>
            <a:pPr eaLnBrk="1" hangingPunct="1">
              <a:lnSpc>
                <a:spcPct val="95000"/>
              </a:lnSpc>
              <a:buFontTx/>
              <a:buNone/>
              <a:defRPr/>
            </a:pPr>
            <a:r>
              <a:rPr lang="en-US" sz="6600" dirty="0" smtClean="0">
                <a:latin typeface="Times New Roman" pitchFamily="18" charset="0"/>
              </a:rPr>
              <a:t>  </a:t>
            </a:r>
            <a:r>
              <a:rPr lang="bg-BG" sz="2700" b="1" u="sng" dirty="0" smtClean="0">
                <a:solidFill>
                  <a:srgbClr val="FFFFFF"/>
                </a:solidFill>
                <a:latin typeface="Arial Narrow" pitchFamily="34" charset="0"/>
              </a:rPr>
              <a:t>Lactose Permease Requires a Proton Gradient</a:t>
            </a:r>
            <a:r>
              <a:rPr lang="en-US" sz="2700" b="1" u="sng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</a:p>
          <a:p>
            <a:pPr indent="12700" eaLnBrk="1" hangingPunct="1">
              <a:lnSpc>
                <a:spcPct val="95000"/>
              </a:lnSpc>
              <a:buFontTx/>
              <a:buNone/>
              <a:defRPr/>
            </a:pPr>
            <a:endParaRPr lang="en-US" sz="800" dirty="0" smtClean="0">
              <a:solidFill>
                <a:srgbClr val="FFFFFF"/>
              </a:solidFill>
              <a:latin typeface="Times New Roman" pitchFamily="18" charset="0"/>
            </a:endParaRPr>
          </a:p>
          <a:p>
            <a:pPr indent="12700" eaLnBrk="1" hangingPunct="1">
              <a:lnSpc>
                <a:spcPct val="95000"/>
              </a:lnSpc>
              <a:buFontTx/>
              <a:buNone/>
              <a:defRPr/>
            </a:pPr>
            <a:r>
              <a:rPr lang="bg-BG" sz="2700" dirty="0" smtClean="0">
                <a:solidFill>
                  <a:srgbClr val="FFFFFF"/>
                </a:solidFill>
                <a:latin typeface="Times New Roman" pitchFamily="18" charset="0"/>
              </a:rPr>
              <a:t>Gram-negative bacteria such</a:t>
            </a:r>
            <a:r>
              <a:rPr lang="en-US" sz="27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sz="2700" dirty="0" smtClean="0">
                <a:solidFill>
                  <a:srgbClr val="FFFFFF"/>
                </a:solidFill>
                <a:latin typeface="Times New Roman" pitchFamily="18" charset="0"/>
              </a:rPr>
              <a:t>as E. coli contain </a:t>
            </a:r>
            <a:r>
              <a:rPr lang="bg-BG" sz="2700" dirty="0" smtClean="0">
                <a:solidFill>
                  <a:srgbClr val="FFFF00"/>
                </a:solidFill>
                <a:latin typeface="Times New Roman" pitchFamily="18" charset="0"/>
              </a:rPr>
              <a:t>several active transport systems for concentrating sugars</a:t>
            </a:r>
            <a:r>
              <a:rPr lang="bg-BG" sz="2700" dirty="0" smtClean="0">
                <a:solidFill>
                  <a:srgbClr val="FFFFFF"/>
                </a:solidFill>
                <a:latin typeface="Times New Roman" pitchFamily="18" charset="0"/>
              </a:rPr>
              <a:t>.</a:t>
            </a:r>
            <a:r>
              <a:rPr lang="en-US" sz="27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sz="2700" dirty="0" smtClean="0">
                <a:solidFill>
                  <a:srgbClr val="FFFFFF"/>
                </a:solidFill>
                <a:latin typeface="Times New Roman" pitchFamily="18" charset="0"/>
              </a:rPr>
              <a:t>One extensively studied system, lactose permease (a</a:t>
            </a:r>
            <a:r>
              <a:rPr lang="en-US" sz="2700" dirty="0" smtClean="0">
                <a:solidFill>
                  <a:srgbClr val="FFFFFF"/>
                </a:solidFill>
                <a:latin typeface="Times New Roman" pitchFamily="18" charset="0"/>
              </a:rPr>
              <a:t>.</a:t>
            </a:r>
            <a:r>
              <a:rPr lang="bg-BG" sz="2700" dirty="0" smtClean="0">
                <a:solidFill>
                  <a:srgbClr val="FFFFFF"/>
                </a:solidFill>
                <a:latin typeface="Times New Roman" pitchFamily="18" charset="0"/>
              </a:rPr>
              <a:t>k</a:t>
            </a:r>
            <a:r>
              <a:rPr lang="en-US" sz="2700" dirty="0" smtClean="0">
                <a:solidFill>
                  <a:srgbClr val="FFFFFF"/>
                </a:solidFill>
                <a:latin typeface="Times New Roman" pitchFamily="18" charset="0"/>
              </a:rPr>
              <a:t>.</a:t>
            </a:r>
            <a:r>
              <a:rPr lang="bg-BG" sz="2700" dirty="0" smtClean="0">
                <a:solidFill>
                  <a:srgbClr val="FFFFFF"/>
                </a:solidFill>
                <a:latin typeface="Times New Roman" pitchFamily="18" charset="0"/>
              </a:rPr>
              <a:t>a galactoside</a:t>
            </a:r>
            <a:r>
              <a:rPr lang="en-US" sz="27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sz="2700" dirty="0" smtClean="0">
                <a:solidFill>
                  <a:srgbClr val="FFFFFF"/>
                </a:solidFill>
                <a:latin typeface="Times New Roman" pitchFamily="18" charset="0"/>
              </a:rPr>
              <a:t>permease), </a:t>
            </a:r>
            <a:r>
              <a:rPr lang="bg-BG" sz="2700" dirty="0" smtClean="0">
                <a:solidFill>
                  <a:srgbClr val="92D050"/>
                </a:solidFill>
                <a:latin typeface="Times New Roman" pitchFamily="18" charset="0"/>
              </a:rPr>
              <a:t>utilizes the proton gradient</a:t>
            </a:r>
            <a:r>
              <a:rPr lang="bg-BG" sz="2700" dirty="0" smtClean="0">
                <a:solidFill>
                  <a:srgbClr val="FFFFFF"/>
                </a:solidFill>
                <a:latin typeface="Times New Roman" pitchFamily="18" charset="0"/>
              </a:rPr>
              <a:t> across the bacterial cell membrane</a:t>
            </a:r>
            <a:r>
              <a:rPr lang="en-US" sz="27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sz="2700" dirty="0" smtClean="0">
                <a:solidFill>
                  <a:srgbClr val="FFFFFF"/>
                </a:solidFill>
                <a:latin typeface="Times New Roman" pitchFamily="18" charset="0"/>
              </a:rPr>
              <a:t>to cotransport H</a:t>
            </a:r>
            <a:r>
              <a:rPr lang="en-US" sz="2700" b="1" baseline="30000" dirty="0" smtClean="0">
                <a:solidFill>
                  <a:srgbClr val="FFFFFF"/>
                </a:solidFill>
                <a:latin typeface="Times New Roman" pitchFamily="18" charset="0"/>
              </a:rPr>
              <a:t>+</a:t>
            </a:r>
            <a:r>
              <a:rPr lang="bg-BG" sz="2700" dirty="0" smtClean="0">
                <a:solidFill>
                  <a:srgbClr val="FFFFFF"/>
                </a:solidFill>
                <a:latin typeface="Times New Roman" pitchFamily="18" charset="0"/>
              </a:rPr>
              <a:t> and lactose. </a:t>
            </a:r>
            <a:endParaRPr lang="en-US" sz="2700" dirty="0" smtClean="0">
              <a:solidFill>
                <a:srgbClr val="FFFFFF"/>
              </a:solidFill>
              <a:latin typeface="Times New Roman" pitchFamily="18" charset="0"/>
            </a:endParaRPr>
          </a:p>
          <a:p>
            <a:pPr indent="369888" eaLnBrk="1" hangingPunct="1">
              <a:lnSpc>
                <a:spcPct val="95000"/>
              </a:lnSpc>
              <a:spcBef>
                <a:spcPts val="3000"/>
              </a:spcBef>
              <a:buFontTx/>
              <a:buNone/>
              <a:defRPr/>
            </a:pPr>
            <a:r>
              <a:rPr lang="bg-BG" sz="2700" dirty="0" smtClean="0">
                <a:solidFill>
                  <a:srgbClr val="FFFFFF"/>
                </a:solidFill>
                <a:latin typeface="Times New Roman" pitchFamily="18" charset="0"/>
              </a:rPr>
              <a:t>The </a:t>
            </a:r>
            <a:r>
              <a:rPr lang="bg-BG" sz="2700" dirty="0" smtClean="0">
                <a:solidFill>
                  <a:srgbClr val="92D050"/>
                </a:solidFill>
                <a:latin typeface="Times New Roman" pitchFamily="18" charset="0"/>
              </a:rPr>
              <a:t>proton gradient </a:t>
            </a:r>
            <a:r>
              <a:rPr lang="bg-BG" sz="2700" dirty="0" smtClean="0">
                <a:solidFill>
                  <a:srgbClr val="FFFFFF"/>
                </a:solidFill>
                <a:latin typeface="Times New Roman" pitchFamily="18" charset="0"/>
              </a:rPr>
              <a:t>is metabolically</a:t>
            </a:r>
            <a:r>
              <a:rPr lang="en-US" sz="27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sz="2700" dirty="0" smtClean="0">
                <a:solidFill>
                  <a:srgbClr val="FFFFFF"/>
                </a:solidFill>
                <a:latin typeface="Times New Roman" pitchFamily="18" charset="0"/>
              </a:rPr>
              <a:t>generated through </a:t>
            </a:r>
            <a:r>
              <a:rPr lang="bg-BG" sz="2700" dirty="0" smtClean="0">
                <a:solidFill>
                  <a:srgbClr val="92D050"/>
                </a:solidFill>
                <a:latin typeface="Times New Roman" pitchFamily="18" charset="0"/>
              </a:rPr>
              <a:t>oxidative metabolism </a:t>
            </a:r>
            <a:r>
              <a:rPr lang="bg-BG" sz="2700" dirty="0" smtClean="0">
                <a:solidFill>
                  <a:srgbClr val="FFFFFF"/>
                </a:solidFill>
                <a:latin typeface="Times New Roman" pitchFamily="18" charset="0"/>
              </a:rPr>
              <a:t>in a manner similar to that in mitochondria. The electrochemical potential gradient created</a:t>
            </a:r>
            <a:r>
              <a:rPr lang="en-US" sz="27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sz="2700" dirty="0" smtClean="0">
                <a:solidFill>
                  <a:srgbClr val="FFFFFF"/>
                </a:solidFill>
                <a:latin typeface="Times New Roman" pitchFamily="18" charset="0"/>
              </a:rPr>
              <a:t>by both these systems is used mainly to drive the synthesis of ATP.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88913"/>
            <a:ext cx="8353425" cy="6553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bg-BG" sz="4400" smtClean="0">
                <a:latin typeface="Times New Roman" pitchFamily="18" charset="0"/>
              </a:rPr>
              <a:t>  </a:t>
            </a:r>
            <a:r>
              <a:rPr lang="bg-BG" altLang="bg-BG" sz="2600" smtClean="0">
                <a:solidFill>
                  <a:srgbClr val="FFFFFF"/>
                </a:solidFill>
                <a:latin typeface="Times New Roman" pitchFamily="18" charset="0"/>
              </a:rPr>
              <a:t>As does (Na–K)–ATPase, lactose permease has two major conformational</a:t>
            </a:r>
            <a:r>
              <a:rPr lang="en-US" altLang="bg-BG" sz="260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600" smtClean="0">
                <a:solidFill>
                  <a:srgbClr val="FFFFFF"/>
                </a:solidFill>
                <a:latin typeface="Times New Roman" pitchFamily="18" charset="0"/>
              </a:rPr>
              <a:t>states (Fig.):</a:t>
            </a:r>
            <a:endParaRPr lang="en-US" altLang="bg-BG" sz="2600" smtClean="0">
              <a:solidFill>
                <a:srgbClr val="FFFFFF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bg-BG" altLang="bg-BG" sz="1400" smtClean="0">
              <a:solidFill>
                <a:srgbClr val="FFFFFF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bg-BG" altLang="bg-BG" sz="2600" smtClean="0">
                <a:solidFill>
                  <a:srgbClr val="FFFFFF"/>
                </a:solidFill>
                <a:latin typeface="Times New Roman" pitchFamily="18" charset="0"/>
              </a:rPr>
              <a:t>1. E-1, which has a low-affinity lactose-binding site facing the interior</a:t>
            </a:r>
            <a:r>
              <a:rPr lang="en-US" altLang="bg-BG" sz="260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600" smtClean="0">
                <a:solidFill>
                  <a:srgbClr val="FFFFFF"/>
                </a:solidFill>
                <a:latin typeface="Times New Roman" pitchFamily="18" charset="0"/>
              </a:rPr>
              <a:t>of the cell.</a:t>
            </a:r>
          </a:p>
          <a:p>
            <a:pPr eaLnBrk="1" hangingPunct="1">
              <a:buFontTx/>
              <a:buNone/>
            </a:pPr>
            <a:r>
              <a:rPr lang="bg-BG" altLang="bg-BG" sz="2600" smtClean="0">
                <a:solidFill>
                  <a:srgbClr val="FFFFFF"/>
                </a:solidFill>
                <a:latin typeface="Times New Roman" pitchFamily="18" charset="0"/>
              </a:rPr>
              <a:t>2. E-2, which has a high-affinity lactose-binding site facing the</a:t>
            </a:r>
            <a:r>
              <a:rPr lang="en-US" altLang="bg-BG" sz="260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600" smtClean="0">
                <a:solidFill>
                  <a:srgbClr val="FFFFFF"/>
                </a:solidFill>
                <a:latin typeface="Times New Roman" pitchFamily="18" charset="0"/>
              </a:rPr>
              <a:t>exterior of the cell.</a:t>
            </a:r>
            <a:endParaRPr lang="en-US" altLang="bg-BG" sz="2600" smtClean="0">
              <a:solidFill>
                <a:srgbClr val="FFFFFF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altLang="bg-BG" sz="2600" smtClean="0">
                <a:solidFill>
                  <a:srgbClr val="FFFFFF"/>
                </a:solidFill>
                <a:latin typeface="Times New Roman" pitchFamily="18" charset="0"/>
              </a:rPr>
              <a:t>  </a:t>
            </a:r>
          </a:p>
          <a:p>
            <a:pPr eaLnBrk="1" hangingPunct="1">
              <a:buFontTx/>
              <a:buNone/>
            </a:pPr>
            <a:r>
              <a:rPr lang="en-US" altLang="bg-BG" sz="2600" smtClean="0">
                <a:solidFill>
                  <a:srgbClr val="FFFFFF"/>
                </a:solidFill>
                <a:latin typeface="Times New Roman" pitchFamily="18" charset="0"/>
              </a:rPr>
              <a:t>  </a:t>
            </a:r>
            <a:r>
              <a:rPr lang="bg-BG" altLang="bg-BG" sz="2600" smtClean="0">
                <a:solidFill>
                  <a:srgbClr val="FFFFFF"/>
                </a:solidFill>
                <a:latin typeface="Times New Roman" pitchFamily="18" charset="0"/>
              </a:rPr>
              <a:t>Ronald Kaback established that E-1 and E-2 can interconvert</a:t>
            </a:r>
            <a:r>
              <a:rPr lang="en-US" altLang="bg-BG" sz="260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600" smtClean="0">
                <a:solidFill>
                  <a:srgbClr val="FFFFFF"/>
                </a:solidFill>
                <a:latin typeface="Times New Roman" pitchFamily="18" charset="0"/>
              </a:rPr>
              <a:t>only when their H</a:t>
            </a:r>
            <a:r>
              <a:rPr lang="en-US" altLang="bg-BG" sz="2400" b="1" baseline="30000" smtClean="0">
                <a:solidFill>
                  <a:srgbClr val="FFFFFF"/>
                </a:solidFill>
                <a:latin typeface="Times New Roman" pitchFamily="18" charset="0"/>
              </a:rPr>
              <a:t> +</a:t>
            </a:r>
            <a:r>
              <a:rPr lang="bg-BG" altLang="bg-BG" sz="2600" smtClean="0">
                <a:solidFill>
                  <a:srgbClr val="FFFFFF"/>
                </a:solidFill>
                <a:latin typeface="Times New Roman" pitchFamily="18" charset="0"/>
              </a:rPr>
              <a:t> and lactose binding sites are either both filled</a:t>
            </a:r>
            <a:r>
              <a:rPr lang="en-US" altLang="bg-BG" sz="260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600" smtClean="0">
                <a:solidFill>
                  <a:srgbClr val="FFFFFF"/>
                </a:solidFill>
                <a:latin typeface="Times New Roman" pitchFamily="18" charset="0"/>
              </a:rPr>
              <a:t>or both empty.This </a:t>
            </a:r>
            <a:r>
              <a:rPr lang="bg-BG" altLang="bg-BG" sz="2600" smtClean="0">
                <a:solidFill>
                  <a:srgbClr val="92D050"/>
                </a:solidFill>
                <a:latin typeface="Times New Roman" pitchFamily="18" charset="0"/>
              </a:rPr>
              <a:t>prevents dissipation of the H gradient</a:t>
            </a:r>
            <a:r>
              <a:rPr lang="bg-BG" altLang="bg-BG" sz="2600" smtClean="0">
                <a:solidFill>
                  <a:srgbClr val="FFFFFF"/>
                </a:solidFill>
                <a:latin typeface="Times New Roman" pitchFamily="18" charset="0"/>
              </a:rPr>
              <a:t> without</a:t>
            </a:r>
            <a:r>
              <a:rPr lang="en-US" altLang="bg-BG" sz="260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600" smtClean="0">
                <a:solidFill>
                  <a:srgbClr val="FFFFFF"/>
                </a:solidFill>
                <a:latin typeface="Times New Roman" pitchFamily="18" charset="0"/>
              </a:rPr>
              <a:t>cotransport of lactose into the cell. It also </a:t>
            </a:r>
            <a:r>
              <a:rPr lang="bg-BG" altLang="bg-BG" sz="2600" smtClean="0">
                <a:solidFill>
                  <a:srgbClr val="92D050"/>
                </a:solidFill>
                <a:latin typeface="Times New Roman" pitchFamily="18" charset="0"/>
              </a:rPr>
              <a:t>prevents transport of lactose</a:t>
            </a:r>
            <a:r>
              <a:rPr lang="en-US" altLang="bg-BG" sz="2600" smtClean="0">
                <a:solidFill>
                  <a:srgbClr val="92D050"/>
                </a:solidFill>
                <a:latin typeface="Times New Roman" pitchFamily="18" charset="0"/>
              </a:rPr>
              <a:t> </a:t>
            </a:r>
            <a:r>
              <a:rPr lang="bg-BG" altLang="bg-BG" sz="2600" smtClean="0">
                <a:solidFill>
                  <a:srgbClr val="92D050"/>
                </a:solidFill>
                <a:latin typeface="Times New Roman" pitchFamily="18" charset="0"/>
              </a:rPr>
              <a:t>out of the cell</a:t>
            </a:r>
            <a:r>
              <a:rPr lang="bg-BG" altLang="bg-BG" sz="2600" smtClean="0">
                <a:solidFill>
                  <a:srgbClr val="FFFFFF"/>
                </a:solidFill>
                <a:latin typeface="Times New Roman" pitchFamily="18" charset="0"/>
              </a:rPr>
              <a:t> since this would require cotransport of </a:t>
            </a:r>
            <a:r>
              <a:rPr lang="en-US" altLang="bg-BG" sz="260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600" smtClean="0">
                <a:solidFill>
                  <a:srgbClr val="FFFFFF"/>
                </a:solidFill>
                <a:latin typeface="Times New Roman" pitchFamily="18" charset="0"/>
              </a:rPr>
              <a:t>H </a:t>
            </a:r>
            <a:r>
              <a:rPr lang="en-US" altLang="bg-BG" sz="260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600" smtClean="0">
                <a:solidFill>
                  <a:srgbClr val="FFFFFF"/>
                </a:solidFill>
                <a:latin typeface="Times New Roman" pitchFamily="18" charset="0"/>
              </a:rPr>
              <a:t>against its concentration</a:t>
            </a:r>
            <a:r>
              <a:rPr lang="en-US" altLang="bg-BG" sz="260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600" smtClean="0">
                <a:solidFill>
                  <a:srgbClr val="FFFFFF"/>
                </a:solidFill>
                <a:latin typeface="Times New Roman" pitchFamily="18" charset="0"/>
              </a:rPr>
              <a:t>gradient.</a:t>
            </a:r>
          </a:p>
          <a:p>
            <a:pPr eaLnBrk="1" hangingPunct="1">
              <a:lnSpc>
                <a:spcPct val="80000"/>
              </a:lnSpc>
            </a:pPr>
            <a:endParaRPr lang="bg-BG" altLang="bg-BG" sz="260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-26988"/>
            <a:ext cx="5854700" cy="4568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179388" y="4464050"/>
            <a:ext cx="8964612" cy="306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Char char="•"/>
              <a:defRPr sz="28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 New Roman" pitchFamily="18" charset="0"/>
              <a:buChar char="−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bg-BG" altLang="bg-BG" sz="2600">
                <a:solidFill>
                  <a:srgbClr val="FFFFFF"/>
                </a:solidFill>
                <a:latin typeface="Times New Roman" pitchFamily="18" charset="0"/>
              </a:rPr>
              <a:t> H</a:t>
            </a:r>
            <a:r>
              <a:rPr lang="en-US" altLang="bg-BG" sz="2400" b="1" baseline="30000">
                <a:solidFill>
                  <a:srgbClr val="FFFFFF"/>
                </a:solidFill>
                <a:latin typeface="Times New Roman" pitchFamily="18" charset="0"/>
              </a:rPr>
              <a:t> +</a:t>
            </a:r>
            <a:r>
              <a:rPr lang="bg-BG" altLang="bg-BG" sz="2600">
                <a:solidFill>
                  <a:srgbClr val="FFFFFF"/>
                </a:solidFill>
                <a:latin typeface="Times New Roman" pitchFamily="18" charset="0"/>
              </a:rPr>
              <a:t> binds first to E-2 outside the cell, followed by lactose. They</a:t>
            </a:r>
            <a:r>
              <a:rPr lang="en-US" altLang="bg-BG" sz="260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600">
                <a:solidFill>
                  <a:srgbClr val="FFFFFF"/>
                </a:solidFill>
                <a:latin typeface="Times New Roman" pitchFamily="18" charset="0"/>
              </a:rPr>
              <a:t>are sequentially released from E-1 inside the cell. E-2 must bind to lactose and H</a:t>
            </a:r>
            <a:r>
              <a:rPr lang="en-US" altLang="bg-BG" sz="2400" b="1" baseline="30000">
                <a:solidFill>
                  <a:srgbClr val="FFFFFF"/>
                </a:solidFill>
                <a:latin typeface="Times New Roman" pitchFamily="18" charset="0"/>
              </a:rPr>
              <a:t> +</a:t>
            </a:r>
            <a:r>
              <a:rPr lang="bg-BG" altLang="bg-BG" sz="2600">
                <a:solidFill>
                  <a:srgbClr val="FFFFFF"/>
                </a:solidFill>
                <a:latin typeface="Times New Roman" pitchFamily="18" charset="0"/>
              </a:rPr>
              <a:t> in</a:t>
            </a:r>
            <a:r>
              <a:rPr lang="en-US" altLang="bg-BG" sz="260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600">
                <a:solidFill>
                  <a:srgbClr val="FFFFFF"/>
                </a:solidFill>
                <a:latin typeface="Times New Roman" pitchFamily="18" charset="0"/>
              </a:rPr>
              <a:t>order to change conformation to E-1, thereby cotransporting these substances into the</a:t>
            </a:r>
            <a:r>
              <a:rPr lang="en-US" altLang="bg-BG" sz="260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600">
                <a:solidFill>
                  <a:srgbClr val="FFFFFF"/>
                </a:solidFill>
                <a:latin typeface="Times New Roman" pitchFamily="18" charset="0"/>
              </a:rPr>
              <a:t>cell. E-1 changes conformation to E-2 when neither lactose nor H</a:t>
            </a:r>
            <a:r>
              <a:rPr lang="en-US" altLang="bg-BG" sz="2400" b="1" baseline="30000">
                <a:solidFill>
                  <a:srgbClr val="FFFFFF"/>
                </a:solidFill>
                <a:latin typeface="Times New Roman" pitchFamily="18" charset="0"/>
              </a:rPr>
              <a:t> +</a:t>
            </a:r>
            <a:r>
              <a:rPr lang="bg-BG" altLang="bg-BG" sz="2600">
                <a:solidFill>
                  <a:srgbClr val="FFFFFF"/>
                </a:solidFill>
                <a:latin typeface="Times New Roman" pitchFamily="18" charset="0"/>
              </a:rPr>
              <a:t> is bound, thus</a:t>
            </a:r>
            <a:r>
              <a:rPr lang="en-US" altLang="bg-BG" sz="260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600">
                <a:solidFill>
                  <a:srgbClr val="FFFFFF"/>
                </a:solidFill>
                <a:latin typeface="Times New Roman" pitchFamily="18" charset="0"/>
              </a:rPr>
              <a:t>completing the transport cycle.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bg-BG" altLang="bg-BG" sz="2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4580" name="Text Box 6"/>
          <p:cNvSpPr txBox="1">
            <a:spLocks noChangeArrowheads="1"/>
          </p:cNvSpPr>
          <p:nvPr/>
        </p:nvSpPr>
        <p:spPr bwMode="auto">
          <a:xfrm>
            <a:off x="6034088" y="1844675"/>
            <a:ext cx="3203575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Char char="•"/>
              <a:defRPr sz="28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 New Roman" pitchFamily="18" charset="0"/>
              <a:buChar char="−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bg-BG" altLang="bg-BG" sz="2600" i="1">
                <a:solidFill>
                  <a:srgbClr val="FFFFFF"/>
                </a:solidFill>
                <a:latin typeface="Times New Roman" pitchFamily="18" charset="0"/>
              </a:rPr>
              <a:t>Scheme for the cotransport of H and lactose by lactose</a:t>
            </a:r>
            <a:r>
              <a:rPr lang="en-US" altLang="bg-BG" sz="2600" i="1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600" i="1">
                <a:solidFill>
                  <a:srgbClr val="FFFFFF"/>
                </a:solidFill>
                <a:latin typeface="Times New Roman" pitchFamily="18" charset="0"/>
              </a:rPr>
              <a:t>permease in E. coli.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0"/>
            <a:ext cx="8280400" cy="6858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bg-BG" sz="4800" dirty="0" smtClean="0">
                <a:latin typeface="Times New Roman" pitchFamily="18" charset="0"/>
              </a:rPr>
              <a:t>  </a:t>
            </a:r>
            <a:r>
              <a:rPr lang="bg-BG" altLang="bg-BG" sz="2700" dirty="0" smtClean="0">
                <a:solidFill>
                  <a:srgbClr val="FFFFFF"/>
                </a:solidFill>
                <a:latin typeface="Times New Roman" pitchFamily="18" charset="0"/>
              </a:rPr>
              <a:t>The X-ray structure of lactose permease in complex with a tight-binding</a:t>
            </a:r>
            <a:r>
              <a:rPr lang="en-US" altLang="bg-BG" sz="27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700" dirty="0" smtClean="0">
                <a:solidFill>
                  <a:srgbClr val="FFFFFF"/>
                </a:solidFill>
                <a:latin typeface="Times New Roman" pitchFamily="18" charset="0"/>
              </a:rPr>
              <a:t>lactose analog, </a:t>
            </a:r>
            <a:endParaRPr lang="en-US" altLang="bg-BG" sz="2700" dirty="0" smtClean="0">
              <a:solidFill>
                <a:srgbClr val="FFFFFF"/>
              </a:solidFill>
              <a:latin typeface="Times New Roman" pitchFamily="18" charset="0"/>
            </a:endParaRPr>
          </a:p>
          <a:p>
            <a:pPr indent="12700" eaLnBrk="1" hangingPunct="1">
              <a:spcBef>
                <a:spcPts val="0"/>
              </a:spcBef>
              <a:buFontTx/>
              <a:buNone/>
              <a:defRPr/>
            </a:pPr>
            <a:r>
              <a:rPr lang="bg-BG" altLang="bg-BG" sz="2700" dirty="0" smtClean="0">
                <a:solidFill>
                  <a:srgbClr val="FFFFFF"/>
                </a:solidFill>
                <a:latin typeface="Times New Roman" pitchFamily="18" charset="0"/>
              </a:rPr>
              <a:t> reveals that this protein</a:t>
            </a:r>
            <a:r>
              <a:rPr lang="en-US" altLang="bg-BG" sz="27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700" dirty="0" smtClean="0">
                <a:solidFill>
                  <a:srgbClr val="FFFFFF"/>
                </a:solidFill>
                <a:latin typeface="Times New Roman" pitchFamily="18" charset="0"/>
              </a:rPr>
              <a:t>consists of two structurally similar and twofold symmetrically positioned</a:t>
            </a:r>
            <a:r>
              <a:rPr lang="en-US" altLang="bg-BG" sz="27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700" dirty="0" smtClean="0">
                <a:solidFill>
                  <a:srgbClr val="FFFFFF"/>
                </a:solidFill>
                <a:latin typeface="Times New Roman" pitchFamily="18" charset="0"/>
              </a:rPr>
              <a:t>domains containing six transmembrane helices each.</a:t>
            </a:r>
            <a:r>
              <a:rPr lang="en-US" altLang="bg-BG" sz="27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</a:p>
          <a:p>
            <a:pPr indent="12700" eaLnBrk="1" hangingPunct="1">
              <a:spcBef>
                <a:spcPts val="0"/>
              </a:spcBef>
              <a:buFontTx/>
              <a:buNone/>
              <a:defRPr/>
            </a:pPr>
            <a:endParaRPr lang="en-US" altLang="bg-BG" sz="2700" dirty="0">
              <a:solidFill>
                <a:srgbClr val="FFFFFF"/>
              </a:solidFill>
              <a:latin typeface="Times New Roman" pitchFamily="18" charset="0"/>
            </a:endParaRPr>
          </a:p>
          <a:p>
            <a:pPr indent="12700" eaLnBrk="1" hangingPunct="1">
              <a:spcBef>
                <a:spcPts val="0"/>
              </a:spcBef>
              <a:buFontTx/>
              <a:buNone/>
              <a:defRPr/>
            </a:pPr>
            <a:r>
              <a:rPr lang="bg-BG" altLang="bg-BG" sz="2700" dirty="0" smtClean="0">
                <a:solidFill>
                  <a:srgbClr val="FFFFFF"/>
                </a:solidFill>
                <a:latin typeface="Times New Roman" pitchFamily="18" charset="0"/>
              </a:rPr>
              <a:t>A</a:t>
            </a:r>
            <a:r>
              <a:rPr lang="en-US" altLang="bg-BG" sz="27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700" dirty="0" smtClean="0">
                <a:solidFill>
                  <a:srgbClr val="FFFFFF"/>
                </a:solidFill>
                <a:latin typeface="Times New Roman" pitchFamily="18" charset="0"/>
              </a:rPr>
              <a:t>large internal hydrophilic cavity is open to the cytoplasmic side of the membrane</a:t>
            </a:r>
            <a:r>
              <a:rPr lang="en-US" altLang="bg-BG" sz="27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700" dirty="0" smtClean="0">
                <a:solidFill>
                  <a:srgbClr val="FFFFFF"/>
                </a:solidFill>
                <a:latin typeface="Times New Roman" pitchFamily="18" charset="0"/>
              </a:rPr>
              <a:t> so that the structure represents the E-1 state of the protein.The lactose analog is bound in the cavity at a position that is </a:t>
            </a:r>
            <a:r>
              <a:rPr lang="en-US" altLang="bg-BG" sz="27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700" dirty="0" smtClean="0">
                <a:solidFill>
                  <a:srgbClr val="FFFFFF"/>
                </a:solidFill>
                <a:latin typeface="Times New Roman" pitchFamily="18" charset="0"/>
              </a:rPr>
              <a:t>approximately</a:t>
            </a:r>
            <a:r>
              <a:rPr lang="en-US" altLang="bg-BG" sz="27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700" dirty="0" smtClean="0">
                <a:solidFill>
                  <a:srgbClr val="FFFFFF"/>
                </a:solidFill>
                <a:latin typeface="Times New Roman" pitchFamily="18" charset="0"/>
              </a:rPr>
              <a:t>equidistant from both sides of the membrane, consistent with the</a:t>
            </a:r>
            <a:r>
              <a:rPr lang="en-US" altLang="bg-BG" sz="27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700" dirty="0" smtClean="0">
                <a:solidFill>
                  <a:srgbClr val="FFFFFF"/>
                </a:solidFill>
                <a:latin typeface="Times New Roman" pitchFamily="18" charset="0"/>
              </a:rPr>
              <a:t>model that the lactose binding site is alternately accessible from each side</a:t>
            </a:r>
            <a:r>
              <a:rPr lang="en-US" altLang="bg-BG" sz="27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700" dirty="0" smtClean="0">
                <a:solidFill>
                  <a:srgbClr val="FFFFFF"/>
                </a:solidFill>
                <a:latin typeface="Times New Roman" pitchFamily="18" charset="0"/>
              </a:rPr>
              <a:t>of the membrane</a:t>
            </a:r>
            <a:r>
              <a:rPr lang="en-US" altLang="bg-BG" sz="2700" dirty="0" smtClean="0">
                <a:solidFill>
                  <a:srgbClr val="FFFFFF"/>
                </a:solidFill>
                <a:latin typeface="Times New Roman" pitchFamily="18" charset="0"/>
              </a:rPr>
              <a:t>. </a:t>
            </a:r>
            <a:endParaRPr lang="bg-BG" altLang="bg-BG" sz="2700" dirty="0" smtClean="0">
              <a:solidFill>
                <a:srgbClr val="FFFFFF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  <a:defRPr/>
            </a:pPr>
            <a:endParaRPr lang="bg-BG" altLang="bg-BG" sz="2700" dirty="0" smtClean="0">
              <a:solidFill>
                <a:srgbClr val="FFFFFF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bg-BG" altLang="bg-BG" sz="27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bg-BG" altLang="bg-BG" sz="27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0"/>
            <a:ext cx="8482012" cy="327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250825" y="3284538"/>
            <a:ext cx="8893175" cy="409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Char char="•"/>
              <a:defRPr sz="28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 New Roman" pitchFamily="18" charset="0"/>
              <a:buChar char="−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bg-BG" altLang="bg-BG" sz="2500">
                <a:solidFill>
                  <a:srgbClr val="FFFFFF"/>
                </a:solidFill>
                <a:latin typeface="Times New Roman" pitchFamily="18" charset="0"/>
              </a:rPr>
              <a:t>X-Ray structure of lactose permease from E. coli.</a:t>
            </a:r>
            <a:r>
              <a:rPr lang="en-US" altLang="bg-BG" sz="250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500">
                <a:solidFill>
                  <a:srgbClr val="FFFFFF"/>
                </a:solidFill>
                <a:latin typeface="Times New Roman" pitchFamily="18" charset="0"/>
              </a:rPr>
              <a:t>(a) Ribbon diagram as viewed from the membrane with the cytoplasmic side</a:t>
            </a:r>
            <a:r>
              <a:rPr lang="en-US" altLang="bg-BG" sz="250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500">
                <a:solidFill>
                  <a:srgbClr val="FFFFFF"/>
                </a:solidFill>
                <a:latin typeface="Times New Roman" pitchFamily="18" charset="0"/>
              </a:rPr>
              <a:t>up. The protein’s 12 transmembrane helices are colored in rainbow order with</a:t>
            </a:r>
            <a:r>
              <a:rPr lang="en-US" altLang="bg-BG" sz="250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500">
                <a:solidFill>
                  <a:srgbClr val="FFFFFF"/>
                </a:solidFill>
                <a:latin typeface="Times New Roman" pitchFamily="18" charset="0"/>
              </a:rPr>
              <a:t>the N-terminus purple and the C-terminus pink. The bound lactose analog is</a:t>
            </a:r>
            <a:r>
              <a:rPr lang="en-US" altLang="bg-BG" sz="250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500">
                <a:solidFill>
                  <a:srgbClr val="FFFFFF"/>
                </a:solidFill>
                <a:latin typeface="Times New Roman" pitchFamily="18" charset="0"/>
              </a:rPr>
              <a:t>represented by black spheres. (b) Surface model with</a:t>
            </a:r>
            <a:r>
              <a:rPr lang="en-US" altLang="bg-BG" sz="250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500">
                <a:solidFill>
                  <a:srgbClr val="FFFFFF"/>
                </a:solidFill>
                <a:latin typeface="Times New Roman" pitchFamily="18" charset="0"/>
              </a:rPr>
              <a:t>the two helices closest to the viewer in Part a removed to reveal the lactosebinding</a:t>
            </a:r>
            <a:r>
              <a:rPr lang="en-US" altLang="bg-BG" sz="250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500">
                <a:solidFill>
                  <a:srgbClr val="FFFFFF"/>
                </a:solidFill>
                <a:latin typeface="Times New Roman" pitchFamily="18" charset="0"/>
              </a:rPr>
              <a:t>cavity. The surface is colored according to its electrostatic potential</a:t>
            </a:r>
            <a:r>
              <a:rPr lang="en-US" altLang="bg-BG" sz="250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500">
                <a:solidFill>
                  <a:srgbClr val="FFFFFF"/>
                </a:solidFill>
                <a:latin typeface="Times New Roman" pitchFamily="18" charset="0"/>
              </a:rPr>
              <a:t>with positively charged areas blue, negatively charged areas red, and neutral</a:t>
            </a:r>
            <a:r>
              <a:rPr lang="en-US" altLang="bg-BG" sz="250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altLang="bg-BG" sz="2500">
                <a:solidFill>
                  <a:srgbClr val="FFFFFF"/>
                </a:solidFill>
                <a:latin typeface="Times New Roman" pitchFamily="18" charset="0"/>
              </a:rPr>
              <a:t>areas white. 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bg-BG" altLang="bg-BG" sz="2500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51520" y="260648"/>
            <a:ext cx="936104" cy="576064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/>
          </a:p>
        </p:txBody>
      </p:sp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07950" y="260350"/>
            <a:ext cx="9144000" cy="6858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3000" dirty="0" smtClean="0"/>
              <a:t>  </a:t>
            </a:r>
            <a:r>
              <a:rPr lang="en-US" dirty="0" smtClean="0"/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Def.</a:t>
            </a:r>
            <a:r>
              <a:rPr lang="en-US" dirty="0" smtClean="0"/>
              <a:t> </a:t>
            </a:r>
            <a:r>
              <a:rPr lang="bg-BG" sz="2800" dirty="0" smtClean="0">
                <a:solidFill>
                  <a:srgbClr val="FFFF00"/>
                </a:solidFill>
                <a:latin typeface="Times New Roman" pitchFamily="18" charset="0"/>
              </a:rPr>
              <a:t>Active transport is an endergonic process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</a:rPr>
              <a:t>,</a:t>
            </a:r>
            <a:r>
              <a:rPr lang="bg-BG" sz="2800" dirty="0" smtClean="0">
                <a:solidFill>
                  <a:srgbClr val="FFFF00"/>
                </a:solidFill>
                <a:latin typeface="Times New Roman" pitchFamily="18" charset="0"/>
              </a:rPr>
              <a:t> that in most cases, is coupled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bg-BG" sz="2800" dirty="0" smtClean="0">
                <a:solidFill>
                  <a:srgbClr val="FFFF00"/>
                </a:solidFill>
                <a:latin typeface="Times New Roman" pitchFamily="18" charset="0"/>
              </a:rPr>
              <a:t>to the hydrolysis of ATP.</a:t>
            </a:r>
            <a:endParaRPr lang="en-US" sz="28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indent="12700" eaLnBrk="1" hangingPunct="1">
              <a:spcBef>
                <a:spcPts val="4200"/>
              </a:spcBef>
              <a:buFontTx/>
              <a:buNone/>
              <a:defRPr/>
            </a:pPr>
            <a:r>
              <a:rPr lang="bg-BG" sz="2800" dirty="0" smtClean="0">
                <a:latin typeface="Times New Roman" pitchFamily="18" charset="0"/>
              </a:rPr>
              <a:t>The elucidation of the mechanism by which the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bg-BG" sz="2800" dirty="0" smtClean="0">
                <a:latin typeface="Times New Roman" pitchFamily="18" charset="0"/>
              </a:rPr>
              <a:t>chemical energy released from ATP is used to drive a mechanical process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bg-BG" sz="2800" dirty="0" smtClean="0">
                <a:latin typeface="Times New Roman" pitchFamily="18" charset="0"/>
              </a:rPr>
              <a:t>has been a challenging biochemical problem.</a:t>
            </a:r>
            <a:endParaRPr lang="en-US" sz="2800" dirty="0" smtClean="0">
              <a:latin typeface="Times New Roman" pitchFamily="18" charset="0"/>
            </a:endParaRPr>
          </a:p>
          <a:p>
            <a:pPr indent="12700" eaLnBrk="1" hangingPunct="1">
              <a:spcBef>
                <a:spcPts val="4200"/>
              </a:spcBef>
              <a:buFontTx/>
              <a:buNone/>
              <a:defRPr/>
            </a:pPr>
            <a:r>
              <a:rPr lang="en-US" sz="2800" dirty="0" smtClean="0">
                <a:latin typeface="Times New Roman" pitchFamily="18" charset="0"/>
              </a:rPr>
              <a:t>The </a:t>
            </a:r>
            <a:r>
              <a:rPr lang="bg-BG" sz="2800" dirty="0" smtClean="0">
                <a:latin typeface="Times New Roman" pitchFamily="18" charset="0"/>
              </a:rPr>
              <a:t>membrane-bound ATPases translocate cations; these proteins carry out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bg-BG" sz="2800" b="1" dirty="0" smtClean="0">
                <a:solidFill>
                  <a:srgbClr val="92D050"/>
                </a:solidFill>
                <a:latin typeface="Times New Roman" pitchFamily="18" charset="0"/>
              </a:rPr>
              <a:t>primary active </a:t>
            </a:r>
            <a:r>
              <a:rPr lang="bg-BG" sz="2800" b="1" dirty="0">
                <a:solidFill>
                  <a:srgbClr val="92D050"/>
                </a:solidFill>
                <a:latin typeface="Times New Roman" pitchFamily="18" charset="0"/>
              </a:rPr>
              <a:t>transport. </a:t>
            </a:r>
            <a:endParaRPr lang="en-US" sz="2800" b="1" dirty="0">
              <a:solidFill>
                <a:srgbClr val="92D050"/>
              </a:solidFill>
              <a:latin typeface="Times New Roman" pitchFamily="18" charset="0"/>
            </a:endParaRPr>
          </a:p>
          <a:p>
            <a:pPr indent="19050" eaLnBrk="1" hangingPunct="1">
              <a:spcBef>
                <a:spcPts val="4200"/>
              </a:spcBef>
              <a:buFontTx/>
              <a:buNone/>
              <a:defRPr/>
            </a:pPr>
            <a:r>
              <a:rPr lang="bg-BG" sz="2800" dirty="0" smtClean="0">
                <a:latin typeface="Times New Roman" pitchFamily="18" charset="0"/>
              </a:rPr>
              <a:t>In </a:t>
            </a:r>
            <a:r>
              <a:rPr lang="bg-BG" sz="2800" b="1" dirty="0" smtClean="0">
                <a:solidFill>
                  <a:srgbClr val="00B0F0"/>
                </a:solidFill>
                <a:latin typeface="Times New Roman" pitchFamily="18" charset="0"/>
              </a:rPr>
              <a:t>secondary active transport</a:t>
            </a:r>
            <a:r>
              <a:rPr lang="bg-BG" sz="2800" b="1" dirty="0">
                <a:solidFill>
                  <a:srgbClr val="00B0F0"/>
                </a:solidFill>
                <a:latin typeface="Times New Roman" pitchFamily="18" charset="0"/>
              </a:rPr>
              <a:t>,</a:t>
            </a:r>
            <a:r>
              <a:rPr lang="bg-BG" sz="2800" b="1" dirty="0" smtClean="0">
                <a:latin typeface="Times New Roman" pitchFamily="18" charset="0"/>
              </a:rPr>
              <a:t> </a:t>
            </a:r>
            <a:r>
              <a:rPr lang="bg-BG" sz="2800" dirty="0" smtClean="0">
                <a:latin typeface="Times New Roman" pitchFamily="18" charset="0"/>
              </a:rPr>
              <a:t>the free energy of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bg-BG" sz="2800" dirty="0" smtClean="0">
                <a:latin typeface="Times New Roman" pitchFamily="18" charset="0"/>
              </a:rPr>
              <a:t>the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bg-BG" sz="2800" dirty="0" smtClean="0">
                <a:latin typeface="Times New Roman" pitchFamily="18" charset="0"/>
              </a:rPr>
              <a:t>electrochemical gradient generated by another mechanism, such as an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bg-BG" sz="2800" dirty="0" smtClean="0">
                <a:latin typeface="Times New Roman" pitchFamily="18" charset="0"/>
              </a:rPr>
              <a:t>ion-pumping ATPase, is used to transport a neutral molecule against its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bg-BG" sz="2800" dirty="0" smtClean="0">
                <a:latin typeface="Times New Roman" pitchFamily="18" charset="0"/>
              </a:rPr>
              <a:t>concentration gradient.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bg-BG" sz="28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bg-BG" sz="28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349500"/>
            <a:ext cx="8964613" cy="4319588"/>
          </a:xfrm>
        </p:spPr>
        <p:txBody>
          <a:bodyPr/>
          <a:lstStyle/>
          <a:p>
            <a:pPr eaLnBrk="1" hangingPunct="1"/>
            <a:r>
              <a:rPr lang="en-US" altLang="bg-BG" sz="3200" b="1" smtClean="0">
                <a:latin typeface="Times New Roman" pitchFamily="18" charset="0"/>
              </a:rPr>
              <a:t/>
            </a:r>
            <a:br>
              <a:rPr lang="en-US" altLang="bg-BG" sz="3200" b="1" smtClean="0">
                <a:latin typeface="Times New Roman" pitchFamily="18" charset="0"/>
              </a:rPr>
            </a:br>
            <a:r>
              <a:rPr lang="bg-BG" altLang="bg-BG" smtClean="0"/>
              <a:t/>
            </a:r>
            <a:br>
              <a:rPr lang="bg-BG" altLang="bg-BG" smtClean="0"/>
            </a:br>
            <a:endParaRPr lang="bg-BG" altLang="bg-BG" smtClean="0"/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250825" y="188913"/>
            <a:ext cx="8893175" cy="744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bg-BG" altLang="bg-BG" sz="32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(Na–K)–ATPase</a:t>
            </a:r>
            <a:endParaRPr lang="en-US" altLang="bg-BG" sz="3200" b="1" dirty="0" smtClean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eaLnBrk="1" hangingPunct="1">
              <a:defRPr/>
            </a:pPr>
            <a:r>
              <a:rPr lang="en-US" altLang="bg-BG" sz="2800" dirty="0" smtClean="0">
                <a:latin typeface="Times New Roman" pitchFamily="18" charset="0"/>
              </a:rPr>
              <a:t>One of the most thoroughly studied active transport systems in the plasma membranes of higher eukaryotes. </a:t>
            </a:r>
          </a:p>
          <a:p>
            <a:pPr eaLnBrk="1" hangingPunct="1">
              <a:defRPr/>
            </a:pPr>
            <a:r>
              <a:rPr lang="en-US" altLang="bg-BG" sz="2800" dirty="0" smtClean="0">
                <a:latin typeface="Times New Roman" pitchFamily="18" charset="0"/>
              </a:rPr>
              <a:t>It was first characterized by Jens </a:t>
            </a:r>
            <a:r>
              <a:rPr lang="en-US" altLang="bg-BG" sz="2800" dirty="0" err="1">
                <a:latin typeface="Times New Roman" pitchFamily="18" charset="0"/>
              </a:rPr>
              <a:t>Skou</a:t>
            </a:r>
            <a:r>
              <a:rPr lang="en-US" altLang="bg-BG" sz="2800" dirty="0">
                <a:latin typeface="Times New Roman" pitchFamily="18" charset="0"/>
              </a:rPr>
              <a:t> (</a:t>
            </a:r>
            <a:r>
              <a:rPr lang="en-US" sz="2800" dirty="0">
                <a:latin typeface="Times New Roman" pitchFamily="18" charset="0"/>
              </a:rPr>
              <a:t>a Danish chemist and Nobel laureate)</a:t>
            </a:r>
            <a:r>
              <a:rPr lang="en-US" altLang="bg-BG" sz="2800" dirty="0">
                <a:latin typeface="Times New Roman" pitchFamily="18" charset="0"/>
              </a:rPr>
              <a:t>.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bg-BG" sz="2800" dirty="0" smtClean="0">
                <a:latin typeface="Times New Roman" pitchFamily="18" charset="0"/>
              </a:rPr>
              <a:t>This </a:t>
            </a:r>
            <a:r>
              <a:rPr lang="en-US" altLang="bg-BG" sz="2800" dirty="0" err="1" smtClean="0">
                <a:latin typeface="Times New Roman" pitchFamily="18" charset="0"/>
              </a:rPr>
              <a:t>transmembrane</a:t>
            </a:r>
            <a:r>
              <a:rPr lang="en-US" altLang="bg-BG" sz="2800" dirty="0" smtClean="0">
                <a:latin typeface="Times New Roman" pitchFamily="18" charset="0"/>
              </a:rPr>
              <a:t> protein consists of two types of subunits: </a:t>
            </a:r>
          </a:p>
          <a:p>
            <a:pPr marL="457200" indent="-457200" eaLnBrk="1" hangingPunct="1">
              <a:spcBef>
                <a:spcPts val="600"/>
              </a:spcBef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r>
              <a:rPr lang="en-US" altLang="bg-BG" sz="2800" dirty="0" smtClean="0">
                <a:latin typeface="Times New Roman" pitchFamily="18" charset="0"/>
              </a:rPr>
              <a:t>a 110-kD </a:t>
            </a:r>
            <a:r>
              <a:rPr lang="en-US" altLang="bg-BG" sz="2800" dirty="0" err="1" smtClean="0">
                <a:latin typeface="Times New Roman" pitchFamily="18" charset="0"/>
              </a:rPr>
              <a:t>nonglycosylated</a:t>
            </a:r>
            <a:r>
              <a:rPr lang="en-US" altLang="bg-BG" sz="2800" dirty="0" smtClean="0">
                <a:latin typeface="Times New Roman" pitchFamily="18" charset="0"/>
              </a:rPr>
              <a:t> </a:t>
            </a:r>
            <a:r>
              <a:rPr lang="el-GR" altLang="bg-BG" sz="28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altLang="bg-BG" sz="28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bg-BG" sz="2800" dirty="0" smtClean="0">
                <a:solidFill>
                  <a:srgbClr val="92D050"/>
                </a:solidFill>
                <a:latin typeface="Times New Roman" pitchFamily="18" charset="0"/>
              </a:rPr>
              <a:t>subunit </a:t>
            </a:r>
            <a:r>
              <a:rPr lang="en-US" altLang="bg-BG" sz="2800" dirty="0" smtClean="0">
                <a:latin typeface="Times New Roman" pitchFamily="18" charset="0"/>
              </a:rPr>
              <a:t>that contains the enzyme’s catalytic activity and ion-binding sites, and</a:t>
            </a:r>
          </a:p>
          <a:p>
            <a:pPr marL="457200" indent="-457200" eaLnBrk="1" hangingPunct="1">
              <a:spcBef>
                <a:spcPts val="1800"/>
              </a:spcBef>
              <a:buClr>
                <a:srgbClr val="FFFFFF"/>
              </a:buClr>
              <a:buFont typeface="Wingdings" panose="05000000000000000000" pitchFamily="2" charset="2"/>
              <a:buChar char="ü"/>
              <a:defRPr/>
            </a:pPr>
            <a:r>
              <a:rPr lang="en-US" altLang="bg-BG" sz="2800" dirty="0" smtClean="0">
                <a:latin typeface="Times New Roman" pitchFamily="18" charset="0"/>
              </a:rPr>
              <a:t>a 55-kD glycoprotein </a:t>
            </a:r>
            <a:r>
              <a:rPr lang="el-GR" altLang="bg-BG" sz="2800" dirty="0" smtClean="0">
                <a:solidFill>
                  <a:srgbClr val="00B0F0"/>
                </a:solidFill>
                <a:latin typeface="Times New Roman" pitchFamily="18" charset="0"/>
              </a:rPr>
              <a:t>β</a:t>
            </a:r>
            <a:r>
              <a:rPr lang="en-US" altLang="bg-BG" sz="2800" dirty="0" smtClean="0">
                <a:solidFill>
                  <a:srgbClr val="00B0F0"/>
                </a:solidFill>
              </a:rPr>
              <a:t> </a:t>
            </a:r>
            <a:r>
              <a:rPr lang="en-US" altLang="bg-BG" sz="2800" dirty="0" smtClean="0">
                <a:solidFill>
                  <a:srgbClr val="00B0F0"/>
                </a:solidFill>
                <a:latin typeface="Times New Roman" pitchFamily="18" charset="0"/>
              </a:rPr>
              <a:t>subunit </a:t>
            </a:r>
            <a:r>
              <a:rPr lang="en-US" altLang="bg-BG" sz="2800" dirty="0" smtClean="0">
                <a:latin typeface="Times New Roman" pitchFamily="18" charset="0"/>
              </a:rPr>
              <a:t>of unknown function.</a:t>
            </a:r>
            <a:endParaRPr lang="bg-BG" altLang="bg-BG" sz="2800" dirty="0" smtClean="0">
              <a:latin typeface="Times New Roman" pitchFamily="18" charset="0"/>
            </a:endParaRPr>
          </a:p>
          <a:p>
            <a:pPr indent="450850" eaLnBrk="1" hangingPunct="1">
              <a:spcBef>
                <a:spcPts val="1200"/>
              </a:spcBef>
              <a:buClr>
                <a:srgbClr val="FFFFFF"/>
              </a:buClr>
              <a:defRPr/>
            </a:pPr>
            <a:r>
              <a:rPr lang="en-US" altLang="bg-BG" sz="2800" dirty="0" smtClean="0">
                <a:latin typeface="Times New Roman" pitchFamily="18" charset="0"/>
              </a:rPr>
              <a:t>Sequence analysis suggests that the </a:t>
            </a:r>
            <a:r>
              <a:rPr lang="el-GR" altLang="bg-BG" sz="2800" dirty="0" smtClean="0">
                <a:latin typeface="Times New Roman" pitchFamily="18" charset="0"/>
              </a:rPr>
              <a:t>α</a:t>
            </a:r>
            <a:r>
              <a:rPr lang="en-US" altLang="bg-BG" sz="2800" dirty="0" smtClean="0">
                <a:latin typeface="Times New Roman" pitchFamily="18" charset="0"/>
              </a:rPr>
              <a:t>-subunit has </a:t>
            </a:r>
            <a:r>
              <a:rPr lang="en-US" altLang="bg-BG" sz="2800" dirty="0" smtClean="0">
                <a:solidFill>
                  <a:srgbClr val="92D050"/>
                </a:solidFill>
                <a:latin typeface="Times New Roman" pitchFamily="18" charset="0"/>
              </a:rPr>
              <a:t>eight </a:t>
            </a:r>
            <a:r>
              <a:rPr lang="en-US" altLang="bg-BG" sz="2800" dirty="0" err="1" smtClean="0">
                <a:solidFill>
                  <a:srgbClr val="92D050"/>
                </a:solidFill>
                <a:latin typeface="Times New Roman" pitchFamily="18" charset="0"/>
              </a:rPr>
              <a:t>transmembrane</a:t>
            </a:r>
            <a:r>
              <a:rPr lang="en-US" altLang="bg-BG" sz="2800" dirty="0" smtClean="0">
                <a:solidFill>
                  <a:srgbClr val="92D050"/>
                </a:solidFill>
                <a:latin typeface="Times New Roman" pitchFamily="18" charset="0"/>
              </a:rPr>
              <a:t> </a:t>
            </a:r>
            <a:r>
              <a:rPr lang="el-GR" altLang="bg-BG" sz="2800" dirty="0" smtClean="0">
                <a:solidFill>
                  <a:srgbClr val="92D050"/>
                </a:solidFill>
                <a:latin typeface="Times New Roman" pitchFamily="18" charset="0"/>
              </a:rPr>
              <a:t>α</a:t>
            </a:r>
            <a:r>
              <a:rPr lang="en-US" altLang="bg-BG" sz="2800" dirty="0" smtClean="0">
                <a:solidFill>
                  <a:srgbClr val="92D050"/>
                </a:solidFill>
                <a:latin typeface="Times New Roman" pitchFamily="18" charset="0"/>
              </a:rPr>
              <a:t>-helical segments</a:t>
            </a:r>
            <a:r>
              <a:rPr lang="en-US" altLang="bg-BG" sz="2800" dirty="0" smtClean="0">
                <a:latin typeface="Times New Roman" pitchFamily="18" charset="0"/>
              </a:rPr>
              <a:t> and </a:t>
            </a:r>
            <a:r>
              <a:rPr lang="en-US" altLang="bg-BG" sz="2800" dirty="0" smtClean="0">
                <a:solidFill>
                  <a:srgbClr val="92D050"/>
                </a:solidFill>
                <a:latin typeface="Times New Roman" pitchFamily="18" charset="0"/>
              </a:rPr>
              <a:t>two large cytoplasmic </a:t>
            </a:r>
            <a:r>
              <a:rPr lang="en-US" altLang="bg-BG" sz="2800" dirty="0">
                <a:solidFill>
                  <a:srgbClr val="92D050"/>
                </a:solidFill>
                <a:latin typeface="Times New Roman" pitchFamily="18" charset="0"/>
              </a:rPr>
              <a:t>domains. </a:t>
            </a:r>
            <a:r>
              <a:rPr lang="en-US" altLang="bg-BG" sz="2800" dirty="0" smtClean="0">
                <a:latin typeface="Times New Roman" pitchFamily="18" charset="0"/>
              </a:rPr>
              <a:t>The </a:t>
            </a:r>
            <a:r>
              <a:rPr lang="el-GR" altLang="bg-BG" sz="2800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altLang="bg-BG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bg-BG" sz="2800" dirty="0" smtClean="0">
                <a:latin typeface="Times New Roman" pitchFamily="18" charset="0"/>
              </a:rPr>
              <a:t>subunit has </a:t>
            </a:r>
            <a:r>
              <a:rPr lang="en-US" altLang="bg-BG" sz="2800" dirty="0" smtClean="0">
                <a:solidFill>
                  <a:srgbClr val="00B0F0"/>
                </a:solidFill>
                <a:latin typeface="Times New Roman" pitchFamily="18" charset="0"/>
              </a:rPr>
              <a:t>a single </a:t>
            </a:r>
            <a:r>
              <a:rPr lang="en-US" altLang="bg-BG" sz="2800" dirty="0" err="1" smtClean="0">
                <a:solidFill>
                  <a:srgbClr val="00B0F0"/>
                </a:solidFill>
                <a:latin typeface="Times New Roman" pitchFamily="18" charset="0"/>
              </a:rPr>
              <a:t>transmembrane</a:t>
            </a:r>
            <a:r>
              <a:rPr lang="en-US" altLang="bg-BG" sz="2800" dirty="0" smtClean="0">
                <a:solidFill>
                  <a:srgbClr val="00B0F0"/>
                </a:solidFill>
                <a:latin typeface="Times New Roman" pitchFamily="18" charset="0"/>
              </a:rPr>
              <a:t> helix </a:t>
            </a:r>
            <a:r>
              <a:rPr lang="en-US" altLang="bg-BG" sz="2800" dirty="0" smtClean="0">
                <a:latin typeface="Times New Roman" pitchFamily="18" charset="0"/>
              </a:rPr>
              <a:t>and </a:t>
            </a:r>
            <a:r>
              <a:rPr lang="en-US" altLang="bg-BG" sz="2800" dirty="0" smtClean="0">
                <a:solidFill>
                  <a:srgbClr val="00B0F0"/>
                </a:solidFill>
                <a:latin typeface="Times New Roman" pitchFamily="18" charset="0"/>
              </a:rPr>
              <a:t>a large extracellular domain.</a:t>
            </a:r>
          </a:p>
          <a:p>
            <a:pPr eaLnBrk="1" hangingPunct="1">
              <a:spcBef>
                <a:spcPct val="50000"/>
              </a:spcBef>
              <a:defRPr/>
            </a:pPr>
            <a:endParaRPr lang="bg-BG" altLang="bg-BG" sz="28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965" y="476672"/>
            <a:ext cx="6478587" cy="5430838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144463" y="392113"/>
            <a:ext cx="2843212" cy="611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Char char="•"/>
              <a:defRPr sz="28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 New Roman" pitchFamily="18" charset="0"/>
              <a:buChar char="−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bg-BG" altLang="bg-BG" sz="2700" i="1">
                <a:latin typeface="Times New Roman" pitchFamily="18" charset="0"/>
              </a:rPr>
              <a:t>The transporter’s putative dimeric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bg-BG" altLang="bg-BG" sz="2700" i="1">
                <a:latin typeface="Times New Roman" pitchFamily="18" charset="0"/>
              </a:rPr>
              <a:t>structure and its orientation in the plasma</a:t>
            </a:r>
            <a:r>
              <a:rPr lang="en-US" altLang="bg-BG" sz="2700" i="1">
                <a:latin typeface="Times New Roman" pitchFamily="18" charset="0"/>
              </a:rPr>
              <a:t> </a:t>
            </a:r>
            <a:r>
              <a:rPr lang="bg-BG" altLang="bg-BG" sz="2700" i="1">
                <a:latin typeface="Times New Roman" pitchFamily="18" charset="0"/>
              </a:rPr>
              <a:t>membrane. </a:t>
            </a:r>
            <a:endParaRPr lang="en-US" altLang="bg-BG" sz="2700" i="1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bg-BG" sz="2700" i="1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bg-BG" altLang="bg-BG" sz="2700" i="1">
                <a:latin typeface="Times New Roman" pitchFamily="18" charset="0"/>
              </a:rPr>
              <a:t>Cardiotonic steroids  bind to the</a:t>
            </a:r>
            <a:r>
              <a:rPr lang="en-US" altLang="bg-BG" sz="2700" i="1">
                <a:latin typeface="Times New Roman" pitchFamily="18" charset="0"/>
              </a:rPr>
              <a:t> </a:t>
            </a:r>
            <a:r>
              <a:rPr lang="bg-BG" altLang="bg-BG" sz="2700" i="1">
                <a:latin typeface="Times New Roman" pitchFamily="18" charset="0"/>
              </a:rPr>
              <a:t>external surface of the transporter, thereby inhibiting transport.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bg-BG" altLang="bg-BG" sz="2700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388" y="1857375"/>
            <a:ext cx="8424862" cy="863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/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250825" y="0"/>
            <a:ext cx="8893175" cy="694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Char char="•"/>
              <a:defRPr sz="28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 New Roman" pitchFamily="18" charset="0"/>
              <a:buChar char="−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bg-BG" altLang="bg-BG" sz="2700">
                <a:latin typeface="Times New Roman" pitchFamily="18" charset="0"/>
              </a:rPr>
              <a:t>The (Na</a:t>
            </a:r>
            <a:r>
              <a:rPr lang="en-US" altLang="bg-BG" sz="2700">
                <a:latin typeface="Times New Roman" pitchFamily="18" charset="0"/>
              </a:rPr>
              <a:t>-</a:t>
            </a:r>
            <a:r>
              <a:rPr lang="bg-BG" altLang="bg-BG" sz="2700">
                <a:latin typeface="Times New Roman" pitchFamily="18" charset="0"/>
              </a:rPr>
              <a:t>K)</a:t>
            </a:r>
            <a:r>
              <a:rPr lang="en-US" altLang="bg-BG" sz="2700">
                <a:latin typeface="Times New Roman" pitchFamily="18" charset="0"/>
              </a:rPr>
              <a:t> </a:t>
            </a:r>
            <a:r>
              <a:rPr lang="bg-BG" altLang="bg-BG" sz="2700">
                <a:latin typeface="Times New Roman" pitchFamily="18" charset="0"/>
              </a:rPr>
              <a:t>–ATPase is often called the </a:t>
            </a:r>
            <a:r>
              <a:rPr lang="bg-BG" altLang="bg-BG" sz="2700" b="1">
                <a:latin typeface="Times New Roman" pitchFamily="18" charset="0"/>
              </a:rPr>
              <a:t>(Na</a:t>
            </a:r>
            <a:r>
              <a:rPr lang="en-US" altLang="bg-BG" sz="2700" b="1">
                <a:latin typeface="Times New Roman" pitchFamily="18" charset="0"/>
              </a:rPr>
              <a:t>-</a:t>
            </a:r>
            <a:r>
              <a:rPr lang="bg-BG" altLang="bg-BG" sz="2700" b="1">
                <a:latin typeface="Times New Roman" pitchFamily="18" charset="0"/>
              </a:rPr>
              <a:t>K) pump </a:t>
            </a:r>
            <a:r>
              <a:rPr lang="bg-BG" altLang="bg-BG" sz="2700">
                <a:latin typeface="Times New Roman" pitchFamily="18" charset="0"/>
              </a:rPr>
              <a:t>because it</a:t>
            </a:r>
            <a:r>
              <a:rPr lang="en-US" altLang="bg-BG" sz="2700">
                <a:latin typeface="Times New Roman" pitchFamily="18" charset="0"/>
              </a:rPr>
              <a:t> </a:t>
            </a:r>
            <a:r>
              <a:rPr lang="bg-BG" altLang="bg-BG" sz="2700">
                <a:latin typeface="Times New Roman" pitchFamily="18" charset="0"/>
              </a:rPr>
              <a:t>pumps Na</a:t>
            </a:r>
            <a:r>
              <a:rPr lang="en-US" altLang="bg-BG" sz="2700" baseline="30000">
                <a:latin typeface="Times New Roman" pitchFamily="18" charset="0"/>
              </a:rPr>
              <a:t>+</a:t>
            </a:r>
            <a:r>
              <a:rPr lang="bg-BG" altLang="bg-BG" sz="2700">
                <a:latin typeface="Times New Roman" pitchFamily="18" charset="0"/>
              </a:rPr>
              <a:t> out of and K</a:t>
            </a:r>
            <a:r>
              <a:rPr lang="en-US" altLang="bg-BG" sz="2700" baseline="30000">
                <a:latin typeface="Times New Roman" pitchFamily="18" charset="0"/>
              </a:rPr>
              <a:t>+</a:t>
            </a:r>
            <a:r>
              <a:rPr lang="bg-BG" altLang="bg-BG" sz="2700">
                <a:latin typeface="Times New Roman" pitchFamily="18" charset="0"/>
              </a:rPr>
              <a:t> into the cell with the concomitant hydrolysis of</a:t>
            </a:r>
            <a:r>
              <a:rPr lang="en-US" altLang="bg-BG" sz="2700">
                <a:latin typeface="Times New Roman" pitchFamily="18" charset="0"/>
              </a:rPr>
              <a:t> </a:t>
            </a:r>
            <a:r>
              <a:rPr lang="bg-BG" altLang="bg-BG" sz="2700">
                <a:latin typeface="Times New Roman" pitchFamily="18" charset="0"/>
              </a:rPr>
              <a:t>intracellular ATP. </a:t>
            </a:r>
            <a:endParaRPr lang="en-US" altLang="bg-BG" sz="2700">
              <a:latin typeface="Times New Roman" pitchFamily="18" charset="0"/>
            </a:endParaRPr>
          </a:p>
          <a:p>
            <a:pPr eaLnBrk="1" hangingPunct="1">
              <a:spcBef>
                <a:spcPts val="1200"/>
              </a:spcBef>
              <a:buClrTx/>
              <a:buFontTx/>
              <a:buNone/>
            </a:pPr>
            <a:r>
              <a:rPr lang="bg-BG" altLang="bg-BG" sz="2700">
                <a:latin typeface="Times New Roman" pitchFamily="18" charset="0"/>
              </a:rPr>
              <a:t>The overall stoichiometry of the reaction is</a:t>
            </a:r>
            <a:r>
              <a:rPr lang="en-US" altLang="bg-BG" sz="2700">
                <a:latin typeface="Times New Roman" pitchFamily="18" charset="0"/>
              </a:rPr>
              <a:t>:</a:t>
            </a:r>
            <a:endParaRPr lang="bg-BG" altLang="bg-BG" sz="270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bg-BG" altLang="bg-BG" sz="2700">
                <a:latin typeface="Times New Roman" pitchFamily="18" charset="0"/>
              </a:rPr>
              <a:t>3 Na</a:t>
            </a:r>
            <a:r>
              <a:rPr lang="en-US" altLang="bg-BG" sz="2700" baseline="30000">
                <a:latin typeface="Times New Roman" pitchFamily="18" charset="0"/>
              </a:rPr>
              <a:t>+</a:t>
            </a:r>
            <a:r>
              <a:rPr lang="bg-BG" altLang="bg-BG" sz="2700">
                <a:latin typeface="Times New Roman" pitchFamily="18" charset="0"/>
              </a:rPr>
              <a:t>(</a:t>
            </a:r>
            <a:r>
              <a:rPr lang="bg-BG" altLang="bg-BG" sz="2700" i="1">
                <a:latin typeface="Times New Roman" pitchFamily="18" charset="0"/>
              </a:rPr>
              <a:t>in</a:t>
            </a:r>
            <a:r>
              <a:rPr lang="bg-BG" altLang="bg-BG" sz="2700">
                <a:latin typeface="Times New Roman" pitchFamily="18" charset="0"/>
              </a:rPr>
              <a:t>) </a:t>
            </a:r>
            <a:r>
              <a:rPr lang="en-US" altLang="bg-BG" sz="2700">
                <a:latin typeface="Times New Roman" pitchFamily="18" charset="0"/>
              </a:rPr>
              <a:t>+ </a:t>
            </a:r>
            <a:r>
              <a:rPr lang="bg-BG" altLang="bg-BG" sz="2700">
                <a:latin typeface="Times New Roman" pitchFamily="18" charset="0"/>
              </a:rPr>
              <a:t>2 K</a:t>
            </a:r>
            <a:r>
              <a:rPr lang="en-US" altLang="bg-BG" sz="2700" baseline="30000">
                <a:latin typeface="Times New Roman" pitchFamily="18" charset="0"/>
              </a:rPr>
              <a:t>+</a:t>
            </a:r>
            <a:r>
              <a:rPr lang="bg-BG" altLang="bg-BG" sz="2700">
                <a:latin typeface="Times New Roman" pitchFamily="18" charset="0"/>
              </a:rPr>
              <a:t>(</a:t>
            </a:r>
            <a:r>
              <a:rPr lang="bg-BG" altLang="bg-BG" sz="2700" i="1">
                <a:latin typeface="Times New Roman" pitchFamily="18" charset="0"/>
              </a:rPr>
              <a:t>out</a:t>
            </a:r>
            <a:r>
              <a:rPr lang="bg-BG" altLang="bg-BG" sz="2700">
                <a:latin typeface="Times New Roman" pitchFamily="18" charset="0"/>
              </a:rPr>
              <a:t>) </a:t>
            </a:r>
            <a:r>
              <a:rPr lang="en-US" altLang="bg-BG" sz="2700">
                <a:latin typeface="Times New Roman" pitchFamily="18" charset="0"/>
              </a:rPr>
              <a:t>+</a:t>
            </a:r>
            <a:r>
              <a:rPr lang="bg-BG" altLang="bg-BG" sz="2700">
                <a:latin typeface="Times New Roman" pitchFamily="18" charset="0"/>
              </a:rPr>
              <a:t> ATP</a:t>
            </a:r>
            <a:r>
              <a:rPr lang="en-US" altLang="bg-BG" sz="2700">
                <a:latin typeface="Times New Roman" pitchFamily="18" charset="0"/>
              </a:rPr>
              <a:t>+</a:t>
            </a:r>
            <a:r>
              <a:rPr lang="bg-BG" altLang="bg-BG" sz="2700">
                <a:latin typeface="Times New Roman" pitchFamily="18" charset="0"/>
              </a:rPr>
              <a:t> H</a:t>
            </a:r>
            <a:r>
              <a:rPr lang="bg-BG" altLang="bg-BG" sz="2700" baseline="-25000">
                <a:latin typeface="Times New Roman" pitchFamily="18" charset="0"/>
              </a:rPr>
              <a:t>2</a:t>
            </a:r>
            <a:r>
              <a:rPr lang="bg-BG" altLang="bg-BG" sz="2700">
                <a:latin typeface="Times New Roman" pitchFamily="18" charset="0"/>
              </a:rPr>
              <a:t>O</a:t>
            </a:r>
            <a:endParaRPr lang="en-US" altLang="bg-BG" sz="270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bg-BG" sz="2700">
                <a:latin typeface="Times New Roman" pitchFamily="18" charset="0"/>
              </a:rPr>
              <a:t>                                        </a:t>
            </a:r>
            <a:r>
              <a:rPr lang="bg-BG" altLang="bg-BG" sz="2700">
                <a:latin typeface="Times New Roman" pitchFamily="18" charset="0"/>
              </a:rPr>
              <a:t>3 Na</a:t>
            </a:r>
            <a:r>
              <a:rPr lang="en-US" altLang="bg-BG" sz="2700" baseline="30000">
                <a:latin typeface="Times New Roman" pitchFamily="18" charset="0"/>
              </a:rPr>
              <a:t>+</a:t>
            </a:r>
            <a:r>
              <a:rPr lang="bg-BG" altLang="bg-BG" sz="2700">
                <a:latin typeface="Times New Roman" pitchFamily="18" charset="0"/>
              </a:rPr>
              <a:t>(</a:t>
            </a:r>
            <a:r>
              <a:rPr lang="bg-BG" altLang="bg-BG" sz="2700" i="1">
                <a:latin typeface="Times New Roman" pitchFamily="18" charset="0"/>
              </a:rPr>
              <a:t>out</a:t>
            </a:r>
            <a:r>
              <a:rPr lang="bg-BG" altLang="bg-BG" sz="2700">
                <a:latin typeface="Times New Roman" pitchFamily="18" charset="0"/>
              </a:rPr>
              <a:t>)</a:t>
            </a:r>
            <a:r>
              <a:rPr lang="en-US" altLang="bg-BG" sz="2700">
                <a:latin typeface="Times New Roman" pitchFamily="18" charset="0"/>
              </a:rPr>
              <a:t> +</a:t>
            </a:r>
            <a:r>
              <a:rPr lang="bg-BG" altLang="bg-BG" sz="2700">
                <a:latin typeface="Times New Roman" pitchFamily="18" charset="0"/>
              </a:rPr>
              <a:t> 2 K</a:t>
            </a:r>
            <a:r>
              <a:rPr lang="en-US" altLang="bg-BG" sz="2700" baseline="30000">
                <a:latin typeface="Times New Roman" pitchFamily="18" charset="0"/>
              </a:rPr>
              <a:t>+</a:t>
            </a:r>
            <a:r>
              <a:rPr lang="bg-BG" altLang="bg-BG" sz="2700">
                <a:latin typeface="Times New Roman" pitchFamily="18" charset="0"/>
              </a:rPr>
              <a:t>(</a:t>
            </a:r>
            <a:r>
              <a:rPr lang="bg-BG" altLang="bg-BG" sz="2700" i="1">
                <a:latin typeface="Times New Roman" pitchFamily="18" charset="0"/>
              </a:rPr>
              <a:t>in</a:t>
            </a:r>
            <a:r>
              <a:rPr lang="bg-BG" altLang="bg-BG" sz="2700">
                <a:latin typeface="Times New Roman" pitchFamily="18" charset="0"/>
              </a:rPr>
              <a:t>)</a:t>
            </a:r>
            <a:r>
              <a:rPr lang="en-US" altLang="bg-BG" sz="2700">
                <a:latin typeface="Times New Roman" pitchFamily="18" charset="0"/>
              </a:rPr>
              <a:t> + </a:t>
            </a:r>
            <a:r>
              <a:rPr lang="bg-BG" altLang="bg-BG" sz="2700">
                <a:latin typeface="Times New Roman" pitchFamily="18" charset="0"/>
              </a:rPr>
              <a:t>ADP</a:t>
            </a:r>
            <a:r>
              <a:rPr lang="en-US" altLang="bg-BG" sz="2700">
                <a:latin typeface="Times New Roman" pitchFamily="18" charset="0"/>
              </a:rPr>
              <a:t> + </a:t>
            </a:r>
            <a:r>
              <a:rPr lang="bg-BG" altLang="bg-BG" sz="2700">
                <a:latin typeface="Times New Roman" pitchFamily="18" charset="0"/>
              </a:rPr>
              <a:t>P</a:t>
            </a:r>
            <a:r>
              <a:rPr lang="bg-BG" altLang="bg-BG" sz="2700" i="1" baseline="-25000">
                <a:latin typeface="Times New Roman" pitchFamily="18" charset="0"/>
              </a:rPr>
              <a:t>i</a:t>
            </a:r>
            <a:endParaRPr lang="en-US" altLang="bg-BG" sz="2700" i="1" baseline="-25000">
              <a:latin typeface="Times New Roman" pitchFamily="18" charset="0"/>
            </a:endParaRPr>
          </a:p>
          <a:p>
            <a:pPr eaLnBrk="1" hangingPunct="1">
              <a:spcBef>
                <a:spcPts val="1200"/>
              </a:spcBef>
              <a:buClrTx/>
              <a:buFontTx/>
              <a:buNone/>
            </a:pPr>
            <a:r>
              <a:rPr lang="bg-BG" altLang="bg-BG" sz="2700">
                <a:latin typeface="Times New Roman" pitchFamily="18" charset="0"/>
              </a:rPr>
              <a:t>The (Na–K)–ATPase is an </a:t>
            </a:r>
            <a:r>
              <a:rPr lang="bg-BG" altLang="bg-BG" sz="2700">
                <a:solidFill>
                  <a:srgbClr val="92D050"/>
                </a:solidFill>
                <a:latin typeface="Times New Roman" pitchFamily="18" charset="0"/>
              </a:rPr>
              <a:t>antiport</a:t>
            </a:r>
            <a:r>
              <a:rPr lang="en-US" altLang="bg-BG" sz="2700">
                <a:solidFill>
                  <a:srgbClr val="92D050"/>
                </a:solidFill>
                <a:latin typeface="Times New Roman" pitchFamily="18" charset="0"/>
              </a:rPr>
              <a:t>er</a:t>
            </a:r>
            <a:r>
              <a:rPr lang="bg-BG" altLang="bg-BG" sz="2700">
                <a:solidFill>
                  <a:srgbClr val="92D050"/>
                </a:solidFill>
                <a:latin typeface="Times New Roman" pitchFamily="18" charset="0"/>
              </a:rPr>
              <a:t> </a:t>
            </a:r>
            <a:r>
              <a:rPr lang="bg-BG" altLang="bg-BG" sz="2700">
                <a:latin typeface="Times New Roman" pitchFamily="18" charset="0"/>
              </a:rPr>
              <a:t>that </a:t>
            </a:r>
            <a:r>
              <a:rPr lang="bg-BG" altLang="bg-BG" sz="2700">
                <a:solidFill>
                  <a:srgbClr val="92D050"/>
                </a:solidFill>
                <a:latin typeface="Times New Roman" pitchFamily="18" charset="0"/>
              </a:rPr>
              <a:t>generates </a:t>
            </a:r>
            <a:endParaRPr lang="en-US" altLang="bg-BG" sz="2700">
              <a:solidFill>
                <a:srgbClr val="92D05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bg-BG" altLang="bg-BG" sz="2700">
                <a:solidFill>
                  <a:srgbClr val="92D050"/>
                </a:solidFill>
                <a:latin typeface="Times New Roman" pitchFamily="18" charset="0"/>
              </a:rPr>
              <a:t>a charge separation</a:t>
            </a:r>
            <a:r>
              <a:rPr lang="en-US" altLang="bg-BG" sz="2700">
                <a:latin typeface="Times New Roman" pitchFamily="18" charset="0"/>
              </a:rPr>
              <a:t> </a:t>
            </a:r>
            <a:r>
              <a:rPr lang="bg-BG" altLang="bg-BG" sz="2700">
                <a:latin typeface="Times New Roman" pitchFamily="18" charset="0"/>
              </a:rPr>
              <a:t>across the membrane. </a:t>
            </a:r>
            <a:endParaRPr lang="en-US" altLang="bg-BG" sz="2700">
              <a:latin typeface="Times New Roman" pitchFamily="18" charset="0"/>
            </a:endParaRPr>
          </a:p>
          <a:p>
            <a:pPr eaLnBrk="1" hangingPunct="1">
              <a:spcBef>
                <a:spcPts val="1200"/>
              </a:spcBef>
              <a:buClrTx/>
              <a:buFontTx/>
              <a:buNone/>
            </a:pPr>
            <a:r>
              <a:rPr lang="bg-BG" altLang="bg-BG" sz="2700">
                <a:latin typeface="Times New Roman" pitchFamily="18" charset="0"/>
              </a:rPr>
              <a:t>Th</a:t>
            </a:r>
            <a:r>
              <a:rPr lang="en-US" altLang="bg-BG" sz="2700">
                <a:latin typeface="Times New Roman" pitchFamily="18" charset="0"/>
              </a:rPr>
              <a:t>e</a:t>
            </a:r>
            <a:r>
              <a:rPr lang="bg-BG" altLang="bg-BG" sz="2700">
                <a:latin typeface="Times New Roman" pitchFamily="18" charset="0"/>
              </a:rPr>
              <a:t> extrusion of Na</a:t>
            </a:r>
            <a:r>
              <a:rPr lang="en-US" altLang="bg-BG" sz="2700" baseline="30000">
                <a:latin typeface="Times New Roman" pitchFamily="18" charset="0"/>
              </a:rPr>
              <a:t>+</a:t>
            </a:r>
            <a:r>
              <a:rPr lang="bg-BG" altLang="bg-BG" sz="2700">
                <a:latin typeface="Times New Roman" pitchFamily="18" charset="0"/>
              </a:rPr>
              <a:t> enables animal cells to control</a:t>
            </a:r>
            <a:r>
              <a:rPr lang="en-US" altLang="bg-BG" sz="2700">
                <a:latin typeface="Times New Roman" pitchFamily="18" charset="0"/>
              </a:rPr>
              <a:t> </a:t>
            </a:r>
            <a:r>
              <a:rPr lang="bg-BG" altLang="bg-BG" sz="2700">
                <a:latin typeface="Times New Roman" pitchFamily="18" charset="0"/>
              </a:rPr>
              <a:t>their water content osmotically; </a:t>
            </a:r>
            <a:r>
              <a:rPr lang="bg-BG" altLang="bg-BG" sz="2700" i="1">
                <a:solidFill>
                  <a:srgbClr val="92D050"/>
                </a:solidFill>
                <a:latin typeface="Times New Roman" pitchFamily="18" charset="0"/>
              </a:rPr>
              <a:t>without functioning (Na</a:t>
            </a:r>
            <a:r>
              <a:rPr lang="en-US" altLang="bg-BG" sz="2700" i="1">
                <a:solidFill>
                  <a:srgbClr val="92D050"/>
                </a:solidFill>
                <a:latin typeface="Times New Roman" pitchFamily="18" charset="0"/>
              </a:rPr>
              <a:t>-</a:t>
            </a:r>
            <a:r>
              <a:rPr lang="bg-BG" altLang="bg-BG" sz="2700" i="1">
                <a:solidFill>
                  <a:srgbClr val="92D050"/>
                </a:solidFill>
                <a:latin typeface="Times New Roman" pitchFamily="18" charset="0"/>
              </a:rPr>
              <a:t>K)–ATPases</a:t>
            </a:r>
            <a:r>
              <a:rPr lang="en-US" altLang="bg-BG" sz="2700" i="1">
                <a:solidFill>
                  <a:srgbClr val="92D050"/>
                </a:solidFill>
                <a:latin typeface="Times New Roman" pitchFamily="18" charset="0"/>
              </a:rPr>
              <a:t> </a:t>
            </a:r>
            <a:r>
              <a:rPr lang="bg-BG" altLang="bg-BG" sz="2700" i="1">
                <a:solidFill>
                  <a:srgbClr val="92D050"/>
                </a:solidFill>
                <a:latin typeface="Times New Roman" pitchFamily="18" charset="0"/>
              </a:rPr>
              <a:t>to maintain a low internal [Na]</a:t>
            </a:r>
            <a:r>
              <a:rPr lang="en-US" altLang="bg-BG" sz="2700" i="1" baseline="-25000">
                <a:solidFill>
                  <a:srgbClr val="92D050"/>
                </a:solidFill>
                <a:latin typeface="Times New Roman" pitchFamily="18" charset="0"/>
              </a:rPr>
              <a:t>i</a:t>
            </a:r>
            <a:r>
              <a:rPr lang="bg-BG" altLang="bg-BG" sz="2700" i="1">
                <a:solidFill>
                  <a:srgbClr val="92D050"/>
                </a:solidFill>
                <a:latin typeface="Times New Roman" pitchFamily="18" charset="0"/>
              </a:rPr>
              <a:t>, water would osmotically rush in to such</a:t>
            </a:r>
            <a:r>
              <a:rPr lang="en-US" altLang="bg-BG" sz="2700" i="1">
                <a:solidFill>
                  <a:srgbClr val="92D050"/>
                </a:solidFill>
                <a:latin typeface="Times New Roman" pitchFamily="18" charset="0"/>
              </a:rPr>
              <a:t> </a:t>
            </a:r>
            <a:r>
              <a:rPr lang="bg-BG" altLang="bg-BG" sz="2700" i="1">
                <a:solidFill>
                  <a:srgbClr val="92D050"/>
                </a:solidFill>
                <a:latin typeface="Times New Roman" pitchFamily="18" charset="0"/>
              </a:rPr>
              <a:t>an extent that animal cells, which lack cell walls, would swell and burst. </a:t>
            </a:r>
            <a:endParaRPr lang="en-US" altLang="bg-BG" sz="2700" i="1">
              <a:solidFill>
                <a:srgbClr val="92D050"/>
              </a:solidFill>
              <a:latin typeface="Times New Roman" pitchFamily="18" charset="0"/>
            </a:endParaRPr>
          </a:p>
          <a:p>
            <a:pPr eaLnBrk="1" hangingPunct="1">
              <a:spcBef>
                <a:spcPts val="1200"/>
              </a:spcBef>
              <a:buClrTx/>
              <a:buFontTx/>
              <a:buNone/>
            </a:pPr>
            <a:r>
              <a:rPr lang="bg-BG" altLang="bg-BG" sz="2700">
                <a:latin typeface="Times New Roman" pitchFamily="18" charset="0"/>
              </a:rPr>
              <a:t>The</a:t>
            </a:r>
            <a:r>
              <a:rPr lang="en-US" altLang="bg-BG" sz="2700">
                <a:latin typeface="Times New Roman" pitchFamily="18" charset="0"/>
              </a:rPr>
              <a:t> </a:t>
            </a:r>
            <a:r>
              <a:rPr lang="bg-BG" altLang="bg-BG" sz="2700">
                <a:latin typeface="Times New Roman" pitchFamily="18" charset="0"/>
              </a:rPr>
              <a:t>electrochemical gradient generated by (Na</a:t>
            </a:r>
            <a:r>
              <a:rPr lang="en-US" altLang="bg-BG" sz="2700">
                <a:latin typeface="Times New Roman" pitchFamily="18" charset="0"/>
              </a:rPr>
              <a:t>-</a:t>
            </a:r>
            <a:r>
              <a:rPr lang="bg-BG" altLang="bg-BG" sz="2700">
                <a:latin typeface="Times New Roman" pitchFamily="18" charset="0"/>
              </a:rPr>
              <a:t>K)–ATPase is also</a:t>
            </a:r>
            <a:r>
              <a:rPr lang="en-US" altLang="bg-BG" sz="2700">
                <a:latin typeface="Times New Roman" pitchFamily="18" charset="0"/>
              </a:rPr>
              <a:t> </a:t>
            </a:r>
            <a:r>
              <a:rPr lang="bg-BG" altLang="bg-BG" sz="2700">
                <a:latin typeface="Times New Roman" pitchFamily="18" charset="0"/>
              </a:rPr>
              <a:t>responsible for the electrical excitability of nerve cells.</a:t>
            </a:r>
          </a:p>
        </p:txBody>
      </p:sp>
      <p:grpSp>
        <p:nvGrpSpPr>
          <p:cNvPr id="8196" name="Group 7"/>
          <p:cNvGrpSpPr>
            <a:grpSpLocks/>
          </p:cNvGrpSpPr>
          <p:nvPr/>
        </p:nvGrpSpPr>
        <p:grpSpPr bwMode="auto">
          <a:xfrm>
            <a:off x="5651500" y="1916113"/>
            <a:ext cx="719138" cy="71437"/>
            <a:chOff x="3560" y="1207"/>
            <a:chExt cx="453" cy="45"/>
          </a:xfrm>
        </p:grpSpPr>
        <p:sp>
          <p:nvSpPr>
            <p:cNvPr id="8197" name="Line 5"/>
            <p:cNvSpPr>
              <a:spLocks noChangeShapeType="1"/>
            </p:cNvSpPr>
            <p:nvPr/>
          </p:nvSpPr>
          <p:spPr bwMode="auto">
            <a:xfrm>
              <a:off x="3560" y="1207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8198" name="Line 6"/>
            <p:cNvSpPr>
              <a:spLocks noChangeShapeType="1"/>
            </p:cNvSpPr>
            <p:nvPr/>
          </p:nvSpPr>
          <p:spPr bwMode="auto">
            <a:xfrm>
              <a:off x="3560" y="1252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bg-BG"/>
            </a:p>
          </p:txBody>
        </p:sp>
      </p:grp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95288" y="115888"/>
            <a:ext cx="8064500" cy="441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Char char="•"/>
              <a:defRPr sz="28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imes New Roman" pitchFamily="18" charset="0"/>
              <a:buChar char="−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bg-BG" altLang="bg-BG" sz="2600">
                <a:latin typeface="Times New Roman" pitchFamily="18" charset="0"/>
              </a:rPr>
              <a:t>The key to the (Na–K)–ATPase is the phosphorylation of a specific</a:t>
            </a:r>
            <a:r>
              <a:rPr lang="en-US" altLang="bg-BG" sz="2600">
                <a:latin typeface="Times New Roman" pitchFamily="18" charset="0"/>
              </a:rPr>
              <a:t> </a:t>
            </a:r>
            <a:r>
              <a:rPr lang="bg-BG" altLang="bg-BG" sz="2600">
                <a:latin typeface="Times New Roman" pitchFamily="18" charset="0"/>
              </a:rPr>
              <a:t>Asp residue of the transport protein. </a:t>
            </a:r>
            <a:endParaRPr lang="en-US" altLang="bg-BG" sz="260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bg-BG" altLang="bg-BG" sz="2600">
                <a:latin typeface="Times New Roman" pitchFamily="18" charset="0"/>
              </a:rPr>
              <a:t>ATP phosphorylates the transporter</a:t>
            </a:r>
            <a:r>
              <a:rPr lang="en-US" altLang="bg-BG" sz="2600">
                <a:latin typeface="Times New Roman" pitchFamily="18" charset="0"/>
              </a:rPr>
              <a:t> </a:t>
            </a:r>
            <a:r>
              <a:rPr lang="bg-BG" altLang="bg-BG" sz="2600">
                <a:latin typeface="Times New Roman" pitchFamily="18" charset="0"/>
              </a:rPr>
              <a:t>only in the presence of Na, whereas the resulting aspartyl phosphate</a:t>
            </a:r>
            <a:r>
              <a:rPr lang="en-US" altLang="bg-BG" sz="2600">
                <a:latin typeface="Times New Roman" pitchFamily="18" charset="0"/>
              </a:rPr>
              <a:t> </a:t>
            </a:r>
            <a:r>
              <a:rPr lang="bg-BG" altLang="bg-BG" sz="2600">
                <a:latin typeface="Times New Roman" pitchFamily="18" charset="0"/>
              </a:rPr>
              <a:t>residue</a:t>
            </a:r>
            <a:r>
              <a:rPr lang="en-US" altLang="bg-BG" sz="2600">
                <a:latin typeface="Times New Roman" pitchFamily="18" charset="0"/>
              </a:rPr>
              <a:t> </a:t>
            </a:r>
            <a:r>
              <a:rPr lang="bg-BG" altLang="bg-BG" sz="2600">
                <a:latin typeface="Times New Roman" pitchFamily="18" charset="0"/>
              </a:rPr>
              <a:t>is subject</a:t>
            </a:r>
            <a:r>
              <a:rPr lang="en-US" altLang="bg-BG" sz="2600">
                <a:latin typeface="Times New Roman" pitchFamily="18" charset="0"/>
              </a:rPr>
              <a:t>ed</a:t>
            </a:r>
            <a:r>
              <a:rPr lang="bg-BG" altLang="bg-BG" sz="2600">
                <a:latin typeface="Times New Roman" pitchFamily="18" charset="0"/>
              </a:rPr>
              <a:t> to hydrolysis only in the presence of K. </a:t>
            </a:r>
            <a:endParaRPr lang="en-US" altLang="bg-BG" sz="2600">
              <a:latin typeface="Times New Roman" pitchFamily="18" charset="0"/>
            </a:endParaRPr>
          </a:p>
          <a:p>
            <a:pPr eaLnBrk="1" hangingPunct="1">
              <a:spcBef>
                <a:spcPts val="2400"/>
              </a:spcBef>
              <a:buClrTx/>
              <a:buFontTx/>
              <a:buNone/>
            </a:pPr>
            <a:r>
              <a:rPr lang="bg-BG" altLang="bg-BG" sz="2600">
                <a:latin typeface="Times New Roman" pitchFamily="18" charset="0"/>
              </a:rPr>
              <a:t>This suggests that the</a:t>
            </a:r>
            <a:r>
              <a:rPr lang="en-US" altLang="bg-BG" sz="2600">
                <a:latin typeface="Times New Roman" pitchFamily="18" charset="0"/>
              </a:rPr>
              <a:t> </a:t>
            </a:r>
            <a:r>
              <a:rPr lang="bg-BG" altLang="bg-BG" sz="2600">
                <a:latin typeface="Times New Roman" pitchFamily="18" charset="0"/>
              </a:rPr>
              <a:t>(Na–K)–ATPase has </a:t>
            </a:r>
            <a:r>
              <a:rPr lang="bg-BG" altLang="bg-BG" sz="2600">
                <a:solidFill>
                  <a:srgbClr val="92D050"/>
                </a:solidFill>
                <a:latin typeface="Times New Roman" pitchFamily="18" charset="0"/>
              </a:rPr>
              <a:t>two conformational states </a:t>
            </a:r>
            <a:r>
              <a:rPr lang="bg-BG" altLang="bg-BG" sz="2600">
                <a:latin typeface="Times New Roman" pitchFamily="18" charset="0"/>
              </a:rPr>
              <a:t>(called E</a:t>
            </a:r>
            <a:r>
              <a:rPr lang="bg-BG" altLang="bg-BG" sz="2600" baseline="-25000">
                <a:latin typeface="Times New Roman" pitchFamily="18" charset="0"/>
              </a:rPr>
              <a:t>1</a:t>
            </a:r>
            <a:r>
              <a:rPr lang="bg-BG" altLang="bg-BG" sz="2600">
                <a:latin typeface="Times New Roman" pitchFamily="18" charset="0"/>
              </a:rPr>
              <a:t> and E</a:t>
            </a:r>
            <a:r>
              <a:rPr lang="bg-BG" altLang="bg-BG" sz="2600" baseline="-25000">
                <a:latin typeface="Times New Roman" pitchFamily="18" charset="0"/>
              </a:rPr>
              <a:t>2</a:t>
            </a:r>
            <a:r>
              <a:rPr lang="bg-BG" altLang="bg-BG" sz="2600">
                <a:latin typeface="Times New Roman" pitchFamily="18" charset="0"/>
              </a:rPr>
              <a:t>)</a:t>
            </a:r>
            <a:r>
              <a:rPr lang="en-US" altLang="bg-BG" sz="2600">
                <a:latin typeface="Times New Roman" pitchFamily="18" charset="0"/>
              </a:rPr>
              <a:t> </a:t>
            </a:r>
            <a:r>
              <a:rPr lang="bg-BG" altLang="bg-BG" sz="2600">
                <a:solidFill>
                  <a:srgbClr val="92D050"/>
                </a:solidFill>
                <a:latin typeface="Times New Roman" pitchFamily="18" charset="0"/>
              </a:rPr>
              <a:t>with different structures, different catalytic activities, and different ligand</a:t>
            </a:r>
            <a:r>
              <a:rPr lang="en-US" altLang="bg-BG" sz="2600">
                <a:solidFill>
                  <a:srgbClr val="92D050"/>
                </a:solidFill>
                <a:latin typeface="Times New Roman" pitchFamily="18" charset="0"/>
              </a:rPr>
              <a:t> </a:t>
            </a:r>
            <a:r>
              <a:rPr lang="bg-BG" altLang="bg-BG" sz="2600">
                <a:solidFill>
                  <a:srgbClr val="92D050"/>
                </a:solidFill>
                <a:latin typeface="Times New Roman" pitchFamily="18" charset="0"/>
              </a:rPr>
              <a:t>specificities.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bg-BG" altLang="bg-BG" sz="2800">
              <a:latin typeface="Times New Roman" pitchFamily="18" charset="0"/>
            </a:endParaRPr>
          </a:p>
        </p:txBody>
      </p:sp>
      <p:pic>
        <p:nvPicPr>
          <p:cNvPr id="9219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656013"/>
            <a:ext cx="5430837" cy="301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50825" y="0"/>
            <a:ext cx="8713788" cy="673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>
              <a:defRPr/>
            </a:pPr>
            <a:r>
              <a:rPr lang="bg-BG" altLang="bg-BG" sz="2700" dirty="0" smtClean="0">
                <a:latin typeface="Times New Roman" pitchFamily="18" charset="0"/>
              </a:rPr>
              <a:t>The protein appears to operate in the following manner:</a:t>
            </a:r>
          </a:p>
          <a:p>
            <a:pPr marL="514350" indent="-514350" eaLnBrk="1" hangingPunct="1">
              <a:spcBef>
                <a:spcPts val="200"/>
              </a:spcBef>
              <a:buFont typeface="+mj-lt"/>
              <a:buAutoNum type="arabicPeriod"/>
              <a:defRPr/>
            </a:pPr>
            <a:r>
              <a:rPr lang="bg-BG" altLang="bg-BG" sz="2700" dirty="0" smtClean="0">
                <a:latin typeface="Times New Roman" pitchFamily="18" charset="0"/>
              </a:rPr>
              <a:t>The transporter in the </a:t>
            </a:r>
            <a:r>
              <a:rPr lang="bg-BG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E</a:t>
            </a:r>
            <a:r>
              <a:rPr lang="bg-BG" altLang="bg-BG" sz="2700" baseline="-25000" dirty="0" smtClean="0">
                <a:solidFill>
                  <a:schemeClr val="tx2"/>
                </a:solidFill>
                <a:latin typeface="Times New Roman" pitchFamily="18" charset="0"/>
              </a:rPr>
              <a:t>1</a:t>
            </a:r>
            <a:r>
              <a:rPr lang="bg-BG" altLang="bg-BG" sz="2700" dirty="0" smtClean="0">
                <a:latin typeface="Times New Roman" pitchFamily="18" charset="0"/>
              </a:rPr>
              <a:t> state binds </a:t>
            </a:r>
            <a:r>
              <a:rPr lang="en-US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3</a:t>
            </a:r>
            <a:r>
              <a:rPr lang="bg-BG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Na</a:t>
            </a:r>
            <a:r>
              <a:rPr lang="en-US" altLang="bg-BG" sz="2700" baseline="30000" dirty="0" smtClean="0">
                <a:solidFill>
                  <a:schemeClr val="tx2"/>
                </a:solidFill>
                <a:latin typeface="Times New Roman" pitchFamily="18" charset="0"/>
              </a:rPr>
              <a:t>+</a:t>
            </a:r>
            <a:r>
              <a:rPr lang="bg-BG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altLang="bg-BG" sz="2700" dirty="0" smtClean="0">
                <a:latin typeface="Times New Roman" pitchFamily="18" charset="0"/>
              </a:rPr>
              <a:t>inside the cell</a:t>
            </a:r>
            <a:r>
              <a:rPr lang="en-US" altLang="bg-BG" sz="2700" dirty="0" smtClean="0">
                <a:latin typeface="Times New Roman" pitchFamily="18" charset="0"/>
              </a:rPr>
              <a:t> </a:t>
            </a:r>
            <a:r>
              <a:rPr lang="bg-BG" altLang="bg-BG" sz="2700" dirty="0" smtClean="0">
                <a:latin typeface="Times New Roman" pitchFamily="18" charset="0"/>
              </a:rPr>
              <a:t>and then binds </a:t>
            </a:r>
            <a:r>
              <a:rPr lang="bg-BG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ATP</a:t>
            </a:r>
            <a:r>
              <a:rPr lang="bg-BG" altLang="bg-BG" sz="2700" dirty="0" smtClean="0">
                <a:latin typeface="Times New Roman" pitchFamily="18" charset="0"/>
              </a:rPr>
              <a:t> to yield an </a:t>
            </a:r>
            <a:r>
              <a:rPr lang="bg-BG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E</a:t>
            </a:r>
            <a:r>
              <a:rPr lang="bg-BG" altLang="bg-BG" sz="2700" baseline="-25000" dirty="0" smtClean="0">
                <a:solidFill>
                  <a:schemeClr val="tx2"/>
                </a:solidFill>
                <a:latin typeface="Times New Roman" pitchFamily="18" charset="0"/>
              </a:rPr>
              <a:t>1</a:t>
            </a:r>
            <a:r>
              <a:rPr lang="en-US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-</a:t>
            </a:r>
            <a:r>
              <a:rPr lang="bg-BG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ATP</a:t>
            </a:r>
            <a:r>
              <a:rPr lang="en-US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-</a:t>
            </a:r>
            <a:r>
              <a:rPr lang="bg-BG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3 Na</a:t>
            </a:r>
            <a:r>
              <a:rPr lang="en-US" altLang="bg-BG" sz="2700" baseline="30000" dirty="0" smtClean="0">
                <a:solidFill>
                  <a:schemeClr val="tx2"/>
                </a:solidFill>
                <a:latin typeface="Times New Roman" pitchFamily="18" charset="0"/>
              </a:rPr>
              <a:t>+</a:t>
            </a:r>
            <a:r>
              <a:rPr lang="bg-BG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altLang="bg-BG" sz="2700" dirty="0" smtClean="0">
                <a:latin typeface="Times New Roman" pitchFamily="18" charset="0"/>
              </a:rPr>
              <a:t>complex.</a:t>
            </a:r>
          </a:p>
          <a:p>
            <a:pPr marL="514350" indent="-51435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bg-BG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ATP</a:t>
            </a:r>
            <a:r>
              <a:rPr lang="bg-BG" altLang="bg-BG" sz="2700" dirty="0" smtClean="0">
                <a:latin typeface="Times New Roman" pitchFamily="18" charset="0"/>
              </a:rPr>
              <a:t> hydrolysis produces </a:t>
            </a:r>
            <a:r>
              <a:rPr lang="bg-BG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ADP</a:t>
            </a:r>
            <a:r>
              <a:rPr lang="bg-BG" altLang="bg-BG" sz="2700" dirty="0" smtClean="0">
                <a:latin typeface="Times New Roman" pitchFamily="18" charset="0"/>
              </a:rPr>
              <a:t> and a “high-energy” aspartyl phosphate</a:t>
            </a:r>
            <a:r>
              <a:rPr lang="en-US" altLang="bg-BG" sz="2700" dirty="0" smtClean="0">
                <a:latin typeface="Times New Roman" pitchFamily="18" charset="0"/>
              </a:rPr>
              <a:t> </a:t>
            </a:r>
            <a:r>
              <a:rPr lang="bg-BG" altLang="bg-BG" sz="2700" dirty="0" smtClean="0">
                <a:latin typeface="Times New Roman" pitchFamily="18" charset="0"/>
              </a:rPr>
              <a:t>intermediate </a:t>
            </a:r>
            <a:r>
              <a:rPr lang="bg-BG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E</a:t>
            </a:r>
            <a:r>
              <a:rPr lang="bg-BG" altLang="bg-BG" sz="2700" baseline="-25000" dirty="0" smtClean="0">
                <a:solidFill>
                  <a:schemeClr val="tx2"/>
                </a:solidFill>
                <a:latin typeface="Times New Roman" pitchFamily="18" charset="0"/>
              </a:rPr>
              <a:t>1</a:t>
            </a:r>
            <a:r>
              <a:rPr lang="en-US" altLang="bg-BG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~</a:t>
            </a:r>
            <a:r>
              <a:rPr lang="bg-BG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en-US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-</a:t>
            </a:r>
            <a:r>
              <a:rPr lang="bg-BG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3 Na</a:t>
            </a:r>
            <a:r>
              <a:rPr lang="en-US" altLang="bg-BG" sz="2700" baseline="30000" dirty="0" smtClean="0">
                <a:solidFill>
                  <a:schemeClr val="tx2"/>
                </a:solidFill>
                <a:latin typeface="Times New Roman" pitchFamily="18" charset="0"/>
              </a:rPr>
              <a:t>+</a:t>
            </a:r>
            <a:r>
              <a:rPr lang="bg-BG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altLang="bg-BG" sz="2700" dirty="0" smtClean="0">
                <a:latin typeface="Times New Roman" pitchFamily="18" charset="0"/>
              </a:rPr>
              <a:t>(</a:t>
            </a:r>
            <a:r>
              <a:rPr lang="en-US" altLang="bg-BG" sz="2700" dirty="0" smtClean="0">
                <a:latin typeface="Times New Roman" pitchFamily="18" charset="0"/>
              </a:rPr>
              <a:t>~ </a:t>
            </a:r>
            <a:r>
              <a:rPr lang="bg-BG" altLang="bg-BG" sz="2700" dirty="0" smtClean="0">
                <a:latin typeface="Times New Roman" pitchFamily="18" charset="0"/>
              </a:rPr>
              <a:t>indicates a “high-energy”</a:t>
            </a:r>
            <a:r>
              <a:rPr lang="en-US" altLang="bg-BG" sz="2700" dirty="0" smtClean="0">
                <a:latin typeface="Times New Roman" pitchFamily="18" charset="0"/>
              </a:rPr>
              <a:t> </a:t>
            </a:r>
            <a:r>
              <a:rPr lang="bg-BG" altLang="bg-BG" sz="2700" dirty="0" smtClean="0">
                <a:latin typeface="Times New Roman" pitchFamily="18" charset="0"/>
              </a:rPr>
              <a:t>bond).</a:t>
            </a:r>
          </a:p>
          <a:p>
            <a:pPr marL="514350" indent="-51435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bg-BG" altLang="bg-BG" sz="2700" dirty="0" smtClean="0">
                <a:latin typeface="Times New Roman" pitchFamily="18" charset="0"/>
              </a:rPr>
              <a:t>This “high-energy” intermediate relaxes to its “low-energy” conformation,</a:t>
            </a:r>
            <a:r>
              <a:rPr lang="en-US" altLang="bg-BG" sz="2700" dirty="0" smtClean="0">
                <a:latin typeface="Times New Roman" pitchFamily="18" charset="0"/>
              </a:rPr>
              <a:t> </a:t>
            </a:r>
            <a:r>
              <a:rPr lang="bg-BG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E</a:t>
            </a:r>
            <a:r>
              <a:rPr lang="bg-BG" altLang="bg-BG" sz="2700" baseline="-25000" dirty="0" smtClean="0">
                <a:solidFill>
                  <a:schemeClr val="tx2"/>
                </a:solidFill>
                <a:latin typeface="Times New Roman" pitchFamily="18" charset="0"/>
              </a:rPr>
              <a:t>2</a:t>
            </a:r>
            <a:r>
              <a:rPr lang="en-US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-</a:t>
            </a:r>
            <a:r>
              <a:rPr lang="bg-BG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en-US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-</a:t>
            </a:r>
            <a:r>
              <a:rPr lang="bg-BG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3 Na</a:t>
            </a:r>
            <a:r>
              <a:rPr lang="en-US" altLang="bg-BG" sz="2700" baseline="30000" dirty="0" smtClean="0">
                <a:solidFill>
                  <a:schemeClr val="tx2"/>
                </a:solidFill>
                <a:latin typeface="Times New Roman" pitchFamily="18" charset="0"/>
              </a:rPr>
              <a:t>+</a:t>
            </a:r>
            <a:r>
              <a:rPr lang="bg-BG" altLang="bg-BG" sz="2700" dirty="0" smtClean="0">
                <a:latin typeface="Times New Roman" pitchFamily="18" charset="0"/>
              </a:rPr>
              <a:t>, and releases its bound </a:t>
            </a:r>
            <a:r>
              <a:rPr lang="bg-BG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Na</a:t>
            </a:r>
            <a:r>
              <a:rPr lang="en-US" altLang="bg-BG" sz="2700" baseline="30000" dirty="0" smtClean="0">
                <a:solidFill>
                  <a:schemeClr val="tx2"/>
                </a:solidFill>
                <a:latin typeface="Times New Roman" pitchFamily="18" charset="0"/>
              </a:rPr>
              <a:t>+</a:t>
            </a:r>
            <a:r>
              <a:rPr lang="bg-BG" altLang="bg-BG" sz="2700" dirty="0" smtClean="0">
                <a:latin typeface="Times New Roman" pitchFamily="18" charset="0"/>
              </a:rPr>
              <a:t> outside the cell.</a:t>
            </a:r>
            <a:r>
              <a:rPr lang="en-US" altLang="bg-BG" sz="2700" dirty="0" smtClean="0">
                <a:latin typeface="Times New Roman" pitchFamily="18" charset="0"/>
              </a:rPr>
              <a:t> </a:t>
            </a:r>
          </a:p>
          <a:p>
            <a:pPr marL="514350" indent="-51435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bg-BG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E</a:t>
            </a:r>
            <a:r>
              <a:rPr lang="bg-BG" altLang="bg-BG" sz="2700" baseline="-25000" dirty="0" smtClean="0">
                <a:solidFill>
                  <a:schemeClr val="tx2"/>
                </a:solidFill>
                <a:latin typeface="Times New Roman" pitchFamily="18" charset="0"/>
              </a:rPr>
              <a:t>2</a:t>
            </a:r>
            <a:r>
              <a:rPr lang="en-US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-</a:t>
            </a:r>
            <a:r>
              <a:rPr lang="bg-BG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bg-BG" altLang="bg-BG" sz="2700" dirty="0" smtClean="0">
                <a:latin typeface="Times New Roman" pitchFamily="18" charset="0"/>
              </a:rPr>
              <a:t> binds </a:t>
            </a:r>
            <a:r>
              <a:rPr lang="en-US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2</a:t>
            </a:r>
            <a:r>
              <a:rPr lang="bg-BG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K</a:t>
            </a:r>
            <a:r>
              <a:rPr lang="en-US" altLang="bg-BG" sz="2700" baseline="30000" dirty="0" smtClean="0">
                <a:solidFill>
                  <a:schemeClr val="tx2"/>
                </a:solidFill>
                <a:latin typeface="Times New Roman" pitchFamily="18" charset="0"/>
              </a:rPr>
              <a:t>+</a:t>
            </a:r>
            <a:r>
              <a:rPr lang="bg-BG" altLang="bg-BG" sz="2700" dirty="0" smtClean="0">
                <a:latin typeface="Times New Roman" pitchFamily="18" charset="0"/>
              </a:rPr>
              <a:t> ions from outside the cell to form an </a:t>
            </a:r>
            <a:r>
              <a:rPr lang="bg-BG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E</a:t>
            </a:r>
            <a:r>
              <a:rPr lang="bg-BG" altLang="bg-BG" sz="2700" baseline="-25000" dirty="0" smtClean="0">
                <a:solidFill>
                  <a:schemeClr val="tx2"/>
                </a:solidFill>
                <a:latin typeface="Times New Roman" pitchFamily="18" charset="0"/>
              </a:rPr>
              <a:t>2</a:t>
            </a:r>
            <a:r>
              <a:rPr lang="en-US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-</a:t>
            </a:r>
            <a:r>
              <a:rPr lang="bg-BG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en-US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 - </a:t>
            </a:r>
            <a:r>
              <a:rPr lang="bg-BG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2 K</a:t>
            </a:r>
            <a:r>
              <a:rPr lang="en-US" altLang="bg-BG" sz="2700" baseline="30000" dirty="0" smtClean="0">
                <a:solidFill>
                  <a:schemeClr val="tx2"/>
                </a:solidFill>
                <a:latin typeface="Times New Roman" pitchFamily="18" charset="0"/>
              </a:rPr>
              <a:t>+</a:t>
            </a:r>
            <a:r>
              <a:rPr lang="en-US" altLang="bg-BG" sz="2700" dirty="0" smtClean="0">
                <a:latin typeface="Times New Roman" pitchFamily="18" charset="0"/>
              </a:rPr>
              <a:t> </a:t>
            </a:r>
            <a:r>
              <a:rPr lang="bg-BG" altLang="bg-BG" sz="2700" dirty="0" smtClean="0">
                <a:latin typeface="Times New Roman" pitchFamily="18" charset="0"/>
              </a:rPr>
              <a:t>complex.</a:t>
            </a:r>
          </a:p>
          <a:p>
            <a:pPr marL="514350" indent="-51435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bg-BG" altLang="bg-BG" sz="2700" dirty="0" smtClean="0">
                <a:latin typeface="Times New Roman" pitchFamily="18" charset="0"/>
              </a:rPr>
              <a:t>The phosphate group is hydrolyzed, yielding </a:t>
            </a:r>
            <a:r>
              <a:rPr lang="bg-BG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E</a:t>
            </a:r>
            <a:r>
              <a:rPr lang="bg-BG" altLang="bg-BG" sz="2700" baseline="-25000" dirty="0" smtClean="0">
                <a:solidFill>
                  <a:schemeClr val="tx2"/>
                </a:solidFill>
                <a:latin typeface="Times New Roman" pitchFamily="18" charset="0"/>
              </a:rPr>
              <a:t>2</a:t>
            </a:r>
            <a:r>
              <a:rPr lang="bg-BG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-</a:t>
            </a:r>
            <a:r>
              <a:rPr lang="bg-BG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2 K</a:t>
            </a:r>
            <a:r>
              <a:rPr lang="en-US" altLang="bg-BG" sz="2700" baseline="30000" dirty="0" smtClean="0">
                <a:solidFill>
                  <a:schemeClr val="tx2"/>
                </a:solidFill>
                <a:latin typeface="Times New Roman" pitchFamily="18" charset="0"/>
              </a:rPr>
              <a:t>+</a:t>
            </a:r>
            <a:r>
              <a:rPr lang="bg-BG" altLang="bg-BG" sz="2700" dirty="0" smtClean="0">
                <a:latin typeface="Times New Roman" pitchFamily="18" charset="0"/>
              </a:rPr>
              <a:t>.</a:t>
            </a:r>
          </a:p>
          <a:p>
            <a:pPr marL="514350" indent="-51435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bg-BG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E</a:t>
            </a:r>
            <a:r>
              <a:rPr lang="bg-BG" altLang="bg-BG" sz="2700" baseline="-25000" dirty="0" smtClean="0">
                <a:solidFill>
                  <a:schemeClr val="tx2"/>
                </a:solidFill>
                <a:latin typeface="Times New Roman" pitchFamily="18" charset="0"/>
              </a:rPr>
              <a:t>2</a:t>
            </a:r>
            <a:r>
              <a:rPr lang="en-US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-</a:t>
            </a:r>
            <a:r>
              <a:rPr lang="bg-BG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2 K</a:t>
            </a:r>
            <a:r>
              <a:rPr lang="en-US" altLang="bg-BG" sz="2700" baseline="30000" dirty="0" smtClean="0">
                <a:solidFill>
                  <a:schemeClr val="tx2"/>
                </a:solidFill>
                <a:latin typeface="Times New Roman" pitchFamily="18" charset="0"/>
              </a:rPr>
              <a:t>+</a:t>
            </a:r>
            <a:r>
              <a:rPr lang="bg-BG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bg-BG" altLang="bg-BG" sz="2700" dirty="0" smtClean="0">
                <a:latin typeface="Times New Roman" pitchFamily="18" charset="0"/>
              </a:rPr>
              <a:t>changes conformation, releases its two </a:t>
            </a:r>
            <a:r>
              <a:rPr lang="bg-BG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K</a:t>
            </a:r>
            <a:r>
              <a:rPr lang="en-US" altLang="bg-BG" sz="2700" baseline="30000" dirty="0" smtClean="0">
                <a:solidFill>
                  <a:schemeClr val="tx2"/>
                </a:solidFill>
                <a:latin typeface="Times New Roman" pitchFamily="18" charset="0"/>
              </a:rPr>
              <a:t>+</a:t>
            </a:r>
            <a:r>
              <a:rPr lang="bg-BG" altLang="bg-BG" sz="2700" dirty="0" smtClean="0">
                <a:latin typeface="Times New Roman" pitchFamily="18" charset="0"/>
              </a:rPr>
              <a:t> ions inside the</a:t>
            </a:r>
            <a:r>
              <a:rPr lang="en-US" altLang="bg-BG" sz="2700" dirty="0" smtClean="0">
                <a:latin typeface="Times New Roman" pitchFamily="18" charset="0"/>
              </a:rPr>
              <a:t> </a:t>
            </a:r>
            <a:r>
              <a:rPr lang="bg-BG" altLang="bg-BG" sz="2700" dirty="0" smtClean="0">
                <a:latin typeface="Times New Roman" pitchFamily="18" charset="0"/>
              </a:rPr>
              <a:t>cell, and replaces them with three </a:t>
            </a:r>
            <a:r>
              <a:rPr lang="bg-BG" altLang="bg-BG" sz="2700" dirty="0" smtClean="0">
                <a:solidFill>
                  <a:schemeClr val="tx2"/>
                </a:solidFill>
                <a:latin typeface="Times New Roman" pitchFamily="18" charset="0"/>
              </a:rPr>
              <a:t>Na</a:t>
            </a:r>
            <a:r>
              <a:rPr lang="en-US" altLang="bg-BG" sz="2700" baseline="30000" dirty="0" smtClean="0">
                <a:solidFill>
                  <a:schemeClr val="tx2"/>
                </a:solidFill>
                <a:latin typeface="Times New Roman" pitchFamily="18" charset="0"/>
              </a:rPr>
              <a:t>+</a:t>
            </a:r>
            <a:r>
              <a:rPr lang="bg-BG" altLang="bg-BG" sz="2700" dirty="0" smtClean="0">
                <a:latin typeface="Times New Roman" pitchFamily="18" charset="0"/>
              </a:rPr>
              <a:t> ions, thereby completing the</a:t>
            </a:r>
            <a:r>
              <a:rPr lang="en-US" altLang="bg-BG" sz="2700" dirty="0" smtClean="0">
                <a:latin typeface="Times New Roman" pitchFamily="18" charset="0"/>
              </a:rPr>
              <a:t> </a:t>
            </a:r>
            <a:r>
              <a:rPr lang="bg-BG" altLang="bg-BG" sz="2700" dirty="0" smtClean="0">
                <a:latin typeface="Times New Roman" pitchFamily="18" charset="0"/>
              </a:rPr>
              <a:t>transport cycle.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9038" y="2398713"/>
            <a:ext cx="11807826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2317</TotalTime>
  <Words>2211</Words>
  <Application>Microsoft Office PowerPoint</Application>
  <PresentationFormat>On-screen Show (4:3)</PresentationFormat>
  <Paragraphs>100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Fireworks</vt:lpstr>
      <vt:lpstr>PowerPoint Presentation</vt:lpstr>
      <vt:lpstr>PowerPoint Presentation</vt:lpstr>
      <vt:lpstr>PowerPoint Presentation</vt:lpstr>
      <vt:lpstr>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Ca2+–ATPase </vt:lpstr>
      <vt:lpstr>PowerPoint Presentation</vt:lpstr>
      <vt:lpstr>PowerPoint Presentation</vt:lpstr>
      <vt:lpstr>PowerPoint Presentation</vt:lpstr>
      <vt:lpstr>Ion Gradient–Driven Active Transport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user</cp:lastModifiedBy>
  <cp:revision>109</cp:revision>
  <dcterms:created xsi:type="dcterms:W3CDTF">2006-10-31T09:30:53Z</dcterms:created>
  <dcterms:modified xsi:type="dcterms:W3CDTF">2016-10-12T15:36:52Z</dcterms:modified>
</cp:coreProperties>
</file>