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mtClean="0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8"/>
                    <a:ext cx="2919" cy="21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bg-BG" altLang="bg-BG" smtClean="0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bg-BG" altLang="bg-BG" smtClean="0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5 w 2736"/>
                        <a:gd name="T5" fmla="*/ 1 h 504"/>
                        <a:gd name="T6" fmla="*/ 68 w 2736"/>
                        <a:gd name="T7" fmla="*/ 1 h 504"/>
                        <a:gd name="T8" fmla="*/ 68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9 h 791"/>
                        <a:gd name="T8" fmla="*/ 10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10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25 h 504"/>
                        <a:gd name="T2" fmla="*/ 32 w 2736"/>
                        <a:gd name="T3" fmla="*/ 8 h 504"/>
                        <a:gd name="T4" fmla="*/ 66 w 2736"/>
                        <a:gd name="T5" fmla="*/ 1 h 504"/>
                        <a:gd name="T6" fmla="*/ 101 w 2736"/>
                        <a:gd name="T7" fmla="*/ 1 h 504"/>
                        <a:gd name="T8" fmla="*/ 101 w 2736"/>
                        <a:gd name="T9" fmla="*/ 5 h 504"/>
                        <a:gd name="T10" fmla="*/ 66 w 2736"/>
                        <a:gd name="T11" fmla="*/ 5 h 504"/>
                        <a:gd name="T12" fmla="*/ 24 w 2736"/>
                        <a:gd name="T13" fmla="*/ 14 h 504"/>
                        <a:gd name="T14" fmla="*/ 0 w 2736"/>
                        <a:gd name="T15" fmla="*/ 2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4 w 1769"/>
                        <a:gd name="T3" fmla="*/ 3 h 791"/>
                        <a:gd name="T4" fmla="*/ 10 w 1769"/>
                        <a:gd name="T5" fmla="*/ 10 h 791"/>
                        <a:gd name="T6" fmla="*/ 14 w 1769"/>
                        <a:gd name="T7" fmla="*/ 22 h 791"/>
                        <a:gd name="T8" fmla="*/ 15 w 1769"/>
                        <a:gd name="T9" fmla="*/ 31 h 791"/>
                        <a:gd name="T10" fmla="*/ 14 w 1769"/>
                        <a:gd name="T11" fmla="*/ 40 h 791"/>
                        <a:gd name="T12" fmla="*/ 13 w 1769"/>
                        <a:gd name="T13" fmla="*/ 32 h 791"/>
                        <a:gd name="T14" fmla="*/ 12 w 1769"/>
                        <a:gd name="T15" fmla="*/ 23 h 791"/>
                        <a:gd name="T16" fmla="*/ 9 w 1769"/>
                        <a:gd name="T17" fmla="*/ 15 h 791"/>
                        <a:gd name="T18" fmla="*/ 5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23 w 2736"/>
                        <a:gd name="T3" fmla="*/ 3 h 504"/>
                        <a:gd name="T4" fmla="*/ 47 w 2736"/>
                        <a:gd name="T5" fmla="*/ 1 h 504"/>
                        <a:gd name="T6" fmla="*/ 72 w 2736"/>
                        <a:gd name="T7" fmla="*/ 1 h 504"/>
                        <a:gd name="T8" fmla="*/ 72 w 2736"/>
                        <a:gd name="T9" fmla="*/ 2 h 504"/>
                        <a:gd name="T10" fmla="*/ 46 w 2736"/>
                        <a:gd name="T11" fmla="*/ 2 h 504"/>
                        <a:gd name="T12" fmla="*/ 17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7 h 791"/>
                        <a:gd name="T8" fmla="*/ 10 w 1769"/>
                        <a:gd name="T9" fmla="*/ 10 h 791"/>
                        <a:gd name="T10" fmla="*/ 10 w 1769"/>
                        <a:gd name="T11" fmla="*/ 14 h 791"/>
                        <a:gd name="T12" fmla="*/ 9 w 1769"/>
                        <a:gd name="T13" fmla="*/ 11 h 791"/>
                        <a:gd name="T14" fmla="*/ 8 w 1769"/>
                        <a:gd name="T15" fmla="*/ 8 h 791"/>
                        <a:gd name="T16" fmla="*/ 7 w 1769"/>
                        <a:gd name="T17" fmla="*/ 5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19 h 504"/>
                        <a:gd name="T2" fmla="*/ 17 w 2736"/>
                        <a:gd name="T3" fmla="*/ 7 h 504"/>
                        <a:gd name="T4" fmla="*/ 36 w 2736"/>
                        <a:gd name="T5" fmla="*/ 1 h 504"/>
                        <a:gd name="T6" fmla="*/ 55 w 2736"/>
                        <a:gd name="T7" fmla="*/ 1 h 504"/>
                        <a:gd name="T8" fmla="*/ 54 w 2736"/>
                        <a:gd name="T9" fmla="*/ 4 h 504"/>
                        <a:gd name="T10" fmla="*/ 36 w 2736"/>
                        <a:gd name="T11" fmla="*/ 4 h 504"/>
                        <a:gd name="T12" fmla="*/ 13 w 2736"/>
                        <a:gd name="T13" fmla="*/ 11 h 504"/>
                        <a:gd name="T14" fmla="*/ 0 w 2736"/>
                        <a:gd name="T15" fmla="*/ 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2 h 791"/>
                        <a:gd name="T4" fmla="*/ 5 w 1769"/>
                        <a:gd name="T5" fmla="*/ 7 h 791"/>
                        <a:gd name="T6" fmla="*/ 7 w 1769"/>
                        <a:gd name="T7" fmla="*/ 17 h 791"/>
                        <a:gd name="T8" fmla="*/ 8 w 1769"/>
                        <a:gd name="T9" fmla="*/ 23 h 791"/>
                        <a:gd name="T10" fmla="*/ 8 w 1769"/>
                        <a:gd name="T11" fmla="*/ 31 h 791"/>
                        <a:gd name="T12" fmla="*/ 7 w 1769"/>
                        <a:gd name="T13" fmla="*/ 25 h 791"/>
                        <a:gd name="T14" fmla="*/ 6 w 1769"/>
                        <a:gd name="T15" fmla="*/ 17 h 791"/>
                        <a:gd name="T16" fmla="*/ 5 w 1769"/>
                        <a:gd name="T17" fmla="*/ 11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9 w 2736"/>
                        <a:gd name="T3" fmla="*/ 4 h 504"/>
                        <a:gd name="T4" fmla="*/ 19 w 2736"/>
                        <a:gd name="T5" fmla="*/ 1 h 504"/>
                        <a:gd name="T6" fmla="*/ 28 w 2736"/>
                        <a:gd name="T7" fmla="*/ 1 h 504"/>
                        <a:gd name="T8" fmla="*/ 28 w 2736"/>
                        <a:gd name="T9" fmla="*/ 2 h 504"/>
                        <a:gd name="T10" fmla="*/ 18 w 2736"/>
                        <a:gd name="T11" fmla="*/ 2 h 504"/>
                        <a:gd name="T12" fmla="*/ 7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4 h 791"/>
                        <a:gd name="T6" fmla="*/ 4 w 1769"/>
                        <a:gd name="T7" fmla="*/ 9 h 791"/>
                        <a:gd name="T8" fmla="*/ 4 w 1769"/>
                        <a:gd name="T9" fmla="*/ 12 h 791"/>
                        <a:gd name="T10" fmla="*/ 4 w 1769"/>
                        <a:gd name="T11" fmla="*/ 17 h 791"/>
                        <a:gd name="T12" fmla="*/ 4 w 1769"/>
                        <a:gd name="T13" fmla="*/ 14 h 791"/>
                        <a:gd name="T14" fmla="*/ 3 w 1769"/>
                        <a:gd name="T15" fmla="*/ 9 h 791"/>
                        <a:gd name="T16" fmla="*/ 3 w 1769"/>
                        <a:gd name="T17" fmla="*/ 7 h 791"/>
                        <a:gd name="T18" fmla="*/ 1 w 1769"/>
                        <a:gd name="T19" fmla="*/ 4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4 w 2736"/>
                        <a:gd name="T3" fmla="*/ 0 h 504"/>
                        <a:gd name="T4" fmla="*/ 8 w 2736"/>
                        <a:gd name="T5" fmla="*/ 0 h 504"/>
                        <a:gd name="T6" fmla="*/ 13 w 2736"/>
                        <a:gd name="T7" fmla="*/ 0 h 504"/>
                        <a:gd name="T8" fmla="*/ 13 w 2736"/>
                        <a:gd name="T9" fmla="*/ 0 h 504"/>
                        <a:gd name="T10" fmla="*/ 8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1 h 791"/>
                        <a:gd name="T10" fmla="*/ 2 w 1769"/>
                        <a:gd name="T11" fmla="*/ 1 h 791"/>
                        <a:gd name="T12" fmla="*/ 2 w 1769"/>
                        <a:gd name="T13" fmla="*/ 1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0 h 791"/>
                        <a:gd name="T10" fmla="*/ 0 w 1769"/>
                        <a:gd name="T11" fmla="*/ 1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9 h 791"/>
                        <a:gd name="T8" fmla="*/ 10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10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26 h 504"/>
                        <a:gd name="T2" fmla="*/ 32 w 2736"/>
                        <a:gd name="T3" fmla="*/ 8 h 504"/>
                        <a:gd name="T4" fmla="*/ 66 w 2736"/>
                        <a:gd name="T5" fmla="*/ 1 h 504"/>
                        <a:gd name="T6" fmla="*/ 101 w 2736"/>
                        <a:gd name="T7" fmla="*/ 1 h 504"/>
                        <a:gd name="T8" fmla="*/ 101 w 2736"/>
                        <a:gd name="T9" fmla="*/ 6 h 504"/>
                        <a:gd name="T10" fmla="*/ 66 w 2736"/>
                        <a:gd name="T11" fmla="*/ 6 h 504"/>
                        <a:gd name="T12" fmla="*/ 24 w 2736"/>
                        <a:gd name="T13" fmla="*/ 15 h 504"/>
                        <a:gd name="T14" fmla="*/ 0 w 2736"/>
                        <a:gd name="T15" fmla="*/ 2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4 w 1769"/>
                        <a:gd name="T3" fmla="*/ 3 h 791"/>
                        <a:gd name="T4" fmla="*/ 10 w 1769"/>
                        <a:gd name="T5" fmla="*/ 10 h 791"/>
                        <a:gd name="T6" fmla="*/ 14 w 1769"/>
                        <a:gd name="T7" fmla="*/ 22 h 791"/>
                        <a:gd name="T8" fmla="*/ 15 w 1769"/>
                        <a:gd name="T9" fmla="*/ 32 h 791"/>
                        <a:gd name="T10" fmla="*/ 14 w 1769"/>
                        <a:gd name="T11" fmla="*/ 41 h 791"/>
                        <a:gd name="T12" fmla="*/ 13 w 1769"/>
                        <a:gd name="T13" fmla="*/ 32 h 791"/>
                        <a:gd name="T14" fmla="*/ 12 w 1769"/>
                        <a:gd name="T15" fmla="*/ 23 h 791"/>
                        <a:gd name="T16" fmla="*/ 9 w 1769"/>
                        <a:gd name="T17" fmla="*/ 15 h 791"/>
                        <a:gd name="T18" fmla="*/ 5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23 w 2736"/>
                        <a:gd name="T3" fmla="*/ 3 h 504"/>
                        <a:gd name="T4" fmla="*/ 47 w 2736"/>
                        <a:gd name="T5" fmla="*/ 1 h 504"/>
                        <a:gd name="T6" fmla="*/ 72 w 2736"/>
                        <a:gd name="T7" fmla="*/ 1 h 504"/>
                        <a:gd name="T8" fmla="*/ 72 w 2736"/>
                        <a:gd name="T9" fmla="*/ 2 h 504"/>
                        <a:gd name="T10" fmla="*/ 46 w 2736"/>
                        <a:gd name="T11" fmla="*/ 2 h 504"/>
                        <a:gd name="T12" fmla="*/ 17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7 h 791"/>
                        <a:gd name="T8" fmla="*/ 10 w 1769"/>
                        <a:gd name="T9" fmla="*/ 10 h 791"/>
                        <a:gd name="T10" fmla="*/ 10 w 1769"/>
                        <a:gd name="T11" fmla="*/ 14 h 791"/>
                        <a:gd name="T12" fmla="*/ 9 w 1769"/>
                        <a:gd name="T13" fmla="*/ 11 h 791"/>
                        <a:gd name="T14" fmla="*/ 8 w 1769"/>
                        <a:gd name="T15" fmla="*/ 8 h 791"/>
                        <a:gd name="T16" fmla="*/ 7 w 1769"/>
                        <a:gd name="T17" fmla="*/ 5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19 h 504"/>
                        <a:gd name="T2" fmla="*/ 17 w 2736"/>
                        <a:gd name="T3" fmla="*/ 7 h 504"/>
                        <a:gd name="T4" fmla="*/ 36 w 2736"/>
                        <a:gd name="T5" fmla="*/ 1 h 504"/>
                        <a:gd name="T6" fmla="*/ 55 w 2736"/>
                        <a:gd name="T7" fmla="*/ 1 h 504"/>
                        <a:gd name="T8" fmla="*/ 54 w 2736"/>
                        <a:gd name="T9" fmla="*/ 4 h 504"/>
                        <a:gd name="T10" fmla="*/ 36 w 2736"/>
                        <a:gd name="T11" fmla="*/ 4 h 504"/>
                        <a:gd name="T12" fmla="*/ 13 w 2736"/>
                        <a:gd name="T13" fmla="*/ 11 h 504"/>
                        <a:gd name="T14" fmla="*/ 0 w 2736"/>
                        <a:gd name="T15" fmla="*/ 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2 h 791"/>
                        <a:gd name="T4" fmla="*/ 5 w 1769"/>
                        <a:gd name="T5" fmla="*/ 7 h 791"/>
                        <a:gd name="T6" fmla="*/ 7 w 1769"/>
                        <a:gd name="T7" fmla="*/ 17 h 791"/>
                        <a:gd name="T8" fmla="*/ 8 w 1769"/>
                        <a:gd name="T9" fmla="*/ 23 h 791"/>
                        <a:gd name="T10" fmla="*/ 8 w 1769"/>
                        <a:gd name="T11" fmla="*/ 31 h 791"/>
                        <a:gd name="T12" fmla="*/ 7 w 1769"/>
                        <a:gd name="T13" fmla="*/ 25 h 791"/>
                        <a:gd name="T14" fmla="*/ 6 w 1769"/>
                        <a:gd name="T15" fmla="*/ 17 h 791"/>
                        <a:gd name="T16" fmla="*/ 5 w 1769"/>
                        <a:gd name="T17" fmla="*/ 11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9 w 2736"/>
                        <a:gd name="T3" fmla="*/ 4 h 504"/>
                        <a:gd name="T4" fmla="*/ 19 w 2736"/>
                        <a:gd name="T5" fmla="*/ 1 h 504"/>
                        <a:gd name="T6" fmla="*/ 28 w 2736"/>
                        <a:gd name="T7" fmla="*/ 1 h 504"/>
                        <a:gd name="T8" fmla="*/ 28 w 2736"/>
                        <a:gd name="T9" fmla="*/ 2 h 504"/>
                        <a:gd name="T10" fmla="*/ 18 w 2736"/>
                        <a:gd name="T11" fmla="*/ 2 h 504"/>
                        <a:gd name="T12" fmla="*/ 7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4 h 791"/>
                        <a:gd name="T6" fmla="*/ 4 w 1769"/>
                        <a:gd name="T7" fmla="*/ 9 h 791"/>
                        <a:gd name="T8" fmla="*/ 4 w 1769"/>
                        <a:gd name="T9" fmla="*/ 12 h 791"/>
                        <a:gd name="T10" fmla="*/ 4 w 1769"/>
                        <a:gd name="T11" fmla="*/ 17 h 791"/>
                        <a:gd name="T12" fmla="*/ 4 w 1769"/>
                        <a:gd name="T13" fmla="*/ 14 h 791"/>
                        <a:gd name="T14" fmla="*/ 3 w 1769"/>
                        <a:gd name="T15" fmla="*/ 9 h 791"/>
                        <a:gd name="T16" fmla="*/ 3 w 1769"/>
                        <a:gd name="T17" fmla="*/ 7 h 791"/>
                        <a:gd name="T18" fmla="*/ 1 w 1769"/>
                        <a:gd name="T19" fmla="*/ 4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4 w 2736"/>
                        <a:gd name="T3" fmla="*/ 0 h 504"/>
                        <a:gd name="T4" fmla="*/ 8 w 2736"/>
                        <a:gd name="T5" fmla="*/ 0 h 504"/>
                        <a:gd name="T6" fmla="*/ 13 w 2736"/>
                        <a:gd name="T7" fmla="*/ 0 h 504"/>
                        <a:gd name="T8" fmla="*/ 13 w 2736"/>
                        <a:gd name="T9" fmla="*/ 0 h 504"/>
                        <a:gd name="T10" fmla="*/ 8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1 h 791"/>
                        <a:gd name="T10" fmla="*/ 2 w 1769"/>
                        <a:gd name="T11" fmla="*/ 1 h 791"/>
                        <a:gd name="T12" fmla="*/ 2 w 1769"/>
                        <a:gd name="T13" fmla="*/ 1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0 h 791"/>
                        <a:gd name="T10" fmla="*/ 0 w 1769"/>
                        <a:gd name="T11" fmla="*/ 1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1 h 791"/>
                        <a:gd name="T10" fmla="*/ 1 w 1769"/>
                        <a:gd name="T11" fmla="*/ 1 h 791"/>
                        <a:gd name="T12" fmla="*/ 1 w 1769"/>
                        <a:gd name="T13" fmla="*/ 1 h 791"/>
                        <a:gd name="T14" fmla="*/ 1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1 w 2736"/>
                        <a:gd name="T3" fmla="*/ 1 h 504"/>
                        <a:gd name="T4" fmla="*/ 2 w 2736"/>
                        <a:gd name="T5" fmla="*/ 1 h 504"/>
                        <a:gd name="T6" fmla="*/ 3 w 2736"/>
                        <a:gd name="T7" fmla="*/ 1 h 504"/>
                        <a:gd name="T8" fmla="*/ 3 w 2736"/>
                        <a:gd name="T9" fmla="*/ 1 h 504"/>
                        <a:gd name="T10" fmla="*/ 2 w 2736"/>
                        <a:gd name="T11" fmla="*/ 1 h 504"/>
                        <a:gd name="T12" fmla="*/ 1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0 w 1769"/>
                        <a:gd name="T3" fmla="*/ 1 h 791"/>
                        <a:gd name="T4" fmla="*/ 0 w 1769"/>
                        <a:gd name="T5" fmla="*/ 2 h 791"/>
                        <a:gd name="T6" fmla="*/ 0 w 1769"/>
                        <a:gd name="T7" fmla="*/ 3 h 791"/>
                        <a:gd name="T8" fmla="*/ 0 w 1769"/>
                        <a:gd name="T9" fmla="*/ 4 h 791"/>
                        <a:gd name="T10" fmla="*/ 0 w 1769"/>
                        <a:gd name="T11" fmla="*/ 5 h 791"/>
                        <a:gd name="T12" fmla="*/ 0 w 1769"/>
                        <a:gd name="T13" fmla="*/ 4 h 791"/>
                        <a:gd name="T14" fmla="*/ 0 w 1769"/>
                        <a:gd name="T15" fmla="*/ 3 h 791"/>
                        <a:gd name="T16" fmla="*/ 0 w 1769"/>
                        <a:gd name="T17" fmla="*/ 2 h 791"/>
                        <a:gd name="T18" fmla="*/ 0 w 1769"/>
                        <a:gd name="T19" fmla="*/ 1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0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0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>
                        <a:gd name="T0" fmla="*/ 0 w 2736"/>
                        <a:gd name="T1" fmla="*/ 10 h 504"/>
                        <a:gd name="T2" fmla="*/ 21 w 2736"/>
                        <a:gd name="T3" fmla="*/ 4 h 504"/>
                        <a:gd name="T4" fmla="*/ 45 w 2736"/>
                        <a:gd name="T5" fmla="*/ 1 h 504"/>
                        <a:gd name="T6" fmla="*/ 68 w 2736"/>
                        <a:gd name="T7" fmla="*/ 1 h 504"/>
                        <a:gd name="T8" fmla="*/ 68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6 h 504"/>
                        <a:gd name="T14" fmla="*/ 0 w 2736"/>
                        <a:gd name="T15" fmla="*/ 1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9 h 791"/>
                        <a:gd name="T8" fmla="*/ 10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10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>
                        <a:gd name="T0" fmla="*/ 0 w 2736"/>
                        <a:gd name="T1" fmla="*/ 10 h 504"/>
                        <a:gd name="T2" fmla="*/ 12 w 2736"/>
                        <a:gd name="T3" fmla="*/ 4 h 504"/>
                        <a:gd name="T4" fmla="*/ 24 w 2736"/>
                        <a:gd name="T5" fmla="*/ 1 h 504"/>
                        <a:gd name="T6" fmla="*/ 36 w 2736"/>
                        <a:gd name="T7" fmla="*/ 1 h 504"/>
                        <a:gd name="T8" fmla="*/ 36 w 2736"/>
                        <a:gd name="T9" fmla="*/ 2 h 504"/>
                        <a:gd name="T10" fmla="*/ 23 w 2736"/>
                        <a:gd name="T11" fmla="*/ 2 h 504"/>
                        <a:gd name="T12" fmla="*/ 9 w 2736"/>
                        <a:gd name="T13" fmla="*/ 6 h 504"/>
                        <a:gd name="T14" fmla="*/ 0 w 2736"/>
                        <a:gd name="T15" fmla="*/ 1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4 h 791"/>
                        <a:gd name="T6" fmla="*/ 5 w 1769"/>
                        <a:gd name="T7" fmla="*/ 9 h 791"/>
                        <a:gd name="T8" fmla="*/ 5 w 1769"/>
                        <a:gd name="T9" fmla="*/ 14 h 791"/>
                        <a:gd name="T10" fmla="*/ 5 w 1769"/>
                        <a:gd name="T11" fmla="*/ 17 h 791"/>
                        <a:gd name="T12" fmla="*/ 5 w 1769"/>
                        <a:gd name="T13" fmla="*/ 14 h 791"/>
                        <a:gd name="T14" fmla="*/ 4 w 1769"/>
                        <a:gd name="T15" fmla="*/ 10 h 791"/>
                        <a:gd name="T16" fmla="*/ 3 w 1769"/>
                        <a:gd name="T17" fmla="*/ 7 h 791"/>
                        <a:gd name="T18" fmla="*/ 1 w 1769"/>
                        <a:gd name="T19" fmla="*/ 4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21 w 2736"/>
                        <a:gd name="T3" fmla="*/ 3 h 504"/>
                        <a:gd name="T4" fmla="*/ 41 w 2736"/>
                        <a:gd name="T5" fmla="*/ 1 h 504"/>
                        <a:gd name="T6" fmla="*/ 64 w 2736"/>
                        <a:gd name="T7" fmla="*/ 1 h 504"/>
                        <a:gd name="T8" fmla="*/ 64 w 2736"/>
                        <a:gd name="T9" fmla="*/ 2 h 504"/>
                        <a:gd name="T10" fmla="*/ 41 w 2736"/>
                        <a:gd name="T11" fmla="*/ 2 h 504"/>
                        <a:gd name="T12" fmla="*/ 15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6 w 1769"/>
                        <a:gd name="T5" fmla="*/ 4 h 791"/>
                        <a:gd name="T6" fmla="*/ 9 w 1769"/>
                        <a:gd name="T7" fmla="*/ 7 h 791"/>
                        <a:gd name="T8" fmla="*/ 9 w 1769"/>
                        <a:gd name="T9" fmla="*/ 10 h 791"/>
                        <a:gd name="T10" fmla="*/ 9 w 1769"/>
                        <a:gd name="T11" fmla="*/ 13 h 791"/>
                        <a:gd name="T12" fmla="*/ 8 w 1769"/>
                        <a:gd name="T13" fmla="*/ 10 h 791"/>
                        <a:gd name="T14" fmla="*/ 7 w 1769"/>
                        <a:gd name="T15" fmla="*/ 8 h 791"/>
                        <a:gd name="T16" fmla="*/ 6 w 1769"/>
                        <a:gd name="T17" fmla="*/ 5 h 791"/>
                        <a:gd name="T18" fmla="*/ 3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10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6 h 504"/>
                        <a:gd name="T14" fmla="*/ 0 w 2736"/>
                        <a:gd name="T15" fmla="*/ 1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9 h 791"/>
                        <a:gd name="T8" fmla="*/ 10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10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15 w 2736"/>
                        <a:gd name="T3" fmla="*/ 2 h 504"/>
                        <a:gd name="T4" fmla="*/ 31 w 2736"/>
                        <a:gd name="T5" fmla="*/ 1 h 504"/>
                        <a:gd name="T6" fmla="*/ 48 w 2736"/>
                        <a:gd name="T7" fmla="*/ 1 h 504"/>
                        <a:gd name="T8" fmla="*/ 47 w 2736"/>
                        <a:gd name="T9" fmla="*/ 1 h 504"/>
                        <a:gd name="T10" fmla="*/ 31 w 2736"/>
                        <a:gd name="T11" fmla="*/ 1 h 504"/>
                        <a:gd name="T12" fmla="*/ 11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4 w 1769"/>
                        <a:gd name="T5" fmla="*/ 3 h 791"/>
                        <a:gd name="T6" fmla="*/ 6 w 1769"/>
                        <a:gd name="T7" fmla="*/ 6 h 791"/>
                        <a:gd name="T8" fmla="*/ 6 w 1769"/>
                        <a:gd name="T9" fmla="*/ 9 h 791"/>
                        <a:gd name="T10" fmla="*/ 6 w 1769"/>
                        <a:gd name="T11" fmla="*/ 12 h 791"/>
                        <a:gd name="T12" fmla="*/ 6 w 1769"/>
                        <a:gd name="T13" fmla="*/ 9 h 791"/>
                        <a:gd name="T14" fmla="*/ 5 w 1769"/>
                        <a:gd name="T15" fmla="*/ 6 h 791"/>
                        <a:gd name="T16" fmla="*/ 4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2 w 2736"/>
                        <a:gd name="T3" fmla="*/ 0 h 504"/>
                        <a:gd name="T4" fmla="*/ 24 w 2736"/>
                        <a:gd name="T5" fmla="*/ 0 h 504"/>
                        <a:gd name="T6" fmla="*/ 37 w 2736"/>
                        <a:gd name="T7" fmla="*/ 0 h 504"/>
                        <a:gd name="T8" fmla="*/ 37 w 2736"/>
                        <a:gd name="T9" fmla="*/ 0 h 504"/>
                        <a:gd name="T10" fmla="*/ 24 w 2736"/>
                        <a:gd name="T11" fmla="*/ 0 h 504"/>
                        <a:gd name="T12" fmla="*/ 9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4 w 1769"/>
                        <a:gd name="T5" fmla="*/ 0 h 791"/>
                        <a:gd name="T6" fmla="*/ 5 w 1769"/>
                        <a:gd name="T7" fmla="*/ 1 h 791"/>
                        <a:gd name="T8" fmla="*/ 5 w 1769"/>
                        <a:gd name="T9" fmla="*/ 2 h 791"/>
                        <a:gd name="T10" fmla="*/ 5 w 1769"/>
                        <a:gd name="T11" fmla="*/ 2 h 791"/>
                        <a:gd name="T12" fmla="*/ 5 w 1769"/>
                        <a:gd name="T13" fmla="*/ 2 h 791"/>
                        <a:gd name="T14" fmla="*/ 4 w 1769"/>
                        <a:gd name="T15" fmla="*/ 1 h 791"/>
                        <a:gd name="T16" fmla="*/ 3 w 1769"/>
                        <a:gd name="T17" fmla="*/ 1 h 791"/>
                        <a:gd name="T18" fmla="*/ 2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6 w 2736"/>
                        <a:gd name="T3" fmla="*/ 0 h 504"/>
                        <a:gd name="T4" fmla="*/ 12 w 2736"/>
                        <a:gd name="T5" fmla="*/ 0 h 504"/>
                        <a:gd name="T6" fmla="*/ 19 w 2736"/>
                        <a:gd name="T7" fmla="*/ 0 h 504"/>
                        <a:gd name="T8" fmla="*/ 19 w 2736"/>
                        <a:gd name="T9" fmla="*/ 0 h 504"/>
                        <a:gd name="T10" fmla="*/ 12 w 2736"/>
                        <a:gd name="T11" fmla="*/ 0 h 504"/>
                        <a:gd name="T12" fmla="*/ 5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1 h 791"/>
                        <a:gd name="T8" fmla="*/ 3 w 1769"/>
                        <a:gd name="T9" fmla="*/ 2 h 791"/>
                        <a:gd name="T10" fmla="*/ 3 w 1769"/>
                        <a:gd name="T11" fmla="*/ 2 h 791"/>
                        <a:gd name="T12" fmla="*/ 3 w 1769"/>
                        <a:gd name="T13" fmla="*/ 2 h 791"/>
                        <a:gd name="T14" fmla="*/ 2 w 1769"/>
                        <a:gd name="T15" fmla="*/ 1 h 791"/>
                        <a:gd name="T16" fmla="*/ 2 w 1769"/>
                        <a:gd name="T17" fmla="*/ 1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10 w 2736"/>
                        <a:gd name="T5" fmla="*/ 0 h 504"/>
                        <a:gd name="T6" fmla="*/ 16 w 2736"/>
                        <a:gd name="T7" fmla="*/ 0 h 504"/>
                        <a:gd name="T8" fmla="*/ 16 w 2736"/>
                        <a:gd name="T9" fmla="*/ 0 h 504"/>
                        <a:gd name="T10" fmla="*/ 10 w 2736"/>
                        <a:gd name="T11" fmla="*/ 0 h 504"/>
                        <a:gd name="T12" fmla="*/ 4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0 h 791"/>
                        <a:gd name="T10" fmla="*/ 2 w 1769"/>
                        <a:gd name="T11" fmla="*/ 0 h 791"/>
                        <a:gd name="T12" fmla="*/ 2 w 1769"/>
                        <a:gd name="T13" fmla="*/ 0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>
                      <a:gd name="T0" fmla="*/ 0 w 776"/>
                      <a:gd name="T1" fmla="*/ 2 h 2368"/>
                      <a:gd name="T2" fmla="*/ 2 w 776"/>
                      <a:gd name="T3" fmla="*/ 1 h 2368"/>
                      <a:gd name="T4" fmla="*/ 1 w 776"/>
                      <a:gd name="T5" fmla="*/ 5 h 2368"/>
                      <a:gd name="T6" fmla="*/ 2 w 776"/>
                      <a:gd name="T7" fmla="*/ 5 h 2368"/>
                      <a:gd name="T8" fmla="*/ 2 w 776"/>
                      <a:gd name="T9" fmla="*/ 9 h 2368"/>
                      <a:gd name="T10" fmla="*/ 3 w 776"/>
                      <a:gd name="T11" fmla="*/ 10 h 2368"/>
                      <a:gd name="T12" fmla="*/ 2 w 776"/>
                      <a:gd name="T13" fmla="*/ 14 h 2368"/>
                      <a:gd name="T14" fmla="*/ 3 w 776"/>
                      <a:gd name="T15" fmla="*/ 15 h 2368"/>
                      <a:gd name="T16" fmla="*/ 3 w 776"/>
                      <a:gd name="T17" fmla="*/ 17 h 2368"/>
                      <a:gd name="T18" fmla="*/ 4 w 776"/>
                      <a:gd name="T19" fmla="*/ 19 h 2368"/>
                      <a:gd name="T20" fmla="*/ 3 w 776"/>
                      <a:gd name="T21" fmla="*/ 21 h 2368"/>
                      <a:gd name="T22" fmla="*/ 4 w 776"/>
                      <a:gd name="T23" fmla="*/ 24 h 2368"/>
                      <a:gd name="T24" fmla="*/ 4 w 776"/>
                      <a:gd name="T25" fmla="*/ 27 h 2368"/>
                      <a:gd name="T26" fmla="*/ 5 w 776"/>
                      <a:gd name="T27" fmla="*/ 32 h 2368"/>
                      <a:gd name="T28" fmla="*/ 4 w 776"/>
                      <a:gd name="T29" fmla="*/ 36 h 2368"/>
                      <a:gd name="T30" fmla="*/ 5 w 776"/>
                      <a:gd name="T31" fmla="*/ 39 h 2368"/>
                      <a:gd name="T32" fmla="*/ 5 w 776"/>
                      <a:gd name="T33" fmla="*/ 43 h 2368"/>
                      <a:gd name="T34" fmla="*/ 5 w 776"/>
                      <a:gd name="T35" fmla="*/ 47 h 2368"/>
                      <a:gd name="T36" fmla="*/ 5 w 776"/>
                      <a:gd name="T37" fmla="*/ 50 h 2368"/>
                      <a:gd name="T38" fmla="*/ 5 w 776"/>
                      <a:gd name="T39" fmla="*/ 54 h 2368"/>
                      <a:gd name="T40" fmla="*/ 5 w 776"/>
                      <a:gd name="T41" fmla="*/ 59 h 2368"/>
                      <a:gd name="T42" fmla="*/ 5 w 776"/>
                      <a:gd name="T43" fmla="*/ 64 h 2368"/>
                      <a:gd name="T44" fmla="*/ 5 w 776"/>
                      <a:gd name="T45" fmla="*/ 66 h 2368"/>
                      <a:gd name="T46" fmla="*/ 5 w 776"/>
                      <a:gd name="T47" fmla="*/ 70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29"/>
                  <a:ext cx="443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3 w 776"/>
                    <a:gd name="T3" fmla="*/ 0 h 2368"/>
                    <a:gd name="T4" fmla="*/ 1 w 776"/>
                    <a:gd name="T5" fmla="*/ 0 h 2368"/>
                    <a:gd name="T6" fmla="*/ 4 w 776"/>
                    <a:gd name="T7" fmla="*/ 0 h 2368"/>
                    <a:gd name="T8" fmla="*/ 2 w 776"/>
                    <a:gd name="T9" fmla="*/ 0 h 2368"/>
                    <a:gd name="T10" fmla="*/ 4 w 776"/>
                    <a:gd name="T11" fmla="*/ 0 h 2368"/>
                    <a:gd name="T12" fmla="*/ 3 w 776"/>
                    <a:gd name="T13" fmla="*/ 0 h 2368"/>
                    <a:gd name="T14" fmla="*/ 6 w 776"/>
                    <a:gd name="T15" fmla="*/ 0 h 2368"/>
                    <a:gd name="T16" fmla="*/ 4 w 776"/>
                    <a:gd name="T17" fmla="*/ 0 h 2368"/>
                    <a:gd name="T18" fmla="*/ 6 w 776"/>
                    <a:gd name="T19" fmla="*/ 0 h 2368"/>
                    <a:gd name="T20" fmla="*/ 6 w 776"/>
                    <a:gd name="T21" fmla="*/ 0 h 2368"/>
                    <a:gd name="T22" fmla="*/ 6 w 776"/>
                    <a:gd name="T23" fmla="*/ 0 h 2368"/>
                    <a:gd name="T24" fmla="*/ 6 w 776"/>
                    <a:gd name="T25" fmla="*/ 0 h 2368"/>
                    <a:gd name="T26" fmla="*/ 7 w 776"/>
                    <a:gd name="T27" fmla="*/ 0 h 2368"/>
                    <a:gd name="T28" fmla="*/ 7 w 776"/>
                    <a:gd name="T29" fmla="*/ 0 h 2368"/>
                    <a:gd name="T30" fmla="*/ 8 w 776"/>
                    <a:gd name="T31" fmla="*/ 0 h 2368"/>
                    <a:gd name="T32" fmla="*/ 7 w 776"/>
                    <a:gd name="T33" fmla="*/ 0 h 2368"/>
                    <a:gd name="T34" fmla="*/ 8 w 776"/>
                    <a:gd name="T35" fmla="*/ 0 h 2368"/>
                    <a:gd name="T36" fmla="*/ 7 w 776"/>
                    <a:gd name="T37" fmla="*/ 0 h 2368"/>
                    <a:gd name="T38" fmla="*/ 9 w 776"/>
                    <a:gd name="T39" fmla="*/ 0 h 2368"/>
                    <a:gd name="T40" fmla="*/ 8 w 776"/>
                    <a:gd name="T41" fmla="*/ 0 h 2368"/>
                    <a:gd name="T42" fmla="*/ 9 w 776"/>
                    <a:gd name="T43" fmla="*/ 0 h 2368"/>
                    <a:gd name="T44" fmla="*/ 8 w 776"/>
                    <a:gd name="T45" fmla="*/ 0 h 2368"/>
                    <a:gd name="T46" fmla="*/ 9 w 776"/>
                    <a:gd name="T47" fmla="*/ 1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1 h 2368"/>
                  <a:gd name="T2" fmla="*/ 6 w 776"/>
                  <a:gd name="T3" fmla="*/ 1 h 2368"/>
                  <a:gd name="T4" fmla="*/ 3 w 776"/>
                  <a:gd name="T5" fmla="*/ 4 h 2368"/>
                  <a:gd name="T6" fmla="*/ 8 w 776"/>
                  <a:gd name="T7" fmla="*/ 4 h 2368"/>
                  <a:gd name="T8" fmla="*/ 4 w 776"/>
                  <a:gd name="T9" fmla="*/ 7 h 2368"/>
                  <a:gd name="T10" fmla="*/ 9 w 776"/>
                  <a:gd name="T11" fmla="*/ 8 h 2368"/>
                  <a:gd name="T12" fmla="*/ 7 w 776"/>
                  <a:gd name="T13" fmla="*/ 10 h 2368"/>
                  <a:gd name="T14" fmla="*/ 11 w 776"/>
                  <a:gd name="T15" fmla="*/ 11 h 2368"/>
                  <a:gd name="T16" fmla="*/ 9 w 776"/>
                  <a:gd name="T17" fmla="*/ 14 h 2368"/>
                  <a:gd name="T18" fmla="*/ 13 w 776"/>
                  <a:gd name="T19" fmla="*/ 15 h 2368"/>
                  <a:gd name="T20" fmla="*/ 11 w 776"/>
                  <a:gd name="T21" fmla="*/ 17 h 2368"/>
                  <a:gd name="T22" fmla="*/ 13 w 776"/>
                  <a:gd name="T23" fmla="*/ 19 h 2368"/>
                  <a:gd name="T24" fmla="*/ 13 w 776"/>
                  <a:gd name="T25" fmla="*/ 21 h 2368"/>
                  <a:gd name="T26" fmla="*/ 16 w 776"/>
                  <a:gd name="T27" fmla="*/ 25 h 2368"/>
                  <a:gd name="T28" fmla="*/ 15 w 776"/>
                  <a:gd name="T29" fmla="*/ 28 h 2368"/>
                  <a:gd name="T30" fmla="*/ 17 w 776"/>
                  <a:gd name="T31" fmla="*/ 31 h 2368"/>
                  <a:gd name="T32" fmla="*/ 16 w 776"/>
                  <a:gd name="T33" fmla="*/ 34 h 2368"/>
                  <a:gd name="T34" fmla="*/ 17 w 776"/>
                  <a:gd name="T35" fmla="*/ 37 h 2368"/>
                  <a:gd name="T36" fmla="*/ 16 w 776"/>
                  <a:gd name="T37" fmla="*/ 39 h 2368"/>
                  <a:gd name="T38" fmla="*/ 18 w 776"/>
                  <a:gd name="T39" fmla="*/ 42 h 2368"/>
                  <a:gd name="T40" fmla="*/ 17 w 776"/>
                  <a:gd name="T41" fmla="*/ 46 h 2368"/>
                  <a:gd name="T42" fmla="*/ 18 w 776"/>
                  <a:gd name="T43" fmla="*/ 51 h 2368"/>
                  <a:gd name="T44" fmla="*/ 17 w 776"/>
                  <a:gd name="T45" fmla="*/ 51 h 2368"/>
                  <a:gd name="T46" fmla="*/ 18 w 776"/>
                  <a:gd name="T47" fmla="*/ 5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1 h 2368"/>
                  <a:gd name="T2" fmla="*/ 6 w 776"/>
                  <a:gd name="T3" fmla="*/ 1 h 2368"/>
                  <a:gd name="T4" fmla="*/ 3 w 776"/>
                  <a:gd name="T5" fmla="*/ 4 h 2368"/>
                  <a:gd name="T6" fmla="*/ 8 w 776"/>
                  <a:gd name="T7" fmla="*/ 4 h 2368"/>
                  <a:gd name="T8" fmla="*/ 4 w 776"/>
                  <a:gd name="T9" fmla="*/ 7 h 2368"/>
                  <a:gd name="T10" fmla="*/ 9 w 776"/>
                  <a:gd name="T11" fmla="*/ 8 h 2368"/>
                  <a:gd name="T12" fmla="*/ 7 w 776"/>
                  <a:gd name="T13" fmla="*/ 10 h 2368"/>
                  <a:gd name="T14" fmla="*/ 11 w 776"/>
                  <a:gd name="T15" fmla="*/ 11 h 2368"/>
                  <a:gd name="T16" fmla="*/ 9 w 776"/>
                  <a:gd name="T17" fmla="*/ 14 h 2368"/>
                  <a:gd name="T18" fmla="*/ 13 w 776"/>
                  <a:gd name="T19" fmla="*/ 15 h 2368"/>
                  <a:gd name="T20" fmla="*/ 11 w 776"/>
                  <a:gd name="T21" fmla="*/ 17 h 2368"/>
                  <a:gd name="T22" fmla="*/ 13 w 776"/>
                  <a:gd name="T23" fmla="*/ 19 h 2368"/>
                  <a:gd name="T24" fmla="*/ 13 w 776"/>
                  <a:gd name="T25" fmla="*/ 21 h 2368"/>
                  <a:gd name="T26" fmla="*/ 16 w 776"/>
                  <a:gd name="T27" fmla="*/ 25 h 2368"/>
                  <a:gd name="T28" fmla="*/ 15 w 776"/>
                  <a:gd name="T29" fmla="*/ 28 h 2368"/>
                  <a:gd name="T30" fmla="*/ 17 w 776"/>
                  <a:gd name="T31" fmla="*/ 31 h 2368"/>
                  <a:gd name="T32" fmla="*/ 16 w 776"/>
                  <a:gd name="T33" fmla="*/ 34 h 2368"/>
                  <a:gd name="T34" fmla="*/ 17 w 776"/>
                  <a:gd name="T35" fmla="*/ 37 h 2368"/>
                  <a:gd name="T36" fmla="*/ 16 w 776"/>
                  <a:gd name="T37" fmla="*/ 39 h 2368"/>
                  <a:gd name="T38" fmla="*/ 18 w 776"/>
                  <a:gd name="T39" fmla="*/ 42 h 2368"/>
                  <a:gd name="T40" fmla="*/ 17 w 776"/>
                  <a:gd name="T41" fmla="*/ 46 h 2368"/>
                  <a:gd name="T42" fmla="*/ 18 w 776"/>
                  <a:gd name="T43" fmla="*/ 51 h 2368"/>
                  <a:gd name="T44" fmla="*/ 17 w 776"/>
                  <a:gd name="T45" fmla="*/ 51 h 2368"/>
                  <a:gd name="T46" fmla="*/ 18 w 776"/>
                  <a:gd name="T47" fmla="*/ 5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3 w 776"/>
                  <a:gd name="T7" fmla="*/ 0 h 2368"/>
                  <a:gd name="T8" fmla="*/ 2 w 776"/>
                  <a:gd name="T9" fmla="*/ 0 h 2368"/>
                  <a:gd name="T10" fmla="*/ 4 w 776"/>
                  <a:gd name="T11" fmla="*/ 0 h 2368"/>
                  <a:gd name="T12" fmla="*/ 3 w 776"/>
                  <a:gd name="T13" fmla="*/ 0 h 2368"/>
                  <a:gd name="T14" fmla="*/ 5 w 776"/>
                  <a:gd name="T15" fmla="*/ 0 h 2368"/>
                  <a:gd name="T16" fmla="*/ 4 w 776"/>
                  <a:gd name="T17" fmla="*/ 0 h 2368"/>
                  <a:gd name="T18" fmla="*/ 6 w 776"/>
                  <a:gd name="T19" fmla="*/ 0 h 2368"/>
                  <a:gd name="T20" fmla="*/ 5 w 776"/>
                  <a:gd name="T21" fmla="*/ 0 h 2368"/>
                  <a:gd name="T22" fmla="*/ 6 w 776"/>
                  <a:gd name="T23" fmla="*/ 0 h 2368"/>
                  <a:gd name="T24" fmla="*/ 6 w 776"/>
                  <a:gd name="T25" fmla="*/ 0 h 2368"/>
                  <a:gd name="T26" fmla="*/ 7 w 776"/>
                  <a:gd name="T27" fmla="*/ 0 h 2368"/>
                  <a:gd name="T28" fmla="*/ 7 w 776"/>
                  <a:gd name="T29" fmla="*/ 0 h 2368"/>
                  <a:gd name="T30" fmla="*/ 8 w 776"/>
                  <a:gd name="T31" fmla="*/ 0 h 2368"/>
                  <a:gd name="T32" fmla="*/ 7 w 776"/>
                  <a:gd name="T33" fmla="*/ 0 h 2368"/>
                  <a:gd name="T34" fmla="*/ 8 w 776"/>
                  <a:gd name="T35" fmla="*/ 0 h 2368"/>
                  <a:gd name="T36" fmla="*/ 7 w 776"/>
                  <a:gd name="T37" fmla="*/ 0 h 2368"/>
                  <a:gd name="T38" fmla="*/ 9 w 776"/>
                  <a:gd name="T39" fmla="*/ 0 h 2368"/>
                  <a:gd name="T40" fmla="*/ 8 w 776"/>
                  <a:gd name="T41" fmla="*/ 0 h 2368"/>
                  <a:gd name="T42" fmla="*/ 9 w 776"/>
                  <a:gd name="T43" fmla="*/ 0 h 2368"/>
                  <a:gd name="T44" fmla="*/ 8 w 776"/>
                  <a:gd name="T45" fmla="*/ 0 h 2368"/>
                  <a:gd name="T46" fmla="*/ 9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2 h 2368"/>
                  <a:gd name="T2" fmla="*/ 3514 w 776"/>
                  <a:gd name="T3" fmla="*/ 1 h 2368"/>
                  <a:gd name="T4" fmla="*/ 1394 w 776"/>
                  <a:gd name="T5" fmla="*/ 5 h 2368"/>
                  <a:gd name="T6" fmla="*/ 4913 w 776"/>
                  <a:gd name="T7" fmla="*/ 5 h 2368"/>
                  <a:gd name="T8" fmla="*/ 2802 w 776"/>
                  <a:gd name="T9" fmla="*/ 9 h 2368"/>
                  <a:gd name="T10" fmla="*/ 5611 w 776"/>
                  <a:gd name="T11" fmla="*/ 10 h 2368"/>
                  <a:gd name="T12" fmla="*/ 4203 w 776"/>
                  <a:gd name="T13" fmla="*/ 14 h 2368"/>
                  <a:gd name="T14" fmla="*/ 7009 w 776"/>
                  <a:gd name="T15" fmla="*/ 15 h 2368"/>
                  <a:gd name="T16" fmla="*/ 5611 w 776"/>
                  <a:gd name="T17" fmla="*/ 17 h 2368"/>
                  <a:gd name="T18" fmla="*/ 7714 w 776"/>
                  <a:gd name="T19" fmla="*/ 19 h 2368"/>
                  <a:gd name="T20" fmla="*/ 7009 w 776"/>
                  <a:gd name="T21" fmla="*/ 21 h 2368"/>
                  <a:gd name="T22" fmla="*/ 8410 w 776"/>
                  <a:gd name="T23" fmla="*/ 24 h 2368"/>
                  <a:gd name="T24" fmla="*/ 8410 w 776"/>
                  <a:gd name="T25" fmla="*/ 27 h 2368"/>
                  <a:gd name="T26" fmla="*/ 9815 w 776"/>
                  <a:gd name="T27" fmla="*/ 32 h 2368"/>
                  <a:gd name="T28" fmla="*/ 9108 w 776"/>
                  <a:gd name="T29" fmla="*/ 36 h 2368"/>
                  <a:gd name="T30" fmla="*/ 10521 w 776"/>
                  <a:gd name="T31" fmla="*/ 39 h 2368"/>
                  <a:gd name="T32" fmla="*/ 9815 w 776"/>
                  <a:gd name="T33" fmla="*/ 43 h 2368"/>
                  <a:gd name="T34" fmla="*/ 10521 w 776"/>
                  <a:gd name="T35" fmla="*/ 47 h 2368"/>
                  <a:gd name="T36" fmla="*/ 9815 w 776"/>
                  <a:gd name="T37" fmla="*/ 50 h 2368"/>
                  <a:gd name="T38" fmla="*/ 11222 w 776"/>
                  <a:gd name="T39" fmla="*/ 54 h 2368"/>
                  <a:gd name="T40" fmla="*/ 10521 w 776"/>
                  <a:gd name="T41" fmla="*/ 59 h 2368"/>
                  <a:gd name="T42" fmla="*/ 11222 w 776"/>
                  <a:gd name="T43" fmla="*/ 64 h 2368"/>
                  <a:gd name="T44" fmla="*/ 10521 w 776"/>
                  <a:gd name="T45" fmla="*/ 66 h 2368"/>
                  <a:gd name="T46" fmla="*/ 11222 w 776"/>
                  <a:gd name="T47" fmla="*/ 7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2 h 2368"/>
                  <a:gd name="T2" fmla="*/ 100 w 776"/>
                  <a:gd name="T3" fmla="*/ 1 h 2368"/>
                  <a:gd name="T4" fmla="*/ 40 w 776"/>
                  <a:gd name="T5" fmla="*/ 5 h 2368"/>
                  <a:gd name="T6" fmla="*/ 141 w 776"/>
                  <a:gd name="T7" fmla="*/ 5 h 2368"/>
                  <a:gd name="T8" fmla="*/ 81 w 776"/>
                  <a:gd name="T9" fmla="*/ 9 h 2368"/>
                  <a:gd name="T10" fmla="*/ 160 w 776"/>
                  <a:gd name="T11" fmla="*/ 10 h 2368"/>
                  <a:gd name="T12" fmla="*/ 121 w 776"/>
                  <a:gd name="T13" fmla="*/ 14 h 2368"/>
                  <a:gd name="T14" fmla="*/ 201 w 776"/>
                  <a:gd name="T15" fmla="*/ 15 h 2368"/>
                  <a:gd name="T16" fmla="*/ 160 w 776"/>
                  <a:gd name="T17" fmla="*/ 17 h 2368"/>
                  <a:gd name="T18" fmla="*/ 222 w 776"/>
                  <a:gd name="T19" fmla="*/ 19 h 2368"/>
                  <a:gd name="T20" fmla="*/ 201 w 776"/>
                  <a:gd name="T21" fmla="*/ 21 h 2368"/>
                  <a:gd name="T22" fmla="*/ 241 w 776"/>
                  <a:gd name="T23" fmla="*/ 24 h 2368"/>
                  <a:gd name="T24" fmla="*/ 241 w 776"/>
                  <a:gd name="T25" fmla="*/ 27 h 2368"/>
                  <a:gd name="T26" fmla="*/ 282 w 776"/>
                  <a:gd name="T27" fmla="*/ 32 h 2368"/>
                  <a:gd name="T28" fmla="*/ 261 w 776"/>
                  <a:gd name="T29" fmla="*/ 36 h 2368"/>
                  <a:gd name="T30" fmla="*/ 300 w 776"/>
                  <a:gd name="T31" fmla="*/ 39 h 2368"/>
                  <a:gd name="T32" fmla="*/ 282 w 776"/>
                  <a:gd name="T33" fmla="*/ 43 h 2368"/>
                  <a:gd name="T34" fmla="*/ 300 w 776"/>
                  <a:gd name="T35" fmla="*/ 47 h 2368"/>
                  <a:gd name="T36" fmla="*/ 282 w 776"/>
                  <a:gd name="T37" fmla="*/ 50 h 2368"/>
                  <a:gd name="T38" fmla="*/ 322 w 776"/>
                  <a:gd name="T39" fmla="*/ 54 h 2368"/>
                  <a:gd name="T40" fmla="*/ 300 w 776"/>
                  <a:gd name="T41" fmla="*/ 59 h 2368"/>
                  <a:gd name="T42" fmla="*/ 322 w 776"/>
                  <a:gd name="T43" fmla="*/ 64 h 2368"/>
                  <a:gd name="T44" fmla="*/ 300 w 776"/>
                  <a:gd name="T45" fmla="*/ 66 h 2368"/>
                  <a:gd name="T46" fmla="*/ 322 w 776"/>
                  <a:gd name="T47" fmla="*/ 7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3 h 2368"/>
                  <a:gd name="T2" fmla="*/ 1928 w 776"/>
                  <a:gd name="T3" fmla="*/ 1 h 2368"/>
                  <a:gd name="T4" fmla="*/ 773 w 776"/>
                  <a:gd name="T5" fmla="*/ 7 h 2368"/>
                  <a:gd name="T6" fmla="*/ 2699 w 776"/>
                  <a:gd name="T7" fmla="*/ 7 h 2368"/>
                  <a:gd name="T8" fmla="*/ 1543 w 776"/>
                  <a:gd name="T9" fmla="*/ 14 h 2368"/>
                  <a:gd name="T10" fmla="*/ 3083 w 776"/>
                  <a:gd name="T11" fmla="*/ 16 h 2368"/>
                  <a:gd name="T12" fmla="*/ 2314 w 776"/>
                  <a:gd name="T13" fmla="*/ 20 h 2368"/>
                  <a:gd name="T14" fmla="*/ 3859 w 776"/>
                  <a:gd name="T15" fmla="*/ 22 h 2368"/>
                  <a:gd name="T16" fmla="*/ 3083 w 776"/>
                  <a:gd name="T17" fmla="*/ 26 h 2368"/>
                  <a:gd name="T18" fmla="*/ 4249 w 776"/>
                  <a:gd name="T19" fmla="*/ 28 h 2368"/>
                  <a:gd name="T20" fmla="*/ 3859 w 776"/>
                  <a:gd name="T21" fmla="*/ 32 h 2368"/>
                  <a:gd name="T22" fmla="*/ 4626 w 776"/>
                  <a:gd name="T23" fmla="*/ 36 h 2368"/>
                  <a:gd name="T24" fmla="*/ 4626 w 776"/>
                  <a:gd name="T25" fmla="*/ 40 h 2368"/>
                  <a:gd name="T26" fmla="*/ 5404 w 776"/>
                  <a:gd name="T27" fmla="*/ 47 h 2368"/>
                  <a:gd name="T28" fmla="*/ 5019 w 776"/>
                  <a:gd name="T29" fmla="*/ 53 h 2368"/>
                  <a:gd name="T30" fmla="*/ 5789 w 776"/>
                  <a:gd name="T31" fmla="*/ 57 h 2368"/>
                  <a:gd name="T32" fmla="*/ 5404 w 776"/>
                  <a:gd name="T33" fmla="*/ 64 h 2368"/>
                  <a:gd name="T34" fmla="*/ 5789 w 776"/>
                  <a:gd name="T35" fmla="*/ 70 h 2368"/>
                  <a:gd name="T36" fmla="*/ 5404 w 776"/>
                  <a:gd name="T37" fmla="*/ 74 h 2368"/>
                  <a:gd name="T38" fmla="*/ 6180 w 776"/>
                  <a:gd name="T39" fmla="*/ 80 h 2368"/>
                  <a:gd name="T40" fmla="*/ 5789 w 776"/>
                  <a:gd name="T41" fmla="*/ 86 h 2368"/>
                  <a:gd name="T42" fmla="*/ 6180 w 776"/>
                  <a:gd name="T43" fmla="*/ 95 h 2368"/>
                  <a:gd name="T44" fmla="*/ 5789 w 776"/>
                  <a:gd name="T45" fmla="*/ 97 h 2368"/>
                  <a:gd name="T46" fmla="*/ 6180 w 776"/>
                  <a:gd name="T47" fmla="*/ 10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0 h 2368"/>
                  <a:gd name="T2" fmla="*/ 51381 w 776"/>
                  <a:gd name="T3" fmla="*/ 0 h 2368"/>
                  <a:gd name="T4" fmla="*/ 20614 w 776"/>
                  <a:gd name="T5" fmla="*/ 0 h 2368"/>
                  <a:gd name="T6" fmla="*/ 72017 w 776"/>
                  <a:gd name="T7" fmla="*/ 0 h 2368"/>
                  <a:gd name="T8" fmla="*/ 41256 w 776"/>
                  <a:gd name="T9" fmla="*/ 0 h 2368"/>
                  <a:gd name="T10" fmla="*/ 82326 w 776"/>
                  <a:gd name="T11" fmla="*/ 0 h 2368"/>
                  <a:gd name="T12" fmla="*/ 61704 w 776"/>
                  <a:gd name="T13" fmla="*/ 1 h 2368"/>
                  <a:gd name="T14" fmla="*/ 102956 w 776"/>
                  <a:gd name="T15" fmla="*/ 1 h 2368"/>
                  <a:gd name="T16" fmla="*/ 82326 w 776"/>
                  <a:gd name="T17" fmla="*/ 1 h 2368"/>
                  <a:gd name="T18" fmla="*/ 113234 w 776"/>
                  <a:gd name="T19" fmla="*/ 1 h 2368"/>
                  <a:gd name="T20" fmla="*/ 102956 w 776"/>
                  <a:gd name="T21" fmla="*/ 1 h 2368"/>
                  <a:gd name="T22" fmla="*/ 123543 w 776"/>
                  <a:gd name="T23" fmla="*/ 1 h 2368"/>
                  <a:gd name="T24" fmla="*/ 123543 w 776"/>
                  <a:gd name="T25" fmla="*/ 2 h 2368"/>
                  <a:gd name="T26" fmla="*/ 144120 w 776"/>
                  <a:gd name="T27" fmla="*/ 2 h 2368"/>
                  <a:gd name="T28" fmla="*/ 133852 w 776"/>
                  <a:gd name="T29" fmla="*/ 2 h 2368"/>
                  <a:gd name="T30" fmla="*/ 154310 w 776"/>
                  <a:gd name="T31" fmla="*/ 2 h 2368"/>
                  <a:gd name="T32" fmla="*/ 144120 w 776"/>
                  <a:gd name="T33" fmla="*/ 2 h 2368"/>
                  <a:gd name="T34" fmla="*/ 154310 w 776"/>
                  <a:gd name="T35" fmla="*/ 3 h 2368"/>
                  <a:gd name="T36" fmla="*/ 144120 w 776"/>
                  <a:gd name="T37" fmla="*/ 3 h 2368"/>
                  <a:gd name="T38" fmla="*/ 164615 w 776"/>
                  <a:gd name="T39" fmla="*/ 3 h 2368"/>
                  <a:gd name="T40" fmla="*/ 154310 w 776"/>
                  <a:gd name="T41" fmla="*/ 4 h 2368"/>
                  <a:gd name="T42" fmla="*/ 164615 w 776"/>
                  <a:gd name="T43" fmla="*/ 4 h 2368"/>
                  <a:gd name="T44" fmla="*/ 154310 w 776"/>
                  <a:gd name="T45" fmla="*/ 4 h 2368"/>
                  <a:gd name="T46" fmla="*/ 164615 w 776"/>
                  <a:gd name="T47" fmla="*/ 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1 h 2368"/>
                  <a:gd name="T2" fmla="*/ 68 w 776"/>
                  <a:gd name="T3" fmla="*/ 1 h 2368"/>
                  <a:gd name="T4" fmla="*/ 28 w 776"/>
                  <a:gd name="T5" fmla="*/ 3 h 2368"/>
                  <a:gd name="T6" fmla="*/ 97 w 776"/>
                  <a:gd name="T7" fmla="*/ 3 h 2368"/>
                  <a:gd name="T8" fmla="*/ 55 w 776"/>
                  <a:gd name="T9" fmla="*/ 5 h 2368"/>
                  <a:gd name="T10" fmla="*/ 110 w 776"/>
                  <a:gd name="T11" fmla="*/ 6 h 2368"/>
                  <a:gd name="T12" fmla="*/ 83 w 776"/>
                  <a:gd name="T13" fmla="*/ 8 h 2368"/>
                  <a:gd name="T14" fmla="*/ 139 w 776"/>
                  <a:gd name="T15" fmla="*/ 9 h 2368"/>
                  <a:gd name="T16" fmla="*/ 110 w 776"/>
                  <a:gd name="T17" fmla="*/ 11 h 2368"/>
                  <a:gd name="T18" fmla="*/ 151 w 776"/>
                  <a:gd name="T19" fmla="*/ 12 h 2368"/>
                  <a:gd name="T20" fmla="*/ 139 w 776"/>
                  <a:gd name="T21" fmla="*/ 13 h 2368"/>
                  <a:gd name="T22" fmla="*/ 165 w 776"/>
                  <a:gd name="T23" fmla="*/ 15 h 2368"/>
                  <a:gd name="T24" fmla="*/ 165 w 776"/>
                  <a:gd name="T25" fmla="*/ 17 h 2368"/>
                  <a:gd name="T26" fmla="*/ 193 w 776"/>
                  <a:gd name="T27" fmla="*/ 19 h 2368"/>
                  <a:gd name="T28" fmla="*/ 180 w 776"/>
                  <a:gd name="T29" fmla="*/ 22 h 2368"/>
                  <a:gd name="T30" fmla="*/ 206 w 776"/>
                  <a:gd name="T31" fmla="*/ 24 h 2368"/>
                  <a:gd name="T32" fmla="*/ 193 w 776"/>
                  <a:gd name="T33" fmla="*/ 27 h 2368"/>
                  <a:gd name="T34" fmla="*/ 206 w 776"/>
                  <a:gd name="T35" fmla="*/ 29 h 2368"/>
                  <a:gd name="T36" fmla="*/ 193 w 776"/>
                  <a:gd name="T37" fmla="*/ 31 h 2368"/>
                  <a:gd name="T38" fmla="*/ 221 w 776"/>
                  <a:gd name="T39" fmla="*/ 33 h 2368"/>
                  <a:gd name="T40" fmla="*/ 206 w 776"/>
                  <a:gd name="T41" fmla="*/ 36 h 2368"/>
                  <a:gd name="T42" fmla="*/ 221 w 776"/>
                  <a:gd name="T43" fmla="*/ 39 h 2368"/>
                  <a:gd name="T44" fmla="*/ 206 w 776"/>
                  <a:gd name="T45" fmla="*/ 41 h 2368"/>
                  <a:gd name="T46" fmla="*/ 221 w 776"/>
                  <a:gd name="T47" fmla="*/ 4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3 w 776"/>
                  <a:gd name="T7" fmla="*/ 0 h 2368"/>
                  <a:gd name="T8" fmla="*/ 2 w 776"/>
                  <a:gd name="T9" fmla="*/ 0 h 2368"/>
                  <a:gd name="T10" fmla="*/ 4 w 776"/>
                  <a:gd name="T11" fmla="*/ 0 h 2368"/>
                  <a:gd name="T12" fmla="*/ 3 w 776"/>
                  <a:gd name="T13" fmla="*/ 0 h 2368"/>
                  <a:gd name="T14" fmla="*/ 5 w 776"/>
                  <a:gd name="T15" fmla="*/ 0 h 2368"/>
                  <a:gd name="T16" fmla="*/ 4 w 776"/>
                  <a:gd name="T17" fmla="*/ 0 h 2368"/>
                  <a:gd name="T18" fmla="*/ 6 w 776"/>
                  <a:gd name="T19" fmla="*/ 0 h 2368"/>
                  <a:gd name="T20" fmla="*/ 5 w 776"/>
                  <a:gd name="T21" fmla="*/ 0 h 2368"/>
                  <a:gd name="T22" fmla="*/ 6 w 776"/>
                  <a:gd name="T23" fmla="*/ 0 h 2368"/>
                  <a:gd name="T24" fmla="*/ 6 w 776"/>
                  <a:gd name="T25" fmla="*/ 0 h 2368"/>
                  <a:gd name="T26" fmla="*/ 7 w 776"/>
                  <a:gd name="T27" fmla="*/ 0 h 2368"/>
                  <a:gd name="T28" fmla="*/ 7 w 776"/>
                  <a:gd name="T29" fmla="*/ 0 h 2368"/>
                  <a:gd name="T30" fmla="*/ 8 w 776"/>
                  <a:gd name="T31" fmla="*/ 0 h 2368"/>
                  <a:gd name="T32" fmla="*/ 7 w 776"/>
                  <a:gd name="T33" fmla="*/ 0 h 2368"/>
                  <a:gd name="T34" fmla="*/ 8 w 776"/>
                  <a:gd name="T35" fmla="*/ 0 h 2368"/>
                  <a:gd name="T36" fmla="*/ 7 w 776"/>
                  <a:gd name="T37" fmla="*/ 0 h 2368"/>
                  <a:gd name="T38" fmla="*/ 9 w 776"/>
                  <a:gd name="T39" fmla="*/ 0 h 2368"/>
                  <a:gd name="T40" fmla="*/ 8 w 776"/>
                  <a:gd name="T41" fmla="*/ 0 h 2368"/>
                  <a:gd name="T42" fmla="*/ 9 w 776"/>
                  <a:gd name="T43" fmla="*/ 0 h 2368"/>
                  <a:gd name="T44" fmla="*/ 8 w 776"/>
                  <a:gd name="T45" fmla="*/ 0 h 2368"/>
                  <a:gd name="T46" fmla="*/ 9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344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344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CDBF-86A8-4A81-A2D3-09FAEDC76E1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19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52858-5DE5-4D85-B97F-0A03F755560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496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2FE52-8107-4BD9-B337-6761AA005FD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910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3B71B-C42C-4976-A989-656A780D4A3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144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8EA7F-4056-4E77-BF29-A1DB03241B0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543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AEC67-A117-4E03-9560-2F728CF0C27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599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A6DB-15DB-4753-94A7-124B5D6FC93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738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77EB7-9171-44FA-8DF4-E4521ED04B5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0987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694F2-E495-4D7E-8394-C1F40052062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690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62B0-2CE7-42A4-8814-9967A618AD6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515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94CE9-D449-4548-AD0C-DB44D840E06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44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mtClean="0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mtClean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mtClean="0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mtClean="0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mtClean="0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mtClean="0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mtClean="0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mtClean="0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3 w 2736"/>
                      <a:gd name="T5" fmla="*/ 1 h 504"/>
                      <a:gd name="T6" fmla="*/ 65 w 2736"/>
                      <a:gd name="T7" fmla="*/ 1 h 504"/>
                      <a:gd name="T8" fmla="*/ 65 w 2736"/>
                      <a:gd name="T9" fmla="*/ 2 h 504"/>
                      <a:gd name="T10" fmla="*/ 41 w 2736"/>
                      <a:gd name="T11" fmla="*/ 2 h 504"/>
                      <a:gd name="T12" fmla="*/ 15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6 w 1769"/>
                      <a:gd name="T5" fmla="*/ 4 h 791"/>
                      <a:gd name="T6" fmla="*/ 9 w 1769"/>
                      <a:gd name="T7" fmla="*/ 9 h 791"/>
                      <a:gd name="T8" fmla="*/ 9 w 1769"/>
                      <a:gd name="T9" fmla="*/ 12 h 791"/>
                      <a:gd name="T10" fmla="*/ 9 w 1769"/>
                      <a:gd name="T11" fmla="*/ 16 h 791"/>
                      <a:gd name="T12" fmla="*/ 8 w 1769"/>
                      <a:gd name="T13" fmla="*/ 13 h 791"/>
                      <a:gd name="T14" fmla="*/ 7 w 1769"/>
                      <a:gd name="T15" fmla="*/ 9 h 791"/>
                      <a:gd name="T16" fmla="*/ 6 w 1769"/>
                      <a:gd name="T17" fmla="*/ 6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25 h 504"/>
                      <a:gd name="T2" fmla="*/ 32 w 2736"/>
                      <a:gd name="T3" fmla="*/ 8 h 504"/>
                      <a:gd name="T4" fmla="*/ 66 w 2736"/>
                      <a:gd name="T5" fmla="*/ 1 h 504"/>
                      <a:gd name="T6" fmla="*/ 101 w 2736"/>
                      <a:gd name="T7" fmla="*/ 1 h 504"/>
                      <a:gd name="T8" fmla="*/ 101 w 2736"/>
                      <a:gd name="T9" fmla="*/ 6 h 504"/>
                      <a:gd name="T10" fmla="*/ 66 w 2736"/>
                      <a:gd name="T11" fmla="*/ 6 h 504"/>
                      <a:gd name="T12" fmla="*/ 24 w 2736"/>
                      <a:gd name="T13" fmla="*/ 14 h 504"/>
                      <a:gd name="T14" fmla="*/ 0 w 2736"/>
                      <a:gd name="T15" fmla="*/ 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 w 1769"/>
                      <a:gd name="T3" fmla="*/ 3 h 791"/>
                      <a:gd name="T4" fmla="*/ 10 w 1769"/>
                      <a:gd name="T5" fmla="*/ 10 h 791"/>
                      <a:gd name="T6" fmla="*/ 14 w 1769"/>
                      <a:gd name="T7" fmla="*/ 22 h 791"/>
                      <a:gd name="T8" fmla="*/ 15 w 1769"/>
                      <a:gd name="T9" fmla="*/ 31 h 791"/>
                      <a:gd name="T10" fmla="*/ 14 w 1769"/>
                      <a:gd name="T11" fmla="*/ 40 h 791"/>
                      <a:gd name="T12" fmla="*/ 13 w 1769"/>
                      <a:gd name="T13" fmla="*/ 32 h 791"/>
                      <a:gd name="T14" fmla="*/ 12 w 1769"/>
                      <a:gd name="T15" fmla="*/ 23 h 791"/>
                      <a:gd name="T16" fmla="*/ 9 w 1769"/>
                      <a:gd name="T17" fmla="*/ 15 h 791"/>
                      <a:gd name="T18" fmla="*/ 5 w 1769"/>
                      <a:gd name="T19" fmla="*/ 8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23 w 2736"/>
                      <a:gd name="T3" fmla="*/ 3 h 504"/>
                      <a:gd name="T4" fmla="*/ 47 w 2736"/>
                      <a:gd name="T5" fmla="*/ 1 h 504"/>
                      <a:gd name="T6" fmla="*/ 72 w 2736"/>
                      <a:gd name="T7" fmla="*/ 1 h 504"/>
                      <a:gd name="T8" fmla="*/ 72 w 2736"/>
                      <a:gd name="T9" fmla="*/ 2 h 504"/>
                      <a:gd name="T10" fmla="*/ 46 w 2736"/>
                      <a:gd name="T11" fmla="*/ 2 h 504"/>
                      <a:gd name="T12" fmla="*/ 17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8 h 791"/>
                      <a:gd name="T8" fmla="*/ 10 w 1769"/>
                      <a:gd name="T9" fmla="*/ 10 h 791"/>
                      <a:gd name="T10" fmla="*/ 10 w 1769"/>
                      <a:gd name="T11" fmla="*/ 14 h 791"/>
                      <a:gd name="T12" fmla="*/ 9 w 1769"/>
                      <a:gd name="T13" fmla="*/ 11 h 791"/>
                      <a:gd name="T14" fmla="*/ 8 w 1769"/>
                      <a:gd name="T15" fmla="*/ 8 h 791"/>
                      <a:gd name="T16" fmla="*/ 7 w 1769"/>
                      <a:gd name="T17" fmla="*/ 5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>
                      <a:gd name="T0" fmla="*/ 0 w 2736"/>
                      <a:gd name="T1" fmla="*/ 19 h 504"/>
                      <a:gd name="T2" fmla="*/ 17 w 2736"/>
                      <a:gd name="T3" fmla="*/ 6 h 504"/>
                      <a:gd name="T4" fmla="*/ 36 w 2736"/>
                      <a:gd name="T5" fmla="*/ 1 h 504"/>
                      <a:gd name="T6" fmla="*/ 55 w 2736"/>
                      <a:gd name="T7" fmla="*/ 1 h 504"/>
                      <a:gd name="T8" fmla="*/ 54 w 2736"/>
                      <a:gd name="T9" fmla="*/ 4 h 504"/>
                      <a:gd name="T10" fmla="*/ 36 w 2736"/>
                      <a:gd name="T11" fmla="*/ 4 h 504"/>
                      <a:gd name="T12" fmla="*/ 13 w 2736"/>
                      <a:gd name="T13" fmla="*/ 11 h 504"/>
                      <a:gd name="T14" fmla="*/ 0 w 2736"/>
                      <a:gd name="T15" fmla="*/ 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2 h 791"/>
                      <a:gd name="T4" fmla="*/ 5 w 1769"/>
                      <a:gd name="T5" fmla="*/ 7 h 791"/>
                      <a:gd name="T6" fmla="*/ 7 w 1769"/>
                      <a:gd name="T7" fmla="*/ 17 h 791"/>
                      <a:gd name="T8" fmla="*/ 8 w 1769"/>
                      <a:gd name="T9" fmla="*/ 23 h 791"/>
                      <a:gd name="T10" fmla="*/ 8 w 1769"/>
                      <a:gd name="T11" fmla="*/ 30 h 791"/>
                      <a:gd name="T12" fmla="*/ 7 w 1769"/>
                      <a:gd name="T13" fmla="*/ 24 h 791"/>
                      <a:gd name="T14" fmla="*/ 6 w 1769"/>
                      <a:gd name="T15" fmla="*/ 17 h 791"/>
                      <a:gd name="T16" fmla="*/ 5 w 1769"/>
                      <a:gd name="T17" fmla="*/ 11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9 w 2736"/>
                      <a:gd name="T3" fmla="*/ 4 h 504"/>
                      <a:gd name="T4" fmla="*/ 19 w 2736"/>
                      <a:gd name="T5" fmla="*/ 1 h 504"/>
                      <a:gd name="T6" fmla="*/ 28 w 2736"/>
                      <a:gd name="T7" fmla="*/ 1 h 504"/>
                      <a:gd name="T8" fmla="*/ 28 w 2736"/>
                      <a:gd name="T9" fmla="*/ 2 h 504"/>
                      <a:gd name="T10" fmla="*/ 18 w 2736"/>
                      <a:gd name="T11" fmla="*/ 2 h 504"/>
                      <a:gd name="T12" fmla="*/ 7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4 h 791"/>
                      <a:gd name="T6" fmla="*/ 4 w 1769"/>
                      <a:gd name="T7" fmla="*/ 8 h 791"/>
                      <a:gd name="T8" fmla="*/ 4 w 1769"/>
                      <a:gd name="T9" fmla="*/ 12 h 791"/>
                      <a:gd name="T10" fmla="*/ 4 w 1769"/>
                      <a:gd name="T11" fmla="*/ 15 h 791"/>
                      <a:gd name="T12" fmla="*/ 4 w 1769"/>
                      <a:gd name="T13" fmla="*/ 12 h 791"/>
                      <a:gd name="T14" fmla="*/ 3 w 1769"/>
                      <a:gd name="T15" fmla="*/ 9 h 791"/>
                      <a:gd name="T16" fmla="*/ 3 w 1769"/>
                      <a:gd name="T17" fmla="*/ 5 h 791"/>
                      <a:gd name="T18" fmla="*/ 1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4 w 2736"/>
                      <a:gd name="T3" fmla="*/ 0 h 504"/>
                      <a:gd name="T4" fmla="*/ 8 w 2736"/>
                      <a:gd name="T5" fmla="*/ 0 h 504"/>
                      <a:gd name="T6" fmla="*/ 13 w 2736"/>
                      <a:gd name="T7" fmla="*/ 0 h 504"/>
                      <a:gd name="T8" fmla="*/ 13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1 h 791"/>
                      <a:gd name="T8" fmla="*/ 2 w 1769"/>
                      <a:gd name="T9" fmla="*/ 1 h 791"/>
                      <a:gd name="T10" fmla="*/ 2 w 1769"/>
                      <a:gd name="T11" fmla="*/ 1 h 791"/>
                      <a:gd name="T12" fmla="*/ 2 w 1769"/>
                      <a:gd name="T13" fmla="*/ 1 h 791"/>
                      <a:gd name="T14" fmla="*/ 2 w 1769"/>
                      <a:gd name="T15" fmla="*/ 1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1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2 h 504"/>
                      <a:gd name="T10" fmla="*/ 43 w 2736"/>
                      <a:gd name="T11" fmla="*/ 2 h 504"/>
                      <a:gd name="T12" fmla="*/ 16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9 h 791"/>
                      <a:gd name="T8" fmla="*/ 10 w 1769"/>
                      <a:gd name="T9" fmla="*/ 12 h 791"/>
                      <a:gd name="T10" fmla="*/ 9 w 1769"/>
                      <a:gd name="T11" fmla="*/ 17 h 791"/>
                      <a:gd name="T12" fmla="*/ 9 w 1769"/>
                      <a:gd name="T13" fmla="*/ 14 h 791"/>
                      <a:gd name="T14" fmla="*/ 8 w 1769"/>
                      <a:gd name="T15" fmla="*/ 9 h 791"/>
                      <a:gd name="T16" fmla="*/ 6 w 1769"/>
                      <a:gd name="T17" fmla="*/ 7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>
                      <a:gd name="T0" fmla="*/ 0 w 2736"/>
                      <a:gd name="T1" fmla="*/ 25 h 504"/>
                      <a:gd name="T2" fmla="*/ 31 w 2736"/>
                      <a:gd name="T3" fmla="*/ 8 h 504"/>
                      <a:gd name="T4" fmla="*/ 64 w 2736"/>
                      <a:gd name="T5" fmla="*/ 1 h 504"/>
                      <a:gd name="T6" fmla="*/ 98 w 2736"/>
                      <a:gd name="T7" fmla="*/ 1 h 504"/>
                      <a:gd name="T8" fmla="*/ 98 w 2736"/>
                      <a:gd name="T9" fmla="*/ 6 h 504"/>
                      <a:gd name="T10" fmla="*/ 63 w 2736"/>
                      <a:gd name="T11" fmla="*/ 6 h 504"/>
                      <a:gd name="T12" fmla="*/ 24 w 2736"/>
                      <a:gd name="T13" fmla="*/ 14 h 504"/>
                      <a:gd name="T14" fmla="*/ 0 w 2736"/>
                      <a:gd name="T15" fmla="*/ 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 w 1769"/>
                      <a:gd name="T3" fmla="*/ 3 h 791"/>
                      <a:gd name="T4" fmla="*/ 9 w 1769"/>
                      <a:gd name="T5" fmla="*/ 10 h 791"/>
                      <a:gd name="T6" fmla="*/ 13 w 1769"/>
                      <a:gd name="T7" fmla="*/ 22 h 791"/>
                      <a:gd name="T8" fmla="*/ 14 w 1769"/>
                      <a:gd name="T9" fmla="*/ 31 h 791"/>
                      <a:gd name="T10" fmla="*/ 14 w 1769"/>
                      <a:gd name="T11" fmla="*/ 40 h 791"/>
                      <a:gd name="T12" fmla="*/ 13 w 1769"/>
                      <a:gd name="T13" fmla="*/ 32 h 791"/>
                      <a:gd name="T14" fmla="*/ 11 w 1769"/>
                      <a:gd name="T15" fmla="*/ 23 h 791"/>
                      <a:gd name="T16" fmla="*/ 9 w 1769"/>
                      <a:gd name="T17" fmla="*/ 15 h 791"/>
                      <a:gd name="T18" fmla="*/ 4 w 1769"/>
                      <a:gd name="T19" fmla="*/ 8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23 w 2736"/>
                      <a:gd name="T3" fmla="*/ 3 h 504"/>
                      <a:gd name="T4" fmla="*/ 47 w 2736"/>
                      <a:gd name="T5" fmla="*/ 1 h 504"/>
                      <a:gd name="T6" fmla="*/ 72 w 2736"/>
                      <a:gd name="T7" fmla="*/ 1 h 504"/>
                      <a:gd name="T8" fmla="*/ 72 w 2736"/>
                      <a:gd name="T9" fmla="*/ 2 h 504"/>
                      <a:gd name="T10" fmla="*/ 46 w 2736"/>
                      <a:gd name="T11" fmla="*/ 2 h 504"/>
                      <a:gd name="T12" fmla="*/ 17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3 h 791"/>
                      <a:gd name="T6" fmla="*/ 9 w 1769"/>
                      <a:gd name="T7" fmla="*/ 6 h 791"/>
                      <a:gd name="T8" fmla="*/ 10 w 1769"/>
                      <a:gd name="T9" fmla="*/ 9 h 791"/>
                      <a:gd name="T10" fmla="*/ 10 w 1769"/>
                      <a:gd name="T11" fmla="*/ 12 h 791"/>
                      <a:gd name="T12" fmla="*/ 9 w 1769"/>
                      <a:gd name="T13" fmla="*/ 9 h 791"/>
                      <a:gd name="T14" fmla="*/ 8 w 1769"/>
                      <a:gd name="T15" fmla="*/ 6 h 791"/>
                      <a:gd name="T16" fmla="*/ 7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>
                      <a:gd name="T0" fmla="*/ 0 w 2736"/>
                      <a:gd name="T1" fmla="*/ 16 h 504"/>
                      <a:gd name="T2" fmla="*/ 17 w 2736"/>
                      <a:gd name="T3" fmla="*/ 5 h 504"/>
                      <a:gd name="T4" fmla="*/ 36 w 2736"/>
                      <a:gd name="T5" fmla="*/ 1 h 504"/>
                      <a:gd name="T6" fmla="*/ 55 w 2736"/>
                      <a:gd name="T7" fmla="*/ 1 h 504"/>
                      <a:gd name="T8" fmla="*/ 54 w 2736"/>
                      <a:gd name="T9" fmla="*/ 3 h 504"/>
                      <a:gd name="T10" fmla="*/ 36 w 2736"/>
                      <a:gd name="T11" fmla="*/ 3 h 504"/>
                      <a:gd name="T12" fmla="*/ 13 w 2736"/>
                      <a:gd name="T13" fmla="*/ 9 h 504"/>
                      <a:gd name="T14" fmla="*/ 0 w 2736"/>
                      <a:gd name="T15" fmla="*/ 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2 h 791"/>
                      <a:gd name="T4" fmla="*/ 5 w 1769"/>
                      <a:gd name="T5" fmla="*/ 7 h 791"/>
                      <a:gd name="T6" fmla="*/ 7 w 1769"/>
                      <a:gd name="T7" fmla="*/ 15 h 791"/>
                      <a:gd name="T8" fmla="*/ 8 w 1769"/>
                      <a:gd name="T9" fmla="*/ 21 h 791"/>
                      <a:gd name="T10" fmla="*/ 8 w 1769"/>
                      <a:gd name="T11" fmla="*/ 28 h 791"/>
                      <a:gd name="T12" fmla="*/ 7 w 1769"/>
                      <a:gd name="T13" fmla="*/ 22 h 791"/>
                      <a:gd name="T14" fmla="*/ 6 w 1769"/>
                      <a:gd name="T15" fmla="*/ 16 h 791"/>
                      <a:gd name="T16" fmla="*/ 5 w 1769"/>
                      <a:gd name="T17" fmla="*/ 11 h 791"/>
                      <a:gd name="T18" fmla="*/ 3 w 1769"/>
                      <a:gd name="T19" fmla="*/ 5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9 w 2736"/>
                      <a:gd name="T3" fmla="*/ 4 h 504"/>
                      <a:gd name="T4" fmla="*/ 19 w 2736"/>
                      <a:gd name="T5" fmla="*/ 1 h 504"/>
                      <a:gd name="T6" fmla="*/ 28 w 2736"/>
                      <a:gd name="T7" fmla="*/ 1 h 504"/>
                      <a:gd name="T8" fmla="*/ 28 w 2736"/>
                      <a:gd name="T9" fmla="*/ 2 h 504"/>
                      <a:gd name="T10" fmla="*/ 18 w 2736"/>
                      <a:gd name="T11" fmla="*/ 2 h 504"/>
                      <a:gd name="T12" fmla="*/ 7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4 h 791"/>
                      <a:gd name="T6" fmla="*/ 4 w 1769"/>
                      <a:gd name="T7" fmla="*/ 9 h 791"/>
                      <a:gd name="T8" fmla="*/ 4 w 1769"/>
                      <a:gd name="T9" fmla="*/ 14 h 791"/>
                      <a:gd name="T10" fmla="*/ 4 w 1769"/>
                      <a:gd name="T11" fmla="*/ 17 h 791"/>
                      <a:gd name="T12" fmla="*/ 4 w 1769"/>
                      <a:gd name="T13" fmla="*/ 14 h 791"/>
                      <a:gd name="T14" fmla="*/ 3 w 1769"/>
                      <a:gd name="T15" fmla="*/ 10 h 791"/>
                      <a:gd name="T16" fmla="*/ 3 w 1769"/>
                      <a:gd name="T17" fmla="*/ 7 h 791"/>
                      <a:gd name="T18" fmla="*/ 1 w 1769"/>
                      <a:gd name="T19" fmla="*/ 4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4 w 2736"/>
                      <a:gd name="T3" fmla="*/ 0 h 504"/>
                      <a:gd name="T4" fmla="*/ 8 w 2736"/>
                      <a:gd name="T5" fmla="*/ 0 h 504"/>
                      <a:gd name="T6" fmla="*/ 13 w 2736"/>
                      <a:gd name="T7" fmla="*/ 0 h 504"/>
                      <a:gd name="T8" fmla="*/ 13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1 h 791"/>
                      <a:gd name="T8" fmla="*/ 2 w 1769"/>
                      <a:gd name="T9" fmla="*/ 1 h 791"/>
                      <a:gd name="T10" fmla="*/ 2 w 1769"/>
                      <a:gd name="T11" fmla="*/ 1 h 791"/>
                      <a:gd name="T12" fmla="*/ 2 w 1769"/>
                      <a:gd name="T13" fmla="*/ 1 h 791"/>
                      <a:gd name="T14" fmla="*/ 2 w 1769"/>
                      <a:gd name="T15" fmla="*/ 1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1 w 1769"/>
                      <a:gd name="T9" fmla="*/ 0 h 791"/>
                      <a:gd name="T10" fmla="*/ 0 w 1769"/>
                      <a:gd name="T11" fmla="*/ 1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1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4 w 2736"/>
                      <a:gd name="T7" fmla="*/ 0 h 504"/>
                      <a:gd name="T8" fmla="*/ 4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 w 2736"/>
                      <a:gd name="T3" fmla="*/ 1 h 504"/>
                      <a:gd name="T4" fmla="*/ 2 w 2736"/>
                      <a:gd name="T5" fmla="*/ 1 h 504"/>
                      <a:gd name="T6" fmla="*/ 3 w 2736"/>
                      <a:gd name="T7" fmla="*/ 1 h 504"/>
                      <a:gd name="T8" fmla="*/ 3 w 2736"/>
                      <a:gd name="T9" fmla="*/ 1 h 504"/>
                      <a:gd name="T10" fmla="*/ 2 w 2736"/>
                      <a:gd name="T11" fmla="*/ 1 h 504"/>
                      <a:gd name="T12" fmla="*/ 1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2 h 791"/>
                      <a:gd name="T6" fmla="*/ 0 w 1769"/>
                      <a:gd name="T7" fmla="*/ 3 h 791"/>
                      <a:gd name="T8" fmla="*/ 0 w 1769"/>
                      <a:gd name="T9" fmla="*/ 4 h 791"/>
                      <a:gd name="T10" fmla="*/ 0 w 1769"/>
                      <a:gd name="T11" fmla="*/ 5 h 791"/>
                      <a:gd name="T12" fmla="*/ 0 w 1769"/>
                      <a:gd name="T13" fmla="*/ 4 h 791"/>
                      <a:gd name="T14" fmla="*/ 0 w 1769"/>
                      <a:gd name="T15" fmla="*/ 3 h 791"/>
                      <a:gd name="T16" fmla="*/ 0 w 1769"/>
                      <a:gd name="T17" fmla="*/ 2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2 h 504"/>
                      <a:gd name="T10" fmla="*/ 44 w 2736"/>
                      <a:gd name="T11" fmla="*/ 2 h 504"/>
                      <a:gd name="T12" fmla="*/ 16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9 h 791"/>
                      <a:gd name="T8" fmla="*/ 10 w 1769"/>
                      <a:gd name="T9" fmla="*/ 12 h 791"/>
                      <a:gd name="T10" fmla="*/ 9 w 1769"/>
                      <a:gd name="T11" fmla="*/ 17 h 791"/>
                      <a:gd name="T12" fmla="*/ 9 w 1769"/>
                      <a:gd name="T13" fmla="*/ 14 h 791"/>
                      <a:gd name="T14" fmla="*/ 8 w 1769"/>
                      <a:gd name="T15" fmla="*/ 9 h 791"/>
                      <a:gd name="T16" fmla="*/ 6 w 1769"/>
                      <a:gd name="T17" fmla="*/ 7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12 w 2736"/>
                      <a:gd name="T3" fmla="*/ 4 h 504"/>
                      <a:gd name="T4" fmla="*/ 23 w 2736"/>
                      <a:gd name="T5" fmla="*/ 1 h 504"/>
                      <a:gd name="T6" fmla="*/ 36 w 2736"/>
                      <a:gd name="T7" fmla="*/ 1 h 504"/>
                      <a:gd name="T8" fmla="*/ 36 w 2736"/>
                      <a:gd name="T9" fmla="*/ 2 h 504"/>
                      <a:gd name="T10" fmla="*/ 23 w 2736"/>
                      <a:gd name="T11" fmla="*/ 2 h 504"/>
                      <a:gd name="T12" fmla="*/ 9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4 h 791"/>
                      <a:gd name="T6" fmla="*/ 5 w 1769"/>
                      <a:gd name="T7" fmla="*/ 9 h 791"/>
                      <a:gd name="T8" fmla="*/ 5 w 1769"/>
                      <a:gd name="T9" fmla="*/ 12 h 791"/>
                      <a:gd name="T10" fmla="*/ 5 w 1769"/>
                      <a:gd name="T11" fmla="*/ 17 h 791"/>
                      <a:gd name="T12" fmla="*/ 4 w 1769"/>
                      <a:gd name="T13" fmla="*/ 14 h 791"/>
                      <a:gd name="T14" fmla="*/ 4 w 1769"/>
                      <a:gd name="T15" fmla="*/ 9 h 791"/>
                      <a:gd name="T16" fmla="*/ 3 w 1769"/>
                      <a:gd name="T17" fmla="*/ 7 h 791"/>
                      <a:gd name="T18" fmla="*/ 1 w 1769"/>
                      <a:gd name="T19" fmla="*/ 4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21 w 2736"/>
                      <a:gd name="T3" fmla="*/ 3 h 504"/>
                      <a:gd name="T4" fmla="*/ 41 w 2736"/>
                      <a:gd name="T5" fmla="*/ 1 h 504"/>
                      <a:gd name="T6" fmla="*/ 64 w 2736"/>
                      <a:gd name="T7" fmla="*/ 1 h 504"/>
                      <a:gd name="T8" fmla="*/ 64 w 2736"/>
                      <a:gd name="T9" fmla="*/ 2 h 504"/>
                      <a:gd name="T10" fmla="*/ 41 w 2736"/>
                      <a:gd name="T11" fmla="*/ 2 h 504"/>
                      <a:gd name="T12" fmla="*/ 15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6 w 1769"/>
                      <a:gd name="T5" fmla="*/ 3 h 791"/>
                      <a:gd name="T6" fmla="*/ 8 w 1769"/>
                      <a:gd name="T7" fmla="*/ 7 h 791"/>
                      <a:gd name="T8" fmla="*/ 9 w 1769"/>
                      <a:gd name="T9" fmla="*/ 10 h 791"/>
                      <a:gd name="T10" fmla="*/ 9 w 1769"/>
                      <a:gd name="T11" fmla="*/ 13 h 791"/>
                      <a:gd name="T12" fmla="*/ 8 w 1769"/>
                      <a:gd name="T13" fmla="*/ 10 h 791"/>
                      <a:gd name="T14" fmla="*/ 7 w 1769"/>
                      <a:gd name="T15" fmla="*/ 7 h 791"/>
                      <a:gd name="T16" fmla="*/ 6 w 1769"/>
                      <a:gd name="T17" fmla="*/ 5 h 791"/>
                      <a:gd name="T18" fmla="*/ 3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2 h 504"/>
                      <a:gd name="T10" fmla="*/ 43 w 2736"/>
                      <a:gd name="T11" fmla="*/ 2 h 504"/>
                      <a:gd name="T12" fmla="*/ 16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10 h 791"/>
                      <a:gd name="T8" fmla="*/ 10 w 1769"/>
                      <a:gd name="T9" fmla="*/ 14 h 791"/>
                      <a:gd name="T10" fmla="*/ 9 w 1769"/>
                      <a:gd name="T11" fmla="*/ 17 h 791"/>
                      <a:gd name="T12" fmla="*/ 9 w 1769"/>
                      <a:gd name="T13" fmla="*/ 14 h 791"/>
                      <a:gd name="T14" fmla="*/ 8 w 1769"/>
                      <a:gd name="T15" fmla="*/ 10 h 791"/>
                      <a:gd name="T16" fmla="*/ 6 w 1769"/>
                      <a:gd name="T17" fmla="*/ 7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15 w 2736"/>
                      <a:gd name="T3" fmla="*/ 2 h 504"/>
                      <a:gd name="T4" fmla="*/ 31 w 2736"/>
                      <a:gd name="T5" fmla="*/ 1 h 504"/>
                      <a:gd name="T6" fmla="*/ 48 w 2736"/>
                      <a:gd name="T7" fmla="*/ 1 h 504"/>
                      <a:gd name="T8" fmla="*/ 47 w 2736"/>
                      <a:gd name="T9" fmla="*/ 1 h 504"/>
                      <a:gd name="T10" fmla="*/ 31 w 2736"/>
                      <a:gd name="T11" fmla="*/ 1 h 504"/>
                      <a:gd name="T12" fmla="*/ 11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7 h 791"/>
                      <a:gd name="T8" fmla="*/ 7 w 1769"/>
                      <a:gd name="T9" fmla="*/ 9 h 791"/>
                      <a:gd name="T10" fmla="*/ 7 w 1769"/>
                      <a:gd name="T11" fmla="*/ 12 h 791"/>
                      <a:gd name="T12" fmla="*/ 7 w 1769"/>
                      <a:gd name="T13" fmla="*/ 9 h 791"/>
                      <a:gd name="T14" fmla="*/ 6 w 1769"/>
                      <a:gd name="T15" fmla="*/ 7 h 791"/>
                      <a:gd name="T16" fmla="*/ 5 w 1769"/>
                      <a:gd name="T17" fmla="*/ 5 h 791"/>
                      <a:gd name="T18" fmla="*/ 3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2 w 2736"/>
                      <a:gd name="T3" fmla="*/ 0 h 504"/>
                      <a:gd name="T4" fmla="*/ 25 w 2736"/>
                      <a:gd name="T5" fmla="*/ 0 h 504"/>
                      <a:gd name="T6" fmla="*/ 37 w 2736"/>
                      <a:gd name="T7" fmla="*/ 0 h 504"/>
                      <a:gd name="T8" fmla="*/ 37 w 2736"/>
                      <a:gd name="T9" fmla="*/ 0 h 504"/>
                      <a:gd name="T10" fmla="*/ 24 w 2736"/>
                      <a:gd name="T11" fmla="*/ 0 h 504"/>
                      <a:gd name="T12" fmla="*/ 9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2 h 791"/>
                      <a:gd name="T10" fmla="*/ 5 w 1769"/>
                      <a:gd name="T11" fmla="*/ 2 h 791"/>
                      <a:gd name="T12" fmla="*/ 5 w 1769"/>
                      <a:gd name="T13" fmla="*/ 2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2 w 2736"/>
                      <a:gd name="T5" fmla="*/ 0 h 504"/>
                      <a:gd name="T6" fmla="*/ 18 w 2736"/>
                      <a:gd name="T7" fmla="*/ 0 h 504"/>
                      <a:gd name="T8" fmla="*/ 18 w 2736"/>
                      <a:gd name="T9" fmla="*/ 0 h 504"/>
                      <a:gd name="T10" fmla="*/ 12 w 2736"/>
                      <a:gd name="T11" fmla="*/ 0 h 504"/>
                      <a:gd name="T12" fmla="*/ 4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1 h 791"/>
                      <a:gd name="T8" fmla="*/ 3 w 1769"/>
                      <a:gd name="T9" fmla="*/ 2 h 791"/>
                      <a:gd name="T10" fmla="*/ 3 w 1769"/>
                      <a:gd name="T11" fmla="*/ 2 h 791"/>
                      <a:gd name="T12" fmla="*/ 2 w 1769"/>
                      <a:gd name="T13" fmla="*/ 2 h 791"/>
                      <a:gd name="T14" fmla="*/ 2 w 1769"/>
                      <a:gd name="T15" fmla="*/ 1 h 791"/>
                      <a:gd name="T16" fmla="*/ 2 w 1769"/>
                      <a:gd name="T17" fmla="*/ 1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10 w 2736"/>
                      <a:gd name="T5" fmla="*/ 0 h 504"/>
                      <a:gd name="T6" fmla="*/ 15 w 2736"/>
                      <a:gd name="T7" fmla="*/ 0 h 504"/>
                      <a:gd name="T8" fmla="*/ 15 w 2736"/>
                      <a:gd name="T9" fmla="*/ 0 h 504"/>
                      <a:gd name="T10" fmla="*/ 10 w 2736"/>
                      <a:gd name="T11" fmla="*/ 0 h 504"/>
                      <a:gd name="T12" fmla="*/ 4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0 h 791"/>
                      <a:gd name="T10" fmla="*/ 2 w 1769"/>
                      <a:gd name="T11" fmla="*/ 0 h 791"/>
                      <a:gd name="T12" fmla="*/ 2 w 1769"/>
                      <a:gd name="T13" fmla="*/ 0 h 791"/>
                      <a:gd name="T14" fmla="*/ 2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2 w 776"/>
                  <a:gd name="T3" fmla="*/ 0 h 2368"/>
                  <a:gd name="T4" fmla="*/ 1 w 776"/>
                  <a:gd name="T5" fmla="*/ 0 h 2368"/>
                  <a:gd name="T6" fmla="*/ 3 w 776"/>
                  <a:gd name="T7" fmla="*/ 0 h 2368"/>
                  <a:gd name="T8" fmla="*/ 2 w 776"/>
                  <a:gd name="T9" fmla="*/ 0 h 2368"/>
                  <a:gd name="T10" fmla="*/ 3 w 776"/>
                  <a:gd name="T11" fmla="*/ 0 h 2368"/>
                  <a:gd name="T12" fmla="*/ 2 w 776"/>
                  <a:gd name="T13" fmla="*/ 0 h 2368"/>
                  <a:gd name="T14" fmla="*/ 4 w 776"/>
                  <a:gd name="T15" fmla="*/ 0 h 2368"/>
                  <a:gd name="T16" fmla="*/ 3 w 776"/>
                  <a:gd name="T17" fmla="*/ 0 h 2368"/>
                  <a:gd name="T18" fmla="*/ 4 w 776"/>
                  <a:gd name="T19" fmla="*/ 0 h 2368"/>
                  <a:gd name="T20" fmla="*/ 4 w 776"/>
                  <a:gd name="T21" fmla="*/ 0 h 2368"/>
                  <a:gd name="T22" fmla="*/ 5 w 776"/>
                  <a:gd name="T23" fmla="*/ 0 h 2368"/>
                  <a:gd name="T24" fmla="*/ 5 w 776"/>
                  <a:gd name="T25" fmla="*/ 0 h 2368"/>
                  <a:gd name="T26" fmla="*/ 5 w 776"/>
                  <a:gd name="T27" fmla="*/ 0 h 2368"/>
                  <a:gd name="T28" fmla="*/ 5 w 776"/>
                  <a:gd name="T29" fmla="*/ 0 h 2368"/>
                  <a:gd name="T30" fmla="*/ 6 w 776"/>
                  <a:gd name="T31" fmla="*/ 0 h 2368"/>
                  <a:gd name="T32" fmla="*/ 5 w 776"/>
                  <a:gd name="T33" fmla="*/ 0 h 2368"/>
                  <a:gd name="T34" fmla="*/ 6 w 776"/>
                  <a:gd name="T35" fmla="*/ 0 h 2368"/>
                  <a:gd name="T36" fmla="*/ 5 w 776"/>
                  <a:gd name="T37" fmla="*/ 0 h 2368"/>
                  <a:gd name="T38" fmla="*/ 7 w 776"/>
                  <a:gd name="T39" fmla="*/ 0 h 2368"/>
                  <a:gd name="T40" fmla="*/ 6 w 776"/>
                  <a:gd name="T41" fmla="*/ 0 h 2368"/>
                  <a:gd name="T42" fmla="*/ 7 w 776"/>
                  <a:gd name="T43" fmla="*/ 0 h 2368"/>
                  <a:gd name="T44" fmla="*/ 6 w 776"/>
                  <a:gd name="T45" fmla="*/ 0 h 2368"/>
                  <a:gd name="T46" fmla="*/ 7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2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3 w 776"/>
                  <a:gd name="T19" fmla="*/ 0 h 2368"/>
                  <a:gd name="T20" fmla="*/ 2 w 776"/>
                  <a:gd name="T21" fmla="*/ 0 h 2368"/>
                  <a:gd name="T22" fmla="*/ 3 w 776"/>
                  <a:gd name="T23" fmla="*/ 0 h 2368"/>
                  <a:gd name="T24" fmla="*/ 3 w 776"/>
                  <a:gd name="T25" fmla="*/ 0 h 2368"/>
                  <a:gd name="T26" fmla="*/ 3 w 776"/>
                  <a:gd name="T27" fmla="*/ 0 h 2368"/>
                  <a:gd name="T28" fmla="*/ 3 w 776"/>
                  <a:gd name="T29" fmla="*/ 0 h 2368"/>
                  <a:gd name="T30" fmla="*/ 3 w 776"/>
                  <a:gd name="T31" fmla="*/ 0 h 2368"/>
                  <a:gd name="T32" fmla="*/ 3 w 776"/>
                  <a:gd name="T33" fmla="*/ 0 h 2368"/>
                  <a:gd name="T34" fmla="*/ 3 w 776"/>
                  <a:gd name="T35" fmla="*/ 0 h 2368"/>
                  <a:gd name="T36" fmla="*/ 3 w 776"/>
                  <a:gd name="T37" fmla="*/ 0 h 2368"/>
                  <a:gd name="T38" fmla="*/ 4 w 776"/>
                  <a:gd name="T39" fmla="*/ 0 h 2368"/>
                  <a:gd name="T40" fmla="*/ 3 w 776"/>
                  <a:gd name="T41" fmla="*/ 0 h 2368"/>
                  <a:gd name="T42" fmla="*/ 4 w 776"/>
                  <a:gd name="T43" fmla="*/ 0 h 2368"/>
                  <a:gd name="T44" fmla="*/ 3 w 776"/>
                  <a:gd name="T45" fmla="*/ 0 h 2368"/>
                  <a:gd name="T46" fmla="*/ 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29 w 776"/>
                  <a:gd name="T3" fmla="*/ 0 h 2368"/>
                  <a:gd name="T4" fmla="*/ 11 w 776"/>
                  <a:gd name="T5" fmla="*/ 0 h 2368"/>
                  <a:gd name="T6" fmla="*/ 40 w 776"/>
                  <a:gd name="T7" fmla="*/ 0 h 2368"/>
                  <a:gd name="T8" fmla="*/ 23 w 776"/>
                  <a:gd name="T9" fmla="*/ 0 h 2368"/>
                  <a:gd name="T10" fmla="*/ 45 w 776"/>
                  <a:gd name="T11" fmla="*/ 0 h 2368"/>
                  <a:gd name="T12" fmla="*/ 34 w 776"/>
                  <a:gd name="T13" fmla="*/ 0 h 2368"/>
                  <a:gd name="T14" fmla="*/ 56 w 776"/>
                  <a:gd name="T15" fmla="*/ 0 h 2368"/>
                  <a:gd name="T16" fmla="*/ 45 w 776"/>
                  <a:gd name="T17" fmla="*/ 0 h 2368"/>
                  <a:gd name="T18" fmla="*/ 62 w 776"/>
                  <a:gd name="T19" fmla="*/ 0 h 2368"/>
                  <a:gd name="T20" fmla="*/ 56 w 776"/>
                  <a:gd name="T21" fmla="*/ 0 h 2368"/>
                  <a:gd name="T22" fmla="*/ 68 w 776"/>
                  <a:gd name="T23" fmla="*/ 0 h 2368"/>
                  <a:gd name="T24" fmla="*/ 68 w 776"/>
                  <a:gd name="T25" fmla="*/ 0 h 2368"/>
                  <a:gd name="T26" fmla="*/ 79 w 776"/>
                  <a:gd name="T27" fmla="*/ 0 h 2368"/>
                  <a:gd name="T28" fmla="*/ 73 w 776"/>
                  <a:gd name="T29" fmla="*/ 0 h 2368"/>
                  <a:gd name="T30" fmla="*/ 85 w 776"/>
                  <a:gd name="T31" fmla="*/ 0 h 2368"/>
                  <a:gd name="T32" fmla="*/ 79 w 776"/>
                  <a:gd name="T33" fmla="*/ 0 h 2368"/>
                  <a:gd name="T34" fmla="*/ 85 w 776"/>
                  <a:gd name="T35" fmla="*/ 0 h 2368"/>
                  <a:gd name="T36" fmla="*/ 79 w 776"/>
                  <a:gd name="T37" fmla="*/ 0 h 2368"/>
                  <a:gd name="T38" fmla="*/ 90 w 776"/>
                  <a:gd name="T39" fmla="*/ 0 h 2368"/>
                  <a:gd name="T40" fmla="*/ 85 w 776"/>
                  <a:gd name="T41" fmla="*/ 0 h 2368"/>
                  <a:gd name="T42" fmla="*/ 90 w 776"/>
                  <a:gd name="T43" fmla="*/ 0 h 2368"/>
                  <a:gd name="T44" fmla="*/ 85 w 776"/>
                  <a:gd name="T45" fmla="*/ 0 h 2368"/>
                  <a:gd name="T46" fmla="*/ 9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242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42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42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92F071-FFB4-4B29-81FB-D85C9B9CBEC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0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29001"/>
            <a:ext cx="91440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2008" y="1988840"/>
            <a:ext cx="77724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en-GB" altLang="bg-BG" sz="4000" b="1" kern="0" dirty="0" smtClean="0">
                <a:solidFill>
                  <a:srgbClr val="FF3300"/>
                </a:solidFill>
              </a:rPr>
              <a:t>ACTIVE </a:t>
            </a:r>
            <a:br>
              <a:rPr lang="en-GB" altLang="bg-BG" sz="4000" b="1" kern="0" dirty="0" smtClean="0">
                <a:solidFill>
                  <a:srgbClr val="FF3300"/>
                </a:solidFill>
              </a:rPr>
            </a:br>
            <a:r>
              <a:rPr lang="en-GB" altLang="bg-BG" sz="4000" b="1" kern="0" dirty="0" smtClean="0">
                <a:solidFill>
                  <a:srgbClr val="FF3300"/>
                </a:solidFill>
              </a:rPr>
              <a:t>    TRANSPORT</a:t>
            </a:r>
            <a:endParaRPr lang="bg-BG" altLang="bg-BG" sz="4000" b="1" kern="0" dirty="0" smtClean="0">
              <a:solidFill>
                <a:srgbClr val="FF33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132856"/>
            <a:ext cx="2022477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LECTURE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No11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616731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 M.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Alexandrova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DSc</a:t>
            </a:r>
            <a:endParaRPr lang="bg-B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6650" y="188639"/>
            <a:ext cx="41610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MEDICAL UNIVERSITY – PLEVEN</a:t>
            </a:r>
          </a:p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FACULTY OF PHARMACY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156" y="1124744"/>
            <a:ext cx="5541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en-US" sz="2000" b="1" cap="all" dirty="0">
                <a:solidFill>
                  <a:srgbClr val="FFFFFF"/>
                </a:solidFill>
                <a:latin typeface="Arial Narrow" panose="020B0606020202030204" pitchFamily="34" charset="0"/>
              </a:rPr>
              <a:t>DIVISION OF PHYSICS AND BIOPHYSICS, higher</a:t>
            </a:r>
          </a:p>
          <a:p>
            <a:pPr algn="just"/>
            <a:r>
              <a:rPr lang="en-US" sz="2000" b="1" cap="all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mathematics </a:t>
            </a:r>
            <a:r>
              <a:rPr lang="en-US" sz="2000" b="1" cap="all" dirty="0">
                <a:solidFill>
                  <a:srgbClr val="FFFFFF"/>
                </a:solidFill>
                <a:latin typeface="Arial Narrow" panose="020B0606020202030204" pitchFamily="34" charset="0"/>
              </a:rPr>
              <a:t>and information technologies</a:t>
            </a:r>
            <a:endParaRPr lang="en-US" sz="2000" b="1" spc="50" dirty="0">
              <a:ln w="12700" cmpd="sng">
                <a:solidFill>
                  <a:srgbClr val="000000">
                    <a:satMod val="120000"/>
                    <a:shade val="80000"/>
                  </a:srgbClr>
                </a:solidFill>
                <a:prstDash val="solid"/>
              </a:ln>
              <a:solidFill>
                <a:srgbClr val="000000">
                  <a:tint val="1000"/>
                </a:srgbClr>
              </a:solidFill>
              <a:effectLst>
                <a:glow rad="53100">
                  <a:srgbClr val="000000">
                    <a:satMod val="180000"/>
                    <a:alpha val="30000"/>
                  </a:srgbClr>
                </a:glow>
              </a:effectLst>
              <a:latin typeface="Arial Narrow" panose="020B06060202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92" y="-7948"/>
            <a:ext cx="1408179" cy="1386843"/>
          </a:xfrm>
          <a:prstGeom prst="rect">
            <a:avLst/>
          </a:prstGeom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611560" y="445162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Primary </a:t>
            </a:r>
            <a:r>
              <a:rPr lang="en-US" sz="2400" dirty="0">
                <a:latin typeface="Arial Narrow" panose="020B0606020202030204" pitchFamily="34" charset="0"/>
              </a:rPr>
              <a:t>active transport. Sodium-potassium ATP-</a:t>
            </a:r>
            <a:r>
              <a:rPr lang="en-US" sz="2400" dirty="0" err="1">
                <a:latin typeface="Arial Narrow" panose="020B0606020202030204" pitchFamily="34" charset="0"/>
              </a:rPr>
              <a:t>ase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  <a:r>
              <a:rPr lang="en-US" sz="2400" dirty="0" smtClean="0">
                <a:latin typeface="Arial Narrow" panose="020B0606020202030204" pitchFamily="34" charset="0"/>
              </a:rPr>
              <a:t>Calcium </a:t>
            </a:r>
            <a:r>
              <a:rPr lang="en-US" sz="2400" dirty="0">
                <a:latin typeface="Arial Narrow" panose="020B0606020202030204" pitchFamily="34" charset="0"/>
              </a:rPr>
              <a:t>ATP-</a:t>
            </a:r>
            <a:r>
              <a:rPr lang="en-US" sz="2400" dirty="0" err="1">
                <a:latin typeface="Arial Narrow" panose="020B0606020202030204" pitchFamily="34" charset="0"/>
              </a:rPr>
              <a:t>ase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  <a:r>
              <a:rPr lang="en-US" sz="2400" dirty="0" smtClean="0">
                <a:latin typeface="Arial Narrow" panose="020B0606020202030204" pitchFamily="34" charset="0"/>
              </a:rPr>
              <a:t>Basic </a:t>
            </a:r>
            <a:r>
              <a:rPr lang="en-US" sz="2400" dirty="0">
                <a:latin typeface="Arial Narrow" panose="020B0606020202030204" pitchFamily="34" charset="0"/>
              </a:rPr>
              <a:t>steps of ion transport processes. Secondary (ion gradient-driven) active transport. Lactose permease requires a proton gradient. Putative mechanism of lactose transport in E. coli.</a:t>
            </a:r>
            <a:endParaRPr lang="bg-BG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7025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0"/>
            <a:ext cx="8893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bg-BG" altLang="bg-BG" sz="180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79388" y="0"/>
            <a:ext cx="8964612" cy="700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bg-BG" sz="2600">
                <a:solidFill>
                  <a:srgbClr val="92D050"/>
                </a:solidFill>
                <a:latin typeface="Times New Roman" pitchFamily="18" charset="0"/>
              </a:rPr>
              <a:t>C</a:t>
            </a:r>
            <a:r>
              <a:rPr lang="bg-BG" altLang="bg-BG" sz="2600">
                <a:solidFill>
                  <a:srgbClr val="92D050"/>
                </a:solidFill>
                <a:latin typeface="Times New Roman" pitchFamily="18" charset="0"/>
              </a:rPr>
              <a:t>ardiac glycosides </a:t>
            </a:r>
            <a:r>
              <a:rPr lang="en-US" altLang="bg-BG" sz="2600">
                <a:latin typeface="Times New Roman" pitchFamily="18" charset="0"/>
              </a:rPr>
              <a:t>- </a:t>
            </a:r>
            <a:r>
              <a:rPr lang="bg-BG" altLang="bg-BG" sz="2600">
                <a:latin typeface="Times New Roman" pitchFamily="18" charset="0"/>
              </a:rPr>
              <a:t>natural products that increase the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intensity of heart muscle contraction.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bg-BG" sz="2600" b="1">
                <a:solidFill>
                  <a:srgbClr val="FFFF00"/>
                </a:solidFill>
                <a:latin typeface="Times New Roman" pitchFamily="18" charset="0"/>
              </a:rPr>
              <a:t>D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igitalis</a:t>
            </a:r>
            <a:r>
              <a:rPr lang="en-US" altLang="bg-BG" sz="2600" b="1">
                <a:latin typeface="Times New Roman" pitchFamily="18" charset="0"/>
              </a:rPr>
              <a:t> -</a:t>
            </a:r>
            <a:r>
              <a:rPr lang="bg-BG" altLang="bg-BG" sz="2600" b="1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an extract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of purple foxglove leaves, contains a mixture of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cardiac glycosides including 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digitoxin</a:t>
            </a:r>
            <a:r>
              <a:rPr lang="bg-BG" altLang="bg-BG" sz="2600" b="1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(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long used </a:t>
            </a:r>
            <a:r>
              <a:rPr lang="en-US" altLang="bg-BG" sz="2600">
                <a:solidFill>
                  <a:srgbClr val="FFFF00"/>
                </a:solidFill>
                <a:latin typeface="Times New Roman" pitchFamily="18" charset="0"/>
              </a:rPr>
              <a:t>to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treat congestive heart failure</a:t>
            </a:r>
            <a:r>
              <a:rPr lang="bg-BG" altLang="bg-BG" sz="2600">
                <a:latin typeface="Times New Roman" pitchFamily="18" charset="0"/>
              </a:rPr>
              <a:t>)</a:t>
            </a:r>
            <a:r>
              <a:rPr lang="en-US" altLang="bg-BG" sz="2600">
                <a:latin typeface="Times New Roman" pitchFamily="18" charset="0"/>
              </a:rPr>
              <a:t>.</a:t>
            </a:r>
            <a:r>
              <a:rPr lang="bg-BG" altLang="bg-BG" sz="2600">
                <a:latin typeface="Times New Roman" pitchFamily="18" charset="0"/>
              </a:rPr>
              <a:t>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ClrTx/>
              <a:buFontTx/>
              <a:buNone/>
            </a:pP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Ouabain</a:t>
            </a:r>
            <a:r>
              <a:rPr lang="en-US" altLang="bg-BG" sz="2600" b="1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bg-BG" sz="2600" b="1">
                <a:latin typeface="Times New Roman" pitchFamily="18" charset="0"/>
              </a:rPr>
              <a:t>-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a product of the East African ouabio tree</a:t>
            </a:r>
            <a:r>
              <a:rPr lang="en-US" altLang="bg-BG" sz="2600">
                <a:latin typeface="Times New Roman" pitchFamily="18" charset="0"/>
              </a:rPr>
              <a:t> (</a:t>
            </a:r>
            <a:r>
              <a:rPr lang="bg-BG" altLang="bg-BG" sz="2600">
                <a:latin typeface="Times New Roman" pitchFamily="18" charset="0"/>
              </a:rPr>
              <a:t>long used as an arrow poison</a:t>
            </a:r>
            <a:r>
              <a:rPr lang="en-US" altLang="bg-BG" sz="2600">
                <a:latin typeface="Times New Roman" pitchFamily="18" charset="0"/>
              </a:rPr>
              <a:t>)</a:t>
            </a:r>
            <a:r>
              <a:rPr lang="bg-BG" altLang="bg-BG" sz="2600">
                <a:latin typeface="Times New Roman" pitchFamily="18" charset="0"/>
              </a:rPr>
              <a:t>.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Clr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These two steroids, which are still among the most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commonly prescribed cardiac drugs,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inhibit</a:t>
            </a:r>
            <a:r>
              <a:rPr lang="bg-BG" altLang="bg-BG" sz="2600">
                <a:latin typeface="Times New Roman" pitchFamily="18" charset="0"/>
              </a:rPr>
              <a:t> the (Na–K)–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ATPase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by binding strongly to an externally exposed portion</a:t>
            </a:r>
            <a:r>
              <a:rPr lang="en-US" altLang="bg-BG" sz="260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of the protein </a:t>
            </a:r>
            <a:r>
              <a:rPr lang="bg-BG" altLang="bg-BG" sz="2600">
                <a:latin typeface="Times New Roman" pitchFamily="18" charset="0"/>
              </a:rPr>
              <a:t>so as to block Step 5.</a:t>
            </a:r>
            <a:r>
              <a:rPr lang="en-US" altLang="bg-BG" sz="260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Clr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The resultant increase in intracellular [Na</a:t>
            </a:r>
            <a:r>
              <a:rPr lang="en-US" altLang="bg-BG" sz="2600" baseline="30000">
                <a:latin typeface="Times New Roman" pitchFamily="18" charset="0"/>
              </a:rPr>
              <a:t>+</a:t>
            </a:r>
            <a:r>
              <a:rPr lang="bg-BG" altLang="bg-BG" sz="2600">
                <a:latin typeface="Times New Roman" pitchFamily="18" charset="0"/>
              </a:rPr>
              <a:t>]</a:t>
            </a:r>
            <a:r>
              <a:rPr lang="en-US" altLang="bg-BG" sz="2600" baseline="-25000">
                <a:latin typeface="Times New Roman" pitchFamily="18" charset="0"/>
              </a:rPr>
              <a:t>i</a:t>
            </a:r>
            <a:r>
              <a:rPr lang="bg-BG" altLang="bg-BG" sz="2600">
                <a:latin typeface="Times New Roman" pitchFamily="18" charset="0"/>
              </a:rPr>
              <a:t> stimulates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the cardiac (Na</a:t>
            </a:r>
            <a:r>
              <a:rPr lang="en-US" altLang="bg-BG" sz="2600" baseline="30000">
                <a:latin typeface="Times New Roman" pitchFamily="18" charset="0"/>
              </a:rPr>
              <a:t>+</a:t>
            </a:r>
            <a:r>
              <a:rPr lang="bg-BG" altLang="bg-BG" sz="2600">
                <a:latin typeface="Times New Roman" pitchFamily="18" charset="0"/>
              </a:rPr>
              <a:t>–Ca</a:t>
            </a:r>
            <a:r>
              <a:rPr lang="bg-BG" altLang="bg-BG" sz="2600" baseline="30000">
                <a:latin typeface="Times New Roman" pitchFamily="18" charset="0"/>
              </a:rPr>
              <a:t>2</a:t>
            </a:r>
            <a:r>
              <a:rPr lang="en-US" altLang="bg-BG" sz="2600" baseline="30000">
                <a:latin typeface="Times New Roman" pitchFamily="18" charset="0"/>
              </a:rPr>
              <a:t>+</a:t>
            </a:r>
            <a:r>
              <a:rPr lang="bg-BG" altLang="bg-BG" sz="2600">
                <a:latin typeface="Times New Roman" pitchFamily="18" charset="0"/>
              </a:rPr>
              <a:t>) antiport system, which pumps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Na out of and Ca</a:t>
            </a:r>
            <a:r>
              <a:rPr lang="bg-BG" altLang="bg-BG" sz="2600" baseline="30000">
                <a:latin typeface="Times New Roman" pitchFamily="18" charset="0"/>
              </a:rPr>
              <a:t>2</a:t>
            </a:r>
            <a:r>
              <a:rPr lang="en-US" altLang="bg-BG" sz="2600" baseline="30000">
                <a:latin typeface="Times New Roman" pitchFamily="18" charset="0"/>
              </a:rPr>
              <a:t>+</a:t>
            </a:r>
            <a:r>
              <a:rPr lang="bg-BG" altLang="bg-BG" sz="2600">
                <a:latin typeface="Times New Roman" pitchFamily="18" charset="0"/>
              </a:rPr>
              <a:t> into the cell, ultimately boosting the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[Ca</a:t>
            </a:r>
            <a:r>
              <a:rPr lang="bg-BG" altLang="bg-BG" sz="2600" baseline="30000">
                <a:latin typeface="Times New Roman" pitchFamily="18" charset="0"/>
              </a:rPr>
              <a:t>2</a:t>
            </a:r>
            <a:r>
              <a:rPr lang="en-US" altLang="bg-BG" sz="2600" baseline="30000">
                <a:latin typeface="Times New Roman" pitchFamily="18" charset="0"/>
              </a:rPr>
              <a:t>+</a:t>
            </a:r>
            <a:r>
              <a:rPr lang="bg-BG" altLang="bg-BG" sz="2600">
                <a:latin typeface="Times New Roman" pitchFamily="18" charset="0"/>
              </a:rPr>
              <a:t>] in the sarcoplasmic reticulum.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8893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bg-BG" altLang="bg-BG" sz="18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8313" y="0"/>
            <a:ext cx="842486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bg-BG" sz="2600">
                <a:latin typeface="Times New Roman" pitchFamily="18" charset="0"/>
              </a:rPr>
              <a:t>T</a:t>
            </a:r>
            <a:r>
              <a:rPr lang="bg-BG" altLang="bg-BG" sz="2600">
                <a:latin typeface="Times New Roman" pitchFamily="18" charset="0"/>
              </a:rPr>
              <a:t>he release of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Ca</a:t>
            </a:r>
            <a:r>
              <a:rPr lang="bg-BG" altLang="bg-BG" sz="2600" baseline="30000">
                <a:latin typeface="Times New Roman" pitchFamily="18" charset="0"/>
              </a:rPr>
              <a:t>2</a:t>
            </a:r>
            <a:r>
              <a:rPr lang="en-US" altLang="bg-BG" sz="2600" baseline="30000">
                <a:latin typeface="Times New Roman" pitchFamily="18" charset="0"/>
              </a:rPr>
              <a:t>+</a:t>
            </a:r>
            <a:r>
              <a:rPr lang="bg-BG" altLang="bg-BG" sz="2600">
                <a:latin typeface="Times New Roman" pitchFamily="18" charset="0"/>
              </a:rPr>
              <a:t> to trigger muscle contraction  produces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a larger than normal increase in cytosolic [Ca</a:t>
            </a:r>
            <a:r>
              <a:rPr lang="bg-BG" altLang="bg-BG" sz="2600" baseline="30000">
                <a:latin typeface="Times New Roman" pitchFamily="18" charset="0"/>
              </a:rPr>
              <a:t>2</a:t>
            </a:r>
            <a:r>
              <a:rPr lang="en-US" altLang="bg-BG" sz="2600" baseline="30000">
                <a:latin typeface="Times New Roman" pitchFamily="18" charset="0"/>
              </a:rPr>
              <a:t>+</a:t>
            </a:r>
            <a:r>
              <a:rPr lang="bg-BG" altLang="bg-BG" sz="2600">
                <a:latin typeface="Times New Roman" pitchFamily="18" charset="0"/>
              </a:rPr>
              <a:t>]</a:t>
            </a:r>
            <a:r>
              <a:rPr lang="en-US" altLang="bg-BG" sz="2600" baseline="-25000">
                <a:latin typeface="Times New Roman" pitchFamily="18" charset="0"/>
              </a:rPr>
              <a:t>i</a:t>
            </a:r>
            <a:r>
              <a:rPr lang="bg-BG" altLang="bg-BG" sz="2600">
                <a:latin typeface="Times New Roman" pitchFamily="18" charset="0"/>
              </a:rPr>
              <a:t>,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thereby intensifying</a:t>
            </a:r>
            <a:r>
              <a:rPr lang="en-US" altLang="bg-BG" sz="2600">
                <a:latin typeface="Times New Roman" pitchFamily="18" charset="0"/>
              </a:rPr>
              <a:t>  </a:t>
            </a:r>
            <a:r>
              <a:rPr lang="bg-BG" altLang="bg-BG" sz="2600">
                <a:latin typeface="Times New Roman" pitchFamily="18" charset="0"/>
              </a:rPr>
              <a:t>the force of cardiac muscle contraction.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Ouabain,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which was once thought to be produced only by plants, has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recently been discovered to be </a:t>
            </a:r>
            <a:r>
              <a:rPr lang="bg-BG" altLang="bg-BG" sz="2600">
                <a:solidFill>
                  <a:srgbClr val="92D050"/>
                </a:solidFill>
                <a:latin typeface="Times New Roman" pitchFamily="18" charset="0"/>
              </a:rPr>
              <a:t>an animal hormone </a:t>
            </a:r>
            <a:r>
              <a:rPr lang="bg-BG" altLang="bg-BG" sz="2600">
                <a:latin typeface="Times New Roman" pitchFamily="18" charset="0"/>
              </a:rPr>
              <a:t>that is secreted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by the adrenal cortex and functions to regulate cellular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[Na]</a:t>
            </a:r>
            <a:r>
              <a:rPr lang="en-US" altLang="bg-BG" sz="2600" baseline="-25000">
                <a:latin typeface="Times New Roman" pitchFamily="18" charset="0"/>
              </a:rPr>
              <a:t>i</a:t>
            </a:r>
            <a:r>
              <a:rPr lang="bg-BG" altLang="bg-BG" sz="2600">
                <a:latin typeface="Times New Roman" pitchFamily="18" charset="0"/>
              </a:rPr>
              <a:t> and overall body salt and water balance.</a:t>
            </a:r>
          </a:p>
        </p:txBody>
      </p:sp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900113" y="3141663"/>
            <a:ext cx="7067550" cy="3533775"/>
            <a:chOff x="567" y="1979"/>
            <a:chExt cx="4452" cy="2226"/>
          </a:xfrm>
        </p:grpSpPr>
        <p:pic>
          <p:nvPicPr>
            <p:cNvPr id="13317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7" y="1979"/>
              <a:ext cx="4452" cy="222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8" name="Text Box 5"/>
            <p:cNvSpPr txBox="1">
              <a:spLocks noChangeArrowheads="1"/>
            </p:cNvSpPr>
            <p:nvPr/>
          </p:nvSpPr>
          <p:spPr bwMode="auto">
            <a:xfrm>
              <a:off x="3560" y="3657"/>
              <a:ext cx="122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32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Char char="•"/>
                <a:defRPr sz="28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−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 New Roman" pitchFamily="18" charset="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 New Roman" pitchFamily="18" charset="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 New Roman" pitchFamily="18" charset="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 New Roman" pitchFamily="18" charset="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 New Roman" pitchFamily="18" charset="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bg-BG" sz="1800">
                  <a:solidFill>
                    <a:schemeClr val="bg1"/>
                  </a:solidFill>
                </a:rPr>
                <a:t>Digitoxin (digitalin)</a:t>
              </a:r>
              <a:endParaRPr lang="bg-BG" altLang="bg-BG" sz="18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49275"/>
            <a:ext cx="6521450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228600"/>
            <a:ext cx="4102100" cy="823913"/>
          </a:xfrm>
        </p:spPr>
        <p:txBody>
          <a:bodyPr/>
          <a:lstStyle/>
          <a:p>
            <a:pPr eaLnBrk="1" hangingPunct="1"/>
            <a:r>
              <a:rPr lang="bg-BG" altLang="bg-BG" sz="4000" b="1" smtClean="0">
                <a:latin typeface="Arial Narrow" pitchFamily="34" charset="0"/>
              </a:rPr>
              <a:t>Ca</a:t>
            </a:r>
            <a:r>
              <a:rPr lang="bg-BG" altLang="bg-BG" sz="4000" b="1" baseline="30000" smtClean="0">
                <a:latin typeface="Arial Narrow" pitchFamily="34" charset="0"/>
              </a:rPr>
              <a:t>2</a:t>
            </a:r>
            <a:r>
              <a:rPr lang="en-US" altLang="bg-BG" sz="4000" b="1" baseline="30000" smtClean="0">
                <a:latin typeface="Arial Narrow" pitchFamily="34" charset="0"/>
              </a:rPr>
              <a:t>+</a:t>
            </a:r>
            <a:r>
              <a:rPr lang="bg-BG" altLang="bg-BG" sz="4000" b="1" smtClean="0">
                <a:latin typeface="Arial Narrow" pitchFamily="34" charset="0"/>
              </a:rPr>
              <a:t>–ATPase</a:t>
            </a:r>
            <a:r>
              <a:rPr lang="bg-BG" altLang="bg-BG" sz="4000" smtClean="0">
                <a:latin typeface="Arial Narrow" pitchFamily="34" charset="0"/>
              </a:rPr>
              <a:t/>
            </a:r>
            <a:br>
              <a:rPr lang="bg-BG" altLang="bg-BG" sz="4000" smtClean="0">
                <a:latin typeface="Arial Narrow" pitchFamily="34" charset="0"/>
              </a:rPr>
            </a:br>
            <a:endParaRPr lang="bg-BG" altLang="bg-BG" sz="4000" smtClean="0">
              <a:latin typeface="Arial Narrow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8893175" cy="6119813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ts val="2400"/>
              </a:spcBef>
              <a:buFontTx/>
              <a:buNone/>
              <a:defRPr/>
            </a:pPr>
            <a:r>
              <a:rPr lang="en-US" sz="3600" dirty="0" smtClean="0">
                <a:latin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Transient increases in cytosolic Ca</a:t>
            </a:r>
            <a:r>
              <a:rPr 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 trigger numerous cellular responses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92D050"/>
                </a:solidFill>
                <a:latin typeface="Times New Roman" pitchFamily="18" charset="0"/>
              </a:rPr>
              <a:t>muscle contraction</a:t>
            </a:r>
            <a:r>
              <a:rPr lang="bg-BG" sz="2700" dirty="0">
                <a:solidFill>
                  <a:srgbClr val="92D050"/>
                </a:solidFill>
                <a:latin typeface="Times New Roman" pitchFamily="18" charset="0"/>
              </a:rPr>
              <a:t>,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92D050"/>
                </a:solidFill>
                <a:latin typeface="Times New Roman" pitchFamily="18" charset="0"/>
              </a:rPr>
              <a:t>release of neurotransmitters</a:t>
            </a:r>
            <a:r>
              <a:rPr lang="en-US" sz="2700" dirty="0" smtClean="0">
                <a:solidFill>
                  <a:srgbClr val="92D050"/>
                </a:solidFill>
                <a:latin typeface="Times New Roman" pitchFamily="18" charset="0"/>
              </a:rPr>
              <a:t>,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92D050"/>
                </a:solidFill>
                <a:latin typeface="Times New Roman" pitchFamily="18" charset="0"/>
              </a:rPr>
              <a:t>glycogen breakdown</a:t>
            </a:r>
            <a:r>
              <a:rPr lang="en-US" sz="2700" dirty="0" smtClean="0">
                <a:solidFill>
                  <a:srgbClr val="92D050"/>
                </a:solidFill>
                <a:latin typeface="Times New Roman" pitchFamily="18" charset="0"/>
              </a:rPr>
              <a:t>,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>
                <a:solidFill>
                  <a:srgbClr val="92D050"/>
                </a:solidFill>
                <a:latin typeface="Times New Roman" pitchFamily="18" charset="0"/>
              </a:rPr>
              <a:t>oxidative </a:t>
            </a:r>
            <a:r>
              <a:rPr lang="bg-BG" sz="2700" dirty="0" smtClean="0">
                <a:solidFill>
                  <a:srgbClr val="92D050"/>
                </a:solidFill>
                <a:latin typeface="Times New Roman" pitchFamily="18" charset="0"/>
              </a:rPr>
              <a:t>metabolism</a:t>
            </a:r>
            <a:r>
              <a:rPr lang="en-US" sz="2700" dirty="0" smtClean="0">
                <a:solidFill>
                  <a:srgbClr val="92D050"/>
                </a:solidFill>
                <a:latin typeface="Times New Roman" pitchFamily="18" charset="0"/>
              </a:rPr>
              <a:t> activation.</a:t>
            </a:r>
            <a:endParaRPr lang="en-US" sz="27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indent="12700" eaLnBrk="1" hangingPunct="1">
              <a:lnSpc>
                <a:spcPct val="105000"/>
              </a:lnSpc>
              <a:spcBef>
                <a:spcPts val="3600"/>
              </a:spcBef>
              <a:buFontTx/>
              <a:buNone/>
              <a:defRPr/>
            </a:pP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The [Ca</a:t>
            </a:r>
            <a:r>
              <a:rPr 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]</a:t>
            </a:r>
            <a:r>
              <a:rPr lang="en-US" sz="2700" baseline="-25000" dirty="0" err="1" smtClean="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 in the cytosol (0.1 </a:t>
            </a:r>
            <a:r>
              <a:rPr lang="el-GR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M) is four orders of magnitude less than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it is in the extracellular spaces 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1500 </a:t>
            </a:r>
            <a:r>
              <a:rPr lang="el-GR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; Ca</a:t>
            </a:r>
            <a:r>
              <a:rPr lang="en-US" sz="2700" baseline="-25000" dirty="0" err="1" smtClean="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 might otherwise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combine with phosphate to form Ca</a:t>
            </a:r>
            <a:r>
              <a:rPr 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(PO</a:t>
            </a:r>
            <a:r>
              <a:rPr 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4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, which has a maximum solubility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of only 65</a:t>
            </a:r>
            <a:r>
              <a:rPr lang="el-GR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M.</a:t>
            </a:r>
            <a:endParaRPr lang="en-US" sz="27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indent="12700" eaLnBrk="1" hangingPunct="1">
              <a:lnSpc>
                <a:spcPct val="105000"/>
              </a:lnSpc>
              <a:spcBef>
                <a:spcPts val="3600"/>
              </a:spcBef>
              <a:buFontTx/>
              <a:buNone/>
              <a:defRPr/>
            </a:pP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Th</a:t>
            </a:r>
            <a:r>
              <a:rPr lang="en-US" sz="2700" dirty="0">
                <a:solidFill>
                  <a:srgbClr val="FFFF00"/>
                </a:solidFill>
                <a:latin typeface="Times New Roman" pitchFamily="18" charset="0"/>
              </a:rPr>
              <a:t>e</a:t>
            </a:r>
            <a:r>
              <a:rPr lang="bg-BG" sz="2700" dirty="0">
                <a:solidFill>
                  <a:srgbClr val="FFFF00"/>
                </a:solidFill>
                <a:latin typeface="Times New Roman" pitchFamily="18" charset="0"/>
              </a:rPr>
              <a:t> large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concentration gradient 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is maintained by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the </a:t>
            </a:r>
            <a:r>
              <a:rPr lang="bg-BG" sz="2700" dirty="0">
                <a:solidFill>
                  <a:srgbClr val="FFFF00"/>
                </a:solidFill>
                <a:latin typeface="Times New Roman" pitchFamily="18" charset="0"/>
              </a:rPr>
              <a:t>active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transport 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of Ca</a:t>
            </a:r>
            <a:r>
              <a:rPr 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across the plasma membrane </a:t>
            </a:r>
            <a:r>
              <a:rPr lang="bg-BG" sz="2700" dirty="0">
                <a:solidFill>
                  <a:srgbClr val="FFFF00"/>
                </a:solidFill>
                <a:latin typeface="Times New Roman" pitchFamily="18" charset="0"/>
              </a:rPr>
              <a:t>and the</a:t>
            </a:r>
            <a:r>
              <a:rPr lang="en-US" sz="27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sz="2700" dirty="0">
                <a:solidFill>
                  <a:srgbClr val="FFFF00"/>
                </a:solidFill>
                <a:latin typeface="Times New Roman" pitchFamily="18" charset="0"/>
              </a:rPr>
              <a:t>endoplasmic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reticulum 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(the sarcoplasmic reticulum in muscle) by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a Ca</a:t>
            </a:r>
            <a:r>
              <a:rPr 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sz="2700" dirty="0" smtClean="0">
                <a:solidFill>
                  <a:schemeClr val="tx2"/>
                </a:solidFill>
                <a:latin typeface="Times New Roman" pitchFamily="18" charset="0"/>
              </a:rPr>
              <a:t> pump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  <a:endParaRPr lang="bg-BG" sz="27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ts val="2400"/>
              </a:spcBef>
              <a:buFontTx/>
              <a:buNone/>
              <a:defRPr/>
            </a:pPr>
            <a:endParaRPr lang="bg-BG" sz="27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2400"/>
              </a:spcBef>
              <a:buFontTx/>
              <a:buNone/>
              <a:defRPr/>
            </a:pPr>
            <a:endParaRPr lang="bg-BG" sz="27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6988" y="549275"/>
            <a:ext cx="8820151" cy="6524625"/>
          </a:xfrm>
        </p:spPr>
        <p:txBody>
          <a:bodyPr/>
          <a:lstStyle/>
          <a:p>
            <a:pPr indent="12700" eaLnBrk="1" hangingPunct="1">
              <a:buFontTx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bg-BG" sz="2800" dirty="0">
                <a:solidFill>
                  <a:schemeClr val="tx2"/>
                </a:solidFill>
                <a:latin typeface="Times New Roman" pitchFamily="18" charset="0"/>
              </a:rPr>
              <a:t>Ca</a:t>
            </a:r>
            <a:r>
              <a:rPr lang="bg-BG" sz="2800" baseline="30000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aseline="30000" dirty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sz="2800" dirty="0">
                <a:solidFill>
                  <a:schemeClr val="tx2"/>
                </a:solidFill>
                <a:latin typeface="Times New Roman" pitchFamily="18" charset="0"/>
              </a:rPr>
              <a:t>–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800" dirty="0">
                <a:solidFill>
                  <a:schemeClr val="tx2"/>
                </a:solidFill>
                <a:latin typeface="Times New Roman" pitchFamily="18" charset="0"/>
              </a:rPr>
              <a:t>ATPase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actively pumps 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</a:rPr>
              <a:t>2</a:t>
            </a:r>
            <a:r>
              <a:rPr lang="bg-BG" sz="2800" dirty="0" smtClean="0">
                <a:solidFill>
                  <a:srgbClr val="92D050"/>
                </a:solidFill>
                <a:latin typeface="Times New Roman" pitchFamily="18" charset="0"/>
              </a:rPr>
              <a:t>Ca</a:t>
            </a:r>
            <a:r>
              <a:rPr lang="bg-BG" sz="2800" baseline="30000" dirty="0" smtClean="0">
                <a:solidFill>
                  <a:srgbClr val="92D050"/>
                </a:solidFill>
                <a:latin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rgbClr val="92D050"/>
                </a:solidFill>
                <a:latin typeface="Times New Roman" pitchFamily="18" charset="0"/>
              </a:rPr>
              <a:t>+</a:t>
            </a:r>
            <a:r>
              <a:rPr lang="bg-BG" sz="2800" baseline="30000" dirty="0" smtClean="0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92D050"/>
                </a:solidFill>
                <a:latin typeface="Times New Roman" pitchFamily="18" charset="0"/>
              </a:rPr>
              <a:t>ions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out of the cytosol at the expense of ATP hydrolysis, while </a:t>
            </a:r>
            <a:r>
              <a:rPr lang="bg-BG" sz="2800" dirty="0" smtClean="0">
                <a:solidFill>
                  <a:srgbClr val="92D050"/>
                </a:solidFill>
                <a:latin typeface="Times New Roman" pitchFamily="18" charset="0"/>
              </a:rPr>
              <a:t>countertransporting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92D050"/>
                </a:solidFill>
                <a:latin typeface="Times New Roman" pitchFamily="18" charset="0"/>
              </a:rPr>
              <a:t>two or three protons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. The mechanism resembles that of the (Na–K)–ATPase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. </a:t>
            </a:r>
          </a:p>
          <a:p>
            <a:pPr indent="369888" eaLnBrk="1" hangingPunct="1">
              <a:spcBef>
                <a:spcPts val="2400"/>
              </a:spcBef>
              <a:buFontTx/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Two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Ca</a:t>
            </a:r>
            <a:r>
              <a:rPr lang="bg-BG" sz="2800" baseline="30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 ions bind within a bundle of 10 trans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membrane helices. Three additional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domains form a large structure on the cytoplasmic side of the membrane.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The differences between the </a:t>
            </a:r>
            <a:r>
              <a:rPr lang="bg-BG" sz="2800" dirty="0" smtClean="0">
                <a:solidFill>
                  <a:srgbClr val="FF00FF"/>
                </a:solidFill>
                <a:latin typeface="Times New Roman" pitchFamily="18" charset="0"/>
              </a:rPr>
              <a:t>Ca</a:t>
            </a:r>
            <a:r>
              <a:rPr lang="bg-BG" sz="2800" baseline="30000" dirty="0" smtClean="0">
                <a:solidFill>
                  <a:srgbClr val="FF00FF"/>
                </a:solidFill>
                <a:latin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rgbClr val="FF00FF"/>
                </a:solidFill>
                <a:latin typeface="Times New Roman" pitchFamily="18" charset="0"/>
              </a:rPr>
              <a:t>+</a:t>
            </a:r>
            <a:r>
              <a:rPr lang="bg-BG" sz="2800" dirty="0" smtClean="0">
                <a:solidFill>
                  <a:srgbClr val="FF00FF"/>
                </a:solidFill>
                <a:latin typeface="Times New Roman" pitchFamily="18" charset="0"/>
              </a:rPr>
              <a:t>-bound </a:t>
            </a:r>
            <a:r>
              <a:rPr lang="bg-BG" sz="2800" dirty="0">
                <a:solidFill>
                  <a:srgbClr val="FF00FF"/>
                </a:solidFill>
                <a:latin typeface="Times New Roman" pitchFamily="18" charset="0"/>
              </a:rPr>
              <a:t>(</a:t>
            </a:r>
            <a:r>
              <a:rPr lang="bg-BG" sz="2800" dirty="0" smtClean="0">
                <a:solidFill>
                  <a:srgbClr val="FF00FF"/>
                </a:solidFill>
                <a:latin typeface="Times New Roman" pitchFamily="18" charset="0"/>
              </a:rPr>
              <a:t>E</a:t>
            </a:r>
            <a:r>
              <a:rPr lang="bg-BG" sz="2800" baseline="-25000" dirty="0" smtClean="0">
                <a:solidFill>
                  <a:srgbClr val="FF00FF"/>
                </a:solidFill>
                <a:latin typeface="Times New Roman" pitchFamily="18" charset="0"/>
              </a:rPr>
              <a:t>1</a:t>
            </a:r>
            <a:r>
              <a:rPr lang="bg-BG" sz="2800" dirty="0">
                <a:solidFill>
                  <a:srgbClr val="FF00FF"/>
                </a:solidFill>
                <a:latin typeface="Times New Roman" pitchFamily="18" charset="0"/>
              </a:rPr>
              <a:t>)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 and the </a:t>
            </a:r>
            <a:r>
              <a:rPr lang="bg-BG" sz="2800" dirty="0">
                <a:solidFill>
                  <a:srgbClr val="92D050"/>
                </a:solidFill>
                <a:latin typeface="Times New Roman" pitchFamily="18" charset="0"/>
              </a:rPr>
              <a:t>Ca</a:t>
            </a:r>
            <a:r>
              <a:rPr lang="bg-BG" sz="2800" baseline="30000" dirty="0">
                <a:solidFill>
                  <a:srgbClr val="92D050"/>
                </a:solidFill>
                <a:latin typeface="Times New Roman" pitchFamily="18" charset="0"/>
              </a:rPr>
              <a:t>2</a:t>
            </a:r>
            <a:r>
              <a:rPr lang="en-US" sz="2800" baseline="30000" dirty="0">
                <a:solidFill>
                  <a:srgbClr val="92D050"/>
                </a:solidFill>
                <a:latin typeface="Times New Roman" pitchFamily="18" charset="0"/>
              </a:rPr>
              <a:t>+</a:t>
            </a:r>
            <a:r>
              <a:rPr lang="bg-BG" sz="2800" dirty="0">
                <a:solidFill>
                  <a:srgbClr val="92D050"/>
                </a:solidFill>
                <a:latin typeface="Times New Roman" pitchFamily="18" charset="0"/>
              </a:rPr>
              <a:t>-free</a:t>
            </a:r>
            <a:r>
              <a:rPr lang="en-US" sz="2800" dirty="0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92D050"/>
                </a:solidFill>
                <a:latin typeface="Times New Roman" pitchFamily="18" charset="0"/>
              </a:rPr>
              <a:t>(E</a:t>
            </a:r>
            <a:r>
              <a:rPr lang="bg-BG" sz="2800" baseline="-25000" dirty="0">
                <a:solidFill>
                  <a:srgbClr val="92D050"/>
                </a:solidFill>
                <a:latin typeface="Times New Roman" pitchFamily="18" charset="0"/>
              </a:rPr>
              <a:t>2</a:t>
            </a:r>
            <a:r>
              <a:rPr lang="bg-BG" sz="2800" dirty="0">
                <a:solidFill>
                  <a:srgbClr val="92D050"/>
                </a:solidFill>
                <a:latin typeface="Times New Roman" pitchFamily="18" charset="0"/>
              </a:rPr>
              <a:t>)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 structures indicate that the </a:t>
            </a:r>
            <a:r>
              <a:rPr lang="bg-BG" sz="2800" dirty="0" smtClean="0">
                <a:solidFill>
                  <a:srgbClr val="92D050"/>
                </a:solidFill>
                <a:latin typeface="Times New Roman" pitchFamily="18" charset="0"/>
              </a:rPr>
              <a:t>transporter undergoes extensive rearrangements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 during the reaction cycle.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indent="369888" eaLnBrk="1" hangingPunct="1">
              <a:spcBef>
                <a:spcPts val="2400"/>
              </a:spcBef>
              <a:buFontTx/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These changes apparently mediate communication between the Ca</a:t>
            </a:r>
            <a:r>
              <a:rPr lang="bg-BG" sz="2800" baseline="30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 binding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chemeClr val="tx2"/>
                </a:solidFill>
                <a:latin typeface="Times New Roman" pitchFamily="18" charset="0"/>
              </a:rPr>
              <a:t>sites and the 80-Å-distant site where bound ATP is hydrolyzed.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105000"/>
              </a:lnSpc>
              <a:buFontTx/>
              <a:buNone/>
              <a:defRPr/>
            </a:pPr>
            <a:endParaRPr lang="bg-BG" sz="1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49561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148263" y="260350"/>
            <a:ext cx="3875087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200" b="1">
                <a:solidFill>
                  <a:schemeClr val="tx2"/>
                </a:solidFill>
                <a:latin typeface="Times New Roman" pitchFamily="18" charset="0"/>
              </a:rPr>
              <a:t>X-Ray structures of the </a:t>
            </a:r>
            <a:r>
              <a:rPr lang="bg-BG" altLang="bg-BG" sz="2200" b="1">
                <a:solidFill>
                  <a:srgbClr val="92D050"/>
                </a:solidFill>
                <a:latin typeface="Times New Roman" pitchFamily="18" charset="0"/>
              </a:rPr>
              <a:t>Ca</a:t>
            </a:r>
            <a:r>
              <a:rPr lang="bg-BG" altLang="bg-BG" sz="2200" b="1" baseline="30000">
                <a:solidFill>
                  <a:srgbClr val="92D050"/>
                </a:solidFill>
                <a:latin typeface="Times New Roman" pitchFamily="18" charset="0"/>
              </a:rPr>
              <a:t>2</a:t>
            </a:r>
            <a:r>
              <a:rPr lang="en-US" altLang="bg-BG" sz="2200" b="1" baseline="30000">
                <a:solidFill>
                  <a:srgbClr val="92D050"/>
                </a:solidFill>
                <a:latin typeface="Times New Roman" pitchFamily="18" charset="0"/>
              </a:rPr>
              <a:t>+</a:t>
            </a:r>
            <a:r>
              <a:rPr lang="bg-BG" altLang="bg-BG" sz="2200" b="1">
                <a:solidFill>
                  <a:srgbClr val="92D050"/>
                </a:solidFill>
                <a:latin typeface="Times New Roman" pitchFamily="18" charset="0"/>
              </a:rPr>
              <a:t>-free </a:t>
            </a:r>
            <a:r>
              <a:rPr lang="en-US" altLang="bg-BG" sz="2200" b="1">
                <a:solidFill>
                  <a:srgbClr val="92D050"/>
                </a:solidFill>
                <a:latin typeface="Times New Roman" pitchFamily="18" charset="0"/>
              </a:rPr>
              <a:t>(</a:t>
            </a:r>
            <a:r>
              <a:rPr lang="bg-BG" altLang="bg-BG" sz="2200">
                <a:solidFill>
                  <a:srgbClr val="92D050"/>
                </a:solidFill>
                <a:latin typeface="Times New Roman" pitchFamily="18" charset="0"/>
              </a:rPr>
              <a:t>E</a:t>
            </a:r>
            <a:r>
              <a:rPr lang="bg-BG" altLang="bg-BG" sz="2200" baseline="-25000">
                <a:solidFill>
                  <a:srgbClr val="92D050"/>
                </a:solidFill>
                <a:latin typeface="Times New Roman" pitchFamily="18" charset="0"/>
              </a:rPr>
              <a:t>2 </a:t>
            </a:r>
            <a:r>
              <a:rPr lang="en-US" altLang="bg-BG" sz="2200">
                <a:solidFill>
                  <a:srgbClr val="92D050"/>
                </a:solidFill>
                <a:latin typeface="Times New Roman" pitchFamily="18" charset="0"/>
              </a:rPr>
              <a:t>) </a:t>
            </a:r>
            <a:r>
              <a:rPr lang="bg-BG" altLang="bg-BG" sz="2200" b="1">
                <a:solidFill>
                  <a:schemeClr val="tx2"/>
                </a:solidFill>
                <a:latin typeface="Times New Roman" pitchFamily="18" charset="0"/>
              </a:rPr>
              <a:t>and </a:t>
            </a:r>
            <a:endParaRPr lang="en-US" altLang="bg-BG" sz="2200" b="1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200" b="1">
                <a:solidFill>
                  <a:srgbClr val="FF00FF"/>
                </a:solidFill>
                <a:latin typeface="Times New Roman" pitchFamily="18" charset="0"/>
              </a:rPr>
              <a:t>Ca</a:t>
            </a:r>
            <a:r>
              <a:rPr lang="bg-BG" altLang="bg-BG" sz="2200" b="1" baseline="30000">
                <a:solidFill>
                  <a:srgbClr val="FF00FF"/>
                </a:solidFill>
                <a:latin typeface="Times New Roman" pitchFamily="18" charset="0"/>
              </a:rPr>
              <a:t>2</a:t>
            </a:r>
            <a:r>
              <a:rPr lang="en-US" altLang="bg-BG" sz="2200" b="1" baseline="30000">
                <a:solidFill>
                  <a:srgbClr val="FF00FF"/>
                </a:solidFill>
                <a:latin typeface="Times New Roman" pitchFamily="18" charset="0"/>
              </a:rPr>
              <a:t>+</a:t>
            </a:r>
            <a:r>
              <a:rPr lang="bg-BG" altLang="bg-BG" sz="2200" b="1">
                <a:solidFill>
                  <a:srgbClr val="FF00FF"/>
                </a:solidFill>
                <a:latin typeface="Times New Roman" pitchFamily="18" charset="0"/>
              </a:rPr>
              <a:t>-bound </a:t>
            </a:r>
            <a:r>
              <a:rPr lang="en-US" altLang="bg-BG" sz="2200" b="1">
                <a:solidFill>
                  <a:srgbClr val="FF00FF"/>
                </a:solidFill>
                <a:latin typeface="Times New Roman" pitchFamily="18" charset="0"/>
              </a:rPr>
              <a:t>(E</a:t>
            </a:r>
            <a:r>
              <a:rPr lang="en-US" altLang="bg-BG" sz="2200" b="1" baseline="-25000">
                <a:solidFill>
                  <a:srgbClr val="FF00FF"/>
                </a:solidFill>
                <a:latin typeface="Times New Roman" pitchFamily="18" charset="0"/>
              </a:rPr>
              <a:t>1</a:t>
            </a:r>
            <a:r>
              <a:rPr lang="en-US" altLang="bg-BG" sz="2200" b="1">
                <a:solidFill>
                  <a:srgbClr val="FF00FF"/>
                </a:solidFill>
                <a:latin typeface="Times New Roman" pitchFamily="18" charset="0"/>
              </a:rPr>
              <a:t>)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200" b="1">
                <a:solidFill>
                  <a:schemeClr val="tx2"/>
                </a:solidFill>
                <a:latin typeface="Times New Roman" pitchFamily="18" charset="0"/>
              </a:rPr>
              <a:t>Ca</a:t>
            </a:r>
            <a:r>
              <a:rPr lang="bg-BG" altLang="bg-BG" sz="2200" b="1" baseline="3000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altLang="bg-BG" sz="2200" b="1" baseline="3000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200" b="1">
                <a:solidFill>
                  <a:schemeClr val="tx2"/>
                </a:solidFill>
                <a:latin typeface="Times New Roman" pitchFamily="18" charset="0"/>
              </a:rPr>
              <a:t>–ATPase. </a:t>
            </a:r>
            <a:endParaRPr lang="en-US" altLang="bg-BG" sz="2200">
              <a:solidFill>
                <a:srgbClr val="92D05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bg-BG" sz="80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These proteins, which are superimposed on their transmembrane domains, are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viewed from within the membrane with the cytosolic side up. Ten transmembrane helices form the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M (for membrane) domain, ATP binds to the N (for nucleotide-binding) domain,</a:t>
            </a:r>
            <a:r>
              <a:rPr lang="bg-BG" altLang="bg-BG" sz="1800"/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the Asp residue 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79388" y="5084763"/>
            <a:ext cx="871378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that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is phosphorylated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during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the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reaction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cycle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is located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on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 the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P (for phosphorylation) domain,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and the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A (for actuator) domain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participates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in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 the transmission of major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conformational changes.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A dashed line highlights the orientation of a helix in the N domain in the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two conformations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 and </a:t>
            </a:r>
            <a:r>
              <a:rPr lang="en-US" altLang="bg-BG" sz="2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200">
                <a:solidFill>
                  <a:schemeClr val="tx2"/>
                </a:solidFill>
                <a:latin typeface="Times New Roman" pitchFamily="18" charset="0"/>
              </a:rPr>
              <a:t>the horizontal lines delineate the membrane.</a:t>
            </a:r>
            <a:endParaRPr lang="bg-BG" altLang="bg-BG" sz="22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"/>
          <p:cNvGrpSpPr>
            <a:grpSpLocks/>
          </p:cNvGrpSpPr>
          <p:nvPr/>
        </p:nvGrpSpPr>
        <p:grpSpPr bwMode="auto">
          <a:xfrm>
            <a:off x="323850" y="0"/>
            <a:ext cx="8820150" cy="7145338"/>
            <a:chOff x="204" y="0"/>
            <a:chExt cx="5556" cy="4501"/>
          </a:xfrm>
        </p:grpSpPr>
        <p:pic>
          <p:nvPicPr>
            <p:cNvPr id="1843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" y="0"/>
              <a:ext cx="5550" cy="4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436" name="Group 7"/>
            <p:cNvGrpSpPr>
              <a:grpSpLocks/>
            </p:cNvGrpSpPr>
            <p:nvPr/>
          </p:nvGrpSpPr>
          <p:grpSpPr bwMode="auto">
            <a:xfrm>
              <a:off x="204" y="0"/>
              <a:ext cx="998" cy="4138"/>
              <a:chOff x="204" y="0"/>
              <a:chExt cx="998" cy="4138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998" cy="6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3200"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Char char="•"/>
                  <a:defRPr sz="2800"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Times New Roman" pitchFamily="18" charset="0"/>
                  <a:buChar char="−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bg-BG" altLang="bg-BG" sz="1800"/>
              </a:p>
            </p:txBody>
          </p:sp>
          <p:sp>
            <p:nvSpPr>
              <p:cNvPr id="18438" name="Rectangle 6"/>
              <p:cNvSpPr>
                <a:spLocks noChangeArrowheads="1"/>
              </p:cNvSpPr>
              <p:nvPr/>
            </p:nvSpPr>
            <p:spPr bwMode="auto">
              <a:xfrm>
                <a:off x="204" y="3475"/>
                <a:ext cx="998" cy="6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3200"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Char char="•"/>
                  <a:defRPr sz="2800"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Times New Roman" pitchFamily="18" charset="0"/>
                  <a:buChar char="−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 New Roman" pitchFamily="18" charset="0"/>
                  <a:buChar char="–"/>
                  <a:defRPr sz="2000"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bg-BG" altLang="bg-BG" sz="1800"/>
              </a:p>
            </p:txBody>
          </p:sp>
        </p:grp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11250"/>
          </a:xfrm>
        </p:spPr>
        <p:txBody>
          <a:bodyPr/>
          <a:lstStyle/>
          <a:p>
            <a:pPr algn="ctr" eaLnBrk="1" hangingPunct="1"/>
            <a:r>
              <a:rPr lang="bg-BG" altLang="bg-BG" sz="3600" b="1" smtClean="0">
                <a:latin typeface="Arial Narrow" pitchFamily="34" charset="0"/>
              </a:rPr>
              <a:t>Ion Gradient–Driven Active Transport</a:t>
            </a:r>
            <a:r>
              <a:rPr lang="bg-BG" altLang="bg-BG" sz="3600" smtClean="0">
                <a:latin typeface="Arial Narrow" pitchFamily="34" charset="0"/>
              </a:rPr>
              <a:t/>
            </a:r>
            <a:br>
              <a:rPr lang="bg-BG" altLang="bg-BG" sz="3600" smtClean="0">
                <a:latin typeface="Arial Narrow" pitchFamily="34" charset="0"/>
              </a:rPr>
            </a:br>
            <a:endParaRPr lang="bg-BG" altLang="bg-BG" sz="3600" smtClean="0">
              <a:latin typeface="Arial Narrow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en-US" sz="2700" dirty="0" smtClean="0">
                <a:latin typeface="Times New Roman" pitchFamily="18" charset="0"/>
              </a:rPr>
              <a:t>   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S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ystems such as the (Na–K)–ATPase generate</a:t>
            </a:r>
            <a:r>
              <a:rPr lang="en-US" sz="2700" smtClean="0">
                <a:solidFill>
                  <a:srgbClr val="FFFFFF"/>
                </a:solidFill>
                <a:latin typeface="Times New Roman" pitchFamily="18" charset="0"/>
              </a:rPr>
              <a:t>s</a:t>
            </a:r>
            <a:r>
              <a:rPr lang="bg-BG" sz="27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electrochemical gradients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across membranes. The free energy stored in an electrochemical gradient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 can be harnessed to power various endergonic physiological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processes. </a:t>
            </a:r>
            <a:endParaRPr lang="en-US" sz="27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indent="369888" eaLnBrk="1" hangingPunct="1">
              <a:lnSpc>
                <a:spcPct val="95000"/>
              </a:lnSpc>
              <a:spcBef>
                <a:spcPts val="1800"/>
              </a:spcBef>
              <a:buFontTx/>
              <a:buNone/>
              <a:defRPr/>
            </a:pP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For example, cells of the intestinal epithelium take up dietary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glucose by Na-dependent symport. The immediate energy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source for this “uphill” transport process is the Na gradient. </a:t>
            </a:r>
            <a:endParaRPr lang="en-US" sz="27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indent="369888" eaLnBrk="1" hangingPunct="1">
              <a:lnSpc>
                <a:spcPct val="95000"/>
              </a:lnSpc>
              <a:spcBef>
                <a:spcPts val="1800"/>
              </a:spcBef>
              <a:buFontTx/>
              <a:buNone/>
              <a:defRPr/>
            </a:pP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This process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is an example of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secondary active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transport because the Na gradient in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these cells is maintained by the (Na–K)–ATPase. The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Na–glucose transport</a:t>
            </a:r>
            <a:r>
              <a:rPr lang="en-US" sz="27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system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 concentrates glucose inside the cell. Glucose is then transported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into the capillaries through a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passive-mediated glucose uniport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(which resembles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GLUT1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)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288" y="0"/>
            <a:ext cx="8785225" cy="13414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2205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S</a:t>
            </a: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ince glucose enhances Na resorption,</a:t>
            </a: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which in turn enhances water resorption, glucose, in addition to salt and</a:t>
            </a: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water, should be fed to individuals suffering from salt and water losses due</a:t>
            </a: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to diarrhea.</a:t>
            </a: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The</a:t>
            </a: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brushlike villi lining</a:t>
            </a: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   </a:t>
            </a: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the </a:t>
            </a: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  </a:t>
            </a: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small</a:t>
            </a: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   </a:t>
            </a: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intestine</a:t>
            </a:r>
            <a:r>
              <a:rPr lang="en-US" altLang="bg-BG" sz="27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smtClean="0">
                <a:solidFill>
                  <a:srgbClr val="FFFFFF"/>
                </a:solidFill>
                <a:latin typeface="Times New Roman" pitchFamily="18" charset="0"/>
              </a:rPr>
              <a:t> greatly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7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05038"/>
            <a:ext cx="5354638" cy="40830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748338" y="1838325"/>
            <a:ext cx="34925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4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700">
                <a:solidFill>
                  <a:srgbClr val="FFFFFF"/>
                </a:solidFill>
                <a:latin typeface="Times New Roman" pitchFamily="18" charset="0"/>
              </a:rPr>
              <a:t>increase its surface area (a),</a:t>
            </a:r>
            <a:r>
              <a:rPr lang="en-US" altLang="bg-BG" sz="27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>
                <a:solidFill>
                  <a:srgbClr val="FFFFFF"/>
                </a:solidFill>
                <a:latin typeface="Times New Roman" pitchFamily="18" charset="0"/>
              </a:rPr>
              <a:t>thereby facilitating the absorption of nutrients. </a:t>
            </a:r>
            <a:endParaRPr lang="en-US" altLang="bg-BG" sz="270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bg-BG" sz="270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700">
                <a:solidFill>
                  <a:srgbClr val="FFFFFF"/>
                </a:solidFill>
                <a:latin typeface="Times New Roman" pitchFamily="18" charset="0"/>
              </a:rPr>
              <a:t>The brush border cells from</a:t>
            </a:r>
            <a:r>
              <a:rPr lang="en-US" altLang="bg-BG" sz="27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>
                <a:solidFill>
                  <a:srgbClr val="FFFFFF"/>
                </a:solidFill>
                <a:latin typeface="Times New Roman" pitchFamily="18" charset="0"/>
              </a:rPr>
              <a:t>which the villi are formed (b) concentrate glucose from the intestinal lumen in</a:t>
            </a:r>
            <a:r>
              <a:rPr lang="en-US" altLang="bg-BG" sz="27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>
                <a:solidFill>
                  <a:srgbClr val="FFFFFF"/>
                </a:solidFill>
                <a:latin typeface="Times New Roman" pitchFamily="18" charset="0"/>
              </a:rPr>
              <a:t>symport with Na (c),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bg-BG" altLang="bg-BG" sz="27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250825" y="6381750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bg-BG" sz="1800">
                <a:solidFill>
                  <a:schemeClr val="tx2"/>
                </a:solidFill>
                <a:latin typeface="Times New Roman" pitchFamily="18" charset="0"/>
              </a:rPr>
              <a:t>Fig. </a:t>
            </a:r>
            <a:r>
              <a:rPr lang="bg-BG" altLang="bg-BG" sz="1800">
                <a:solidFill>
                  <a:schemeClr val="tx2"/>
                </a:solidFill>
                <a:latin typeface="Times New Roman" pitchFamily="18" charset="0"/>
              </a:rPr>
              <a:t>Glucose transport in the intestinal epithelium.</a:t>
            </a:r>
            <a:endParaRPr lang="bg-BG" altLang="bg-BG" sz="180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0"/>
            <a:ext cx="7165975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323850" y="5157788"/>
            <a:ext cx="86407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bg-BG" sz="2400">
                <a:solidFill>
                  <a:srgbClr val="FFFFFF"/>
                </a:solidFill>
                <a:latin typeface="Times New Roman" pitchFamily="18" charset="0"/>
              </a:rPr>
              <a:t>The </a:t>
            </a:r>
            <a:r>
              <a:rPr lang="bg-BG" altLang="bg-BG" sz="2400">
                <a:solidFill>
                  <a:srgbClr val="FFFFFF"/>
                </a:solidFill>
                <a:latin typeface="Times New Roman" pitchFamily="18" charset="0"/>
              </a:rPr>
              <a:t>process is driven by the (Na–K)–ATPase,</a:t>
            </a:r>
            <a:r>
              <a:rPr lang="en-US" altLang="bg-BG" sz="24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400">
                <a:solidFill>
                  <a:srgbClr val="FFFFFF"/>
                </a:solidFill>
                <a:latin typeface="Times New Roman" pitchFamily="18" charset="0"/>
              </a:rPr>
              <a:t>which is located on the capillary side of the cell and functions to maintain a</a:t>
            </a:r>
            <a:r>
              <a:rPr lang="en-US" altLang="bg-BG" sz="24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400">
                <a:solidFill>
                  <a:srgbClr val="FFFFFF"/>
                </a:solidFill>
                <a:latin typeface="Times New Roman" pitchFamily="18" charset="0"/>
              </a:rPr>
              <a:t>low internal [Na]</a:t>
            </a:r>
            <a:r>
              <a:rPr lang="en-US" altLang="bg-BG" sz="2400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bg-BG" altLang="bg-BG" sz="2400">
                <a:solidFill>
                  <a:srgbClr val="FFFFFF"/>
                </a:solidFill>
                <a:latin typeface="Times New Roman" pitchFamily="18" charset="0"/>
              </a:rPr>
              <a:t>. The glucose is exported to the bloodstream via a separate</a:t>
            </a:r>
            <a:r>
              <a:rPr lang="en-US" altLang="bg-BG" sz="24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400">
                <a:solidFill>
                  <a:srgbClr val="FFFFFF"/>
                </a:solidFill>
                <a:latin typeface="Times New Roman" pitchFamily="18" charset="0"/>
              </a:rPr>
              <a:t>passive-mediated uniport system similar to GLUT1.</a:t>
            </a:r>
            <a:endParaRPr lang="bg-BG" altLang="bg-BG" sz="26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2575"/>
            <a:ext cx="9144000" cy="6669088"/>
          </a:xfrm>
        </p:spPr>
        <p:txBody>
          <a:bodyPr/>
          <a:lstStyle/>
          <a:p>
            <a:pPr marL="361950" indent="0" eaLnBrk="1" hangingPunct="1">
              <a:lnSpc>
                <a:spcPct val="95000"/>
              </a:lnSpc>
              <a:spcBef>
                <a:spcPts val="1800"/>
              </a:spcBef>
              <a:buFontTx/>
              <a:buNone/>
              <a:tabLst>
                <a:tab pos="361950" algn="l"/>
              </a:tabLst>
            </a:pPr>
            <a:r>
              <a:rPr lang="bg-BG" altLang="bg-BG" sz="2800" smtClean="0">
                <a:latin typeface="Times New Roman" pitchFamily="18" charset="0"/>
              </a:rPr>
              <a:t>Passive-mediated transporters, including</a:t>
            </a:r>
            <a:endParaRPr lang="en-US" altLang="bg-BG" sz="2800" smtClean="0">
              <a:latin typeface="Times New Roman" pitchFamily="18" charset="0"/>
            </a:endParaRPr>
          </a:p>
          <a:p>
            <a:pPr marL="36195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361950" algn="l"/>
              </a:tabLst>
            </a:pPr>
            <a:r>
              <a:rPr lang="bg-BG" altLang="bg-BG" sz="2800" smtClean="0">
                <a:latin typeface="Times New Roman" pitchFamily="18" charset="0"/>
              </a:rPr>
              <a:t>ion channels, and proteins</a:t>
            </a:r>
            <a:r>
              <a:rPr lang="en-US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latin typeface="Times New Roman" pitchFamily="18" charset="0"/>
              </a:rPr>
              <a:t>such as GLUT1, </a:t>
            </a:r>
            <a:endParaRPr lang="en-US" altLang="bg-BG" sz="2800" smtClean="0">
              <a:latin typeface="Times New Roman" pitchFamily="18" charset="0"/>
            </a:endParaRPr>
          </a:p>
          <a:p>
            <a:pPr marL="36195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361950" algn="l"/>
              </a:tabLst>
            </a:pPr>
            <a:r>
              <a:rPr lang="bg-BG" altLang="bg-BG" sz="2800" smtClean="0">
                <a:latin typeface="Times New Roman" pitchFamily="18" charset="0"/>
              </a:rPr>
              <a:t>facilitate the transmembrane movement of substances</a:t>
            </a:r>
            <a:r>
              <a:rPr lang="en-US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latin typeface="Times New Roman" pitchFamily="18" charset="0"/>
              </a:rPr>
              <a:t>according to the relative concentrations of the substance on either side of the</a:t>
            </a:r>
            <a:r>
              <a:rPr lang="en-US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latin typeface="Times New Roman" pitchFamily="18" charset="0"/>
              </a:rPr>
              <a:t>membrane. </a:t>
            </a:r>
            <a:endParaRPr lang="en-US" altLang="bg-BG" sz="2800" smtClean="0">
              <a:latin typeface="Times New Roman" pitchFamily="18" charset="0"/>
            </a:endParaRPr>
          </a:p>
          <a:p>
            <a:pPr marL="361950" indent="0" eaLnBrk="1" hangingPunct="1">
              <a:lnSpc>
                <a:spcPct val="95000"/>
              </a:lnSpc>
              <a:spcBef>
                <a:spcPts val="3000"/>
              </a:spcBef>
              <a:buFontTx/>
              <a:buNone/>
              <a:tabLst>
                <a:tab pos="361950" algn="l"/>
              </a:tabLst>
            </a:pPr>
            <a:r>
              <a:rPr lang="en-US" altLang="bg-BG" sz="2800" smtClean="0">
                <a:latin typeface="Times New Roman" pitchFamily="18" charset="0"/>
              </a:rPr>
              <a:t>E.g. </a:t>
            </a:r>
            <a:r>
              <a:rPr lang="bg-BG" altLang="bg-BG" sz="2800" smtClean="0">
                <a:latin typeface="Times New Roman" pitchFamily="18" charset="0"/>
              </a:rPr>
              <a:t>the glucose concentration in the blood plasma (5</a:t>
            </a:r>
            <a:r>
              <a:rPr lang="en-US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latin typeface="Times New Roman" pitchFamily="18" charset="0"/>
              </a:rPr>
              <a:t>mM) is generally higher than in cells, so GLUT1 allows glucose to enter the</a:t>
            </a:r>
            <a:r>
              <a:rPr lang="en-US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latin typeface="Times New Roman" pitchFamily="18" charset="0"/>
              </a:rPr>
              <a:t>erythrocyte to be metabolized. </a:t>
            </a:r>
            <a:endParaRPr lang="en-US" altLang="bg-BG" sz="2800" smtClean="0">
              <a:latin typeface="Times New Roman" pitchFamily="18" charset="0"/>
            </a:endParaRPr>
          </a:p>
          <a:p>
            <a:pPr marL="361950" indent="0" eaLnBrk="1" hangingPunct="1">
              <a:lnSpc>
                <a:spcPct val="95000"/>
              </a:lnSpc>
              <a:spcBef>
                <a:spcPts val="3000"/>
              </a:spcBef>
              <a:buFontTx/>
              <a:buNone/>
              <a:tabLst>
                <a:tab pos="361950" algn="l"/>
              </a:tabLst>
            </a:pPr>
            <a:r>
              <a:rPr lang="bg-BG" altLang="bg-BG" sz="2800" smtClean="0">
                <a:latin typeface="Times New Roman" pitchFamily="18" charset="0"/>
              </a:rPr>
              <a:t>Many substances, however, are available on</a:t>
            </a:r>
            <a:r>
              <a:rPr lang="en-US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latin typeface="Times New Roman" pitchFamily="18" charset="0"/>
              </a:rPr>
              <a:t>one side of a membrane in lower concentrations than are required on the</a:t>
            </a:r>
            <a:r>
              <a:rPr lang="en-US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latin typeface="Times New Roman" pitchFamily="18" charset="0"/>
              </a:rPr>
              <a:t>other side of the membrane. Such substances must be </a:t>
            </a:r>
            <a:r>
              <a:rPr lang="bg-BG" altLang="bg-BG" sz="2800" smtClean="0">
                <a:solidFill>
                  <a:srgbClr val="92D050"/>
                </a:solidFill>
                <a:latin typeface="Times New Roman" pitchFamily="18" charset="0"/>
              </a:rPr>
              <a:t>actively</a:t>
            </a:r>
            <a:r>
              <a:rPr lang="bg-BG" altLang="bg-BG" sz="2800" smtClean="0">
                <a:latin typeface="Times New Roman" pitchFamily="18" charset="0"/>
              </a:rPr>
              <a:t> and </a:t>
            </a:r>
            <a:r>
              <a:rPr lang="bg-BG" altLang="bg-BG" sz="2800" smtClean="0">
                <a:solidFill>
                  <a:srgbClr val="92D050"/>
                </a:solidFill>
                <a:latin typeface="Times New Roman" pitchFamily="18" charset="0"/>
              </a:rPr>
              <a:t>selectively</a:t>
            </a:r>
            <a:r>
              <a:rPr lang="en-US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latin typeface="Times New Roman" pitchFamily="18" charset="0"/>
              </a:rPr>
              <a:t>transported across the membrane </a:t>
            </a:r>
            <a:r>
              <a:rPr lang="bg-BG" altLang="bg-BG" sz="2800" smtClean="0">
                <a:solidFill>
                  <a:srgbClr val="92D050"/>
                </a:solidFill>
                <a:latin typeface="Times New Roman" pitchFamily="18" charset="0"/>
              </a:rPr>
              <a:t>against</a:t>
            </a:r>
            <a:r>
              <a:rPr lang="bg-BG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solidFill>
                  <a:srgbClr val="92D050"/>
                </a:solidFill>
                <a:latin typeface="Times New Roman" pitchFamily="18" charset="0"/>
              </a:rPr>
              <a:t>their concentration gradients.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188" y="860425"/>
            <a:ext cx="6337300" cy="3603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360363"/>
            <a:ext cx="8748712" cy="58769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en-US" sz="6600" dirty="0" smtClean="0">
                <a:latin typeface="Times New Roman" pitchFamily="18" charset="0"/>
              </a:rPr>
              <a:t>  </a:t>
            </a:r>
            <a:r>
              <a:rPr lang="bg-BG" sz="2700" b="1" u="sng" dirty="0" smtClean="0">
                <a:solidFill>
                  <a:srgbClr val="FFFFFF"/>
                </a:solidFill>
                <a:latin typeface="Arial Narrow" pitchFamily="34" charset="0"/>
              </a:rPr>
              <a:t>Lactose Permease Requires a Proton Gradient</a:t>
            </a:r>
            <a:r>
              <a:rPr lang="en-US" sz="2700" b="1" u="sng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 indent="12700" eaLnBrk="1" hangingPunct="1">
              <a:lnSpc>
                <a:spcPct val="95000"/>
              </a:lnSpc>
              <a:buFontTx/>
              <a:buNone/>
              <a:defRPr/>
            </a:pPr>
            <a:endParaRPr lang="en-US" sz="8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indent="12700" eaLnBrk="1" hangingPunct="1">
              <a:lnSpc>
                <a:spcPct val="95000"/>
              </a:lnSpc>
              <a:buFontTx/>
              <a:buNone/>
              <a:defRPr/>
            </a:pP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Gram-negative bacteria such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as E. coli contain </a:t>
            </a:r>
            <a:r>
              <a:rPr lang="bg-BG" sz="2700" dirty="0" smtClean="0">
                <a:solidFill>
                  <a:srgbClr val="FFFF00"/>
                </a:solidFill>
                <a:latin typeface="Times New Roman" pitchFamily="18" charset="0"/>
              </a:rPr>
              <a:t>several active transport systems for concentrating sugars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One extensively studied system, lactose permease (a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k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a galactoside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permease), </a:t>
            </a:r>
            <a:r>
              <a:rPr lang="bg-BG" sz="2700" dirty="0" smtClean="0">
                <a:solidFill>
                  <a:srgbClr val="92D050"/>
                </a:solidFill>
                <a:latin typeface="Times New Roman" pitchFamily="18" charset="0"/>
              </a:rPr>
              <a:t>utilizes the proton gradient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 across the bacterial cell membrane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to cotransport H</a:t>
            </a:r>
            <a:r>
              <a:rPr lang="en-US" sz="2700" b="1" baseline="30000" dirty="0" smtClean="0">
                <a:solidFill>
                  <a:srgbClr val="FFFFFF"/>
                </a:solidFill>
                <a:latin typeface="Times New Roman" pitchFamily="18" charset="0"/>
              </a:rPr>
              <a:t>+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 and lactose. </a:t>
            </a:r>
            <a:endParaRPr lang="en-US" sz="27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indent="369888" eaLnBrk="1" hangingPunct="1">
              <a:lnSpc>
                <a:spcPct val="95000"/>
              </a:lnSpc>
              <a:spcBef>
                <a:spcPts val="3000"/>
              </a:spcBef>
              <a:buFontTx/>
              <a:buNone/>
              <a:defRPr/>
            </a:pP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The </a:t>
            </a:r>
            <a:r>
              <a:rPr lang="bg-BG" sz="2700" dirty="0" smtClean="0">
                <a:solidFill>
                  <a:srgbClr val="92D050"/>
                </a:solidFill>
                <a:latin typeface="Times New Roman" pitchFamily="18" charset="0"/>
              </a:rPr>
              <a:t>proton gradient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is metabolically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generated through </a:t>
            </a:r>
            <a:r>
              <a:rPr lang="bg-BG" sz="2700" dirty="0" smtClean="0">
                <a:solidFill>
                  <a:srgbClr val="92D050"/>
                </a:solidFill>
                <a:latin typeface="Times New Roman" pitchFamily="18" charset="0"/>
              </a:rPr>
              <a:t>oxidative metabolism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in a manner similar to that in mitochondria. The electrochemical potential gradient created</a:t>
            </a:r>
            <a:r>
              <a:rPr lang="en-US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700" dirty="0" smtClean="0">
                <a:solidFill>
                  <a:srgbClr val="FFFFFF"/>
                </a:solidFill>
                <a:latin typeface="Times New Roman" pitchFamily="18" charset="0"/>
              </a:rPr>
              <a:t>by both these systems is used mainly to drive the synthesis of ATP.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353425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bg-BG" sz="4400" smtClean="0">
                <a:latin typeface="Times New Roman" pitchFamily="18" charset="0"/>
              </a:rPr>
              <a:t> 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As does (Na–K)–ATPase, lactose permease has two major conformational</a:t>
            </a: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states (Fig.):</a:t>
            </a:r>
            <a:endParaRPr lang="en-US" altLang="bg-BG" sz="260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bg-BG" altLang="bg-BG" sz="140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1. E-1, which has a low-affinity lactose-binding site facing the interior</a:t>
            </a: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of the cell.</a:t>
            </a:r>
          </a:p>
          <a:p>
            <a:pPr eaLnBrk="1" hangingPunct="1">
              <a:buFontTx/>
              <a:buNone/>
            </a:pP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2. E-2, which has a high-affinity lactose-binding site facing the</a:t>
            </a: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exterior of the cell.</a:t>
            </a:r>
            <a:endParaRPr lang="en-US" altLang="bg-BG" sz="260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Ronald Kaback established that E-1 and E-2 can interconvert</a:t>
            </a: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only when their H</a:t>
            </a:r>
            <a:r>
              <a:rPr lang="en-US" altLang="bg-BG" sz="2400" b="1" baseline="30000" smtClean="0">
                <a:solidFill>
                  <a:srgbClr val="FFFFFF"/>
                </a:solidFill>
                <a:latin typeface="Times New Roman" pitchFamily="18" charset="0"/>
              </a:rPr>
              <a:t> +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 and lactose binding sites are either both filled</a:t>
            </a: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or both empty.This </a:t>
            </a:r>
            <a:r>
              <a:rPr lang="bg-BG" altLang="bg-BG" sz="2600" smtClean="0">
                <a:solidFill>
                  <a:srgbClr val="92D050"/>
                </a:solidFill>
                <a:latin typeface="Times New Roman" pitchFamily="18" charset="0"/>
              </a:rPr>
              <a:t>prevents dissipation of the H gradient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 without</a:t>
            </a: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cotransport of lactose into the cell. It also </a:t>
            </a:r>
            <a:r>
              <a:rPr lang="bg-BG" altLang="bg-BG" sz="2600" smtClean="0">
                <a:solidFill>
                  <a:srgbClr val="92D050"/>
                </a:solidFill>
                <a:latin typeface="Times New Roman" pitchFamily="18" charset="0"/>
              </a:rPr>
              <a:t>prevents transport of lactose</a:t>
            </a:r>
            <a:r>
              <a:rPr lang="en-US" altLang="bg-BG" sz="2600" smtClean="0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92D050"/>
                </a:solidFill>
                <a:latin typeface="Times New Roman" pitchFamily="18" charset="0"/>
              </a:rPr>
              <a:t>out of the cell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 since this would require cotransport of </a:t>
            </a: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H </a:t>
            </a: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against its concentration</a:t>
            </a:r>
            <a:r>
              <a:rPr lang="en-US" altLang="bg-BG" sz="260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smtClean="0">
                <a:solidFill>
                  <a:srgbClr val="FFFFFF"/>
                </a:solidFill>
                <a:latin typeface="Times New Roman" pitchFamily="18" charset="0"/>
              </a:rPr>
              <a:t>gradient.</a:t>
            </a:r>
          </a:p>
          <a:p>
            <a:pPr eaLnBrk="1" hangingPunct="1">
              <a:lnSpc>
                <a:spcPct val="80000"/>
              </a:lnSpc>
            </a:pPr>
            <a:endParaRPr lang="bg-BG" altLang="bg-BG" sz="26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-26988"/>
            <a:ext cx="5854700" cy="456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79388" y="4464050"/>
            <a:ext cx="8964612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600">
                <a:solidFill>
                  <a:srgbClr val="FFFFFF"/>
                </a:solidFill>
                <a:latin typeface="Times New Roman" pitchFamily="18" charset="0"/>
              </a:rPr>
              <a:t> H</a:t>
            </a:r>
            <a:r>
              <a:rPr lang="en-US" altLang="bg-BG" sz="2400" b="1" baseline="30000">
                <a:solidFill>
                  <a:srgbClr val="FFFFFF"/>
                </a:solidFill>
                <a:latin typeface="Times New Roman" pitchFamily="18" charset="0"/>
              </a:rPr>
              <a:t> +</a:t>
            </a:r>
            <a:r>
              <a:rPr lang="bg-BG" altLang="bg-BG" sz="2600">
                <a:solidFill>
                  <a:srgbClr val="FFFFFF"/>
                </a:solidFill>
                <a:latin typeface="Times New Roman" pitchFamily="18" charset="0"/>
              </a:rPr>
              <a:t> binds first to E-2 outside the cell, followed by lactose. They</a:t>
            </a:r>
            <a:r>
              <a:rPr lang="en-US" altLang="bg-BG" sz="26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>
                <a:solidFill>
                  <a:srgbClr val="FFFFFF"/>
                </a:solidFill>
                <a:latin typeface="Times New Roman" pitchFamily="18" charset="0"/>
              </a:rPr>
              <a:t>are sequentially released from E-1 inside the cell. E-2 must bind to lactose and H</a:t>
            </a:r>
            <a:r>
              <a:rPr lang="en-US" altLang="bg-BG" sz="2400" b="1" baseline="30000">
                <a:solidFill>
                  <a:srgbClr val="FFFFFF"/>
                </a:solidFill>
                <a:latin typeface="Times New Roman" pitchFamily="18" charset="0"/>
              </a:rPr>
              <a:t> +</a:t>
            </a:r>
            <a:r>
              <a:rPr lang="bg-BG" altLang="bg-BG" sz="2600">
                <a:solidFill>
                  <a:srgbClr val="FFFFFF"/>
                </a:solidFill>
                <a:latin typeface="Times New Roman" pitchFamily="18" charset="0"/>
              </a:rPr>
              <a:t> in</a:t>
            </a:r>
            <a:r>
              <a:rPr lang="en-US" altLang="bg-BG" sz="26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>
                <a:solidFill>
                  <a:srgbClr val="FFFFFF"/>
                </a:solidFill>
                <a:latin typeface="Times New Roman" pitchFamily="18" charset="0"/>
              </a:rPr>
              <a:t>order to change conformation to E-1, thereby cotransporting these substances into the</a:t>
            </a:r>
            <a:r>
              <a:rPr lang="en-US" altLang="bg-BG" sz="26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>
                <a:solidFill>
                  <a:srgbClr val="FFFFFF"/>
                </a:solidFill>
                <a:latin typeface="Times New Roman" pitchFamily="18" charset="0"/>
              </a:rPr>
              <a:t>cell. E-1 changes conformation to E-2 when neither lactose nor H</a:t>
            </a:r>
            <a:r>
              <a:rPr lang="en-US" altLang="bg-BG" sz="2400" b="1" baseline="30000">
                <a:solidFill>
                  <a:srgbClr val="FFFFFF"/>
                </a:solidFill>
                <a:latin typeface="Times New Roman" pitchFamily="18" charset="0"/>
              </a:rPr>
              <a:t> +</a:t>
            </a:r>
            <a:r>
              <a:rPr lang="bg-BG" altLang="bg-BG" sz="2600">
                <a:solidFill>
                  <a:srgbClr val="FFFFFF"/>
                </a:solidFill>
                <a:latin typeface="Times New Roman" pitchFamily="18" charset="0"/>
              </a:rPr>
              <a:t> is bound, thus</a:t>
            </a:r>
            <a:r>
              <a:rPr lang="en-US" altLang="bg-BG" sz="26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>
                <a:solidFill>
                  <a:srgbClr val="FFFFFF"/>
                </a:solidFill>
                <a:latin typeface="Times New Roman" pitchFamily="18" charset="0"/>
              </a:rPr>
              <a:t>completing the transport cycle.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bg-BG" altLang="bg-BG" sz="2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6034088" y="1844675"/>
            <a:ext cx="32035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bg-BG" altLang="bg-BG" sz="2600" i="1">
                <a:solidFill>
                  <a:srgbClr val="FFFFFF"/>
                </a:solidFill>
                <a:latin typeface="Times New Roman" pitchFamily="18" charset="0"/>
              </a:rPr>
              <a:t>Scheme for the cotransport of H and lactose by lactose</a:t>
            </a:r>
            <a:r>
              <a:rPr lang="en-US" altLang="bg-BG" sz="2600" i="1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600" i="1">
                <a:solidFill>
                  <a:srgbClr val="FFFFFF"/>
                </a:solidFill>
                <a:latin typeface="Times New Roman" pitchFamily="18" charset="0"/>
              </a:rPr>
              <a:t>permease in E. coli.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2804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bg-BG" sz="4800" dirty="0" smtClean="0">
                <a:latin typeface="Times New Roman" pitchFamily="18" charset="0"/>
              </a:rPr>
              <a:t> 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The X-ray structure of lactose permease in complex with a tight-binding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lactose analog, </a:t>
            </a:r>
            <a:endParaRPr lang="en-US" altLang="bg-BG" sz="27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indent="12700" eaLnBrk="1" hangingPunct="1">
              <a:spcBef>
                <a:spcPts val="0"/>
              </a:spcBef>
              <a:buFontTx/>
              <a:buNone/>
              <a:defRPr/>
            </a:pP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reveals that this protein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consists of two structurally similar and twofold symmetrically positioned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domains containing six transmembrane helices each.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  <a:p>
            <a:pPr indent="12700" eaLnBrk="1" hangingPunct="1">
              <a:spcBef>
                <a:spcPts val="0"/>
              </a:spcBef>
              <a:buFontTx/>
              <a:buNone/>
              <a:defRPr/>
            </a:pPr>
            <a:endParaRPr lang="en-US" altLang="bg-BG" sz="2700" dirty="0">
              <a:solidFill>
                <a:srgbClr val="FFFFFF"/>
              </a:solidFill>
              <a:latin typeface="Times New Roman" pitchFamily="18" charset="0"/>
            </a:endParaRPr>
          </a:p>
          <a:p>
            <a:pPr indent="12700" eaLnBrk="1" hangingPunct="1">
              <a:spcBef>
                <a:spcPts val="0"/>
              </a:spcBef>
              <a:buFontTx/>
              <a:buNone/>
              <a:defRPr/>
            </a:pP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large internal hydrophilic cavity is open to the cytoplasmic side of the membrane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so that the structure represents the E-1 state of the protein.The lactose analog is bound in the cavity at a position that is 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approximately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equidistant from both sides of the membrane, consistent with the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model that the lactose binding site is alternately accessible from each side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of the membrane</a:t>
            </a:r>
            <a:r>
              <a:rPr lang="en-US" altLang="bg-BG" sz="2700" dirty="0" smtClean="0">
                <a:solidFill>
                  <a:srgbClr val="FFFFFF"/>
                </a:solidFill>
                <a:latin typeface="Times New Roman" pitchFamily="18" charset="0"/>
              </a:rPr>
              <a:t>. </a:t>
            </a:r>
            <a:endParaRPr lang="bg-BG" altLang="bg-BG" sz="27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bg-BG" altLang="bg-BG" sz="27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altLang="bg-BG" sz="27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bg-BG" altLang="bg-BG" sz="27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8482012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50825" y="3284538"/>
            <a:ext cx="8893175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500">
                <a:solidFill>
                  <a:srgbClr val="FFFFFF"/>
                </a:solidFill>
                <a:latin typeface="Times New Roman" pitchFamily="18" charset="0"/>
              </a:rPr>
              <a:t>X-Ray structure of lactose permease from E. coli.</a:t>
            </a:r>
            <a:r>
              <a:rPr lang="en-US" altLang="bg-BG" sz="25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500">
                <a:solidFill>
                  <a:srgbClr val="FFFFFF"/>
                </a:solidFill>
                <a:latin typeface="Times New Roman" pitchFamily="18" charset="0"/>
              </a:rPr>
              <a:t>(a) Ribbon diagram as viewed from the membrane with the cytoplasmic side</a:t>
            </a:r>
            <a:r>
              <a:rPr lang="en-US" altLang="bg-BG" sz="25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500">
                <a:solidFill>
                  <a:srgbClr val="FFFFFF"/>
                </a:solidFill>
                <a:latin typeface="Times New Roman" pitchFamily="18" charset="0"/>
              </a:rPr>
              <a:t>up. The protein’s 12 transmembrane helices are colored in rainbow order with</a:t>
            </a:r>
            <a:r>
              <a:rPr lang="en-US" altLang="bg-BG" sz="25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500">
                <a:solidFill>
                  <a:srgbClr val="FFFFFF"/>
                </a:solidFill>
                <a:latin typeface="Times New Roman" pitchFamily="18" charset="0"/>
              </a:rPr>
              <a:t>the N-terminus purple and the C-terminus pink. The bound lactose analog is</a:t>
            </a:r>
            <a:r>
              <a:rPr lang="en-US" altLang="bg-BG" sz="25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500">
                <a:solidFill>
                  <a:srgbClr val="FFFFFF"/>
                </a:solidFill>
                <a:latin typeface="Times New Roman" pitchFamily="18" charset="0"/>
              </a:rPr>
              <a:t>represented by black spheres. (b) Surface model with</a:t>
            </a:r>
            <a:r>
              <a:rPr lang="en-US" altLang="bg-BG" sz="25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500">
                <a:solidFill>
                  <a:srgbClr val="FFFFFF"/>
                </a:solidFill>
                <a:latin typeface="Times New Roman" pitchFamily="18" charset="0"/>
              </a:rPr>
              <a:t>the two helices closest to the viewer in Part a removed to reveal the lactosebinding</a:t>
            </a:r>
            <a:r>
              <a:rPr lang="en-US" altLang="bg-BG" sz="25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500">
                <a:solidFill>
                  <a:srgbClr val="FFFFFF"/>
                </a:solidFill>
                <a:latin typeface="Times New Roman" pitchFamily="18" charset="0"/>
              </a:rPr>
              <a:t>cavity. The surface is colored according to its electrostatic potential</a:t>
            </a:r>
            <a:r>
              <a:rPr lang="en-US" altLang="bg-BG" sz="25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500">
                <a:solidFill>
                  <a:srgbClr val="FFFFFF"/>
                </a:solidFill>
                <a:latin typeface="Times New Roman" pitchFamily="18" charset="0"/>
              </a:rPr>
              <a:t>with positively charged areas blue, negatively charged areas red, and neutral</a:t>
            </a:r>
            <a:r>
              <a:rPr lang="en-US" altLang="bg-BG" sz="25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altLang="bg-BG" sz="2500">
                <a:solidFill>
                  <a:srgbClr val="FFFFFF"/>
                </a:solidFill>
                <a:latin typeface="Times New Roman" pitchFamily="18" charset="0"/>
              </a:rPr>
              <a:t>areas white.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bg-BG" altLang="bg-BG" sz="25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60648"/>
            <a:ext cx="936104" cy="57606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26035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dirty="0" smtClean="0"/>
              <a:t>  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Def.</a:t>
            </a:r>
            <a:r>
              <a:rPr lang="en-US" dirty="0" smtClean="0"/>
              <a:t> </a:t>
            </a:r>
            <a:r>
              <a:rPr lang="bg-BG" sz="2800" dirty="0" smtClean="0">
                <a:solidFill>
                  <a:srgbClr val="FFFF00"/>
                </a:solidFill>
                <a:latin typeface="Times New Roman" pitchFamily="18" charset="0"/>
              </a:rPr>
              <a:t>Active transport is an endergonic process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,</a:t>
            </a:r>
            <a:r>
              <a:rPr lang="bg-BG" sz="2800" dirty="0" smtClean="0">
                <a:solidFill>
                  <a:srgbClr val="FFFF00"/>
                </a:solidFill>
                <a:latin typeface="Times New Roman" pitchFamily="18" charset="0"/>
              </a:rPr>
              <a:t> that in most cases, is coupled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00"/>
                </a:solidFill>
                <a:latin typeface="Times New Roman" pitchFamily="18" charset="0"/>
              </a:rPr>
              <a:t>to the hydrolysis of ATP.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indent="12700" eaLnBrk="1" hangingPunct="1">
              <a:spcBef>
                <a:spcPts val="4200"/>
              </a:spcBef>
              <a:buFontTx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The elucidation of the mechanism by which the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chemical energy released from ATP is used to drive a mechanical process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has been a challenging biochemical problem.</a:t>
            </a:r>
            <a:endParaRPr lang="en-US" sz="2800" dirty="0" smtClean="0">
              <a:latin typeface="Times New Roman" pitchFamily="18" charset="0"/>
            </a:endParaRPr>
          </a:p>
          <a:p>
            <a:pPr indent="12700" eaLnBrk="1" hangingPunct="1">
              <a:spcBef>
                <a:spcPts val="4200"/>
              </a:spcBef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The </a:t>
            </a:r>
            <a:r>
              <a:rPr lang="bg-BG" sz="2800" dirty="0" smtClean="0">
                <a:latin typeface="Times New Roman" pitchFamily="18" charset="0"/>
              </a:rPr>
              <a:t>membrane-bound ATPases translocate cations; these proteins carry out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92D050"/>
                </a:solidFill>
                <a:latin typeface="Times New Roman" pitchFamily="18" charset="0"/>
              </a:rPr>
              <a:t>primary active </a:t>
            </a:r>
            <a:r>
              <a:rPr lang="bg-BG" sz="2800" b="1" dirty="0">
                <a:solidFill>
                  <a:srgbClr val="92D050"/>
                </a:solidFill>
                <a:latin typeface="Times New Roman" pitchFamily="18" charset="0"/>
              </a:rPr>
              <a:t>transport. </a:t>
            </a:r>
            <a:endParaRPr lang="en-US" sz="2800" b="1" dirty="0">
              <a:solidFill>
                <a:srgbClr val="92D050"/>
              </a:solidFill>
              <a:latin typeface="Times New Roman" pitchFamily="18" charset="0"/>
            </a:endParaRPr>
          </a:p>
          <a:p>
            <a:pPr indent="19050" eaLnBrk="1" hangingPunct="1">
              <a:spcBef>
                <a:spcPts val="4200"/>
              </a:spcBef>
              <a:buFontTx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In </a:t>
            </a:r>
            <a:r>
              <a:rPr lang="bg-BG" sz="2800" b="1" dirty="0" smtClean="0">
                <a:solidFill>
                  <a:srgbClr val="00B0F0"/>
                </a:solidFill>
                <a:latin typeface="Times New Roman" pitchFamily="18" charset="0"/>
              </a:rPr>
              <a:t>secondary active transport</a:t>
            </a:r>
            <a:r>
              <a:rPr lang="bg-BG" sz="2800" b="1" dirty="0">
                <a:solidFill>
                  <a:srgbClr val="00B0F0"/>
                </a:solidFill>
                <a:latin typeface="Times New Roman" pitchFamily="18" charset="0"/>
              </a:rPr>
              <a:t>,</a:t>
            </a:r>
            <a:r>
              <a:rPr lang="bg-BG" sz="2800" b="1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the free energy of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the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electrochemical gradient generated by another mechanism, such as 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ion-pumping ATPase, is used to transport a neutral molecule against its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concentration gradient.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49500"/>
            <a:ext cx="8964613" cy="4319588"/>
          </a:xfrm>
        </p:spPr>
        <p:txBody>
          <a:bodyPr/>
          <a:lstStyle/>
          <a:p>
            <a:pPr eaLnBrk="1" hangingPunct="1"/>
            <a:r>
              <a:rPr lang="en-US" altLang="bg-BG" sz="3200" b="1" smtClean="0">
                <a:latin typeface="Times New Roman" pitchFamily="18" charset="0"/>
              </a:rPr>
              <a:t/>
            </a:r>
            <a:br>
              <a:rPr lang="en-US" altLang="bg-BG" sz="3200" b="1" smtClean="0">
                <a:latin typeface="Times New Roman" pitchFamily="18" charset="0"/>
              </a:rPr>
            </a:br>
            <a:r>
              <a:rPr lang="bg-BG" altLang="bg-BG" smtClean="0"/>
              <a:t/>
            </a:r>
            <a:br>
              <a:rPr lang="bg-BG" altLang="bg-BG" smtClean="0"/>
            </a:br>
            <a:endParaRPr lang="bg-BG" altLang="bg-BG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893175" cy="744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bg-BG" altLang="bg-BG" sz="32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(Na–K)–ATPase</a:t>
            </a:r>
            <a:endParaRPr lang="en-US" altLang="bg-BG" sz="3200" b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r>
              <a:rPr lang="en-US" altLang="bg-BG" sz="2800" dirty="0" smtClean="0">
                <a:latin typeface="Times New Roman" pitchFamily="18" charset="0"/>
              </a:rPr>
              <a:t>One of the most thoroughly studied active transport systems in the plasma membranes of higher eukaryotes. </a:t>
            </a:r>
          </a:p>
          <a:p>
            <a:pPr eaLnBrk="1" hangingPunct="1">
              <a:defRPr/>
            </a:pPr>
            <a:r>
              <a:rPr lang="en-US" altLang="bg-BG" sz="2800" dirty="0" smtClean="0">
                <a:latin typeface="Times New Roman" pitchFamily="18" charset="0"/>
              </a:rPr>
              <a:t>It was first characterized by Jens </a:t>
            </a:r>
            <a:r>
              <a:rPr lang="en-US" altLang="bg-BG" sz="2800" dirty="0" err="1">
                <a:latin typeface="Times New Roman" pitchFamily="18" charset="0"/>
              </a:rPr>
              <a:t>Skou</a:t>
            </a:r>
            <a:r>
              <a:rPr lang="en-US" altLang="bg-BG" sz="2800" dirty="0">
                <a:latin typeface="Times New Roman" pitchFamily="18" charset="0"/>
              </a:rPr>
              <a:t> (</a:t>
            </a:r>
            <a:r>
              <a:rPr lang="en-US" sz="2800" dirty="0">
                <a:latin typeface="Times New Roman" pitchFamily="18" charset="0"/>
              </a:rPr>
              <a:t>a Danish chemist and Nobel laureate)</a:t>
            </a:r>
            <a:r>
              <a:rPr lang="en-US" altLang="bg-BG" sz="2800" dirty="0"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bg-BG" sz="2800" dirty="0" smtClean="0">
                <a:latin typeface="Times New Roman" pitchFamily="18" charset="0"/>
              </a:rPr>
              <a:t>This </a:t>
            </a:r>
            <a:r>
              <a:rPr lang="en-US" altLang="bg-BG" sz="2800" dirty="0" err="1" smtClean="0">
                <a:latin typeface="Times New Roman" pitchFamily="18" charset="0"/>
              </a:rPr>
              <a:t>transmembrane</a:t>
            </a:r>
            <a:r>
              <a:rPr lang="en-US" altLang="bg-BG" sz="2800" dirty="0" smtClean="0">
                <a:latin typeface="Times New Roman" pitchFamily="18" charset="0"/>
              </a:rPr>
              <a:t> protein consists of two types of subunits: 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bg-BG" sz="2800" dirty="0" smtClean="0">
                <a:latin typeface="Times New Roman" pitchFamily="18" charset="0"/>
              </a:rPr>
              <a:t>a 110-kD </a:t>
            </a:r>
            <a:r>
              <a:rPr lang="en-US" altLang="bg-BG" sz="2800" dirty="0" err="1" smtClean="0">
                <a:latin typeface="Times New Roman" pitchFamily="18" charset="0"/>
              </a:rPr>
              <a:t>nonglycosylated</a:t>
            </a:r>
            <a:r>
              <a:rPr lang="en-US" altLang="bg-BG" sz="2800" dirty="0" smtClean="0">
                <a:latin typeface="Times New Roman" pitchFamily="18" charset="0"/>
              </a:rPr>
              <a:t> </a:t>
            </a:r>
            <a:r>
              <a:rPr lang="el-GR" altLang="bg-BG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bg-BG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bg-BG" sz="2800" dirty="0" smtClean="0">
                <a:solidFill>
                  <a:srgbClr val="92D050"/>
                </a:solidFill>
                <a:latin typeface="Times New Roman" pitchFamily="18" charset="0"/>
              </a:rPr>
              <a:t>subunit </a:t>
            </a:r>
            <a:r>
              <a:rPr lang="en-US" altLang="bg-BG" sz="2800" dirty="0" smtClean="0">
                <a:latin typeface="Times New Roman" pitchFamily="18" charset="0"/>
              </a:rPr>
              <a:t>that contains the enzyme’s catalytic activity and ion-binding sites, and</a:t>
            </a:r>
          </a:p>
          <a:p>
            <a:pPr marL="457200" indent="-457200" eaLnBrk="1" hangingPunct="1">
              <a:spcBef>
                <a:spcPts val="1800"/>
              </a:spcBef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bg-BG" sz="2800" dirty="0" smtClean="0">
                <a:latin typeface="Times New Roman" pitchFamily="18" charset="0"/>
              </a:rPr>
              <a:t>a 55-kD glycoprotein </a:t>
            </a:r>
            <a:r>
              <a:rPr lang="el-GR" altLang="bg-BG" sz="2800" dirty="0" smtClean="0">
                <a:solidFill>
                  <a:srgbClr val="00B0F0"/>
                </a:solidFill>
                <a:latin typeface="Times New Roman" pitchFamily="18" charset="0"/>
              </a:rPr>
              <a:t>β</a:t>
            </a:r>
            <a:r>
              <a:rPr lang="en-US" altLang="bg-BG" sz="2800" dirty="0" smtClean="0">
                <a:solidFill>
                  <a:srgbClr val="00B0F0"/>
                </a:solidFill>
              </a:rPr>
              <a:t> </a:t>
            </a:r>
            <a:r>
              <a:rPr lang="en-US" altLang="bg-BG" sz="2800" dirty="0" smtClean="0">
                <a:solidFill>
                  <a:srgbClr val="00B0F0"/>
                </a:solidFill>
                <a:latin typeface="Times New Roman" pitchFamily="18" charset="0"/>
              </a:rPr>
              <a:t>subunit </a:t>
            </a:r>
            <a:r>
              <a:rPr lang="en-US" altLang="bg-BG" sz="2800" dirty="0" smtClean="0">
                <a:latin typeface="Times New Roman" pitchFamily="18" charset="0"/>
              </a:rPr>
              <a:t>of unknown function.</a:t>
            </a:r>
            <a:endParaRPr lang="bg-BG" altLang="bg-BG" sz="2800" dirty="0" smtClean="0">
              <a:latin typeface="Times New Roman" pitchFamily="18" charset="0"/>
            </a:endParaRPr>
          </a:p>
          <a:p>
            <a:pPr indent="450850" eaLnBrk="1" hangingPunct="1">
              <a:spcBef>
                <a:spcPts val="1200"/>
              </a:spcBef>
              <a:buClr>
                <a:srgbClr val="FFFFFF"/>
              </a:buClr>
              <a:defRPr/>
            </a:pPr>
            <a:r>
              <a:rPr lang="en-US" altLang="bg-BG" sz="2800" dirty="0" smtClean="0">
                <a:latin typeface="Times New Roman" pitchFamily="18" charset="0"/>
              </a:rPr>
              <a:t>Sequence analysis suggests that the </a:t>
            </a:r>
            <a:r>
              <a:rPr lang="el-GR" altLang="bg-BG" sz="2800" dirty="0" smtClean="0">
                <a:latin typeface="Times New Roman" pitchFamily="18" charset="0"/>
              </a:rPr>
              <a:t>α</a:t>
            </a:r>
            <a:r>
              <a:rPr lang="en-US" altLang="bg-BG" sz="2800" dirty="0" smtClean="0">
                <a:latin typeface="Times New Roman" pitchFamily="18" charset="0"/>
              </a:rPr>
              <a:t>-subunit has </a:t>
            </a:r>
            <a:r>
              <a:rPr lang="en-US" altLang="bg-BG" sz="2800" dirty="0" smtClean="0">
                <a:solidFill>
                  <a:srgbClr val="92D050"/>
                </a:solidFill>
                <a:latin typeface="Times New Roman" pitchFamily="18" charset="0"/>
              </a:rPr>
              <a:t>eight </a:t>
            </a:r>
            <a:r>
              <a:rPr lang="en-US" altLang="bg-BG" sz="2800" dirty="0" err="1" smtClean="0">
                <a:solidFill>
                  <a:srgbClr val="92D050"/>
                </a:solidFill>
                <a:latin typeface="Times New Roman" pitchFamily="18" charset="0"/>
              </a:rPr>
              <a:t>transmembrane</a:t>
            </a:r>
            <a:r>
              <a:rPr lang="en-US" altLang="bg-BG" sz="2800" dirty="0" smtClean="0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el-GR" altLang="bg-BG" sz="2800" dirty="0" smtClean="0">
                <a:solidFill>
                  <a:srgbClr val="92D050"/>
                </a:solidFill>
                <a:latin typeface="Times New Roman" pitchFamily="18" charset="0"/>
              </a:rPr>
              <a:t>α</a:t>
            </a:r>
            <a:r>
              <a:rPr lang="en-US" altLang="bg-BG" sz="2800" dirty="0" smtClean="0">
                <a:solidFill>
                  <a:srgbClr val="92D050"/>
                </a:solidFill>
                <a:latin typeface="Times New Roman" pitchFamily="18" charset="0"/>
              </a:rPr>
              <a:t>-helical segments</a:t>
            </a:r>
            <a:r>
              <a:rPr lang="en-US" altLang="bg-BG" sz="2800" dirty="0" smtClean="0">
                <a:latin typeface="Times New Roman" pitchFamily="18" charset="0"/>
              </a:rPr>
              <a:t> and </a:t>
            </a:r>
            <a:r>
              <a:rPr lang="en-US" altLang="bg-BG" sz="2800" dirty="0" smtClean="0">
                <a:solidFill>
                  <a:srgbClr val="92D050"/>
                </a:solidFill>
                <a:latin typeface="Times New Roman" pitchFamily="18" charset="0"/>
              </a:rPr>
              <a:t>two large cytoplasmic </a:t>
            </a:r>
            <a:r>
              <a:rPr lang="en-US" altLang="bg-BG" sz="2800" dirty="0">
                <a:solidFill>
                  <a:srgbClr val="92D050"/>
                </a:solidFill>
                <a:latin typeface="Times New Roman" pitchFamily="18" charset="0"/>
              </a:rPr>
              <a:t>domains. </a:t>
            </a:r>
            <a:r>
              <a:rPr lang="en-US" altLang="bg-BG" sz="2800" dirty="0" smtClean="0">
                <a:latin typeface="Times New Roman" pitchFamily="18" charset="0"/>
              </a:rPr>
              <a:t>The </a:t>
            </a:r>
            <a:r>
              <a:rPr lang="el-GR" altLang="bg-BG" sz="28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bg-BG" sz="2800" dirty="0" smtClean="0">
                <a:latin typeface="Times New Roman" pitchFamily="18" charset="0"/>
              </a:rPr>
              <a:t>subunit has </a:t>
            </a:r>
            <a:r>
              <a:rPr lang="en-US" altLang="bg-BG" sz="2800" dirty="0" smtClean="0">
                <a:solidFill>
                  <a:srgbClr val="00B0F0"/>
                </a:solidFill>
                <a:latin typeface="Times New Roman" pitchFamily="18" charset="0"/>
              </a:rPr>
              <a:t>a single </a:t>
            </a:r>
            <a:r>
              <a:rPr lang="en-US" altLang="bg-BG" sz="2800" dirty="0" err="1" smtClean="0">
                <a:solidFill>
                  <a:srgbClr val="00B0F0"/>
                </a:solidFill>
                <a:latin typeface="Times New Roman" pitchFamily="18" charset="0"/>
              </a:rPr>
              <a:t>transmembrane</a:t>
            </a:r>
            <a:r>
              <a:rPr lang="en-US" altLang="bg-BG" sz="2800" dirty="0" smtClean="0">
                <a:solidFill>
                  <a:srgbClr val="00B0F0"/>
                </a:solidFill>
                <a:latin typeface="Times New Roman" pitchFamily="18" charset="0"/>
              </a:rPr>
              <a:t> helix </a:t>
            </a:r>
            <a:r>
              <a:rPr lang="en-US" altLang="bg-BG" sz="2800" dirty="0" smtClean="0">
                <a:latin typeface="Times New Roman" pitchFamily="18" charset="0"/>
              </a:rPr>
              <a:t>and </a:t>
            </a:r>
            <a:r>
              <a:rPr lang="en-US" altLang="bg-BG" sz="2800" dirty="0" smtClean="0">
                <a:solidFill>
                  <a:srgbClr val="00B0F0"/>
                </a:solidFill>
                <a:latin typeface="Times New Roman" pitchFamily="18" charset="0"/>
              </a:rPr>
              <a:t>a large extracellular domain.</a:t>
            </a:r>
          </a:p>
          <a:p>
            <a:pPr eaLnBrk="1" hangingPunct="1">
              <a:spcBef>
                <a:spcPct val="50000"/>
              </a:spcBef>
              <a:defRPr/>
            </a:pPr>
            <a:endParaRPr lang="bg-BG" altLang="bg-BG" sz="2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965" y="476672"/>
            <a:ext cx="6478587" cy="543083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44463" y="392113"/>
            <a:ext cx="2843212" cy="611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700" i="1">
                <a:latin typeface="Times New Roman" pitchFamily="18" charset="0"/>
              </a:rPr>
              <a:t>The transporter’s putative dimeric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700" i="1">
                <a:latin typeface="Times New Roman" pitchFamily="18" charset="0"/>
              </a:rPr>
              <a:t>structure and its orientation in the plasma</a:t>
            </a:r>
            <a:r>
              <a:rPr lang="en-US" altLang="bg-BG" sz="2700" i="1">
                <a:latin typeface="Times New Roman" pitchFamily="18" charset="0"/>
              </a:rPr>
              <a:t> </a:t>
            </a:r>
            <a:r>
              <a:rPr lang="bg-BG" altLang="bg-BG" sz="2700" i="1">
                <a:latin typeface="Times New Roman" pitchFamily="18" charset="0"/>
              </a:rPr>
              <a:t>membrane. </a:t>
            </a:r>
            <a:endParaRPr lang="en-US" altLang="bg-BG" sz="2700" i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bg-BG" sz="2700" i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700" i="1">
                <a:latin typeface="Times New Roman" pitchFamily="18" charset="0"/>
              </a:rPr>
              <a:t>Cardiotonic steroids  bind to the</a:t>
            </a:r>
            <a:r>
              <a:rPr lang="en-US" altLang="bg-BG" sz="2700" i="1">
                <a:latin typeface="Times New Roman" pitchFamily="18" charset="0"/>
              </a:rPr>
              <a:t> </a:t>
            </a:r>
            <a:r>
              <a:rPr lang="bg-BG" altLang="bg-BG" sz="2700" i="1">
                <a:latin typeface="Times New Roman" pitchFamily="18" charset="0"/>
              </a:rPr>
              <a:t>external surface of the transporter, thereby inhibiting transport.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bg-BG" altLang="bg-BG" sz="27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857375"/>
            <a:ext cx="8424862" cy="863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50825" y="0"/>
            <a:ext cx="8893175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700">
                <a:latin typeface="Times New Roman" pitchFamily="18" charset="0"/>
              </a:rPr>
              <a:t>The (Na</a:t>
            </a:r>
            <a:r>
              <a:rPr lang="en-US" altLang="bg-BG" sz="2700">
                <a:latin typeface="Times New Roman" pitchFamily="18" charset="0"/>
              </a:rPr>
              <a:t>-</a:t>
            </a:r>
            <a:r>
              <a:rPr lang="bg-BG" altLang="bg-BG" sz="2700">
                <a:latin typeface="Times New Roman" pitchFamily="18" charset="0"/>
              </a:rPr>
              <a:t>K)</a:t>
            </a:r>
            <a:r>
              <a:rPr lang="en-US" altLang="bg-BG" sz="2700">
                <a:latin typeface="Times New Roman" pitchFamily="18" charset="0"/>
              </a:rPr>
              <a:t> </a:t>
            </a:r>
            <a:r>
              <a:rPr lang="bg-BG" altLang="bg-BG" sz="2700">
                <a:latin typeface="Times New Roman" pitchFamily="18" charset="0"/>
              </a:rPr>
              <a:t>–ATPase is often called the </a:t>
            </a:r>
            <a:r>
              <a:rPr lang="bg-BG" altLang="bg-BG" sz="2700" b="1">
                <a:latin typeface="Times New Roman" pitchFamily="18" charset="0"/>
              </a:rPr>
              <a:t>(Na</a:t>
            </a:r>
            <a:r>
              <a:rPr lang="en-US" altLang="bg-BG" sz="2700" b="1">
                <a:latin typeface="Times New Roman" pitchFamily="18" charset="0"/>
              </a:rPr>
              <a:t>-</a:t>
            </a:r>
            <a:r>
              <a:rPr lang="bg-BG" altLang="bg-BG" sz="2700" b="1">
                <a:latin typeface="Times New Roman" pitchFamily="18" charset="0"/>
              </a:rPr>
              <a:t>K) pump </a:t>
            </a:r>
            <a:r>
              <a:rPr lang="bg-BG" altLang="bg-BG" sz="2700">
                <a:latin typeface="Times New Roman" pitchFamily="18" charset="0"/>
              </a:rPr>
              <a:t>because it</a:t>
            </a:r>
            <a:r>
              <a:rPr lang="en-US" altLang="bg-BG" sz="2700">
                <a:latin typeface="Times New Roman" pitchFamily="18" charset="0"/>
              </a:rPr>
              <a:t> </a:t>
            </a:r>
            <a:r>
              <a:rPr lang="bg-BG" altLang="bg-BG" sz="2700">
                <a:latin typeface="Times New Roman" pitchFamily="18" charset="0"/>
              </a:rPr>
              <a:t>pumps Na</a:t>
            </a:r>
            <a:r>
              <a:rPr lang="en-US" altLang="bg-BG" sz="2700" baseline="30000">
                <a:latin typeface="Times New Roman" pitchFamily="18" charset="0"/>
              </a:rPr>
              <a:t>+</a:t>
            </a:r>
            <a:r>
              <a:rPr lang="bg-BG" altLang="bg-BG" sz="2700">
                <a:latin typeface="Times New Roman" pitchFamily="18" charset="0"/>
              </a:rPr>
              <a:t> out of and K</a:t>
            </a:r>
            <a:r>
              <a:rPr lang="en-US" altLang="bg-BG" sz="2700" baseline="30000">
                <a:latin typeface="Times New Roman" pitchFamily="18" charset="0"/>
              </a:rPr>
              <a:t>+</a:t>
            </a:r>
            <a:r>
              <a:rPr lang="bg-BG" altLang="bg-BG" sz="2700">
                <a:latin typeface="Times New Roman" pitchFamily="18" charset="0"/>
              </a:rPr>
              <a:t> into the cell with the concomitant hydrolysis of</a:t>
            </a:r>
            <a:r>
              <a:rPr lang="en-US" altLang="bg-BG" sz="2700">
                <a:latin typeface="Times New Roman" pitchFamily="18" charset="0"/>
              </a:rPr>
              <a:t> </a:t>
            </a:r>
            <a:r>
              <a:rPr lang="bg-BG" altLang="bg-BG" sz="2700">
                <a:latin typeface="Times New Roman" pitchFamily="18" charset="0"/>
              </a:rPr>
              <a:t>intracellular ATP. </a:t>
            </a:r>
            <a:endParaRPr lang="en-US" altLang="bg-BG" sz="2700"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bg-BG" altLang="bg-BG" sz="2700">
                <a:latin typeface="Times New Roman" pitchFamily="18" charset="0"/>
              </a:rPr>
              <a:t>The overall stoichiometry of the reaction is</a:t>
            </a:r>
            <a:r>
              <a:rPr lang="en-US" altLang="bg-BG" sz="2700">
                <a:latin typeface="Times New Roman" pitchFamily="18" charset="0"/>
              </a:rPr>
              <a:t>:</a:t>
            </a:r>
            <a:endParaRPr lang="bg-BG" altLang="bg-BG" sz="27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700">
                <a:latin typeface="Times New Roman" pitchFamily="18" charset="0"/>
              </a:rPr>
              <a:t>3 Na</a:t>
            </a:r>
            <a:r>
              <a:rPr lang="en-US" altLang="bg-BG" sz="2700" baseline="30000">
                <a:latin typeface="Times New Roman" pitchFamily="18" charset="0"/>
              </a:rPr>
              <a:t>+</a:t>
            </a:r>
            <a:r>
              <a:rPr lang="bg-BG" altLang="bg-BG" sz="2700">
                <a:latin typeface="Times New Roman" pitchFamily="18" charset="0"/>
              </a:rPr>
              <a:t>(</a:t>
            </a:r>
            <a:r>
              <a:rPr lang="bg-BG" altLang="bg-BG" sz="2700" i="1">
                <a:latin typeface="Times New Roman" pitchFamily="18" charset="0"/>
              </a:rPr>
              <a:t>in</a:t>
            </a:r>
            <a:r>
              <a:rPr lang="bg-BG" altLang="bg-BG" sz="2700">
                <a:latin typeface="Times New Roman" pitchFamily="18" charset="0"/>
              </a:rPr>
              <a:t>) </a:t>
            </a:r>
            <a:r>
              <a:rPr lang="en-US" altLang="bg-BG" sz="2700">
                <a:latin typeface="Times New Roman" pitchFamily="18" charset="0"/>
              </a:rPr>
              <a:t>+ </a:t>
            </a:r>
            <a:r>
              <a:rPr lang="bg-BG" altLang="bg-BG" sz="2700">
                <a:latin typeface="Times New Roman" pitchFamily="18" charset="0"/>
              </a:rPr>
              <a:t>2 K</a:t>
            </a:r>
            <a:r>
              <a:rPr lang="en-US" altLang="bg-BG" sz="2700" baseline="30000">
                <a:latin typeface="Times New Roman" pitchFamily="18" charset="0"/>
              </a:rPr>
              <a:t>+</a:t>
            </a:r>
            <a:r>
              <a:rPr lang="bg-BG" altLang="bg-BG" sz="2700">
                <a:latin typeface="Times New Roman" pitchFamily="18" charset="0"/>
              </a:rPr>
              <a:t>(</a:t>
            </a:r>
            <a:r>
              <a:rPr lang="bg-BG" altLang="bg-BG" sz="2700" i="1">
                <a:latin typeface="Times New Roman" pitchFamily="18" charset="0"/>
              </a:rPr>
              <a:t>out</a:t>
            </a:r>
            <a:r>
              <a:rPr lang="bg-BG" altLang="bg-BG" sz="2700">
                <a:latin typeface="Times New Roman" pitchFamily="18" charset="0"/>
              </a:rPr>
              <a:t>) </a:t>
            </a:r>
            <a:r>
              <a:rPr lang="en-US" altLang="bg-BG" sz="2700">
                <a:latin typeface="Times New Roman" pitchFamily="18" charset="0"/>
              </a:rPr>
              <a:t>+</a:t>
            </a:r>
            <a:r>
              <a:rPr lang="bg-BG" altLang="bg-BG" sz="2700">
                <a:latin typeface="Times New Roman" pitchFamily="18" charset="0"/>
              </a:rPr>
              <a:t> ATP</a:t>
            </a:r>
            <a:r>
              <a:rPr lang="en-US" altLang="bg-BG" sz="2700">
                <a:latin typeface="Times New Roman" pitchFamily="18" charset="0"/>
              </a:rPr>
              <a:t>+</a:t>
            </a:r>
            <a:r>
              <a:rPr lang="bg-BG" altLang="bg-BG" sz="2700">
                <a:latin typeface="Times New Roman" pitchFamily="18" charset="0"/>
              </a:rPr>
              <a:t> H</a:t>
            </a:r>
            <a:r>
              <a:rPr lang="bg-BG" altLang="bg-BG" sz="2700" baseline="-25000">
                <a:latin typeface="Times New Roman" pitchFamily="18" charset="0"/>
              </a:rPr>
              <a:t>2</a:t>
            </a:r>
            <a:r>
              <a:rPr lang="bg-BG" altLang="bg-BG" sz="2700">
                <a:latin typeface="Times New Roman" pitchFamily="18" charset="0"/>
              </a:rPr>
              <a:t>O</a:t>
            </a:r>
            <a:endParaRPr lang="en-US" altLang="bg-BG" sz="27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bg-BG" sz="2700">
                <a:latin typeface="Times New Roman" pitchFamily="18" charset="0"/>
              </a:rPr>
              <a:t>                                        </a:t>
            </a:r>
            <a:r>
              <a:rPr lang="bg-BG" altLang="bg-BG" sz="2700">
                <a:latin typeface="Times New Roman" pitchFamily="18" charset="0"/>
              </a:rPr>
              <a:t>3 Na</a:t>
            </a:r>
            <a:r>
              <a:rPr lang="en-US" altLang="bg-BG" sz="2700" baseline="30000">
                <a:latin typeface="Times New Roman" pitchFamily="18" charset="0"/>
              </a:rPr>
              <a:t>+</a:t>
            </a:r>
            <a:r>
              <a:rPr lang="bg-BG" altLang="bg-BG" sz="2700">
                <a:latin typeface="Times New Roman" pitchFamily="18" charset="0"/>
              </a:rPr>
              <a:t>(</a:t>
            </a:r>
            <a:r>
              <a:rPr lang="bg-BG" altLang="bg-BG" sz="2700" i="1">
                <a:latin typeface="Times New Roman" pitchFamily="18" charset="0"/>
              </a:rPr>
              <a:t>out</a:t>
            </a:r>
            <a:r>
              <a:rPr lang="bg-BG" altLang="bg-BG" sz="2700">
                <a:latin typeface="Times New Roman" pitchFamily="18" charset="0"/>
              </a:rPr>
              <a:t>)</a:t>
            </a:r>
            <a:r>
              <a:rPr lang="en-US" altLang="bg-BG" sz="2700">
                <a:latin typeface="Times New Roman" pitchFamily="18" charset="0"/>
              </a:rPr>
              <a:t> +</a:t>
            </a:r>
            <a:r>
              <a:rPr lang="bg-BG" altLang="bg-BG" sz="2700">
                <a:latin typeface="Times New Roman" pitchFamily="18" charset="0"/>
              </a:rPr>
              <a:t> 2 K</a:t>
            </a:r>
            <a:r>
              <a:rPr lang="en-US" altLang="bg-BG" sz="2700" baseline="30000">
                <a:latin typeface="Times New Roman" pitchFamily="18" charset="0"/>
              </a:rPr>
              <a:t>+</a:t>
            </a:r>
            <a:r>
              <a:rPr lang="bg-BG" altLang="bg-BG" sz="2700">
                <a:latin typeface="Times New Roman" pitchFamily="18" charset="0"/>
              </a:rPr>
              <a:t>(</a:t>
            </a:r>
            <a:r>
              <a:rPr lang="bg-BG" altLang="bg-BG" sz="2700" i="1">
                <a:latin typeface="Times New Roman" pitchFamily="18" charset="0"/>
              </a:rPr>
              <a:t>in</a:t>
            </a:r>
            <a:r>
              <a:rPr lang="bg-BG" altLang="bg-BG" sz="2700">
                <a:latin typeface="Times New Roman" pitchFamily="18" charset="0"/>
              </a:rPr>
              <a:t>)</a:t>
            </a:r>
            <a:r>
              <a:rPr lang="en-US" altLang="bg-BG" sz="2700">
                <a:latin typeface="Times New Roman" pitchFamily="18" charset="0"/>
              </a:rPr>
              <a:t> + </a:t>
            </a:r>
            <a:r>
              <a:rPr lang="bg-BG" altLang="bg-BG" sz="2700">
                <a:latin typeface="Times New Roman" pitchFamily="18" charset="0"/>
              </a:rPr>
              <a:t>ADP</a:t>
            </a:r>
            <a:r>
              <a:rPr lang="en-US" altLang="bg-BG" sz="2700">
                <a:latin typeface="Times New Roman" pitchFamily="18" charset="0"/>
              </a:rPr>
              <a:t> + </a:t>
            </a:r>
            <a:r>
              <a:rPr lang="bg-BG" altLang="bg-BG" sz="2700">
                <a:latin typeface="Times New Roman" pitchFamily="18" charset="0"/>
              </a:rPr>
              <a:t>P</a:t>
            </a:r>
            <a:r>
              <a:rPr lang="bg-BG" altLang="bg-BG" sz="2700" i="1" baseline="-25000">
                <a:latin typeface="Times New Roman" pitchFamily="18" charset="0"/>
              </a:rPr>
              <a:t>i</a:t>
            </a:r>
            <a:endParaRPr lang="en-US" altLang="bg-BG" sz="2700" i="1" baseline="-25000"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bg-BG" altLang="bg-BG" sz="2700">
                <a:latin typeface="Times New Roman" pitchFamily="18" charset="0"/>
              </a:rPr>
              <a:t>The (Na–K)–ATPase is an </a:t>
            </a:r>
            <a:r>
              <a:rPr lang="bg-BG" altLang="bg-BG" sz="2700">
                <a:solidFill>
                  <a:srgbClr val="92D050"/>
                </a:solidFill>
                <a:latin typeface="Times New Roman" pitchFamily="18" charset="0"/>
              </a:rPr>
              <a:t>antiport</a:t>
            </a:r>
            <a:r>
              <a:rPr lang="en-US" altLang="bg-BG" sz="2700">
                <a:solidFill>
                  <a:srgbClr val="92D050"/>
                </a:solidFill>
                <a:latin typeface="Times New Roman" pitchFamily="18" charset="0"/>
              </a:rPr>
              <a:t>er</a:t>
            </a:r>
            <a:r>
              <a:rPr lang="bg-BG" altLang="bg-BG" sz="2700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bg-BG" altLang="bg-BG" sz="2700">
                <a:latin typeface="Times New Roman" pitchFamily="18" charset="0"/>
              </a:rPr>
              <a:t>that </a:t>
            </a:r>
            <a:r>
              <a:rPr lang="bg-BG" altLang="bg-BG" sz="2700">
                <a:solidFill>
                  <a:srgbClr val="92D050"/>
                </a:solidFill>
                <a:latin typeface="Times New Roman" pitchFamily="18" charset="0"/>
              </a:rPr>
              <a:t>generates </a:t>
            </a:r>
            <a:endParaRPr lang="en-US" altLang="bg-BG" sz="2700">
              <a:solidFill>
                <a:srgbClr val="92D05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700">
                <a:solidFill>
                  <a:srgbClr val="92D050"/>
                </a:solidFill>
                <a:latin typeface="Times New Roman" pitchFamily="18" charset="0"/>
              </a:rPr>
              <a:t>a charge separation</a:t>
            </a:r>
            <a:r>
              <a:rPr lang="en-US" altLang="bg-BG" sz="2700">
                <a:latin typeface="Times New Roman" pitchFamily="18" charset="0"/>
              </a:rPr>
              <a:t> </a:t>
            </a:r>
            <a:r>
              <a:rPr lang="bg-BG" altLang="bg-BG" sz="2700">
                <a:latin typeface="Times New Roman" pitchFamily="18" charset="0"/>
              </a:rPr>
              <a:t>across the membrane. </a:t>
            </a:r>
            <a:endParaRPr lang="en-US" altLang="bg-BG" sz="2700"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bg-BG" altLang="bg-BG" sz="2700">
                <a:latin typeface="Times New Roman" pitchFamily="18" charset="0"/>
              </a:rPr>
              <a:t>Th</a:t>
            </a:r>
            <a:r>
              <a:rPr lang="en-US" altLang="bg-BG" sz="2700">
                <a:latin typeface="Times New Roman" pitchFamily="18" charset="0"/>
              </a:rPr>
              <a:t>e</a:t>
            </a:r>
            <a:r>
              <a:rPr lang="bg-BG" altLang="bg-BG" sz="2700">
                <a:latin typeface="Times New Roman" pitchFamily="18" charset="0"/>
              </a:rPr>
              <a:t> extrusion of Na</a:t>
            </a:r>
            <a:r>
              <a:rPr lang="en-US" altLang="bg-BG" sz="2700" baseline="30000">
                <a:latin typeface="Times New Roman" pitchFamily="18" charset="0"/>
              </a:rPr>
              <a:t>+</a:t>
            </a:r>
            <a:r>
              <a:rPr lang="bg-BG" altLang="bg-BG" sz="2700">
                <a:latin typeface="Times New Roman" pitchFamily="18" charset="0"/>
              </a:rPr>
              <a:t> enables animal cells to control</a:t>
            </a:r>
            <a:r>
              <a:rPr lang="en-US" altLang="bg-BG" sz="2700">
                <a:latin typeface="Times New Roman" pitchFamily="18" charset="0"/>
              </a:rPr>
              <a:t> </a:t>
            </a:r>
            <a:r>
              <a:rPr lang="bg-BG" altLang="bg-BG" sz="2700">
                <a:latin typeface="Times New Roman" pitchFamily="18" charset="0"/>
              </a:rPr>
              <a:t>their water content osmotically; </a:t>
            </a:r>
            <a:r>
              <a:rPr lang="bg-BG" altLang="bg-BG" sz="2700" i="1">
                <a:solidFill>
                  <a:srgbClr val="92D050"/>
                </a:solidFill>
                <a:latin typeface="Times New Roman" pitchFamily="18" charset="0"/>
              </a:rPr>
              <a:t>without functioning (Na</a:t>
            </a:r>
            <a:r>
              <a:rPr lang="en-US" altLang="bg-BG" sz="2700" i="1">
                <a:solidFill>
                  <a:srgbClr val="92D050"/>
                </a:solidFill>
                <a:latin typeface="Times New Roman" pitchFamily="18" charset="0"/>
              </a:rPr>
              <a:t>-</a:t>
            </a:r>
            <a:r>
              <a:rPr lang="bg-BG" altLang="bg-BG" sz="2700" i="1">
                <a:solidFill>
                  <a:srgbClr val="92D050"/>
                </a:solidFill>
                <a:latin typeface="Times New Roman" pitchFamily="18" charset="0"/>
              </a:rPr>
              <a:t>K)–ATPases</a:t>
            </a:r>
            <a:r>
              <a:rPr lang="en-US" altLang="bg-BG" sz="2700" i="1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bg-BG" altLang="bg-BG" sz="2700" i="1">
                <a:solidFill>
                  <a:srgbClr val="92D050"/>
                </a:solidFill>
                <a:latin typeface="Times New Roman" pitchFamily="18" charset="0"/>
              </a:rPr>
              <a:t>to maintain a low internal [Na]</a:t>
            </a:r>
            <a:r>
              <a:rPr lang="en-US" altLang="bg-BG" sz="2700" i="1" baseline="-25000">
                <a:solidFill>
                  <a:srgbClr val="92D050"/>
                </a:solidFill>
                <a:latin typeface="Times New Roman" pitchFamily="18" charset="0"/>
              </a:rPr>
              <a:t>i</a:t>
            </a:r>
            <a:r>
              <a:rPr lang="bg-BG" altLang="bg-BG" sz="2700" i="1">
                <a:solidFill>
                  <a:srgbClr val="92D050"/>
                </a:solidFill>
                <a:latin typeface="Times New Roman" pitchFamily="18" charset="0"/>
              </a:rPr>
              <a:t>, water would osmotically rush in to such</a:t>
            </a:r>
            <a:r>
              <a:rPr lang="en-US" altLang="bg-BG" sz="2700" i="1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bg-BG" altLang="bg-BG" sz="2700" i="1">
                <a:solidFill>
                  <a:srgbClr val="92D050"/>
                </a:solidFill>
                <a:latin typeface="Times New Roman" pitchFamily="18" charset="0"/>
              </a:rPr>
              <a:t>an extent that animal cells, which lack cell walls, would swell and burst. </a:t>
            </a:r>
            <a:endParaRPr lang="en-US" altLang="bg-BG" sz="2700" i="1">
              <a:solidFill>
                <a:srgbClr val="92D050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bg-BG" altLang="bg-BG" sz="2700">
                <a:latin typeface="Times New Roman" pitchFamily="18" charset="0"/>
              </a:rPr>
              <a:t>The</a:t>
            </a:r>
            <a:r>
              <a:rPr lang="en-US" altLang="bg-BG" sz="2700">
                <a:latin typeface="Times New Roman" pitchFamily="18" charset="0"/>
              </a:rPr>
              <a:t> </a:t>
            </a:r>
            <a:r>
              <a:rPr lang="bg-BG" altLang="bg-BG" sz="2700">
                <a:latin typeface="Times New Roman" pitchFamily="18" charset="0"/>
              </a:rPr>
              <a:t>electrochemical gradient generated by (Na</a:t>
            </a:r>
            <a:r>
              <a:rPr lang="en-US" altLang="bg-BG" sz="2700">
                <a:latin typeface="Times New Roman" pitchFamily="18" charset="0"/>
              </a:rPr>
              <a:t>-</a:t>
            </a:r>
            <a:r>
              <a:rPr lang="bg-BG" altLang="bg-BG" sz="2700">
                <a:latin typeface="Times New Roman" pitchFamily="18" charset="0"/>
              </a:rPr>
              <a:t>K)–ATPase is also</a:t>
            </a:r>
            <a:r>
              <a:rPr lang="en-US" altLang="bg-BG" sz="2700">
                <a:latin typeface="Times New Roman" pitchFamily="18" charset="0"/>
              </a:rPr>
              <a:t> </a:t>
            </a:r>
            <a:r>
              <a:rPr lang="bg-BG" altLang="bg-BG" sz="2700">
                <a:latin typeface="Times New Roman" pitchFamily="18" charset="0"/>
              </a:rPr>
              <a:t>responsible for the electrical excitability of nerve cells.</a:t>
            </a:r>
          </a:p>
        </p:txBody>
      </p:sp>
      <p:grpSp>
        <p:nvGrpSpPr>
          <p:cNvPr id="8196" name="Group 7"/>
          <p:cNvGrpSpPr>
            <a:grpSpLocks/>
          </p:cNvGrpSpPr>
          <p:nvPr/>
        </p:nvGrpSpPr>
        <p:grpSpPr bwMode="auto">
          <a:xfrm>
            <a:off x="5651500" y="1916113"/>
            <a:ext cx="719138" cy="71437"/>
            <a:chOff x="3560" y="1207"/>
            <a:chExt cx="453" cy="45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3560" y="1207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3560" y="1252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064500" cy="441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The key to the (Na–K)–ATPase is the phosphorylation of a specific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Asp residue of the transport protein.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ATP phosphorylates the transporter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only in the presence of Na, whereas the resulting aspartyl phosphate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residue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is subject</a:t>
            </a:r>
            <a:r>
              <a:rPr lang="en-US" altLang="bg-BG" sz="2600">
                <a:latin typeface="Times New Roman" pitchFamily="18" charset="0"/>
              </a:rPr>
              <a:t>ed</a:t>
            </a:r>
            <a:r>
              <a:rPr lang="bg-BG" altLang="bg-BG" sz="2600">
                <a:latin typeface="Times New Roman" pitchFamily="18" charset="0"/>
              </a:rPr>
              <a:t> to hydrolysis only in the presence of K.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ts val="2400"/>
              </a:spcBef>
              <a:buClr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This suggests that the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(Na–K)–ATPase has </a:t>
            </a:r>
            <a:r>
              <a:rPr lang="bg-BG" altLang="bg-BG" sz="2600">
                <a:solidFill>
                  <a:srgbClr val="92D050"/>
                </a:solidFill>
                <a:latin typeface="Times New Roman" pitchFamily="18" charset="0"/>
              </a:rPr>
              <a:t>two conformational states </a:t>
            </a:r>
            <a:r>
              <a:rPr lang="bg-BG" altLang="bg-BG" sz="2600">
                <a:latin typeface="Times New Roman" pitchFamily="18" charset="0"/>
              </a:rPr>
              <a:t>(called E</a:t>
            </a:r>
            <a:r>
              <a:rPr lang="bg-BG" altLang="bg-BG" sz="2600" baseline="-25000">
                <a:latin typeface="Times New Roman" pitchFamily="18" charset="0"/>
              </a:rPr>
              <a:t>1</a:t>
            </a:r>
            <a:r>
              <a:rPr lang="bg-BG" altLang="bg-BG" sz="2600">
                <a:latin typeface="Times New Roman" pitchFamily="18" charset="0"/>
              </a:rPr>
              <a:t> and E</a:t>
            </a:r>
            <a:r>
              <a:rPr lang="bg-BG" altLang="bg-BG" sz="2600" baseline="-25000">
                <a:latin typeface="Times New Roman" pitchFamily="18" charset="0"/>
              </a:rPr>
              <a:t>2</a:t>
            </a:r>
            <a:r>
              <a:rPr lang="bg-BG" altLang="bg-BG" sz="2600">
                <a:latin typeface="Times New Roman" pitchFamily="18" charset="0"/>
              </a:rPr>
              <a:t>)</a:t>
            </a:r>
            <a:r>
              <a:rPr lang="en-US" altLang="bg-BG" sz="2600">
                <a:latin typeface="Times New Roman" pitchFamily="18" charset="0"/>
              </a:rPr>
              <a:t> </a:t>
            </a:r>
            <a:r>
              <a:rPr lang="bg-BG" altLang="bg-BG" sz="2600">
                <a:solidFill>
                  <a:srgbClr val="92D050"/>
                </a:solidFill>
                <a:latin typeface="Times New Roman" pitchFamily="18" charset="0"/>
              </a:rPr>
              <a:t>with different structures, different catalytic activities, and different ligand</a:t>
            </a:r>
            <a:r>
              <a:rPr lang="en-US" altLang="bg-BG" sz="2600">
                <a:solidFill>
                  <a:srgbClr val="92D050"/>
                </a:solidFill>
                <a:latin typeface="Times New Roman" pitchFamily="18" charset="0"/>
              </a:rPr>
              <a:t> </a:t>
            </a:r>
            <a:r>
              <a:rPr lang="bg-BG" altLang="bg-BG" sz="2600">
                <a:solidFill>
                  <a:srgbClr val="92D050"/>
                </a:solidFill>
                <a:latin typeface="Times New Roman" pitchFamily="18" charset="0"/>
              </a:rPr>
              <a:t>specificities.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bg-BG" altLang="bg-BG" sz="2800">
              <a:latin typeface="Times New Roman" pitchFamily="18" charset="0"/>
            </a:endParaRPr>
          </a:p>
        </p:txBody>
      </p: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656013"/>
            <a:ext cx="5430837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0"/>
            <a:ext cx="8713788" cy="673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defRPr/>
            </a:pPr>
            <a:r>
              <a:rPr lang="bg-BG" altLang="bg-BG" sz="2700" dirty="0" smtClean="0">
                <a:latin typeface="Times New Roman" pitchFamily="18" charset="0"/>
              </a:rPr>
              <a:t>The protein appears to operate in the following manner:</a:t>
            </a:r>
          </a:p>
          <a:p>
            <a:pPr marL="514350" indent="-514350" eaLnBrk="1" hangingPunct="1">
              <a:spcBef>
                <a:spcPts val="200"/>
              </a:spcBef>
              <a:buFont typeface="+mj-lt"/>
              <a:buAutoNum type="arabicPeriod"/>
              <a:defRPr/>
            </a:pPr>
            <a:r>
              <a:rPr lang="bg-BG" altLang="bg-BG" sz="2700" dirty="0" smtClean="0">
                <a:latin typeface="Times New Roman" pitchFamily="18" charset="0"/>
              </a:rPr>
              <a:t>The transporter in the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E</a:t>
            </a:r>
            <a:r>
              <a:rPr lang="bg-BG" alt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bg-BG" altLang="bg-BG" sz="2700" dirty="0" smtClean="0">
                <a:latin typeface="Times New Roman" pitchFamily="18" charset="0"/>
              </a:rPr>
              <a:t> state binds 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Na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inside the cell</a:t>
            </a:r>
            <a:r>
              <a:rPr lang="en-US" altLang="bg-BG" sz="2700" dirty="0" smtClean="0"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and then binds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ATP</a:t>
            </a:r>
            <a:r>
              <a:rPr lang="bg-BG" altLang="bg-BG" sz="2700" dirty="0" smtClean="0">
                <a:latin typeface="Times New Roman" pitchFamily="18" charset="0"/>
              </a:rPr>
              <a:t> to yield an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E</a:t>
            </a:r>
            <a:r>
              <a:rPr lang="bg-BG" alt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ATP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3 Na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complex.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ATP</a:t>
            </a:r>
            <a:r>
              <a:rPr lang="bg-BG" altLang="bg-BG" sz="2700" dirty="0" smtClean="0">
                <a:latin typeface="Times New Roman" pitchFamily="18" charset="0"/>
              </a:rPr>
              <a:t> hydrolysis produces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ADP</a:t>
            </a:r>
            <a:r>
              <a:rPr lang="bg-BG" altLang="bg-BG" sz="2700" dirty="0" smtClean="0">
                <a:latin typeface="Times New Roman" pitchFamily="18" charset="0"/>
              </a:rPr>
              <a:t> and a “high-energy” aspartyl phosphate</a:t>
            </a:r>
            <a:r>
              <a:rPr lang="en-US" altLang="bg-BG" sz="2700" dirty="0" smtClean="0"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intermediate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E</a:t>
            </a:r>
            <a:r>
              <a:rPr lang="bg-BG" alt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3 Na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(</a:t>
            </a:r>
            <a:r>
              <a:rPr lang="en-US" altLang="bg-BG" sz="2700" dirty="0" smtClean="0">
                <a:latin typeface="Times New Roman" pitchFamily="18" charset="0"/>
              </a:rPr>
              <a:t>~ </a:t>
            </a:r>
            <a:r>
              <a:rPr lang="bg-BG" altLang="bg-BG" sz="2700" dirty="0" smtClean="0">
                <a:latin typeface="Times New Roman" pitchFamily="18" charset="0"/>
              </a:rPr>
              <a:t>indicates a “high-energy”</a:t>
            </a:r>
            <a:r>
              <a:rPr lang="en-US" altLang="bg-BG" sz="2700" dirty="0" smtClean="0"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bond).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bg-BG" altLang="bg-BG" sz="2700" dirty="0" smtClean="0">
                <a:latin typeface="Times New Roman" pitchFamily="18" charset="0"/>
              </a:rPr>
              <a:t>This “high-energy” intermediate relaxes to its “low-energy” conformation,</a:t>
            </a:r>
            <a:r>
              <a:rPr lang="en-US" altLang="bg-BG" sz="2700" dirty="0" smtClean="0">
                <a:latin typeface="Times New Roman" pitchFamily="18" charset="0"/>
              </a:rPr>
              <a:t>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E</a:t>
            </a:r>
            <a:r>
              <a:rPr lang="bg-BG" alt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3 Na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latin typeface="Times New Roman" pitchFamily="18" charset="0"/>
              </a:rPr>
              <a:t>, and releases its bound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Na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latin typeface="Times New Roman" pitchFamily="18" charset="0"/>
              </a:rPr>
              <a:t> outside the cell.</a:t>
            </a:r>
            <a:r>
              <a:rPr lang="en-US" altLang="bg-BG" sz="2700" dirty="0" smtClean="0">
                <a:latin typeface="Times New Roman" pitchFamily="18" charset="0"/>
              </a:rPr>
              <a:t> 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E</a:t>
            </a:r>
            <a:r>
              <a:rPr lang="bg-BG" alt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bg-BG" altLang="bg-BG" sz="2700" dirty="0" smtClean="0">
                <a:latin typeface="Times New Roman" pitchFamily="18" charset="0"/>
              </a:rPr>
              <a:t> binds 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K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latin typeface="Times New Roman" pitchFamily="18" charset="0"/>
              </a:rPr>
              <a:t> ions from outside the cell to form an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E</a:t>
            </a:r>
            <a:r>
              <a:rPr lang="bg-BG" alt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 -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2 K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en-US" altLang="bg-BG" sz="2700" dirty="0" smtClean="0"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complex.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bg-BG" altLang="bg-BG" sz="2700" dirty="0" smtClean="0">
                <a:latin typeface="Times New Roman" pitchFamily="18" charset="0"/>
              </a:rPr>
              <a:t>The phosphate group is hydrolyzed, yielding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E</a:t>
            </a:r>
            <a:r>
              <a:rPr lang="bg-BG" alt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2 K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latin typeface="Times New Roman" pitchFamily="18" charset="0"/>
              </a:rPr>
              <a:t>.</a:t>
            </a: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E</a:t>
            </a:r>
            <a:r>
              <a:rPr lang="bg-BG" altLang="bg-BG" sz="2700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2 K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changes conformation, releases its two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K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latin typeface="Times New Roman" pitchFamily="18" charset="0"/>
              </a:rPr>
              <a:t> ions inside the</a:t>
            </a:r>
            <a:r>
              <a:rPr lang="en-US" altLang="bg-BG" sz="2700" dirty="0" smtClean="0"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cell, and replaces them with three </a:t>
            </a:r>
            <a:r>
              <a:rPr lang="bg-BG" altLang="bg-BG" sz="2700" dirty="0" smtClean="0">
                <a:solidFill>
                  <a:schemeClr val="tx2"/>
                </a:solidFill>
                <a:latin typeface="Times New Roman" pitchFamily="18" charset="0"/>
              </a:rPr>
              <a:t>Na</a:t>
            </a:r>
            <a:r>
              <a:rPr lang="en-US" altLang="bg-BG" sz="2700" baseline="30000" dirty="0" smtClean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bg-BG" altLang="bg-BG" sz="2700" dirty="0" smtClean="0">
                <a:latin typeface="Times New Roman" pitchFamily="18" charset="0"/>
              </a:rPr>
              <a:t> ions, thereby completing the</a:t>
            </a:r>
            <a:r>
              <a:rPr lang="en-US" altLang="bg-BG" sz="2700" dirty="0" smtClean="0">
                <a:latin typeface="Times New Roman" pitchFamily="18" charset="0"/>
              </a:rPr>
              <a:t> </a:t>
            </a:r>
            <a:r>
              <a:rPr lang="bg-BG" altLang="bg-BG" sz="2700" dirty="0" smtClean="0">
                <a:latin typeface="Times New Roman" pitchFamily="18" charset="0"/>
              </a:rPr>
              <a:t>transport cycle.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9038" y="2398713"/>
            <a:ext cx="11807826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2317</TotalTime>
  <Words>2211</Words>
  <Application>Microsoft Office PowerPoint</Application>
  <PresentationFormat>On-screen Show (4:3)</PresentationFormat>
  <Paragraphs>100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Fireworks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Ca2+–ATPase </vt:lpstr>
      <vt:lpstr>PowerPoint Presentation</vt:lpstr>
      <vt:lpstr>PowerPoint Presentation</vt:lpstr>
      <vt:lpstr>PowerPoint Presentation</vt:lpstr>
      <vt:lpstr>Ion Gradient–Driven Active Transport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user</cp:lastModifiedBy>
  <cp:revision>109</cp:revision>
  <dcterms:created xsi:type="dcterms:W3CDTF">2006-10-31T09:30:53Z</dcterms:created>
  <dcterms:modified xsi:type="dcterms:W3CDTF">2016-10-12T15:36:52Z</dcterms:modified>
</cp:coreProperties>
</file>