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5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bg-BG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7F3"/>
    <a:srgbClr val="FFEFE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4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4000" cy="6934200"/>
            <a:chOff x="0" y="0"/>
            <a:chExt cx="5760" cy="4368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0" y="2208"/>
              <a:ext cx="2515" cy="1970"/>
            </a:xfrm>
            <a:custGeom>
              <a:avLst/>
              <a:gdLst/>
              <a:ahLst/>
              <a:cxnLst>
                <a:cxn ang="0">
                  <a:pos x="744" y="1669"/>
                </a:cxn>
                <a:cxn ang="0">
                  <a:pos x="852" y="1400"/>
                </a:cxn>
                <a:cxn ang="0">
                  <a:pos x="876" y="1171"/>
                </a:cxn>
                <a:cxn ang="0">
                  <a:pos x="979" y="1370"/>
                </a:cxn>
                <a:cxn ang="0">
                  <a:pos x="1231" y="1621"/>
                </a:cxn>
                <a:cxn ang="0">
                  <a:pos x="1471" y="1693"/>
                </a:cxn>
                <a:cxn ang="0">
                  <a:pos x="1819" y="1678"/>
                </a:cxn>
                <a:cxn ang="0">
                  <a:pos x="1893" y="1513"/>
                </a:cxn>
                <a:cxn ang="0">
                  <a:pos x="1874" y="1285"/>
                </a:cxn>
                <a:cxn ang="0">
                  <a:pos x="1783" y="967"/>
                </a:cxn>
                <a:cxn ang="0">
                  <a:pos x="1289" y="873"/>
                </a:cxn>
                <a:cxn ang="0">
                  <a:pos x="1549" y="745"/>
                </a:cxn>
                <a:cxn ang="0">
                  <a:pos x="1753" y="732"/>
                </a:cxn>
                <a:cxn ang="0">
                  <a:pos x="2107" y="618"/>
                </a:cxn>
                <a:cxn ang="0">
                  <a:pos x="2377" y="438"/>
                </a:cxn>
                <a:cxn ang="0">
                  <a:pos x="2420" y="343"/>
                </a:cxn>
                <a:cxn ang="0">
                  <a:pos x="2077" y="331"/>
                </a:cxn>
                <a:cxn ang="0">
                  <a:pos x="1951" y="301"/>
                </a:cxn>
                <a:cxn ang="0">
                  <a:pos x="1645" y="289"/>
                </a:cxn>
                <a:cxn ang="0">
                  <a:pos x="1297" y="408"/>
                </a:cxn>
                <a:cxn ang="0">
                  <a:pos x="1308" y="337"/>
                </a:cxn>
                <a:cxn ang="0">
                  <a:pos x="1453" y="168"/>
                </a:cxn>
                <a:cxn ang="0">
                  <a:pos x="1477" y="36"/>
                </a:cxn>
                <a:cxn ang="0">
                  <a:pos x="1417" y="24"/>
                </a:cxn>
                <a:cxn ang="0">
                  <a:pos x="1189" y="102"/>
                </a:cxn>
                <a:cxn ang="0">
                  <a:pos x="1026" y="144"/>
                </a:cxn>
                <a:cxn ang="0">
                  <a:pos x="889" y="331"/>
                </a:cxn>
                <a:cxn ang="0">
                  <a:pos x="726" y="480"/>
                </a:cxn>
                <a:cxn ang="0">
                  <a:pos x="643" y="540"/>
                </a:cxn>
                <a:cxn ang="0">
                  <a:pos x="600" y="516"/>
                </a:cxn>
                <a:cxn ang="0">
                  <a:pos x="552" y="486"/>
                </a:cxn>
                <a:cxn ang="0">
                  <a:pos x="528" y="462"/>
                </a:cxn>
                <a:cxn ang="0">
                  <a:pos x="474" y="426"/>
                </a:cxn>
                <a:cxn ang="0">
                  <a:pos x="415" y="390"/>
                </a:cxn>
                <a:cxn ang="0">
                  <a:pos x="366" y="366"/>
                </a:cxn>
                <a:cxn ang="0">
                  <a:pos x="192" y="234"/>
                </a:cxn>
                <a:cxn ang="0">
                  <a:pos x="570" y="564"/>
                </a:cxn>
                <a:cxn ang="0">
                  <a:pos x="444" y="732"/>
                </a:cxn>
                <a:cxn ang="0">
                  <a:pos x="318" y="787"/>
                </a:cxn>
                <a:cxn ang="0">
                  <a:pos x="127" y="853"/>
                </a:cxn>
                <a:cxn ang="0">
                  <a:pos x="0" y="1165"/>
                </a:cxn>
                <a:cxn ang="0">
                  <a:pos x="372" y="1015"/>
                </a:cxn>
                <a:cxn ang="0">
                  <a:pos x="222" y="1262"/>
                </a:cxn>
                <a:cxn ang="0">
                  <a:pos x="139" y="1459"/>
                </a:cxn>
                <a:cxn ang="0">
                  <a:pos x="102" y="1495"/>
                </a:cxn>
                <a:cxn ang="0">
                  <a:pos x="84" y="1519"/>
                </a:cxn>
                <a:cxn ang="0">
                  <a:pos x="96" y="1537"/>
                </a:cxn>
                <a:cxn ang="0">
                  <a:pos x="127" y="1567"/>
                </a:cxn>
                <a:cxn ang="0">
                  <a:pos x="145" y="1633"/>
                </a:cxn>
                <a:cxn ang="0">
                  <a:pos x="156" y="1693"/>
                </a:cxn>
                <a:cxn ang="0">
                  <a:pos x="162" y="1723"/>
                </a:cxn>
                <a:cxn ang="0">
                  <a:pos x="216" y="1802"/>
                </a:cxn>
                <a:cxn ang="0">
                  <a:pos x="228" y="1850"/>
                </a:cxn>
                <a:cxn ang="0">
                  <a:pos x="240" y="1904"/>
                </a:cxn>
                <a:cxn ang="0">
                  <a:pos x="246" y="1922"/>
                </a:cxn>
                <a:cxn ang="0">
                  <a:pos x="258" y="1970"/>
                </a:cxn>
                <a:cxn ang="0">
                  <a:pos x="462" y="1922"/>
                </a:cxn>
                <a:cxn ang="0">
                  <a:pos x="624" y="1778"/>
                </a:cxn>
              </a:cxnLst>
              <a:rect l="0" t="0" r="r" b="b"/>
              <a:pathLst>
                <a:path w="2515" h="1970">
                  <a:moveTo>
                    <a:pt x="624" y="1778"/>
                  </a:moveTo>
                  <a:lnTo>
                    <a:pt x="744" y="1669"/>
                  </a:lnTo>
                  <a:lnTo>
                    <a:pt x="834" y="1627"/>
                  </a:lnTo>
                  <a:lnTo>
                    <a:pt x="852" y="1400"/>
                  </a:lnTo>
                  <a:lnTo>
                    <a:pt x="834" y="1225"/>
                  </a:lnTo>
                  <a:lnTo>
                    <a:pt x="876" y="1171"/>
                  </a:lnTo>
                  <a:lnTo>
                    <a:pt x="901" y="1268"/>
                  </a:lnTo>
                  <a:lnTo>
                    <a:pt x="979" y="1370"/>
                  </a:lnTo>
                  <a:lnTo>
                    <a:pt x="1116" y="1519"/>
                  </a:lnTo>
                  <a:lnTo>
                    <a:pt x="1231" y="1621"/>
                  </a:lnTo>
                  <a:lnTo>
                    <a:pt x="1353" y="1632"/>
                  </a:lnTo>
                  <a:lnTo>
                    <a:pt x="1471" y="1693"/>
                  </a:lnTo>
                  <a:lnTo>
                    <a:pt x="1664" y="1659"/>
                  </a:lnTo>
                  <a:lnTo>
                    <a:pt x="1819" y="1678"/>
                  </a:lnTo>
                  <a:lnTo>
                    <a:pt x="1975" y="1632"/>
                  </a:lnTo>
                  <a:lnTo>
                    <a:pt x="1893" y="1513"/>
                  </a:lnTo>
                  <a:lnTo>
                    <a:pt x="1920" y="1385"/>
                  </a:lnTo>
                  <a:lnTo>
                    <a:pt x="1874" y="1285"/>
                  </a:lnTo>
                  <a:lnTo>
                    <a:pt x="1865" y="1129"/>
                  </a:lnTo>
                  <a:lnTo>
                    <a:pt x="1783" y="967"/>
                  </a:lnTo>
                  <a:lnTo>
                    <a:pt x="1527" y="891"/>
                  </a:lnTo>
                  <a:lnTo>
                    <a:pt x="1289" y="873"/>
                  </a:lnTo>
                  <a:lnTo>
                    <a:pt x="1393" y="781"/>
                  </a:lnTo>
                  <a:lnTo>
                    <a:pt x="1549" y="745"/>
                  </a:lnTo>
                  <a:lnTo>
                    <a:pt x="1620" y="738"/>
                  </a:lnTo>
                  <a:lnTo>
                    <a:pt x="1753" y="732"/>
                  </a:lnTo>
                  <a:lnTo>
                    <a:pt x="1933" y="720"/>
                  </a:lnTo>
                  <a:lnTo>
                    <a:pt x="2107" y="618"/>
                  </a:lnTo>
                  <a:lnTo>
                    <a:pt x="2227" y="516"/>
                  </a:lnTo>
                  <a:lnTo>
                    <a:pt x="2377" y="438"/>
                  </a:lnTo>
                  <a:lnTo>
                    <a:pt x="2515" y="337"/>
                  </a:lnTo>
                  <a:lnTo>
                    <a:pt x="2420" y="343"/>
                  </a:lnTo>
                  <a:lnTo>
                    <a:pt x="2191" y="343"/>
                  </a:lnTo>
                  <a:lnTo>
                    <a:pt x="2077" y="331"/>
                  </a:lnTo>
                  <a:lnTo>
                    <a:pt x="2053" y="301"/>
                  </a:lnTo>
                  <a:lnTo>
                    <a:pt x="1951" y="301"/>
                  </a:lnTo>
                  <a:lnTo>
                    <a:pt x="1795" y="259"/>
                  </a:lnTo>
                  <a:lnTo>
                    <a:pt x="1645" y="289"/>
                  </a:lnTo>
                  <a:lnTo>
                    <a:pt x="1447" y="372"/>
                  </a:lnTo>
                  <a:lnTo>
                    <a:pt x="1297" y="408"/>
                  </a:lnTo>
                  <a:lnTo>
                    <a:pt x="1153" y="414"/>
                  </a:lnTo>
                  <a:lnTo>
                    <a:pt x="1308" y="337"/>
                  </a:lnTo>
                  <a:lnTo>
                    <a:pt x="1465" y="198"/>
                  </a:lnTo>
                  <a:lnTo>
                    <a:pt x="1453" y="168"/>
                  </a:lnTo>
                  <a:lnTo>
                    <a:pt x="1465" y="102"/>
                  </a:lnTo>
                  <a:lnTo>
                    <a:pt x="1477" y="36"/>
                  </a:lnTo>
                  <a:lnTo>
                    <a:pt x="1453" y="0"/>
                  </a:lnTo>
                  <a:lnTo>
                    <a:pt x="1417" y="24"/>
                  </a:lnTo>
                  <a:lnTo>
                    <a:pt x="1356" y="42"/>
                  </a:lnTo>
                  <a:lnTo>
                    <a:pt x="1189" y="102"/>
                  </a:lnTo>
                  <a:lnTo>
                    <a:pt x="1098" y="144"/>
                  </a:lnTo>
                  <a:lnTo>
                    <a:pt x="1026" y="144"/>
                  </a:lnTo>
                  <a:lnTo>
                    <a:pt x="991" y="168"/>
                  </a:lnTo>
                  <a:lnTo>
                    <a:pt x="889" y="331"/>
                  </a:lnTo>
                  <a:lnTo>
                    <a:pt x="852" y="408"/>
                  </a:lnTo>
                  <a:lnTo>
                    <a:pt x="726" y="480"/>
                  </a:lnTo>
                  <a:lnTo>
                    <a:pt x="649" y="540"/>
                  </a:lnTo>
                  <a:lnTo>
                    <a:pt x="643" y="540"/>
                  </a:lnTo>
                  <a:lnTo>
                    <a:pt x="637" y="534"/>
                  </a:lnTo>
                  <a:lnTo>
                    <a:pt x="600" y="516"/>
                  </a:lnTo>
                  <a:lnTo>
                    <a:pt x="564" y="492"/>
                  </a:lnTo>
                  <a:lnTo>
                    <a:pt x="552" y="486"/>
                  </a:lnTo>
                  <a:lnTo>
                    <a:pt x="540" y="474"/>
                  </a:lnTo>
                  <a:lnTo>
                    <a:pt x="528" y="462"/>
                  </a:lnTo>
                  <a:lnTo>
                    <a:pt x="504" y="444"/>
                  </a:lnTo>
                  <a:lnTo>
                    <a:pt x="474" y="426"/>
                  </a:lnTo>
                  <a:lnTo>
                    <a:pt x="444" y="408"/>
                  </a:lnTo>
                  <a:lnTo>
                    <a:pt x="415" y="390"/>
                  </a:lnTo>
                  <a:lnTo>
                    <a:pt x="385" y="372"/>
                  </a:lnTo>
                  <a:lnTo>
                    <a:pt x="366" y="366"/>
                  </a:lnTo>
                  <a:lnTo>
                    <a:pt x="360" y="360"/>
                  </a:lnTo>
                  <a:lnTo>
                    <a:pt x="192" y="234"/>
                  </a:lnTo>
                  <a:lnTo>
                    <a:pt x="210" y="307"/>
                  </a:lnTo>
                  <a:lnTo>
                    <a:pt x="570" y="564"/>
                  </a:lnTo>
                  <a:lnTo>
                    <a:pt x="558" y="618"/>
                  </a:lnTo>
                  <a:lnTo>
                    <a:pt x="444" y="732"/>
                  </a:lnTo>
                  <a:lnTo>
                    <a:pt x="324" y="787"/>
                  </a:lnTo>
                  <a:lnTo>
                    <a:pt x="318" y="787"/>
                  </a:lnTo>
                  <a:lnTo>
                    <a:pt x="258" y="811"/>
                  </a:lnTo>
                  <a:lnTo>
                    <a:pt x="127" y="853"/>
                  </a:lnTo>
                  <a:lnTo>
                    <a:pt x="0" y="901"/>
                  </a:lnTo>
                  <a:lnTo>
                    <a:pt x="0" y="1165"/>
                  </a:lnTo>
                  <a:lnTo>
                    <a:pt x="78" y="1147"/>
                  </a:lnTo>
                  <a:lnTo>
                    <a:pt x="372" y="1015"/>
                  </a:lnTo>
                  <a:lnTo>
                    <a:pt x="336" y="1117"/>
                  </a:lnTo>
                  <a:lnTo>
                    <a:pt x="222" y="1262"/>
                  </a:lnTo>
                  <a:lnTo>
                    <a:pt x="145" y="1453"/>
                  </a:lnTo>
                  <a:lnTo>
                    <a:pt x="139" y="1459"/>
                  </a:lnTo>
                  <a:lnTo>
                    <a:pt x="133" y="1465"/>
                  </a:lnTo>
                  <a:lnTo>
                    <a:pt x="102" y="1495"/>
                  </a:lnTo>
                  <a:lnTo>
                    <a:pt x="90" y="1507"/>
                  </a:lnTo>
                  <a:lnTo>
                    <a:pt x="84" y="1519"/>
                  </a:lnTo>
                  <a:lnTo>
                    <a:pt x="84" y="1531"/>
                  </a:lnTo>
                  <a:lnTo>
                    <a:pt x="96" y="1537"/>
                  </a:lnTo>
                  <a:lnTo>
                    <a:pt x="114" y="1549"/>
                  </a:lnTo>
                  <a:lnTo>
                    <a:pt x="127" y="1567"/>
                  </a:lnTo>
                  <a:lnTo>
                    <a:pt x="139" y="1597"/>
                  </a:lnTo>
                  <a:lnTo>
                    <a:pt x="145" y="1633"/>
                  </a:lnTo>
                  <a:lnTo>
                    <a:pt x="150" y="1663"/>
                  </a:lnTo>
                  <a:lnTo>
                    <a:pt x="156" y="1693"/>
                  </a:lnTo>
                  <a:lnTo>
                    <a:pt x="162" y="1717"/>
                  </a:lnTo>
                  <a:lnTo>
                    <a:pt x="162" y="1723"/>
                  </a:lnTo>
                  <a:lnTo>
                    <a:pt x="216" y="1796"/>
                  </a:lnTo>
                  <a:lnTo>
                    <a:pt x="216" y="1802"/>
                  </a:lnTo>
                  <a:lnTo>
                    <a:pt x="222" y="1814"/>
                  </a:lnTo>
                  <a:lnTo>
                    <a:pt x="228" y="1850"/>
                  </a:lnTo>
                  <a:lnTo>
                    <a:pt x="234" y="1886"/>
                  </a:lnTo>
                  <a:lnTo>
                    <a:pt x="240" y="1904"/>
                  </a:lnTo>
                  <a:lnTo>
                    <a:pt x="240" y="1916"/>
                  </a:lnTo>
                  <a:lnTo>
                    <a:pt x="246" y="1922"/>
                  </a:lnTo>
                  <a:lnTo>
                    <a:pt x="252" y="1934"/>
                  </a:lnTo>
                  <a:lnTo>
                    <a:pt x="258" y="1970"/>
                  </a:lnTo>
                  <a:lnTo>
                    <a:pt x="438" y="1970"/>
                  </a:lnTo>
                  <a:lnTo>
                    <a:pt x="462" y="1922"/>
                  </a:lnTo>
                  <a:lnTo>
                    <a:pt x="624" y="1778"/>
                  </a:lnTo>
                  <a:lnTo>
                    <a:pt x="624" y="177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bg-BG"/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hidden">
            <a:xfrm>
              <a:off x="0" y="2496"/>
              <a:ext cx="2112" cy="1604"/>
            </a:xfrm>
            <a:custGeom>
              <a:avLst/>
              <a:gdLst>
                <a:gd name="T0" fmla="*/ 574 w 2123"/>
                <a:gd name="T1" fmla="*/ 933 h 1696"/>
                <a:gd name="T2" fmla="*/ 538 w 2123"/>
                <a:gd name="T3" fmla="*/ 611 h 1696"/>
                <a:gd name="T4" fmla="*/ 664 w 2123"/>
                <a:gd name="T5" fmla="*/ 354 h 1696"/>
                <a:gd name="T6" fmla="*/ 917 w 2123"/>
                <a:gd name="T7" fmla="*/ 525 h 1696"/>
                <a:gd name="T8" fmla="*/ 1202 w 2123"/>
                <a:gd name="T9" fmla="*/ 777 h 1696"/>
                <a:gd name="T10" fmla="*/ 1467 w 2123"/>
                <a:gd name="T11" fmla="*/ 992 h 1696"/>
                <a:gd name="T12" fmla="*/ 1782 w 2123"/>
                <a:gd name="T13" fmla="*/ 1216 h 1696"/>
                <a:gd name="T14" fmla="*/ 1863 w 2123"/>
                <a:gd name="T15" fmla="*/ 1264 h 1696"/>
                <a:gd name="T16" fmla="*/ 1817 w 2123"/>
                <a:gd name="T17" fmla="*/ 1212 h 1696"/>
                <a:gd name="T18" fmla="*/ 1397 w 2123"/>
                <a:gd name="T19" fmla="*/ 896 h 1696"/>
                <a:gd name="T20" fmla="*/ 1076 w 2123"/>
                <a:gd name="T21" fmla="*/ 611 h 1696"/>
                <a:gd name="T22" fmla="*/ 715 w 2123"/>
                <a:gd name="T23" fmla="*/ 294 h 1696"/>
                <a:gd name="T24" fmla="*/ 989 w 2123"/>
                <a:gd name="T25" fmla="*/ 278 h 1696"/>
                <a:gd name="T26" fmla="*/ 1272 w 2123"/>
                <a:gd name="T27" fmla="*/ 284 h 1696"/>
                <a:gd name="T28" fmla="*/ 1598 w 2123"/>
                <a:gd name="T29" fmla="*/ 240 h 1696"/>
                <a:gd name="T30" fmla="*/ 2101 w 2123"/>
                <a:gd name="T31" fmla="*/ 176 h 1696"/>
                <a:gd name="T32" fmla="*/ 2053 w 2123"/>
                <a:gd name="T33" fmla="*/ 155 h 1696"/>
                <a:gd name="T34" fmla="*/ 1527 w 2123"/>
                <a:gd name="T35" fmla="*/ 230 h 1696"/>
                <a:gd name="T36" fmla="*/ 1196 w 2123"/>
                <a:gd name="T37" fmla="*/ 246 h 1696"/>
                <a:gd name="T38" fmla="*/ 751 w 2123"/>
                <a:gd name="T39" fmla="*/ 230 h 1696"/>
                <a:gd name="T40" fmla="*/ 811 w 2123"/>
                <a:gd name="T41" fmla="*/ 203 h 1696"/>
                <a:gd name="T42" fmla="*/ 1130 w 2123"/>
                <a:gd name="T43" fmla="*/ 0 h 1696"/>
                <a:gd name="T44" fmla="*/ 1076 w 2123"/>
                <a:gd name="T45" fmla="*/ 26 h 1696"/>
                <a:gd name="T46" fmla="*/ 1000 w 2123"/>
                <a:gd name="T47" fmla="*/ 75 h 1696"/>
                <a:gd name="T48" fmla="*/ 847 w 2123"/>
                <a:gd name="T49" fmla="*/ 171 h 1696"/>
                <a:gd name="T50" fmla="*/ 664 w 2123"/>
                <a:gd name="T51" fmla="*/ 252 h 1696"/>
                <a:gd name="T52" fmla="*/ 628 w 2123"/>
                <a:gd name="T53" fmla="*/ 322 h 1696"/>
                <a:gd name="T54" fmla="*/ 301 w 2123"/>
                <a:gd name="T55" fmla="*/ 525 h 1696"/>
                <a:gd name="T56" fmla="*/ 0 w 2123"/>
                <a:gd name="T57" fmla="*/ 649 h 1696"/>
                <a:gd name="T58" fmla="*/ 0 w 2123"/>
                <a:gd name="T59" fmla="*/ 654 h 1696"/>
                <a:gd name="T60" fmla="*/ 0 w 2123"/>
                <a:gd name="T61" fmla="*/ 686 h 1696"/>
                <a:gd name="T62" fmla="*/ 295 w 2123"/>
                <a:gd name="T63" fmla="*/ 568 h 1696"/>
                <a:gd name="T64" fmla="*/ 586 w 2123"/>
                <a:gd name="T65" fmla="*/ 386 h 1696"/>
                <a:gd name="T66" fmla="*/ 502 w 2123"/>
                <a:gd name="T67" fmla="*/ 601 h 1696"/>
                <a:gd name="T68" fmla="*/ 520 w 2123"/>
                <a:gd name="T69" fmla="*/ 890 h 1696"/>
                <a:gd name="T70" fmla="*/ 456 w 2123"/>
                <a:gd name="T71" fmla="*/ 1045 h 1696"/>
                <a:gd name="T72" fmla="*/ 325 w 2123"/>
                <a:gd name="T73" fmla="*/ 1324 h 1696"/>
                <a:gd name="T74" fmla="*/ 319 w 2123"/>
                <a:gd name="T75" fmla="*/ 1517 h 1696"/>
                <a:gd name="T76" fmla="*/ 325 w 2123"/>
                <a:gd name="T77" fmla="*/ 1517 h 1696"/>
                <a:gd name="T78" fmla="*/ 343 w 2123"/>
                <a:gd name="T79" fmla="*/ 1388 h 1696"/>
                <a:gd name="T80" fmla="*/ 574 w 2123"/>
                <a:gd name="T81" fmla="*/ 933 h 1696"/>
                <a:gd name="T82" fmla="*/ 574 w 2123"/>
                <a:gd name="T83" fmla="*/ 933 h 169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0" t="0" r="r" b="b"/>
              <a:pathLst>
                <a:path w="2123" h="1696">
                  <a:moveTo>
                    <a:pt x="580" y="1043"/>
                  </a:moveTo>
                  <a:lnTo>
                    <a:pt x="544" y="683"/>
                  </a:lnTo>
                  <a:lnTo>
                    <a:pt x="670" y="395"/>
                  </a:lnTo>
                  <a:lnTo>
                    <a:pt x="927" y="587"/>
                  </a:lnTo>
                  <a:lnTo>
                    <a:pt x="1214" y="869"/>
                  </a:lnTo>
                  <a:lnTo>
                    <a:pt x="1483" y="1109"/>
                  </a:lnTo>
                  <a:lnTo>
                    <a:pt x="1800" y="1360"/>
                  </a:lnTo>
                  <a:lnTo>
                    <a:pt x="1883" y="1414"/>
                  </a:lnTo>
                  <a:lnTo>
                    <a:pt x="1836" y="1354"/>
                  </a:lnTo>
                  <a:lnTo>
                    <a:pt x="1411" y="1001"/>
                  </a:lnTo>
                  <a:lnTo>
                    <a:pt x="1088" y="683"/>
                  </a:lnTo>
                  <a:lnTo>
                    <a:pt x="723" y="329"/>
                  </a:lnTo>
                  <a:lnTo>
                    <a:pt x="999" y="311"/>
                  </a:lnTo>
                  <a:lnTo>
                    <a:pt x="1286" y="317"/>
                  </a:lnTo>
                  <a:lnTo>
                    <a:pt x="1614" y="269"/>
                  </a:lnTo>
                  <a:lnTo>
                    <a:pt x="2123" y="197"/>
                  </a:lnTo>
                  <a:lnTo>
                    <a:pt x="2075" y="173"/>
                  </a:lnTo>
                  <a:lnTo>
                    <a:pt x="1543" y="257"/>
                  </a:lnTo>
                  <a:lnTo>
                    <a:pt x="1208" y="275"/>
                  </a:lnTo>
                  <a:lnTo>
                    <a:pt x="759" y="257"/>
                  </a:lnTo>
                  <a:lnTo>
                    <a:pt x="819" y="227"/>
                  </a:lnTo>
                  <a:lnTo>
                    <a:pt x="1142" y="0"/>
                  </a:lnTo>
                  <a:lnTo>
                    <a:pt x="1088" y="30"/>
                  </a:lnTo>
                  <a:lnTo>
                    <a:pt x="1010" y="84"/>
                  </a:lnTo>
                  <a:lnTo>
                    <a:pt x="855" y="191"/>
                  </a:lnTo>
                  <a:lnTo>
                    <a:pt x="670" y="281"/>
                  </a:lnTo>
                  <a:lnTo>
                    <a:pt x="634" y="359"/>
                  </a:lnTo>
                  <a:lnTo>
                    <a:pt x="305" y="587"/>
                  </a:lnTo>
                  <a:lnTo>
                    <a:pt x="0" y="725"/>
                  </a:lnTo>
                  <a:lnTo>
                    <a:pt x="0" y="731"/>
                  </a:lnTo>
                  <a:lnTo>
                    <a:pt x="0" y="767"/>
                  </a:lnTo>
                  <a:lnTo>
                    <a:pt x="299" y="635"/>
                  </a:lnTo>
                  <a:lnTo>
                    <a:pt x="592" y="431"/>
                  </a:lnTo>
                  <a:lnTo>
                    <a:pt x="508" y="671"/>
                  </a:lnTo>
                  <a:lnTo>
                    <a:pt x="526" y="995"/>
                  </a:lnTo>
                  <a:lnTo>
                    <a:pt x="460" y="1168"/>
                  </a:lnTo>
                  <a:lnTo>
                    <a:pt x="329" y="1480"/>
                  </a:lnTo>
                  <a:lnTo>
                    <a:pt x="323" y="1696"/>
                  </a:lnTo>
                  <a:lnTo>
                    <a:pt x="329" y="1696"/>
                  </a:lnTo>
                  <a:lnTo>
                    <a:pt x="347" y="1552"/>
                  </a:lnTo>
                  <a:lnTo>
                    <a:pt x="580" y="1043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bg-BG"/>
            </a:p>
          </p:txBody>
        </p:sp>
        <p:sp>
          <p:nvSpPr>
            <p:cNvPr id="7" name="Freeform 5"/>
            <p:cNvSpPr>
              <a:spLocks/>
            </p:cNvSpPr>
            <p:nvPr/>
          </p:nvSpPr>
          <p:spPr bwMode="hidden">
            <a:xfrm>
              <a:off x="2092" y="3233"/>
              <a:ext cx="3668" cy="943"/>
            </a:xfrm>
            <a:custGeom>
              <a:avLst/>
              <a:gdLst>
                <a:gd name="T0" fmla="*/ 3338 w 3668"/>
                <a:gd name="T1" fmla="*/ 288 h 943"/>
                <a:gd name="T2" fmla="*/ 3194 w 3668"/>
                <a:gd name="T3" fmla="*/ 258 h 943"/>
                <a:gd name="T4" fmla="*/ 2816 w 3668"/>
                <a:gd name="T5" fmla="*/ 234 h 943"/>
                <a:gd name="T6" fmla="*/ 2330 w 3668"/>
                <a:gd name="T7" fmla="*/ 306 h 943"/>
                <a:gd name="T8" fmla="*/ 2372 w 3668"/>
                <a:gd name="T9" fmla="*/ 258 h 943"/>
                <a:gd name="T10" fmla="*/ 2624 w 3668"/>
                <a:gd name="T11" fmla="*/ 132 h 943"/>
                <a:gd name="T12" fmla="*/ 2707 w 3668"/>
                <a:gd name="T13" fmla="*/ 24 h 943"/>
                <a:gd name="T14" fmla="*/ 2642 w 3668"/>
                <a:gd name="T15" fmla="*/ 12 h 943"/>
                <a:gd name="T16" fmla="*/ 2515 w 3668"/>
                <a:gd name="T17" fmla="*/ 54 h 943"/>
                <a:gd name="T18" fmla="*/ 2324 w 3668"/>
                <a:gd name="T19" fmla="*/ 66 h 943"/>
                <a:gd name="T20" fmla="*/ 2101 w 3668"/>
                <a:gd name="T21" fmla="*/ 90 h 943"/>
                <a:gd name="T22" fmla="*/ 1855 w 3668"/>
                <a:gd name="T23" fmla="*/ 228 h 943"/>
                <a:gd name="T24" fmla="*/ 1591 w 3668"/>
                <a:gd name="T25" fmla="*/ 337 h 943"/>
                <a:gd name="T26" fmla="*/ 1459 w 3668"/>
                <a:gd name="T27" fmla="*/ 379 h 943"/>
                <a:gd name="T28" fmla="*/ 1417 w 3668"/>
                <a:gd name="T29" fmla="*/ 361 h 943"/>
                <a:gd name="T30" fmla="*/ 1363 w 3668"/>
                <a:gd name="T31" fmla="*/ 331 h 943"/>
                <a:gd name="T32" fmla="*/ 1344 w 3668"/>
                <a:gd name="T33" fmla="*/ 312 h 943"/>
                <a:gd name="T34" fmla="*/ 1290 w 3668"/>
                <a:gd name="T35" fmla="*/ 288 h 943"/>
                <a:gd name="T36" fmla="*/ 1230 w 3668"/>
                <a:gd name="T37" fmla="*/ 252 h 943"/>
                <a:gd name="T38" fmla="*/ 1119 w 3668"/>
                <a:gd name="T39" fmla="*/ 227 h 943"/>
                <a:gd name="T40" fmla="*/ 1320 w 3668"/>
                <a:gd name="T41" fmla="*/ 438 h 943"/>
                <a:gd name="T42" fmla="*/ 960 w 3668"/>
                <a:gd name="T43" fmla="*/ 558 h 943"/>
                <a:gd name="T44" fmla="*/ 474 w 3668"/>
                <a:gd name="T45" fmla="*/ 630 h 943"/>
                <a:gd name="T46" fmla="*/ 132 w 3668"/>
                <a:gd name="T47" fmla="*/ 781 h 943"/>
                <a:gd name="T48" fmla="*/ 234 w 3668"/>
                <a:gd name="T49" fmla="*/ 847 h 943"/>
                <a:gd name="T50" fmla="*/ 925 w 3668"/>
                <a:gd name="T51" fmla="*/ 739 h 943"/>
                <a:gd name="T52" fmla="*/ 637 w 3668"/>
                <a:gd name="T53" fmla="*/ 925 h 943"/>
                <a:gd name="T54" fmla="*/ 1405 w 3668"/>
                <a:gd name="T55" fmla="*/ 943 h 943"/>
                <a:gd name="T56" fmla="*/ 1447 w 3668"/>
                <a:gd name="T57" fmla="*/ 943 h 943"/>
                <a:gd name="T58" fmla="*/ 2888 w 3668"/>
                <a:gd name="T59" fmla="*/ 859 h 943"/>
                <a:gd name="T60" fmla="*/ 2582 w 3668"/>
                <a:gd name="T61" fmla="*/ 708 h 943"/>
                <a:gd name="T62" fmla="*/ 2299 w 3668"/>
                <a:gd name="T63" fmla="*/ 606 h 943"/>
                <a:gd name="T64" fmla="*/ 2606 w 3668"/>
                <a:gd name="T65" fmla="*/ 588 h 943"/>
                <a:gd name="T66" fmla="*/ 3001 w 3668"/>
                <a:gd name="T67" fmla="*/ 582 h 943"/>
                <a:gd name="T68" fmla="*/ 3452 w 3668"/>
                <a:gd name="T69" fmla="*/ 438 h 943"/>
                <a:gd name="T70" fmla="*/ 3668 w 3668"/>
                <a:gd name="T71" fmla="*/ 312 h 943"/>
                <a:gd name="T72" fmla="*/ 3482 w 3668"/>
                <a:gd name="T73" fmla="*/ 300 h 943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0" t="0" r="r" b="b"/>
              <a:pathLst>
                <a:path w="3668" h="943">
                  <a:moveTo>
                    <a:pt x="3482" y="300"/>
                  </a:moveTo>
                  <a:lnTo>
                    <a:pt x="3338" y="288"/>
                  </a:lnTo>
                  <a:lnTo>
                    <a:pt x="3320" y="264"/>
                  </a:lnTo>
                  <a:lnTo>
                    <a:pt x="3194" y="258"/>
                  </a:lnTo>
                  <a:lnTo>
                    <a:pt x="3019" y="216"/>
                  </a:lnTo>
                  <a:lnTo>
                    <a:pt x="2816" y="234"/>
                  </a:lnTo>
                  <a:lnTo>
                    <a:pt x="2533" y="288"/>
                  </a:lnTo>
                  <a:lnTo>
                    <a:pt x="2330" y="306"/>
                  </a:lnTo>
                  <a:lnTo>
                    <a:pt x="2149" y="312"/>
                  </a:lnTo>
                  <a:lnTo>
                    <a:pt x="2372" y="258"/>
                  </a:lnTo>
                  <a:lnTo>
                    <a:pt x="2624" y="156"/>
                  </a:lnTo>
                  <a:lnTo>
                    <a:pt x="2624" y="132"/>
                  </a:lnTo>
                  <a:lnTo>
                    <a:pt x="2666" y="78"/>
                  </a:lnTo>
                  <a:lnTo>
                    <a:pt x="2707" y="24"/>
                  </a:lnTo>
                  <a:lnTo>
                    <a:pt x="2695" y="0"/>
                  </a:lnTo>
                  <a:lnTo>
                    <a:pt x="2642" y="12"/>
                  </a:lnTo>
                  <a:lnTo>
                    <a:pt x="2557" y="30"/>
                  </a:lnTo>
                  <a:lnTo>
                    <a:pt x="2515" y="54"/>
                  </a:lnTo>
                  <a:lnTo>
                    <a:pt x="2425" y="84"/>
                  </a:lnTo>
                  <a:lnTo>
                    <a:pt x="2324" y="66"/>
                  </a:lnTo>
                  <a:lnTo>
                    <a:pt x="2191" y="90"/>
                  </a:lnTo>
                  <a:lnTo>
                    <a:pt x="2101" y="90"/>
                  </a:lnTo>
                  <a:lnTo>
                    <a:pt x="2047" y="108"/>
                  </a:lnTo>
                  <a:lnTo>
                    <a:pt x="1855" y="228"/>
                  </a:lnTo>
                  <a:lnTo>
                    <a:pt x="1771" y="288"/>
                  </a:lnTo>
                  <a:lnTo>
                    <a:pt x="1591" y="337"/>
                  </a:lnTo>
                  <a:lnTo>
                    <a:pt x="1465" y="379"/>
                  </a:lnTo>
                  <a:lnTo>
                    <a:pt x="1459" y="379"/>
                  </a:lnTo>
                  <a:lnTo>
                    <a:pt x="1453" y="373"/>
                  </a:lnTo>
                  <a:lnTo>
                    <a:pt x="1417" y="361"/>
                  </a:lnTo>
                  <a:lnTo>
                    <a:pt x="1381" y="343"/>
                  </a:lnTo>
                  <a:lnTo>
                    <a:pt x="1363" y="331"/>
                  </a:lnTo>
                  <a:lnTo>
                    <a:pt x="1357" y="324"/>
                  </a:lnTo>
                  <a:lnTo>
                    <a:pt x="1344" y="312"/>
                  </a:lnTo>
                  <a:lnTo>
                    <a:pt x="1320" y="300"/>
                  </a:lnTo>
                  <a:lnTo>
                    <a:pt x="1290" y="288"/>
                  </a:lnTo>
                  <a:lnTo>
                    <a:pt x="1260" y="270"/>
                  </a:lnTo>
                  <a:lnTo>
                    <a:pt x="1230" y="252"/>
                  </a:lnTo>
                  <a:lnTo>
                    <a:pt x="1187" y="227"/>
                  </a:lnTo>
                  <a:lnTo>
                    <a:pt x="1119" y="227"/>
                  </a:lnTo>
                  <a:lnTo>
                    <a:pt x="1357" y="397"/>
                  </a:lnTo>
                  <a:lnTo>
                    <a:pt x="1320" y="438"/>
                  </a:lnTo>
                  <a:lnTo>
                    <a:pt x="1135" y="522"/>
                  </a:lnTo>
                  <a:lnTo>
                    <a:pt x="960" y="558"/>
                  </a:lnTo>
                  <a:lnTo>
                    <a:pt x="684" y="600"/>
                  </a:lnTo>
                  <a:lnTo>
                    <a:pt x="474" y="630"/>
                  </a:lnTo>
                  <a:lnTo>
                    <a:pt x="390" y="684"/>
                  </a:lnTo>
                  <a:lnTo>
                    <a:pt x="132" y="781"/>
                  </a:lnTo>
                  <a:lnTo>
                    <a:pt x="0" y="829"/>
                  </a:lnTo>
                  <a:lnTo>
                    <a:pt x="234" y="847"/>
                  </a:lnTo>
                  <a:lnTo>
                    <a:pt x="498" y="829"/>
                  </a:lnTo>
                  <a:lnTo>
                    <a:pt x="925" y="739"/>
                  </a:lnTo>
                  <a:lnTo>
                    <a:pt x="840" y="817"/>
                  </a:lnTo>
                  <a:lnTo>
                    <a:pt x="637" y="925"/>
                  </a:lnTo>
                  <a:lnTo>
                    <a:pt x="613" y="943"/>
                  </a:lnTo>
                  <a:lnTo>
                    <a:pt x="1405" y="943"/>
                  </a:lnTo>
                  <a:lnTo>
                    <a:pt x="1411" y="925"/>
                  </a:lnTo>
                  <a:lnTo>
                    <a:pt x="1447" y="943"/>
                  </a:lnTo>
                  <a:lnTo>
                    <a:pt x="2924" y="943"/>
                  </a:lnTo>
                  <a:lnTo>
                    <a:pt x="2888" y="859"/>
                  </a:lnTo>
                  <a:lnTo>
                    <a:pt x="2713" y="775"/>
                  </a:lnTo>
                  <a:lnTo>
                    <a:pt x="2582" y="708"/>
                  </a:lnTo>
                  <a:lnTo>
                    <a:pt x="2336" y="636"/>
                  </a:lnTo>
                  <a:lnTo>
                    <a:pt x="2299" y="606"/>
                  </a:lnTo>
                  <a:lnTo>
                    <a:pt x="2509" y="582"/>
                  </a:lnTo>
                  <a:lnTo>
                    <a:pt x="2606" y="588"/>
                  </a:lnTo>
                  <a:lnTo>
                    <a:pt x="2773" y="588"/>
                  </a:lnTo>
                  <a:lnTo>
                    <a:pt x="3001" y="582"/>
                  </a:lnTo>
                  <a:lnTo>
                    <a:pt x="3259" y="516"/>
                  </a:lnTo>
                  <a:lnTo>
                    <a:pt x="3452" y="438"/>
                  </a:lnTo>
                  <a:lnTo>
                    <a:pt x="3668" y="391"/>
                  </a:lnTo>
                  <a:lnTo>
                    <a:pt x="3668" y="312"/>
                  </a:lnTo>
                  <a:lnTo>
                    <a:pt x="3482" y="30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bg-BG"/>
            </a:p>
          </p:txBody>
        </p:sp>
        <p:sp>
          <p:nvSpPr>
            <p:cNvPr id="8" name="Freeform 6"/>
            <p:cNvSpPr>
              <a:spLocks/>
            </p:cNvSpPr>
            <p:nvPr/>
          </p:nvSpPr>
          <p:spPr bwMode="hidden">
            <a:xfrm>
              <a:off x="0" y="524"/>
              <a:ext cx="973" cy="1195"/>
            </a:xfrm>
            <a:custGeom>
              <a:avLst/>
              <a:gdLst>
                <a:gd name="T0" fmla="*/ 325 w 969"/>
                <a:gd name="T1" fmla="*/ 1192 h 1192"/>
                <a:gd name="T2" fmla="*/ 494 w 969"/>
                <a:gd name="T3" fmla="*/ 1198 h 1192"/>
                <a:gd name="T4" fmla="*/ 584 w 969"/>
                <a:gd name="T5" fmla="*/ 1156 h 1192"/>
                <a:gd name="T6" fmla="*/ 819 w 969"/>
                <a:gd name="T7" fmla="*/ 1091 h 1192"/>
                <a:gd name="T8" fmla="*/ 941 w 969"/>
                <a:gd name="T9" fmla="*/ 1061 h 1192"/>
                <a:gd name="T10" fmla="*/ 765 w 969"/>
                <a:gd name="T11" fmla="*/ 993 h 1192"/>
                <a:gd name="T12" fmla="*/ 560 w 969"/>
                <a:gd name="T13" fmla="*/ 957 h 1192"/>
                <a:gd name="T14" fmla="*/ 199 w 969"/>
                <a:gd name="T15" fmla="*/ 975 h 1192"/>
                <a:gd name="T16" fmla="*/ 301 w 969"/>
                <a:gd name="T17" fmla="*/ 897 h 1192"/>
                <a:gd name="T18" fmla="*/ 500 w 969"/>
                <a:gd name="T19" fmla="*/ 807 h 1192"/>
                <a:gd name="T20" fmla="*/ 700 w 969"/>
                <a:gd name="T21" fmla="*/ 675 h 1192"/>
                <a:gd name="T22" fmla="*/ 706 w 969"/>
                <a:gd name="T23" fmla="*/ 675 h 1192"/>
                <a:gd name="T24" fmla="*/ 718 w 969"/>
                <a:gd name="T25" fmla="*/ 669 h 1192"/>
                <a:gd name="T26" fmla="*/ 759 w 969"/>
                <a:gd name="T27" fmla="*/ 651 h 1192"/>
                <a:gd name="T28" fmla="*/ 783 w 969"/>
                <a:gd name="T29" fmla="*/ 645 h 1192"/>
                <a:gd name="T30" fmla="*/ 795 w 969"/>
                <a:gd name="T31" fmla="*/ 633 h 1192"/>
                <a:gd name="T32" fmla="*/ 801 w 969"/>
                <a:gd name="T33" fmla="*/ 621 h 1192"/>
                <a:gd name="T34" fmla="*/ 795 w 969"/>
                <a:gd name="T35" fmla="*/ 615 h 1192"/>
                <a:gd name="T36" fmla="*/ 789 w 969"/>
                <a:gd name="T37" fmla="*/ 603 h 1192"/>
                <a:gd name="T38" fmla="*/ 789 w 969"/>
                <a:gd name="T39" fmla="*/ 577 h 1192"/>
                <a:gd name="T40" fmla="*/ 801 w 969"/>
                <a:gd name="T41" fmla="*/ 547 h 1192"/>
                <a:gd name="T42" fmla="*/ 813 w 969"/>
                <a:gd name="T43" fmla="*/ 517 h 1192"/>
                <a:gd name="T44" fmla="*/ 831 w 969"/>
                <a:gd name="T45" fmla="*/ 487 h 1192"/>
                <a:gd name="T46" fmla="*/ 843 w 969"/>
                <a:gd name="T47" fmla="*/ 457 h 1192"/>
                <a:gd name="T48" fmla="*/ 849 w 969"/>
                <a:gd name="T49" fmla="*/ 439 h 1192"/>
                <a:gd name="T50" fmla="*/ 857 w 969"/>
                <a:gd name="T51" fmla="*/ 433 h 1192"/>
                <a:gd name="T52" fmla="*/ 857 w 969"/>
                <a:gd name="T53" fmla="*/ 349 h 1192"/>
                <a:gd name="T54" fmla="*/ 857 w 969"/>
                <a:gd name="T55" fmla="*/ 343 h 1192"/>
                <a:gd name="T56" fmla="*/ 863 w 969"/>
                <a:gd name="T57" fmla="*/ 337 h 1192"/>
                <a:gd name="T58" fmla="*/ 881 w 969"/>
                <a:gd name="T59" fmla="*/ 307 h 1192"/>
                <a:gd name="T60" fmla="*/ 893 w 969"/>
                <a:gd name="T61" fmla="*/ 271 h 1192"/>
                <a:gd name="T62" fmla="*/ 905 w 969"/>
                <a:gd name="T63" fmla="*/ 241 h 1192"/>
                <a:gd name="T64" fmla="*/ 911 w 969"/>
                <a:gd name="T65" fmla="*/ 229 h 1192"/>
                <a:gd name="T66" fmla="*/ 917 w 969"/>
                <a:gd name="T67" fmla="*/ 217 h 1192"/>
                <a:gd name="T68" fmla="*/ 935 w 969"/>
                <a:gd name="T69" fmla="*/ 173 h 1192"/>
                <a:gd name="T70" fmla="*/ 953 w 969"/>
                <a:gd name="T71" fmla="*/ 137 h 1192"/>
                <a:gd name="T72" fmla="*/ 959 w 969"/>
                <a:gd name="T73" fmla="*/ 125 h 1192"/>
                <a:gd name="T74" fmla="*/ 959 w 969"/>
                <a:gd name="T75" fmla="*/ 119 h 1192"/>
                <a:gd name="T76" fmla="*/ 977 w 969"/>
                <a:gd name="T77" fmla="*/ 0 h 1192"/>
                <a:gd name="T78" fmla="*/ 953 w 969"/>
                <a:gd name="T79" fmla="*/ 47 h 1192"/>
                <a:gd name="T80" fmla="*/ 789 w 969"/>
                <a:gd name="T81" fmla="*/ 113 h 1192"/>
                <a:gd name="T82" fmla="*/ 712 w 969"/>
                <a:gd name="T83" fmla="*/ 161 h 1192"/>
                <a:gd name="T84" fmla="*/ 464 w 969"/>
                <a:gd name="T85" fmla="*/ 235 h 1192"/>
                <a:gd name="T86" fmla="*/ 283 w 969"/>
                <a:gd name="T87" fmla="*/ 289 h 1192"/>
                <a:gd name="T88" fmla="*/ 175 w 969"/>
                <a:gd name="T89" fmla="*/ 295 h 1192"/>
                <a:gd name="T90" fmla="*/ 12 w 969"/>
                <a:gd name="T91" fmla="*/ 487 h 1192"/>
                <a:gd name="T92" fmla="*/ 0 w 969"/>
                <a:gd name="T93" fmla="*/ 511 h 1192"/>
                <a:gd name="T94" fmla="*/ 0 w 969"/>
                <a:gd name="T95" fmla="*/ 1192 h 1192"/>
                <a:gd name="T96" fmla="*/ 96 w 969"/>
                <a:gd name="T97" fmla="*/ 1186 h 1192"/>
                <a:gd name="T98" fmla="*/ 325 w 969"/>
                <a:gd name="T99" fmla="*/ 1192 h 1192"/>
                <a:gd name="T100" fmla="*/ 325 w 969"/>
                <a:gd name="T101" fmla="*/ 1192 h 1192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0" t="0" r="r" b="b"/>
              <a:pathLst>
                <a:path w="969" h="1192">
                  <a:moveTo>
                    <a:pt x="323" y="1186"/>
                  </a:moveTo>
                  <a:lnTo>
                    <a:pt x="490" y="1192"/>
                  </a:lnTo>
                  <a:lnTo>
                    <a:pt x="580" y="1150"/>
                  </a:lnTo>
                  <a:lnTo>
                    <a:pt x="813" y="1085"/>
                  </a:lnTo>
                  <a:lnTo>
                    <a:pt x="933" y="1055"/>
                  </a:lnTo>
                  <a:lnTo>
                    <a:pt x="759" y="989"/>
                  </a:lnTo>
                  <a:lnTo>
                    <a:pt x="556" y="953"/>
                  </a:lnTo>
                  <a:lnTo>
                    <a:pt x="197" y="971"/>
                  </a:lnTo>
                  <a:lnTo>
                    <a:pt x="299" y="893"/>
                  </a:lnTo>
                  <a:lnTo>
                    <a:pt x="496" y="803"/>
                  </a:lnTo>
                  <a:lnTo>
                    <a:pt x="694" y="671"/>
                  </a:lnTo>
                  <a:lnTo>
                    <a:pt x="700" y="671"/>
                  </a:lnTo>
                  <a:lnTo>
                    <a:pt x="712" y="665"/>
                  </a:lnTo>
                  <a:lnTo>
                    <a:pt x="753" y="647"/>
                  </a:lnTo>
                  <a:lnTo>
                    <a:pt x="777" y="641"/>
                  </a:lnTo>
                  <a:lnTo>
                    <a:pt x="789" y="629"/>
                  </a:lnTo>
                  <a:lnTo>
                    <a:pt x="795" y="617"/>
                  </a:lnTo>
                  <a:lnTo>
                    <a:pt x="789" y="611"/>
                  </a:lnTo>
                  <a:lnTo>
                    <a:pt x="783" y="599"/>
                  </a:lnTo>
                  <a:lnTo>
                    <a:pt x="783" y="575"/>
                  </a:lnTo>
                  <a:lnTo>
                    <a:pt x="795" y="545"/>
                  </a:lnTo>
                  <a:lnTo>
                    <a:pt x="807" y="515"/>
                  </a:lnTo>
                  <a:lnTo>
                    <a:pt x="825" y="485"/>
                  </a:lnTo>
                  <a:lnTo>
                    <a:pt x="837" y="455"/>
                  </a:lnTo>
                  <a:lnTo>
                    <a:pt x="843" y="437"/>
                  </a:lnTo>
                  <a:lnTo>
                    <a:pt x="849" y="431"/>
                  </a:lnTo>
                  <a:lnTo>
                    <a:pt x="849" y="347"/>
                  </a:lnTo>
                  <a:lnTo>
                    <a:pt x="849" y="341"/>
                  </a:lnTo>
                  <a:lnTo>
                    <a:pt x="855" y="335"/>
                  </a:lnTo>
                  <a:lnTo>
                    <a:pt x="873" y="305"/>
                  </a:lnTo>
                  <a:lnTo>
                    <a:pt x="885" y="269"/>
                  </a:lnTo>
                  <a:lnTo>
                    <a:pt x="897" y="239"/>
                  </a:lnTo>
                  <a:lnTo>
                    <a:pt x="903" y="227"/>
                  </a:lnTo>
                  <a:lnTo>
                    <a:pt x="909" y="215"/>
                  </a:lnTo>
                  <a:lnTo>
                    <a:pt x="927" y="173"/>
                  </a:lnTo>
                  <a:lnTo>
                    <a:pt x="945" y="137"/>
                  </a:lnTo>
                  <a:lnTo>
                    <a:pt x="951" y="125"/>
                  </a:lnTo>
                  <a:lnTo>
                    <a:pt x="951" y="119"/>
                  </a:lnTo>
                  <a:lnTo>
                    <a:pt x="969" y="0"/>
                  </a:lnTo>
                  <a:lnTo>
                    <a:pt x="945" y="47"/>
                  </a:lnTo>
                  <a:lnTo>
                    <a:pt x="783" y="113"/>
                  </a:lnTo>
                  <a:lnTo>
                    <a:pt x="706" y="161"/>
                  </a:lnTo>
                  <a:lnTo>
                    <a:pt x="460" y="233"/>
                  </a:lnTo>
                  <a:lnTo>
                    <a:pt x="281" y="287"/>
                  </a:lnTo>
                  <a:lnTo>
                    <a:pt x="173" y="293"/>
                  </a:lnTo>
                  <a:lnTo>
                    <a:pt x="12" y="485"/>
                  </a:lnTo>
                  <a:lnTo>
                    <a:pt x="0" y="509"/>
                  </a:lnTo>
                  <a:lnTo>
                    <a:pt x="0" y="1186"/>
                  </a:lnTo>
                  <a:lnTo>
                    <a:pt x="96" y="1180"/>
                  </a:lnTo>
                  <a:lnTo>
                    <a:pt x="323" y="118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bg-BG"/>
            </a:p>
          </p:txBody>
        </p:sp>
        <p:sp>
          <p:nvSpPr>
            <p:cNvPr id="9" name="Freeform 7"/>
            <p:cNvSpPr>
              <a:spLocks/>
            </p:cNvSpPr>
            <p:nvPr/>
          </p:nvSpPr>
          <p:spPr bwMode="hidden">
            <a:xfrm>
              <a:off x="3188" y="1"/>
              <a:ext cx="2570" cy="2266"/>
            </a:xfrm>
            <a:custGeom>
              <a:avLst/>
              <a:gdLst>
                <a:gd name="T0" fmla="*/ 859 w 2570"/>
                <a:gd name="T1" fmla="*/ 612 h 2266"/>
                <a:gd name="T2" fmla="*/ 1087 w 2570"/>
                <a:gd name="T3" fmla="*/ 853 h 2266"/>
                <a:gd name="T4" fmla="*/ 961 w 2570"/>
                <a:gd name="T5" fmla="*/ 913 h 2266"/>
                <a:gd name="T6" fmla="*/ 786 w 2570"/>
                <a:gd name="T7" fmla="*/ 883 h 2266"/>
                <a:gd name="T8" fmla="*/ 450 w 2570"/>
                <a:gd name="T9" fmla="*/ 931 h 2266"/>
                <a:gd name="T10" fmla="*/ 150 w 2570"/>
                <a:gd name="T11" fmla="*/ 1075 h 2266"/>
                <a:gd name="T12" fmla="*/ 78 w 2570"/>
                <a:gd name="T13" fmla="*/ 1165 h 2266"/>
                <a:gd name="T14" fmla="*/ 361 w 2570"/>
                <a:gd name="T15" fmla="*/ 1256 h 2266"/>
                <a:gd name="T16" fmla="*/ 444 w 2570"/>
                <a:gd name="T17" fmla="*/ 1316 h 2266"/>
                <a:gd name="T18" fmla="*/ 697 w 2570"/>
                <a:gd name="T19" fmla="*/ 1400 h 2266"/>
                <a:gd name="T20" fmla="*/ 1026 w 2570"/>
                <a:gd name="T21" fmla="*/ 1346 h 2266"/>
                <a:gd name="T22" fmla="*/ 991 w 2570"/>
                <a:gd name="T23" fmla="*/ 1412 h 2266"/>
                <a:gd name="T24" fmla="*/ 804 w 2570"/>
                <a:gd name="T25" fmla="*/ 1574 h 2266"/>
                <a:gd name="T26" fmla="*/ 726 w 2570"/>
                <a:gd name="T27" fmla="*/ 1718 h 2266"/>
                <a:gd name="T28" fmla="*/ 768 w 2570"/>
                <a:gd name="T29" fmla="*/ 1742 h 2266"/>
                <a:gd name="T30" fmla="*/ 865 w 2570"/>
                <a:gd name="T31" fmla="*/ 1693 h 2266"/>
                <a:gd name="T32" fmla="*/ 991 w 2570"/>
                <a:gd name="T33" fmla="*/ 1699 h 2266"/>
                <a:gd name="T34" fmla="*/ 1135 w 2570"/>
                <a:gd name="T35" fmla="*/ 1627 h 2266"/>
                <a:gd name="T36" fmla="*/ 1183 w 2570"/>
                <a:gd name="T37" fmla="*/ 1669 h 2266"/>
                <a:gd name="T38" fmla="*/ 1399 w 2570"/>
                <a:gd name="T39" fmla="*/ 1436 h 2266"/>
                <a:gd name="T40" fmla="*/ 1615 w 2570"/>
                <a:gd name="T41" fmla="*/ 1334 h 2266"/>
                <a:gd name="T42" fmla="*/ 1645 w 2570"/>
                <a:gd name="T43" fmla="*/ 1370 h 2266"/>
                <a:gd name="T44" fmla="*/ 1681 w 2570"/>
                <a:gd name="T45" fmla="*/ 1430 h 2266"/>
                <a:gd name="T46" fmla="*/ 1699 w 2570"/>
                <a:gd name="T47" fmla="*/ 1466 h 2266"/>
                <a:gd name="T48" fmla="*/ 1747 w 2570"/>
                <a:gd name="T49" fmla="*/ 1550 h 2266"/>
                <a:gd name="T50" fmla="*/ 1772 w 2570"/>
                <a:gd name="T51" fmla="*/ 1586 h 2266"/>
                <a:gd name="T52" fmla="*/ 2124 w 2570"/>
                <a:gd name="T53" fmla="*/ 2248 h 2266"/>
                <a:gd name="T54" fmla="*/ 1693 w 2570"/>
                <a:gd name="T55" fmla="*/ 1322 h 2266"/>
                <a:gd name="T56" fmla="*/ 1861 w 2570"/>
                <a:gd name="T57" fmla="*/ 1165 h 2266"/>
                <a:gd name="T58" fmla="*/ 2173 w 2570"/>
                <a:gd name="T59" fmla="*/ 1099 h 2266"/>
                <a:gd name="T60" fmla="*/ 2390 w 2570"/>
                <a:gd name="T61" fmla="*/ 1009 h 2266"/>
                <a:gd name="T62" fmla="*/ 2570 w 2570"/>
                <a:gd name="T63" fmla="*/ 805 h 2266"/>
                <a:gd name="T64" fmla="*/ 2342 w 2570"/>
                <a:gd name="T65" fmla="*/ 781 h 2266"/>
                <a:gd name="T66" fmla="*/ 2114 w 2570"/>
                <a:gd name="T67" fmla="*/ 763 h 2266"/>
                <a:gd name="T68" fmla="*/ 2408 w 2570"/>
                <a:gd name="T69" fmla="*/ 433 h 2266"/>
                <a:gd name="T70" fmla="*/ 2426 w 2570"/>
                <a:gd name="T71" fmla="*/ 421 h 2266"/>
                <a:gd name="T72" fmla="*/ 2474 w 2570"/>
                <a:gd name="T73" fmla="*/ 379 h 2266"/>
                <a:gd name="T74" fmla="*/ 2492 w 2570"/>
                <a:gd name="T75" fmla="*/ 355 h 2266"/>
                <a:gd name="T76" fmla="*/ 2474 w 2570"/>
                <a:gd name="T77" fmla="*/ 337 h 2266"/>
                <a:gd name="T78" fmla="*/ 2474 w 2570"/>
                <a:gd name="T79" fmla="*/ 271 h 2266"/>
                <a:gd name="T80" fmla="*/ 2492 w 2570"/>
                <a:gd name="T81" fmla="*/ 192 h 2266"/>
                <a:gd name="T82" fmla="*/ 2504 w 2570"/>
                <a:gd name="T83" fmla="*/ 132 h 2266"/>
                <a:gd name="T84" fmla="*/ 2492 w 2570"/>
                <a:gd name="T85" fmla="*/ 36 h 2266"/>
                <a:gd name="T86" fmla="*/ 2492 w 2570"/>
                <a:gd name="T87" fmla="*/ 24 h 2266"/>
                <a:gd name="T88" fmla="*/ 2102 w 2570"/>
                <a:gd name="T89" fmla="*/ 0 h 2266"/>
                <a:gd name="T90" fmla="*/ 1909 w 2570"/>
                <a:gd name="T91" fmla="*/ 90 h 2266"/>
                <a:gd name="T92" fmla="*/ 1747 w 2570"/>
                <a:gd name="T93" fmla="*/ 535 h 2266"/>
                <a:gd name="T94" fmla="*/ 1711 w 2570"/>
                <a:gd name="T95" fmla="*/ 469 h 2266"/>
                <a:gd name="T96" fmla="*/ 1633 w 2570"/>
                <a:gd name="T97" fmla="*/ 144 h 2266"/>
                <a:gd name="T98" fmla="*/ 1579 w 2570"/>
                <a:gd name="T99" fmla="*/ 0 h 2266"/>
                <a:gd name="T100" fmla="*/ 738 w 2570"/>
                <a:gd name="T101" fmla="*/ 186 h 2266"/>
                <a:gd name="T102" fmla="*/ 756 w 2570"/>
                <a:gd name="T103" fmla="*/ 463 h 226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0" t="0" r="r" b="b"/>
              <a:pathLst>
                <a:path w="2570" h="2266">
                  <a:moveTo>
                    <a:pt x="756" y="463"/>
                  </a:moveTo>
                  <a:lnTo>
                    <a:pt x="859" y="612"/>
                  </a:lnTo>
                  <a:lnTo>
                    <a:pt x="937" y="720"/>
                  </a:lnTo>
                  <a:lnTo>
                    <a:pt x="1087" y="853"/>
                  </a:lnTo>
                  <a:lnTo>
                    <a:pt x="1105" y="907"/>
                  </a:lnTo>
                  <a:lnTo>
                    <a:pt x="961" y="913"/>
                  </a:lnTo>
                  <a:lnTo>
                    <a:pt x="895" y="901"/>
                  </a:lnTo>
                  <a:lnTo>
                    <a:pt x="786" y="883"/>
                  </a:lnTo>
                  <a:lnTo>
                    <a:pt x="637" y="859"/>
                  </a:lnTo>
                  <a:lnTo>
                    <a:pt x="450" y="931"/>
                  </a:lnTo>
                  <a:lnTo>
                    <a:pt x="306" y="1021"/>
                  </a:lnTo>
                  <a:lnTo>
                    <a:pt x="150" y="1075"/>
                  </a:lnTo>
                  <a:lnTo>
                    <a:pt x="0" y="1153"/>
                  </a:lnTo>
                  <a:lnTo>
                    <a:pt x="78" y="1165"/>
                  </a:lnTo>
                  <a:lnTo>
                    <a:pt x="264" y="1220"/>
                  </a:lnTo>
                  <a:lnTo>
                    <a:pt x="361" y="1256"/>
                  </a:lnTo>
                  <a:lnTo>
                    <a:pt x="367" y="1298"/>
                  </a:lnTo>
                  <a:lnTo>
                    <a:pt x="444" y="1316"/>
                  </a:lnTo>
                  <a:lnTo>
                    <a:pt x="558" y="1400"/>
                  </a:lnTo>
                  <a:lnTo>
                    <a:pt x="697" y="1400"/>
                  </a:lnTo>
                  <a:lnTo>
                    <a:pt x="895" y="1346"/>
                  </a:lnTo>
                  <a:lnTo>
                    <a:pt x="1026" y="1346"/>
                  </a:lnTo>
                  <a:lnTo>
                    <a:pt x="1147" y="1358"/>
                  </a:lnTo>
                  <a:lnTo>
                    <a:pt x="991" y="1412"/>
                  </a:lnTo>
                  <a:lnTo>
                    <a:pt x="804" y="1538"/>
                  </a:lnTo>
                  <a:lnTo>
                    <a:pt x="804" y="1574"/>
                  </a:lnTo>
                  <a:lnTo>
                    <a:pt x="762" y="1645"/>
                  </a:lnTo>
                  <a:lnTo>
                    <a:pt x="726" y="1718"/>
                  </a:lnTo>
                  <a:lnTo>
                    <a:pt x="732" y="1754"/>
                  </a:lnTo>
                  <a:lnTo>
                    <a:pt x="768" y="1742"/>
                  </a:lnTo>
                  <a:lnTo>
                    <a:pt x="829" y="1730"/>
                  </a:lnTo>
                  <a:lnTo>
                    <a:pt x="865" y="1693"/>
                  </a:lnTo>
                  <a:lnTo>
                    <a:pt x="925" y="1663"/>
                  </a:lnTo>
                  <a:lnTo>
                    <a:pt x="991" y="1699"/>
                  </a:lnTo>
                  <a:lnTo>
                    <a:pt x="1087" y="1675"/>
                  </a:lnTo>
                  <a:lnTo>
                    <a:pt x="1135" y="1627"/>
                  </a:lnTo>
                  <a:lnTo>
                    <a:pt x="1147" y="1687"/>
                  </a:lnTo>
                  <a:lnTo>
                    <a:pt x="1183" y="1669"/>
                  </a:lnTo>
                  <a:lnTo>
                    <a:pt x="1333" y="1514"/>
                  </a:lnTo>
                  <a:lnTo>
                    <a:pt x="1399" y="1436"/>
                  </a:lnTo>
                  <a:lnTo>
                    <a:pt x="1526" y="1382"/>
                  </a:lnTo>
                  <a:lnTo>
                    <a:pt x="1615" y="1334"/>
                  </a:lnTo>
                  <a:lnTo>
                    <a:pt x="1627" y="1346"/>
                  </a:lnTo>
                  <a:lnTo>
                    <a:pt x="1645" y="1370"/>
                  </a:lnTo>
                  <a:lnTo>
                    <a:pt x="1669" y="1400"/>
                  </a:lnTo>
                  <a:lnTo>
                    <a:pt x="1681" y="1430"/>
                  </a:lnTo>
                  <a:lnTo>
                    <a:pt x="1687" y="1448"/>
                  </a:lnTo>
                  <a:lnTo>
                    <a:pt x="1699" y="1466"/>
                  </a:lnTo>
                  <a:lnTo>
                    <a:pt x="1729" y="1520"/>
                  </a:lnTo>
                  <a:lnTo>
                    <a:pt x="1747" y="1550"/>
                  </a:lnTo>
                  <a:lnTo>
                    <a:pt x="1766" y="1574"/>
                  </a:lnTo>
                  <a:lnTo>
                    <a:pt x="1772" y="1586"/>
                  </a:lnTo>
                  <a:lnTo>
                    <a:pt x="1778" y="1592"/>
                  </a:lnTo>
                  <a:lnTo>
                    <a:pt x="2124" y="2248"/>
                  </a:lnTo>
                  <a:lnTo>
                    <a:pt x="2215" y="2266"/>
                  </a:lnTo>
                  <a:lnTo>
                    <a:pt x="1693" y="1322"/>
                  </a:lnTo>
                  <a:lnTo>
                    <a:pt x="1723" y="1262"/>
                  </a:lnTo>
                  <a:lnTo>
                    <a:pt x="1861" y="1165"/>
                  </a:lnTo>
                  <a:lnTo>
                    <a:pt x="1988" y="1129"/>
                  </a:lnTo>
                  <a:lnTo>
                    <a:pt x="2173" y="1099"/>
                  </a:lnTo>
                  <a:lnTo>
                    <a:pt x="2318" y="1075"/>
                  </a:lnTo>
                  <a:lnTo>
                    <a:pt x="2390" y="1009"/>
                  </a:lnTo>
                  <a:lnTo>
                    <a:pt x="2570" y="895"/>
                  </a:lnTo>
                  <a:lnTo>
                    <a:pt x="2570" y="805"/>
                  </a:lnTo>
                  <a:lnTo>
                    <a:pt x="2516" y="787"/>
                  </a:lnTo>
                  <a:lnTo>
                    <a:pt x="2342" y="781"/>
                  </a:lnTo>
                  <a:lnTo>
                    <a:pt x="2042" y="871"/>
                  </a:lnTo>
                  <a:lnTo>
                    <a:pt x="2114" y="763"/>
                  </a:lnTo>
                  <a:lnTo>
                    <a:pt x="2264" y="624"/>
                  </a:lnTo>
                  <a:lnTo>
                    <a:pt x="2408" y="433"/>
                  </a:lnTo>
                  <a:lnTo>
                    <a:pt x="2414" y="433"/>
                  </a:lnTo>
                  <a:lnTo>
                    <a:pt x="2426" y="421"/>
                  </a:lnTo>
                  <a:lnTo>
                    <a:pt x="2456" y="397"/>
                  </a:lnTo>
                  <a:lnTo>
                    <a:pt x="2474" y="379"/>
                  </a:lnTo>
                  <a:lnTo>
                    <a:pt x="2486" y="367"/>
                  </a:lnTo>
                  <a:lnTo>
                    <a:pt x="2492" y="355"/>
                  </a:lnTo>
                  <a:lnTo>
                    <a:pt x="2486" y="349"/>
                  </a:lnTo>
                  <a:lnTo>
                    <a:pt x="2474" y="337"/>
                  </a:lnTo>
                  <a:lnTo>
                    <a:pt x="2474" y="307"/>
                  </a:lnTo>
                  <a:lnTo>
                    <a:pt x="2474" y="271"/>
                  </a:lnTo>
                  <a:lnTo>
                    <a:pt x="2480" y="228"/>
                  </a:lnTo>
                  <a:lnTo>
                    <a:pt x="2492" y="192"/>
                  </a:lnTo>
                  <a:lnTo>
                    <a:pt x="2498" y="156"/>
                  </a:lnTo>
                  <a:lnTo>
                    <a:pt x="2504" y="132"/>
                  </a:lnTo>
                  <a:lnTo>
                    <a:pt x="2504" y="126"/>
                  </a:lnTo>
                  <a:lnTo>
                    <a:pt x="2492" y="36"/>
                  </a:lnTo>
                  <a:lnTo>
                    <a:pt x="2492" y="24"/>
                  </a:lnTo>
                  <a:lnTo>
                    <a:pt x="2498" y="0"/>
                  </a:lnTo>
                  <a:lnTo>
                    <a:pt x="2102" y="0"/>
                  </a:lnTo>
                  <a:lnTo>
                    <a:pt x="2006" y="60"/>
                  </a:lnTo>
                  <a:lnTo>
                    <a:pt x="1909" y="90"/>
                  </a:lnTo>
                  <a:lnTo>
                    <a:pt x="1808" y="337"/>
                  </a:lnTo>
                  <a:lnTo>
                    <a:pt x="1747" y="535"/>
                  </a:lnTo>
                  <a:lnTo>
                    <a:pt x="1687" y="588"/>
                  </a:lnTo>
                  <a:lnTo>
                    <a:pt x="1711" y="469"/>
                  </a:lnTo>
                  <a:lnTo>
                    <a:pt x="1687" y="343"/>
                  </a:lnTo>
                  <a:lnTo>
                    <a:pt x="1633" y="144"/>
                  </a:lnTo>
                  <a:lnTo>
                    <a:pt x="1585" y="12"/>
                  </a:lnTo>
                  <a:lnTo>
                    <a:pt x="1579" y="0"/>
                  </a:lnTo>
                  <a:lnTo>
                    <a:pt x="786" y="0"/>
                  </a:lnTo>
                  <a:lnTo>
                    <a:pt x="738" y="186"/>
                  </a:lnTo>
                  <a:lnTo>
                    <a:pt x="756" y="463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bg-BG"/>
            </a:p>
          </p:txBody>
        </p:sp>
        <p:sp>
          <p:nvSpPr>
            <p:cNvPr id="10" name="Freeform 8"/>
            <p:cNvSpPr>
              <a:spLocks/>
            </p:cNvSpPr>
            <p:nvPr/>
          </p:nvSpPr>
          <p:spPr bwMode="hidden">
            <a:xfrm>
              <a:off x="3525" y="1"/>
              <a:ext cx="2185" cy="1508"/>
            </a:xfrm>
            <a:custGeom>
              <a:avLst/>
              <a:gdLst>
                <a:gd name="T0" fmla="*/ 1042 w 2176"/>
                <a:gd name="T1" fmla="*/ 771 h 1505"/>
                <a:gd name="T2" fmla="*/ 1200 w 2176"/>
                <a:gd name="T3" fmla="*/ 1239 h 1505"/>
                <a:gd name="T4" fmla="*/ 964 w 2176"/>
                <a:gd name="T5" fmla="*/ 1197 h 1505"/>
                <a:gd name="T6" fmla="*/ 729 w 2176"/>
                <a:gd name="T7" fmla="*/ 1131 h 1505"/>
                <a:gd name="T8" fmla="*/ 446 w 2176"/>
                <a:gd name="T9" fmla="*/ 1113 h 1505"/>
                <a:gd name="T10" fmla="*/ 0 w 2176"/>
                <a:gd name="T11" fmla="*/ 1083 h 1505"/>
                <a:gd name="T12" fmla="*/ 30 w 2176"/>
                <a:gd name="T13" fmla="*/ 1119 h 1505"/>
                <a:gd name="T14" fmla="*/ 500 w 2176"/>
                <a:gd name="T15" fmla="*/ 1137 h 1505"/>
                <a:gd name="T16" fmla="*/ 783 w 2176"/>
                <a:gd name="T17" fmla="*/ 1191 h 1505"/>
                <a:gd name="T18" fmla="*/ 1140 w 2176"/>
                <a:gd name="T19" fmla="*/ 1307 h 1505"/>
                <a:gd name="T20" fmla="*/ 1078 w 2176"/>
                <a:gd name="T21" fmla="*/ 1325 h 1505"/>
                <a:gd name="T22" fmla="*/ 717 w 2176"/>
                <a:gd name="T23" fmla="*/ 1511 h 1505"/>
                <a:gd name="T24" fmla="*/ 771 w 2176"/>
                <a:gd name="T25" fmla="*/ 1487 h 1505"/>
                <a:gd name="T26" fmla="*/ 869 w 2176"/>
                <a:gd name="T27" fmla="*/ 1445 h 1505"/>
                <a:gd name="T28" fmla="*/ 1030 w 2176"/>
                <a:gd name="T29" fmla="*/ 1361 h 1505"/>
                <a:gd name="T30" fmla="*/ 1224 w 2176"/>
                <a:gd name="T31" fmla="*/ 1301 h 1505"/>
                <a:gd name="T32" fmla="*/ 1277 w 2176"/>
                <a:gd name="T33" fmla="*/ 1227 h 1505"/>
                <a:gd name="T34" fmla="*/ 1646 w 2176"/>
                <a:gd name="T35" fmla="*/ 1047 h 1505"/>
                <a:gd name="T36" fmla="*/ 1947 w 2176"/>
                <a:gd name="T37" fmla="*/ 957 h 1505"/>
                <a:gd name="T38" fmla="*/ 2194 w 2176"/>
                <a:gd name="T39" fmla="*/ 825 h 1505"/>
                <a:gd name="T40" fmla="*/ 1977 w 2176"/>
                <a:gd name="T41" fmla="*/ 915 h 1505"/>
                <a:gd name="T42" fmla="*/ 1670 w 2176"/>
                <a:gd name="T43" fmla="*/ 993 h 1505"/>
                <a:gd name="T44" fmla="*/ 1351 w 2176"/>
                <a:gd name="T45" fmla="*/ 1155 h 1505"/>
                <a:gd name="T46" fmla="*/ 1513 w 2176"/>
                <a:gd name="T47" fmla="*/ 909 h 1505"/>
                <a:gd name="T48" fmla="*/ 1634 w 2176"/>
                <a:gd name="T49" fmla="*/ 547 h 1505"/>
                <a:gd name="T50" fmla="*/ 1754 w 2176"/>
                <a:gd name="T51" fmla="*/ 374 h 1505"/>
                <a:gd name="T52" fmla="*/ 1995 w 2176"/>
                <a:gd name="T53" fmla="*/ 60 h 1505"/>
                <a:gd name="T54" fmla="*/ 2019 w 2176"/>
                <a:gd name="T55" fmla="*/ 0 h 1505"/>
                <a:gd name="T56" fmla="*/ 1989 w 2176"/>
                <a:gd name="T57" fmla="*/ 0 h 1505"/>
                <a:gd name="T58" fmla="*/ 1610 w 2176"/>
                <a:gd name="T59" fmla="*/ 482 h 1505"/>
                <a:gd name="T60" fmla="*/ 1489 w 2176"/>
                <a:gd name="T61" fmla="*/ 891 h 1505"/>
                <a:gd name="T62" fmla="*/ 1265 w 2176"/>
                <a:gd name="T63" fmla="*/ 1179 h 1505"/>
                <a:gd name="T64" fmla="*/ 1140 w 2176"/>
                <a:gd name="T65" fmla="*/ 909 h 1505"/>
                <a:gd name="T66" fmla="*/ 1018 w 2176"/>
                <a:gd name="T67" fmla="*/ 542 h 1505"/>
                <a:gd name="T68" fmla="*/ 893 w 2176"/>
                <a:gd name="T69" fmla="*/ 222 h 1505"/>
                <a:gd name="T70" fmla="*/ 795 w 2176"/>
                <a:gd name="T71" fmla="*/ 0 h 1505"/>
                <a:gd name="T72" fmla="*/ 759 w 2176"/>
                <a:gd name="T73" fmla="*/ 0 h 1505"/>
                <a:gd name="T74" fmla="*/ 911 w 2176"/>
                <a:gd name="T75" fmla="*/ 356 h 1505"/>
                <a:gd name="T76" fmla="*/ 1042 w 2176"/>
                <a:gd name="T77" fmla="*/ 771 h 1505"/>
                <a:gd name="T78" fmla="*/ 1042 w 2176"/>
                <a:gd name="T79" fmla="*/ 771 h 1505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0" t="0" r="r" b="b"/>
              <a:pathLst>
                <a:path w="2176" h="1505">
                  <a:moveTo>
                    <a:pt x="1034" y="767"/>
                  </a:moveTo>
                  <a:lnTo>
                    <a:pt x="1190" y="1235"/>
                  </a:lnTo>
                  <a:lnTo>
                    <a:pt x="956" y="1193"/>
                  </a:lnTo>
                  <a:lnTo>
                    <a:pt x="723" y="1127"/>
                  </a:lnTo>
                  <a:lnTo>
                    <a:pt x="442" y="1109"/>
                  </a:lnTo>
                  <a:lnTo>
                    <a:pt x="0" y="1079"/>
                  </a:lnTo>
                  <a:lnTo>
                    <a:pt x="30" y="1115"/>
                  </a:lnTo>
                  <a:lnTo>
                    <a:pt x="496" y="1133"/>
                  </a:lnTo>
                  <a:lnTo>
                    <a:pt x="777" y="1187"/>
                  </a:lnTo>
                  <a:lnTo>
                    <a:pt x="1130" y="1301"/>
                  </a:lnTo>
                  <a:lnTo>
                    <a:pt x="1070" y="1319"/>
                  </a:lnTo>
                  <a:lnTo>
                    <a:pt x="711" y="1505"/>
                  </a:lnTo>
                  <a:lnTo>
                    <a:pt x="765" y="1481"/>
                  </a:lnTo>
                  <a:lnTo>
                    <a:pt x="861" y="1439"/>
                  </a:lnTo>
                  <a:lnTo>
                    <a:pt x="1022" y="1355"/>
                  </a:lnTo>
                  <a:lnTo>
                    <a:pt x="1214" y="1295"/>
                  </a:lnTo>
                  <a:lnTo>
                    <a:pt x="1267" y="1223"/>
                  </a:lnTo>
                  <a:lnTo>
                    <a:pt x="1632" y="1043"/>
                  </a:lnTo>
                  <a:lnTo>
                    <a:pt x="1931" y="953"/>
                  </a:lnTo>
                  <a:lnTo>
                    <a:pt x="2176" y="821"/>
                  </a:lnTo>
                  <a:lnTo>
                    <a:pt x="1961" y="911"/>
                  </a:lnTo>
                  <a:lnTo>
                    <a:pt x="1656" y="989"/>
                  </a:lnTo>
                  <a:lnTo>
                    <a:pt x="1339" y="1151"/>
                  </a:lnTo>
                  <a:lnTo>
                    <a:pt x="1501" y="905"/>
                  </a:lnTo>
                  <a:lnTo>
                    <a:pt x="1620" y="545"/>
                  </a:lnTo>
                  <a:lnTo>
                    <a:pt x="1740" y="372"/>
                  </a:lnTo>
                  <a:lnTo>
                    <a:pt x="1979" y="60"/>
                  </a:lnTo>
                  <a:lnTo>
                    <a:pt x="2003" y="0"/>
                  </a:lnTo>
                  <a:lnTo>
                    <a:pt x="1973" y="0"/>
                  </a:lnTo>
                  <a:lnTo>
                    <a:pt x="1596" y="480"/>
                  </a:lnTo>
                  <a:lnTo>
                    <a:pt x="1477" y="887"/>
                  </a:lnTo>
                  <a:lnTo>
                    <a:pt x="1255" y="1175"/>
                  </a:lnTo>
                  <a:lnTo>
                    <a:pt x="1130" y="905"/>
                  </a:lnTo>
                  <a:lnTo>
                    <a:pt x="1010" y="540"/>
                  </a:lnTo>
                  <a:lnTo>
                    <a:pt x="885" y="222"/>
                  </a:lnTo>
                  <a:lnTo>
                    <a:pt x="789" y="0"/>
                  </a:lnTo>
                  <a:lnTo>
                    <a:pt x="753" y="0"/>
                  </a:lnTo>
                  <a:lnTo>
                    <a:pt x="903" y="354"/>
                  </a:lnTo>
                  <a:lnTo>
                    <a:pt x="1034" y="767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bg-BG"/>
            </a:p>
          </p:txBody>
        </p:sp>
        <p:sp>
          <p:nvSpPr>
            <p:cNvPr id="11" name="Freeform 9"/>
            <p:cNvSpPr>
              <a:spLocks/>
            </p:cNvSpPr>
            <p:nvPr/>
          </p:nvSpPr>
          <p:spPr bwMode="hidden">
            <a:xfrm>
              <a:off x="0" y="649"/>
              <a:ext cx="816" cy="806"/>
            </a:xfrm>
            <a:custGeom>
              <a:avLst/>
              <a:gdLst>
                <a:gd name="T0" fmla="*/ 163 w 813"/>
                <a:gd name="T1" fmla="*/ 566 h 804"/>
                <a:gd name="T2" fmla="*/ 331 w 813"/>
                <a:gd name="T3" fmla="*/ 440 h 804"/>
                <a:gd name="T4" fmla="*/ 650 w 813"/>
                <a:gd name="T5" fmla="*/ 218 h 804"/>
                <a:gd name="T6" fmla="*/ 819 w 813"/>
                <a:gd name="T7" fmla="*/ 0 h 804"/>
                <a:gd name="T8" fmla="*/ 681 w 813"/>
                <a:gd name="T9" fmla="*/ 150 h 804"/>
                <a:gd name="T10" fmla="*/ 146 w 813"/>
                <a:gd name="T11" fmla="*/ 506 h 804"/>
                <a:gd name="T12" fmla="*/ 0 w 813"/>
                <a:gd name="T13" fmla="*/ 736 h 804"/>
                <a:gd name="T14" fmla="*/ 0 w 813"/>
                <a:gd name="T15" fmla="*/ 808 h 804"/>
                <a:gd name="T16" fmla="*/ 163 w 813"/>
                <a:gd name="T17" fmla="*/ 566 h 804"/>
                <a:gd name="T18" fmla="*/ 163 w 813"/>
                <a:gd name="T19" fmla="*/ 566 h 804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813" h="804">
                  <a:moveTo>
                    <a:pt x="161" y="564"/>
                  </a:moveTo>
                  <a:lnTo>
                    <a:pt x="329" y="438"/>
                  </a:lnTo>
                  <a:lnTo>
                    <a:pt x="646" y="216"/>
                  </a:lnTo>
                  <a:lnTo>
                    <a:pt x="813" y="0"/>
                  </a:lnTo>
                  <a:lnTo>
                    <a:pt x="676" y="150"/>
                  </a:lnTo>
                  <a:lnTo>
                    <a:pt x="144" y="504"/>
                  </a:lnTo>
                  <a:lnTo>
                    <a:pt x="0" y="732"/>
                  </a:lnTo>
                  <a:lnTo>
                    <a:pt x="0" y="804"/>
                  </a:lnTo>
                  <a:lnTo>
                    <a:pt x="161" y="564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bg-BG"/>
            </a:p>
          </p:txBody>
        </p:sp>
        <p:sp>
          <p:nvSpPr>
            <p:cNvPr id="12" name="Freeform 10"/>
            <p:cNvSpPr>
              <a:spLocks/>
            </p:cNvSpPr>
            <p:nvPr/>
          </p:nvSpPr>
          <p:spPr bwMode="hidden">
            <a:xfrm>
              <a:off x="0" y="1545"/>
              <a:ext cx="762" cy="107"/>
            </a:xfrm>
            <a:custGeom>
              <a:avLst/>
              <a:gdLst>
                <a:gd name="T0" fmla="*/ 464 w 759"/>
                <a:gd name="T1" fmla="*/ 66 h 107"/>
                <a:gd name="T2" fmla="*/ 765 w 759"/>
                <a:gd name="T3" fmla="*/ 0 h 107"/>
                <a:gd name="T4" fmla="*/ 500 w 759"/>
                <a:gd name="T5" fmla="*/ 36 h 107"/>
                <a:gd name="T6" fmla="*/ 140 w 759"/>
                <a:gd name="T7" fmla="*/ 48 h 107"/>
                <a:gd name="T8" fmla="*/ 0 w 759"/>
                <a:gd name="T9" fmla="*/ 78 h 107"/>
                <a:gd name="T10" fmla="*/ 0 w 759"/>
                <a:gd name="T11" fmla="*/ 107 h 107"/>
                <a:gd name="T12" fmla="*/ 96 w 759"/>
                <a:gd name="T13" fmla="*/ 89 h 107"/>
                <a:gd name="T14" fmla="*/ 464 w 759"/>
                <a:gd name="T15" fmla="*/ 66 h 107"/>
                <a:gd name="T16" fmla="*/ 464 w 759"/>
                <a:gd name="T17" fmla="*/ 66 h 107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759" h="107">
                  <a:moveTo>
                    <a:pt x="460" y="66"/>
                  </a:moveTo>
                  <a:lnTo>
                    <a:pt x="759" y="0"/>
                  </a:lnTo>
                  <a:lnTo>
                    <a:pt x="496" y="36"/>
                  </a:lnTo>
                  <a:lnTo>
                    <a:pt x="138" y="48"/>
                  </a:lnTo>
                  <a:lnTo>
                    <a:pt x="0" y="78"/>
                  </a:lnTo>
                  <a:lnTo>
                    <a:pt x="0" y="107"/>
                  </a:lnTo>
                  <a:lnTo>
                    <a:pt x="96" y="89"/>
                  </a:lnTo>
                  <a:lnTo>
                    <a:pt x="460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bg-BG"/>
            </a:p>
          </p:txBody>
        </p:sp>
        <p:sp>
          <p:nvSpPr>
            <p:cNvPr id="13" name="Freeform 11"/>
            <p:cNvSpPr>
              <a:spLocks/>
            </p:cNvSpPr>
            <p:nvPr/>
          </p:nvSpPr>
          <p:spPr bwMode="hidden">
            <a:xfrm>
              <a:off x="2314" y="3431"/>
              <a:ext cx="3182" cy="745"/>
            </a:xfrm>
            <a:custGeom>
              <a:avLst/>
              <a:gdLst>
                <a:gd name="T0" fmla="*/ 1399 w 3169"/>
                <a:gd name="T1" fmla="*/ 241 h 743"/>
                <a:gd name="T2" fmla="*/ 1748 w 3169"/>
                <a:gd name="T3" fmla="*/ 235 h 743"/>
                <a:gd name="T4" fmla="*/ 2105 w 3169"/>
                <a:gd name="T5" fmla="*/ 253 h 743"/>
                <a:gd name="T6" fmla="*/ 2525 w 3169"/>
                <a:gd name="T7" fmla="*/ 235 h 743"/>
                <a:gd name="T8" fmla="*/ 3195 w 3169"/>
                <a:gd name="T9" fmla="*/ 206 h 743"/>
                <a:gd name="T10" fmla="*/ 3141 w 3169"/>
                <a:gd name="T11" fmla="*/ 188 h 743"/>
                <a:gd name="T12" fmla="*/ 2442 w 3169"/>
                <a:gd name="T13" fmla="*/ 223 h 743"/>
                <a:gd name="T14" fmla="*/ 2019 w 3169"/>
                <a:gd name="T15" fmla="*/ 223 h 743"/>
                <a:gd name="T16" fmla="*/ 1471 w 3169"/>
                <a:gd name="T17" fmla="*/ 188 h 743"/>
                <a:gd name="T18" fmla="*/ 1555 w 3169"/>
                <a:gd name="T19" fmla="*/ 168 h 743"/>
                <a:gd name="T20" fmla="*/ 2055 w 3169"/>
                <a:gd name="T21" fmla="*/ 0 h 743"/>
                <a:gd name="T22" fmla="*/ 1977 w 3169"/>
                <a:gd name="T23" fmla="*/ 24 h 743"/>
                <a:gd name="T24" fmla="*/ 1852 w 3169"/>
                <a:gd name="T25" fmla="*/ 66 h 743"/>
                <a:gd name="T26" fmla="*/ 1616 w 3169"/>
                <a:gd name="T27" fmla="*/ 138 h 743"/>
                <a:gd name="T28" fmla="*/ 1350 w 3169"/>
                <a:gd name="T29" fmla="*/ 200 h 743"/>
                <a:gd name="T30" fmla="*/ 1278 w 3169"/>
                <a:gd name="T31" fmla="*/ 253 h 743"/>
                <a:gd name="T32" fmla="*/ 771 w 3169"/>
                <a:gd name="T33" fmla="*/ 415 h 743"/>
                <a:gd name="T34" fmla="*/ 337 w 3169"/>
                <a:gd name="T35" fmla="*/ 505 h 743"/>
                <a:gd name="T36" fmla="*/ 0 w 3169"/>
                <a:gd name="T37" fmla="*/ 621 h 743"/>
                <a:gd name="T38" fmla="*/ 301 w 3169"/>
                <a:gd name="T39" fmla="*/ 541 h 743"/>
                <a:gd name="T40" fmla="*/ 741 w 3169"/>
                <a:gd name="T41" fmla="*/ 451 h 743"/>
                <a:gd name="T42" fmla="*/ 1188 w 3169"/>
                <a:gd name="T43" fmla="*/ 313 h 743"/>
                <a:gd name="T44" fmla="*/ 989 w 3169"/>
                <a:gd name="T45" fmla="*/ 493 h 743"/>
                <a:gd name="T46" fmla="*/ 875 w 3169"/>
                <a:gd name="T47" fmla="*/ 747 h 743"/>
                <a:gd name="T48" fmla="*/ 869 w 3169"/>
                <a:gd name="T49" fmla="*/ 747 h 743"/>
                <a:gd name="T50" fmla="*/ 941 w 3169"/>
                <a:gd name="T51" fmla="*/ 747 h 743"/>
                <a:gd name="T52" fmla="*/ 1030 w 3169"/>
                <a:gd name="T53" fmla="*/ 499 h 743"/>
                <a:gd name="T54" fmla="*/ 1307 w 3169"/>
                <a:gd name="T55" fmla="*/ 283 h 743"/>
                <a:gd name="T56" fmla="*/ 1543 w 3169"/>
                <a:gd name="T57" fmla="*/ 451 h 743"/>
                <a:gd name="T58" fmla="*/ 1784 w 3169"/>
                <a:gd name="T59" fmla="*/ 681 h 743"/>
                <a:gd name="T60" fmla="*/ 1870 w 3169"/>
                <a:gd name="T61" fmla="*/ 747 h 743"/>
                <a:gd name="T62" fmla="*/ 1935 w 3169"/>
                <a:gd name="T63" fmla="*/ 747 h 743"/>
                <a:gd name="T64" fmla="*/ 1706 w 3169"/>
                <a:gd name="T65" fmla="*/ 529 h 743"/>
                <a:gd name="T66" fmla="*/ 1399 w 3169"/>
                <a:gd name="T67" fmla="*/ 241 h 743"/>
                <a:gd name="T68" fmla="*/ 1399 w 3169"/>
                <a:gd name="T69" fmla="*/ 241 h 743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0" t="0" r="r" b="b"/>
              <a:pathLst>
                <a:path w="3169" h="743">
                  <a:moveTo>
                    <a:pt x="1387" y="239"/>
                  </a:moveTo>
                  <a:lnTo>
                    <a:pt x="1734" y="233"/>
                  </a:lnTo>
                  <a:lnTo>
                    <a:pt x="2087" y="251"/>
                  </a:lnTo>
                  <a:lnTo>
                    <a:pt x="2505" y="233"/>
                  </a:lnTo>
                  <a:lnTo>
                    <a:pt x="3169" y="204"/>
                  </a:lnTo>
                  <a:lnTo>
                    <a:pt x="3115" y="186"/>
                  </a:lnTo>
                  <a:lnTo>
                    <a:pt x="2422" y="221"/>
                  </a:lnTo>
                  <a:lnTo>
                    <a:pt x="2003" y="221"/>
                  </a:lnTo>
                  <a:lnTo>
                    <a:pt x="1459" y="186"/>
                  </a:lnTo>
                  <a:lnTo>
                    <a:pt x="1543" y="168"/>
                  </a:lnTo>
                  <a:lnTo>
                    <a:pt x="2039" y="0"/>
                  </a:lnTo>
                  <a:lnTo>
                    <a:pt x="1961" y="24"/>
                  </a:lnTo>
                  <a:lnTo>
                    <a:pt x="1836" y="66"/>
                  </a:lnTo>
                  <a:lnTo>
                    <a:pt x="1602" y="138"/>
                  </a:lnTo>
                  <a:lnTo>
                    <a:pt x="1339" y="198"/>
                  </a:lnTo>
                  <a:lnTo>
                    <a:pt x="1268" y="251"/>
                  </a:lnTo>
                  <a:lnTo>
                    <a:pt x="765" y="413"/>
                  </a:lnTo>
                  <a:lnTo>
                    <a:pt x="335" y="503"/>
                  </a:lnTo>
                  <a:lnTo>
                    <a:pt x="0" y="617"/>
                  </a:lnTo>
                  <a:lnTo>
                    <a:pt x="299" y="539"/>
                  </a:lnTo>
                  <a:lnTo>
                    <a:pt x="735" y="449"/>
                  </a:lnTo>
                  <a:lnTo>
                    <a:pt x="1178" y="311"/>
                  </a:lnTo>
                  <a:lnTo>
                    <a:pt x="981" y="491"/>
                  </a:lnTo>
                  <a:lnTo>
                    <a:pt x="867" y="743"/>
                  </a:lnTo>
                  <a:lnTo>
                    <a:pt x="861" y="743"/>
                  </a:lnTo>
                  <a:lnTo>
                    <a:pt x="933" y="743"/>
                  </a:lnTo>
                  <a:lnTo>
                    <a:pt x="1022" y="497"/>
                  </a:lnTo>
                  <a:lnTo>
                    <a:pt x="1297" y="281"/>
                  </a:lnTo>
                  <a:lnTo>
                    <a:pt x="1531" y="449"/>
                  </a:lnTo>
                  <a:lnTo>
                    <a:pt x="1770" y="677"/>
                  </a:lnTo>
                  <a:lnTo>
                    <a:pt x="1854" y="743"/>
                  </a:lnTo>
                  <a:lnTo>
                    <a:pt x="1919" y="743"/>
                  </a:lnTo>
                  <a:lnTo>
                    <a:pt x="1692" y="527"/>
                  </a:lnTo>
                  <a:lnTo>
                    <a:pt x="1387" y="239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bg-BG"/>
            </a:p>
          </p:txBody>
        </p:sp>
        <p:sp>
          <p:nvSpPr>
            <p:cNvPr id="14" name="Rectangle 12"/>
            <p:cNvSpPr>
              <a:spLocks noChangeArrowheads="1"/>
            </p:cNvSpPr>
            <p:nvPr/>
          </p:nvSpPr>
          <p:spPr bwMode="hidden">
            <a:xfrm>
              <a:off x="192" y="127"/>
              <a:ext cx="1" cy="1"/>
            </a:xfrm>
            <a:prstGeom prst="rect">
              <a:avLst/>
            </a:prstGeom>
            <a:solidFill>
              <a:srgbClr val="9A1E8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defRPr/>
              </a:pPr>
              <a:endParaRPr lang="bg-BG" altLang="bg-BG" smtClean="0"/>
            </a:p>
          </p:txBody>
        </p:sp>
        <p:sp>
          <p:nvSpPr>
            <p:cNvPr id="15" name="Rectangle 13"/>
            <p:cNvSpPr>
              <a:spLocks noChangeArrowheads="1"/>
            </p:cNvSpPr>
            <p:nvPr/>
          </p:nvSpPr>
          <p:spPr bwMode="hidden">
            <a:xfrm>
              <a:off x="204" y="131"/>
              <a:ext cx="1" cy="1"/>
            </a:xfrm>
            <a:prstGeom prst="rect">
              <a:avLst/>
            </a:prstGeom>
            <a:solidFill>
              <a:srgbClr val="9A1E8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defRPr/>
              </a:pPr>
              <a:endParaRPr lang="bg-BG" altLang="bg-BG" smtClean="0"/>
            </a:p>
          </p:txBody>
        </p:sp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0" y="4032"/>
              <a:ext cx="5760" cy="288"/>
            </a:xfrm>
            <a:custGeom>
              <a:avLst/>
              <a:gdLst/>
              <a:ahLst/>
              <a:cxnLst>
                <a:cxn ang="0">
                  <a:pos x="5740" y="288"/>
                </a:cxn>
                <a:cxn ang="0">
                  <a:pos x="0" y="288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288"/>
                </a:cxn>
                <a:cxn ang="0">
                  <a:pos x="5740" y="288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bg-BG"/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hidden">
            <a:xfrm>
              <a:off x="0" y="4032"/>
              <a:ext cx="5760" cy="336"/>
            </a:xfrm>
            <a:custGeom>
              <a:avLst/>
              <a:gdLst/>
              <a:ahLst/>
              <a:cxnLst>
                <a:cxn ang="0">
                  <a:pos x="5740" y="288"/>
                </a:cxn>
                <a:cxn ang="0">
                  <a:pos x="0" y="288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288"/>
                </a:cxn>
                <a:cxn ang="0">
                  <a:pos x="5740" y="288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bg-BG"/>
            </a:p>
          </p:txBody>
        </p:sp>
        <p:sp>
          <p:nvSpPr>
            <p:cNvPr id="18" name="Freeform 16"/>
            <p:cNvSpPr>
              <a:spLocks/>
            </p:cNvSpPr>
            <p:nvPr/>
          </p:nvSpPr>
          <p:spPr bwMode="hidden">
            <a:xfrm>
              <a:off x="0" y="0"/>
              <a:ext cx="5760" cy="288"/>
            </a:xfrm>
            <a:custGeom>
              <a:avLst/>
              <a:gdLst/>
              <a:ahLst/>
              <a:cxnLst>
                <a:cxn ang="0">
                  <a:pos x="5740" y="288"/>
                </a:cxn>
                <a:cxn ang="0">
                  <a:pos x="0" y="288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288"/>
                </a:cxn>
                <a:cxn ang="0">
                  <a:pos x="5740" y="288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56078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bg-BG"/>
            </a:p>
          </p:txBody>
        </p:sp>
        <p:sp>
          <p:nvSpPr>
            <p:cNvPr id="19" name="Freeform 17"/>
            <p:cNvSpPr>
              <a:spLocks/>
            </p:cNvSpPr>
            <p:nvPr/>
          </p:nvSpPr>
          <p:spPr bwMode="hidden">
            <a:xfrm>
              <a:off x="509" y="229"/>
              <a:ext cx="3188" cy="2024"/>
            </a:xfrm>
            <a:custGeom>
              <a:avLst/>
              <a:gdLst>
                <a:gd name="T0" fmla="*/ 871 w 3188"/>
                <a:gd name="T1" fmla="*/ 1423 h 2024"/>
                <a:gd name="T2" fmla="*/ 907 w 3188"/>
                <a:gd name="T3" fmla="*/ 1393 h 2024"/>
                <a:gd name="T4" fmla="*/ 991 w 3188"/>
                <a:gd name="T5" fmla="*/ 1320 h 2024"/>
                <a:gd name="T6" fmla="*/ 1033 w 3188"/>
                <a:gd name="T7" fmla="*/ 1297 h 2024"/>
                <a:gd name="T8" fmla="*/ 1086 w 3188"/>
                <a:gd name="T9" fmla="*/ 1249 h 2024"/>
                <a:gd name="T10" fmla="*/ 1123 w 3188"/>
                <a:gd name="T11" fmla="*/ 1219 h 2024"/>
                <a:gd name="T12" fmla="*/ 1057 w 3188"/>
                <a:gd name="T13" fmla="*/ 1153 h 2024"/>
                <a:gd name="T14" fmla="*/ 877 w 3188"/>
                <a:gd name="T15" fmla="*/ 1021 h 2024"/>
                <a:gd name="T16" fmla="*/ 655 w 3188"/>
                <a:gd name="T17" fmla="*/ 907 h 2024"/>
                <a:gd name="T18" fmla="*/ 655 w 3188"/>
                <a:gd name="T19" fmla="*/ 846 h 2024"/>
                <a:gd name="T20" fmla="*/ 643 w 3188"/>
                <a:gd name="T21" fmla="*/ 708 h 2024"/>
                <a:gd name="T22" fmla="*/ 552 w 3188"/>
                <a:gd name="T23" fmla="*/ 642 h 2024"/>
                <a:gd name="T24" fmla="*/ 510 w 3188"/>
                <a:gd name="T25" fmla="*/ 570 h 2024"/>
                <a:gd name="T26" fmla="*/ 637 w 3188"/>
                <a:gd name="T27" fmla="*/ 564 h 2024"/>
                <a:gd name="T28" fmla="*/ 763 w 3188"/>
                <a:gd name="T29" fmla="*/ 570 h 2024"/>
                <a:gd name="T30" fmla="*/ 1091 w 3188"/>
                <a:gd name="T31" fmla="*/ 850 h 2024"/>
                <a:gd name="T32" fmla="*/ 1009 w 3188"/>
                <a:gd name="T33" fmla="*/ 566 h 2024"/>
                <a:gd name="T34" fmla="*/ 1054 w 3188"/>
                <a:gd name="T35" fmla="*/ 265 h 2024"/>
                <a:gd name="T36" fmla="*/ 1249 w 3188"/>
                <a:gd name="T37" fmla="*/ 0 h 2024"/>
                <a:gd name="T38" fmla="*/ 1466 w 3188"/>
                <a:gd name="T39" fmla="*/ 292 h 2024"/>
                <a:gd name="T40" fmla="*/ 1475 w 3188"/>
                <a:gd name="T41" fmla="*/ 548 h 2024"/>
                <a:gd name="T42" fmla="*/ 1567 w 3188"/>
                <a:gd name="T43" fmla="*/ 630 h 2024"/>
                <a:gd name="T44" fmla="*/ 1795 w 3188"/>
                <a:gd name="T45" fmla="*/ 365 h 2024"/>
                <a:gd name="T46" fmla="*/ 2245 w 3188"/>
                <a:gd name="T47" fmla="*/ 150 h 2024"/>
                <a:gd name="T48" fmla="*/ 2618 w 3188"/>
                <a:gd name="T49" fmla="*/ 180 h 2024"/>
                <a:gd name="T50" fmla="*/ 3050 w 3188"/>
                <a:gd name="T51" fmla="*/ 150 h 2024"/>
                <a:gd name="T52" fmla="*/ 3140 w 3188"/>
                <a:gd name="T53" fmla="*/ 210 h 2024"/>
                <a:gd name="T54" fmla="*/ 2990 w 3188"/>
                <a:gd name="T55" fmla="*/ 210 h 2024"/>
                <a:gd name="T56" fmla="*/ 2834 w 3188"/>
                <a:gd name="T57" fmla="*/ 377 h 2024"/>
                <a:gd name="T58" fmla="*/ 2702 w 3188"/>
                <a:gd name="T59" fmla="*/ 648 h 2024"/>
                <a:gd name="T60" fmla="*/ 2582 w 3188"/>
                <a:gd name="T61" fmla="*/ 828 h 2024"/>
                <a:gd name="T62" fmla="*/ 2234 w 3188"/>
                <a:gd name="T63" fmla="*/ 1009 h 2024"/>
                <a:gd name="T64" fmla="*/ 1963 w 3188"/>
                <a:gd name="T65" fmla="*/ 1075 h 2024"/>
                <a:gd name="T66" fmla="*/ 2257 w 3188"/>
                <a:gd name="T67" fmla="*/ 1111 h 2024"/>
                <a:gd name="T68" fmla="*/ 2600 w 3188"/>
                <a:gd name="T69" fmla="*/ 1207 h 2024"/>
                <a:gd name="T70" fmla="*/ 2894 w 3188"/>
                <a:gd name="T71" fmla="*/ 1441 h 2024"/>
                <a:gd name="T72" fmla="*/ 3122 w 3188"/>
                <a:gd name="T73" fmla="*/ 1555 h 2024"/>
                <a:gd name="T74" fmla="*/ 3032 w 3188"/>
                <a:gd name="T75" fmla="*/ 1585 h 2024"/>
                <a:gd name="T76" fmla="*/ 3008 w 3188"/>
                <a:gd name="T77" fmla="*/ 1591 h 2024"/>
                <a:gd name="T78" fmla="*/ 2960 w 3188"/>
                <a:gd name="T79" fmla="*/ 1597 h 2024"/>
                <a:gd name="T80" fmla="*/ 2882 w 3188"/>
                <a:gd name="T81" fmla="*/ 1609 h 2024"/>
                <a:gd name="T82" fmla="*/ 2846 w 3188"/>
                <a:gd name="T83" fmla="*/ 1609 h 2024"/>
                <a:gd name="T84" fmla="*/ 2774 w 3188"/>
                <a:gd name="T85" fmla="*/ 1615 h 2024"/>
                <a:gd name="T86" fmla="*/ 2726 w 3188"/>
                <a:gd name="T87" fmla="*/ 1621 h 2024"/>
                <a:gd name="T88" fmla="*/ 2708 w 3188"/>
                <a:gd name="T89" fmla="*/ 1621 h 2024"/>
                <a:gd name="T90" fmla="*/ 2594 w 3188"/>
                <a:gd name="T91" fmla="*/ 1657 h 2024"/>
                <a:gd name="T92" fmla="*/ 2533 w 3188"/>
                <a:gd name="T93" fmla="*/ 1663 h 2024"/>
                <a:gd name="T94" fmla="*/ 2444 w 3188"/>
                <a:gd name="T95" fmla="*/ 1675 h 2024"/>
                <a:gd name="T96" fmla="*/ 2378 w 3188"/>
                <a:gd name="T97" fmla="*/ 1687 h 2024"/>
                <a:gd name="T98" fmla="*/ 2360 w 3188"/>
                <a:gd name="T99" fmla="*/ 1705 h 2024"/>
                <a:gd name="T100" fmla="*/ 2305 w 3188"/>
                <a:gd name="T101" fmla="*/ 1687 h 2024"/>
                <a:gd name="T102" fmla="*/ 2263 w 3188"/>
                <a:gd name="T103" fmla="*/ 1663 h 2024"/>
                <a:gd name="T104" fmla="*/ 2017 w 3188"/>
                <a:gd name="T105" fmla="*/ 1585 h 2024"/>
                <a:gd name="T106" fmla="*/ 1711 w 3188"/>
                <a:gd name="T107" fmla="*/ 1453 h 2024"/>
                <a:gd name="T108" fmla="*/ 1880 w 3188"/>
                <a:gd name="T109" fmla="*/ 1844 h 2024"/>
                <a:gd name="T110" fmla="*/ 1771 w 3188"/>
                <a:gd name="T111" fmla="*/ 1922 h 2024"/>
                <a:gd name="T112" fmla="*/ 1531 w 3188"/>
                <a:gd name="T113" fmla="*/ 1753 h 2024"/>
                <a:gd name="T114" fmla="*/ 1411 w 3188"/>
                <a:gd name="T115" fmla="*/ 1477 h 2024"/>
                <a:gd name="T116" fmla="*/ 1219 w 3188"/>
                <a:gd name="T117" fmla="*/ 1291 h 2024"/>
                <a:gd name="T118" fmla="*/ 127 w 3188"/>
                <a:gd name="T119" fmla="*/ 2006 h 2024"/>
                <a:gd name="T120" fmla="*/ 865 w 3188"/>
                <a:gd name="T121" fmla="*/ 1429 h 2024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0" t="0" r="r" b="b"/>
              <a:pathLst>
                <a:path w="3188" h="2024">
                  <a:moveTo>
                    <a:pt x="865" y="1429"/>
                  </a:moveTo>
                  <a:lnTo>
                    <a:pt x="871" y="1423"/>
                  </a:lnTo>
                  <a:lnTo>
                    <a:pt x="889" y="1411"/>
                  </a:lnTo>
                  <a:lnTo>
                    <a:pt x="907" y="1393"/>
                  </a:lnTo>
                  <a:lnTo>
                    <a:pt x="937" y="1369"/>
                  </a:lnTo>
                  <a:lnTo>
                    <a:pt x="991" y="1320"/>
                  </a:lnTo>
                  <a:lnTo>
                    <a:pt x="1015" y="1309"/>
                  </a:lnTo>
                  <a:lnTo>
                    <a:pt x="1033" y="1297"/>
                  </a:lnTo>
                  <a:lnTo>
                    <a:pt x="1057" y="1279"/>
                  </a:lnTo>
                  <a:lnTo>
                    <a:pt x="1086" y="1249"/>
                  </a:lnTo>
                  <a:lnTo>
                    <a:pt x="1111" y="1225"/>
                  </a:lnTo>
                  <a:lnTo>
                    <a:pt x="1123" y="1219"/>
                  </a:lnTo>
                  <a:lnTo>
                    <a:pt x="1123" y="1213"/>
                  </a:lnTo>
                  <a:lnTo>
                    <a:pt x="1057" y="1153"/>
                  </a:lnTo>
                  <a:lnTo>
                    <a:pt x="979" y="1051"/>
                  </a:lnTo>
                  <a:lnTo>
                    <a:pt x="877" y="1021"/>
                  </a:lnTo>
                  <a:lnTo>
                    <a:pt x="685" y="931"/>
                  </a:lnTo>
                  <a:lnTo>
                    <a:pt x="655" y="907"/>
                  </a:lnTo>
                  <a:lnTo>
                    <a:pt x="721" y="876"/>
                  </a:lnTo>
                  <a:lnTo>
                    <a:pt x="655" y="846"/>
                  </a:lnTo>
                  <a:lnTo>
                    <a:pt x="612" y="774"/>
                  </a:lnTo>
                  <a:lnTo>
                    <a:pt x="643" y="708"/>
                  </a:lnTo>
                  <a:lnTo>
                    <a:pt x="600" y="660"/>
                  </a:lnTo>
                  <a:lnTo>
                    <a:pt x="552" y="642"/>
                  </a:lnTo>
                  <a:lnTo>
                    <a:pt x="528" y="594"/>
                  </a:lnTo>
                  <a:lnTo>
                    <a:pt x="510" y="570"/>
                  </a:lnTo>
                  <a:lnTo>
                    <a:pt x="552" y="552"/>
                  </a:lnTo>
                  <a:lnTo>
                    <a:pt x="637" y="564"/>
                  </a:lnTo>
                  <a:lnTo>
                    <a:pt x="721" y="576"/>
                  </a:lnTo>
                  <a:lnTo>
                    <a:pt x="763" y="570"/>
                  </a:lnTo>
                  <a:lnTo>
                    <a:pt x="931" y="696"/>
                  </a:lnTo>
                  <a:lnTo>
                    <a:pt x="1091" y="850"/>
                  </a:lnTo>
                  <a:lnTo>
                    <a:pt x="1073" y="685"/>
                  </a:lnTo>
                  <a:lnTo>
                    <a:pt x="1009" y="566"/>
                  </a:lnTo>
                  <a:lnTo>
                    <a:pt x="945" y="393"/>
                  </a:lnTo>
                  <a:lnTo>
                    <a:pt x="1054" y="265"/>
                  </a:lnTo>
                  <a:lnTo>
                    <a:pt x="1137" y="45"/>
                  </a:lnTo>
                  <a:lnTo>
                    <a:pt x="1249" y="0"/>
                  </a:lnTo>
                  <a:lnTo>
                    <a:pt x="1338" y="137"/>
                  </a:lnTo>
                  <a:lnTo>
                    <a:pt x="1466" y="292"/>
                  </a:lnTo>
                  <a:lnTo>
                    <a:pt x="1502" y="411"/>
                  </a:lnTo>
                  <a:lnTo>
                    <a:pt x="1475" y="548"/>
                  </a:lnTo>
                  <a:lnTo>
                    <a:pt x="1347" y="768"/>
                  </a:lnTo>
                  <a:lnTo>
                    <a:pt x="1567" y="630"/>
                  </a:lnTo>
                  <a:lnTo>
                    <a:pt x="1687" y="462"/>
                  </a:lnTo>
                  <a:lnTo>
                    <a:pt x="1795" y="365"/>
                  </a:lnTo>
                  <a:lnTo>
                    <a:pt x="1940" y="239"/>
                  </a:lnTo>
                  <a:lnTo>
                    <a:pt x="2245" y="150"/>
                  </a:lnTo>
                  <a:lnTo>
                    <a:pt x="2498" y="138"/>
                  </a:lnTo>
                  <a:lnTo>
                    <a:pt x="2618" y="180"/>
                  </a:lnTo>
                  <a:lnTo>
                    <a:pt x="2815" y="138"/>
                  </a:lnTo>
                  <a:lnTo>
                    <a:pt x="3050" y="150"/>
                  </a:lnTo>
                  <a:lnTo>
                    <a:pt x="3176" y="168"/>
                  </a:lnTo>
                  <a:lnTo>
                    <a:pt x="3140" y="210"/>
                  </a:lnTo>
                  <a:lnTo>
                    <a:pt x="3116" y="192"/>
                  </a:lnTo>
                  <a:lnTo>
                    <a:pt x="2990" y="210"/>
                  </a:lnTo>
                  <a:lnTo>
                    <a:pt x="2906" y="263"/>
                  </a:lnTo>
                  <a:lnTo>
                    <a:pt x="2834" y="377"/>
                  </a:lnTo>
                  <a:lnTo>
                    <a:pt x="2768" y="534"/>
                  </a:lnTo>
                  <a:lnTo>
                    <a:pt x="2702" y="648"/>
                  </a:lnTo>
                  <a:lnTo>
                    <a:pt x="2738" y="726"/>
                  </a:lnTo>
                  <a:lnTo>
                    <a:pt x="2582" y="828"/>
                  </a:lnTo>
                  <a:lnTo>
                    <a:pt x="2444" y="913"/>
                  </a:lnTo>
                  <a:lnTo>
                    <a:pt x="2234" y="1009"/>
                  </a:lnTo>
                  <a:lnTo>
                    <a:pt x="2096" y="1063"/>
                  </a:lnTo>
                  <a:lnTo>
                    <a:pt x="1963" y="1075"/>
                  </a:lnTo>
                  <a:lnTo>
                    <a:pt x="2035" y="1117"/>
                  </a:lnTo>
                  <a:lnTo>
                    <a:pt x="2257" y="1111"/>
                  </a:lnTo>
                  <a:lnTo>
                    <a:pt x="2545" y="1135"/>
                  </a:lnTo>
                  <a:lnTo>
                    <a:pt x="2600" y="1207"/>
                  </a:lnTo>
                  <a:lnTo>
                    <a:pt x="2726" y="1303"/>
                  </a:lnTo>
                  <a:lnTo>
                    <a:pt x="2894" y="1441"/>
                  </a:lnTo>
                  <a:lnTo>
                    <a:pt x="2984" y="1471"/>
                  </a:lnTo>
                  <a:lnTo>
                    <a:pt x="3122" y="1555"/>
                  </a:lnTo>
                  <a:lnTo>
                    <a:pt x="3188" y="1543"/>
                  </a:lnTo>
                  <a:lnTo>
                    <a:pt x="3032" y="1585"/>
                  </a:lnTo>
                  <a:lnTo>
                    <a:pt x="3026" y="1585"/>
                  </a:lnTo>
                  <a:lnTo>
                    <a:pt x="3008" y="1591"/>
                  </a:lnTo>
                  <a:lnTo>
                    <a:pt x="2984" y="1591"/>
                  </a:lnTo>
                  <a:lnTo>
                    <a:pt x="2960" y="1597"/>
                  </a:lnTo>
                  <a:lnTo>
                    <a:pt x="2906" y="1603"/>
                  </a:lnTo>
                  <a:lnTo>
                    <a:pt x="2882" y="1609"/>
                  </a:lnTo>
                  <a:lnTo>
                    <a:pt x="2864" y="1609"/>
                  </a:lnTo>
                  <a:lnTo>
                    <a:pt x="2846" y="1609"/>
                  </a:lnTo>
                  <a:lnTo>
                    <a:pt x="2828" y="1609"/>
                  </a:lnTo>
                  <a:lnTo>
                    <a:pt x="2774" y="1615"/>
                  </a:lnTo>
                  <a:lnTo>
                    <a:pt x="2750" y="1615"/>
                  </a:lnTo>
                  <a:lnTo>
                    <a:pt x="2726" y="1621"/>
                  </a:lnTo>
                  <a:lnTo>
                    <a:pt x="2714" y="1621"/>
                  </a:lnTo>
                  <a:lnTo>
                    <a:pt x="2708" y="1621"/>
                  </a:lnTo>
                  <a:lnTo>
                    <a:pt x="2606" y="1657"/>
                  </a:lnTo>
                  <a:lnTo>
                    <a:pt x="2594" y="1657"/>
                  </a:lnTo>
                  <a:lnTo>
                    <a:pt x="2569" y="1657"/>
                  </a:lnTo>
                  <a:lnTo>
                    <a:pt x="2533" y="1663"/>
                  </a:lnTo>
                  <a:lnTo>
                    <a:pt x="2486" y="1669"/>
                  </a:lnTo>
                  <a:lnTo>
                    <a:pt x="2444" y="1675"/>
                  </a:lnTo>
                  <a:lnTo>
                    <a:pt x="2408" y="1681"/>
                  </a:lnTo>
                  <a:lnTo>
                    <a:pt x="2378" y="1687"/>
                  </a:lnTo>
                  <a:lnTo>
                    <a:pt x="2366" y="1699"/>
                  </a:lnTo>
                  <a:lnTo>
                    <a:pt x="2360" y="1705"/>
                  </a:lnTo>
                  <a:lnTo>
                    <a:pt x="2342" y="1705"/>
                  </a:lnTo>
                  <a:lnTo>
                    <a:pt x="2305" y="1687"/>
                  </a:lnTo>
                  <a:lnTo>
                    <a:pt x="2275" y="1669"/>
                  </a:lnTo>
                  <a:lnTo>
                    <a:pt x="2263" y="1663"/>
                  </a:lnTo>
                  <a:lnTo>
                    <a:pt x="2257" y="1657"/>
                  </a:lnTo>
                  <a:lnTo>
                    <a:pt x="2017" y="1585"/>
                  </a:lnTo>
                  <a:lnTo>
                    <a:pt x="1844" y="1489"/>
                  </a:lnTo>
                  <a:lnTo>
                    <a:pt x="1711" y="1453"/>
                  </a:lnTo>
                  <a:lnTo>
                    <a:pt x="1856" y="1693"/>
                  </a:lnTo>
                  <a:lnTo>
                    <a:pt x="1880" y="1844"/>
                  </a:lnTo>
                  <a:lnTo>
                    <a:pt x="1856" y="1994"/>
                  </a:lnTo>
                  <a:lnTo>
                    <a:pt x="1771" y="1922"/>
                  </a:lnTo>
                  <a:lnTo>
                    <a:pt x="1616" y="1795"/>
                  </a:lnTo>
                  <a:lnTo>
                    <a:pt x="1531" y="1753"/>
                  </a:lnTo>
                  <a:lnTo>
                    <a:pt x="1483" y="1633"/>
                  </a:lnTo>
                  <a:lnTo>
                    <a:pt x="1411" y="1477"/>
                  </a:lnTo>
                  <a:lnTo>
                    <a:pt x="1358" y="1381"/>
                  </a:lnTo>
                  <a:lnTo>
                    <a:pt x="1219" y="1291"/>
                  </a:lnTo>
                  <a:lnTo>
                    <a:pt x="1147" y="1279"/>
                  </a:lnTo>
                  <a:lnTo>
                    <a:pt x="127" y="2006"/>
                  </a:lnTo>
                  <a:lnTo>
                    <a:pt x="0" y="2024"/>
                  </a:lnTo>
                  <a:lnTo>
                    <a:pt x="865" y="1429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bg-BG"/>
            </a:p>
          </p:txBody>
        </p:sp>
        <p:sp>
          <p:nvSpPr>
            <p:cNvPr id="20" name="Freeform 18"/>
            <p:cNvSpPr>
              <a:spLocks/>
            </p:cNvSpPr>
            <p:nvPr/>
          </p:nvSpPr>
          <p:spPr bwMode="hidden">
            <a:xfrm>
              <a:off x="1344" y="293"/>
              <a:ext cx="2144" cy="1787"/>
            </a:xfrm>
            <a:custGeom>
              <a:avLst/>
              <a:gdLst>
                <a:gd name="T0" fmla="*/ 318 w 2144"/>
                <a:gd name="T1" fmla="*/ 1078 h 1787"/>
                <a:gd name="T2" fmla="*/ 217 w 2144"/>
                <a:gd name="T3" fmla="*/ 928 h 1787"/>
                <a:gd name="T4" fmla="*/ 102 w 2144"/>
                <a:gd name="T5" fmla="*/ 808 h 1787"/>
                <a:gd name="T6" fmla="*/ 36 w 2144"/>
                <a:gd name="T7" fmla="*/ 742 h 1787"/>
                <a:gd name="T8" fmla="*/ 0 w 2144"/>
                <a:gd name="T9" fmla="*/ 700 h 1787"/>
                <a:gd name="T10" fmla="*/ 270 w 2144"/>
                <a:gd name="T11" fmla="*/ 958 h 1787"/>
                <a:gd name="T12" fmla="*/ 294 w 2144"/>
                <a:gd name="T13" fmla="*/ 1006 h 1787"/>
                <a:gd name="T14" fmla="*/ 367 w 2144"/>
                <a:gd name="T15" fmla="*/ 670 h 1787"/>
                <a:gd name="T16" fmla="*/ 379 w 2144"/>
                <a:gd name="T17" fmla="*/ 411 h 1787"/>
                <a:gd name="T18" fmla="*/ 347 w 2144"/>
                <a:gd name="T19" fmla="*/ 118 h 1787"/>
                <a:gd name="T20" fmla="*/ 393 w 2144"/>
                <a:gd name="T21" fmla="*/ 0 h 1787"/>
                <a:gd name="T22" fmla="*/ 397 w 2144"/>
                <a:gd name="T23" fmla="*/ 357 h 1787"/>
                <a:gd name="T24" fmla="*/ 421 w 2144"/>
                <a:gd name="T25" fmla="*/ 609 h 1787"/>
                <a:gd name="T26" fmla="*/ 385 w 2144"/>
                <a:gd name="T27" fmla="*/ 826 h 1787"/>
                <a:gd name="T28" fmla="*/ 385 w 2144"/>
                <a:gd name="T29" fmla="*/ 1036 h 1787"/>
                <a:gd name="T30" fmla="*/ 877 w 2144"/>
                <a:gd name="T31" fmla="*/ 784 h 1787"/>
                <a:gd name="T32" fmla="*/ 1309 w 2144"/>
                <a:gd name="T33" fmla="*/ 555 h 1787"/>
                <a:gd name="T34" fmla="*/ 1802 w 2144"/>
                <a:gd name="T35" fmla="*/ 249 h 1787"/>
                <a:gd name="T36" fmla="*/ 2096 w 2144"/>
                <a:gd name="T37" fmla="*/ 69 h 1787"/>
                <a:gd name="T38" fmla="*/ 1814 w 2144"/>
                <a:gd name="T39" fmla="*/ 279 h 1787"/>
                <a:gd name="T40" fmla="*/ 1453 w 2144"/>
                <a:gd name="T41" fmla="*/ 501 h 1787"/>
                <a:gd name="T42" fmla="*/ 1123 w 2144"/>
                <a:gd name="T43" fmla="*/ 700 h 1787"/>
                <a:gd name="T44" fmla="*/ 739 w 2144"/>
                <a:gd name="T45" fmla="*/ 898 h 1787"/>
                <a:gd name="T46" fmla="*/ 463 w 2144"/>
                <a:gd name="T47" fmla="*/ 1084 h 1787"/>
                <a:gd name="T48" fmla="*/ 817 w 2144"/>
                <a:gd name="T49" fmla="*/ 1193 h 1787"/>
                <a:gd name="T50" fmla="*/ 1285 w 2144"/>
                <a:gd name="T51" fmla="*/ 1187 h 1787"/>
                <a:gd name="T52" fmla="*/ 1916 w 2144"/>
                <a:gd name="T53" fmla="*/ 1396 h 1787"/>
                <a:gd name="T54" fmla="*/ 2144 w 2144"/>
                <a:gd name="T55" fmla="*/ 1420 h 1787"/>
                <a:gd name="T56" fmla="*/ 1814 w 2144"/>
                <a:gd name="T57" fmla="*/ 1408 h 1787"/>
                <a:gd name="T58" fmla="*/ 1435 w 2144"/>
                <a:gd name="T59" fmla="*/ 1288 h 1787"/>
                <a:gd name="T60" fmla="*/ 1219 w 2144"/>
                <a:gd name="T61" fmla="*/ 1229 h 1787"/>
                <a:gd name="T62" fmla="*/ 799 w 2144"/>
                <a:gd name="T63" fmla="*/ 1223 h 1787"/>
                <a:gd name="T64" fmla="*/ 505 w 2144"/>
                <a:gd name="T65" fmla="*/ 1145 h 1787"/>
                <a:gd name="T66" fmla="*/ 733 w 2144"/>
                <a:gd name="T67" fmla="*/ 1378 h 1787"/>
                <a:gd name="T68" fmla="*/ 877 w 2144"/>
                <a:gd name="T69" fmla="*/ 1619 h 1787"/>
                <a:gd name="T70" fmla="*/ 1009 w 2144"/>
                <a:gd name="T71" fmla="*/ 1787 h 1787"/>
                <a:gd name="T72" fmla="*/ 817 w 2144"/>
                <a:gd name="T73" fmla="*/ 1607 h 1787"/>
                <a:gd name="T74" fmla="*/ 673 w 2144"/>
                <a:gd name="T75" fmla="*/ 1372 h 1787"/>
                <a:gd name="T76" fmla="*/ 415 w 2144"/>
                <a:gd name="T77" fmla="*/ 1109 h 1787"/>
                <a:gd name="T78" fmla="*/ 318 w 2144"/>
                <a:gd name="T79" fmla="*/ 1078 h 1787"/>
                <a:gd name="T80" fmla="*/ 318 w 2144"/>
                <a:gd name="T81" fmla="*/ 1078 h 1787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0" t="0" r="r" b="b"/>
              <a:pathLst>
                <a:path w="2144" h="1787">
                  <a:moveTo>
                    <a:pt x="318" y="1078"/>
                  </a:moveTo>
                  <a:lnTo>
                    <a:pt x="217" y="928"/>
                  </a:lnTo>
                  <a:lnTo>
                    <a:pt x="102" y="808"/>
                  </a:lnTo>
                  <a:lnTo>
                    <a:pt x="36" y="742"/>
                  </a:lnTo>
                  <a:lnTo>
                    <a:pt x="0" y="700"/>
                  </a:lnTo>
                  <a:lnTo>
                    <a:pt x="270" y="958"/>
                  </a:lnTo>
                  <a:lnTo>
                    <a:pt x="294" y="1006"/>
                  </a:lnTo>
                  <a:lnTo>
                    <a:pt x="367" y="670"/>
                  </a:lnTo>
                  <a:lnTo>
                    <a:pt x="379" y="411"/>
                  </a:lnTo>
                  <a:lnTo>
                    <a:pt x="347" y="118"/>
                  </a:lnTo>
                  <a:lnTo>
                    <a:pt x="393" y="0"/>
                  </a:lnTo>
                  <a:lnTo>
                    <a:pt x="397" y="357"/>
                  </a:lnTo>
                  <a:lnTo>
                    <a:pt x="421" y="609"/>
                  </a:lnTo>
                  <a:lnTo>
                    <a:pt x="385" y="826"/>
                  </a:lnTo>
                  <a:lnTo>
                    <a:pt x="385" y="1036"/>
                  </a:lnTo>
                  <a:lnTo>
                    <a:pt x="877" y="784"/>
                  </a:lnTo>
                  <a:lnTo>
                    <a:pt x="1309" y="555"/>
                  </a:lnTo>
                  <a:lnTo>
                    <a:pt x="1802" y="249"/>
                  </a:lnTo>
                  <a:lnTo>
                    <a:pt x="2096" y="69"/>
                  </a:lnTo>
                  <a:lnTo>
                    <a:pt x="1814" y="279"/>
                  </a:lnTo>
                  <a:lnTo>
                    <a:pt x="1453" y="501"/>
                  </a:lnTo>
                  <a:lnTo>
                    <a:pt x="1123" y="700"/>
                  </a:lnTo>
                  <a:lnTo>
                    <a:pt x="739" y="898"/>
                  </a:lnTo>
                  <a:lnTo>
                    <a:pt x="463" y="1084"/>
                  </a:lnTo>
                  <a:lnTo>
                    <a:pt x="817" y="1193"/>
                  </a:lnTo>
                  <a:lnTo>
                    <a:pt x="1285" y="1187"/>
                  </a:lnTo>
                  <a:lnTo>
                    <a:pt x="1916" y="1396"/>
                  </a:lnTo>
                  <a:lnTo>
                    <a:pt x="2144" y="1420"/>
                  </a:lnTo>
                  <a:lnTo>
                    <a:pt x="1814" y="1408"/>
                  </a:lnTo>
                  <a:lnTo>
                    <a:pt x="1435" y="1288"/>
                  </a:lnTo>
                  <a:lnTo>
                    <a:pt x="1219" y="1229"/>
                  </a:lnTo>
                  <a:lnTo>
                    <a:pt x="799" y="1223"/>
                  </a:lnTo>
                  <a:lnTo>
                    <a:pt x="505" y="1145"/>
                  </a:lnTo>
                  <a:lnTo>
                    <a:pt x="733" y="1378"/>
                  </a:lnTo>
                  <a:lnTo>
                    <a:pt x="877" y="1619"/>
                  </a:lnTo>
                  <a:lnTo>
                    <a:pt x="1009" y="1787"/>
                  </a:lnTo>
                  <a:lnTo>
                    <a:pt x="817" y="1607"/>
                  </a:lnTo>
                  <a:lnTo>
                    <a:pt x="673" y="1372"/>
                  </a:lnTo>
                  <a:lnTo>
                    <a:pt x="415" y="1109"/>
                  </a:lnTo>
                  <a:lnTo>
                    <a:pt x="318" y="1078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bg-BG"/>
            </a:p>
          </p:txBody>
        </p:sp>
        <p:sp>
          <p:nvSpPr>
            <p:cNvPr id="21" name="Freeform 19"/>
            <p:cNvSpPr>
              <a:spLocks/>
            </p:cNvSpPr>
            <p:nvPr/>
          </p:nvSpPr>
          <p:spPr bwMode="hidden">
            <a:xfrm>
              <a:off x="2932" y="1728"/>
              <a:ext cx="2828" cy="2366"/>
            </a:xfrm>
            <a:custGeom>
              <a:avLst/>
              <a:gdLst/>
              <a:ahLst/>
              <a:cxnLst>
                <a:cxn ang="0">
                  <a:pos x="1814" y="606"/>
                </a:cxn>
                <a:cxn ang="0">
                  <a:pos x="1615" y="252"/>
                </a:cxn>
                <a:cxn ang="0">
                  <a:pos x="1345" y="132"/>
                </a:cxn>
                <a:cxn ang="0">
                  <a:pos x="1381" y="492"/>
                </a:cxn>
                <a:cxn ang="0">
                  <a:pos x="955" y="221"/>
                </a:cxn>
                <a:cxn ang="0">
                  <a:pos x="877" y="161"/>
                </a:cxn>
                <a:cxn ang="0">
                  <a:pos x="841" y="167"/>
                </a:cxn>
                <a:cxn ang="0">
                  <a:pos x="720" y="161"/>
                </a:cxn>
                <a:cxn ang="0">
                  <a:pos x="613" y="144"/>
                </a:cxn>
                <a:cxn ang="0">
                  <a:pos x="492" y="161"/>
                </a:cxn>
                <a:cxn ang="0">
                  <a:pos x="432" y="150"/>
                </a:cxn>
                <a:cxn ang="0">
                  <a:pos x="342" y="138"/>
                </a:cxn>
                <a:cxn ang="0">
                  <a:pos x="246" y="126"/>
                </a:cxn>
                <a:cxn ang="0">
                  <a:pos x="174" y="114"/>
                </a:cxn>
                <a:cxn ang="0">
                  <a:pos x="216" y="240"/>
                </a:cxn>
                <a:cxn ang="0">
                  <a:pos x="607" y="588"/>
                </a:cxn>
                <a:cxn ang="0">
                  <a:pos x="1177" y="817"/>
                </a:cxn>
                <a:cxn ang="0">
                  <a:pos x="972" y="871"/>
                </a:cxn>
                <a:cxn ang="0">
                  <a:pos x="492" y="1111"/>
                </a:cxn>
                <a:cxn ang="0">
                  <a:pos x="276" y="1441"/>
                </a:cxn>
                <a:cxn ang="0">
                  <a:pos x="42" y="1441"/>
                </a:cxn>
                <a:cxn ang="0">
                  <a:pos x="367" y="1585"/>
                </a:cxn>
                <a:cxn ang="0">
                  <a:pos x="949" y="1712"/>
                </a:cxn>
                <a:cxn ang="0">
                  <a:pos x="1519" y="1537"/>
                </a:cxn>
                <a:cxn ang="0">
                  <a:pos x="1735" y="1513"/>
                </a:cxn>
                <a:cxn ang="0">
                  <a:pos x="1723" y="1802"/>
                </a:cxn>
                <a:cxn ang="0">
                  <a:pos x="2042" y="2229"/>
                </a:cxn>
                <a:cxn ang="0">
                  <a:pos x="2191" y="2133"/>
                </a:cxn>
                <a:cxn ang="0">
                  <a:pos x="2270" y="1970"/>
                </a:cxn>
                <a:cxn ang="0">
                  <a:pos x="2233" y="1573"/>
                </a:cxn>
                <a:cxn ang="0">
                  <a:pos x="2294" y="1483"/>
                </a:cxn>
                <a:cxn ang="0">
                  <a:pos x="2588" y="1688"/>
                </a:cxn>
                <a:cxn ang="0">
                  <a:pos x="2695" y="1682"/>
                </a:cxn>
                <a:cxn ang="0">
                  <a:pos x="2588" y="1543"/>
                </a:cxn>
                <a:cxn ang="0">
                  <a:pos x="2510" y="1357"/>
                </a:cxn>
                <a:cxn ang="0">
                  <a:pos x="2354" y="1184"/>
                </a:cxn>
                <a:cxn ang="0">
                  <a:pos x="2102" y="931"/>
                </a:cxn>
                <a:cxn ang="0">
                  <a:pos x="2137" y="907"/>
                </a:cxn>
                <a:cxn ang="0">
                  <a:pos x="2215" y="871"/>
                </a:cxn>
                <a:cxn ang="0">
                  <a:pos x="2324" y="817"/>
                </a:cxn>
                <a:cxn ang="0">
                  <a:pos x="2372" y="787"/>
                </a:cxn>
                <a:cxn ang="0">
                  <a:pos x="2078" y="865"/>
                </a:cxn>
              </a:cxnLst>
              <a:rect l="0" t="0" r="r" b="b"/>
              <a:pathLst>
                <a:path w="2828" h="2366">
                  <a:moveTo>
                    <a:pt x="2006" y="835"/>
                  </a:moveTo>
                  <a:lnTo>
                    <a:pt x="1873" y="715"/>
                  </a:lnTo>
                  <a:lnTo>
                    <a:pt x="1814" y="606"/>
                  </a:lnTo>
                  <a:lnTo>
                    <a:pt x="1747" y="438"/>
                  </a:lnTo>
                  <a:lnTo>
                    <a:pt x="1699" y="312"/>
                  </a:lnTo>
                  <a:lnTo>
                    <a:pt x="1615" y="252"/>
                  </a:lnTo>
                  <a:lnTo>
                    <a:pt x="1453" y="84"/>
                  </a:lnTo>
                  <a:lnTo>
                    <a:pt x="1375" y="0"/>
                  </a:lnTo>
                  <a:lnTo>
                    <a:pt x="1345" y="132"/>
                  </a:lnTo>
                  <a:lnTo>
                    <a:pt x="1369" y="294"/>
                  </a:lnTo>
                  <a:lnTo>
                    <a:pt x="1513" y="558"/>
                  </a:lnTo>
                  <a:lnTo>
                    <a:pt x="1381" y="492"/>
                  </a:lnTo>
                  <a:lnTo>
                    <a:pt x="1201" y="360"/>
                  </a:lnTo>
                  <a:lnTo>
                    <a:pt x="961" y="227"/>
                  </a:lnTo>
                  <a:lnTo>
                    <a:pt x="955" y="221"/>
                  </a:lnTo>
                  <a:lnTo>
                    <a:pt x="949" y="215"/>
                  </a:lnTo>
                  <a:lnTo>
                    <a:pt x="913" y="185"/>
                  </a:lnTo>
                  <a:lnTo>
                    <a:pt x="877" y="161"/>
                  </a:lnTo>
                  <a:lnTo>
                    <a:pt x="859" y="156"/>
                  </a:lnTo>
                  <a:lnTo>
                    <a:pt x="853" y="161"/>
                  </a:lnTo>
                  <a:lnTo>
                    <a:pt x="841" y="167"/>
                  </a:lnTo>
                  <a:lnTo>
                    <a:pt x="810" y="173"/>
                  </a:lnTo>
                  <a:lnTo>
                    <a:pt x="768" y="167"/>
                  </a:lnTo>
                  <a:lnTo>
                    <a:pt x="720" y="161"/>
                  </a:lnTo>
                  <a:lnTo>
                    <a:pt x="678" y="156"/>
                  </a:lnTo>
                  <a:lnTo>
                    <a:pt x="637" y="150"/>
                  </a:lnTo>
                  <a:lnTo>
                    <a:pt x="613" y="144"/>
                  </a:lnTo>
                  <a:lnTo>
                    <a:pt x="601" y="144"/>
                  </a:lnTo>
                  <a:lnTo>
                    <a:pt x="498" y="161"/>
                  </a:lnTo>
                  <a:lnTo>
                    <a:pt x="492" y="161"/>
                  </a:lnTo>
                  <a:lnTo>
                    <a:pt x="480" y="156"/>
                  </a:lnTo>
                  <a:lnTo>
                    <a:pt x="456" y="156"/>
                  </a:lnTo>
                  <a:lnTo>
                    <a:pt x="432" y="150"/>
                  </a:lnTo>
                  <a:lnTo>
                    <a:pt x="379" y="144"/>
                  </a:lnTo>
                  <a:lnTo>
                    <a:pt x="361" y="138"/>
                  </a:lnTo>
                  <a:lnTo>
                    <a:pt x="342" y="138"/>
                  </a:lnTo>
                  <a:lnTo>
                    <a:pt x="324" y="138"/>
                  </a:lnTo>
                  <a:lnTo>
                    <a:pt x="300" y="132"/>
                  </a:lnTo>
                  <a:lnTo>
                    <a:pt x="246" y="126"/>
                  </a:lnTo>
                  <a:lnTo>
                    <a:pt x="216" y="120"/>
                  </a:lnTo>
                  <a:lnTo>
                    <a:pt x="192" y="120"/>
                  </a:lnTo>
                  <a:lnTo>
                    <a:pt x="174" y="114"/>
                  </a:lnTo>
                  <a:lnTo>
                    <a:pt x="168" y="114"/>
                  </a:lnTo>
                  <a:lnTo>
                    <a:pt x="6" y="120"/>
                  </a:lnTo>
                  <a:lnTo>
                    <a:pt x="216" y="240"/>
                  </a:lnTo>
                  <a:lnTo>
                    <a:pt x="306" y="294"/>
                  </a:lnTo>
                  <a:lnTo>
                    <a:pt x="480" y="462"/>
                  </a:lnTo>
                  <a:lnTo>
                    <a:pt x="607" y="588"/>
                  </a:lnTo>
                  <a:lnTo>
                    <a:pt x="655" y="672"/>
                  </a:lnTo>
                  <a:lnTo>
                    <a:pt x="949" y="769"/>
                  </a:lnTo>
                  <a:lnTo>
                    <a:pt x="1177" y="817"/>
                  </a:lnTo>
                  <a:lnTo>
                    <a:pt x="1249" y="871"/>
                  </a:lnTo>
                  <a:lnTo>
                    <a:pt x="1117" y="853"/>
                  </a:lnTo>
                  <a:lnTo>
                    <a:pt x="972" y="871"/>
                  </a:lnTo>
                  <a:lnTo>
                    <a:pt x="756" y="919"/>
                  </a:lnTo>
                  <a:lnTo>
                    <a:pt x="619" y="961"/>
                  </a:lnTo>
                  <a:lnTo>
                    <a:pt x="492" y="1111"/>
                  </a:lnTo>
                  <a:lnTo>
                    <a:pt x="420" y="1214"/>
                  </a:lnTo>
                  <a:lnTo>
                    <a:pt x="348" y="1345"/>
                  </a:lnTo>
                  <a:lnTo>
                    <a:pt x="276" y="1441"/>
                  </a:lnTo>
                  <a:lnTo>
                    <a:pt x="192" y="1471"/>
                  </a:lnTo>
                  <a:lnTo>
                    <a:pt x="66" y="1465"/>
                  </a:lnTo>
                  <a:lnTo>
                    <a:pt x="42" y="1441"/>
                  </a:lnTo>
                  <a:lnTo>
                    <a:pt x="0" y="1471"/>
                  </a:lnTo>
                  <a:lnTo>
                    <a:pt x="126" y="1519"/>
                  </a:lnTo>
                  <a:lnTo>
                    <a:pt x="367" y="1585"/>
                  </a:lnTo>
                  <a:lnTo>
                    <a:pt x="570" y="1591"/>
                  </a:lnTo>
                  <a:lnTo>
                    <a:pt x="690" y="1664"/>
                  </a:lnTo>
                  <a:lnTo>
                    <a:pt x="949" y="1712"/>
                  </a:lnTo>
                  <a:lnTo>
                    <a:pt x="1260" y="1694"/>
                  </a:lnTo>
                  <a:lnTo>
                    <a:pt x="1411" y="1603"/>
                  </a:lnTo>
                  <a:lnTo>
                    <a:pt x="1519" y="1537"/>
                  </a:lnTo>
                  <a:lnTo>
                    <a:pt x="1645" y="1399"/>
                  </a:lnTo>
                  <a:lnTo>
                    <a:pt x="1699" y="1387"/>
                  </a:lnTo>
                  <a:lnTo>
                    <a:pt x="1735" y="1513"/>
                  </a:lnTo>
                  <a:lnTo>
                    <a:pt x="1729" y="1567"/>
                  </a:lnTo>
                  <a:lnTo>
                    <a:pt x="1723" y="1670"/>
                  </a:lnTo>
                  <a:lnTo>
                    <a:pt x="1723" y="1802"/>
                  </a:lnTo>
                  <a:lnTo>
                    <a:pt x="1831" y="1964"/>
                  </a:lnTo>
                  <a:lnTo>
                    <a:pt x="1957" y="2090"/>
                  </a:lnTo>
                  <a:lnTo>
                    <a:pt x="2042" y="2229"/>
                  </a:lnTo>
                  <a:lnTo>
                    <a:pt x="2155" y="2366"/>
                  </a:lnTo>
                  <a:lnTo>
                    <a:pt x="2161" y="2295"/>
                  </a:lnTo>
                  <a:lnTo>
                    <a:pt x="2191" y="2133"/>
                  </a:lnTo>
                  <a:lnTo>
                    <a:pt x="2215" y="2048"/>
                  </a:lnTo>
                  <a:lnTo>
                    <a:pt x="2258" y="2042"/>
                  </a:lnTo>
                  <a:lnTo>
                    <a:pt x="2270" y="1970"/>
                  </a:lnTo>
                  <a:lnTo>
                    <a:pt x="2342" y="1868"/>
                  </a:lnTo>
                  <a:lnTo>
                    <a:pt x="2324" y="1748"/>
                  </a:lnTo>
                  <a:lnTo>
                    <a:pt x="2233" y="1573"/>
                  </a:lnTo>
                  <a:lnTo>
                    <a:pt x="2209" y="1453"/>
                  </a:lnTo>
                  <a:lnTo>
                    <a:pt x="2209" y="1345"/>
                  </a:lnTo>
                  <a:lnTo>
                    <a:pt x="2294" y="1483"/>
                  </a:lnTo>
                  <a:lnTo>
                    <a:pt x="2461" y="1651"/>
                  </a:lnTo>
                  <a:lnTo>
                    <a:pt x="2504" y="1651"/>
                  </a:lnTo>
                  <a:lnTo>
                    <a:pt x="2588" y="1688"/>
                  </a:lnTo>
                  <a:lnTo>
                    <a:pt x="2678" y="1718"/>
                  </a:lnTo>
                  <a:lnTo>
                    <a:pt x="2720" y="1712"/>
                  </a:lnTo>
                  <a:lnTo>
                    <a:pt x="2695" y="1682"/>
                  </a:lnTo>
                  <a:lnTo>
                    <a:pt x="2678" y="1627"/>
                  </a:lnTo>
                  <a:lnTo>
                    <a:pt x="2630" y="1597"/>
                  </a:lnTo>
                  <a:lnTo>
                    <a:pt x="2588" y="1543"/>
                  </a:lnTo>
                  <a:lnTo>
                    <a:pt x="2618" y="1483"/>
                  </a:lnTo>
                  <a:lnTo>
                    <a:pt x="2576" y="1399"/>
                  </a:lnTo>
                  <a:lnTo>
                    <a:pt x="2510" y="1357"/>
                  </a:lnTo>
                  <a:lnTo>
                    <a:pt x="2576" y="1351"/>
                  </a:lnTo>
                  <a:lnTo>
                    <a:pt x="2552" y="1315"/>
                  </a:lnTo>
                  <a:lnTo>
                    <a:pt x="2354" y="1184"/>
                  </a:lnTo>
                  <a:lnTo>
                    <a:pt x="2252" y="1123"/>
                  </a:lnTo>
                  <a:lnTo>
                    <a:pt x="2173" y="1009"/>
                  </a:lnTo>
                  <a:lnTo>
                    <a:pt x="2102" y="931"/>
                  </a:lnTo>
                  <a:lnTo>
                    <a:pt x="2108" y="931"/>
                  </a:lnTo>
                  <a:lnTo>
                    <a:pt x="2114" y="925"/>
                  </a:lnTo>
                  <a:lnTo>
                    <a:pt x="2137" y="907"/>
                  </a:lnTo>
                  <a:lnTo>
                    <a:pt x="2167" y="883"/>
                  </a:lnTo>
                  <a:lnTo>
                    <a:pt x="2197" y="877"/>
                  </a:lnTo>
                  <a:lnTo>
                    <a:pt x="2215" y="871"/>
                  </a:lnTo>
                  <a:lnTo>
                    <a:pt x="2240" y="859"/>
                  </a:lnTo>
                  <a:lnTo>
                    <a:pt x="2300" y="829"/>
                  </a:lnTo>
                  <a:lnTo>
                    <a:pt x="2324" y="817"/>
                  </a:lnTo>
                  <a:lnTo>
                    <a:pt x="2348" y="799"/>
                  </a:lnTo>
                  <a:lnTo>
                    <a:pt x="2366" y="793"/>
                  </a:lnTo>
                  <a:lnTo>
                    <a:pt x="2372" y="787"/>
                  </a:lnTo>
                  <a:lnTo>
                    <a:pt x="2828" y="588"/>
                  </a:lnTo>
                  <a:lnTo>
                    <a:pt x="2828" y="528"/>
                  </a:lnTo>
                  <a:lnTo>
                    <a:pt x="2078" y="865"/>
                  </a:lnTo>
                  <a:lnTo>
                    <a:pt x="2006" y="835"/>
                  </a:lnTo>
                  <a:lnTo>
                    <a:pt x="2006" y="835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bg-BG"/>
            </a:p>
          </p:txBody>
        </p:sp>
        <p:sp>
          <p:nvSpPr>
            <p:cNvPr id="22" name="Freeform 20"/>
            <p:cNvSpPr>
              <a:spLocks/>
            </p:cNvSpPr>
            <p:nvPr/>
          </p:nvSpPr>
          <p:spPr bwMode="hidden">
            <a:xfrm>
              <a:off x="3160" y="1860"/>
              <a:ext cx="2162" cy="1934"/>
            </a:xfrm>
            <a:custGeom>
              <a:avLst/>
              <a:gdLst>
                <a:gd name="T0" fmla="*/ 1858 w 2153"/>
                <a:gd name="T1" fmla="*/ 855 h 1930"/>
                <a:gd name="T2" fmla="*/ 1953 w 2153"/>
                <a:gd name="T3" fmla="*/ 1023 h 1930"/>
                <a:gd name="T4" fmla="*/ 2069 w 2153"/>
                <a:gd name="T5" fmla="*/ 1172 h 1930"/>
                <a:gd name="T6" fmla="*/ 2135 w 2153"/>
                <a:gd name="T7" fmla="*/ 1252 h 1930"/>
                <a:gd name="T8" fmla="*/ 2171 w 2153"/>
                <a:gd name="T9" fmla="*/ 1300 h 1930"/>
                <a:gd name="T10" fmla="*/ 1905 w 2153"/>
                <a:gd name="T11" fmla="*/ 981 h 1930"/>
                <a:gd name="T12" fmla="*/ 1876 w 2153"/>
                <a:gd name="T13" fmla="*/ 933 h 1930"/>
                <a:gd name="T14" fmla="*/ 1796 w 2153"/>
                <a:gd name="T15" fmla="*/ 1246 h 1930"/>
                <a:gd name="T16" fmla="*/ 1784 w 2153"/>
                <a:gd name="T17" fmla="*/ 1492 h 1930"/>
                <a:gd name="T18" fmla="*/ 1834 w 2153"/>
                <a:gd name="T19" fmla="*/ 1914 h 1930"/>
                <a:gd name="T20" fmla="*/ 1803 w 2153"/>
                <a:gd name="T21" fmla="*/ 1938 h 1930"/>
                <a:gd name="T22" fmla="*/ 1760 w 2153"/>
                <a:gd name="T23" fmla="*/ 1540 h 1930"/>
                <a:gd name="T24" fmla="*/ 1742 w 2153"/>
                <a:gd name="T25" fmla="*/ 1294 h 1930"/>
                <a:gd name="T26" fmla="*/ 1778 w 2153"/>
                <a:gd name="T27" fmla="*/ 1089 h 1930"/>
                <a:gd name="T28" fmla="*/ 1784 w 2153"/>
                <a:gd name="T29" fmla="*/ 879 h 1930"/>
                <a:gd name="T30" fmla="*/ 1278 w 2153"/>
                <a:gd name="T31" fmla="*/ 1011 h 1930"/>
                <a:gd name="T32" fmla="*/ 831 w 2153"/>
                <a:gd name="T33" fmla="*/ 1136 h 1930"/>
                <a:gd name="T34" fmla="*/ 325 w 2153"/>
                <a:gd name="T35" fmla="*/ 1318 h 1930"/>
                <a:gd name="T36" fmla="*/ 18 w 2153"/>
                <a:gd name="T37" fmla="*/ 1426 h 1930"/>
                <a:gd name="T38" fmla="*/ 313 w 2153"/>
                <a:gd name="T39" fmla="*/ 1288 h 1930"/>
                <a:gd name="T40" fmla="*/ 688 w 2153"/>
                <a:gd name="T41" fmla="*/ 1148 h 1930"/>
                <a:gd name="T42" fmla="*/ 1030 w 2153"/>
                <a:gd name="T43" fmla="*/ 1041 h 1930"/>
                <a:gd name="T44" fmla="*/ 1423 w 2153"/>
                <a:gd name="T45" fmla="*/ 933 h 1930"/>
                <a:gd name="T46" fmla="*/ 1706 w 2153"/>
                <a:gd name="T47" fmla="*/ 819 h 1930"/>
                <a:gd name="T48" fmla="*/ 1345 w 2153"/>
                <a:gd name="T49" fmla="*/ 625 h 1930"/>
                <a:gd name="T50" fmla="*/ 869 w 2153"/>
                <a:gd name="T51" fmla="*/ 517 h 1930"/>
                <a:gd name="T52" fmla="*/ 229 w 2153"/>
                <a:gd name="T53" fmla="*/ 161 h 1930"/>
                <a:gd name="T54" fmla="*/ 0 w 2153"/>
                <a:gd name="T55" fmla="*/ 83 h 1930"/>
                <a:gd name="T56" fmla="*/ 331 w 2153"/>
                <a:gd name="T57" fmla="*/ 179 h 1930"/>
                <a:gd name="T58" fmla="*/ 718 w 2153"/>
                <a:gd name="T59" fmla="*/ 385 h 1930"/>
                <a:gd name="T60" fmla="*/ 941 w 2153"/>
                <a:gd name="T61" fmla="*/ 493 h 1930"/>
                <a:gd name="T62" fmla="*/ 1363 w 2153"/>
                <a:gd name="T63" fmla="*/ 595 h 1930"/>
                <a:gd name="T64" fmla="*/ 1664 w 2153"/>
                <a:gd name="T65" fmla="*/ 747 h 1930"/>
                <a:gd name="T66" fmla="*/ 1435 w 2153"/>
                <a:gd name="T67" fmla="*/ 463 h 1930"/>
                <a:gd name="T68" fmla="*/ 1296 w 2153"/>
                <a:gd name="T69" fmla="*/ 191 h 1930"/>
                <a:gd name="T70" fmla="*/ 1164 w 2153"/>
                <a:gd name="T71" fmla="*/ 0 h 1930"/>
                <a:gd name="T72" fmla="*/ 1351 w 2153"/>
                <a:gd name="T73" fmla="*/ 215 h 1930"/>
                <a:gd name="T74" fmla="*/ 1501 w 2153"/>
                <a:gd name="T75" fmla="*/ 487 h 1930"/>
                <a:gd name="T76" fmla="*/ 1760 w 2153"/>
                <a:gd name="T77" fmla="*/ 807 h 1930"/>
                <a:gd name="T78" fmla="*/ 1858 w 2153"/>
                <a:gd name="T79" fmla="*/ 855 h 1930"/>
                <a:gd name="T80" fmla="*/ 1858 w 2153"/>
                <a:gd name="T81" fmla="*/ 855 h 1930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0" t="0" r="r" b="b"/>
              <a:pathLst>
                <a:path w="2153" h="1930">
                  <a:moveTo>
                    <a:pt x="1842" y="851"/>
                  </a:moveTo>
                  <a:lnTo>
                    <a:pt x="1937" y="1019"/>
                  </a:lnTo>
                  <a:lnTo>
                    <a:pt x="2051" y="1168"/>
                  </a:lnTo>
                  <a:lnTo>
                    <a:pt x="2117" y="1246"/>
                  </a:lnTo>
                  <a:lnTo>
                    <a:pt x="2153" y="1294"/>
                  </a:lnTo>
                  <a:lnTo>
                    <a:pt x="1889" y="977"/>
                  </a:lnTo>
                  <a:lnTo>
                    <a:pt x="1860" y="929"/>
                  </a:lnTo>
                  <a:lnTo>
                    <a:pt x="1782" y="1240"/>
                  </a:lnTo>
                  <a:lnTo>
                    <a:pt x="1770" y="1486"/>
                  </a:lnTo>
                  <a:lnTo>
                    <a:pt x="1818" y="1906"/>
                  </a:lnTo>
                  <a:lnTo>
                    <a:pt x="1788" y="1930"/>
                  </a:lnTo>
                  <a:lnTo>
                    <a:pt x="1746" y="1534"/>
                  </a:lnTo>
                  <a:lnTo>
                    <a:pt x="1728" y="1288"/>
                  </a:lnTo>
                  <a:lnTo>
                    <a:pt x="1764" y="1085"/>
                  </a:lnTo>
                  <a:lnTo>
                    <a:pt x="1770" y="875"/>
                  </a:lnTo>
                  <a:lnTo>
                    <a:pt x="1268" y="1007"/>
                  </a:lnTo>
                  <a:lnTo>
                    <a:pt x="825" y="1132"/>
                  </a:lnTo>
                  <a:lnTo>
                    <a:pt x="323" y="1312"/>
                  </a:lnTo>
                  <a:lnTo>
                    <a:pt x="18" y="1420"/>
                  </a:lnTo>
                  <a:lnTo>
                    <a:pt x="311" y="1282"/>
                  </a:lnTo>
                  <a:lnTo>
                    <a:pt x="682" y="1144"/>
                  </a:lnTo>
                  <a:lnTo>
                    <a:pt x="1022" y="1037"/>
                  </a:lnTo>
                  <a:lnTo>
                    <a:pt x="1411" y="929"/>
                  </a:lnTo>
                  <a:lnTo>
                    <a:pt x="1692" y="815"/>
                  </a:lnTo>
                  <a:lnTo>
                    <a:pt x="1333" y="623"/>
                  </a:lnTo>
                  <a:lnTo>
                    <a:pt x="861" y="515"/>
                  </a:lnTo>
                  <a:lnTo>
                    <a:pt x="227" y="161"/>
                  </a:lnTo>
                  <a:lnTo>
                    <a:pt x="0" y="83"/>
                  </a:lnTo>
                  <a:lnTo>
                    <a:pt x="329" y="179"/>
                  </a:lnTo>
                  <a:lnTo>
                    <a:pt x="712" y="383"/>
                  </a:lnTo>
                  <a:lnTo>
                    <a:pt x="933" y="491"/>
                  </a:lnTo>
                  <a:lnTo>
                    <a:pt x="1351" y="593"/>
                  </a:lnTo>
                  <a:lnTo>
                    <a:pt x="1650" y="743"/>
                  </a:lnTo>
                  <a:lnTo>
                    <a:pt x="1423" y="461"/>
                  </a:lnTo>
                  <a:lnTo>
                    <a:pt x="1286" y="191"/>
                  </a:lnTo>
                  <a:lnTo>
                    <a:pt x="1154" y="0"/>
                  </a:lnTo>
                  <a:lnTo>
                    <a:pt x="1339" y="215"/>
                  </a:lnTo>
                  <a:lnTo>
                    <a:pt x="1489" y="485"/>
                  </a:lnTo>
                  <a:lnTo>
                    <a:pt x="1746" y="803"/>
                  </a:lnTo>
                  <a:lnTo>
                    <a:pt x="1842" y="851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bg-BG"/>
            </a:p>
          </p:txBody>
        </p:sp>
      </p:grpSp>
      <p:sp>
        <p:nvSpPr>
          <p:cNvPr id="32789" name="Rectangle 21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828800"/>
            <a:ext cx="7772400" cy="1736725"/>
          </a:xfrm>
        </p:spPr>
        <p:txBody>
          <a:bodyPr/>
          <a:lstStyle>
            <a:lvl1pPr>
              <a:defRPr sz="5400"/>
            </a:lvl1pPr>
          </a:lstStyle>
          <a:p>
            <a:r>
              <a:rPr lang="bg-BG"/>
              <a:t>Click to edit Master title style</a:t>
            </a:r>
          </a:p>
        </p:txBody>
      </p:sp>
      <p:sp>
        <p:nvSpPr>
          <p:cNvPr id="32790" name="Rectangle 2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bg-BG"/>
              <a:t>Click to edit Master subtitle style</a:t>
            </a:r>
          </a:p>
        </p:txBody>
      </p:sp>
      <p:sp>
        <p:nvSpPr>
          <p:cNvPr id="23" name="Rectangle 23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24" name="Rectangle 2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25" name="Rectangle 2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2A4EF7-CA98-4FAE-AC5B-9F1A764B0A59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3481152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5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2D376F-D431-4338-B20C-BF056F2B722D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5313547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5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29D131-446F-4BD1-80E1-BC389090A7C1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7206146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5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FD0893-24D4-40FF-AF4A-BC1C61229D57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192327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5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07C646-0538-49F9-B1F3-B7AAAFFD64E8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4258023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5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6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7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63D4F5-D74B-4404-896F-3A39251889EF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9384892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7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8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9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71F399-340A-4F9D-AF91-7214030207E1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2429603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4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841824-9C0E-427C-8FD8-F413456650F8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7048511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3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4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BCAA73-52A0-425A-A5D2-2FF05AA89C01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908566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6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7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76C671-F6AE-4EA1-B2FC-E21F69C0B226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9431484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bg-BG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6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7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CFC4A1-8077-4872-B14B-D7C0DBB8C62C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6235085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2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9144000" cy="6934200"/>
            <a:chOff x="0" y="0"/>
            <a:chExt cx="5760" cy="4368"/>
          </a:xfrm>
        </p:grpSpPr>
        <p:sp>
          <p:nvSpPr>
            <p:cNvPr id="31747" name="Freeform 3"/>
            <p:cNvSpPr>
              <a:spLocks/>
            </p:cNvSpPr>
            <p:nvPr/>
          </p:nvSpPr>
          <p:spPr bwMode="hidden">
            <a:xfrm>
              <a:off x="0" y="2208"/>
              <a:ext cx="2515" cy="1970"/>
            </a:xfrm>
            <a:custGeom>
              <a:avLst/>
              <a:gdLst/>
              <a:ahLst/>
              <a:cxnLst>
                <a:cxn ang="0">
                  <a:pos x="744" y="1669"/>
                </a:cxn>
                <a:cxn ang="0">
                  <a:pos x="852" y="1400"/>
                </a:cxn>
                <a:cxn ang="0">
                  <a:pos x="876" y="1171"/>
                </a:cxn>
                <a:cxn ang="0">
                  <a:pos x="979" y="1370"/>
                </a:cxn>
                <a:cxn ang="0">
                  <a:pos x="1231" y="1621"/>
                </a:cxn>
                <a:cxn ang="0">
                  <a:pos x="1471" y="1693"/>
                </a:cxn>
                <a:cxn ang="0">
                  <a:pos x="1819" y="1678"/>
                </a:cxn>
                <a:cxn ang="0">
                  <a:pos x="1893" y="1513"/>
                </a:cxn>
                <a:cxn ang="0">
                  <a:pos x="1874" y="1285"/>
                </a:cxn>
                <a:cxn ang="0">
                  <a:pos x="1783" y="967"/>
                </a:cxn>
                <a:cxn ang="0">
                  <a:pos x="1289" y="873"/>
                </a:cxn>
                <a:cxn ang="0">
                  <a:pos x="1549" y="745"/>
                </a:cxn>
                <a:cxn ang="0">
                  <a:pos x="1753" y="732"/>
                </a:cxn>
                <a:cxn ang="0">
                  <a:pos x="2107" y="618"/>
                </a:cxn>
                <a:cxn ang="0">
                  <a:pos x="2377" y="438"/>
                </a:cxn>
                <a:cxn ang="0">
                  <a:pos x="2420" y="343"/>
                </a:cxn>
                <a:cxn ang="0">
                  <a:pos x="2077" y="331"/>
                </a:cxn>
                <a:cxn ang="0">
                  <a:pos x="1951" y="301"/>
                </a:cxn>
                <a:cxn ang="0">
                  <a:pos x="1645" y="289"/>
                </a:cxn>
                <a:cxn ang="0">
                  <a:pos x="1297" y="408"/>
                </a:cxn>
                <a:cxn ang="0">
                  <a:pos x="1308" y="337"/>
                </a:cxn>
                <a:cxn ang="0">
                  <a:pos x="1453" y="168"/>
                </a:cxn>
                <a:cxn ang="0">
                  <a:pos x="1477" y="36"/>
                </a:cxn>
                <a:cxn ang="0">
                  <a:pos x="1417" y="24"/>
                </a:cxn>
                <a:cxn ang="0">
                  <a:pos x="1189" y="102"/>
                </a:cxn>
                <a:cxn ang="0">
                  <a:pos x="1026" y="144"/>
                </a:cxn>
                <a:cxn ang="0">
                  <a:pos x="889" y="331"/>
                </a:cxn>
                <a:cxn ang="0">
                  <a:pos x="726" y="480"/>
                </a:cxn>
                <a:cxn ang="0">
                  <a:pos x="643" y="540"/>
                </a:cxn>
                <a:cxn ang="0">
                  <a:pos x="600" y="516"/>
                </a:cxn>
                <a:cxn ang="0">
                  <a:pos x="552" y="486"/>
                </a:cxn>
                <a:cxn ang="0">
                  <a:pos x="528" y="462"/>
                </a:cxn>
                <a:cxn ang="0">
                  <a:pos x="474" y="426"/>
                </a:cxn>
                <a:cxn ang="0">
                  <a:pos x="415" y="390"/>
                </a:cxn>
                <a:cxn ang="0">
                  <a:pos x="366" y="366"/>
                </a:cxn>
                <a:cxn ang="0">
                  <a:pos x="192" y="234"/>
                </a:cxn>
                <a:cxn ang="0">
                  <a:pos x="570" y="564"/>
                </a:cxn>
                <a:cxn ang="0">
                  <a:pos x="444" y="732"/>
                </a:cxn>
                <a:cxn ang="0">
                  <a:pos x="318" y="787"/>
                </a:cxn>
                <a:cxn ang="0">
                  <a:pos x="127" y="853"/>
                </a:cxn>
                <a:cxn ang="0">
                  <a:pos x="0" y="1165"/>
                </a:cxn>
                <a:cxn ang="0">
                  <a:pos x="372" y="1015"/>
                </a:cxn>
                <a:cxn ang="0">
                  <a:pos x="222" y="1262"/>
                </a:cxn>
                <a:cxn ang="0">
                  <a:pos x="139" y="1459"/>
                </a:cxn>
                <a:cxn ang="0">
                  <a:pos x="102" y="1495"/>
                </a:cxn>
                <a:cxn ang="0">
                  <a:pos x="84" y="1519"/>
                </a:cxn>
                <a:cxn ang="0">
                  <a:pos x="96" y="1537"/>
                </a:cxn>
                <a:cxn ang="0">
                  <a:pos x="127" y="1567"/>
                </a:cxn>
                <a:cxn ang="0">
                  <a:pos x="145" y="1633"/>
                </a:cxn>
                <a:cxn ang="0">
                  <a:pos x="156" y="1693"/>
                </a:cxn>
                <a:cxn ang="0">
                  <a:pos x="162" y="1723"/>
                </a:cxn>
                <a:cxn ang="0">
                  <a:pos x="216" y="1802"/>
                </a:cxn>
                <a:cxn ang="0">
                  <a:pos x="228" y="1850"/>
                </a:cxn>
                <a:cxn ang="0">
                  <a:pos x="240" y="1904"/>
                </a:cxn>
                <a:cxn ang="0">
                  <a:pos x="246" y="1922"/>
                </a:cxn>
                <a:cxn ang="0">
                  <a:pos x="258" y="1970"/>
                </a:cxn>
                <a:cxn ang="0">
                  <a:pos x="462" y="1922"/>
                </a:cxn>
                <a:cxn ang="0">
                  <a:pos x="624" y="1778"/>
                </a:cxn>
              </a:cxnLst>
              <a:rect l="0" t="0" r="r" b="b"/>
              <a:pathLst>
                <a:path w="2515" h="1970">
                  <a:moveTo>
                    <a:pt x="624" y="1778"/>
                  </a:moveTo>
                  <a:lnTo>
                    <a:pt x="744" y="1669"/>
                  </a:lnTo>
                  <a:lnTo>
                    <a:pt x="834" y="1627"/>
                  </a:lnTo>
                  <a:lnTo>
                    <a:pt x="852" y="1400"/>
                  </a:lnTo>
                  <a:lnTo>
                    <a:pt x="834" y="1225"/>
                  </a:lnTo>
                  <a:lnTo>
                    <a:pt x="876" y="1171"/>
                  </a:lnTo>
                  <a:lnTo>
                    <a:pt x="901" y="1268"/>
                  </a:lnTo>
                  <a:lnTo>
                    <a:pt x="979" y="1370"/>
                  </a:lnTo>
                  <a:lnTo>
                    <a:pt x="1116" y="1519"/>
                  </a:lnTo>
                  <a:lnTo>
                    <a:pt x="1231" y="1621"/>
                  </a:lnTo>
                  <a:lnTo>
                    <a:pt x="1353" y="1632"/>
                  </a:lnTo>
                  <a:lnTo>
                    <a:pt x="1471" y="1693"/>
                  </a:lnTo>
                  <a:lnTo>
                    <a:pt x="1664" y="1659"/>
                  </a:lnTo>
                  <a:lnTo>
                    <a:pt x="1819" y="1678"/>
                  </a:lnTo>
                  <a:lnTo>
                    <a:pt x="1975" y="1632"/>
                  </a:lnTo>
                  <a:lnTo>
                    <a:pt x="1893" y="1513"/>
                  </a:lnTo>
                  <a:lnTo>
                    <a:pt x="1920" y="1385"/>
                  </a:lnTo>
                  <a:lnTo>
                    <a:pt x="1874" y="1285"/>
                  </a:lnTo>
                  <a:lnTo>
                    <a:pt x="1865" y="1129"/>
                  </a:lnTo>
                  <a:lnTo>
                    <a:pt x="1783" y="967"/>
                  </a:lnTo>
                  <a:lnTo>
                    <a:pt x="1527" y="891"/>
                  </a:lnTo>
                  <a:lnTo>
                    <a:pt x="1289" y="873"/>
                  </a:lnTo>
                  <a:lnTo>
                    <a:pt x="1393" y="781"/>
                  </a:lnTo>
                  <a:lnTo>
                    <a:pt x="1549" y="745"/>
                  </a:lnTo>
                  <a:lnTo>
                    <a:pt x="1620" y="738"/>
                  </a:lnTo>
                  <a:lnTo>
                    <a:pt x="1753" y="732"/>
                  </a:lnTo>
                  <a:lnTo>
                    <a:pt x="1933" y="720"/>
                  </a:lnTo>
                  <a:lnTo>
                    <a:pt x="2107" y="618"/>
                  </a:lnTo>
                  <a:lnTo>
                    <a:pt x="2227" y="516"/>
                  </a:lnTo>
                  <a:lnTo>
                    <a:pt x="2377" y="438"/>
                  </a:lnTo>
                  <a:lnTo>
                    <a:pt x="2515" y="337"/>
                  </a:lnTo>
                  <a:lnTo>
                    <a:pt x="2420" y="343"/>
                  </a:lnTo>
                  <a:lnTo>
                    <a:pt x="2191" y="343"/>
                  </a:lnTo>
                  <a:lnTo>
                    <a:pt x="2077" y="331"/>
                  </a:lnTo>
                  <a:lnTo>
                    <a:pt x="2053" y="301"/>
                  </a:lnTo>
                  <a:lnTo>
                    <a:pt x="1951" y="301"/>
                  </a:lnTo>
                  <a:lnTo>
                    <a:pt x="1795" y="259"/>
                  </a:lnTo>
                  <a:lnTo>
                    <a:pt x="1645" y="289"/>
                  </a:lnTo>
                  <a:lnTo>
                    <a:pt x="1447" y="372"/>
                  </a:lnTo>
                  <a:lnTo>
                    <a:pt x="1297" y="408"/>
                  </a:lnTo>
                  <a:lnTo>
                    <a:pt x="1153" y="414"/>
                  </a:lnTo>
                  <a:lnTo>
                    <a:pt x="1308" y="337"/>
                  </a:lnTo>
                  <a:lnTo>
                    <a:pt x="1465" y="198"/>
                  </a:lnTo>
                  <a:lnTo>
                    <a:pt x="1453" y="168"/>
                  </a:lnTo>
                  <a:lnTo>
                    <a:pt x="1465" y="102"/>
                  </a:lnTo>
                  <a:lnTo>
                    <a:pt x="1477" y="36"/>
                  </a:lnTo>
                  <a:lnTo>
                    <a:pt x="1453" y="0"/>
                  </a:lnTo>
                  <a:lnTo>
                    <a:pt x="1417" y="24"/>
                  </a:lnTo>
                  <a:lnTo>
                    <a:pt x="1356" y="42"/>
                  </a:lnTo>
                  <a:lnTo>
                    <a:pt x="1189" y="102"/>
                  </a:lnTo>
                  <a:lnTo>
                    <a:pt x="1098" y="144"/>
                  </a:lnTo>
                  <a:lnTo>
                    <a:pt x="1026" y="144"/>
                  </a:lnTo>
                  <a:lnTo>
                    <a:pt x="991" y="168"/>
                  </a:lnTo>
                  <a:lnTo>
                    <a:pt x="889" y="331"/>
                  </a:lnTo>
                  <a:lnTo>
                    <a:pt x="852" y="408"/>
                  </a:lnTo>
                  <a:lnTo>
                    <a:pt x="726" y="480"/>
                  </a:lnTo>
                  <a:lnTo>
                    <a:pt x="649" y="540"/>
                  </a:lnTo>
                  <a:lnTo>
                    <a:pt x="643" y="540"/>
                  </a:lnTo>
                  <a:lnTo>
                    <a:pt x="637" y="534"/>
                  </a:lnTo>
                  <a:lnTo>
                    <a:pt x="600" y="516"/>
                  </a:lnTo>
                  <a:lnTo>
                    <a:pt x="564" y="492"/>
                  </a:lnTo>
                  <a:lnTo>
                    <a:pt x="552" y="486"/>
                  </a:lnTo>
                  <a:lnTo>
                    <a:pt x="540" y="474"/>
                  </a:lnTo>
                  <a:lnTo>
                    <a:pt x="528" y="462"/>
                  </a:lnTo>
                  <a:lnTo>
                    <a:pt x="504" y="444"/>
                  </a:lnTo>
                  <a:lnTo>
                    <a:pt x="474" y="426"/>
                  </a:lnTo>
                  <a:lnTo>
                    <a:pt x="444" y="408"/>
                  </a:lnTo>
                  <a:lnTo>
                    <a:pt x="415" y="390"/>
                  </a:lnTo>
                  <a:lnTo>
                    <a:pt x="385" y="372"/>
                  </a:lnTo>
                  <a:lnTo>
                    <a:pt x="366" y="366"/>
                  </a:lnTo>
                  <a:lnTo>
                    <a:pt x="360" y="360"/>
                  </a:lnTo>
                  <a:lnTo>
                    <a:pt x="192" y="234"/>
                  </a:lnTo>
                  <a:lnTo>
                    <a:pt x="210" y="307"/>
                  </a:lnTo>
                  <a:lnTo>
                    <a:pt x="570" y="564"/>
                  </a:lnTo>
                  <a:lnTo>
                    <a:pt x="558" y="618"/>
                  </a:lnTo>
                  <a:lnTo>
                    <a:pt x="444" y="732"/>
                  </a:lnTo>
                  <a:lnTo>
                    <a:pt x="324" y="787"/>
                  </a:lnTo>
                  <a:lnTo>
                    <a:pt x="318" y="787"/>
                  </a:lnTo>
                  <a:lnTo>
                    <a:pt x="258" y="811"/>
                  </a:lnTo>
                  <a:lnTo>
                    <a:pt x="127" y="853"/>
                  </a:lnTo>
                  <a:lnTo>
                    <a:pt x="0" y="901"/>
                  </a:lnTo>
                  <a:lnTo>
                    <a:pt x="0" y="1165"/>
                  </a:lnTo>
                  <a:lnTo>
                    <a:pt x="78" y="1147"/>
                  </a:lnTo>
                  <a:lnTo>
                    <a:pt x="372" y="1015"/>
                  </a:lnTo>
                  <a:lnTo>
                    <a:pt x="336" y="1117"/>
                  </a:lnTo>
                  <a:lnTo>
                    <a:pt x="222" y="1262"/>
                  </a:lnTo>
                  <a:lnTo>
                    <a:pt x="145" y="1453"/>
                  </a:lnTo>
                  <a:lnTo>
                    <a:pt x="139" y="1459"/>
                  </a:lnTo>
                  <a:lnTo>
                    <a:pt x="133" y="1465"/>
                  </a:lnTo>
                  <a:lnTo>
                    <a:pt x="102" y="1495"/>
                  </a:lnTo>
                  <a:lnTo>
                    <a:pt x="90" y="1507"/>
                  </a:lnTo>
                  <a:lnTo>
                    <a:pt x="84" y="1519"/>
                  </a:lnTo>
                  <a:lnTo>
                    <a:pt x="84" y="1531"/>
                  </a:lnTo>
                  <a:lnTo>
                    <a:pt x="96" y="1537"/>
                  </a:lnTo>
                  <a:lnTo>
                    <a:pt x="114" y="1549"/>
                  </a:lnTo>
                  <a:lnTo>
                    <a:pt x="127" y="1567"/>
                  </a:lnTo>
                  <a:lnTo>
                    <a:pt x="139" y="1597"/>
                  </a:lnTo>
                  <a:lnTo>
                    <a:pt x="145" y="1633"/>
                  </a:lnTo>
                  <a:lnTo>
                    <a:pt x="150" y="1663"/>
                  </a:lnTo>
                  <a:lnTo>
                    <a:pt x="156" y="1693"/>
                  </a:lnTo>
                  <a:lnTo>
                    <a:pt x="162" y="1717"/>
                  </a:lnTo>
                  <a:lnTo>
                    <a:pt x="162" y="1723"/>
                  </a:lnTo>
                  <a:lnTo>
                    <a:pt x="216" y="1796"/>
                  </a:lnTo>
                  <a:lnTo>
                    <a:pt x="216" y="1802"/>
                  </a:lnTo>
                  <a:lnTo>
                    <a:pt x="222" y="1814"/>
                  </a:lnTo>
                  <a:lnTo>
                    <a:pt x="228" y="1850"/>
                  </a:lnTo>
                  <a:lnTo>
                    <a:pt x="234" y="1886"/>
                  </a:lnTo>
                  <a:lnTo>
                    <a:pt x="240" y="1904"/>
                  </a:lnTo>
                  <a:lnTo>
                    <a:pt x="240" y="1916"/>
                  </a:lnTo>
                  <a:lnTo>
                    <a:pt x="246" y="1922"/>
                  </a:lnTo>
                  <a:lnTo>
                    <a:pt x="252" y="1934"/>
                  </a:lnTo>
                  <a:lnTo>
                    <a:pt x="258" y="1970"/>
                  </a:lnTo>
                  <a:lnTo>
                    <a:pt x="438" y="1970"/>
                  </a:lnTo>
                  <a:lnTo>
                    <a:pt x="462" y="1922"/>
                  </a:lnTo>
                  <a:lnTo>
                    <a:pt x="624" y="1778"/>
                  </a:lnTo>
                  <a:lnTo>
                    <a:pt x="624" y="177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bg-BG"/>
            </a:p>
          </p:txBody>
        </p:sp>
        <p:sp>
          <p:nvSpPr>
            <p:cNvPr id="1033" name="Freeform 4"/>
            <p:cNvSpPr>
              <a:spLocks/>
            </p:cNvSpPr>
            <p:nvPr/>
          </p:nvSpPr>
          <p:spPr bwMode="hidden">
            <a:xfrm>
              <a:off x="0" y="2496"/>
              <a:ext cx="2112" cy="1604"/>
            </a:xfrm>
            <a:custGeom>
              <a:avLst/>
              <a:gdLst>
                <a:gd name="T0" fmla="*/ 574 w 2123"/>
                <a:gd name="T1" fmla="*/ 933 h 1696"/>
                <a:gd name="T2" fmla="*/ 538 w 2123"/>
                <a:gd name="T3" fmla="*/ 611 h 1696"/>
                <a:gd name="T4" fmla="*/ 664 w 2123"/>
                <a:gd name="T5" fmla="*/ 354 h 1696"/>
                <a:gd name="T6" fmla="*/ 917 w 2123"/>
                <a:gd name="T7" fmla="*/ 525 h 1696"/>
                <a:gd name="T8" fmla="*/ 1202 w 2123"/>
                <a:gd name="T9" fmla="*/ 777 h 1696"/>
                <a:gd name="T10" fmla="*/ 1467 w 2123"/>
                <a:gd name="T11" fmla="*/ 992 h 1696"/>
                <a:gd name="T12" fmla="*/ 1782 w 2123"/>
                <a:gd name="T13" fmla="*/ 1216 h 1696"/>
                <a:gd name="T14" fmla="*/ 1863 w 2123"/>
                <a:gd name="T15" fmla="*/ 1264 h 1696"/>
                <a:gd name="T16" fmla="*/ 1817 w 2123"/>
                <a:gd name="T17" fmla="*/ 1212 h 1696"/>
                <a:gd name="T18" fmla="*/ 1397 w 2123"/>
                <a:gd name="T19" fmla="*/ 896 h 1696"/>
                <a:gd name="T20" fmla="*/ 1076 w 2123"/>
                <a:gd name="T21" fmla="*/ 611 h 1696"/>
                <a:gd name="T22" fmla="*/ 715 w 2123"/>
                <a:gd name="T23" fmla="*/ 294 h 1696"/>
                <a:gd name="T24" fmla="*/ 989 w 2123"/>
                <a:gd name="T25" fmla="*/ 278 h 1696"/>
                <a:gd name="T26" fmla="*/ 1272 w 2123"/>
                <a:gd name="T27" fmla="*/ 284 h 1696"/>
                <a:gd name="T28" fmla="*/ 1598 w 2123"/>
                <a:gd name="T29" fmla="*/ 240 h 1696"/>
                <a:gd name="T30" fmla="*/ 2101 w 2123"/>
                <a:gd name="T31" fmla="*/ 176 h 1696"/>
                <a:gd name="T32" fmla="*/ 2053 w 2123"/>
                <a:gd name="T33" fmla="*/ 155 h 1696"/>
                <a:gd name="T34" fmla="*/ 1527 w 2123"/>
                <a:gd name="T35" fmla="*/ 230 h 1696"/>
                <a:gd name="T36" fmla="*/ 1196 w 2123"/>
                <a:gd name="T37" fmla="*/ 246 h 1696"/>
                <a:gd name="T38" fmla="*/ 751 w 2123"/>
                <a:gd name="T39" fmla="*/ 230 h 1696"/>
                <a:gd name="T40" fmla="*/ 811 w 2123"/>
                <a:gd name="T41" fmla="*/ 203 h 1696"/>
                <a:gd name="T42" fmla="*/ 1130 w 2123"/>
                <a:gd name="T43" fmla="*/ 0 h 1696"/>
                <a:gd name="T44" fmla="*/ 1076 w 2123"/>
                <a:gd name="T45" fmla="*/ 26 h 1696"/>
                <a:gd name="T46" fmla="*/ 1000 w 2123"/>
                <a:gd name="T47" fmla="*/ 75 h 1696"/>
                <a:gd name="T48" fmla="*/ 847 w 2123"/>
                <a:gd name="T49" fmla="*/ 171 h 1696"/>
                <a:gd name="T50" fmla="*/ 664 w 2123"/>
                <a:gd name="T51" fmla="*/ 252 h 1696"/>
                <a:gd name="T52" fmla="*/ 628 w 2123"/>
                <a:gd name="T53" fmla="*/ 322 h 1696"/>
                <a:gd name="T54" fmla="*/ 301 w 2123"/>
                <a:gd name="T55" fmla="*/ 525 h 1696"/>
                <a:gd name="T56" fmla="*/ 0 w 2123"/>
                <a:gd name="T57" fmla="*/ 649 h 1696"/>
                <a:gd name="T58" fmla="*/ 0 w 2123"/>
                <a:gd name="T59" fmla="*/ 654 h 1696"/>
                <a:gd name="T60" fmla="*/ 0 w 2123"/>
                <a:gd name="T61" fmla="*/ 686 h 1696"/>
                <a:gd name="T62" fmla="*/ 295 w 2123"/>
                <a:gd name="T63" fmla="*/ 568 h 1696"/>
                <a:gd name="T64" fmla="*/ 586 w 2123"/>
                <a:gd name="T65" fmla="*/ 386 h 1696"/>
                <a:gd name="T66" fmla="*/ 502 w 2123"/>
                <a:gd name="T67" fmla="*/ 601 h 1696"/>
                <a:gd name="T68" fmla="*/ 520 w 2123"/>
                <a:gd name="T69" fmla="*/ 890 h 1696"/>
                <a:gd name="T70" fmla="*/ 456 w 2123"/>
                <a:gd name="T71" fmla="*/ 1045 h 1696"/>
                <a:gd name="T72" fmla="*/ 325 w 2123"/>
                <a:gd name="T73" fmla="*/ 1324 h 1696"/>
                <a:gd name="T74" fmla="*/ 319 w 2123"/>
                <a:gd name="T75" fmla="*/ 1517 h 1696"/>
                <a:gd name="T76" fmla="*/ 325 w 2123"/>
                <a:gd name="T77" fmla="*/ 1517 h 1696"/>
                <a:gd name="T78" fmla="*/ 343 w 2123"/>
                <a:gd name="T79" fmla="*/ 1388 h 1696"/>
                <a:gd name="T80" fmla="*/ 574 w 2123"/>
                <a:gd name="T81" fmla="*/ 933 h 1696"/>
                <a:gd name="T82" fmla="*/ 574 w 2123"/>
                <a:gd name="T83" fmla="*/ 933 h 169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0" t="0" r="r" b="b"/>
              <a:pathLst>
                <a:path w="2123" h="1696">
                  <a:moveTo>
                    <a:pt x="580" y="1043"/>
                  </a:moveTo>
                  <a:lnTo>
                    <a:pt x="544" y="683"/>
                  </a:lnTo>
                  <a:lnTo>
                    <a:pt x="670" y="395"/>
                  </a:lnTo>
                  <a:lnTo>
                    <a:pt x="927" y="587"/>
                  </a:lnTo>
                  <a:lnTo>
                    <a:pt x="1214" y="869"/>
                  </a:lnTo>
                  <a:lnTo>
                    <a:pt x="1483" y="1109"/>
                  </a:lnTo>
                  <a:lnTo>
                    <a:pt x="1800" y="1360"/>
                  </a:lnTo>
                  <a:lnTo>
                    <a:pt x="1883" y="1414"/>
                  </a:lnTo>
                  <a:lnTo>
                    <a:pt x="1836" y="1354"/>
                  </a:lnTo>
                  <a:lnTo>
                    <a:pt x="1411" y="1001"/>
                  </a:lnTo>
                  <a:lnTo>
                    <a:pt x="1088" y="683"/>
                  </a:lnTo>
                  <a:lnTo>
                    <a:pt x="723" y="329"/>
                  </a:lnTo>
                  <a:lnTo>
                    <a:pt x="999" y="311"/>
                  </a:lnTo>
                  <a:lnTo>
                    <a:pt x="1286" y="317"/>
                  </a:lnTo>
                  <a:lnTo>
                    <a:pt x="1614" y="269"/>
                  </a:lnTo>
                  <a:lnTo>
                    <a:pt x="2123" y="197"/>
                  </a:lnTo>
                  <a:lnTo>
                    <a:pt x="2075" y="173"/>
                  </a:lnTo>
                  <a:lnTo>
                    <a:pt x="1543" y="257"/>
                  </a:lnTo>
                  <a:lnTo>
                    <a:pt x="1208" y="275"/>
                  </a:lnTo>
                  <a:lnTo>
                    <a:pt x="759" y="257"/>
                  </a:lnTo>
                  <a:lnTo>
                    <a:pt x="819" y="227"/>
                  </a:lnTo>
                  <a:lnTo>
                    <a:pt x="1142" y="0"/>
                  </a:lnTo>
                  <a:lnTo>
                    <a:pt x="1088" y="30"/>
                  </a:lnTo>
                  <a:lnTo>
                    <a:pt x="1010" y="84"/>
                  </a:lnTo>
                  <a:lnTo>
                    <a:pt x="855" y="191"/>
                  </a:lnTo>
                  <a:lnTo>
                    <a:pt x="670" y="281"/>
                  </a:lnTo>
                  <a:lnTo>
                    <a:pt x="634" y="359"/>
                  </a:lnTo>
                  <a:lnTo>
                    <a:pt x="305" y="587"/>
                  </a:lnTo>
                  <a:lnTo>
                    <a:pt x="0" y="725"/>
                  </a:lnTo>
                  <a:lnTo>
                    <a:pt x="0" y="731"/>
                  </a:lnTo>
                  <a:lnTo>
                    <a:pt x="0" y="767"/>
                  </a:lnTo>
                  <a:lnTo>
                    <a:pt x="299" y="635"/>
                  </a:lnTo>
                  <a:lnTo>
                    <a:pt x="592" y="431"/>
                  </a:lnTo>
                  <a:lnTo>
                    <a:pt x="508" y="671"/>
                  </a:lnTo>
                  <a:lnTo>
                    <a:pt x="526" y="995"/>
                  </a:lnTo>
                  <a:lnTo>
                    <a:pt x="460" y="1168"/>
                  </a:lnTo>
                  <a:lnTo>
                    <a:pt x="329" y="1480"/>
                  </a:lnTo>
                  <a:lnTo>
                    <a:pt x="323" y="1696"/>
                  </a:lnTo>
                  <a:lnTo>
                    <a:pt x="329" y="1696"/>
                  </a:lnTo>
                  <a:lnTo>
                    <a:pt x="347" y="1552"/>
                  </a:lnTo>
                  <a:lnTo>
                    <a:pt x="580" y="1043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bg-BG"/>
            </a:p>
          </p:txBody>
        </p:sp>
        <p:sp>
          <p:nvSpPr>
            <p:cNvPr id="1034" name="Freeform 5"/>
            <p:cNvSpPr>
              <a:spLocks/>
            </p:cNvSpPr>
            <p:nvPr/>
          </p:nvSpPr>
          <p:spPr bwMode="hidden">
            <a:xfrm>
              <a:off x="2092" y="3233"/>
              <a:ext cx="3668" cy="943"/>
            </a:xfrm>
            <a:custGeom>
              <a:avLst/>
              <a:gdLst>
                <a:gd name="T0" fmla="*/ 3338 w 3668"/>
                <a:gd name="T1" fmla="*/ 288 h 943"/>
                <a:gd name="T2" fmla="*/ 3194 w 3668"/>
                <a:gd name="T3" fmla="*/ 258 h 943"/>
                <a:gd name="T4" fmla="*/ 2816 w 3668"/>
                <a:gd name="T5" fmla="*/ 234 h 943"/>
                <a:gd name="T6" fmla="*/ 2330 w 3668"/>
                <a:gd name="T7" fmla="*/ 306 h 943"/>
                <a:gd name="T8" fmla="*/ 2372 w 3668"/>
                <a:gd name="T9" fmla="*/ 258 h 943"/>
                <a:gd name="T10" fmla="*/ 2624 w 3668"/>
                <a:gd name="T11" fmla="*/ 132 h 943"/>
                <a:gd name="T12" fmla="*/ 2707 w 3668"/>
                <a:gd name="T13" fmla="*/ 24 h 943"/>
                <a:gd name="T14" fmla="*/ 2642 w 3668"/>
                <a:gd name="T15" fmla="*/ 12 h 943"/>
                <a:gd name="T16" fmla="*/ 2515 w 3668"/>
                <a:gd name="T17" fmla="*/ 54 h 943"/>
                <a:gd name="T18" fmla="*/ 2324 w 3668"/>
                <a:gd name="T19" fmla="*/ 66 h 943"/>
                <a:gd name="T20" fmla="*/ 2101 w 3668"/>
                <a:gd name="T21" fmla="*/ 90 h 943"/>
                <a:gd name="T22" fmla="*/ 1855 w 3668"/>
                <a:gd name="T23" fmla="*/ 228 h 943"/>
                <a:gd name="T24" fmla="*/ 1591 w 3668"/>
                <a:gd name="T25" fmla="*/ 337 h 943"/>
                <a:gd name="T26" fmla="*/ 1459 w 3668"/>
                <a:gd name="T27" fmla="*/ 379 h 943"/>
                <a:gd name="T28" fmla="*/ 1417 w 3668"/>
                <a:gd name="T29" fmla="*/ 361 h 943"/>
                <a:gd name="T30" fmla="*/ 1363 w 3668"/>
                <a:gd name="T31" fmla="*/ 331 h 943"/>
                <a:gd name="T32" fmla="*/ 1344 w 3668"/>
                <a:gd name="T33" fmla="*/ 312 h 943"/>
                <a:gd name="T34" fmla="*/ 1290 w 3668"/>
                <a:gd name="T35" fmla="*/ 288 h 943"/>
                <a:gd name="T36" fmla="*/ 1230 w 3668"/>
                <a:gd name="T37" fmla="*/ 252 h 943"/>
                <a:gd name="T38" fmla="*/ 1119 w 3668"/>
                <a:gd name="T39" fmla="*/ 227 h 943"/>
                <a:gd name="T40" fmla="*/ 1320 w 3668"/>
                <a:gd name="T41" fmla="*/ 438 h 943"/>
                <a:gd name="T42" fmla="*/ 960 w 3668"/>
                <a:gd name="T43" fmla="*/ 558 h 943"/>
                <a:gd name="T44" fmla="*/ 474 w 3668"/>
                <a:gd name="T45" fmla="*/ 630 h 943"/>
                <a:gd name="T46" fmla="*/ 132 w 3668"/>
                <a:gd name="T47" fmla="*/ 781 h 943"/>
                <a:gd name="T48" fmla="*/ 234 w 3668"/>
                <a:gd name="T49" fmla="*/ 847 h 943"/>
                <a:gd name="T50" fmla="*/ 925 w 3668"/>
                <a:gd name="T51" fmla="*/ 739 h 943"/>
                <a:gd name="T52" fmla="*/ 637 w 3668"/>
                <a:gd name="T53" fmla="*/ 925 h 943"/>
                <a:gd name="T54" fmla="*/ 1405 w 3668"/>
                <a:gd name="T55" fmla="*/ 943 h 943"/>
                <a:gd name="T56" fmla="*/ 1447 w 3668"/>
                <a:gd name="T57" fmla="*/ 943 h 943"/>
                <a:gd name="T58" fmla="*/ 2888 w 3668"/>
                <a:gd name="T59" fmla="*/ 859 h 943"/>
                <a:gd name="T60" fmla="*/ 2582 w 3668"/>
                <a:gd name="T61" fmla="*/ 708 h 943"/>
                <a:gd name="T62" fmla="*/ 2299 w 3668"/>
                <a:gd name="T63" fmla="*/ 606 h 943"/>
                <a:gd name="T64" fmla="*/ 2606 w 3668"/>
                <a:gd name="T65" fmla="*/ 588 h 943"/>
                <a:gd name="T66" fmla="*/ 3001 w 3668"/>
                <a:gd name="T67" fmla="*/ 582 h 943"/>
                <a:gd name="T68" fmla="*/ 3452 w 3668"/>
                <a:gd name="T69" fmla="*/ 438 h 943"/>
                <a:gd name="T70" fmla="*/ 3668 w 3668"/>
                <a:gd name="T71" fmla="*/ 312 h 943"/>
                <a:gd name="T72" fmla="*/ 3482 w 3668"/>
                <a:gd name="T73" fmla="*/ 300 h 943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0" t="0" r="r" b="b"/>
              <a:pathLst>
                <a:path w="3668" h="943">
                  <a:moveTo>
                    <a:pt x="3482" y="300"/>
                  </a:moveTo>
                  <a:lnTo>
                    <a:pt x="3338" y="288"/>
                  </a:lnTo>
                  <a:lnTo>
                    <a:pt x="3320" y="264"/>
                  </a:lnTo>
                  <a:lnTo>
                    <a:pt x="3194" y="258"/>
                  </a:lnTo>
                  <a:lnTo>
                    <a:pt x="3019" y="216"/>
                  </a:lnTo>
                  <a:lnTo>
                    <a:pt x="2816" y="234"/>
                  </a:lnTo>
                  <a:lnTo>
                    <a:pt x="2533" y="288"/>
                  </a:lnTo>
                  <a:lnTo>
                    <a:pt x="2330" y="306"/>
                  </a:lnTo>
                  <a:lnTo>
                    <a:pt x="2149" y="312"/>
                  </a:lnTo>
                  <a:lnTo>
                    <a:pt x="2372" y="258"/>
                  </a:lnTo>
                  <a:lnTo>
                    <a:pt x="2624" y="156"/>
                  </a:lnTo>
                  <a:lnTo>
                    <a:pt x="2624" y="132"/>
                  </a:lnTo>
                  <a:lnTo>
                    <a:pt x="2666" y="78"/>
                  </a:lnTo>
                  <a:lnTo>
                    <a:pt x="2707" y="24"/>
                  </a:lnTo>
                  <a:lnTo>
                    <a:pt x="2695" y="0"/>
                  </a:lnTo>
                  <a:lnTo>
                    <a:pt x="2642" y="12"/>
                  </a:lnTo>
                  <a:lnTo>
                    <a:pt x="2557" y="30"/>
                  </a:lnTo>
                  <a:lnTo>
                    <a:pt x="2515" y="54"/>
                  </a:lnTo>
                  <a:lnTo>
                    <a:pt x="2425" y="84"/>
                  </a:lnTo>
                  <a:lnTo>
                    <a:pt x="2324" y="66"/>
                  </a:lnTo>
                  <a:lnTo>
                    <a:pt x="2191" y="90"/>
                  </a:lnTo>
                  <a:lnTo>
                    <a:pt x="2101" y="90"/>
                  </a:lnTo>
                  <a:lnTo>
                    <a:pt x="2047" y="108"/>
                  </a:lnTo>
                  <a:lnTo>
                    <a:pt x="1855" y="228"/>
                  </a:lnTo>
                  <a:lnTo>
                    <a:pt x="1771" y="288"/>
                  </a:lnTo>
                  <a:lnTo>
                    <a:pt x="1591" y="337"/>
                  </a:lnTo>
                  <a:lnTo>
                    <a:pt x="1465" y="379"/>
                  </a:lnTo>
                  <a:lnTo>
                    <a:pt x="1459" y="379"/>
                  </a:lnTo>
                  <a:lnTo>
                    <a:pt x="1453" y="373"/>
                  </a:lnTo>
                  <a:lnTo>
                    <a:pt x="1417" y="361"/>
                  </a:lnTo>
                  <a:lnTo>
                    <a:pt x="1381" y="343"/>
                  </a:lnTo>
                  <a:lnTo>
                    <a:pt x="1363" y="331"/>
                  </a:lnTo>
                  <a:lnTo>
                    <a:pt x="1357" y="324"/>
                  </a:lnTo>
                  <a:lnTo>
                    <a:pt x="1344" y="312"/>
                  </a:lnTo>
                  <a:lnTo>
                    <a:pt x="1320" y="300"/>
                  </a:lnTo>
                  <a:lnTo>
                    <a:pt x="1290" y="288"/>
                  </a:lnTo>
                  <a:lnTo>
                    <a:pt x="1260" y="270"/>
                  </a:lnTo>
                  <a:lnTo>
                    <a:pt x="1230" y="252"/>
                  </a:lnTo>
                  <a:lnTo>
                    <a:pt x="1187" y="227"/>
                  </a:lnTo>
                  <a:lnTo>
                    <a:pt x="1119" y="227"/>
                  </a:lnTo>
                  <a:lnTo>
                    <a:pt x="1357" y="397"/>
                  </a:lnTo>
                  <a:lnTo>
                    <a:pt x="1320" y="438"/>
                  </a:lnTo>
                  <a:lnTo>
                    <a:pt x="1135" y="522"/>
                  </a:lnTo>
                  <a:lnTo>
                    <a:pt x="960" y="558"/>
                  </a:lnTo>
                  <a:lnTo>
                    <a:pt x="684" y="600"/>
                  </a:lnTo>
                  <a:lnTo>
                    <a:pt x="474" y="630"/>
                  </a:lnTo>
                  <a:lnTo>
                    <a:pt x="390" y="684"/>
                  </a:lnTo>
                  <a:lnTo>
                    <a:pt x="132" y="781"/>
                  </a:lnTo>
                  <a:lnTo>
                    <a:pt x="0" y="829"/>
                  </a:lnTo>
                  <a:lnTo>
                    <a:pt x="234" y="847"/>
                  </a:lnTo>
                  <a:lnTo>
                    <a:pt x="498" y="829"/>
                  </a:lnTo>
                  <a:lnTo>
                    <a:pt x="925" y="739"/>
                  </a:lnTo>
                  <a:lnTo>
                    <a:pt x="840" y="817"/>
                  </a:lnTo>
                  <a:lnTo>
                    <a:pt x="637" y="925"/>
                  </a:lnTo>
                  <a:lnTo>
                    <a:pt x="613" y="943"/>
                  </a:lnTo>
                  <a:lnTo>
                    <a:pt x="1405" y="943"/>
                  </a:lnTo>
                  <a:lnTo>
                    <a:pt x="1411" y="925"/>
                  </a:lnTo>
                  <a:lnTo>
                    <a:pt x="1447" y="943"/>
                  </a:lnTo>
                  <a:lnTo>
                    <a:pt x="2924" y="943"/>
                  </a:lnTo>
                  <a:lnTo>
                    <a:pt x="2888" y="859"/>
                  </a:lnTo>
                  <a:lnTo>
                    <a:pt x="2713" y="775"/>
                  </a:lnTo>
                  <a:lnTo>
                    <a:pt x="2582" y="708"/>
                  </a:lnTo>
                  <a:lnTo>
                    <a:pt x="2336" y="636"/>
                  </a:lnTo>
                  <a:lnTo>
                    <a:pt x="2299" y="606"/>
                  </a:lnTo>
                  <a:lnTo>
                    <a:pt x="2509" y="582"/>
                  </a:lnTo>
                  <a:lnTo>
                    <a:pt x="2606" y="588"/>
                  </a:lnTo>
                  <a:lnTo>
                    <a:pt x="2773" y="588"/>
                  </a:lnTo>
                  <a:lnTo>
                    <a:pt x="3001" y="582"/>
                  </a:lnTo>
                  <a:lnTo>
                    <a:pt x="3259" y="516"/>
                  </a:lnTo>
                  <a:lnTo>
                    <a:pt x="3452" y="438"/>
                  </a:lnTo>
                  <a:lnTo>
                    <a:pt x="3668" y="391"/>
                  </a:lnTo>
                  <a:lnTo>
                    <a:pt x="3668" y="312"/>
                  </a:lnTo>
                  <a:lnTo>
                    <a:pt x="3482" y="30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bg-BG"/>
            </a:p>
          </p:txBody>
        </p:sp>
        <p:sp>
          <p:nvSpPr>
            <p:cNvPr id="1035" name="Freeform 6"/>
            <p:cNvSpPr>
              <a:spLocks/>
            </p:cNvSpPr>
            <p:nvPr/>
          </p:nvSpPr>
          <p:spPr bwMode="hidden">
            <a:xfrm>
              <a:off x="0" y="524"/>
              <a:ext cx="973" cy="1195"/>
            </a:xfrm>
            <a:custGeom>
              <a:avLst/>
              <a:gdLst>
                <a:gd name="T0" fmla="*/ 325 w 969"/>
                <a:gd name="T1" fmla="*/ 1192 h 1192"/>
                <a:gd name="T2" fmla="*/ 494 w 969"/>
                <a:gd name="T3" fmla="*/ 1198 h 1192"/>
                <a:gd name="T4" fmla="*/ 584 w 969"/>
                <a:gd name="T5" fmla="*/ 1156 h 1192"/>
                <a:gd name="T6" fmla="*/ 819 w 969"/>
                <a:gd name="T7" fmla="*/ 1091 h 1192"/>
                <a:gd name="T8" fmla="*/ 941 w 969"/>
                <a:gd name="T9" fmla="*/ 1061 h 1192"/>
                <a:gd name="T10" fmla="*/ 765 w 969"/>
                <a:gd name="T11" fmla="*/ 993 h 1192"/>
                <a:gd name="T12" fmla="*/ 560 w 969"/>
                <a:gd name="T13" fmla="*/ 957 h 1192"/>
                <a:gd name="T14" fmla="*/ 199 w 969"/>
                <a:gd name="T15" fmla="*/ 975 h 1192"/>
                <a:gd name="T16" fmla="*/ 301 w 969"/>
                <a:gd name="T17" fmla="*/ 897 h 1192"/>
                <a:gd name="T18" fmla="*/ 500 w 969"/>
                <a:gd name="T19" fmla="*/ 807 h 1192"/>
                <a:gd name="T20" fmla="*/ 700 w 969"/>
                <a:gd name="T21" fmla="*/ 675 h 1192"/>
                <a:gd name="T22" fmla="*/ 706 w 969"/>
                <a:gd name="T23" fmla="*/ 675 h 1192"/>
                <a:gd name="T24" fmla="*/ 718 w 969"/>
                <a:gd name="T25" fmla="*/ 669 h 1192"/>
                <a:gd name="T26" fmla="*/ 759 w 969"/>
                <a:gd name="T27" fmla="*/ 651 h 1192"/>
                <a:gd name="T28" fmla="*/ 783 w 969"/>
                <a:gd name="T29" fmla="*/ 645 h 1192"/>
                <a:gd name="T30" fmla="*/ 795 w 969"/>
                <a:gd name="T31" fmla="*/ 633 h 1192"/>
                <a:gd name="T32" fmla="*/ 801 w 969"/>
                <a:gd name="T33" fmla="*/ 621 h 1192"/>
                <a:gd name="T34" fmla="*/ 795 w 969"/>
                <a:gd name="T35" fmla="*/ 615 h 1192"/>
                <a:gd name="T36" fmla="*/ 789 w 969"/>
                <a:gd name="T37" fmla="*/ 603 h 1192"/>
                <a:gd name="T38" fmla="*/ 789 w 969"/>
                <a:gd name="T39" fmla="*/ 577 h 1192"/>
                <a:gd name="T40" fmla="*/ 801 w 969"/>
                <a:gd name="T41" fmla="*/ 547 h 1192"/>
                <a:gd name="T42" fmla="*/ 813 w 969"/>
                <a:gd name="T43" fmla="*/ 517 h 1192"/>
                <a:gd name="T44" fmla="*/ 831 w 969"/>
                <a:gd name="T45" fmla="*/ 487 h 1192"/>
                <a:gd name="T46" fmla="*/ 843 w 969"/>
                <a:gd name="T47" fmla="*/ 457 h 1192"/>
                <a:gd name="T48" fmla="*/ 849 w 969"/>
                <a:gd name="T49" fmla="*/ 439 h 1192"/>
                <a:gd name="T50" fmla="*/ 857 w 969"/>
                <a:gd name="T51" fmla="*/ 433 h 1192"/>
                <a:gd name="T52" fmla="*/ 857 w 969"/>
                <a:gd name="T53" fmla="*/ 349 h 1192"/>
                <a:gd name="T54" fmla="*/ 857 w 969"/>
                <a:gd name="T55" fmla="*/ 343 h 1192"/>
                <a:gd name="T56" fmla="*/ 863 w 969"/>
                <a:gd name="T57" fmla="*/ 337 h 1192"/>
                <a:gd name="T58" fmla="*/ 881 w 969"/>
                <a:gd name="T59" fmla="*/ 307 h 1192"/>
                <a:gd name="T60" fmla="*/ 893 w 969"/>
                <a:gd name="T61" fmla="*/ 271 h 1192"/>
                <a:gd name="T62" fmla="*/ 905 w 969"/>
                <a:gd name="T63" fmla="*/ 241 h 1192"/>
                <a:gd name="T64" fmla="*/ 911 w 969"/>
                <a:gd name="T65" fmla="*/ 229 h 1192"/>
                <a:gd name="T66" fmla="*/ 917 w 969"/>
                <a:gd name="T67" fmla="*/ 217 h 1192"/>
                <a:gd name="T68" fmla="*/ 935 w 969"/>
                <a:gd name="T69" fmla="*/ 173 h 1192"/>
                <a:gd name="T70" fmla="*/ 953 w 969"/>
                <a:gd name="T71" fmla="*/ 137 h 1192"/>
                <a:gd name="T72" fmla="*/ 959 w 969"/>
                <a:gd name="T73" fmla="*/ 125 h 1192"/>
                <a:gd name="T74" fmla="*/ 959 w 969"/>
                <a:gd name="T75" fmla="*/ 119 h 1192"/>
                <a:gd name="T76" fmla="*/ 977 w 969"/>
                <a:gd name="T77" fmla="*/ 0 h 1192"/>
                <a:gd name="T78" fmla="*/ 953 w 969"/>
                <a:gd name="T79" fmla="*/ 47 h 1192"/>
                <a:gd name="T80" fmla="*/ 789 w 969"/>
                <a:gd name="T81" fmla="*/ 113 h 1192"/>
                <a:gd name="T82" fmla="*/ 712 w 969"/>
                <a:gd name="T83" fmla="*/ 161 h 1192"/>
                <a:gd name="T84" fmla="*/ 464 w 969"/>
                <a:gd name="T85" fmla="*/ 235 h 1192"/>
                <a:gd name="T86" fmla="*/ 283 w 969"/>
                <a:gd name="T87" fmla="*/ 289 h 1192"/>
                <a:gd name="T88" fmla="*/ 175 w 969"/>
                <a:gd name="T89" fmla="*/ 295 h 1192"/>
                <a:gd name="T90" fmla="*/ 12 w 969"/>
                <a:gd name="T91" fmla="*/ 487 h 1192"/>
                <a:gd name="T92" fmla="*/ 0 w 969"/>
                <a:gd name="T93" fmla="*/ 511 h 1192"/>
                <a:gd name="T94" fmla="*/ 0 w 969"/>
                <a:gd name="T95" fmla="*/ 1192 h 1192"/>
                <a:gd name="T96" fmla="*/ 96 w 969"/>
                <a:gd name="T97" fmla="*/ 1186 h 1192"/>
                <a:gd name="T98" fmla="*/ 325 w 969"/>
                <a:gd name="T99" fmla="*/ 1192 h 1192"/>
                <a:gd name="T100" fmla="*/ 325 w 969"/>
                <a:gd name="T101" fmla="*/ 1192 h 1192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0" t="0" r="r" b="b"/>
              <a:pathLst>
                <a:path w="969" h="1192">
                  <a:moveTo>
                    <a:pt x="323" y="1186"/>
                  </a:moveTo>
                  <a:lnTo>
                    <a:pt x="490" y="1192"/>
                  </a:lnTo>
                  <a:lnTo>
                    <a:pt x="580" y="1150"/>
                  </a:lnTo>
                  <a:lnTo>
                    <a:pt x="813" y="1085"/>
                  </a:lnTo>
                  <a:lnTo>
                    <a:pt x="933" y="1055"/>
                  </a:lnTo>
                  <a:lnTo>
                    <a:pt x="759" y="989"/>
                  </a:lnTo>
                  <a:lnTo>
                    <a:pt x="556" y="953"/>
                  </a:lnTo>
                  <a:lnTo>
                    <a:pt x="197" y="971"/>
                  </a:lnTo>
                  <a:lnTo>
                    <a:pt x="299" y="893"/>
                  </a:lnTo>
                  <a:lnTo>
                    <a:pt x="496" y="803"/>
                  </a:lnTo>
                  <a:lnTo>
                    <a:pt x="694" y="671"/>
                  </a:lnTo>
                  <a:lnTo>
                    <a:pt x="700" y="671"/>
                  </a:lnTo>
                  <a:lnTo>
                    <a:pt x="712" y="665"/>
                  </a:lnTo>
                  <a:lnTo>
                    <a:pt x="753" y="647"/>
                  </a:lnTo>
                  <a:lnTo>
                    <a:pt x="777" y="641"/>
                  </a:lnTo>
                  <a:lnTo>
                    <a:pt x="789" y="629"/>
                  </a:lnTo>
                  <a:lnTo>
                    <a:pt x="795" y="617"/>
                  </a:lnTo>
                  <a:lnTo>
                    <a:pt x="789" y="611"/>
                  </a:lnTo>
                  <a:lnTo>
                    <a:pt x="783" y="599"/>
                  </a:lnTo>
                  <a:lnTo>
                    <a:pt x="783" y="575"/>
                  </a:lnTo>
                  <a:lnTo>
                    <a:pt x="795" y="545"/>
                  </a:lnTo>
                  <a:lnTo>
                    <a:pt x="807" y="515"/>
                  </a:lnTo>
                  <a:lnTo>
                    <a:pt x="825" y="485"/>
                  </a:lnTo>
                  <a:lnTo>
                    <a:pt x="837" y="455"/>
                  </a:lnTo>
                  <a:lnTo>
                    <a:pt x="843" y="437"/>
                  </a:lnTo>
                  <a:lnTo>
                    <a:pt x="849" y="431"/>
                  </a:lnTo>
                  <a:lnTo>
                    <a:pt x="849" y="347"/>
                  </a:lnTo>
                  <a:lnTo>
                    <a:pt x="849" y="341"/>
                  </a:lnTo>
                  <a:lnTo>
                    <a:pt x="855" y="335"/>
                  </a:lnTo>
                  <a:lnTo>
                    <a:pt x="873" y="305"/>
                  </a:lnTo>
                  <a:lnTo>
                    <a:pt x="885" y="269"/>
                  </a:lnTo>
                  <a:lnTo>
                    <a:pt x="897" y="239"/>
                  </a:lnTo>
                  <a:lnTo>
                    <a:pt x="903" y="227"/>
                  </a:lnTo>
                  <a:lnTo>
                    <a:pt x="909" y="215"/>
                  </a:lnTo>
                  <a:lnTo>
                    <a:pt x="927" y="173"/>
                  </a:lnTo>
                  <a:lnTo>
                    <a:pt x="945" y="137"/>
                  </a:lnTo>
                  <a:lnTo>
                    <a:pt x="951" y="125"/>
                  </a:lnTo>
                  <a:lnTo>
                    <a:pt x="951" y="119"/>
                  </a:lnTo>
                  <a:lnTo>
                    <a:pt x="969" y="0"/>
                  </a:lnTo>
                  <a:lnTo>
                    <a:pt x="945" y="47"/>
                  </a:lnTo>
                  <a:lnTo>
                    <a:pt x="783" y="113"/>
                  </a:lnTo>
                  <a:lnTo>
                    <a:pt x="706" y="161"/>
                  </a:lnTo>
                  <a:lnTo>
                    <a:pt x="460" y="233"/>
                  </a:lnTo>
                  <a:lnTo>
                    <a:pt x="281" y="287"/>
                  </a:lnTo>
                  <a:lnTo>
                    <a:pt x="173" y="293"/>
                  </a:lnTo>
                  <a:lnTo>
                    <a:pt x="12" y="485"/>
                  </a:lnTo>
                  <a:lnTo>
                    <a:pt x="0" y="509"/>
                  </a:lnTo>
                  <a:lnTo>
                    <a:pt x="0" y="1186"/>
                  </a:lnTo>
                  <a:lnTo>
                    <a:pt x="96" y="1180"/>
                  </a:lnTo>
                  <a:lnTo>
                    <a:pt x="323" y="118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bg-BG"/>
            </a:p>
          </p:txBody>
        </p:sp>
        <p:sp>
          <p:nvSpPr>
            <p:cNvPr id="1036" name="Freeform 7"/>
            <p:cNvSpPr>
              <a:spLocks/>
            </p:cNvSpPr>
            <p:nvPr/>
          </p:nvSpPr>
          <p:spPr bwMode="hidden">
            <a:xfrm>
              <a:off x="3188" y="1"/>
              <a:ext cx="2570" cy="2266"/>
            </a:xfrm>
            <a:custGeom>
              <a:avLst/>
              <a:gdLst>
                <a:gd name="T0" fmla="*/ 859 w 2570"/>
                <a:gd name="T1" fmla="*/ 612 h 2266"/>
                <a:gd name="T2" fmla="*/ 1087 w 2570"/>
                <a:gd name="T3" fmla="*/ 853 h 2266"/>
                <a:gd name="T4" fmla="*/ 961 w 2570"/>
                <a:gd name="T5" fmla="*/ 913 h 2266"/>
                <a:gd name="T6" fmla="*/ 786 w 2570"/>
                <a:gd name="T7" fmla="*/ 883 h 2266"/>
                <a:gd name="T8" fmla="*/ 450 w 2570"/>
                <a:gd name="T9" fmla="*/ 931 h 2266"/>
                <a:gd name="T10" fmla="*/ 150 w 2570"/>
                <a:gd name="T11" fmla="*/ 1075 h 2266"/>
                <a:gd name="T12" fmla="*/ 78 w 2570"/>
                <a:gd name="T13" fmla="*/ 1165 h 2266"/>
                <a:gd name="T14" fmla="*/ 361 w 2570"/>
                <a:gd name="T15" fmla="*/ 1256 h 2266"/>
                <a:gd name="T16" fmla="*/ 444 w 2570"/>
                <a:gd name="T17" fmla="*/ 1316 h 2266"/>
                <a:gd name="T18" fmla="*/ 697 w 2570"/>
                <a:gd name="T19" fmla="*/ 1400 h 2266"/>
                <a:gd name="T20" fmla="*/ 1026 w 2570"/>
                <a:gd name="T21" fmla="*/ 1346 h 2266"/>
                <a:gd name="T22" fmla="*/ 991 w 2570"/>
                <a:gd name="T23" fmla="*/ 1412 h 2266"/>
                <a:gd name="T24" fmla="*/ 804 w 2570"/>
                <a:gd name="T25" fmla="*/ 1574 h 2266"/>
                <a:gd name="T26" fmla="*/ 726 w 2570"/>
                <a:gd name="T27" fmla="*/ 1718 h 2266"/>
                <a:gd name="T28" fmla="*/ 768 w 2570"/>
                <a:gd name="T29" fmla="*/ 1742 h 2266"/>
                <a:gd name="T30" fmla="*/ 865 w 2570"/>
                <a:gd name="T31" fmla="*/ 1693 h 2266"/>
                <a:gd name="T32" fmla="*/ 991 w 2570"/>
                <a:gd name="T33" fmla="*/ 1699 h 2266"/>
                <a:gd name="T34" fmla="*/ 1135 w 2570"/>
                <a:gd name="T35" fmla="*/ 1627 h 2266"/>
                <a:gd name="T36" fmla="*/ 1183 w 2570"/>
                <a:gd name="T37" fmla="*/ 1669 h 2266"/>
                <a:gd name="T38" fmla="*/ 1399 w 2570"/>
                <a:gd name="T39" fmla="*/ 1436 h 2266"/>
                <a:gd name="T40" fmla="*/ 1615 w 2570"/>
                <a:gd name="T41" fmla="*/ 1334 h 2266"/>
                <a:gd name="T42" fmla="*/ 1645 w 2570"/>
                <a:gd name="T43" fmla="*/ 1370 h 2266"/>
                <a:gd name="T44" fmla="*/ 1681 w 2570"/>
                <a:gd name="T45" fmla="*/ 1430 h 2266"/>
                <a:gd name="T46" fmla="*/ 1699 w 2570"/>
                <a:gd name="T47" fmla="*/ 1466 h 2266"/>
                <a:gd name="T48" fmla="*/ 1747 w 2570"/>
                <a:gd name="T49" fmla="*/ 1550 h 2266"/>
                <a:gd name="T50" fmla="*/ 1772 w 2570"/>
                <a:gd name="T51" fmla="*/ 1586 h 2266"/>
                <a:gd name="T52" fmla="*/ 2124 w 2570"/>
                <a:gd name="T53" fmla="*/ 2248 h 2266"/>
                <a:gd name="T54" fmla="*/ 1693 w 2570"/>
                <a:gd name="T55" fmla="*/ 1322 h 2266"/>
                <a:gd name="T56" fmla="*/ 1861 w 2570"/>
                <a:gd name="T57" fmla="*/ 1165 h 2266"/>
                <a:gd name="T58" fmla="*/ 2173 w 2570"/>
                <a:gd name="T59" fmla="*/ 1099 h 2266"/>
                <a:gd name="T60" fmla="*/ 2390 w 2570"/>
                <a:gd name="T61" fmla="*/ 1009 h 2266"/>
                <a:gd name="T62" fmla="*/ 2570 w 2570"/>
                <a:gd name="T63" fmla="*/ 805 h 2266"/>
                <a:gd name="T64" fmla="*/ 2342 w 2570"/>
                <a:gd name="T65" fmla="*/ 781 h 2266"/>
                <a:gd name="T66" fmla="*/ 2114 w 2570"/>
                <a:gd name="T67" fmla="*/ 763 h 2266"/>
                <a:gd name="T68" fmla="*/ 2408 w 2570"/>
                <a:gd name="T69" fmla="*/ 433 h 2266"/>
                <a:gd name="T70" fmla="*/ 2426 w 2570"/>
                <a:gd name="T71" fmla="*/ 421 h 2266"/>
                <a:gd name="T72" fmla="*/ 2474 w 2570"/>
                <a:gd name="T73" fmla="*/ 379 h 2266"/>
                <a:gd name="T74" fmla="*/ 2492 w 2570"/>
                <a:gd name="T75" fmla="*/ 355 h 2266"/>
                <a:gd name="T76" fmla="*/ 2474 w 2570"/>
                <a:gd name="T77" fmla="*/ 337 h 2266"/>
                <a:gd name="T78" fmla="*/ 2474 w 2570"/>
                <a:gd name="T79" fmla="*/ 271 h 2266"/>
                <a:gd name="T80" fmla="*/ 2492 w 2570"/>
                <a:gd name="T81" fmla="*/ 192 h 2266"/>
                <a:gd name="T82" fmla="*/ 2504 w 2570"/>
                <a:gd name="T83" fmla="*/ 132 h 2266"/>
                <a:gd name="T84" fmla="*/ 2492 w 2570"/>
                <a:gd name="T85" fmla="*/ 36 h 2266"/>
                <a:gd name="T86" fmla="*/ 2492 w 2570"/>
                <a:gd name="T87" fmla="*/ 24 h 2266"/>
                <a:gd name="T88" fmla="*/ 2102 w 2570"/>
                <a:gd name="T89" fmla="*/ 0 h 2266"/>
                <a:gd name="T90" fmla="*/ 1909 w 2570"/>
                <a:gd name="T91" fmla="*/ 90 h 2266"/>
                <a:gd name="T92" fmla="*/ 1747 w 2570"/>
                <a:gd name="T93" fmla="*/ 535 h 2266"/>
                <a:gd name="T94" fmla="*/ 1711 w 2570"/>
                <a:gd name="T95" fmla="*/ 469 h 2266"/>
                <a:gd name="T96" fmla="*/ 1633 w 2570"/>
                <a:gd name="T97" fmla="*/ 144 h 2266"/>
                <a:gd name="T98" fmla="*/ 1579 w 2570"/>
                <a:gd name="T99" fmla="*/ 0 h 2266"/>
                <a:gd name="T100" fmla="*/ 738 w 2570"/>
                <a:gd name="T101" fmla="*/ 186 h 2266"/>
                <a:gd name="T102" fmla="*/ 756 w 2570"/>
                <a:gd name="T103" fmla="*/ 463 h 226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0" t="0" r="r" b="b"/>
              <a:pathLst>
                <a:path w="2570" h="2266">
                  <a:moveTo>
                    <a:pt x="756" y="463"/>
                  </a:moveTo>
                  <a:lnTo>
                    <a:pt x="859" y="612"/>
                  </a:lnTo>
                  <a:lnTo>
                    <a:pt x="937" y="720"/>
                  </a:lnTo>
                  <a:lnTo>
                    <a:pt x="1087" y="853"/>
                  </a:lnTo>
                  <a:lnTo>
                    <a:pt x="1105" y="907"/>
                  </a:lnTo>
                  <a:lnTo>
                    <a:pt x="961" y="913"/>
                  </a:lnTo>
                  <a:lnTo>
                    <a:pt x="895" y="901"/>
                  </a:lnTo>
                  <a:lnTo>
                    <a:pt x="786" y="883"/>
                  </a:lnTo>
                  <a:lnTo>
                    <a:pt x="637" y="859"/>
                  </a:lnTo>
                  <a:lnTo>
                    <a:pt x="450" y="931"/>
                  </a:lnTo>
                  <a:lnTo>
                    <a:pt x="306" y="1021"/>
                  </a:lnTo>
                  <a:lnTo>
                    <a:pt x="150" y="1075"/>
                  </a:lnTo>
                  <a:lnTo>
                    <a:pt x="0" y="1153"/>
                  </a:lnTo>
                  <a:lnTo>
                    <a:pt x="78" y="1165"/>
                  </a:lnTo>
                  <a:lnTo>
                    <a:pt x="264" y="1220"/>
                  </a:lnTo>
                  <a:lnTo>
                    <a:pt x="361" y="1256"/>
                  </a:lnTo>
                  <a:lnTo>
                    <a:pt x="367" y="1298"/>
                  </a:lnTo>
                  <a:lnTo>
                    <a:pt x="444" y="1316"/>
                  </a:lnTo>
                  <a:lnTo>
                    <a:pt x="558" y="1400"/>
                  </a:lnTo>
                  <a:lnTo>
                    <a:pt x="697" y="1400"/>
                  </a:lnTo>
                  <a:lnTo>
                    <a:pt x="895" y="1346"/>
                  </a:lnTo>
                  <a:lnTo>
                    <a:pt x="1026" y="1346"/>
                  </a:lnTo>
                  <a:lnTo>
                    <a:pt x="1147" y="1358"/>
                  </a:lnTo>
                  <a:lnTo>
                    <a:pt x="991" y="1412"/>
                  </a:lnTo>
                  <a:lnTo>
                    <a:pt x="804" y="1538"/>
                  </a:lnTo>
                  <a:lnTo>
                    <a:pt x="804" y="1574"/>
                  </a:lnTo>
                  <a:lnTo>
                    <a:pt x="762" y="1645"/>
                  </a:lnTo>
                  <a:lnTo>
                    <a:pt x="726" y="1718"/>
                  </a:lnTo>
                  <a:lnTo>
                    <a:pt x="732" y="1754"/>
                  </a:lnTo>
                  <a:lnTo>
                    <a:pt x="768" y="1742"/>
                  </a:lnTo>
                  <a:lnTo>
                    <a:pt x="829" y="1730"/>
                  </a:lnTo>
                  <a:lnTo>
                    <a:pt x="865" y="1693"/>
                  </a:lnTo>
                  <a:lnTo>
                    <a:pt x="925" y="1663"/>
                  </a:lnTo>
                  <a:lnTo>
                    <a:pt x="991" y="1699"/>
                  </a:lnTo>
                  <a:lnTo>
                    <a:pt x="1087" y="1675"/>
                  </a:lnTo>
                  <a:lnTo>
                    <a:pt x="1135" y="1627"/>
                  </a:lnTo>
                  <a:lnTo>
                    <a:pt x="1147" y="1687"/>
                  </a:lnTo>
                  <a:lnTo>
                    <a:pt x="1183" y="1669"/>
                  </a:lnTo>
                  <a:lnTo>
                    <a:pt x="1333" y="1514"/>
                  </a:lnTo>
                  <a:lnTo>
                    <a:pt x="1399" y="1436"/>
                  </a:lnTo>
                  <a:lnTo>
                    <a:pt x="1526" y="1382"/>
                  </a:lnTo>
                  <a:lnTo>
                    <a:pt x="1615" y="1334"/>
                  </a:lnTo>
                  <a:lnTo>
                    <a:pt x="1627" y="1346"/>
                  </a:lnTo>
                  <a:lnTo>
                    <a:pt x="1645" y="1370"/>
                  </a:lnTo>
                  <a:lnTo>
                    <a:pt x="1669" y="1400"/>
                  </a:lnTo>
                  <a:lnTo>
                    <a:pt x="1681" y="1430"/>
                  </a:lnTo>
                  <a:lnTo>
                    <a:pt x="1687" y="1448"/>
                  </a:lnTo>
                  <a:lnTo>
                    <a:pt x="1699" y="1466"/>
                  </a:lnTo>
                  <a:lnTo>
                    <a:pt x="1729" y="1520"/>
                  </a:lnTo>
                  <a:lnTo>
                    <a:pt x="1747" y="1550"/>
                  </a:lnTo>
                  <a:lnTo>
                    <a:pt x="1766" y="1574"/>
                  </a:lnTo>
                  <a:lnTo>
                    <a:pt x="1772" y="1586"/>
                  </a:lnTo>
                  <a:lnTo>
                    <a:pt x="1778" y="1592"/>
                  </a:lnTo>
                  <a:lnTo>
                    <a:pt x="2124" y="2248"/>
                  </a:lnTo>
                  <a:lnTo>
                    <a:pt x="2215" y="2266"/>
                  </a:lnTo>
                  <a:lnTo>
                    <a:pt x="1693" y="1322"/>
                  </a:lnTo>
                  <a:lnTo>
                    <a:pt x="1723" y="1262"/>
                  </a:lnTo>
                  <a:lnTo>
                    <a:pt x="1861" y="1165"/>
                  </a:lnTo>
                  <a:lnTo>
                    <a:pt x="1988" y="1129"/>
                  </a:lnTo>
                  <a:lnTo>
                    <a:pt x="2173" y="1099"/>
                  </a:lnTo>
                  <a:lnTo>
                    <a:pt x="2318" y="1075"/>
                  </a:lnTo>
                  <a:lnTo>
                    <a:pt x="2390" y="1009"/>
                  </a:lnTo>
                  <a:lnTo>
                    <a:pt x="2570" y="895"/>
                  </a:lnTo>
                  <a:lnTo>
                    <a:pt x="2570" y="805"/>
                  </a:lnTo>
                  <a:lnTo>
                    <a:pt x="2516" y="787"/>
                  </a:lnTo>
                  <a:lnTo>
                    <a:pt x="2342" y="781"/>
                  </a:lnTo>
                  <a:lnTo>
                    <a:pt x="2042" y="871"/>
                  </a:lnTo>
                  <a:lnTo>
                    <a:pt x="2114" y="763"/>
                  </a:lnTo>
                  <a:lnTo>
                    <a:pt x="2264" y="624"/>
                  </a:lnTo>
                  <a:lnTo>
                    <a:pt x="2408" y="433"/>
                  </a:lnTo>
                  <a:lnTo>
                    <a:pt x="2414" y="433"/>
                  </a:lnTo>
                  <a:lnTo>
                    <a:pt x="2426" y="421"/>
                  </a:lnTo>
                  <a:lnTo>
                    <a:pt x="2456" y="397"/>
                  </a:lnTo>
                  <a:lnTo>
                    <a:pt x="2474" y="379"/>
                  </a:lnTo>
                  <a:lnTo>
                    <a:pt x="2486" y="367"/>
                  </a:lnTo>
                  <a:lnTo>
                    <a:pt x="2492" y="355"/>
                  </a:lnTo>
                  <a:lnTo>
                    <a:pt x="2486" y="349"/>
                  </a:lnTo>
                  <a:lnTo>
                    <a:pt x="2474" y="337"/>
                  </a:lnTo>
                  <a:lnTo>
                    <a:pt x="2474" y="307"/>
                  </a:lnTo>
                  <a:lnTo>
                    <a:pt x="2474" y="271"/>
                  </a:lnTo>
                  <a:lnTo>
                    <a:pt x="2480" y="228"/>
                  </a:lnTo>
                  <a:lnTo>
                    <a:pt x="2492" y="192"/>
                  </a:lnTo>
                  <a:lnTo>
                    <a:pt x="2498" y="156"/>
                  </a:lnTo>
                  <a:lnTo>
                    <a:pt x="2504" y="132"/>
                  </a:lnTo>
                  <a:lnTo>
                    <a:pt x="2504" y="126"/>
                  </a:lnTo>
                  <a:lnTo>
                    <a:pt x="2492" y="36"/>
                  </a:lnTo>
                  <a:lnTo>
                    <a:pt x="2492" y="24"/>
                  </a:lnTo>
                  <a:lnTo>
                    <a:pt x="2498" y="0"/>
                  </a:lnTo>
                  <a:lnTo>
                    <a:pt x="2102" y="0"/>
                  </a:lnTo>
                  <a:lnTo>
                    <a:pt x="2006" y="60"/>
                  </a:lnTo>
                  <a:lnTo>
                    <a:pt x="1909" y="90"/>
                  </a:lnTo>
                  <a:lnTo>
                    <a:pt x="1808" y="337"/>
                  </a:lnTo>
                  <a:lnTo>
                    <a:pt x="1747" y="535"/>
                  </a:lnTo>
                  <a:lnTo>
                    <a:pt x="1687" y="588"/>
                  </a:lnTo>
                  <a:lnTo>
                    <a:pt x="1711" y="469"/>
                  </a:lnTo>
                  <a:lnTo>
                    <a:pt x="1687" y="343"/>
                  </a:lnTo>
                  <a:lnTo>
                    <a:pt x="1633" y="144"/>
                  </a:lnTo>
                  <a:lnTo>
                    <a:pt x="1585" y="12"/>
                  </a:lnTo>
                  <a:lnTo>
                    <a:pt x="1579" y="0"/>
                  </a:lnTo>
                  <a:lnTo>
                    <a:pt x="786" y="0"/>
                  </a:lnTo>
                  <a:lnTo>
                    <a:pt x="738" y="186"/>
                  </a:lnTo>
                  <a:lnTo>
                    <a:pt x="756" y="463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bg-BG"/>
            </a:p>
          </p:txBody>
        </p:sp>
        <p:sp>
          <p:nvSpPr>
            <p:cNvPr id="1037" name="Freeform 8"/>
            <p:cNvSpPr>
              <a:spLocks/>
            </p:cNvSpPr>
            <p:nvPr/>
          </p:nvSpPr>
          <p:spPr bwMode="hidden">
            <a:xfrm>
              <a:off x="3525" y="1"/>
              <a:ext cx="2185" cy="1508"/>
            </a:xfrm>
            <a:custGeom>
              <a:avLst/>
              <a:gdLst>
                <a:gd name="T0" fmla="*/ 1042 w 2176"/>
                <a:gd name="T1" fmla="*/ 771 h 1505"/>
                <a:gd name="T2" fmla="*/ 1200 w 2176"/>
                <a:gd name="T3" fmla="*/ 1239 h 1505"/>
                <a:gd name="T4" fmla="*/ 964 w 2176"/>
                <a:gd name="T5" fmla="*/ 1197 h 1505"/>
                <a:gd name="T6" fmla="*/ 729 w 2176"/>
                <a:gd name="T7" fmla="*/ 1131 h 1505"/>
                <a:gd name="T8" fmla="*/ 446 w 2176"/>
                <a:gd name="T9" fmla="*/ 1113 h 1505"/>
                <a:gd name="T10" fmla="*/ 0 w 2176"/>
                <a:gd name="T11" fmla="*/ 1083 h 1505"/>
                <a:gd name="T12" fmla="*/ 30 w 2176"/>
                <a:gd name="T13" fmla="*/ 1119 h 1505"/>
                <a:gd name="T14" fmla="*/ 500 w 2176"/>
                <a:gd name="T15" fmla="*/ 1137 h 1505"/>
                <a:gd name="T16" fmla="*/ 783 w 2176"/>
                <a:gd name="T17" fmla="*/ 1191 h 1505"/>
                <a:gd name="T18" fmla="*/ 1140 w 2176"/>
                <a:gd name="T19" fmla="*/ 1307 h 1505"/>
                <a:gd name="T20" fmla="*/ 1078 w 2176"/>
                <a:gd name="T21" fmla="*/ 1325 h 1505"/>
                <a:gd name="T22" fmla="*/ 717 w 2176"/>
                <a:gd name="T23" fmla="*/ 1511 h 1505"/>
                <a:gd name="T24" fmla="*/ 771 w 2176"/>
                <a:gd name="T25" fmla="*/ 1487 h 1505"/>
                <a:gd name="T26" fmla="*/ 869 w 2176"/>
                <a:gd name="T27" fmla="*/ 1445 h 1505"/>
                <a:gd name="T28" fmla="*/ 1030 w 2176"/>
                <a:gd name="T29" fmla="*/ 1361 h 1505"/>
                <a:gd name="T30" fmla="*/ 1224 w 2176"/>
                <a:gd name="T31" fmla="*/ 1301 h 1505"/>
                <a:gd name="T32" fmla="*/ 1277 w 2176"/>
                <a:gd name="T33" fmla="*/ 1227 h 1505"/>
                <a:gd name="T34" fmla="*/ 1646 w 2176"/>
                <a:gd name="T35" fmla="*/ 1047 h 1505"/>
                <a:gd name="T36" fmla="*/ 1947 w 2176"/>
                <a:gd name="T37" fmla="*/ 957 h 1505"/>
                <a:gd name="T38" fmla="*/ 2194 w 2176"/>
                <a:gd name="T39" fmla="*/ 825 h 1505"/>
                <a:gd name="T40" fmla="*/ 1977 w 2176"/>
                <a:gd name="T41" fmla="*/ 915 h 1505"/>
                <a:gd name="T42" fmla="*/ 1670 w 2176"/>
                <a:gd name="T43" fmla="*/ 993 h 1505"/>
                <a:gd name="T44" fmla="*/ 1351 w 2176"/>
                <a:gd name="T45" fmla="*/ 1155 h 1505"/>
                <a:gd name="T46" fmla="*/ 1513 w 2176"/>
                <a:gd name="T47" fmla="*/ 909 h 1505"/>
                <a:gd name="T48" fmla="*/ 1634 w 2176"/>
                <a:gd name="T49" fmla="*/ 547 h 1505"/>
                <a:gd name="T50" fmla="*/ 1754 w 2176"/>
                <a:gd name="T51" fmla="*/ 374 h 1505"/>
                <a:gd name="T52" fmla="*/ 1995 w 2176"/>
                <a:gd name="T53" fmla="*/ 60 h 1505"/>
                <a:gd name="T54" fmla="*/ 2019 w 2176"/>
                <a:gd name="T55" fmla="*/ 0 h 1505"/>
                <a:gd name="T56" fmla="*/ 1989 w 2176"/>
                <a:gd name="T57" fmla="*/ 0 h 1505"/>
                <a:gd name="T58" fmla="*/ 1610 w 2176"/>
                <a:gd name="T59" fmla="*/ 482 h 1505"/>
                <a:gd name="T60" fmla="*/ 1489 w 2176"/>
                <a:gd name="T61" fmla="*/ 891 h 1505"/>
                <a:gd name="T62" fmla="*/ 1265 w 2176"/>
                <a:gd name="T63" fmla="*/ 1179 h 1505"/>
                <a:gd name="T64" fmla="*/ 1140 w 2176"/>
                <a:gd name="T65" fmla="*/ 909 h 1505"/>
                <a:gd name="T66" fmla="*/ 1018 w 2176"/>
                <a:gd name="T67" fmla="*/ 542 h 1505"/>
                <a:gd name="T68" fmla="*/ 893 w 2176"/>
                <a:gd name="T69" fmla="*/ 222 h 1505"/>
                <a:gd name="T70" fmla="*/ 795 w 2176"/>
                <a:gd name="T71" fmla="*/ 0 h 1505"/>
                <a:gd name="T72" fmla="*/ 759 w 2176"/>
                <a:gd name="T73" fmla="*/ 0 h 1505"/>
                <a:gd name="T74" fmla="*/ 911 w 2176"/>
                <a:gd name="T75" fmla="*/ 356 h 1505"/>
                <a:gd name="T76" fmla="*/ 1042 w 2176"/>
                <a:gd name="T77" fmla="*/ 771 h 1505"/>
                <a:gd name="T78" fmla="*/ 1042 w 2176"/>
                <a:gd name="T79" fmla="*/ 771 h 1505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0" t="0" r="r" b="b"/>
              <a:pathLst>
                <a:path w="2176" h="1505">
                  <a:moveTo>
                    <a:pt x="1034" y="767"/>
                  </a:moveTo>
                  <a:lnTo>
                    <a:pt x="1190" y="1235"/>
                  </a:lnTo>
                  <a:lnTo>
                    <a:pt x="956" y="1193"/>
                  </a:lnTo>
                  <a:lnTo>
                    <a:pt x="723" y="1127"/>
                  </a:lnTo>
                  <a:lnTo>
                    <a:pt x="442" y="1109"/>
                  </a:lnTo>
                  <a:lnTo>
                    <a:pt x="0" y="1079"/>
                  </a:lnTo>
                  <a:lnTo>
                    <a:pt x="30" y="1115"/>
                  </a:lnTo>
                  <a:lnTo>
                    <a:pt x="496" y="1133"/>
                  </a:lnTo>
                  <a:lnTo>
                    <a:pt x="777" y="1187"/>
                  </a:lnTo>
                  <a:lnTo>
                    <a:pt x="1130" y="1301"/>
                  </a:lnTo>
                  <a:lnTo>
                    <a:pt x="1070" y="1319"/>
                  </a:lnTo>
                  <a:lnTo>
                    <a:pt x="711" y="1505"/>
                  </a:lnTo>
                  <a:lnTo>
                    <a:pt x="765" y="1481"/>
                  </a:lnTo>
                  <a:lnTo>
                    <a:pt x="861" y="1439"/>
                  </a:lnTo>
                  <a:lnTo>
                    <a:pt x="1022" y="1355"/>
                  </a:lnTo>
                  <a:lnTo>
                    <a:pt x="1214" y="1295"/>
                  </a:lnTo>
                  <a:lnTo>
                    <a:pt x="1267" y="1223"/>
                  </a:lnTo>
                  <a:lnTo>
                    <a:pt x="1632" y="1043"/>
                  </a:lnTo>
                  <a:lnTo>
                    <a:pt x="1931" y="953"/>
                  </a:lnTo>
                  <a:lnTo>
                    <a:pt x="2176" y="821"/>
                  </a:lnTo>
                  <a:lnTo>
                    <a:pt x="1961" y="911"/>
                  </a:lnTo>
                  <a:lnTo>
                    <a:pt x="1656" y="989"/>
                  </a:lnTo>
                  <a:lnTo>
                    <a:pt x="1339" y="1151"/>
                  </a:lnTo>
                  <a:lnTo>
                    <a:pt x="1501" y="905"/>
                  </a:lnTo>
                  <a:lnTo>
                    <a:pt x="1620" y="545"/>
                  </a:lnTo>
                  <a:lnTo>
                    <a:pt x="1740" y="372"/>
                  </a:lnTo>
                  <a:lnTo>
                    <a:pt x="1979" y="60"/>
                  </a:lnTo>
                  <a:lnTo>
                    <a:pt x="2003" y="0"/>
                  </a:lnTo>
                  <a:lnTo>
                    <a:pt x="1973" y="0"/>
                  </a:lnTo>
                  <a:lnTo>
                    <a:pt x="1596" y="480"/>
                  </a:lnTo>
                  <a:lnTo>
                    <a:pt x="1477" y="887"/>
                  </a:lnTo>
                  <a:lnTo>
                    <a:pt x="1255" y="1175"/>
                  </a:lnTo>
                  <a:lnTo>
                    <a:pt x="1130" y="905"/>
                  </a:lnTo>
                  <a:lnTo>
                    <a:pt x="1010" y="540"/>
                  </a:lnTo>
                  <a:lnTo>
                    <a:pt x="885" y="222"/>
                  </a:lnTo>
                  <a:lnTo>
                    <a:pt x="789" y="0"/>
                  </a:lnTo>
                  <a:lnTo>
                    <a:pt x="753" y="0"/>
                  </a:lnTo>
                  <a:lnTo>
                    <a:pt x="903" y="354"/>
                  </a:lnTo>
                  <a:lnTo>
                    <a:pt x="1034" y="767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bg-BG"/>
            </a:p>
          </p:txBody>
        </p:sp>
        <p:sp>
          <p:nvSpPr>
            <p:cNvPr id="1038" name="Freeform 9"/>
            <p:cNvSpPr>
              <a:spLocks/>
            </p:cNvSpPr>
            <p:nvPr/>
          </p:nvSpPr>
          <p:spPr bwMode="hidden">
            <a:xfrm>
              <a:off x="0" y="649"/>
              <a:ext cx="816" cy="806"/>
            </a:xfrm>
            <a:custGeom>
              <a:avLst/>
              <a:gdLst>
                <a:gd name="T0" fmla="*/ 163 w 813"/>
                <a:gd name="T1" fmla="*/ 566 h 804"/>
                <a:gd name="T2" fmla="*/ 331 w 813"/>
                <a:gd name="T3" fmla="*/ 440 h 804"/>
                <a:gd name="T4" fmla="*/ 650 w 813"/>
                <a:gd name="T5" fmla="*/ 218 h 804"/>
                <a:gd name="T6" fmla="*/ 819 w 813"/>
                <a:gd name="T7" fmla="*/ 0 h 804"/>
                <a:gd name="T8" fmla="*/ 681 w 813"/>
                <a:gd name="T9" fmla="*/ 150 h 804"/>
                <a:gd name="T10" fmla="*/ 146 w 813"/>
                <a:gd name="T11" fmla="*/ 506 h 804"/>
                <a:gd name="T12" fmla="*/ 0 w 813"/>
                <a:gd name="T13" fmla="*/ 736 h 804"/>
                <a:gd name="T14" fmla="*/ 0 w 813"/>
                <a:gd name="T15" fmla="*/ 808 h 804"/>
                <a:gd name="T16" fmla="*/ 163 w 813"/>
                <a:gd name="T17" fmla="*/ 566 h 804"/>
                <a:gd name="T18" fmla="*/ 163 w 813"/>
                <a:gd name="T19" fmla="*/ 566 h 804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813" h="804">
                  <a:moveTo>
                    <a:pt x="161" y="564"/>
                  </a:moveTo>
                  <a:lnTo>
                    <a:pt x="329" y="438"/>
                  </a:lnTo>
                  <a:lnTo>
                    <a:pt x="646" y="216"/>
                  </a:lnTo>
                  <a:lnTo>
                    <a:pt x="813" y="0"/>
                  </a:lnTo>
                  <a:lnTo>
                    <a:pt x="676" y="150"/>
                  </a:lnTo>
                  <a:lnTo>
                    <a:pt x="144" y="504"/>
                  </a:lnTo>
                  <a:lnTo>
                    <a:pt x="0" y="732"/>
                  </a:lnTo>
                  <a:lnTo>
                    <a:pt x="0" y="804"/>
                  </a:lnTo>
                  <a:lnTo>
                    <a:pt x="161" y="564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bg-BG"/>
            </a:p>
          </p:txBody>
        </p:sp>
        <p:sp>
          <p:nvSpPr>
            <p:cNvPr id="1039" name="Freeform 10"/>
            <p:cNvSpPr>
              <a:spLocks/>
            </p:cNvSpPr>
            <p:nvPr/>
          </p:nvSpPr>
          <p:spPr bwMode="hidden">
            <a:xfrm>
              <a:off x="0" y="1545"/>
              <a:ext cx="762" cy="107"/>
            </a:xfrm>
            <a:custGeom>
              <a:avLst/>
              <a:gdLst>
                <a:gd name="T0" fmla="*/ 464 w 759"/>
                <a:gd name="T1" fmla="*/ 66 h 107"/>
                <a:gd name="T2" fmla="*/ 765 w 759"/>
                <a:gd name="T3" fmla="*/ 0 h 107"/>
                <a:gd name="T4" fmla="*/ 500 w 759"/>
                <a:gd name="T5" fmla="*/ 36 h 107"/>
                <a:gd name="T6" fmla="*/ 140 w 759"/>
                <a:gd name="T7" fmla="*/ 48 h 107"/>
                <a:gd name="T8" fmla="*/ 0 w 759"/>
                <a:gd name="T9" fmla="*/ 78 h 107"/>
                <a:gd name="T10" fmla="*/ 0 w 759"/>
                <a:gd name="T11" fmla="*/ 107 h 107"/>
                <a:gd name="T12" fmla="*/ 96 w 759"/>
                <a:gd name="T13" fmla="*/ 89 h 107"/>
                <a:gd name="T14" fmla="*/ 464 w 759"/>
                <a:gd name="T15" fmla="*/ 66 h 107"/>
                <a:gd name="T16" fmla="*/ 464 w 759"/>
                <a:gd name="T17" fmla="*/ 66 h 107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759" h="107">
                  <a:moveTo>
                    <a:pt x="460" y="66"/>
                  </a:moveTo>
                  <a:lnTo>
                    <a:pt x="759" y="0"/>
                  </a:lnTo>
                  <a:lnTo>
                    <a:pt x="496" y="36"/>
                  </a:lnTo>
                  <a:lnTo>
                    <a:pt x="138" y="48"/>
                  </a:lnTo>
                  <a:lnTo>
                    <a:pt x="0" y="78"/>
                  </a:lnTo>
                  <a:lnTo>
                    <a:pt x="0" y="107"/>
                  </a:lnTo>
                  <a:lnTo>
                    <a:pt x="96" y="89"/>
                  </a:lnTo>
                  <a:lnTo>
                    <a:pt x="460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bg-BG"/>
            </a:p>
          </p:txBody>
        </p:sp>
        <p:sp>
          <p:nvSpPr>
            <p:cNvPr id="1040" name="Freeform 11"/>
            <p:cNvSpPr>
              <a:spLocks/>
            </p:cNvSpPr>
            <p:nvPr/>
          </p:nvSpPr>
          <p:spPr bwMode="hidden">
            <a:xfrm>
              <a:off x="2314" y="3431"/>
              <a:ext cx="3182" cy="745"/>
            </a:xfrm>
            <a:custGeom>
              <a:avLst/>
              <a:gdLst>
                <a:gd name="T0" fmla="*/ 1399 w 3169"/>
                <a:gd name="T1" fmla="*/ 241 h 743"/>
                <a:gd name="T2" fmla="*/ 1748 w 3169"/>
                <a:gd name="T3" fmla="*/ 235 h 743"/>
                <a:gd name="T4" fmla="*/ 2105 w 3169"/>
                <a:gd name="T5" fmla="*/ 253 h 743"/>
                <a:gd name="T6" fmla="*/ 2525 w 3169"/>
                <a:gd name="T7" fmla="*/ 235 h 743"/>
                <a:gd name="T8" fmla="*/ 3195 w 3169"/>
                <a:gd name="T9" fmla="*/ 206 h 743"/>
                <a:gd name="T10" fmla="*/ 3141 w 3169"/>
                <a:gd name="T11" fmla="*/ 188 h 743"/>
                <a:gd name="T12" fmla="*/ 2442 w 3169"/>
                <a:gd name="T13" fmla="*/ 223 h 743"/>
                <a:gd name="T14" fmla="*/ 2019 w 3169"/>
                <a:gd name="T15" fmla="*/ 223 h 743"/>
                <a:gd name="T16" fmla="*/ 1471 w 3169"/>
                <a:gd name="T17" fmla="*/ 188 h 743"/>
                <a:gd name="T18" fmla="*/ 1555 w 3169"/>
                <a:gd name="T19" fmla="*/ 168 h 743"/>
                <a:gd name="T20" fmla="*/ 2055 w 3169"/>
                <a:gd name="T21" fmla="*/ 0 h 743"/>
                <a:gd name="T22" fmla="*/ 1977 w 3169"/>
                <a:gd name="T23" fmla="*/ 24 h 743"/>
                <a:gd name="T24" fmla="*/ 1852 w 3169"/>
                <a:gd name="T25" fmla="*/ 66 h 743"/>
                <a:gd name="T26" fmla="*/ 1616 w 3169"/>
                <a:gd name="T27" fmla="*/ 138 h 743"/>
                <a:gd name="T28" fmla="*/ 1350 w 3169"/>
                <a:gd name="T29" fmla="*/ 200 h 743"/>
                <a:gd name="T30" fmla="*/ 1278 w 3169"/>
                <a:gd name="T31" fmla="*/ 253 h 743"/>
                <a:gd name="T32" fmla="*/ 771 w 3169"/>
                <a:gd name="T33" fmla="*/ 415 h 743"/>
                <a:gd name="T34" fmla="*/ 337 w 3169"/>
                <a:gd name="T35" fmla="*/ 505 h 743"/>
                <a:gd name="T36" fmla="*/ 0 w 3169"/>
                <a:gd name="T37" fmla="*/ 621 h 743"/>
                <a:gd name="T38" fmla="*/ 301 w 3169"/>
                <a:gd name="T39" fmla="*/ 541 h 743"/>
                <a:gd name="T40" fmla="*/ 741 w 3169"/>
                <a:gd name="T41" fmla="*/ 451 h 743"/>
                <a:gd name="T42" fmla="*/ 1188 w 3169"/>
                <a:gd name="T43" fmla="*/ 313 h 743"/>
                <a:gd name="T44" fmla="*/ 989 w 3169"/>
                <a:gd name="T45" fmla="*/ 493 h 743"/>
                <a:gd name="T46" fmla="*/ 875 w 3169"/>
                <a:gd name="T47" fmla="*/ 747 h 743"/>
                <a:gd name="T48" fmla="*/ 869 w 3169"/>
                <a:gd name="T49" fmla="*/ 747 h 743"/>
                <a:gd name="T50" fmla="*/ 941 w 3169"/>
                <a:gd name="T51" fmla="*/ 747 h 743"/>
                <a:gd name="T52" fmla="*/ 1030 w 3169"/>
                <a:gd name="T53" fmla="*/ 499 h 743"/>
                <a:gd name="T54" fmla="*/ 1307 w 3169"/>
                <a:gd name="T55" fmla="*/ 283 h 743"/>
                <a:gd name="T56" fmla="*/ 1543 w 3169"/>
                <a:gd name="T57" fmla="*/ 451 h 743"/>
                <a:gd name="T58" fmla="*/ 1784 w 3169"/>
                <a:gd name="T59" fmla="*/ 681 h 743"/>
                <a:gd name="T60" fmla="*/ 1870 w 3169"/>
                <a:gd name="T61" fmla="*/ 747 h 743"/>
                <a:gd name="T62" fmla="*/ 1935 w 3169"/>
                <a:gd name="T63" fmla="*/ 747 h 743"/>
                <a:gd name="T64" fmla="*/ 1706 w 3169"/>
                <a:gd name="T65" fmla="*/ 529 h 743"/>
                <a:gd name="T66" fmla="*/ 1399 w 3169"/>
                <a:gd name="T67" fmla="*/ 241 h 743"/>
                <a:gd name="T68" fmla="*/ 1399 w 3169"/>
                <a:gd name="T69" fmla="*/ 241 h 743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0" t="0" r="r" b="b"/>
              <a:pathLst>
                <a:path w="3169" h="743">
                  <a:moveTo>
                    <a:pt x="1387" y="239"/>
                  </a:moveTo>
                  <a:lnTo>
                    <a:pt x="1734" y="233"/>
                  </a:lnTo>
                  <a:lnTo>
                    <a:pt x="2087" y="251"/>
                  </a:lnTo>
                  <a:lnTo>
                    <a:pt x="2505" y="233"/>
                  </a:lnTo>
                  <a:lnTo>
                    <a:pt x="3169" y="204"/>
                  </a:lnTo>
                  <a:lnTo>
                    <a:pt x="3115" y="186"/>
                  </a:lnTo>
                  <a:lnTo>
                    <a:pt x="2422" y="221"/>
                  </a:lnTo>
                  <a:lnTo>
                    <a:pt x="2003" y="221"/>
                  </a:lnTo>
                  <a:lnTo>
                    <a:pt x="1459" y="186"/>
                  </a:lnTo>
                  <a:lnTo>
                    <a:pt x="1543" y="168"/>
                  </a:lnTo>
                  <a:lnTo>
                    <a:pt x="2039" y="0"/>
                  </a:lnTo>
                  <a:lnTo>
                    <a:pt x="1961" y="24"/>
                  </a:lnTo>
                  <a:lnTo>
                    <a:pt x="1836" y="66"/>
                  </a:lnTo>
                  <a:lnTo>
                    <a:pt x="1602" y="138"/>
                  </a:lnTo>
                  <a:lnTo>
                    <a:pt x="1339" y="198"/>
                  </a:lnTo>
                  <a:lnTo>
                    <a:pt x="1268" y="251"/>
                  </a:lnTo>
                  <a:lnTo>
                    <a:pt x="765" y="413"/>
                  </a:lnTo>
                  <a:lnTo>
                    <a:pt x="335" y="503"/>
                  </a:lnTo>
                  <a:lnTo>
                    <a:pt x="0" y="617"/>
                  </a:lnTo>
                  <a:lnTo>
                    <a:pt x="299" y="539"/>
                  </a:lnTo>
                  <a:lnTo>
                    <a:pt x="735" y="449"/>
                  </a:lnTo>
                  <a:lnTo>
                    <a:pt x="1178" y="311"/>
                  </a:lnTo>
                  <a:lnTo>
                    <a:pt x="981" y="491"/>
                  </a:lnTo>
                  <a:lnTo>
                    <a:pt x="867" y="743"/>
                  </a:lnTo>
                  <a:lnTo>
                    <a:pt x="861" y="743"/>
                  </a:lnTo>
                  <a:lnTo>
                    <a:pt x="933" y="743"/>
                  </a:lnTo>
                  <a:lnTo>
                    <a:pt x="1022" y="497"/>
                  </a:lnTo>
                  <a:lnTo>
                    <a:pt x="1297" y="281"/>
                  </a:lnTo>
                  <a:lnTo>
                    <a:pt x="1531" y="449"/>
                  </a:lnTo>
                  <a:lnTo>
                    <a:pt x="1770" y="677"/>
                  </a:lnTo>
                  <a:lnTo>
                    <a:pt x="1854" y="743"/>
                  </a:lnTo>
                  <a:lnTo>
                    <a:pt x="1919" y="743"/>
                  </a:lnTo>
                  <a:lnTo>
                    <a:pt x="1692" y="527"/>
                  </a:lnTo>
                  <a:lnTo>
                    <a:pt x="1387" y="239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bg-BG"/>
            </a:p>
          </p:txBody>
        </p:sp>
        <p:sp>
          <p:nvSpPr>
            <p:cNvPr id="1041" name="Rectangle 12"/>
            <p:cNvSpPr>
              <a:spLocks noChangeArrowheads="1"/>
            </p:cNvSpPr>
            <p:nvPr/>
          </p:nvSpPr>
          <p:spPr bwMode="hidden">
            <a:xfrm>
              <a:off x="192" y="127"/>
              <a:ext cx="1" cy="1"/>
            </a:xfrm>
            <a:prstGeom prst="rect">
              <a:avLst/>
            </a:prstGeom>
            <a:solidFill>
              <a:srgbClr val="9A1E8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defRPr/>
              </a:pPr>
              <a:endParaRPr lang="bg-BG" altLang="bg-BG" smtClean="0"/>
            </a:p>
          </p:txBody>
        </p:sp>
        <p:sp>
          <p:nvSpPr>
            <p:cNvPr id="1042" name="Rectangle 13"/>
            <p:cNvSpPr>
              <a:spLocks noChangeArrowheads="1"/>
            </p:cNvSpPr>
            <p:nvPr/>
          </p:nvSpPr>
          <p:spPr bwMode="hidden">
            <a:xfrm>
              <a:off x="204" y="131"/>
              <a:ext cx="1" cy="1"/>
            </a:xfrm>
            <a:prstGeom prst="rect">
              <a:avLst/>
            </a:prstGeom>
            <a:solidFill>
              <a:srgbClr val="9A1E8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defRPr/>
              </a:pPr>
              <a:endParaRPr lang="bg-BG" altLang="bg-BG" smtClean="0"/>
            </a:p>
          </p:txBody>
        </p:sp>
        <p:sp>
          <p:nvSpPr>
            <p:cNvPr id="31758" name="Freeform 14"/>
            <p:cNvSpPr>
              <a:spLocks/>
            </p:cNvSpPr>
            <p:nvPr/>
          </p:nvSpPr>
          <p:spPr bwMode="hidden">
            <a:xfrm>
              <a:off x="0" y="4032"/>
              <a:ext cx="5760" cy="288"/>
            </a:xfrm>
            <a:custGeom>
              <a:avLst/>
              <a:gdLst/>
              <a:ahLst/>
              <a:cxnLst>
                <a:cxn ang="0">
                  <a:pos x="5740" y="288"/>
                </a:cxn>
                <a:cxn ang="0">
                  <a:pos x="0" y="288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288"/>
                </a:cxn>
                <a:cxn ang="0">
                  <a:pos x="5740" y="288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bg-BG"/>
            </a:p>
          </p:txBody>
        </p:sp>
        <p:sp>
          <p:nvSpPr>
            <p:cNvPr id="31759" name="Freeform 15"/>
            <p:cNvSpPr>
              <a:spLocks/>
            </p:cNvSpPr>
            <p:nvPr/>
          </p:nvSpPr>
          <p:spPr bwMode="hidden">
            <a:xfrm>
              <a:off x="0" y="4032"/>
              <a:ext cx="5760" cy="336"/>
            </a:xfrm>
            <a:custGeom>
              <a:avLst/>
              <a:gdLst/>
              <a:ahLst/>
              <a:cxnLst>
                <a:cxn ang="0">
                  <a:pos x="5740" y="288"/>
                </a:cxn>
                <a:cxn ang="0">
                  <a:pos x="0" y="288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288"/>
                </a:cxn>
                <a:cxn ang="0">
                  <a:pos x="5740" y="288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bg-BG"/>
            </a:p>
          </p:txBody>
        </p:sp>
        <p:sp>
          <p:nvSpPr>
            <p:cNvPr id="31760" name="Freeform 16"/>
            <p:cNvSpPr>
              <a:spLocks/>
            </p:cNvSpPr>
            <p:nvPr/>
          </p:nvSpPr>
          <p:spPr bwMode="hidden">
            <a:xfrm>
              <a:off x="0" y="0"/>
              <a:ext cx="5760" cy="288"/>
            </a:xfrm>
            <a:custGeom>
              <a:avLst/>
              <a:gdLst/>
              <a:ahLst/>
              <a:cxnLst>
                <a:cxn ang="0">
                  <a:pos x="5740" y="288"/>
                </a:cxn>
                <a:cxn ang="0">
                  <a:pos x="0" y="288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288"/>
                </a:cxn>
                <a:cxn ang="0">
                  <a:pos x="5740" y="288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56078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bg-BG"/>
            </a:p>
          </p:txBody>
        </p:sp>
        <p:sp>
          <p:nvSpPr>
            <p:cNvPr id="1046" name="Freeform 17"/>
            <p:cNvSpPr>
              <a:spLocks/>
            </p:cNvSpPr>
            <p:nvPr/>
          </p:nvSpPr>
          <p:spPr bwMode="hidden">
            <a:xfrm>
              <a:off x="509" y="229"/>
              <a:ext cx="3188" cy="2024"/>
            </a:xfrm>
            <a:custGeom>
              <a:avLst/>
              <a:gdLst>
                <a:gd name="T0" fmla="*/ 871 w 3188"/>
                <a:gd name="T1" fmla="*/ 1423 h 2024"/>
                <a:gd name="T2" fmla="*/ 907 w 3188"/>
                <a:gd name="T3" fmla="*/ 1393 h 2024"/>
                <a:gd name="T4" fmla="*/ 991 w 3188"/>
                <a:gd name="T5" fmla="*/ 1320 h 2024"/>
                <a:gd name="T6" fmla="*/ 1033 w 3188"/>
                <a:gd name="T7" fmla="*/ 1297 h 2024"/>
                <a:gd name="T8" fmla="*/ 1086 w 3188"/>
                <a:gd name="T9" fmla="*/ 1249 h 2024"/>
                <a:gd name="T10" fmla="*/ 1123 w 3188"/>
                <a:gd name="T11" fmla="*/ 1219 h 2024"/>
                <a:gd name="T12" fmla="*/ 1057 w 3188"/>
                <a:gd name="T13" fmla="*/ 1153 h 2024"/>
                <a:gd name="T14" fmla="*/ 877 w 3188"/>
                <a:gd name="T15" fmla="*/ 1021 h 2024"/>
                <a:gd name="T16" fmla="*/ 655 w 3188"/>
                <a:gd name="T17" fmla="*/ 907 h 2024"/>
                <a:gd name="T18" fmla="*/ 655 w 3188"/>
                <a:gd name="T19" fmla="*/ 846 h 2024"/>
                <a:gd name="T20" fmla="*/ 643 w 3188"/>
                <a:gd name="T21" fmla="*/ 708 h 2024"/>
                <a:gd name="T22" fmla="*/ 552 w 3188"/>
                <a:gd name="T23" fmla="*/ 642 h 2024"/>
                <a:gd name="T24" fmla="*/ 510 w 3188"/>
                <a:gd name="T25" fmla="*/ 570 h 2024"/>
                <a:gd name="T26" fmla="*/ 637 w 3188"/>
                <a:gd name="T27" fmla="*/ 564 h 2024"/>
                <a:gd name="T28" fmla="*/ 763 w 3188"/>
                <a:gd name="T29" fmla="*/ 570 h 2024"/>
                <a:gd name="T30" fmla="*/ 1091 w 3188"/>
                <a:gd name="T31" fmla="*/ 850 h 2024"/>
                <a:gd name="T32" fmla="*/ 1009 w 3188"/>
                <a:gd name="T33" fmla="*/ 566 h 2024"/>
                <a:gd name="T34" fmla="*/ 1054 w 3188"/>
                <a:gd name="T35" fmla="*/ 265 h 2024"/>
                <a:gd name="T36" fmla="*/ 1249 w 3188"/>
                <a:gd name="T37" fmla="*/ 0 h 2024"/>
                <a:gd name="T38" fmla="*/ 1466 w 3188"/>
                <a:gd name="T39" fmla="*/ 292 h 2024"/>
                <a:gd name="T40" fmla="*/ 1475 w 3188"/>
                <a:gd name="T41" fmla="*/ 548 h 2024"/>
                <a:gd name="T42" fmla="*/ 1567 w 3188"/>
                <a:gd name="T43" fmla="*/ 630 h 2024"/>
                <a:gd name="T44" fmla="*/ 1795 w 3188"/>
                <a:gd name="T45" fmla="*/ 365 h 2024"/>
                <a:gd name="T46" fmla="*/ 2245 w 3188"/>
                <a:gd name="T47" fmla="*/ 150 h 2024"/>
                <a:gd name="T48" fmla="*/ 2618 w 3188"/>
                <a:gd name="T49" fmla="*/ 180 h 2024"/>
                <a:gd name="T50" fmla="*/ 3050 w 3188"/>
                <a:gd name="T51" fmla="*/ 150 h 2024"/>
                <a:gd name="T52" fmla="*/ 3140 w 3188"/>
                <a:gd name="T53" fmla="*/ 210 h 2024"/>
                <a:gd name="T54" fmla="*/ 2990 w 3188"/>
                <a:gd name="T55" fmla="*/ 210 h 2024"/>
                <a:gd name="T56" fmla="*/ 2834 w 3188"/>
                <a:gd name="T57" fmla="*/ 377 h 2024"/>
                <a:gd name="T58" fmla="*/ 2702 w 3188"/>
                <a:gd name="T59" fmla="*/ 648 h 2024"/>
                <a:gd name="T60" fmla="*/ 2582 w 3188"/>
                <a:gd name="T61" fmla="*/ 828 h 2024"/>
                <a:gd name="T62" fmla="*/ 2234 w 3188"/>
                <a:gd name="T63" fmla="*/ 1009 h 2024"/>
                <a:gd name="T64" fmla="*/ 1963 w 3188"/>
                <a:gd name="T65" fmla="*/ 1075 h 2024"/>
                <a:gd name="T66" fmla="*/ 2257 w 3188"/>
                <a:gd name="T67" fmla="*/ 1111 h 2024"/>
                <a:gd name="T68" fmla="*/ 2600 w 3188"/>
                <a:gd name="T69" fmla="*/ 1207 h 2024"/>
                <a:gd name="T70" fmla="*/ 2894 w 3188"/>
                <a:gd name="T71" fmla="*/ 1441 h 2024"/>
                <a:gd name="T72" fmla="*/ 3122 w 3188"/>
                <a:gd name="T73" fmla="*/ 1555 h 2024"/>
                <a:gd name="T74" fmla="*/ 3032 w 3188"/>
                <a:gd name="T75" fmla="*/ 1585 h 2024"/>
                <a:gd name="T76" fmla="*/ 3008 w 3188"/>
                <a:gd name="T77" fmla="*/ 1591 h 2024"/>
                <a:gd name="T78" fmla="*/ 2960 w 3188"/>
                <a:gd name="T79" fmla="*/ 1597 h 2024"/>
                <a:gd name="T80" fmla="*/ 2882 w 3188"/>
                <a:gd name="T81" fmla="*/ 1609 h 2024"/>
                <a:gd name="T82" fmla="*/ 2846 w 3188"/>
                <a:gd name="T83" fmla="*/ 1609 h 2024"/>
                <a:gd name="T84" fmla="*/ 2774 w 3188"/>
                <a:gd name="T85" fmla="*/ 1615 h 2024"/>
                <a:gd name="T86" fmla="*/ 2726 w 3188"/>
                <a:gd name="T87" fmla="*/ 1621 h 2024"/>
                <a:gd name="T88" fmla="*/ 2708 w 3188"/>
                <a:gd name="T89" fmla="*/ 1621 h 2024"/>
                <a:gd name="T90" fmla="*/ 2594 w 3188"/>
                <a:gd name="T91" fmla="*/ 1657 h 2024"/>
                <a:gd name="T92" fmla="*/ 2533 w 3188"/>
                <a:gd name="T93" fmla="*/ 1663 h 2024"/>
                <a:gd name="T94" fmla="*/ 2444 w 3188"/>
                <a:gd name="T95" fmla="*/ 1675 h 2024"/>
                <a:gd name="T96" fmla="*/ 2378 w 3188"/>
                <a:gd name="T97" fmla="*/ 1687 h 2024"/>
                <a:gd name="T98" fmla="*/ 2360 w 3188"/>
                <a:gd name="T99" fmla="*/ 1705 h 2024"/>
                <a:gd name="T100" fmla="*/ 2305 w 3188"/>
                <a:gd name="T101" fmla="*/ 1687 h 2024"/>
                <a:gd name="T102" fmla="*/ 2263 w 3188"/>
                <a:gd name="T103" fmla="*/ 1663 h 2024"/>
                <a:gd name="T104" fmla="*/ 2017 w 3188"/>
                <a:gd name="T105" fmla="*/ 1585 h 2024"/>
                <a:gd name="T106" fmla="*/ 1711 w 3188"/>
                <a:gd name="T107" fmla="*/ 1453 h 2024"/>
                <a:gd name="T108" fmla="*/ 1880 w 3188"/>
                <a:gd name="T109" fmla="*/ 1844 h 2024"/>
                <a:gd name="T110" fmla="*/ 1771 w 3188"/>
                <a:gd name="T111" fmla="*/ 1922 h 2024"/>
                <a:gd name="T112" fmla="*/ 1531 w 3188"/>
                <a:gd name="T113" fmla="*/ 1753 h 2024"/>
                <a:gd name="T114" fmla="*/ 1411 w 3188"/>
                <a:gd name="T115" fmla="*/ 1477 h 2024"/>
                <a:gd name="T116" fmla="*/ 1219 w 3188"/>
                <a:gd name="T117" fmla="*/ 1291 h 2024"/>
                <a:gd name="T118" fmla="*/ 127 w 3188"/>
                <a:gd name="T119" fmla="*/ 2006 h 2024"/>
                <a:gd name="T120" fmla="*/ 865 w 3188"/>
                <a:gd name="T121" fmla="*/ 1429 h 2024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0" t="0" r="r" b="b"/>
              <a:pathLst>
                <a:path w="3188" h="2024">
                  <a:moveTo>
                    <a:pt x="865" y="1429"/>
                  </a:moveTo>
                  <a:lnTo>
                    <a:pt x="871" y="1423"/>
                  </a:lnTo>
                  <a:lnTo>
                    <a:pt x="889" y="1411"/>
                  </a:lnTo>
                  <a:lnTo>
                    <a:pt x="907" y="1393"/>
                  </a:lnTo>
                  <a:lnTo>
                    <a:pt x="937" y="1369"/>
                  </a:lnTo>
                  <a:lnTo>
                    <a:pt x="991" y="1320"/>
                  </a:lnTo>
                  <a:lnTo>
                    <a:pt x="1015" y="1309"/>
                  </a:lnTo>
                  <a:lnTo>
                    <a:pt x="1033" y="1297"/>
                  </a:lnTo>
                  <a:lnTo>
                    <a:pt x="1057" y="1279"/>
                  </a:lnTo>
                  <a:lnTo>
                    <a:pt x="1086" y="1249"/>
                  </a:lnTo>
                  <a:lnTo>
                    <a:pt x="1111" y="1225"/>
                  </a:lnTo>
                  <a:lnTo>
                    <a:pt x="1123" y="1219"/>
                  </a:lnTo>
                  <a:lnTo>
                    <a:pt x="1123" y="1213"/>
                  </a:lnTo>
                  <a:lnTo>
                    <a:pt x="1057" y="1153"/>
                  </a:lnTo>
                  <a:lnTo>
                    <a:pt x="979" y="1051"/>
                  </a:lnTo>
                  <a:lnTo>
                    <a:pt x="877" y="1021"/>
                  </a:lnTo>
                  <a:lnTo>
                    <a:pt x="685" y="931"/>
                  </a:lnTo>
                  <a:lnTo>
                    <a:pt x="655" y="907"/>
                  </a:lnTo>
                  <a:lnTo>
                    <a:pt x="721" y="876"/>
                  </a:lnTo>
                  <a:lnTo>
                    <a:pt x="655" y="846"/>
                  </a:lnTo>
                  <a:lnTo>
                    <a:pt x="612" y="774"/>
                  </a:lnTo>
                  <a:lnTo>
                    <a:pt x="643" y="708"/>
                  </a:lnTo>
                  <a:lnTo>
                    <a:pt x="600" y="660"/>
                  </a:lnTo>
                  <a:lnTo>
                    <a:pt x="552" y="642"/>
                  </a:lnTo>
                  <a:lnTo>
                    <a:pt x="528" y="594"/>
                  </a:lnTo>
                  <a:lnTo>
                    <a:pt x="510" y="570"/>
                  </a:lnTo>
                  <a:lnTo>
                    <a:pt x="552" y="552"/>
                  </a:lnTo>
                  <a:lnTo>
                    <a:pt x="637" y="564"/>
                  </a:lnTo>
                  <a:lnTo>
                    <a:pt x="721" y="576"/>
                  </a:lnTo>
                  <a:lnTo>
                    <a:pt x="763" y="570"/>
                  </a:lnTo>
                  <a:lnTo>
                    <a:pt x="931" y="696"/>
                  </a:lnTo>
                  <a:lnTo>
                    <a:pt x="1091" y="850"/>
                  </a:lnTo>
                  <a:lnTo>
                    <a:pt x="1073" y="685"/>
                  </a:lnTo>
                  <a:lnTo>
                    <a:pt x="1009" y="566"/>
                  </a:lnTo>
                  <a:lnTo>
                    <a:pt x="945" y="393"/>
                  </a:lnTo>
                  <a:lnTo>
                    <a:pt x="1054" y="265"/>
                  </a:lnTo>
                  <a:lnTo>
                    <a:pt x="1137" y="45"/>
                  </a:lnTo>
                  <a:lnTo>
                    <a:pt x="1249" y="0"/>
                  </a:lnTo>
                  <a:lnTo>
                    <a:pt x="1338" y="137"/>
                  </a:lnTo>
                  <a:lnTo>
                    <a:pt x="1466" y="292"/>
                  </a:lnTo>
                  <a:lnTo>
                    <a:pt x="1502" y="411"/>
                  </a:lnTo>
                  <a:lnTo>
                    <a:pt x="1475" y="548"/>
                  </a:lnTo>
                  <a:lnTo>
                    <a:pt x="1347" y="768"/>
                  </a:lnTo>
                  <a:lnTo>
                    <a:pt x="1567" y="630"/>
                  </a:lnTo>
                  <a:lnTo>
                    <a:pt x="1687" y="462"/>
                  </a:lnTo>
                  <a:lnTo>
                    <a:pt x="1795" y="365"/>
                  </a:lnTo>
                  <a:lnTo>
                    <a:pt x="1940" y="239"/>
                  </a:lnTo>
                  <a:lnTo>
                    <a:pt x="2245" y="150"/>
                  </a:lnTo>
                  <a:lnTo>
                    <a:pt x="2498" y="138"/>
                  </a:lnTo>
                  <a:lnTo>
                    <a:pt x="2618" y="180"/>
                  </a:lnTo>
                  <a:lnTo>
                    <a:pt x="2815" y="138"/>
                  </a:lnTo>
                  <a:lnTo>
                    <a:pt x="3050" y="150"/>
                  </a:lnTo>
                  <a:lnTo>
                    <a:pt x="3176" y="168"/>
                  </a:lnTo>
                  <a:lnTo>
                    <a:pt x="3140" y="210"/>
                  </a:lnTo>
                  <a:lnTo>
                    <a:pt x="3116" y="192"/>
                  </a:lnTo>
                  <a:lnTo>
                    <a:pt x="2990" y="210"/>
                  </a:lnTo>
                  <a:lnTo>
                    <a:pt x="2906" y="263"/>
                  </a:lnTo>
                  <a:lnTo>
                    <a:pt x="2834" y="377"/>
                  </a:lnTo>
                  <a:lnTo>
                    <a:pt x="2768" y="534"/>
                  </a:lnTo>
                  <a:lnTo>
                    <a:pt x="2702" y="648"/>
                  </a:lnTo>
                  <a:lnTo>
                    <a:pt x="2738" y="726"/>
                  </a:lnTo>
                  <a:lnTo>
                    <a:pt x="2582" y="828"/>
                  </a:lnTo>
                  <a:lnTo>
                    <a:pt x="2444" y="913"/>
                  </a:lnTo>
                  <a:lnTo>
                    <a:pt x="2234" y="1009"/>
                  </a:lnTo>
                  <a:lnTo>
                    <a:pt x="2096" y="1063"/>
                  </a:lnTo>
                  <a:lnTo>
                    <a:pt x="1963" y="1075"/>
                  </a:lnTo>
                  <a:lnTo>
                    <a:pt x="2035" y="1117"/>
                  </a:lnTo>
                  <a:lnTo>
                    <a:pt x="2257" y="1111"/>
                  </a:lnTo>
                  <a:lnTo>
                    <a:pt x="2545" y="1135"/>
                  </a:lnTo>
                  <a:lnTo>
                    <a:pt x="2600" y="1207"/>
                  </a:lnTo>
                  <a:lnTo>
                    <a:pt x="2726" y="1303"/>
                  </a:lnTo>
                  <a:lnTo>
                    <a:pt x="2894" y="1441"/>
                  </a:lnTo>
                  <a:lnTo>
                    <a:pt x="2984" y="1471"/>
                  </a:lnTo>
                  <a:lnTo>
                    <a:pt x="3122" y="1555"/>
                  </a:lnTo>
                  <a:lnTo>
                    <a:pt x="3188" y="1543"/>
                  </a:lnTo>
                  <a:lnTo>
                    <a:pt x="3032" y="1585"/>
                  </a:lnTo>
                  <a:lnTo>
                    <a:pt x="3026" y="1585"/>
                  </a:lnTo>
                  <a:lnTo>
                    <a:pt x="3008" y="1591"/>
                  </a:lnTo>
                  <a:lnTo>
                    <a:pt x="2984" y="1591"/>
                  </a:lnTo>
                  <a:lnTo>
                    <a:pt x="2960" y="1597"/>
                  </a:lnTo>
                  <a:lnTo>
                    <a:pt x="2906" y="1603"/>
                  </a:lnTo>
                  <a:lnTo>
                    <a:pt x="2882" y="1609"/>
                  </a:lnTo>
                  <a:lnTo>
                    <a:pt x="2864" y="1609"/>
                  </a:lnTo>
                  <a:lnTo>
                    <a:pt x="2846" y="1609"/>
                  </a:lnTo>
                  <a:lnTo>
                    <a:pt x="2828" y="1609"/>
                  </a:lnTo>
                  <a:lnTo>
                    <a:pt x="2774" y="1615"/>
                  </a:lnTo>
                  <a:lnTo>
                    <a:pt x="2750" y="1615"/>
                  </a:lnTo>
                  <a:lnTo>
                    <a:pt x="2726" y="1621"/>
                  </a:lnTo>
                  <a:lnTo>
                    <a:pt x="2714" y="1621"/>
                  </a:lnTo>
                  <a:lnTo>
                    <a:pt x="2708" y="1621"/>
                  </a:lnTo>
                  <a:lnTo>
                    <a:pt x="2606" y="1657"/>
                  </a:lnTo>
                  <a:lnTo>
                    <a:pt x="2594" y="1657"/>
                  </a:lnTo>
                  <a:lnTo>
                    <a:pt x="2569" y="1657"/>
                  </a:lnTo>
                  <a:lnTo>
                    <a:pt x="2533" y="1663"/>
                  </a:lnTo>
                  <a:lnTo>
                    <a:pt x="2486" y="1669"/>
                  </a:lnTo>
                  <a:lnTo>
                    <a:pt x="2444" y="1675"/>
                  </a:lnTo>
                  <a:lnTo>
                    <a:pt x="2408" y="1681"/>
                  </a:lnTo>
                  <a:lnTo>
                    <a:pt x="2378" y="1687"/>
                  </a:lnTo>
                  <a:lnTo>
                    <a:pt x="2366" y="1699"/>
                  </a:lnTo>
                  <a:lnTo>
                    <a:pt x="2360" y="1705"/>
                  </a:lnTo>
                  <a:lnTo>
                    <a:pt x="2342" y="1705"/>
                  </a:lnTo>
                  <a:lnTo>
                    <a:pt x="2305" y="1687"/>
                  </a:lnTo>
                  <a:lnTo>
                    <a:pt x="2275" y="1669"/>
                  </a:lnTo>
                  <a:lnTo>
                    <a:pt x="2263" y="1663"/>
                  </a:lnTo>
                  <a:lnTo>
                    <a:pt x="2257" y="1657"/>
                  </a:lnTo>
                  <a:lnTo>
                    <a:pt x="2017" y="1585"/>
                  </a:lnTo>
                  <a:lnTo>
                    <a:pt x="1844" y="1489"/>
                  </a:lnTo>
                  <a:lnTo>
                    <a:pt x="1711" y="1453"/>
                  </a:lnTo>
                  <a:lnTo>
                    <a:pt x="1856" y="1693"/>
                  </a:lnTo>
                  <a:lnTo>
                    <a:pt x="1880" y="1844"/>
                  </a:lnTo>
                  <a:lnTo>
                    <a:pt x="1856" y="1994"/>
                  </a:lnTo>
                  <a:lnTo>
                    <a:pt x="1771" y="1922"/>
                  </a:lnTo>
                  <a:lnTo>
                    <a:pt x="1616" y="1795"/>
                  </a:lnTo>
                  <a:lnTo>
                    <a:pt x="1531" y="1753"/>
                  </a:lnTo>
                  <a:lnTo>
                    <a:pt x="1483" y="1633"/>
                  </a:lnTo>
                  <a:lnTo>
                    <a:pt x="1411" y="1477"/>
                  </a:lnTo>
                  <a:lnTo>
                    <a:pt x="1358" y="1381"/>
                  </a:lnTo>
                  <a:lnTo>
                    <a:pt x="1219" y="1291"/>
                  </a:lnTo>
                  <a:lnTo>
                    <a:pt x="1147" y="1279"/>
                  </a:lnTo>
                  <a:lnTo>
                    <a:pt x="127" y="2006"/>
                  </a:lnTo>
                  <a:lnTo>
                    <a:pt x="0" y="2024"/>
                  </a:lnTo>
                  <a:lnTo>
                    <a:pt x="865" y="1429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bg-BG"/>
            </a:p>
          </p:txBody>
        </p:sp>
        <p:sp>
          <p:nvSpPr>
            <p:cNvPr id="1047" name="Freeform 18"/>
            <p:cNvSpPr>
              <a:spLocks/>
            </p:cNvSpPr>
            <p:nvPr/>
          </p:nvSpPr>
          <p:spPr bwMode="hidden">
            <a:xfrm>
              <a:off x="1344" y="293"/>
              <a:ext cx="2144" cy="1787"/>
            </a:xfrm>
            <a:custGeom>
              <a:avLst/>
              <a:gdLst>
                <a:gd name="T0" fmla="*/ 318 w 2144"/>
                <a:gd name="T1" fmla="*/ 1078 h 1787"/>
                <a:gd name="T2" fmla="*/ 217 w 2144"/>
                <a:gd name="T3" fmla="*/ 928 h 1787"/>
                <a:gd name="T4" fmla="*/ 102 w 2144"/>
                <a:gd name="T5" fmla="*/ 808 h 1787"/>
                <a:gd name="T6" fmla="*/ 36 w 2144"/>
                <a:gd name="T7" fmla="*/ 742 h 1787"/>
                <a:gd name="T8" fmla="*/ 0 w 2144"/>
                <a:gd name="T9" fmla="*/ 700 h 1787"/>
                <a:gd name="T10" fmla="*/ 270 w 2144"/>
                <a:gd name="T11" fmla="*/ 958 h 1787"/>
                <a:gd name="T12" fmla="*/ 294 w 2144"/>
                <a:gd name="T13" fmla="*/ 1006 h 1787"/>
                <a:gd name="T14" fmla="*/ 367 w 2144"/>
                <a:gd name="T15" fmla="*/ 670 h 1787"/>
                <a:gd name="T16" fmla="*/ 379 w 2144"/>
                <a:gd name="T17" fmla="*/ 411 h 1787"/>
                <a:gd name="T18" fmla="*/ 347 w 2144"/>
                <a:gd name="T19" fmla="*/ 118 h 1787"/>
                <a:gd name="T20" fmla="*/ 393 w 2144"/>
                <a:gd name="T21" fmla="*/ 0 h 1787"/>
                <a:gd name="T22" fmla="*/ 397 w 2144"/>
                <a:gd name="T23" fmla="*/ 357 h 1787"/>
                <a:gd name="T24" fmla="*/ 421 w 2144"/>
                <a:gd name="T25" fmla="*/ 609 h 1787"/>
                <a:gd name="T26" fmla="*/ 385 w 2144"/>
                <a:gd name="T27" fmla="*/ 826 h 1787"/>
                <a:gd name="T28" fmla="*/ 385 w 2144"/>
                <a:gd name="T29" fmla="*/ 1036 h 1787"/>
                <a:gd name="T30" fmla="*/ 877 w 2144"/>
                <a:gd name="T31" fmla="*/ 784 h 1787"/>
                <a:gd name="T32" fmla="*/ 1309 w 2144"/>
                <a:gd name="T33" fmla="*/ 555 h 1787"/>
                <a:gd name="T34" fmla="*/ 1802 w 2144"/>
                <a:gd name="T35" fmla="*/ 249 h 1787"/>
                <a:gd name="T36" fmla="*/ 2096 w 2144"/>
                <a:gd name="T37" fmla="*/ 69 h 1787"/>
                <a:gd name="T38" fmla="*/ 1814 w 2144"/>
                <a:gd name="T39" fmla="*/ 279 h 1787"/>
                <a:gd name="T40" fmla="*/ 1453 w 2144"/>
                <a:gd name="T41" fmla="*/ 501 h 1787"/>
                <a:gd name="T42" fmla="*/ 1123 w 2144"/>
                <a:gd name="T43" fmla="*/ 700 h 1787"/>
                <a:gd name="T44" fmla="*/ 739 w 2144"/>
                <a:gd name="T45" fmla="*/ 898 h 1787"/>
                <a:gd name="T46" fmla="*/ 463 w 2144"/>
                <a:gd name="T47" fmla="*/ 1084 h 1787"/>
                <a:gd name="T48" fmla="*/ 817 w 2144"/>
                <a:gd name="T49" fmla="*/ 1193 h 1787"/>
                <a:gd name="T50" fmla="*/ 1285 w 2144"/>
                <a:gd name="T51" fmla="*/ 1187 h 1787"/>
                <a:gd name="T52" fmla="*/ 1916 w 2144"/>
                <a:gd name="T53" fmla="*/ 1396 h 1787"/>
                <a:gd name="T54" fmla="*/ 2144 w 2144"/>
                <a:gd name="T55" fmla="*/ 1420 h 1787"/>
                <a:gd name="T56" fmla="*/ 1814 w 2144"/>
                <a:gd name="T57" fmla="*/ 1408 h 1787"/>
                <a:gd name="T58" fmla="*/ 1435 w 2144"/>
                <a:gd name="T59" fmla="*/ 1288 h 1787"/>
                <a:gd name="T60" fmla="*/ 1219 w 2144"/>
                <a:gd name="T61" fmla="*/ 1229 h 1787"/>
                <a:gd name="T62" fmla="*/ 799 w 2144"/>
                <a:gd name="T63" fmla="*/ 1223 h 1787"/>
                <a:gd name="T64" fmla="*/ 505 w 2144"/>
                <a:gd name="T65" fmla="*/ 1145 h 1787"/>
                <a:gd name="T66" fmla="*/ 733 w 2144"/>
                <a:gd name="T67" fmla="*/ 1378 h 1787"/>
                <a:gd name="T68" fmla="*/ 877 w 2144"/>
                <a:gd name="T69" fmla="*/ 1619 h 1787"/>
                <a:gd name="T70" fmla="*/ 1009 w 2144"/>
                <a:gd name="T71" fmla="*/ 1787 h 1787"/>
                <a:gd name="T72" fmla="*/ 817 w 2144"/>
                <a:gd name="T73" fmla="*/ 1607 h 1787"/>
                <a:gd name="T74" fmla="*/ 673 w 2144"/>
                <a:gd name="T75" fmla="*/ 1372 h 1787"/>
                <a:gd name="T76" fmla="*/ 415 w 2144"/>
                <a:gd name="T77" fmla="*/ 1109 h 1787"/>
                <a:gd name="T78" fmla="*/ 318 w 2144"/>
                <a:gd name="T79" fmla="*/ 1078 h 1787"/>
                <a:gd name="T80" fmla="*/ 318 w 2144"/>
                <a:gd name="T81" fmla="*/ 1078 h 1787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0" t="0" r="r" b="b"/>
              <a:pathLst>
                <a:path w="2144" h="1787">
                  <a:moveTo>
                    <a:pt x="318" y="1078"/>
                  </a:moveTo>
                  <a:lnTo>
                    <a:pt x="217" y="928"/>
                  </a:lnTo>
                  <a:lnTo>
                    <a:pt x="102" y="808"/>
                  </a:lnTo>
                  <a:lnTo>
                    <a:pt x="36" y="742"/>
                  </a:lnTo>
                  <a:lnTo>
                    <a:pt x="0" y="700"/>
                  </a:lnTo>
                  <a:lnTo>
                    <a:pt x="270" y="958"/>
                  </a:lnTo>
                  <a:lnTo>
                    <a:pt x="294" y="1006"/>
                  </a:lnTo>
                  <a:lnTo>
                    <a:pt x="367" y="670"/>
                  </a:lnTo>
                  <a:lnTo>
                    <a:pt x="379" y="411"/>
                  </a:lnTo>
                  <a:lnTo>
                    <a:pt x="347" y="118"/>
                  </a:lnTo>
                  <a:lnTo>
                    <a:pt x="393" y="0"/>
                  </a:lnTo>
                  <a:lnTo>
                    <a:pt x="397" y="357"/>
                  </a:lnTo>
                  <a:lnTo>
                    <a:pt x="421" y="609"/>
                  </a:lnTo>
                  <a:lnTo>
                    <a:pt x="385" y="826"/>
                  </a:lnTo>
                  <a:lnTo>
                    <a:pt x="385" y="1036"/>
                  </a:lnTo>
                  <a:lnTo>
                    <a:pt x="877" y="784"/>
                  </a:lnTo>
                  <a:lnTo>
                    <a:pt x="1309" y="555"/>
                  </a:lnTo>
                  <a:lnTo>
                    <a:pt x="1802" y="249"/>
                  </a:lnTo>
                  <a:lnTo>
                    <a:pt x="2096" y="69"/>
                  </a:lnTo>
                  <a:lnTo>
                    <a:pt x="1814" y="279"/>
                  </a:lnTo>
                  <a:lnTo>
                    <a:pt x="1453" y="501"/>
                  </a:lnTo>
                  <a:lnTo>
                    <a:pt x="1123" y="700"/>
                  </a:lnTo>
                  <a:lnTo>
                    <a:pt x="739" y="898"/>
                  </a:lnTo>
                  <a:lnTo>
                    <a:pt x="463" y="1084"/>
                  </a:lnTo>
                  <a:lnTo>
                    <a:pt x="817" y="1193"/>
                  </a:lnTo>
                  <a:lnTo>
                    <a:pt x="1285" y="1187"/>
                  </a:lnTo>
                  <a:lnTo>
                    <a:pt x="1916" y="1396"/>
                  </a:lnTo>
                  <a:lnTo>
                    <a:pt x="2144" y="1420"/>
                  </a:lnTo>
                  <a:lnTo>
                    <a:pt x="1814" y="1408"/>
                  </a:lnTo>
                  <a:lnTo>
                    <a:pt x="1435" y="1288"/>
                  </a:lnTo>
                  <a:lnTo>
                    <a:pt x="1219" y="1229"/>
                  </a:lnTo>
                  <a:lnTo>
                    <a:pt x="799" y="1223"/>
                  </a:lnTo>
                  <a:lnTo>
                    <a:pt x="505" y="1145"/>
                  </a:lnTo>
                  <a:lnTo>
                    <a:pt x="733" y="1378"/>
                  </a:lnTo>
                  <a:lnTo>
                    <a:pt x="877" y="1619"/>
                  </a:lnTo>
                  <a:lnTo>
                    <a:pt x="1009" y="1787"/>
                  </a:lnTo>
                  <a:lnTo>
                    <a:pt x="817" y="1607"/>
                  </a:lnTo>
                  <a:lnTo>
                    <a:pt x="673" y="1372"/>
                  </a:lnTo>
                  <a:lnTo>
                    <a:pt x="415" y="1109"/>
                  </a:lnTo>
                  <a:lnTo>
                    <a:pt x="318" y="1078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bg-BG"/>
            </a:p>
          </p:txBody>
        </p:sp>
        <p:sp>
          <p:nvSpPr>
            <p:cNvPr id="31763" name="Freeform 19"/>
            <p:cNvSpPr>
              <a:spLocks/>
            </p:cNvSpPr>
            <p:nvPr/>
          </p:nvSpPr>
          <p:spPr bwMode="hidden">
            <a:xfrm>
              <a:off x="2932" y="1728"/>
              <a:ext cx="2828" cy="2366"/>
            </a:xfrm>
            <a:custGeom>
              <a:avLst/>
              <a:gdLst/>
              <a:ahLst/>
              <a:cxnLst>
                <a:cxn ang="0">
                  <a:pos x="1814" y="606"/>
                </a:cxn>
                <a:cxn ang="0">
                  <a:pos x="1615" y="252"/>
                </a:cxn>
                <a:cxn ang="0">
                  <a:pos x="1345" y="132"/>
                </a:cxn>
                <a:cxn ang="0">
                  <a:pos x="1381" y="492"/>
                </a:cxn>
                <a:cxn ang="0">
                  <a:pos x="955" y="221"/>
                </a:cxn>
                <a:cxn ang="0">
                  <a:pos x="877" y="161"/>
                </a:cxn>
                <a:cxn ang="0">
                  <a:pos x="841" y="167"/>
                </a:cxn>
                <a:cxn ang="0">
                  <a:pos x="720" y="161"/>
                </a:cxn>
                <a:cxn ang="0">
                  <a:pos x="613" y="144"/>
                </a:cxn>
                <a:cxn ang="0">
                  <a:pos x="492" y="161"/>
                </a:cxn>
                <a:cxn ang="0">
                  <a:pos x="432" y="150"/>
                </a:cxn>
                <a:cxn ang="0">
                  <a:pos x="342" y="138"/>
                </a:cxn>
                <a:cxn ang="0">
                  <a:pos x="246" y="126"/>
                </a:cxn>
                <a:cxn ang="0">
                  <a:pos x="174" y="114"/>
                </a:cxn>
                <a:cxn ang="0">
                  <a:pos x="216" y="240"/>
                </a:cxn>
                <a:cxn ang="0">
                  <a:pos x="607" y="588"/>
                </a:cxn>
                <a:cxn ang="0">
                  <a:pos x="1177" y="817"/>
                </a:cxn>
                <a:cxn ang="0">
                  <a:pos x="972" y="871"/>
                </a:cxn>
                <a:cxn ang="0">
                  <a:pos x="492" y="1111"/>
                </a:cxn>
                <a:cxn ang="0">
                  <a:pos x="276" y="1441"/>
                </a:cxn>
                <a:cxn ang="0">
                  <a:pos x="42" y="1441"/>
                </a:cxn>
                <a:cxn ang="0">
                  <a:pos x="367" y="1585"/>
                </a:cxn>
                <a:cxn ang="0">
                  <a:pos x="949" y="1712"/>
                </a:cxn>
                <a:cxn ang="0">
                  <a:pos x="1519" y="1537"/>
                </a:cxn>
                <a:cxn ang="0">
                  <a:pos x="1735" y="1513"/>
                </a:cxn>
                <a:cxn ang="0">
                  <a:pos x="1723" y="1802"/>
                </a:cxn>
                <a:cxn ang="0">
                  <a:pos x="2042" y="2229"/>
                </a:cxn>
                <a:cxn ang="0">
                  <a:pos x="2191" y="2133"/>
                </a:cxn>
                <a:cxn ang="0">
                  <a:pos x="2270" y="1970"/>
                </a:cxn>
                <a:cxn ang="0">
                  <a:pos x="2233" y="1573"/>
                </a:cxn>
                <a:cxn ang="0">
                  <a:pos x="2294" y="1483"/>
                </a:cxn>
                <a:cxn ang="0">
                  <a:pos x="2588" y="1688"/>
                </a:cxn>
                <a:cxn ang="0">
                  <a:pos x="2695" y="1682"/>
                </a:cxn>
                <a:cxn ang="0">
                  <a:pos x="2588" y="1543"/>
                </a:cxn>
                <a:cxn ang="0">
                  <a:pos x="2510" y="1357"/>
                </a:cxn>
                <a:cxn ang="0">
                  <a:pos x="2354" y="1184"/>
                </a:cxn>
                <a:cxn ang="0">
                  <a:pos x="2102" y="931"/>
                </a:cxn>
                <a:cxn ang="0">
                  <a:pos x="2137" y="907"/>
                </a:cxn>
                <a:cxn ang="0">
                  <a:pos x="2215" y="871"/>
                </a:cxn>
                <a:cxn ang="0">
                  <a:pos x="2324" y="817"/>
                </a:cxn>
                <a:cxn ang="0">
                  <a:pos x="2372" y="787"/>
                </a:cxn>
                <a:cxn ang="0">
                  <a:pos x="2078" y="865"/>
                </a:cxn>
              </a:cxnLst>
              <a:rect l="0" t="0" r="r" b="b"/>
              <a:pathLst>
                <a:path w="2828" h="2366">
                  <a:moveTo>
                    <a:pt x="2006" y="835"/>
                  </a:moveTo>
                  <a:lnTo>
                    <a:pt x="1873" y="715"/>
                  </a:lnTo>
                  <a:lnTo>
                    <a:pt x="1814" y="606"/>
                  </a:lnTo>
                  <a:lnTo>
                    <a:pt x="1747" y="438"/>
                  </a:lnTo>
                  <a:lnTo>
                    <a:pt x="1699" y="312"/>
                  </a:lnTo>
                  <a:lnTo>
                    <a:pt x="1615" y="252"/>
                  </a:lnTo>
                  <a:lnTo>
                    <a:pt x="1453" y="84"/>
                  </a:lnTo>
                  <a:lnTo>
                    <a:pt x="1375" y="0"/>
                  </a:lnTo>
                  <a:lnTo>
                    <a:pt x="1345" y="132"/>
                  </a:lnTo>
                  <a:lnTo>
                    <a:pt x="1369" y="294"/>
                  </a:lnTo>
                  <a:lnTo>
                    <a:pt x="1513" y="558"/>
                  </a:lnTo>
                  <a:lnTo>
                    <a:pt x="1381" y="492"/>
                  </a:lnTo>
                  <a:lnTo>
                    <a:pt x="1201" y="360"/>
                  </a:lnTo>
                  <a:lnTo>
                    <a:pt x="961" y="227"/>
                  </a:lnTo>
                  <a:lnTo>
                    <a:pt x="955" y="221"/>
                  </a:lnTo>
                  <a:lnTo>
                    <a:pt x="949" y="215"/>
                  </a:lnTo>
                  <a:lnTo>
                    <a:pt x="913" y="185"/>
                  </a:lnTo>
                  <a:lnTo>
                    <a:pt x="877" y="161"/>
                  </a:lnTo>
                  <a:lnTo>
                    <a:pt x="859" y="156"/>
                  </a:lnTo>
                  <a:lnTo>
                    <a:pt x="853" y="161"/>
                  </a:lnTo>
                  <a:lnTo>
                    <a:pt x="841" y="167"/>
                  </a:lnTo>
                  <a:lnTo>
                    <a:pt x="810" y="173"/>
                  </a:lnTo>
                  <a:lnTo>
                    <a:pt x="768" y="167"/>
                  </a:lnTo>
                  <a:lnTo>
                    <a:pt x="720" y="161"/>
                  </a:lnTo>
                  <a:lnTo>
                    <a:pt x="678" y="156"/>
                  </a:lnTo>
                  <a:lnTo>
                    <a:pt x="637" y="150"/>
                  </a:lnTo>
                  <a:lnTo>
                    <a:pt x="613" y="144"/>
                  </a:lnTo>
                  <a:lnTo>
                    <a:pt x="601" y="144"/>
                  </a:lnTo>
                  <a:lnTo>
                    <a:pt x="498" y="161"/>
                  </a:lnTo>
                  <a:lnTo>
                    <a:pt x="492" y="161"/>
                  </a:lnTo>
                  <a:lnTo>
                    <a:pt x="480" y="156"/>
                  </a:lnTo>
                  <a:lnTo>
                    <a:pt x="456" y="156"/>
                  </a:lnTo>
                  <a:lnTo>
                    <a:pt x="432" y="150"/>
                  </a:lnTo>
                  <a:lnTo>
                    <a:pt x="379" y="144"/>
                  </a:lnTo>
                  <a:lnTo>
                    <a:pt x="361" y="138"/>
                  </a:lnTo>
                  <a:lnTo>
                    <a:pt x="342" y="138"/>
                  </a:lnTo>
                  <a:lnTo>
                    <a:pt x="324" y="138"/>
                  </a:lnTo>
                  <a:lnTo>
                    <a:pt x="300" y="132"/>
                  </a:lnTo>
                  <a:lnTo>
                    <a:pt x="246" y="126"/>
                  </a:lnTo>
                  <a:lnTo>
                    <a:pt x="216" y="120"/>
                  </a:lnTo>
                  <a:lnTo>
                    <a:pt x="192" y="120"/>
                  </a:lnTo>
                  <a:lnTo>
                    <a:pt x="174" y="114"/>
                  </a:lnTo>
                  <a:lnTo>
                    <a:pt x="168" y="114"/>
                  </a:lnTo>
                  <a:lnTo>
                    <a:pt x="6" y="120"/>
                  </a:lnTo>
                  <a:lnTo>
                    <a:pt x="216" y="240"/>
                  </a:lnTo>
                  <a:lnTo>
                    <a:pt x="306" y="294"/>
                  </a:lnTo>
                  <a:lnTo>
                    <a:pt x="480" y="462"/>
                  </a:lnTo>
                  <a:lnTo>
                    <a:pt x="607" y="588"/>
                  </a:lnTo>
                  <a:lnTo>
                    <a:pt x="655" y="672"/>
                  </a:lnTo>
                  <a:lnTo>
                    <a:pt x="949" y="769"/>
                  </a:lnTo>
                  <a:lnTo>
                    <a:pt x="1177" y="817"/>
                  </a:lnTo>
                  <a:lnTo>
                    <a:pt x="1249" y="871"/>
                  </a:lnTo>
                  <a:lnTo>
                    <a:pt x="1117" y="853"/>
                  </a:lnTo>
                  <a:lnTo>
                    <a:pt x="972" y="871"/>
                  </a:lnTo>
                  <a:lnTo>
                    <a:pt x="756" y="919"/>
                  </a:lnTo>
                  <a:lnTo>
                    <a:pt x="619" y="961"/>
                  </a:lnTo>
                  <a:lnTo>
                    <a:pt x="492" y="1111"/>
                  </a:lnTo>
                  <a:lnTo>
                    <a:pt x="420" y="1214"/>
                  </a:lnTo>
                  <a:lnTo>
                    <a:pt x="348" y="1345"/>
                  </a:lnTo>
                  <a:lnTo>
                    <a:pt x="276" y="1441"/>
                  </a:lnTo>
                  <a:lnTo>
                    <a:pt x="192" y="1471"/>
                  </a:lnTo>
                  <a:lnTo>
                    <a:pt x="66" y="1465"/>
                  </a:lnTo>
                  <a:lnTo>
                    <a:pt x="42" y="1441"/>
                  </a:lnTo>
                  <a:lnTo>
                    <a:pt x="0" y="1471"/>
                  </a:lnTo>
                  <a:lnTo>
                    <a:pt x="126" y="1519"/>
                  </a:lnTo>
                  <a:lnTo>
                    <a:pt x="367" y="1585"/>
                  </a:lnTo>
                  <a:lnTo>
                    <a:pt x="570" y="1591"/>
                  </a:lnTo>
                  <a:lnTo>
                    <a:pt x="690" y="1664"/>
                  </a:lnTo>
                  <a:lnTo>
                    <a:pt x="949" y="1712"/>
                  </a:lnTo>
                  <a:lnTo>
                    <a:pt x="1260" y="1694"/>
                  </a:lnTo>
                  <a:lnTo>
                    <a:pt x="1411" y="1603"/>
                  </a:lnTo>
                  <a:lnTo>
                    <a:pt x="1519" y="1537"/>
                  </a:lnTo>
                  <a:lnTo>
                    <a:pt x="1645" y="1399"/>
                  </a:lnTo>
                  <a:lnTo>
                    <a:pt x="1699" y="1387"/>
                  </a:lnTo>
                  <a:lnTo>
                    <a:pt x="1735" y="1513"/>
                  </a:lnTo>
                  <a:lnTo>
                    <a:pt x="1729" y="1567"/>
                  </a:lnTo>
                  <a:lnTo>
                    <a:pt x="1723" y="1670"/>
                  </a:lnTo>
                  <a:lnTo>
                    <a:pt x="1723" y="1802"/>
                  </a:lnTo>
                  <a:lnTo>
                    <a:pt x="1831" y="1964"/>
                  </a:lnTo>
                  <a:lnTo>
                    <a:pt x="1957" y="2090"/>
                  </a:lnTo>
                  <a:lnTo>
                    <a:pt x="2042" y="2229"/>
                  </a:lnTo>
                  <a:lnTo>
                    <a:pt x="2155" y="2366"/>
                  </a:lnTo>
                  <a:lnTo>
                    <a:pt x="2161" y="2295"/>
                  </a:lnTo>
                  <a:lnTo>
                    <a:pt x="2191" y="2133"/>
                  </a:lnTo>
                  <a:lnTo>
                    <a:pt x="2215" y="2048"/>
                  </a:lnTo>
                  <a:lnTo>
                    <a:pt x="2258" y="2042"/>
                  </a:lnTo>
                  <a:lnTo>
                    <a:pt x="2270" y="1970"/>
                  </a:lnTo>
                  <a:lnTo>
                    <a:pt x="2342" y="1868"/>
                  </a:lnTo>
                  <a:lnTo>
                    <a:pt x="2324" y="1748"/>
                  </a:lnTo>
                  <a:lnTo>
                    <a:pt x="2233" y="1573"/>
                  </a:lnTo>
                  <a:lnTo>
                    <a:pt x="2209" y="1453"/>
                  </a:lnTo>
                  <a:lnTo>
                    <a:pt x="2209" y="1345"/>
                  </a:lnTo>
                  <a:lnTo>
                    <a:pt x="2294" y="1483"/>
                  </a:lnTo>
                  <a:lnTo>
                    <a:pt x="2461" y="1651"/>
                  </a:lnTo>
                  <a:lnTo>
                    <a:pt x="2504" y="1651"/>
                  </a:lnTo>
                  <a:lnTo>
                    <a:pt x="2588" y="1688"/>
                  </a:lnTo>
                  <a:lnTo>
                    <a:pt x="2678" y="1718"/>
                  </a:lnTo>
                  <a:lnTo>
                    <a:pt x="2720" y="1712"/>
                  </a:lnTo>
                  <a:lnTo>
                    <a:pt x="2695" y="1682"/>
                  </a:lnTo>
                  <a:lnTo>
                    <a:pt x="2678" y="1627"/>
                  </a:lnTo>
                  <a:lnTo>
                    <a:pt x="2630" y="1597"/>
                  </a:lnTo>
                  <a:lnTo>
                    <a:pt x="2588" y="1543"/>
                  </a:lnTo>
                  <a:lnTo>
                    <a:pt x="2618" y="1483"/>
                  </a:lnTo>
                  <a:lnTo>
                    <a:pt x="2576" y="1399"/>
                  </a:lnTo>
                  <a:lnTo>
                    <a:pt x="2510" y="1357"/>
                  </a:lnTo>
                  <a:lnTo>
                    <a:pt x="2576" y="1351"/>
                  </a:lnTo>
                  <a:lnTo>
                    <a:pt x="2552" y="1315"/>
                  </a:lnTo>
                  <a:lnTo>
                    <a:pt x="2354" y="1184"/>
                  </a:lnTo>
                  <a:lnTo>
                    <a:pt x="2252" y="1123"/>
                  </a:lnTo>
                  <a:lnTo>
                    <a:pt x="2173" y="1009"/>
                  </a:lnTo>
                  <a:lnTo>
                    <a:pt x="2102" y="931"/>
                  </a:lnTo>
                  <a:lnTo>
                    <a:pt x="2108" y="931"/>
                  </a:lnTo>
                  <a:lnTo>
                    <a:pt x="2114" y="925"/>
                  </a:lnTo>
                  <a:lnTo>
                    <a:pt x="2137" y="907"/>
                  </a:lnTo>
                  <a:lnTo>
                    <a:pt x="2167" y="883"/>
                  </a:lnTo>
                  <a:lnTo>
                    <a:pt x="2197" y="877"/>
                  </a:lnTo>
                  <a:lnTo>
                    <a:pt x="2215" y="871"/>
                  </a:lnTo>
                  <a:lnTo>
                    <a:pt x="2240" y="859"/>
                  </a:lnTo>
                  <a:lnTo>
                    <a:pt x="2300" y="829"/>
                  </a:lnTo>
                  <a:lnTo>
                    <a:pt x="2324" y="817"/>
                  </a:lnTo>
                  <a:lnTo>
                    <a:pt x="2348" y="799"/>
                  </a:lnTo>
                  <a:lnTo>
                    <a:pt x="2366" y="793"/>
                  </a:lnTo>
                  <a:lnTo>
                    <a:pt x="2372" y="787"/>
                  </a:lnTo>
                  <a:lnTo>
                    <a:pt x="2828" y="588"/>
                  </a:lnTo>
                  <a:lnTo>
                    <a:pt x="2828" y="528"/>
                  </a:lnTo>
                  <a:lnTo>
                    <a:pt x="2078" y="865"/>
                  </a:lnTo>
                  <a:lnTo>
                    <a:pt x="2006" y="835"/>
                  </a:lnTo>
                  <a:lnTo>
                    <a:pt x="2006" y="835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bg-BG"/>
            </a:p>
          </p:txBody>
        </p:sp>
        <p:sp>
          <p:nvSpPr>
            <p:cNvPr id="1049" name="Freeform 20"/>
            <p:cNvSpPr>
              <a:spLocks/>
            </p:cNvSpPr>
            <p:nvPr/>
          </p:nvSpPr>
          <p:spPr bwMode="hidden">
            <a:xfrm>
              <a:off x="3160" y="1860"/>
              <a:ext cx="2162" cy="1934"/>
            </a:xfrm>
            <a:custGeom>
              <a:avLst/>
              <a:gdLst>
                <a:gd name="T0" fmla="*/ 1858 w 2153"/>
                <a:gd name="T1" fmla="*/ 855 h 1930"/>
                <a:gd name="T2" fmla="*/ 1953 w 2153"/>
                <a:gd name="T3" fmla="*/ 1023 h 1930"/>
                <a:gd name="T4" fmla="*/ 2069 w 2153"/>
                <a:gd name="T5" fmla="*/ 1172 h 1930"/>
                <a:gd name="T6" fmla="*/ 2135 w 2153"/>
                <a:gd name="T7" fmla="*/ 1252 h 1930"/>
                <a:gd name="T8" fmla="*/ 2171 w 2153"/>
                <a:gd name="T9" fmla="*/ 1300 h 1930"/>
                <a:gd name="T10" fmla="*/ 1905 w 2153"/>
                <a:gd name="T11" fmla="*/ 981 h 1930"/>
                <a:gd name="T12" fmla="*/ 1876 w 2153"/>
                <a:gd name="T13" fmla="*/ 933 h 1930"/>
                <a:gd name="T14" fmla="*/ 1796 w 2153"/>
                <a:gd name="T15" fmla="*/ 1246 h 1930"/>
                <a:gd name="T16" fmla="*/ 1784 w 2153"/>
                <a:gd name="T17" fmla="*/ 1492 h 1930"/>
                <a:gd name="T18" fmla="*/ 1834 w 2153"/>
                <a:gd name="T19" fmla="*/ 1914 h 1930"/>
                <a:gd name="T20" fmla="*/ 1803 w 2153"/>
                <a:gd name="T21" fmla="*/ 1938 h 1930"/>
                <a:gd name="T22" fmla="*/ 1760 w 2153"/>
                <a:gd name="T23" fmla="*/ 1540 h 1930"/>
                <a:gd name="T24" fmla="*/ 1742 w 2153"/>
                <a:gd name="T25" fmla="*/ 1294 h 1930"/>
                <a:gd name="T26" fmla="*/ 1778 w 2153"/>
                <a:gd name="T27" fmla="*/ 1089 h 1930"/>
                <a:gd name="T28" fmla="*/ 1784 w 2153"/>
                <a:gd name="T29" fmla="*/ 879 h 1930"/>
                <a:gd name="T30" fmla="*/ 1278 w 2153"/>
                <a:gd name="T31" fmla="*/ 1011 h 1930"/>
                <a:gd name="T32" fmla="*/ 831 w 2153"/>
                <a:gd name="T33" fmla="*/ 1136 h 1930"/>
                <a:gd name="T34" fmla="*/ 325 w 2153"/>
                <a:gd name="T35" fmla="*/ 1318 h 1930"/>
                <a:gd name="T36" fmla="*/ 18 w 2153"/>
                <a:gd name="T37" fmla="*/ 1426 h 1930"/>
                <a:gd name="T38" fmla="*/ 313 w 2153"/>
                <a:gd name="T39" fmla="*/ 1288 h 1930"/>
                <a:gd name="T40" fmla="*/ 688 w 2153"/>
                <a:gd name="T41" fmla="*/ 1148 h 1930"/>
                <a:gd name="T42" fmla="*/ 1030 w 2153"/>
                <a:gd name="T43" fmla="*/ 1041 h 1930"/>
                <a:gd name="T44" fmla="*/ 1423 w 2153"/>
                <a:gd name="T45" fmla="*/ 933 h 1930"/>
                <a:gd name="T46" fmla="*/ 1706 w 2153"/>
                <a:gd name="T47" fmla="*/ 819 h 1930"/>
                <a:gd name="T48" fmla="*/ 1345 w 2153"/>
                <a:gd name="T49" fmla="*/ 625 h 1930"/>
                <a:gd name="T50" fmla="*/ 869 w 2153"/>
                <a:gd name="T51" fmla="*/ 517 h 1930"/>
                <a:gd name="T52" fmla="*/ 229 w 2153"/>
                <a:gd name="T53" fmla="*/ 161 h 1930"/>
                <a:gd name="T54" fmla="*/ 0 w 2153"/>
                <a:gd name="T55" fmla="*/ 83 h 1930"/>
                <a:gd name="T56" fmla="*/ 331 w 2153"/>
                <a:gd name="T57" fmla="*/ 179 h 1930"/>
                <a:gd name="T58" fmla="*/ 718 w 2153"/>
                <a:gd name="T59" fmla="*/ 385 h 1930"/>
                <a:gd name="T60" fmla="*/ 941 w 2153"/>
                <a:gd name="T61" fmla="*/ 493 h 1930"/>
                <a:gd name="T62" fmla="*/ 1363 w 2153"/>
                <a:gd name="T63" fmla="*/ 595 h 1930"/>
                <a:gd name="T64" fmla="*/ 1664 w 2153"/>
                <a:gd name="T65" fmla="*/ 747 h 1930"/>
                <a:gd name="T66" fmla="*/ 1435 w 2153"/>
                <a:gd name="T67" fmla="*/ 463 h 1930"/>
                <a:gd name="T68" fmla="*/ 1296 w 2153"/>
                <a:gd name="T69" fmla="*/ 191 h 1930"/>
                <a:gd name="T70" fmla="*/ 1164 w 2153"/>
                <a:gd name="T71" fmla="*/ 0 h 1930"/>
                <a:gd name="T72" fmla="*/ 1351 w 2153"/>
                <a:gd name="T73" fmla="*/ 215 h 1930"/>
                <a:gd name="T74" fmla="*/ 1501 w 2153"/>
                <a:gd name="T75" fmla="*/ 487 h 1930"/>
                <a:gd name="T76" fmla="*/ 1760 w 2153"/>
                <a:gd name="T77" fmla="*/ 807 h 1930"/>
                <a:gd name="T78" fmla="*/ 1858 w 2153"/>
                <a:gd name="T79" fmla="*/ 855 h 1930"/>
                <a:gd name="T80" fmla="*/ 1858 w 2153"/>
                <a:gd name="T81" fmla="*/ 855 h 1930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0" t="0" r="r" b="b"/>
              <a:pathLst>
                <a:path w="2153" h="1930">
                  <a:moveTo>
                    <a:pt x="1842" y="851"/>
                  </a:moveTo>
                  <a:lnTo>
                    <a:pt x="1937" y="1019"/>
                  </a:lnTo>
                  <a:lnTo>
                    <a:pt x="2051" y="1168"/>
                  </a:lnTo>
                  <a:lnTo>
                    <a:pt x="2117" y="1246"/>
                  </a:lnTo>
                  <a:lnTo>
                    <a:pt x="2153" y="1294"/>
                  </a:lnTo>
                  <a:lnTo>
                    <a:pt x="1889" y="977"/>
                  </a:lnTo>
                  <a:lnTo>
                    <a:pt x="1860" y="929"/>
                  </a:lnTo>
                  <a:lnTo>
                    <a:pt x="1782" y="1240"/>
                  </a:lnTo>
                  <a:lnTo>
                    <a:pt x="1770" y="1486"/>
                  </a:lnTo>
                  <a:lnTo>
                    <a:pt x="1818" y="1906"/>
                  </a:lnTo>
                  <a:lnTo>
                    <a:pt x="1788" y="1930"/>
                  </a:lnTo>
                  <a:lnTo>
                    <a:pt x="1746" y="1534"/>
                  </a:lnTo>
                  <a:lnTo>
                    <a:pt x="1728" y="1288"/>
                  </a:lnTo>
                  <a:lnTo>
                    <a:pt x="1764" y="1085"/>
                  </a:lnTo>
                  <a:lnTo>
                    <a:pt x="1770" y="875"/>
                  </a:lnTo>
                  <a:lnTo>
                    <a:pt x="1268" y="1007"/>
                  </a:lnTo>
                  <a:lnTo>
                    <a:pt x="825" y="1132"/>
                  </a:lnTo>
                  <a:lnTo>
                    <a:pt x="323" y="1312"/>
                  </a:lnTo>
                  <a:lnTo>
                    <a:pt x="18" y="1420"/>
                  </a:lnTo>
                  <a:lnTo>
                    <a:pt x="311" y="1282"/>
                  </a:lnTo>
                  <a:lnTo>
                    <a:pt x="682" y="1144"/>
                  </a:lnTo>
                  <a:lnTo>
                    <a:pt x="1022" y="1037"/>
                  </a:lnTo>
                  <a:lnTo>
                    <a:pt x="1411" y="929"/>
                  </a:lnTo>
                  <a:lnTo>
                    <a:pt x="1692" y="815"/>
                  </a:lnTo>
                  <a:lnTo>
                    <a:pt x="1333" y="623"/>
                  </a:lnTo>
                  <a:lnTo>
                    <a:pt x="861" y="515"/>
                  </a:lnTo>
                  <a:lnTo>
                    <a:pt x="227" y="161"/>
                  </a:lnTo>
                  <a:lnTo>
                    <a:pt x="0" y="83"/>
                  </a:lnTo>
                  <a:lnTo>
                    <a:pt x="329" y="179"/>
                  </a:lnTo>
                  <a:lnTo>
                    <a:pt x="712" y="383"/>
                  </a:lnTo>
                  <a:lnTo>
                    <a:pt x="933" y="491"/>
                  </a:lnTo>
                  <a:lnTo>
                    <a:pt x="1351" y="593"/>
                  </a:lnTo>
                  <a:lnTo>
                    <a:pt x="1650" y="743"/>
                  </a:lnTo>
                  <a:lnTo>
                    <a:pt x="1423" y="461"/>
                  </a:lnTo>
                  <a:lnTo>
                    <a:pt x="1286" y="191"/>
                  </a:lnTo>
                  <a:lnTo>
                    <a:pt x="1154" y="0"/>
                  </a:lnTo>
                  <a:lnTo>
                    <a:pt x="1339" y="215"/>
                  </a:lnTo>
                  <a:lnTo>
                    <a:pt x="1489" y="485"/>
                  </a:lnTo>
                  <a:lnTo>
                    <a:pt x="1746" y="803"/>
                  </a:lnTo>
                  <a:lnTo>
                    <a:pt x="1842" y="851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bg-BG"/>
            </a:p>
          </p:txBody>
        </p:sp>
      </p:grpSp>
      <p:sp>
        <p:nvSpPr>
          <p:cNvPr id="31765" name="Rectangle 2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bg-BG" smtClean="0"/>
              <a:t>Click to edit Master title style</a:t>
            </a:r>
          </a:p>
        </p:txBody>
      </p:sp>
      <p:sp>
        <p:nvSpPr>
          <p:cNvPr id="31766" name="Rectangle 2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bg-BG" smtClean="0"/>
              <a:t>Click to edit Master text styles</a:t>
            </a:r>
          </a:p>
          <a:p>
            <a:pPr lvl="1"/>
            <a:r>
              <a:rPr lang="bg-BG" smtClean="0"/>
              <a:t>Second level</a:t>
            </a:r>
          </a:p>
          <a:p>
            <a:pPr lvl="2"/>
            <a:r>
              <a:rPr lang="bg-BG" smtClean="0"/>
              <a:t>Third level</a:t>
            </a:r>
          </a:p>
          <a:p>
            <a:pPr lvl="3"/>
            <a:r>
              <a:rPr lang="bg-BG" smtClean="0"/>
              <a:t>Fourth level</a:t>
            </a:r>
          </a:p>
          <a:p>
            <a:pPr lvl="4"/>
            <a:r>
              <a:rPr lang="bg-BG" smtClean="0"/>
              <a:t>Fifth level</a:t>
            </a:r>
          </a:p>
        </p:txBody>
      </p:sp>
      <p:sp>
        <p:nvSpPr>
          <p:cNvPr id="31767" name="Rectangle 2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31768" name="Rectangle 2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31769" name="Rectangle 2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48E28ABC-448C-4CD3-AEB0-A0D3D52D250E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58" r:id="rId1"/>
    <p:sldLayoutId id="2147483748" r:id="rId2"/>
    <p:sldLayoutId id="2147483749" r:id="rId3"/>
    <p:sldLayoutId id="2147483750" r:id="rId4"/>
    <p:sldLayoutId id="2147483751" r:id="rId5"/>
    <p:sldLayoutId id="2147483752" r:id="rId6"/>
    <p:sldLayoutId id="2147483753" r:id="rId7"/>
    <p:sldLayoutId id="2147483754" r:id="rId8"/>
    <p:sldLayoutId id="2147483755" r:id="rId9"/>
    <p:sldLayoutId id="2147483756" r:id="rId10"/>
    <p:sldLayoutId id="2147483757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bg-BG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1.bin"/><Relationship Id="rId4" Type="http://schemas.openxmlformats.org/officeDocument/2006/relationships/image" Target="../media/image4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5.w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8.png"/><Relationship Id="rId4" Type="http://schemas.openxmlformats.org/officeDocument/2006/relationships/image" Target="../media/image7.wmf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4"/>
          <p:cNvSpPr>
            <a:spLocks noGrp="1" noChangeArrowheads="1"/>
          </p:cNvSpPr>
          <p:nvPr>
            <p:ph type="ctrTitle"/>
          </p:nvPr>
        </p:nvSpPr>
        <p:spPr>
          <a:xfrm>
            <a:off x="771533" y="1449639"/>
            <a:ext cx="7772400" cy="3529012"/>
          </a:xfrm>
        </p:spPr>
        <p:txBody>
          <a:bodyPr/>
          <a:lstStyle/>
          <a:p>
            <a:pPr eaLnBrk="1" hangingPunct="1">
              <a:lnSpc>
                <a:spcPct val="150000"/>
              </a:lnSpc>
              <a:defRPr/>
            </a:pPr>
            <a:r>
              <a:rPr lang="en-US" sz="4000" b="0" u="sng" dirty="0" smtClean="0"/>
              <a:t>BIOELECTRICAL POTENTIALS</a:t>
            </a:r>
            <a:endParaRPr lang="bg-BG" sz="4000" b="0" u="sng" dirty="0" smtClean="0"/>
          </a:p>
        </p:txBody>
      </p:sp>
      <p:sp>
        <p:nvSpPr>
          <p:cNvPr id="6" name="Rectangle 5"/>
          <p:cNvSpPr/>
          <p:nvPr/>
        </p:nvSpPr>
        <p:spPr>
          <a:xfrm>
            <a:off x="2088646" y="122783"/>
            <a:ext cx="5436104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400" b="1" spc="50" dirty="0">
                <a:ln w="12700" cmpd="sng">
                  <a:solidFill>
                    <a:srgbClr val="000000">
                      <a:satMod val="120000"/>
                      <a:shade val="80000"/>
                    </a:srgbClr>
                  </a:solidFill>
                  <a:prstDash val="solid"/>
                </a:ln>
                <a:solidFill>
                  <a:srgbClr val="000000">
                    <a:tint val="1000"/>
                  </a:srgbClr>
                </a:solidFill>
                <a:effectLst>
                  <a:glow rad="53100">
                    <a:srgbClr val="000000">
                      <a:satMod val="180000"/>
                      <a:alpha val="30000"/>
                    </a:srgbClr>
                  </a:glow>
                </a:effectLst>
                <a:latin typeface="Tahoma" pitchFamily="34" charset="0"/>
              </a:rPr>
              <a:t>MEDICAL UNIVERSITY – PLEVEN</a:t>
            </a:r>
          </a:p>
          <a:p>
            <a:pPr algn="ctr"/>
            <a:r>
              <a:rPr lang="en-US" sz="2400" b="1" spc="50" dirty="0">
                <a:ln w="12700" cmpd="sng">
                  <a:solidFill>
                    <a:srgbClr val="000000">
                      <a:satMod val="120000"/>
                      <a:shade val="80000"/>
                    </a:srgbClr>
                  </a:solidFill>
                  <a:prstDash val="solid"/>
                </a:ln>
                <a:solidFill>
                  <a:srgbClr val="000000">
                    <a:tint val="1000"/>
                  </a:srgbClr>
                </a:solidFill>
                <a:effectLst>
                  <a:glow rad="53100">
                    <a:srgbClr val="000000">
                      <a:satMod val="180000"/>
                      <a:alpha val="30000"/>
                    </a:srgbClr>
                  </a:glow>
                </a:effectLst>
                <a:latin typeface="Tahoma" pitchFamily="34" charset="0"/>
              </a:rPr>
              <a:t>FACULTY OF PHARMACY</a:t>
            </a:r>
          </a:p>
        </p:txBody>
      </p:sp>
      <p:sp>
        <p:nvSpPr>
          <p:cNvPr id="7" name="Rectangle 6"/>
          <p:cNvSpPr/>
          <p:nvPr/>
        </p:nvSpPr>
        <p:spPr>
          <a:xfrm>
            <a:off x="1343538" y="1073609"/>
            <a:ext cx="6926320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000" b="1" cap="all" dirty="0">
                <a:solidFill>
                  <a:srgbClr val="FFEFE7"/>
                </a:solidFill>
              </a:rPr>
              <a:t>DIVISION OF PHYSICS AND BIOPHYSICS, higher</a:t>
            </a:r>
          </a:p>
          <a:p>
            <a:pPr algn="ctr"/>
            <a:r>
              <a:rPr lang="en-US" sz="2000" b="1" cap="all" dirty="0">
                <a:solidFill>
                  <a:srgbClr val="FFEFE7"/>
                </a:solidFill>
              </a:rPr>
              <a:t> mathematics and information technologies</a:t>
            </a:r>
            <a:endParaRPr lang="en-US" sz="2000" b="1" spc="50" dirty="0">
              <a:ln w="12700" cmpd="sng">
                <a:solidFill>
                  <a:srgbClr val="000000">
                    <a:satMod val="120000"/>
                    <a:shade val="80000"/>
                  </a:srgbClr>
                </a:solidFill>
                <a:prstDash val="solid"/>
              </a:ln>
              <a:solidFill>
                <a:srgbClr val="FFEFE7"/>
              </a:solidFill>
              <a:effectLst>
                <a:glow rad="53100">
                  <a:srgbClr val="000000">
                    <a:satMod val="180000"/>
                    <a:alpha val="30000"/>
                  </a:srgbClr>
                </a:glow>
              </a:effectLst>
              <a:latin typeface="Tahoma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538659" y="2204864"/>
            <a:ext cx="2329485" cy="461665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LECTURE </a:t>
            </a:r>
            <a:r>
              <a:rPr lang="en-US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No12</a:t>
            </a:r>
            <a:endParaRPr lang="en-US" sz="2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444" y="62796"/>
            <a:ext cx="1408179" cy="1386843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1062282" y="4005064"/>
            <a:ext cx="748883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Diffusion </a:t>
            </a:r>
            <a:r>
              <a:rPr lang="en-US" sz="2400" dirty="0"/>
              <a:t>potential</a:t>
            </a:r>
            <a:r>
              <a:rPr lang="en-US" sz="2400" dirty="0" smtClean="0"/>
              <a:t>. </a:t>
            </a:r>
            <a:r>
              <a:rPr lang="en-US" sz="2400" dirty="0"/>
              <a:t>The Henderson equation. Time dependence of diffusion potential. Membrane (equilibrium) potential. </a:t>
            </a:r>
            <a:r>
              <a:rPr lang="en-US" sz="2400" dirty="0" smtClean="0"/>
              <a:t>The </a:t>
            </a:r>
            <a:r>
              <a:rPr lang="en-US" sz="2400" dirty="0"/>
              <a:t>Nernst equation. </a:t>
            </a:r>
            <a:r>
              <a:rPr lang="en-US" sz="2400" dirty="0" err="1"/>
              <a:t>Donnan</a:t>
            </a:r>
            <a:r>
              <a:rPr lang="en-US" sz="2400" dirty="0"/>
              <a:t> potential. The Gibbs-</a:t>
            </a:r>
            <a:r>
              <a:rPr lang="en-US" sz="2400" dirty="0" err="1"/>
              <a:t>Donnan</a:t>
            </a:r>
            <a:r>
              <a:rPr lang="en-US" sz="2400" dirty="0"/>
              <a:t> equilibrium</a:t>
            </a:r>
            <a:r>
              <a:rPr lang="en-US" sz="2400" dirty="0" smtClean="0"/>
              <a:t>. </a:t>
            </a:r>
            <a:r>
              <a:rPr lang="en-US" sz="2400" dirty="0"/>
              <a:t>Osmotic consequences of the Gibbs-</a:t>
            </a:r>
            <a:r>
              <a:rPr lang="en-US" sz="2400" dirty="0" err="1"/>
              <a:t>Donnan</a:t>
            </a:r>
            <a:r>
              <a:rPr lang="en-US" sz="2400" dirty="0"/>
              <a:t> equilibrium</a:t>
            </a:r>
            <a:endParaRPr lang="bg-BG" sz="2400" i="1" dirty="0">
              <a:solidFill>
                <a:srgbClr val="FFFFFF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278573" y="6165304"/>
            <a:ext cx="44644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rgbClr val="FFF7F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Prof. M. </a:t>
            </a:r>
            <a:r>
              <a:rPr lang="en-US" sz="2800" b="1" dirty="0" err="1">
                <a:solidFill>
                  <a:srgbClr val="FFF7F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Alexandrova</a:t>
            </a:r>
            <a:r>
              <a:rPr lang="en-US" sz="2800" b="1" dirty="0">
                <a:solidFill>
                  <a:srgbClr val="FFF7F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DSc</a:t>
            </a:r>
            <a:endParaRPr lang="bg-BG" sz="2800" b="1" dirty="0">
              <a:solidFill>
                <a:srgbClr val="FFF7F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2350581" y="6093296"/>
            <a:ext cx="423764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>
              <a:defRPr/>
            </a:pPr>
            <a:r>
              <a:rPr lang="en-US" sz="4000" smtClean="0"/>
              <a:t>1. Diffusion potential</a:t>
            </a:r>
            <a:r>
              <a:rPr lang="bg-BG" sz="4000" smtClean="0"/>
              <a:t> </a:t>
            </a:r>
          </a:p>
        </p:txBody>
      </p:sp>
      <p:sp>
        <p:nvSpPr>
          <p:cNvPr id="4099" name="Rectangle 7"/>
          <p:cNvSpPr>
            <a:spLocks noChangeArrowheads="1"/>
          </p:cNvSpPr>
          <p:nvPr/>
        </p:nvSpPr>
        <p:spPr bwMode="auto">
          <a:xfrm>
            <a:off x="4427538" y="1412875"/>
            <a:ext cx="4032250" cy="2879725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bg-BG" altLang="bg-BG" sz="1800"/>
          </a:p>
        </p:txBody>
      </p:sp>
      <p:sp>
        <p:nvSpPr>
          <p:cNvPr id="4100" name="Rectangle 5"/>
          <p:cNvSpPr>
            <a:spLocks noChangeArrowheads="1"/>
          </p:cNvSpPr>
          <p:nvPr/>
        </p:nvSpPr>
        <p:spPr bwMode="auto">
          <a:xfrm>
            <a:off x="468313" y="1341438"/>
            <a:ext cx="2951162" cy="2879725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bg-BG" altLang="bg-BG" sz="1800"/>
          </a:p>
        </p:txBody>
      </p:sp>
      <p:pic>
        <p:nvPicPr>
          <p:cNvPr id="4101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113" y="1773238"/>
            <a:ext cx="1943100" cy="194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2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1700213"/>
            <a:ext cx="3797300" cy="226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4103" name="Group 15"/>
          <p:cNvGrpSpPr>
            <a:grpSpLocks/>
          </p:cNvGrpSpPr>
          <p:nvPr/>
        </p:nvGrpSpPr>
        <p:grpSpPr bwMode="auto">
          <a:xfrm>
            <a:off x="2484438" y="5300663"/>
            <a:ext cx="4752975" cy="792162"/>
            <a:chOff x="1156" y="3113"/>
            <a:chExt cx="2994" cy="499"/>
          </a:xfrm>
        </p:grpSpPr>
        <p:sp>
          <p:nvSpPr>
            <p:cNvPr id="4104" name="Rectangle 14"/>
            <p:cNvSpPr>
              <a:spLocks noChangeArrowheads="1"/>
            </p:cNvSpPr>
            <p:nvPr/>
          </p:nvSpPr>
          <p:spPr bwMode="auto">
            <a:xfrm>
              <a:off x="1156" y="3113"/>
              <a:ext cx="2994" cy="499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lr>
                  <a:schemeClr val="hlink"/>
                </a:buClr>
                <a:buSzPct val="60000"/>
                <a:buFont typeface="Wingdings" pitchFamily="2" charset="2"/>
                <a:buChar char="n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tx2"/>
                </a:buClr>
                <a:buSzPct val="60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tx1"/>
                </a:buClr>
                <a:buSzPct val="6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hlink"/>
                </a:buClr>
                <a:buSzPct val="6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bg-BG" altLang="bg-BG" sz="1800"/>
            </a:p>
          </p:txBody>
        </p:sp>
        <p:graphicFrame>
          <p:nvGraphicFramePr>
            <p:cNvPr id="4105" name="Object 12"/>
            <p:cNvGraphicFramePr>
              <a:graphicFrameLocks noChangeAspect="1"/>
            </p:cNvGraphicFramePr>
            <p:nvPr/>
          </p:nvGraphicFramePr>
          <p:xfrm>
            <a:off x="1202" y="3113"/>
            <a:ext cx="2948" cy="49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108" name="Equation" r:id="rId5" imgW="2311400" imgH="457200" progId="Equation.3">
                    <p:embed/>
                  </p:oleObj>
                </mc:Choice>
                <mc:Fallback>
                  <p:oleObj name="Equation" r:id="rId5" imgW="2311400" imgH="457200" progId="Equation.3">
                    <p:embed/>
                    <p:pic>
                      <p:nvPicPr>
                        <p:cNvPr id="0" name="Object 1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202" y="3113"/>
                          <a:ext cx="2948" cy="49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686800" cy="1143000"/>
          </a:xfrm>
        </p:spPr>
        <p:txBody>
          <a:bodyPr/>
          <a:lstStyle/>
          <a:p>
            <a:pPr algn="l" eaLnBrk="1" hangingPunct="1">
              <a:defRPr/>
            </a:pPr>
            <a:r>
              <a:rPr lang="en-US" sz="4000" smtClean="0"/>
              <a:t>2. Membrane or equilibrium potential. The Nernst Equation</a:t>
            </a:r>
            <a:r>
              <a:rPr lang="bg-BG" sz="4000" smtClean="0"/>
              <a:t> </a:t>
            </a:r>
          </a:p>
        </p:txBody>
      </p:sp>
      <p:sp>
        <p:nvSpPr>
          <p:cNvPr id="5123" name="Rectangle 13"/>
          <p:cNvSpPr>
            <a:spLocks noChangeArrowheads="1"/>
          </p:cNvSpPr>
          <p:nvPr/>
        </p:nvSpPr>
        <p:spPr bwMode="auto">
          <a:xfrm>
            <a:off x="1835150" y="2492375"/>
            <a:ext cx="4752975" cy="1368425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bg-BG" altLang="bg-BG" sz="1800"/>
          </a:p>
        </p:txBody>
      </p:sp>
      <p:graphicFrame>
        <p:nvGraphicFramePr>
          <p:cNvPr id="5124" name="Object 14"/>
          <p:cNvGraphicFramePr>
            <a:graphicFrameLocks noGrp="1" noChangeAspect="1"/>
          </p:cNvGraphicFramePr>
          <p:nvPr>
            <p:ph sz="half" idx="2"/>
          </p:nvPr>
        </p:nvGraphicFramePr>
        <p:xfrm>
          <a:off x="2339975" y="2565400"/>
          <a:ext cx="3744913" cy="1295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7" name="Equation" r:id="rId3" imgW="1079032" imgH="444307" progId="Equation.3">
                  <p:embed/>
                </p:oleObj>
              </mc:Choice>
              <mc:Fallback>
                <p:oleObj name="Equation" r:id="rId3" imgW="1079032" imgH="444307" progId="Equation.3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39975" y="2565400"/>
                        <a:ext cx="3744913" cy="1295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686800" cy="1143000"/>
          </a:xfrm>
        </p:spPr>
        <p:txBody>
          <a:bodyPr/>
          <a:lstStyle/>
          <a:p>
            <a:pPr algn="l" eaLnBrk="1" hangingPunct="1">
              <a:defRPr/>
            </a:pPr>
            <a:r>
              <a:rPr lang="en-US" sz="4000" smtClean="0"/>
              <a:t>3. Donnan potential and equilibrium</a:t>
            </a:r>
            <a:r>
              <a:rPr lang="bg-BG" sz="4000" smtClean="0"/>
              <a:t>  </a:t>
            </a:r>
          </a:p>
        </p:txBody>
      </p:sp>
      <p:sp>
        <p:nvSpPr>
          <p:cNvPr id="39941" name="Text Box 5"/>
          <p:cNvSpPr txBox="1">
            <a:spLocks noChangeArrowheads="1"/>
          </p:cNvSpPr>
          <p:nvPr/>
        </p:nvSpPr>
        <p:spPr bwMode="auto">
          <a:xfrm>
            <a:off x="179388" y="908050"/>
            <a:ext cx="87122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200" u="sng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A. Effect of selectively permeable and impermeable ions. </a:t>
            </a:r>
            <a:endParaRPr lang="bg-BG" sz="3200" u="sng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6148" name="Text Box 6"/>
          <p:cNvSpPr txBox="1">
            <a:spLocks noChangeArrowheads="1"/>
          </p:cNvSpPr>
          <p:nvPr/>
        </p:nvSpPr>
        <p:spPr bwMode="auto">
          <a:xfrm>
            <a:off x="323850" y="2133600"/>
            <a:ext cx="8569325" cy="4494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bg-BG" sz="2600"/>
              <a:t>The cytoplasm has numerous ionized compounds to which the plasma membrane is essentially completely impermeable.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bg-BG" sz="2600"/>
              <a:t>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bg-BG" altLang="bg-BG" sz="2600"/>
              <a:t>A typical cell is permeable to multiple ions (e.g., K</a:t>
            </a:r>
            <a:r>
              <a:rPr lang="bg-BG" altLang="bg-BG" sz="2600" baseline="30000"/>
              <a:t>+</a:t>
            </a:r>
            <a:r>
              <a:rPr lang="bg-BG" altLang="bg-BG" sz="2600"/>
              <a:t>, Na</a:t>
            </a:r>
            <a:r>
              <a:rPr lang="bg-BG" altLang="bg-BG" sz="2600" baseline="30000"/>
              <a:t>+</a:t>
            </a:r>
            <a:r>
              <a:rPr lang="bg-BG" altLang="bg-BG" sz="2600"/>
              <a:t>, Cl</a:t>
            </a:r>
            <a:r>
              <a:rPr lang="bg-BG" altLang="bg-BG" sz="2600" baseline="30000"/>
              <a:t>-</a:t>
            </a:r>
            <a:r>
              <a:rPr lang="bg-BG" altLang="bg-BG" sz="2600"/>
              <a:t>). The Nernst potential for each ion in a cell can be</a:t>
            </a:r>
            <a:r>
              <a:rPr lang="en-US" altLang="bg-BG" sz="2600"/>
              <a:t> </a:t>
            </a:r>
            <a:r>
              <a:rPr lang="bg-BG" altLang="bg-BG" sz="2600"/>
              <a:t>computed individually. </a:t>
            </a:r>
            <a:endParaRPr lang="en-US" altLang="bg-BG" sz="2600"/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bg-BG" sz="2600"/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bg-BG" altLang="bg-BG" sz="2600"/>
              <a:t>However, the membrane potential of the</a:t>
            </a:r>
            <a:r>
              <a:rPr lang="en-US" altLang="bg-BG" sz="2600"/>
              <a:t> </a:t>
            </a:r>
            <a:r>
              <a:rPr lang="bg-BG" altLang="bg-BG" sz="2600"/>
              <a:t>cell is due to the presence of all the ions.</a:t>
            </a:r>
            <a:r>
              <a:rPr lang="en-US" altLang="bg-BG" sz="2600"/>
              <a:t> As a model of this state of affairs, consider the model in which the membrane is permeable to K</a:t>
            </a:r>
            <a:r>
              <a:rPr lang="en-US" altLang="bg-BG" sz="2600" baseline="30000"/>
              <a:t>+</a:t>
            </a:r>
            <a:r>
              <a:rPr lang="en-US" altLang="bg-BG" sz="2600"/>
              <a:t>, Cl</a:t>
            </a:r>
            <a:r>
              <a:rPr lang="en-US" altLang="bg-BG" sz="2600" baseline="30000"/>
              <a:t>-</a:t>
            </a:r>
            <a:r>
              <a:rPr lang="en-US" altLang="bg-BG" sz="2600"/>
              <a:t> and water, but completely impermeable to X</a:t>
            </a:r>
            <a:r>
              <a:rPr lang="en-US" altLang="bg-BG" sz="2600" baseline="30000"/>
              <a:t>-</a:t>
            </a:r>
            <a:r>
              <a:rPr lang="en-US" altLang="bg-BG" sz="2600"/>
              <a:t>.</a:t>
            </a:r>
            <a:r>
              <a:rPr lang="bg-BG" altLang="bg-BG" sz="260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88913"/>
            <a:ext cx="5106988" cy="3830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1" name="Text Box 9"/>
          <p:cNvSpPr txBox="1">
            <a:spLocks noChangeArrowheads="1"/>
          </p:cNvSpPr>
          <p:nvPr/>
        </p:nvSpPr>
        <p:spPr bwMode="auto">
          <a:xfrm>
            <a:off x="5148263" y="496888"/>
            <a:ext cx="4211637" cy="3508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bg-BG" altLang="bg-BG" sz="2800" i="1"/>
              <a:t>B. Effect of the </a:t>
            </a:r>
            <a:r>
              <a:rPr lang="bg-BG" altLang="bg-BG" sz="2800" b="1" i="1"/>
              <a:t>electroneutrality principle</a:t>
            </a:r>
            <a:r>
              <a:rPr lang="bg-BG" altLang="bg-BG" sz="2800"/>
              <a:t>. There will initially be a flow</a:t>
            </a:r>
            <a:r>
              <a:rPr lang="en-US" altLang="bg-BG" sz="2800"/>
              <a:t> </a:t>
            </a:r>
            <a:r>
              <a:rPr lang="bg-BG" altLang="bg-BG" sz="2800"/>
              <a:t>of Cl</a:t>
            </a:r>
            <a:r>
              <a:rPr lang="bg-BG" altLang="bg-BG" sz="2800" baseline="30000"/>
              <a:t>-</a:t>
            </a:r>
            <a:r>
              <a:rPr lang="bg-BG" altLang="bg-BG" sz="2800"/>
              <a:t> from B to A. This will create a potential difference with side A</a:t>
            </a:r>
            <a:r>
              <a:rPr lang="en-US" altLang="bg-BG" sz="2800"/>
              <a:t> </a:t>
            </a:r>
            <a:r>
              <a:rPr lang="bg-BG" altLang="bg-BG" sz="2800"/>
              <a:t>negative, that will cause K</a:t>
            </a:r>
            <a:r>
              <a:rPr lang="bg-BG" altLang="bg-BG" sz="2800" baseline="30000"/>
              <a:t>+</a:t>
            </a:r>
            <a:r>
              <a:rPr lang="bg-BG" altLang="bg-BG" sz="2800"/>
              <a:t> to also flow from B to A. </a:t>
            </a:r>
            <a:endParaRPr lang="bg-BG" altLang="bg-BG" sz="2800" b="1"/>
          </a:p>
        </p:txBody>
      </p:sp>
      <p:sp>
        <p:nvSpPr>
          <p:cNvPr id="7172" name="Text Box 10"/>
          <p:cNvSpPr txBox="1">
            <a:spLocks noChangeArrowheads="1"/>
          </p:cNvSpPr>
          <p:nvPr/>
        </p:nvSpPr>
        <p:spPr bwMode="auto">
          <a:xfrm>
            <a:off x="0" y="4221163"/>
            <a:ext cx="9251950" cy="3295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bg-BG" altLang="bg-BG" sz="2800" b="1"/>
              <a:t>To preserve</a:t>
            </a:r>
            <a:r>
              <a:rPr lang="en-US" altLang="bg-BG" sz="2800" b="1"/>
              <a:t> </a:t>
            </a:r>
            <a:r>
              <a:rPr lang="bg-BG" altLang="bg-BG" sz="2800" b="1"/>
              <a:t>electroneutrality (almost) the same number of K</a:t>
            </a:r>
            <a:r>
              <a:rPr lang="bg-BG" altLang="bg-BG" sz="2800" b="1" baseline="30000"/>
              <a:t>+</a:t>
            </a:r>
            <a:r>
              <a:rPr lang="bg-BG" altLang="bg-BG" sz="2800" b="1"/>
              <a:t> as Cl</a:t>
            </a:r>
            <a:r>
              <a:rPr lang="bg-BG" altLang="bg-BG" sz="2800" b="1" baseline="30000"/>
              <a:t>-</a:t>
            </a:r>
            <a:r>
              <a:rPr lang="bg-BG" altLang="bg-BG" sz="2800" b="1"/>
              <a:t> ions must</a:t>
            </a:r>
            <a:r>
              <a:rPr lang="en-US" altLang="bg-BG" sz="2800" b="1"/>
              <a:t> </a:t>
            </a:r>
            <a:r>
              <a:rPr lang="bg-BG" altLang="bg-BG" sz="2800" b="1"/>
              <a:t>flow from B to A.</a:t>
            </a:r>
            <a:endParaRPr lang="bg-BG" altLang="bg-BG" sz="2800"/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bg-BG" altLang="bg-BG" sz="2800"/>
              <a:t>C. </a:t>
            </a:r>
            <a:r>
              <a:rPr lang="bg-BG" altLang="bg-BG" sz="2800" i="1"/>
              <a:t>Approach to electrical and chemical equilibrium</a:t>
            </a:r>
            <a:r>
              <a:rPr lang="bg-BG" altLang="bg-BG" sz="2800"/>
              <a:t>. Given enough time</a:t>
            </a:r>
            <a:r>
              <a:rPr lang="en-US" altLang="bg-BG" sz="2800"/>
              <a:t> </a:t>
            </a:r>
            <a:r>
              <a:rPr lang="bg-BG" altLang="bg-BG" sz="2800"/>
              <a:t>those ions that are permeable will approach electrochemical equilibrium.</a:t>
            </a:r>
            <a:r>
              <a:rPr lang="en-US" altLang="bg-BG" sz="2800"/>
              <a:t>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bg-BG" altLang="bg-BG" sz="2800"/>
              <a:t>That is to say </a:t>
            </a:r>
            <a:r>
              <a:rPr lang="en-US" altLang="bg-BG" sz="2800">
                <a:sym typeface="Symbol" pitchFamily="18" charset="2"/>
              </a:rPr>
              <a:t>d</a:t>
            </a:r>
            <a:r>
              <a:rPr lang="bg-BG" altLang="bg-BG" sz="2800"/>
              <a:t>μ</a:t>
            </a:r>
            <a:r>
              <a:rPr lang="en-US" altLang="bg-BG" sz="2800" baseline="-25000"/>
              <a:t>K</a:t>
            </a:r>
            <a:r>
              <a:rPr lang="en-US" altLang="bg-BG" sz="2800"/>
              <a:t> </a:t>
            </a:r>
            <a:r>
              <a:rPr lang="bg-BG" altLang="bg-BG" sz="2800"/>
              <a:t>= 0 and </a:t>
            </a:r>
            <a:r>
              <a:rPr lang="en-US" altLang="bg-BG" sz="2800">
                <a:sym typeface="Symbol" pitchFamily="18" charset="2"/>
              </a:rPr>
              <a:t>d</a:t>
            </a:r>
            <a:r>
              <a:rPr lang="bg-BG" altLang="bg-BG" sz="2800"/>
              <a:t>μ</a:t>
            </a:r>
            <a:r>
              <a:rPr lang="bg-BG" altLang="bg-BG" sz="2800" baseline="-25000"/>
              <a:t>Cl</a:t>
            </a:r>
            <a:r>
              <a:rPr lang="bg-BG" altLang="bg-BG" sz="2800"/>
              <a:t> = 0 </a:t>
            </a: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bg-BG" altLang="bg-BG" sz="2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bg-BG" altLang="bg-BG" sz="1800"/>
          </a:p>
        </p:txBody>
      </p:sp>
      <p:graphicFrame>
        <p:nvGraphicFramePr>
          <p:cNvPr id="8195" name="Object 6"/>
          <p:cNvGraphicFramePr>
            <a:graphicFrameLocks noChangeAspect="1"/>
          </p:cNvGraphicFramePr>
          <p:nvPr/>
        </p:nvGraphicFramePr>
        <p:xfrm>
          <a:off x="539750" y="188913"/>
          <a:ext cx="3228975" cy="1371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1" name="Equation" r:id="rId3" imgW="1079500" imgH="457200" progId="Equation.3">
                  <p:embed/>
                </p:oleObj>
              </mc:Choice>
              <mc:Fallback>
                <p:oleObj name="Equation" r:id="rId3" imgW="1079500" imgH="4572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750" y="188913"/>
                        <a:ext cx="3228975" cy="1371600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992" name="Text Box 8"/>
          <p:cNvSpPr txBox="1">
            <a:spLocks noChangeArrowheads="1"/>
          </p:cNvSpPr>
          <p:nvPr/>
        </p:nvSpPr>
        <p:spPr bwMode="auto">
          <a:xfrm>
            <a:off x="4211638" y="333375"/>
            <a:ext cx="4176712" cy="116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bg-BG" sz="2800" dirty="0"/>
              <a:t>This is known as </a:t>
            </a:r>
            <a:endParaRPr lang="en-US" sz="2800" dirty="0"/>
          </a:p>
          <a:p>
            <a:pPr>
              <a:spcBef>
                <a:spcPct val="50000"/>
              </a:spcBef>
              <a:defRPr/>
            </a:pPr>
            <a:r>
              <a:rPr lang="bg-BG" sz="2800" dirty="0"/>
              <a:t>the </a:t>
            </a:r>
            <a:r>
              <a:rPr lang="bg-BG" sz="28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Donnan equilibrium.</a:t>
            </a:r>
          </a:p>
        </p:txBody>
      </p:sp>
      <p:sp>
        <p:nvSpPr>
          <p:cNvPr id="8197" name="Text Box 9"/>
          <p:cNvSpPr txBox="1">
            <a:spLocks noChangeArrowheads="1"/>
          </p:cNvSpPr>
          <p:nvPr/>
        </p:nvSpPr>
        <p:spPr bwMode="auto">
          <a:xfrm>
            <a:off x="250825" y="1916113"/>
            <a:ext cx="4681538" cy="4422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lnSpc>
                <a:spcPct val="105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bg-BG" sz="2600" b="1"/>
              <a:t>E</a:t>
            </a:r>
            <a:r>
              <a:rPr lang="bg-BG" altLang="bg-BG" sz="2600" b="1"/>
              <a:t>xample of the Gibbs-Donnan</a:t>
            </a:r>
            <a:r>
              <a:rPr lang="en-US" altLang="bg-BG" sz="2600" b="1"/>
              <a:t> </a:t>
            </a:r>
            <a:r>
              <a:rPr lang="bg-BG" altLang="bg-BG" sz="2600" b="1"/>
              <a:t>Equilibrium</a:t>
            </a:r>
            <a:r>
              <a:rPr lang="bg-BG" altLang="bg-BG" sz="2600"/>
              <a:t>, </a:t>
            </a:r>
            <a:endParaRPr lang="en-US" altLang="bg-BG" sz="2600"/>
          </a:p>
          <a:p>
            <a:pPr eaLnBrk="1" hangingPunct="1">
              <a:lnSpc>
                <a:spcPct val="105000"/>
              </a:lnSpc>
              <a:spcBef>
                <a:spcPct val="0"/>
              </a:spcBef>
              <a:buClrTx/>
              <a:buSzTx/>
              <a:buFontTx/>
              <a:buNone/>
            </a:pPr>
            <a:endParaRPr lang="en-US" altLang="bg-BG" sz="800"/>
          </a:p>
          <a:p>
            <a:pPr eaLnBrk="1" hangingPunct="1">
              <a:lnSpc>
                <a:spcPct val="105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bg-BG" altLang="bg-BG" sz="2600"/>
              <a:t>If those are the initial concentrations</a:t>
            </a:r>
            <a:r>
              <a:rPr lang="en-US" altLang="bg-BG" sz="2600"/>
              <a:t> </a:t>
            </a:r>
            <a:r>
              <a:rPr lang="bg-BG" altLang="bg-BG" sz="2600"/>
              <a:t>of K</a:t>
            </a:r>
            <a:r>
              <a:rPr lang="bg-BG" altLang="bg-BG" sz="2600" baseline="30000"/>
              <a:t>+</a:t>
            </a:r>
            <a:r>
              <a:rPr lang="bg-BG" altLang="bg-BG" sz="2600"/>
              <a:t>, Cl</a:t>
            </a:r>
            <a:r>
              <a:rPr lang="bg-BG" altLang="bg-BG" sz="2600" baseline="30000"/>
              <a:t>-</a:t>
            </a:r>
            <a:r>
              <a:rPr lang="bg-BG" altLang="bg-BG" sz="2600"/>
              <a:t> and X</a:t>
            </a:r>
            <a:r>
              <a:rPr lang="bg-BG" altLang="bg-BG" sz="2600" baseline="30000"/>
              <a:t>-</a:t>
            </a:r>
            <a:r>
              <a:rPr lang="bg-BG" altLang="bg-BG" sz="2600"/>
              <a:t>, what are the final</a:t>
            </a:r>
            <a:r>
              <a:rPr lang="en-US" altLang="bg-BG" sz="2600"/>
              <a:t> </a:t>
            </a:r>
            <a:r>
              <a:rPr lang="bg-BG" altLang="bg-BG" sz="2600"/>
              <a:t>concentrations? If we suppose that the</a:t>
            </a:r>
            <a:r>
              <a:rPr lang="en-US" altLang="bg-BG" sz="2600"/>
              <a:t> </a:t>
            </a:r>
            <a:r>
              <a:rPr lang="bg-BG" altLang="bg-BG" sz="2600"/>
              <a:t>chambers </a:t>
            </a:r>
            <a:endParaRPr lang="en-US" altLang="bg-BG" sz="2600"/>
          </a:p>
          <a:p>
            <a:pPr eaLnBrk="1" hangingPunct="1">
              <a:lnSpc>
                <a:spcPct val="105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bg-BG" altLang="bg-BG" sz="2600"/>
              <a:t>are of equal volume and that the</a:t>
            </a:r>
            <a:r>
              <a:rPr lang="en-US" altLang="bg-BG" sz="2600"/>
              <a:t> </a:t>
            </a:r>
            <a:r>
              <a:rPr lang="bg-BG" altLang="bg-BG" sz="2600"/>
              <a:t>concentration of Cl</a:t>
            </a:r>
            <a:r>
              <a:rPr lang="bg-BG" altLang="bg-BG" sz="2600" baseline="30000"/>
              <a:t>-</a:t>
            </a:r>
            <a:r>
              <a:rPr lang="bg-BG" altLang="bg-BG" sz="2600"/>
              <a:t> in B is diminished by Z due</a:t>
            </a:r>
            <a:r>
              <a:rPr lang="en-US" altLang="bg-BG" sz="2600"/>
              <a:t> </a:t>
            </a:r>
            <a:r>
              <a:rPr lang="bg-BG" altLang="bg-BG" sz="2600"/>
              <a:t>to flow of Cl</a:t>
            </a:r>
            <a:r>
              <a:rPr lang="bg-BG" altLang="bg-BG" sz="2600" baseline="30000"/>
              <a:t>-</a:t>
            </a:r>
            <a:r>
              <a:rPr lang="en-US" altLang="bg-BG" sz="2600"/>
              <a:t>.</a:t>
            </a:r>
            <a:endParaRPr lang="bg-BG" altLang="bg-BG" sz="2600"/>
          </a:p>
        </p:txBody>
      </p:sp>
      <p:pic>
        <p:nvPicPr>
          <p:cNvPr id="8198" name="Picture 10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363" y="2420938"/>
            <a:ext cx="4627562" cy="325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4"/>
          <p:cNvSpPr txBox="1">
            <a:spLocks noChangeArrowheads="1"/>
          </p:cNvSpPr>
          <p:nvPr/>
        </p:nvSpPr>
        <p:spPr bwMode="auto">
          <a:xfrm>
            <a:off x="107950" y="1889125"/>
            <a:ext cx="4625975" cy="2662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bg-BG" altLang="bg-BG" sz="1800"/>
              <a:t> </a:t>
            </a:r>
            <a:r>
              <a:rPr lang="bg-BG" altLang="bg-BG" sz="2800"/>
              <a:t>Putting these</a:t>
            </a:r>
            <a:r>
              <a:rPr lang="en-US" altLang="bg-BG" sz="2800"/>
              <a:t> </a:t>
            </a:r>
            <a:r>
              <a:rPr lang="bg-BG" altLang="bg-BG" sz="2800"/>
              <a:t>concentrations into the Donnan</a:t>
            </a:r>
            <a:r>
              <a:rPr lang="en-US" altLang="bg-BG" sz="2800"/>
              <a:t> </a:t>
            </a:r>
            <a:r>
              <a:rPr lang="bg-BG" altLang="bg-BG" sz="2800"/>
              <a:t>Relation gives: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bg-BG" altLang="bg-BG" sz="2800"/>
              <a:t>(0.1 + Z)(Z) = </a:t>
            </a:r>
            <a:endParaRPr lang="en-US" altLang="bg-BG" sz="2800"/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bg-BG" sz="2800"/>
              <a:t>                    </a:t>
            </a:r>
            <a:r>
              <a:rPr lang="bg-BG" altLang="bg-BG" sz="2800"/>
              <a:t>(0.1 - Z) (0.1 - Z)</a:t>
            </a: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bg-BG" altLang="bg-BG" sz="1800"/>
          </a:p>
        </p:txBody>
      </p:sp>
      <p:pic>
        <p:nvPicPr>
          <p:cNvPr id="9219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76788" y="1773238"/>
            <a:ext cx="4587875" cy="330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20" name="Text Box 7"/>
          <p:cNvSpPr txBox="1">
            <a:spLocks noChangeArrowheads="1"/>
          </p:cNvSpPr>
          <p:nvPr/>
        </p:nvSpPr>
        <p:spPr bwMode="auto">
          <a:xfrm>
            <a:off x="323850" y="44450"/>
            <a:ext cx="8820150" cy="180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bg-BG" sz="2700"/>
              <a:t>Th</a:t>
            </a:r>
            <a:r>
              <a:rPr lang="bg-BG" altLang="bg-BG" sz="2700"/>
              <a:t>e concentration of K</a:t>
            </a:r>
            <a:r>
              <a:rPr lang="bg-BG" altLang="bg-BG" sz="2700" baseline="30000"/>
              <a:t>+</a:t>
            </a:r>
            <a:r>
              <a:rPr lang="bg-BG" altLang="bg-BG" sz="2700"/>
              <a:t> in B</a:t>
            </a:r>
            <a:r>
              <a:rPr lang="en-US" altLang="bg-BG" sz="2700"/>
              <a:t> </a:t>
            </a:r>
            <a:r>
              <a:rPr lang="bg-BG" altLang="bg-BG" sz="2700"/>
              <a:t>must be similarly decreased, so that the final</a:t>
            </a:r>
            <a:r>
              <a:rPr lang="en-US" altLang="bg-BG" sz="2700"/>
              <a:t> </a:t>
            </a:r>
            <a:r>
              <a:rPr lang="bg-BG" altLang="bg-BG" sz="2700"/>
              <a:t>concentrations of both K</a:t>
            </a:r>
            <a:r>
              <a:rPr lang="bg-BG" altLang="bg-BG" sz="2700" baseline="30000"/>
              <a:t>+</a:t>
            </a:r>
            <a:r>
              <a:rPr lang="bg-BG" altLang="bg-BG" sz="2700"/>
              <a:t> and Cl</a:t>
            </a:r>
            <a:r>
              <a:rPr lang="bg-BG" altLang="bg-BG" sz="2700" baseline="30000"/>
              <a:t>-</a:t>
            </a:r>
            <a:r>
              <a:rPr lang="bg-BG" altLang="bg-BG" sz="2700"/>
              <a:t> in B are 0.1-Z.</a:t>
            </a:r>
            <a:r>
              <a:rPr lang="en-US" altLang="bg-BG" sz="2700"/>
              <a:t>  </a:t>
            </a:r>
            <a:r>
              <a:rPr lang="bg-BG" altLang="bg-BG" sz="2700"/>
              <a:t>This will give a Cl- concentration on</a:t>
            </a:r>
            <a:r>
              <a:rPr lang="en-US" altLang="bg-BG" sz="2700"/>
              <a:t> </a:t>
            </a:r>
            <a:r>
              <a:rPr lang="bg-BG" altLang="bg-BG" sz="2700"/>
              <a:t>side A of </a:t>
            </a:r>
            <a:r>
              <a:rPr lang="en-US" altLang="bg-BG" sz="2700"/>
              <a:t> Z</a:t>
            </a:r>
            <a:r>
              <a:rPr lang="bg-BG" altLang="bg-BG" sz="2700"/>
              <a:t> and a K</a:t>
            </a:r>
            <a:r>
              <a:rPr lang="bg-BG" altLang="bg-BG" sz="2700" baseline="30000"/>
              <a:t>+</a:t>
            </a:r>
            <a:r>
              <a:rPr lang="bg-BG" altLang="bg-BG" sz="2700"/>
              <a:t> concentration</a:t>
            </a:r>
            <a:r>
              <a:rPr lang="en-US" altLang="bg-BG" sz="2700"/>
              <a:t> </a:t>
            </a:r>
            <a:r>
              <a:rPr lang="bg-BG" altLang="bg-BG" sz="2700"/>
              <a:t>on side A of 0.1+Z. </a:t>
            </a:r>
          </a:p>
        </p:txBody>
      </p:sp>
      <p:sp>
        <p:nvSpPr>
          <p:cNvPr id="9221" name="Text Box 8"/>
          <p:cNvSpPr txBox="1">
            <a:spLocks noChangeArrowheads="1"/>
          </p:cNvSpPr>
          <p:nvPr/>
        </p:nvSpPr>
        <p:spPr bwMode="auto">
          <a:xfrm>
            <a:off x="503238" y="4652963"/>
            <a:ext cx="4500562" cy="180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bg-BG" altLang="bg-BG" sz="2800"/>
              <a:t>Solving for Z gives Z = 0.0333. This</a:t>
            </a:r>
            <a:r>
              <a:rPr lang="en-US" altLang="bg-BG" sz="2800"/>
              <a:t> </a:t>
            </a:r>
            <a:r>
              <a:rPr lang="bg-BG" altLang="bg-BG" sz="2800"/>
              <a:t>gives the final concentrations of K</a:t>
            </a:r>
            <a:r>
              <a:rPr lang="bg-BG" altLang="bg-BG" sz="2800" baseline="30000"/>
              <a:t>+</a:t>
            </a:r>
            <a:r>
              <a:rPr lang="bg-BG" altLang="bg-BG" sz="2800"/>
              <a:t>,</a:t>
            </a:r>
            <a:r>
              <a:rPr lang="en-US" altLang="bg-BG" sz="2800"/>
              <a:t> </a:t>
            </a:r>
            <a:r>
              <a:rPr lang="bg-BG" altLang="bg-BG" sz="2800"/>
              <a:t>Cl</a:t>
            </a:r>
            <a:r>
              <a:rPr lang="bg-BG" altLang="bg-BG" sz="2800" baseline="30000"/>
              <a:t>-</a:t>
            </a:r>
            <a:r>
              <a:rPr lang="bg-BG" altLang="bg-BG" sz="2800"/>
              <a:t> and X- shown to the right.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4"/>
          <p:cNvSpPr txBox="1">
            <a:spLocks noChangeArrowheads="1"/>
          </p:cNvSpPr>
          <p:nvPr/>
        </p:nvSpPr>
        <p:spPr bwMode="auto">
          <a:xfrm>
            <a:off x="250825" y="147638"/>
            <a:ext cx="8626475" cy="6540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defRPr/>
            </a:pPr>
            <a:r>
              <a:rPr lang="bg-BG" altLang="bg-BG" sz="2800" b="1" dirty="0" smtClean="0"/>
              <a:t> </a:t>
            </a:r>
            <a:r>
              <a:rPr lang="bg-BG" altLang="bg-BG" sz="2700" b="1" dirty="0" smtClean="0"/>
              <a:t>Electrical consequences of the Gibbs-Donnan equilibrium.</a:t>
            </a:r>
            <a:endParaRPr lang="bg-BG" altLang="bg-BG" sz="2700" dirty="0" smtClean="0"/>
          </a:p>
          <a:p>
            <a:pPr indent="354013" eaLnBrk="1" hangingPunct="1">
              <a:defRPr/>
            </a:pPr>
            <a:r>
              <a:rPr lang="bg-BG" altLang="bg-BG" sz="2600" dirty="0" smtClean="0"/>
              <a:t>Because K</a:t>
            </a:r>
            <a:r>
              <a:rPr lang="bg-BG" altLang="bg-BG" sz="2600" baseline="30000" dirty="0" smtClean="0"/>
              <a:t>+</a:t>
            </a:r>
            <a:r>
              <a:rPr lang="bg-BG" altLang="bg-BG" sz="2600" dirty="0" smtClean="0"/>
              <a:t> is twice as concentrated on side A as side B and Cl</a:t>
            </a:r>
            <a:r>
              <a:rPr lang="bg-BG" altLang="bg-BG" sz="2600" baseline="30000" dirty="0" smtClean="0"/>
              <a:t>-</a:t>
            </a:r>
            <a:r>
              <a:rPr lang="bg-BG" altLang="bg-BG" sz="2600" dirty="0" smtClean="0"/>
              <a:t> is two</a:t>
            </a:r>
            <a:r>
              <a:rPr lang="en-US" altLang="bg-BG" sz="2600" dirty="0" smtClean="0"/>
              <a:t> </a:t>
            </a:r>
            <a:r>
              <a:rPr lang="bg-BG" altLang="bg-BG" sz="2600" dirty="0" smtClean="0"/>
              <a:t>times more concentrated on B than A, if these two ions are to be in</a:t>
            </a:r>
            <a:r>
              <a:rPr lang="en-US" altLang="bg-BG" sz="2600" dirty="0" smtClean="0"/>
              <a:t> </a:t>
            </a:r>
            <a:r>
              <a:rPr lang="bg-BG" altLang="bg-BG" sz="2600" dirty="0" smtClean="0"/>
              <a:t>electrochemical equilibrium, there must be an electrical potential</a:t>
            </a:r>
            <a:r>
              <a:rPr lang="en-US" altLang="bg-BG" sz="2600" dirty="0" smtClean="0"/>
              <a:t> </a:t>
            </a:r>
            <a:r>
              <a:rPr lang="bg-BG" altLang="bg-BG" sz="2600" dirty="0" smtClean="0"/>
              <a:t>difference between A and B to balance the concentration forces. Using</a:t>
            </a:r>
            <a:r>
              <a:rPr lang="en-US" altLang="bg-BG" sz="2600" dirty="0" smtClean="0"/>
              <a:t> </a:t>
            </a:r>
            <a:r>
              <a:rPr lang="bg-BG" altLang="bg-BG" sz="2600" dirty="0" smtClean="0"/>
              <a:t>the Nernst Equation and taking log 2 = 0.3, we find that </a:t>
            </a:r>
            <a:r>
              <a:rPr lang="bg-BG" altLang="bg-BG" sz="2600" dirty="0" smtClean="0">
                <a:sym typeface="Symbol" pitchFamily="18" charset="2"/>
              </a:rPr>
              <a:t></a:t>
            </a:r>
            <a:r>
              <a:rPr lang="bg-BG" altLang="bg-BG" sz="2600" baseline="-25000" dirty="0" smtClean="0"/>
              <a:t>A</a:t>
            </a:r>
            <a:r>
              <a:rPr lang="bg-BG" altLang="bg-BG" sz="2600" dirty="0" smtClean="0"/>
              <a:t>-</a:t>
            </a:r>
            <a:r>
              <a:rPr lang="bg-BG" altLang="bg-BG" sz="2600" dirty="0" smtClean="0">
                <a:sym typeface="Symbol" pitchFamily="18" charset="2"/>
              </a:rPr>
              <a:t></a:t>
            </a:r>
            <a:r>
              <a:rPr lang="bg-BG" altLang="bg-BG" sz="2600" baseline="-25000" dirty="0" smtClean="0"/>
              <a:t>A</a:t>
            </a:r>
            <a:r>
              <a:rPr lang="bg-BG" altLang="bg-BG" sz="2600" dirty="0" smtClean="0"/>
              <a:t>=-18 mV will</a:t>
            </a:r>
            <a:r>
              <a:rPr lang="en-US" altLang="bg-BG" sz="2600" dirty="0" smtClean="0"/>
              <a:t> </a:t>
            </a:r>
            <a:r>
              <a:rPr lang="bg-BG" altLang="bg-BG" sz="2600" dirty="0" smtClean="0"/>
              <a:t>allow both K</a:t>
            </a:r>
            <a:r>
              <a:rPr lang="bg-BG" altLang="bg-BG" sz="2600" baseline="30000" dirty="0" smtClean="0"/>
              <a:t>+</a:t>
            </a:r>
            <a:r>
              <a:rPr lang="bg-BG" altLang="bg-BG" sz="2600" dirty="0" smtClean="0"/>
              <a:t> and Cl</a:t>
            </a:r>
            <a:r>
              <a:rPr lang="bg-BG" altLang="bg-BG" sz="2600" baseline="30000" dirty="0" smtClean="0"/>
              <a:t>-</a:t>
            </a:r>
            <a:r>
              <a:rPr lang="bg-BG" altLang="bg-BG" sz="2600" dirty="0" smtClean="0"/>
              <a:t> to be in equilibrium.</a:t>
            </a:r>
            <a:endParaRPr lang="en-US" altLang="bg-BG" sz="2600" dirty="0" smtClean="0"/>
          </a:p>
          <a:p>
            <a:pPr eaLnBrk="1" hangingPunct="1">
              <a:defRPr/>
            </a:pPr>
            <a:endParaRPr lang="en-US" altLang="bg-BG" sz="2600" b="1" dirty="0" smtClean="0"/>
          </a:p>
          <a:p>
            <a:pPr eaLnBrk="1" hangingPunct="1">
              <a:defRPr/>
            </a:pPr>
            <a:r>
              <a:rPr lang="bg-BG" altLang="bg-BG" sz="2600" b="1" dirty="0" smtClean="0"/>
              <a:t>Osmotic consequences of the Gibbs-Donnan equilibrium.</a:t>
            </a:r>
          </a:p>
          <a:p>
            <a:pPr eaLnBrk="1" hangingPunct="1">
              <a:defRPr/>
            </a:pPr>
            <a:r>
              <a:rPr lang="bg-BG" altLang="bg-BG" sz="2600" dirty="0" smtClean="0"/>
              <a:t>Note that the sum of [K</a:t>
            </a:r>
            <a:r>
              <a:rPr lang="bg-BG" altLang="bg-BG" sz="2600" baseline="30000" dirty="0" smtClean="0"/>
              <a:t>+</a:t>
            </a:r>
            <a:r>
              <a:rPr lang="bg-BG" altLang="bg-BG" sz="2600" dirty="0" smtClean="0"/>
              <a:t>] + [Cl</a:t>
            </a:r>
            <a:r>
              <a:rPr lang="bg-BG" altLang="bg-BG" sz="2600" baseline="30000" dirty="0" smtClean="0"/>
              <a:t>-</a:t>
            </a:r>
            <a:r>
              <a:rPr lang="bg-BG" altLang="bg-BG" sz="2600" dirty="0" smtClean="0"/>
              <a:t>] on side A is greater than that on side B. In</a:t>
            </a:r>
            <a:r>
              <a:rPr lang="en-US" altLang="bg-BG" sz="2600" dirty="0" smtClean="0"/>
              <a:t> </a:t>
            </a:r>
            <a:r>
              <a:rPr lang="bg-BG" altLang="bg-BG" sz="2600" dirty="0" smtClean="0"/>
              <a:t>addition, there is X</a:t>
            </a:r>
            <a:r>
              <a:rPr lang="bg-BG" altLang="bg-BG" sz="2600" baseline="30000" dirty="0" smtClean="0"/>
              <a:t>-</a:t>
            </a:r>
            <a:r>
              <a:rPr lang="bg-BG" altLang="bg-BG" sz="2600" dirty="0" smtClean="0"/>
              <a:t> on side A and not on side B. Both of these factors</a:t>
            </a:r>
            <a:r>
              <a:rPr lang="en-US" altLang="bg-BG" sz="2600" dirty="0" smtClean="0"/>
              <a:t> </a:t>
            </a:r>
            <a:r>
              <a:rPr lang="bg-BG" altLang="bg-BG" sz="2600" dirty="0" smtClean="0"/>
              <a:t>result in there being a greater osmotic pressure on side A than on B. If</a:t>
            </a:r>
            <a:r>
              <a:rPr lang="en-US" altLang="bg-BG" sz="2600" dirty="0" smtClean="0"/>
              <a:t> </a:t>
            </a:r>
            <a:r>
              <a:rPr lang="bg-BG" altLang="bg-BG" sz="2600" dirty="0" smtClean="0"/>
              <a:t>water is not restrained it will flow from B to A.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4"/>
          <p:cNvSpPr txBox="1">
            <a:spLocks noChangeArrowheads="1"/>
          </p:cNvSpPr>
          <p:nvPr/>
        </p:nvSpPr>
        <p:spPr bwMode="auto">
          <a:xfrm>
            <a:off x="288925" y="639763"/>
            <a:ext cx="8820150" cy="444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lnSpc>
                <a:spcPct val="115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bg-BG" altLang="bg-BG" sz="2800" b="1"/>
              <a:t>How cells cope with the osmotic consequences of the Gibbs-</a:t>
            </a:r>
            <a:r>
              <a:rPr lang="en-US" altLang="bg-BG" sz="2800" b="1"/>
              <a:t> </a:t>
            </a:r>
            <a:r>
              <a:rPr lang="bg-BG" altLang="bg-BG" sz="2800" b="1"/>
              <a:t>Donnan Equilibrium?</a:t>
            </a:r>
            <a:endParaRPr lang="en-US" altLang="bg-BG" sz="2800" b="1"/>
          </a:p>
          <a:p>
            <a:pPr eaLnBrk="1" hangingPunct="1">
              <a:lnSpc>
                <a:spcPct val="115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bg-BG" altLang="bg-BG" sz="2800" b="1"/>
              <a:t> </a:t>
            </a:r>
            <a:r>
              <a:rPr lang="bg-BG" altLang="bg-BG" sz="2800"/>
              <a:t>Plant cells have a rigid cell wall that allows them</a:t>
            </a:r>
            <a:r>
              <a:rPr lang="en-US" altLang="bg-BG" sz="2800"/>
              <a:t> </a:t>
            </a:r>
            <a:r>
              <a:rPr lang="bg-BG" altLang="bg-BG" sz="2800"/>
              <a:t>to build up a high intracellular hydrostatic pressure. </a:t>
            </a:r>
            <a:endParaRPr lang="en-US" altLang="bg-BG" sz="2800"/>
          </a:p>
          <a:p>
            <a:pPr eaLnBrk="1" hangingPunct="1">
              <a:lnSpc>
                <a:spcPct val="115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bg-BG" altLang="bg-BG" sz="2800"/>
              <a:t>Animal cells do not</a:t>
            </a:r>
            <a:r>
              <a:rPr lang="en-US" altLang="bg-BG" sz="2800"/>
              <a:t> </a:t>
            </a:r>
            <a:r>
              <a:rPr lang="bg-BG" altLang="bg-BG" sz="2800"/>
              <a:t>have cell walls and cope by pumping some ions out of the cytoplasm. Na</a:t>
            </a:r>
            <a:r>
              <a:rPr lang="bg-BG" altLang="bg-BG" sz="2800" baseline="30000"/>
              <a:t>+</a:t>
            </a:r>
            <a:r>
              <a:rPr lang="en-US" altLang="bg-BG" sz="2800"/>
              <a:t> </a:t>
            </a:r>
            <a:r>
              <a:rPr lang="bg-BG" altLang="bg-BG" sz="2800"/>
              <a:t>is the principal ion pumped out, so that the Na</a:t>
            </a:r>
            <a:r>
              <a:rPr lang="bg-BG" altLang="bg-BG" sz="2800" baseline="30000"/>
              <a:t>+</a:t>
            </a:r>
            <a:r>
              <a:rPr lang="bg-BG" altLang="bg-BG" sz="2800"/>
              <a:t>,K</a:t>
            </a:r>
            <a:r>
              <a:rPr lang="bg-BG" altLang="bg-BG" sz="2800" baseline="30000"/>
              <a:t>+</a:t>
            </a:r>
            <a:r>
              <a:rPr lang="bg-BG" altLang="bg-BG" sz="2800"/>
              <a:t>- ATPase plays an</a:t>
            </a:r>
            <a:r>
              <a:rPr lang="en-US" altLang="bg-BG" sz="2800"/>
              <a:t> </a:t>
            </a:r>
            <a:r>
              <a:rPr lang="bg-BG" altLang="bg-BG" sz="2800"/>
              <a:t>important role in regulation of cell volume.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aple">
  <a:themeElements>
    <a:clrScheme name="Maple 1">
      <a:dk1>
        <a:srgbClr val="BB5F03"/>
      </a:dk1>
      <a:lt1>
        <a:srgbClr val="FFFFFF"/>
      </a:lt1>
      <a:dk2>
        <a:srgbClr val="993300"/>
      </a:dk2>
      <a:lt2>
        <a:srgbClr val="FEEC94"/>
      </a:lt2>
      <a:accent1>
        <a:srgbClr val="FF9900"/>
      </a:accent1>
      <a:accent2>
        <a:srgbClr val="B76A03"/>
      </a:accent2>
      <a:accent3>
        <a:srgbClr val="CAADAA"/>
      </a:accent3>
      <a:accent4>
        <a:srgbClr val="DADADA"/>
      </a:accent4>
      <a:accent5>
        <a:srgbClr val="FFCAAA"/>
      </a:accent5>
      <a:accent6>
        <a:srgbClr val="A65F02"/>
      </a:accent6>
      <a:hlink>
        <a:srgbClr val="FFFFCC"/>
      </a:hlink>
      <a:folHlink>
        <a:srgbClr val="CCCC00"/>
      </a:folHlink>
    </a:clrScheme>
    <a:fontScheme name="Mapl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aple 1">
        <a:dk1>
          <a:srgbClr val="BB5F03"/>
        </a:dk1>
        <a:lt1>
          <a:srgbClr val="FFFFFF"/>
        </a:lt1>
        <a:dk2>
          <a:srgbClr val="993300"/>
        </a:dk2>
        <a:lt2>
          <a:srgbClr val="FEEC94"/>
        </a:lt2>
        <a:accent1>
          <a:srgbClr val="FF9900"/>
        </a:accent1>
        <a:accent2>
          <a:srgbClr val="B76A03"/>
        </a:accent2>
        <a:accent3>
          <a:srgbClr val="CAADAA"/>
        </a:accent3>
        <a:accent4>
          <a:srgbClr val="DADADA"/>
        </a:accent4>
        <a:accent5>
          <a:srgbClr val="FFCAAA"/>
        </a:accent5>
        <a:accent6>
          <a:srgbClr val="A65F02"/>
        </a:accent6>
        <a:hlink>
          <a:srgbClr val="FFFFCC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ple 2">
        <a:dk1>
          <a:srgbClr val="EA9306"/>
        </a:dk1>
        <a:lt1>
          <a:srgbClr val="FFFFFF"/>
        </a:lt1>
        <a:dk2>
          <a:srgbClr val="FAC120"/>
        </a:dk2>
        <a:lt2>
          <a:srgbClr val="FFFDD1"/>
        </a:lt2>
        <a:accent1>
          <a:srgbClr val="CC6600"/>
        </a:accent1>
        <a:accent2>
          <a:srgbClr val="FF9933"/>
        </a:accent2>
        <a:accent3>
          <a:srgbClr val="FCDDAB"/>
        </a:accent3>
        <a:accent4>
          <a:srgbClr val="DADADA"/>
        </a:accent4>
        <a:accent5>
          <a:srgbClr val="E2B8AA"/>
        </a:accent5>
        <a:accent6>
          <a:srgbClr val="E78A2D"/>
        </a:accent6>
        <a:hlink>
          <a:srgbClr val="A50021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ple 3">
        <a:dk1>
          <a:srgbClr val="000000"/>
        </a:dk1>
        <a:lt1>
          <a:srgbClr val="FFFFCC"/>
        </a:lt1>
        <a:dk2>
          <a:srgbClr val="A26D18"/>
        </a:dk2>
        <a:lt2>
          <a:srgbClr val="F9D793"/>
        </a:lt2>
        <a:accent1>
          <a:srgbClr val="FFD05B"/>
        </a:accent1>
        <a:accent2>
          <a:srgbClr val="FEE1A8"/>
        </a:accent2>
        <a:accent3>
          <a:srgbClr val="FFFFE2"/>
        </a:accent3>
        <a:accent4>
          <a:srgbClr val="000000"/>
        </a:accent4>
        <a:accent5>
          <a:srgbClr val="FFE4B5"/>
        </a:accent5>
        <a:accent6>
          <a:srgbClr val="E6CC98"/>
        </a:accent6>
        <a:hlink>
          <a:srgbClr val="FF0000"/>
        </a:hlink>
        <a:folHlink>
          <a:srgbClr val="CC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ple 4">
        <a:dk1>
          <a:srgbClr val="008000"/>
        </a:dk1>
        <a:lt1>
          <a:srgbClr val="FFFFFF"/>
        </a:lt1>
        <a:dk2>
          <a:srgbClr val="005800"/>
        </a:dk2>
        <a:lt2>
          <a:srgbClr val="FFFFCC"/>
        </a:lt2>
        <a:accent1>
          <a:srgbClr val="00CC99"/>
        </a:accent1>
        <a:accent2>
          <a:srgbClr val="007825"/>
        </a:accent2>
        <a:accent3>
          <a:srgbClr val="AAB4AA"/>
        </a:accent3>
        <a:accent4>
          <a:srgbClr val="DADADA"/>
        </a:accent4>
        <a:accent5>
          <a:srgbClr val="AAE2CA"/>
        </a:accent5>
        <a:accent6>
          <a:srgbClr val="006C20"/>
        </a:accent6>
        <a:hlink>
          <a:srgbClr val="9966FF"/>
        </a:hlink>
        <a:folHlink>
          <a:srgbClr val="99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ple 5">
        <a:dk1>
          <a:srgbClr val="56925A"/>
        </a:dk1>
        <a:lt1>
          <a:srgbClr val="FFFFFF"/>
        </a:lt1>
        <a:dk2>
          <a:srgbClr val="6FB56D"/>
        </a:dk2>
        <a:lt2>
          <a:srgbClr val="FFFFCC"/>
        </a:lt2>
        <a:accent1>
          <a:srgbClr val="2B877C"/>
        </a:accent1>
        <a:accent2>
          <a:srgbClr val="5A9A5F"/>
        </a:accent2>
        <a:accent3>
          <a:srgbClr val="BBD7BA"/>
        </a:accent3>
        <a:accent4>
          <a:srgbClr val="DADADA"/>
        </a:accent4>
        <a:accent5>
          <a:srgbClr val="ACC3BF"/>
        </a:accent5>
        <a:accent6>
          <a:srgbClr val="518B55"/>
        </a:accent6>
        <a:hlink>
          <a:srgbClr val="99FF33"/>
        </a:hlink>
        <a:folHlink>
          <a:srgbClr val="CC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ple 6">
        <a:dk1>
          <a:srgbClr val="006699"/>
        </a:dk1>
        <a:lt1>
          <a:srgbClr val="FFFFFF"/>
        </a:lt1>
        <a:dk2>
          <a:srgbClr val="006666"/>
        </a:dk2>
        <a:lt2>
          <a:srgbClr val="CCECFF"/>
        </a:lt2>
        <a:accent1>
          <a:srgbClr val="00CCFF"/>
        </a:accent1>
        <a:accent2>
          <a:srgbClr val="017A83"/>
        </a:accent2>
        <a:accent3>
          <a:srgbClr val="AAB8B8"/>
        </a:accent3>
        <a:accent4>
          <a:srgbClr val="DADADA"/>
        </a:accent4>
        <a:accent5>
          <a:srgbClr val="AAE2FF"/>
        </a:accent5>
        <a:accent6>
          <a:srgbClr val="016E76"/>
        </a:accent6>
        <a:hlink>
          <a:srgbClr val="FFFFCC"/>
        </a:hlink>
        <a:folHlink>
          <a:srgbClr val="99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ple 7">
        <a:dk1>
          <a:srgbClr val="80ACC4"/>
        </a:dk1>
        <a:lt1>
          <a:srgbClr val="FFFFFF"/>
        </a:lt1>
        <a:dk2>
          <a:srgbClr val="B3D1DF"/>
        </a:dk2>
        <a:lt2>
          <a:srgbClr val="FFFFFF"/>
        </a:lt2>
        <a:accent1>
          <a:srgbClr val="5089A8"/>
        </a:accent1>
        <a:accent2>
          <a:srgbClr val="BBC6DB"/>
        </a:accent2>
        <a:accent3>
          <a:srgbClr val="D6E5EC"/>
        </a:accent3>
        <a:accent4>
          <a:srgbClr val="DADADA"/>
        </a:accent4>
        <a:accent5>
          <a:srgbClr val="B3C4D1"/>
        </a:accent5>
        <a:accent6>
          <a:srgbClr val="A9B3C6"/>
        </a:accent6>
        <a:hlink>
          <a:srgbClr val="0000FF"/>
        </a:hlink>
        <a:folHlink>
          <a:srgbClr val="00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ple 8">
        <a:dk1>
          <a:srgbClr val="5700AE"/>
        </a:dk1>
        <a:lt1>
          <a:srgbClr val="FFFFFF"/>
        </a:lt1>
        <a:dk2>
          <a:srgbClr val="7301CB"/>
        </a:dk2>
        <a:lt2>
          <a:srgbClr val="C5C5FF"/>
        </a:lt2>
        <a:accent1>
          <a:srgbClr val="9999FF"/>
        </a:accent1>
        <a:accent2>
          <a:srgbClr val="7000E0"/>
        </a:accent2>
        <a:accent3>
          <a:srgbClr val="BCAAE2"/>
        </a:accent3>
        <a:accent4>
          <a:srgbClr val="DADADA"/>
        </a:accent4>
        <a:accent5>
          <a:srgbClr val="CACAFF"/>
        </a:accent5>
        <a:accent6>
          <a:srgbClr val="6500CB"/>
        </a:accent6>
        <a:hlink>
          <a:srgbClr val="99F3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ple 9">
        <a:dk1>
          <a:srgbClr val="003366"/>
        </a:dk1>
        <a:lt1>
          <a:srgbClr val="FFFFFF"/>
        </a:lt1>
        <a:dk2>
          <a:srgbClr val="003366"/>
        </a:dk2>
        <a:lt2>
          <a:srgbClr val="CBD5DF"/>
        </a:lt2>
        <a:accent1>
          <a:srgbClr val="A9BEE9"/>
        </a:accent1>
        <a:accent2>
          <a:srgbClr val="D6E4F2"/>
        </a:accent2>
        <a:accent3>
          <a:srgbClr val="FFFFFF"/>
        </a:accent3>
        <a:accent4>
          <a:srgbClr val="002A56"/>
        </a:accent4>
        <a:accent5>
          <a:srgbClr val="D1DBF2"/>
        </a:accent5>
        <a:accent6>
          <a:srgbClr val="C2CFDB"/>
        </a:accent6>
        <a:hlink>
          <a:srgbClr val="0000CC"/>
        </a:hlink>
        <a:folHlink>
          <a:srgbClr val="8668E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Maple</Template>
  <TotalTime>639</TotalTime>
  <Words>711</Words>
  <Application>Microsoft Office PowerPoint</Application>
  <PresentationFormat>On-screen Show (4:3)</PresentationFormat>
  <Paragraphs>40</Paragraphs>
  <Slides>9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1" baseType="lpstr">
      <vt:lpstr>Maple</vt:lpstr>
      <vt:lpstr>Equation</vt:lpstr>
      <vt:lpstr>BIOELECTRICAL POTENTIALS</vt:lpstr>
      <vt:lpstr>1. Diffusion potential </vt:lpstr>
      <vt:lpstr>2. Membrane or equilibrium potential. The Nernst Equation </vt:lpstr>
      <vt:lpstr>3. Donnan potential and equilibrium  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2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BIOELECTRICAL POTENTIALS</dc:title>
  <dc:creator>Administrator</dc:creator>
  <cp:lastModifiedBy>user</cp:lastModifiedBy>
  <cp:revision>31</cp:revision>
  <dcterms:created xsi:type="dcterms:W3CDTF">2006-11-07T13:49:22Z</dcterms:created>
  <dcterms:modified xsi:type="dcterms:W3CDTF">2016-10-12T15:51:55Z</dcterms:modified>
</cp:coreProperties>
</file>