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F3"/>
    <a:srgbClr val="FFE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4 w 2123"/>
                <a:gd name="T1" fmla="*/ 933 h 1696"/>
                <a:gd name="T2" fmla="*/ 538 w 2123"/>
                <a:gd name="T3" fmla="*/ 611 h 1696"/>
                <a:gd name="T4" fmla="*/ 664 w 2123"/>
                <a:gd name="T5" fmla="*/ 354 h 1696"/>
                <a:gd name="T6" fmla="*/ 917 w 2123"/>
                <a:gd name="T7" fmla="*/ 525 h 1696"/>
                <a:gd name="T8" fmla="*/ 1202 w 2123"/>
                <a:gd name="T9" fmla="*/ 777 h 1696"/>
                <a:gd name="T10" fmla="*/ 1467 w 2123"/>
                <a:gd name="T11" fmla="*/ 992 h 1696"/>
                <a:gd name="T12" fmla="*/ 1782 w 2123"/>
                <a:gd name="T13" fmla="*/ 1216 h 1696"/>
                <a:gd name="T14" fmla="*/ 1863 w 2123"/>
                <a:gd name="T15" fmla="*/ 1264 h 1696"/>
                <a:gd name="T16" fmla="*/ 1817 w 2123"/>
                <a:gd name="T17" fmla="*/ 1212 h 1696"/>
                <a:gd name="T18" fmla="*/ 1397 w 2123"/>
                <a:gd name="T19" fmla="*/ 896 h 1696"/>
                <a:gd name="T20" fmla="*/ 1076 w 2123"/>
                <a:gd name="T21" fmla="*/ 611 h 1696"/>
                <a:gd name="T22" fmla="*/ 715 w 2123"/>
                <a:gd name="T23" fmla="*/ 294 h 1696"/>
                <a:gd name="T24" fmla="*/ 989 w 2123"/>
                <a:gd name="T25" fmla="*/ 278 h 1696"/>
                <a:gd name="T26" fmla="*/ 1272 w 2123"/>
                <a:gd name="T27" fmla="*/ 284 h 1696"/>
                <a:gd name="T28" fmla="*/ 1598 w 2123"/>
                <a:gd name="T29" fmla="*/ 240 h 1696"/>
                <a:gd name="T30" fmla="*/ 2101 w 2123"/>
                <a:gd name="T31" fmla="*/ 176 h 1696"/>
                <a:gd name="T32" fmla="*/ 2053 w 2123"/>
                <a:gd name="T33" fmla="*/ 155 h 1696"/>
                <a:gd name="T34" fmla="*/ 1527 w 2123"/>
                <a:gd name="T35" fmla="*/ 230 h 1696"/>
                <a:gd name="T36" fmla="*/ 1196 w 2123"/>
                <a:gd name="T37" fmla="*/ 246 h 1696"/>
                <a:gd name="T38" fmla="*/ 751 w 2123"/>
                <a:gd name="T39" fmla="*/ 230 h 1696"/>
                <a:gd name="T40" fmla="*/ 811 w 2123"/>
                <a:gd name="T41" fmla="*/ 203 h 1696"/>
                <a:gd name="T42" fmla="*/ 1130 w 2123"/>
                <a:gd name="T43" fmla="*/ 0 h 1696"/>
                <a:gd name="T44" fmla="*/ 1076 w 2123"/>
                <a:gd name="T45" fmla="*/ 26 h 1696"/>
                <a:gd name="T46" fmla="*/ 1000 w 2123"/>
                <a:gd name="T47" fmla="*/ 75 h 1696"/>
                <a:gd name="T48" fmla="*/ 847 w 2123"/>
                <a:gd name="T49" fmla="*/ 171 h 1696"/>
                <a:gd name="T50" fmla="*/ 664 w 2123"/>
                <a:gd name="T51" fmla="*/ 252 h 1696"/>
                <a:gd name="T52" fmla="*/ 628 w 2123"/>
                <a:gd name="T53" fmla="*/ 322 h 1696"/>
                <a:gd name="T54" fmla="*/ 301 w 2123"/>
                <a:gd name="T55" fmla="*/ 525 h 1696"/>
                <a:gd name="T56" fmla="*/ 0 w 2123"/>
                <a:gd name="T57" fmla="*/ 649 h 1696"/>
                <a:gd name="T58" fmla="*/ 0 w 2123"/>
                <a:gd name="T59" fmla="*/ 654 h 1696"/>
                <a:gd name="T60" fmla="*/ 0 w 2123"/>
                <a:gd name="T61" fmla="*/ 686 h 1696"/>
                <a:gd name="T62" fmla="*/ 295 w 2123"/>
                <a:gd name="T63" fmla="*/ 568 h 1696"/>
                <a:gd name="T64" fmla="*/ 586 w 2123"/>
                <a:gd name="T65" fmla="*/ 386 h 1696"/>
                <a:gd name="T66" fmla="*/ 502 w 2123"/>
                <a:gd name="T67" fmla="*/ 601 h 1696"/>
                <a:gd name="T68" fmla="*/ 520 w 2123"/>
                <a:gd name="T69" fmla="*/ 890 h 1696"/>
                <a:gd name="T70" fmla="*/ 456 w 2123"/>
                <a:gd name="T71" fmla="*/ 1045 h 1696"/>
                <a:gd name="T72" fmla="*/ 325 w 2123"/>
                <a:gd name="T73" fmla="*/ 1324 h 1696"/>
                <a:gd name="T74" fmla="*/ 319 w 2123"/>
                <a:gd name="T75" fmla="*/ 1517 h 1696"/>
                <a:gd name="T76" fmla="*/ 325 w 2123"/>
                <a:gd name="T77" fmla="*/ 1517 h 1696"/>
                <a:gd name="T78" fmla="*/ 343 w 2123"/>
                <a:gd name="T79" fmla="*/ 1388 h 1696"/>
                <a:gd name="T80" fmla="*/ 574 w 2123"/>
                <a:gd name="T81" fmla="*/ 933 h 1696"/>
                <a:gd name="T82" fmla="*/ 574 w 2123"/>
                <a:gd name="T83" fmla="*/ 93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5 w 969"/>
                <a:gd name="T1" fmla="*/ 1192 h 1192"/>
                <a:gd name="T2" fmla="*/ 494 w 969"/>
                <a:gd name="T3" fmla="*/ 1198 h 1192"/>
                <a:gd name="T4" fmla="*/ 584 w 969"/>
                <a:gd name="T5" fmla="*/ 1156 h 1192"/>
                <a:gd name="T6" fmla="*/ 819 w 969"/>
                <a:gd name="T7" fmla="*/ 1091 h 1192"/>
                <a:gd name="T8" fmla="*/ 941 w 969"/>
                <a:gd name="T9" fmla="*/ 1061 h 1192"/>
                <a:gd name="T10" fmla="*/ 765 w 969"/>
                <a:gd name="T11" fmla="*/ 993 h 1192"/>
                <a:gd name="T12" fmla="*/ 560 w 969"/>
                <a:gd name="T13" fmla="*/ 957 h 1192"/>
                <a:gd name="T14" fmla="*/ 199 w 969"/>
                <a:gd name="T15" fmla="*/ 975 h 1192"/>
                <a:gd name="T16" fmla="*/ 301 w 969"/>
                <a:gd name="T17" fmla="*/ 897 h 1192"/>
                <a:gd name="T18" fmla="*/ 500 w 969"/>
                <a:gd name="T19" fmla="*/ 807 h 1192"/>
                <a:gd name="T20" fmla="*/ 700 w 969"/>
                <a:gd name="T21" fmla="*/ 675 h 1192"/>
                <a:gd name="T22" fmla="*/ 706 w 969"/>
                <a:gd name="T23" fmla="*/ 675 h 1192"/>
                <a:gd name="T24" fmla="*/ 718 w 969"/>
                <a:gd name="T25" fmla="*/ 669 h 1192"/>
                <a:gd name="T26" fmla="*/ 759 w 969"/>
                <a:gd name="T27" fmla="*/ 651 h 1192"/>
                <a:gd name="T28" fmla="*/ 783 w 969"/>
                <a:gd name="T29" fmla="*/ 645 h 1192"/>
                <a:gd name="T30" fmla="*/ 795 w 969"/>
                <a:gd name="T31" fmla="*/ 633 h 1192"/>
                <a:gd name="T32" fmla="*/ 801 w 969"/>
                <a:gd name="T33" fmla="*/ 621 h 1192"/>
                <a:gd name="T34" fmla="*/ 795 w 969"/>
                <a:gd name="T35" fmla="*/ 615 h 1192"/>
                <a:gd name="T36" fmla="*/ 789 w 969"/>
                <a:gd name="T37" fmla="*/ 603 h 1192"/>
                <a:gd name="T38" fmla="*/ 789 w 969"/>
                <a:gd name="T39" fmla="*/ 577 h 1192"/>
                <a:gd name="T40" fmla="*/ 801 w 969"/>
                <a:gd name="T41" fmla="*/ 547 h 1192"/>
                <a:gd name="T42" fmla="*/ 813 w 969"/>
                <a:gd name="T43" fmla="*/ 517 h 1192"/>
                <a:gd name="T44" fmla="*/ 831 w 969"/>
                <a:gd name="T45" fmla="*/ 487 h 1192"/>
                <a:gd name="T46" fmla="*/ 843 w 969"/>
                <a:gd name="T47" fmla="*/ 457 h 1192"/>
                <a:gd name="T48" fmla="*/ 849 w 969"/>
                <a:gd name="T49" fmla="*/ 439 h 1192"/>
                <a:gd name="T50" fmla="*/ 857 w 969"/>
                <a:gd name="T51" fmla="*/ 433 h 1192"/>
                <a:gd name="T52" fmla="*/ 857 w 969"/>
                <a:gd name="T53" fmla="*/ 349 h 1192"/>
                <a:gd name="T54" fmla="*/ 857 w 969"/>
                <a:gd name="T55" fmla="*/ 343 h 1192"/>
                <a:gd name="T56" fmla="*/ 863 w 969"/>
                <a:gd name="T57" fmla="*/ 337 h 1192"/>
                <a:gd name="T58" fmla="*/ 881 w 969"/>
                <a:gd name="T59" fmla="*/ 307 h 1192"/>
                <a:gd name="T60" fmla="*/ 893 w 969"/>
                <a:gd name="T61" fmla="*/ 271 h 1192"/>
                <a:gd name="T62" fmla="*/ 905 w 969"/>
                <a:gd name="T63" fmla="*/ 241 h 1192"/>
                <a:gd name="T64" fmla="*/ 911 w 969"/>
                <a:gd name="T65" fmla="*/ 229 h 1192"/>
                <a:gd name="T66" fmla="*/ 917 w 969"/>
                <a:gd name="T67" fmla="*/ 217 h 1192"/>
                <a:gd name="T68" fmla="*/ 935 w 969"/>
                <a:gd name="T69" fmla="*/ 173 h 1192"/>
                <a:gd name="T70" fmla="*/ 953 w 969"/>
                <a:gd name="T71" fmla="*/ 137 h 1192"/>
                <a:gd name="T72" fmla="*/ 959 w 969"/>
                <a:gd name="T73" fmla="*/ 125 h 1192"/>
                <a:gd name="T74" fmla="*/ 959 w 969"/>
                <a:gd name="T75" fmla="*/ 119 h 1192"/>
                <a:gd name="T76" fmla="*/ 977 w 969"/>
                <a:gd name="T77" fmla="*/ 0 h 1192"/>
                <a:gd name="T78" fmla="*/ 953 w 969"/>
                <a:gd name="T79" fmla="*/ 47 h 1192"/>
                <a:gd name="T80" fmla="*/ 789 w 969"/>
                <a:gd name="T81" fmla="*/ 113 h 1192"/>
                <a:gd name="T82" fmla="*/ 712 w 969"/>
                <a:gd name="T83" fmla="*/ 161 h 1192"/>
                <a:gd name="T84" fmla="*/ 464 w 969"/>
                <a:gd name="T85" fmla="*/ 235 h 1192"/>
                <a:gd name="T86" fmla="*/ 283 w 969"/>
                <a:gd name="T87" fmla="*/ 289 h 1192"/>
                <a:gd name="T88" fmla="*/ 175 w 969"/>
                <a:gd name="T89" fmla="*/ 295 h 1192"/>
                <a:gd name="T90" fmla="*/ 12 w 969"/>
                <a:gd name="T91" fmla="*/ 487 h 1192"/>
                <a:gd name="T92" fmla="*/ 0 w 969"/>
                <a:gd name="T93" fmla="*/ 511 h 1192"/>
                <a:gd name="T94" fmla="*/ 0 w 969"/>
                <a:gd name="T95" fmla="*/ 1192 h 1192"/>
                <a:gd name="T96" fmla="*/ 96 w 969"/>
                <a:gd name="T97" fmla="*/ 1186 h 1192"/>
                <a:gd name="T98" fmla="*/ 325 w 969"/>
                <a:gd name="T99" fmla="*/ 1192 h 1192"/>
                <a:gd name="T100" fmla="*/ 325 w 969"/>
                <a:gd name="T101" fmla="*/ 1192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42 w 2176"/>
                <a:gd name="T1" fmla="*/ 771 h 1505"/>
                <a:gd name="T2" fmla="*/ 1200 w 2176"/>
                <a:gd name="T3" fmla="*/ 1239 h 1505"/>
                <a:gd name="T4" fmla="*/ 964 w 2176"/>
                <a:gd name="T5" fmla="*/ 1197 h 1505"/>
                <a:gd name="T6" fmla="*/ 729 w 2176"/>
                <a:gd name="T7" fmla="*/ 1131 h 1505"/>
                <a:gd name="T8" fmla="*/ 446 w 2176"/>
                <a:gd name="T9" fmla="*/ 1113 h 1505"/>
                <a:gd name="T10" fmla="*/ 0 w 2176"/>
                <a:gd name="T11" fmla="*/ 1083 h 1505"/>
                <a:gd name="T12" fmla="*/ 30 w 2176"/>
                <a:gd name="T13" fmla="*/ 1119 h 1505"/>
                <a:gd name="T14" fmla="*/ 500 w 2176"/>
                <a:gd name="T15" fmla="*/ 1137 h 1505"/>
                <a:gd name="T16" fmla="*/ 783 w 2176"/>
                <a:gd name="T17" fmla="*/ 1191 h 1505"/>
                <a:gd name="T18" fmla="*/ 1140 w 2176"/>
                <a:gd name="T19" fmla="*/ 1307 h 1505"/>
                <a:gd name="T20" fmla="*/ 1078 w 2176"/>
                <a:gd name="T21" fmla="*/ 1325 h 1505"/>
                <a:gd name="T22" fmla="*/ 717 w 2176"/>
                <a:gd name="T23" fmla="*/ 1511 h 1505"/>
                <a:gd name="T24" fmla="*/ 771 w 2176"/>
                <a:gd name="T25" fmla="*/ 1487 h 1505"/>
                <a:gd name="T26" fmla="*/ 869 w 2176"/>
                <a:gd name="T27" fmla="*/ 1445 h 1505"/>
                <a:gd name="T28" fmla="*/ 1030 w 2176"/>
                <a:gd name="T29" fmla="*/ 1361 h 1505"/>
                <a:gd name="T30" fmla="*/ 1224 w 2176"/>
                <a:gd name="T31" fmla="*/ 1301 h 1505"/>
                <a:gd name="T32" fmla="*/ 1277 w 2176"/>
                <a:gd name="T33" fmla="*/ 1227 h 1505"/>
                <a:gd name="T34" fmla="*/ 1646 w 2176"/>
                <a:gd name="T35" fmla="*/ 1047 h 1505"/>
                <a:gd name="T36" fmla="*/ 1947 w 2176"/>
                <a:gd name="T37" fmla="*/ 957 h 1505"/>
                <a:gd name="T38" fmla="*/ 2194 w 2176"/>
                <a:gd name="T39" fmla="*/ 825 h 1505"/>
                <a:gd name="T40" fmla="*/ 1977 w 2176"/>
                <a:gd name="T41" fmla="*/ 915 h 1505"/>
                <a:gd name="T42" fmla="*/ 1670 w 2176"/>
                <a:gd name="T43" fmla="*/ 993 h 1505"/>
                <a:gd name="T44" fmla="*/ 1351 w 2176"/>
                <a:gd name="T45" fmla="*/ 1155 h 1505"/>
                <a:gd name="T46" fmla="*/ 1513 w 2176"/>
                <a:gd name="T47" fmla="*/ 909 h 1505"/>
                <a:gd name="T48" fmla="*/ 1634 w 2176"/>
                <a:gd name="T49" fmla="*/ 547 h 1505"/>
                <a:gd name="T50" fmla="*/ 1754 w 2176"/>
                <a:gd name="T51" fmla="*/ 374 h 1505"/>
                <a:gd name="T52" fmla="*/ 1995 w 2176"/>
                <a:gd name="T53" fmla="*/ 60 h 1505"/>
                <a:gd name="T54" fmla="*/ 2019 w 2176"/>
                <a:gd name="T55" fmla="*/ 0 h 1505"/>
                <a:gd name="T56" fmla="*/ 1989 w 2176"/>
                <a:gd name="T57" fmla="*/ 0 h 1505"/>
                <a:gd name="T58" fmla="*/ 1610 w 2176"/>
                <a:gd name="T59" fmla="*/ 482 h 1505"/>
                <a:gd name="T60" fmla="*/ 1489 w 2176"/>
                <a:gd name="T61" fmla="*/ 891 h 1505"/>
                <a:gd name="T62" fmla="*/ 1265 w 2176"/>
                <a:gd name="T63" fmla="*/ 1179 h 1505"/>
                <a:gd name="T64" fmla="*/ 1140 w 2176"/>
                <a:gd name="T65" fmla="*/ 909 h 1505"/>
                <a:gd name="T66" fmla="*/ 1018 w 2176"/>
                <a:gd name="T67" fmla="*/ 542 h 1505"/>
                <a:gd name="T68" fmla="*/ 893 w 2176"/>
                <a:gd name="T69" fmla="*/ 222 h 1505"/>
                <a:gd name="T70" fmla="*/ 795 w 2176"/>
                <a:gd name="T71" fmla="*/ 0 h 1505"/>
                <a:gd name="T72" fmla="*/ 759 w 2176"/>
                <a:gd name="T73" fmla="*/ 0 h 1505"/>
                <a:gd name="T74" fmla="*/ 911 w 2176"/>
                <a:gd name="T75" fmla="*/ 356 h 1505"/>
                <a:gd name="T76" fmla="*/ 1042 w 2176"/>
                <a:gd name="T77" fmla="*/ 771 h 1505"/>
                <a:gd name="T78" fmla="*/ 1042 w 2176"/>
                <a:gd name="T79" fmla="*/ 771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3 w 813"/>
                <a:gd name="T1" fmla="*/ 566 h 804"/>
                <a:gd name="T2" fmla="*/ 331 w 813"/>
                <a:gd name="T3" fmla="*/ 440 h 804"/>
                <a:gd name="T4" fmla="*/ 650 w 813"/>
                <a:gd name="T5" fmla="*/ 218 h 804"/>
                <a:gd name="T6" fmla="*/ 819 w 813"/>
                <a:gd name="T7" fmla="*/ 0 h 804"/>
                <a:gd name="T8" fmla="*/ 681 w 813"/>
                <a:gd name="T9" fmla="*/ 150 h 804"/>
                <a:gd name="T10" fmla="*/ 146 w 813"/>
                <a:gd name="T11" fmla="*/ 506 h 804"/>
                <a:gd name="T12" fmla="*/ 0 w 813"/>
                <a:gd name="T13" fmla="*/ 736 h 804"/>
                <a:gd name="T14" fmla="*/ 0 w 813"/>
                <a:gd name="T15" fmla="*/ 808 h 804"/>
                <a:gd name="T16" fmla="*/ 163 w 813"/>
                <a:gd name="T17" fmla="*/ 566 h 804"/>
                <a:gd name="T18" fmla="*/ 163 w 813"/>
                <a:gd name="T19" fmla="*/ 566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4 w 759"/>
                <a:gd name="T1" fmla="*/ 66 h 107"/>
                <a:gd name="T2" fmla="*/ 765 w 759"/>
                <a:gd name="T3" fmla="*/ 0 h 107"/>
                <a:gd name="T4" fmla="*/ 500 w 759"/>
                <a:gd name="T5" fmla="*/ 36 h 107"/>
                <a:gd name="T6" fmla="*/ 140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4 w 759"/>
                <a:gd name="T15" fmla="*/ 66 h 107"/>
                <a:gd name="T16" fmla="*/ 464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9 w 3169"/>
                <a:gd name="T1" fmla="*/ 241 h 743"/>
                <a:gd name="T2" fmla="*/ 1748 w 3169"/>
                <a:gd name="T3" fmla="*/ 235 h 743"/>
                <a:gd name="T4" fmla="*/ 2105 w 3169"/>
                <a:gd name="T5" fmla="*/ 253 h 743"/>
                <a:gd name="T6" fmla="*/ 2525 w 3169"/>
                <a:gd name="T7" fmla="*/ 235 h 743"/>
                <a:gd name="T8" fmla="*/ 3195 w 3169"/>
                <a:gd name="T9" fmla="*/ 206 h 743"/>
                <a:gd name="T10" fmla="*/ 3141 w 3169"/>
                <a:gd name="T11" fmla="*/ 188 h 743"/>
                <a:gd name="T12" fmla="*/ 2442 w 3169"/>
                <a:gd name="T13" fmla="*/ 223 h 743"/>
                <a:gd name="T14" fmla="*/ 2019 w 3169"/>
                <a:gd name="T15" fmla="*/ 223 h 743"/>
                <a:gd name="T16" fmla="*/ 1471 w 3169"/>
                <a:gd name="T17" fmla="*/ 188 h 743"/>
                <a:gd name="T18" fmla="*/ 1555 w 3169"/>
                <a:gd name="T19" fmla="*/ 168 h 743"/>
                <a:gd name="T20" fmla="*/ 2055 w 3169"/>
                <a:gd name="T21" fmla="*/ 0 h 743"/>
                <a:gd name="T22" fmla="*/ 1977 w 3169"/>
                <a:gd name="T23" fmla="*/ 24 h 743"/>
                <a:gd name="T24" fmla="*/ 1852 w 3169"/>
                <a:gd name="T25" fmla="*/ 66 h 743"/>
                <a:gd name="T26" fmla="*/ 1616 w 3169"/>
                <a:gd name="T27" fmla="*/ 138 h 743"/>
                <a:gd name="T28" fmla="*/ 1350 w 3169"/>
                <a:gd name="T29" fmla="*/ 200 h 743"/>
                <a:gd name="T30" fmla="*/ 1278 w 3169"/>
                <a:gd name="T31" fmla="*/ 253 h 743"/>
                <a:gd name="T32" fmla="*/ 771 w 3169"/>
                <a:gd name="T33" fmla="*/ 415 h 743"/>
                <a:gd name="T34" fmla="*/ 337 w 3169"/>
                <a:gd name="T35" fmla="*/ 505 h 743"/>
                <a:gd name="T36" fmla="*/ 0 w 3169"/>
                <a:gd name="T37" fmla="*/ 621 h 743"/>
                <a:gd name="T38" fmla="*/ 301 w 3169"/>
                <a:gd name="T39" fmla="*/ 541 h 743"/>
                <a:gd name="T40" fmla="*/ 741 w 3169"/>
                <a:gd name="T41" fmla="*/ 451 h 743"/>
                <a:gd name="T42" fmla="*/ 1188 w 3169"/>
                <a:gd name="T43" fmla="*/ 313 h 743"/>
                <a:gd name="T44" fmla="*/ 989 w 3169"/>
                <a:gd name="T45" fmla="*/ 493 h 743"/>
                <a:gd name="T46" fmla="*/ 875 w 3169"/>
                <a:gd name="T47" fmla="*/ 747 h 743"/>
                <a:gd name="T48" fmla="*/ 869 w 3169"/>
                <a:gd name="T49" fmla="*/ 747 h 743"/>
                <a:gd name="T50" fmla="*/ 941 w 3169"/>
                <a:gd name="T51" fmla="*/ 747 h 743"/>
                <a:gd name="T52" fmla="*/ 1030 w 3169"/>
                <a:gd name="T53" fmla="*/ 499 h 743"/>
                <a:gd name="T54" fmla="*/ 1307 w 3169"/>
                <a:gd name="T55" fmla="*/ 283 h 743"/>
                <a:gd name="T56" fmla="*/ 1543 w 3169"/>
                <a:gd name="T57" fmla="*/ 451 h 743"/>
                <a:gd name="T58" fmla="*/ 1784 w 3169"/>
                <a:gd name="T59" fmla="*/ 681 h 743"/>
                <a:gd name="T60" fmla="*/ 1870 w 3169"/>
                <a:gd name="T61" fmla="*/ 747 h 743"/>
                <a:gd name="T62" fmla="*/ 1935 w 3169"/>
                <a:gd name="T63" fmla="*/ 747 h 743"/>
                <a:gd name="T64" fmla="*/ 1706 w 3169"/>
                <a:gd name="T65" fmla="*/ 529 h 743"/>
                <a:gd name="T66" fmla="*/ 1399 w 3169"/>
                <a:gd name="T67" fmla="*/ 241 h 743"/>
                <a:gd name="T68" fmla="*/ 1399 w 3169"/>
                <a:gd name="T69" fmla="*/ 241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bg-BG" altLang="bg-BG" smtClean="0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bg-BG" altLang="bg-BG" smtClean="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58 w 2153"/>
                <a:gd name="T1" fmla="*/ 855 h 1930"/>
                <a:gd name="T2" fmla="*/ 1953 w 2153"/>
                <a:gd name="T3" fmla="*/ 1023 h 1930"/>
                <a:gd name="T4" fmla="*/ 2069 w 2153"/>
                <a:gd name="T5" fmla="*/ 1172 h 1930"/>
                <a:gd name="T6" fmla="*/ 2135 w 2153"/>
                <a:gd name="T7" fmla="*/ 1252 h 1930"/>
                <a:gd name="T8" fmla="*/ 2171 w 2153"/>
                <a:gd name="T9" fmla="*/ 1300 h 1930"/>
                <a:gd name="T10" fmla="*/ 1905 w 2153"/>
                <a:gd name="T11" fmla="*/ 981 h 1930"/>
                <a:gd name="T12" fmla="*/ 1876 w 2153"/>
                <a:gd name="T13" fmla="*/ 933 h 1930"/>
                <a:gd name="T14" fmla="*/ 1796 w 2153"/>
                <a:gd name="T15" fmla="*/ 1246 h 1930"/>
                <a:gd name="T16" fmla="*/ 1784 w 2153"/>
                <a:gd name="T17" fmla="*/ 1492 h 1930"/>
                <a:gd name="T18" fmla="*/ 1834 w 2153"/>
                <a:gd name="T19" fmla="*/ 1914 h 1930"/>
                <a:gd name="T20" fmla="*/ 1803 w 2153"/>
                <a:gd name="T21" fmla="*/ 1938 h 1930"/>
                <a:gd name="T22" fmla="*/ 1760 w 2153"/>
                <a:gd name="T23" fmla="*/ 1540 h 1930"/>
                <a:gd name="T24" fmla="*/ 1742 w 2153"/>
                <a:gd name="T25" fmla="*/ 1294 h 1930"/>
                <a:gd name="T26" fmla="*/ 1778 w 2153"/>
                <a:gd name="T27" fmla="*/ 1089 h 1930"/>
                <a:gd name="T28" fmla="*/ 1784 w 2153"/>
                <a:gd name="T29" fmla="*/ 879 h 1930"/>
                <a:gd name="T30" fmla="*/ 1278 w 2153"/>
                <a:gd name="T31" fmla="*/ 1011 h 1930"/>
                <a:gd name="T32" fmla="*/ 831 w 2153"/>
                <a:gd name="T33" fmla="*/ 1136 h 1930"/>
                <a:gd name="T34" fmla="*/ 325 w 2153"/>
                <a:gd name="T35" fmla="*/ 1318 h 1930"/>
                <a:gd name="T36" fmla="*/ 18 w 2153"/>
                <a:gd name="T37" fmla="*/ 1426 h 1930"/>
                <a:gd name="T38" fmla="*/ 313 w 2153"/>
                <a:gd name="T39" fmla="*/ 1288 h 1930"/>
                <a:gd name="T40" fmla="*/ 688 w 2153"/>
                <a:gd name="T41" fmla="*/ 1148 h 1930"/>
                <a:gd name="T42" fmla="*/ 1030 w 2153"/>
                <a:gd name="T43" fmla="*/ 1041 h 1930"/>
                <a:gd name="T44" fmla="*/ 1423 w 2153"/>
                <a:gd name="T45" fmla="*/ 933 h 1930"/>
                <a:gd name="T46" fmla="*/ 1706 w 2153"/>
                <a:gd name="T47" fmla="*/ 819 h 1930"/>
                <a:gd name="T48" fmla="*/ 1345 w 2153"/>
                <a:gd name="T49" fmla="*/ 625 h 1930"/>
                <a:gd name="T50" fmla="*/ 869 w 2153"/>
                <a:gd name="T51" fmla="*/ 517 h 1930"/>
                <a:gd name="T52" fmla="*/ 229 w 2153"/>
                <a:gd name="T53" fmla="*/ 161 h 1930"/>
                <a:gd name="T54" fmla="*/ 0 w 2153"/>
                <a:gd name="T55" fmla="*/ 83 h 1930"/>
                <a:gd name="T56" fmla="*/ 331 w 2153"/>
                <a:gd name="T57" fmla="*/ 179 h 1930"/>
                <a:gd name="T58" fmla="*/ 718 w 2153"/>
                <a:gd name="T59" fmla="*/ 385 h 1930"/>
                <a:gd name="T60" fmla="*/ 941 w 2153"/>
                <a:gd name="T61" fmla="*/ 493 h 1930"/>
                <a:gd name="T62" fmla="*/ 1363 w 2153"/>
                <a:gd name="T63" fmla="*/ 595 h 1930"/>
                <a:gd name="T64" fmla="*/ 1664 w 2153"/>
                <a:gd name="T65" fmla="*/ 747 h 1930"/>
                <a:gd name="T66" fmla="*/ 1435 w 2153"/>
                <a:gd name="T67" fmla="*/ 463 h 1930"/>
                <a:gd name="T68" fmla="*/ 1296 w 2153"/>
                <a:gd name="T69" fmla="*/ 191 h 1930"/>
                <a:gd name="T70" fmla="*/ 1164 w 2153"/>
                <a:gd name="T71" fmla="*/ 0 h 1930"/>
                <a:gd name="T72" fmla="*/ 1351 w 2153"/>
                <a:gd name="T73" fmla="*/ 215 h 1930"/>
                <a:gd name="T74" fmla="*/ 1501 w 2153"/>
                <a:gd name="T75" fmla="*/ 487 h 1930"/>
                <a:gd name="T76" fmla="*/ 1760 w 2153"/>
                <a:gd name="T77" fmla="*/ 807 h 1930"/>
                <a:gd name="T78" fmla="*/ 1858 w 2153"/>
                <a:gd name="T79" fmla="*/ 855 h 1930"/>
                <a:gd name="T80" fmla="*/ 1858 w 2153"/>
                <a:gd name="T81" fmla="*/ 855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3278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3279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A4EF7-CA98-4FAE-AC5B-9F1A764B0A5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8115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D376F-D431-4338-B20C-BF056F2B722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31354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9D131-446F-4BD1-80E1-BC389090A7C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2061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D0893-24D4-40FF-AF4A-BC1C61229D5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923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7C646-0538-49F9-B1F3-B7AAAFFD64E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2580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3D4F5-D74B-4404-896F-3A39251889E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3848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1F399-340A-4F9D-AF91-7214030207E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4296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41824-9C0E-427C-8FD8-F413456650F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0485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CAA73-52A0-425A-A5D2-2FF05AA89C0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085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6C671-F6AE-4EA1-B2FC-E21F69C0B22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4314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FC4A1-8077-4872-B14B-D7C0DBB8C62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2350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174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74 w 2123"/>
                <a:gd name="T1" fmla="*/ 933 h 1696"/>
                <a:gd name="T2" fmla="*/ 538 w 2123"/>
                <a:gd name="T3" fmla="*/ 611 h 1696"/>
                <a:gd name="T4" fmla="*/ 664 w 2123"/>
                <a:gd name="T5" fmla="*/ 354 h 1696"/>
                <a:gd name="T6" fmla="*/ 917 w 2123"/>
                <a:gd name="T7" fmla="*/ 525 h 1696"/>
                <a:gd name="T8" fmla="*/ 1202 w 2123"/>
                <a:gd name="T9" fmla="*/ 777 h 1696"/>
                <a:gd name="T10" fmla="*/ 1467 w 2123"/>
                <a:gd name="T11" fmla="*/ 992 h 1696"/>
                <a:gd name="T12" fmla="*/ 1782 w 2123"/>
                <a:gd name="T13" fmla="*/ 1216 h 1696"/>
                <a:gd name="T14" fmla="*/ 1863 w 2123"/>
                <a:gd name="T15" fmla="*/ 1264 h 1696"/>
                <a:gd name="T16" fmla="*/ 1817 w 2123"/>
                <a:gd name="T17" fmla="*/ 1212 h 1696"/>
                <a:gd name="T18" fmla="*/ 1397 w 2123"/>
                <a:gd name="T19" fmla="*/ 896 h 1696"/>
                <a:gd name="T20" fmla="*/ 1076 w 2123"/>
                <a:gd name="T21" fmla="*/ 611 h 1696"/>
                <a:gd name="T22" fmla="*/ 715 w 2123"/>
                <a:gd name="T23" fmla="*/ 294 h 1696"/>
                <a:gd name="T24" fmla="*/ 989 w 2123"/>
                <a:gd name="T25" fmla="*/ 278 h 1696"/>
                <a:gd name="T26" fmla="*/ 1272 w 2123"/>
                <a:gd name="T27" fmla="*/ 284 h 1696"/>
                <a:gd name="T28" fmla="*/ 1598 w 2123"/>
                <a:gd name="T29" fmla="*/ 240 h 1696"/>
                <a:gd name="T30" fmla="*/ 2101 w 2123"/>
                <a:gd name="T31" fmla="*/ 176 h 1696"/>
                <a:gd name="T32" fmla="*/ 2053 w 2123"/>
                <a:gd name="T33" fmla="*/ 155 h 1696"/>
                <a:gd name="T34" fmla="*/ 1527 w 2123"/>
                <a:gd name="T35" fmla="*/ 230 h 1696"/>
                <a:gd name="T36" fmla="*/ 1196 w 2123"/>
                <a:gd name="T37" fmla="*/ 246 h 1696"/>
                <a:gd name="T38" fmla="*/ 751 w 2123"/>
                <a:gd name="T39" fmla="*/ 230 h 1696"/>
                <a:gd name="T40" fmla="*/ 811 w 2123"/>
                <a:gd name="T41" fmla="*/ 203 h 1696"/>
                <a:gd name="T42" fmla="*/ 1130 w 2123"/>
                <a:gd name="T43" fmla="*/ 0 h 1696"/>
                <a:gd name="T44" fmla="*/ 1076 w 2123"/>
                <a:gd name="T45" fmla="*/ 26 h 1696"/>
                <a:gd name="T46" fmla="*/ 1000 w 2123"/>
                <a:gd name="T47" fmla="*/ 75 h 1696"/>
                <a:gd name="T48" fmla="*/ 847 w 2123"/>
                <a:gd name="T49" fmla="*/ 171 h 1696"/>
                <a:gd name="T50" fmla="*/ 664 w 2123"/>
                <a:gd name="T51" fmla="*/ 252 h 1696"/>
                <a:gd name="T52" fmla="*/ 628 w 2123"/>
                <a:gd name="T53" fmla="*/ 322 h 1696"/>
                <a:gd name="T54" fmla="*/ 301 w 2123"/>
                <a:gd name="T55" fmla="*/ 525 h 1696"/>
                <a:gd name="T56" fmla="*/ 0 w 2123"/>
                <a:gd name="T57" fmla="*/ 649 h 1696"/>
                <a:gd name="T58" fmla="*/ 0 w 2123"/>
                <a:gd name="T59" fmla="*/ 654 h 1696"/>
                <a:gd name="T60" fmla="*/ 0 w 2123"/>
                <a:gd name="T61" fmla="*/ 686 h 1696"/>
                <a:gd name="T62" fmla="*/ 295 w 2123"/>
                <a:gd name="T63" fmla="*/ 568 h 1696"/>
                <a:gd name="T64" fmla="*/ 586 w 2123"/>
                <a:gd name="T65" fmla="*/ 386 h 1696"/>
                <a:gd name="T66" fmla="*/ 502 w 2123"/>
                <a:gd name="T67" fmla="*/ 601 h 1696"/>
                <a:gd name="T68" fmla="*/ 520 w 2123"/>
                <a:gd name="T69" fmla="*/ 890 h 1696"/>
                <a:gd name="T70" fmla="*/ 456 w 2123"/>
                <a:gd name="T71" fmla="*/ 1045 h 1696"/>
                <a:gd name="T72" fmla="*/ 325 w 2123"/>
                <a:gd name="T73" fmla="*/ 1324 h 1696"/>
                <a:gd name="T74" fmla="*/ 319 w 2123"/>
                <a:gd name="T75" fmla="*/ 1517 h 1696"/>
                <a:gd name="T76" fmla="*/ 325 w 2123"/>
                <a:gd name="T77" fmla="*/ 1517 h 1696"/>
                <a:gd name="T78" fmla="*/ 343 w 2123"/>
                <a:gd name="T79" fmla="*/ 1388 h 1696"/>
                <a:gd name="T80" fmla="*/ 574 w 2123"/>
                <a:gd name="T81" fmla="*/ 933 h 1696"/>
                <a:gd name="T82" fmla="*/ 574 w 2123"/>
                <a:gd name="T83" fmla="*/ 93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5 w 969"/>
                <a:gd name="T1" fmla="*/ 1192 h 1192"/>
                <a:gd name="T2" fmla="*/ 494 w 969"/>
                <a:gd name="T3" fmla="*/ 1198 h 1192"/>
                <a:gd name="T4" fmla="*/ 584 w 969"/>
                <a:gd name="T5" fmla="*/ 1156 h 1192"/>
                <a:gd name="T6" fmla="*/ 819 w 969"/>
                <a:gd name="T7" fmla="*/ 1091 h 1192"/>
                <a:gd name="T8" fmla="*/ 941 w 969"/>
                <a:gd name="T9" fmla="*/ 1061 h 1192"/>
                <a:gd name="T10" fmla="*/ 765 w 969"/>
                <a:gd name="T11" fmla="*/ 993 h 1192"/>
                <a:gd name="T12" fmla="*/ 560 w 969"/>
                <a:gd name="T13" fmla="*/ 957 h 1192"/>
                <a:gd name="T14" fmla="*/ 199 w 969"/>
                <a:gd name="T15" fmla="*/ 975 h 1192"/>
                <a:gd name="T16" fmla="*/ 301 w 969"/>
                <a:gd name="T17" fmla="*/ 897 h 1192"/>
                <a:gd name="T18" fmla="*/ 500 w 969"/>
                <a:gd name="T19" fmla="*/ 807 h 1192"/>
                <a:gd name="T20" fmla="*/ 700 w 969"/>
                <a:gd name="T21" fmla="*/ 675 h 1192"/>
                <a:gd name="T22" fmla="*/ 706 w 969"/>
                <a:gd name="T23" fmla="*/ 675 h 1192"/>
                <a:gd name="T24" fmla="*/ 718 w 969"/>
                <a:gd name="T25" fmla="*/ 669 h 1192"/>
                <a:gd name="T26" fmla="*/ 759 w 969"/>
                <a:gd name="T27" fmla="*/ 651 h 1192"/>
                <a:gd name="T28" fmla="*/ 783 w 969"/>
                <a:gd name="T29" fmla="*/ 645 h 1192"/>
                <a:gd name="T30" fmla="*/ 795 w 969"/>
                <a:gd name="T31" fmla="*/ 633 h 1192"/>
                <a:gd name="T32" fmla="*/ 801 w 969"/>
                <a:gd name="T33" fmla="*/ 621 h 1192"/>
                <a:gd name="T34" fmla="*/ 795 w 969"/>
                <a:gd name="T35" fmla="*/ 615 h 1192"/>
                <a:gd name="T36" fmla="*/ 789 w 969"/>
                <a:gd name="T37" fmla="*/ 603 h 1192"/>
                <a:gd name="T38" fmla="*/ 789 w 969"/>
                <a:gd name="T39" fmla="*/ 577 h 1192"/>
                <a:gd name="T40" fmla="*/ 801 w 969"/>
                <a:gd name="T41" fmla="*/ 547 h 1192"/>
                <a:gd name="T42" fmla="*/ 813 w 969"/>
                <a:gd name="T43" fmla="*/ 517 h 1192"/>
                <a:gd name="T44" fmla="*/ 831 w 969"/>
                <a:gd name="T45" fmla="*/ 487 h 1192"/>
                <a:gd name="T46" fmla="*/ 843 w 969"/>
                <a:gd name="T47" fmla="*/ 457 h 1192"/>
                <a:gd name="T48" fmla="*/ 849 w 969"/>
                <a:gd name="T49" fmla="*/ 439 h 1192"/>
                <a:gd name="T50" fmla="*/ 857 w 969"/>
                <a:gd name="T51" fmla="*/ 433 h 1192"/>
                <a:gd name="T52" fmla="*/ 857 w 969"/>
                <a:gd name="T53" fmla="*/ 349 h 1192"/>
                <a:gd name="T54" fmla="*/ 857 w 969"/>
                <a:gd name="T55" fmla="*/ 343 h 1192"/>
                <a:gd name="T56" fmla="*/ 863 w 969"/>
                <a:gd name="T57" fmla="*/ 337 h 1192"/>
                <a:gd name="T58" fmla="*/ 881 w 969"/>
                <a:gd name="T59" fmla="*/ 307 h 1192"/>
                <a:gd name="T60" fmla="*/ 893 w 969"/>
                <a:gd name="T61" fmla="*/ 271 h 1192"/>
                <a:gd name="T62" fmla="*/ 905 w 969"/>
                <a:gd name="T63" fmla="*/ 241 h 1192"/>
                <a:gd name="T64" fmla="*/ 911 w 969"/>
                <a:gd name="T65" fmla="*/ 229 h 1192"/>
                <a:gd name="T66" fmla="*/ 917 w 969"/>
                <a:gd name="T67" fmla="*/ 217 h 1192"/>
                <a:gd name="T68" fmla="*/ 935 w 969"/>
                <a:gd name="T69" fmla="*/ 173 h 1192"/>
                <a:gd name="T70" fmla="*/ 953 w 969"/>
                <a:gd name="T71" fmla="*/ 137 h 1192"/>
                <a:gd name="T72" fmla="*/ 959 w 969"/>
                <a:gd name="T73" fmla="*/ 125 h 1192"/>
                <a:gd name="T74" fmla="*/ 959 w 969"/>
                <a:gd name="T75" fmla="*/ 119 h 1192"/>
                <a:gd name="T76" fmla="*/ 977 w 969"/>
                <a:gd name="T77" fmla="*/ 0 h 1192"/>
                <a:gd name="T78" fmla="*/ 953 w 969"/>
                <a:gd name="T79" fmla="*/ 47 h 1192"/>
                <a:gd name="T80" fmla="*/ 789 w 969"/>
                <a:gd name="T81" fmla="*/ 113 h 1192"/>
                <a:gd name="T82" fmla="*/ 712 w 969"/>
                <a:gd name="T83" fmla="*/ 161 h 1192"/>
                <a:gd name="T84" fmla="*/ 464 w 969"/>
                <a:gd name="T85" fmla="*/ 235 h 1192"/>
                <a:gd name="T86" fmla="*/ 283 w 969"/>
                <a:gd name="T87" fmla="*/ 289 h 1192"/>
                <a:gd name="T88" fmla="*/ 175 w 969"/>
                <a:gd name="T89" fmla="*/ 295 h 1192"/>
                <a:gd name="T90" fmla="*/ 12 w 969"/>
                <a:gd name="T91" fmla="*/ 487 h 1192"/>
                <a:gd name="T92" fmla="*/ 0 w 969"/>
                <a:gd name="T93" fmla="*/ 511 h 1192"/>
                <a:gd name="T94" fmla="*/ 0 w 969"/>
                <a:gd name="T95" fmla="*/ 1192 h 1192"/>
                <a:gd name="T96" fmla="*/ 96 w 969"/>
                <a:gd name="T97" fmla="*/ 1186 h 1192"/>
                <a:gd name="T98" fmla="*/ 325 w 969"/>
                <a:gd name="T99" fmla="*/ 1192 h 1192"/>
                <a:gd name="T100" fmla="*/ 325 w 969"/>
                <a:gd name="T101" fmla="*/ 1192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42 w 2176"/>
                <a:gd name="T1" fmla="*/ 771 h 1505"/>
                <a:gd name="T2" fmla="*/ 1200 w 2176"/>
                <a:gd name="T3" fmla="*/ 1239 h 1505"/>
                <a:gd name="T4" fmla="*/ 964 w 2176"/>
                <a:gd name="T5" fmla="*/ 1197 h 1505"/>
                <a:gd name="T6" fmla="*/ 729 w 2176"/>
                <a:gd name="T7" fmla="*/ 1131 h 1505"/>
                <a:gd name="T8" fmla="*/ 446 w 2176"/>
                <a:gd name="T9" fmla="*/ 1113 h 1505"/>
                <a:gd name="T10" fmla="*/ 0 w 2176"/>
                <a:gd name="T11" fmla="*/ 1083 h 1505"/>
                <a:gd name="T12" fmla="*/ 30 w 2176"/>
                <a:gd name="T13" fmla="*/ 1119 h 1505"/>
                <a:gd name="T14" fmla="*/ 500 w 2176"/>
                <a:gd name="T15" fmla="*/ 1137 h 1505"/>
                <a:gd name="T16" fmla="*/ 783 w 2176"/>
                <a:gd name="T17" fmla="*/ 1191 h 1505"/>
                <a:gd name="T18" fmla="*/ 1140 w 2176"/>
                <a:gd name="T19" fmla="*/ 1307 h 1505"/>
                <a:gd name="T20" fmla="*/ 1078 w 2176"/>
                <a:gd name="T21" fmla="*/ 1325 h 1505"/>
                <a:gd name="T22" fmla="*/ 717 w 2176"/>
                <a:gd name="T23" fmla="*/ 1511 h 1505"/>
                <a:gd name="T24" fmla="*/ 771 w 2176"/>
                <a:gd name="T25" fmla="*/ 1487 h 1505"/>
                <a:gd name="T26" fmla="*/ 869 w 2176"/>
                <a:gd name="T27" fmla="*/ 1445 h 1505"/>
                <a:gd name="T28" fmla="*/ 1030 w 2176"/>
                <a:gd name="T29" fmla="*/ 1361 h 1505"/>
                <a:gd name="T30" fmla="*/ 1224 w 2176"/>
                <a:gd name="T31" fmla="*/ 1301 h 1505"/>
                <a:gd name="T32" fmla="*/ 1277 w 2176"/>
                <a:gd name="T33" fmla="*/ 1227 h 1505"/>
                <a:gd name="T34" fmla="*/ 1646 w 2176"/>
                <a:gd name="T35" fmla="*/ 1047 h 1505"/>
                <a:gd name="T36" fmla="*/ 1947 w 2176"/>
                <a:gd name="T37" fmla="*/ 957 h 1505"/>
                <a:gd name="T38" fmla="*/ 2194 w 2176"/>
                <a:gd name="T39" fmla="*/ 825 h 1505"/>
                <a:gd name="T40" fmla="*/ 1977 w 2176"/>
                <a:gd name="T41" fmla="*/ 915 h 1505"/>
                <a:gd name="T42" fmla="*/ 1670 w 2176"/>
                <a:gd name="T43" fmla="*/ 993 h 1505"/>
                <a:gd name="T44" fmla="*/ 1351 w 2176"/>
                <a:gd name="T45" fmla="*/ 1155 h 1505"/>
                <a:gd name="T46" fmla="*/ 1513 w 2176"/>
                <a:gd name="T47" fmla="*/ 909 h 1505"/>
                <a:gd name="T48" fmla="*/ 1634 w 2176"/>
                <a:gd name="T49" fmla="*/ 547 h 1505"/>
                <a:gd name="T50" fmla="*/ 1754 w 2176"/>
                <a:gd name="T51" fmla="*/ 374 h 1505"/>
                <a:gd name="T52" fmla="*/ 1995 w 2176"/>
                <a:gd name="T53" fmla="*/ 60 h 1505"/>
                <a:gd name="T54" fmla="*/ 2019 w 2176"/>
                <a:gd name="T55" fmla="*/ 0 h 1505"/>
                <a:gd name="T56" fmla="*/ 1989 w 2176"/>
                <a:gd name="T57" fmla="*/ 0 h 1505"/>
                <a:gd name="T58" fmla="*/ 1610 w 2176"/>
                <a:gd name="T59" fmla="*/ 482 h 1505"/>
                <a:gd name="T60" fmla="*/ 1489 w 2176"/>
                <a:gd name="T61" fmla="*/ 891 h 1505"/>
                <a:gd name="T62" fmla="*/ 1265 w 2176"/>
                <a:gd name="T63" fmla="*/ 1179 h 1505"/>
                <a:gd name="T64" fmla="*/ 1140 w 2176"/>
                <a:gd name="T65" fmla="*/ 909 h 1505"/>
                <a:gd name="T66" fmla="*/ 1018 w 2176"/>
                <a:gd name="T67" fmla="*/ 542 h 1505"/>
                <a:gd name="T68" fmla="*/ 893 w 2176"/>
                <a:gd name="T69" fmla="*/ 222 h 1505"/>
                <a:gd name="T70" fmla="*/ 795 w 2176"/>
                <a:gd name="T71" fmla="*/ 0 h 1505"/>
                <a:gd name="T72" fmla="*/ 759 w 2176"/>
                <a:gd name="T73" fmla="*/ 0 h 1505"/>
                <a:gd name="T74" fmla="*/ 911 w 2176"/>
                <a:gd name="T75" fmla="*/ 356 h 1505"/>
                <a:gd name="T76" fmla="*/ 1042 w 2176"/>
                <a:gd name="T77" fmla="*/ 771 h 1505"/>
                <a:gd name="T78" fmla="*/ 1042 w 2176"/>
                <a:gd name="T79" fmla="*/ 771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3 w 813"/>
                <a:gd name="T1" fmla="*/ 566 h 804"/>
                <a:gd name="T2" fmla="*/ 331 w 813"/>
                <a:gd name="T3" fmla="*/ 440 h 804"/>
                <a:gd name="T4" fmla="*/ 650 w 813"/>
                <a:gd name="T5" fmla="*/ 218 h 804"/>
                <a:gd name="T6" fmla="*/ 819 w 813"/>
                <a:gd name="T7" fmla="*/ 0 h 804"/>
                <a:gd name="T8" fmla="*/ 681 w 813"/>
                <a:gd name="T9" fmla="*/ 150 h 804"/>
                <a:gd name="T10" fmla="*/ 146 w 813"/>
                <a:gd name="T11" fmla="*/ 506 h 804"/>
                <a:gd name="T12" fmla="*/ 0 w 813"/>
                <a:gd name="T13" fmla="*/ 736 h 804"/>
                <a:gd name="T14" fmla="*/ 0 w 813"/>
                <a:gd name="T15" fmla="*/ 808 h 804"/>
                <a:gd name="T16" fmla="*/ 163 w 813"/>
                <a:gd name="T17" fmla="*/ 566 h 804"/>
                <a:gd name="T18" fmla="*/ 163 w 813"/>
                <a:gd name="T19" fmla="*/ 566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4 w 759"/>
                <a:gd name="T1" fmla="*/ 66 h 107"/>
                <a:gd name="T2" fmla="*/ 765 w 759"/>
                <a:gd name="T3" fmla="*/ 0 h 107"/>
                <a:gd name="T4" fmla="*/ 500 w 759"/>
                <a:gd name="T5" fmla="*/ 36 h 107"/>
                <a:gd name="T6" fmla="*/ 140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4 w 759"/>
                <a:gd name="T15" fmla="*/ 66 h 107"/>
                <a:gd name="T16" fmla="*/ 464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99 w 3169"/>
                <a:gd name="T1" fmla="*/ 241 h 743"/>
                <a:gd name="T2" fmla="*/ 1748 w 3169"/>
                <a:gd name="T3" fmla="*/ 235 h 743"/>
                <a:gd name="T4" fmla="*/ 2105 w 3169"/>
                <a:gd name="T5" fmla="*/ 253 h 743"/>
                <a:gd name="T6" fmla="*/ 2525 w 3169"/>
                <a:gd name="T7" fmla="*/ 235 h 743"/>
                <a:gd name="T8" fmla="*/ 3195 w 3169"/>
                <a:gd name="T9" fmla="*/ 206 h 743"/>
                <a:gd name="T10" fmla="*/ 3141 w 3169"/>
                <a:gd name="T11" fmla="*/ 188 h 743"/>
                <a:gd name="T12" fmla="*/ 2442 w 3169"/>
                <a:gd name="T13" fmla="*/ 223 h 743"/>
                <a:gd name="T14" fmla="*/ 2019 w 3169"/>
                <a:gd name="T15" fmla="*/ 223 h 743"/>
                <a:gd name="T16" fmla="*/ 1471 w 3169"/>
                <a:gd name="T17" fmla="*/ 188 h 743"/>
                <a:gd name="T18" fmla="*/ 1555 w 3169"/>
                <a:gd name="T19" fmla="*/ 168 h 743"/>
                <a:gd name="T20" fmla="*/ 2055 w 3169"/>
                <a:gd name="T21" fmla="*/ 0 h 743"/>
                <a:gd name="T22" fmla="*/ 1977 w 3169"/>
                <a:gd name="T23" fmla="*/ 24 h 743"/>
                <a:gd name="T24" fmla="*/ 1852 w 3169"/>
                <a:gd name="T25" fmla="*/ 66 h 743"/>
                <a:gd name="T26" fmla="*/ 1616 w 3169"/>
                <a:gd name="T27" fmla="*/ 138 h 743"/>
                <a:gd name="T28" fmla="*/ 1350 w 3169"/>
                <a:gd name="T29" fmla="*/ 200 h 743"/>
                <a:gd name="T30" fmla="*/ 1278 w 3169"/>
                <a:gd name="T31" fmla="*/ 253 h 743"/>
                <a:gd name="T32" fmla="*/ 771 w 3169"/>
                <a:gd name="T33" fmla="*/ 415 h 743"/>
                <a:gd name="T34" fmla="*/ 337 w 3169"/>
                <a:gd name="T35" fmla="*/ 505 h 743"/>
                <a:gd name="T36" fmla="*/ 0 w 3169"/>
                <a:gd name="T37" fmla="*/ 621 h 743"/>
                <a:gd name="T38" fmla="*/ 301 w 3169"/>
                <a:gd name="T39" fmla="*/ 541 h 743"/>
                <a:gd name="T40" fmla="*/ 741 w 3169"/>
                <a:gd name="T41" fmla="*/ 451 h 743"/>
                <a:gd name="T42" fmla="*/ 1188 w 3169"/>
                <a:gd name="T43" fmla="*/ 313 h 743"/>
                <a:gd name="T44" fmla="*/ 989 w 3169"/>
                <a:gd name="T45" fmla="*/ 493 h 743"/>
                <a:gd name="T46" fmla="*/ 875 w 3169"/>
                <a:gd name="T47" fmla="*/ 747 h 743"/>
                <a:gd name="T48" fmla="*/ 869 w 3169"/>
                <a:gd name="T49" fmla="*/ 747 h 743"/>
                <a:gd name="T50" fmla="*/ 941 w 3169"/>
                <a:gd name="T51" fmla="*/ 747 h 743"/>
                <a:gd name="T52" fmla="*/ 1030 w 3169"/>
                <a:gd name="T53" fmla="*/ 499 h 743"/>
                <a:gd name="T54" fmla="*/ 1307 w 3169"/>
                <a:gd name="T55" fmla="*/ 283 h 743"/>
                <a:gd name="T56" fmla="*/ 1543 w 3169"/>
                <a:gd name="T57" fmla="*/ 451 h 743"/>
                <a:gd name="T58" fmla="*/ 1784 w 3169"/>
                <a:gd name="T59" fmla="*/ 681 h 743"/>
                <a:gd name="T60" fmla="*/ 1870 w 3169"/>
                <a:gd name="T61" fmla="*/ 747 h 743"/>
                <a:gd name="T62" fmla="*/ 1935 w 3169"/>
                <a:gd name="T63" fmla="*/ 747 h 743"/>
                <a:gd name="T64" fmla="*/ 1706 w 3169"/>
                <a:gd name="T65" fmla="*/ 529 h 743"/>
                <a:gd name="T66" fmla="*/ 1399 w 3169"/>
                <a:gd name="T67" fmla="*/ 241 h 743"/>
                <a:gd name="T68" fmla="*/ 1399 w 3169"/>
                <a:gd name="T69" fmla="*/ 241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bg-BG" altLang="bg-BG" smtClean="0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bg-BG" altLang="bg-BG" smtClean="0"/>
            </a:p>
          </p:txBody>
        </p:sp>
        <p:sp>
          <p:nvSpPr>
            <p:cNvPr id="3175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3175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3176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3176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04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58 w 2153"/>
                <a:gd name="T1" fmla="*/ 855 h 1930"/>
                <a:gd name="T2" fmla="*/ 1953 w 2153"/>
                <a:gd name="T3" fmla="*/ 1023 h 1930"/>
                <a:gd name="T4" fmla="*/ 2069 w 2153"/>
                <a:gd name="T5" fmla="*/ 1172 h 1930"/>
                <a:gd name="T6" fmla="*/ 2135 w 2153"/>
                <a:gd name="T7" fmla="*/ 1252 h 1930"/>
                <a:gd name="T8" fmla="*/ 2171 w 2153"/>
                <a:gd name="T9" fmla="*/ 1300 h 1930"/>
                <a:gd name="T10" fmla="*/ 1905 w 2153"/>
                <a:gd name="T11" fmla="*/ 981 h 1930"/>
                <a:gd name="T12" fmla="*/ 1876 w 2153"/>
                <a:gd name="T13" fmla="*/ 933 h 1930"/>
                <a:gd name="T14" fmla="*/ 1796 w 2153"/>
                <a:gd name="T15" fmla="*/ 1246 h 1930"/>
                <a:gd name="T16" fmla="*/ 1784 w 2153"/>
                <a:gd name="T17" fmla="*/ 1492 h 1930"/>
                <a:gd name="T18" fmla="*/ 1834 w 2153"/>
                <a:gd name="T19" fmla="*/ 1914 h 1930"/>
                <a:gd name="T20" fmla="*/ 1803 w 2153"/>
                <a:gd name="T21" fmla="*/ 1938 h 1930"/>
                <a:gd name="T22" fmla="*/ 1760 w 2153"/>
                <a:gd name="T23" fmla="*/ 1540 h 1930"/>
                <a:gd name="T24" fmla="*/ 1742 w 2153"/>
                <a:gd name="T25" fmla="*/ 1294 h 1930"/>
                <a:gd name="T26" fmla="*/ 1778 w 2153"/>
                <a:gd name="T27" fmla="*/ 1089 h 1930"/>
                <a:gd name="T28" fmla="*/ 1784 w 2153"/>
                <a:gd name="T29" fmla="*/ 879 h 1930"/>
                <a:gd name="T30" fmla="*/ 1278 w 2153"/>
                <a:gd name="T31" fmla="*/ 1011 h 1930"/>
                <a:gd name="T32" fmla="*/ 831 w 2153"/>
                <a:gd name="T33" fmla="*/ 1136 h 1930"/>
                <a:gd name="T34" fmla="*/ 325 w 2153"/>
                <a:gd name="T35" fmla="*/ 1318 h 1930"/>
                <a:gd name="T36" fmla="*/ 18 w 2153"/>
                <a:gd name="T37" fmla="*/ 1426 h 1930"/>
                <a:gd name="T38" fmla="*/ 313 w 2153"/>
                <a:gd name="T39" fmla="*/ 1288 h 1930"/>
                <a:gd name="T40" fmla="*/ 688 w 2153"/>
                <a:gd name="T41" fmla="*/ 1148 h 1930"/>
                <a:gd name="T42" fmla="*/ 1030 w 2153"/>
                <a:gd name="T43" fmla="*/ 1041 h 1930"/>
                <a:gd name="T44" fmla="*/ 1423 w 2153"/>
                <a:gd name="T45" fmla="*/ 933 h 1930"/>
                <a:gd name="T46" fmla="*/ 1706 w 2153"/>
                <a:gd name="T47" fmla="*/ 819 h 1930"/>
                <a:gd name="T48" fmla="*/ 1345 w 2153"/>
                <a:gd name="T49" fmla="*/ 625 h 1930"/>
                <a:gd name="T50" fmla="*/ 869 w 2153"/>
                <a:gd name="T51" fmla="*/ 517 h 1930"/>
                <a:gd name="T52" fmla="*/ 229 w 2153"/>
                <a:gd name="T53" fmla="*/ 161 h 1930"/>
                <a:gd name="T54" fmla="*/ 0 w 2153"/>
                <a:gd name="T55" fmla="*/ 83 h 1930"/>
                <a:gd name="T56" fmla="*/ 331 w 2153"/>
                <a:gd name="T57" fmla="*/ 179 h 1930"/>
                <a:gd name="T58" fmla="*/ 718 w 2153"/>
                <a:gd name="T59" fmla="*/ 385 h 1930"/>
                <a:gd name="T60" fmla="*/ 941 w 2153"/>
                <a:gd name="T61" fmla="*/ 493 h 1930"/>
                <a:gd name="T62" fmla="*/ 1363 w 2153"/>
                <a:gd name="T63" fmla="*/ 595 h 1930"/>
                <a:gd name="T64" fmla="*/ 1664 w 2153"/>
                <a:gd name="T65" fmla="*/ 747 h 1930"/>
                <a:gd name="T66" fmla="*/ 1435 w 2153"/>
                <a:gd name="T67" fmla="*/ 463 h 1930"/>
                <a:gd name="T68" fmla="*/ 1296 w 2153"/>
                <a:gd name="T69" fmla="*/ 191 h 1930"/>
                <a:gd name="T70" fmla="*/ 1164 w 2153"/>
                <a:gd name="T71" fmla="*/ 0 h 1930"/>
                <a:gd name="T72" fmla="*/ 1351 w 2153"/>
                <a:gd name="T73" fmla="*/ 215 h 1930"/>
                <a:gd name="T74" fmla="*/ 1501 w 2153"/>
                <a:gd name="T75" fmla="*/ 487 h 1930"/>
                <a:gd name="T76" fmla="*/ 1760 w 2153"/>
                <a:gd name="T77" fmla="*/ 807 h 1930"/>
                <a:gd name="T78" fmla="*/ 1858 w 2153"/>
                <a:gd name="T79" fmla="*/ 855 h 1930"/>
                <a:gd name="T80" fmla="*/ 1858 w 2153"/>
                <a:gd name="T81" fmla="*/ 855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3176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3176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3176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176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176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8E28ABC-448C-4CD3-AEB0-A0D3D52D250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71533" y="1449639"/>
            <a:ext cx="7772400" cy="35290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4000" b="0" u="sng" dirty="0" smtClean="0"/>
              <a:t>BIOELECTRICAL POTENTIALS</a:t>
            </a:r>
            <a:endParaRPr lang="bg-BG" sz="4000" b="0" u="sng" dirty="0" smtClean="0"/>
          </a:p>
        </p:txBody>
      </p:sp>
      <p:sp>
        <p:nvSpPr>
          <p:cNvPr id="6" name="Rectangle 5"/>
          <p:cNvSpPr/>
          <p:nvPr/>
        </p:nvSpPr>
        <p:spPr>
          <a:xfrm>
            <a:off x="2088646" y="122783"/>
            <a:ext cx="543610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spc="50" dirty="0">
                <a:ln w="12700" cmpd="sng">
                  <a:solidFill>
                    <a:srgbClr val="000000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000000">
                    <a:tint val="1000"/>
                  </a:srgbClr>
                </a:solidFill>
                <a:effectLst>
                  <a:glow rad="53100">
                    <a:srgbClr val="000000">
                      <a:satMod val="180000"/>
                      <a:alpha val="30000"/>
                    </a:srgbClr>
                  </a:glow>
                </a:effectLst>
                <a:latin typeface="Tahoma" pitchFamily="34" charset="0"/>
              </a:rPr>
              <a:t>MEDICAL UNIVERSITY – PLEVEN</a:t>
            </a:r>
          </a:p>
          <a:p>
            <a:pPr algn="ctr"/>
            <a:r>
              <a:rPr lang="en-US" sz="2400" b="1" spc="50" dirty="0">
                <a:ln w="12700" cmpd="sng">
                  <a:solidFill>
                    <a:srgbClr val="000000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000000">
                    <a:tint val="1000"/>
                  </a:srgbClr>
                </a:solidFill>
                <a:effectLst>
                  <a:glow rad="53100">
                    <a:srgbClr val="000000">
                      <a:satMod val="180000"/>
                      <a:alpha val="30000"/>
                    </a:srgbClr>
                  </a:glow>
                </a:effectLst>
                <a:latin typeface="Tahoma" pitchFamily="34" charset="0"/>
              </a:rPr>
              <a:t>FACULTY OF PHARMACY</a:t>
            </a:r>
          </a:p>
        </p:txBody>
      </p:sp>
      <p:sp>
        <p:nvSpPr>
          <p:cNvPr id="7" name="Rectangle 6"/>
          <p:cNvSpPr/>
          <p:nvPr/>
        </p:nvSpPr>
        <p:spPr>
          <a:xfrm>
            <a:off x="1343538" y="1073609"/>
            <a:ext cx="69263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all" dirty="0">
                <a:solidFill>
                  <a:srgbClr val="FFEFE7"/>
                </a:solidFill>
              </a:rPr>
              <a:t>DIVISION OF PHYSICS AND BIOPHYSICS, higher</a:t>
            </a:r>
          </a:p>
          <a:p>
            <a:pPr algn="ctr"/>
            <a:r>
              <a:rPr lang="en-US" sz="2000" b="1" cap="all" dirty="0">
                <a:solidFill>
                  <a:srgbClr val="FFEFE7"/>
                </a:solidFill>
              </a:rPr>
              <a:t> mathematics and information technologies</a:t>
            </a:r>
            <a:endParaRPr lang="en-US" sz="2000" b="1" spc="50" dirty="0">
              <a:ln w="12700" cmpd="sng">
                <a:solidFill>
                  <a:srgbClr val="000000">
                    <a:satMod val="120000"/>
                    <a:shade val="80000"/>
                  </a:srgbClr>
                </a:solidFill>
                <a:prstDash val="solid"/>
              </a:ln>
              <a:solidFill>
                <a:srgbClr val="FFEFE7"/>
              </a:solidFill>
              <a:effectLst>
                <a:glow rad="53100">
                  <a:srgbClr val="000000">
                    <a:satMod val="180000"/>
                    <a:alpha val="30000"/>
                  </a:srgbClr>
                </a:glow>
              </a:effectLst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38659" y="2204864"/>
            <a:ext cx="2329485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LECTURE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No12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4" y="62796"/>
            <a:ext cx="1408179" cy="138684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62282" y="4005064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Diffusion </a:t>
            </a:r>
            <a:r>
              <a:rPr lang="en-US" sz="2400" dirty="0"/>
              <a:t>potential</a:t>
            </a:r>
            <a:r>
              <a:rPr lang="en-US" sz="2400" dirty="0" smtClean="0"/>
              <a:t>. </a:t>
            </a:r>
            <a:r>
              <a:rPr lang="en-US" sz="2400" dirty="0"/>
              <a:t>The Henderson equation. Time dependence of diffusion potential. Membrane (equilibrium) potential. </a:t>
            </a:r>
            <a:r>
              <a:rPr lang="en-US" sz="2400" dirty="0" smtClean="0"/>
              <a:t>The </a:t>
            </a:r>
            <a:r>
              <a:rPr lang="en-US" sz="2400" dirty="0"/>
              <a:t>Nernst equation. </a:t>
            </a:r>
            <a:r>
              <a:rPr lang="en-US" sz="2400" dirty="0" err="1"/>
              <a:t>Donnan</a:t>
            </a:r>
            <a:r>
              <a:rPr lang="en-US" sz="2400" dirty="0"/>
              <a:t> potential. The Gibbs-</a:t>
            </a:r>
            <a:r>
              <a:rPr lang="en-US" sz="2400" dirty="0" err="1"/>
              <a:t>Donnan</a:t>
            </a:r>
            <a:r>
              <a:rPr lang="en-US" sz="2400" dirty="0"/>
              <a:t> equilibrium</a:t>
            </a:r>
            <a:r>
              <a:rPr lang="en-US" sz="2400" dirty="0" smtClean="0"/>
              <a:t>. </a:t>
            </a:r>
            <a:r>
              <a:rPr lang="en-US" sz="2400" dirty="0"/>
              <a:t>Osmotic consequences of the Gibbs-</a:t>
            </a:r>
            <a:r>
              <a:rPr lang="en-US" sz="2400" dirty="0" err="1"/>
              <a:t>Donnan</a:t>
            </a:r>
            <a:r>
              <a:rPr lang="en-US" sz="2400" dirty="0"/>
              <a:t> equilibrium</a:t>
            </a:r>
            <a:endParaRPr lang="bg-BG" sz="2400" i="1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78573" y="6165304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F7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M. </a:t>
            </a:r>
            <a:r>
              <a:rPr lang="en-US" sz="2800" b="1" dirty="0" err="1">
                <a:solidFill>
                  <a:srgbClr val="FFF7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Alexandrova</a:t>
            </a:r>
            <a:r>
              <a:rPr lang="en-US" sz="2800" b="1" dirty="0">
                <a:solidFill>
                  <a:srgbClr val="FFF7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DSc</a:t>
            </a:r>
            <a:endParaRPr lang="bg-BG" sz="2800" b="1" dirty="0">
              <a:solidFill>
                <a:srgbClr val="FFF7F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350581" y="6093296"/>
            <a:ext cx="42376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4000" smtClean="0"/>
              <a:t>1. Diffusion potential</a:t>
            </a:r>
            <a:r>
              <a:rPr lang="bg-BG" sz="4000" smtClean="0"/>
              <a:t> </a:t>
            </a:r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4427538" y="1412875"/>
            <a:ext cx="4032250" cy="28797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altLang="bg-BG" sz="1800"/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468313" y="1341438"/>
            <a:ext cx="2951162" cy="28797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altLang="bg-BG" sz="1800"/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773238"/>
            <a:ext cx="19431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00213"/>
            <a:ext cx="37973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03" name="Group 15"/>
          <p:cNvGrpSpPr>
            <a:grpSpLocks/>
          </p:cNvGrpSpPr>
          <p:nvPr/>
        </p:nvGrpSpPr>
        <p:grpSpPr bwMode="auto">
          <a:xfrm>
            <a:off x="2484438" y="5300663"/>
            <a:ext cx="4752975" cy="792162"/>
            <a:chOff x="1156" y="3113"/>
            <a:chExt cx="2994" cy="499"/>
          </a:xfrm>
        </p:grpSpPr>
        <p:sp>
          <p:nvSpPr>
            <p:cNvPr id="4104" name="Rectangle 14"/>
            <p:cNvSpPr>
              <a:spLocks noChangeArrowheads="1"/>
            </p:cNvSpPr>
            <p:nvPr/>
          </p:nvSpPr>
          <p:spPr bwMode="auto">
            <a:xfrm>
              <a:off x="1156" y="3113"/>
              <a:ext cx="2994" cy="49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graphicFrame>
          <p:nvGraphicFramePr>
            <p:cNvPr id="4105" name="Object 12"/>
            <p:cNvGraphicFramePr>
              <a:graphicFrameLocks noChangeAspect="1"/>
            </p:cNvGraphicFramePr>
            <p:nvPr/>
          </p:nvGraphicFramePr>
          <p:xfrm>
            <a:off x="1202" y="3113"/>
            <a:ext cx="2948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8" name="Equation" r:id="rId5" imgW="2311400" imgH="457200" progId="Equation.3">
                    <p:embed/>
                  </p:oleObj>
                </mc:Choice>
                <mc:Fallback>
                  <p:oleObj name="Equation" r:id="rId5" imgW="2311400" imgH="4572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2" y="3113"/>
                          <a:ext cx="2948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smtClean="0"/>
              <a:t>2. Membrane or equilibrium potential. The Nernst Equation</a:t>
            </a:r>
            <a:r>
              <a:rPr lang="bg-BG" sz="4000" smtClean="0"/>
              <a:t> </a:t>
            </a:r>
          </a:p>
        </p:txBody>
      </p:sp>
      <p:sp>
        <p:nvSpPr>
          <p:cNvPr id="5123" name="Rectangle 13"/>
          <p:cNvSpPr>
            <a:spLocks noChangeArrowheads="1"/>
          </p:cNvSpPr>
          <p:nvPr/>
        </p:nvSpPr>
        <p:spPr bwMode="auto">
          <a:xfrm>
            <a:off x="1835150" y="2492375"/>
            <a:ext cx="4752975" cy="13684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altLang="bg-BG" sz="1800"/>
          </a:p>
        </p:txBody>
      </p:sp>
      <p:graphicFrame>
        <p:nvGraphicFramePr>
          <p:cNvPr id="5124" name="Object 14"/>
          <p:cNvGraphicFramePr>
            <a:graphicFrameLocks noGrp="1" noChangeAspect="1"/>
          </p:cNvGraphicFramePr>
          <p:nvPr>
            <p:ph sz="half" idx="2"/>
          </p:nvPr>
        </p:nvGraphicFramePr>
        <p:xfrm>
          <a:off x="2339975" y="2565400"/>
          <a:ext cx="374491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1079032" imgH="444307" progId="Equation.3">
                  <p:embed/>
                </p:oleObj>
              </mc:Choice>
              <mc:Fallback>
                <p:oleObj name="Equation" r:id="rId3" imgW="1079032" imgH="444307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2565400"/>
                        <a:ext cx="3744913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smtClean="0"/>
              <a:t>3. Donnan potential and equilibrium</a:t>
            </a:r>
            <a:r>
              <a:rPr lang="bg-BG" sz="4000" smtClean="0"/>
              <a:t>  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79388" y="908050"/>
            <a:ext cx="8712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A. Effect of selectively permeable and impermeable ions. </a:t>
            </a:r>
            <a:endParaRPr lang="bg-BG" sz="3200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323850" y="2133600"/>
            <a:ext cx="8569325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bg-BG" sz="2600"/>
              <a:t>The cytoplasm has numerous ionized compounds to which the plasma membrane is essentially completely impermeable.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bg-BG" sz="2600"/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2600"/>
              <a:t>A typical cell is permeable to multiple ions (e.g., K</a:t>
            </a:r>
            <a:r>
              <a:rPr lang="bg-BG" altLang="bg-BG" sz="2600" baseline="30000"/>
              <a:t>+</a:t>
            </a:r>
            <a:r>
              <a:rPr lang="bg-BG" altLang="bg-BG" sz="2600"/>
              <a:t>, Na</a:t>
            </a:r>
            <a:r>
              <a:rPr lang="bg-BG" altLang="bg-BG" sz="2600" baseline="30000"/>
              <a:t>+</a:t>
            </a:r>
            <a:r>
              <a:rPr lang="bg-BG" altLang="bg-BG" sz="2600"/>
              <a:t>, Cl</a:t>
            </a:r>
            <a:r>
              <a:rPr lang="bg-BG" altLang="bg-BG" sz="2600" baseline="30000"/>
              <a:t>-</a:t>
            </a:r>
            <a:r>
              <a:rPr lang="bg-BG" altLang="bg-BG" sz="2600"/>
              <a:t>). The Nernst potential for each ion in a cell can be</a:t>
            </a:r>
            <a:r>
              <a:rPr lang="en-US" altLang="bg-BG" sz="2600"/>
              <a:t> </a:t>
            </a:r>
            <a:r>
              <a:rPr lang="bg-BG" altLang="bg-BG" sz="2600"/>
              <a:t>computed individually. </a:t>
            </a:r>
            <a:endParaRPr lang="en-US" altLang="bg-BG" sz="26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bg-BG" sz="26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2600"/>
              <a:t>However, the membrane potential of the</a:t>
            </a:r>
            <a:r>
              <a:rPr lang="en-US" altLang="bg-BG" sz="2600"/>
              <a:t> </a:t>
            </a:r>
            <a:r>
              <a:rPr lang="bg-BG" altLang="bg-BG" sz="2600"/>
              <a:t>cell is due to the presence of all the ions.</a:t>
            </a:r>
            <a:r>
              <a:rPr lang="en-US" altLang="bg-BG" sz="2600"/>
              <a:t> As a model of this state of affairs, consider the model in which the membrane is permeable to K</a:t>
            </a:r>
            <a:r>
              <a:rPr lang="en-US" altLang="bg-BG" sz="2600" baseline="30000"/>
              <a:t>+</a:t>
            </a:r>
            <a:r>
              <a:rPr lang="en-US" altLang="bg-BG" sz="2600"/>
              <a:t>, Cl</a:t>
            </a:r>
            <a:r>
              <a:rPr lang="en-US" altLang="bg-BG" sz="2600" baseline="30000"/>
              <a:t>-</a:t>
            </a:r>
            <a:r>
              <a:rPr lang="en-US" altLang="bg-BG" sz="2600"/>
              <a:t> and water, but completely impermeable to X</a:t>
            </a:r>
            <a:r>
              <a:rPr lang="en-US" altLang="bg-BG" sz="2600" baseline="30000"/>
              <a:t>-</a:t>
            </a:r>
            <a:r>
              <a:rPr lang="en-US" altLang="bg-BG" sz="2600"/>
              <a:t>.</a:t>
            </a:r>
            <a:r>
              <a:rPr lang="bg-BG" altLang="bg-BG" sz="2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5106988" cy="383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5148263" y="496888"/>
            <a:ext cx="42116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2800" i="1"/>
              <a:t>B. Effect of the </a:t>
            </a:r>
            <a:r>
              <a:rPr lang="bg-BG" altLang="bg-BG" sz="2800" b="1" i="1"/>
              <a:t>electroneutrality principle</a:t>
            </a:r>
            <a:r>
              <a:rPr lang="bg-BG" altLang="bg-BG" sz="2800"/>
              <a:t>. There will initially be a flow</a:t>
            </a:r>
            <a:r>
              <a:rPr lang="en-US" altLang="bg-BG" sz="2800"/>
              <a:t> </a:t>
            </a:r>
            <a:r>
              <a:rPr lang="bg-BG" altLang="bg-BG" sz="2800"/>
              <a:t>of Cl</a:t>
            </a:r>
            <a:r>
              <a:rPr lang="bg-BG" altLang="bg-BG" sz="2800" baseline="30000"/>
              <a:t>-</a:t>
            </a:r>
            <a:r>
              <a:rPr lang="bg-BG" altLang="bg-BG" sz="2800"/>
              <a:t> from B to A. This will create a potential difference with side A</a:t>
            </a:r>
            <a:r>
              <a:rPr lang="en-US" altLang="bg-BG" sz="2800"/>
              <a:t> </a:t>
            </a:r>
            <a:r>
              <a:rPr lang="bg-BG" altLang="bg-BG" sz="2800"/>
              <a:t>negative, that will cause K</a:t>
            </a:r>
            <a:r>
              <a:rPr lang="bg-BG" altLang="bg-BG" sz="2800" baseline="30000"/>
              <a:t>+</a:t>
            </a:r>
            <a:r>
              <a:rPr lang="bg-BG" altLang="bg-BG" sz="2800"/>
              <a:t> to also flow from B to A. </a:t>
            </a:r>
            <a:endParaRPr lang="bg-BG" altLang="bg-BG" sz="2800" b="1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0" y="4221163"/>
            <a:ext cx="925195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2800" b="1"/>
              <a:t>To preserve</a:t>
            </a:r>
            <a:r>
              <a:rPr lang="en-US" altLang="bg-BG" sz="2800" b="1"/>
              <a:t> </a:t>
            </a:r>
            <a:r>
              <a:rPr lang="bg-BG" altLang="bg-BG" sz="2800" b="1"/>
              <a:t>electroneutrality (almost) the same number of K</a:t>
            </a:r>
            <a:r>
              <a:rPr lang="bg-BG" altLang="bg-BG" sz="2800" b="1" baseline="30000"/>
              <a:t>+</a:t>
            </a:r>
            <a:r>
              <a:rPr lang="bg-BG" altLang="bg-BG" sz="2800" b="1"/>
              <a:t> as Cl</a:t>
            </a:r>
            <a:r>
              <a:rPr lang="bg-BG" altLang="bg-BG" sz="2800" b="1" baseline="30000"/>
              <a:t>-</a:t>
            </a:r>
            <a:r>
              <a:rPr lang="bg-BG" altLang="bg-BG" sz="2800" b="1"/>
              <a:t> ions must</a:t>
            </a:r>
            <a:r>
              <a:rPr lang="en-US" altLang="bg-BG" sz="2800" b="1"/>
              <a:t> </a:t>
            </a:r>
            <a:r>
              <a:rPr lang="bg-BG" altLang="bg-BG" sz="2800" b="1"/>
              <a:t>flow from B to A.</a:t>
            </a:r>
            <a:endParaRPr lang="bg-BG" altLang="bg-BG" sz="2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2800"/>
              <a:t>C. </a:t>
            </a:r>
            <a:r>
              <a:rPr lang="bg-BG" altLang="bg-BG" sz="2800" i="1"/>
              <a:t>Approach to electrical and chemical equilibrium</a:t>
            </a:r>
            <a:r>
              <a:rPr lang="bg-BG" altLang="bg-BG" sz="2800"/>
              <a:t>. Given enough time</a:t>
            </a:r>
            <a:r>
              <a:rPr lang="en-US" altLang="bg-BG" sz="2800"/>
              <a:t> </a:t>
            </a:r>
            <a:r>
              <a:rPr lang="bg-BG" altLang="bg-BG" sz="2800"/>
              <a:t>those ions that are permeable will approach electrochemical equilibrium.</a:t>
            </a:r>
            <a:r>
              <a:rPr lang="en-US" altLang="bg-BG" sz="2800"/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2800"/>
              <a:t>That is to say </a:t>
            </a:r>
            <a:r>
              <a:rPr lang="en-US" altLang="bg-BG" sz="2800">
                <a:sym typeface="Symbol" pitchFamily="18" charset="2"/>
              </a:rPr>
              <a:t>d</a:t>
            </a:r>
            <a:r>
              <a:rPr lang="bg-BG" altLang="bg-BG" sz="2800"/>
              <a:t>μ</a:t>
            </a:r>
            <a:r>
              <a:rPr lang="en-US" altLang="bg-BG" sz="2800" baseline="-25000"/>
              <a:t>K</a:t>
            </a:r>
            <a:r>
              <a:rPr lang="en-US" altLang="bg-BG" sz="2800"/>
              <a:t> </a:t>
            </a:r>
            <a:r>
              <a:rPr lang="bg-BG" altLang="bg-BG" sz="2800"/>
              <a:t>= 0 and </a:t>
            </a:r>
            <a:r>
              <a:rPr lang="en-US" altLang="bg-BG" sz="2800">
                <a:sym typeface="Symbol" pitchFamily="18" charset="2"/>
              </a:rPr>
              <a:t>d</a:t>
            </a:r>
            <a:r>
              <a:rPr lang="bg-BG" altLang="bg-BG" sz="2800"/>
              <a:t>μ</a:t>
            </a:r>
            <a:r>
              <a:rPr lang="bg-BG" altLang="bg-BG" sz="2800" baseline="-25000"/>
              <a:t>Cl</a:t>
            </a:r>
            <a:r>
              <a:rPr lang="bg-BG" altLang="bg-BG" sz="2800"/>
              <a:t> = 0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bg-BG" altLang="bg-BG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altLang="bg-BG" sz="1800"/>
          </a:p>
        </p:txBody>
      </p:sp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539750" y="188913"/>
          <a:ext cx="322897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3" imgW="1079500" imgH="457200" progId="Equation.3">
                  <p:embed/>
                </p:oleObj>
              </mc:Choice>
              <mc:Fallback>
                <p:oleObj name="Equation" r:id="rId3" imgW="10795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88913"/>
                        <a:ext cx="3228975" cy="1371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4211638" y="333375"/>
            <a:ext cx="4176712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bg-BG" sz="2800" dirty="0"/>
              <a:t>This is known as </a:t>
            </a:r>
            <a:endParaRPr lang="en-US" sz="2800" dirty="0"/>
          </a:p>
          <a:p>
            <a:pPr>
              <a:spcBef>
                <a:spcPct val="50000"/>
              </a:spcBef>
              <a:defRPr/>
            </a:pPr>
            <a:r>
              <a:rPr lang="bg-BG" sz="2800" dirty="0"/>
              <a:t>the </a:t>
            </a:r>
            <a:r>
              <a:rPr lang="bg-BG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Donnan equilibrium.</a:t>
            </a: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250825" y="1916113"/>
            <a:ext cx="4681538" cy="442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bg-BG" sz="2600" b="1"/>
              <a:t>E</a:t>
            </a:r>
            <a:r>
              <a:rPr lang="bg-BG" altLang="bg-BG" sz="2600" b="1"/>
              <a:t>xample of the Gibbs-Donnan</a:t>
            </a:r>
            <a:r>
              <a:rPr lang="en-US" altLang="bg-BG" sz="2600" b="1"/>
              <a:t> </a:t>
            </a:r>
            <a:r>
              <a:rPr lang="bg-BG" altLang="bg-BG" sz="2600" b="1"/>
              <a:t>Equilibrium</a:t>
            </a:r>
            <a:r>
              <a:rPr lang="bg-BG" altLang="bg-BG" sz="2600"/>
              <a:t>, </a:t>
            </a:r>
            <a:endParaRPr lang="en-US" altLang="bg-BG" sz="2600"/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bg-BG" sz="800"/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2600"/>
              <a:t>If those are the initial concentrations</a:t>
            </a:r>
            <a:r>
              <a:rPr lang="en-US" altLang="bg-BG" sz="2600"/>
              <a:t> </a:t>
            </a:r>
            <a:r>
              <a:rPr lang="bg-BG" altLang="bg-BG" sz="2600"/>
              <a:t>of K</a:t>
            </a:r>
            <a:r>
              <a:rPr lang="bg-BG" altLang="bg-BG" sz="2600" baseline="30000"/>
              <a:t>+</a:t>
            </a:r>
            <a:r>
              <a:rPr lang="bg-BG" altLang="bg-BG" sz="2600"/>
              <a:t>, Cl</a:t>
            </a:r>
            <a:r>
              <a:rPr lang="bg-BG" altLang="bg-BG" sz="2600" baseline="30000"/>
              <a:t>-</a:t>
            </a:r>
            <a:r>
              <a:rPr lang="bg-BG" altLang="bg-BG" sz="2600"/>
              <a:t> and X</a:t>
            </a:r>
            <a:r>
              <a:rPr lang="bg-BG" altLang="bg-BG" sz="2600" baseline="30000"/>
              <a:t>-</a:t>
            </a:r>
            <a:r>
              <a:rPr lang="bg-BG" altLang="bg-BG" sz="2600"/>
              <a:t>, what are the final</a:t>
            </a:r>
            <a:r>
              <a:rPr lang="en-US" altLang="bg-BG" sz="2600"/>
              <a:t> </a:t>
            </a:r>
            <a:r>
              <a:rPr lang="bg-BG" altLang="bg-BG" sz="2600"/>
              <a:t>concentrations? If we suppose that the</a:t>
            </a:r>
            <a:r>
              <a:rPr lang="en-US" altLang="bg-BG" sz="2600"/>
              <a:t> </a:t>
            </a:r>
            <a:r>
              <a:rPr lang="bg-BG" altLang="bg-BG" sz="2600"/>
              <a:t>chambers </a:t>
            </a:r>
            <a:endParaRPr lang="en-US" altLang="bg-BG" sz="2600"/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2600"/>
              <a:t>are of equal volume and that the</a:t>
            </a:r>
            <a:r>
              <a:rPr lang="en-US" altLang="bg-BG" sz="2600"/>
              <a:t> </a:t>
            </a:r>
            <a:r>
              <a:rPr lang="bg-BG" altLang="bg-BG" sz="2600"/>
              <a:t>concentration of Cl</a:t>
            </a:r>
            <a:r>
              <a:rPr lang="bg-BG" altLang="bg-BG" sz="2600" baseline="30000"/>
              <a:t>-</a:t>
            </a:r>
            <a:r>
              <a:rPr lang="bg-BG" altLang="bg-BG" sz="2600"/>
              <a:t> in B is diminished by Z due</a:t>
            </a:r>
            <a:r>
              <a:rPr lang="en-US" altLang="bg-BG" sz="2600"/>
              <a:t> </a:t>
            </a:r>
            <a:r>
              <a:rPr lang="bg-BG" altLang="bg-BG" sz="2600"/>
              <a:t>to flow of Cl</a:t>
            </a:r>
            <a:r>
              <a:rPr lang="bg-BG" altLang="bg-BG" sz="2600" baseline="30000"/>
              <a:t>-</a:t>
            </a:r>
            <a:r>
              <a:rPr lang="en-US" altLang="bg-BG" sz="2600"/>
              <a:t>.</a:t>
            </a:r>
            <a:endParaRPr lang="bg-BG" altLang="bg-BG" sz="2600"/>
          </a:p>
        </p:txBody>
      </p:sp>
      <p:pic>
        <p:nvPicPr>
          <p:cNvPr id="819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420938"/>
            <a:ext cx="4627562" cy="325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07950" y="1889125"/>
            <a:ext cx="4625975" cy="266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1800"/>
              <a:t> </a:t>
            </a:r>
            <a:r>
              <a:rPr lang="bg-BG" altLang="bg-BG" sz="2800"/>
              <a:t>Putting these</a:t>
            </a:r>
            <a:r>
              <a:rPr lang="en-US" altLang="bg-BG" sz="2800"/>
              <a:t> </a:t>
            </a:r>
            <a:r>
              <a:rPr lang="bg-BG" altLang="bg-BG" sz="2800"/>
              <a:t>concentrations into the Donnan</a:t>
            </a:r>
            <a:r>
              <a:rPr lang="en-US" altLang="bg-BG" sz="2800"/>
              <a:t> </a:t>
            </a:r>
            <a:r>
              <a:rPr lang="bg-BG" altLang="bg-BG" sz="2800"/>
              <a:t>Relation gives: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2800"/>
              <a:t>(0.1 + Z)(Z) = </a:t>
            </a:r>
            <a:endParaRPr lang="en-US" altLang="bg-BG" sz="2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bg-BG" sz="2800"/>
              <a:t>                    </a:t>
            </a:r>
            <a:r>
              <a:rPr lang="bg-BG" altLang="bg-BG" sz="2800"/>
              <a:t>(0.1 - Z) (0.1 - Z)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bg-BG" altLang="bg-BG" sz="1800"/>
          </a:p>
        </p:txBody>
      </p:sp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788" y="1773238"/>
            <a:ext cx="4587875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323850" y="44450"/>
            <a:ext cx="88201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bg-BG" sz="2700"/>
              <a:t>Th</a:t>
            </a:r>
            <a:r>
              <a:rPr lang="bg-BG" altLang="bg-BG" sz="2700"/>
              <a:t>e concentration of K</a:t>
            </a:r>
            <a:r>
              <a:rPr lang="bg-BG" altLang="bg-BG" sz="2700" baseline="30000"/>
              <a:t>+</a:t>
            </a:r>
            <a:r>
              <a:rPr lang="bg-BG" altLang="bg-BG" sz="2700"/>
              <a:t> in B</a:t>
            </a:r>
            <a:r>
              <a:rPr lang="en-US" altLang="bg-BG" sz="2700"/>
              <a:t> </a:t>
            </a:r>
            <a:r>
              <a:rPr lang="bg-BG" altLang="bg-BG" sz="2700"/>
              <a:t>must be similarly decreased, so that the final</a:t>
            </a:r>
            <a:r>
              <a:rPr lang="en-US" altLang="bg-BG" sz="2700"/>
              <a:t> </a:t>
            </a:r>
            <a:r>
              <a:rPr lang="bg-BG" altLang="bg-BG" sz="2700"/>
              <a:t>concentrations of both K</a:t>
            </a:r>
            <a:r>
              <a:rPr lang="bg-BG" altLang="bg-BG" sz="2700" baseline="30000"/>
              <a:t>+</a:t>
            </a:r>
            <a:r>
              <a:rPr lang="bg-BG" altLang="bg-BG" sz="2700"/>
              <a:t> and Cl</a:t>
            </a:r>
            <a:r>
              <a:rPr lang="bg-BG" altLang="bg-BG" sz="2700" baseline="30000"/>
              <a:t>-</a:t>
            </a:r>
            <a:r>
              <a:rPr lang="bg-BG" altLang="bg-BG" sz="2700"/>
              <a:t> in B are 0.1-Z.</a:t>
            </a:r>
            <a:r>
              <a:rPr lang="en-US" altLang="bg-BG" sz="2700"/>
              <a:t>  </a:t>
            </a:r>
            <a:r>
              <a:rPr lang="bg-BG" altLang="bg-BG" sz="2700"/>
              <a:t>This will give a Cl- concentration on</a:t>
            </a:r>
            <a:r>
              <a:rPr lang="en-US" altLang="bg-BG" sz="2700"/>
              <a:t> </a:t>
            </a:r>
            <a:r>
              <a:rPr lang="bg-BG" altLang="bg-BG" sz="2700"/>
              <a:t>side A of </a:t>
            </a:r>
            <a:r>
              <a:rPr lang="en-US" altLang="bg-BG" sz="2700"/>
              <a:t> Z</a:t>
            </a:r>
            <a:r>
              <a:rPr lang="bg-BG" altLang="bg-BG" sz="2700"/>
              <a:t> and a K</a:t>
            </a:r>
            <a:r>
              <a:rPr lang="bg-BG" altLang="bg-BG" sz="2700" baseline="30000"/>
              <a:t>+</a:t>
            </a:r>
            <a:r>
              <a:rPr lang="bg-BG" altLang="bg-BG" sz="2700"/>
              <a:t> concentration</a:t>
            </a:r>
            <a:r>
              <a:rPr lang="en-US" altLang="bg-BG" sz="2700"/>
              <a:t> </a:t>
            </a:r>
            <a:r>
              <a:rPr lang="bg-BG" altLang="bg-BG" sz="2700"/>
              <a:t>on side A of 0.1+Z. </a:t>
            </a:r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503238" y="4652963"/>
            <a:ext cx="45005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bg-BG" altLang="bg-BG" sz="2800"/>
              <a:t>Solving for Z gives Z = 0.0333. This</a:t>
            </a:r>
            <a:r>
              <a:rPr lang="en-US" altLang="bg-BG" sz="2800"/>
              <a:t> </a:t>
            </a:r>
            <a:r>
              <a:rPr lang="bg-BG" altLang="bg-BG" sz="2800"/>
              <a:t>gives the final concentrations of K</a:t>
            </a:r>
            <a:r>
              <a:rPr lang="bg-BG" altLang="bg-BG" sz="2800" baseline="30000"/>
              <a:t>+</a:t>
            </a:r>
            <a:r>
              <a:rPr lang="bg-BG" altLang="bg-BG" sz="2800"/>
              <a:t>,</a:t>
            </a:r>
            <a:r>
              <a:rPr lang="en-US" altLang="bg-BG" sz="2800"/>
              <a:t> </a:t>
            </a:r>
            <a:r>
              <a:rPr lang="bg-BG" altLang="bg-BG" sz="2800"/>
              <a:t>Cl</a:t>
            </a:r>
            <a:r>
              <a:rPr lang="bg-BG" altLang="bg-BG" sz="2800" baseline="30000"/>
              <a:t>-</a:t>
            </a:r>
            <a:r>
              <a:rPr lang="bg-BG" altLang="bg-BG" sz="2800"/>
              <a:t> and X- shown to the right.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250825" y="147638"/>
            <a:ext cx="8626475" cy="654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bg-BG" altLang="bg-BG" sz="2800" b="1" dirty="0" smtClean="0"/>
              <a:t> </a:t>
            </a:r>
            <a:r>
              <a:rPr lang="bg-BG" altLang="bg-BG" sz="2700" b="1" dirty="0" smtClean="0"/>
              <a:t>Electrical consequences of the Gibbs-Donnan equilibrium.</a:t>
            </a:r>
            <a:endParaRPr lang="bg-BG" altLang="bg-BG" sz="2700" dirty="0" smtClean="0"/>
          </a:p>
          <a:p>
            <a:pPr indent="354013" eaLnBrk="1" hangingPunct="1">
              <a:defRPr/>
            </a:pPr>
            <a:r>
              <a:rPr lang="bg-BG" altLang="bg-BG" sz="2600" dirty="0" smtClean="0"/>
              <a:t>Because K</a:t>
            </a:r>
            <a:r>
              <a:rPr lang="bg-BG" altLang="bg-BG" sz="2600" baseline="30000" dirty="0" smtClean="0"/>
              <a:t>+</a:t>
            </a:r>
            <a:r>
              <a:rPr lang="bg-BG" altLang="bg-BG" sz="2600" dirty="0" smtClean="0"/>
              <a:t> is twice as concentrated on side A as side B and Cl</a:t>
            </a:r>
            <a:r>
              <a:rPr lang="bg-BG" altLang="bg-BG" sz="2600" baseline="30000" dirty="0" smtClean="0"/>
              <a:t>-</a:t>
            </a:r>
            <a:r>
              <a:rPr lang="bg-BG" altLang="bg-BG" sz="2600" dirty="0" smtClean="0"/>
              <a:t> is two</a:t>
            </a:r>
            <a:r>
              <a:rPr lang="en-US" altLang="bg-BG" sz="2600" dirty="0" smtClean="0"/>
              <a:t> </a:t>
            </a:r>
            <a:r>
              <a:rPr lang="bg-BG" altLang="bg-BG" sz="2600" dirty="0" smtClean="0"/>
              <a:t>times more concentrated on B than A, if these two ions are to be in</a:t>
            </a:r>
            <a:r>
              <a:rPr lang="en-US" altLang="bg-BG" sz="2600" dirty="0" smtClean="0"/>
              <a:t> </a:t>
            </a:r>
            <a:r>
              <a:rPr lang="bg-BG" altLang="bg-BG" sz="2600" dirty="0" smtClean="0"/>
              <a:t>electrochemical equilibrium, there must be an electrical potential</a:t>
            </a:r>
            <a:r>
              <a:rPr lang="en-US" altLang="bg-BG" sz="2600" dirty="0" smtClean="0"/>
              <a:t> </a:t>
            </a:r>
            <a:r>
              <a:rPr lang="bg-BG" altLang="bg-BG" sz="2600" dirty="0" smtClean="0"/>
              <a:t>difference between A and B to balance the concentration forces. Using</a:t>
            </a:r>
            <a:r>
              <a:rPr lang="en-US" altLang="bg-BG" sz="2600" dirty="0" smtClean="0"/>
              <a:t> </a:t>
            </a:r>
            <a:r>
              <a:rPr lang="bg-BG" altLang="bg-BG" sz="2600" dirty="0" smtClean="0"/>
              <a:t>the Nernst Equation and taking log 2 = 0.3, we find that </a:t>
            </a:r>
            <a:r>
              <a:rPr lang="bg-BG" altLang="bg-BG" sz="2600" dirty="0" smtClean="0">
                <a:sym typeface="Symbol" pitchFamily="18" charset="2"/>
              </a:rPr>
              <a:t></a:t>
            </a:r>
            <a:r>
              <a:rPr lang="bg-BG" altLang="bg-BG" sz="2600" baseline="-25000" dirty="0" smtClean="0"/>
              <a:t>A</a:t>
            </a:r>
            <a:r>
              <a:rPr lang="bg-BG" altLang="bg-BG" sz="2600" dirty="0" smtClean="0"/>
              <a:t>-</a:t>
            </a:r>
            <a:r>
              <a:rPr lang="bg-BG" altLang="bg-BG" sz="2600" dirty="0" smtClean="0">
                <a:sym typeface="Symbol" pitchFamily="18" charset="2"/>
              </a:rPr>
              <a:t></a:t>
            </a:r>
            <a:r>
              <a:rPr lang="bg-BG" altLang="bg-BG" sz="2600" baseline="-25000" dirty="0" smtClean="0"/>
              <a:t>A</a:t>
            </a:r>
            <a:r>
              <a:rPr lang="bg-BG" altLang="bg-BG" sz="2600" dirty="0" smtClean="0"/>
              <a:t>=-18 mV will</a:t>
            </a:r>
            <a:r>
              <a:rPr lang="en-US" altLang="bg-BG" sz="2600" dirty="0" smtClean="0"/>
              <a:t> </a:t>
            </a:r>
            <a:r>
              <a:rPr lang="bg-BG" altLang="bg-BG" sz="2600" dirty="0" smtClean="0"/>
              <a:t>allow both K</a:t>
            </a:r>
            <a:r>
              <a:rPr lang="bg-BG" altLang="bg-BG" sz="2600" baseline="30000" dirty="0" smtClean="0"/>
              <a:t>+</a:t>
            </a:r>
            <a:r>
              <a:rPr lang="bg-BG" altLang="bg-BG" sz="2600" dirty="0" smtClean="0"/>
              <a:t> and Cl</a:t>
            </a:r>
            <a:r>
              <a:rPr lang="bg-BG" altLang="bg-BG" sz="2600" baseline="30000" dirty="0" smtClean="0"/>
              <a:t>-</a:t>
            </a:r>
            <a:r>
              <a:rPr lang="bg-BG" altLang="bg-BG" sz="2600" dirty="0" smtClean="0"/>
              <a:t> to be in equilibrium.</a:t>
            </a:r>
            <a:endParaRPr lang="en-US" altLang="bg-BG" sz="2600" dirty="0" smtClean="0"/>
          </a:p>
          <a:p>
            <a:pPr eaLnBrk="1" hangingPunct="1">
              <a:defRPr/>
            </a:pPr>
            <a:endParaRPr lang="en-US" altLang="bg-BG" sz="2600" b="1" dirty="0" smtClean="0"/>
          </a:p>
          <a:p>
            <a:pPr eaLnBrk="1" hangingPunct="1">
              <a:defRPr/>
            </a:pPr>
            <a:r>
              <a:rPr lang="bg-BG" altLang="bg-BG" sz="2600" b="1" dirty="0" smtClean="0"/>
              <a:t>Osmotic consequences of the Gibbs-Donnan equilibrium.</a:t>
            </a:r>
          </a:p>
          <a:p>
            <a:pPr eaLnBrk="1" hangingPunct="1">
              <a:defRPr/>
            </a:pPr>
            <a:r>
              <a:rPr lang="bg-BG" altLang="bg-BG" sz="2600" dirty="0" smtClean="0"/>
              <a:t>Note that the sum of [K</a:t>
            </a:r>
            <a:r>
              <a:rPr lang="bg-BG" altLang="bg-BG" sz="2600" baseline="30000" dirty="0" smtClean="0"/>
              <a:t>+</a:t>
            </a:r>
            <a:r>
              <a:rPr lang="bg-BG" altLang="bg-BG" sz="2600" dirty="0" smtClean="0"/>
              <a:t>] + [Cl</a:t>
            </a:r>
            <a:r>
              <a:rPr lang="bg-BG" altLang="bg-BG" sz="2600" baseline="30000" dirty="0" smtClean="0"/>
              <a:t>-</a:t>
            </a:r>
            <a:r>
              <a:rPr lang="bg-BG" altLang="bg-BG" sz="2600" dirty="0" smtClean="0"/>
              <a:t>] on side A is greater than that on side B. In</a:t>
            </a:r>
            <a:r>
              <a:rPr lang="en-US" altLang="bg-BG" sz="2600" dirty="0" smtClean="0"/>
              <a:t> </a:t>
            </a:r>
            <a:r>
              <a:rPr lang="bg-BG" altLang="bg-BG" sz="2600" dirty="0" smtClean="0"/>
              <a:t>addition, there is X</a:t>
            </a:r>
            <a:r>
              <a:rPr lang="bg-BG" altLang="bg-BG" sz="2600" baseline="30000" dirty="0" smtClean="0"/>
              <a:t>-</a:t>
            </a:r>
            <a:r>
              <a:rPr lang="bg-BG" altLang="bg-BG" sz="2600" dirty="0" smtClean="0"/>
              <a:t> on side A and not on side B. Both of these factors</a:t>
            </a:r>
            <a:r>
              <a:rPr lang="en-US" altLang="bg-BG" sz="2600" dirty="0" smtClean="0"/>
              <a:t> </a:t>
            </a:r>
            <a:r>
              <a:rPr lang="bg-BG" altLang="bg-BG" sz="2600" dirty="0" smtClean="0"/>
              <a:t>result in there being a greater osmotic pressure on side A than on B. If</a:t>
            </a:r>
            <a:r>
              <a:rPr lang="en-US" altLang="bg-BG" sz="2600" dirty="0" smtClean="0"/>
              <a:t> </a:t>
            </a:r>
            <a:r>
              <a:rPr lang="bg-BG" altLang="bg-BG" sz="2600" dirty="0" smtClean="0"/>
              <a:t>water is not restrained it will flow from B to 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88925" y="639763"/>
            <a:ext cx="8820150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bg-BG" altLang="bg-BG" sz="2800" b="1"/>
              <a:t>How cells cope with the osmotic consequences of the Gibbs-</a:t>
            </a:r>
            <a:r>
              <a:rPr lang="en-US" altLang="bg-BG" sz="2800" b="1"/>
              <a:t> </a:t>
            </a:r>
            <a:r>
              <a:rPr lang="bg-BG" altLang="bg-BG" sz="2800" b="1"/>
              <a:t>Donnan Equilibrium?</a:t>
            </a:r>
            <a:endParaRPr lang="en-US" altLang="bg-BG" sz="2800" b="1"/>
          </a:p>
          <a:p>
            <a:pPr eaLnBrk="1" hangingPunct="1">
              <a:lnSpc>
                <a:spcPct val="11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bg-BG" altLang="bg-BG" sz="2800" b="1"/>
              <a:t> </a:t>
            </a:r>
            <a:r>
              <a:rPr lang="bg-BG" altLang="bg-BG" sz="2800"/>
              <a:t>Plant cells have a rigid cell wall that allows them</a:t>
            </a:r>
            <a:r>
              <a:rPr lang="en-US" altLang="bg-BG" sz="2800"/>
              <a:t> </a:t>
            </a:r>
            <a:r>
              <a:rPr lang="bg-BG" altLang="bg-BG" sz="2800"/>
              <a:t>to build up a high intracellular hydrostatic pressure. </a:t>
            </a:r>
            <a:endParaRPr lang="en-US" altLang="bg-BG" sz="2800"/>
          </a:p>
          <a:p>
            <a:pPr eaLnBrk="1" hangingPunct="1">
              <a:lnSpc>
                <a:spcPct val="11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bg-BG" altLang="bg-BG" sz="2800"/>
              <a:t>Animal cells do not</a:t>
            </a:r>
            <a:r>
              <a:rPr lang="en-US" altLang="bg-BG" sz="2800"/>
              <a:t> </a:t>
            </a:r>
            <a:r>
              <a:rPr lang="bg-BG" altLang="bg-BG" sz="2800"/>
              <a:t>have cell walls and cope by pumping some ions out of the cytoplasm. Na</a:t>
            </a:r>
            <a:r>
              <a:rPr lang="bg-BG" altLang="bg-BG" sz="2800" baseline="30000"/>
              <a:t>+</a:t>
            </a:r>
            <a:r>
              <a:rPr lang="en-US" altLang="bg-BG" sz="2800"/>
              <a:t> </a:t>
            </a:r>
            <a:r>
              <a:rPr lang="bg-BG" altLang="bg-BG" sz="2800"/>
              <a:t>is the principal ion pumped out, so that the Na</a:t>
            </a:r>
            <a:r>
              <a:rPr lang="bg-BG" altLang="bg-BG" sz="2800" baseline="30000"/>
              <a:t>+</a:t>
            </a:r>
            <a:r>
              <a:rPr lang="bg-BG" altLang="bg-BG" sz="2800"/>
              <a:t>,K</a:t>
            </a:r>
            <a:r>
              <a:rPr lang="bg-BG" altLang="bg-BG" sz="2800" baseline="30000"/>
              <a:t>+</a:t>
            </a:r>
            <a:r>
              <a:rPr lang="bg-BG" altLang="bg-BG" sz="2800"/>
              <a:t>- ATPase plays an</a:t>
            </a:r>
            <a:r>
              <a:rPr lang="en-US" altLang="bg-BG" sz="2800"/>
              <a:t> </a:t>
            </a:r>
            <a:r>
              <a:rPr lang="bg-BG" altLang="bg-BG" sz="2800"/>
              <a:t>important role in regulation of cell volume.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639</TotalTime>
  <Words>711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Maple</vt:lpstr>
      <vt:lpstr>Equation</vt:lpstr>
      <vt:lpstr>BIOELECTRICAL POTENTIALS</vt:lpstr>
      <vt:lpstr>1. Diffusion potential </vt:lpstr>
      <vt:lpstr>2. Membrane or equilibrium potential. The Nernst Equation </vt:lpstr>
      <vt:lpstr>3. Donnan potential and equilibrium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BIOELECTRICAL POTENTIALS</dc:title>
  <dc:creator>Administrator</dc:creator>
  <cp:lastModifiedBy>user</cp:lastModifiedBy>
  <cp:revision>31</cp:revision>
  <dcterms:created xsi:type="dcterms:W3CDTF">2006-11-07T13:49:22Z</dcterms:created>
  <dcterms:modified xsi:type="dcterms:W3CDTF">2016-10-12T15:51:55Z</dcterms:modified>
</cp:coreProperties>
</file>