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94" r:id="rId6"/>
    <p:sldId id="295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6FF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6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94" y="12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9472D9AA-4350-43D5-9769-9E357B397F2E}" type="datetimeFigureOut">
              <a:rPr lang="bg-BG"/>
              <a:pPr>
                <a:defRPr/>
              </a:pPr>
              <a:t>12.10.2016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B09B81A3-B9E4-48F8-91A1-51A94FC7DBC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78430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altLang="bg-BG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7AFE99-A5D8-4B24-B547-EE71B112DA8D}" type="slidenum">
              <a:rPr lang="bg-BG" altLang="bg-BG"/>
              <a:pPr eaLnBrk="1" hangingPunct="1"/>
              <a:t>4</a:t>
            </a:fld>
            <a:endParaRPr lang="bg-BG" alt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altLang="bg-BG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4904A1-59C0-46FF-8D7F-936C4D6E66F3}" type="slidenum">
              <a:rPr lang="bg-BG" altLang="bg-BG"/>
              <a:pPr eaLnBrk="1" hangingPunct="1"/>
              <a:t>7</a:t>
            </a:fld>
            <a:endParaRPr lang="bg-BG" alt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bg-BG" altLang="bg-BG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bg-BG" altLang="bg-BG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bg-BG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-1"/>
              <a:ext cx="816" cy="3976"/>
              <a:chOff x="4944" y="-1"/>
              <a:chExt cx="816" cy="3976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-1"/>
                <a:ext cx="480" cy="1432"/>
                <a:chOff x="5280" y="-1"/>
                <a:chExt cx="480" cy="1432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6" y="-2"/>
                  <a:ext cx="174" cy="176"/>
                  <a:chOff x="1677" y="323"/>
                  <a:chExt cx="1690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77" y="323"/>
                    <a:ext cx="1690" cy="2560"/>
                    <a:chOff x="167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43" y="323"/>
                      <a:ext cx="1234" cy="2560"/>
                    </a:xfrm>
                    <a:custGeom>
                      <a:avLst/>
                      <a:gdLst>
                        <a:gd name="T0" fmla="*/ 344 w 1231"/>
                        <a:gd name="T1" fmla="*/ 283 h 2560"/>
                        <a:gd name="T2" fmla="*/ 422 w 1231"/>
                        <a:gd name="T3" fmla="*/ 115 h 2560"/>
                        <a:gd name="T4" fmla="*/ 590 w 1231"/>
                        <a:gd name="T5" fmla="*/ 7 h 2560"/>
                        <a:gd name="T6" fmla="*/ 909 w 1231"/>
                        <a:gd name="T7" fmla="*/ 61 h 2560"/>
                        <a:gd name="T8" fmla="*/ 1072 w 1231"/>
                        <a:gd name="T9" fmla="*/ 349 h 2560"/>
                        <a:gd name="T10" fmla="*/ 993 w 1231"/>
                        <a:gd name="T11" fmla="*/ 769 h 2560"/>
                        <a:gd name="T12" fmla="*/ 957 w 1231"/>
                        <a:gd name="T13" fmla="*/ 943 h 2560"/>
                        <a:gd name="T14" fmla="*/ 1126 w 1231"/>
                        <a:gd name="T15" fmla="*/ 1075 h 2560"/>
                        <a:gd name="T16" fmla="*/ 1252 w 1231"/>
                        <a:gd name="T17" fmla="*/ 1525 h 2560"/>
                        <a:gd name="T18" fmla="*/ 1144 w 1231"/>
                        <a:gd name="T19" fmla="*/ 1969 h 2560"/>
                        <a:gd name="T20" fmla="*/ 921 w 1231"/>
                        <a:gd name="T21" fmla="*/ 2077 h 2560"/>
                        <a:gd name="T22" fmla="*/ 735 w 1231"/>
                        <a:gd name="T23" fmla="*/ 2059 h 2560"/>
                        <a:gd name="T24" fmla="*/ 669 w 1231"/>
                        <a:gd name="T25" fmla="*/ 2251 h 2560"/>
                        <a:gd name="T26" fmla="*/ 536 w 1231"/>
                        <a:gd name="T27" fmla="*/ 2527 h 2560"/>
                        <a:gd name="T28" fmla="*/ 218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66 w 1231"/>
                        <a:gd name="T37" fmla="*/ 1513 h 2560"/>
                        <a:gd name="T38" fmla="*/ 224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46 w 1231"/>
                        <a:gd name="T45" fmla="*/ 2431 h 2560"/>
                        <a:gd name="T46" fmla="*/ 602 w 1231"/>
                        <a:gd name="T47" fmla="*/ 2227 h 2560"/>
                        <a:gd name="T48" fmla="*/ 584 w 1231"/>
                        <a:gd name="T49" fmla="*/ 1807 h 2560"/>
                        <a:gd name="T50" fmla="*/ 500 w 1231"/>
                        <a:gd name="T51" fmla="*/ 1531 h 2560"/>
                        <a:gd name="T52" fmla="*/ 542 w 1231"/>
                        <a:gd name="T53" fmla="*/ 1459 h 2560"/>
                        <a:gd name="T54" fmla="*/ 639 w 1231"/>
                        <a:gd name="T55" fmla="*/ 1633 h 2560"/>
                        <a:gd name="T56" fmla="*/ 735 w 1231"/>
                        <a:gd name="T57" fmla="*/ 1933 h 2560"/>
                        <a:gd name="T58" fmla="*/ 981 w 1231"/>
                        <a:gd name="T59" fmla="*/ 1963 h 2560"/>
                        <a:gd name="T60" fmla="*/ 1156 w 1231"/>
                        <a:gd name="T61" fmla="*/ 1687 h 2560"/>
                        <a:gd name="T62" fmla="*/ 1138 w 1231"/>
                        <a:gd name="T63" fmla="*/ 1273 h 2560"/>
                        <a:gd name="T64" fmla="*/ 897 w 1231"/>
                        <a:gd name="T65" fmla="*/ 1057 h 2560"/>
                        <a:gd name="T66" fmla="*/ 693 w 1231"/>
                        <a:gd name="T67" fmla="*/ 1129 h 2560"/>
                        <a:gd name="T68" fmla="*/ 584 w 1231"/>
                        <a:gd name="T69" fmla="*/ 1117 h 2560"/>
                        <a:gd name="T70" fmla="*/ 633 w 1231"/>
                        <a:gd name="T71" fmla="*/ 1033 h 2560"/>
                        <a:gd name="T72" fmla="*/ 825 w 1231"/>
                        <a:gd name="T73" fmla="*/ 937 h 2560"/>
                        <a:gd name="T74" fmla="*/ 963 w 1231"/>
                        <a:gd name="T75" fmla="*/ 613 h 2560"/>
                        <a:gd name="T76" fmla="*/ 897 w 1231"/>
                        <a:gd name="T77" fmla="*/ 175 h 2560"/>
                        <a:gd name="T78" fmla="*/ 633 w 1231"/>
                        <a:gd name="T79" fmla="*/ 103 h 2560"/>
                        <a:gd name="T80" fmla="*/ 398 w 1231"/>
                        <a:gd name="T81" fmla="*/ 355 h 2560"/>
                        <a:gd name="T82" fmla="*/ 410 w 1231"/>
                        <a:gd name="T83" fmla="*/ 763 h 2560"/>
                        <a:gd name="T84" fmla="*/ 350 w 1231"/>
                        <a:gd name="T85" fmla="*/ 949 h 2560"/>
                        <a:gd name="T86" fmla="*/ 296 w 1231"/>
                        <a:gd name="T87" fmla="*/ 685 h 2560"/>
                        <a:gd name="T88" fmla="*/ 314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87" y="381"/>
                      <a:ext cx="864" cy="2065"/>
                    </a:xfrm>
                    <a:custGeom>
                      <a:avLst/>
                      <a:gdLst>
                        <a:gd name="T0" fmla="*/ 778 w 865"/>
                        <a:gd name="T1" fmla="*/ 516 h 2071"/>
                        <a:gd name="T2" fmla="*/ 790 w 865"/>
                        <a:gd name="T3" fmla="*/ 343 h 2071"/>
                        <a:gd name="T4" fmla="*/ 856 w 865"/>
                        <a:gd name="T5" fmla="*/ 199 h 2071"/>
                        <a:gd name="T6" fmla="*/ 802 w 865"/>
                        <a:gd name="T7" fmla="*/ 211 h 2071"/>
                        <a:gd name="T8" fmla="*/ 742 w 865"/>
                        <a:gd name="T9" fmla="*/ 211 h 2071"/>
                        <a:gd name="T10" fmla="*/ 676 w 865"/>
                        <a:gd name="T11" fmla="*/ 116 h 2071"/>
                        <a:gd name="T12" fmla="*/ 604 w 865"/>
                        <a:gd name="T13" fmla="*/ 32 h 2071"/>
                        <a:gd name="T14" fmla="*/ 502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199 h 2071"/>
                        <a:gd name="T22" fmla="*/ 119 w 865"/>
                        <a:gd name="T23" fmla="*/ 397 h 2071"/>
                        <a:gd name="T24" fmla="*/ 131 w 865"/>
                        <a:gd name="T25" fmla="*/ 576 h 2071"/>
                        <a:gd name="T26" fmla="*/ 173 w 865"/>
                        <a:gd name="T27" fmla="*/ 768 h 2071"/>
                        <a:gd name="T28" fmla="*/ 197 w 865"/>
                        <a:gd name="T29" fmla="*/ 863 h 2071"/>
                        <a:gd name="T30" fmla="*/ 167 w 865"/>
                        <a:gd name="T31" fmla="*/ 965 h 2071"/>
                        <a:gd name="T32" fmla="*/ 65 w 865"/>
                        <a:gd name="T33" fmla="*/ 1103 h 2071"/>
                        <a:gd name="T34" fmla="*/ 17 w 865"/>
                        <a:gd name="T35" fmla="*/ 1270 h 2071"/>
                        <a:gd name="T36" fmla="*/ 5 w 865"/>
                        <a:gd name="T37" fmla="*/ 1522 h 2071"/>
                        <a:gd name="T38" fmla="*/ 47 w 865"/>
                        <a:gd name="T39" fmla="*/ 1713 h 2071"/>
                        <a:gd name="T40" fmla="*/ 131 w 865"/>
                        <a:gd name="T41" fmla="*/ 1863 h 2071"/>
                        <a:gd name="T42" fmla="*/ 299 w 865"/>
                        <a:gd name="T43" fmla="*/ 1946 h 2071"/>
                        <a:gd name="T44" fmla="*/ 425 w 865"/>
                        <a:gd name="T45" fmla="*/ 1940 h 2071"/>
                        <a:gd name="T46" fmla="*/ 460 w 865"/>
                        <a:gd name="T47" fmla="*/ 1952 h 2071"/>
                        <a:gd name="T48" fmla="*/ 490 w 865"/>
                        <a:gd name="T49" fmla="*/ 2024 h 2071"/>
                        <a:gd name="T50" fmla="*/ 490 w 865"/>
                        <a:gd name="T51" fmla="*/ 1922 h 2071"/>
                        <a:gd name="T52" fmla="*/ 550 w 865"/>
                        <a:gd name="T53" fmla="*/ 1743 h 2071"/>
                        <a:gd name="T54" fmla="*/ 610 w 865"/>
                        <a:gd name="T55" fmla="*/ 1623 h 2071"/>
                        <a:gd name="T56" fmla="*/ 574 w 865"/>
                        <a:gd name="T57" fmla="*/ 1665 h 2071"/>
                        <a:gd name="T58" fmla="*/ 508 w 865"/>
                        <a:gd name="T59" fmla="*/ 1785 h 2071"/>
                        <a:gd name="T60" fmla="*/ 407 w 865"/>
                        <a:gd name="T61" fmla="*/ 1868 h 2071"/>
                        <a:gd name="T62" fmla="*/ 269 w 865"/>
                        <a:gd name="T63" fmla="*/ 1863 h 2071"/>
                        <a:gd name="T64" fmla="*/ 179 w 865"/>
                        <a:gd name="T65" fmla="*/ 1779 h 2071"/>
                        <a:gd name="T66" fmla="*/ 113 w 865"/>
                        <a:gd name="T67" fmla="*/ 1605 h 2071"/>
                        <a:gd name="T68" fmla="*/ 107 w 865"/>
                        <a:gd name="T69" fmla="*/ 1366 h 2071"/>
                        <a:gd name="T70" fmla="*/ 137 w 865"/>
                        <a:gd name="T71" fmla="*/ 1169 h 2071"/>
                        <a:gd name="T72" fmla="*/ 203 w 865"/>
                        <a:gd name="T73" fmla="*/ 1049 h 2071"/>
                        <a:gd name="T74" fmla="*/ 323 w 865"/>
                        <a:gd name="T75" fmla="*/ 1001 h 2071"/>
                        <a:gd name="T76" fmla="*/ 502 w 865"/>
                        <a:gd name="T77" fmla="*/ 1055 h 2071"/>
                        <a:gd name="T78" fmla="*/ 604 w 865"/>
                        <a:gd name="T79" fmla="*/ 1103 h 2071"/>
                        <a:gd name="T80" fmla="*/ 658 w 865"/>
                        <a:gd name="T81" fmla="*/ 1079 h 2071"/>
                        <a:gd name="T82" fmla="*/ 652 w 865"/>
                        <a:gd name="T83" fmla="*/ 1025 h 2071"/>
                        <a:gd name="T84" fmla="*/ 604 w 865"/>
                        <a:gd name="T85" fmla="*/ 983 h 2071"/>
                        <a:gd name="T86" fmla="*/ 490 w 865"/>
                        <a:gd name="T87" fmla="*/ 959 h 2071"/>
                        <a:gd name="T88" fmla="*/ 323 w 865"/>
                        <a:gd name="T89" fmla="*/ 875 h 2071"/>
                        <a:gd name="T90" fmla="*/ 233 w 865"/>
                        <a:gd name="T91" fmla="*/ 666 h 2071"/>
                        <a:gd name="T92" fmla="*/ 209 w 865"/>
                        <a:gd name="T93" fmla="*/ 409 h 2071"/>
                        <a:gd name="T94" fmla="*/ 317 w 865"/>
                        <a:gd name="T95" fmla="*/ 170 h 2071"/>
                        <a:gd name="T96" fmla="*/ 478 w 865"/>
                        <a:gd name="T97" fmla="*/ 110 h 2071"/>
                        <a:gd name="T98" fmla="*/ 610 w 865"/>
                        <a:gd name="T99" fmla="*/ 164 h 2071"/>
                        <a:gd name="T100" fmla="*/ 700 w 865"/>
                        <a:gd name="T101" fmla="*/ 283 h 2071"/>
                        <a:gd name="T102" fmla="*/ 730 w 865"/>
                        <a:gd name="T103" fmla="*/ 421 h 2071"/>
                        <a:gd name="T104" fmla="*/ 766 w 865"/>
                        <a:gd name="T105" fmla="*/ 588 h 2071"/>
                        <a:gd name="T106" fmla="*/ 802 w 865"/>
                        <a:gd name="T107" fmla="*/ 570 h 2071"/>
                        <a:gd name="T108" fmla="*/ 778 w 865"/>
                        <a:gd name="T109" fmla="*/ 516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xtLst/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g-BG" altLang="bg-BG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29" y="745"/>
                    <a:ext cx="262" cy="524"/>
                  </a:xfrm>
                  <a:custGeom>
                    <a:avLst/>
                    <a:gdLst>
                      <a:gd name="T0" fmla="*/ 3 w 266"/>
                      <a:gd name="T1" fmla="*/ 504 h 521"/>
                      <a:gd name="T2" fmla="*/ 27 w 266"/>
                      <a:gd name="T3" fmla="*/ 287 h 521"/>
                      <a:gd name="T4" fmla="*/ 98 w 266"/>
                      <a:gd name="T5" fmla="*/ 45 h 521"/>
                      <a:gd name="T6" fmla="*/ 163 w 266"/>
                      <a:gd name="T7" fmla="*/ 3 h 521"/>
                      <a:gd name="T8" fmla="*/ 214 w 266"/>
                      <a:gd name="T9" fmla="*/ 39 h 521"/>
                      <a:gd name="T10" fmla="*/ 233 w 266"/>
                      <a:gd name="T11" fmla="*/ 136 h 521"/>
                      <a:gd name="T12" fmla="*/ 186 w 266"/>
                      <a:gd name="T13" fmla="*/ 287 h 521"/>
                      <a:gd name="T14" fmla="*/ 95 w 266"/>
                      <a:gd name="T15" fmla="*/ 498 h 521"/>
                      <a:gd name="T16" fmla="*/ 38 w 266"/>
                      <a:gd name="T17" fmla="*/ 522 h 521"/>
                      <a:gd name="T18" fmla="*/ 3 w 266"/>
                      <a:gd name="T19" fmla="*/ 504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97" y="1588"/>
                    <a:ext cx="398" cy="349"/>
                  </a:xfrm>
                  <a:custGeom>
                    <a:avLst/>
                    <a:gdLst>
                      <a:gd name="T0" fmla="*/ 114 w 392"/>
                      <a:gd name="T1" fmla="*/ 241 h 340"/>
                      <a:gd name="T2" fmla="*/ 16 w 392"/>
                      <a:gd name="T3" fmla="*/ 104 h 340"/>
                      <a:gd name="T4" fmla="*/ 4 w 392"/>
                      <a:gd name="T5" fmla="*/ 52 h 340"/>
                      <a:gd name="T6" fmla="*/ 28 w 392"/>
                      <a:gd name="T7" fmla="*/ 3 h 340"/>
                      <a:gd name="T8" fmla="*/ 144 w 392"/>
                      <a:gd name="T9" fmla="*/ 34 h 340"/>
                      <a:gd name="T10" fmla="*/ 278 w 392"/>
                      <a:gd name="T11" fmla="*/ 89 h 340"/>
                      <a:gd name="T12" fmla="*/ 406 w 392"/>
                      <a:gd name="T13" fmla="*/ 191 h 340"/>
                      <a:gd name="T14" fmla="*/ 430 w 392"/>
                      <a:gd name="T15" fmla="*/ 327 h 340"/>
                      <a:gd name="T16" fmla="*/ 378 w 392"/>
                      <a:gd name="T17" fmla="*/ 400 h 340"/>
                      <a:gd name="T18" fmla="*/ 272 w 392"/>
                      <a:gd name="T19" fmla="*/ 379 h 340"/>
                      <a:gd name="T20" fmla="*/ 114 w 392"/>
                      <a:gd name="T21" fmla="*/ 24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44" y="1923"/>
                    <a:ext cx="146" cy="567"/>
                  </a:xfrm>
                  <a:custGeom>
                    <a:avLst/>
                    <a:gdLst>
                      <a:gd name="T0" fmla="*/ 15 w 151"/>
                      <a:gd name="T1" fmla="*/ 186 h 558"/>
                      <a:gd name="T2" fmla="*/ 35 w 151"/>
                      <a:gd name="T3" fmla="*/ 46 h 558"/>
                      <a:gd name="T4" fmla="*/ 52 w 151"/>
                      <a:gd name="T5" fmla="*/ 3 h 558"/>
                      <a:gd name="T6" fmla="*/ 86 w 151"/>
                      <a:gd name="T7" fmla="*/ 27 h 558"/>
                      <a:gd name="T8" fmla="*/ 109 w 151"/>
                      <a:gd name="T9" fmla="*/ 186 h 558"/>
                      <a:gd name="T10" fmla="*/ 114 w 151"/>
                      <a:gd name="T11" fmla="*/ 473 h 558"/>
                      <a:gd name="T12" fmla="*/ 75 w 151"/>
                      <a:gd name="T13" fmla="*/ 607 h 558"/>
                      <a:gd name="T14" fmla="*/ 17 w 151"/>
                      <a:gd name="T15" fmla="*/ 574 h 558"/>
                      <a:gd name="T16" fmla="*/ 0 w 151"/>
                      <a:gd name="T17" fmla="*/ 351 h 558"/>
                      <a:gd name="T18" fmla="*/ 15 w 151"/>
                      <a:gd name="T19" fmla="*/ 186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>
                      <a:gd name="T0" fmla="*/ 168 w 392"/>
                      <a:gd name="T1" fmla="*/ 54 h 253"/>
                      <a:gd name="T2" fmla="*/ 293 w 392"/>
                      <a:gd name="T3" fmla="*/ 19 h 253"/>
                      <a:gd name="T4" fmla="*/ 346 w 392"/>
                      <a:gd name="T5" fmla="*/ 7 h 253"/>
                      <a:gd name="T6" fmla="*/ 364 w 392"/>
                      <a:gd name="T7" fmla="*/ 54 h 253"/>
                      <a:gd name="T8" fmla="*/ 311 w 392"/>
                      <a:gd name="T9" fmla="*/ 112 h 253"/>
                      <a:gd name="T10" fmla="*/ 186 w 392"/>
                      <a:gd name="T11" fmla="*/ 188 h 253"/>
                      <a:gd name="T12" fmla="*/ 37 w 392"/>
                      <a:gd name="T13" fmla="*/ 209 h 253"/>
                      <a:gd name="T14" fmla="*/ 1 w 392"/>
                      <a:gd name="T15" fmla="*/ 159 h 253"/>
                      <a:gd name="T16" fmla="*/ 43 w 392"/>
                      <a:gd name="T17" fmla="*/ 97 h 253"/>
                      <a:gd name="T18" fmla="*/ 168 w 392"/>
                      <a:gd name="T19" fmla="*/ 54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5" y="934"/>
                    <a:ext cx="233" cy="378"/>
                  </a:xfrm>
                  <a:custGeom>
                    <a:avLst/>
                    <a:gdLst>
                      <a:gd name="T0" fmla="*/ 67 w 238"/>
                      <a:gd name="T1" fmla="*/ 234 h 386"/>
                      <a:gd name="T2" fmla="*/ 23 w 238"/>
                      <a:gd name="T3" fmla="*/ 165 h 386"/>
                      <a:gd name="T4" fmla="*/ 0 w 238"/>
                      <a:gd name="T5" fmla="*/ 82 h 386"/>
                      <a:gd name="T6" fmla="*/ 23 w 238"/>
                      <a:gd name="T7" fmla="*/ 12 h 386"/>
                      <a:gd name="T8" fmla="*/ 105 w 238"/>
                      <a:gd name="T9" fmla="*/ 24 h 386"/>
                      <a:gd name="T10" fmla="*/ 155 w 238"/>
                      <a:gd name="T11" fmla="*/ 114 h 386"/>
                      <a:gd name="T12" fmla="*/ 202 w 238"/>
                      <a:gd name="T13" fmla="*/ 264 h 386"/>
                      <a:gd name="T14" fmla="*/ 176 w 238"/>
                      <a:gd name="T15" fmla="*/ 326 h 386"/>
                      <a:gd name="T16" fmla="*/ 146 w 238"/>
                      <a:gd name="T17" fmla="*/ 306 h 386"/>
                      <a:gd name="T18" fmla="*/ 67 w 238"/>
                      <a:gd name="T19" fmla="*/ 234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bg-BG" altLang="bg-BG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endParaRPr lang="bg-BG"/>
            </a:p>
          </p:txBody>
        </p:sp>
      </p:grpSp>
      <p:sp>
        <p:nvSpPr>
          <p:cNvPr id="5177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bg-BG"/>
              <a:t>Click to edit Master title style</a:t>
            </a:r>
          </a:p>
        </p:txBody>
      </p:sp>
      <p:sp>
        <p:nvSpPr>
          <p:cNvPr id="5178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bg-BG"/>
              <a:t>Click to edit Master subtitle style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45E31-870C-448E-93A8-CE41A6EE87D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64434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59057-CE1B-4A3F-B443-F9054651FD8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4161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5E9B0-23B5-4018-BC77-1CB25BA6259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8994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F96E1-50AE-489C-8F7B-615FE140D05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9375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5E49-10E1-4329-B2E2-81A1BD05593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64352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CD4E0-D749-4330-AA6B-B9176CC5263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5026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F5BD4-F827-4D00-937F-D1734799696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6733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04531-095E-4251-A7EC-E8AFFBD9462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06689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562DC-0FC4-4040-8360-C275ABB938A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5947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3969D-4570-4650-B55B-FA88110CEDA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0570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A811C-2973-41B3-A304-F51684B8B5B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60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bg-BG" altLang="bg-BG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bg-BG" altLang="bg-BG" smtClean="0"/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bg-BG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43" y="323"/>
                      <a:ext cx="1234" cy="2560"/>
                    </a:xfrm>
                    <a:custGeom>
                      <a:avLst/>
                      <a:gdLst>
                        <a:gd name="T0" fmla="*/ 344 w 1231"/>
                        <a:gd name="T1" fmla="*/ 283 h 2560"/>
                        <a:gd name="T2" fmla="*/ 422 w 1231"/>
                        <a:gd name="T3" fmla="*/ 115 h 2560"/>
                        <a:gd name="T4" fmla="*/ 590 w 1231"/>
                        <a:gd name="T5" fmla="*/ 7 h 2560"/>
                        <a:gd name="T6" fmla="*/ 909 w 1231"/>
                        <a:gd name="T7" fmla="*/ 61 h 2560"/>
                        <a:gd name="T8" fmla="*/ 1072 w 1231"/>
                        <a:gd name="T9" fmla="*/ 349 h 2560"/>
                        <a:gd name="T10" fmla="*/ 993 w 1231"/>
                        <a:gd name="T11" fmla="*/ 769 h 2560"/>
                        <a:gd name="T12" fmla="*/ 957 w 1231"/>
                        <a:gd name="T13" fmla="*/ 943 h 2560"/>
                        <a:gd name="T14" fmla="*/ 1126 w 1231"/>
                        <a:gd name="T15" fmla="*/ 1075 h 2560"/>
                        <a:gd name="T16" fmla="*/ 1252 w 1231"/>
                        <a:gd name="T17" fmla="*/ 1525 h 2560"/>
                        <a:gd name="T18" fmla="*/ 1144 w 1231"/>
                        <a:gd name="T19" fmla="*/ 1969 h 2560"/>
                        <a:gd name="T20" fmla="*/ 921 w 1231"/>
                        <a:gd name="T21" fmla="*/ 2077 h 2560"/>
                        <a:gd name="T22" fmla="*/ 735 w 1231"/>
                        <a:gd name="T23" fmla="*/ 2059 h 2560"/>
                        <a:gd name="T24" fmla="*/ 669 w 1231"/>
                        <a:gd name="T25" fmla="*/ 2251 h 2560"/>
                        <a:gd name="T26" fmla="*/ 536 w 1231"/>
                        <a:gd name="T27" fmla="*/ 2527 h 2560"/>
                        <a:gd name="T28" fmla="*/ 218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66 w 1231"/>
                        <a:gd name="T37" fmla="*/ 1513 h 2560"/>
                        <a:gd name="T38" fmla="*/ 224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46 w 1231"/>
                        <a:gd name="T45" fmla="*/ 2431 h 2560"/>
                        <a:gd name="T46" fmla="*/ 602 w 1231"/>
                        <a:gd name="T47" fmla="*/ 2227 h 2560"/>
                        <a:gd name="T48" fmla="*/ 584 w 1231"/>
                        <a:gd name="T49" fmla="*/ 1807 h 2560"/>
                        <a:gd name="T50" fmla="*/ 500 w 1231"/>
                        <a:gd name="T51" fmla="*/ 1531 h 2560"/>
                        <a:gd name="T52" fmla="*/ 542 w 1231"/>
                        <a:gd name="T53" fmla="*/ 1459 h 2560"/>
                        <a:gd name="T54" fmla="*/ 639 w 1231"/>
                        <a:gd name="T55" fmla="*/ 1633 h 2560"/>
                        <a:gd name="T56" fmla="*/ 735 w 1231"/>
                        <a:gd name="T57" fmla="*/ 1933 h 2560"/>
                        <a:gd name="T58" fmla="*/ 981 w 1231"/>
                        <a:gd name="T59" fmla="*/ 1963 h 2560"/>
                        <a:gd name="T60" fmla="*/ 1156 w 1231"/>
                        <a:gd name="T61" fmla="*/ 1687 h 2560"/>
                        <a:gd name="T62" fmla="*/ 1138 w 1231"/>
                        <a:gd name="T63" fmla="*/ 1273 h 2560"/>
                        <a:gd name="T64" fmla="*/ 897 w 1231"/>
                        <a:gd name="T65" fmla="*/ 1057 h 2560"/>
                        <a:gd name="T66" fmla="*/ 693 w 1231"/>
                        <a:gd name="T67" fmla="*/ 1129 h 2560"/>
                        <a:gd name="T68" fmla="*/ 584 w 1231"/>
                        <a:gd name="T69" fmla="*/ 1117 h 2560"/>
                        <a:gd name="T70" fmla="*/ 633 w 1231"/>
                        <a:gd name="T71" fmla="*/ 1033 h 2560"/>
                        <a:gd name="T72" fmla="*/ 825 w 1231"/>
                        <a:gd name="T73" fmla="*/ 937 h 2560"/>
                        <a:gd name="T74" fmla="*/ 963 w 1231"/>
                        <a:gd name="T75" fmla="*/ 613 h 2560"/>
                        <a:gd name="T76" fmla="*/ 897 w 1231"/>
                        <a:gd name="T77" fmla="*/ 175 h 2560"/>
                        <a:gd name="T78" fmla="*/ 633 w 1231"/>
                        <a:gd name="T79" fmla="*/ 103 h 2560"/>
                        <a:gd name="T80" fmla="*/ 398 w 1231"/>
                        <a:gd name="T81" fmla="*/ 355 h 2560"/>
                        <a:gd name="T82" fmla="*/ 410 w 1231"/>
                        <a:gd name="T83" fmla="*/ 763 h 2560"/>
                        <a:gd name="T84" fmla="*/ 350 w 1231"/>
                        <a:gd name="T85" fmla="*/ 949 h 2560"/>
                        <a:gd name="T86" fmla="*/ 296 w 1231"/>
                        <a:gd name="T87" fmla="*/ 685 h 2560"/>
                        <a:gd name="T88" fmla="*/ 314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86" y="381"/>
                      <a:ext cx="865" cy="2065"/>
                    </a:xfrm>
                    <a:custGeom>
                      <a:avLst/>
                      <a:gdLst>
                        <a:gd name="T0" fmla="*/ 785 w 865"/>
                        <a:gd name="T1" fmla="*/ 516 h 2071"/>
                        <a:gd name="T2" fmla="*/ 797 w 865"/>
                        <a:gd name="T3" fmla="*/ 343 h 2071"/>
                        <a:gd name="T4" fmla="*/ 863 w 865"/>
                        <a:gd name="T5" fmla="*/ 199 h 2071"/>
                        <a:gd name="T6" fmla="*/ 809 w 865"/>
                        <a:gd name="T7" fmla="*/ 211 h 2071"/>
                        <a:gd name="T8" fmla="*/ 749 w 865"/>
                        <a:gd name="T9" fmla="*/ 211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199 h 2071"/>
                        <a:gd name="T22" fmla="*/ 119 w 865"/>
                        <a:gd name="T23" fmla="*/ 397 h 2071"/>
                        <a:gd name="T24" fmla="*/ 131 w 865"/>
                        <a:gd name="T25" fmla="*/ 576 h 2071"/>
                        <a:gd name="T26" fmla="*/ 173 w 865"/>
                        <a:gd name="T27" fmla="*/ 768 h 2071"/>
                        <a:gd name="T28" fmla="*/ 197 w 865"/>
                        <a:gd name="T29" fmla="*/ 863 h 2071"/>
                        <a:gd name="T30" fmla="*/ 167 w 865"/>
                        <a:gd name="T31" fmla="*/ 965 h 2071"/>
                        <a:gd name="T32" fmla="*/ 65 w 865"/>
                        <a:gd name="T33" fmla="*/ 1103 h 2071"/>
                        <a:gd name="T34" fmla="*/ 17 w 865"/>
                        <a:gd name="T35" fmla="*/ 1270 h 2071"/>
                        <a:gd name="T36" fmla="*/ 5 w 865"/>
                        <a:gd name="T37" fmla="*/ 1522 h 2071"/>
                        <a:gd name="T38" fmla="*/ 47 w 865"/>
                        <a:gd name="T39" fmla="*/ 1713 h 2071"/>
                        <a:gd name="T40" fmla="*/ 131 w 865"/>
                        <a:gd name="T41" fmla="*/ 1863 h 2071"/>
                        <a:gd name="T42" fmla="*/ 299 w 865"/>
                        <a:gd name="T43" fmla="*/ 1946 h 2071"/>
                        <a:gd name="T44" fmla="*/ 425 w 865"/>
                        <a:gd name="T45" fmla="*/ 1940 h 2071"/>
                        <a:gd name="T46" fmla="*/ 467 w 865"/>
                        <a:gd name="T47" fmla="*/ 1952 h 2071"/>
                        <a:gd name="T48" fmla="*/ 497 w 865"/>
                        <a:gd name="T49" fmla="*/ 2024 h 2071"/>
                        <a:gd name="T50" fmla="*/ 497 w 865"/>
                        <a:gd name="T51" fmla="*/ 1922 h 2071"/>
                        <a:gd name="T52" fmla="*/ 557 w 865"/>
                        <a:gd name="T53" fmla="*/ 1743 h 2071"/>
                        <a:gd name="T54" fmla="*/ 617 w 865"/>
                        <a:gd name="T55" fmla="*/ 1623 h 2071"/>
                        <a:gd name="T56" fmla="*/ 581 w 865"/>
                        <a:gd name="T57" fmla="*/ 1665 h 2071"/>
                        <a:gd name="T58" fmla="*/ 515 w 865"/>
                        <a:gd name="T59" fmla="*/ 1785 h 2071"/>
                        <a:gd name="T60" fmla="*/ 407 w 865"/>
                        <a:gd name="T61" fmla="*/ 1868 h 2071"/>
                        <a:gd name="T62" fmla="*/ 269 w 865"/>
                        <a:gd name="T63" fmla="*/ 1863 h 2071"/>
                        <a:gd name="T64" fmla="*/ 179 w 865"/>
                        <a:gd name="T65" fmla="*/ 1779 h 2071"/>
                        <a:gd name="T66" fmla="*/ 113 w 865"/>
                        <a:gd name="T67" fmla="*/ 1605 h 2071"/>
                        <a:gd name="T68" fmla="*/ 107 w 865"/>
                        <a:gd name="T69" fmla="*/ 1366 h 2071"/>
                        <a:gd name="T70" fmla="*/ 137 w 865"/>
                        <a:gd name="T71" fmla="*/ 1169 h 2071"/>
                        <a:gd name="T72" fmla="*/ 203 w 865"/>
                        <a:gd name="T73" fmla="*/ 1049 h 2071"/>
                        <a:gd name="T74" fmla="*/ 323 w 865"/>
                        <a:gd name="T75" fmla="*/ 1001 h 2071"/>
                        <a:gd name="T76" fmla="*/ 509 w 865"/>
                        <a:gd name="T77" fmla="*/ 1055 h 2071"/>
                        <a:gd name="T78" fmla="*/ 611 w 865"/>
                        <a:gd name="T79" fmla="*/ 1103 h 2071"/>
                        <a:gd name="T80" fmla="*/ 665 w 865"/>
                        <a:gd name="T81" fmla="*/ 1079 h 2071"/>
                        <a:gd name="T82" fmla="*/ 659 w 865"/>
                        <a:gd name="T83" fmla="*/ 1025 h 2071"/>
                        <a:gd name="T84" fmla="*/ 611 w 865"/>
                        <a:gd name="T85" fmla="*/ 983 h 2071"/>
                        <a:gd name="T86" fmla="*/ 497 w 865"/>
                        <a:gd name="T87" fmla="*/ 959 h 2071"/>
                        <a:gd name="T88" fmla="*/ 323 w 865"/>
                        <a:gd name="T89" fmla="*/ 875 h 2071"/>
                        <a:gd name="T90" fmla="*/ 233 w 865"/>
                        <a:gd name="T91" fmla="*/ 666 h 2071"/>
                        <a:gd name="T92" fmla="*/ 209 w 865"/>
                        <a:gd name="T93" fmla="*/ 409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83 h 2071"/>
                        <a:gd name="T102" fmla="*/ 737 w 865"/>
                        <a:gd name="T103" fmla="*/ 421 h 2071"/>
                        <a:gd name="T104" fmla="*/ 773 w 865"/>
                        <a:gd name="T105" fmla="*/ 588 h 2071"/>
                        <a:gd name="T106" fmla="*/ 809 w 865"/>
                        <a:gd name="T107" fmla="*/ 570 h 2071"/>
                        <a:gd name="T108" fmla="*/ 785 w 865"/>
                        <a:gd name="T109" fmla="*/ 516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bg-BG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xtLst/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bg-BG" altLang="bg-BG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629" y="745"/>
                    <a:ext cx="262" cy="524"/>
                  </a:xfrm>
                  <a:custGeom>
                    <a:avLst/>
                    <a:gdLst>
                      <a:gd name="T0" fmla="*/ 3 w 266"/>
                      <a:gd name="T1" fmla="*/ 504 h 521"/>
                      <a:gd name="T2" fmla="*/ 27 w 266"/>
                      <a:gd name="T3" fmla="*/ 287 h 521"/>
                      <a:gd name="T4" fmla="*/ 98 w 266"/>
                      <a:gd name="T5" fmla="*/ 45 h 521"/>
                      <a:gd name="T6" fmla="*/ 163 w 266"/>
                      <a:gd name="T7" fmla="*/ 3 h 521"/>
                      <a:gd name="T8" fmla="*/ 214 w 266"/>
                      <a:gd name="T9" fmla="*/ 39 h 521"/>
                      <a:gd name="T10" fmla="*/ 233 w 266"/>
                      <a:gd name="T11" fmla="*/ 136 h 521"/>
                      <a:gd name="T12" fmla="*/ 186 w 266"/>
                      <a:gd name="T13" fmla="*/ 287 h 521"/>
                      <a:gd name="T14" fmla="*/ 95 w 266"/>
                      <a:gd name="T15" fmla="*/ 498 h 521"/>
                      <a:gd name="T16" fmla="*/ 38 w 266"/>
                      <a:gd name="T17" fmla="*/ 522 h 521"/>
                      <a:gd name="T18" fmla="*/ 3 w 266"/>
                      <a:gd name="T19" fmla="*/ 504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97" y="1588"/>
                    <a:ext cx="398" cy="349"/>
                  </a:xfrm>
                  <a:custGeom>
                    <a:avLst/>
                    <a:gdLst>
                      <a:gd name="T0" fmla="*/ 114 w 392"/>
                      <a:gd name="T1" fmla="*/ 241 h 340"/>
                      <a:gd name="T2" fmla="*/ 16 w 392"/>
                      <a:gd name="T3" fmla="*/ 104 h 340"/>
                      <a:gd name="T4" fmla="*/ 4 w 392"/>
                      <a:gd name="T5" fmla="*/ 52 h 340"/>
                      <a:gd name="T6" fmla="*/ 28 w 392"/>
                      <a:gd name="T7" fmla="*/ 3 h 340"/>
                      <a:gd name="T8" fmla="*/ 144 w 392"/>
                      <a:gd name="T9" fmla="*/ 34 h 340"/>
                      <a:gd name="T10" fmla="*/ 278 w 392"/>
                      <a:gd name="T11" fmla="*/ 89 h 340"/>
                      <a:gd name="T12" fmla="*/ 406 w 392"/>
                      <a:gd name="T13" fmla="*/ 191 h 340"/>
                      <a:gd name="T14" fmla="*/ 430 w 392"/>
                      <a:gd name="T15" fmla="*/ 327 h 340"/>
                      <a:gd name="T16" fmla="*/ 378 w 392"/>
                      <a:gd name="T17" fmla="*/ 400 h 340"/>
                      <a:gd name="T18" fmla="*/ 272 w 392"/>
                      <a:gd name="T19" fmla="*/ 379 h 340"/>
                      <a:gd name="T20" fmla="*/ 114 w 392"/>
                      <a:gd name="T21" fmla="*/ 24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44" y="1923"/>
                    <a:ext cx="146" cy="567"/>
                  </a:xfrm>
                  <a:custGeom>
                    <a:avLst/>
                    <a:gdLst>
                      <a:gd name="T0" fmla="*/ 15 w 151"/>
                      <a:gd name="T1" fmla="*/ 186 h 558"/>
                      <a:gd name="T2" fmla="*/ 35 w 151"/>
                      <a:gd name="T3" fmla="*/ 46 h 558"/>
                      <a:gd name="T4" fmla="*/ 52 w 151"/>
                      <a:gd name="T5" fmla="*/ 3 h 558"/>
                      <a:gd name="T6" fmla="*/ 86 w 151"/>
                      <a:gd name="T7" fmla="*/ 27 h 558"/>
                      <a:gd name="T8" fmla="*/ 109 w 151"/>
                      <a:gd name="T9" fmla="*/ 186 h 558"/>
                      <a:gd name="T10" fmla="*/ 114 w 151"/>
                      <a:gd name="T11" fmla="*/ 473 h 558"/>
                      <a:gd name="T12" fmla="*/ 75 w 151"/>
                      <a:gd name="T13" fmla="*/ 607 h 558"/>
                      <a:gd name="T14" fmla="*/ 17 w 151"/>
                      <a:gd name="T15" fmla="*/ 574 h 558"/>
                      <a:gd name="T16" fmla="*/ 0 w 151"/>
                      <a:gd name="T17" fmla="*/ 351 h 558"/>
                      <a:gd name="T18" fmla="*/ 15 w 151"/>
                      <a:gd name="T19" fmla="*/ 186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>
                      <a:gd name="T0" fmla="*/ 168 w 392"/>
                      <a:gd name="T1" fmla="*/ 54 h 253"/>
                      <a:gd name="T2" fmla="*/ 293 w 392"/>
                      <a:gd name="T3" fmla="*/ 19 h 253"/>
                      <a:gd name="T4" fmla="*/ 346 w 392"/>
                      <a:gd name="T5" fmla="*/ 7 h 253"/>
                      <a:gd name="T6" fmla="*/ 364 w 392"/>
                      <a:gd name="T7" fmla="*/ 54 h 253"/>
                      <a:gd name="T8" fmla="*/ 311 w 392"/>
                      <a:gd name="T9" fmla="*/ 112 h 253"/>
                      <a:gd name="T10" fmla="*/ 186 w 392"/>
                      <a:gd name="T11" fmla="*/ 188 h 253"/>
                      <a:gd name="T12" fmla="*/ 37 w 392"/>
                      <a:gd name="T13" fmla="*/ 209 h 253"/>
                      <a:gd name="T14" fmla="*/ 1 w 392"/>
                      <a:gd name="T15" fmla="*/ 159 h 253"/>
                      <a:gd name="T16" fmla="*/ 43 w 392"/>
                      <a:gd name="T17" fmla="*/ 97 h 253"/>
                      <a:gd name="T18" fmla="*/ 168 w 392"/>
                      <a:gd name="T19" fmla="*/ 54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>
                      <a:gd name="T0" fmla="*/ 67 w 238"/>
                      <a:gd name="T1" fmla="*/ 234 h 386"/>
                      <a:gd name="T2" fmla="*/ 23 w 238"/>
                      <a:gd name="T3" fmla="*/ 165 h 386"/>
                      <a:gd name="T4" fmla="*/ 0 w 238"/>
                      <a:gd name="T5" fmla="*/ 82 h 386"/>
                      <a:gd name="T6" fmla="*/ 23 w 238"/>
                      <a:gd name="T7" fmla="*/ 12 h 386"/>
                      <a:gd name="T8" fmla="*/ 105 w 238"/>
                      <a:gd name="T9" fmla="*/ 24 h 386"/>
                      <a:gd name="T10" fmla="*/ 155 w 238"/>
                      <a:gd name="T11" fmla="*/ 114 h 386"/>
                      <a:gd name="T12" fmla="*/ 202 w 238"/>
                      <a:gd name="T13" fmla="*/ 264 h 386"/>
                      <a:gd name="T14" fmla="*/ 176 w 238"/>
                      <a:gd name="T15" fmla="*/ 326 h 386"/>
                      <a:gd name="T16" fmla="*/ 146 w 238"/>
                      <a:gd name="T17" fmla="*/ 306 h 386"/>
                      <a:gd name="T18" fmla="*/ 67 w 238"/>
                      <a:gd name="T19" fmla="*/ 234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4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4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414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bg-BG" altLang="bg-BG" smtClean="0"/>
            </a:p>
          </p:txBody>
        </p:sp>
        <p:sp>
          <p:nvSpPr>
            <p:cNvPr id="415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endParaRPr lang="bg-BG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Click to edit Master text styles</a:t>
            </a:r>
          </a:p>
          <a:p>
            <a:pPr lvl="1"/>
            <a:r>
              <a:rPr lang="bg-BG" altLang="bg-BG" smtClean="0"/>
              <a:t>Second level</a:t>
            </a:r>
          </a:p>
          <a:p>
            <a:pPr lvl="2"/>
            <a:r>
              <a:rPr lang="bg-BG" altLang="bg-BG" smtClean="0"/>
              <a:t>Third level</a:t>
            </a:r>
          </a:p>
          <a:p>
            <a:pPr lvl="3"/>
            <a:r>
              <a:rPr lang="bg-BG" altLang="bg-BG" smtClean="0"/>
              <a:t>Fourth level</a:t>
            </a:r>
          </a:p>
          <a:p>
            <a:pPr lvl="4"/>
            <a:r>
              <a:rPr lang="bg-BG" altLang="bg-BG" smtClean="0"/>
              <a:t>Fifth level</a:t>
            </a:r>
          </a:p>
        </p:txBody>
      </p:sp>
      <p:sp>
        <p:nvSpPr>
          <p:cNvPr id="4155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156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157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97B670CA-32CA-4F12-976A-11CBF2720F0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7906" y="2492897"/>
            <a:ext cx="7256462" cy="2016223"/>
          </a:xfrm>
        </p:spPr>
        <p:txBody>
          <a:bodyPr/>
          <a:lstStyle/>
          <a:p>
            <a:pPr algn="ctr" eaLnBrk="1" hangingPunct="1">
              <a:defRPr/>
            </a:pPr>
            <a:r>
              <a:rPr lang="bg-BG" sz="4400" cap="small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resting membrane potential</a:t>
            </a:r>
            <a:endParaRPr lang="bg-BG" sz="6600" cap="small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2770" y="140898"/>
            <a:ext cx="543610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spc="50" dirty="0">
                <a:ln w="12700" cmpd="sng">
                  <a:solidFill>
                    <a:srgbClr val="000000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0000">
                    <a:tint val="1000"/>
                  </a:srgbClr>
                </a:solidFill>
                <a:effectLst>
                  <a:glow rad="53100">
                    <a:srgbClr val="000000">
                      <a:satMod val="180000"/>
                      <a:alpha val="30000"/>
                    </a:srgbClr>
                  </a:glow>
                </a:effectLst>
                <a:latin typeface="Tahoma" pitchFamily="34" charset="0"/>
              </a:rPr>
              <a:t>MEDICAL UNIVERSITY – PLEVEN</a:t>
            </a:r>
          </a:p>
          <a:p>
            <a:pPr algn="ctr"/>
            <a:r>
              <a:rPr lang="en-US" sz="2400" b="1" spc="50" dirty="0">
                <a:ln w="12700" cmpd="sng">
                  <a:solidFill>
                    <a:srgbClr val="000000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0000">
                    <a:tint val="1000"/>
                  </a:srgbClr>
                </a:solidFill>
                <a:effectLst>
                  <a:glow rad="53100">
                    <a:srgbClr val="000000">
                      <a:satMod val="180000"/>
                      <a:alpha val="30000"/>
                    </a:srgbClr>
                  </a:glow>
                </a:effectLst>
                <a:latin typeface="Tahoma" pitchFamily="34" charset="0"/>
              </a:rPr>
              <a:t>FACULTY OF PHARMACY</a:t>
            </a:r>
          </a:p>
        </p:txBody>
      </p:sp>
      <p:sp>
        <p:nvSpPr>
          <p:cNvPr id="7" name="Rectangle 6"/>
          <p:cNvSpPr/>
          <p:nvPr/>
        </p:nvSpPr>
        <p:spPr>
          <a:xfrm>
            <a:off x="755576" y="992922"/>
            <a:ext cx="69263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2000" b="1" cap="all" dirty="0">
                <a:solidFill>
                  <a:srgbClr val="FFEFE7"/>
                </a:solidFill>
              </a:rPr>
              <a:t>DIVISION OF PHYSICS AND BIOPHYSICS, higher</a:t>
            </a:r>
          </a:p>
          <a:p>
            <a:pPr algn="r"/>
            <a:r>
              <a:rPr lang="en-US" sz="2000" b="1" cap="all" dirty="0">
                <a:solidFill>
                  <a:srgbClr val="FFEFE7"/>
                </a:solidFill>
              </a:rPr>
              <a:t> mathematics and information technologies</a:t>
            </a:r>
            <a:endParaRPr lang="en-US" sz="2000" b="1" spc="50" dirty="0">
              <a:ln w="12700" cmpd="sng">
                <a:solidFill>
                  <a:srgbClr val="000000">
                    <a:satMod val="120000"/>
                    <a:shade val="80000"/>
                  </a:srgbClr>
                </a:solidFill>
                <a:prstDash val="solid"/>
              </a:ln>
              <a:solidFill>
                <a:srgbClr val="FFEFE7"/>
              </a:solidFill>
              <a:effectLst>
                <a:glow rad="53100">
                  <a:srgbClr val="000000">
                    <a:satMod val="180000"/>
                    <a:alpha val="30000"/>
                  </a:srgbClr>
                </a:glow>
              </a:effectLst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7219" y="2247255"/>
            <a:ext cx="2444901" cy="46166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LECTURE 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No13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4" y="62796"/>
            <a:ext cx="1408179" cy="138684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11300" y="4221088"/>
            <a:ext cx="64175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Generation </a:t>
            </a:r>
            <a:r>
              <a:rPr lang="en-US" sz="2400" dirty="0"/>
              <a:t>of </a:t>
            </a:r>
            <a:r>
              <a:rPr lang="en-US" sz="2400" dirty="0" smtClean="0"/>
              <a:t> resting membrane potential. The </a:t>
            </a:r>
            <a:r>
              <a:rPr lang="en-US" sz="2400" dirty="0"/>
              <a:t>Goldman and Thomas equations. Factors contributing to the resting potential</a:t>
            </a:r>
            <a:endParaRPr lang="bg-BG" sz="2400" i="1" dirty="0">
              <a:solidFill>
                <a:srgbClr val="FF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3728" y="6021288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7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M. </a:t>
            </a:r>
            <a:r>
              <a:rPr lang="en-US" sz="2800" b="1" dirty="0" err="1">
                <a:solidFill>
                  <a:srgbClr val="FFF7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Alexandrova</a:t>
            </a:r>
            <a:r>
              <a:rPr lang="en-US" sz="2800" b="1" dirty="0">
                <a:solidFill>
                  <a:srgbClr val="FFF7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DSc</a:t>
            </a:r>
            <a:endParaRPr lang="bg-BG" sz="2800" b="1" dirty="0">
              <a:solidFill>
                <a:srgbClr val="FFF7F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195736" y="5949280"/>
            <a:ext cx="42376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8"/>
          <p:cNvSpPr txBox="1">
            <a:spLocks noChangeArrowheads="1"/>
          </p:cNvSpPr>
          <p:nvPr/>
        </p:nvSpPr>
        <p:spPr bwMode="auto">
          <a:xfrm>
            <a:off x="250825" y="115888"/>
            <a:ext cx="7273925" cy="77104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bg-BG" sz="2500" dirty="0" smtClean="0">
                <a:solidFill>
                  <a:srgbClr val="FFFFFF"/>
                </a:solidFill>
                <a:latin typeface="Times New Roman" pitchFamily="18" charset="0"/>
              </a:rPr>
              <a:t>The calculated Nernstian potential for</a:t>
            </a:r>
            <a:r>
              <a:rPr lang="en-US" sz="25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500" dirty="0" smtClean="0">
                <a:solidFill>
                  <a:srgbClr val="FFFFFF"/>
                </a:solidFill>
                <a:latin typeface="Times New Roman" pitchFamily="18" charset="0"/>
              </a:rPr>
              <a:t>K, Na, and Cl establish the “</a:t>
            </a:r>
            <a:r>
              <a:rPr lang="bg-BG" sz="2500" dirty="0" smtClean="0">
                <a:solidFill>
                  <a:srgbClr val="FFFF00"/>
                </a:solidFill>
                <a:latin typeface="Times New Roman" pitchFamily="18" charset="0"/>
              </a:rPr>
              <a:t>boundary conditions</a:t>
            </a:r>
            <a:r>
              <a:rPr lang="bg-BG" sz="2500" dirty="0" smtClean="0">
                <a:solidFill>
                  <a:srgbClr val="FFFFFF"/>
                </a:solidFill>
                <a:latin typeface="Times New Roman" pitchFamily="18" charset="0"/>
              </a:rPr>
              <a:t>” for the</a:t>
            </a:r>
            <a:r>
              <a:rPr lang="en-US" sz="25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500" dirty="0" smtClean="0">
                <a:solidFill>
                  <a:srgbClr val="FFFFFF"/>
                </a:solidFill>
                <a:latin typeface="Times New Roman" pitchFamily="18" charset="0"/>
              </a:rPr>
              <a:t>electrical </a:t>
            </a:r>
            <a:r>
              <a:rPr lang="en-US" sz="2500" dirty="0" smtClean="0">
                <a:solidFill>
                  <a:srgbClr val="FFFFFF"/>
                </a:solidFill>
                <a:latin typeface="Times New Roman" pitchFamily="18" charset="0"/>
              </a:rPr>
              <a:t>potential difference </a:t>
            </a:r>
            <a:r>
              <a:rPr lang="bg-BG" sz="2500" dirty="0" smtClean="0">
                <a:solidFill>
                  <a:srgbClr val="FFFFFF"/>
                </a:solidFill>
                <a:latin typeface="Times New Roman" pitchFamily="18" charset="0"/>
              </a:rPr>
              <a:t>across the cell membrane; </a:t>
            </a:r>
            <a:endParaRPr lang="en-US" sz="2500" dirty="0" smtClean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bg-BG" sz="25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</a:rPr>
              <a:t>the</a:t>
            </a:r>
            <a:r>
              <a:rPr lang="bg-BG" sz="2500" dirty="0" smtClean="0">
                <a:solidFill>
                  <a:srgbClr val="FFFF00"/>
                </a:solidFill>
                <a:latin typeface="Times New Roman" pitchFamily="18" charset="0"/>
              </a:rPr>
              <a:t> cell cannot be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bg-BG" sz="2500" dirty="0" smtClean="0">
                <a:solidFill>
                  <a:srgbClr val="FFFF00"/>
                </a:solidFill>
                <a:latin typeface="Times New Roman" pitchFamily="18" charset="0"/>
              </a:rPr>
              <a:t>more negative than 92 mV or more positive tha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</a:rPr>
              <a:t>n</a:t>
            </a:r>
            <a:r>
              <a:rPr lang="bg-BG" sz="2500" dirty="0" smtClean="0">
                <a:solidFill>
                  <a:srgbClr val="FFFF00"/>
                </a:solidFill>
                <a:latin typeface="Times New Roman" pitchFamily="18" charset="0"/>
              </a:rPr>
              <a:t> 64 mV</a:t>
            </a:r>
            <a:r>
              <a:rPr lang="en-US" sz="25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500" dirty="0" smtClean="0">
                <a:solidFill>
                  <a:srgbClr val="FFFFFF"/>
                </a:solidFill>
                <a:latin typeface="Times New Roman" pitchFamily="18" charset="0"/>
              </a:rPr>
              <a:t> because there are no relevant chemical gradients</a:t>
            </a:r>
            <a:r>
              <a:rPr lang="en-US" sz="25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500" dirty="0" smtClean="0">
                <a:solidFill>
                  <a:srgbClr val="FFFFFF"/>
                </a:solidFill>
                <a:latin typeface="Times New Roman" pitchFamily="18" charset="0"/>
              </a:rPr>
              <a:t>sufficiently large to produce larger </a:t>
            </a:r>
            <a:r>
              <a:rPr lang="en-US" sz="2500" dirty="0" smtClean="0">
                <a:solidFill>
                  <a:srgbClr val="FFFFFF"/>
                </a:solidFill>
                <a:latin typeface="Times New Roman" pitchFamily="18" charset="0"/>
              </a:rPr>
              <a:t>voltage across the membrane</a:t>
            </a:r>
            <a:r>
              <a:rPr lang="bg-BG" sz="2500" dirty="0" smtClean="0">
                <a:solidFill>
                  <a:srgbClr val="FFFFFF"/>
                </a:solidFill>
                <a:latin typeface="Times New Roman" pitchFamily="18" charset="0"/>
              </a:rPr>
              <a:t>. </a:t>
            </a:r>
            <a:endParaRPr lang="en-US" sz="2500" dirty="0" smtClean="0">
              <a:solidFill>
                <a:srgbClr val="FFFFFF"/>
              </a:solidFill>
              <a:latin typeface="Times New Roman" pitchFamily="18" charset="0"/>
            </a:endParaRPr>
          </a:p>
          <a:p>
            <a:pPr indent="722313" eaLnBrk="1" hangingPunct="1">
              <a:spcBef>
                <a:spcPts val="1200"/>
              </a:spcBef>
              <a:defRPr/>
            </a:pPr>
            <a:r>
              <a:rPr lang="bg-BG" sz="2500" dirty="0" smtClean="0">
                <a:solidFill>
                  <a:srgbClr val="FFFFFF"/>
                </a:solidFill>
                <a:latin typeface="Times New Roman" pitchFamily="18" charset="0"/>
              </a:rPr>
              <a:t>At rest,</a:t>
            </a:r>
            <a:r>
              <a:rPr lang="en-US" sz="25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500" dirty="0" smtClean="0">
                <a:solidFill>
                  <a:srgbClr val="FFFFFF"/>
                </a:solidFill>
                <a:latin typeface="Times New Roman" pitchFamily="18" charset="0"/>
              </a:rPr>
              <a:t>the membrane permeability of most cells </a:t>
            </a:r>
            <a:r>
              <a:rPr lang="bg-BG" sz="2500" b="1" dirty="0" smtClean="0">
                <a:solidFill>
                  <a:srgbClr val="FFFF00"/>
                </a:solidFill>
                <a:latin typeface="Times New Roman" pitchFamily="18" charset="0"/>
              </a:rPr>
              <a:t>is</a:t>
            </a:r>
            <a:r>
              <a:rPr lang="en-US" sz="2500" b="1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bg-BG" sz="2500" b="1" dirty="0" smtClean="0">
                <a:solidFill>
                  <a:srgbClr val="FFFF00"/>
                </a:solidFill>
                <a:latin typeface="Times New Roman" pitchFamily="18" charset="0"/>
              </a:rPr>
              <a:t>greatest for K</a:t>
            </a:r>
            <a:r>
              <a:rPr lang="bg-BG" sz="2500" dirty="0" smtClean="0">
                <a:solidFill>
                  <a:srgbClr val="FFFFFF"/>
                </a:solidFill>
                <a:latin typeface="Times New Roman" pitchFamily="18" charset="0"/>
              </a:rPr>
              <a:t>, due to the activity of </a:t>
            </a:r>
            <a:r>
              <a:rPr lang="bg-BG" sz="2500" dirty="0">
                <a:solidFill>
                  <a:srgbClr val="66FF33"/>
                </a:solidFill>
                <a:latin typeface="Times New Roman" pitchFamily="18" charset="0"/>
              </a:rPr>
              <a:t>several distinct populations</a:t>
            </a:r>
            <a:r>
              <a:rPr lang="en-US" sz="2500" dirty="0">
                <a:solidFill>
                  <a:srgbClr val="66FF33"/>
                </a:solidFill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66FF33"/>
                </a:solidFill>
                <a:latin typeface="Times New Roman" pitchFamily="18" charset="0"/>
              </a:rPr>
              <a:t>of K channels constitutively </a:t>
            </a:r>
            <a:r>
              <a:rPr lang="bg-BG" sz="2500" dirty="0" smtClean="0">
                <a:solidFill>
                  <a:srgbClr val="66FF33"/>
                </a:solidFill>
                <a:latin typeface="Times New Roman" pitchFamily="18" charset="0"/>
              </a:rPr>
              <a:t>active </a:t>
            </a:r>
            <a:r>
              <a:rPr lang="bg-BG" sz="2500" dirty="0" smtClean="0">
                <a:solidFill>
                  <a:srgbClr val="FFFFFF"/>
                </a:solidFill>
                <a:latin typeface="Times New Roman" pitchFamily="18" charset="0"/>
              </a:rPr>
              <a:t>under normal resting conditions.</a:t>
            </a:r>
            <a:r>
              <a:rPr lang="en-US" sz="25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</a:p>
          <a:p>
            <a:pPr indent="722313" eaLnBrk="1" hangingPunct="1">
              <a:spcBef>
                <a:spcPts val="1200"/>
              </a:spcBef>
              <a:defRPr/>
            </a:pPr>
            <a:r>
              <a:rPr lang="bg-BG" sz="2500" dirty="0" smtClean="0">
                <a:solidFill>
                  <a:srgbClr val="FFFFFF"/>
                </a:solidFill>
                <a:latin typeface="Times New Roman" pitchFamily="18" charset="0"/>
              </a:rPr>
              <a:t>The relative contribution to the resting potential played by</a:t>
            </a:r>
            <a:r>
              <a:rPr lang="en-US" sz="25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500" dirty="0" smtClean="0">
                <a:solidFill>
                  <a:srgbClr val="FFFFFF"/>
                </a:solidFill>
                <a:latin typeface="Times New Roman" pitchFamily="18" charset="0"/>
              </a:rPr>
              <a:t>these channels varies with cell type</a:t>
            </a:r>
            <a:r>
              <a:rPr lang="en-US" sz="2500" dirty="0" smtClean="0">
                <a:solidFill>
                  <a:srgbClr val="FFFFFF"/>
                </a:solidFill>
                <a:latin typeface="Times New Roman" pitchFamily="18" charset="0"/>
              </a:rPr>
              <a:t>.</a:t>
            </a:r>
          </a:p>
          <a:p>
            <a:pPr indent="722313" eaLnBrk="1" hangingPunct="1">
              <a:spcBef>
                <a:spcPts val="1200"/>
              </a:spcBef>
              <a:defRPr/>
            </a:pPr>
            <a:r>
              <a:rPr lang="en-US" sz="2500" dirty="0" smtClean="0">
                <a:solidFill>
                  <a:srgbClr val="FFFFFF"/>
                </a:solidFill>
                <a:latin typeface="Times New Roman" pitchFamily="18" charset="0"/>
              </a:rPr>
              <a:t>I</a:t>
            </a:r>
            <a:r>
              <a:rPr lang="bg-BG" sz="2500" dirty="0" smtClean="0">
                <a:solidFill>
                  <a:srgbClr val="FFFFFF"/>
                </a:solidFill>
                <a:latin typeface="Times New Roman" pitchFamily="18" charset="0"/>
              </a:rPr>
              <a:t>n neurons relevant</a:t>
            </a:r>
            <a:r>
              <a:rPr lang="en-US" sz="25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500" dirty="0" smtClean="0">
                <a:solidFill>
                  <a:srgbClr val="FFFFFF"/>
                </a:solidFill>
                <a:latin typeface="Times New Roman" pitchFamily="18" charset="0"/>
              </a:rPr>
              <a:t>players include members of the family of </a:t>
            </a:r>
            <a:r>
              <a:rPr lang="bg-BG" sz="2500" dirty="0" smtClean="0">
                <a:solidFill>
                  <a:srgbClr val="FFFF00"/>
                </a:solidFill>
                <a:latin typeface="Times New Roman" pitchFamily="18" charset="0"/>
              </a:rPr>
              <a:t>inwardly rectifying</a:t>
            </a:r>
            <a:r>
              <a:rPr lang="en-US" sz="25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bg-BG" sz="2500" dirty="0" smtClean="0">
                <a:solidFill>
                  <a:srgbClr val="FFFF00"/>
                </a:solidFill>
                <a:latin typeface="Times New Roman" pitchFamily="18" charset="0"/>
              </a:rPr>
              <a:t>K channels </a:t>
            </a:r>
            <a:r>
              <a:rPr lang="bg-BG" sz="2500" dirty="0" smtClean="0">
                <a:solidFill>
                  <a:srgbClr val="FFFFFF"/>
                </a:solidFill>
                <a:latin typeface="Times New Roman" pitchFamily="18" charset="0"/>
              </a:rPr>
              <a:t>(KIR) and the K(2P) family of </a:t>
            </a:r>
            <a:r>
              <a:rPr lang="bg-BG" sz="2500" dirty="0" smtClean="0">
                <a:solidFill>
                  <a:srgbClr val="FFFF00"/>
                </a:solidFill>
                <a:latin typeface="Times New Roman" pitchFamily="18" charset="0"/>
              </a:rPr>
              <a:t>K “leak” channels</a:t>
            </a:r>
            <a:r>
              <a:rPr lang="bg-BG" sz="2500" dirty="0" smtClean="0">
                <a:solidFill>
                  <a:srgbClr val="FFFFFF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defRPr/>
            </a:pPr>
            <a:endParaRPr lang="bg-BG" sz="2500" dirty="0" smtClean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bg-BG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23850" y="103188"/>
            <a:ext cx="7488238" cy="647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722313">
              <a:defRPr/>
            </a:pP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combination of </a:t>
            </a:r>
            <a:r>
              <a:rPr lang="bg-BG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 outwardly directed K gradient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</a:t>
            </a:r>
            <a:r>
              <a:rPr lang="bg-BG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high resting permeability</a:t>
            </a:r>
            <a:r>
              <a:rPr lang="en-US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K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makes the interior of animal cells electrically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negative with respect to the external solution. </a:t>
            </a:r>
            <a:endParaRPr lang="en-US" sz="2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indent="722313">
              <a:spcBef>
                <a:spcPts val="1000"/>
              </a:spcBef>
              <a:defRPr/>
            </a:pPr>
            <a:r>
              <a:rPr lang="en-US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bg-BG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</a:t>
            </a:r>
            <a:r>
              <a:rPr lang="en-US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finite permeability of the membrane to Na</a:t>
            </a:r>
            <a:r>
              <a:rPr lang="en-US" sz="2600" baseline="30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  <a:r>
              <a:rPr lang="bg-BG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(and to Cl) prevents the membrane potential from ever actually</a:t>
            </a:r>
            <a:r>
              <a:rPr lang="en-US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reaching the Nernstian K</a:t>
            </a:r>
            <a:r>
              <a:rPr lang="en-US" sz="2600" baseline="30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+</a:t>
            </a:r>
            <a:r>
              <a:rPr lang="bg-BG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potential.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extent to which each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ion gradient influences the 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potential difference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 defined by the permeability of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membrane to each ion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(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Goldman equation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)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</a:t>
            </a:r>
            <a:endParaRPr lang="en-US" sz="2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indent="722313">
              <a:spcBef>
                <a:spcPts val="1000"/>
              </a:spcBef>
              <a:defRPr/>
            </a:pPr>
            <a:r>
              <a:rPr lang="bg-BG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Even very large concentrations exert little</a:t>
            </a:r>
            <a:r>
              <a:rPr lang="en-US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influence if the associated </a:t>
            </a:r>
            <a:r>
              <a:rPr lang="bg-BG" sz="26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 </a:t>
            </a:r>
            <a:r>
              <a:rPr lang="bg-BG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value is small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</a:t>
            </a:r>
            <a:endParaRPr lang="en-US" sz="2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indent="722313">
              <a:spcBef>
                <a:spcPts val="1000"/>
              </a:spcBef>
              <a:defRPr/>
            </a:pP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If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the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membrane were suddenly to become permeable only to Na</a:t>
            </a:r>
            <a:r>
              <a:rPr lang="en-US" sz="2600" baseline="30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+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result would be a Nernstian 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potential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Na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endParaRPr lang="bg-BG" sz="2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23850" y="147638"/>
            <a:ext cx="7343775" cy="529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 summary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the combination of an outwardly directed K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gradient (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due to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Na-K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ATPase activity) and a high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resting 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</a:t>
            </a:r>
            <a:r>
              <a:rPr lang="bg-BG" sz="26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makes the interior of animal cells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electrically negative with respect to the ext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acellular space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  <a:p>
            <a:pPr indent="722313">
              <a:defRPr/>
            </a:pPr>
            <a:r>
              <a:rPr lang="bg-BG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[K]</a:t>
            </a:r>
            <a:r>
              <a:rPr lang="bg-BG" sz="2600" baseline="-25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out</a:t>
            </a:r>
            <a:r>
              <a:rPr lang="bg-BG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is particularly</a:t>
            </a:r>
            <a:r>
              <a:rPr lang="en-US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susceptible to changes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 absolute terms it is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comparatively “small” (4 mM)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and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increases in [K]</a:t>
            </a:r>
            <a:r>
              <a:rPr lang="bg-BG" sz="26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out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of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only a few </a:t>
            </a:r>
            <a:r>
              <a:rPr lang="en-US" sz="26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mM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can have large effects on resting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membrane potential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Such changes can occur as a consequence of, for e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.g.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crushing injuries that rapidly release into the blood stream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large absolute amounts of K (from the K-rich cytoplasm in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cells of the damaged tissue).</a:t>
            </a:r>
            <a:endParaRPr lang="bg-BG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23850" y="174625"/>
            <a:ext cx="7200900" cy="649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ailure of the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Na-K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ATPase during ischemia can result in local increases in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[K]</a:t>
            </a:r>
            <a:r>
              <a:rPr lang="bg-BG" sz="26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out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a problem exacerbated by both the low starting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 concentration and the low extracellular 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volume of “densely packed” tissues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(e.g., in the heart or brain). </a:t>
            </a:r>
            <a:endParaRPr lang="en-US" sz="2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spcBef>
                <a:spcPts val="1200"/>
              </a:spcBef>
              <a:defRPr/>
            </a:pPr>
            <a:r>
              <a:rPr lang="en-US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</a:t>
            </a:r>
            <a:r>
              <a:rPr lang="bg-BG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lteration in membrane permeability to ions, can arise as a</a:t>
            </a:r>
            <a:r>
              <a:rPr lang="en-US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consequence of pathological defects</a:t>
            </a:r>
            <a:r>
              <a:rPr lang="en-US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 ion channel proteins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(or “channelopathies”). </a:t>
            </a:r>
            <a:endParaRPr lang="en-US" sz="2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spcBef>
                <a:spcPts val="1200"/>
              </a:spcBef>
              <a:defRPr/>
            </a:pP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particular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relevance to the resting membrane potential are </a:t>
            </a:r>
            <a:r>
              <a:rPr lang="bg-BG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lesions in</a:t>
            </a:r>
            <a:r>
              <a:rPr lang="en-US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one or more subunits of the KIR channels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  <a:p>
            <a:pPr>
              <a:spcBef>
                <a:spcPts val="1200"/>
              </a:spcBef>
              <a:defRPr/>
            </a:pP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Mutations in these channels 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linked to </a:t>
            </a:r>
            <a:r>
              <a:rPr lang="bg-BG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persistent</a:t>
            </a:r>
            <a:r>
              <a:rPr lang="en-US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hyperinsulinemic hypoglycemia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infancy,</a:t>
            </a:r>
            <a:r>
              <a:rPr lang="bg-BG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and to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several polygenic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CNS </a:t>
            </a:r>
            <a:r>
              <a:rPr lang="bg-BG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diseases, including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white matter disease, epilepsy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Parkinson’s disease.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bg-BG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23850" y="420688"/>
            <a:ext cx="7343775" cy="603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bg-BG" sz="28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What about the</a:t>
            </a:r>
            <a:r>
              <a:rPr lang="en-US" sz="28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effect </a:t>
            </a:r>
            <a:r>
              <a:rPr lang="bg-BG" sz="28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Cl</a:t>
            </a:r>
            <a:r>
              <a:rPr lang="en-US" sz="2800" baseline="30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bg-BG" sz="28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? 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resting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potential 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 as close to </a:t>
            </a:r>
            <a:r>
              <a:rPr lang="en-US" sz="28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</a:t>
            </a:r>
            <a:r>
              <a:rPr lang="en-US" sz="2800" baseline="-2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</a:t>
            </a:r>
            <a:r>
              <a:rPr lang="bg-BG" sz="28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Cl</a:t>
            </a:r>
            <a:r>
              <a:rPr lang="en-US" sz="28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as it is to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</a:t>
            </a:r>
            <a:r>
              <a:rPr lang="en-US" sz="2800" baseline="-2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</a:t>
            </a:r>
            <a:r>
              <a:rPr lang="bg-BG" sz="28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spcBef>
                <a:spcPts val="3000"/>
              </a:spcBef>
              <a:defRPr/>
            </a:pPr>
            <a:r>
              <a:rPr lang="bg-BG" sz="28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Why don’t we conclude that Cl is the dominant</a:t>
            </a:r>
            <a:r>
              <a:rPr lang="en-US" sz="28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ion in defining the resting membrane potential?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The answer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lies in the fact that the cell is spending its energy via Na-K-ATPase in establishing the gradients for K</a:t>
            </a:r>
            <a:r>
              <a:rPr lang="en-US" sz="2800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and Na</a:t>
            </a:r>
            <a:r>
              <a:rPr lang="en-US" sz="2800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+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not Cl</a:t>
            </a:r>
            <a:r>
              <a:rPr lang="en-US" sz="2800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</a:t>
            </a:r>
            <a:endParaRPr lang="en-US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spcBef>
                <a:spcPts val="3000"/>
              </a:spcBef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 observed inwardly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directed Cl</a:t>
            </a:r>
            <a:r>
              <a:rPr lang="en-US" sz="2800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-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gradient, with </a:t>
            </a:r>
            <a:r>
              <a:rPr lang="en-US" sz="28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</a:t>
            </a:r>
            <a:r>
              <a:rPr lang="en-US" sz="2800" baseline="-2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mCl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= 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89 mV, arises in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mainly due to 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simple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passive distribution of Cl</a:t>
            </a:r>
            <a:r>
              <a:rPr lang="en-US" sz="2800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-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in response to the electrical gradient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that is effectively defined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by the outwardly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directed K gradient. </a:t>
            </a:r>
            <a:endParaRPr lang="bg-BG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6988" y="2276475"/>
            <a:ext cx="7812088" cy="83661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7812088" cy="8366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0" y="0"/>
            <a:ext cx="7812088" cy="675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Tx/>
              <a:buAutoNum type="arabicParenR"/>
              <a:defRPr/>
            </a:pP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 cell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actively builds transmembrane gradients of K and Na; </a:t>
            </a:r>
            <a:endParaRPr lang="en-US" sz="2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457200" indent="-457200">
              <a:buFontTx/>
              <a:buAutoNum type="arabicParenR"/>
              <a:defRPr/>
            </a:pP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outward flux of K down its gradient that reflects the large P</a:t>
            </a:r>
            <a:r>
              <a:rPr lang="bg-BG" sz="25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r>
              <a:rPr lang="en-US" sz="25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the resting cell (relative to P</a:t>
            </a:r>
            <a:r>
              <a:rPr lang="bg-BG" sz="25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), shifts the 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potential difference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toward the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Nernstian potential for K; </a:t>
            </a:r>
            <a:endParaRPr lang="en-US" sz="2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457200" indent="-457200">
              <a:buFontTx/>
              <a:buAutoNum type="arabicParenR"/>
              <a:defRPr/>
            </a:pP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Cl</a:t>
            </a:r>
            <a:r>
              <a:rPr lang="en-US" sz="2400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-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which is high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 the blood, moves into the cell in response to its chemical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gradient; </a:t>
            </a:r>
            <a:endParaRPr lang="en-US" sz="2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457200" indent="-457200">
              <a:buFontTx/>
              <a:buAutoNum type="arabicParenR"/>
              <a:defRPr/>
            </a:pPr>
            <a:r>
              <a:rPr lang="bg-BG" sz="25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But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inside negative potential established by K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serves as a force to limit the buildup of Cl</a:t>
            </a:r>
            <a:r>
              <a:rPr lang="en-US" sz="2400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- </a:t>
            </a:r>
            <a:r>
              <a:rPr lang="en-US" sz="2500" baseline="-2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T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his is the case even in skeletal muscle cells in which the channel-mediated permeability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Cl exceeds that for K. </a:t>
            </a:r>
            <a:endParaRPr lang="en-US" sz="2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457200" indent="-457200">
              <a:buFontTx/>
              <a:buAutoNum type="arabicParenR"/>
              <a:defRPr/>
            </a:pPr>
            <a:endParaRPr lang="en-US" sz="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457200" indent="-9525">
              <a:defRPr/>
            </a:pPr>
            <a:r>
              <a:rPr lang="bg-BG" sz="2500" dirty="0" err="1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</a:t>
            </a:r>
            <a:r>
              <a:rPr lang="bg-BG" sz="25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fact that the Nernstian</a:t>
            </a:r>
            <a:r>
              <a:rPr lang="en-US" sz="25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Cl potential is not exactly equal to the resting PD means that there are one or more “active” transport</a:t>
            </a:r>
            <a:r>
              <a:rPr lang="en-US" sz="25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processes that keep Cl away from an equilibrium distribution</a:t>
            </a:r>
            <a:r>
              <a:rPr lang="en-US" sz="25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(secondary active Cl/HCO</a:t>
            </a:r>
            <a:r>
              <a:rPr lang="bg-BG" sz="2500" baseline="-25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en-US" sz="25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exchange).</a:t>
            </a:r>
            <a:endParaRPr lang="bg-BG" sz="2500" dirty="0">
              <a:solidFill>
                <a:srgbClr val="66FF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79388" y="192088"/>
            <a:ext cx="7678737" cy="609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Whereas in neurons Cl is a minor player in the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resting membrane potential, there are several situations in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which 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</a:t>
            </a:r>
            <a:r>
              <a:rPr lang="bg-BG" sz="25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Cl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due to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the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activity of Cl channels) is very </a:t>
            </a:r>
            <a:r>
              <a:rPr lang="bg-BG" sz="25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important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endParaRPr lang="en-US" sz="2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defRPr/>
            </a:pP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2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 increase in 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</a:t>
            </a:r>
            <a:r>
              <a:rPr lang="bg-BG" sz="25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Cl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 an effective way to “stabilize” the resting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membrane potential by opposing changes in PD that would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otherwise be produced by fluxes of K or Na. Thus 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</a:t>
            </a:r>
            <a:r>
              <a:rPr lang="bg-BG" sz="25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Cl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is modulated to influence synaptic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transmission. </a:t>
            </a:r>
            <a:endParaRPr lang="en-US" sz="2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457200" indent="-457200">
              <a:spcBef>
                <a:spcPts val="600"/>
              </a:spcBef>
              <a:defRPr/>
            </a:pPr>
            <a:endParaRPr lang="en-US" sz="2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decrease in </a:t>
            </a:r>
            <a:r>
              <a:rPr lang="bg-BG" sz="25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</a:t>
            </a:r>
            <a:r>
              <a:rPr lang="bg-BG" sz="2500" baseline="-2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Cl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make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it easier for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PD to shift away from its resting value. Thus, in the disease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myotonia congenita, the observed hyperexcitability of skeletal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muscle cells result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from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a decrease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P</a:t>
            </a:r>
            <a:r>
              <a:rPr lang="bg-BG" sz="25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Cl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(arising from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defects in the ClCN1 Cl 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channel</a:t>
            </a:r>
            <a:r>
              <a:rPr lang="bg-BG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)</a:t>
            </a:r>
            <a:r>
              <a:rPr lang="en-US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endParaRPr lang="bg-BG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17475"/>
            <a:ext cx="7416800" cy="6597650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  <a:defRPr/>
            </a:pP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Factors contributing to the resting potential:</a:t>
            </a:r>
          </a:p>
          <a:p>
            <a:pPr eaLnBrk="1" hangingPunct="1">
              <a:lnSpc>
                <a:spcPts val="3500"/>
              </a:lnSpc>
              <a:spcBef>
                <a:spcPts val="600"/>
              </a:spcBef>
              <a:buFontTx/>
              <a:buNone/>
              <a:defRPr/>
            </a:pP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A. </a:t>
            </a:r>
            <a:r>
              <a:rPr lang="bg-BG" sz="25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Gibbs-Donnan Equilibrium 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contributes less than </a:t>
            </a:r>
            <a:r>
              <a:rPr lang="bg-BG" sz="2500" b="1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-10 mV</a:t>
            </a:r>
            <a:r>
              <a:rPr lang="en-US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the resting membrane potential.</a:t>
            </a:r>
          </a:p>
          <a:p>
            <a:pPr eaLnBrk="1" hangingPunct="1">
              <a:lnSpc>
                <a:spcPts val="3500"/>
              </a:lnSpc>
              <a:spcBef>
                <a:spcPts val="600"/>
              </a:spcBef>
              <a:buFontTx/>
              <a:buNone/>
              <a:defRPr/>
            </a:pP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B. </a:t>
            </a:r>
            <a:r>
              <a:rPr lang="bg-BG" sz="25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electrogenic Na</a:t>
            </a:r>
            <a:r>
              <a:rPr lang="en-US" sz="25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bg-BG" sz="25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r>
              <a:rPr lang="en-US" sz="25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ATPase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 </a:t>
            </a:r>
            <a:endParaRPr lang="en-US" sz="25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indent="11113" eaLnBrk="1" hangingPunct="1">
              <a:lnSpc>
                <a:spcPts val="3500"/>
              </a:lnSpc>
              <a:spcBef>
                <a:spcPts val="600"/>
              </a:spcBef>
              <a:buFontTx/>
              <a:buNone/>
              <a:defRPr/>
            </a:pP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 vertebrate skeletal muscle and many vertebrate nerve cells the</a:t>
            </a:r>
            <a:r>
              <a:rPr lang="en-US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contribution of the electrogenic Na</a:t>
            </a:r>
            <a:r>
              <a:rPr lang="en-US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r>
              <a:rPr lang="en-US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ATPase to the resting membrane</a:t>
            </a:r>
            <a:r>
              <a:rPr lang="en-US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potential is small, less than </a:t>
            </a:r>
            <a:r>
              <a:rPr lang="bg-BG" sz="2500" b="1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5 mV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or so. In contrast, in smooth muscle and</a:t>
            </a:r>
            <a:r>
              <a:rPr lang="en-US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some neurons, the electrogenic pump may make a major contribution to</a:t>
            </a:r>
            <a:r>
              <a:rPr lang="en-US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resting membrane </a:t>
            </a:r>
            <a:r>
              <a:rPr lang="bg-BG" sz="25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potential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endParaRPr lang="en-US" sz="25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indent="11113" eaLnBrk="1" hangingPunct="1">
              <a:lnSpc>
                <a:spcPts val="3500"/>
              </a:lnSpc>
              <a:spcBef>
                <a:spcPts val="600"/>
              </a:spcBef>
              <a:buFontTx/>
              <a:buNone/>
              <a:defRPr/>
            </a:pP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C.</a:t>
            </a:r>
            <a:r>
              <a:rPr lang="bg-BG" sz="25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Electrodiffusion</a:t>
            </a:r>
            <a:r>
              <a:rPr lang="bg-BG" sz="25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of </a:t>
            </a:r>
            <a:r>
              <a:rPr lang="bg-BG" sz="2500" dirty="0" err="1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ions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 </a:t>
            </a:r>
            <a:r>
              <a:rPr lang="bg-BG" sz="25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Each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permeable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ion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"</a:t>
            </a:r>
            <a:r>
              <a:rPr lang="bg-BG" sz="25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strives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" to </a:t>
            </a:r>
            <a:r>
              <a:rPr lang="bg-BG" sz="25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bring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</a:t>
            </a:r>
            <a:r>
              <a:rPr lang="en-US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transmembrane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electrical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potential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difference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toward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its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equilibrium</a:t>
            </a:r>
            <a:r>
              <a:rPr lang="en-US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5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potential</a:t>
            </a:r>
            <a:r>
              <a:rPr lang="bg-BG" sz="2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04664"/>
            <a:ext cx="7812360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7416800" cy="5835650"/>
          </a:xfrm>
        </p:spPr>
        <p:txBody>
          <a:bodyPr/>
          <a:lstStyle/>
          <a:p>
            <a:pPr indent="11113" algn="ctr" eaLnBrk="1" hangingPunct="1">
              <a:lnSpc>
                <a:spcPct val="80000"/>
              </a:lnSpc>
              <a:spcBef>
                <a:spcPts val="1800"/>
              </a:spcBef>
              <a:buFontTx/>
              <a:buNone/>
              <a:defRPr/>
            </a:pPr>
            <a:r>
              <a:rPr lang="en-US" sz="2800" dirty="0">
                <a:solidFill>
                  <a:srgbClr val="FFFF00"/>
                </a:solidFill>
                <a:latin typeface="Times New Roman" pitchFamily="18" charset="0"/>
              </a:rPr>
              <a:t>P</a:t>
            </a:r>
            <a:r>
              <a:rPr lang="bg-BG" sz="2800" b="1" dirty="0" smtClean="0">
                <a:solidFill>
                  <a:srgbClr val="FFFF00"/>
                </a:solidFill>
                <a:latin typeface="Times New Roman" pitchFamily="18" charset="0"/>
              </a:rPr>
              <a:t>hysiological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bg-BG" sz="2800" b="1" dirty="0" smtClean="0">
                <a:solidFill>
                  <a:srgbClr val="FFFF00"/>
                </a:solidFill>
                <a:latin typeface="Times New Roman" pitchFamily="18" charset="0"/>
              </a:rPr>
              <a:t>significance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</a:rPr>
              <a:t>  </a:t>
            </a:r>
            <a:r>
              <a:rPr lang="bg-BG" sz="2800" b="1" dirty="0" smtClean="0">
                <a:solidFill>
                  <a:srgbClr val="FFFF00"/>
                </a:solidFill>
                <a:latin typeface="Times New Roman" pitchFamily="18" charset="0"/>
              </a:rPr>
              <a:t>of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bg-BG" sz="2800" b="1" dirty="0" smtClean="0">
                <a:solidFill>
                  <a:srgbClr val="FFFF00"/>
                </a:solidFill>
                <a:latin typeface="Times New Roman" pitchFamily="18" charset="0"/>
              </a:rPr>
              <a:t>the transmembrane electrical potential difference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</a:rPr>
              <a:t> :</a:t>
            </a:r>
          </a:p>
          <a:p>
            <a:pPr marL="354013" indent="-354013" eaLnBrk="1" hangingPunct="1">
              <a:lnSpc>
                <a:spcPct val="80000"/>
              </a:lnSpc>
              <a:spcBef>
                <a:spcPts val="1800"/>
              </a:spcBef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rgbClr val="FFFFFF"/>
                </a:solidFill>
                <a:latin typeface="Times New Roman" pitchFamily="18" charset="0"/>
              </a:rPr>
              <a:t>It </a:t>
            </a:r>
            <a:r>
              <a:rPr lang="bg-BG" sz="2800" b="1" dirty="0" smtClean="0">
                <a:solidFill>
                  <a:srgbClr val="FFFFFF"/>
                </a:solidFill>
                <a:latin typeface="Times New Roman" pitchFamily="18" charset="0"/>
              </a:rPr>
              <a:t>influences the</a:t>
            </a:r>
            <a:r>
              <a:rPr lang="en-US" sz="2800" b="1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800" b="1" dirty="0" smtClean="0">
                <a:solidFill>
                  <a:srgbClr val="FFFFFF"/>
                </a:solidFill>
                <a:latin typeface="Times New Roman" pitchFamily="18" charset="0"/>
              </a:rPr>
              <a:t>transport of a vast array of nutrients into and out of cells</a:t>
            </a:r>
            <a:r>
              <a:rPr lang="en-US" sz="2800" b="1" dirty="0" smtClean="0">
                <a:solidFill>
                  <a:srgbClr val="FFFFFF"/>
                </a:solidFill>
                <a:latin typeface="Times New Roman" pitchFamily="18" charset="0"/>
              </a:rPr>
              <a:t>;</a:t>
            </a:r>
            <a:r>
              <a:rPr lang="bg-BG" sz="2800" b="1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endParaRPr lang="en-US" sz="2800" b="1" dirty="0" smtClean="0">
              <a:solidFill>
                <a:srgbClr val="FFFFFF"/>
              </a:solidFill>
              <a:latin typeface="Times New Roman" pitchFamily="18" charset="0"/>
            </a:endParaRPr>
          </a:p>
          <a:p>
            <a:pPr marL="354013" indent="-354013" eaLnBrk="1" hangingPunct="1">
              <a:lnSpc>
                <a:spcPct val="80000"/>
              </a:lnSpc>
              <a:spcBef>
                <a:spcPts val="1800"/>
              </a:spcBef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rgbClr val="FFFFFF"/>
                </a:solidFill>
                <a:latin typeface="Times New Roman" pitchFamily="18" charset="0"/>
              </a:rPr>
              <a:t>It </a:t>
            </a:r>
            <a:r>
              <a:rPr lang="bg-BG" sz="2800" b="1" dirty="0" smtClean="0">
                <a:solidFill>
                  <a:srgbClr val="FFFFFF"/>
                </a:solidFill>
                <a:latin typeface="Times New Roman" pitchFamily="18" charset="0"/>
              </a:rPr>
              <a:t>is a</a:t>
            </a:r>
            <a:r>
              <a:rPr lang="en-US" sz="2800" b="1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800" b="1" dirty="0" smtClean="0">
                <a:solidFill>
                  <a:srgbClr val="FFFFFF"/>
                </a:solidFill>
                <a:latin typeface="Times New Roman" pitchFamily="18" charset="0"/>
              </a:rPr>
              <a:t>key driving force in the movement of salt (and therefore water)</a:t>
            </a:r>
            <a:r>
              <a:rPr lang="en-US" sz="2800" b="1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800" b="1" dirty="0" smtClean="0">
                <a:solidFill>
                  <a:srgbClr val="FFFFFF"/>
                </a:solidFill>
                <a:latin typeface="Times New Roman" pitchFamily="18" charset="0"/>
              </a:rPr>
              <a:t>across cell membranes and between organ-based compartments</a:t>
            </a:r>
            <a:r>
              <a:rPr lang="en-US" sz="2800" b="1" dirty="0">
                <a:solidFill>
                  <a:srgbClr val="FFFFFF"/>
                </a:solidFill>
                <a:latin typeface="Times New Roman" pitchFamily="18" charset="0"/>
              </a:rPr>
              <a:t>;</a:t>
            </a:r>
            <a:endParaRPr lang="en-US" sz="2800" b="1" dirty="0" smtClean="0">
              <a:solidFill>
                <a:srgbClr val="FFFFFF"/>
              </a:solidFill>
              <a:latin typeface="Times New Roman" pitchFamily="18" charset="0"/>
            </a:endParaRPr>
          </a:p>
          <a:p>
            <a:pPr marL="354013" indent="-354013" eaLnBrk="1" hangingPunct="1">
              <a:lnSpc>
                <a:spcPct val="80000"/>
              </a:lnSpc>
              <a:spcBef>
                <a:spcPts val="1800"/>
              </a:spcBef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rgbClr val="FFFFFF"/>
                </a:solidFill>
                <a:latin typeface="Times New Roman" pitchFamily="18" charset="0"/>
              </a:rPr>
              <a:t>It </a:t>
            </a:r>
            <a:r>
              <a:rPr lang="bg-BG" sz="2800" b="1" dirty="0" smtClean="0">
                <a:solidFill>
                  <a:srgbClr val="FFFFFF"/>
                </a:solidFill>
                <a:latin typeface="Times New Roman" pitchFamily="18" charset="0"/>
              </a:rPr>
              <a:t>is an essential element in the signaling processes associated</a:t>
            </a:r>
            <a:r>
              <a:rPr lang="en-US" sz="2800" b="1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bg-BG" sz="2800" b="1" dirty="0" smtClean="0">
                <a:solidFill>
                  <a:srgbClr val="FFFFFF"/>
                </a:solidFill>
                <a:latin typeface="Times New Roman" pitchFamily="18" charset="0"/>
              </a:rPr>
              <a:t>with coordinated movements of cells and organisms</a:t>
            </a:r>
            <a:r>
              <a:rPr lang="en-US" sz="2800" b="1" dirty="0" smtClean="0">
                <a:solidFill>
                  <a:srgbClr val="FFFFFF"/>
                </a:solidFill>
                <a:latin typeface="Times New Roman" pitchFamily="18" charset="0"/>
              </a:rPr>
              <a:t>; </a:t>
            </a:r>
          </a:p>
          <a:p>
            <a:pPr marL="354013" indent="-354013" eaLnBrk="1" hangingPunct="1">
              <a:lnSpc>
                <a:spcPct val="80000"/>
              </a:lnSpc>
              <a:spcBef>
                <a:spcPts val="1800"/>
              </a:spcBef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en-US" sz="2800" b="1" dirty="0" smtClean="0">
                <a:solidFill>
                  <a:srgbClr val="FFFFFF"/>
                </a:solidFill>
                <a:latin typeface="Times New Roman" pitchFamily="18" charset="0"/>
              </a:rPr>
              <a:t>It </a:t>
            </a:r>
            <a:r>
              <a:rPr lang="bg-BG" sz="2800" b="1" dirty="0" smtClean="0">
                <a:solidFill>
                  <a:srgbClr val="FFFFFF"/>
                </a:solidFill>
                <a:latin typeface="Times New Roman" pitchFamily="18" charset="0"/>
              </a:rPr>
              <a:t>is ultimately the basis of all cognitive processes.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950" y="420688"/>
            <a:ext cx="7559675" cy="6437312"/>
          </a:xfrm>
        </p:spPr>
        <p:txBody>
          <a:bodyPr/>
          <a:lstStyle/>
          <a:p>
            <a:pPr indent="11113" eaLnBrk="1" hangingPunct="1">
              <a:lnSpc>
                <a:spcPct val="80000"/>
              </a:lnSpc>
              <a:buFontTx/>
              <a:buNone/>
              <a:defRPr/>
            </a:pPr>
            <a:r>
              <a:rPr lang="bg-BG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How does this electrical gradient arise? </a:t>
            </a:r>
            <a:endParaRPr lang="en-US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indent="11113" eaLnBrk="1" hangingPunct="1">
              <a:lnSpc>
                <a:spcPct val="80000"/>
              </a:lnSpc>
              <a:buFontTx/>
              <a:buNone/>
              <a:defRPr/>
            </a:pP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It is the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consequence of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two physiological parameters:</a:t>
            </a:r>
          </a:p>
          <a:p>
            <a:pPr marL="900113" indent="-546100" eaLnBrk="1" hangingPunct="1">
              <a:lnSpc>
                <a:spcPct val="80000"/>
              </a:lnSpc>
              <a:defRPr/>
            </a:pP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1) the presence of </a:t>
            </a:r>
            <a:r>
              <a:rPr lang="bg-BG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large gradients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K and Na across the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plasma membrane; </a:t>
            </a:r>
            <a:endParaRPr lang="en-US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900113" indent="-546100" eaLnBrk="1" hangingPunct="1">
              <a:lnSpc>
                <a:spcPct val="80000"/>
              </a:lnSpc>
              <a:defRPr/>
            </a:pP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2) the </a:t>
            </a:r>
            <a:r>
              <a:rPr lang="bg-BG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relative permeability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the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membrane to those ions. </a:t>
            </a:r>
            <a:endParaRPr lang="en-US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gradients for K</a:t>
            </a:r>
            <a:r>
              <a:rPr lang="en-US" sz="2800" baseline="30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and Na</a:t>
            </a:r>
            <a:r>
              <a:rPr lang="en-US" sz="2800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are the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product of the activity of Na-K-ATPase, a primary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active ion pump that is ubiquitously expressed in the plasma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membrane of all animal cells.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 pump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maintains </a:t>
            </a:r>
            <a:endParaRPr lang="en-US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indent="11113" eaLnBrk="1" hangingPunct="1">
              <a:lnSpc>
                <a:spcPct val="80000"/>
              </a:lnSpc>
              <a:spcBef>
                <a:spcPts val="0"/>
              </a:spcBef>
              <a:buFontTx/>
              <a:buNone/>
              <a:defRPr/>
            </a:pPr>
            <a:r>
              <a:rPr lang="bg-BG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large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outwardly</a:t>
            </a:r>
            <a:r>
              <a:rPr lang="en-US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directed K </a:t>
            </a:r>
            <a:r>
              <a:rPr lang="bg-BG" sz="2800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gradient,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</a:t>
            </a:r>
            <a:endParaRPr lang="en-US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indent="11113" eaLnBrk="1" hangingPunct="1">
              <a:lnSpc>
                <a:spcPct val="80000"/>
              </a:lnSpc>
              <a:spcBef>
                <a:spcPts val="0"/>
              </a:spcBef>
              <a:buFontTx/>
              <a:buNone/>
              <a:defRPr/>
            </a:pPr>
            <a:r>
              <a:rPr lang="bg-BG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large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inwardly directed Na</a:t>
            </a:r>
            <a:r>
              <a:rPr lang="en-US" sz="2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gradient,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that are hallmarks of animal cells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endParaRPr lang="bg-BG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bg-BG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bg-BG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260350"/>
            <a:ext cx="7200900" cy="659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second parameter, the relative permeability of the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plasma membrane to K</a:t>
            </a:r>
            <a:r>
              <a:rPr lang="en-US" sz="2800" baseline="30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+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</a:t>
            </a:r>
            <a:r>
              <a:rPr lang="en-US" sz="2800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+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reflects</a:t>
            </a:r>
            <a:r>
              <a:rPr lang="bg-BG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open versus</a:t>
            </a:r>
            <a:r>
              <a:rPr lang="en-US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closed status of ion-selective membrane channel</a:t>
            </a:r>
            <a:r>
              <a:rPr lang="bg-BG" sz="2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s. </a:t>
            </a:r>
            <a:endParaRPr lang="en-US" sz="2800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ell membranes display different degrees of permeability to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different ions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due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to the </a:t>
            </a:r>
            <a:r>
              <a:rPr lang="bg-BG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inherent</a:t>
            </a: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selectivity of specific ion channels</a:t>
            </a:r>
            <a:r>
              <a:rPr lang="bg-BG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r>
              <a:rPr lang="bg-BG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bg-BG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combination of </a:t>
            </a:r>
            <a:endParaRPr lang="en-US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857250" indent="-514350" eaLnBrk="1" hangingPunct="1">
              <a:buFontTx/>
              <a:buAutoNum type="arabicParenR"/>
              <a:defRPr/>
            </a:pPr>
            <a:r>
              <a:rPr lang="bg-BG" sz="28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transmembrane ion gradients</a:t>
            </a:r>
            <a:r>
              <a:rPr lang="bg-BG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and </a:t>
            </a:r>
            <a:endParaRPr lang="en-US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857250" indent="-514350" eaLnBrk="1" hangingPunct="1">
              <a:buFontTx/>
              <a:buAutoNum type="arabicParenR"/>
              <a:defRPr/>
            </a:pPr>
            <a:r>
              <a:rPr lang="bg-BG" sz="28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differential permeability</a:t>
            </a:r>
            <a:r>
              <a:rPr lang="en-US" sz="28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selected ions</a:t>
            </a:r>
            <a:r>
              <a:rPr lang="bg-BG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is the basis for generation of transmembrane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potential difference.</a:t>
            </a:r>
          </a:p>
          <a:p>
            <a:pPr eaLnBrk="1" hangingPunct="1">
              <a:buFontTx/>
              <a:buNone/>
              <a:defRPr/>
            </a:pPr>
            <a:endParaRPr lang="bg-BG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bg-BG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260350"/>
            <a:ext cx="7273925" cy="65976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3000" b="1" dirty="0" smtClean="0"/>
              <a:t>  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Consider the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hypothetical situation of two solutions separated by a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membrane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selective to a single ion. </a:t>
            </a:r>
            <a:endParaRPr lang="en-US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indent="11113" eaLnBrk="1" hangingPunct="1">
              <a:buFontTx/>
              <a:buNone/>
              <a:defRPr/>
            </a:pPr>
            <a:endParaRPr lang="en-US" sz="28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indent="11113" eaLnBrk="1" hangingPunct="1">
              <a:buFontTx/>
              <a:buNone/>
              <a:defRPr/>
            </a:pPr>
            <a:r>
              <a:rPr lang="bg-BG" sz="28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Side 1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(the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“inside” of our hypothetical cell)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contains 100 mM KCl and 10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mM NaCl. </a:t>
            </a:r>
            <a:endParaRPr lang="en-US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indent="11113" eaLnBrk="1" hangingPunct="1">
              <a:buFontTx/>
              <a:buNone/>
              <a:defRPr/>
            </a:pPr>
            <a:r>
              <a:rPr lang="bg-BG" sz="28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Side 2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(the “outside”) contains 100 mM NaCl and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10 mM KCl.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  <a:p>
            <a:pPr indent="11113" eaLnBrk="1" hangingPunct="1">
              <a:buFontTx/>
              <a:buNone/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Hence,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there is an “outwardly directed”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r>
              <a:rPr lang="en-US" sz="2800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+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gradient, and inwardly directed Na</a:t>
            </a:r>
            <a:r>
              <a:rPr lang="en-US" sz="2800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+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gradient, and no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transmembrane gradient for Cl</a:t>
            </a:r>
            <a:r>
              <a:rPr lang="en-US" sz="2800" baseline="30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</a:t>
            </a:r>
            <a:endParaRPr lang="en-US" sz="2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indent="11113" eaLnBrk="1" hangingPunct="1">
              <a:buFontTx/>
              <a:buNone/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this ideal membrane is </a:t>
            </a:r>
            <a:r>
              <a:rPr lang="bg-BG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permeable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only to K</a:t>
            </a:r>
            <a:r>
              <a:rPr lang="en-US" sz="2800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  <a:r>
              <a:rPr lang="bg-BG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</a:p>
          <a:p>
            <a:pPr eaLnBrk="1" hangingPunct="1">
              <a:buFontTx/>
              <a:buNone/>
              <a:defRPr/>
            </a:pPr>
            <a:endParaRPr lang="bg-BG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bg-BG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bg-BG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180975" y="185738"/>
            <a:ext cx="8066088" cy="6483350"/>
          </a:xfrm>
        </p:spPr>
        <p:txBody>
          <a:bodyPr/>
          <a:lstStyle/>
          <a:p>
            <a:pPr eaLnBrk="1" hangingPunct="1">
              <a:lnSpc>
                <a:spcPts val="3100"/>
              </a:lnSpc>
              <a:buFontTx/>
              <a:buNone/>
              <a:defRPr/>
            </a:pPr>
            <a:r>
              <a:rPr lang="en-US" sz="3000" b="1" dirty="0" smtClean="0"/>
              <a:t>   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Since the 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membrane is permeable only to K, the membrane potential is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precisely defined by the K chemical gradient. Although intracellular ion concentrations </a:t>
            </a:r>
            <a:r>
              <a:rPr lang="bg-BG" sz="2600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generally</a:t>
            </a:r>
            <a:r>
              <a:rPr lang="en-US" sz="2600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u="sng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do not change 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as a consequence of the downhill fluxes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associated with transmembrane voltage changes, </a:t>
            </a:r>
            <a:r>
              <a:rPr lang="bg-BG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it is instructive</a:t>
            </a:r>
            <a:r>
              <a:rPr lang="en-US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consider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what would happen </a:t>
            </a:r>
            <a:r>
              <a:rPr lang="bg-BG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if the K gradient were to</a:t>
            </a:r>
            <a:r>
              <a:rPr lang="en-US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change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In fact, changes in the K gradient, typically the result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</a:t>
            </a:r>
            <a:r>
              <a:rPr lang="bg-BG" sz="2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changes in [K]</a:t>
            </a:r>
            <a:r>
              <a:rPr lang="bg-BG" sz="2600" baseline="-25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out</a:t>
            </a:r>
            <a:r>
              <a:rPr lang="bg-BG" sz="2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</a:t>
            </a:r>
            <a:r>
              <a:rPr lang="en-US" sz="2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are </a:t>
            </a:r>
            <a:r>
              <a:rPr lang="bg-BG" sz="2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extremely important, both physiologically</a:t>
            </a:r>
            <a:r>
              <a:rPr lang="en-US" sz="2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clinically. </a:t>
            </a:r>
            <a:endParaRPr lang="en-US" sz="26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indent="11113" eaLnBrk="1" hangingPunct="1">
              <a:lnSpc>
                <a:spcPts val="3100"/>
              </a:lnSpc>
              <a:spcBef>
                <a:spcPts val="2400"/>
              </a:spcBef>
              <a:buFontTx/>
              <a:buNone/>
              <a:defRPr/>
            </a:pP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 rule of thumb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 any manipulation that reduces K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gradient (i.e., either decreasing [K]</a:t>
            </a:r>
            <a:r>
              <a:rPr lang="en-US" sz="2600" baseline="-2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or increasing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[K]</a:t>
            </a:r>
            <a:r>
              <a:rPr lang="bg-BG" sz="2600" baseline="-2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out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), will decrease </a:t>
            </a:r>
            <a:r>
              <a:rPr lang="en-US" sz="26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</a:t>
            </a:r>
            <a:r>
              <a:rPr lang="en-US" sz="2600" baseline="-25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</a:t>
            </a:r>
            <a:r>
              <a:rPr lang="bg-BG" sz="2600" baseline="-25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In other words, if there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 less energy in the chemical gradient, it will take less energy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 an electrical gradient to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balance it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endParaRPr lang="bg-BG" sz="2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ts val="3100"/>
              </a:lnSpc>
              <a:buFontTx/>
              <a:buNone/>
              <a:defRPr/>
            </a:pPr>
            <a:endParaRPr lang="bg-BG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ts val="3100"/>
              </a:lnSpc>
              <a:buFontTx/>
              <a:buNone/>
              <a:defRPr/>
            </a:pPr>
            <a:r>
              <a:rPr lang="en-US" sz="2800" b="1" dirty="0" smtClean="0"/>
              <a:t>`</a:t>
            </a:r>
            <a:endParaRPr lang="bg-BG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107950" y="260350"/>
            <a:ext cx="8027988" cy="5835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bg-BG" sz="3000" b="1" smtClean="0"/>
              <a:t>   </a:t>
            </a:r>
            <a:endParaRPr lang="bg-BG" altLang="bg-BG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bg-BG" sz="3000" b="1" smtClean="0"/>
              <a:t>`</a:t>
            </a:r>
            <a:endParaRPr lang="bg-BG" altLang="bg-BG" sz="3000" b="1" smtClean="0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50825" y="2997200"/>
            <a:ext cx="7273925" cy="353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722313">
              <a:defRPr/>
            </a:pP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These values 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are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only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hypothetical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a mammalian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cell. The listed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concentrations of Cl in the cytoplasm and extracellular fluid do not add up to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total concentration of K and Na. However, </a:t>
            </a:r>
            <a:r>
              <a:rPr lang="bg-BG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electroneutrality</a:t>
            </a:r>
            <a:r>
              <a:rPr lang="en-US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 maintained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 each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compartment </a:t>
            </a:r>
            <a:r>
              <a:rPr lang="bg-BG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through the combined contribution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a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diverse array of additional charged solutes.</a:t>
            </a:r>
          </a:p>
          <a:p>
            <a:pPr>
              <a:spcBef>
                <a:spcPct val="50000"/>
              </a:spcBef>
              <a:defRPr/>
            </a:pPr>
            <a:endParaRPr lang="bg-BG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23850" y="620713"/>
          <a:ext cx="7200900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80"/>
                <a:gridCol w="1440180"/>
                <a:gridCol w="1440180"/>
                <a:gridCol w="1440180"/>
                <a:gridCol w="144018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Ion</a:t>
                      </a:r>
                      <a:endParaRPr lang="bg-BG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 </a:t>
                      </a:r>
                      <a:r>
                        <a:rPr lang="en-US" sz="1800" baseline="-25000" dirty="0" smtClean="0"/>
                        <a:t>intra</a:t>
                      </a:r>
                      <a:r>
                        <a:rPr lang="en-US" sz="1800" dirty="0" smtClean="0"/>
                        <a:t>, </a:t>
                      </a:r>
                      <a:r>
                        <a:rPr lang="en-US" sz="1800" dirty="0" err="1" smtClean="0"/>
                        <a:t>mM</a:t>
                      </a:r>
                      <a:endParaRPr lang="bg-BG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C</a:t>
                      </a:r>
                      <a:r>
                        <a:rPr lang="en-US" sz="1800" baseline="-25000" dirty="0" err="1" smtClean="0"/>
                        <a:t>extra</a:t>
                      </a:r>
                      <a:r>
                        <a:rPr lang="en-US" sz="1800" baseline="-25000" dirty="0" smtClean="0"/>
                        <a:t> </a:t>
                      </a:r>
                      <a:r>
                        <a:rPr lang="en-US" sz="1800" baseline="0" dirty="0" smtClean="0"/>
                        <a:t>[</a:t>
                      </a:r>
                      <a:r>
                        <a:rPr lang="en-US" sz="1800" dirty="0" err="1" smtClean="0"/>
                        <a:t>mM</a:t>
                      </a:r>
                      <a:r>
                        <a:rPr lang="en-US" sz="1800" dirty="0" smtClean="0"/>
                        <a:t>]</a:t>
                      </a:r>
                      <a:endParaRPr lang="bg-BG" sz="1800" dirty="0" smtClean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E</a:t>
                      </a:r>
                      <a:r>
                        <a:rPr lang="en-US" sz="1800" baseline="-25000" dirty="0" err="1" smtClean="0"/>
                        <a:t>m</a:t>
                      </a:r>
                      <a:r>
                        <a:rPr lang="en-US" sz="1800" dirty="0" smtClean="0"/>
                        <a:t> [mV]</a:t>
                      </a:r>
                      <a:endParaRPr lang="bg-BG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 [cm/s]</a:t>
                      </a:r>
                      <a:endParaRPr lang="bg-BG" sz="1800" dirty="0"/>
                    </a:p>
                  </a:txBody>
                  <a:tcPr marL="91436" marR="91436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K</a:t>
                      </a:r>
                      <a:r>
                        <a:rPr lang="en-US" sz="1800" baseline="30000" dirty="0" smtClean="0"/>
                        <a:t>+</a:t>
                      </a:r>
                      <a:endParaRPr lang="bg-BG" sz="1800" baseline="300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135</a:t>
                      </a:r>
                      <a:endParaRPr lang="bg-BG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bg-BG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-92</a:t>
                      </a:r>
                      <a:endParaRPr lang="bg-BG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 x 10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-7</a:t>
                      </a:r>
                      <a:endParaRPr lang="bg-BG" sz="1800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dirty="0" smtClean="0"/>
                        <a:t>Na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endParaRPr lang="bg-BG" sz="1800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</a:t>
                      </a:r>
                      <a:endParaRPr lang="bg-BG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140</a:t>
                      </a:r>
                      <a:endParaRPr lang="bg-BG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+64</a:t>
                      </a:r>
                      <a:endParaRPr lang="bg-BG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 x 10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-9</a:t>
                      </a:r>
                      <a:endParaRPr lang="bg-BG" sz="1800" kern="1200" baseline="300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dirty="0" smtClean="0"/>
                        <a:t>Cl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bg-BG" sz="1800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bg-BG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116</a:t>
                      </a:r>
                      <a:endParaRPr lang="bg-BG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-88</a:t>
                      </a:r>
                      <a:endParaRPr lang="bg-BG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 x 10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-8</a:t>
                      </a:r>
                      <a:endParaRPr lang="bg-BG" sz="1800" kern="1200" baseline="300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00" marB="45700"/>
                </a:tc>
              </a:tr>
            </a:tbl>
          </a:graphicData>
        </a:graphic>
      </p:graphicFrame>
      <p:sp>
        <p:nvSpPr>
          <p:cNvPr id="9252" name="TextBox 2"/>
          <p:cNvSpPr txBox="1">
            <a:spLocks noChangeArrowheads="1"/>
          </p:cNvSpPr>
          <p:nvPr/>
        </p:nvSpPr>
        <p:spPr bwMode="auto">
          <a:xfrm>
            <a:off x="250825" y="149225"/>
            <a:ext cx="69135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bg-BG" i="1">
                <a:solidFill>
                  <a:srgbClr val="FFFFFF"/>
                </a:solidFill>
              </a:rPr>
              <a:t>Cytoplasmic and extracellular K</a:t>
            </a:r>
            <a:r>
              <a:rPr lang="en-US" altLang="bg-BG" i="1" baseline="30000">
                <a:solidFill>
                  <a:srgbClr val="FFFFFF"/>
                </a:solidFill>
              </a:rPr>
              <a:t>+</a:t>
            </a:r>
            <a:r>
              <a:rPr lang="en-US" altLang="bg-BG" i="1">
                <a:solidFill>
                  <a:srgbClr val="FFFFFF"/>
                </a:solidFill>
              </a:rPr>
              <a:t>, Na</a:t>
            </a:r>
            <a:r>
              <a:rPr lang="en-US" altLang="bg-BG" i="1" baseline="30000">
                <a:solidFill>
                  <a:srgbClr val="FFFFFF"/>
                </a:solidFill>
              </a:rPr>
              <a:t>+</a:t>
            </a:r>
            <a:r>
              <a:rPr lang="en-US" altLang="bg-BG" i="1">
                <a:solidFill>
                  <a:srgbClr val="FFFFFF"/>
                </a:solidFill>
              </a:rPr>
              <a:t> , Cl</a:t>
            </a:r>
            <a:r>
              <a:rPr lang="en-US" altLang="bg-BG" i="1" baseline="30000">
                <a:solidFill>
                  <a:srgbClr val="FFFFFF"/>
                </a:solidFill>
              </a:rPr>
              <a:t>- </a:t>
            </a:r>
            <a:r>
              <a:rPr lang="en-US" altLang="bg-BG" i="1">
                <a:solidFill>
                  <a:srgbClr val="FFFFFF"/>
                </a:solidFill>
              </a:rPr>
              <a:t>concentrations</a:t>
            </a:r>
            <a:endParaRPr lang="bg-BG" altLang="bg-BG" i="1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1800" y="2276475"/>
            <a:ext cx="6913563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</a:t>
            </a:r>
            <a:r>
              <a:rPr lang="en-US" baseline="-25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</a:t>
            </a:r>
            <a:r>
              <a:rPr lang="en-US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en-US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calculated Nernstian equilibrium potentials for each ion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gradient 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defRPr/>
            </a:pPr>
            <a:r>
              <a:rPr lang="bg-B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</a:t>
            </a:r>
            <a:r>
              <a:rPr lang="en-US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 </a:t>
            </a:r>
            <a:r>
              <a:rPr lang="bg-B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typical permeability values for neurons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288" y="1700213"/>
            <a:ext cx="6913562" cy="187325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" y="0"/>
            <a:ext cx="7416800" cy="6742113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FontTx/>
              <a:buNone/>
              <a:defRPr/>
            </a:pPr>
            <a:r>
              <a:rPr lang="en-US" sz="3000" dirty="0" smtClean="0">
                <a:latin typeface="Times New Roman" pitchFamily="18" charset="0"/>
              </a:rPr>
              <a:t>   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iological membranes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do not show “ideal” permselectivity.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Real membranes </a:t>
            </a:r>
            <a:r>
              <a:rPr lang="bg-BG" sz="2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have a</a:t>
            </a:r>
            <a:r>
              <a:rPr lang="en-US" sz="2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finite permeability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to all the major inorganic ions in body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fluids. </a:t>
            </a:r>
            <a:endParaRPr lang="en-US" sz="2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ct val="95000"/>
              </a:lnSpc>
              <a:buFontTx/>
              <a:buNone/>
              <a:defRPr/>
            </a:pP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most cells, the only ions that can exert any significant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influence on bioelectrical phenomena are the “</a:t>
            </a:r>
            <a:r>
              <a:rPr lang="bg-BG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big three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”: </a:t>
            </a:r>
            <a:r>
              <a:rPr lang="bg-BG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r>
              <a:rPr lang="en-US" sz="2600" baseline="30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  <a:r>
              <a:rPr lang="bg-BG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Na</a:t>
            </a:r>
            <a:r>
              <a:rPr lang="en-US" sz="2600" baseline="30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+</a:t>
            </a:r>
            <a:r>
              <a:rPr lang="bg-BG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and Cl</a:t>
            </a:r>
            <a:r>
              <a:rPr lang="en-US" sz="2600" baseline="30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bg-BG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</a:t>
            </a:r>
            <a:r>
              <a:rPr lang="bg-BG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</a:t>
            </a:r>
            <a:r>
              <a:rPr lang="bg-BG" sz="2400" baseline="30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</a:t>
            </a:r>
            <a:r>
              <a:rPr lang="en-US" sz="2400" baseline="30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  <a:r>
              <a:rPr lang="bg-BG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also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contributes to bioelectric issues in a few tissues, including the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heart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). </a:t>
            </a:r>
            <a:endParaRPr lang="en-US" sz="2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indent="379413" eaLnBrk="1" hangingPunct="1">
              <a:lnSpc>
                <a:spcPct val="95000"/>
              </a:lnSpc>
              <a:spcBef>
                <a:spcPts val="600"/>
              </a:spcBef>
              <a:buFontTx/>
              <a:buNone/>
              <a:defRPr/>
            </a:pP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Nernst equation, which represents an idealized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situation, can be modified to represent the more physiologically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realistic case in which the membrane shows a finite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p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ermeability to these three major players. </a:t>
            </a:r>
            <a:endParaRPr lang="en-US" sz="2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indent="379413" eaLnBrk="1" hangingPunct="1">
              <a:lnSpc>
                <a:spcPct val="95000"/>
              </a:lnSpc>
              <a:spcBef>
                <a:spcPts val="600"/>
              </a:spcBef>
              <a:buFontTx/>
              <a:buNone/>
              <a:defRPr/>
            </a:pP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new equation is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called the “</a:t>
            </a:r>
            <a:r>
              <a:rPr lang="bg-BG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Goldman-Hodgkin-Katz Constant Field equation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”;or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2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“</a:t>
            </a:r>
            <a:r>
              <a:rPr lang="bg-BG" sz="2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Goldman equation</a:t>
            </a:r>
            <a:r>
              <a:rPr lang="bg-BG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”</a:t>
            </a:r>
            <a:r>
              <a:rPr lang="en-US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endParaRPr lang="bg-BG" sz="2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30250" y="836613"/>
            <a:ext cx="6721475" cy="1008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938338"/>
            <a:ext cx="6805612" cy="72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3000" dirty="0" smtClean="0">
                <a:latin typeface="Times New Roman" pitchFamily="18" charset="0"/>
              </a:rPr>
              <a:t>                       </a:t>
            </a:r>
            <a:r>
              <a:rPr lang="bg-BG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</a:t>
            </a:r>
            <a:r>
              <a:rPr lang="bg-BG" sz="3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Goldman equation</a:t>
            </a:r>
            <a:r>
              <a:rPr lang="bg-BG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”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754063" y="2492375"/>
            <a:ext cx="6770687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ts val="4200"/>
              </a:lnSpc>
              <a:defRPr/>
            </a:pP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Nernst equation is lurking within the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Goldman equation: </a:t>
            </a:r>
            <a:endParaRPr lang="en-US" sz="2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ts val="4200"/>
              </a:lnSpc>
              <a:defRPr/>
            </a:pP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if the membrane were to become permeable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only to K</a:t>
            </a:r>
            <a:r>
              <a:rPr lang="en-US" sz="2600" baseline="30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i.e., if </a:t>
            </a:r>
            <a:r>
              <a:rPr lang="bg-BG" sz="2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bg-BG" sz="26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and </a:t>
            </a:r>
            <a:r>
              <a:rPr lang="bg-BG" sz="2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bg-BG" sz="26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were zero, then the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bg-BG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equation simplifies to the Nernstian condition for K.</a:t>
            </a:r>
            <a:r>
              <a:rPr 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bg-BG" sz="2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1269" name="Object 1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2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5" imgW="914400" imgH="215640" progId="Equation.3">
                  <p:embed/>
                </p:oleObj>
              </mc:Choice>
              <mc:Fallback>
                <p:oleObj name="Equation" r:id="rId5" imgW="91440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3"/>
          <p:cNvGraphicFramePr>
            <a:graphicFrameLocks noChangeAspect="1"/>
          </p:cNvGraphicFramePr>
          <p:nvPr/>
        </p:nvGraphicFramePr>
        <p:xfrm>
          <a:off x="869950" y="908050"/>
          <a:ext cx="6367463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6" imgW="3174840" imgH="431640" progId="Equation.3">
                  <p:embed/>
                </p:oleObj>
              </mc:Choice>
              <mc:Fallback>
                <p:oleObj name="Equation" r:id="rId6" imgW="317484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908050"/>
                        <a:ext cx="6367463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2164</TotalTime>
  <Words>1742</Words>
  <Application>Microsoft Office PowerPoint</Application>
  <PresentationFormat>On-screen Show (4:3)</PresentationFormat>
  <Paragraphs>108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Kimono</vt:lpstr>
      <vt:lpstr>Equation</vt:lpstr>
      <vt:lpstr>resting membrane potential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Generation of resting membrane potential</dc:title>
  <dc:creator>Administrator</dc:creator>
  <cp:lastModifiedBy>user</cp:lastModifiedBy>
  <cp:revision>124</cp:revision>
  <dcterms:created xsi:type="dcterms:W3CDTF">2006-11-13T09:52:48Z</dcterms:created>
  <dcterms:modified xsi:type="dcterms:W3CDTF">2016-10-12T15:43:00Z</dcterms:modified>
</cp:coreProperties>
</file>