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4" r:id="rId16"/>
    <p:sldId id="263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9" r:id="rId33"/>
    <p:sldId id="288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3" autoAdjust="0"/>
    <p:restoredTop sz="94660"/>
  </p:normalViewPr>
  <p:slideViewPr>
    <p:cSldViewPr>
      <p:cViewPr varScale="1">
        <p:scale>
          <a:sx n="65" d="100"/>
          <a:sy n="65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</p:grpSp>
      <p:sp>
        <p:nvSpPr>
          <p:cNvPr id="13336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CE755-E090-479C-8C20-E01B94A5F20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760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DCB67-D1FB-41D3-96A5-6E29AF07534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009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77564-4E90-445B-801B-015ECE42E29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3526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21E70-4B19-4BAC-8742-BCBB36B0BCE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570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787C4-9438-4C33-943C-894690C4BCD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860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E039E-B78F-4B1D-88DC-6A987F5223A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120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DB167-1EB1-4753-A845-2574D101888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4529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88DD-B9BD-47F3-AA40-89CA34326E3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629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BF745-2743-40E8-89AF-7911EF16F3B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433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DC5CC-DB2F-4CC6-BD27-6E06B3677F0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960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1CC4F-1AF5-4901-8863-EC98F67CFD2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816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34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35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36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37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2297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2298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040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41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42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43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2303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045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2305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047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2307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  <p:sp>
          <p:nvSpPr>
            <p:cNvPr id="1049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50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bg-BG" altLang="bg-BG" sz="1800" smtClean="0"/>
            </a:p>
          </p:txBody>
        </p:sp>
        <p:sp>
          <p:nvSpPr>
            <p:cNvPr id="1051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bg-BG"/>
            </a:p>
          </p:txBody>
        </p:sp>
        <p:sp>
          <p:nvSpPr>
            <p:cNvPr id="12311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 sz="1800">
                <a:latin typeface="Tahoma" charset="0"/>
              </a:endParaRPr>
            </a:p>
          </p:txBody>
        </p:sp>
      </p:grpSp>
      <p:sp>
        <p:nvSpPr>
          <p:cNvPr id="1231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2314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2315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fld id="{69F583B5-6EB9-4AD8-BB3D-02F94ED81CC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2316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1pPr>
          </a:lstStyle>
          <a:p>
            <a:pPr>
              <a:defRPr/>
            </a:pPr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60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69676"/>
            <a:ext cx="9144000" cy="194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38086" y="2761764"/>
            <a:ext cx="7772400" cy="9366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bg-BG" sz="5400" b="1" dirty="0" smtClean="0"/>
              <a:t> </a:t>
            </a:r>
            <a:r>
              <a:rPr lang="bg-BG" sz="3600" b="1" dirty="0" smtClean="0">
                <a:latin typeface="Times New Roman" pitchFamily="18" charset="0"/>
              </a:rPr>
              <a:t>A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C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T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O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N </a:t>
            </a:r>
            <a:r>
              <a:rPr lang="en-US" sz="3600" b="1" dirty="0" smtClean="0">
                <a:latin typeface="Times New Roman" pitchFamily="18" charset="0"/>
              </a:rPr>
              <a:t>  </a:t>
            </a:r>
            <a:r>
              <a:rPr lang="bg-BG" sz="3600" b="1" dirty="0" smtClean="0">
                <a:latin typeface="Times New Roman" pitchFamily="18" charset="0"/>
              </a:rPr>
              <a:t>P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O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T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E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N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T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I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A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r>
              <a:rPr lang="bg-BG" sz="3600" b="1" dirty="0" smtClean="0">
                <a:latin typeface="Times New Roman" pitchFamily="18" charset="0"/>
              </a:rPr>
              <a:t>L</a:t>
            </a:r>
          </a:p>
        </p:txBody>
      </p:sp>
      <p:sp>
        <p:nvSpPr>
          <p:cNvPr id="5" name="Rectangle 4"/>
          <p:cNvSpPr/>
          <p:nvPr/>
        </p:nvSpPr>
        <p:spPr>
          <a:xfrm>
            <a:off x="2088646" y="122783"/>
            <a:ext cx="54361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MEDICAL UNIVERSITY – PLEVEN</a:t>
            </a:r>
          </a:p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FACULTY OF PHARMACY</a:t>
            </a:r>
          </a:p>
        </p:txBody>
      </p:sp>
      <p:sp>
        <p:nvSpPr>
          <p:cNvPr id="6" name="Rectangle 5"/>
          <p:cNvSpPr/>
          <p:nvPr/>
        </p:nvSpPr>
        <p:spPr>
          <a:xfrm>
            <a:off x="1343538" y="908720"/>
            <a:ext cx="69263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all" dirty="0">
                <a:solidFill>
                  <a:srgbClr val="FFEFE7"/>
                </a:solidFill>
              </a:rPr>
              <a:t>DIVISION OF PHYSICS AND BIOPHYSICS, higher</a:t>
            </a:r>
          </a:p>
          <a:p>
            <a:pPr algn="ctr"/>
            <a:r>
              <a:rPr lang="en-US" sz="2000" b="1" cap="all" dirty="0">
                <a:solidFill>
                  <a:srgbClr val="FFEFE7"/>
                </a:solidFill>
              </a:rPr>
              <a:t> mathematics and information technologies</a:t>
            </a:r>
            <a:endParaRPr lang="en-US" sz="20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FFEFE7"/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Tahom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87758" y="2170644"/>
            <a:ext cx="2246128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LECTURE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No14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4" y="62796"/>
            <a:ext cx="1408179" cy="13868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63655" y="4345940"/>
            <a:ext cx="6696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Generation </a:t>
            </a:r>
            <a:r>
              <a:rPr lang="en-US" sz="2400" dirty="0"/>
              <a:t>of action potential. Voltage-gated channels. </a:t>
            </a:r>
            <a:r>
              <a:rPr lang="en-US" sz="2400" dirty="0" err="1"/>
              <a:t>Saltatory</a:t>
            </a:r>
            <a:r>
              <a:rPr lang="en-US" sz="2400" dirty="0"/>
              <a:t> conduction</a:t>
            </a:r>
            <a:endParaRPr lang="bg-BG" sz="2400" i="1" dirty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78573" y="616530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M. </a:t>
            </a:r>
            <a:r>
              <a:rPr lang="en-US" sz="2800" b="1" dirty="0" err="1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Alexandrova</a:t>
            </a:r>
            <a:r>
              <a:rPr lang="en-US" sz="2800" b="1" dirty="0">
                <a:solidFill>
                  <a:srgbClr val="FFF7F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DSc</a:t>
            </a:r>
            <a:endParaRPr lang="bg-BG" sz="2800" b="1" dirty="0">
              <a:solidFill>
                <a:srgbClr val="FFF7F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350581" y="6093296"/>
            <a:ext cx="42376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ap-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445135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4357688" y="-100013"/>
            <a:ext cx="4786312" cy="58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 i="1">
                <a:latin typeface="Times New Roman" pitchFamily="18" charset="0"/>
              </a:rPr>
              <a:t>Refractoriness and Inactivation</a:t>
            </a:r>
            <a:r>
              <a:rPr lang="bg-BG" altLang="bg-BG" i="1">
                <a:latin typeface="Times New Roman" pitchFamily="18" charset="0"/>
              </a:rPr>
              <a:t>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679950" y="765175"/>
            <a:ext cx="4356100" cy="584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Following the spontaneous inactivation of the Na-channels there follows a period of time during which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a second action potential cannot be elicited </a:t>
            </a:r>
            <a:r>
              <a:rPr lang="bg-BG" altLang="bg-BG" sz="2600">
                <a:latin typeface="Times New Roman" pitchFamily="18" charset="0"/>
              </a:rPr>
              <a:t>no matter how large a stimulus is applied</a:t>
            </a:r>
            <a:r>
              <a:rPr lang="en-US" altLang="bg-BG" sz="2600">
                <a:latin typeface="Times New Roman" pitchFamily="18" charset="0"/>
              </a:rPr>
              <a:t> – </a:t>
            </a: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this is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 the absolute refractory period</a:t>
            </a: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There then follows a period of time during which it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is possible to elicit </a:t>
            </a:r>
            <a:r>
              <a:rPr lang="bg-BG" altLang="bg-BG" sz="2600">
                <a:latin typeface="Times New Roman" pitchFamily="18" charset="0"/>
              </a:rPr>
              <a:t>an action potential but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it requires a larger than normal stimulus</a:t>
            </a:r>
            <a:r>
              <a:rPr lang="en-US" altLang="bg-BG" sz="2600">
                <a:solidFill>
                  <a:srgbClr val="FFFF00"/>
                </a:solidFill>
                <a:latin typeface="Times New Roman" pitchFamily="18" charset="0"/>
              </a:rPr>
              <a:t> – </a:t>
            </a: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t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his is the relative refractory period</a:t>
            </a: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4463"/>
            <a:ext cx="8207375" cy="6524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bg-BG" sz="2800" smtClean="0"/>
              <a:t>   </a:t>
            </a:r>
            <a:r>
              <a:rPr lang="bg-BG" altLang="bg-BG" sz="2800" smtClean="0">
                <a:latin typeface="Times New Roman" pitchFamily="18" charset="0"/>
              </a:rPr>
              <a:t>The mechanistic basis of these phenomena involves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the</a:t>
            </a:r>
            <a:r>
              <a:rPr lang="bg-BG" altLang="bg-BG" sz="2800" smtClean="0">
                <a:latin typeface="Times New Roman" pitchFamily="18" charset="0"/>
              </a:rPr>
              <a:t>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voltage-dependence of the inactive states </a:t>
            </a:r>
            <a:r>
              <a:rPr lang="en-US" altLang="bg-BG" sz="28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of </a:t>
            </a:r>
            <a:r>
              <a:rPr lang="en-US" altLang="bg-BG" sz="28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Na</a:t>
            </a:r>
            <a:r>
              <a:rPr lang="en-US" altLang="bg-BG" sz="28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channels</a:t>
            </a:r>
            <a:r>
              <a:rPr lang="bg-BG" altLang="bg-BG" sz="2800" smtClean="0">
                <a:latin typeface="Times New Roman" pitchFamily="18" charset="0"/>
              </a:rPr>
              <a:t>. Following the spontaneous closure of the Na-channels, the membrane must be repolarized before the channels can be prompted to open. </a:t>
            </a:r>
            <a:endParaRPr lang="en-US" altLang="bg-BG" sz="2800" smtClean="0"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bg-BG" sz="280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The period of time when all the Na</a:t>
            </a:r>
            <a:r>
              <a:rPr lang="en-US" altLang="bg-BG" sz="28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channels are in this completely inactive state defines the absolute refractory period. </a:t>
            </a:r>
            <a:r>
              <a:rPr lang="bg-BG" altLang="bg-BG" sz="2800" smtClean="0">
                <a:latin typeface="Times New Roman" pitchFamily="18" charset="0"/>
              </a:rPr>
              <a:t>Once the membrane has been repolarized past a certain point (specific for each cell type/channel type), Na</a:t>
            </a:r>
            <a:r>
              <a:rPr lang="en-US" altLang="bg-BG" sz="2800" smtClean="0">
                <a:latin typeface="Times New Roman" pitchFamily="18" charset="0"/>
              </a:rPr>
              <a:t> c</a:t>
            </a:r>
            <a:r>
              <a:rPr lang="bg-BG" altLang="bg-BG" sz="2800" smtClean="0">
                <a:latin typeface="Times New Roman" pitchFamily="18" charset="0"/>
              </a:rPr>
              <a:t>hannels begin to shift into a second inactive state, </a:t>
            </a:r>
            <a:r>
              <a:rPr lang="bg-BG" altLang="bg-BG" sz="2800" i="1" smtClean="0">
                <a:latin typeface="Times New Roman" pitchFamily="18" charset="0"/>
              </a:rPr>
              <a:t>i.e.</a:t>
            </a:r>
            <a:r>
              <a:rPr lang="bg-BG" altLang="bg-BG" sz="2800" smtClean="0">
                <a:latin typeface="Times New Roman" pitchFamily="18" charset="0"/>
              </a:rPr>
              <a:t> one that can be stimulated by subsequent depolarization.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604250" cy="7029450"/>
          </a:xfrm>
        </p:spPr>
        <p:txBody>
          <a:bodyPr/>
          <a:lstStyle/>
          <a:p>
            <a:pPr indent="17463" eaLnBrk="1" hangingPunct="1">
              <a:buFont typeface="Wingdings" pitchFamily="2" charset="2"/>
              <a:buNone/>
              <a:defRPr/>
            </a:pPr>
            <a:r>
              <a:rPr lang="en-US" altLang="bg-BG" smtClean="0"/>
              <a:t>   </a:t>
            </a:r>
            <a:r>
              <a:rPr lang="en-US" altLang="bg-BG" sz="2600" smtClean="0">
                <a:latin typeface="Times New Roman" pitchFamily="18" charset="0"/>
              </a:rPr>
              <a:t>B</a:t>
            </a:r>
            <a:r>
              <a:rPr lang="bg-BG" altLang="bg-BG" sz="2600" smtClean="0">
                <a:latin typeface="Times New Roman" pitchFamily="18" charset="0"/>
              </a:rPr>
              <a:t>ecause all the channels do not shift to this state at once (there is inherent variability between the activity of Na</a:t>
            </a:r>
            <a:r>
              <a:rPr lang="en-US" altLang="bg-BG" sz="2600" smtClean="0">
                <a:latin typeface="Times New Roman" pitchFamily="18" charset="0"/>
              </a:rPr>
              <a:t> </a:t>
            </a:r>
            <a:r>
              <a:rPr lang="bg-BG" altLang="bg-BG" sz="2600" smtClean="0">
                <a:latin typeface="Times New Roman" pitchFamily="18" charset="0"/>
              </a:rPr>
              <a:t>channels), </a:t>
            </a:r>
            <a:r>
              <a:rPr lang="bg-BG" altLang="bg-BG" sz="2600" smtClean="0">
                <a:solidFill>
                  <a:srgbClr val="FFFF00"/>
                </a:solidFill>
                <a:latin typeface="Times New Roman" pitchFamily="18" charset="0"/>
              </a:rPr>
              <a:t>there exists a period of time when some channels are available and some are not. </a:t>
            </a:r>
            <a:r>
              <a:rPr lang="bg-BG" altLang="bg-BG" sz="2600" smtClean="0">
                <a:latin typeface="Times New Roman" pitchFamily="18" charset="0"/>
              </a:rPr>
              <a:t>During this period, it takes </a:t>
            </a:r>
            <a:r>
              <a:rPr lang="bg-BG" altLang="bg-BG" sz="2600" smtClean="0">
                <a:solidFill>
                  <a:srgbClr val="FFFF00"/>
                </a:solidFill>
                <a:latin typeface="Times New Roman" pitchFamily="18" charset="0"/>
              </a:rPr>
              <a:t>a larger than normal </a:t>
            </a:r>
            <a:r>
              <a:rPr lang="bg-BG" altLang="bg-BG" sz="2600" smtClean="0">
                <a:latin typeface="Times New Roman" pitchFamily="18" charset="0"/>
              </a:rPr>
              <a:t>stimulus to recruit the necessary number of channels to fire an action potential from the </a:t>
            </a:r>
            <a:r>
              <a:rPr lang="bg-BG" altLang="bg-BG" sz="2600" smtClean="0">
                <a:solidFill>
                  <a:srgbClr val="FFFF00"/>
                </a:solidFill>
                <a:latin typeface="Times New Roman" pitchFamily="18" charset="0"/>
              </a:rPr>
              <a:t>reduced pool of available channels</a:t>
            </a:r>
            <a:r>
              <a:rPr lang="bg-BG" altLang="bg-BG" sz="2600" smtClean="0">
                <a:latin typeface="Times New Roman" pitchFamily="18" charset="0"/>
              </a:rPr>
              <a:t>; this </a:t>
            </a:r>
            <a:r>
              <a:rPr lang="en-US" altLang="bg-BG" sz="2600" smtClean="0">
                <a:latin typeface="Times New Roman" pitchFamily="18" charset="0"/>
              </a:rPr>
              <a:t>is </a:t>
            </a:r>
            <a:r>
              <a:rPr lang="bg-BG" altLang="bg-BG" sz="2600" b="1" smtClean="0">
                <a:solidFill>
                  <a:srgbClr val="FFFF00"/>
                </a:solidFill>
                <a:effectLst/>
                <a:latin typeface="Times New Roman" pitchFamily="18" charset="0"/>
              </a:rPr>
              <a:t>the relative refrac</a:t>
            </a:r>
            <a:r>
              <a:rPr lang="bg-BG" altLang="bg-BG" sz="2600" b="1" smtClean="0">
                <a:solidFill>
                  <a:srgbClr val="FFFF00"/>
                </a:solidFill>
                <a:latin typeface="Times New Roman" pitchFamily="18" charset="0"/>
              </a:rPr>
              <a:t>tor</a:t>
            </a:r>
            <a:r>
              <a:rPr lang="bg-BG" altLang="bg-BG" sz="2600" b="1" smtClean="0">
                <a:solidFill>
                  <a:srgbClr val="FFFF00"/>
                </a:solidFill>
                <a:effectLst/>
                <a:latin typeface="Times New Roman" pitchFamily="18" charset="0"/>
              </a:rPr>
              <a:t>y </a:t>
            </a:r>
            <a:r>
              <a:rPr lang="bg-BG" altLang="bg-BG" sz="2600" b="1" smtClean="0">
                <a:solidFill>
                  <a:srgbClr val="FFFF00"/>
                </a:solidFill>
                <a:latin typeface="Times New Roman" pitchFamily="18" charset="0"/>
              </a:rPr>
              <a:t>period.</a:t>
            </a:r>
            <a:r>
              <a:rPr lang="bg-BG" altLang="bg-BG" sz="2600" b="1" smtClean="0">
                <a:effectLst/>
                <a:latin typeface="Times New Roman" pitchFamily="18" charset="0"/>
              </a:rPr>
              <a:t> </a:t>
            </a:r>
            <a:endParaRPr lang="en-US" altLang="bg-BG" sz="2600" b="1" smtClean="0">
              <a:effectLst/>
              <a:latin typeface="Times New Roman" pitchFamily="18" charset="0"/>
            </a:endParaRPr>
          </a:p>
          <a:p>
            <a:pPr indent="17463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endParaRPr lang="en-US" altLang="bg-BG" sz="2600" smtClean="0">
              <a:effectLst/>
              <a:latin typeface="Times New Roman" pitchFamily="18" charset="0"/>
            </a:endParaRPr>
          </a:p>
          <a:p>
            <a:pPr indent="17463" eaLnBrk="1" hangingPunct="1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bg-BG" altLang="bg-BG" sz="2600" smtClean="0">
                <a:effectLst/>
                <a:latin typeface="Times New Roman" pitchFamily="18" charset="0"/>
              </a:rPr>
              <a:t>The activity of the voltage gated K channels also supports and extends the period of relative refractoriness. As long as some of these channels are open it will take a larger than normal stimulus to depolarize the membrane to threshold. It is only when all the Na</a:t>
            </a:r>
            <a:r>
              <a:rPr lang="en-US" altLang="bg-BG" sz="2600" smtClean="0">
                <a:effectLst/>
                <a:latin typeface="Times New Roman" pitchFamily="18" charset="0"/>
              </a:rPr>
              <a:t> </a:t>
            </a:r>
            <a:r>
              <a:rPr lang="bg-BG" altLang="bg-BG" sz="2600" smtClean="0">
                <a:effectLst/>
                <a:latin typeface="Times New Roman" pitchFamily="18" charset="0"/>
              </a:rPr>
              <a:t>channels have reset, and all the voltage gated K channels have closed</a:t>
            </a:r>
            <a:r>
              <a:rPr lang="en-US" altLang="bg-BG" sz="2600" smtClean="0">
                <a:effectLst/>
                <a:latin typeface="Times New Roman" pitchFamily="18" charset="0"/>
              </a:rPr>
              <a:t> and</a:t>
            </a:r>
            <a:r>
              <a:rPr lang="bg-BG" altLang="bg-BG" sz="2600" smtClean="0">
                <a:effectLst/>
                <a:latin typeface="Times New Roman" pitchFamily="18" charset="0"/>
              </a:rPr>
              <a:t> a normal threshold stimulus is adequate to elicit a new action potential.</a:t>
            </a:r>
            <a:r>
              <a:rPr lang="bg-BG" altLang="bg-BG" sz="26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620713"/>
            <a:ext cx="8640762" cy="5761037"/>
          </a:xfrm>
        </p:spPr>
        <p:txBody>
          <a:bodyPr/>
          <a:lstStyle/>
          <a:p>
            <a:pPr indent="1746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bg-BG" altLang="bg-BG" sz="2600" dirty="0" smtClean="0">
                <a:latin typeface="Times New Roman" pitchFamily="18" charset="0"/>
              </a:rPr>
              <a:t>Consider a case involving local ischemia  in the brain or heart where cells are tightly packed together and extracellular space is a small fraction of intracellular space. </a:t>
            </a:r>
            <a:endParaRPr lang="en-US" altLang="bg-BG" sz="2600" dirty="0" smtClean="0">
              <a:latin typeface="Times New Roman" pitchFamily="18" charset="0"/>
            </a:endParaRPr>
          </a:p>
          <a:p>
            <a:pPr indent="1746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endParaRPr lang="en-US" altLang="bg-BG" sz="2600" dirty="0" smtClean="0">
              <a:latin typeface="Times New Roman" pitchFamily="18" charset="0"/>
            </a:endParaRPr>
          </a:p>
          <a:p>
            <a:pPr indent="1746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bg-BG" altLang="bg-BG" sz="2600" dirty="0" smtClean="0">
                <a:latin typeface="Times New Roman" pitchFamily="18" charset="0"/>
              </a:rPr>
              <a:t>Intracellular ATP is quickly (a few seconds) depleted resulting in inhibition of the </a:t>
            </a:r>
            <a:r>
              <a:rPr lang="en-US" altLang="bg-BG" sz="2600" dirty="0" smtClean="0">
                <a:latin typeface="Times New Roman" pitchFamily="18" charset="0"/>
              </a:rPr>
              <a:t>(</a:t>
            </a:r>
            <a:r>
              <a:rPr lang="bg-BG" altLang="bg-BG" sz="2600" dirty="0" smtClean="0">
                <a:latin typeface="Times New Roman" pitchFamily="18" charset="0"/>
              </a:rPr>
              <a:t>Na</a:t>
            </a:r>
            <a:r>
              <a:rPr lang="en-US" altLang="bg-BG" sz="2600" dirty="0" smtClean="0">
                <a:latin typeface="Times New Roman" pitchFamily="18" charset="0"/>
              </a:rPr>
              <a:t>-</a:t>
            </a:r>
            <a:r>
              <a:rPr lang="bg-BG" altLang="bg-BG" sz="2600" dirty="0" smtClean="0">
                <a:latin typeface="Times New Roman" pitchFamily="18" charset="0"/>
              </a:rPr>
              <a:t>K</a:t>
            </a:r>
            <a:r>
              <a:rPr lang="en-US" altLang="bg-BG" sz="2600" dirty="0" smtClean="0">
                <a:latin typeface="Times New Roman" pitchFamily="18" charset="0"/>
              </a:rPr>
              <a:t>) </a:t>
            </a:r>
            <a:r>
              <a:rPr lang="bg-BG" altLang="bg-BG" sz="2600" dirty="0" smtClean="0">
                <a:latin typeface="Times New Roman" pitchFamily="18" charset="0"/>
              </a:rPr>
              <a:t>ATPase. The ion gradients immediately begin to collapse; Na enters </a:t>
            </a:r>
            <a:r>
              <a:rPr lang="en-US" altLang="bg-BG" sz="2600" dirty="0" smtClean="0">
                <a:latin typeface="Times New Roman" pitchFamily="18" charset="0"/>
              </a:rPr>
              <a:t>and </a:t>
            </a:r>
            <a:r>
              <a:rPr lang="bg-BG" altLang="bg-BG" sz="2600" dirty="0" smtClean="0">
                <a:latin typeface="Times New Roman" pitchFamily="18" charset="0"/>
              </a:rPr>
              <a:t>K leaves the cell. </a:t>
            </a:r>
            <a:r>
              <a:rPr lang="en-US" altLang="bg-BG" sz="2600" dirty="0" smtClean="0">
                <a:latin typeface="Times New Roman" pitchFamily="18" charset="0"/>
              </a:rPr>
              <a:t>T</a:t>
            </a:r>
            <a:r>
              <a:rPr lang="bg-BG" altLang="bg-BG" sz="2600" dirty="0" smtClean="0">
                <a:latin typeface="Times New Roman" pitchFamily="18" charset="0"/>
              </a:rPr>
              <a:t>he [K]</a:t>
            </a:r>
            <a:r>
              <a:rPr lang="bg-BG" altLang="bg-BG" sz="2600" baseline="-25000" dirty="0" smtClean="0">
                <a:latin typeface="Times New Roman" pitchFamily="18" charset="0"/>
              </a:rPr>
              <a:t>out</a:t>
            </a:r>
            <a:r>
              <a:rPr lang="bg-BG" altLang="bg-BG" sz="2600" dirty="0" smtClean="0">
                <a:latin typeface="Times New Roman" pitchFamily="18" charset="0"/>
              </a:rPr>
              <a:t> can quickly rise to 6</a:t>
            </a:r>
            <a:r>
              <a:rPr lang="en-US" altLang="bg-BG" sz="2600" dirty="0" smtClean="0">
                <a:latin typeface="Times New Roman" pitchFamily="18" charset="0"/>
              </a:rPr>
              <a:t>-</a:t>
            </a:r>
            <a:r>
              <a:rPr lang="bg-BG" altLang="bg-BG" sz="2600" dirty="0" smtClean="0">
                <a:latin typeface="Times New Roman" pitchFamily="18" charset="0"/>
              </a:rPr>
              <a:t> 7 mM. Furthermore, that quick rise in [K]</a:t>
            </a:r>
            <a:r>
              <a:rPr lang="bg-BG" altLang="bg-BG" sz="2600" baseline="-25000" dirty="0" smtClean="0">
                <a:latin typeface="Times New Roman" pitchFamily="18" charset="0"/>
              </a:rPr>
              <a:t>out</a:t>
            </a:r>
            <a:r>
              <a:rPr lang="bg-BG" altLang="bg-BG" sz="2600" dirty="0" smtClean="0">
                <a:latin typeface="Times New Roman" pitchFamily="18" charset="0"/>
              </a:rPr>
              <a:t> can occur before there has been much change in [K]</a:t>
            </a:r>
            <a:r>
              <a:rPr lang="bg-BG" altLang="bg-BG" sz="2600" baseline="-25000" dirty="0" smtClean="0">
                <a:latin typeface="Times New Roman" pitchFamily="18" charset="0"/>
              </a:rPr>
              <a:t>in</a:t>
            </a:r>
            <a:r>
              <a:rPr lang="bg-BG" altLang="bg-BG" sz="2600" dirty="0" smtClean="0">
                <a:latin typeface="Times New Roman" pitchFamily="18" charset="0"/>
              </a:rPr>
              <a:t> simply because the extracellular space </a:t>
            </a:r>
            <a:r>
              <a:rPr lang="en-US" altLang="bg-BG" sz="2600" dirty="0" smtClean="0">
                <a:latin typeface="Times New Roman" pitchFamily="18" charset="0"/>
              </a:rPr>
              <a:t>is </a:t>
            </a:r>
            <a:r>
              <a:rPr lang="bg-BG" altLang="bg-BG" sz="2600" dirty="0" smtClean="0">
                <a:latin typeface="Times New Roman" pitchFamily="18" charset="0"/>
              </a:rPr>
              <a:t>rather small compared to cytoplasm in some tissues.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530225"/>
            <a:ext cx="8208963" cy="5491163"/>
          </a:xfrm>
        </p:spPr>
        <p:txBody>
          <a:bodyPr/>
          <a:lstStyle/>
          <a:p>
            <a:pPr marL="0" indent="35401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bg-BG" altLang="bg-BG" sz="2600" dirty="0" smtClean="0">
                <a:latin typeface="Times New Roman" pitchFamily="18" charset="0"/>
              </a:rPr>
              <a:t>On absolute terms, the change in </a:t>
            </a:r>
            <a:r>
              <a:rPr lang="en-US" altLang="bg-BG" sz="2600" dirty="0" smtClean="0">
                <a:latin typeface="Times New Roman" pitchFamily="18" charset="0"/>
              </a:rPr>
              <a:t>[</a:t>
            </a:r>
            <a:r>
              <a:rPr lang="bg-BG" altLang="bg-BG" sz="2600" dirty="0" smtClean="0">
                <a:latin typeface="Times New Roman" pitchFamily="18" charset="0"/>
              </a:rPr>
              <a:t>K</a:t>
            </a:r>
            <a:r>
              <a:rPr lang="en-US" altLang="bg-BG" sz="2600" dirty="0" smtClean="0">
                <a:latin typeface="Times New Roman" pitchFamily="18" charset="0"/>
              </a:rPr>
              <a:t>]</a:t>
            </a:r>
            <a:r>
              <a:rPr lang="en-US" altLang="bg-BG" sz="2600" baseline="-25000" dirty="0" smtClean="0">
                <a:latin typeface="Times New Roman" pitchFamily="18" charset="0"/>
              </a:rPr>
              <a:t>in</a:t>
            </a:r>
            <a:r>
              <a:rPr lang="bg-BG" altLang="bg-BG" sz="2600" dirty="0" smtClean="0">
                <a:latin typeface="Times New Roman" pitchFamily="18" charset="0"/>
              </a:rPr>
              <a:t> is not great</a:t>
            </a:r>
            <a:r>
              <a:rPr lang="en-US" altLang="bg-BG" sz="2600" dirty="0" smtClean="0">
                <a:latin typeface="Times New Roman" pitchFamily="18" charset="0"/>
              </a:rPr>
              <a:t> but</a:t>
            </a:r>
            <a:r>
              <a:rPr lang="bg-BG" altLang="bg-BG" sz="2600" dirty="0" smtClean="0">
                <a:latin typeface="Times New Roman" pitchFamily="18" charset="0"/>
              </a:rPr>
              <a:t> the ratio of [K]</a:t>
            </a:r>
            <a:r>
              <a:rPr lang="bg-BG" altLang="bg-BG" sz="2600" baseline="-25000" dirty="0" smtClean="0">
                <a:latin typeface="Times New Roman" pitchFamily="18" charset="0"/>
              </a:rPr>
              <a:t>in</a:t>
            </a:r>
            <a:r>
              <a:rPr lang="bg-BG" altLang="bg-BG" sz="2600" dirty="0" smtClean="0">
                <a:latin typeface="Times New Roman" pitchFamily="18" charset="0"/>
              </a:rPr>
              <a:t> to [K]</a:t>
            </a:r>
            <a:r>
              <a:rPr lang="bg-BG" altLang="bg-BG" sz="2600" baseline="-25000" dirty="0" smtClean="0">
                <a:latin typeface="Times New Roman" pitchFamily="18" charset="0"/>
              </a:rPr>
              <a:t>out </a:t>
            </a:r>
            <a:r>
              <a:rPr lang="bg-BG" altLang="bg-BG" sz="2600" dirty="0" smtClean="0">
                <a:latin typeface="Times New Roman" pitchFamily="18" charset="0"/>
              </a:rPr>
              <a:t>is markedly affected. </a:t>
            </a:r>
            <a:endParaRPr lang="en-US" altLang="bg-BG" sz="2600" dirty="0" smtClean="0">
              <a:latin typeface="Times New Roman" pitchFamily="18" charset="0"/>
            </a:endParaRPr>
          </a:p>
          <a:p>
            <a:pPr marL="0" indent="35401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bg-BG" sz="2600" dirty="0" smtClean="0">
                <a:latin typeface="Times New Roman" pitchFamily="18" charset="0"/>
              </a:rPr>
              <a:t>I</a:t>
            </a:r>
            <a:r>
              <a:rPr lang="bg-BG" altLang="bg-BG" sz="2600" dirty="0" smtClean="0">
                <a:latin typeface="Times New Roman" pitchFamily="18" charset="0"/>
              </a:rPr>
              <a:t>f K inside changes from 140 to 138 mM, and outside changes from 4  to 7 mM, the Nernstian K potential shifts from -93 to -78 mV. </a:t>
            </a:r>
            <a:endParaRPr lang="en-US" altLang="bg-BG" sz="2600" dirty="0" smtClean="0">
              <a:latin typeface="Times New Roman" pitchFamily="18" charset="0"/>
            </a:endParaRPr>
          </a:p>
          <a:p>
            <a:pPr marL="0" indent="35401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endParaRPr lang="en-US" altLang="bg-BG" sz="2600" dirty="0" smtClean="0">
              <a:latin typeface="Times New Roman" pitchFamily="18" charset="0"/>
            </a:endParaRPr>
          </a:p>
          <a:p>
            <a:pPr marL="0" indent="354013"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altLang="bg-BG" sz="2600" dirty="0" smtClean="0">
                <a:latin typeface="Times New Roman" pitchFamily="18" charset="0"/>
              </a:rPr>
              <a:t>Such a</a:t>
            </a:r>
            <a:r>
              <a:rPr lang="bg-BG" altLang="bg-BG" sz="2600" dirty="0" smtClean="0">
                <a:latin typeface="Times New Roman" pitchFamily="18" charset="0"/>
              </a:rPr>
              <a:t> gradual shift of </a:t>
            </a:r>
            <a:r>
              <a:rPr lang="en-US" altLang="bg-BG" sz="2600" dirty="0" smtClean="0">
                <a:latin typeface="Times New Roman" pitchFamily="18" charset="0"/>
              </a:rPr>
              <a:t> </a:t>
            </a:r>
            <a:r>
              <a:rPr lang="bg-BG" altLang="bg-BG" sz="2600" dirty="0" smtClean="0">
                <a:latin typeface="Times New Roman" pitchFamily="18" charset="0"/>
              </a:rPr>
              <a:t>"resting" potential  can have a 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profound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effect on the inactivation status of Na</a:t>
            </a:r>
            <a:r>
              <a:rPr lang="en-US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channels, thereby influencing</a:t>
            </a:r>
            <a:r>
              <a:rPr lang="bg-BG" altLang="bg-BG" sz="2600" dirty="0" smtClean="0">
                <a:latin typeface="Times New Roman" pitchFamily="18" charset="0"/>
              </a:rPr>
              <a:t> the ability of these cells to fire action potentials. This turns out to be a serious issue in cardiac tissues following ischemic events (e.g., myocardial infarction).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0" y="0"/>
            <a:ext cx="9143999" cy="6206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17413" name="Text Box 2"/>
          <p:cNvSpPr txBox="1">
            <a:spLocks noChangeArrowheads="1"/>
          </p:cNvSpPr>
          <p:nvPr/>
        </p:nvSpPr>
        <p:spPr bwMode="auto">
          <a:xfrm>
            <a:off x="468313" y="0"/>
            <a:ext cx="8424862" cy="647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400">
                <a:latin typeface="Times New Roman" pitchFamily="18" charset="0"/>
              </a:rPr>
              <a:t> </a:t>
            </a:r>
            <a:r>
              <a:rPr lang="bg-BG" altLang="bg-BG" sz="3000" b="1">
                <a:latin typeface="Times New Roman" pitchFamily="18" charset="0"/>
              </a:rPr>
              <a:t>Nerves Transmit Information as Action Potentials</a:t>
            </a:r>
            <a:endParaRPr lang="bg-BG" altLang="bg-BG" sz="30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Action potential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is a temporary change</a:t>
            </a:r>
            <a:r>
              <a:rPr lang="bg-BG" altLang="bg-BG" sz="2600">
                <a:latin typeface="Times New Roman" pitchFamily="18" charset="0"/>
              </a:rPr>
              <a:t> in the membrane potential that is transmitted along the axon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Char char="•"/>
            </a:pP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Travels in one direction </a:t>
            </a:r>
            <a:r>
              <a:rPr lang="bg-BG" altLang="bg-BG" sz="2600">
                <a:latin typeface="Times New Roman" pitchFamily="18" charset="0"/>
              </a:rPr>
              <a:t>normally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  <a:r>
              <a:rPr lang="en-US" altLang="bg-BG" sz="2600">
                <a:latin typeface="Times New Roman" pitchFamily="18" charset="0"/>
              </a:rPr>
              <a:t>(</a:t>
            </a:r>
            <a:r>
              <a:rPr lang="bg-BG" altLang="bg-BG" sz="2600">
                <a:latin typeface="Times New Roman" pitchFamily="18" charset="0"/>
              </a:rPr>
              <a:t>Axon can potentially conduct in both directions, but connections usually prevent this</a:t>
            </a:r>
            <a:r>
              <a:rPr lang="en-US" altLang="bg-BG" sz="2600">
                <a:latin typeface="Times New Roman" pitchFamily="18" charset="0"/>
              </a:rPr>
              <a:t>).</a:t>
            </a:r>
            <a:r>
              <a:rPr lang="bg-BG" altLang="bg-BG" sz="2600">
                <a:latin typeface="Times New Roman" pitchFamily="18" charset="0"/>
              </a:rPr>
              <a:t>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Membrane potential depolarizes (becomes more positive) producing a spike</a:t>
            </a:r>
            <a:r>
              <a:rPr lang="en-US" altLang="bg-BG" sz="2600">
                <a:latin typeface="Times New Roman" pitchFamily="18" charset="0"/>
              </a:rPr>
              <a:t>. </a:t>
            </a:r>
            <a:r>
              <a:rPr lang="bg-BG" altLang="bg-BG" sz="2600">
                <a:latin typeface="Times New Roman" pitchFamily="18" charset="0"/>
              </a:rPr>
              <a:t>After</a:t>
            </a:r>
            <a:r>
              <a:rPr lang="en-US" altLang="bg-BG" sz="2600">
                <a:latin typeface="Times New Roman" pitchFamily="18" charset="0"/>
              </a:rPr>
              <a:t> that</a:t>
            </a:r>
            <a:r>
              <a:rPr lang="bg-BG" altLang="bg-BG" sz="2600">
                <a:latin typeface="Times New Roman" pitchFamily="18" charset="0"/>
              </a:rPr>
              <a:t> the membrane repolarizes (becomes more negative)</a:t>
            </a:r>
            <a:r>
              <a:rPr lang="en-US" altLang="bg-BG" sz="260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The potential becomes more negative than the resting potential (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negative afterpotential</a:t>
            </a:r>
            <a:r>
              <a:rPr lang="bg-BG" altLang="bg-BG" sz="2600">
                <a:latin typeface="Times New Roman" pitchFamily="18" charset="0"/>
              </a:rPr>
              <a:t>) and then returns to normal</a:t>
            </a:r>
            <a:r>
              <a:rPr lang="en-US" altLang="bg-BG" sz="2600"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ts val="12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The action potentials of most nerves last 5-10 m</a:t>
            </a:r>
            <a:r>
              <a:rPr lang="en-US" altLang="bg-BG" sz="2600">
                <a:latin typeface="Times New Roman" pitchFamily="18" charset="0"/>
              </a:rPr>
              <a:t>s</a:t>
            </a:r>
            <a:r>
              <a:rPr lang="bg-BG" altLang="bg-BG" sz="2600">
                <a:latin typeface="Times New Roman" pitchFamily="18" charset="0"/>
              </a:rPr>
              <a:t> (action potentials of cardiac muscle are much longer)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The conduction velocity of action potentials is about 1-100 m/s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ln1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20713"/>
            <a:ext cx="6959600" cy="47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" y="3527425"/>
            <a:ext cx="9143999" cy="9807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3999" cy="9807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19464" name="Text Box 2"/>
          <p:cNvSpPr txBox="1">
            <a:spLocks noChangeArrowheads="1"/>
          </p:cNvSpPr>
          <p:nvPr/>
        </p:nvSpPr>
        <p:spPr bwMode="auto">
          <a:xfrm>
            <a:off x="539750" y="-42863"/>
            <a:ext cx="8135938" cy="677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b="1">
                <a:latin typeface="Times New Roman" pitchFamily="18" charset="0"/>
              </a:rPr>
              <a:t>Action Potentials are Initiated </a:t>
            </a:r>
            <a:endParaRPr lang="en-US" altLang="bg-BG" b="1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b="1">
                <a:latin typeface="Times New Roman" pitchFamily="18" charset="0"/>
              </a:rPr>
              <a:t>by Many Different Types of Stimuli</a:t>
            </a:r>
            <a:endParaRPr lang="bg-BG" altLang="bg-BG"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Sensory nerves respond to stimuli of many types: chemical, light, electricity, pressure, touch, stretch, etc. </a:t>
            </a:r>
          </a:p>
          <a:p>
            <a:pPr eaLnBrk="1" hangingPunct="1"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In the central nervous system (brain&amp;spinal cord) most nerves are stimulated by chemical activity at synapses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</a:p>
          <a:p>
            <a:pPr algn="ctr" eaLnBrk="1" hangingPunct="1">
              <a:spcBef>
                <a:spcPts val="1800"/>
              </a:spcBef>
              <a:buClrTx/>
              <a:buSzTx/>
              <a:buFontTx/>
              <a:buNone/>
            </a:pPr>
            <a:r>
              <a:rPr lang="bg-BG" altLang="bg-BG">
                <a:latin typeface="Times New Roman" pitchFamily="18" charset="0"/>
              </a:rPr>
              <a:t> </a:t>
            </a:r>
            <a:r>
              <a:rPr lang="bg-BG" altLang="bg-BG" b="1">
                <a:latin typeface="Times New Roman" pitchFamily="18" charset="0"/>
              </a:rPr>
              <a:t>Stimuli Must be Above a Threshold Level </a:t>
            </a:r>
            <a:endParaRPr lang="en-US" altLang="bg-BG" b="1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b="1">
                <a:latin typeface="Times New Roman" pitchFamily="18" charset="0"/>
              </a:rPr>
              <a:t>to Set off an Action Potential</a:t>
            </a:r>
            <a:endParaRPr lang="bg-BG" altLang="bg-BG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Very weak stimuli cause </a:t>
            </a:r>
            <a:r>
              <a:rPr lang="en-US" altLang="bg-BG" sz="2600">
                <a:latin typeface="Times New Roman" pitchFamily="18" charset="0"/>
              </a:rPr>
              <a:t>only </a:t>
            </a:r>
            <a:r>
              <a:rPr lang="bg-BG" altLang="bg-BG" sz="2600">
                <a:latin typeface="Times New Roman" pitchFamily="18" charset="0"/>
              </a:rPr>
              <a:t>a small local electrical disturbance</a:t>
            </a:r>
            <a:r>
              <a:rPr lang="en-US" altLang="bg-BG" sz="2600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ts val="2400"/>
              </a:spcBef>
              <a:buClrTx/>
              <a:buSzTx/>
              <a:buFontTx/>
              <a:buChar char="•"/>
            </a:pPr>
            <a:r>
              <a:rPr lang="bg-BG" altLang="bg-BG" sz="2600">
                <a:latin typeface="Times New Roman" pitchFamily="18" charset="0"/>
              </a:rPr>
              <a:t>When the stimulus strength is increased</a:t>
            </a:r>
            <a:r>
              <a:rPr lang="en-US" altLang="bg-BG" sz="2600">
                <a:latin typeface="Times New Roman" pitchFamily="18" charset="0"/>
              </a:rPr>
              <a:t> to </a:t>
            </a:r>
            <a:r>
              <a:rPr lang="bg-BG" altLang="bg-BG" sz="2600">
                <a:latin typeface="Times New Roman" pitchFamily="18" charset="0"/>
              </a:rPr>
              <a:t>reach </a:t>
            </a:r>
            <a:r>
              <a:rPr lang="en-US" altLang="bg-BG" sz="2600">
                <a:latin typeface="Times New Roman" pitchFamily="18" charset="0"/>
              </a:rPr>
              <a:t> the </a:t>
            </a:r>
            <a:r>
              <a:rPr lang="bg-BG" altLang="bg-BG" sz="2600">
                <a:latin typeface="Times New Roman" pitchFamily="18" charset="0"/>
              </a:rPr>
              <a:t>threshold </a:t>
            </a:r>
            <a:r>
              <a:rPr lang="en-US" altLang="bg-BG" sz="2600">
                <a:latin typeface="Times New Roman" pitchFamily="18" charset="0"/>
              </a:rPr>
              <a:t>level</a:t>
            </a:r>
            <a:r>
              <a:rPr lang="bg-BG" altLang="bg-BG" sz="2600">
                <a:latin typeface="Times New Roman" pitchFamily="18" charset="0"/>
              </a:rPr>
              <a:t> an action potential appears.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0"/>
            <a:ext cx="9143999" cy="9807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288" y="-6350"/>
            <a:ext cx="8497887" cy="74263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b="1" dirty="0" smtClean="0">
                <a:latin typeface="Times New Roman" pitchFamily="18" charset="0"/>
              </a:rPr>
              <a:t>The Spike of the Action Potential is Caused by Opening of </a:t>
            </a:r>
            <a:r>
              <a:rPr lang="en-US" altLang="bg-BG" b="1" dirty="0" smtClean="0">
                <a:latin typeface="Times New Roman" pitchFamily="18" charset="0"/>
              </a:rPr>
              <a:t> </a:t>
            </a:r>
            <a:r>
              <a:rPr lang="bg-BG" altLang="bg-BG" b="1" dirty="0" smtClean="0">
                <a:latin typeface="Times New Roman" pitchFamily="18" charset="0"/>
              </a:rPr>
              <a:t>Na</a:t>
            </a:r>
            <a:r>
              <a:rPr lang="en-US" altLang="bg-BG" b="1" dirty="0" smtClean="0">
                <a:latin typeface="Times New Roman" pitchFamily="18" charset="0"/>
              </a:rPr>
              <a:t> </a:t>
            </a:r>
            <a:r>
              <a:rPr lang="bg-BG" altLang="bg-BG" b="1" dirty="0" smtClean="0">
                <a:latin typeface="Times New Roman" pitchFamily="18" charset="0"/>
              </a:rPr>
              <a:t> Channels</a:t>
            </a:r>
            <a:endParaRPr lang="bg-BG" altLang="bg-BG" dirty="0" smtClean="0">
              <a:latin typeface="Times New Roman" pitchFamily="18" charset="0"/>
            </a:endParaRPr>
          </a:p>
          <a:p>
            <a:pPr marL="265113" indent="-265113" eaLnBrk="1" hangingPunct="1">
              <a:spcBef>
                <a:spcPts val="1200"/>
              </a:spcBef>
              <a:buClrTx/>
              <a:buSzTx/>
              <a:buFontTx/>
              <a:buChar char="•"/>
              <a:defRPr/>
            </a:pPr>
            <a:r>
              <a:rPr lang="bg-BG" altLang="bg-BG" sz="2800" dirty="0" smtClean="0">
                <a:latin typeface="Times New Roman" pitchFamily="18" charset="0"/>
              </a:rPr>
              <a:t>The </a:t>
            </a:r>
            <a:r>
              <a:rPr lang="en-US" altLang="bg-BG" sz="2800" dirty="0" smtClean="0">
                <a:latin typeface="Times New Roman" pitchFamily="18" charset="0"/>
              </a:rPr>
              <a:t>(</a:t>
            </a:r>
            <a:r>
              <a:rPr lang="bg-BG" altLang="bg-BG" sz="2800" dirty="0" smtClean="0">
                <a:latin typeface="Times New Roman" pitchFamily="18" charset="0"/>
              </a:rPr>
              <a:t>Na</a:t>
            </a:r>
            <a:r>
              <a:rPr lang="en-US" altLang="bg-BG" sz="2800" dirty="0" smtClean="0">
                <a:latin typeface="Times New Roman" pitchFamily="18" charset="0"/>
              </a:rPr>
              <a:t>-K)</a:t>
            </a:r>
            <a:r>
              <a:rPr lang="bg-BG" altLang="bg-BG" sz="2800" dirty="0" smtClean="0">
                <a:latin typeface="Times New Roman" pitchFamily="18" charset="0"/>
              </a:rPr>
              <a:t> pump produces gradients of Na and K ions</a:t>
            </a:r>
            <a:r>
              <a:rPr lang="en-US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latin typeface="Times New Roman" pitchFamily="18" charset="0"/>
              </a:rPr>
              <a:t>- both are used to produce action potential</a:t>
            </a:r>
            <a:r>
              <a:rPr lang="en-US" altLang="bg-BG" sz="2800" dirty="0" smtClean="0">
                <a:latin typeface="Times New Roman" pitchFamily="18" charset="0"/>
              </a:rPr>
              <a:t>;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</a:p>
          <a:p>
            <a:pPr marL="265113" indent="-265113" eaLnBrk="1" hangingPunct="1">
              <a:spcBef>
                <a:spcPts val="3000"/>
              </a:spcBef>
              <a:buClrTx/>
              <a:buSzTx/>
              <a:buFontTx/>
              <a:buChar char="•"/>
              <a:defRPr/>
            </a:pPr>
            <a:r>
              <a:rPr lang="bg-BG" altLang="bg-BG" sz="2800" dirty="0" smtClean="0">
                <a:latin typeface="Times New Roman" pitchFamily="18" charset="0"/>
              </a:rPr>
              <a:t>Na is high outside the cell and low inside</a:t>
            </a:r>
            <a:r>
              <a:rPr lang="en-US" altLang="bg-BG" sz="2800" dirty="0" smtClean="0">
                <a:latin typeface="Times New Roman" pitchFamily="18" charset="0"/>
              </a:rPr>
              <a:t>;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</a:p>
          <a:p>
            <a:pPr marL="265113" indent="-265113" eaLnBrk="1" hangingPunct="1">
              <a:spcBef>
                <a:spcPts val="3000"/>
              </a:spcBef>
              <a:buClrTx/>
              <a:buSzTx/>
              <a:buFontTx/>
              <a:buChar char="•"/>
              <a:defRPr/>
            </a:pPr>
            <a:r>
              <a:rPr lang="bg-BG" altLang="bg-BG" sz="2800" dirty="0" smtClean="0">
                <a:latin typeface="Times New Roman" pitchFamily="18" charset="0"/>
              </a:rPr>
              <a:t>Excitable cells have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special</a:t>
            </a:r>
            <a:r>
              <a:rPr lang="bg-BG" altLang="bg-BG" sz="2800" dirty="0" smtClean="0">
                <a:latin typeface="Times New Roman" pitchFamily="18" charset="0"/>
              </a:rPr>
              <a:t> Na and K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channels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with gates </a:t>
            </a:r>
            <a:r>
              <a:rPr lang="bg-BG" altLang="bg-BG" sz="2800" dirty="0" smtClean="0">
                <a:latin typeface="Times New Roman" pitchFamily="18" charset="0"/>
              </a:rPr>
              <a:t>that open and close in response to the membrane voltage (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voltage-gated channels</a:t>
            </a:r>
            <a:r>
              <a:rPr lang="bg-BG" altLang="bg-BG" sz="2800" dirty="0" smtClean="0">
                <a:latin typeface="Times New Roman" pitchFamily="18" charset="0"/>
              </a:rPr>
              <a:t>)</a:t>
            </a:r>
            <a:r>
              <a:rPr lang="en-US" altLang="bg-BG" sz="2800" dirty="0" smtClean="0">
                <a:latin typeface="Times New Roman" pitchFamily="18" charset="0"/>
              </a:rPr>
              <a:t>;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</a:p>
          <a:p>
            <a:pPr marL="265113" indent="-265113" eaLnBrk="1" hangingPunct="1">
              <a:spcBef>
                <a:spcPts val="3000"/>
              </a:spcBef>
              <a:buClrTx/>
              <a:buSzTx/>
              <a:buFontTx/>
              <a:buChar char="•"/>
              <a:defRPr/>
            </a:pPr>
            <a:r>
              <a:rPr lang="bg-BG" altLang="bg-BG" sz="2800" dirty="0" smtClean="0">
                <a:latin typeface="Times New Roman" pitchFamily="18" charset="0"/>
              </a:rPr>
              <a:t>Opening gates of Na channels allows Na to rush into the cell, carrying</a:t>
            </a:r>
            <a:r>
              <a:rPr lang="en-US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+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en-US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latin typeface="Times New Roman" pitchFamily="18" charset="0"/>
              </a:rPr>
              <a:t>charge. This makes the membrane potential positive (depolarization), producing the spike</a:t>
            </a:r>
            <a:r>
              <a:rPr lang="en-US" altLang="bg-BG" sz="2800" dirty="0" smtClean="0">
                <a:latin typeface="Times New Roman" pitchFamily="18" charset="0"/>
              </a:rPr>
              <a:t>.</a:t>
            </a:r>
            <a:endParaRPr lang="bg-BG" altLang="bg-BG" sz="2800" dirty="0" smtClean="0">
              <a:latin typeface="Times New Roman" pitchFamily="18" charset="0"/>
            </a:endParaRPr>
          </a:p>
          <a:p>
            <a:pPr eaLnBrk="1" hangingPunct="1">
              <a:buClrTx/>
              <a:buSzTx/>
              <a:buFont typeface="Symbol" pitchFamily="18" charset="2"/>
              <a:buChar char=""/>
              <a:defRPr/>
            </a:pPr>
            <a:endParaRPr lang="bg-BG" altLang="bg-BG" sz="2800" dirty="0" smtClean="0">
              <a:latin typeface="Times New Roman" pitchFamily="18" charset="0"/>
            </a:endParaRPr>
          </a:p>
          <a:p>
            <a:pPr lvl="1" eaLnBrk="1" hangingPunct="1">
              <a:spcBef>
                <a:spcPct val="50000"/>
              </a:spcBef>
              <a:buClrTx/>
              <a:buSzTx/>
              <a:buFont typeface="Courier New" pitchFamily="49" charset="0"/>
              <a:buChar char="o"/>
              <a:defRPr/>
            </a:pPr>
            <a:endParaRPr lang="bg-BG" altLang="bg-BG" dirty="0" smtClean="0">
              <a:latin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700338" y="5329238"/>
            <a:ext cx="431800" cy="4318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ln11d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333375"/>
            <a:ext cx="6229350" cy="6029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7127875"/>
          </a:xfrm>
        </p:spPr>
        <p:txBody>
          <a:bodyPr/>
          <a:lstStyle/>
          <a:p>
            <a:pPr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en-US" dirty="0" smtClean="0"/>
              <a:t>   </a:t>
            </a:r>
            <a:endParaRPr lang="en-US" sz="2800" dirty="0" smtClean="0"/>
          </a:p>
          <a:p>
            <a:pPr marL="725488" indent="11113" eaLnBrk="1" hangingPunct="1">
              <a:lnSpc>
                <a:spcPct val="9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Let us </a:t>
            </a:r>
            <a:r>
              <a:rPr lang="bg-BG" sz="2800" dirty="0" smtClean="0">
                <a:latin typeface="Times New Roman" pitchFamily="18" charset="0"/>
              </a:rPr>
              <a:t>manipulate the electrical PD of a cell by injecting current into the cell by means of a small, hollow glass electrode.  </a:t>
            </a:r>
          </a:p>
        </p:txBody>
      </p:sp>
      <p:pic>
        <p:nvPicPr>
          <p:cNvPr id="4099" name="Picture 4" descr="ap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071688"/>
            <a:ext cx="5707063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6011863" y="3357563"/>
            <a:ext cx="3348037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>
                <a:latin typeface="Times New Roman" pitchFamily="18" charset="0"/>
              </a:rPr>
              <a:t>The propagation of this activity is said to be </a:t>
            </a:r>
            <a:r>
              <a:rPr lang="en-US" altLang="bg-BG" sz="2800">
                <a:latin typeface="Times New Roman" pitchFamily="18" charset="0"/>
              </a:rPr>
              <a:t>“</a:t>
            </a:r>
            <a:r>
              <a:rPr lang="bg-BG" altLang="bg-BG" sz="2800" b="1">
                <a:latin typeface="Times New Roman" pitchFamily="18" charset="0"/>
              </a:rPr>
              <a:t>decremental"</a:t>
            </a:r>
            <a:r>
              <a:rPr lang="bg-BG" altLang="bg-BG" sz="2800">
                <a:latin typeface="Times New Roman" pitchFamily="18" charset="0"/>
              </a:rPr>
              <a:t> (i.e., it is diminishing in magnitude).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0"/>
            <a:ext cx="9143999" cy="9807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39750" y="-26988"/>
            <a:ext cx="7777163" cy="8242301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b="1" dirty="0" smtClean="0">
                <a:latin typeface="Times New Roman" pitchFamily="18" charset="0"/>
              </a:rPr>
              <a:t>The Membrane Recovers by Closing </a:t>
            </a:r>
            <a:endParaRPr lang="en-US" altLang="bg-BG" b="1" dirty="0" smtClean="0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bg-BG" altLang="bg-BG" b="1" dirty="0" smtClean="0">
                <a:latin typeface="Times New Roman" pitchFamily="18" charset="0"/>
              </a:rPr>
              <a:t>Na Channels and Opening K Channels</a:t>
            </a:r>
            <a:endParaRPr lang="bg-BG" altLang="bg-BG" dirty="0" smtClean="0">
              <a:latin typeface="Times New Roman" pitchFamily="18" charset="0"/>
            </a:endParaRPr>
          </a:p>
          <a:p>
            <a:pPr marL="354013" indent="-354013" eaLnBrk="1" hangingPunct="1">
              <a:spcBef>
                <a:spcPts val="2400"/>
              </a:spcBef>
              <a:buClrTx/>
              <a:buSzTx/>
              <a:buFontTx/>
              <a:buChar char="•"/>
              <a:defRPr/>
            </a:pPr>
            <a:r>
              <a:rPr lang="bg-BG" altLang="bg-BG" sz="2600" dirty="0" smtClean="0">
                <a:latin typeface="Times New Roman" pitchFamily="18" charset="0"/>
              </a:rPr>
              <a:t>The Na spike does not last long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  <a:p>
            <a:pPr marL="354013" indent="-354013" eaLnBrk="1" hangingPunct="1">
              <a:spcBef>
                <a:spcPts val="3000"/>
              </a:spcBef>
              <a:buClrTx/>
              <a:buSzTx/>
              <a:buFontTx/>
              <a:buChar char="•"/>
              <a:defRPr/>
            </a:pPr>
            <a:r>
              <a:rPr lang="bg-BG" altLang="bg-BG" sz="2600" dirty="0" smtClean="0">
                <a:latin typeface="Times New Roman" pitchFamily="18" charset="0"/>
              </a:rPr>
              <a:t>Two things bring the voltage back to negative values (repolarization):</a:t>
            </a:r>
            <a:r>
              <a:rPr lang="en-US" altLang="bg-BG" sz="2600" dirty="0" smtClean="0">
                <a:latin typeface="Times New Roman" pitchFamily="18" charset="0"/>
              </a:rPr>
              <a:t> 1.</a:t>
            </a:r>
            <a:r>
              <a:rPr lang="bg-BG" altLang="bg-BG" sz="2600" dirty="0" smtClean="0">
                <a:latin typeface="Times New Roman" pitchFamily="18" charset="0"/>
              </a:rPr>
              <a:t> Na channels close</a:t>
            </a:r>
            <a:r>
              <a:rPr lang="en-US" altLang="bg-BG" sz="2600" dirty="0" smtClean="0">
                <a:latin typeface="Times New Roman" pitchFamily="18" charset="0"/>
              </a:rPr>
              <a:t>. </a:t>
            </a:r>
            <a:r>
              <a:rPr lang="bg-BG" altLang="bg-BG" sz="2600" dirty="0" smtClean="0">
                <a:latin typeface="Times New Roman" pitchFamily="18" charset="0"/>
              </a:rPr>
              <a:t>The</a:t>
            </a:r>
            <a:r>
              <a:rPr lang="en-US" altLang="bg-BG" sz="2600" dirty="0" smtClean="0">
                <a:latin typeface="Times New Roman" pitchFamily="18" charset="0"/>
              </a:rPr>
              <a:t>y</a:t>
            </a:r>
            <a:r>
              <a:rPr lang="bg-BG" altLang="bg-BG" sz="2600" dirty="0" smtClean="0">
                <a:latin typeface="Times New Roman" pitchFamily="18" charset="0"/>
              </a:rPr>
              <a:t> have 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a second slow gate </a:t>
            </a:r>
            <a:r>
              <a:rPr lang="bg-BG" altLang="bg-BG" sz="2600" dirty="0" smtClean="0">
                <a:latin typeface="Times New Roman" pitchFamily="18" charset="0"/>
              </a:rPr>
              <a:t>that closes when the voltage becomes positive</a:t>
            </a:r>
            <a:r>
              <a:rPr lang="en-US" altLang="bg-BG" sz="2600" dirty="0" smtClean="0">
                <a:latin typeface="Times New Roman" pitchFamily="18" charset="0"/>
              </a:rPr>
              <a:t>. 2. </a:t>
            </a:r>
            <a:r>
              <a:rPr lang="bg-BG" altLang="bg-BG" sz="2600" dirty="0" smtClean="0">
                <a:latin typeface="Times New Roman" pitchFamily="18" charset="0"/>
              </a:rPr>
              <a:t>Potassium channels open when the voltage becomes positive</a:t>
            </a:r>
            <a:r>
              <a:rPr lang="en-US" altLang="bg-BG" sz="2600" dirty="0" smtClean="0">
                <a:latin typeface="Times New Roman" pitchFamily="18" charset="0"/>
              </a:rPr>
              <a:t>. </a:t>
            </a:r>
          </a:p>
          <a:p>
            <a:pPr marL="457200" indent="-457200" eaLnBrk="1" hangingPunct="1">
              <a:spcBef>
                <a:spcPts val="3000"/>
              </a:spcBef>
              <a:buClrTx/>
              <a:buSzPct val="50000"/>
              <a:defRPr/>
            </a:pPr>
            <a:r>
              <a:rPr lang="en-US" altLang="bg-BG" sz="2600" dirty="0" smtClean="0">
                <a:latin typeface="Times New Roman" pitchFamily="18" charset="0"/>
              </a:rPr>
              <a:t>K </a:t>
            </a:r>
            <a:r>
              <a:rPr lang="bg-BG" altLang="bg-BG" sz="2600" dirty="0" smtClean="0">
                <a:latin typeface="Times New Roman" pitchFamily="18" charset="0"/>
              </a:rPr>
              <a:t>channels 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are slower </a:t>
            </a:r>
            <a:r>
              <a:rPr lang="bg-BG" altLang="bg-BG" sz="2600" dirty="0" smtClean="0">
                <a:latin typeface="Times New Roman" pitchFamily="18" charset="0"/>
              </a:rPr>
              <a:t>than Na channels, so Na has the initial advantage, but later K bring</a:t>
            </a:r>
            <a:r>
              <a:rPr lang="en-US" altLang="bg-BG" sz="2600" dirty="0" smtClean="0">
                <a:latin typeface="Times New Roman" pitchFamily="18" charset="0"/>
              </a:rPr>
              <a:t>s</a:t>
            </a:r>
            <a:r>
              <a:rPr lang="bg-BG" altLang="bg-BG" sz="2600" dirty="0" smtClean="0">
                <a:latin typeface="Times New Roman" pitchFamily="18" charset="0"/>
              </a:rPr>
              <a:t> things back to normal</a:t>
            </a:r>
            <a:r>
              <a:rPr lang="en-US" altLang="bg-BG" sz="2600" dirty="0" smtClean="0">
                <a:latin typeface="Times New Roman" pitchFamily="18" charset="0"/>
              </a:rPr>
              <a:t>. </a:t>
            </a:r>
            <a:r>
              <a:rPr lang="bg-BG" altLang="bg-BG" sz="2600" dirty="0" smtClean="0">
                <a:latin typeface="Times New Roman" pitchFamily="18" charset="0"/>
              </a:rPr>
              <a:t>Because K permeability is higher than in the resting state the membrane has 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a negative afterpotential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itchFamily="18" charset="2"/>
              <a:buChar char=""/>
              <a:defRPr/>
            </a:pPr>
            <a:endParaRPr lang="bg-BG" altLang="bg-BG" sz="2800" dirty="0" smtClean="0">
              <a:latin typeface="Times New Roman" pitchFamily="18" charset="0"/>
            </a:endParaRPr>
          </a:p>
          <a:p>
            <a:pPr eaLnBrk="1" hangingPunct="1">
              <a:buClrTx/>
              <a:buSzTx/>
              <a:buFont typeface="Symbol" pitchFamily="18" charset="2"/>
              <a:buChar char=""/>
              <a:defRPr/>
            </a:pPr>
            <a:endParaRPr lang="bg-BG" altLang="bg-BG" sz="2800" dirty="0" smtClean="0">
              <a:latin typeface="Times New Roman" pitchFamily="18" charset="0"/>
            </a:endParaRPr>
          </a:p>
          <a:p>
            <a:pPr lvl="1" eaLnBrk="1" hangingPunct="1">
              <a:spcBef>
                <a:spcPct val="50000"/>
              </a:spcBef>
              <a:buClrTx/>
              <a:buSzTx/>
              <a:buFont typeface="Courier New" pitchFamily="49" charset="0"/>
              <a:buChar char="o"/>
              <a:defRPr/>
            </a:pPr>
            <a:endParaRPr lang="bg-BG" altLang="bg-BG" sz="32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0"/>
            <a:ext cx="9143999" cy="9807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468313" y="-100013"/>
            <a:ext cx="8424862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b="1">
                <a:latin typeface="Times New Roman" pitchFamily="18" charset="0"/>
              </a:rPr>
              <a:t>The Action Potential is Conducted </a:t>
            </a:r>
            <a:endParaRPr lang="en-US" altLang="bg-BG" b="1"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b="1">
                <a:latin typeface="Times New Roman" pitchFamily="18" charset="0"/>
              </a:rPr>
              <a:t>in an All-or-None Manner</a:t>
            </a:r>
            <a:endParaRPr lang="bg-BG" altLang="bg-BG">
              <a:latin typeface="Times New Roman" pitchFamily="18" charset="0"/>
            </a:endParaRPr>
          </a:p>
          <a:p>
            <a:pPr eaLnBrk="1" hangingPunct="1">
              <a:spcBef>
                <a:spcPts val="30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If you take a piece of string and soak it in a salt solution it will conduct electricity</a:t>
            </a:r>
            <a:r>
              <a:rPr lang="en-US" altLang="bg-BG" sz="2600">
                <a:latin typeface="Times New Roman" pitchFamily="18" charset="0"/>
              </a:rPr>
              <a:t>. </a:t>
            </a:r>
            <a:r>
              <a:rPr lang="bg-BG" altLang="bg-BG" sz="2600">
                <a:latin typeface="Times New Roman" pitchFamily="18" charset="0"/>
              </a:rPr>
              <a:t>If you apply an electrical stimulus at one end</a:t>
            </a:r>
            <a:r>
              <a:rPr lang="en-US" altLang="bg-BG" sz="2600">
                <a:latin typeface="Times New Roman" pitchFamily="18" charset="0"/>
              </a:rPr>
              <a:t>,</a:t>
            </a:r>
            <a:r>
              <a:rPr lang="bg-BG" altLang="bg-BG" sz="2600">
                <a:latin typeface="Times New Roman" pitchFamily="18" charset="0"/>
              </a:rPr>
              <a:t> the magnitude of the impulse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falls as it travels along</a:t>
            </a:r>
            <a:r>
              <a:rPr lang="bg-BG" altLang="bg-BG" sz="2600">
                <a:latin typeface="Times New Roman" pitchFamily="18" charset="0"/>
              </a:rPr>
              <a:t> the string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A simple string would not be very good for long distance conduction of an electrical impulse</a:t>
            </a:r>
            <a:r>
              <a:rPr lang="en-US" altLang="bg-BG" sz="2600"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If you apply a stimulus to a nerve the action potentia</a:t>
            </a:r>
            <a:r>
              <a:rPr lang="en-US" altLang="bg-BG" sz="2600">
                <a:latin typeface="Times New Roman" pitchFamily="18" charset="0"/>
              </a:rPr>
              <a:t>l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stays the same magnitude all along the nerve</a:t>
            </a:r>
            <a:r>
              <a:rPr lang="en-US" altLang="bg-BG" sz="2600">
                <a:latin typeface="Times New Roman" pitchFamily="18" charset="0"/>
              </a:rPr>
              <a:t>. </a:t>
            </a:r>
            <a:r>
              <a:rPr lang="bg-BG" altLang="bg-BG" sz="2600">
                <a:latin typeface="Times New Roman" pitchFamily="18" charset="0"/>
              </a:rPr>
              <a:t>This is called the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all-or none-law</a:t>
            </a:r>
            <a:r>
              <a:rPr lang="en-US" altLang="bg-BG" sz="2600"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bg-BG" altLang="bg-BG" sz="2600" i="1">
                <a:solidFill>
                  <a:srgbClr val="CCFF99"/>
                </a:solidFill>
                <a:latin typeface="Times New Roman" pitchFamily="18" charset="0"/>
              </a:rPr>
              <a:t>Nerves are designed </a:t>
            </a:r>
            <a:r>
              <a:rPr lang="en-US" altLang="bg-BG" sz="2600" i="1">
                <a:solidFill>
                  <a:srgbClr val="CCFF99"/>
                </a:solidFill>
                <a:latin typeface="Times New Roman" pitchFamily="18" charset="0"/>
              </a:rPr>
              <a:t> </a:t>
            </a:r>
            <a:r>
              <a:rPr lang="bg-BG" altLang="bg-BG" sz="2600" i="1">
                <a:solidFill>
                  <a:srgbClr val="CCFF99"/>
                </a:solidFill>
                <a:latin typeface="Times New Roman" pitchFamily="18" charset="0"/>
              </a:rPr>
              <a:t>for long distance conduction of electrical impulses</a:t>
            </a:r>
            <a:r>
              <a:rPr lang="en-US" altLang="bg-BG" sz="2600" i="1">
                <a:solidFill>
                  <a:srgbClr val="CCFF99"/>
                </a:solidFill>
                <a:latin typeface="Times New Roman" pitchFamily="18" charset="0"/>
              </a:rPr>
              <a:t>.</a:t>
            </a:r>
            <a:r>
              <a:rPr lang="bg-BG" altLang="bg-BG" sz="2600" i="1">
                <a:solidFill>
                  <a:srgbClr val="CCFF99"/>
                </a:solidFill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ln11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8586788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224136" y="0"/>
            <a:ext cx="6732240" cy="69269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36050" cy="685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bg-BG" b="1" dirty="0" smtClean="0">
                <a:latin typeface="Times New Roman" pitchFamily="18" charset="0"/>
              </a:rPr>
              <a:t>    </a:t>
            </a:r>
            <a:r>
              <a:rPr lang="bg-BG" altLang="bg-BG" b="1" u="sng" dirty="0" smtClean="0">
                <a:latin typeface="Times New Roman" pitchFamily="18" charset="0"/>
              </a:rPr>
              <a:t>Aspects of the all-or-none law: </a:t>
            </a:r>
          </a:p>
          <a:p>
            <a:pPr lvl="1" eaLnBrk="1" hangingPunct="1">
              <a:spcBef>
                <a:spcPts val="4200"/>
              </a:spcBef>
              <a:buSzPct val="30000"/>
              <a:defRPr/>
            </a:pPr>
            <a:r>
              <a:rPr lang="bg-BG" altLang="bg-BG" dirty="0" smtClean="0">
                <a:latin typeface="Times New Roman" pitchFamily="18" charset="0"/>
              </a:rPr>
              <a:t>If the stimulus is too low there is</a:t>
            </a:r>
            <a:r>
              <a:rPr lang="bg-BG" altLang="bg-BG" dirty="0" smtClean="0">
                <a:solidFill>
                  <a:srgbClr val="FFFF00"/>
                </a:solidFill>
                <a:latin typeface="Times New Roman" pitchFamily="18" charset="0"/>
              </a:rPr>
              <a:t> no</a:t>
            </a:r>
            <a:r>
              <a:rPr lang="bg-BG" altLang="bg-BG" dirty="0" smtClean="0">
                <a:latin typeface="Times New Roman" pitchFamily="18" charset="0"/>
              </a:rPr>
              <a:t> </a:t>
            </a:r>
            <a:r>
              <a:rPr lang="bg-BG" altLang="bg-BG" dirty="0" smtClean="0">
                <a:solidFill>
                  <a:srgbClr val="FFFF00"/>
                </a:solidFill>
                <a:latin typeface="Times New Roman" pitchFamily="18" charset="0"/>
              </a:rPr>
              <a:t>action potential</a:t>
            </a:r>
            <a:r>
              <a:rPr lang="en-US" altLang="bg-BG" dirty="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bg-BG" altLang="bg-B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  <a:p>
            <a:pPr lvl="1" eaLnBrk="1" hangingPunct="1">
              <a:spcBef>
                <a:spcPts val="4200"/>
              </a:spcBef>
              <a:buSzPct val="30000"/>
              <a:defRPr/>
            </a:pPr>
            <a:r>
              <a:rPr lang="bg-BG" altLang="bg-BG" dirty="0" smtClean="0">
                <a:latin typeface="Times New Roman" pitchFamily="18" charset="0"/>
              </a:rPr>
              <a:t>If the stimulus is above a threshold the action potential </a:t>
            </a:r>
            <a:r>
              <a:rPr lang="bg-BG" altLang="bg-BG" dirty="0" smtClean="0">
                <a:solidFill>
                  <a:srgbClr val="FFFF00"/>
                </a:solidFill>
                <a:latin typeface="Times New Roman" pitchFamily="18" charset="0"/>
              </a:rPr>
              <a:t>is always the same size</a:t>
            </a:r>
            <a:r>
              <a:rPr lang="en-US" altLang="bg-BG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dirty="0" smtClean="0">
                <a:latin typeface="Times New Roman" pitchFamily="18" charset="0"/>
              </a:rPr>
              <a:t>- it does not get larger for stronger stimuli</a:t>
            </a:r>
            <a:r>
              <a:rPr lang="en-US" altLang="bg-BG" dirty="0" smtClean="0">
                <a:latin typeface="Times New Roman" pitchFamily="18" charset="0"/>
              </a:rPr>
              <a:t>.</a:t>
            </a:r>
            <a:r>
              <a:rPr lang="bg-BG" altLang="bg-BG" dirty="0" smtClean="0">
                <a:latin typeface="Times New Roman" pitchFamily="18" charset="0"/>
              </a:rPr>
              <a:t> </a:t>
            </a:r>
          </a:p>
          <a:p>
            <a:pPr lvl="1" eaLnBrk="1" hangingPunct="1">
              <a:spcBef>
                <a:spcPts val="4200"/>
              </a:spcBef>
              <a:buSzPct val="30000"/>
              <a:defRPr/>
            </a:pPr>
            <a:r>
              <a:rPr lang="bg-BG" altLang="bg-BG" dirty="0" smtClean="0">
                <a:latin typeface="Times New Roman" pitchFamily="18" charset="0"/>
              </a:rPr>
              <a:t>As the action potential travels along the axon it does not die out, </a:t>
            </a:r>
            <a:r>
              <a:rPr lang="bg-BG" altLang="bg-BG" dirty="0" smtClean="0">
                <a:solidFill>
                  <a:srgbClr val="FFFF00"/>
                </a:solidFill>
                <a:latin typeface="Times New Roman" pitchFamily="18" charset="0"/>
              </a:rPr>
              <a:t>but stays the same size</a:t>
            </a:r>
            <a:r>
              <a:rPr lang="en-US" altLang="bg-BG" dirty="0" smtClean="0">
                <a:latin typeface="Times New Roman" pitchFamily="18" charset="0"/>
              </a:rPr>
              <a:t>. </a:t>
            </a:r>
            <a:r>
              <a:rPr lang="bg-BG" altLang="bg-BG" dirty="0" smtClean="0">
                <a:latin typeface="Times New Roman" pitchFamily="18" charset="0"/>
              </a:rPr>
              <a:t>As the action potential travels along </a:t>
            </a:r>
            <a:r>
              <a:rPr lang="bg-BG" altLang="bg-BG" dirty="0" smtClean="0">
                <a:solidFill>
                  <a:srgbClr val="FFFF00"/>
                </a:solidFill>
                <a:latin typeface="Times New Roman" pitchFamily="18" charset="0"/>
              </a:rPr>
              <a:t>it triggers the next section of axon </a:t>
            </a:r>
            <a:r>
              <a:rPr lang="bg-BG" altLang="bg-BG" dirty="0" smtClean="0">
                <a:latin typeface="Times New Roman" pitchFamily="18" charset="0"/>
              </a:rPr>
              <a:t>to fire</a:t>
            </a:r>
            <a:r>
              <a:rPr lang="en-US" altLang="bg-BG" dirty="0" smtClean="0">
                <a:latin typeface="Times New Roman" pitchFamily="18" charset="0"/>
              </a:rPr>
              <a:t>.</a:t>
            </a:r>
            <a:r>
              <a:rPr lang="bg-BG" altLang="bg-BG" dirty="0" smtClean="0">
                <a:latin typeface="Times New Roman" pitchFamily="18" charset="0"/>
              </a:rPr>
              <a:t> Like a burning fuse: the heat of the burning section is sufficient to cause the next section of fuse to start burning</a:t>
            </a:r>
            <a:r>
              <a:rPr lang="en-US" altLang="bg-BG" dirty="0" smtClean="0">
                <a:latin typeface="Times New Roman" pitchFamily="18" charset="0"/>
              </a:rPr>
              <a:t>.</a:t>
            </a:r>
            <a:r>
              <a:rPr lang="bg-BG" altLang="bg-BG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520" y="0"/>
            <a:ext cx="8892480" cy="98072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988"/>
            <a:ext cx="8785225" cy="6858000"/>
          </a:xfrm>
        </p:spPr>
        <p:txBody>
          <a:bodyPr/>
          <a:lstStyle/>
          <a:p>
            <a:pPr marL="0" indent="45085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bg-BG" b="1" dirty="0" smtClean="0">
                <a:latin typeface="Times New Roman" pitchFamily="18" charset="0"/>
              </a:rPr>
              <a:t>    </a:t>
            </a:r>
            <a:r>
              <a:rPr lang="bg-BG" altLang="bg-BG" u="sng" dirty="0" smtClean="0">
                <a:latin typeface="Times New Roman" pitchFamily="18" charset="0"/>
              </a:rPr>
              <a:t>Conduction Velocity is Increased by a Myelin Sheath</a:t>
            </a:r>
          </a:p>
          <a:p>
            <a:pPr marL="0" indent="450850" eaLnBrk="1" hangingPunct="1">
              <a:lnSpc>
                <a:spcPts val="3800"/>
              </a:lnSpc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latin typeface="Times New Roman" pitchFamily="18" charset="0"/>
              </a:rPr>
              <a:t>Many nerves have an insulating layer called the myelin sheath</a:t>
            </a:r>
            <a:r>
              <a:rPr lang="en-US" altLang="bg-BG" sz="2600" dirty="0" smtClean="0">
                <a:latin typeface="Times New Roman" pitchFamily="18" charset="0"/>
              </a:rPr>
              <a:t>. </a:t>
            </a:r>
            <a:r>
              <a:rPr lang="bg-BG" altLang="bg-BG" sz="2600" dirty="0" smtClean="0">
                <a:latin typeface="Times New Roman" pitchFamily="18" charset="0"/>
              </a:rPr>
              <a:t>Gaps are left every few </a:t>
            </a:r>
            <a:r>
              <a:rPr lang="en-US" altLang="bg-BG" sz="2600" dirty="0" smtClean="0">
                <a:latin typeface="Times New Roman" pitchFamily="18" charset="0"/>
              </a:rPr>
              <a:t>mm - </a:t>
            </a:r>
            <a:r>
              <a:rPr lang="bg-BG" altLang="bg-BG" sz="2600" dirty="0" smtClean="0">
                <a:latin typeface="Times New Roman" pitchFamily="18" charset="0"/>
              </a:rPr>
              <a:t>called Nodes of Ranvier</a:t>
            </a:r>
            <a:r>
              <a:rPr lang="en-US" altLang="bg-BG" sz="2600" dirty="0" smtClean="0">
                <a:latin typeface="Times New Roman" pitchFamily="18" charset="0"/>
              </a:rPr>
              <a:t>. </a:t>
            </a:r>
            <a:r>
              <a:rPr lang="bg-BG" altLang="bg-BG" sz="2600" dirty="0" smtClean="0">
                <a:latin typeface="Times New Roman" pitchFamily="18" charset="0"/>
              </a:rPr>
              <a:t>In a myelinated nerve the impulse jumps from node to node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  <a:p>
            <a:pPr marL="0" indent="450850" eaLnBrk="1" hangingPunct="1">
              <a:lnSpc>
                <a:spcPct val="8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600" u="sng" dirty="0" smtClean="0">
                <a:solidFill>
                  <a:srgbClr val="FFFF00"/>
                </a:solidFill>
                <a:latin typeface="Times New Roman" pitchFamily="18" charset="0"/>
              </a:rPr>
              <a:t>Advantage</a:t>
            </a: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:</a:t>
            </a:r>
            <a:r>
              <a:rPr lang="bg-BG" altLang="bg-BG" sz="2600" dirty="0" smtClean="0">
                <a:latin typeface="Times New Roman" pitchFamily="18" charset="0"/>
              </a:rPr>
              <a:t> conduction velocity increases 10 to 100 x </a:t>
            </a:r>
          </a:p>
          <a:p>
            <a:pPr marL="0" lvl="1" indent="450850" eaLnBrk="1" hangingPunct="1">
              <a:lnSpc>
                <a:spcPct val="8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latin typeface="Times New Roman" pitchFamily="18" charset="0"/>
              </a:rPr>
              <a:t>Conduction velocity for ordinary nerve = ~1 m/s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(depends upon diameter) </a:t>
            </a:r>
          </a:p>
          <a:p>
            <a:pPr marL="0" lvl="1" indent="450850" eaLnBrk="1" hangingPunct="1">
              <a:lnSpc>
                <a:spcPct val="8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latin typeface="Times New Roman" pitchFamily="18" charset="0"/>
              </a:rPr>
              <a:t>Conduction velocity for myelinated nerve = ~100</a:t>
            </a:r>
            <a:r>
              <a:rPr lang="en-US" altLang="bg-BG" sz="2600" dirty="0" smtClean="0">
                <a:latin typeface="Times New Roman" pitchFamily="18" charset="0"/>
              </a:rPr>
              <a:t> </a:t>
            </a:r>
            <a:r>
              <a:rPr lang="bg-BG" altLang="bg-BG" sz="2600" dirty="0" smtClean="0">
                <a:latin typeface="Times New Roman" pitchFamily="18" charset="0"/>
              </a:rPr>
              <a:t>m/s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  <a:p>
            <a:pPr marL="0" indent="450850" eaLnBrk="1" hangingPunct="1">
              <a:lnSpc>
                <a:spcPct val="8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Demyelinating</a:t>
            </a:r>
            <a:r>
              <a:rPr lang="bg-BG" altLang="bg-BG" sz="2600" dirty="0" smtClean="0">
                <a:latin typeface="Times New Roman" pitchFamily="18" charset="0"/>
              </a:rPr>
              <a:t> diseases cause sever</a:t>
            </a:r>
            <a:r>
              <a:rPr lang="en-US" altLang="bg-BG" sz="2600" dirty="0" smtClean="0">
                <a:latin typeface="Times New Roman" pitchFamily="18" charset="0"/>
              </a:rPr>
              <a:t>e</a:t>
            </a:r>
            <a:r>
              <a:rPr lang="bg-BG" altLang="bg-BG" sz="2600" dirty="0" smtClean="0">
                <a:latin typeface="Times New Roman" pitchFamily="18" charset="0"/>
              </a:rPr>
              <a:t> nerve defects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  <a:endParaRPr lang="en-US" altLang="bg-BG" sz="2600" dirty="0" smtClean="0">
              <a:latin typeface="Times New Roman" pitchFamily="18" charset="0"/>
            </a:endParaRPr>
          </a:p>
          <a:p>
            <a:pPr marL="0" indent="450850" eaLnBrk="1" hangingPunct="1">
              <a:lnSpc>
                <a:spcPct val="8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Autoimmune</a:t>
            </a:r>
            <a:r>
              <a:rPr lang="bg-BG" altLang="bg-BG" sz="2600" dirty="0" smtClean="0">
                <a:latin typeface="Times New Roman" pitchFamily="18" charset="0"/>
              </a:rPr>
              <a:t> diseases: immune system attacks nerves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  <a:p>
            <a:pPr marL="0" indent="450850" eaLnBrk="1" hangingPunct="1">
              <a:lnSpc>
                <a:spcPts val="36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Multiple sclerosis: </a:t>
            </a:r>
            <a:r>
              <a:rPr lang="bg-BG" altLang="bg-BG" sz="2600" dirty="0" smtClean="0">
                <a:latin typeface="Times New Roman" pitchFamily="18" charset="0"/>
              </a:rPr>
              <a:t>demyelination in the central nervous system - delayed or blocked conduction in some nerves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-115888"/>
            <a:ext cx="8280400" cy="6858001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altLang="bg-BG" b="1" dirty="0" smtClean="0">
                <a:latin typeface="Times New Roman" pitchFamily="18" charset="0"/>
              </a:rPr>
              <a:t>   </a:t>
            </a:r>
            <a:r>
              <a:rPr lang="bg-BG" altLang="bg-BG" b="1" dirty="0" smtClean="0">
                <a:latin typeface="Times New Roman" pitchFamily="18" charset="0"/>
              </a:rPr>
              <a:t>The Nerve Has a Refractory Period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en-US" altLang="bg-BG" sz="2600" dirty="0" smtClean="0">
                <a:latin typeface="Times New Roman" pitchFamily="18" charset="0"/>
              </a:rPr>
              <a:t>   </a:t>
            </a:r>
            <a:r>
              <a:rPr lang="bg-BG" altLang="bg-BG" sz="2600" dirty="0" smtClean="0">
                <a:latin typeface="Times New Roman" pitchFamily="18" charset="0"/>
              </a:rPr>
              <a:t>After a nerve has fired there is a refractory period during which it cannot be stimulated</a:t>
            </a:r>
            <a:r>
              <a:rPr lang="en-US" altLang="bg-BG" sz="2600" dirty="0" smtClean="0">
                <a:latin typeface="Times New Roman" pitchFamily="18" charset="0"/>
              </a:rPr>
              <a:t> </a:t>
            </a:r>
            <a:r>
              <a:rPr lang="bg-BG" altLang="bg-BG" sz="2600" dirty="0" smtClean="0">
                <a:latin typeface="Times New Roman" pitchFamily="18" charset="0"/>
              </a:rPr>
              <a:t>- it must recover before it can fire again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  <a:endParaRPr lang="en-US" altLang="bg-BG" sz="2600" dirty="0" smtClean="0">
              <a:latin typeface="Times New Roman" pitchFamily="18" charset="0"/>
            </a:endParaRPr>
          </a:p>
          <a:p>
            <a:pPr eaLnBrk="1" hangingPunct="1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bg-BG" altLang="bg-BG" sz="2600" dirty="0" smtClean="0">
                <a:solidFill>
                  <a:srgbClr val="FFFF00"/>
                </a:solidFill>
                <a:latin typeface="Times New Roman" pitchFamily="18" charset="0"/>
              </a:rPr>
              <a:t>The refractory period controls the rate</a:t>
            </a:r>
            <a:r>
              <a:rPr lang="bg-BG" altLang="bg-BG" sz="2600" dirty="0" smtClean="0">
                <a:latin typeface="Times New Roman" pitchFamily="18" charset="0"/>
              </a:rPr>
              <a:t> at which a membrane can fire (</a:t>
            </a:r>
            <a:r>
              <a:rPr lang="bg-BG" altLang="bg-BG" sz="2600" dirty="0" smtClean="0">
                <a:solidFill>
                  <a:srgbClr val="CCFF99"/>
                </a:solidFill>
                <a:latin typeface="Times New Roman" pitchFamily="18" charset="0"/>
              </a:rPr>
              <a:t>long refractory period - slow firing rate</a:t>
            </a:r>
            <a:r>
              <a:rPr lang="bg-BG" altLang="bg-BG" sz="2600" dirty="0" smtClean="0">
                <a:latin typeface="Times New Roman" pitchFamily="18" charset="0"/>
              </a:rPr>
              <a:t>)</a:t>
            </a:r>
            <a:r>
              <a:rPr lang="en-US" altLang="bg-BG" sz="2600" dirty="0" smtClean="0">
                <a:latin typeface="Times New Roman" pitchFamily="18" charset="0"/>
              </a:rPr>
              <a:t>.</a:t>
            </a:r>
            <a:r>
              <a:rPr lang="bg-BG" altLang="bg-BG" sz="2600" dirty="0" smtClean="0">
                <a:latin typeface="Times New Roman" pitchFamily="18" charset="0"/>
              </a:rPr>
              <a:t> </a:t>
            </a:r>
          </a:p>
        </p:txBody>
      </p:sp>
      <p:pic>
        <p:nvPicPr>
          <p:cNvPr id="27651" name="Picture 3" descr="ln11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2997200"/>
            <a:ext cx="5711825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sz="3800" smtClean="0"/>
              <a:t>Review of properties of the action potential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>
                <a:latin typeface="Times New Roman" pitchFamily="18" charset="0"/>
              </a:rPr>
              <a:t>AP is triggered by depolarization</a:t>
            </a:r>
          </a:p>
          <a:p>
            <a:pPr eaLnBrk="1" hangingPunct="1">
              <a:defRPr/>
            </a:pPr>
            <a:r>
              <a:rPr lang="en-US" dirty="0">
                <a:latin typeface="Times New Roman" pitchFamily="18" charset="0"/>
              </a:rPr>
              <a:t>D</a:t>
            </a:r>
            <a:r>
              <a:rPr lang="bg-BG" dirty="0" smtClean="0">
                <a:latin typeface="Times New Roman" pitchFamily="18" charset="0"/>
              </a:rPr>
              <a:t>epolarization must exceed threshold value to trigger AP </a:t>
            </a:r>
          </a:p>
          <a:p>
            <a:pPr eaLnBrk="1" hangingPunct="1">
              <a:defRPr/>
            </a:pPr>
            <a:r>
              <a:rPr lang="bg-BG" dirty="0" smtClean="0">
                <a:latin typeface="Times New Roman" pitchFamily="18" charset="0"/>
              </a:rPr>
              <a:t>AP is all-or-none </a:t>
            </a:r>
          </a:p>
          <a:p>
            <a:pPr eaLnBrk="1" hangingPunct="1">
              <a:defRPr/>
            </a:pPr>
            <a:r>
              <a:rPr lang="bg-BG" dirty="0" smtClean="0">
                <a:latin typeface="Times New Roman" pitchFamily="18" charset="0"/>
              </a:rPr>
              <a:t>AP propagates without decrement </a:t>
            </a:r>
          </a:p>
          <a:p>
            <a:pPr eaLnBrk="1" hangingPunct="1">
              <a:defRPr/>
            </a:pPr>
            <a:r>
              <a:rPr lang="bg-BG" dirty="0" smtClean="0">
                <a:latin typeface="Times New Roman" pitchFamily="18" charset="0"/>
              </a:rPr>
              <a:t>AP involves reversal ("overshoot") of membrane potential </a:t>
            </a:r>
          </a:p>
          <a:p>
            <a:pPr eaLnBrk="1" hangingPunct="1">
              <a:defRPr/>
            </a:pPr>
            <a:r>
              <a:rPr lang="bg-BG" dirty="0" smtClean="0">
                <a:latin typeface="Times New Roman" pitchFamily="18" charset="0"/>
              </a:rPr>
              <a:t>AP is followed by refractory period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g-BG" dirty="0" smtClean="0"/>
              <a:t>Mechanism of Initiation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 indent="12700" eaLnBrk="1" hangingPunct="1">
              <a:buFont typeface="Wingdings" pitchFamily="2" charset="2"/>
              <a:buNone/>
              <a:defRPr/>
            </a:pPr>
            <a:r>
              <a:rPr lang="en-US" altLang="bg-BG" smtClean="0">
                <a:latin typeface="Times New Roman" pitchFamily="18" charset="0"/>
              </a:rPr>
              <a:t>   </a:t>
            </a:r>
            <a:r>
              <a:rPr lang="en-US" altLang="bg-BG" sz="2800" smtClean="0">
                <a:latin typeface="Times New Roman" pitchFamily="18" charset="0"/>
              </a:rPr>
              <a:t>R</a:t>
            </a:r>
            <a:r>
              <a:rPr lang="bg-BG" altLang="bg-BG" sz="2800" smtClean="0">
                <a:latin typeface="Times New Roman" pitchFamily="18" charset="0"/>
              </a:rPr>
              <a:t>elationship between membrane potential (E</a:t>
            </a:r>
            <a:r>
              <a:rPr lang="bg-BG" altLang="bg-BG" sz="2800" baseline="-25000" smtClean="0">
                <a:latin typeface="Times New Roman" pitchFamily="18" charset="0"/>
              </a:rPr>
              <a:t>m</a:t>
            </a:r>
            <a:r>
              <a:rPr lang="bg-BG" altLang="bg-BG" sz="2800" smtClean="0">
                <a:latin typeface="Times New Roman" pitchFamily="18" charset="0"/>
              </a:rPr>
              <a:t>), sodium conductance (g</a:t>
            </a:r>
            <a:r>
              <a:rPr lang="bg-BG" altLang="bg-BG" sz="2800" baseline="-25000" smtClean="0">
                <a:latin typeface="Times New Roman" pitchFamily="18" charset="0"/>
              </a:rPr>
              <a:t>Na</a:t>
            </a:r>
            <a:r>
              <a:rPr lang="bg-BG" altLang="bg-BG" sz="2800" smtClean="0">
                <a:latin typeface="Times New Roman" pitchFamily="18" charset="0"/>
              </a:rPr>
              <a:t>), and sodium current (I</a:t>
            </a:r>
            <a:r>
              <a:rPr lang="bg-BG" altLang="bg-BG" sz="2800" baseline="-25000" smtClean="0">
                <a:latin typeface="Times New Roman" pitchFamily="18" charset="0"/>
              </a:rPr>
              <a:t>Na</a:t>
            </a:r>
            <a:r>
              <a:rPr lang="bg-BG" altLang="bg-BG" sz="2800" smtClean="0">
                <a:latin typeface="Times New Roman" pitchFamily="18" charset="0"/>
              </a:rPr>
              <a:t>) is one of 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positive feedback</a:t>
            </a:r>
            <a:r>
              <a:rPr lang="en-US" altLang="bg-BG" sz="2800" smtClean="0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bg-BG" altLang="bg-BG" sz="28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endParaRPr lang="en-US" altLang="bg-BG" sz="2800" smtClean="0">
              <a:solidFill>
                <a:srgbClr val="FFFF00"/>
              </a:solidFill>
              <a:latin typeface="Times New Roman" pitchFamily="18" charset="0"/>
            </a:endParaRPr>
          </a:p>
          <a:p>
            <a:pPr indent="12700" eaLnBrk="1" hangingPunct="1">
              <a:buFont typeface="Wingdings" pitchFamily="2" charset="2"/>
              <a:buNone/>
              <a:defRPr/>
            </a:pPr>
            <a:r>
              <a:rPr lang="bg-BG" altLang="bg-BG" sz="2800" smtClean="0">
                <a:latin typeface="Times New Roman" pitchFamily="18" charset="0"/>
              </a:rPr>
              <a:t>AP is triggered by depolarization</a:t>
            </a:r>
            <a:r>
              <a:rPr lang="en-US" altLang="bg-BG" sz="2800" smtClean="0">
                <a:latin typeface="Times New Roman" pitchFamily="18" charset="0"/>
              </a:rPr>
              <a:t>.</a:t>
            </a:r>
            <a:endParaRPr lang="bg-BG" altLang="bg-BG" sz="2800" smtClean="0">
              <a:latin typeface="Times New Roman" pitchFamily="18" charset="0"/>
            </a:endParaRPr>
          </a:p>
          <a:p>
            <a:pPr indent="12700" eaLnBrk="1" hangingPunct="1">
              <a:buFont typeface="Wingdings" pitchFamily="2" charset="2"/>
              <a:buNone/>
              <a:defRPr/>
            </a:pPr>
            <a:endParaRPr lang="bg-BG" altLang="bg-BG" sz="2800" smtClean="0">
              <a:latin typeface="Times New Roman" pitchFamily="18" charset="0"/>
            </a:endParaRPr>
          </a:p>
        </p:txBody>
      </p:sp>
      <p:pic>
        <p:nvPicPr>
          <p:cNvPr id="29700" name="Picture 4" descr="posi_F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57663"/>
            <a:ext cx="5070475" cy="243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dirty="0" smtClean="0"/>
              <a:t>I</a:t>
            </a:r>
            <a:r>
              <a:rPr lang="bg-BG" sz="3800" dirty="0" smtClean="0"/>
              <a:t>dea of Voltage-gated conductance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600200"/>
            <a:ext cx="8388350" cy="4852988"/>
          </a:xfrm>
        </p:spPr>
        <p:txBody>
          <a:bodyPr/>
          <a:lstStyle/>
          <a:p>
            <a:pPr marL="176213" indent="-176213" eaLnBrk="1" hangingPunct="1">
              <a:buFont typeface="Wingdings" pitchFamily="2" charset="2"/>
              <a:buNone/>
              <a:defRPr/>
            </a:pPr>
            <a:r>
              <a:rPr lang="en-US" altLang="bg-BG" sz="2800" dirty="0" smtClean="0">
                <a:latin typeface="Times New Roman" pitchFamily="18" charset="0"/>
              </a:rPr>
              <a:t>  </a:t>
            </a:r>
            <a:r>
              <a:rPr lang="en-US" altLang="bg-BG" sz="2600" b="1" i="1" dirty="0" smtClean="0"/>
              <a:t>S</a:t>
            </a:r>
            <a:r>
              <a:rPr lang="bg-BG" altLang="bg-BG" sz="2600" b="1" i="1" dirty="0" smtClean="0"/>
              <a:t>odium </a:t>
            </a:r>
            <a:r>
              <a:rPr lang="en-US" altLang="bg-BG" sz="2600" b="1" i="1" dirty="0" smtClean="0"/>
              <a:t>channels </a:t>
            </a:r>
            <a:r>
              <a:rPr lang="bg-BG" altLang="bg-BG" sz="2600" b="1" i="1" dirty="0" smtClean="0"/>
              <a:t>activation:</a:t>
            </a:r>
            <a:r>
              <a:rPr lang="bg-BG" altLang="bg-BG" sz="2600" dirty="0" smtClean="0"/>
              <a:t> </a:t>
            </a:r>
            <a:r>
              <a:rPr lang="en-US" altLang="bg-BG" sz="2600" dirty="0" smtClean="0"/>
              <a:t>  </a:t>
            </a:r>
            <a:r>
              <a:rPr lang="bg-BG" altLang="bg-BG" sz="2600" dirty="0" smtClean="0"/>
              <a:t>increase in g</a:t>
            </a:r>
            <a:r>
              <a:rPr lang="bg-BG" altLang="bg-BG" sz="2600" baseline="-25000" dirty="0" smtClean="0"/>
              <a:t>Na</a:t>
            </a:r>
            <a:r>
              <a:rPr lang="bg-BG" altLang="bg-BG" sz="2600" dirty="0" smtClean="0"/>
              <a:t> due to</a:t>
            </a:r>
            <a:r>
              <a:rPr lang="en-US" altLang="bg-BG" sz="2600" dirty="0" smtClean="0"/>
              <a:t> </a:t>
            </a:r>
            <a:r>
              <a:rPr lang="bg-BG" altLang="bg-BG" sz="2600" dirty="0" smtClean="0"/>
              <a:t>depolarization </a:t>
            </a:r>
          </a:p>
          <a:p>
            <a:pPr marL="633413" indent="-633413" eaLnBrk="1" hangingPunct="1">
              <a:spcBef>
                <a:spcPts val="3000"/>
              </a:spcBef>
              <a:defRPr/>
            </a:pPr>
            <a:r>
              <a:rPr lang="bg-BG" altLang="bg-BG" sz="2600" dirty="0" smtClean="0"/>
              <a:t>Increase in conductance reflects a voltage-induced change in the </a:t>
            </a:r>
            <a:r>
              <a:rPr lang="bg-BG" altLang="bg-BG" sz="2600" dirty="0" smtClean="0">
                <a:solidFill>
                  <a:srgbClr val="FFFF00"/>
                </a:solidFill>
              </a:rPr>
              <a:t>shape</a:t>
            </a:r>
            <a:r>
              <a:rPr lang="bg-BG" altLang="bg-BG" sz="2600" dirty="0" smtClean="0"/>
              <a:t> of the sodium channel</a:t>
            </a:r>
            <a:r>
              <a:rPr lang="en-US" altLang="bg-BG" sz="2600" dirty="0" smtClean="0"/>
              <a:t>.</a:t>
            </a:r>
            <a:r>
              <a:rPr lang="bg-BG" altLang="bg-BG" sz="2600" dirty="0" smtClean="0"/>
              <a:t> </a:t>
            </a:r>
          </a:p>
          <a:p>
            <a:pPr marL="633413" indent="-633413" eaLnBrk="1" hangingPunct="1">
              <a:spcBef>
                <a:spcPts val="3000"/>
              </a:spcBef>
              <a:defRPr/>
            </a:pPr>
            <a:r>
              <a:rPr lang="bg-BG" altLang="bg-BG" sz="2600" dirty="0" smtClean="0">
                <a:solidFill>
                  <a:srgbClr val="FFFF00"/>
                </a:solidFill>
              </a:rPr>
              <a:t>Displacement</a:t>
            </a:r>
            <a:r>
              <a:rPr lang="bg-BG" altLang="bg-BG" sz="2600" dirty="0" smtClean="0"/>
              <a:t> of a highly charged region called the m gate</a:t>
            </a:r>
            <a:r>
              <a:rPr lang="en-US" altLang="bg-BG" sz="2600" dirty="0" smtClean="0"/>
              <a:t>.</a:t>
            </a:r>
            <a:r>
              <a:rPr lang="bg-BG" altLang="bg-BG" sz="2600" dirty="0" smtClean="0"/>
              <a:t> </a:t>
            </a:r>
          </a:p>
          <a:p>
            <a:pPr marL="633413" indent="-633413" eaLnBrk="1" hangingPunct="1">
              <a:spcBef>
                <a:spcPts val="3000"/>
              </a:spcBef>
              <a:defRPr/>
            </a:pPr>
            <a:r>
              <a:rPr lang="en-US" altLang="bg-BG" sz="2600" dirty="0" smtClean="0"/>
              <a:t>T</a:t>
            </a:r>
            <a:r>
              <a:rPr lang="bg-BG" altLang="bg-BG" sz="2600" dirty="0" smtClean="0"/>
              <a:t>h</a:t>
            </a:r>
            <a:r>
              <a:rPr lang="en-US" altLang="bg-BG" sz="2600" dirty="0" smtClean="0"/>
              <a:t>e</a:t>
            </a:r>
            <a:r>
              <a:rPr lang="bg-BG" altLang="bg-BG" sz="2600" dirty="0" smtClean="0"/>
              <a:t> displacement acts as if to </a:t>
            </a:r>
            <a:r>
              <a:rPr lang="bg-BG" altLang="bg-BG" sz="2600" dirty="0" smtClean="0">
                <a:solidFill>
                  <a:srgbClr val="FFFF00"/>
                </a:solidFill>
              </a:rPr>
              <a:t>open</a:t>
            </a:r>
            <a:r>
              <a:rPr lang="bg-BG" altLang="bg-BG" sz="2600" dirty="0" smtClean="0"/>
              <a:t> a pore, thus the </a:t>
            </a:r>
            <a:r>
              <a:rPr lang="bg-BG" altLang="bg-BG" sz="2600" b="1" u="sng" dirty="0" smtClean="0">
                <a:solidFill>
                  <a:srgbClr val="FFFF00"/>
                </a:solidFill>
              </a:rPr>
              <a:t>m gate</a:t>
            </a:r>
            <a:r>
              <a:rPr lang="bg-BG" altLang="bg-BG" sz="2600" dirty="0" smtClean="0">
                <a:solidFill>
                  <a:srgbClr val="FFFF00"/>
                </a:solidFill>
              </a:rPr>
              <a:t> </a:t>
            </a:r>
            <a:r>
              <a:rPr lang="bg-BG" altLang="bg-BG" sz="2600" dirty="0" smtClean="0"/>
              <a:t>is said to be opened by depolarization</a:t>
            </a:r>
            <a:r>
              <a:rPr lang="en-US" altLang="bg-BG" sz="2600" dirty="0" smtClean="0"/>
              <a:t>.</a:t>
            </a:r>
            <a:r>
              <a:rPr lang="bg-BG" altLang="bg-BG" sz="2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4175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bg-BG" sz="3800" smtClean="0"/>
              <a:t>Where does the initial depolarization come from? </a:t>
            </a:r>
            <a:br>
              <a:rPr lang="bg-BG" sz="3800" smtClean="0"/>
            </a:br>
            <a:endParaRPr lang="bg-BG" sz="38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 marL="450850" indent="6350" eaLnBrk="1" hangingPunct="1">
              <a:spcBef>
                <a:spcPct val="40000"/>
              </a:spcBef>
              <a:buClr>
                <a:schemeClr val="folHlink"/>
              </a:buClr>
              <a:tabLst>
                <a:tab pos="541338" algn="l"/>
              </a:tabLst>
              <a:defRPr/>
            </a:pPr>
            <a:r>
              <a:rPr lang="en-US" dirty="0" smtClean="0">
                <a:latin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</a:rPr>
              <a:t>at initial segment, stimulus is the summed depolarizations produce</a:t>
            </a:r>
            <a:r>
              <a:rPr lang="en-US" dirty="0" smtClean="0">
                <a:latin typeface="Times New Roman" pitchFamily="18" charset="0"/>
              </a:rPr>
              <a:t>d</a:t>
            </a:r>
            <a:r>
              <a:rPr lang="bg-BG" dirty="0" smtClean="0">
                <a:latin typeface="Times New Roman" pitchFamily="18" charset="0"/>
              </a:rPr>
              <a:t> by post-synaptic potentials </a:t>
            </a:r>
          </a:p>
          <a:p>
            <a:pPr marL="450850" lvl="1" indent="6350" eaLnBrk="1" hangingPunct="1">
              <a:spcBef>
                <a:spcPct val="40000"/>
              </a:spcBef>
              <a:tabLst>
                <a:tab pos="541338" algn="l"/>
              </a:tabLst>
              <a:defRPr/>
            </a:pP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bg-BG" sz="3200" dirty="0" smtClean="0">
                <a:latin typeface="Times New Roman" pitchFamily="18" charset="0"/>
              </a:rPr>
              <a:t>at other segments, stimulus is current sourced by approaching AP </a:t>
            </a:r>
          </a:p>
          <a:p>
            <a:pPr marL="450850" lvl="1" indent="6350" eaLnBrk="1" hangingPunct="1">
              <a:spcBef>
                <a:spcPct val="40000"/>
              </a:spcBef>
              <a:tabLst>
                <a:tab pos="541338" algn="l"/>
              </a:tabLst>
              <a:defRPr/>
            </a:pP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bg-BG" sz="3200" dirty="0" smtClean="0">
                <a:latin typeface="Times New Roman" pitchFamily="18" charset="0"/>
              </a:rPr>
              <a:t>in sensory neurons, depolarization is coupled to the action of a stimulus, such as the stretch of a muscle or the deformation of the skin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323850" y="260350"/>
            <a:ext cx="8712200" cy="609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sz="2600">
                <a:latin typeface="Times New Roman" pitchFamily="18" charset="0"/>
              </a:rPr>
              <a:t>Such </a:t>
            </a:r>
            <a:r>
              <a:rPr lang="bg-BG" altLang="bg-BG" sz="2600">
                <a:latin typeface="Times New Roman" pitchFamily="18" charset="0"/>
              </a:rPr>
              <a:t>changes in membrane potential, seen in all cell types receiving appropriate stimuli, have several names. They are called "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slow waves</a:t>
            </a:r>
            <a:r>
              <a:rPr lang="bg-BG" altLang="bg-BG" sz="2600">
                <a:latin typeface="Times New Roman" pitchFamily="18" charset="0"/>
              </a:rPr>
              <a:t>" or "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graded potentials</a:t>
            </a:r>
            <a:r>
              <a:rPr lang="bg-BG" altLang="bg-BG" sz="2600">
                <a:latin typeface="Times New Roman" pitchFamily="18" charset="0"/>
              </a:rPr>
              <a:t>", and are said to spread by "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electronic conduction</a:t>
            </a:r>
            <a:r>
              <a:rPr lang="bg-BG" altLang="bg-BG" sz="2600">
                <a:latin typeface="Times New Roman" pitchFamily="18" charset="0"/>
              </a:rPr>
              <a:t>".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bg-BG" sz="2600">
              <a:latin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They share the following diagnostic characteristics: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sz="2600">
                <a:latin typeface="Times New Roman" pitchFamily="18" charset="0"/>
              </a:rPr>
              <a:t>1. </a:t>
            </a:r>
            <a:r>
              <a:rPr lang="bg-BG" altLang="bg-BG" sz="2600">
                <a:latin typeface="Times New Roman" pitchFamily="18" charset="0"/>
              </a:rPr>
              <a:t>They are propagated decrementally (they get smaller as they spread from the site of stimulation)</a:t>
            </a:r>
            <a:r>
              <a:rPr lang="en-US" altLang="bg-BG" sz="2600">
                <a:latin typeface="Times New Roman" pitchFamily="18" charset="0"/>
              </a:rPr>
              <a:t>;</a:t>
            </a:r>
            <a:r>
              <a:rPr lang="bg-BG" altLang="bg-BG" sz="260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2. They can be depolarizing or hyperpolarizing</a:t>
            </a:r>
            <a:r>
              <a:rPr lang="en-US" altLang="bg-BG" sz="2600">
                <a:latin typeface="Times New Roman" pitchFamily="18" charset="0"/>
              </a:rPr>
              <a:t>;</a:t>
            </a:r>
            <a:r>
              <a:rPr lang="bg-BG" altLang="bg-BG" sz="260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3. They can be summed.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4175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smtClean="0"/>
              <a:t>I</a:t>
            </a:r>
            <a:r>
              <a:rPr lang="bg-BG" sz="3800" smtClean="0"/>
              <a:t>f depolarization is too small, no action potential is triggered</a:t>
            </a:r>
            <a:r>
              <a:rPr lang="en-US" sz="3800" smtClean="0"/>
              <a:t>. Why?</a:t>
            </a:r>
            <a:r>
              <a:rPr lang="bg-BG" sz="3800" smtClean="0"/>
              <a:t> </a:t>
            </a:r>
            <a:br>
              <a:rPr lang="bg-BG" sz="3800" smtClean="0"/>
            </a:br>
            <a:endParaRPr lang="bg-BG" sz="38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</a:rPr>
              <a:t>Exiting potassium current exceeds entering sodium current. </a:t>
            </a:r>
          </a:p>
          <a:p>
            <a:pPr lvl="2" eaLnBrk="1" hangingPunct="1">
              <a:defRPr/>
            </a:pPr>
            <a:r>
              <a:rPr lang="bg-BG" sz="3200" dirty="0" smtClean="0">
                <a:latin typeface="Times New Roman" pitchFamily="18" charset="0"/>
              </a:rPr>
              <a:t>recall that depolarization will increase I</a:t>
            </a:r>
            <a:r>
              <a:rPr lang="bg-BG" sz="3200" baseline="-25000" dirty="0" smtClean="0">
                <a:latin typeface="Times New Roman" pitchFamily="18" charset="0"/>
              </a:rPr>
              <a:t>K </a:t>
            </a:r>
          </a:p>
          <a:p>
            <a:pPr lvl="2" eaLnBrk="1" hangingPunct="1">
              <a:defRPr/>
            </a:pPr>
            <a:r>
              <a:rPr lang="bg-BG" sz="3200" dirty="0" smtClean="0">
                <a:latin typeface="Times New Roman" pitchFamily="18" charset="0"/>
              </a:rPr>
              <a:t>if increase in I</a:t>
            </a:r>
            <a:r>
              <a:rPr lang="bg-BG" sz="3200" baseline="-25000" dirty="0" smtClean="0">
                <a:latin typeface="Times New Roman" pitchFamily="18" charset="0"/>
              </a:rPr>
              <a:t>Na</a:t>
            </a:r>
            <a:r>
              <a:rPr lang="bg-BG" sz="3200" dirty="0" smtClean="0">
                <a:latin typeface="Times New Roman" pitchFamily="18" charset="0"/>
              </a:rPr>
              <a:t> &lt; increase in I</a:t>
            </a:r>
            <a:r>
              <a:rPr lang="bg-BG" sz="3200" baseline="-25000" dirty="0" smtClean="0">
                <a:latin typeface="Times New Roman" pitchFamily="18" charset="0"/>
              </a:rPr>
              <a:t>K</a:t>
            </a:r>
            <a:r>
              <a:rPr lang="bg-BG" sz="3200" dirty="0" smtClean="0">
                <a:latin typeface="Times New Roman" pitchFamily="18" charset="0"/>
              </a:rPr>
              <a:t> then E</a:t>
            </a:r>
            <a:r>
              <a:rPr lang="bg-BG" sz="3200" baseline="-25000" dirty="0" smtClean="0">
                <a:latin typeface="Times New Roman" pitchFamily="18" charset="0"/>
              </a:rPr>
              <a:t>m</a:t>
            </a:r>
            <a:r>
              <a:rPr lang="bg-BG" sz="3200" dirty="0" smtClean="0">
                <a:latin typeface="Times New Roman" pitchFamily="18" charset="0"/>
              </a:rPr>
              <a:t> will return to resting value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A</a:t>
            </a:r>
            <a:r>
              <a:rPr lang="bg-BG" dirty="0" smtClean="0">
                <a:latin typeface="Times New Roman" pitchFamily="18" charset="0"/>
              </a:rPr>
              <a:t>t threshold, I</a:t>
            </a:r>
            <a:r>
              <a:rPr lang="bg-BG" baseline="-25000" dirty="0" smtClean="0">
                <a:latin typeface="Times New Roman" pitchFamily="18" charset="0"/>
              </a:rPr>
              <a:t>Na</a:t>
            </a:r>
            <a:r>
              <a:rPr lang="bg-BG" dirty="0" smtClean="0">
                <a:latin typeface="Times New Roman" pitchFamily="18" charset="0"/>
              </a:rPr>
              <a:t> = -I</a:t>
            </a:r>
            <a:r>
              <a:rPr lang="bg-BG" baseline="-25000" dirty="0" smtClean="0">
                <a:latin typeface="Times New Roman" pitchFamily="18" charset="0"/>
              </a:rPr>
              <a:t>K</a:t>
            </a:r>
            <a:r>
              <a:rPr lang="bg-BG" dirty="0" smtClean="0">
                <a:latin typeface="Times New Roman" pitchFamily="18" charset="0"/>
              </a:rPr>
              <a:t>; </a:t>
            </a:r>
          </a:p>
          <a:p>
            <a:pPr eaLnBrk="1" hangingPunct="1">
              <a:defRPr/>
            </a:pPr>
            <a:r>
              <a:rPr lang="en-US" dirty="0">
                <a:latin typeface="Times New Roman" pitchFamily="18" charset="0"/>
              </a:rPr>
              <a:t>A</a:t>
            </a:r>
            <a:r>
              <a:rPr lang="bg-BG" dirty="0" smtClean="0">
                <a:latin typeface="Times New Roman" pitchFamily="18" charset="0"/>
              </a:rPr>
              <a:t>s soon as </a:t>
            </a:r>
            <a:r>
              <a:rPr lang="bg-BG" dirty="0" smtClean="0">
                <a:solidFill>
                  <a:srgbClr val="FFFF00"/>
                </a:solidFill>
                <a:latin typeface="Times New Roman" pitchFamily="18" charset="0"/>
              </a:rPr>
              <a:t>I</a:t>
            </a:r>
            <a:r>
              <a:rPr lang="bg-BG" baseline="-25000" dirty="0" smtClean="0">
                <a:solidFill>
                  <a:srgbClr val="FFFF00"/>
                </a:solidFill>
                <a:latin typeface="Times New Roman" pitchFamily="18" charset="0"/>
              </a:rPr>
              <a:t>Na</a:t>
            </a:r>
            <a:r>
              <a:rPr lang="bg-BG" dirty="0" smtClean="0">
                <a:solidFill>
                  <a:srgbClr val="FFFF00"/>
                </a:solidFill>
                <a:latin typeface="Times New Roman" pitchFamily="18" charset="0"/>
              </a:rPr>
              <a:t> exceeds I</a:t>
            </a:r>
            <a:r>
              <a:rPr lang="bg-BG" baseline="-25000" dirty="0" smtClean="0">
                <a:solidFill>
                  <a:srgbClr val="FFFF00"/>
                </a:solidFill>
                <a:latin typeface="Times New Roman" pitchFamily="18" charset="0"/>
              </a:rPr>
              <a:t>K</a:t>
            </a:r>
            <a:r>
              <a:rPr lang="bg-BG" dirty="0" smtClean="0">
                <a:latin typeface="Times New Roman" pitchFamily="18" charset="0"/>
              </a:rPr>
              <a:t>, positive feedback sets in, and an action potential is initiated</a:t>
            </a:r>
            <a:r>
              <a:rPr lang="en-US" dirty="0" smtClean="0">
                <a:latin typeface="Times New Roman" pitchFamily="18" charset="0"/>
              </a:rPr>
              <a:t>.</a:t>
            </a:r>
            <a:r>
              <a:rPr lang="bg-BG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2925"/>
            <a:ext cx="8229600" cy="503238"/>
          </a:xfrm>
        </p:spPr>
        <p:txBody>
          <a:bodyPr/>
          <a:lstStyle/>
          <a:p>
            <a:pPr eaLnBrk="1" hangingPunct="1">
              <a:defRPr/>
            </a:pPr>
            <a:r>
              <a:rPr lang="bg-BG" sz="3800" b="1" smtClean="0"/>
              <a:t>Mechanism of termination </a:t>
            </a:r>
            <a:br>
              <a:rPr lang="bg-BG" sz="3800" b="1" smtClean="0"/>
            </a:br>
            <a:r>
              <a:rPr lang="bg-BG" sz="3800" smtClean="0"/>
              <a:t> </a:t>
            </a:r>
            <a:br>
              <a:rPr lang="bg-BG" sz="3800" smtClean="0"/>
            </a:br>
            <a:endParaRPr lang="bg-BG" sz="38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0" y="479425"/>
            <a:ext cx="9144000" cy="2157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</a:rPr>
              <a:t> </a:t>
            </a:r>
            <a:r>
              <a:rPr lang="bg-BG" dirty="0" smtClean="0">
                <a:latin typeface="Times New Roman" pitchFamily="18" charset="0"/>
              </a:rPr>
              <a:t>Na channel "turns itself off“</a:t>
            </a:r>
            <a:r>
              <a:rPr lang="en-US" dirty="0" smtClean="0">
                <a:latin typeface="Times New Roman" pitchFamily="18" charset="0"/>
              </a:rPr>
              <a:t>. </a:t>
            </a:r>
            <a:r>
              <a:rPr lang="bg-BG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</a:rPr>
              <a:t>W</a:t>
            </a:r>
            <a:r>
              <a:rPr lang="bg-BG" dirty="0" smtClean="0">
                <a:latin typeface="Times New Roman" pitchFamily="18" charset="0"/>
              </a:rPr>
              <a:t>here is E</a:t>
            </a:r>
            <a:r>
              <a:rPr lang="bg-BG" baseline="-25000" dirty="0" smtClean="0">
                <a:latin typeface="Times New Roman" pitchFamily="18" charset="0"/>
              </a:rPr>
              <a:t>m</a:t>
            </a:r>
            <a:r>
              <a:rPr lang="bg-BG" dirty="0" smtClean="0">
                <a:latin typeface="Times New Roman" pitchFamily="18" charset="0"/>
              </a:rPr>
              <a:t> headed before AP begins to turn itself off?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           </a:t>
            </a:r>
            <a:endParaRPr lang="bg-BG" baseline="-25000" dirty="0" smtClean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15900" y="2209800"/>
            <a:ext cx="8713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</a:t>
            </a:r>
            <a:r>
              <a:rPr lang="bg-BG" sz="32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never quite gets there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Why? 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14313" y="2971800"/>
            <a:ext cx="8966200" cy="334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1" dirty="0">
                <a:latin typeface="Times New Roman" pitchFamily="18" charset="0"/>
              </a:rPr>
              <a:t>S</a:t>
            </a:r>
            <a:r>
              <a:rPr lang="bg-BG" sz="3200" b="1" i="1" dirty="0">
                <a:latin typeface="Times New Roman" pitchFamily="18" charset="0"/>
              </a:rPr>
              <a:t>odium </a:t>
            </a:r>
            <a:r>
              <a:rPr lang="en-US" sz="3200" b="1" i="1" dirty="0">
                <a:latin typeface="Times New Roman" pitchFamily="18" charset="0"/>
              </a:rPr>
              <a:t>channels </a:t>
            </a:r>
            <a:r>
              <a:rPr lang="bg-BG" sz="3200" b="1" i="1" dirty="0">
                <a:latin typeface="Times New Roman" pitchFamily="18" charset="0"/>
              </a:rPr>
              <a:t>inactivation</a:t>
            </a:r>
            <a:r>
              <a:rPr lang="bg-BG" sz="32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sodium channel includes an </a:t>
            </a:r>
            <a:r>
              <a:rPr lang="bg-BG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 gate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as well as an </a:t>
            </a:r>
            <a:r>
              <a:rPr lang="bg-BG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 gate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 gate </a:t>
            </a:r>
            <a:r>
              <a:rPr lang="bg-BG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closes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as a result of depolarization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however, closing of h gate is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slower process than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opening of m gate 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500188" y="1633538"/>
            <a:ext cx="26114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>
                <a:latin typeface="Tahoma" charset="0"/>
              </a:rPr>
              <a:t> </a:t>
            </a:r>
            <a:r>
              <a:rPr lang="bg-BG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towards E</a:t>
            </a:r>
            <a:r>
              <a:rPr lang="bg-BG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bg-BG" sz="32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>
              <a:defRPr/>
            </a:pPr>
            <a:endParaRPr lang="bg-BG" sz="32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/>
      <p:bldP spid="47109" grpId="0"/>
      <p:bldP spid="471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8913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bg-BG" dirty="0">
                <a:latin typeface="Times New Roman" pitchFamily="18" charset="0"/>
              </a:rPr>
              <a:t>thus, g</a:t>
            </a:r>
            <a:r>
              <a:rPr lang="bg-BG" baseline="-25000" dirty="0">
                <a:latin typeface="Times New Roman" pitchFamily="18" charset="0"/>
              </a:rPr>
              <a:t>Na</a:t>
            </a:r>
            <a:r>
              <a:rPr lang="bg-BG" dirty="0">
                <a:latin typeface="Times New Roman" pitchFamily="18" charset="0"/>
              </a:rPr>
              <a:t> increases transiently following a supra-threshold depolarization </a:t>
            </a:r>
          </a:p>
          <a:p>
            <a:pPr eaLnBrk="1" hangingPunct="1">
              <a:defRPr/>
            </a:pPr>
            <a:r>
              <a:rPr lang="bg-BG" dirty="0">
                <a:latin typeface="Times New Roman" pitchFamily="18" charset="0"/>
              </a:rPr>
              <a:t>evidence that m and h gates are in different parts of channel </a:t>
            </a:r>
          </a:p>
          <a:p>
            <a:pPr marL="1179513" indent="-457200" eaLnBrk="1" hangingPunct="1">
              <a:buFont typeface="Wingdings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</a:rPr>
              <a:t>proteolytic enzyme disables inactivation (h gate), but only if applied intracellularly </a:t>
            </a:r>
          </a:p>
          <a:p>
            <a:pPr marL="1179513" indent="-457200" eaLnBrk="1" hangingPunct="1">
              <a:buFont typeface="Wingdings" pitchFamily="2" charset="2"/>
              <a:buChar char="ü"/>
              <a:defRPr/>
            </a:pPr>
            <a:r>
              <a:rPr lang="bg-BG" dirty="0" smtClean="0">
                <a:latin typeface="Times New Roman" pitchFamily="18" charset="0"/>
              </a:rPr>
              <a:t>effects of altering gene that codes for channel</a:t>
            </a:r>
            <a:r>
              <a:rPr lang="en-US" dirty="0" smtClean="0">
                <a:latin typeface="Times New Roman" pitchFamily="18" charset="0"/>
              </a:rPr>
              <a:t>.</a:t>
            </a:r>
            <a:r>
              <a:rPr lang="bg-BG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1143000" y="0"/>
            <a:ext cx="7632700" cy="6677025"/>
            <a:chOff x="748" y="54"/>
            <a:chExt cx="4808" cy="4206"/>
          </a:xfrm>
        </p:grpSpPr>
        <p:sp>
          <p:nvSpPr>
            <p:cNvPr id="35846" name="Rectangle 3"/>
            <p:cNvSpPr>
              <a:spLocks noChangeArrowheads="1"/>
            </p:cNvSpPr>
            <p:nvPr/>
          </p:nvSpPr>
          <p:spPr bwMode="auto">
            <a:xfrm>
              <a:off x="1565" y="2387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pic>
          <p:nvPicPr>
            <p:cNvPr id="35847" name="Picture 4" descr="s_Nachanne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54"/>
              <a:ext cx="4699" cy="4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48" name="Rectangle 5"/>
            <p:cNvSpPr>
              <a:spLocks noChangeArrowheads="1"/>
            </p:cNvSpPr>
            <p:nvPr/>
          </p:nvSpPr>
          <p:spPr bwMode="auto">
            <a:xfrm>
              <a:off x="793" y="527"/>
              <a:ext cx="772" cy="4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49" name="Text Box 6"/>
            <p:cNvSpPr txBox="1">
              <a:spLocks noChangeArrowheads="1"/>
            </p:cNvSpPr>
            <p:nvPr/>
          </p:nvSpPr>
          <p:spPr bwMode="auto">
            <a:xfrm>
              <a:off x="811" y="527"/>
              <a:ext cx="817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Plasma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membrane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0" name="Rectangle 7"/>
            <p:cNvSpPr>
              <a:spLocks noChangeArrowheads="1"/>
            </p:cNvSpPr>
            <p:nvPr/>
          </p:nvSpPr>
          <p:spPr bwMode="auto">
            <a:xfrm>
              <a:off x="1565" y="1026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51" name="Rectangle 8"/>
            <p:cNvSpPr>
              <a:spLocks noChangeArrowheads="1"/>
            </p:cNvSpPr>
            <p:nvPr/>
          </p:nvSpPr>
          <p:spPr bwMode="auto">
            <a:xfrm>
              <a:off x="1610" y="210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52" name="Rectangle 9"/>
            <p:cNvSpPr>
              <a:spLocks noChangeArrowheads="1"/>
            </p:cNvSpPr>
            <p:nvPr/>
          </p:nvSpPr>
          <p:spPr bwMode="auto">
            <a:xfrm>
              <a:off x="1565" y="1616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53" name="Rectangle 10"/>
            <p:cNvSpPr>
              <a:spLocks noChangeArrowheads="1"/>
            </p:cNvSpPr>
            <p:nvPr/>
          </p:nvSpPr>
          <p:spPr bwMode="auto">
            <a:xfrm>
              <a:off x="1565" y="3022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54" name="Rectangle 11"/>
            <p:cNvSpPr>
              <a:spLocks noChangeArrowheads="1"/>
            </p:cNvSpPr>
            <p:nvPr/>
          </p:nvSpPr>
          <p:spPr bwMode="auto">
            <a:xfrm>
              <a:off x="1565" y="3793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55" name="Text Box 12"/>
            <p:cNvSpPr txBox="1">
              <a:spLocks noChangeArrowheads="1"/>
            </p:cNvSpPr>
            <p:nvPr/>
          </p:nvSpPr>
          <p:spPr bwMode="auto">
            <a:xfrm>
              <a:off x="1610" y="346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6" name="Text Box 13"/>
            <p:cNvSpPr txBox="1">
              <a:spLocks noChangeArrowheads="1"/>
            </p:cNvSpPr>
            <p:nvPr/>
          </p:nvSpPr>
          <p:spPr bwMode="auto">
            <a:xfrm>
              <a:off x="1655" y="1706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7" name="Text Box 14"/>
            <p:cNvSpPr txBox="1">
              <a:spLocks noChangeArrowheads="1"/>
            </p:cNvSpPr>
            <p:nvPr/>
          </p:nvSpPr>
          <p:spPr bwMode="auto">
            <a:xfrm>
              <a:off x="1654" y="3158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58" name="Text Box 15"/>
            <p:cNvSpPr txBox="1">
              <a:spLocks noChangeArrowheads="1"/>
            </p:cNvSpPr>
            <p:nvPr/>
          </p:nvSpPr>
          <p:spPr bwMode="auto">
            <a:xfrm>
              <a:off x="1655" y="1026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inside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grpSp>
          <p:nvGrpSpPr>
            <p:cNvPr id="35859" name="Group 16"/>
            <p:cNvGrpSpPr>
              <a:grpSpLocks/>
            </p:cNvGrpSpPr>
            <p:nvPr/>
          </p:nvGrpSpPr>
          <p:grpSpPr bwMode="auto">
            <a:xfrm>
              <a:off x="1565" y="2387"/>
              <a:ext cx="772" cy="363"/>
              <a:chOff x="793" y="1979"/>
              <a:chExt cx="772" cy="363"/>
            </a:xfrm>
          </p:grpSpPr>
          <p:sp>
            <p:nvSpPr>
              <p:cNvPr id="35881" name="Rectangle 17"/>
              <p:cNvSpPr>
                <a:spLocks noChangeArrowheads="1"/>
              </p:cNvSpPr>
              <p:nvPr/>
            </p:nvSpPr>
            <p:spPr bwMode="auto">
              <a:xfrm>
                <a:off x="793" y="1979"/>
                <a:ext cx="772" cy="36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8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bg-BG" altLang="bg-BG" sz="1800"/>
              </a:p>
            </p:txBody>
          </p:sp>
          <p:sp>
            <p:nvSpPr>
              <p:cNvPr id="35882" name="Text Box 18"/>
              <p:cNvSpPr txBox="1">
                <a:spLocks noChangeArrowheads="1"/>
              </p:cNvSpPr>
              <p:nvPr/>
            </p:nvSpPr>
            <p:spPr bwMode="auto">
              <a:xfrm>
                <a:off x="930" y="1979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8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bg-BG" sz="1800" b="1">
                    <a:solidFill>
                      <a:schemeClr val="bg2"/>
                    </a:solidFill>
                    <a:latin typeface="Times New Roman" pitchFamily="18" charset="0"/>
                  </a:rPr>
                  <a:t>inside</a:t>
                </a:r>
                <a:endParaRPr lang="bg-BG" altLang="bg-BG" sz="1800" b="1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35860" name="Text Box 19"/>
            <p:cNvSpPr txBox="1">
              <a:spLocks noChangeArrowheads="1"/>
            </p:cNvSpPr>
            <p:nvPr/>
          </p:nvSpPr>
          <p:spPr bwMode="auto">
            <a:xfrm>
              <a:off x="1700" y="3793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inside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1" name="Rectangle 20"/>
            <p:cNvSpPr>
              <a:spLocks noChangeArrowheads="1"/>
            </p:cNvSpPr>
            <p:nvPr/>
          </p:nvSpPr>
          <p:spPr bwMode="auto">
            <a:xfrm>
              <a:off x="2744" y="572"/>
              <a:ext cx="363" cy="13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62" name="Text Box 21"/>
            <p:cNvSpPr txBox="1">
              <a:spLocks noChangeArrowheads="1"/>
            </p:cNvSpPr>
            <p:nvPr/>
          </p:nvSpPr>
          <p:spPr bwMode="auto">
            <a:xfrm>
              <a:off x="2653" y="527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m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3" name="Rectangle 22"/>
            <p:cNvSpPr>
              <a:spLocks noChangeArrowheads="1"/>
            </p:cNvSpPr>
            <p:nvPr/>
          </p:nvSpPr>
          <p:spPr bwMode="auto">
            <a:xfrm rot="-2091268">
              <a:off x="2608" y="1761"/>
              <a:ext cx="408" cy="13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64" name="Rectangle 23"/>
            <p:cNvSpPr>
              <a:spLocks noChangeArrowheads="1"/>
            </p:cNvSpPr>
            <p:nvPr/>
          </p:nvSpPr>
          <p:spPr bwMode="auto">
            <a:xfrm rot="-2136651">
              <a:off x="3007" y="1121"/>
              <a:ext cx="408" cy="13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65" name="Rectangle 24"/>
            <p:cNvSpPr>
              <a:spLocks noChangeArrowheads="1"/>
            </p:cNvSpPr>
            <p:nvPr/>
          </p:nvSpPr>
          <p:spPr bwMode="auto">
            <a:xfrm>
              <a:off x="2835" y="3748"/>
              <a:ext cx="408" cy="13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66" name="Text Box 25"/>
            <p:cNvSpPr txBox="1">
              <a:spLocks noChangeArrowheads="1"/>
            </p:cNvSpPr>
            <p:nvPr/>
          </p:nvSpPr>
          <p:spPr bwMode="auto">
            <a:xfrm rot="-2188466">
              <a:off x="2480" y="1643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m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7" name="Rectangle 26"/>
            <p:cNvSpPr>
              <a:spLocks noChangeArrowheads="1"/>
            </p:cNvSpPr>
            <p:nvPr/>
          </p:nvSpPr>
          <p:spPr bwMode="auto">
            <a:xfrm>
              <a:off x="4250" y="618"/>
              <a:ext cx="817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68" name="Text Box 27"/>
            <p:cNvSpPr txBox="1">
              <a:spLocks noChangeArrowheads="1"/>
            </p:cNvSpPr>
            <p:nvPr/>
          </p:nvSpPr>
          <p:spPr bwMode="auto">
            <a:xfrm>
              <a:off x="4286" y="527"/>
              <a:ext cx="104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At rest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(Em= -75 mV)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69" name="Text Box 28"/>
            <p:cNvSpPr txBox="1">
              <a:spLocks noChangeArrowheads="1"/>
            </p:cNvSpPr>
            <p:nvPr/>
          </p:nvSpPr>
          <p:spPr bwMode="auto">
            <a:xfrm rot="-2229891">
              <a:off x="2971" y="927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h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70" name="Rectangle 29"/>
            <p:cNvSpPr>
              <a:spLocks noChangeArrowheads="1"/>
            </p:cNvSpPr>
            <p:nvPr/>
          </p:nvSpPr>
          <p:spPr bwMode="auto">
            <a:xfrm rot="-2136651">
              <a:off x="2978" y="2509"/>
              <a:ext cx="408" cy="13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71" name="Text Box 30"/>
            <p:cNvSpPr txBox="1">
              <a:spLocks noChangeArrowheads="1"/>
            </p:cNvSpPr>
            <p:nvPr/>
          </p:nvSpPr>
          <p:spPr bwMode="auto">
            <a:xfrm rot="-2229891">
              <a:off x="2942" y="2315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h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72" name="Text Box 31"/>
            <p:cNvSpPr txBox="1">
              <a:spLocks noChangeArrowheads="1"/>
            </p:cNvSpPr>
            <p:nvPr/>
          </p:nvSpPr>
          <p:spPr bwMode="auto">
            <a:xfrm>
              <a:off x="2835" y="3703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h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73" name="Rectangle 32"/>
            <p:cNvSpPr>
              <a:spLocks noChangeArrowheads="1"/>
            </p:cNvSpPr>
            <p:nvPr/>
          </p:nvSpPr>
          <p:spPr bwMode="auto">
            <a:xfrm>
              <a:off x="1611" y="3023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74" name="Text Box 33"/>
            <p:cNvSpPr txBox="1">
              <a:spLocks noChangeArrowheads="1"/>
            </p:cNvSpPr>
            <p:nvPr/>
          </p:nvSpPr>
          <p:spPr bwMode="auto">
            <a:xfrm>
              <a:off x="1575" y="3150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75" name="Rectangle 34"/>
            <p:cNvSpPr>
              <a:spLocks noChangeArrowheads="1"/>
            </p:cNvSpPr>
            <p:nvPr/>
          </p:nvSpPr>
          <p:spPr bwMode="auto">
            <a:xfrm rot="-2091268">
              <a:off x="2591" y="3168"/>
              <a:ext cx="408" cy="13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76" name="Text Box 35"/>
            <p:cNvSpPr txBox="1">
              <a:spLocks noChangeArrowheads="1"/>
            </p:cNvSpPr>
            <p:nvPr/>
          </p:nvSpPr>
          <p:spPr bwMode="auto">
            <a:xfrm rot="-2188466">
              <a:off x="2453" y="3077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m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77" name="Rectangle 36"/>
            <p:cNvSpPr>
              <a:spLocks noChangeArrowheads="1"/>
            </p:cNvSpPr>
            <p:nvPr/>
          </p:nvSpPr>
          <p:spPr bwMode="auto">
            <a:xfrm>
              <a:off x="4195" y="1933"/>
              <a:ext cx="1043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78" name="Rectangle 37"/>
            <p:cNvSpPr>
              <a:spLocks noChangeArrowheads="1"/>
            </p:cNvSpPr>
            <p:nvPr/>
          </p:nvSpPr>
          <p:spPr bwMode="auto">
            <a:xfrm>
              <a:off x="4195" y="3385"/>
              <a:ext cx="1043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5879" name="Text Box 38"/>
            <p:cNvSpPr txBox="1">
              <a:spLocks noChangeArrowheads="1"/>
            </p:cNvSpPr>
            <p:nvPr/>
          </p:nvSpPr>
          <p:spPr bwMode="auto">
            <a:xfrm>
              <a:off x="4195" y="3294"/>
              <a:ext cx="1361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5ms after depolarization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(Em= 50 mV)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5880" name="Text Box 39"/>
            <p:cNvSpPr txBox="1">
              <a:spLocks noChangeArrowheads="1"/>
            </p:cNvSpPr>
            <p:nvPr/>
          </p:nvSpPr>
          <p:spPr bwMode="auto">
            <a:xfrm>
              <a:off x="4186" y="1842"/>
              <a:ext cx="1361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Immediately after depolarization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(Em= 50 mV)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</p:grpSp>
      <p:sp>
        <p:nvSpPr>
          <p:cNvPr id="40" name="Правоъгълник 39"/>
          <p:cNvSpPr/>
          <p:nvPr/>
        </p:nvSpPr>
        <p:spPr>
          <a:xfrm>
            <a:off x="2092325" y="395288"/>
            <a:ext cx="4079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defRPr/>
            </a:pPr>
            <a:r>
              <a:rPr lang="en-US" altLang="bg-B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41" name="Правоъгълник 40"/>
          <p:cNvSpPr/>
          <p:nvPr/>
        </p:nvSpPr>
        <p:spPr>
          <a:xfrm>
            <a:off x="2092325" y="2538413"/>
            <a:ext cx="3905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defRPr/>
            </a:pPr>
            <a:r>
              <a:rPr lang="en-US" altLang="bg-B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42" name="Правоъгълник 41"/>
          <p:cNvSpPr/>
          <p:nvPr/>
        </p:nvSpPr>
        <p:spPr>
          <a:xfrm>
            <a:off x="2071688" y="4786313"/>
            <a:ext cx="3905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defRPr/>
            </a:pPr>
            <a:r>
              <a:rPr lang="en-US" altLang="bg-B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 eaLnBrk="1" hangingPunct="1">
              <a:defRPr/>
            </a:pPr>
            <a:r>
              <a:rPr lang="bg-BG" sz="3800" b="1" smtClean="0"/>
              <a:t>Repolarization </a:t>
            </a:r>
            <a:br>
              <a:rPr lang="bg-BG" sz="3800" b="1" smtClean="0"/>
            </a:br>
            <a:endParaRPr lang="bg-BG" sz="3800" b="1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92150"/>
            <a:ext cx="8229600" cy="676275"/>
          </a:xfrm>
        </p:spPr>
        <p:txBody>
          <a:bodyPr/>
          <a:lstStyle/>
          <a:p>
            <a:pPr eaLnBrk="1" hangingPunct="1">
              <a:buSzTx/>
              <a:buFont typeface="Symbol" pitchFamily="18" charset="2"/>
              <a:buChar char=""/>
              <a:defRPr/>
            </a:pPr>
            <a:r>
              <a:rPr lang="en-US" smtClean="0">
                <a:latin typeface="Times New Roman" pitchFamily="18" charset="0"/>
              </a:rPr>
              <a:t>W</a:t>
            </a:r>
            <a:r>
              <a:rPr lang="bg-BG" smtClean="0">
                <a:latin typeface="Times New Roman" pitchFamily="18" charset="0"/>
              </a:rPr>
              <a:t>hat </a:t>
            </a:r>
            <a:r>
              <a:rPr lang="bg-BG" smtClean="0">
                <a:effectLst/>
                <a:latin typeface="Times New Roman" pitchFamily="18" charset="0"/>
              </a:rPr>
              <a:t>brings</a:t>
            </a:r>
            <a:r>
              <a:rPr lang="bg-BG" smtClean="0">
                <a:latin typeface="Times New Roman" pitchFamily="18" charset="0"/>
              </a:rPr>
              <a:t> E</a:t>
            </a:r>
            <a:r>
              <a:rPr lang="bg-BG" baseline="-25000" smtClean="0">
                <a:latin typeface="Times New Roman" pitchFamily="18" charset="0"/>
              </a:rPr>
              <a:t>m</a:t>
            </a:r>
            <a:r>
              <a:rPr lang="bg-BG" smtClean="0">
                <a:latin typeface="Times New Roman" pitchFamily="18" charset="0"/>
              </a:rPr>
              <a:t> back to resting value?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bg-BG" smtClean="0">
              <a:latin typeface="Times New Roman" pitchFamily="18" charset="0"/>
            </a:endParaRP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23850" y="1341438"/>
            <a:ext cx="88201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sz="3200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efflux </a:t>
            </a: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mammalian myelinated axon via "leak" </a:t>
            </a:r>
          </a:p>
          <a:p>
            <a:pPr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 squid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via voltage-gated channel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</a:t>
            </a:r>
            <a:r>
              <a:rPr lang="bg-BG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95288" y="3213100"/>
            <a:ext cx="8424862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 gate opens slowly with depolarization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A</a:t>
            </a: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 peak of action potential, there is an instant when E</a:t>
            </a:r>
            <a:r>
              <a:rPr lang="bg-BG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is not changing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A</a:t>
            </a: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 this instant, I</a:t>
            </a:r>
            <a:r>
              <a:rPr lang="bg-BG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-I</a:t>
            </a:r>
            <a:r>
              <a:rPr lang="bg-BG" sz="28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</a:p>
          <a:p>
            <a:pPr indent="530225">
              <a:spcBef>
                <a:spcPts val="24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ote that at peak of AP, there is a very large </a:t>
            </a:r>
            <a:r>
              <a:rPr lang="bg-BG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driving force operating on potassium </a:t>
            </a:r>
            <a:r>
              <a:rPr lang="bg-BG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a much </a:t>
            </a:r>
            <a:r>
              <a:rPr lang="bg-BG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smaller driving force operating on sodium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endParaRPr lang="bg-BG" sz="28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  <p:bldP spid="50180" grpId="0"/>
      <p:bldP spid="501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353425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indent="530225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ts val="2400"/>
              </a:spcBef>
              <a:defRPr/>
            </a:pP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hus, the opening of 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channels has a large effect on the membrane potential, pulling it back towards E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A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 end of AP, increased g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has not yet dissipated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T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his contributes to "undershoot" (depends both on g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and g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</a:p>
          <a:p>
            <a:pPr eaLnBrk="1" hangingPunct="1">
              <a:spcBef>
                <a:spcPts val="2400"/>
              </a:spcBef>
              <a:defRPr/>
            </a:pPr>
            <a:endParaRPr lang="en-US" altLang="bg-BG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ts val="2400"/>
              </a:spcBef>
              <a:defRPr/>
            </a:pP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pump is not responsible for repolarization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T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housands of APs can be produced in large axon following poisoning of the pump</a:t>
            </a:r>
            <a:r>
              <a:rPr lang="en-US" alt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bg-BG" alt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bg-BG" alt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ump </a:t>
            </a:r>
            <a:r>
              <a:rPr lang="en-US" alt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is </a:t>
            </a:r>
            <a:r>
              <a:rPr lang="bg-BG" altLang="bg-BG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responsible for long-term maintenance of concentration gradients</a:t>
            </a:r>
            <a:r>
              <a:rPr lang="bg-BG" altLang="bg-BG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not short-term changes in membrane potential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defRPr/>
            </a:pPr>
            <a:endParaRPr lang="bg-BG" altLang="bg-BG" sz="2800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45"/>
          <p:cNvGrpSpPr>
            <a:grpSpLocks/>
          </p:cNvGrpSpPr>
          <p:nvPr/>
        </p:nvGrpSpPr>
        <p:grpSpPr bwMode="auto">
          <a:xfrm>
            <a:off x="1042988" y="260350"/>
            <a:ext cx="7083425" cy="5716588"/>
            <a:chOff x="1548" y="209"/>
            <a:chExt cx="4462" cy="3601"/>
          </a:xfrm>
        </p:grpSpPr>
        <p:pic>
          <p:nvPicPr>
            <p:cNvPr id="38918" name="Picture 4" descr="s_Kchannel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8" y="210"/>
              <a:ext cx="4212" cy="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8919" name="Rectangle 6"/>
            <p:cNvSpPr>
              <a:spLocks noChangeArrowheads="1"/>
            </p:cNvSpPr>
            <p:nvPr/>
          </p:nvSpPr>
          <p:spPr bwMode="auto">
            <a:xfrm>
              <a:off x="2271" y="2069"/>
              <a:ext cx="700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1564" y="482"/>
              <a:ext cx="772" cy="4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1582" y="482"/>
              <a:ext cx="817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Plasma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membrane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2281" y="935"/>
              <a:ext cx="690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2290" y="209"/>
              <a:ext cx="635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246" y="1344"/>
              <a:ext cx="772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2200" y="2476"/>
              <a:ext cx="772" cy="49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2299" y="3294"/>
              <a:ext cx="717" cy="36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27" name="Text Box 15"/>
            <p:cNvSpPr txBox="1">
              <a:spLocks noChangeArrowheads="1"/>
            </p:cNvSpPr>
            <p:nvPr/>
          </p:nvSpPr>
          <p:spPr bwMode="auto">
            <a:xfrm>
              <a:off x="2290" y="300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28" name="Text Box 16"/>
            <p:cNvSpPr txBox="1">
              <a:spLocks noChangeArrowheads="1"/>
            </p:cNvSpPr>
            <p:nvPr/>
          </p:nvSpPr>
          <p:spPr bwMode="auto">
            <a:xfrm>
              <a:off x="2336" y="1434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29" name="Text Box 17"/>
            <p:cNvSpPr txBox="1">
              <a:spLocks noChangeArrowheads="1"/>
            </p:cNvSpPr>
            <p:nvPr/>
          </p:nvSpPr>
          <p:spPr bwMode="auto">
            <a:xfrm>
              <a:off x="2289" y="2659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2371" y="935"/>
              <a:ext cx="5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inside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grpSp>
          <p:nvGrpSpPr>
            <p:cNvPr id="38931" name="Group 19"/>
            <p:cNvGrpSpPr>
              <a:grpSpLocks/>
            </p:cNvGrpSpPr>
            <p:nvPr/>
          </p:nvGrpSpPr>
          <p:grpSpPr bwMode="auto">
            <a:xfrm>
              <a:off x="2271" y="2069"/>
              <a:ext cx="654" cy="363"/>
              <a:chOff x="793" y="1979"/>
              <a:chExt cx="772" cy="363"/>
            </a:xfrm>
          </p:grpSpPr>
          <p:sp>
            <p:nvSpPr>
              <p:cNvPr id="38947" name="Rectangle 20"/>
              <p:cNvSpPr>
                <a:spLocks noChangeArrowheads="1"/>
              </p:cNvSpPr>
              <p:nvPr/>
            </p:nvSpPr>
            <p:spPr bwMode="auto">
              <a:xfrm>
                <a:off x="793" y="1979"/>
                <a:ext cx="772" cy="363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8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bg-BG" altLang="bg-BG" sz="1800"/>
              </a:p>
            </p:txBody>
          </p:sp>
          <p:sp>
            <p:nvSpPr>
              <p:cNvPr id="38948" name="Text Box 21"/>
              <p:cNvSpPr txBox="1">
                <a:spLocks noChangeArrowheads="1"/>
              </p:cNvSpPr>
              <p:nvPr/>
            </p:nvSpPr>
            <p:spPr bwMode="auto">
              <a:xfrm>
                <a:off x="930" y="1979"/>
                <a:ext cx="63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folHlink"/>
                  </a:buClr>
                  <a:buSzPct val="80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tx2"/>
                  </a:buClr>
                  <a:buSzPct val="8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8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bg-BG" sz="1800" b="1">
                    <a:solidFill>
                      <a:schemeClr val="bg2"/>
                    </a:solidFill>
                    <a:latin typeface="Times New Roman" pitchFamily="18" charset="0"/>
                  </a:rPr>
                  <a:t>inside</a:t>
                </a:r>
                <a:endParaRPr lang="bg-BG" altLang="bg-BG" sz="1800" b="1">
                  <a:solidFill>
                    <a:schemeClr val="bg2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38932" name="Text Box 22"/>
            <p:cNvSpPr txBox="1">
              <a:spLocks noChangeArrowheads="1"/>
            </p:cNvSpPr>
            <p:nvPr/>
          </p:nvSpPr>
          <p:spPr bwMode="auto">
            <a:xfrm>
              <a:off x="2434" y="3294"/>
              <a:ext cx="5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inside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33" name="Rectangle 23"/>
            <p:cNvSpPr>
              <a:spLocks noChangeArrowheads="1"/>
            </p:cNvSpPr>
            <p:nvPr/>
          </p:nvSpPr>
          <p:spPr bwMode="auto">
            <a:xfrm>
              <a:off x="3288" y="527"/>
              <a:ext cx="363" cy="13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34" name="Text Box 24"/>
            <p:cNvSpPr txBox="1">
              <a:spLocks noChangeArrowheads="1"/>
            </p:cNvSpPr>
            <p:nvPr/>
          </p:nvSpPr>
          <p:spPr bwMode="auto">
            <a:xfrm>
              <a:off x="3197" y="482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n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35" name="Rectangle 29"/>
            <p:cNvSpPr>
              <a:spLocks noChangeArrowheads="1"/>
            </p:cNvSpPr>
            <p:nvPr/>
          </p:nvSpPr>
          <p:spPr bwMode="auto">
            <a:xfrm>
              <a:off x="4681" y="527"/>
              <a:ext cx="817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36" name="Text Box 30"/>
            <p:cNvSpPr txBox="1">
              <a:spLocks noChangeArrowheads="1"/>
            </p:cNvSpPr>
            <p:nvPr/>
          </p:nvSpPr>
          <p:spPr bwMode="auto">
            <a:xfrm>
              <a:off x="4717" y="436"/>
              <a:ext cx="104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At rest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(E</a:t>
              </a:r>
              <a:r>
                <a:rPr lang="en-US" altLang="bg-BG" sz="1800" b="1" baseline="-25000">
                  <a:solidFill>
                    <a:schemeClr val="bg2"/>
                  </a:solidFill>
                  <a:latin typeface="Times New Roman" pitchFamily="18" charset="0"/>
                </a:rPr>
                <a:t>m</a:t>
              </a: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= -75 mV)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37" name="Rectangle 35"/>
            <p:cNvSpPr>
              <a:spLocks noChangeArrowheads="1"/>
            </p:cNvSpPr>
            <p:nvPr/>
          </p:nvSpPr>
          <p:spPr bwMode="auto">
            <a:xfrm>
              <a:off x="2246" y="2477"/>
              <a:ext cx="679" cy="49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38" name="Text Box 36"/>
            <p:cNvSpPr txBox="1">
              <a:spLocks noChangeArrowheads="1"/>
            </p:cNvSpPr>
            <p:nvPr/>
          </p:nvSpPr>
          <p:spPr bwMode="auto">
            <a:xfrm>
              <a:off x="2336" y="2614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outside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39" name="Rectangle 37"/>
            <p:cNvSpPr>
              <a:spLocks noChangeArrowheads="1"/>
            </p:cNvSpPr>
            <p:nvPr/>
          </p:nvSpPr>
          <p:spPr bwMode="auto">
            <a:xfrm rot="-2091268">
              <a:off x="3181" y="2723"/>
              <a:ext cx="408" cy="13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40" name="Text Box 38"/>
            <p:cNvSpPr txBox="1">
              <a:spLocks noChangeArrowheads="1"/>
            </p:cNvSpPr>
            <p:nvPr/>
          </p:nvSpPr>
          <p:spPr bwMode="auto">
            <a:xfrm rot="-2188466">
              <a:off x="3043" y="2632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n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41" name="Rectangle 39"/>
            <p:cNvSpPr>
              <a:spLocks noChangeArrowheads="1"/>
            </p:cNvSpPr>
            <p:nvPr/>
          </p:nvSpPr>
          <p:spPr bwMode="auto">
            <a:xfrm>
              <a:off x="4703" y="1661"/>
              <a:ext cx="1043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42" name="Rectangle 40"/>
            <p:cNvSpPr>
              <a:spLocks noChangeArrowheads="1"/>
            </p:cNvSpPr>
            <p:nvPr/>
          </p:nvSpPr>
          <p:spPr bwMode="auto">
            <a:xfrm>
              <a:off x="4649" y="2931"/>
              <a:ext cx="1043" cy="4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43" name="Text Box 41"/>
            <p:cNvSpPr txBox="1">
              <a:spLocks noChangeArrowheads="1"/>
            </p:cNvSpPr>
            <p:nvPr/>
          </p:nvSpPr>
          <p:spPr bwMode="auto">
            <a:xfrm>
              <a:off x="4649" y="2840"/>
              <a:ext cx="1361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5ms after depolarization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(E</a:t>
              </a:r>
              <a:r>
                <a:rPr lang="en-US" altLang="bg-BG" sz="1800" b="1" baseline="-25000">
                  <a:solidFill>
                    <a:schemeClr val="bg2"/>
                  </a:solidFill>
                  <a:latin typeface="Times New Roman" pitchFamily="18" charset="0"/>
                </a:rPr>
                <a:t>m</a:t>
              </a: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= 50 mV)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44" name="Text Box 42"/>
            <p:cNvSpPr txBox="1">
              <a:spLocks noChangeArrowheads="1"/>
            </p:cNvSpPr>
            <p:nvPr/>
          </p:nvSpPr>
          <p:spPr bwMode="auto">
            <a:xfrm>
              <a:off x="4694" y="1570"/>
              <a:ext cx="1066" cy="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Immediately after depolarization</a:t>
              </a:r>
            </a:p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(E</a:t>
              </a:r>
              <a:r>
                <a:rPr lang="en-US" altLang="bg-BG" sz="1800" b="1" baseline="-25000">
                  <a:solidFill>
                    <a:schemeClr val="bg2"/>
                  </a:solidFill>
                  <a:latin typeface="Times New Roman" pitchFamily="18" charset="0"/>
                </a:rPr>
                <a:t>m</a:t>
              </a: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= 50 mV)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8945" name="Rectangle 43"/>
            <p:cNvSpPr>
              <a:spLocks noChangeArrowheads="1"/>
            </p:cNvSpPr>
            <p:nvPr/>
          </p:nvSpPr>
          <p:spPr bwMode="auto">
            <a:xfrm>
              <a:off x="3334" y="1661"/>
              <a:ext cx="363" cy="13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38946" name="Text Box 44"/>
            <p:cNvSpPr txBox="1">
              <a:spLocks noChangeArrowheads="1"/>
            </p:cNvSpPr>
            <p:nvPr/>
          </p:nvSpPr>
          <p:spPr bwMode="auto">
            <a:xfrm>
              <a:off x="3243" y="1616"/>
              <a:ext cx="81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folHlink"/>
                </a:buClr>
                <a:buSzPct val="80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80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 b="1">
                  <a:solidFill>
                    <a:schemeClr val="bg2"/>
                  </a:solidFill>
                  <a:latin typeface="Times New Roman" pitchFamily="18" charset="0"/>
                </a:rPr>
                <a:t>n gate</a:t>
              </a:r>
              <a:endParaRPr lang="bg-BG" altLang="bg-BG" sz="1800" b="1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</p:grpSp>
      <p:sp>
        <p:nvSpPr>
          <p:cNvPr id="34" name="Правоъгълник 33"/>
          <p:cNvSpPr/>
          <p:nvPr/>
        </p:nvSpPr>
        <p:spPr>
          <a:xfrm>
            <a:off x="1857375" y="285750"/>
            <a:ext cx="4079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defRPr/>
            </a:pPr>
            <a:r>
              <a:rPr lang="en-US" altLang="bg-B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</a:t>
            </a:r>
          </a:p>
        </p:txBody>
      </p:sp>
      <p:sp>
        <p:nvSpPr>
          <p:cNvPr id="35" name="Правоъгълник 34"/>
          <p:cNvSpPr/>
          <p:nvPr/>
        </p:nvSpPr>
        <p:spPr>
          <a:xfrm>
            <a:off x="1857375" y="2071688"/>
            <a:ext cx="3905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defRPr/>
            </a:pPr>
            <a:r>
              <a:rPr lang="en-US" altLang="bg-B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36" name="Правоъгълник 35"/>
          <p:cNvSpPr/>
          <p:nvPr/>
        </p:nvSpPr>
        <p:spPr>
          <a:xfrm>
            <a:off x="1857375" y="4143375"/>
            <a:ext cx="3905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400"/>
              </a:spcBef>
              <a:defRPr/>
            </a:pPr>
            <a:r>
              <a:rPr lang="en-US" altLang="bg-BG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971550" y="1125538"/>
            <a:ext cx="7272338" cy="297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35000"/>
              </a:lnSpc>
              <a:defRPr/>
            </a:pP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uring the absolute refractory period, Na</a:t>
            </a:r>
            <a:r>
              <a:rPr lang="bg-BG" altLang="bg-BG" sz="280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channels are closed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T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hus, g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is too low for I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to exceed I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 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at any E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D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uring the relative refractory period (RRP), some Na</a:t>
            </a:r>
            <a:r>
              <a:rPr lang="bg-BG" altLang="bg-BG" sz="280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channels are open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I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ncreased g</a:t>
            </a:r>
            <a:r>
              <a:rPr lang="bg-BG" altLang="bg-BG" sz="28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r>
              <a:rPr lang="bg-BG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may contribute as well</a:t>
            </a:r>
            <a:r>
              <a:rPr lang="en-US" altLang="bg-BG" sz="28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s_act_p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0"/>
            <a:ext cx="4956175" cy="678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468313" y="981075"/>
            <a:ext cx="259080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>
                <a:latin typeface="Times New Roman" pitchFamily="18" charset="0"/>
              </a:rPr>
              <a:t>Review state of the </a:t>
            </a:r>
            <a:r>
              <a:rPr lang="en-US" altLang="bg-BG" sz="2800">
                <a:latin typeface="Times New Roman" pitchFamily="18" charset="0"/>
              </a:rPr>
              <a:t>Na </a:t>
            </a:r>
            <a:r>
              <a:rPr lang="bg-BG" altLang="bg-BG" sz="2800">
                <a:latin typeface="Times New Roman" pitchFamily="18" charset="0"/>
              </a:rPr>
              <a:t>channel</a:t>
            </a:r>
            <a:r>
              <a:rPr lang="en-US" altLang="bg-BG" sz="2800">
                <a:latin typeface="Times New Roman" pitchFamily="18" charset="0"/>
              </a:rPr>
              <a:t>   </a:t>
            </a:r>
            <a:r>
              <a:rPr lang="bg-BG" altLang="bg-BG" sz="2800">
                <a:latin typeface="Times New Roman" pitchFamily="18" charset="0"/>
              </a:rPr>
              <a:t> (m and h gates) and </a:t>
            </a:r>
            <a:r>
              <a:rPr lang="en-US" altLang="bg-BG" sz="2800">
                <a:latin typeface="Times New Roman" pitchFamily="18" charset="0"/>
              </a:rPr>
              <a:t>K </a:t>
            </a:r>
            <a:r>
              <a:rPr lang="bg-BG" altLang="bg-BG" sz="2800">
                <a:latin typeface="Times New Roman" pitchFamily="18" charset="0"/>
              </a:rPr>
              <a:t>channel (n gate) during the action potential in squid giant axon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80975" y="5530850"/>
            <a:ext cx="8783638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sz="2400"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The potential then rapidly falls back through zero, repolarizes to a level more negative than the original resting potential, before slowly returning to the original resting level of -84 mV. </a:t>
            </a:r>
          </a:p>
        </p:txBody>
      </p:sp>
      <p:pic>
        <p:nvPicPr>
          <p:cNvPr id="6147" name="Picture 3" descr="ap-2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175" y="0"/>
            <a:ext cx="5711825" cy="537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50825" y="0"/>
            <a:ext cx="3313113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bg-BG" sz="2600">
                <a:latin typeface="Times New Roman" pitchFamily="18" charset="0"/>
              </a:rPr>
              <a:t>L</a:t>
            </a:r>
            <a:r>
              <a:rPr lang="bg-BG" altLang="bg-BG" sz="2600">
                <a:latin typeface="Times New Roman" pitchFamily="18" charset="0"/>
              </a:rPr>
              <a:t>et's repeat this experiment in </a:t>
            </a:r>
            <a:r>
              <a:rPr lang="en-US" altLang="bg-BG" sz="2600" b="1">
                <a:solidFill>
                  <a:srgbClr val="FFFF00"/>
                </a:solidFill>
                <a:latin typeface="Times New Roman" pitchFamily="18" charset="0"/>
              </a:rPr>
              <a:t>an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 excitable cell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.</a:t>
            </a:r>
            <a:r>
              <a:rPr lang="bg-BG" altLang="bg-BG" sz="2600">
                <a:latin typeface="Times New Roman" pitchFamily="18" charset="0"/>
              </a:rPr>
              <a:t>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When the potential reaches a particular level of depolarization, there is a rapid further depolarization during which the potential reaches and passes through zero and achieves a positive potential of 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+57 mV!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68313" y="400050"/>
            <a:ext cx="8424862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bg-BG" sz="2600">
                <a:latin typeface="Times New Roman" pitchFamily="18" charset="0"/>
              </a:rPr>
              <a:t>Thus, </a:t>
            </a:r>
            <a:r>
              <a:rPr lang="bg-BG" altLang="bg-BG" sz="2600" b="1">
                <a:latin typeface="Times New Roman" pitchFamily="18" charset="0"/>
              </a:rPr>
              <a:t>action potential</a:t>
            </a:r>
            <a:r>
              <a:rPr lang="bg-BG" altLang="bg-BG" sz="2600">
                <a:latin typeface="Times New Roman" pitchFamily="18" charset="0"/>
              </a:rPr>
              <a:t> </a:t>
            </a:r>
            <a:r>
              <a:rPr lang="en-US" altLang="bg-BG" sz="2600">
                <a:latin typeface="Times New Roman" pitchFamily="18" charset="0"/>
              </a:rPr>
              <a:t>was </a:t>
            </a:r>
            <a:r>
              <a:rPr lang="bg-BG" altLang="bg-BG" sz="2600">
                <a:latin typeface="Times New Roman" pitchFamily="18" charset="0"/>
              </a:rPr>
              <a:t>initiated when the PD reached a certain level referred to as 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the membrane threshold potential</a:t>
            </a:r>
            <a:r>
              <a:rPr lang="bg-BG" altLang="bg-BG" sz="260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600">
                <a:latin typeface="Times New Roman" pitchFamily="18" charset="0"/>
              </a:rPr>
              <a:t>and the stimulus that moves the PD to this level is called 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a threshold stimulus</a:t>
            </a:r>
            <a:r>
              <a:rPr lang="bg-BG" altLang="bg-BG" sz="2600">
                <a:latin typeface="Times New Roman" pitchFamily="18" charset="0"/>
              </a:rPr>
              <a:t>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30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At this potential, a population of </a:t>
            </a:r>
            <a:r>
              <a:rPr lang="bg-BG" altLang="bg-BG" sz="2600" b="1">
                <a:solidFill>
                  <a:srgbClr val="FFFF00"/>
                </a:solidFill>
                <a:latin typeface="Times New Roman" pitchFamily="18" charset="0"/>
              </a:rPr>
              <a:t>voltage-gated Na channels</a:t>
            </a:r>
            <a:r>
              <a:rPr lang="bg-BG" altLang="bg-BG" sz="2600">
                <a:latin typeface="Times New Roman" pitchFamily="18" charset="0"/>
              </a:rPr>
              <a:t> began to open, thereby increasing the P</a:t>
            </a:r>
            <a:r>
              <a:rPr lang="bg-BG" altLang="bg-BG" sz="2600" baseline="-25000">
                <a:latin typeface="Times New Roman" pitchFamily="18" charset="0"/>
              </a:rPr>
              <a:t>Na</a:t>
            </a:r>
            <a:r>
              <a:rPr lang="bg-BG" altLang="bg-BG" sz="2600">
                <a:latin typeface="Times New Roman" pitchFamily="18" charset="0"/>
              </a:rPr>
              <a:t> (g</a:t>
            </a:r>
            <a:r>
              <a:rPr lang="bg-BG" altLang="bg-BG" sz="2600" baseline="-25000">
                <a:latin typeface="Times New Roman" pitchFamily="18" charset="0"/>
              </a:rPr>
              <a:t>Na</a:t>
            </a:r>
            <a:r>
              <a:rPr lang="bg-BG" altLang="bg-BG" sz="2600">
                <a:latin typeface="Times New Roman" pitchFamily="18" charset="0"/>
              </a:rPr>
              <a:t>) of the membrane. Inspection of the Goldman equation tells </a:t>
            </a:r>
            <a:r>
              <a:rPr lang="en-US" altLang="bg-BG" sz="2600">
                <a:latin typeface="Times New Roman" pitchFamily="18" charset="0"/>
              </a:rPr>
              <a:t>us</a:t>
            </a:r>
            <a:r>
              <a:rPr lang="bg-BG" altLang="bg-BG" sz="2600">
                <a:latin typeface="Times New Roman" pitchFamily="18" charset="0"/>
              </a:rPr>
              <a:t> what will happen if </a:t>
            </a:r>
            <a:r>
              <a:rPr lang="en-US" altLang="bg-BG" sz="2600">
                <a:latin typeface="Times New Roman" pitchFamily="18" charset="0"/>
              </a:rPr>
              <a:t>we</a:t>
            </a:r>
            <a:r>
              <a:rPr lang="bg-BG" altLang="bg-BG" sz="2600">
                <a:latin typeface="Times New Roman" pitchFamily="18" charset="0"/>
              </a:rPr>
              <a:t> increase P</a:t>
            </a:r>
            <a:r>
              <a:rPr lang="bg-BG" altLang="bg-BG" sz="2600" baseline="-25000">
                <a:latin typeface="Times New Roman" pitchFamily="18" charset="0"/>
              </a:rPr>
              <a:t>Na</a:t>
            </a:r>
            <a:r>
              <a:rPr lang="bg-BG" altLang="bg-BG" sz="2600">
                <a:latin typeface="Times New Roman" pitchFamily="18" charset="0"/>
              </a:rPr>
              <a:t> while keeping everything else constant: the membrane will depolarize. </a:t>
            </a:r>
            <a:endParaRPr lang="en-US" altLang="bg-BG" sz="2600">
              <a:latin typeface="Times New Roman" pitchFamily="18" charset="0"/>
            </a:endParaRPr>
          </a:p>
          <a:p>
            <a:pPr eaLnBrk="1" hangingPunct="1">
              <a:spcBef>
                <a:spcPts val="4200"/>
              </a:spcBef>
              <a:buClrTx/>
              <a:buSzTx/>
              <a:buFontTx/>
              <a:buNone/>
            </a:pPr>
            <a:r>
              <a:rPr lang="bg-BG" altLang="bg-BG" sz="2600">
                <a:latin typeface="Times New Roman" pitchFamily="18" charset="0"/>
              </a:rPr>
              <a:t>This depolarization, in turn, serves to activate more of the voltage-gated Na channels, leading to a further depolarization of the membrane.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7826" y="5013176"/>
            <a:ext cx="432000" cy="43204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2" name="Oval 1"/>
          <p:cNvSpPr/>
          <p:nvPr/>
        </p:nvSpPr>
        <p:spPr>
          <a:xfrm>
            <a:off x="524804" y="5492932"/>
            <a:ext cx="432000" cy="43204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8200" name="Text Box 4"/>
          <p:cNvSpPr txBox="1">
            <a:spLocks noChangeArrowheads="1"/>
          </p:cNvSpPr>
          <p:nvPr/>
        </p:nvSpPr>
        <p:spPr bwMode="auto">
          <a:xfrm>
            <a:off x="576263" y="31750"/>
            <a:ext cx="8243887" cy="61706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6724650" algn="l"/>
              </a:tabLst>
              <a:defRPr/>
            </a:pPr>
            <a:r>
              <a:rPr lang="bg-BG" sz="2600" dirty="0" smtClean="0">
                <a:latin typeface="Times New Roman" pitchFamily="18" charset="0"/>
              </a:rPr>
              <a:t>The result is </a:t>
            </a:r>
            <a:r>
              <a:rPr lang="bg-BG" sz="2600" dirty="0">
                <a:solidFill>
                  <a:srgbClr val="FFFF00"/>
                </a:solidFill>
                <a:latin typeface="Times New Roman" pitchFamily="18" charset="0"/>
              </a:rPr>
              <a:t>an explosive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, positive feedback recruitment of Na-channels </a:t>
            </a:r>
            <a:r>
              <a:rPr lang="bg-BG" sz="2600" dirty="0" smtClean="0">
                <a:latin typeface="Times New Roman" pitchFamily="18" charset="0"/>
              </a:rPr>
              <a:t>that leads to a massive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increase in P</a:t>
            </a:r>
            <a:r>
              <a:rPr lang="bg-BG" sz="2600" baseline="-25000" dirty="0" smtClean="0">
                <a:solidFill>
                  <a:srgbClr val="FFFF00"/>
                </a:solidFill>
                <a:latin typeface="Times New Roman" pitchFamily="18" charset="0"/>
              </a:rPr>
              <a:t>Na</a:t>
            </a:r>
            <a:r>
              <a:rPr lang="bg-BG" sz="2600" baseline="-25000" dirty="0">
                <a:solidFill>
                  <a:srgbClr val="FFFF00"/>
                </a:solidFill>
                <a:latin typeface="Times New Roman" pitchFamily="18" charset="0"/>
              </a:rPr>
              <a:t>,</a:t>
            </a:r>
            <a:r>
              <a:rPr lang="bg-BG" sz="2600" dirty="0" smtClean="0">
                <a:latin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</a:endParaRPr>
          </a:p>
          <a:p>
            <a:pPr eaLnBrk="1" hangingPunct="1">
              <a:spcBef>
                <a:spcPts val="0"/>
              </a:spcBef>
              <a:tabLst>
                <a:tab pos="6724650" algn="l"/>
              </a:tabLst>
              <a:defRPr/>
            </a:pPr>
            <a:r>
              <a:rPr lang="bg-BG" sz="2600" dirty="0" smtClean="0">
                <a:latin typeface="Times New Roman" pitchFamily="18" charset="0"/>
              </a:rPr>
              <a:t>a process referred to as the </a:t>
            </a:r>
            <a:r>
              <a:rPr lang="bg-BG" sz="2600" b="1" i="1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Hodgkin-cycle</a:t>
            </a:r>
            <a:r>
              <a:rPr lang="bg-BG" sz="260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. </a:t>
            </a:r>
            <a:endParaRPr lang="en-US" sz="2600" dirty="0" smtClean="0">
              <a:solidFill>
                <a:schemeClr val="bg1">
                  <a:lumMod val="20000"/>
                  <a:lumOff val="80000"/>
                </a:schemeClr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bg-BG" sz="2600" dirty="0" smtClean="0">
                <a:latin typeface="Times New Roman" pitchFamily="18" charset="0"/>
              </a:rPr>
              <a:t>In the squid giant axon, for example, the increase in P</a:t>
            </a:r>
            <a:r>
              <a:rPr lang="bg-BG" sz="2600" baseline="-25000" dirty="0" smtClean="0">
                <a:latin typeface="Times New Roman" pitchFamily="18" charset="0"/>
              </a:rPr>
              <a:t>Na</a:t>
            </a:r>
            <a:r>
              <a:rPr lang="bg-BG" sz="2600" dirty="0" smtClean="0">
                <a:latin typeface="Times New Roman" pitchFamily="18" charset="0"/>
              </a:rPr>
              <a:t> is 4000-fold. If we plug this new P</a:t>
            </a:r>
            <a:r>
              <a:rPr lang="bg-BG" sz="2600" baseline="-25000" dirty="0" smtClean="0">
                <a:latin typeface="Times New Roman" pitchFamily="18" charset="0"/>
              </a:rPr>
              <a:t>Na</a:t>
            </a:r>
            <a:r>
              <a:rPr lang="bg-BG" sz="2600" dirty="0" smtClean="0">
                <a:latin typeface="Times New Roman" pitchFamily="18" charset="0"/>
              </a:rPr>
              <a:t> into the Goldman equation, keeping everything else constant, we can calculate that the PD should shift from -84 to +57 mV, simply by changing the permeability of the membrane to Na</a:t>
            </a:r>
            <a:r>
              <a:rPr lang="bg-BG" sz="2600" baseline="30000" dirty="0" smtClean="0">
                <a:latin typeface="Times New Roman" pitchFamily="18" charset="0"/>
              </a:rPr>
              <a:t>+</a:t>
            </a:r>
            <a:r>
              <a:rPr lang="bg-BG" sz="2600" dirty="0" smtClean="0">
                <a:latin typeface="Times New Roman" pitchFamily="18" charset="0"/>
              </a:rPr>
              <a:t> and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allowing a very, very small amount of Na</a:t>
            </a:r>
            <a:r>
              <a:rPr lang="bg-BG" sz="2600" baseline="30000" dirty="0" smtClean="0">
                <a:solidFill>
                  <a:srgbClr val="FFFF00"/>
                </a:solidFill>
                <a:latin typeface="Times New Roman" pitchFamily="18" charset="0"/>
              </a:rPr>
              <a:t>+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 to enter the cell! </a:t>
            </a:r>
            <a:endParaRPr lang="en-US" sz="26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600" dirty="0" smtClean="0">
                <a:latin typeface="Times New Roman" pitchFamily="18" charset="0"/>
              </a:rPr>
              <a:t>     </a:t>
            </a:r>
          </a:p>
          <a:p>
            <a:pPr eaLnBrk="1" hangingPunct="1">
              <a:defRPr/>
            </a:pPr>
            <a:r>
              <a:rPr lang="bg-BG" sz="2600" dirty="0" smtClean="0">
                <a:latin typeface="Times New Roman" pitchFamily="18" charset="0"/>
              </a:rPr>
              <a:t>The rapid repolarization of the membrane arises from two phenomena</a:t>
            </a:r>
            <a:r>
              <a:rPr lang="en-US" sz="2600" dirty="0" smtClean="0">
                <a:latin typeface="Times New Roman" pitchFamily="18" charset="0"/>
              </a:rPr>
              <a:t>:</a:t>
            </a:r>
            <a:r>
              <a:rPr lang="bg-BG" sz="2600" dirty="0" smtClean="0">
                <a:latin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</a:rPr>
              <a:t>1.</a:t>
            </a:r>
            <a:r>
              <a:rPr lang="bg-BG" sz="2600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I</a:t>
            </a:r>
            <a:r>
              <a:rPr lang="bg-BG" sz="2600" dirty="0" smtClean="0">
                <a:latin typeface="Times New Roman" pitchFamily="18" charset="0"/>
              </a:rPr>
              <a:t>nactivation of Na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</a:rPr>
              <a:t>channels</a:t>
            </a:r>
            <a:endParaRPr lang="en-US" sz="2600" dirty="0" smtClean="0">
              <a:latin typeface="Times New Roman" pitchFamily="18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</a:rPr>
              <a:t>2.</a:t>
            </a:r>
            <a:r>
              <a:rPr lang="en-US" sz="2600" dirty="0" smtClean="0">
                <a:latin typeface="Times New Roman" pitchFamily="18" charset="0"/>
              </a:rPr>
              <a:t> I</a:t>
            </a:r>
            <a:r>
              <a:rPr lang="bg-BG" sz="2600" dirty="0" smtClean="0">
                <a:latin typeface="Times New Roman" pitchFamily="18" charset="0"/>
              </a:rPr>
              <a:t>ncrease in P</a:t>
            </a:r>
            <a:r>
              <a:rPr lang="bg-BG" sz="2600" baseline="-25000" dirty="0" smtClean="0">
                <a:latin typeface="Times New Roman" pitchFamily="18" charset="0"/>
              </a:rPr>
              <a:t>K</a:t>
            </a:r>
            <a:r>
              <a:rPr lang="bg-BG" sz="2600" dirty="0" smtClean="0">
                <a:latin typeface="Times New Roman" pitchFamily="18" charset="0"/>
              </a:rPr>
              <a:t> (g</a:t>
            </a:r>
            <a:r>
              <a:rPr lang="bg-BG" sz="2600" baseline="-25000" dirty="0" smtClean="0">
                <a:latin typeface="Times New Roman" pitchFamily="18" charset="0"/>
              </a:rPr>
              <a:t>K</a:t>
            </a:r>
            <a:r>
              <a:rPr lang="bg-BG" sz="2600" dirty="0" smtClean="0">
                <a:latin typeface="Times New Roman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288" y="61913"/>
            <a:ext cx="8424862" cy="1381125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88950" y="620713"/>
            <a:ext cx="8135938" cy="5924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indent="354013" eaLnBrk="1" hangingPunct="1">
              <a:defRPr/>
            </a:pPr>
            <a:r>
              <a:rPr lang="bg-BG" sz="2600" dirty="0" smtClean="0">
                <a:latin typeface="Times New Roman" pitchFamily="18" charset="0"/>
              </a:rPr>
              <a:t>Once opened Na-channels close spontaneously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regardless of whether or not the original stimulus is active.</a:t>
            </a:r>
            <a:r>
              <a:rPr lang="bg-BG" sz="2600" dirty="0" smtClean="0">
                <a:latin typeface="Times New Roman" pitchFamily="18" charset="0"/>
              </a:rPr>
              <a:t> </a:t>
            </a:r>
            <a:endParaRPr lang="en-US" sz="2600" dirty="0" smtClean="0">
              <a:latin typeface="Times New Roman" pitchFamily="18" charset="0"/>
            </a:endParaRPr>
          </a:p>
          <a:p>
            <a:pPr indent="354013" eaLnBrk="1" hangingPunct="1">
              <a:spcBef>
                <a:spcPts val="1800"/>
              </a:spcBef>
              <a:defRPr/>
            </a:pPr>
            <a:r>
              <a:rPr lang="bg-BG" sz="2600" dirty="0" smtClean="0">
                <a:latin typeface="Times New Roman" pitchFamily="18" charset="0"/>
              </a:rPr>
              <a:t>There is a </a:t>
            </a:r>
            <a:r>
              <a:rPr lang="bg-BG" sz="2600" dirty="0">
                <a:latin typeface="Times New Roman" pitchFamily="18" charset="0"/>
              </a:rPr>
              <a:t>population of 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bg-BG" sz="2600" b="1" dirty="0" smtClean="0">
                <a:solidFill>
                  <a:schemeClr val="tx2">
                    <a:lumMod val="90000"/>
                  </a:schemeClr>
                </a:solidFill>
                <a:latin typeface="Times New Roman" pitchFamily="18" charset="0"/>
              </a:rPr>
              <a:t>voltage-gated K-channels</a:t>
            </a:r>
            <a:r>
              <a:rPr lang="bg-BG" sz="2600" dirty="0" smtClean="0">
                <a:latin typeface="Times New Roman" pitchFamily="18" charset="0"/>
              </a:rPr>
              <a:t> in the membrane which like Na-channels, is activated by depolarization of the membrane, although it requires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a greater degree of depolarization</a:t>
            </a:r>
            <a:r>
              <a:rPr lang="bg-BG" sz="2600" dirty="0" smtClean="0">
                <a:latin typeface="Times New Roman" pitchFamily="18" charset="0"/>
              </a:rPr>
              <a:t> than do Na-channels. </a:t>
            </a:r>
            <a:endParaRPr lang="en-US" sz="2600" dirty="0" smtClean="0">
              <a:latin typeface="Times New Roman" pitchFamily="18" charset="0"/>
            </a:endParaRPr>
          </a:p>
          <a:p>
            <a:pPr indent="354013" eaLnBrk="1" hangingPunct="1">
              <a:spcBef>
                <a:spcPts val="1800"/>
              </a:spcBef>
              <a:defRPr/>
            </a:pPr>
            <a:r>
              <a:rPr lang="bg-BG" sz="2600" dirty="0" smtClean="0">
                <a:latin typeface="Times New Roman" pitchFamily="18" charset="0"/>
              </a:rPr>
              <a:t>The kinetics of activation of the K-channels is such that </a:t>
            </a:r>
            <a:r>
              <a:rPr lang="bg-BG" sz="2600" dirty="0" smtClean="0">
                <a:solidFill>
                  <a:srgbClr val="FFFF00"/>
                </a:solidFill>
                <a:latin typeface="Times New Roman" pitchFamily="18" charset="0"/>
              </a:rPr>
              <a:t>they take longer to open </a:t>
            </a:r>
            <a:r>
              <a:rPr lang="bg-BG" sz="2600" dirty="0" smtClean="0">
                <a:latin typeface="Times New Roman" pitchFamily="18" charset="0"/>
              </a:rPr>
              <a:t>than do the Na-channels. </a:t>
            </a:r>
            <a:endParaRPr lang="en-US" sz="2600" dirty="0" smtClean="0">
              <a:latin typeface="Times New Roman" pitchFamily="18" charset="0"/>
            </a:endParaRPr>
          </a:p>
          <a:p>
            <a:pPr indent="354013" eaLnBrk="1" hangingPunct="1">
              <a:spcBef>
                <a:spcPts val="1800"/>
              </a:spcBef>
              <a:defRPr/>
            </a:pPr>
            <a:r>
              <a:rPr lang="bg-BG" sz="2600" dirty="0" smtClean="0">
                <a:latin typeface="Times New Roman" pitchFamily="18" charset="0"/>
              </a:rPr>
              <a:t>After the rapid closing of the Na-channels, the membrane permeability is dominated, once again, by K, so the membrane potential is brought back toward the resting PD. </a:t>
            </a:r>
          </a:p>
          <a:p>
            <a:pPr lvl="1" eaLnBrk="1" hangingPunct="1">
              <a:spcBef>
                <a:spcPct val="50000"/>
              </a:spcBef>
              <a:buFont typeface="Courier New" pitchFamily="49" charset="0"/>
              <a:buChar char="o"/>
              <a:defRPr/>
            </a:pPr>
            <a:endParaRPr lang="bg-BG" sz="32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604250" cy="6480175"/>
          </a:xfrm>
        </p:spPr>
        <p:txBody>
          <a:bodyPr/>
          <a:lstStyle/>
          <a:p>
            <a:pPr marL="0" indent="631825" eaLnBrk="1" hangingPunct="1">
              <a:buFont typeface="Wingdings" pitchFamily="2" charset="2"/>
              <a:buNone/>
              <a:defRPr/>
            </a:pPr>
            <a:r>
              <a:rPr lang="en-US" altLang="bg-BG" dirty="0" smtClean="0"/>
              <a:t> </a:t>
            </a:r>
            <a:r>
              <a:rPr lang="en-US" altLang="bg-BG" sz="2800" dirty="0" smtClean="0">
                <a:latin typeface="Times New Roman" pitchFamily="18" charset="0"/>
              </a:rPr>
              <a:t>T</a:t>
            </a:r>
            <a:r>
              <a:rPr lang="bg-BG" altLang="bg-BG" sz="2800" dirty="0" smtClean="0">
                <a:latin typeface="Times New Roman" pitchFamily="18" charset="0"/>
              </a:rPr>
              <a:t>he new </a:t>
            </a:r>
            <a:r>
              <a:rPr lang="bg-BG" altLang="bg-BG" sz="2800" dirty="0" smtClean="0">
                <a:solidFill>
                  <a:srgbClr val="FFFF9E"/>
                </a:solidFill>
                <a:latin typeface="Times New Roman" pitchFamily="18" charset="0"/>
              </a:rPr>
              <a:t>voltage-activated</a:t>
            </a:r>
            <a:r>
              <a:rPr lang="bg-BG" altLang="bg-BG" sz="2800" dirty="0" smtClean="0">
                <a:latin typeface="Times New Roman" pitchFamily="18" charset="0"/>
              </a:rPr>
              <a:t> K conductance which exists in addition to the background K-conductance from the </a:t>
            </a:r>
            <a:r>
              <a:rPr lang="bg-BG" altLang="bg-BG" sz="2800" dirty="0" smtClean="0">
                <a:solidFill>
                  <a:srgbClr val="FFFF9E"/>
                </a:solidFill>
                <a:latin typeface="Times New Roman" pitchFamily="18" charset="0"/>
              </a:rPr>
              <a:t>non-gated</a:t>
            </a:r>
            <a:r>
              <a:rPr lang="bg-BG" altLang="bg-BG" sz="2800" dirty="0" smtClean="0">
                <a:latin typeface="Times New Roman" pitchFamily="18" charset="0"/>
              </a:rPr>
              <a:t> K channels, results in an overall P</a:t>
            </a:r>
            <a:r>
              <a:rPr lang="bg-BG" altLang="bg-BG" sz="2800" baseline="-25000" dirty="0" smtClean="0">
                <a:latin typeface="Times New Roman" pitchFamily="18" charset="0"/>
              </a:rPr>
              <a:t>K</a:t>
            </a:r>
            <a:r>
              <a:rPr lang="bg-BG" altLang="bg-BG" sz="2800" dirty="0" smtClean="0">
                <a:latin typeface="Times New Roman" pitchFamily="18" charset="0"/>
              </a:rPr>
              <a:t> that exceeds the resting condition. </a:t>
            </a:r>
            <a:endParaRPr lang="en-US" altLang="bg-BG" sz="2800" dirty="0" smtClean="0">
              <a:latin typeface="Times New Roman" pitchFamily="18" charset="0"/>
            </a:endParaRPr>
          </a:p>
          <a:p>
            <a:pPr marL="0" indent="631825" eaLnBrk="1" hangingPunct="1">
              <a:buFont typeface="Wingdings" pitchFamily="2" charset="2"/>
              <a:buNone/>
              <a:defRPr/>
            </a:pPr>
            <a:r>
              <a:rPr lang="bg-BG" altLang="bg-BG" sz="2800" dirty="0" smtClean="0">
                <a:latin typeface="Times New Roman" pitchFamily="18" charset="0"/>
              </a:rPr>
              <a:t>Consequently, the membrane potential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drops below the resting level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and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moves even closer to the Nernstian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K equilibrium potential. </a:t>
            </a:r>
            <a:endParaRPr lang="en-US" altLang="bg-BG" sz="28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0" indent="631825" eaLnBrk="1" hangingPunct="1">
              <a:buFont typeface="Wingdings" pitchFamily="2" charset="2"/>
              <a:buNone/>
              <a:defRPr/>
            </a:pPr>
            <a:r>
              <a:rPr lang="bg-BG" altLang="bg-BG" sz="2800" dirty="0" smtClean="0">
                <a:latin typeface="Times New Roman" pitchFamily="18" charset="0"/>
              </a:rPr>
              <a:t>Following repolarization, the voltage-gated K</a:t>
            </a:r>
            <a:r>
              <a:rPr lang="en-US" altLang="bg-BG" sz="2800" dirty="0" smtClean="0">
                <a:latin typeface="Times New Roman" pitchFamily="18" charset="0"/>
              </a:rPr>
              <a:t> </a:t>
            </a:r>
            <a:r>
              <a:rPr lang="bg-BG" altLang="bg-BG" sz="2800" dirty="0" smtClean="0">
                <a:latin typeface="Times New Roman" pitchFamily="18" charset="0"/>
              </a:rPr>
              <a:t>channels close, so the P</a:t>
            </a:r>
            <a:r>
              <a:rPr lang="bg-BG" altLang="bg-BG" sz="2800" baseline="-25000" dirty="0" smtClean="0">
                <a:latin typeface="Times New Roman" pitchFamily="18" charset="0"/>
              </a:rPr>
              <a:t>K</a:t>
            </a:r>
            <a:r>
              <a:rPr lang="bg-BG" altLang="bg-BG" sz="2800" dirty="0" smtClean="0">
                <a:latin typeface="Times New Roman" pitchFamily="18" charset="0"/>
              </a:rPr>
              <a:t> moves back to the resting level, as does the PD. </a:t>
            </a:r>
            <a:endParaRPr lang="en-US" altLang="bg-BG" sz="2800" dirty="0" smtClean="0">
              <a:latin typeface="Times New Roman" pitchFamily="18" charset="0"/>
            </a:endParaRPr>
          </a:p>
          <a:p>
            <a:pPr marL="0" indent="631825" eaLnBrk="1" hangingPunct="1">
              <a:buFont typeface="Wingdings" pitchFamily="2" charset="2"/>
              <a:buNone/>
              <a:defRPr/>
            </a:pPr>
            <a:endParaRPr lang="en-US" altLang="bg-BG" sz="2800" dirty="0" smtClean="0">
              <a:latin typeface="Times New Roman" pitchFamily="18" charset="0"/>
            </a:endParaRPr>
          </a:p>
          <a:p>
            <a:pPr marL="0" indent="631825" eaLnBrk="1" hangingPunct="1">
              <a:buFont typeface="Wingdings" pitchFamily="2" charset="2"/>
              <a:buNone/>
              <a:defRPr/>
            </a:pPr>
            <a:r>
              <a:rPr lang="en-US" altLang="bg-BG" sz="2800" dirty="0" smtClean="0">
                <a:latin typeface="Times New Roman" pitchFamily="18" charset="0"/>
              </a:rPr>
              <a:t>T</a:t>
            </a:r>
            <a:r>
              <a:rPr lang="bg-BG" altLang="bg-BG" sz="2800" dirty="0" smtClean="0">
                <a:latin typeface="Times New Roman" pitchFamily="18" charset="0"/>
              </a:rPr>
              <a:t>ransient hyperpolarization </a:t>
            </a:r>
            <a:r>
              <a:rPr lang="en-US" altLang="bg-BG" sz="2800" dirty="0" smtClean="0">
                <a:latin typeface="Times New Roman" pitchFamily="18" charset="0"/>
              </a:rPr>
              <a:t>                       </a:t>
            </a:r>
            <a:r>
              <a:rPr lang="bg-BG" altLang="bg-BG" sz="2800" dirty="0" smtClean="0">
                <a:latin typeface="Times New Roman" pitchFamily="18" charset="0"/>
              </a:rPr>
              <a:t>summed activity of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voltage-gated and non-gated K channels</a:t>
            </a:r>
            <a:r>
              <a:rPr lang="bg-BG" altLang="bg-BG" sz="2800" dirty="0" smtClean="0">
                <a:latin typeface="Times New Roman" pitchFamily="18" charset="0"/>
              </a:rPr>
              <a:t> </a:t>
            </a:r>
            <a:r>
              <a:rPr lang="en-US" altLang="bg-BG" sz="2800" dirty="0" smtClean="0">
                <a:latin typeface="Times New Roman" pitchFamily="18" charset="0"/>
              </a:rPr>
              <a:t>                		</a:t>
            </a:r>
            <a:r>
              <a:rPr lang="bg-BG" alt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afterhyperpolarization</a:t>
            </a:r>
            <a:endParaRPr lang="bg-BG" altLang="bg-BG" sz="2800" dirty="0" smtClean="0"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5651500" y="5445125"/>
            <a:ext cx="1296988" cy="2159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 sz="180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827088" y="6308725"/>
            <a:ext cx="1296987" cy="2159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bg-BG" sz="180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4075" y="5589588"/>
            <a:ext cx="4176713" cy="5032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 sz="18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3" y="188913"/>
            <a:ext cx="8964612" cy="5942012"/>
          </a:xfrm>
        </p:spPr>
        <p:txBody>
          <a:bodyPr/>
          <a:lstStyle/>
          <a:p>
            <a:pPr marL="609600" indent="22225"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bg-BG" altLang="bg-BG" sz="2800" dirty="0" smtClean="0">
                <a:latin typeface="Times New Roman" pitchFamily="18" charset="0"/>
              </a:rPr>
              <a:t>In light of the mechanistic basis of the falling phase of the action potential, two </a:t>
            </a:r>
            <a:r>
              <a:rPr lang="en-US" altLang="bg-BG" sz="2800" dirty="0" smtClean="0">
                <a:latin typeface="Times New Roman" pitchFamily="18" charset="0"/>
              </a:rPr>
              <a:t>reasons</a:t>
            </a:r>
            <a:r>
              <a:rPr lang="bg-BG" altLang="bg-BG" sz="2800" dirty="0" smtClean="0">
                <a:latin typeface="Times New Roman" pitchFamily="18" charset="0"/>
              </a:rPr>
              <a:t> for prolonging it are apparent</a:t>
            </a:r>
            <a:r>
              <a:rPr lang="en-US" altLang="bg-BG" sz="2800" dirty="0" smtClean="0">
                <a:latin typeface="Times New Roman" pitchFamily="18" charset="0"/>
              </a:rPr>
              <a:t>:</a:t>
            </a:r>
          </a:p>
          <a:p>
            <a:pPr marL="609600" indent="0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US" altLang="bg-BG" sz="2800" dirty="0" smtClean="0">
                <a:latin typeface="Times New Roman" pitchFamily="18" charset="0"/>
              </a:rPr>
              <a:t>1</a:t>
            </a:r>
            <a:r>
              <a:rPr lang="bg-BG" altLang="bg-BG" sz="2800" dirty="0" smtClean="0">
                <a:latin typeface="Times New Roman" pitchFamily="18" charset="0"/>
              </a:rPr>
              <a:t>. </a:t>
            </a:r>
            <a:r>
              <a:rPr lang="en-US" altLang="bg-BG" sz="2800" dirty="0" smtClean="0">
                <a:latin typeface="Times New Roman" pitchFamily="18" charset="0"/>
              </a:rPr>
              <a:t>R</a:t>
            </a:r>
            <a:r>
              <a:rPr lang="bg-BG" altLang="bg-BG" sz="2800" dirty="0" smtClean="0">
                <a:latin typeface="Times New Roman" pitchFamily="18" charset="0"/>
              </a:rPr>
              <a:t>etarding the inactivation of Na-channels that is the basis for several scorpion toxins</a:t>
            </a:r>
            <a:r>
              <a:rPr lang="en-US" altLang="bg-BG" sz="2800" dirty="0" smtClean="0">
                <a:latin typeface="Times New Roman" pitchFamily="18" charset="0"/>
              </a:rPr>
              <a:t>; </a:t>
            </a:r>
          </a:p>
          <a:p>
            <a:pPr marL="609600" indent="0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US" altLang="bg-BG" sz="2800" dirty="0" smtClean="0">
                <a:latin typeface="Times New Roman" pitchFamily="18" charset="0"/>
              </a:rPr>
              <a:t>2. B</a:t>
            </a:r>
            <a:r>
              <a:rPr lang="bg-BG" altLang="bg-BG" sz="2800" dirty="0" smtClean="0">
                <a:latin typeface="Times New Roman" pitchFamily="18" charset="0"/>
              </a:rPr>
              <a:t>locking the voltage-gated K channels; that is the basis for some sea anemone toxins. </a:t>
            </a:r>
          </a:p>
          <a:p>
            <a:pPr marL="609600" indent="22225" eaLnBrk="1" hangingPunct="1">
              <a:lnSpc>
                <a:spcPct val="90000"/>
              </a:lnSpc>
              <a:spcBef>
                <a:spcPts val="1800"/>
              </a:spcBef>
              <a:defRPr/>
            </a:pPr>
            <a:r>
              <a:rPr lang="en-US" altLang="bg-BG" sz="2800" dirty="0" smtClean="0">
                <a:latin typeface="Times New Roman" pitchFamily="18" charset="0"/>
              </a:rPr>
              <a:t>G</a:t>
            </a:r>
            <a:r>
              <a:rPr lang="bg-BG" altLang="bg-BG" sz="2800" dirty="0" smtClean="0">
                <a:latin typeface="Times New Roman" pitchFamily="18" charset="0"/>
              </a:rPr>
              <a:t>raded potentials can be summed. However, once an action potential has been initiated, 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addition of a second stimulus has no additive effect on the action potential. </a:t>
            </a:r>
            <a:endParaRPr lang="en-US" altLang="bg-BG" sz="2800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 marL="609600" indent="22225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bg-BG" altLang="bg-BG" sz="2800" dirty="0" smtClean="0">
                <a:latin typeface="Times New Roman" pitchFamily="18" charset="0"/>
              </a:rPr>
              <a:t>Thus, the action potential is said to be </a:t>
            </a:r>
            <a:endParaRPr lang="en-US" altLang="bg-BG" sz="2800" dirty="0" smtClean="0">
              <a:latin typeface="Times New Roman" pitchFamily="18" charset="0"/>
            </a:endParaRPr>
          </a:p>
          <a:p>
            <a:pPr marL="609600" indent="22225" eaLnBrk="1" hangingPunct="1">
              <a:lnSpc>
                <a:spcPct val="90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US" alt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                  </a:t>
            </a:r>
            <a:r>
              <a:rPr lang="bg-BG" altLang="bg-BG" sz="2800" b="1" dirty="0" smtClean="0">
                <a:solidFill>
                  <a:srgbClr val="FFFF00"/>
                </a:solidFill>
                <a:latin typeface="Times New Roman" pitchFamily="18" charset="0"/>
              </a:rPr>
              <a:t>an all-or-nothing</a:t>
            </a:r>
            <a:r>
              <a:rPr lang="bg-BG" altLang="bg-BG" sz="2800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bg-BG" altLang="bg-BG" sz="2800" b="1" dirty="0">
                <a:solidFill>
                  <a:srgbClr val="FFFF00"/>
                </a:solidFill>
                <a:latin typeface="Times New Roman" pitchFamily="18" charset="0"/>
              </a:rPr>
              <a:t>event.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urtain Call 1">
    <a:dk1>
      <a:srgbClr val="602000"/>
    </a:dk1>
    <a:lt1>
      <a:srgbClr val="FFFFFF"/>
    </a:lt1>
    <a:dk2>
      <a:srgbClr val="800000"/>
    </a:dk2>
    <a:lt2>
      <a:srgbClr val="FFFFCC"/>
    </a:lt2>
    <a:accent1>
      <a:srgbClr val="FF3300"/>
    </a:accent1>
    <a:accent2>
      <a:srgbClr val="000000"/>
    </a:accent2>
    <a:accent3>
      <a:srgbClr val="C0AAAA"/>
    </a:accent3>
    <a:accent4>
      <a:srgbClr val="DADADA"/>
    </a:accent4>
    <a:accent5>
      <a:srgbClr val="FFADAA"/>
    </a:accent5>
    <a:accent6>
      <a:srgbClr val="000000"/>
    </a:accent6>
    <a:hlink>
      <a:srgbClr val="EBF25A"/>
    </a:hlink>
    <a:folHlink>
      <a:srgbClr val="F2AA68"/>
    </a:folHlink>
  </a:clrScheme>
</a:themeOverride>
</file>

<file path=ppt/theme/themeOverride2.xml><?xml version="1.0" encoding="utf-8"?>
<a:themeOverride xmlns:a="http://schemas.openxmlformats.org/drawingml/2006/main">
  <a:clrScheme name="Curtain Call 1">
    <a:dk1>
      <a:srgbClr val="602000"/>
    </a:dk1>
    <a:lt1>
      <a:srgbClr val="FFFFFF"/>
    </a:lt1>
    <a:dk2>
      <a:srgbClr val="800000"/>
    </a:dk2>
    <a:lt2>
      <a:srgbClr val="FFFFCC"/>
    </a:lt2>
    <a:accent1>
      <a:srgbClr val="FF3300"/>
    </a:accent1>
    <a:accent2>
      <a:srgbClr val="000000"/>
    </a:accent2>
    <a:accent3>
      <a:srgbClr val="C0AAAA"/>
    </a:accent3>
    <a:accent4>
      <a:srgbClr val="DADADA"/>
    </a:accent4>
    <a:accent5>
      <a:srgbClr val="FFADAA"/>
    </a:accent5>
    <a:accent6>
      <a:srgbClr val="000000"/>
    </a:accent6>
    <a:hlink>
      <a:srgbClr val="EBF25A"/>
    </a:hlink>
    <a:folHlink>
      <a:srgbClr val="F2AA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2159</TotalTime>
  <Words>2927</Words>
  <Application>Microsoft Office PowerPoint</Application>
  <PresentationFormat>On-screen Show (4:3)</PresentationFormat>
  <Paragraphs>205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Curtain Call</vt:lpstr>
      <vt:lpstr> A C T I O N   P O T E N T I A 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Review of properties of the action potential </vt:lpstr>
      <vt:lpstr>Mechanism of Initiation </vt:lpstr>
      <vt:lpstr>Idea of Voltage-gated conductance </vt:lpstr>
      <vt:lpstr>Where does the initial depolarization come from?  </vt:lpstr>
      <vt:lpstr>If depolarization is too small, no action potential is triggered. Why?  </vt:lpstr>
      <vt:lpstr>Mechanism of termination    </vt:lpstr>
      <vt:lpstr>PowerPoint Presentation</vt:lpstr>
      <vt:lpstr>PowerPoint Presentation</vt:lpstr>
      <vt:lpstr>Repolarization  </vt:lpstr>
      <vt:lpstr>PowerPoint Presentation</vt:lpstr>
      <vt:lpstr>PowerPoint Presentation</vt:lpstr>
      <vt:lpstr>PowerPoint Presentation</vt:lpstr>
      <vt:lpstr>PowerPoint Presentation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user</cp:lastModifiedBy>
  <cp:revision>123</cp:revision>
  <dcterms:created xsi:type="dcterms:W3CDTF">2006-11-21T11:35:13Z</dcterms:created>
  <dcterms:modified xsi:type="dcterms:W3CDTF">2016-10-12T15:45:45Z</dcterms:modified>
</cp:coreProperties>
</file>