
<file path=[Content_Types].xml><?xml version="1.0" encoding="utf-8"?>
<Types xmlns="http://schemas.openxmlformats.org/package/2006/content-types">
  <Default Extension="png" ContentType="image/pn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 id="2147483833" r:id="rId2"/>
  </p:sldMasterIdLst>
  <p:notesMasterIdLst>
    <p:notesMasterId r:id="rId44"/>
  </p:notesMasterIdLst>
  <p:sldIdLst>
    <p:sldId id="257" r:id="rId3"/>
    <p:sldId id="256" r:id="rId4"/>
    <p:sldId id="258" r:id="rId5"/>
    <p:sldId id="259" r:id="rId6"/>
    <p:sldId id="260" r:id="rId7"/>
    <p:sldId id="261" r:id="rId8"/>
    <p:sldId id="262" r:id="rId9"/>
    <p:sldId id="263" r:id="rId10"/>
    <p:sldId id="298" r:id="rId11"/>
    <p:sldId id="264" r:id="rId12"/>
    <p:sldId id="265" r:id="rId13"/>
    <p:sldId id="266" r:id="rId14"/>
    <p:sldId id="299" r:id="rId15"/>
    <p:sldId id="300" r:id="rId16"/>
    <p:sldId id="301" r:id="rId17"/>
    <p:sldId id="302" r:id="rId18"/>
    <p:sldId id="303" r:id="rId19"/>
    <p:sldId id="304" r:id="rId20"/>
    <p:sldId id="305" r:id="rId21"/>
    <p:sldId id="306" r:id="rId22"/>
    <p:sldId id="307" r:id="rId23"/>
    <p:sldId id="308" r:id="rId24"/>
    <p:sldId id="309" r:id="rId25"/>
    <p:sldId id="310" r:id="rId26"/>
    <p:sldId id="311" r:id="rId27"/>
    <p:sldId id="312" r:id="rId28"/>
    <p:sldId id="327" r:id="rId29"/>
    <p:sldId id="328" r:id="rId30"/>
    <p:sldId id="329" r:id="rId31"/>
    <p:sldId id="330" r:id="rId32"/>
    <p:sldId id="331" r:id="rId33"/>
    <p:sldId id="332" r:id="rId34"/>
    <p:sldId id="333" r:id="rId35"/>
    <p:sldId id="320" r:id="rId36"/>
    <p:sldId id="321" r:id="rId37"/>
    <p:sldId id="322" r:id="rId38"/>
    <p:sldId id="334" r:id="rId39"/>
    <p:sldId id="323" r:id="rId40"/>
    <p:sldId id="324" r:id="rId41"/>
    <p:sldId id="325" r:id="rId42"/>
    <p:sldId id="326" r:id="rId43"/>
  </p:sldIdLst>
  <p:sldSz cx="9144000" cy="6858000" type="screen4x3"/>
  <p:notesSz cx="6858000" cy="9144000"/>
  <p:defaultTextStyle>
    <a:defPPr>
      <a:defRPr lang="bg-BG"/>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bg-B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1A03E80A-CBD5-4DBA-9E70-3DFCA6C68B8E}" type="datetimeFigureOut">
              <a:rPr lang="bg-BG"/>
              <a:pPr>
                <a:defRPr/>
              </a:pPr>
              <a:t>17.10.2016 г.</a:t>
            </a:fld>
            <a:endParaRPr lang="bg-B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bg-BG"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bg-BG"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bg-B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3F2E174B-2602-454F-B8EF-9A9281C5C4D2}" type="slidenum">
              <a:rPr lang="bg-BG"/>
              <a:pPr>
                <a:defRPr/>
              </a:pPr>
              <a:t>‹#›</a:t>
            </a:fld>
            <a:endParaRPr lang="bg-BG"/>
          </a:p>
        </p:txBody>
      </p:sp>
    </p:spTree>
    <p:extLst>
      <p:ext uri="{BB962C8B-B14F-4D97-AF65-F5344CB8AC3E}">
        <p14:creationId xmlns:p14="http://schemas.microsoft.com/office/powerpoint/2010/main" val="10479254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bg-BG" altLang="bg-BG"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CE6D0C4-0BC3-49A8-BE37-240F2EBA9080}" type="slidenum">
              <a:rPr lang="bg-BG" altLang="bg-BG" smtClean="0">
                <a:latin typeface="Garamond" pitchFamily="18" charset="0"/>
              </a:rPr>
              <a:pPr eaLnBrk="1" hangingPunct="1">
                <a:spcBef>
                  <a:spcPct val="0"/>
                </a:spcBef>
              </a:pPr>
              <a:t>20</a:t>
            </a:fld>
            <a:endParaRPr lang="bg-BG" altLang="bg-BG" smtClean="0">
              <a:latin typeface="Garamond" pitchFamily="18" charset="0"/>
            </a:endParaRPr>
          </a:p>
        </p:txBody>
      </p:sp>
    </p:spTree>
    <p:extLst>
      <p:ext uri="{BB962C8B-B14F-4D97-AF65-F5344CB8AC3E}">
        <p14:creationId xmlns:p14="http://schemas.microsoft.com/office/powerpoint/2010/main" val="76547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bg-BG"/>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bg-BG"/>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bg-BG"/>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bg-BG"/>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bg-BG"/>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bg-BG"/>
            </a:p>
          </p:txBody>
        </p:sp>
        <p:sp>
          <p:nvSpPr>
            <p:cNvPr id="7" name="Freeform 10"/>
            <p:cNvSpPr>
              <a:spLocks/>
            </p:cNvSpPr>
            <p:nvPr/>
          </p:nvSpPr>
          <p:spPr bwMode="hidden">
            <a:xfrm>
              <a:off x="0" y="0"/>
              <a:ext cx="5758" cy="1776"/>
            </a:xfrm>
            <a:custGeom>
              <a:avLst/>
              <a:gdLst>
                <a:gd name="T0" fmla="*/ 0 w 5740"/>
                <a:gd name="T1" fmla="*/ 0 h 1906"/>
                <a:gd name="T2" fmla="*/ 0 w 5740"/>
                <a:gd name="T3" fmla="*/ 1163 h 1906"/>
                <a:gd name="T4" fmla="*/ 5866 w 5740"/>
                <a:gd name="T5" fmla="*/ 1163 h 1906"/>
                <a:gd name="T6" fmla="*/ 5866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bg-BG"/>
            </a:p>
          </p:txBody>
        </p:sp>
      </p:grpSp>
      <p:sp>
        <p:nvSpPr>
          <p:cNvPr id="43019" name="Rectangle 11"/>
          <p:cNvSpPr>
            <a:spLocks noGrp="1" noChangeArrowheads="1"/>
          </p:cNvSpPr>
          <p:nvPr>
            <p:ph type="ctrTitle" sz="quarter"/>
          </p:nvPr>
        </p:nvSpPr>
        <p:spPr>
          <a:xfrm>
            <a:off x="685800" y="1736725"/>
            <a:ext cx="7772400" cy="1920875"/>
          </a:xfrm>
        </p:spPr>
        <p:txBody>
          <a:bodyPr/>
          <a:lstStyle>
            <a:lvl1pPr>
              <a:defRPr sz="6000"/>
            </a:lvl1pPr>
          </a:lstStyle>
          <a:p>
            <a:r>
              <a:rPr lang="bg-BG"/>
              <a:t>Click to edit Master title style</a:t>
            </a:r>
          </a:p>
        </p:txBody>
      </p:sp>
      <p:sp>
        <p:nvSpPr>
          <p:cNvPr id="43020"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bg-BG"/>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bg-BG"/>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bg-BG"/>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C5B5465B-5BE4-441F-90D0-07ADB1E9DFEE}" type="slidenum">
              <a:rPr lang="bg-BG"/>
              <a:pPr>
                <a:defRPr/>
              </a:pPr>
              <a:t>‹#›</a:t>
            </a:fld>
            <a:endParaRPr lang="bg-BG"/>
          </a:p>
        </p:txBody>
      </p:sp>
    </p:spTree>
    <p:extLst>
      <p:ext uri="{BB962C8B-B14F-4D97-AF65-F5344CB8AC3E}">
        <p14:creationId xmlns:p14="http://schemas.microsoft.com/office/powerpoint/2010/main" val="1971395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2"/>
          <p:cNvSpPr>
            <a:spLocks noGrp="1" noChangeArrowheads="1"/>
          </p:cNvSpPr>
          <p:nvPr>
            <p:ph type="dt" sz="half" idx="10"/>
          </p:nvPr>
        </p:nvSpPr>
        <p:spPr>
          <a:ln/>
        </p:spPr>
        <p:txBody>
          <a:bodyPr/>
          <a:lstStyle>
            <a:lvl1pPr>
              <a:defRPr/>
            </a:lvl1pPr>
          </a:lstStyle>
          <a:p>
            <a:pPr>
              <a:defRPr/>
            </a:pPr>
            <a:endParaRPr lang="bg-BG"/>
          </a:p>
        </p:txBody>
      </p:sp>
      <p:sp>
        <p:nvSpPr>
          <p:cNvPr id="5" name="Rectangle 3"/>
          <p:cNvSpPr>
            <a:spLocks noGrp="1" noChangeArrowheads="1"/>
          </p:cNvSpPr>
          <p:nvPr>
            <p:ph type="sldNum" sz="quarter" idx="11"/>
          </p:nvPr>
        </p:nvSpPr>
        <p:spPr>
          <a:ln/>
        </p:spPr>
        <p:txBody>
          <a:bodyPr/>
          <a:lstStyle>
            <a:lvl1pPr>
              <a:defRPr/>
            </a:lvl1pPr>
          </a:lstStyle>
          <a:p>
            <a:pPr>
              <a:defRPr/>
            </a:pPr>
            <a:fld id="{96825DEA-BEB2-4DCE-8E42-398A3D15409F}" type="slidenum">
              <a:rPr lang="bg-BG"/>
              <a:pPr>
                <a:defRPr/>
              </a:pPr>
              <a:t>‹#›</a:t>
            </a:fld>
            <a:endParaRPr lang="bg-BG"/>
          </a:p>
        </p:txBody>
      </p:sp>
      <p:sp>
        <p:nvSpPr>
          <p:cNvPr id="6" name="Rectangle 14"/>
          <p:cNvSpPr>
            <a:spLocks noGrp="1" noChangeArrowheads="1"/>
          </p:cNvSpPr>
          <p:nvPr>
            <p:ph type="ftr" sz="quarter" idx="12"/>
          </p:nvPr>
        </p:nvSpPr>
        <p:spPr>
          <a:ln/>
        </p:spPr>
        <p:txBody>
          <a:bodyPr/>
          <a:lstStyle>
            <a:lvl1pPr>
              <a:defRPr/>
            </a:lvl1pPr>
          </a:lstStyle>
          <a:p>
            <a:pPr>
              <a:defRPr/>
            </a:pPr>
            <a:endParaRPr lang="bg-BG"/>
          </a:p>
        </p:txBody>
      </p:sp>
    </p:spTree>
    <p:extLst>
      <p:ext uri="{BB962C8B-B14F-4D97-AF65-F5344CB8AC3E}">
        <p14:creationId xmlns:p14="http://schemas.microsoft.com/office/powerpoint/2010/main" val="99419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2"/>
          <p:cNvSpPr>
            <a:spLocks noGrp="1" noChangeArrowheads="1"/>
          </p:cNvSpPr>
          <p:nvPr>
            <p:ph type="dt" sz="half" idx="10"/>
          </p:nvPr>
        </p:nvSpPr>
        <p:spPr>
          <a:ln/>
        </p:spPr>
        <p:txBody>
          <a:bodyPr/>
          <a:lstStyle>
            <a:lvl1pPr>
              <a:defRPr/>
            </a:lvl1pPr>
          </a:lstStyle>
          <a:p>
            <a:pPr>
              <a:defRPr/>
            </a:pPr>
            <a:endParaRPr lang="bg-BG"/>
          </a:p>
        </p:txBody>
      </p:sp>
      <p:sp>
        <p:nvSpPr>
          <p:cNvPr id="5" name="Rectangle 3"/>
          <p:cNvSpPr>
            <a:spLocks noGrp="1" noChangeArrowheads="1"/>
          </p:cNvSpPr>
          <p:nvPr>
            <p:ph type="sldNum" sz="quarter" idx="11"/>
          </p:nvPr>
        </p:nvSpPr>
        <p:spPr>
          <a:ln/>
        </p:spPr>
        <p:txBody>
          <a:bodyPr/>
          <a:lstStyle>
            <a:lvl1pPr>
              <a:defRPr/>
            </a:lvl1pPr>
          </a:lstStyle>
          <a:p>
            <a:pPr>
              <a:defRPr/>
            </a:pPr>
            <a:fld id="{E3DBB287-E929-4F74-8951-F95A897FE20F}" type="slidenum">
              <a:rPr lang="bg-BG"/>
              <a:pPr>
                <a:defRPr/>
              </a:pPr>
              <a:t>‹#›</a:t>
            </a:fld>
            <a:endParaRPr lang="bg-BG"/>
          </a:p>
        </p:txBody>
      </p:sp>
      <p:sp>
        <p:nvSpPr>
          <p:cNvPr id="6" name="Rectangle 14"/>
          <p:cNvSpPr>
            <a:spLocks noGrp="1" noChangeArrowheads="1"/>
          </p:cNvSpPr>
          <p:nvPr>
            <p:ph type="ftr" sz="quarter" idx="12"/>
          </p:nvPr>
        </p:nvSpPr>
        <p:spPr>
          <a:ln/>
        </p:spPr>
        <p:txBody>
          <a:bodyPr/>
          <a:lstStyle>
            <a:lvl1pPr>
              <a:defRPr/>
            </a:lvl1pPr>
          </a:lstStyle>
          <a:p>
            <a:pPr>
              <a:defRPr/>
            </a:pPr>
            <a:endParaRPr lang="bg-BG"/>
          </a:p>
        </p:txBody>
      </p:sp>
    </p:spTree>
    <p:extLst>
      <p:ext uri="{BB962C8B-B14F-4D97-AF65-F5344CB8AC3E}">
        <p14:creationId xmlns:p14="http://schemas.microsoft.com/office/powerpoint/2010/main" val="22299812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3902075"/>
            <a:ext cx="3400425" cy="2949575"/>
            <a:chOff x="0" y="2458"/>
            <a:chExt cx="2142" cy="1858"/>
          </a:xfrm>
        </p:grpSpPr>
        <p:sp>
          <p:nvSpPr>
            <p:cNvPr id="5"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latin typeface="Arial" charset="0"/>
                <a:cs typeface="Arial" charset="0"/>
              </a:endParaRPr>
            </a:p>
          </p:txBody>
        </p:sp>
        <p:sp>
          <p:nvSpPr>
            <p:cNvPr id="6"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solidFill>
                  <a:srgbClr val="FFFFFF"/>
                </a:solidFill>
                <a:latin typeface="Arial" charset="0"/>
                <a:cs typeface="Arial" charset="0"/>
              </a:endParaRPr>
            </a:p>
          </p:txBody>
        </p:sp>
        <p:sp>
          <p:nvSpPr>
            <p:cNvPr id="7"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latin typeface="Arial" charset="0"/>
                <a:cs typeface="Arial" charset="0"/>
              </a:endParaRPr>
            </a:p>
          </p:txBody>
        </p:sp>
        <p:sp>
          <p:nvSpPr>
            <p:cNvPr id="8"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latin typeface="Arial" charset="0"/>
                <a:cs typeface="Arial" charset="0"/>
              </a:endParaRPr>
            </a:p>
          </p:txBody>
        </p:sp>
        <p:sp>
          <p:nvSpPr>
            <p:cNvPr id="9"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bg-BG">
                <a:solidFill>
                  <a:srgbClr val="FFFFFF"/>
                </a:solidFill>
                <a:latin typeface="Arial" charset="0"/>
                <a:cs typeface="Arial" charset="0"/>
              </a:endParaRPr>
            </a:p>
          </p:txBody>
        </p:sp>
        <p:sp>
          <p:nvSpPr>
            <p:cNvPr id="10"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bg-BG">
                <a:solidFill>
                  <a:srgbClr val="FFFFFF"/>
                </a:solidFill>
                <a:latin typeface="Arial" charset="0"/>
                <a:cs typeface="Arial" charset="0"/>
              </a:endParaRPr>
            </a:p>
          </p:txBody>
        </p:sp>
        <p:sp>
          <p:nvSpPr>
            <p:cNvPr id="11"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bg-BG">
                <a:solidFill>
                  <a:srgbClr val="FFFFFF"/>
                </a:solidFill>
                <a:latin typeface="Arial" charset="0"/>
                <a:cs typeface="Arial" charset="0"/>
              </a:endParaRPr>
            </a:p>
          </p:txBody>
        </p:sp>
      </p:grpSp>
      <p:sp>
        <p:nvSpPr>
          <p:cNvPr id="104458" name="Rectangle 10"/>
          <p:cNvSpPr>
            <a:spLocks noGrp="1" noChangeArrowheads="1"/>
          </p:cNvSpPr>
          <p:nvPr>
            <p:ph type="ctrTitle" sz="quarter"/>
          </p:nvPr>
        </p:nvSpPr>
        <p:spPr>
          <a:xfrm>
            <a:off x="685800" y="1873250"/>
            <a:ext cx="7772400" cy="1555750"/>
          </a:xfrm>
        </p:spPr>
        <p:txBody>
          <a:bodyPr/>
          <a:lstStyle>
            <a:lvl1pPr>
              <a:defRPr sz="4800"/>
            </a:lvl1pPr>
          </a:lstStyle>
          <a:p>
            <a:r>
              <a:rPr lang="bg-BG"/>
              <a:t>Click to edit Master title style</a:t>
            </a:r>
          </a:p>
        </p:txBody>
      </p:sp>
      <p:sp>
        <p:nvSpPr>
          <p:cNvPr id="104459"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bg-BG"/>
              <a:t>Click to edit Master subtitle style</a:t>
            </a:r>
          </a:p>
        </p:txBody>
      </p:sp>
      <p:sp>
        <p:nvSpPr>
          <p:cNvPr id="12" name="Rectangle 12"/>
          <p:cNvSpPr>
            <a:spLocks noGrp="1" noChangeArrowheads="1"/>
          </p:cNvSpPr>
          <p:nvPr>
            <p:ph type="dt" sz="quarter" idx="10"/>
          </p:nvPr>
        </p:nvSpPr>
        <p:spPr/>
        <p:txBody>
          <a:bodyPr/>
          <a:lstStyle>
            <a:lvl1pPr>
              <a:defRPr>
                <a:latin typeface="Calibri" pitchFamily="34" charset="0"/>
                <a:cs typeface="Arial" charset="0"/>
              </a:defRPr>
            </a:lvl1pPr>
          </a:lstStyle>
          <a:p>
            <a:pPr>
              <a:defRPr/>
            </a:pPr>
            <a:endParaRPr lang="bg-BG"/>
          </a:p>
        </p:txBody>
      </p:sp>
      <p:sp>
        <p:nvSpPr>
          <p:cNvPr id="13" name="Rectangle 13"/>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bg-BG"/>
          </a:p>
        </p:txBody>
      </p:sp>
      <p:sp>
        <p:nvSpPr>
          <p:cNvPr id="14" name="Rectangle 14"/>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68F3FEB9-AA41-4032-8A05-6F18730851C7}" type="slidenum">
              <a:rPr lang="bg-BG"/>
              <a:pPr>
                <a:defRPr/>
              </a:pPr>
              <a:t>‹#›</a:t>
            </a:fld>
            <a:endParaRPr lang="bg-BG"/>
          </a:p>
        </p:txBody>
      </p:sp>
    </p:spTree>
    <p:extLst>
      <p:ext uri="{BB962C8B-B14F-4D97-AF65-F5344CB8AC3E}">
        <p14:creationId xmlns:p14="http://schemas.microsoft.com/office/powerpoint/2010/main" val="14829973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bg-BG"/>
          </a:p>
        </p:txBody>
      </p:sp>
      <p:sp>
        <p:nvSpPr>
          <p:cNvPr id="5" name="Rectangle 13"/>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bg-BG"/>
          </a:p>
        </p:txBody>
      </p:sp>
      <p:sp>
        <p:nvSpPr>
          <p:cNvPr id="6" name="Rectangle 14"/>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2EF97CD7-3FE0-45C2-96CA-9972CBD343DB}" type="slidenum">
              <a:rPr lang="bg-BG"/>
              <a:pPr>
                <a:defRPr/>
              </a:pPr>
              <a:t>‹#›</a:t>
            </a:fld>
            <a:endParaRPr lang="bg-BG"/>
          </a:p>
        </p:txBody>
      </p:sp>
    </p:spTree>
    <p:extLst>
      <p:ext uri="{BB962C8B-B14F-4D97-AF65-F5344CB8AC3E}">
        <p14:creationId xmlns:p14="http://schemas.microsoft.com/office/powerpoint/2010/main" val="13785143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bg-BG"/>
          </a:p>
        </p:txBody>
      </p:sp>
      <p:sp>
        <p:nvSpPr>
          <p:cNvPr id="5" name="Rectangle 13"/>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bg-BG"/>
          </a:p>
        </p:txBody>
      </p:sp>
      <p:sp>
        <p:nvSpPr>
          <p:cNvPr id="6" name="Rectangle 14"/>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EEDA45FA-18DA-472C-941D-D3D2D2CF1ADB}" type="slidenum">
              <a:rPr lang="bg-BG"/>
              <a:pPr>
                <a:defRPr/>
              </a:pPr>
              <a:t>‹#›</a:t>
            </a:fld>
            <a:endParaRPr lang="bg-BG"/>
          </a:p>
        </p:txBody>
      </p:sp>
    </p:spTree>
    <p:extLst>
      <p:ext uri="{BB962C8B-B14F-4D97-AF65-F5344CB8AC3E}">
        <p14:creationId xmlns:p14="http://schemas.microsoft.com/office/powerpoint/2010/main" val="25547507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bg-BG"/>
          </a:p>
        </p:txBody>
      </p:sp>
      <p:sp>
        <p:nvSpPr>
          <p:cNvPr id="6" name="Rectangle 13"/>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bg-BG"/>
          </a:p>
        </p:txBody>
      </p:sp>
      <p:sp>
        <p:nvSpPr>
          <p:cNvPr id="7" name="Rectangle 14"/>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71DEF624-0B0A-4C1F-A4B2-A91D9BC025AA}" type="slidenum">
              <a:rPr lang="bg-BG"/>
              <a:pPr>
                <a:defRPr/>
              </a:pPr>
              <a:t>‹#›</a:t>
            </a:fld>
            <a:endParaRPr lang="bg-BG"/>
          </a:p>
        </p:txBody>
      </p:sp>
    </p:spTree>
    <p:extLst>
      <p:ext uri="{BB962C8B-B14F-4D97-AF65-F5344CB8AC3E}">
        <p14:creationId xmlns:p14="http://schemas.microsoft.com/office/powerpoint/2010/main" val="13913872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bg-BG"/>
          </a:p>
        </p:txBody>
      </p:sp>
      <p:sp>
        <p:nvSpPr>
          <p:cNvPr id="8" name="Rectangle 13"/>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bg-BG"/>
          </a:p>
        </p:txBody>
      </p:sp>
      <p:sp>
        <p:nvSpPr>
          <p:cNvPr id="9" name="Rectangle 14"/>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79BFCB1A-37B4-4CD0-97AE-67591EC31677}" type="slidenum">
              <a:rPr lang="bg-BG"/>
              <a:pPr>
                <a:defRPr/>
              </a:pPr>
              <a:t>‹#›</a:t>
            </a:fld>
            <a:endParaRPr lang="bg-BG"/>
          </a:p>
        </p:txBody>
      </p:sp>
    </p:spTree>
    <p:extLst>
      <p:ext uri="{BB962C8B-B14F-4D97-AF65-F5344CB8AC3E}">
        <p14:creationId xmlns:p14="http://schemas.microsoft.com/office/powerpoint/2010/main" val="22136884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bg-BG"/>
          </a:p>
        </p:txBody>
      </p:sp>
      <p:sp>
        <p:nvSpPr>
          <p:cNvPr id="4" name="Rectangle 13"/>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bg-BG"/>
          </a:p>
        </p:txBody>
      </p:sp>
      <p:sp>
        <p:nvSpPr>
          <p:cNvPr id="5" name="Rectangle 14"/>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19725F06-9743-4ED7-BBB9-B5C0FA79493F}" type="slidenum">
              <a:rPr lang="bg-BG"/>
              <a:pPr>
                <a:defRPr/>
              </a:pPr>
              <a:t>‹#›</a:t>
            </a:fld>
            <a:endParaRPr lang="bg-BG"/>
          </a:p>
        </p:txBody>
      </p:sp>
    </p:spTree>
    <p:extLst>
      <p:ext uri="{BB962C8B-B14F-4D97-AF65-F5344CB8AC3E}">
        <p14:creationId xmlns:p14="http://schemas.microsoft.com/office/powerpoint/2010/main" val="29629239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bg-BG"/>
          </a:p>
        </p:txBody>
      </p:sp>
      <p:sp>
        <p:nvSpPr>
          <p:cNvPr id="3" name="Rectangle 13"/>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bg-BG"/>
          </a:p>
        </p:txBody>
      </p:sp>
      <p:sp>
        <p:nvSpPr>
          <p:cNvPr id="4" name="Rectangle 14"/>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10B86621-41D1-4250-8E71-47A1BE9E2A1B}" type="slidenum">
              <a:rPr lang="bg-BG"/>
              <a:pPr>
                <a:defRPr/>
              </a:pPr>
              <a:t>‹#›</a:t>
            </a:fld>
            <a:endParaRPr lang="bg-BG"/>
          </a:p>
        </p:txBody>
      </p:sp>
    </p:spTree>
    <p:extLst>
      <p:ext uri="{BB962C8B-B14F-4D97-AF65-F5344CB8AC3E}">
        <p14:creationId xmlns:p14="http://schemas.microsoft.com/office/powerpoint/2010/main" val="23769060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bg-BG"/>
          </a:p>
        </p:txBody>
      </p:sp>
      <p:sp>
        <p:nvSpPr>
          <p:cNvPr id="6" name="Rectangle 13"/>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bg-BG"/>
          </a:p>
        </p:txBody>
      </p:sp>
      <p:sp>
        <p:nvSpPr>
          <p:cNvPr id="7" name="Rectangle 14"/>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340E8305-A001-49E8-B51F-106B29C7CAC2}" type="slidenum">
              <a:rPr lang="bg-BG"/>
              <a:pPr>
                <a:defRPr/>
              </a:pPr>
              <a:t>‹#›</a:t>
            </a:fld>
            <a:endParaRPr lang="bg-BG"/>
          </a:p>
        </p:txBody>
      </p:sp>
    </p:spTree>
    <p:extLst>
      <p:ext uri="{BB962C8B-B14F-4D97-AF65-F5344CB8AC3E}">
        <p14:creationId xmlns:p14="http://schemas.microsoft.com/office/powerpoint/2010/main" val="4109078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2"/>
          <p:cNvSpPr>
            <a:spLocks noGrp="1" noChangeArrowheads="1"/>
          </p:cNvSpPr>
          <p:nvPr>
            <p:ph type="dt" sz="half" idx="10"/>
          </p:nvPr>
        </p:nvSpPr>
        <p:spPr>
          <a:ln/>
        </p:spPr>
        <p:txBody>
          <a:bodyPr/>
          <a:lstStyle>
            <a:lvl1pPr>
              <a:defRPr/>
            </a:lvl1pPr>
          </a:lstStyle>
          <a:p>
            <a:pPr>
              <a:defRPr/>
            </a:pPr>
            <a:endParaRPr lang="bg-BG"/>
          </a:p>
        </p:txBody>
      </p:sp>
      <p:sp>
        <p:nvSpPr>
          <p:cNvPr id="5" name="Rectangle 3"/>
          <p:cNvSpPr>
            <a:spLocks noGrp="1" noChangeArrowheads="1"/>
          </p:cNvSpPr>
          <p:nvPr>
            <p:ph type="sldNum" sz="quarter" idx="11"/>
          </p:nvPr>
        </p:nvSpPr>
        <p:spPr>
          <a:ln/>
        </p:spPr>
        <p:txBody>
          <a:bodyPr/>
          <a:lstStyle>
            <a:lvl1pPr>
              <a:defRPr/>
            </a:lvl1pPr>
          </a:lstStyle>
          <a:p>
            <a:pPr>
              <a:defRPr/>
            </a:pPr>
            <a:fld id="{DD0CD5D7-1DE0-4DDF-B9D2-1E951E42B703}" type="slidenum">
              <a:rPr lang="bg-BG"/>
              <a:pPr>
                <a:defRPr/>
              </a:pPr>
              <a:t>‹#›</a:t>
            </a:fld>
            <a:endParaRPr lang="bg-BG"/>
          </a:p>
        </p:txBody>
      </p:sp>
      <p:sp>
        <p:nvSpPr>
          <p:cNvPr id="6" name="Rectangle 14"/>
          <p:cNvSpPr>
            <a:spLocks noGrp="1" noChangeArrowheads="1"/>
          </p:cNvSpPr>
          <p:nvPr>
            <p:ph type="ftr" sz="quarter" idx="12"/>
          </p:nvPr>
        </p:nvSpPr>
        <p:spPr>
          <a:ln/>
        </p:spPr>
        <p:txBody>
          <a:bodyPr/>
          <a:lstStyle>
            <a:lvl1pPr>
              <a:defRPr/>
            </a:lvl1pPr>
          </a:lstStyle>
          <a:p>
            <a:pPr>
              <a:defRPr/>
            </a:pPr>
            <a:endParaRPr lang="bg-BG"/>
          </a:p>
        </p:txBody>
      </p:sp>
    </p:spTree>
    <p:extLst>
      <p:ext uri="{BB962C8B-B14F-4D97-AF65-F5344CB8AC3E}">
        <p14:creationId xmlns:p14="http://schemas.microsoft.com/office/powerpoint/2010/main" val="573750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bg-BG"/>
          </a:p>
        </p:txBody>
      </p:sp>
      <p:sp>
        <p:nvSpPr>
          <p:cNvPr id="6" name="Rectangle 13"/>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bg-BG"/>
          </a:p>
        </p:txBody>
      </p:sp>
      <p:sp>
        <p:nvSpPr>
          <p:cNvPr id="7" name="Rectangle 14"/>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821F9001-7718-4EBE-8DFA-49F4CD7F5570}" type="slidenum">
              <a:rPr lang="bg-BG"/>
              <a:pPr>
                <a:defRPr/>
              </a:pPr>
              <a:t>‹#›</a:t>
            </a:fld>
            <a:endParaRPr lang="bg-BG"/>
          </a:p>
        </p:txBody>
      </p:sp>
    </p:spTree>
    <p:extLst>
      <p:ext uri="{BB962C8B-B14F-4D97-AF65-F5344CB8AC3E}">
        <p14:creationId xmlns:p14="http://schemas.microsoft.com/office/powerpoint/2010/main" val="101816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bg-BG"/>
          </a:p>
        </p:txBody>
      </p:sp>
      <p:sp>
        <p:nvSpPr>
          <p:cNvPr id="5" name="Rectangle 13"/>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bg-BG"/>
          </a:p>
        </p:txBody>
      </p:sp>
      <p:sp>
        <p:nvSpPr>
          <p:cNvPr id="6" name="Rectangle 14"/>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BBD8BE6F-1D9E-4EC5-99DC-9F53627CFFEC}" type="slidenum">
              <a:rPr lang="bg-BG"/>
              <a:pPr>
                <a:defRPr/>
              </a:pPr>
              <a:t>‹#›</a:t>
            </a:fld>
            <a:endParaRPr lang="bg-BG"/>
          </a:p>
        </p:txBody>
      </p:sp>
    </p:spTree>
    <p:extLst>
      <p:ext uri="{BB962C8B-B14F-4D97-AF65-F5344CB8AC3E}">
        <p14:creationId xmlns:p14="http://schemas.microsoft.com/office/powerpoint/2010/main" val="8077579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bg-BG"/>
          </a:p>
        </p:txBody>
      </p:sp>
      <p:sp>
        <p:nvSpPr>
          <p:cNvPr id="5" name="Rectangle 13"/>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bg-BG"/>
          </a:p>
        </p:txBody>
      </p:sp>
      <p:sp>
        <p:nvSpPr>
          <p:cNvPr id="6" name="Rectangle 14"/>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368F8C9A-856D-4E48-A392-A1860600D097}" type="slidenum">
              <a:rPr lang="bg-BG"/>
              <a:pPr>
                <a:defRPr/>
              </a:pPr>
              <a:t>‹#›</a:t>
            </a:fld>
            <a:endParaRPr lang="bg-BG"/>
          </a:p>
        </p:txBody>
      </p:sp>
    </p:spTree>
    <p:extLst>
      <p:ext uri="{BB962C8B-B14F-4D97-AF65-F5344CB8AC3E}">
        <p14:creationId xmlns:p14="http://schemas.microsoft.com/office/powerpoint/2010/main" val="30791015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2"/>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bg-BG"/>
          </a:p>
        </p:txBody>
      </p:sp>
      <p:sp>
        <p:nvSpPr>
          <p:cNvPr id="7" name="Rectangle 13"/>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bg-BG"/>
          </a:p>
        </p:txBody>
      </p:sp>
      <p:sp>
        <p:nvSpPr>
          <p:cNvPr id="8" name="Rectangle 14"/>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23650ED5-C3CF-4CC3-9102-D30604AD0C21}" type="slidenum">
              <a:rPr lang="bg-BG"/>
              <a:pPr>
                <a:defRPr/>
              </a:pPr>
              <a:t>‹#›</a:t>
            </a:fld>
            <a:endParaRPr lang="bg-BG"/>
          </a:p>
        </p:txBody>
      </p:sp>
    </p:spTree>
    <p:extLst>
      <p:ext uri="{BB962C8B-B14F-4D97-AF65-F5344CB8AC3E}">
        <p14:creationId xmlns:p14="http://schemas.microsoft.com/office/powerpoint/2010/main" val="26955275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2"/>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bg-BG"/>
          </a:p>
        </p:txBody>
      </p:sp>
      <p:sp>
        <p:nvSpPr>
          <p:cNvPr id="4" name="Rectangle 13"/>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bg-BG"/>
          </a:p>
        </p:txBody>
      </p:sp>
      <p:sp>
        <p:nvSpPr>
          <p:cNvPr id="5" name="Rectangle 14"/>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97919F94-0529-4CB1-A68F-D2164AB9E983}" type="slidenum">
              <a:rPr lang="bg-BG"/>
              <a:pPr>
                <a:defRPr/>
              </a:pPr>
              <a:t>‹#›</a:t>
            </a:fld>
            <a:endParaRPr lang="bg-BG"/>
          </a:p>
        </p:txBody>
      </p:sp>
    </p:spTree>
    <p:extLst>
      <p:ext uri="{BB962C8B-B14F-4D97-AF65-F5344CB8AC3E}">
        <p14:creationId xmlns:p14="http://schemas.microsoft.com/office/powerpoint/2010/main" val="8009810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smtClean="0"/>
          </a:p>
        </p:txBody>
      </p:sp>
      <p:sp>
        <p:nvSpPr>
          <p:cNvPr id="4" name="Rectangle 12"/>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bg-BG"/>
          </a:p>
        </p:txBody>
      </p:sp>
      <p:sp>
        <p:nvSpPr>
          <p:cNvPr id="5" name="Rectangle 13"/>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bg-BG"/>
          </a:p>
        </p:txBody>
      </p:sp>
      <p:sp>
        <p:nvSpPr>
          <p:cNvPr id="6" name="Rectangle 14"/>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4AAA4B07-917A-4C9A-8DAA-F6230D039FD7}" type="slidenum">
              <a:rPr lang="bg-BG"/>
              <a:pPr>
                <a:defRPr/>
              </a:pPr>
              <a:t>‹#›</a:t>
            </a:fld>
            <a:endParaRPr lang="bg-BG"/>
          </a:p>
        </p:txBody>
      </p:sp>
    </p:spTree>
    <p:extLst>
      <p:ext uri="{BB962C8B-B14F-4D97-AF65-F5344CB8AC3E}">
        <p14:creationId xmlns:p14="http://schemas.microsoft.com/office/powerpoint/2010/main" val="3704989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bg-BG"/>
          </a:p>
        </p:txBody>
      </p:sp>
      <p:sp>
        <p:nvSpPr>
          <p:cNvPr id="5" name="Rectangle 3"/>
          <p:cNvSpPr>
            <a:spLocks noGrp="1" noChangeArrowheads="1"/>
          </p:cNvSpPr>
          <p:nvPr>
            <p:ph type="sldNum" sz="quarter" idx="11"/>
          </p:nvPr>
        </p:nvSpPr>
        <p:spPr>
          <a:ln/>
        </p:spPr>
        <p:txBody>
          <a:bodyPr/>
          <a:lstStyle>
            <a:lvl1pPr>
              <a:defRPr/>
            </a:lvl1pPr>
          </a:lstStyle>
          <a:p>
            <a:pPr>
              <a:defRPr/>
            </a:pPr>
            <a:fld id="{71D44F36-ED02-4D15-A0F6-85C74BA83CF7}" type="slidenum">
              <a:rPr lang="bg-BG"/>
              <a:pPr>
                <a:defRPr/>
              </a:pPr>
              <a:t>‹#›</a:t>
            </a:fld>
            <a:endParaRPr lang="bg-BG"/>
          </a:p>
        </p:txBody>
      </p:sp>
      <p:sp>
        <p:nvSpPr>
          <p:cNvPr id="6" name="Rectangle 14"/>
          <p:cNvSpPr>
            <a:spLocks noGrp="1" noChangeArrowheads="1"/>
          </p:cNvSpPr>
          <p:nvPr>
            <p:ph type="ftr" sz="quarter" idx="12"/>
          </p:nvPr>
        </p:nvSpPr>
        <p:spPr>
          <a:ln/>
        </p:spPr>
        <p:txBody>
          <a:bodyPr/>
          <a:lstStyle>
            <a:lvl1pPr>
              <a:defRPr/>
            </a:lvl1pPr>
          </a:lstStyle>
          <a:p>
            <a:pPr>
              <a:defRPr/>
            </a:pPr>
            <a:endParaRPr lang="bg-BG"/>
          </a:p>
        </p:txBody>
      </p:sp>
    </p:spTree>
    <p:extLst>
      <p:ext uri="{BB962C8B-B14F-4D97-AF65-F5344CB8AC3E}">
        <p14:creationId xmlns:p14="http://schemas.microsoft.com/office/powerpoint/2010/main" val="2588729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Rectangle 2"/>
          <p:cNvSpPr>
            <a:spLocks noGrp="1" noChangeArrowheads="1"/>
          </p:cNvSpPr>
          <p:nvPr>
            <p:ph type="dt" sz="half" idx="10"/>
          </p:nvPr>
        </p:nvSpPr>
        <p:spPr>
          <a:ln/>
        </p:spPr>
        <p:txBody>
          <a:bodyPr/>
          <a:lstStyle>
            <a:lvl1pPr>
              <a:defRPr/>
            </a:lvl1pPr>
          </a:lstStyle>
          <a:p>
            <a:pPr>
              <a:defRPr/>
            </a:pPr>
            <a:endParaRPr lang="bg-BG"/>
          </a:p>
        </p:txBody>
      </p:sp>
      <p:sp>
        <p:nvSpPr>
          <p:cNvPr id="6" name="Rectangle 3"/>
          <p:cNvSpPr>
            <a:spLocks noGrp="1" noChangeArrowheads="1"/>
          </p:cNvSpPr>
          <p:nvPr>
            <p:ph type="sldNum" sz="quarter" idx="11"/>
          </p:nvPr>
        </p:nvSpPr>
        <p:spPr>
          <a:ln/>
        </p:spPr>
        <p:txBody>
          <a:bodyPr/>
          <a:lstStyle>
            <a:lvl1pPr>
              <a:defRPr/>
            </a:lvl1pPr>
          </a:lstStyle>
          <a:p>
            <a:pPr>
              <a:defRPr/>
            </a:pPr>
            <a:fld id="{63CD8EEB-6A13-4EEC-B130-6BA12440D061}" type="slidenum">
              <a:rPr lang="bg-BG"/>
              <a:pPr>
                <a:defRPr/>
              </a:pPr>
              <a:t>‹#›</a:t>
            </a:fld>
            <a:endParaRPr lang="bg-BG"/>
          </a:p>
        </p:txBody>
      </p:sp>
      <p:sp>
        <p:nvSpPr>
          <p:cNvPr id="7" name="Rectangle 14"/>
          <p:cNvSpPr>
            <a:spLocks noGrp="1" noChangeArrowheads="1"/>
          </p:cNvSpPr>
          <p:nvPr>
            <p:ph type="ftr" sz="quarter" idx="12"/>
          </p:nvPr>
        </p:nvSpPr>
        <p:spPr>
          <a:ln/>
        </p:spPr>
        <p:txBody>
          <a:bodyPr/>
          <a:lstStyle>
            <a:lvl1pPr>
              <a:defRPr/>
            </a:lvl1pPr>
          </a:lstStyle>
          <a:p>
            <a:pPr>
              <a:defRPr/>
            </a:pPr>
            <a:endParaRPr lang="bg-BG"/>
          </a:p>
        </p:txBody>
      </p:sp>
    </p:spTree>
    <p:extLst>
      <p:ext uri="{BB962C8B-B14F-4D97-AF65-F5344CB8AC3E}">
        <p14:creationId xmlns:p14="http://schemas.microsoft.com/office/powerpoint/2010/main" val="323981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Rectangle 2"/>
          <p:cNvSpPr>
            <a:spLocks noGrp="1" noChangeArrowheads="1"/>
          </p:cNvSpPr>
          <p:nvPr>
            <p:ph type="dt" sz="half" idx="10"/>
          </p:nvPr>
        </p:nvSpPr>
        <p:spPr>
          <a:ln/>
        </p:spPr>
        <p:txBody>
          <a:bodyPr/>
          <a:lstStyle>
            <a:lvl1pPr>
              <a:defRPr/>
            </a:lvl1pPr>
          </a:lstStyle>
          <a:p>
            <a:pPr>
              <a:defRPr/>
            </a:pPr>
            <a:endParaRPr lang="bg-BG"/>
          </a:p>
        </p:txBody>
      </p:sp>
      <p:sp>
        <p:nvSpPr>
          <p:cNvPr id="8" name="Rectangle 3"/>
          <p:cNvSpPr>
            <a:spLocks noGrp="1" noChangeArrowheads="1"/>
          </p:cNvSpPr>
          <p:nvPr>
            <p:ph type="sldNum" sz="quarter" idx="11"/>
          </p:nvPr>
        </p:nvSpPr>
        <p:spPr>
          <a:ln/>
        </p:spPr>
        <p:txBody>
          <a:bodyPr/>
          <a:lstStyle>
            <a:lvl1pPr>
              <a:defRPr/>
            </a:lvl1pPr>
          </a:lstStyle>
          <a:p>
            <a:pPr>
              <a:defRPr/>
            </a:pPr>
            <a:fld id="{A3495498-1D63-42F7-934A-75356AD447B7}" type="slidenum">
              <a:rPr lang="bg-BG"/>
              <a:pPr>
                <a:defRPr/>
              </a:pPr>
              <a:t>‹#›</a:t>
            </a:fld>
            <a:endParaRPr lang="bg-BG"/>
          </a:p>
        </p:txBody>
      </p:sp>
      <p:sp>
        <p:nvSpPr>
          <p:cNvPr id="9" name="Rectangle 14"/>
          <p:cNvSpPr>
            <a:spLocks noGrp="1" noChangeArrowheads="1"/>
          </p:cNvSpPr>
          <p:nvPr>
            <p:ph type="ftr" sz="quarter" idx="12"/>
          </p:nvPr>
        </p:nvSpPr>
        <p:spPr>
          <a:ln/>
        </p:spPr>
        <p:txBody>
          <a:bodyPr/>
          <a:lstStyle>
            <a:lvl1pPr>
              <a:defRPr/>
            </a:lvl1pPr>
          </a:lstStyle>
          <a:p>
            <a:pPr>
              <a:defRPr/>
            </a:pPr>
            <a:endParaRPr lang="bg-BG"/>
          </a:p>
        </p:txBody>
      </p:sp>
    </p:spTree>
    <p:extLst>
      <p:ext uri="{BB962C8B-B14F-4D97-AF65-F5344CB8AC3E}">
        <p14:creationId xmlns:p14="http://schemas.microsoft.com/office/powerpoint/2010/main" val="464599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Rectangle 2"/>
          <p:cNvSpPr>
            <a:spLocks noGrp="1" noChangeArrowheads="1"/>
          </p:cNvSpPr>
          <p:nvPr>
            <p:ph type="dt" sz="half" idx="10"/>
          </p:nvPr>
        </p:nvSpPr>
        <p:spPr>
          <a:ln/>
        </p:spPr>
        <p:txBody>
          <a:bodyPr/>
          <a:lstStyle>
            <a:lvl1pPr>
              <a:defRPr/>
            </a:lvl1pPr>
          </a:lstStyle>
          <a:p>
            <a:pPr>
              <a:defRPr/>
            </a:pPr>
            <a:endParaRPr lang="bg-BG"/>
          </a:p>
        </p:txBody>
      </p:sp>
      <p:sp>
        <p:nvSpPr>
          <p:cNvPr id="4" name="Rectangle 3"/>
          <p:cNvSpPr>
            <a:spLocks noGrp="1" noChangeArrowheads="1"/>
          </p:cNvSpPr>
          <p:nvPr>
            <p:ph type="sldNum" sz="quarter" idx="11"/>
          </p:nvPr>
        </p:nvSpPr>
        <p:spPr>
          <a:ln/>
        </p:spPr>
        <p:txBody>
          <a:bodyPr/>
          <a:lstStyle>
            <a:lvl1pPr>
              <a:defRPr/>
            </a:lvl1pPr>
          </a:lstStyle>
          <a:p>
            <a:pPr>
              <a:defRPr/>
            </a:pPr>
            <a:fld id="{5CD2DD9C-716A-49A0-82F9-501248983F13}" type="slidenum">
              <a:rPr lang="bg-BG"/>
              <a:pPr>
                <a:defRPr/>
              </a:pPr>
              <a:t>‹#›</a:t>
            </a:fld>
            <a:endParaRPr lang="bg-BG"/>
          </a:p>
        </p:txBody>
      </p:sp>
      <p:sp>
        <p:nvSpPr>
          <p:cNvPr id="5" name="Rectangle 14"/>
          <p:cNvSpPr>
            <a:spLocks noGrp="1" noChangeArrowheads="1"/>
          </p:cNvSpPr>
          <p:nvPr>
            <p:ph type="ftr" sz="quarter" idx="12"/>
          </p:nvPr>
        </p:nvSpPr>
        <p:spPr>
          <a:ln/>
        </p:spPr>
        <p:txBody>
          <a:bodyPr/>
          <a:lstStyle>
            <a:lvl1pPr>
              <a:defRPr/>
            </a:lvl1pPr>
          </a:lstStyle>
          <a:p>
            <a:pPr>
              <a:defRPr/>
            </a:pPr>
            <a:endParaRPr lang="bg-BG"/>
          </a:p>
        </p:txBody>
      </p:sp>
    </p:spTree>
    <p:extLst>
      <p:ext uri="{BB962C8B-B14F-4D97-AF65-F5344CB8AC3E}">
        <p14:creationId xmlns:p14="http://schemas.microsoft.com/office/powerpoint/2010/main" val="1025504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bg-BG"/>
          </a:p>
        </p:txBody>
      </p:sp>
      <p:sp>
        <p:nvSpPr>
          <p:cNvPr id="3" name="Rectangle 3"/>
          <p:cNvSpPr>
            <a:spLocks noGrp="1" noChangeArrowheads="1"/>
          </p:cNvSpPr>
          <p:nvPr>
            <p:ph type="sldNum" sz="quarter" idx="11"/>
          </p:nvPr>
        </p:nvSpPr>
        <p:spPr>
          <a:ln/>
        </p:spPr>
        <p:txBody>
          <a:bodyPr/>
          <a:lstStyle>
            <a:lvl1pPr>
              <a:defRPr/>
            </a:lvl1pPr>
          </a:lstStyle>
          <a:p>
            <a:pPr>
              <a:defRPr/>
            </a:pPr>
            <a:fld id="{93E61902-C468-46CE-80B5-86CB97BDBB01}" type="slidenum">
              <a:rPr lang="bg-BG"/>
              <a:pPr>
                <a:defRPr/>
              </a:pPr>
              <a:t>‹#›</a:t>
            </a:fld>
            <a:endParaRPr lang="bg-BG"/>
          </a:p>
        </p:txBody>
      </p:sp>
      <p:sp>
        <p:nvSpPr>
          <p:cNvPr id="4" name="Rectangle 14"/>
          <p:cNvSpPr>
            <a:spLocks noGrp="1" noChangeArrowheads="1"/>
          </p:cNvSpPr>
          <p:nvPr>
            <p:ph type="ftr" sz="quarter" idx="12"/>
          </p:nvPr>
        </p:nvSpPr>
        <p:spPr>
          <a:ln/>
        </p:spPr>
        <p:txBody>
          <a:bodyPr/>
          <a:lstStyle>
            <a:lvl1pPr>
              <a:defRPr/>
            </a:lvl1pPr>
          </a:lstStyle>
          <a:p>
            <a:pPr>
              <a:defRPr/>
            </a:pPr>
            <a:endParaRPr lang="bg-BG"/>
          </a:p>
        </p:txBody>
      </p:sp>
    </p:spTree>
    <p:extLst>
      <p:ext uri="{BB962C8B-B14F-4D97-AF65-F5344CB8AC3E}">
        <p14:creationId xmlns:p14="http://schemas.microsoft.com/office/powerpoint/2010/main" val="2060956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bg-BG"/>
          </a:p>
        </p:txBody>
      </p:sp>
      <p:sp>
        <p:nvSpPr>
          <p:cNvPr id="6" name="Rectangle 3"/>
          <p:cNvSpPr>
            <a:spLocks noGrp="1" noChangeArrowheads="1"/>
          </p:cNvSpPr>
          <p:nvPr>
            <p:ph type="sldNum" sz="quarter" idx="11"/>
          </p:nvPr>
        </p:nvSpPr>
        <p:spPr>
          <a:ln/>
        </p:spPr>
        <p:txBody>
          <a:bodyPr/>
          <a:lstStyle>
            <a:lvl1pPr>
              <a:defRPr/>
            </a:lvl1pPr>
          </a:lstStyle>
          <a:p>
            <a:pPr>
              <a:defRPr/>
            </a:pPr>
            <a:fld id="{4DAABF6F-D892-418D-85D9-52AD6EAD6F96}" type="slidenum">
              <a:rPr lang="bg-BG"/>
              <a:pPr>
                <a:defRPr/>
              </a:pPr>
              <a:t>‹#›</a:t>
            </a:fld>
            <a:endParaRPr lang="bg-BG"/>
          </a:p>
        </p:txBody>
      </p:sp>
      <p:sp>
        <p:nvSpPr>
          <p:cNvPr id="7" name="Rectangle 14"/>
          <p:cNvSpPr>
            <a:spLocks noGrp="1" noChangeArrowheads="1"/>
          </p:cNvSpPr>
          <p:nvPr>
            <p:ph type="ftr" sz="quarter" idx="12"/>
          </p:nvPr>
        </p:nvSpPr>
        <p:spPr>
          <a:ln/>
        </p:spPr>
        <p:txBody>
          <a:bodyPr/>
          <a:lstStyle>
            <a:lvl1pPr>
              <a:defRPr/>
            </a:lvl1pPr>
          </a:lstStyle>
          <a:p>
            <a:pPr>
              <a:defRPr/>
            </a:pPr>
            <a:endParaRPr lang="bg-BG"/>
          </a:p>
        </p:txBody>
      </p:sp>
    </p:spTree>
    <p:extLst>
      <p:ext uri="{BB962C8B-B14F-4D97-AF65-F5344CB8AC3E}">
        <p14:creationId xmlns:p14="http://schemas.microsoft.com/office/powerpoint/2010/main" val="3042160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bg-B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bg-BG"/>
          </a:p>
        </p:txBody>
      </p:sp>
      <p:sp>
        <p:nvSpPr>
          <p:cNvPr id="6" name="Rectangle 3"/>
          <p:cNvSpPr>
            <a:spLocks noGrp="1" noChangeArrowheads="1"/>
          </p:cNvSpPr>
          <p:nvPr>
            <p:ph type="sldNum" sz="quarter" idx="11"/>
          </p:nvPr>
        </p:nvSpPr>
        <p:spPr>
          <a:ln/>
        </p:spPr>
        <p:txBody>
          <a:bodyPr/>
          <a:lstStyle>
            <a:lvl1pPr>
              <a:defRPr/>
            </a:lvl1pPr>
          </a:lstStyle>
          <a:p>
            <a:pPr>
              <a:defRPr/>
            </a:pPr>
            <a:fld id="{02FADD94-2099-40FD-989F-31C11FD9F28B}" type="slidenum">
              <a:rPr lang="bg-BG"/>
              <a:pPr>
                <a:defRPr/>
              </a:pPr>
              <a:t>‹#›</a:t>
            </a:fld>
            <a:endParaRPr lang="bg-BG"/>
          </a:p>
        </p:txBody>
      </p:sp>
      <p:sp>
        <p:nvSpPr>
          <p:cNvPr id="7" name="Rectangle 14"/>
          <p:cNvSpPr>
            <a:spLocks noGrp="1" noChangeArrowheads="1"/>
          </p:cNvSpPr>
          <p:nvPr>
            <p:ph type="ftr" sz="quarter" idx="12"/>
          </p:nvPr>
        </p:nvSpPr>
        <p:spPr>
          <a:ln/>
        </p:spPr>
        <p:txBody>
          <a:bodyPr/>
          <a:lstStyle>
            <a:lvl1pPr>
              <a:defRPr/>
            </a:lvl1pPr>
          </a:lstStyle>
          <a:p>
            <a:pPr>
              <a:defRPr/>
            </a:pPr>
            <a:endParaRPr lang="bg-BG"/>
          </a:p>
        </p:txBody>
      </p:sp>
    </p:spTree>
    <p:extLst>
      <p:ext uri="{BB962C8B-B14F-4D97-AF65-F5344CB8AC3E}">
        <p14:creationId xmlns:p14="http://schemas.microsoft.com/office/powerpoint/2010/main" val="275994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bg-BG"/>
          </a:p>
        </p:txBody>
      </p:sp>
      <p:sp>
        <p:nvSpPr>
          <p:cNvPr id="41987"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75C46263-7C4F-4434-9C71-E93A707CA01F}" type="slidenum">
              <a:rPr lang="bg-BG"/>
              <a:pPr>
                <a:defRPr/>
              </a:pPr>
              <a:t>‹#›</a:t>
            </a:fld>
            <a:endParaRPr lang="bg-BG"/>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41990"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bg-BG"/>
              </a:p>
            </p:txBody>
          </p:sp>
          <p:sp>
            <p:nvSpPr>
              <p:cNvPr id="41991"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bg-BG"/>
              </a:p>
            </p:txBody>
          </p:sp>
          <p:sp>
            <p:nvSpPr>
              <p:cNvPr id="41992"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bg-BG"/>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bg-BG"/>
              </a:p>
            </p:txBody>
          </p:sp>
          <p:sp>
            <p:nvSpPr>
              <p:cNvPr id="41994"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bg-BG"/>
              </a:p>
            </p:txBody>
          </p:sp>
        </p:grpSp>
        <p:sp>
          <p:nvSpPr>
            <p:cNvPr id="41995"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bg-BG"/>
            </a:p>
          </p:txBody>
        </p:sp>
        <p:sp>
          <p:nvSpPr>
            <p:cNvPr id="1034" name="Freeform 12"/>
            <p:cNvSpPr>
              <a:spLocks/>
            </p:cNvSpPr>
            <p:nvPr/>
          </p:nvSpPr>
          <p:spPr bwMode="hidden">
            <a:xfrm>
              <a:off x="0" y="0"/>
              <a:ext cx="5758" cy="1776"/>
            </a:xfrm>
            <a:custGeom>
              <a:avLst/>
              <a:gdLst>
                <a:gd name="T0" fmla="*/ 0 w 5740"/>
                <a:gd name="T1" fmla="*/ 0 h 1906"/>
                <a:gd name="T2" fmla="*/ 0 w 5740"/>
                <a:gd name="T3" fmla="*/ 1163 h 1906"/>
                <a:gd name="T4" fmla="*/ 5866 w 5740"/>
                <a:gd name="T5" fmla="*/ 1163 h 1906"/>
                <a:gd name="T6" fmla="*/ 5866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bg-BG"/>
            </a:p>
          </p:txBody>
        </p:sp>
      </p:grpSp>
      <p:sp>
        <p:nvSpPr>
          <p:cNvPr id="41997"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bg-BG" smtClean="0"/>
              <a:t>Click to edit Master title style</a:t>
            </a:r>
          </a:p>
        </p:txBody>
      </p:sp>
      <p:sp>
        <p:nvSpPr>
          <p:cNvPr id="41998"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pPr>
              <a:defRPr/>
            </a:pPr>
            <a:endParaRPr lang="bg-BG"/>
          </a:p>
        </p:txBody>
      </p:sp>
      <p:sp>
        <p:nvSpPr>
          <p:cNvPr id="41999"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bg-BG" smtClean="0"/>
              <a:t>Click to edit Master text styles</a:t>
            </a:r>
          </a:p>
          <a:p>
            <a:pPr lvl="1"/>
            <a:r>
              <a:rPr lang="bg-BG" smtClean="0"/>
              <a:t>Second level</a:t>
            </a:r>
          </a:p>
          <a:p>
            <a:pPr lvl="2"/>
            <a:r>
              <a:rPr lang="bg-BG" smtClean="0"/>
              <a:t>Third level</a:t>
            </a:r>
          </a:p>
          <a:p>
            <a:pPr lvl="3"/>
            <a:r>
              <a:rPr lang="bg-BG" smtClean="0"/>
              <a:t>Fourth level</a:t>
            </a:r>
          </a:p>
          <a:p>
            <a:pPr lvl="4"/>
            <a:r>
              <a:rPr lang="bg-BG" smtClean="0"/>
              <a:t>Fifth level</a:t>
            </a:r>
          </a:p>
        </p:txBody>
      </p:sp>
    </p:spTree>
  </p:cSld>
  <p:clrMap bg1="dk2" tx1="lt1" bg2="dk1" tx2="lt2" accent1="accent1" accent2="accent2" accent3="accent3" accent4="accent4" accent5="accent5" accent6="accent6" hlink="hlink" folHlink="folHlink"/>
  <p:sldLayoutIdLst>
    <p:sldLayoutId id="2147483832"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3902075"/>
            <a:ext cx="3400425" cy="2949575"/>
            <a:chOff x="0" y="2458"/>
            <a:chExt cx="2142" cy="1858"/>
          </a:xfrm>
        </p:grpSpPr>
        <p:sp>
          <p:nvSpPr>
            <p:cNvPr id="103427"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latin typeface="Arial" charset="0"/>
                <a:cs typeface="Arial" charset="0"/>
              </a:endParaRPr>
            </a:p>
          </p:txBody>
        </p:sp>
        <p:sp>
          <p:nvSpPr>
            <p:cNvPr id="103428"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solidFill>
                  <a:srgbClr val="FFFFFF"/>
                </a:solidFill>
                <a:latin typeface="Arial" charset="0"/>
                <a:cs typeface="Arial" charset="0"/>
              </a:endParaRPr>
            </a:p>
          </p:txBody>
        </p:sp>
        <p:sp>
          <p:nvSpPr>
            <p:cNvPr id="103429"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latin typeface="Arial" charset="0"/>
                <a:cs typeface="Arial" charset="0"/>
              </a:endParaRPr>
            </a:p>
          </p:txBody>
        </p:sp>
        <p:sp>
          <p:nvSpPr>
            <p:cNvPr id="103430"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latin typeface="Arial" charset="0"/>
                <a:cs typeface="Arial" charset="0"/>
              </a:endParaRPr>
            </a:p>
          </p:txBody>
        </p:sp>
        <p:sp>
          <p:nvSpPr>
            <p:cNvPr id="2060"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bg-BG">
                <a:solidFill>
                  <a:srgbClr val="FFFFFF"/>
                </a:solidFill>
                <a:latin typeface="Arial" charset="0"/>
                <a:cs typeface="Arial" charset="0"/>
              </a:endParaRPr>
            </a:p>
          </p:txBody>
        </p:sp>
        <p:sp>
          <p:nvSpPr>
            <p:cNvPr id="2061"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bg-BG">
                <a:solidFill>
                  <a:srgbClr val="FFFFFF"/>
                </a:solidFill>
                <a:latin typeface="Arial" charset="0"/>
                <a:cs typeface="Arial" charset="0"/>
              </a:endParaRPr>
            </a:p>
          </p:txBody>
        </p:sp>
        <p:sp>
          <p:nvSpPr>
            <p:cNvPr id="2062"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bg-BG">
                <a:solidFill>
                  <a:srgbClr val="FFFFFF"/>
                </a:solidFill>
                <a:latin typeface="Arial" charset="0"/>
                <a:cs typeface="Arial" charset="0"/>
              </a:endParaRPr>
            </a:p>
          </p:txBody>
        </p:sp>
      </p:grpSp>
      <p:sp>
        <p:nvSpPr>
          <p:cNvPr id="103434"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bg-BG" smtClean="0"/>
              <a:t>Click to edit Master title style</a:t>
            </a:r>
          </a:p>
        </p:txBody>
      </p:sp>
      <p:sp>
        <p:nvSpPr>
          <p:cNvPr id="103435"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bg-BG" smtClean="0"/>
              <a:t>Click to edit Master text styles</a:t>
            </a:r>
          </a:p>
          <a:p>
            <a:pPr lvl="1"/>
            <a:r>
              <a:rPr lang="bg-BG" smtClean="0"/>
              <a:t>Second level</a:t>
            </a:r>
          </a:p>
          <a:p>
            <a:pPr lvl="2"/>
            <a:r>
              <a:rPr lang="bg-BG" smtClean="0"/>
              <a:t>Third level</a:t>
            </a:r>
          </a:p>
          <a:p>
            <a:pPr lvl="3"/>
            <a:r>
              <a:rPr lang="bg-BG" smtClean="0"/>
              <a:t>Fourth level</a:t>
            </a:r>
          </a:p>
          <a:p>
            <a:pPr lvl="4"/>
            <a:r>
              <a:rPr lang="bg-BG" smtClean="0"/>
              <a:t>Fifth level</a:t>
            </a:r>
          </a:p>
        </p:txBody>
      </p:sp>
      <p:sp>
        <p:nvSpPr>
          <p:cNvPr id="103436"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FFFFFF"/>
                </a:solidFill>
                <a:effectLst>
                  <a:outerShdw blurRad="38100" dist="38100" dir="2700000" algn="tl">
                    <a:srgbClr val="010199"/>
                  </a:outerShdw>
                </a:effectLst>
                <a:latin typeface="Arial" charset="0"/>
                <a:cs typeface="+mn-cs"/>
              </a:defRPr>
            </a:lvl1pPr>
          </a:lstStyle>
          <a:p>
            <a:pPr>
              <a:defRPr/>
            </a:pPr>
            <a:endParaRPr lang="bg-BG"/>
          </a:p>
        </p:txBody>
      </p:sp>
      <p:sp>
        <p:nvSpPr>
          <p:cNvPr id="103437"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solidFill>
                  <a:srgbClr val="FFFFFF"/>
                </a:solidFill>
                <a:effectLst>
                  <a:outerShdw blurRad="38100" dist="38100" dir="2700000" algn="tl">
                    <a:srgbClr val="010199"/>
                  </a:outerShdw>
                </a:effectLst>
                <a:latin typeface="Arial" charset="0"/>
                <a:cs typeface="+mn-cs"/>
              </a:defRPr>
            </a:lvl1pPr>
          </a:lstStyle>
          <a:p>
            <a:pPr>
              <a:defRPr/>
            </a:pPr>
            <a:endParaRPr lang="bg-BG"/>
          </a:p>
        </p:txBody>
      </p:sp>
      <p:sp>
        <p:nvSpPr>
          <p:cNvPr id="103438"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rgbClr val="FFFFFF"/>
                </a:solidFill>
                <a:effectLst>
                  <a:outerShdw blurRad="38100" dist="38100" dir="2700000" algn="tl">
                    <a:srgbClr val="010199"/>
                  </a:outerShdw>
                </a:effectLst>
                <a:latin typeface="Arial" charset="0"/>
                <a:cs typeface="+mn-cs"/>
              </a:defRPr>
            </a:lvl1pPr>
          </a:lstStyle>
          <a:p>
            <a:pPr>
              <a:defRPr/>
            </a:pPr>
            <a:fld id="{8BEBC0F4-4B72-4E00-B795-C6B0977D7C74}" type="slidenum">
              <a:rPr lang="bg-BG"/>
              <a:pPr>
                <a:defRPr/>
              </a:pPr>
              <a:t>‹#›</a:t>
            </a:fld>
            <a:endParaRPr lang="bg-BG"/>
          </a:p>
        </p:txBody>
      </p:sp>
    </p:spTree>
    <p:extLst>
      <p:ext uri="{BB962C8B-B14F-4D97-AF65-F5344CB8AC3E}">
        <p14:creationId xmlns:p14="http://schemas.microsoft.com/office/powerpoint/2010/main" val="1073063837"/>
      </p:ext>
    </p:extLst>
  </p:cSld>
  <p:clrMap bg1="dk2" tx1="lt1" bg2="dk1" tx2="lt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 id="2147483845" r:id="rId12"/>
    <p:sldLayoutId id="2147483846" r:id="rId13"/>
    <p:sldLayoutId id="2147483847" r:id="rId14"/>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defRPr>
      </a:lvl2pPr>
      <a:lvl3pPr marL="1143000" indent="-228600" algn="l" rtl="0" eaLnBrk="0" fontAlgn="base" hangingPunct="0">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defRPr>
      </a:lvl3pPr>
      <a:lvl4pPr marL="1600200" indent="-228600" algn="l" rtl="0" eaLnBrk="0" fontAlgn="base" hangingPunct="0">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defRPr>
      </a:lvl4pPr>
      <a:lvl5pPr marL="20574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2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060575"/>
            <a:ext cx="9144000" cy="2663825"/>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bg-BG"/>
          </a:p>
        </p:txBody>
      </p:sp>
      <p:sp>
        <p:nvSpPr>
          <p:cNvPr id="4" name="Rectangle 4"/>
          <p:cNvSpPr>
            <a:spLocks noChangeArrowheads="1"/>
          </p:cNvSpPr>
          <p:nvPr/>
        </p:nvSpPr>
        <p:spPr bwMode="auto">
          <a:xfrm>
            <a:off x="539750" y="981075"/>
            <a:ext cx="8456613" cy="3600450"/>
          </a:xfrm>
          <a:prstGeom prst="rect">
            <a:avLst/>
          </a:prstGeom>
          <a:noFill/>
          <a:ln w="9525">
            <a:noFill/>
            <a:miter lim="800000"/>
            <a:headEnd/>
            <a:tailEnd/>
          </a:ln>
          <a:effectLst/>
        </p:spPr>
        <p:txBody>
          <a:bodyPr anchor="b" anchorCtr="1"/>
          <a:lstStyle/>
          <a:p>
            <a:pPr algn="ctr">
              <a:defRPr/>
            </a:pPr>
            <a:r>
              <a:rPr lang="en-US" sz="6000" dirty="0">
                <a:solidFill>
                  <a:schemeClr val="tx2"/>
                </a:solidFill>
                <a:effectLst>
                  <a:outerShdw blurRad="38100" dist="38100" dir="2700000" algn="tl">
                    <a:srgbClr val="000000"/>
                  </a:outerShdw>
                </a:effectLst>
              </a:rPr>
              <a:t>FREE-RADICAL PROCESSES</a:t>
            </a:r>
            <a:endParaRPr lang="bg-BG" sz="6000" dirty="0">
              <a:solidFill>
                <a:schemeClr val="tx2"/>
              </a:solidFill>
              <a:effectLst>
                <a:outerShdw blurRad="38100" dist="38100" dir="2700000" algn="tl">
                  <a:srgbClr val="000000"/>
                </a:outerShdw>
              </a:effectLst>
            </a:endParaRPr>
          </a:p>
        </p:txBody>
      </p:sp>
      <p:sp>
        <p:nvSpPr>
          <p:cNvPr id="7" name="Rectangle 6"/>
          <p:cNvSpPr/>
          <p:nvPr/>
        </p:nvSpPr>
        <p:spPr>
          <a:xfrm>
            <a:off x="2088646" y="122783"/>
            <a:ext cx="5436104" cy="830997"/>
          </a:xfrm>
          <a:prstGeom prst="rect">
            <a:avLst/>
          </a:prstGeom>
          <a:noFill/>
        </p:spPr>
        <p:txBody>
          <a:bodyPr wrap="none" lIns="91440" tIns="45720" rIns="91440" bIns="45720">
            <a:spAutoFit/>
          </a:bodyPr>
          <a:lstStyle/>
          <a:p>
            <a:pPr algn="ctr"/>
            <a:r>
              <a:rPr lang="en-US" sz="24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rPr>
              <a:t>MEDICAL UNIVERSITY – PLEVEN</a:t>
            </a:r>
          </a:p>
          <a:p>
            <a:pPr algn="ctr"/>
            <a:r>
              <a:rPr lang="en-US" sz="24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rPr>
              <a:t>FACULTY OF PHARMACY</a:t>
            </a:r>
          </a:p>
        </p:txBody>
      </p:sp>
      <p:sp>
        <p:nvSpPr>
          <p:cNvPr id="8" name="Rectangle 7"/>
          <p:cNvSpPr/>
          <p:nvPr/>
        </p:nvSpPr>
        <p:spPr>
          <a:xfrm>
            <a:off x="1343538" y="992922"/>
            <a:ext cx="6926320" cy="707886"/>
          </a:xfrm>
          <a:prstGeom prst="rect">
            <a:avLst/>
          </a:prstGeom>
          <a:noFill/>
        </p:spPr>
        <p:txBody>
          <a:bodyPr wrap="none" lIns="91440" tIns="45720" rIns="91440" bIns="45720">
            <a:spAutoFit/>
          </a:bodyPr>
          <a:lstStyle/>
          <a:p>
            <a:pPr algn="ctr"/>
            <a:r>
              <a:rPr lang="en-US" sz="2000" b="1" cap="all" dirty="0">
                <a:solidFill>
                  <a:srgbClr val="FFEFE7"/>
                </a:solidFill>
              </a:rPr>
              <a:t>DIVISION OF PHYSICS AND BIOPHYSICS, higher</a:t>
            </a:r>
          </a:p>
          <a:p>
            <a:pPr algn="ctr"/>
            <a:r>
              <a:rPr lang="en-US" sz="2000" b="1" cap="all" dirty="0">
                <a:solidFill>
                  <a:srgbClr val="FFEFE7"/>
                </a:solidFill>
              </a:rPr>
              <a:t> mathematics and information technologies</a:t>
            </a:r>
            <a:endParaRPr lang="en-US" sz="2000" b="1" spc="50" dirty="0">
              <a:ln w="12700" cmpd="sng">
                <a:solidFill>
                  <a:srgbClr val="000000">
                    <a:satMod val="120000"/>
                    <a:shade val="80000"/>
                  </a:srgbClr>
                </a:solidFill>
                <a:prstDash val="solid"/>
              </a:ln>
              <a:solidFill>
                <a:srgbClr val="FFEFE7"/>
              </a:solidFill>
              <a:effectLst>
                <a:glow rad="53100">
                  <a:srgbClr val="000000">
                    <a:satMod val="180000"/>
                    <a:alpha val="30000"/>
                  </a:srgbClr>
                </a:glow>
              </a:effectLst>
              <a:latin typeface="Tahoma" pitchFamily="34" charset="0"/>
            </a:endParaRPr>
          </a:p>
        </p:txBody>
      </p:sp>
      <p:sp>
        <p:nvSpPr>
          <p:cNvPr id="9" name="Rectangle 8"/>
          <p:cNvSpPr/>
          <p:nvPr/>
        </p:nvSpPr>
        <p:spPr>
          <a:xfrm>
            <a:off x="3657155" y="1844824"/>
            <a:ext cx="2319866" cy="461665"/>
          </a:xfrm>
          <a:prstGeom prst="rect">
            <a:avLst/>
          </a:prstGeom>
          <a:solidFill>
            <a:schemeClr val="accent2">
              <a:lumMod val="75000"/>
            </a:schemeClr>
          </a:solidFill>
        </p:spPr>
        <p:style>
          <a:lnRef idx="2">
            <a:schemeClr val="accent5"/>
          </a:lnRef>
          <a:fillRef idx="1">
            <a:schemeClr val="lt1"/>
          </a:fillRef>
          <a:effectRef idx="0">
            <a:schemeClr val="accent5"/>
          </a:effectRef>
          <a:fontRef idx="minor">
            <a:schemeClr val="dk1"/>
          </a:fontRef>
        </p:style>
        <p:txBody>
          <a:bodyPr wrap="none" lIns="91440" tIns="45720" rIns="91440" bIns="45720">
            <a:spAutoFit/>
          </a:bodyPr>
          <a:lstStyle/>
          <a:p>
            <a:pPr algn="ctr"/>
            <a:r>
              <a:rPr lang="en-US" sz="2400">
                <a:ln w="18415" cmpd="sng">
                  <a:solidFill>
                    <a:srgbClr val="FFFFFF"/>
                  </a:solidFill>
                  <a:prstDash val="solid"/>
                </a:ln>
                <a:solidFill>
                  <a:srgbClr val="FFFFFF"/>
                </a:solidFill>
                <a:effectLst>
                  <a:outerShdw blurRad="63500" dir="3600000" algn="tl" rotWithShape="0">
                    <a:srgbClr val="000000">
                      <a:alpha val="70000"/>
                    </a:srgbClr>
                  </a:outerShdw>
                </a:effectLst>
              </a:rPr>
              <a:t>LECTURE </a:t>
            </a:r>
            <a:r>
              <a:rPr lang="en-US" sz="2400" smtClean="0">
                <a:ln w="18415" cmpd="sng">
                  <a:solidFill>
                    <a:srgbClr val="FFFFFF"/>
                  </a:solidFill>
                  <a:prstDash val="solid"/>
                </a:ln>
                <a:solidFill>
                  <a:srgbClr val="FFFFFF"/>
                </a:solidFill>
                <a:effectLst>
                  <a:outerShdw blurRad="63500" dir="3600000" algn="tl" rotWithShape="0">
                    <a:srgbClr val="000000">
                      <a:alpha val="70000"/>
                    </a:srgbClr>
                  </a:outerShdw>
                </a:effectLst>
              </a:rPr>
              <a:t>No15</a:t>
            </a:r>
            <a:endPar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10" name="Picture 9"/>
          <p:cNvPicPr>
            <a:picLocks noChangeAspect="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444" y="62796"/>
            <a:ext cx="1408179" cy="1386843"/>
          </a:xfrm>
          <a:prstGeom prst="rect">
            <a:avLst/>
          </a:prstGeom>
        </p:spPr>
      </p:pic>
      <p:sp>
        <p:nvSpPr>
          <p:cNvPr id="11" name="TextBox 10"/>
          <p:cNvSpPr txBox="1"/>
          <p:nvPr/>
        </p:nvSpPr>
        <p:spPr>
          <a:xfrm>
            <a:off x="771533" y="4820959"/>
            <a:ext cx="7832915" cy="1200329"/>
          </a:xfrm>
          <a:prstGeom prst="rect">
            <a:avLst/>
          </a:prstGeom>
          <a:noFill/>
        </p:spPr>
        <p:txBody>
          <a:bodyPr wrap="square" rtlCol="0">
            <a:spAutoFit/>
          </a:bodyPr>
          <a:lstStyle/>
          <a:p>
            <a:pPr algn="just"/>
            <a:r>
              <a:rPr lang="en-US" sz="2400" dirty="0" smtClean="0"/>
              <a:t>Sources </a:t>
            </a:r>
            <a:r>
              <a:rPr lang="en-US" sz="2400" dirty="0"/>
              <a:t>of free radical generation in human body. Lipid peroxidation. Basic stages</a:t>
            </a:r>
            <a:r>
              <a:rPr lang="en-US" sz="2400" dirty="0" smtClean="0"/>
              <a:t>. </a:t>
            </a:r>
            <a:r>
              <a:rPr lang="en-US" sz="2400" dirty="0"/>
              <a:t>Antioxidant </a:t>
            </a:r>
            <a:r>
              <a:rPr lang="en-US" sz="2400" dirty="0" smtClean="0"/>
              <a:t>defense </a:t>
            </a:r>
            <a:r>
              <a:rPr lang="en-US" sz="2400" dirty="0"/>
              <a:t>system. </a:t>
            </a:r>
            <a:r>
              <a:rPr lang="en-US" sz="2400" dirty="0" err="1"/>
              <a:t>Enzymic</a:t>
            </a:r>
            <a:r>
              <a:rPr lang="en-US" sz="2400" dirty="0"/>
              <a:t> and </a:t>
            </a:r>
            <a:r>
              <a:rPr lang="en-US" sz="2400" dirty="0" err="1"/>
              <a:t>nonenzymic</a:t>
            </a:r>
            <a:r>
              <a:rPr lang="en-US" sz="2400" dirty="0"/>
              <a:t> antioxidants. Lipid peroxidation and toxicology. </a:t>
            </a:r>
            <a:endParaRPr lang="bg-BG" sz="2400" i="1" dirty="0">
              <a:solidFill>
                <a:srgbClr val="FFFFFF"/>
              </a:solidFill>
            </a:endParaRPr>
          </a:p>
        </p:txBody>
      </p:sp>
      <p:sp>
        <p:nvSpPr>
          <p:cNvPr id="12" name="TextBox 11"/>
          <p:cNvSpPr txBox="1"/>
          <p:nvPr/>
        </p:nvSpPr>
        <p:spPr>
          <a:xfrm>
            <a:off x="2411760" y="6218148"/>
            <a:ext cx="4464496" cy="523220"/>
          </a:xfrm>
          <a:prstGeom prst="rect">
            <a:avLst/>
          </a:prstGeom>
          <a:noFill/>
        </p:spPr>
        <p:txBody>
          <a:bodyPr wrap="square" rtlCol="0">
            <a:spAutoFit/>
          </a:bodyPr>
          <a:lstStyle/>
          <a:p>
            <a:pPr algn="ctr"/>
            <a:r>
              <a:rPr lang="en-US" sz="2800" b="1" dirty="0">
                <a:solidFill>
                  <a:srgbClr val="FFF7F3"/>
                </a:solidFill>
                <a:latin typeface="Times New Roman" panose="02020603050405020304" pitchFamily="18" charset="0"/>
                <a:cs typeface="Times New Roman" panose="02020603050405020304" pitchFamily="18" charset="0"/>
              </a:rPr>
              <a:t>Prof. M. </a:t>
            </a:r>
            <a:r>
              <a:rPr lang="en-US" sz="2800" b="1" dirty="0" err="1">
                <a:solidFill>
                  <a:srgbClr val="FFF7F3"/>
                </a:solidFill>
                <a:latin typeface="Times New Roman" panose="02020603050405020304" pitchFamily="18" charset="0"/>
                <a:cs typeface="Times New Roman" panose="02020603050405020304" pitchFamily="18" charset="0"/>
              </a:rPr>
              <a:t>Alexandrova</a:t>
            </a:r>
            <a:r>
              <a:rPr lang="en-US" sz="2800" b="1" dirty="0">
                <a:solidFill>
                  <a:srgbClr val="FFF7F3"/>
                </a:solidFill>
                <a:latin typeface="Times New Roman" panose="02020603050405020304" pitchFamily="18" charset="0"/>
                <a:cs typeface="Times New Roman" panose="02020603050405020304" pitchFamily="18" charset="0"/>
              </a:rPr>
              <a:t>, DSc</a:t>
            </a:r>
            <a:endParaRPr lang="bg-BG" sz="2800" b="1" dirty="0">
              <a:solidFill>
                <a:srgbClr val="FFF7F3"/>
              </a:solidFill>
              <a:latin typeface="Times New Roman" panose="02020603050405020304" pitchFamily="18" charset="0"/>
              <a:cs typeface="Times New Roman" panose="02020603050405020304" pitchFamily="18" charset="0"/>
            </a:endParaRPr>
          </a:p>
        </p:txBody>
      </p:sp>
      <p:cxnSp>
        <p:nvCxnSpPr>
          <p:cNvPr id="13" name="Straight Connector 12"/>
          <p:cNvCxnSpPr/>
          <p:nvPr/>
        </p:nvCxnSpPr>
        <p:spPr>
          <a:xfrm>
            <a:off x="2483768" y="6146140"/>
            <a:ext cx="42376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body" idx="1"/>
          </p:nvPr>
        </p:nvSpPr>
        <p:spPr>
          <a:xfrm>
            <a:off x="107950" y="-26988"/>
            <a:ext cx="8785225" cy="6669088"/>
          </a:xfrm>
        </p:spPr>
        <p:txBody>
          <a:bodyPr/>
          <a:lstStyle/>
          <a:p>
            <a:pPr eaLnBrk="1" hangingPunct="1">
              <a:defRPr/>
            </a:pPr>
            <a:r>
              <a:rPr lang="en-US" sz="2600" dirty="0" smtClean="0">
                <a:latin typeface="Times New Roman" pitchFamily="18" charset="0"/>
              </a:rPr>
              <a:t>O</a:t>
            </a:r>
            <a:r>
              <a:rPr lang="en-US" sz="2600" baseline="-25000" dirty="0" smtClean="0">
                <a:latin typeface="Times New Roman" pitchFamily="18" charset="0"/>
              </a:rPr>
              <a:t>2</a:t>
            </a:r>
            <a:r>
              <a:rPr lang="en-US" sz="2600" baseline="30000" dirty="0" smtClean="0">
                <a:latin typeface="Times New Roman" pitchFamily="18" charset="0"/>
                <a:sym typeface="Symbol" pitchFamily="18" charset="2"/>
              </a:rPr>
              <a:t></a:t>
            </a:r>
            <a:r>
              <a:rPr lang="en-US" sz="2600" baseline="30000" dirty="0" smtClean="0">
                <a:latin typeface="Times New Roman" pitchFamily="18" charset="0"/>
              </a:rPr>
              <a:t>-</a:t>
            </a:r>
            <a:r>
              <a:rPr lang="en-US" sz="2600" dirty="0" smtClean="0">
                <a:latin typeface="Times New Roman" pitchFamily="18" charset="0"/>
              </a:rPr>
              <a:t> also serves </a:t>
            </a:r>
            <a:r>
              <a:rPr lang="en-US" sz="2600" dirty="0" smtClean="0">
                <a:solidFill>
                  <a:srgbClr val="FFFF00"/>
                </a:solidFill>
                <a:latin typeface="Times New Roman" pitchFamily="18" charset="0"/>
              </a:rPr>
              <a:t>useful purposes </a:t>
            </a:r>
            <a:r>
              <a:rPr lang="en-US" sz="2600" dirty="0" smtClean="0">
                <a:latin typeface="Times New Roman" pitchFamily="18" charset="0"/>
              </a:rPr>
              <a:t>in the human body. Lymphocytes and fibroblasts may constantly generate small amounts of </a:t>
            </a:r>
            <a:r>
              <a:rPr lang="en-US" sz="2600" dirty="0" smtClean="0">
                <a:solidFill>
                  <a:srgbClr val="FFFF00"/>
                </a:solidFill>
                <a:latin typeface="Times New Roman" pitchFamily="18" charset="0"/>
              </a:rPr>
              <a:t>O</a:t>
            </a:r>
            <a:r>
              <a:rPr lang="en-US" sz="2600" baseline="-25000" dirty="0" smtClean="0">
                <a:solidFill>
                  <a:srgbClr val="FFFF00"/>
                </a:solidFill>
                <a:latin typeface="Times New Roman" pitchFamily="18" charset="0"/>
              </a:rPr>
              <a:t>2</a:t>
            </a:r>
            <a:r>
              <a:rPr lang="en-US" sz="2600" baseline="30000" dirty="0" smtClean="0">
                <a:solidFill>
                  <a:srgbClr val="FFFF00"/>
                </a:solidFill>
                <a:latin typeface="Times New Roman" pitchFamily="18" charset="0"/>
                <a:sym typeface="Symbol" pitchFamily="18" charset="2"/>
              </a:rPr>
              <a:t></a:t>
            </a:r>
            <a:r>
              <a:rPr lang="en-US" sz="2600" baseline="30000" dirty="0" smtClean="0">
                <a:solidFill>
                  <a:srgbClr val="FFFF00"/>
                </a:solidFill>
                <a:latin typeface="Times New Roman" pitchFamily="18" charset="0"/>
              </a:rPr>
              <a:t>-</a:t>
            </a:r>
            <a:r>
              <a:rPr lang="en-US" sz="2600" dirty="0" smtClean="0">
                <a:solidFill>
                  <a:srgbClr val="FFFF00"/>
                </a:solidFill>
                <a:latin typeface="Times New Roman" pitchFamily="18" charset="0"/>
              </a:rPr>
              <a:t> as growth regulators</a:t>
            </a:r>
            <a:r>
              <a:rPr lang="en-US" sz="2600" dirty="0" smtClean="0">
                <a:latin typeface="Times New Roman" pitchFamily="18" charset="0"/>
              </a:rPr>
              <a:t>.</a:t>
            </a:r>
          </a:p>
          <a:p>
            <a:pPr eaLnBrk="1" hangingPunct="1">
              <a:spcBef>
                <a:spcPts val="2400"/>
              </a:spcBef>
              <a:defRPr/>
            </a:pPr>
            <a:r>
              <a:rPr lang="en-US" sz="2600" dirty="0" smtClean="0">
                <a:latin typeface="Times New Roman" pitchFamily="18" charset="0"/>
              </a:rPr>
              <a:t>The human body is equipped with an arsenal of </a:t>
            </a:r>
            <a:r>
              <a:rPr lang="en-US" sz="2600" dirty="0" smtClean="0">
                <a:solidFill>
                  <a:srgbClr val="FFFF00"/>
                </a:solidFill>
                <a:latin typeface="Times New Roman" pitchFamily="18" charset="0"/>
              </a:rPr>
              <a:t>phagocytic cells </a:t>
            </a:r>
            <a:r>
              <a:rPr lang="en-US" sz="2600" dirty="0" smtClean="0">
                <a:latin typeface="Times New Roman" pitchFamily="18" charset="0"/>
              </a:rPr>
              <a:t>(neutrophils, monocytes, </a:t>
            </a:r>
            <a:r>
              <a:rPr lang="en-US" sz="2600" dirty="0">
                <a:latin typeface="Times New Roman" pitchFamily="18" charset="0"/>
              </a:rPr>
              <a:t>m</a:t>
            </a:r>
            <a:r>
              <a:rPr lang="en-US" sz="2600" dirty="0" smtClean="0">
                <a:latin typeface="Times New Roman" pitchFamily="18" charset="0"/>
              </a:rPr>
              <a:t>acrophages, </a:t>
            </a:r>
            <a:r>
              <a:rPr lang="en-US" sz="2600" dirty="0" err="1" smtClean="0">
                <a:latin typeface="Times New Roman" pitchFamily="18" charset="0"/>
              </a:rPr>
              <a:t>eosinophils</a:t>
            </a:r>
            <a:r>
              <a:rPr lang="en-US" sz="2600" dirty="0" smtClean="0">
                <a:latin typeface="Times New Roman" pitchFamily="18" charset="0"/>
              </a:rPr>
              <a:t>) that function to recognize, engulf, and destroy foreign material, such as bacteria and viruses. When phagocytes come into contact with unwanted material, an enzyme (NADPH-dependent superoxide synthase) in the cell membrane becomes activated and produces large quantities of O</a:t>
            </a:r>
            <a:r>
              <a:rPr lang="en-US" sz="2600" baseline="-25000" dirty="0" smtClean="0">
                <a:latin typeface="Times New Roman" pitchFamily="18" charset="0"/>
              </a:rPr>
              <a:t>2</a:t>
            </a:r>
            <a:r>
              <a:rPr lang="en-US" sz="2600" baseline="30000" dirty="0" smtClean="0">
                <a:latin typeface="Times New Roman" pitchFamily="18" charset="0"/>
                <a:sym typeface="Symbol" pitchFamily="18" charset="2"/>
              </a:rPr>
              <a:t></a:t>
            </a:r>
            <a:r>
              <a:rPr lang="en-US" sz="2600" baseline="30000" dirty="0" smtClean="0">
                <a:latin typeface="Times New Roman" pitchFamily="18" charset="0"/>
              </a:rPr>
              <a:t>-</a:t>
            </a:r>
            <a:r>
              <a:rPr lang="en-US" sz="2600" dirty="0" smtClean="0">
                <a:latin typeface="Times New Roman" pitchFamily="18" charset="0"/>
              </a:rPr>
              <a:t> </a:t>
            </a:r>
            <a:r>
              <a:rPr lang="en-US" sz="2600" b="1" i="1" dirty="0" smtClean="0">
                <a:latin typeface="Times New Roman" pitchFamily="18" charset="0"/>
              </a:rPr>
              <a:t>. </a:t>
            </a:r>
            <a:r>
              <a:rPr lang="en-US" sz="2600" dirty="0" smtClean="0">
                <a:latin typeface="Times New Roman" pitchFamily="18" charset="0"/>
              </a:rPr>
              <a:t>The</a:t>
            </a:r>
            <a:r>
              <a:rPr lang="en-US" sz="2600" b="1" i="1" dirty="0" smtClean="0">
                <a:latin typeface="Times New Roman" pitchFamily="18" charset="0"/>
              </a:rPr>
              <a:t> </a:t>
            </a:r>
            <a:r>
              <a:rPr lang="en-US" sz="2600" dirty="0" smtClean="0">
                <a:latin typeface="Times New Roman" pitchFamily="18" charset="0"/>
              </a:rPr>
              <a:t>O</a:t>
            </a:r>
            <a:r>
              <a:rPr lang="en-US" sz="2600" baseline="-25000" dirty="0" smtClean="0">
                <a:latin typeface="Times New Roman" pitchFamily="18" charset="0"/>
              </a:rPr>
              <a:t>2</a:t>
            </a:r>
            <a:r>
              <a:rPr lang="en-US" sz="2600" baseline="30000" dirty="0" smtClean="0">
                <a:latin typeface="Times New Roman" pitchFamily="18" charset="0"/>
                <a:sym typeface="Symbol" pitchFamily="18" charset="2"/>
              </a:rPr>
              <a:t></a:t>
            </a:r>
            <a:r>
              <a:rPr lang="en-US" sz="2600" baseline="30000" dirty="0" smtClean="0">
                <a:latin typeface="Times New Roman" pitchFamily="18" charset="0"/>
              </a:rPr>
              <a:t>-</a:t>
            </a:r>
            <a:r>
              <a:rPr lang="en-US" sz="2600" i="1" dirty="0" smtClean="0">
                <a:latin typeface="Times New Roman" pitchFamily="18" charset="0"/>
              </a:rPr>
              <a:t> </a:t>
            </a:r>
            <a:r>
              <a:rPr lang="en-US" sz="2600" dirty="0" smtClean="0">
                <a:latin typeface="Times New Roman" pitchFamily="18" charset="0"/>
              </a:rPr>
              <a:t>participates in the mechanism by which engulfed bacteria are killed. </a:t>
            </a:r>
          </a:p>
          <a:p>
            <a:pPr eaLnBrk="1" hangingPunct="1">
              <a:spcBef>
                <a:spcPts val="2400"/>
              </a:spcBef>
              <a:defRPr/>
            </a:pPr>
            <a:r>
              <a:rPr lang="en-US" sz="2600" dirty="0" smtClean="0">
                <a:latin typeface="Times New Roman" pitchFamily="18" charset="0"/>
              </a:rPr>
              <a:t>In </a:t>
            </a:r>
            <a:r>
              <a:rPr lang="en-US" sz="2600" dirty="0" smtClean="0">
                <a:solidFill>
                  <a:srgbClr val="FFFF00"/>
                </a:solidFill>
                <a:latin typeface="Times New Roman" pitchFamily="18" charset="0"/>
              </a:rPr>
              <a:t>chronic  disease</a:t>
            </a:r>
            <a:r>
              <a:rPr lang="en-US" sz="2600" dirty="0" smtClean="0">
                <a:latin typeface="Times New Roman" pitchFamily="18" charset="0"/>
              </a:rPr>
              <a:t>, an inborn defect in one of the components of superoxide synthase renders the enzyme ineffective, so that certain strains of engulfed bacteria are not efficiently killed. </a:t>
            </a:r>
            <a:endParaRPr lang="bg-BG" sz="2600" dirty="0" smtClean="0">
              <a:latin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body" idx="1"/>
          </p:nvPr>
        </p:nvSpPr>
        <p:spPr>
          <a:xfrm>
            <a:off x="0" y="188913"/>
            <a:ext cx="9001125" cy="6669087"/>
          </a:xfrm>
        </p:spPr>
        <p:txBody>
          <a:bodyPr/>
          <a:lstStyle/>
          <a:p>
            <a:pPr indent="381000" algn="just" eaLnBrk="1" hangingPunct="1">
              <a:buFont typeface="Wingdings" pitchFamily="2" charset="2"/>
              <a:buNone/>
              <a:defRPr/>
            </a:pPr>
            <a:r>
              <a:rPr lang="en-US" sz="2800" dirty="0" smtClean="0">
                <a:latin typeface="Times New Roman" pitchFamily="18" charset="0"/>
              </a:rPr>
              <a:t>Production of free radicals by phagocytes is useful in killing foreign organisms, but it also </a:t>
            </a:r>
            <a:r>
              <a:rPr lang="en-US" sz="2800" dirty="0" smtClean="0">
                <a:solidFill>
                  <a:srgbClr val="FFFF00"/>
                </a:solidFill>
                <a:latin typeface="Times New Roman" pitchFamily="18" charset="0"/>
              </a:rPr>
              <a:t>can do harm to the phagocyte </a:t>
            </a:r>
            <a:r>
              <a:rPr lang="en-US" sz="2800" dirty="0" smtClean="0">
                <a:latin typeface="Times New Roman" pitchFamily="18" charset="0"/>
              </a:rPr>
              <a:t>and to the surrounding tissues. In some human diseases </a:t>
            </a:r>
            <a:r>
              <a:rPr lang="en-US" sz="2800" dirty="0" smtClean="0">
                <a:solidFill>
                  <a:srgbClr val="FFFF00"/>
                </a:solidFill>
                <a:latin typeface="Times New Roman" pitchFamily="18" charset="0"/>
              </a:rPr>
              <a:t>the harm outweighs the good</a:t>
            </a:r>
            <a:r>
              <a:rPr lang="en-US" sz="2800" dirty="0" smtClean="0">
                <a:latin typeface="Times New Roman" pitchFamily="18" charset="0"/>
              </a:rPr>
              <a:t>. </a:t>
            </a:r>
          </a:p>
          <a:p>
            <a:pPr indent="381000" algn="just" eaLnBrk="1" hangingPunct="1">
              <a:spcBef>
                <a:spcPts val="1200"/>
              </a:spcBef>
              <a:buFont typeface="Wingdings" pitchFamily="2" charset="2"/>
              <a:buNone/>
              <a:defRPr/>
            </a:pPr>
            <a:r>
              <a:rPr lang="en-US" sz="2800" dirty="0" smtClean="0">
                <a:latin typeface="Times New Roman" pitchFamily="18" charset="0"/>
              </a:rPr>
              <a:t>E.g., the inflamed joints of patients with </a:t>
            </a:r>
            <a:r>
              <a:rPr lang="en-US" sz="2800" dirty="0" smtClean="0">
                <a:solidFill>
                  <a:srgbClr val="FFFF00"/>
                </a:solidFill>
                <a:latin typeface="Times New Roman" pitchFamily="18" charset="0"/>
              </a:rPr>
              <a:t>rheumatoid arthritis </a:t>
            </a:r>
            <a:r>
              <a:rPr lang="en-US" sz="2800" dirty="0" smtClean="0">
                <a:latin typeface="Times New Roman" pitchFamily="18" charset="0"/>
              </a:rPr>
              <a:t>contain many activated phagocytes. Overproduction of O</a:t>
            </a:r>
            <a:r>
              <a:rPr lang="en-US" sz="2800" baseline="-25000" dirty="0" smtClean="0">
                <a:latin typeface="Times New Roman" pitchFamily="18" charset="0"/>
              </a:rPr>
              <a:t>2</a:t>
            </a:r>
            <a:r>
              <a:rPr lang="en-US" sz="2800" baseline="30000" dirty="0" smtClean="0">
                <a:latin typeface="Times New Roman" pitchFamily="18" charset="0"/>
                <a:sym typeface="Symbol" pitchFamily="18" charset="2"/>
              </a:rPr>
              <a:t></a:t>
            </a:r>
            <a:r>
              <a:rPr lang="en-US" sz="2800" baseline="30000" dirty="0" smtClean="0">
                <a:latin typeface="Times New Roman" pitchFamily="18" charset="0"/>
              </a:rPr>
              <a:t>-</a:t>
            </a:r>
            <a:r>
              <a:rPr lang="en-US" sz="2800" dirty="0" smtClean="0">
                <a:latin typeface="Times New Roman" pitchFamily="18" charset="0"/>
              </a:rPr>
              <a:t> and other ROS contributes </a:t>
            </a:r>
            <a:r>
              <a:rPr lang="en-US" sz="2800" u="sng" dirty="0" smtClean="0">
                <a:latin typeface="Times New Roman" pitchFamily="18" charset="0"/>
              </a:rPr>
              <a:t>to tissue injury in the inflamed joint</a:t>
            </a:r>
            <a:r>
              <a:rPr lang="en-US" sz="2800" dirty="0" smtClean="0">
                <a:latin typeface="Times New Roman" pitchFamily="18" charset="0"/>
              </a:rPr>
              <a:t>. </a:t>
            </a:r>
          </a:p>
          <a:p>
            <a:pPr indent="381000" algn="just" eaLnBrk="1" hangingPunct="1">
              <a:spcBef>
                <a:spcPts val="1200"/>
              </a:spcBef>
              <a:buFont typeface="Wingdings" pitchFamily="2" charset="2"/>
              <a:buNone/>
              <a:defRPr/>
            </a:pPr>
            <a:r>
              <a:rPr lang="en-US" sz="2800" dirty="0" smtClean="0">
                <a:latin typeface="Times New Roman" pitchFamily="18" charset="0"/>
              </a:rPr>
              <a:t>In patients with </a:t>
            </a:r>
            <a:r>
              <a:rPr lang="en-US" sz="2800" dirty="0" smtClean="0">
                <a:solidFill>
                  <a:srgbClr val="FFFF00"/>
                </a:solidFill>
                <a:latin typeface="Times New Roman" pitchFamily="18" charset="0"/>
              </a:rPr>
              <a:t>ulcerative colitis</a:t>
            </a:r>
            <a:r>
              <a:rPr lang="en-US" sz="2800" dirty="0" smtClean="0">
                <a:latin typeface="Times New Roman" pitchFamily="18" charset="0"/>
              </a:rPr>
              <a:t>, the excess free-radical production by phagocytic cells in the chronically inflamed bowel may contribute </a:t>
            </a:r>
            <a:r>
              <a:rPr lang="en-US" sz="2800" u="sng" dirty="0" smtClean="0">
                <a:latin typeface="Times New Roman" pitchFamily="18" charset="0"/>
              </a:rPr>
              <a:t>to the increased risk of colon cancer</a:t>
            </a:r>
            <a:r>
              <a:rPr lang="en-US" sz="2800" dirty="0" smtClean="0">
                <a:latin typeface="Times New Roman" pitchFamily="18" charset="0"/>
              </a:rPr>
              <a:t>.</a:t>
            </a:r>
          </a:p>
          <a:p>
            <a:pPr indent="381000" algn="just" eaLnBrk="1" hangingPunct="1">
              <a:spcBef>
                <a:spcPts val="1200"/>
              </a:spcBef>
              <a:buFont typeface="Wingdings" pitchFamily="2" charset="2"/>
              <a:buNone/>
              <a:defRPr/>
            </a:pPr>
            <a:r>
              <a:rPr lang="en-US" sz="2800" dirty="0" smtClean="0">
                <a:latin typeface="Times New Roman" pitchFamily="18" charset="0"/>
              </a:rPr>
              <a:t>In some forms of </a:t>
            </a:r>
            <a:r>
              <a:rPr lang="en-US" sz="2800" dirty="0" smtClean="0">
                <a:solidFill>
                  <a:srgbClr val="FFFF00"/>
                </a:solidFill>
                <a:latin typeface="Times New Roman" pitchFamily="18" charset="0"/>
              </a:rPr>
              <a:t>adult respiratory distress syndrome</a:t>
            </a:r>
            <a:r>
              <a:rPr lang="en-US" sz="2800" dirty="0" smtClean="0">
                <a:latin typeface="Times New Roman" pitchFamily="18" charset="0"/>
              </a:rPr>
              <a:t>, excessive infiltration and activation of neutrophils may contribute </a:t>
            </a:r>
            <a:r>
              <a:rPr lang="en-US" sz="2800" u="sng" dirty="0" smtClean="0">
                <a:latin typeface="Times New Roman" pitchFamily="18" charset="0"/>
              </a:rPr>
              <a:t>to severe lung injury</a:t>
            </a:r>
            <a:r>
              <a:rPr lang="en-US" sz="2800" dirty="0" smtClean="0">
                <a:latin typeface="Times New Roman" pitchFamily="18" charset="0"/>
              </a:rPr>
              <a:t>.</a:t>
            </a:r>
            <a:endParaRPr lang="bg-BG" sz="2800" dirty="0" smtClean="0">
              <a:latin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body" idx="1"/>
          </p:nvPr>
        </p:nvSpPr>
        <p:spPr>
          <a:xfrm>
            <a:off x="395288" y="404813"/>
            <a:ext cx="8137525" cy="6669087"/>
          </a:xfrm>
        </p:spPr>
        <p:txBody>
          <a:bodyPr/>
          <a:lstStyle/>
          <a:p>
            <a:pPr algn="just" eaLnBrk="1" hangingPunct="1">
              <a:buFont typeface="Wingdings" pitchFamily="2" charset="2"/>
              <a:buNone/>
              <a:defRPr/>
            </a:pPr>
            <a:r>
              <a:rPr lang="en-US" sz="2800" dirty="0" smtClean="0">
                <a:latin typeface="Times New Roman" pitchFamily="18" charset="0"/>
              </a:rPr>
              <a:t>   Human cells also form hydrogen peroxide by additional mechanisms such as </a:t>
            </a:r>
            <a:r>
              <a:rPr lang="en-US" sz="2800" dirty="0" smtClean="0">
                <a:solidFill>
                  <a:srgbClr val="FFFF00"/>
                </a:solidFill>
                <a:latin typeface="Times New Roman" pitchFamily="18" charset="0"/>
              </a:rPr>
              <a:t>oxidation of certain amino acids in peroxisomes</a:t>
            </a:r>
            <a:r>
              <a:rPr lang="en-US" sz="2800" dirty="0" smtClean="0">
                <a:latin typeface="Times New Roman" pitchFamily="18" charset="0"/>
              </a:rPr>
              <a:t>. </a:t>
            </a:r>
          </a:p>
          <a:p>
            <a:pPr indent="379413" algn="just" eaLnBrk="1" hangingPunct="1">
              <a:buFont typeface="Wingdings" pitchFamily="2" charset="2"/>
              <a:buNone/>
              <a:defRPr/>
            </a:pPr>
            <a:endParaRPr lang="en-US" sz="2800" dirty="0" smtClean="0">
              <a:latin typeface="Times New Roman" pitchFamily="18" charset="0"/>
            </a:endParaRPr>
          </a:p>
          <a:p>
            <a:pPr indent="379413" algn="just" eaLnBrk="1" hangingPunct="1">
              <a:buFont typeface="Wingdings" pitchFamily="2" charset="2"/>
              <a:buNone/>
              <a:defRPr/>
            </a:pPr>
            <a:r>
              <a:rPr lang="en-US" sz="2800" dirty="0" smtClean="0">
                <a:latin typeface="Times New Roman" pitchFamily="18" charset="0"/>
              </a:rPr>
              <a:t>Like O</a:t>
            </a:r>
            <a:r>
              <a:rPr lang="en-US" sz="2800" baseline="-25000" dirty="0" smtClean="0">
                <a:latin typeface="Times New Roman" pitchFamily="18" charset="0"/>
              </a:rPr>
              <a:t>2</a:t>
            </a:r>
            <a:r>
              <a:rPr lang="en-US" sz="2800" baseline="30000" dirty="0" smtClean="0">
                <a:latin typeface="Times New Roman" pitchFamily="18" charset="0"/>
                <a:sym typeface="Symbol" pitchFamily="18" charset="2"/>
              </a:rPr>
              <a:t></a:t>
            </a:r>
            <a:r>
              <a:rPr lang="en-US" sz="2800" baseline="30000" dirty="0" smtClean="0">
                <a:latin typeface="Times New Roman" pitchFamily="18" charset="0"/>
              </a:rPr>
              <a:t>-</a:t>
            </a:r>
            <a:r>
              <a:rPr lang="en-US" sz="2800" dirty="0" smtClean="0">
                <a:latin typeface="Times New Roman" pitchFamily="18" charset="0"/>
              </a:rPr>
              <a:t>, H</a:t>
            </a:r>
            <a:r>
              <a:rPr lang="en-US" sz="2800" baseline="-25000" dirty="0" smtClean="0">
                <a:latin typeface="Times New Roman" pitchFamily="18" charset="0"/>
              </a:rPr>
              <a:t>2</a:t>
            </a:r>
            <a:r>
              <a:rPr lang="en-US" sz="2800" dirty="0" smtClean="0">
                <a:latin typeface="Times New Roman" pitchFamily="18" charset="0"/>
              </a:rPr>
              <a:t>O</a:t>
            </a:r>
            <a:r>
              <a:rPr lang="en-US" sz="2800" baseline="-25000" dirty="0" smtClean="0">
                <a:latin typeface="Times New Roman" pitchFamily="18" charset="0"/>
              </a:rPr>
              <a:t>2</a:t>
            </a:r>
            <a:r>
              <a:rPr lang="en-US" sz="2800" dirty="0" smtClean="0">
                <a:latin typeface="Times New Roman" pitchFamily="18" charset="0"/>
              </a:rPr>
              <a:t> is fairly unreactive. The danger comes when both O</a:t>
            </a:r>
            <a:r>
              <a:rPr lang="en-US" sz="2800" baseline="-25000" dirty="0" smtClean="0">
                <a:latin typeface="Times New Roman" pitchFamily="18" charset="0"/>
              </a:rPr>
              <a:t>2</a:t>
            </a:r>
            <a:r>
              <a:rPr lang="en-US" sz="2800" baseline="30000" dirty="0" smtClean="0">
                <a:latin typeface="Times New Roman" pitchFamily="18" charset="0"/>
                <a:sym typeface="Symbol" pitchFamily="18" charset="2"/>
              </a:rPr>
              <a:t></a:t>
            </a:r>
            <a:r>
              <a:rPr lang="en-US" sz="2800" baseline="30000" dirty="0" smtClean="0">
                <a:latin typeface="Times New Roman" pitchFamily="18" charset="0"/>
              </a:rPr>
              <a:t>-</a:t>
            </a:r>
            <a:r>
              <a:rPr lang="en-US" sz="2800" dirty="0" smtClean="0">
                <a:latin typeface="Times New Roman" pitchFamily="18" charset="0"/>
              </a:rPr>
              <a:t> and H</a:t>
            </a:r>
            <a:r>
              <a:rPr lang="en-US" sz="2800" baseline="-25000" dirty="0" smtClean="0">
                <a:latin typeface="Times New Roman" pitchFamily="18" charset="0"/>
              </a:rPr>
              <a:t>2</a:t>
            </a:r>
            <a:r>
              <a:rPr lang="en-US" sz="2800" dirty="0" smtClean="0">
                <a:latin typeface="Times New Roman" pitchFamily="18" charset="0"/>
              </a:rPr>
              <a:t>O</a:t>
            </a:r>
            <a:r>
              <a:rPr lang="en-US" sz="2800" baseline="-25000" dirty="0" smtClean="0">
                <a:latin typeface="Times New Roman" pitchFamily="18" charset="0"/>
              </a:rPr>
              <a:t>2</a:t>
            </a:r>
            <a:r>
              <a:rPr lang="en-US" sz="2800" dirty="0" smtClean="0">
                <a:latin typeface="Times New Roman" pitchFamily="18" charset="0"/>
              </a:rPr>
              <a:t> interact with iron or copper ions, producing both </a:t>
            </a:r>
            <a:r>
              <a:rPr lang="en-US" sz="2800" baseline="30000" dirty="0" smtClean="0">
                <a:latin typeface="Times New Roman" pitchFamily="18" charset="0"/>
                <a:sym typeface="Symbol" pitchFamily="18" charset="2"/>
              </a:rPr>
              <a:t></a:t>
            </a:r>
            <a:r>
              <a:rPr lang="en-US" sz="2800" dirty="0" smtClean="0">
                <a:latin typeface="Times New Roman" pitchFamily="18" charset="0"/>
              </a:rPr>
              <a:t>O</a:t>
            </a:r>
            <a:r>
              <a:rPr lang="en-US" sz="2800" dirty="0">
                <a:latin typeface="Times New Roman" pitchFamily="18" charset="0"/>
              </a:rPr>
              <a:t>H</a:t>
            </a:r>
            <a:r>
              <a:rPr lang="en-US" sz="2800" dirty="0" smtClean="0">
                <a:latin typeface="Times New Roman" pitchFamily="18" charset="0"/>
              </a:rPr>
              <a:t> and other dangerous species.</a:t>
            </a:r>
            <a:r>
              <a:rPr lang="bg-BG" sz="2800" dirty="0" smtClean="0">
                <a:latin typeface="Times New Roman" pitchFamily="18" charset="0"/>
              </a:rPr>
              <a:t> </a:t>
            </a:r>
            <a:endParaRPr lang="en-US" sz="2800" dirty="0" smtClean="0">
              <a:latin typeface="Times New Roman" pitchFamily="18" charset="0"/>
            </a:endParaRPr>
          </a:p>
          <a:p>
            <a:pPr algn="just" eaLnBrk="1" hangingPunct="1">
              <a:buFont typeface="Wingdings" pitchFamily="2" charset="2"/>
              <a:buNone/>
              <a:defRPr/>
            </a:pPr>
            <a:r>
              <a:rPr lang="en-US" sz="2800" dirty="0" smtClean="0">
                <a:latin typeface="Times New Roman" pitchFamily="18" charset="0"/>
              </a:rPr>
              <a:t>    </a:t>
            </a:r>
          </a:p>
          <a:p>
            <a:pPr indent="379413" algn="just" eaLnBrk="1" hangingPunct="1">
              <a:buFont typeface="Wingdings" pitchFamily="2" charset="2"/>
              <a:buNone/>
              <a:defRPr/>
            </a:pPr>
            <a:r>
              <a:rPr lang="en-US" sz="2800" dirty="0" smtClean="0">
                <a:latin typeface="Times New Roman" pitchFamily="18" charset="0"/>
              </a:rPr>
              <a:t>Comparable reactions can be written in which H</a:t>
            </a:r>
            <a:r>
              <a:rPr lang="en-US" sz="2800" baseline="-25000" dirty="0" smtClean="0">
                <a:latin typeface="Times New Roman" pitchFamily="18" charset="0"/>
              </a:rPr>
              <a:t>2</a:t>
            </a:r>
            <a:r>
              <a:rPr lang="en-US" sz="2800" dirty="0" smtClean="0">
                <a:latin typeface="Times New Roman" pitchFamily="18" charset="0"/>
              </a:rPr>
              <a:t>O</a:t>
            </a:r>
            <a:r>
              <a:rPr lang="en-US" sz="2800" baseline="-25000" dirty="0" smtClean="0">
                <a:latin typeface="Times New Roman" pitchFamily="18" charset="0"/>
              </a:rPr>
              <a:t>2</a:t>
            </a:r>
            <a:r>
              <a:rPr lang="en-US" sz="2800" dirty="0" smtClean="0">
                <a:latin typeface="Times New Roman" pitchFamily="18" charset="0"/>
              </a:rPr>
              <a:t> reacts with cuprous (Cu</a:t>
            </a:r>
            <a:r>
              <a:rPr lang="en-US" sz="2800" baseline="30000" dirty="0" smtClean="0">
                <a:latin typeface="Times New Roman" pitchFamily="18" charset="0"/>
              </a:rPr>
              <a:t>+</a:t>
            </a:r>
            <a:r>
              <a:rPr lang="en-US" sz="2800" dirty="0" smtClean="0">
                <a:latin typeface="Times New Roman" pitchFamily="18" charset="0"/>
              </a:rPr>
              <a:t>) ion to give </a:t>
            </a:r>
            <a:r>
              <a:rPr lang="en-US" sz="2800" baseline="30000" dirty="0">
                <a:latin typeface="Times New Roman" pitchFamily="18" charset="0"/>
                <a:sym typeface="Symbol" pitchFamily="18" charset="2"/>
              </a:rPr>
              <a:t></a:t>
            </a:r>
            <a:r>
              <a:rPr lang="en-US" sz="2800" dirty="0">
                <a:latin typeface="Times New Roman" pitchFamily="18" charset="0"/>
              </a:rPr>
              <a:t>OH </a:t>
            </a:r>
            <a:r>
              <a:rPr lang="en-US" sz="2800" dirty="0" smtClean="0">
                <a:latin typeface="Times New Roman" pitchFamily="18" charset="0"/>
              </a:rPr>
              <a:t>, and O</a:t>
            </a:r>
            <a:r>
              <a:rPr lang="en-US" sz="2800" baseline="-25000" dirty="0" smtClean="0">
                <a:latin typeface="Times New Roman" pitchFamily="18" charset="0"/>
              </a:rPr>
              <a:t>2</a:t>
            </a:r>
            <a:r>
              <a:rPr lang="en-US" sz="2800" baseline="30000" dirty="0" smtClean="0">
                <a:latin typeface="Times New Roman" pitchFamily="18" charset="0"/>
                <a:sym typeface="Symbol" pitchFamily="18" charset="2"/>
              </a:rPr>
              <a:t></a:t>
            </a:r>
            <a:r>
              <a:rPr lang="en-US" sz="2800" baseline="30000" dirty="0" smtClean="0">
                <a:latin typeface="Times New Roman" pitchFamily="18" charset="0"/>
              </a:rPr>
              <a:t>-</a:t>
            </a:r>
            <a:r>
              <a:rPr lang="en-US" sz="2800" dirty="0" smtClean="0">
                <a:latin typeface="Times New Roman" pitchFamily="18" charset="0"/>
              </a:rPr>
              <a:t>  reduces cupric (Cu</a:t>
            </a:r>
            <a:r>
              <a:rPr lang="en-US" sz="2800" baseline="30000" dirty="0" smtClean="0">
                <a:latin typeface="Times New Roman" pitchFamily="18" charset="0"/>
              </a:rPr>
              <a:t>2+</a:t>
            </a:r>
            <a:r>
              <a:rPr lang="en-US" sz="2800" dirty="0" smtClean="0">
                <a:latin typeface="Times New Roman" pitchFamily="18" charset="0"/>
              </a:rPr>
              <a:t>) ion  to  Cu</a:t>
            </a:r>
            <a:r>
              <a:rPr lang="en-US" sz="2800" baseline="30000" dirty="0" smtClean="0">
                <a:latin typeface="Times New Roman" pitchFamily="18" charset="0"/>
              </a:rPr>
              <a:t>+</a:t>
            </a:r>
            <a:r>
              <a:rPr lang="en-US" sz="2800" dirty="0" smtClean="0">
                <a:latin typeface="Times New Roman" pitchFamily="18" charset="0"/>
              </a:rPr>
              <a:t>. </a:t>
            </a:r>
            <a:endParaRPr lang="bg-BG" sz="2800" dirty="0" smtClean="0">
              <a:latin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rrowheads="1"/>
          </p:cNvSpPr>
          <p:nvPr>
            <p:ph type="title"/>
          </p:nvPr>
        </p:nvSpPr>
        <p:spPr>
          <a:xfrm>
            <a:off x="468313" y="-315913"/>
            <a:ext cx="8229600" cy="1143001"/>
          </a:xfrm>
        </p:spPr>
        <p:txBody>
          <a:bodyPr/>
          <a:lstStyle/>
          <a:p>
            <a:pPr eaLnBrk="1" hangingPunct="1">
              <a:defRPr/>
            </a:pPr>
            <a:r>
              <a:rPr lang="en-US" sz="3600" smtClean="0">
                <a:solidFill>
                  <a:schemeClr val="tx1"/>
                </a:solidFill>
              </a:rPr>
              <a:t>Lipid Peroxidation</a:t>
            </a:r>
            <a:r>
              <a:rPr lang="bg-BG" smtClean="0">
                <a:solidFill>
                  <a:schemeClr val="tx1"/>
                </a:solidFill>
              </a:rPr>
              <a:t> </a:t>
            </a:r>
          </a:p>
        </p:txBody>
      </p:sp>
      <p:sp>
        <p:nvSpPr>
          <p:cNvPr id="52227" name="Rectangle 3"/>
          <p:cNvSpPr>
            <a:spLocks noGrp="1" noChangeArrowheads="1"/>
          </p:cNvSpPr>
          <p:nvPr>
            <p:ph type="body" idx="1"/>
          </p:nvPr>
        </p:nvSpPr>
        <p:spPr>
          <a:xfrm>
            <a:off x="0" y="576263"/>
            <a:ext cx="8964613" cy="6237287"/>
          </a:xfrm>
        </p:spPr>
        <p:txBody>
          <a:bodyPr/>
          <a:lstStyle/>
          <a:p>
            <a:pPr indent="379413" eaLnBrk="1" hangingPunct="1">
              <a:spcBef>
                <a:spcPts val="1800"/>
              </a:spcBef>
              <a:buFont typeface="Wingdings" pitchFamily="2" charset="2"/>
              <a:buNone/>
              <a:defRPr/>
            </a:pPr>
            <a:r>
              <a:rPr lang="en-US" sz="1800" dirty="0" smtClean="0">
                <a:latin typeface="Times New Roman" pitchFamily="18" charset="0"/>
              </a:rPr>
              <a:t> </a:t>
            </a:r>
            <a:r>
              <a:rPr lang="en-US" sz="2600" dirty="0" smtClean="0">
                <a:latin typeface="Times New Roman" pitchFamily="18" charset="0"/>
              </a:rPr>
              <a:t>One of the targets of free-radical attack in human cells are the lipids of cell membranes. Both </a:t>
            </a:r>
            <a:r>
              <a:rPr lang="en-US" sz="2600" dirty="0">
                <a:solidFill>
                  <a:srgbClr val="FFFF00"/>
                </a:solidFill>
                <a:latin typeface="Times New Roman" pitchFamily="18" charset="0"/>
              </a:rPr>
              <a:t>free</a:t>
            </a:r>
            <a:r>
              <a:rPr lang="en-US" sz="2600" dirty="0" smtClean="0">
                <a:latin typeface="Times New Roman" pitchFamily="18" charset="0"/>
              </a:rPr>
              <a:t> </a:t>
            </a:r>
            <a:r>
              <a:rPr lang="en-US" sz="2600" dirty="0" smtClean="0">
                <a:solidFill>
                  <a:srgbClr val="FFFF00"/>
                </a:solidFill>
                <a:latin typeface="Times New Roman" pitchFamily="18" charset="0"/>
              </a:rPr>
              <a:t>PUFAs</a:t>
            </a:r>
            <a:r>
              <a:rPr lang="en-US" sz="2600" dirty="0" smtClean="0">
                <a:latin typeface="Times New Roman" pitchFamily="18" charset="0"/>
              </a:rPr>
              <a:t> and those </a:t>
            </a:r>
            <a:r>
              <a:rPr lang="en-US" sz="2600" dirty="0" smtClean="0">
                <a:solidFill>
                  <a:srgbClr val="FFFF00"/>
                </a:solidFill>
                <a:latin typeface="Times New Roman" pitchFamily="18" charset="0"/>
              </a:rPr>
              <a:t>incorporated into lipids </a:t>
            </a:r>
            <a:r>
              <a:rPr lang="en-US" sz="2600" dirty="0" smtClean="0">
                <a:latin typeface="Times New Roman" pitchFamily="18" charset="0"/>
              </a:rPr>
              <a:t>are readily attacked by free radicals, becoming oxidized to lipid peroxides. </a:t>
            </a:r>
          </a:p>
          <a:p>
            <a:pPr indent="379413" eaLnBrk="1" hangingPunct="1">
              <a:spcBef>
                <a:spcPts val="1800"/>
              </a:spcBef>
              <a:buFont typeface="Wingdings" pitchFamily="2" charset="2"/>
              <a:buNone/>
              <a:defRPr/>
            </a:pPr>
            <a:r>
              <a:rPr lang="en-US" sz="2600" dirty="0" smtClean="0">
                <a:latin typeface="Times New Roman" pitchFamily="18" charset="0"/>
              </a:rPr>
              <a:t>By contrast, both monounsaturated and saturated fatty acids are much more resistant to free-radical attack.</a:t>
            </a:r>
            <a:r>
              <a:rPr lang="bg-BG" sz="2600" dirty="0" smtClean="0">
                <a:latin typeface="Times New Roman" pitchFamily="18" charset="0"/>
              </a:rPr>
              <a:t> </a:t>
            </a:r>
            <a:r>
              <a:rPr lang="en-US" sz="2600" dirty="0" smtClean="0">
                <a:latin typeface="Times New Roman" pitchFamily="18" charset="0"/>
              </a:rPr>
              <a:t> </a:t>
            </a:r>
          </a:p>
          <a:p>
            <a:pPr indent="379413" eaLnBrk="1" hangingPunct="1">
              <a:spcBef>
                <a:spcPts val="2400"/>
              </a:spcBef>
              <a:buFont typeface="Wingdings" pitchFamily="2" charset="2"/>
              <a:buNone/>
              <a:defRPr/>
            </a:pPr>
            <a:r>
              <a:rPr lang="en-US" sz="2600" dirty="0" smtClean="0">
                <a:solidFill>
                  <a:srgbClr val="FFFF00"/>
                </a:solidFill>
                <a:latin typeface="Times New Roman" pitchFamily="18" charset="0"/>
              </a:rPr>
              <a:t>Lipid peroxides are toxic and damage most body cells. </a:t>
            </a:r>
            <a:r>
              <a:rPr lang="en-US" sz="2600" dirty="0" smtClean="0">
                <a:latin typeface="Times New Roman" pitchFamily="18" charset="0"/>
              </a:rPr>
              <a:t>At high temperatures, they decompose to produce a range of unpleasant-tasting and foul-smelling products such as epoxides, ketones, acids, and aldehydes. </a:t>
            </a:r>
          </a:p>
          <a:p>
            <a:pPr indent="379413" eaLnBrk="1" hangingPunct="1">
              <a:spcBef>
                <a:spcPts val="2400"/>
              </a:spcBef>
              <a:buFont typeface="Wingdings" pitchFamily="2" charset="2"/>
              <a:buNone/>
              <a:defRPr/>
            </a:pPr>
            <a:r>
              <a:rPr lang="en-US" sz="2600" dirty="0" smtClean="0">
                <a:latin typeface="Times New Roman" pitchFamily="18" charset="0"/>
              </a:rPr>
              <a:t>Unfortunately, lipid peroxides that come into contact with iron or copper ions, even at body temperature, decompose to noxious products similar to those generated by heating. </a:t>
            </a:r>
            <a:endParaRPr lang="bg-BG" sz="2600" dirty="0" smtClean="0">
              <a:latin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type="body" idx="1"/>
          </p:nvPr>
        </p:nvSpPr>
        <p:spPr>
          <a:xfrm>
            <a:off x="0" y="188913"/>
            <a:ext cx="8893175" cy="6553200"/>
          </a:xfrm>
        </p:spPr>
        <p:txBody>
          <a:bodyPr/>
          <a:lstStyle/>
          <a:p>
            <a:pPr indent="11113" eaLnBrk="1" hangingPunct="1">
              <a:spcBef>
                <a:spcPts val="0"/>
              </a:spcBef>
              <a:buFont typeface="Wingdings" pitchFamily="2" charset="2"/>
              <a:buNone/>
              <a:defRPr/>
            </a:pPr>
            <a:r>
              <a:rPr lang="en-US" sz="2600" dirty="0" smtClean="0">
                <a:latin typeface="Times New Roman" pitchFamily="18" charset="0"/>
              </a:rPr>
              <a:t>   Two of the many toxic aldehydes that can be produced by peroxide decomposition are </a:t>
            </a:r>
            <a:r>
              <a:rPr lang="en-US" sz="2600" dirty="0" err="1" smtClean="0">
                <a:solidFill>
                  <a:srgbClr val="FFFF00"/>
                </a:solidFill>
                <a:latin typeface="Times New Roman" pitchFamily="18" charset="0"/>
              </a:rPr>
              <a:t>malondialdehyde</a:t>
            </a:r>
            <a:r>
              <a:rPr lang="en-US" sz="2600" dirty="0" smtClean="0">
                <a:solidFill>
                  <a:srgbClr val="FFFF00"/>
                </a:solidFill>
                <a:latin typeface="Times New Roman" pitchFamily="18" charset="0"/>
              </a:rPr>
              <a:t> </a:t>
            </a:r>
            <a:r>
              <a:rPr lang="en-US" sz="2600" dirty="0" smtClean="0">
                <a:latin typeface="Times New Roman" pitchFamily="18" charset="0"/>
              </a:rPr>
              <a:t>(MDA) and the even more noxious </a:t>
            </a:r>
            <a:r>
              <a:rPr lang="en-US" sz="2600" dirty="0" smtClean="0">
                <a:solidFill>
                  <a:srgbClr val="FFFF00"/>
                </a:solidFill>
                <a:latin typeface="Times New Roman" pitchFamily="18" charset="0"/>
              </a:rPr>
              <a:t>4-hydroxynonenal</a:t>
            </a:r>
            <a:r>
              <a:rPr lang="en-US" sz="2600" dirty="0" smtClean="0">
                <a:latin typeface="Times New Roman" pitchFamily="18" charset="0"/>
              </a:rPr>
              <a:t>. These can attack proteins, especially </a:t>
            </a:r>
            <a:r>
              <a:rPr lang="en-US" sz="2600" dirty="0" err="1" smtClean="0">
                <a:latin typeface="Times New Roman" pitchFamily="18" charset="0"/>
              </a:rPr>
              <a:t>thiol</a:t>
            </a:r>
            <a:r>
              <a:rPr lang="en-US" sz="2600" dirty="0" smtClean="0">
                <a:latin typeface="Times New Roman" pitchFamily="18" charset="0"/>
              </a:rPr>
              <a:t> (-SH) and amino (-NH</a:t>
            </a:r>
            <a:r>
              <a:rPr lang="en-US" sz="2600" baseline="-25000" dirty="0" smtClean="0">
                <a:latin typeface="Times New Roman" pitchFamily="18" charset="0"/>
              </a:rPr>
              <a:t>2</a:t>
            </a:r>
            <a:r>
              <a:rPr lang="en-US" sz="2600" dirty="0" smtClean="0">
                <a:latin typeface="Times New Roman" pitchFamily="18" charset="0"/>
              </a:rPr>
              <a:t>) groups.</a:t>
            </a:r>
          </a:p>
          <a:p>
            <a:pPr indent="11113" eaLnBrk="1" hangingPunct="1">
              <a:spcBef>
                <a:spcPts val="1800"/>
              </a:spcBef>
              <a:buFont typeface="Wingdings" pitchFamily="2" charset="2"/>
              <a:buNone/>
              <a:defRPr/>
            </a:pPr>
            <a:r>
              <a:rPr lang="bg-BG" sz="2600" dirty="0" smtClean="0">
                <a:latin typeface="Times New Roman" pitchFamily="18" charset="0"/>
              </a:rPr>
              <a:t> </a:t>
            </a:r>
            <a:r>
              <a:rPr lang="en-US" sz="2600" dirty="0" smtClean="0">
                <a:latin typeface="Times New Roman" pitchFamily="18" charset="0"/>
              </a:rPr>
              <a:t> The structure of MDA enables it to form both </a:t>
            </a:r>
            <a:r>
              <a:rPr lang="en-US" sz="2600" dirty="0" err="1" smtClean="0">
                <a:latin typeface="Times New Roman" pitchFamily="18" charset="0"/>
              </a:rPr>
              <a:t>intramolecular</a:t>
            </a:r>
            <a:r>
              <a:rPr lang="en-US" sz="2600" dirty="0" smtClean="0">
                <a:latin typeface="Times New Roman" pitchFamily="18" charset="0"/>
              </a:rPr>
              <a:t> cross-links and cross-links between different protein molecules. </a:t>
            </a:r>
          </a:p>
          <a:p>
            <a:pPr indent="379413" eaLnBrk="1" hangingPunct="1">
              <a:spcBef>
                <a:spcPts val="1800"/>
              </a:spcBef>
              <a:buFont typeface="Wingdings" pitchFamily="2" charset="2"/>
              <a:buNone/>
              <a:defRPr/>
            </a:pPr>
            <a:r>
              <a:rPr lang="en-US" sz="2600" dirty="0" smtClean="0">
                <a:latin typeface="Times New Roman" pitchFamily="18" charset="0"/>
              </a:rPr>
              <a:t>Proteins damage occurs from reactions of </a:t>
            </a:r>
            <a:r>
              <a:rPr lang="en-US" sz="2600" dirty="0" err="1" smtClean="0">
                <a:latin typeface="Times New Roman" pitchFamily="18" charset="0"/>
              </a:rPr>
              <a:t>hydroxynonenal</a:t>
            </a:r>
            <a:r>
              <a:rPr lang="en-US" sz="2600" dirty="0" smtClean="0">
                <a:latin typeface="Times New Roman" pitchFamily="18" charset="0"/>
              </a:rPr>
              <a:t> with </a:t>
            </a:r>
            <a:r>
              <a:rPr lang="en-US" sz="2600" dirty="0" err="1" smtClean="0">
                <a:latin typeface="Times New Roman" pitchFamily="18" charset="0"/>
              </a:rPr>
              <a:t>thiol</a:t>
            </a:r>
            <a:r>
              <a:rPr lang="en-US" sz="2600" dirty="0" smtClean="0">
                <a:latin typeface="Times New Roman" pitchFamily="18" charset="0"/>
              </a:rPr>
              <a:t> groups (-SH) on proteins.</a:t>
            </a:r>
            <a:r>
              <a:rPr lang="bg-BG" sz="2600" dirty="0" smtClean="0">
                <a:latin typeface="Times New Roman" pitchFamily="18" charset="0"/>
              </a:rPr>
              <a:t> </a:t>
            </a:r>
            <a:endParaRPr lang="en-US" sz="2600" dirty="0" smtClean="0">
              <a:latin typeface="Times New Roman" pitchFamily="18" charset="0"/>
            </a:endParaRPr>
          </a:p>
          <a:p>
            <a:pPr indent="11113" eaLnBrk="1" hangingPunct="1">
              <a:spcBef>
                <a:spcPts val="1800"/>
              </a:spcBef>
              <a:buFont typeface="Wingdings" pitchFamily="2" charset="2"/>
              <a:buNone/>
              <a:defRPr/>
            </a:pPr>
            <a:r>
              <a:rPr lang="en-US" sz="2600" dirty="0" smtClean="0">
                <a:latin typeface="Times New Roman" pitchFamily="18" charset="0"/>
              </a:rPr>
              <a:t>   The fluorescent granules of age pigment that accumulate in old cells contain products of the reaction of proteins with such </a:t>
            </a:r>
            <a:r>
              <a:rPr lang="en-US" sz="2600" dirty="0" err="1" smtClean="0">
                <a:latin typeface="Times New Roman" pitchFamily="18" charset="0"/>
              </a:rPr>
              <a:t>aldehydes</a:t>
            </a:r>
            <a:r>
              <a:rPr lang="en-US" sz="2600" dirty="0" smtClean="0">
                <a:latin typeface="Times New Roman" pitchFamily="18" charset="0"/>
              </a:rPr>
              <a:t> and other end-products of peroxide decomposition. </a:t>
            </a:r>
            <a:r>
              <a:rPr lang="en-US" sz="2600" dirty="0" err="1" smtClean="0">
                <a:latin typeface="Times New Roman" pitchFamily="18" charset="0"/>
              </a:rPr>
              <a:t>Hydroxynonenal</a:t>
            </a:r>
            <a:r>
              <a:rPr lang="en-US" sz="2600" dirty="0" smtClean="0">
                <a:latin typeface="Times New Roman" pitchFamily="18" charset="0"/>
              </a:rPr>
              <a:t> can injure human cells even when </a:t>
            </a:r>
            <a:r>
              <a:rPr lang="en-US" sz="2600" dirty="0" smtClean="0">
                <a:solidFill>
                  <a:srgbClr val="FFFF00"/>
                </a:solidFill>
                <a:latin typeface="Times New Roman" pitchFamily="18" charset="0"/>
              </a:rPr>
              <a:t>it is present at only </a:t>
            </a:r>
            <a:r>
              <a:rPr lang="en-US" sz="2600" dirty="0" err="1" smtClean="0">
                <a:solidFill>
                  <a:srgbClr val="FFFF00"/>
                </a:solidFill>
                <a:latin typeface="Times New Roman" pitchFamily="18" charset="0"/>
              </a:rPr>
              <a:t>micromolar</a:t>
            </a:r>
            <a:r>
              <a:rPr lang="en-US" sz="2600" dirty="0" smtClean="0">
                <a:solidFill>
                  <a:srgbClr val="FFFF00"/>
                </a:solidFill>
                <a:latin typeface="Times New Roman" pitchFamily="18" charset="0"/>
              </a:rPr>
              <a:t> concentrations</a:t>
            </a:r>
            <a:r>
              <a:rPr lang="en-US" sz="2600" dirty="0" smtClean="0">
                <a:latin typeface="Times New Roman" pitchFamily="18" charset="0"/>
              </a:rPr>
              <a:t>.</a:t>
            </a:r>
            <a:r>
              <a:rPr lang="bg-BG" sz="2600" dirty="0" smtClean="0">
                <a:latin typeface="Times New Roman" pitchFamily="18" charset="0"/>
              </a:rPr>
              <a:t>  </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body" idx="1"/>
          </p:nvPr>
        </p:nvSpPr>
        <p:spPr>
          <a:xfrm>
            <a:off x="395288" y="188913"/>
            <a:ext cx="8497887" cy="6840537"/>
          </a:xfrm>
        </p:spPr>
        <p:txBody>
          <a:bodyPr/>
          <a:lstStyle/>
          <a:p>
            <a:pPr algn="ctr" eaLnBrk="1" hangingPunct="1">
              <a:lnSpc>
                <a:spcPct val="90000"/>
              </a:lnSpc>
              <a:buFont typeface="Wingdings" pitchFamily="2" charset="2"/>
              <a:buNone/>
              <a:defRPr/>
            </a:pPr>
            <a:r>
              <a:rPr lang="en-US" b="1" dirty="0" smtClean="0">
                <a:latin typeface="Times New Roman" pitchFamily="18" charset="0"/>
              </a:rPr>
              <a:t>Initiation of Lipid Peroxidation  </a:t>
            </a:r>
            <a:r>
              <a:rPr lang="en-US" sz="2400" dirty="0" smtClean="0">
                <a:latin typeface="Times New Roman" pitchFamily="18" charset="0"/>
              </a:rPr>
              <a:t>  </a:t>
            </a:r>
            <a:r>
              <a:rPr lang="en-US" sz="2800" dirty="0" smtClean="0">
                <a:latin typeface="Times New Roman" pitchFamily="18" charset="0"/>
              </a:rPr>
              <a:t> </a:t>
            </a:r>
          </a:p>
          <a:p>
            <a:pPr indent="379413" eaLnBrk="1" hangingPunct="1">
              <a:lnSpc>
                <a:spcPct val="90000"/>
              </a:lnSpc>
              <a:buFont typeface="Wingdings" pitchFamily="2" charset="2"/>
              <a:buNone/>
              <a:defRPr/>
            </a:pPr>
            <a:r>
              <a:rPr lang="en-US" sz="2600" dirty="0" smtClean="0">
                <a:latin typeface="Times New Roman" pitchFamily="18" charset="0"/>
              </a:rPr>
              <a:t>Many different mechanisms can </a:t>
            </a:r>
            <a:r>
              <a:rPr lang="en-US" sz="2600" dirty="0" smtClean="0">
                <a:solidFill>
                  <a:srgbClr val="FFFF00"/>
                </a:solidFill>
                <a:latin typeface="Times New Roman" pitchFamily="18" charset="0"/>
              </a:rPr>
              <a:t>initiate</a:t>
            </a:r>
            <a:r>
              <a:rPr lang="en-US" sz="2600" dirty="0" smtClean="0">
                <a:latin typeface="Times New Roman" pitchFamily="18" charset="0"/>
              </a:rPr>
              <a:t> peroxidation of PUFAs - e. g. </a:t>
            </a:r>
            <a:r>
              <a:rPr lang="en-US" sz="2600" baseline="30000" dirty="0" smtClean="0">
                <a:latin typeface="Times New Roman" pitchFamily="18" charset="0"/>
                <a:sym typeface="Symbol" pitchFamily="18" charset="2"/>
              </a:rPr>
              <a:t></a:t>
            </a:r>
            <a:r>
              <a:rPr lang="en-US" sz="2600" dirty="0" smtClean="0">
                <a:latin typeface="Times New Roman" pitchFamily="18" charset="0"/>
              </a:rPr>
              <a:t>O</a:t>
            </a:r>
            <a:r>
              <a:rPr lang="en-US" sz="2600" dirty="0">
                <a:latin typeface="Times New Roman" pitchFamily="18" charset="0"/>
              </a:rPr>
              <a:t>H</a:t>
            </a:r>
            <a:r>
              <a:rPr lang="en-US" sz="2600" dirty="0" smtClean="0">
                <a:latin typeface="Times New Roman" pitchFamily="18" charset="0"/>
              </a:rPr>
              <a:t> formed by ionizing radiation, mixtures of iron and copper ions with O</a:t>
            </a:r>
            <a:r>
              <a:rPr lang="en-US" sz="2600" baseline="-25000" dirty="0" smtClean="0">
                <a:latin typeface="Times New Roman" pitchFamily="18" charset="0"/>
              </a:rPr>
              <a:t>2</a:t>
            </a:r>
            <a:r>
              <a:rPr lang="en-US" sz="2600" baseline="30000" dirty="0" smtClean="0">
                <a:latin typeface="Times New Roman" pitchFamily="18" charset="0"/>
                <a:sym typeface="Symbol" pitchFamily="18" charset="2"/>
              </a:rPr>
              <a:t></a:t>
            </a:r>
            <a:r>
              <a:rPr lang="en-US" sz="2600" baseline="30000" dirty="0" smtClean="0">
                <a:latin typeface="Times New Roman" pitchFamily="18" charset="0"/>
              </a:rPr>
              <a:t>-</a:t>
            </a:r>
            <a:r>
              <a:rPr lang="en-US" sz="2600" dirty="0" smtClean="0">
                <a:latin typeface="Times New Roman" pitchFamily="18" charset="0"/>
              </a:rPr>
              <a:t> and H</a:t>
            </a:r>
            <a:r>
              <a:rPr lang="en-US" sz="2600" baseline="-25000" dirty="0" smtClean="0">
                <a:latin typeface="Times New Roman" pitchFamily="18" charset="0"/>
              </a:rPr>
              <a:t>2</a:t>
            </a:r>
            <a:r>
              <a:rPr lang="en-US" sz="2600" dirty="0" smtClean="0">
                <a:latin typeface="Times New Roman" pitchFamily="18" charset="0"/>
              </a:rPr>
              <a:t>O</a:t>
            </a:r>
            <a:r>
              <a:rPr lang="en-US" sz="2600" baseline="-25000" dirty="0" smtClean="0">
                <a:latin typeface="Times New Roman" pitchFamily="18" charset="0"/>
              </a:rPr>
              <a:t>2</a:t>
            </a:r>
            <a:r>
              <a:rPr lang="en-US" sz="2600" dirty="0" smtClean="0">
                <a:latin typeface="Times New Roman" pitchFamily="18" charset="0"/>
              </a:rPr>
              <a:t>. </a:t>
            </a:r>
          </a:p>
          <a:p>
            <a:pPr indent="379413" eaLnBrk="1" hangingPunct="1">
              <a:lnSpc>
                <a:spcPct val="90000"/>
              </a:lnSpc>
              <a:spcBef>
                <a:spcPts val="2400"/>
              </a:spcBef>
              <a:buFont typeface="Wingdings" pitchFamily="2" charset="2"/>
              <a:buNone/>
              <a:defRPr/>
            </a:pPr>
            <a:r>
              <a:rPr lang="en-US" sz="2600" dirty="0" smtClean="0">
                <a:latin typeface="Times New Roman" pitchFamily="18" charset="0"/>
              </a:rPr>
              <a:t>Both </a:t>
            </a:r>
            <a:r>
              <a:rPr lang="en-US" sz="2600" baseline="30000" dirty="0">
                <a:latin typeface="Times New Roman" pitchFamily="18" charset="0"/>
                <a:sym typeface="Symbol" pitchFamily="18" charset="2"/>
              </a:rPr>
              <a:t></a:t>
            </a:r>
            <a:r>
              <a:rPr lang="en-US" sz="2600" dirty="0">
                <a:latin typeface="Times New Roman" pitchFamily="18" charset="0"/>
              </a:rPr>
              <a:t>OH </a:t>
            </a:r>
            <a:r>
              <a:rPr lang="en-US" sz="2600" dirty="0" smtClean="0">
                <a:latin typeface="Times New Roman" pitchFamily="18" charset="0"/>
              </a:rPr>
              <a:t>and metal-ion free-radical complexes probably strip hydrogen atoms from the hydrocarbon chains of the fatty acids. The </a:t>
            </a:r>
            <a:r>
              <a:rPr lang="en-US" sz="2600" dirty="0" smtClean="0">
                <a:solidFill>
                  <a:srgbClr val="FFFF00"/>
                </a:solidFill>
                <a:latin typeface="Times New Roman" pitchFamily="18" charset="0"/>
              </a:rPr>
              <a:t>greater</a:t>
            </a:r>
            <a:r>
              <a:rPr lang="en-US" sz="2600" dirty="0" smtClean="0">
                <a:latin typeface="Times New Roman" pitchFamily="18" charset="0"/>
              </a:rPr>
              <a:t> the number of </a:t>
            </a:r>
            <a:r>
              <a:rPr lang="en-US" sz="2600" dirty="0" smtClean="0">
                <a:solidFill>
                  <a:srgbClr val="FFFF00"/>
                </a:solidFill>
                <a:latin typeface="Times New Roman" pitchFamily="18" charset="0"/>
              </a:rPr>
              <a:t>double bonds</a:t>
            </a:r>
            <a:r>
              <a:rPr lang="en-US" sz="2600" dirty="0" smtClean="0">
                <a:latin typeface="Times New Roman" pitchFamily="18" charset="0"/>
              </a:rPr>
              <a:t>, the </a:t>
            </a:r>
            <a:r>
              <a:rPr lang="en-US" sz="2600" dirty="0" smtClean="0">
                <a:solidFill>
                  <a:srgbClr val="FFFF00"/>
                </a:solidFill>
                <a:latin typeface="Times New Roman" pitchFamily="18" charset="0"/>
              </a:rPr>
              <a:t>easier the removal of hydrogen</a:t>
            </a:r>
            <a:r>
              <a:rPr lang="en-US" sz="2600" dirty="0" smtClean="0">
                <a:latin typeface="Times New Roman" pitchFamily="18" charset="0"/>
              </a:rPr>
              <a:t>, which is why PUFAs are particularly susceptible to attack. </a:t>
            </a:r>
          </a:p>
          <a:p>
            <a:pPr indent="379413" eaLnBrk="1" hangingPunct="1">
              <a:lnSpc>
                <a:spcPct val="90000"/>
              </a:lnSpc>
              <a:spcBef>
                <a:spcPts val="2400"/>
              </a:spcBef>
              <a:buFont typeface="Wingdings" pitchFamily="2" charset="2"/>
              <a:buNone/>
              <a:defRPr/>
            </a:pPr>
            <a:r>
              <a:rPr lang="en-US" sz="2600" dirty="0" smtClean="0">
                <a:latin typeface="Times New Roman" pitchFamily="18" charset="0"/>
              </a:rPr>
              <a:t>Since a hydrogen atom contains only one electron, its removal from the carbon to which it is attached  leaves behind an unpaired electron on that carbon. The resulting carbon-centered radical can undergo different chemical reactions but the most likely one in the human body is a rearrangement of its structure, followed by reaction with oxygen to form a </a:t>
            </a:r>
            <a:r>
              <a:rPr lang="en-US" sz="2600" dirty="0" err="1" smtClean="0">
                <a:solidFill>
                  <a:srgbClr val="FFFF00"/>
                </a:solidFill>
                <a:latin typeface="Times New Roman" pitchFamily="18" charset="0"/>
              </a:rPr>
              <a:t>peroxyl</a:t>
            </a:r>
            <a:r>
              <a:rPr lang="en-US" sz="2600" dirty="0" smtClean="0">
                <a:solidFill>
                  <a:srgbClr val="FFFF00"/>
                </a:solidFill>
                <a:latin typeface="Times New Roman" pitchFamily="18" charset="0"/>
              </a:rPr>
              <a:t> radical</a:t>
            </a:r>
            <a:r>
              <a:rPr lang="en-US" sz="2600" dirty="0" smtClean="0">
                <a:latin typeface="Times New Roman" pitchFamily="18" charset="0"/>
              </a:rPr>
              <a:t>.</a:t>
            </a:r>
            <a:endParaRPr lang="bg-BG" sz="2600" dirty="0" smtClean="0">
              <a:latin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body" idx="1"/>
          </p:nvPr>
        </p:nvSpPr>
        <p:spPr>
          <a:xfrm>
            <a:off x="323850" y="188913"/>
            <a:ext cx="8640763" cy="6840537"/>
          </a:xfrm>
        </p:spPr>
        <p:txBody>
          <a:bodyPr/>
          <a:lstStyle/>
          <a:p>
            <a:pPr eaLnBrk="1" hangingPunct="1">
              <a:buFont typeface="Wingdings" pitchFamily="2" charset="2"/>
              <a:buNone/>
              <a:defRPr/>
            </a:pPr>
            <a:r>
              <a:rPr lang="en-US" sz="2400" dirty="0" smtClean="0">
                <a:latin typeface="Times New Roman" pitchFamily="18" charset="0"/>
              </a:rPr>
              <a:t>  </a:t>
            </a:r>
            <a:r>
              <a:rPr lang="en-US" sz="3600" dirty="0" smtClean="0">
                <a:latin typeface="Times New Roman" pitchFamily="18" charset="0"/>
              </a:rPr>
              <a:t>  </a:t>
            </a:r>
            <a:r>
              <a:rPr lang="en-US" sz="2600" dirty="0" smtClean="0">
                <a:latin typeface="Times New Roman" pitchFamily="18" charset="0"/>
              </a:rPr>
              <a:t>When generated in membranes, </a:t>
            </a:r>
            <a:r>
              <a:rPr lang="en-US" sz="2600" dirty="0" err="1" smtClean="0">
                <a:latin typeface="Times New Roman" pitchFamily="18" charset="0"/>
              </a:rPr>
              <a:t>peroxyl</a:t>
            </a:r>
            <a:r>
              <a:rPr lang="en-US" sz="2600" dirty="0" smtClean="0">
                <a:latin typeface="Times New Roman" pitchFamily="18" charset="0"/>
              </a:rPr>
              <a:t> radicals can do several things:</a:t>
            </a:r>
          </a:p>
          <a:p>
            <a:pPr eaLnBrk="1" hangingPunct="1">
              <a:spcBef>
                <a:spcPts val="2400"/>
              </a:spcBef>
              <a:buFont typeface="Wingdings" pitchFamily="2" charset="2"/>
              <a:buNone/>
              <a:defRPr/>
            </a:pPr>
            <a:r>
              <a:rPr lang="en-US" sz="2600" dirty="0" smtClean="0">
                <a:latin typeface="Times New Roman" pitchFamily="18" charset="0"/>
              </a:rPr>
              <a:t>1. </a:t>
            </a:r>
            <a:r>
              <a:rPr lang="en-US" sz="2600" dirty="0" smtClean="0">
                <a:solidFill>
                  <a:srgbClr val="FFFF00"/>
                </a:solidFill>
                <a:latin typeface="Times New Roman" pitchFamily="18" charset="0"/>
              </a:rPr>
              <a:t>They can abstract hydrogen atoms</a:t>
            </a:r>
            <a:r>
              <a:rPr lang="en-US" sz="2600" dirty="0" smtClean="0">
                <a:latin typeface="Times New Roman" pitchFamily="18" charset="0"/>
              </a:rPr>
              <a:t> from adjacent PUFA side chains, thus propagating the free-radical chain reaction of lipid peroxidation. </a:t>
            </a:r>
            <a:r>
              <a:rPr lang="en-US" sz="2600" dirty="0" smtClean="0">
                <a:solidFill>
                  <a:srgbClr val="FFFF00"/>
                </a:solidFill>
                <a:latin typeface="Times New Roman" pitchFamily="18" charset="0"/>
              </a:rPr>
              <a:t>Hence, a single initiating event can result in conversion of hundreds of fatty acid side chains into lipid peroxides. </a:t>
            </a:r>
            <a:r>
              <a:rPr lang="en-US" sz="2600" dirty="0" smtClean="0">
                <a:latin typeface="Times New Roman" pitchFamily="18" charset="0"/>
              </a:rPr>
              <a:t>The length of the propagation stage depends on many factors, including the relative amounts of lipid and protein. </a:t>
            </a:r>
            <a:r>
              <a:rPr lang="en-US" sz="2600" dirty="0" smtClean="0">
                <a:solidFill>
                  <a:srgbClr val="FFFF00"/>
                </a:solidFill>
                <a:latin typeface="Times New Roman" pitchFamily="18" charset="0"/>
              </a:rPr>
              <a:t>The chances that a </a:t>
            </a:r>
            <a:r>
              <a:rPr lang="en-US" sz="2600" dirty="0" err="1" smtClean="0">
                <a:solidFill>
                  <a:srgbClr val="FFFF00"/>
                </a:solidFill>
                <a:latin typeface="Times New Roman" pitchFamily="18" charset="0"/>
              </a:rPr>
              <a:t>peroxyl</a:t>
            </a:r>
            <a:r>
              <a:rPr lang="en-US" sz="2600" dirty="0" smtClean="0">
                <a:solidFill>
                  <a:srgbClr val="FFFF00"/>
                </a:solidFill>
                <a:latin typeface="Times New Roman" pitchFamily="18" charset="0"/>
              </a:rPr>
              <a:t> radical will react with a membrane protein will increase as the amount of protein in the membrane rises.</a:t>
            </a:r>
          </a:p>
          <a:p>
            <a:pPr eaLnBrk="1" hangingPunct="1">
              <a:spcBef>
                <a:spcPts val="2400"/>
              </a:spcBef>
              <a:buFont typeface="Wingdings" pitchFamily="2" charset="2"/>
              <a:buNone/>
              <a:defRPr/>
            </a:pPr>
            <a:r>
              <a:rPr lang="en-US" sz="2600" dirty="0" smtClean="0">
                <a:latin typeface="Times New Roman" pitchFamily="18" charset="0"/>
              </a:rPr>
              <a:t>2. They can react with </a:t>
            </a:r>
            <a:r>
              <a:rPr lang="en-US" sz="2600" dirty="0" smtClean="0">
                <a:solidFill>
                  <a:srgbClr val="FFFF00"/>
                </a:solidFill>
                <a:latin typeface="Times New Roman" pitchFamily="18" charset="0"/>
              </a:rPr>
              <a:t>amino acid residues </a:t>
            </a:r>
            <a:r>
              <a:rPr lang="en-US" sz="2600" dirty="0" smtClean="0">
                <a:latin typeface="Times New Roman" pitchFamily="18" charset="0"/>
              </a:rPr>
              <a:t>on membrane proteins, impairing the functions of proteins as enzymes or receptors.</a:t>
            </a:r>
            <a:endParaRPr lang="bg-BG" sz="2600" dirty="0" smtClean="0">
              <a:latin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body" idx="1"/>
          </p:nvPr>
        </p:nvSpPr>
        <p:spPr>
          <a:xfrm>
            <a:off x="250825" y="-26988"/>
            <a:ext cx="8642350" cy="6840538"/>
          </a:xfrm>
        </p:spPr>
        <p:txBody>
          <a:bodyPr/>
          <a:lstStyle/>
          <a:p>
            <a:pPr marL="533400" indent="-533400" eaLnBrk="1" hangingPunct="1">
              <a:lnSpc>
                <a:spcPct val="90000"/>
              </a:lnSpc>
              <a:buFont typeface="Wingdings" pitchFamily="2" charset="2"/>
              <a:buNone/>
              <a:defRPr/>
            </a:pPr>
            <a:r>
              <a:rPr lang="en-US" sz="2600" dirty="0" smtClean="0">
                <a:latin typeface="Times New Roman" pitchFamily="18" charset="0"/>
              </a:rPr>
              <a:t>3.  They can </a:t>
            </a:r>
            <a:r>
              <a:rPr lang="en-US" sz="2600" dirty="0" smtClean="0">
                <a:solidFill>
                  <a:srgbClr val="FFFF00"/>
                </a:solidFill>
                <a:latin typeface="Times New Roman" pitchFamily="18" charset="0"/>
              </a:rPr>
              <a:t>oxidize cholesterol </a:t>
            </a:r>
            <a:r>
              <a:rPr lang="en-US" sz="2600" dirty="0" smtClean="0">
                <a:latin typeface="Times New Roman" pitchFamily="18" charset="0"/>
              </a:rPr>
              <a:t>in membranes to a variety of products. The literature contains considerable speculation that oxidation products of cholesterol, rather than cholesterol itself, are important in promoting atherosclerosis.</a:t>
            </a:r>
          </a:p>
          <a:p>
            <a:pPr marL="533400" indent="-533400" eaLnBrk="1" hangingPunct="1">
              <a:lnSpc>
                <a:spcPct val="90000"/>
              </a:lnSpc>
              <a:spcBef>
                <a:spcPts val="1200"/>
              </a:spcBef>
              <a:buFont typeface="Wingdings" pitchFamily="2" charset="2"/>
              <a:buNone/>
              <a:defRPr/>
            </a:pPr>
            <a:r>
              <a:rPr lang="en-US" sz="2600" dirty="0" smtClean="0">
                <a:latin typeface="Times New Roman" pitchFamily="18" charset="0"/>
              </a:rPr>
              <a:t>4.   Two </a:t>
            </a:r>
            <a:r>
              <a:rPr lang="en-US" sz="2600" dirty="0" err="1" smtClean="0">
                <a:latin typeface="Times New Roman" pitchFamily="18" charset="0"/>
              </a:rPr>
              <a:t>peroxyl</a:t>
            </a:r>
            <a:r>
              <a:rPr lang="en-US" sz="2600" dirty="0" smtClean="0">
                <a:latin typeface="Times New Roman" pitchFamily="18" charset="0"/>
              </a:rPr>
              <a:t> radicals can react with each other if they happen to collide within the membrane.</a:t>
            </a:r>
          </a:p>
          <a:p>
            <a:pPr marL="533400" indent="-533400" eaLnBrk="1" hangingPunct="1">
              <a:lnSpc>
                <a:spcPct val="90000"/>
              </a:lnSpc>
              <a:buFont typeface="Wingdings" pitchFamily="2" charset="2"/>
              <a:buNone/>
              <a:defRPr/>
            </a:pPr>
            <a:r>
              <a:rPr lang="en-US" sz="2600" dirty="0" smtClean="0">
                <a:latin typeface="Times New Roman" pitchFamily="18" charset="0"/>
              </a:rPr>
              <a:t>5.   They can react with antioxidants.</a:t>
            </a:r>
          </a:p>
          <a:p>
            <a:pPr marL="0" indent="0" algn="ctr" eaLnBrk="1" hangingPunct="1">
              <a:lnSpc>
                <a:spcPct val="90000"/>
              </a:lnSpc>
              <a:spcBef>
                <a:spcPts val="1200"/>
              </a:spcBef>
              <a:spcAft>
                <a:spcPts val="1200"/>
              </a:spcAft>
              <a:buFont typeface="Wingdings" pitchFamily="2" charset="2"/>
              <a:buNone/>
              <a:defRPr/>
            </a:pPr>
            <a:r>
              <a:rPr lang="en-US" sz="2600" b="1" dirty="0" smtClean="0">
                <a:latin typeface="Times New Roman" pitchFamily="18" charset="0"/>
              </a:rPr>
              <a:t> </a:t>
            </a:r>
            <a:r>
              <a:rPr lang="en-US" sz="2800" b="1" u="sng" dirty="0" smtClean="0">
                <a:latin typeface="Times New Roman" pitchFamily="18" charset="0"/>
              </a:rPr>
              <a:t>Propagation and decomposition stages of lipid </a:t>
            </a:r>
            <a:r>
              <a:rPr lang="en-US" sz="2800" b="1" u="sng" dirty="0" err="1" smtClean="0">
                <a:latin typeface="Times New Roman" pitchFamily="18" charset="0"/>
              </a:rPr>
              <a:t>peroxidation</a:t>
            </a:r>
            <a:r>
              <a:rPr lang="en-US" sz="2800" b="1" u="sng" dirty="0" smtClean="0">
                <a:latin typeface="Times New Roman" pitchFamily="18" charset="0"/>
              </a:rPr>
              <a:t>. Metal Ions and the </a:t>
            </a:r>
            <a:r>
              <a:rPr lang="en-US" sz="2800" b="1" u="sng" dirty="0" err="1" smtClean="0">
                <a:latin typeface="Times New Roman" pitchFamily="18" charset="0"/>
              </a:rPr>
              <a:t>Peroxidation</a:t>
            </a:r>
            <a:r>
              <a:rPr lang="en-US" sz="2800" b="1" u="sng" dirty="0" smtClean="0">
                <a:latin typeface="Times New Roman" pitchFamily="18" charset="0"/>
              </a:rPr>
              <a:t> Process</a:t>
            </a:r>
            <a:r>
              <a:rPr lang="bg-BG" sz="2800" b="1" dirty="0" smtClean="0">
                <a:latin typeface="Times New Roman" pitchFamily="18" charset="0"/>
              </a:rPr>
              <a:t> </a:t>
            </a:r>
            <a:r>
              <a:rPr lang="en-US" sz="2800" dirty="0" smtClean="0">
                <a:latin typeface="Times New Roman" pitchFamily="18" charset="0"/>
              </a:rPr>
              <a:t>      </a:t>
            </a:r>
          </a:p>
          <a:p>
            <a:pPr marL="533400" indent="-533400" eaLnBrk="1" hangingPunct="1">
              <a:lnSpc>
                <a:spcPct val="90000"/>
              </a:lnSpc>
              <a:spcBef>
                <a:spcPts val="1200"/>
              </a:spcBef>
              <a:buFont typeface="Wingdings" pitchFamily="2" charset="2"/>
              <a:buNone/>
              <a:defRPr/>
            </a:pPr>
            <a:r>
              <a:rPr lang="en-US" sz="2600" dirty="0" smtClean="0">
                <a:latin typeface="Times New Roman" pitchFamily="18" charset="0"/>
              </a:rPr>
              <a:t>      The potential therapeutic use of metal-ion </a:t>
            </a:r>
            <a:r>
              <a:rPr lang="en-US" sz="2600" dirty="0" err="1" smtClean="0">
                <a:latin typeface="Times New Roman" pitchFamily="18" charset="0"/>
              </a:rPr>
              <a:t>chelators</a:t>
            </a:r>
            <a:r>
              <a:rPr lang="en-US" sz="2600" dirty="0" smtClean="0">
                <a:latin typeface="Times New Roman" pitchFamily="18" charset="0"/>
              </a:rPr>
              <a:t> as antioxidants makes it worthwhile to emphasize the key role that iron and copper ions play in accelerating lipid peroxidation. </a:t>
            </a:r>
          </a:p>
          <a:p>
            <a:pPr marL="533400" indent="-1588" eaLnBrk="1" hangingPunct="1">
              <a:lnSpc>
                <a:spcPct val="90000"/>
              </a:lnSpc>
              <a:spcBef>
                <a:spcPts val="1200"/>
              </a:spcBef>
              <a:buFont typeface="Wingdings" pitchFamily="2" charset="2"/>
              <a:buNone/>
              <a:defRPr/>
            </a:pPr>
            <a:r>
              <a:rPr lang="en-US" sz="2600" dirty="0" smtClean="0">
                <a:latin typeface="Times New Roman" pitchFamily="18" charset="0"/>
              </a:rPr>
              <a:t>1. Reaction of these ions with O</a:t>
            </a:r>
            <a:r>
              <a:rPr lang="en-US" sz="2600" baseline="-25000" dirty="0" smtClean="0">
                <a:latin typeface="Times New Roman" pitchFamily="18" charset="0"/>
              </a:rPr>
              <a:t>2</a:t>
            </a:r>
            <a:r>
              <a:rPr lang="en-US" sz="2600" baseline="30000" dirty="0" smtClean="0">
                <a:latin typeface="Times New Roman" pitchFamily="18" charset="0"/>
                <a:sym typeface="Symbol" pitchFamily="18" charset="2"/>
              </a:rPr>
              <a:t></a:t>
            </a:r>
            <a:r>
              <a:rPr lang="en-US" sz="2600" baseline="30000" dirty="0" smtClean="0">
                <a:latin typeface="Times New Roman" pitchFamily="18" charset="0"/>
              </a:rPr>
              <a:t>- </a:t>
            </a:r>
            <a:r>
              <a:rPr lang="en-US" sz="2600" dirty="0" smtClean="0">
                <a:latin typeface="Times New Roman" pitchFamily="18" charset="0"/>
              </a:rPr>
              <a:t>and H</a:t>
            </a:r>
            <a:r>
              <a:rPr lang="en-US" sz="2600" baseline="-25000" dirty="0" smtClean="0">
                <a:latin typeface="Times New Roman" pitchFamily="18" charset="0"/>
              </a:rPr>
              <a:t>2</a:t>
            </a:r>
            <a:r>
              <a:rPr lang="en-US" sz="2600" dirty="0" smtClean="0">
                <a:latin typeface="Times New Roman" pitchFamily="18" charset="0"/>
              </a:rPr>
              <a:t>O</a:t>
            </a:r>
            <a:r>
              <a:rPr lang="en-US" sz="2600" baseline="-25000" dirty="0" smtClean="0">
                <a:latin typeface="Times New Roman" pitchFamily="18" charset="0"/>
              </a:rPr>
              <a:t>2</a:t>
            </a:r>
            <a:r>
              <a:rPr lang="en-US" sz="2600" dirty="0" smtClean="0">
                <a:latin typeface="Times New Roman" pitchFamily="18" charset="0"/>
              </a:rPr>
              <a:t> generates noxious species that can initiate peroxidation. </a:t>
            </a:r>
            <a:endParaRPr lang="bg-BG" sz="2600" dirty="0" smtClean="0">
              <a:latin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body" idx="1"/>
          </p:nvPr>
        </p:nvSpPr>
        <p:spPr>
          <a:xfrm>
            <a:off x="0" y="188913"/>
            <a:ext cx="8893175" cy="6840537"/>
          </a:xfrm>
        </p:spPr>
        <p:txBody>
          <a:bodyPr/>
          <a:lstStyle/>
          <a:p>
            <a:pPr marL="533400" indent="-1588" eaLnBrk="1" hangingPunct="1">
              <a:buFont typeface="Wingdings" pitchFamily="2" charset="2"/>
              <a:buNone/>
              <a:defRPr/>
            </a:pPr>
            <a:r>
              <a:rPr lang="en-US" sz="2600" dirty="0" smtClean="0">
                <a:latin typeface="Times New Roman" pitchFamily="18" charset="0"/>
              </a:rPr>
              <a:t>2.  Lipid peroxides are fairly stable at 37°C, but </a:t>
            </a:r>
            <a:r>
              <a:rPr lang="en-US" sz="2600" dirty="0" smtClean="0">
                <a:solidFill>
                  <a:srgbClr val="FFFF00"/>
                </a:solidFill>
                <a:latin typeface="Times New Roman" pitchFamily="18" charset="0"/>
              </a:rPr>
              <a:t>iron or copper ions can readily decompose them</a:t>
            </a:r>
            <a:r>
              <a:rPr lang="en-US" sz="2600" dirty="0" smtClean="0">
                <a:latin typeface="Times New Roman" pitchFamily="18" charset="0"/>
              </a:rPr>
              <a:t>. Decomposition produces a wide range of products, including </a:t>
            </a:r>
            <a:r>
              <a:rPr lang="en-US" sz="2600" dirty="0" err="1" smtClean="0">
                <a:latin typeface="Times New Roman" pitchFamily="18" charset="0"/>
              </a:rPr>
              <a:t>epoxides</a:t>
            </a:r>
            <a:r>
              <a:rPr lang="en-US" sz="2600" dirty="0" smtClean="0">
                <a:latin typeface="Times New Roman" pitchFamily="18" charset="0"/>
              </a:rPr>
              <a:t>, hydrocarbon gases, and </a:t>
            </a:r>
            <a:r>
              <a:rPr lang="en-US" sz="2600" dirty="0" err="1" smtClean="0">
                <a:latin typeface="Times New Roman" pitchFamily="18" charset="0"/>
              </a:rPr>
              <a:t>cytotoxic</a:t>
            </a:r>
            <a:r>
              <a:rPr lang="en-US" sz="2600" dirty="0" smtClean="0">
                <a:latin typeface="Times New Roman" pitchFamily="18" charset="0"/>
              </a:rPr>
              <a:t> </a:t>
            </a:r>
            <a:r>
              <a:rPr lang="en-US" sz="2600" dirty="0" err="1" smtClean="0">
                <a:latin typeface="Times New Roman" pitchFamily="18" charset="0"/>
              </a:rPr>
              <a:t>aldehydes</a:t>
            </a:r>
            <a:r>
              <a:rPr lang="en-US" sz="2600" dirty="0" smtClean="0">
                <a:latin typeface="Times New Roman" pitchFamily="18" charset="0"/>
              </a:rPr>
              <a:t>. In addition, peroxide decomposition by metal ions generates </a:t>
            </a:r>
            <a:r>
              <a:rPr lang="en-US" sz="2600" dirty="0" err="1" smtClean="0">
                <a:latin typeface="Times New Roman" pitchFamily="18" charset="0"/>
              </a:rPr>
              <a:t>peroxyl</a:t>
            </a:r>
            <a:r>
              <a:rPr lang="en-US" sz="2600" dirty="0" smtClean="0">
                <a:latin typeface="Times New Roman" pitchFamily="18" charset="0"/>
              </a:rPr>
              <a:t> radicals and other free radicals that can abstract hydrogen atoms from PUFA side chains and propagate the chain reaction.</a:t>
            </a:r>
          </a:p>
          <a:p>
            <a:pPr marL="533400" indent="-533400" algn="ctr" eaLnBrk="1" hangingPunct="1">
              <a:buFont typeface="Wingdings" pitchFamily="2" charset="2"/>
              <a:buNone/>
              <a:defRPr/>
            </a:pPr>
            <a:endParaRPr lang="en-US" sz="2600" b="1" dirty="0" smtClean="0">
              <a:latin typeface="Times New Roman" pitchFamily="18" charset="0"/>
            </a:endParaRPr>
          </a:p>
          <a:p>
            <a:pPr marL="533400" indent="-533400" algn="ctr" eaLnBrk="1" hangingPunct="1">
              <a:buFont typeface="Wingdings" pitchFamily="2" charset="2"/>
              <a:buNone/>
              <a:defRPr/>
            </a:pPr>
            <a:r>
              <a:rPr lang="en-US" sz="2800" b="1" dirty="0" smtClean="0">
                <a:latin typeface="Times New Roman" pitchFamily="18" charset="0"/>
              </a:rPr>
              <a:t>Singlet Oxygen</a:t>
            </a:r>
          </a:p>
          <a:p>
            <a:pPr marL="533400" indent="-355600" eaLnBrk="1" hangingPunct="1">
              <a:buFont typeface="Wingdings" pitchFamily="2" charset="2"/>
              <a:buNone/>
              <a:defRPr/>
            </a:pPr>
            <a:r>
              <a:rPr lang="en-US" sz="2600" dirty="0" smtClean="0">
                <a:latin typeface="Times New Roman" pitchFamily="18" charset="0"/>
              </a:rPr>
              <a:t>     Another way of starting lipid </a:t>
            </a:r>
            <a:r>
              <a:rPr lang="en-US" sz="2600" dirty="0" err="1" smtClean="0">
                <a:latin typeface="Times New Roman" pitchFamily="18" charset="0"/>
              </a:rPr>
              <a:t>peroxidation</a:t>
            </a:r>
            <a:r>
              <a:rPr lang="en-US" sz="2600" dirty="0" smtClean="0">
                <a:latin typeface="Times New Roman" pitchFamily="18" charset="0"/>
              </a:rPr>
              <a:t> is the direct combination of PUFAs or their side chains with an </a:t>
            </a:r>
            <a:r>
              <a:rPr lang="en-US" sz="2600" dirty="0" smtClean="0">
                <a:solidFill>
                  <a:srgbClr val="FFFF00"/>
                </a:solidFill>
                <a:latin typeface="Times New Roman" pitchFamily="18" charset="0"/>
              </a:rPr>
              <a:t>exceptionally reactive form of oxygen known as singlet oxygen</a:t>
            </a:r>
            <a:r>
              <a:rPr lang="en-US" sz="2600" dirty="0" smtClean="0">
                <a:latin typeface="Times New Roman" pitchFamily="18" charset="0"/>
              </a:rPr>
              <a:t>, produced when energy absorbed by the oxygen molecule rearranges its electrons. </a:t>
            </a:r>
            <a:endParaRPr lang="bg-BG" sz="2600" dirty="0" smtClean="0">
              <a:latin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body" idx="1"/>
          </p:nvPr>
        </p:nvSpPr>
        <p:spPr>
          <a:xfrm>
            <a:off x="34925" y="404813"/>
            <a:ext cx="8785225" cy="6840537"/>
          </a:xfrm>
        </p:spPr>
        <p:txBody>
          <a:bodyPr/>
          <a:lstStyle/>
          <a:p>
            <a:pPr marL="533400" indent="-533400" eaLnBrk="1" hangingPunct="1">
              <a:buFont typeface="Wingdings" pitchFamily="2" charset="2"/>
              <a:buNone/>
              <a:defRPr/>
            </a:pPr>
            <a:r>
              <a:rPr lang="en-US" sz="2600" dirty="0" smtClean="0">
                <a:latin typeface="Times New Roman" pitchFamily="18" charset="0"/>
              </a:rPr>
              <a:t>      During lipid peroxidation, </a:t>
            </a:r>
            <a:r>
              <a:rPr lang="en-US" sz="2600" dirty="0" err="1" smtClean="0">
                <a:latin typeface="Times New Roman" pitchFamily="18" charset="0"/>
              </a:rPr>
              <a:t>peroxyl</a:t>
            </a:r>
            <a:r>
              <a:rPr lang="en-US" sz="2600" dirty="0" smtClean="0">
                <a:latin typeface="Times New Roman" pitchFamily="18" charset="0"/>
              </a:rPr>
              <a:t> radicals that collide with each other can react to </a:t>
            </a:r>
            <a:r>
              <a:rPr lang="en-US" sz="2600" dirty="0" smtClean="0">
                <a:solidFill>
                  <a:srgbClr val="FFFF00"/>
                </a:solidFill>
                <a:latin typeface="Times New Roman" pitchFamily="18" charset="0"/>
              </a:rPr>
              <a:t>form a small amount of singlet oxygen</a:t>
            </a:r>
            <a:r>
              <a:rPr lang="en-US" sz="2600" dirty="0" smtClean="0">
                <a:latin typeface="Times New Roman" pitchFamily="18" charset="0"/>
              </a:rPr>
              <a:t>, which then can generate more peroxides. </a:t>
            </a:r>
          </a:p>
          <a:p>
            <a:pPr marL="533400" indent="-1588" eaLnBrk="1" hangingPunct="1">
              <a:spcBef>
                <a:spcPts val="1800"/>
              </a:spcBef>
              <a:buFont typeface="Wingdings" pitchFamily="2" charset="2"/>
              <a:buNone/>
              <a:defRPr/>
            </a:pPr>
            <a:r>
              <a:rPr lang="en-US" sz="2600" u="sng" dirty="0">
                <a:solidFill>
                  <a:srgbClr val="FFFF00"/>
                </a:solidFill>
                <a:latin typeface="Times New Roman" pitchFamily="18" charset="0"/>
              </a:rPr>
              <a:t>However, singlet oxygen formation appears to be a minor reaction pathway under most circumstances.</a:t>
            </a:r>
          </a:p>
          <a:p>
            <a:pPr marL="533400" indent="-533400" eaLnBrk="1" hangingPunct="1">
              <a:spcBef>
                <a:spcPts val="3000"/>
              </a:spcBef>
              <a:buFont typeface="Wingdings" pitchFamily="2" charset="2"/>
              <a:buNone/>
              <a:defRPr/>
            </a:pPr>
            <a:r>
              <a:rPr lang="en-US" sz="2600" dirty="0" smtClean="0">
                <a:latin typeface="Times New Roman" pitchFamily="18" charset="0"/>
              </a:rPr>
              <a:t>      </a:t>
            </a:r>
            <a:r>
              <a:rPr lang="en-US" sz="2600" dirty="0" smtClean="0">
                <a:solidFill>
                  <a:srgbClr val="FFFF00"/>
                </a:solidFill>
                <a:latin typeface="Times New Roman" pitchFamily="18" charset="0"/>
              </a:rPr>
              <a:t>Singlet oxygen is produced also when certain compounds are illuminated in the presence of oxygen. </a:t>
            </a:r>
            <a:r>
              <a:rPr lang="en-US" sz="2600" dirty="0" smtClean="0">
                <a:latin typeface="Times New Roman" pitchFamily="18" charset="0"/>
              </a:rPr>
              <a:t>They absorb light, enter a higher electronic excitation state, and transfer the excess energy to oxygen, converting it to the singlet state. </a:t>
            </a:r>
          </a:p>
          <a:p>
            <a:pPr marL="533400" indent="-1588" eaLnBrk="1" hangingPunct="1">
              <a:spcBef>
                <a:spcPts val="3000"/>
              </a:spcBef>
              <a:buFont typeface="Wingdings" pitchFamily="2" charset="2"/>
              <a:buNone/>
              <a:defRPr/>
            </a:pPr>
            <a:r>
              <a:rPr lang="en-US" sz="2600" dirty="0" smtClean="0">
                <a:latin typeface="Times New Roman" pitchFamily="18" charset="0"/>
              </a:rPr>
              <a:t>Such photosensitizing agents include dyes (e.g., eosin), certain classes of drugs (e.g., </a:t>
            </a:r>
            <a:r>
              <a:rPr lang="en-US" sz="2600" dirty="0" err="1" smtClean="0">
                <a:latin typeface="Times New Roman" pitchFamily="18" charset="0"/>
              </a:rPr>
              <a:t>tetracyclines</a:t>
            </a:r>
            <a:r>
              <a:rPr lang="en-US" sz="2600" dirty="0" smtClean="0">
                <a:latin typeface="Times New Roman" pitchFamily="18" charset="0"/>
              </a:rPr>
              <a:t>), and several substances found in the human body (e.g., </a:t>
            </a:r>
            <a:r>
              <a:rPr lang="en-US" sz="2600" dirty="0" err="1" smtClean="0">
                <a:latin typeface="Times New Roman" pitchFamily="18" charset="0"/>
              </a:rPr>
              <a:t>porphyrins</a:t>
            </a:r>
            <a:r>
              <a:rPr lang="en-US" sz="2600" dirty="0" smtClean="0">
                <a:latin typeface="Times New Roman" pitchFamily="18" charset="0"/>
              </a:rPr>
              <a:t>, the vitamin riboflavin, and the bile pigment bilirubin). </a:t>
            </a:r>
            <a:endParaRPr lang="bg-BG" sz="2600" dirty="0" smtClean="0">
              <a:latin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481013" y="620713"/>
            <a:ext cx="8281987"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70000"/>
              <a:buFont typeface="Wingdings" pitchFamily="2" charset="2"/>
              <a:buChar char="n"/>
              <a:defRPr sz="3200">
                <a:solidFill>
                  <a:schemeClr val="tx1"/>
                </a:solidFill>
                <a:latin typeface="Garamond" pitchFamily="18" charset="0"/>
              </a:defRPr>
            </a:lvl1pPr>
            <a:lvl2pPr marL="742950" indent="-285750" eaLnBrk="0" hangingPunct="0">
              <a:spcBef>
                <a:spcPct val="20000"/>
              </a:spcBef>
              <a:buClr>
                <a:schemeClr val="accent2"/>
              </a:buClr>
              <a:buSzPct val="70000"/>
              <a:buFont typeface="Wingdings" pitchFamily="2" charset="2"/>
              <a:buChar char="n"/>
              <a:defRPr sz="2800">
                <a:solidFill>
                  <a:schemeClr val="tx1"/>
                </a:solidFill>
                <a:latin typeface="Garamond" pitchFamily="18" charset="0"/>
              </a:defRPr>
            </a:lvl2pPr>
            <a:lvl3pPr marL="1143000" indent="-228600" eaLnBrk="0" hangingPunct="0">
              <a:spcBef>
                <a:spcPct val="20000"/>
              </a:spcBef>
              <a:buClr>
                <a:schemeClr val="tx2"/>
              </a:buClr>
              <a:buSzPct val="70000"/>
              <a:buFont typeface="Wingdings" pitchFamily="2" charset="2"/>
              <a:buChar char="n"/>
              <a:defRPr sz="2400">
                <a:solidFill>
                  <a:schemeClr val="tx1"/>
                </a:solidFill>
                <a:latin typeface="Garamond" pitchFamily="18" charset="0"/>
              </a:defRPr>
            </a:lvl3pPr>
            <a:lvl4pPr marL="1600200" indent="-228600" eaLnBrk="0" hangingPunct="0">
              <a:spcBef>
                <a:spcPct val="20000"/>
              </a:spcBef>
              <a:buClr>
                <a:schemeClr val="accent2"/>
              </a:buClr>
              <a:buSzPct val="70000"/>
              <a:buFont typeface="Wingdings" pitchFamily="2" charset="2"/>
              <a:buChar char="n"/>
              <a:defRPr sz="2000">
                <a:solidFill>
                  <a:schemeClr val="tx1"/>
                </a:solidFill>
                <a:latin typeface="Garamond" pitchFamily="18"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Garamond" pitchFamily="18"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defRPr>
            </a:lvl9pPr>
          </a:lstStyle>
          <a:p>
            <a:pPr eaLnBrk="1" hangingPunct="1">
              <a:spcBef>
                <a:spcPct val="50000"/>
              </a:spcBef>
              <a:buClrTx/>
              <a:buSzTx/>
              <a:buFontTx/>
              <a:buNone/>
            </a:pPr>
            <a:r>
              <a:rPr lang="en-US" altLang="bg-BG" sz="2800" dirty="0">
                <a:latin typeface="Times New Roman" pitchFamily="18" charset="0"/>
              </a:rPr>
              <a:t>Free-radical reactions are </a:t>
            </a:r>
            <a:r>
              <a:rPr lang="en-US" altLang="bg-BG" sz="2800" dirty="0">
                <a:solidFill>
                  <a:srgbClr val="FFFF00"/>
                </a:solidFill>
                <a:latin typeface="Times New Roman" pitchFamily="18" charset="0"/>
              </a:rPr>
              <a:t>ubiquitous</a:t>
            </a:r>
            <a:r>
              <a:rPr lang="en-US" altLang="bg-BG" sz="2800" dirty="0">
                <a:latin typeface="Times New Roman" pitchFamily="18" charset="0"/>
              </a:rPr>
              <a:t> in living organisms. Some are useful; others are unavoidable consequences of the environment in which we live. </a:t>
            </a:r>
          </a:p>
          <a:p>
            <a:pPr eaLnBrk="1" hangingPunct="1">
              <a:spcBef>
                <a:spcPts val="4800"/>
              </a:spcBef>
              <a:buClrTx/>
              <a:buSzTx/>
              <a:buFontTx/>
              <a:buNone/>
            </a:pPr>
            <a:r>
              <a:rPr lang="bg-BG" altLang="bg-BG" sz="2800" dirty="0">
                <a:latin typeface="Times New Roman" pitchFamily="18" charset="0"/>
              </a:rPr>
              <a:t> </a:t>
            </a:r>
            <a:r>
              <a:rPr lang="en-US" altLang="bg-BG" sz="2800" dirty="0">
                <a:latin typeface="Times New Roman" pitchFamily="18" charset="0"/>
              </a:rPr>
              <a:t>When free-radical generation exceeds the capacity of antioxidant defenses, the result is </a:t>
            </a:r>
            <a:r>
              <a:rPr lang="en-US" altLang="bg-BG" sz="2800" b="1" dirty="0">
                <a:solidFill>
                  <a:srgbClr val="FFFF00"/>
                </a:solidFill>
                <a:latin typeface="Times New Roman" pitchFamily="18" charset="0"/>
              </a:rPr>
              <a:t>oxidative stress.</a:t>
            </a:r>
            <a:r>
              <a:rPr lang="en-US" altLang="bg-BG" sz="2800" dirty="0">
                <a:latin typeface="Times New Roman" pitchFamily="18" charset="0"/>
              </a:rPr>
              <a:t> </a:t>
            </a:r>
          </a:p>
          <a:p>
            <a:pPr eaLnBrk="1" hangingPunct="1">
              <a:spcBef>
                <a:spcPts val="4800"/>
              </a:spcBef>
              <a:buClrTx/>
              <a:buSzTx/>
              <a:buFontTx/>
              <a:buNone/>
            </a:pPr>
            <a:r>
              <a:rPr lang="en-US" altLang="bg-BG" sz="2800" dirty="0">
                <a:latin typeface="Times New Roman" pitchFamily="18" charset="0"/>
              </a:rPr>
              <a:t>Oxidative stress occurs in many human diseases and sometimes makes a significant contribution to their pathogenesis. Free-radical reactions have been suggested to be involved in a huge list of diseases, ranging from glomerulonephritis to AIDS .</a:t>
            </a:r>
            <a:endParaRPr lang="bg-BG" altLang="bg-BG" sz="2800" dirty="0">
              <a:latin typeface="Times New Roman" pitchFamily="18" charset="0"/>
            </a:endParaRPr>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body" idx="1"/>
          </p:nvPr>
        </p:nvSpPr>
        <p:spPr>
          <a:xfrm>
            <a:off x="395288" y="44450"/>
            <a:ext cx="8497887" cy="6840538"/>
          </a:xfrm>
        </p:spPr>
        <p:txBody>
          <a:bodyPr/>
          <a:lstStyle/>
          <a:p>
            <a:pPr marL="0" indent="722313" eaLnBrk="1" hangingPunct="1">
              <a:buFont typeface="Wingdings" pitchFamily="2" charset="2"/>
              <a:buNone/>
              <a:defRPr/>
            </a:pPr>
            <a:r>
              <a:rPr lang="en-US" sz="2600" dirty="0" smtClean="0">
                <a:latin typeface="Times New Roman" pitchFamily="18" charset="0"/>
              </a:rPr>
              <a:t>E.g. </a:t>
            </a:r>
            <a:r>
              <a:rPr lang="en-US" sz="2600" dirty="0">
                <a:solidFill>
                  <a:srgbClr val="FFFF00"/>
                </a:solidFill>
                <a:latin typeface="Times New Roman" pitchFamily="18" charset="0"/>
              </a:rPr>
              <a:t>A</a:t>
            </a:r>
            <a:r>
              <a:rPr lang="en-US" sz="2600" dirty="0" smtClean="0">
                <a:solidFill>
                  <a:srgbClr val="FFFF00"/>
                </a:solidFill>
                <a:latin typeface="Times New Roman" pitchFamily="18" charset="0"/>
              </a:rPr>
              <a:t>ccumulation of </a:t>
            </a:r>
            <a:r>
              <a:rPr lang="en-US" sz="2600" dirty="0" err="1" smtClean="0">
                <a:solidFill>
                  <a:srgbClr val="FFFF00"/>
                </a:solidFill>
                <a:latin typeface="Times New Roman" pitchFamily="18" charset="0"/>
              </a:rPr>
              <a:t>porphyrins</a:t>
            </a:r>
            <a:r>
              <a:rPr lang="en-US" sz="2600" dirty="0" smtClean="0">
                <a:solidFill>
                  <a:srgbClr val="FFFF00"/>
                </a:solidFill>
                <a:latin typeface="Times New Roman" pitchFamily="18" charset="0"/>
              </a:rPr>
              <a:t> </a:t>
            </a:r>
            <a:r>
              <a:rPr lang="en-US" sz="2600" dirty="0" smtClean="0">
                <a:latin typeface="Times New Roman" pitchFamily="18" charset="0"/>
              </a:rPr>
              <a:t>in the skin of patients with certain forms of porphyria can lead to </a:t>
            </a:r>
            <a:r>
              <a:rPr lang="en-US" sz="2600" dirty="0" smtClean="0">
                <a:solidFill>
                  <a:srgbClr val="FFFF00"/>
                </a:solidFill>
                <a:latin typeface="Times New Roman" pitchFamily="18" charset="0"/>
              </a:rPr>
              <a:t>skin damage </a:t>
            </a:r>
            <a:r>
              <a:rPr lang="en-US" sz="2600" dirty="0" smtClean="0">
                <a:latin typeface="Times New Roman" pitchFamily="18" charset="0"/>
              </a:rPr>
              <a:t>when sunlight and </a:t>
            </a:r>
            <a:r>
              <a:rPr lang="en-US" sz="2600" dirty="0" err="1" smtClean="0">
                <a:latin typeface="Times New Roman" pitchFamily="18" charset="0"/>
              </a:rPr>
              <a:t>porphyrins</a:t>
            </a:r>
            <a:r>
              <a:rPr lang="en-US" sz="2600" dirty="0" smtClean="0">
                <a:latin typeface="Times New Roman" pitchFamily="18" charset="0"/>
              </a:rPr>
              <a:t> interact to generate singlet oxygen.</a:t>
            </a:r>
          </a:p>
          <a:p>
            <a:pPr marL="0" indent="722313" eaLnBrk="1" hangingPunct="1">
              <a:spcBef>
                <a:spcPts val="3000"/>
              </a:spcBef>
              <a:buFont typeface="Wingdings" pitchFamily="2" charset="2"/>
              <a:buNone/>
              <a:defRPr/>
            </a:pPr>
            <a:r>
              <a:rPr lang="en-US" sz="2600" dirty="0" smtClean="0">
                <a:latin typeface="Times New Roman" pitchFamily="18" charset="0"/>
              </a:rPr>
              <a:t>Drug- and disease-induced </a:t>
            </a:r>
            <a:r>
              <a:rPr lang="en-US" sz="2600" dirty="0" smtClean="0">
                <a:solidFill>
                  <a:srgbClr val="FFFF00"/>
                </a:solidFill>
                <a:latin typeface="Times New Roman" pitchFamily="18" charset="0"/>
              </a:rPr>
              <a:t>photosensitization</a:t>
            </a:r>
            <a:r>
              <a:rPr lang="en-US" sz="2600" dirty="0" smtClean="0">
                <a:latin typeface="Times New Roman" pitchFamily="18" charset="0"/>
              </a:rPr>
              <a:t> reactions are unpleasant, but some photosensitization reactions are </a:t>
            </a:r>
            <a:r>
              <a:rPr lang="en-US" sz="2600" dirty="0" smtClean="0">
                <a:solidFill>
                  <a:srgbClr val="FFFF00"/>
                </a:solidFill>
                <a:latin typeface="Times New Roman" pitchFamily="18" charset="0"/>
              </a:rPr>
              <a:t>therapeutically useful </a:t>
            </a:r>
            <a:r>
              <a:rPr lang="en-US" sz="2600" dirty="0" smtClean="0">
                <a:latin typeface="Times New Roman" pitchFamily="18" charset="0"/>
              </a:rPr>
              <a:t>in clinical medicine. </a:t>
            </a:r>
          </a:p>
          <a:p>
            <a:pPr marL="0" indent="722313" eaLnBrk="1" hangingPunct="1">
              <a:spcBef>
                <a:spcPts val="3000"/>
              </a:spcBef>
              <a:buFont typeface="Wingdings" pitchFamily="2" charset="2"/>
              <a:buNone/>
              <a:defRPr/>
            </a:pPr>
            <a:r>
              <a:rPr lang="en-US" sz="2600" dirty="0" smtClean="0">
                <a:latin typeface="Times New Roman" pitchFamily="18" charset="0"/>
              </a:rPr>
              <a:t>E.g. </a:t>
            </a:r>
            <a:r>
              <a:rPr lang="en-US" sz="2600" dirty="0" err="1">
                <a:latin typeface="Times New Roman" pitchFamily="18" charset="0"/>
              </a:rPr>
              <a:t>H</a:t>
            </a:r>
            <a:r>
              <a:rPr lang="en-US" sz="2600" dirty="0" err="1" smtClean="0">
                <a:latin typeface="Times New Roman" pitchFamily="18" charset="0"/>
              </a:rPr>
              <a:t>ematoporphyrin</a:t>
            </a:r>
            <a:r>
              <a:rPr lang="en-US" sz="2600" dirty="0" smtClean="0">
                <a:latin typeface="Times New Roman" pitchFamily="18" charset="0"/>
              </a:rPr>
              <a:t> derivative is a mixture of </a:t>
            </a:r>
            <a:r>
              <a:rPr lang="en-US" sz="2600" dirty="0" err="1" smtClean="0">
                <a:latin typeface="Times New Roman" pitchFamily="18" charset="0"/>
              </a:rPr>
              <a:t>porphyrins</a:t>
            </a:r>
            <a:r>
              <a:rPr lang="en-US" sz="2600" dirty="0" smtClean="0">
                <a:latin typeface="Times New Roman" pitchFamily="18" charset="0"/>
              </a:rPr>
              <a:t> that can be taken up by certain cancer cells, especially some types of lung cancer. Since </a:t>
            </a:r>
            <a:r>
              <a:rPr lang="en-US" sz="2600" dirty="0" err="1" smtClean="0">
                <a:latin typeface="Times New Roman" pitchFamily="18" charset="0"/>
              </a:rPr>
              <a:t>porphyrins</a:t>
            </a:r>
            <a:r>
              <a:rPr lang="en-US" sz="2600" dirty="0" smtClean="0">
                <a:latin typeface="Times New Roman" pitchFamily="18" charset="0"/>
              </a:rPr>
              <a:t> are fluorescent, their presence </a:t>
            </a:r>
            <a:r>
              <a:rPr lang="en-US" sz="2600" dirty="0" smtClean="0">
                <a:solidFill>
                  <a:srgbClr val="FFFF00"/>
                </a:solidFill>
                <a:latin typeface="Times New Roman" pitchFamily="18" charset="0"/>
              </a:rPr>
              <a:t>can identify the site of the tumor</a:t>
            </a:r>
            <a:r>
              <a:rPr lang="en-US" sz="2600" dirty="0" smtClean="0">
                <a:latin typeface="Times New Roman" pitchFamily="18" charset="0"/>
              </a:rPr>
              <a:t>. Illumination of the tumor with light of the correct </a:t>
            </a:r>
            <a:r>
              <a:rPr lang="el-GR" sz="2600" dirty="0" smtClean="0">
                <a:latin typeface="Times New Roman" pitchFamily="18" charset="0"/>
              </a:rPr>
              <a:t>λ</a:t>
            </a:r>
            <a:r>
              <a:rPr lang="en-US" sz="2600" dirty="0" smtClean="0">
                <a:latin typeface="Times New Roman" pitchFamily="18" charset="0"/>
              </a:rPr>
              <a:t> from a laser through a fiber optic cable attached to a bronchoscope can generate singlet oxygen within the tumor, helping to destroy it. </a:t>
            </a:r>
            <a:endParaRPr lang="bg-BG" sz="2600" dirty="0" smtClean="0">
              <a:latin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2625" y="1898650"/>
            <a:ext cx="7129463" cy="576263"/>
          </a:xfrm>
          <a:prstGeom prst="rect">
            <a:avLst/>
          </a:prstGeom>
        </p:spPr>
        <p:style>
          <a:lnRef idx="3">
            <a:schemeClr val="lt1"/>
          </a:lnRef>
          <a:fillRef idx="1">
            <a:schemeClr val="accent6"/>
          </a:fillRef>
          <a:effectRef idx="1">
            <a:schemeClr val="accent6"/>
          </a:effectRef>
          <a:fontRef idx="minor">
            <a:schemeClr val="lt1"/>
          </a:fontRef>
        </p:style>
        <p:txBody>
          <a:bodyPr anchor="ctr"/>
          <a:lstStyle/>
          <a:p>
            <a:pPr algn="ctr">
              <a:defRPr/>
            </a:pPr>
            <a:endParaRPr lang="bg-BG"/>
          </a:p>
        </p:txBody>
      </p:sp>
      <p:sp>
        <p:nvSpPr>
          <p:cNvPr id="61442" name="Rectangle 2"/>
          <p:cNvSpPr>
            <a:spLocks noGrp="1" noChangeArrowheads="1"/>
          </p:cNvSpPr>
          <p:nvPr>
            <p:ph type="body" idx="1"/>
          </p:nvPr>
        </p:nvSpPr>
        <p:spPr>
          <a:xfrm>
            <a:off x="107950" y="44450"/>
            <a:ext cx="8785225" cy="6840538"/>
          </a:xfrm>
        </p:spPr>
        <p:txBody>
          <a:bodyPr/>
          <a:lstStyle/>
          <a:p>
            <a:pPr marL="533400" indent="-533400" algn="ctr" eaLnBrk="1" hangingPunct="1">
              <a:buFont typeface="Wingdings" pitchFamily="2" charset="2"/>
              <a:buNone/>
              <a:defRPr/>
            </a:pPr>
            <a:r>
              <a:rPr lang="en-US" sz="2800" dirty="0" smtClean="0">
                <a:latin typeface="Times New Roman" pitchFamily="18" charset="0"/>
              </a:rPr>
              <a:t>     </a:t>
            </a:r>
            <a:r>
              <a:rPr lang="en-US" sz="2800" b="1" dirty="0" smtClean="0">
                <a:latin typeface="Times New Roman" pitchFamily="18" charset="0"/>
              </a:rPr>
              <a:t>Consequences of Free-Radical Processes</a:t>
            </a:r>
            <a:endParaRPr lang="en-US" sz="2800" dirty="0" smtClean="0">
              <a:latin typeface="Times New Roman" pitchFamily="18" charset="0"/>
            </a:endParaRPr>
          </a:p>
          <a:p>
            <a:pPr marL="533400" indent="188913" eaLnBrk="1" hangingPunct="1">
              <a:buFont typeface="Wingdings" pitchFamily="2" charset="2"/>
              <a:buNone/>
              <a:defRPr/>
            </a:pPr>
            <a:r>
              <a:rPr lang="en-US" sz="2800" dirty="0" smtClean="0">
                <a:latin typeface="Times New Roman" pitchFamily="18" charset="0"/>
              </a:rPr>
              <a:t>     </a:t>
            </a:r>
            <a:r>
              <a:rPr lang="en-US" sz="2600" dirty="0" smtClean="0">
                <a:latin typeface="Times New Roman" pitchFamily="18" charset="0"/>
              </a:rPr>
              <a:t>If free radicals are continuously generated in the human body, and if PUFAs are sensitive to free-radical attack, then </a:t>
            </a:r>
            <a:r>
              <a:rPr lang="en-US" sz="2600" dirty="0" smtClean="0">
                <a:solidFill>
                  <a:srgbClr val="FFFF00"/>
                </a:solidFill>
                <a:latin typeface="Times New Roman" pitchFamily="18" charset="0"/>
              </a:rPr>
              <a:t>why does the body use PUFAs at all? </a:t>
            </a:r>
          </a:p>
          <a:p>
            <a:pPr marL="533400" indent="-3175" eaLnBrk="1" hangingPunct="1">
              <a:buFont typeface="Wingdings" pitchFamily="2" charset="2"/>
              <a:buNone/>
              <a:defRPr/>
            </a:pPr>
            <a:r>
              <a:rPr lang="en-US" sz="2800" dirty="0" smtClean="0">
                <a:latin typeface="Times New Roman" pitchFamily="18" charset="0"/>
              </a:rPr>
              <a:t>The answer is : They perform essential functions.     </a:t>
            </a:r>
          </a:p>
          <a:p>
            <a:pPr marL="533400" indent="-533400" eaLnBrk="1" hangingPunct="1">
              <a:spcBef>
                <a:spcPts val="3000"/>
              </a:spcBef>
              <a:buFont typeface="Wingdings" pitchFamily="2" charset="2"/>
              <a:buNone/>
              <a:defRPr/>
            </a:pPr>
            <a:r>
              <a:rPr lang="en-US" sz="2800" dirty="0" smtClean="0">
                <a:latin typeface="Times New Roman" pitchFamily="18" charset="0"/>
              </a:rPr>
              <a:t>      </a:t>
            </a:r>
            <a:r>
              <a:rPr lang="en-US" sz="2600" dirty="0" smtClean="0">
                <a:latin typeface="Times New Roman" pitchFamily="18" charset="0"/>
              </a:rPr>
              <a:t>It is known their role in maintaining </a:t>
            </a:r>
            <a:r>
              <a:rPr lang="en-US" sz="2600" dirty="0" smtClean="0">
                <a:solidFill>
                  <a:srgbClr val="FFFF00"/>
                </a:solidFill>
                <a:latin typeface="Times New Roman" pitchFamily="18" charset="0"/>
              </a:rPr>
              <a:t>the correct degree of fluidity in membranes. </a:t>
            </a:r>
          </a:p>
          <a:p>
            <a:pPr marL="533400" indent="-1588" eaLnBrk="1" hangingPunct="1">
              <a:spcBef>
                <a:spcPts val="3000"/>
              </a:spcBef>
              <a:buFont typeface="Wingdings" pitchFamily="2" charset="2"/>
              <a:buNone/>
              <a:defRPr/>
            </a:pPr>
            <a:r>
              <a:rPr lang="en-US" sz="2600" dirty="0" smtClean="0">
                <a:latin typeface="Times New Roman" pitchFamily="18" charset="0"/>
              </a:rPr>
              <a:t>The PUFA </a:t>
            </a:r>
            <a:r>
              <a:rPr lang="en-US" sz="2600" dirty="0" err="1" smtClean="0">
                <a:solidFill>
                  <a:srgbClr val="FF0000"/>
                </a:solidFill>
                <a:latin typeface="Times New Roman" pitchFamily="18" charset="0"/>
              </a:rPr>
              <a:t>arachidonic</a:t>
            </a:r>
            <a:r>
              <a:rPr lang="en-US" sz="2600" dirty="0" smtClean="0">
                <a:solidFill>
                  <a:srgbClr val="FF0000"/>
                </a:solidFill>
                <a:latin typeface="Times New Roman" pitchFamily="18" charset="0"/>
              </a:rPr>
              <a:t> acid </a:t>
            </a:r>
            <a:r>
              <a:rPr lang="en-US" sz="2600" dirty="0" smtClean="0">
                <a:latin typeface="Times New Roman" pitchFamily="18" charset="0"/>
              </a:rPr>
              <a:t>acts as a </a:t>
            </a:r>
            <a:r>
              <a:rPr lang="en-US" sz="2600" dirty="0" smtClean="0">
                <a:solidFill>
                  <a:srgbClr val="FFFF00"/>
                </a:solidFill>
                <a:latin typeface="Times New Roman" pitchFamily="18" charset="0"/>
              </a:rPr>
              <a:t>starting point for the synthesis of prostaglandins and </a:t>
            </a:r>
            <a:r>
              <a:rPr lang="en-US" sz="2600" dirty="0" err="1" smtClean="0">
                <a:solidFill>
                  <a:srgbClr val="FFFF00"/>
                </a:solidFill>
                <a:latin typeface="Times New Roman" pitchFamily="18" charset="0"/>
              </a:rPr>
              <a:t>leukotrienes</a:t>
            </a:r>
            <a:r>
              <a:rPr lang="en-US" sz="2600" dirty="0" smtClean="0">
                <a:solidFill>
                  <a:srgbClr val="FFFF00"/>
                </a:solidFill>
                <a:latin typeface="Times New Roman" pitchFamily="18" charset="0"/>
              </a:rPr>
              <a:t>.</a:t>
            </a:r>
            <a:r>
              <a:rPr lang="en-US" sz="2600" dirty="0" smtClean="0">
                <a:latin typeface="Times New Roman" pitchFamily="18" charset="0"/>
              </a:rPr>
              <a:t> Activation of </a:t>
            </a:r>
            <a:r>
              <a:rPr lang="en-US" sz="2600" dirty="0">
                <a:solidFill>
                  <a:srgbClr val="FFFF00"/>
                </a:solidFill>
                <a:latin typeface="Times New Roman" pitchFamily="18" charset="0"/>
              </a:rPr>
              <a:t>phospholipase enzymes </a:t>
            </a:r>
            <a:r>
              <a:rPr lang="en-US" sz="2600" dirty="0" smtClean="0">
                <a:latin typeface="Times New Roman" pitchFamily="18" charset="0"/>
              </a:rPr>
              <a:t>in membranes in response to cell injury or hormonal stimuli can split off </a:t>
            </a:r>
            <a:r>
              <a:rPr lang="en-US" sz="2600" dirty="0" err="1" smtClean="0">
                <a:latin typeface="Times New Roman" pitchFamily="18" charset="0"/>
              </a:rPr>
              <a:t>arachidonic</a:t>
            </a:r>
            <a:r>
              <a:rPr lang="en-US" sz="2600" dirty="0" smtClean="0">
                <a:latin typeface="Times New Roman" pitchFamily="18" charset="0"/>
              </a:rPr>
              <a:t> acid from membrane phospholipids. </a:t>
            </a:r>
            <a:r>
              <a:rPr lang="en-US" sz="2600" dirty="0" smtClean="0">
                <a:solidFill>
                  <a:srgbClr val="FFFF00"/>
                </a:solidFill>
                <a:latin typeface="Times New Roman" pitchFamily="18" charset="0"/>
              </a:rPr>
              <a:t>Cyclooxygenase</a:t>
            </a:r>
            <a:r>
              <a:rPr lang="en-US" sz="2600" dirty="0" smtClean="0">
                <a:latin typeface="Times New Roman" pitchFamily="18" charset="0"/>
              </a:rPr>
              <a:t> then acts on </a:t>
            </a:r>
            <a:r>
              <a:rPr lang="en-US" sz="2600" dirty="0" err="1" smtClean="0">
                <a:latin typeface="Times New Roman" pitchFamily="18" charset="0"/>
              </a:rPr>
              <a:t>arachidonate</a:t>
            </a:r>
            <a:r>
              <a:rPr lang="en-US" sz="2600" dirty="0" smtClean="0">
                <a:latin typeface="Times New Roman" pitchFamily="18" charset="0"/>
              </a:rPr>
              <a:t>, initiating formation of </a:t>
            </a:r>
            <a:r>
              <a:rPr lang="en-US" sz="2600" u="sng" dirty="0" err="1" smtClean="0">
                <a:latin typeface="Times New Roman" pitchFamily="18" charset="0"/>
              </a:rPr>
              <a:t>prostacyclins</a:t>
            </a:r>
            <a:r>
              <a:rPr lang="en-US" sz="2600" dirty="0" smtClean="0">
                <a:latin typeface="Times New Roman" pitchFamily="18" charset="0"/>
              </a:rPr>
              <a:t>, </a:t>
            </a:r>
            <a:r>
              <a:rPr lang="en-US" sz="2600" u="sng" dirty="0" err="1" smtClean="0">
                <a:latin typeface="Times New Roman" pitchFamily="18" charset="0"/>
              </a:rPr>
              <a:t>thromboxanes</a:t>
            </a:r>
            <a:r>
              <a:rPr lang="en-US" sz="2600" dirty="0" smtClean="0">
                <a:latin typeface="Times New Roman" pitchFamily="18" charset="0"/>
              </a:rPr>
              <a:t> and </a:t>
            </a:r>
            <a:r>
              <a:rPr lang="en-US" sz="2600" u="sng" dirty="0" smtClean="0">
                <a:latin typeface="Times New Roman" pitchFamily="18" charset="0"/>
              </a:rPr>
              <a:t>prostaglandins</a:t>
            </a:r>
            <a:r>
              <a:rPr lang="en-US" sz="2600" b="1" i="1" dirty="0" smtClean="0">
                <a:latin typeface="Times New Roman" pitchFamily="18" charset="0"/>
              </a:rPr>
              <a:t>. </a:t>
            </a:r>
            <a:endParaRPr lang="bg-BG" sz="2600" dirty="0" smtClean="0">
              <a:latin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body" idx="1"/>
          </p:nvPr>
        </p:nvSpPr>
        <p:spPr>
          <a:xfrm>
            <a:off x="-107950" y="260350"/>
            <a:ext cx="8856663" cy="6840538"/>
          </a:xfrm>
        </p:spPr>
        <p:txBody>
          <a:bodyPr/>
          <a:lstStyle/>
          <a:p>
            <a:pPr marL="533400" indent="-533400" eaLnBrk="1" hangingPunct="1">
              <a:buFont typeface="Wingdings" pitchFamily="2" charset="2"/>
              <a:buNone/>
              <a:defRPr/>
            </a:pPr>
            <a:r>
              <a:rPr lang="en-US" sz="2800" b="1" i="1" dirty="0" smtClean="0">
                <a:latin typeface="Times New Roman" pitchFamily="18" charset="0"/>
              </a:rPr>
              <a:t>      </a:t>
            </a:r>
            <a:r>
              <a:rPr lang="en-US" sz="2600" dirty="0" smtClean="0">
                <a:latin typeface="Times New Roman" pitchFamily="18" charset="0"/>
              </a:rPr>
              <a:t>Prostaglandins have a multiplicity of actions in the human body, including  in gastric and renal function. </a:t>
            </a:r>
            <a:r>
              <a:rPr lang="en-US" sz="2600" dirty="0" smtClean="0">
                <a:solidFill>
                  <a:srgbClr val="FFFF00"/>
                </a:solidFill>
                <a:latin typeface="Times New Roman" pitchFamily="18" charset="0"/>
              </a:rPr>
              <a:t>Prostacyclin</a:t>
            </a:r>
            <a:r>
              <a:rPr lang="en-US" sz="2600" dirty="0" smtClean="0">
                <a:latin typeface="Times New Roman" pitchFamily="18" charset="0"/>
              </a:rPr>
              <a:t> (or prostaglandin I</a:t>
            </a:r>
            <a:r>
              <a:rPr lang="en-US" sz="2600" baseline="-25000" dirty="0" smtClean="0">
                <a:latin typeface="Times New Roman" pitchFamily="18" charset="0"/>
              </a:rPr>
              <a:t>2</a:t>
            </a:r>
            <a:r>
              <a:rPr lang="en-US" sz="2600" dirty="0" smtClean="0">
                <a:latin typeface="Times New Roman" pitchFamily="18" charset="0"/>
              </a:rPr>
              <a:t>) prevents </a:t>
            </a:r>
            <a:r>
              <a:rPr lang="en-US" sz="2600" dirty="0" smtClean="0">
                <a:solidFill>
                  <a:srgbClr val="FFFF00"/>
                </a:solidFill>
                <a:latin typeface="Times New Roman" pitchFamily="18" charset="0"/>
              </a:rPr>
              <a:t>platelets from adhering to the vascular endothelium</a:t>
            </a:r>
            <a:r>
              <a:rPr lang="en-US" sz="2600" dirty="0" smtClean="0">
                <a:latin typeface="Times New Roman" pitchFamily="18" charset="0"/>
              </a:rPr>
              <a:t> (thus regulating coagulation) and dilates blood vessels. </a:t>
            </a:r>
          </a:p>
          <a:p>
            <a:pPr marL="533400" indent="366713" eaLnBrk="1" hangingPunct="1">
              <a:spcBef>
                <a:spcPts val="2400"/>
              </a:spcBef>
              <a:buFont typeface="Wingdings" pitchFamily="2" charset="2"/>
              <a:buNone/>
              <a:defRPr/>
            </a:pPr>
            <a:r>
              <a:rPr lang="en-US" sz="2600" dirty="0" smtClean="0">
                <a:latin typeface="Times New Roman" pitchFamily="18" charset="0"/>
              </a:rPr>
              <a:t>By contrast, </a:t>
            </a:r>
            <a:r>
              <a:rPr lang="en-US" sz="2600" dirty="0" smtClean="0">
                <a:solidFill>
                  <a:srgbClr val="FFFF00"/>
                </a:solidFill>
                <a:latin typeface="Times New Roman" pitchFamily="18" charset="0"/>
              </a:rPr>
              <a:t>thromboxane A</a:t>
            </a:r>
            <a:r>
              <a:rPr lang="en-US" sz="2600" baseline="-25000" dirty="0" smtClean="0">
                <a:solidFill>
                  <a:srgbClr val="FFFF00"/>
                </a:solidFill>
                <a:latin typeface="Times New Roman" pitchFamily="18" charset="0"/>
              </a:rPr>
              <a:t>2</a:t>
            </a:r>
            <a:r>
              <a:rPr lang="en-US" sz="2600" dirty="0" smtClean="0">
                <a:solidFill>
                  <a:srgbClr val="FFFF00"/>
                </a:solidFill>
                <a:latin typeface="Times New Roman" pitchFamily="18" charset="0"/>
              </a:rPr>
              <a:t> </a:t>
            </a:r>
            <a:r>
              <a:rPr lang="en-US" sz="2600" dirty="0" smtClean="0">
                <a:latin typeface="Times New Roman" pitchFamily="18" charset="0"/>
              </a:rPr>
              <a:t>promotes platelet aggregation and constricts blood vessels. </a:t>
            </a:r>
          </a:p>
          <a:p>
            <a:pPr marL="533400" indent="366713" eaLnBrk="1" hangingPunct="1">
              <a:spcBef>
                <a:spcPts val="2400"/>
              </a:spcBef>
              <a:buFont typeface="Wingdings" pitchFamily="2" charset="2"/>
              <a:buNone/>
              <a:defRPr/>
            </a:pPr>
            <a:r>
              <a:rPr lang="en-US" sz="2600" dirty="0" smtClean="0">
                <a:latin typeface="Times New Roman" pitchFamily="18" charset="0"/>
              </a:rPr>
              <a:t>At sites of inflammation, </a:t>
            </a:r>
            <a:r>
              <a:rPr lang="en-US" sz="2600" dirty="0" smtClean="0">
                <a:solidFill>
                  <a:srgbClr val="FFFF00"/>
                </a:solidFill>
                <a:latin typeface="Times New Roman" pitchFamily="18" charset="0"/>
              </a:rPr>
              <a:t>prostaglandins</a:t>
            </a:r>
            <a:r>
              <a:rPr lang="en-US" sz="2600" dirty="0" smtClean="0">
                <a:latin typeface="Times New Roman" pitchFamily="18" charset="0"/>
              </a:rPr>
              <a:t> contribute to </a:t>
            </a:r>
            <a:r>
              <a:rPr lang="en-US" sz="2600" dirty="0" smtClean="0">
                <a:solidFill>
                  <a:srgbClr val="FFFF00"/>
                </a:solidFill>
                <a:latin typeface="Times New Roman" pitchFamily="18" charset="0"/>
              </a:rPr>
              <a:t>pain and swellin</a:t>
            </a:r>
            <a:r>
              <a:rPr lang="en-US" sz="2600" dirty="0">
                <a:solidFill>
                  <a:srgbClr val="FFFF00"/>
                </a:solidFill>
                <a:latin typeface="Times New Roman" pitchFamily="18" charset="0"/>
              </a:rPr>
              <a:t>g: </a:t>
            </a:r>
            <a:r>
              <a:rPr lang="en-US" sz="2600" dirty="0" smtClean="0">
                <a:latin typeface="Times New Roman" pitchFamily="18" charset="0"/>
              </a:rPr>
              <a:t>many patients with rheumatoid arthritis are given drugs that inhibit cyclooxygenase to dampen the excessive pain and swelling in their joints. </a:t>
            </a:r>
          </a:p>
          <a:p>
            <a:pPr marL="533400" indent="-533400" eaLnBrk="1" hangingPunct="1">
              <a:buFont typeface="Wingdings" pitchFamily="2" charset="2"/>
              <a:buNone/>
              <a:defRPr/>
            </a:pPr>
            <a:r>
              <a:rPr lang="en-US" sz="2600" dirty="0" smtClean="0">
                <a:latin typeface="Times New Roman" pitchFamily="18" charset="0"/>
              </a:rPr>
              <a:t>      </a:t>
            </a:r>
            <a:r>
              <a:rPr lang="en-US" sz="2600" dirty="0" err="1" smtClean="0">
                <a:solidFill>
                  <a:srgbClr val="FFFF00"/>
                </a:solidFill>
                <a:latin typeface="Times New Roman" pitchFamily="18" charset="0"/>
              </a:rPr>
              <a:t>Lipoxygenases</a:t>
            </a:r>
            <a:r>
              <a:rPr lang="en-US" sz="2600" dirty="0" smtClean="0">
                <a:latin typeface="Times New Roman" pitchFamily="18" charset="0"/>
              </a:rPr>
              <a:t> found in several human tissues (including phagocytes, skin, platelets) convert </a:t>
            </a:r>
            <a:r>
              <a:rPr lang="en-US" sz="2600" dirty="0" err="1" smtClean="0">
                <a:latin typeface="Times New Roman" pitchFamily="18" charset="0"/>
              </a:rPr>
              <a:t>arachidonic</a:t>
            </a:r>
            <a:r>
              <a:rPr lang="en-US" sz="2600" dirty="0" smtClean="0">
                <a:latin typeface="Times New Roman" pitchFamily="18" charset="0"/>
              </a:rPr>
              <a:t> acid into </a:t>
            </a:r>
            <a:r>
              <a:rPr lang="en-US" sz="2600" dirty="0" err="1" smtClean="0">
                <a:solidFill>
                  <a:srgbClr val="FFFF00"/>
                </a:solidFill>
                <a:latin typeface="Times New Roman" pitchFamily="18" charset="0"/>
              </a:rPr>
              <a:t>leukotrienes</a:t>
            </a:r>
            <a:r>
              <a:rPr lang="en-US" sz="2600" dirty="0" smtClean="0">
                <a:latin typeface="Times New Roman" pitchFamily="18" charset="0"/>
              </a:rPr>
              <a:t>. </a:t>
            </a:r>
            <a:endParaRPr lang="bg-BG" sz="2600" dirty="0" smtClean="0">
              <a:latin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body" idx="1"/>
          </p:nvPr>
        </p:nvSpPr>
        <p:spPr>
          <a:xfrm>
            <a:off x="250825" y="404813"/>
            <a:ext cx="8642350" cy="6840537"/>
          </a:xfrm>
        </p:spPr>
        <p:txBody>
          <a:bodyPr/>
          <a:lstStyle/>
          <a:p>
            <a:pPr marL="533400" indent="-533400" eaLnBrk="1" hangingPunct="1">
              <a:buFont typeface="Wingdings" pitchFamily="2" charset="2"/>
              <a:buNone/>
              <a:defRPr/>
            </a:pPr>
            <a:r>
              <a:rPr lang="en-US" sz="2600" dirty="0" smtClean="0">
                <a:solidFill>
                  <a:srgbClr val="FFFF00"/>
                </a:solidFill>
                <a:latin typeface="Times New Roman" pitchFamily="18" charset="0"/>
              </a:rPr>
              <a:t>Leukotriene B</a:t>
            </a:r>
            <a:r>
              <a:rPr lang="en-US" sz="2600" baseline="-25000" dirty="0" smtClean="0">
                <a:solidFill>
                  <a:srgbClr val="FFFF00"/>
                </a:solidFill>
                <a:latin typeface="Times New Roman" pitchFamily="18" charset="0"/>
              </a:rPr>
              <a:t>4</a:t>
            </a:r>
            <a:r>
              <a:rPr lang="en-US" sz="2600" dirty="0" smtClean="0">
                <a:solidFill>
                  <a:srgbClr val="FFFF00"/>
                </a:solidFill>
                <a:latin typeface="Times New Roman" pitchFamily="18" charset="0"/>
              </a:rPr>
              <a:t> </a:t>
            </a:r>
            <a:r>
              <a:rPr lang="en-US" sz="2600" dirty="0" smtClean="0">
                <a:latin typeface="Times New Roman" pitchFamily="18" charset="0"/>
              </a:rPr>
              <a:t>is a chemotactic agent that </a:t>
            </a:r>
            <a:r>
              <a:rPr lang="en-US" sz="2600" dirty="0" smtClean="0">
                <a:solidFill>
                  <a:srgbClr val="FFFF00"/>
                </a:solidFill>
                <a:latin typeface="Times New Roman" pitchFamily="18" charset="0"/>
              </a:rPr>
              <a:t>attracts phagocytes</a:t>
            </a:r>
            <a:r>
              <a:rPr lang="en-US" sz="2600" dirty="0" smtClean="0">
                <a:latin typeface="Times New Roman" pitchFamily="18" charset="0"/>
              </a:rPr>
              <a:t> to a site of inflammation. Like prostaglandins (and oxygen radicals), </a:t>
            </a:r>
            <a:r>
              <a:rPr lang="en-US" sz="2600" dirty="0" err="1" smtClean="0">
                <a:latin typeface="Times New Roman" pitchFamily="18" charset="0"/>
              </a:rPr>
              <a:t>leukotrienes</a:t>
            </a:r>
            <a:r>
              <a:rPr lang="en-US" sz="2600" dirty="0" smtClean="0">
                <a:latin typeface="Times New Roman" pitchFamily="18" charset="0"/>
              </a:rPr>
              <a:t> perform essential roles in the body but can be a nuisance if generated in excess. The excessive production of </a:t>
            </a:r>
            <a:r>
              <a:rPr lang="en-US" sz="2600" dirty="0" err="1" smtClean="0">
                <a:latin typeface="Times New Roman" pitchFamily="18" charset="0"/>
              </a:rPr>
              <a:t>leukotrienes</a:t>
            </a:r>
            <a:r>
              <a:rPr lang="en-US" sz="2600" dirty="0" smtClean="0">
                <a:latin typeface="Times New Roman" pitchFamily="18" charset="0"/>
              </a:rPr>
              <a:t> in the respiratory tract in response to inhaled allergens is one of the factors causing </a:t>
            </a:r>
            <a:r>
              <a:rPr lang="en-US" sz="2600" dirty="0" smtClean="0">
                <a:solidFill>
                  <a:srgbClr val="FFFF00"/>
                </a:solidFill>
                <a:latin typeface="Times New Roman" pitchFamily="18" charset="0"/>
              </a:rPr>
              <a:t>asthma</a:t>
            </a:r>
            <a:r>
              <a:rPr lang="en-US" sz="2600" dirty="0" smtClean="0">
                <a:latin typeface="Times New Roman" pitchFamily="18" charset="0"/>
              </a:rPr>
              <a:t>; inhibitors of </a:t>
            </a:r>
            <a:r>
              <a:rPr lang="en-US" sz="2600" dirty="0" err="1" smtClean="0">
                <a:latin typeface="Times New Roman" pitchFamily="18" charset="0"/>
              </a:rPr>
              <a:t>lipoxygenase</a:t>
            </a:r>
            <a:r>
              <a:rPr lang="en-US" sz="2600" dirty="0" smtClean="0">
                <a:latin typeface="Times New Roman" pitchFamily="18" charset="0"/>
              </a:rPr>
              <a:t> are being evaluated for the treatment of asthma.</a:t>
            </a:r>
          </a:p>
          <a:p>
            <a:pPr marL="533400" indent="-533400" eaLnBrk="1" hangingPunct="1">
              <a:spcBef>
                <a:spcPts val="1200"/>
              </a:spcBef>
              <a:buFont typeface="Wingdings" pitchFamily="2" charset="2"/>
              <a:buNone/>
              <a:defRPr/>
            </a:pPr>
            <a:r>
              <a:rPr lang="en-US" sz="2600" dirty="0" smtClean="0">
                <a:latin typeface="Times New Roman" pitchFamily="18" charset="0"/>
              </a:rPr>
              <a:t> The </a:t>
            </a:r>
            <a:r>
              <a:rPr lang="en-US" sz="2600" dirty="0" smtClean="0">
                <a:solidFill>
                  <a:srgbClr val="FFFF00"/>
                </a:solidFill>
                <a:latin typeface="Times New Roman" pitchFamily="18" charset="0"/>
              </a:rPr>
              <a:t>initial products </a:t>
            </a:r>
            <a:r>
              <a:rPr lang="en-US" sz="2600" dirty="0" smtClean="0">
                <a:latin typeface="Times New Roman" pitchFamily="18" charset="0"/>
              </a:rPr>
              <a:t>of cyclooxygenase and </a:t>
            </a:r>
            <a:r>
              <a:rPr lang="en-US" sz="2600" dirty="0" err="1" smtClean="0">
                <a:latin typeface="Times New Roman" pitchFamily="18" charset="0"/>
              </a:rPr>
              <a:t>lipoxygenase</a:t>
            </a:r>
            <a:r>
              <a:rPr lang="en-US" sz="2600" dirty="0" smtClean="0">
                <a:latin typeface="Times New Roman" pitchFamily="18" charset="0"/>
              </a:rPr>
              <a:t> action are </a:t>
            </a:r>
            <a:r>
              <a:rPr lang="en-US" sz="2600" dirty="0" smtClean="0">
                <a:solidFill>
                  <a:srgbClr val="FFFF00"/>
                </a:solidFill>
                <a:latin typeface="Times New Roman" pitchFamily="18" charset="0"/>
              </a:rPr>
              <a:t>peroxides</a:t>
            </a:r>
            <a:r>
              <a:rPr lang="en-US" sz="2600" i="1" dirty="0" smtClean="0">
                <a:latin typeface="Times New Roman" pitchFamily="18" charset="0"/>
              </a:rPr>
              <a:t>.</a:t>
            </a:r>
            <a:r>
              <a:rPr lang="en-US" sz="2600" b="1" i="1" dirty="0" smtClean="0">
                <a:latin typeface="Times New Roman" pitchFamily="18" charset="0"/>
              </a:rPr>
              <a:t> </a:t>
            </a:r>
            <a:r>
              <a:rPr lang="en-US" sz="2600" dirty="0" smtClean="0">
                <a:latin typeface="Times New Roman" pitchFamily="18" charset="0"/>
              </a:rPr>
              <a:t>These enzymes </a:t>
            </a:r>
            <a:r>
              <a:rPr lang="en-US" sz="2600" dirty="0" smtClean="0">
                <a:solidFill>
                  <a:srgbClr val="FFFF00"/>
                </a:solidFill>
                <a:latin typeface="Times New Roman" pitchFamily="18" charset="0"/>
              </a:rPr>
              <a:t>catalyze a controlled and specific peroxidation of PUFAs</a:t>
            </a:r>
            <a:r>
              <a:rPr lang="en-US" sz="2600" dirty="0" smtClean="0">
                <a:latin typeface="Times New Roman" pitchFamily="18" charset="0"/>
              </a:rPr>
              <a:t> to yield well-defined peroxide products, i.e., prostaglandin G</a:t>
            </a:r>
            <a:r>
              <a:rPr lang="en-US" sz="2600" baseline="-25000" dirty="0" smtClean="0">
                <a:latin typeface="Times New Roman" pitchFamily="18" charset="0"/>
              </a:rPr>
              <a:t>2.</a:t>
            </a:r>
            <a:r>
              <a:rPr lang="en-US" sz="2600" dirty="0" smtClean="0">
                <a:latin typeface="Times New Roman" pitchFamily="18" charset="0"/>
              </a:rPr>
              <a:t>  </a:t>
            </a:r>
          </a:p>
          <a:p>
            <a:pPr marL="533400" indent="-533400" eaLnBrk="1" hangingPunct="1">
              <a:spcBef>
                <a:spcPts val="1200"/>
              </a:spcBef>
              <a:buFont typeface="Wingdings" pitchFamily="2" charset="2"/>
              <a:buNone/>
              <a:defRPr/>
            </a:pPr>
            <a:r>
              <a:rPr lang="en-US" sz="2600" dirty="0" smtClean="0">
                <a:latin typeface="Times New Roman" pitchFamily="18" charset="0"/>
              </a:rPr>
              <a:t>By contrast, the peroxidation induced by exposure of lipids to oxygen radicals produces a complex mixture of many different products </a:t>
            </a:r>
            <a:r>
              <a:rPr lang="en-US" sz="2600" dirty="0" smtClean="0">
                <a:solidFill>
                  <a:srgbClr val="FFFF00"/>
                </a:solidFill>
                <a:latin typeface="Times New Roman" pitchFamily="18" charset="0"/>
              </a:rPr>
              <a:t>with no specificity</a:t>
            </a:r>
            <a:r>
              <a:rPr lang="en-US" sz="2600" dirty="0" smtClean="0">
                <a:latin typeface="Times New Roman" pitchFamily="18" charset="0"/>
              </a:rPr>
              <a:t>. </a:t>
            </a:r>
            <a:endParaRPr lang="bg-BG" sz="2600" dirty="0" smtClean="0">
              <a:latin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body" idx="1"/>
          </p:nvPr>
        </p:nvSpPr>
        <p:spPr>
          <a:xfrm>
            <a:off x="395288" y="115888"/>
            <a:ext cx="8424862" cy="6840537"/>
          </a:xfrm>
        </p:spPr>
        <p:txBody>
          <a:bodyPr/>
          <a:lstStyle/>
          <a:p>
            <a:pPr marL="533400" indent="-533400" eaLnBrk="1" hangingPunct="1">
              <a:buFont typeface="Wingdings" pitchFamily="2" charset="2"/>
              <a:buNone/>
              <a:defRPr/>
            </a:pPr>
            <a:r>
              <a:rPr lang="en-US" sz="2600" b="1" i="1" dirty="0" smtClean="0">
                <a:latin typeface="Times New Roman" pitchFamily="18" charset="0"/>
              </a:rPr>
              <a:t>      </a:t>
            </a:r>
            <a:r>
              <a:rPr lang="en-US" sz="2600" dirty="0" smtClean="0">
                <a:latin typeface="Times New Roman" pitchFamily="18" charset="0"/>
              </a:rPr>
              <a:t>However, </a:t>
            </a:r>
            <a:r>
              <a:rPr lang="en-US" sz="2600" dirty="0" err="1" smtClean="0">
                <a:solidFill>
                  <a:srgbClr val="FFFF00"/>
                </a:solidFill>
                <a:latin typeface="Times New Roman" pitchFamily="18" charset="0"/>
              </a:rPr>
              <a:t>enzymic</a:t>
            </a:r>
            <a:r>
              <a:rPr lang="en-US" sz="2600" dirty="0" smtClean="0">
                <a:latin typeface="Times New Roman" pitchFamily="18" charset="0"/>
              </a:rPr>
              <a:t> and </a:t>
            </a:r>
            <a:r>
              <a:rPr lang="en-US" sz="2600" dirty="0" err="1" smtClean="0">
                <a:solidFill>
                  <a:srgbClr val="FFFF00"/>
                </a:solidFill>
                <a:latin typeface="Times New Roman" pitchFamily="18" charset="0"/>
              </a:rPr>
              <a:t>nonenzymic</a:t>
            </a:r>
            <a:r>
              <a:rPr lang="en-US" sz="2600" dirty="0" smtClean="0">
                <a:latin typeface="Times New Roman" pitchFamily="18" charset="0"/>
              </a:rPr>
              <a:t> peroxidation are intimately related in at least two ways:</a:t>
            </a:r>
          </a:p>
          <a:p>
            <a:pPr marL="533400" indent="-533400" eaLnBrk="1" hangingPunct="1">
              <a:spcBef>
                <a:spcPts val="2400"/>
              </a:spcBef>
              <a:buFont typeface="Wingdings" pitchFamily="2" charset="2"/>
              <a:buNone/>
              <a:defRPr/>
            </a:pPr>
            <a:r>
              <a:rPr lang="en-US" sz="2600" dirty="0" smtClean="0">
                <a:solidFill>
                  <a:srgbClr val="FFFF00"/>
                </a:solidFill>
                <a:latin typeface="Times New Roman" pitchFamily="18" charset="0"/>
              </a:rPr>
              <a:t>First</a:t>
            </a:r>
            <a:r>
              <a:rPr lang="en-US" sz="2600" dirty="0" smtClean="0">
                <a:latin typeface="Times New Roman" pitchFamily="18" charset="0"/>
              </a:rPr>
              <a:t>, injury to tissues can activate phospholipases, cyclooxygenases, and </a:t>
            </a:r>
            <a:r>
              <a:rPr lang="en-US" sz="2600" dirty="0" err="1" smtClean="0">
                <a:latin typeface="Times New Roman" pitchFamily="18" charset="0"/>
              </a:rPr>
              <a:t>lipoxygenases</a:t>
            </a:r>
            <a:r>
              <a:rPr lang="en-US" sz="2600" dirty="0" smtClean="0">
                <a:latin typeface="Times New Roman" pitchFamily="18" charset="0"/>
              </a:rPr>
              <a:t> to yield peroxides. Furthermore, injury can release intracellular iron and copper ions into surrounding tissue, where they can decompose the peroxides to </a:t>
            </a:r>
            <a:r>
              <a:rPr lang="en-US" sz="2600" dirty="0" err="1" smtClean="0">
                <a:latin typeface="Times New Roman" pitchFamily="18" charset="0"/>
              </a:rPr>
              <a:t>peroxyl</a:t>
            </a:r>
            <a:r>
              <a:rPr lang="en-US" sz="2600" dirty="0" smtClean="0">
                <a:latin typeface="Times New Roman" pitchFamily="18" charset="0"/>
              </a:rPr>
              <a:t> radicals, which can attack and </a:t>
            </a:r>
            <a:r>
              <a:rPr lang="en-US" sz="2600" dirty="0" err="1" smtClean="0">
                <a:latin typeface="Times New Roman" pitchFamily="18" charset="0"/>
              </a:rPr>
              <a:t>peroxidize</a:t>
            </a:r>
            <a:r>
              <a:rPr lang="en-US" sz="2600" dirty="0" smtClean="0">
                <a:latin typeface="Times New Roman" pitchFamily="18" charset="0"/>
              </a:rPr>
              <a:t> adjacent lipids.</a:t>
            </a:r>
          </a:p>
          <a:p>
            <a:pPr marL="533400" indent="-533400" eaLnBrk="1" hangingPunct="1">
              <a:spcBef>
                <a:spcPts val="2400"/>
              </a:spcBef>
              <a:buFont typeface="Wingdings" pitchFamily="2" charset="2"/>
              <a:buNone/>
              <a:defRPr/>
            </a:pPr>
            <a:r>
              <a:rPr lang="en-US" sz="2600" dirty="0" smtClean="0">
                <a:solidFill>
                  <a:srgbClr val="FFFF00"/>
                </a:solidFill>
                <a:latin typeface="Times New Roman" pitchFamily="18" charset="0"/>
              </a:rPr>
              <a:t>Second</a:t>
            </a:r>
            <a:r>
              <a:rPr lang="en-US" sz="2600" dirty="0" smtClean="0">
                <a:latin typeface="Times New Roman" pitchFamily="18" charset="0"/>
              </a:rPr>
              <a:t>, peroxides generated by </a:t>
            </a:r>
            <a:r>
              <a:rPr lang="en-US" sz="2600" dirty="0" err="1" smtClean="0">
                <a:latin typeface="Times New Roman" pitchFamily="18" charset="0"/>
              </a:rPr>
              <a:t>nonenzymic</a:t>
            </a:r>
            <a:r>
              <a:rPr lang="en-US" sz="2600" dirty="0" smtClean="0">
                <a:latin typeface="Times New Roman" pitchFamily="18" charset="0"/>
              </a:rPr>
              <a:t> peroxidation of lipids can stimulate the action of cyclooxygenases and </a:t>
            </a:r>
            <a:r>
              <a:rPr lang="en-US" sz="2600" dirty="0" err="1" smtClean="0">
                <a:latin typeface="Times New Roman" pitchFamily="18" charset="0"/>
              </a:rPr>
              <a:t>lipoxygenases</a:t>
            </a:r>
            <a:r>
              <a:rPr lang="en-US" sz="2600" dirty="0" smtClean="0">
                <a:latin typeface="Times New Roman" pitchFamily="18" charset="0"/>
              </a:rPr>
              <a:t>, speeding up production of prostaglandins and </a:t>
            </a:r>
            <a:r>
              <a:rPr lang="en-US" sz="2600" dirty="0" err="1" smtClean="0">
                <a:latin typeface="Times New Roman" pitchFamily="18" charset="0"/>
              </a:rPr>
              <a:t>leukotrienes</a:t>
            </a:r>
            <a:r>
              <a:rPr lang="en-US" sz="2600" dirty="0" smtClean="0">
                <a:latin typeface="Times New Roman" pitchFamily="18" charset="0"/>
              </a:rPr>
              <a:t> (provided that the </a:t>
            </a:r>
            <a:r>
              <a:rPr lang="en-US" sz="2600" dirty="0" err="1" smtClean="0">
                <a:latin typeface="Times New Roman" pitchFamily="18" charset="0"/>
              </a:rPr>
              <a:t>arachidonic</a:t>
            </a:r>
            <a:r>
              <a:rPr lang="en-US" sz="2600" dirty="0" smtClean="0">
                <a:latin typeface="Times New Roman" pitchFamily="18" charset="0"/>
              </a:rPr>
              <a:t> acid substrate is available). This activation can turn into inhibition if lipid peroxide concentrations rise above </a:t>
            </a:r>
            <a:r>
              <a:rPr lang="en-US" sz="2600" dirty="0" err="1" smtClean="0">
                <a:latin typeface="Times New Roman" pitchFamily="18" charset="0"/>
              </a:rPr>
              <a:t>micromolar</a:t>
            </a:r>
            <a:r>
              <a:rPr lang="en-US" sz="2600" dirty="0" smtClean="0">
                <a:latin typeface="Times New Roman" pitchFamily="18" charset="0"/>
              </a:rPr>
              <a:t> ranges. </a:t>
            </a:r>
            <a:endParaRPr lang="bg-BG" sz="2600" dirty="0" smtClean="0">
              <a:latin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764704"/>
            <a:ext cx="7920880" cy="720080"/>
          </a:xfrm>
          <a:prstGeom prst="rect">
            <a:avLst/>
          </a:prstGeom>
          <a:solidFill>
            <a:schemeClr val="accent2">
              <a:lumMod val="5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65538" name="Rectangle 2"/>
          <p:cNvSpPr>
            <a:spLocks noGrp="1" noChangeArrowheads="1"/>
          </p:cNvSpPr>
          <p:nvPr>
            <p:ph type="body" idx="1"/>
          </p:nvPr>
        </p:nvSpPr>
        <p:spPr>
          <a:xfrm>
            <a:off x="683568" y="260648"/>
            <a:ext cx="7920037" cy="6840538"/>
          </a:xfrm>
        </p:spPr>
        <p:txBody>
          <a:bodyPr/>
          <a:lstStyle/>
          <a:p>
            <a:pPr marL="533400" indent="-533400" eaLnBrk="1" hangingPunct="1">
              <a:buFont typeface="Wingdings" pitchFamily="2" charset="2"/>
              <a:buNone/>
              <a:defRPr/>
            </a:pPr>
            <a:r>
              <a:rPr lang="en-US" sz="2800" b="1" i="1" dirty="0" smtClean="0">
                <a:latin typeface="Times New Roman" pitchFamily="18" charset="0"/>
              </a:rPr>
              <a:t>      </a:t>
            </a:r>
            <a:endParaRPr lang="en-US" sz="2800" dirty="0" smtClean="0">
              <a:latin typeface="Times New Roman" pitchFamily="18" charset="0"/>
            </a:endParaRPr>
          </a:p>
          <a:p>
            <a:pPr marL="533400" indent="-533400" algn="ctr" eaLnBrk="1" hangingPunct="1">
              <a:buFont typeface="Wingdings" pitchFamily="2" charset="2"/>
              <a:buNone/>
              <a:defRPr/>
            </a:pPr>
            <a:r>
              <a:rPr lang="en-US" b="1" dirty="0" smtClean="0"/>
              <a:t>ANTIOXIDANT   DEFENSE</a:t>
            </a:r>
            <a:r>
              <a:rPr lang="bg-BG" b="1" dirty="0" smtClean="0"/>
              <a:t> </a:t>
            </a:r>
            <a:r>
              <a:rPr lang="en-US" b="1" dirty="0" smtClean="0"/>
              <a:t> </a:t>
            </a:r>
            <a:r>
              <a:rPr lang="bg-BG" b="1" dirty="0" smtClean="0"/>
              <a:t> </a:t>
            </a:r>
            <a:r>
              <a:rPr lang="en-US" b="1" dirty="0" smtClean="0"/>
              <a:t>SYSTEM</a:t>
            </a:r>
          </a:p>
          <a:p>
            <a:pPr marL="533400" indent="-533400" eaLnBrk="1" hangingPunct="1">
              <a:buFont typeface="Wingdings" pitchFamily="2" charset="2"/>
              <a:buNone/>
              <a:defRPr/>
            </a:pPr>
            <a:r>
              <a:rPr lang="en-US" sz="2800" dirty="0" smtClean="0">
                <a:solidFill>
                  <a:srgbClr val="FFFF00"/>
                </a:solidFill>
                <a:latin typeface="Times New Roman" pitchFamily="18" charset="0"/>
              </a:rPr>
              <a:t>      </a:t>
            </a:r>
          </a:p>
          <a:p>
            <a:pPr marL="355600" indent="-355600" algn="just" eaLnBrk="1" hangingPunct="1">
              <a:buFont typeface="Wingdings" pitchFamily="2" charset="2"/>
              <a:buNone/>
              <a:defRPr/>
            </a:pPr>
            <a:r>
              <a:rPr lang="en-US" sz="2600" dirty="0" smtClean="0">
                <a:solidFill>
                  <a:srgbClr val="FFFF00"/>
                </a:solidFill>
                <a:latin typeface="Times New Roman" pitchFamily="18" charset="0"/>
              </a:rPr>
              <a:t>If peroxidation of food lipids leads to rancidity, what stops the lipids in the human body from going rancid ? </a:t>
            </a:r>
            <a:r>
              <a:rPr lang="en-US" sz="2600" dirty="0" smtClean="0">
                <a:latin typeface="Times New Roman" pitchFamily="18" charset="0"/>
              </a:rPr>
              <a:t>The answer is that we have a complex series of antioxidant defenses.</a:t>
            </a:r>
          </a:p>
          <a:p>
            <a:pPr marL="533400" indent="-533400" eaLnBrk="1" hangingPunct="1">
              <a:buFont typeface="Wingdings" pitchFamily="2" charset="2"/>
              <a:buNone/>
              <a:defRPr/>
            </a:pPr>
            <a:endParaRPr lang="en-US" sz="2600" dirty="0">
              <a:latin typeface="Times New Roman" pitchFamily="18" charset="0"/>
            </a:endParaRPr>
          </a:p>
          <a:p>
            <a:pPr marL="355600" indent="-355600" algn="just" eaLnBrk="1" hangingPunct="1">
              <a:buFont typeface="Wingdings" pitchFamily="2" charset="2"/>
              <a:buNone/>
              <a:defRPr/>
            </a:pPr>
            <a:r>
              <a:rPr lang="en-US" sz="2600" dirty="0" smtClean="0">
                <a:latin typeface="Times New Roman" pitchFamily="18" charset="0"/>
              </a:rPr>
              <a:t>The mitochondria and cytosol of human cells contain superoxide dismutase (SOD) enzymes, which, by converting O</a:t>
            </a:r>
            <a:r>
              <a:rPr lang="en-US" sz="2600" baseline="-25000" dirty="0" smtClean="0">
                <a:latin typeface="Times New Roman" pitchFamily="18" charset="0"/>
              </a:rPr>
              <a:t>2</a:t>
            </a:r>
            <a:r>
              <a:rPr lang="en-US" sz="2600" baseline="30000" dirty="0" smtClean="0">
                <a:latin typeface="Times New Roman" pitchFamily="18" charset="0"/>
                <a:sym typeface="Symbol" pitchFamily="18" charset="2"/>
              </a:rPr>
              <a:t></a:t>
            </a:r>
            <a:r>
              <a:rPr lang="en-US" sz="2600" baseline="30000" dirty="0" smtClean="0">
                <a:latin typeface="Times New Roman" pitchFamily="18" charset="0"/>
              </a:rPr>
              <a:t>-</a:t>
            </a:r>
            <a:r>
              <a:rPr lang="en-US" sz="2600" dirty="0" smtClean="0">
                <a:latin typeface="Times New Roman" pitchFamily="18" charset="0"/>
              </a:rPr>
              <a:t> to H</a:t>
            </a:r>
            <a:r>
              <a:rPr lang="en-US" sz="2600" baseline="-25000" dirty="0" smtClean="0">
                <a:latin typeface="Times New Roman" pitchFamily="18" charset="0"/>
              </a:rPr>
              <a:t>2</a:t>
            </a:r>
            <a:r>
              <a:rPr lang="en-US" sz="2600" dirty="0" smtClean="0">
                <a:latin typeface="Times New Roman" pitchFamily="18" charset="0"/>
              </a:rPr>
              <a:t>O</a:t>
            </a:r>
            <a:r>
              <a:rPr lang="en-US" sz="2600" baseline="-25000" dirty="0" smtClean="0">
                <a:latin typeface="Times New Roman" pitchFamily="18" charset="0"/>
              </a:rPr>
              <a:t>2</a:t>
            </a:r>
            <a:r>
              <a:rPr lang="en-US" sz="2600" dirty="0" smtClean="0">
                <a:latin typeface="Times New Roman" pitchFamily="18" charset="0"/>
              </a:rPr>
              <a:t>, greatly accelerate the rate at which O</a:t>
            </a:r>
            <a:r>
              <a:rPr lang="en-US" sz="2600" baseline="-25000" dirty="0" smtClean="0">
                <a:latin typeface="Times New Roman" pitchFamily="18" charset="0"/>
              </a:rPr>
              <a:t>2</a:t>
            </a:r>
            <a:r>
              <a:rPr lang="en-US" sz="2600" baseline="30000" dirty="0" smtClean="0">
                <a:latin typeface="Times New Roman" pitchFamily="18" charset="0"/>
                <a:sym typeface="Symbol" pitchFamily="18" charset="2"/>
              </a:rPr>
              <a:t></a:t>
            </a:r>
            <a:r>
              <a:rPr lang="en-US" sz="2600" baseline="30000" dirty="0" smtClean="0">
                <a:latin typeface="Times New Roman" pitchFamily="18" charset="0"/>
              </a:rPr>
              <a:t>-</a:t>
            </a:r>
            <a:r>
              <a:rPr lang="en-US" sz="2600" dirty="0" smtClean="0">
                <a:latin typeface="Times New Roman" pitchFamily="18" charset="0"/>
              </a:rPr>
              <a:t> is removed.</a:t>
            </a:r>
            <a:endParaRPr lang="bg-BG" sz="2600" dirty="0" smtClean="0">
              <a:latin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body" idx="1"/>
          </p:nvPr>
        </p:nvSpPr>
        <p:spPr>
          <a:xfrm>
            <a:off x="0" y="0"/>
            <a:ext cx="5364163" cy="6840538"/>
          </a:xfrm>
        </p:spPr>
        <p:txBody>
          <a:bodyPr/>
          <a:lstStyle/>
          <a:p>
            <a:pPr marL="533400" indent="-533400" eaLnBrk="1" hangingPunct="1">
              <a:buFont typeface="Wingdings" pitchFamily="2" charset="2"/>
              <a:buNone/>
              <a:defRPr/>
            </a:pPr>
            <a:r>
              <a:rPr lang="en-US" sz="2800" b="1" i="1" dirty="0" smtClean="0">
                <a:latin typeface="Times New Roman" pitchFamily="18" charset="0"/>
              </a:rPr>
              <a:t>      </a:t>
            </a:r>
          </a:p>
          <a:p>
            <a:pPr marL="533400" indent="-533400" eaLnBrk="1" hangingPunct="1">
              <a:buFont typeface="Wingdings" pitchFamily="2" charset="2"/>
              <a:buNone/>
              <a:defRPr/>
            </a:pPr>
            <a:endParaRPr lang="en-US" sz="2800" dirty="0" smtClean="0">
              <a:latin typeface="Times New Roman" pitchFamily="18" charset="0"/>
            </a:endParaRPr>
          </a:p>
          <a:p>
            <a:pPr marL="533400" indent="-533400" eaLnBrk="1" hangingPunct="1">
              <a:buFont typeface="Wingdings" pitchFamily="2" charset="2"/>
              <a:buNone/>
              <a:defRPr/>
            </a:pPr>
            <a:endParaRPr lang="en-US" sz="2800" dirty="0" smtClean="0">
              <a:latin typeface="Times New Roman" pitchFamily="18" charset="0"/>
            </a:endParaRPr>
          </a:p>
          <a:p>
            <a:pPr marL="533400" indent="-533400" eaLnBrk="1" hangingPunct="1">
              <a:buFont typeface="Wingdings" pitchFamily="2" charset="2"/>
              <a:buNone/>
              <a:defRPr/>
            </a:pPr>
            <a:r>
              <a:rPr lang="en-US" sz="2600" dirty="0" smtClean="0"/>
              <a:t>     </a:t>
            </a:r>
            <a:r>
              <a:rPr lang="en-US" sz="2600" dirty="0" smtClean="0">
                <a:latin typeface="Times New Roman" pitchFamily="18" charset="0"/>
              </a:rPr>
              <a:t> </a:t>
            </a:r>
          </a:p>
          <a:p>
            <a:pPr marL="533400" indent="-533400" eaLnBrk="1" hangingPunct="1">
              <a:buFont typeface="Wingdings" pitchFamily="2" charset="2"/>
              <a:buNone/>
              <a:defRPr/>
            </a:pPr>
            <a:endParaRPr lang="en-US" sz="2600" dirty="0">
              <a:latin typeface="Times New Roman" pitchFamily="18" charset="0"/>
            </a:endParaRPr>
          </a:p>
          <a:p>
            <a:pPr marL="533400" indent="-533400" eaLnBrk="1" hangingPunct="1">
              <a:lnSpc>
                <a:spcPct val="150000"/>
              </a:lnSpc>
              <a:buFont typeface="Wingdings" pitchFamily="2" charset="2"/>
              <a:buNone/>
              <a:defRPr/>
            </a:pPr>
            <a:r>
              <a:rPr lang="en-US" sz="2600" dirty="0" smtClean="0">
                <a:latin typeface="Times New Roman" pitchFamily="18" charset="0"/>
              </a:rPr>
              <a:t>       H</a:t>
            </a:r>
            <a:r>
              <a:rPr lang="en-US" sz="2600" baseline="-25000" dirty="0" smtClean="0">
                <a:latin typeface="Times New Roman" pitchFamily="18" charset="0"/>
              </a:rPr>
              <a:t>2</a:t>
            </a:r>
            <a:r>
              <a:rPr lang="en-US" sz="2600" dirty="0" smtClean="0">
                <a:latin typeface="Times New Roman" pitchFamily="18" charset="0"/>
              </a:rPr>
              <a:t>O</a:t>
            </a:r>
            <a:r>
              <a:rPr lang="en-US" sz="2600" baseline="-25000" dirty="0" smtClean="0">
                <a:latin typeface="Times New Roman" pitchFamily="18" charset="0"/>
              </a:rPr>
              <a:t>2</a:t>
            </a:r>
            <a:r>
              <a:rPr lang="en-US" sz="2600" dirty="0" smtClean="0">
                <a:latin typeface="Times New Roman" pitchFamily="18" charset="0"/>
              </a:rPr>
              <a:t> resulting from the actions of </a:t>
            </a:r>
            <a:r>
              <a:rPr lang="en-US" sz="2600" b="1" dirty="0" smtClean="0">
                <a:latin typeface="Times New Roman" pitchFamily="18" charset="0"/>
              </a:rPr>
              <a:t>SOD </a:t>
            </a:r>
            <a:r>
              <a:rPr lang="en-US" sz="2600" dirty="0" smtClean="0">
                <a:latin typeface="Times New Roman" pitchFamily="18" charset="0"/>
              </a:rPr>
              <a:t>and some other enzymes (such as amino acid oxidases in peroxisomes) is decomposed  by two other enzymes, glutathione peroxidase and catalase. </a:t>
            </a:r>
          </a:p>
        </p:txBody>
      </p:sp>
      <p:pic>
        <p:nvPicPr>
          <p:cNvPr id="286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260350"/>
            <a:ext cx="1820862"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95513" y="260350"/>
            <a:ext cx="4308475" cy="971550"/>
          </a:xfrm>
          <a:prstGeom prst="rect">
            <a:avLst/>
          </a:prstGeom>
          <a:solidFill>
            <a:srgbClr val="FFFFFF"/>
          </a:solidFill>
          <a:ln w="9525">
            <a:solidFill>
              <a:schemeClr val="tx1"/>
            </a:solidFill>
            <a:miter lim="800000"/>
            <a:headEnd/>
            <a:tailEnd/>
          </a:ln>
        </p:spPr>
      </p:pic>
      <p:pic>
        <p:nvPicPr>
          <p:cNvPr id="28677"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67400" y="2205038"/>
            <a:ext cx="2757488" cy="290036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body" idx="1"/>
          </p:nvPr>
        </p:nvSpPr>
        <p:spPr>
          <a:xfrm>
            <a:off x="0" y="0"/>
            <a:ext cx="8964613" cy="7605713"/>
          </a:xfrm>
        </p:spPr>
        <p:txBody>
          <a:bodyPr/>
          <a:lstStyle/>
          <a:p>
            <a:pPr marL="533400" indent="-533400" eaLnBrk="1" hangingPunct="1">
              <a:buFont typeface="Wingdings" pitchFamily="2" charset="2"/>
              <a:buNone/>
              <a:defRPr/>
            </a:pPr>
            <a:r>
              <a:rPr lang="en-US" sz="2800" b="1" i="1" dirty="0" smtClean="0">
                <a:latin typeface="Times New Roman" pitchFamily="18" charset="0"/>
              </a:rPr>
              <a:t>     </a:t>
            </a:r>
            <a:r>
              <a:rPr lang="en-US" sz="2500" dirty="0" smtClean="0">
                <a:effectLst/>
                <a:latin typeface="Times New Roman" pitchFamily="18" charset="0"/>
              </a:rPr>
              <a:t>Superoxide </a:t>
            </a:r>
            <a:r>
              <a:rPr lang="en-US" sz="2500" dirty="0" err="1" smtClean="0">
                <a:effectLst/>
                <a:latin typeface="Times New Roman" pitchFamily="18" charset="0"/>
              </a:rPr>
              <a:t>dismutases</a:t>
            </a:r>
            <a:r>
              <a:rPr lang="en-US" sz="2500" dirty="0" smtClean="0">
                <a:effectLst/>
                <a:latin typeface="Times New Roman" pitchFamily="18" charset="0"/>
              </a:rPr>
              <a:t> convert superoxide (produced in cytosol and mitochondria) to H</a:t>
            </a:r>
            <a:r>
              <a:rPr lang="en-US" sz="2500" baseline="-25000" dirty="0" smtClean="0">
                <a:effectLst/>
                <a:latin typeface="Times New Roman" pitchFamily="18" charset="0"/>
              </a:rPr>
              <a:t>2</a:t>
            </a:r>
            <a:r>
              <a:rPr lang="en-US" sz="2500" dirty="0" smtClean="0">
                <a:effectLst/>
                <a:latin typeface="Times New Roman" pitchFamily="18" charset="0"/>
              </a:rPr>
              <a:t>O</a:t>
            </a:r>
            <a:r>
              <a:rPr lang="en-US" sz="2500" baseline="-25000" dirty="0" smtClean="0">
                <a:effectLst/>
                <a:latin typeface="Times New Roman" pitchFamily="18" charset="0"/>
              </a:rPr>
              <a:t>2</a:t>
            </a:r>
            <a:r>
              <a:rPr lang="en-US" sz="2500" dirty="0" smtClean="0">
                <a:effectLst/>
                <a:latin typeface="Times New Roman" pitchFamily="18" charset="0"/>
              </a:rPr>
              <a:t>. Glutathione peroxidase (GSH-</a:t>
            </a:r>
            <a:r>
              <a:rPr lang="en-US" sz="2500" dirty="0" err="1" smtClean="0">
                <a:effectLst/>
                <a:latin typeface="Times New Roman" pitchFamily="18" charset="0"/>
              </a:rPr>
              <a:t>Px</a:t>
            </a:r>
            <a:r>
              <a:rPr lang="en-US" sz="2500" dirty="0" smtClean="0">
                <a:effectLst/>
                <a:latin typeface="Times New Roman" pitchFamily="18" charset="0"/>
              </a:rPr>
              <a:t>) uses H</a:t>
            </a:r>
            <a:r>
              <a:rPr lang="en-US" sz="2500" baseline="-25000" dirty="0" smtClean="0">
                <a:effectLst/>
                <a:latin typeface="Times New Roman" pitchFamily="18" charset="0"/>
              </a:rPr>
              <a:t>2</a:t>
            </a:r>
            <a:r>
              <a:rPr lang="en-US" sz="2500" dirty="0" smtClean="0">
                <a:effectLst/>
                <a:latin typeface="Times New Roman" pitchFamily="18" charset="0"/>
              </a:rPr>
              <a:t>O</a:t>
            </a:r>
            <a:r>
              <a:rPr lang="en-US" sz="2500" baseline="-25000" dirty="0" smtClean="0">
                <a:effectLst/>
                <a:latin typeface="Times New Roman" pitchFamily="18" charset="0"/>
              </a:rPr>
              <a:t>2</a:t>
            </a:r>
            <a:r>
              <a:rPr lang="en-US" sz="2500" dirty="0" smtClean="0">
                <a:effectLst/>
                <a:latin typeface="Times New Roman" pitchFamily="18" charset="0"/>
              </a:rPr>
              <a:t> in these subcellular compartments to convert reduced (GSH) to oxidized glutathione (GSSG). </a:t>
            </a:r>
          </a:p>
          <a:p>
            <a:pPr marL="533400" indent="-533400" eaLnBrk="1" hangingPunct="1">
              <a:spcBef>
                <a:spcPts val="1800"/>
              </a:spcBef>
              <a:buFont typeface="Wingdings" pitchFamily="2" charset="2"/>
              <a:buNone/>
              <a:defRPr/>
            </a:pPr>
            <a:r>
              <a:rPr lang="en-US" sz="2500" dirty="0">
                <a:effectLst/>
                <a:latin typeface="Times New Roman" pitchFamily="18" charset="0"/>
              </a:rPr>
              <a:t> </a:t>
            </a:r>
            <a:r>
              <a:rPr lang="en-US" sz="2500" dirty="0" smtClean="0">
                <a:effectLst/>
                <a:latin typeface="Times New Roman" pitchFamily="18" charset="0"/>
              </a:rPr>
              <a:t>     In humans, GSH-</a:t>
            </a:r>
            <a:r>
              <a:rPr lang="en-US" sz="2500" dirty="0" err="1" smtClean="0">
                <a:effectLst/>
                <a:latin typeface="Times New Roman" pitchFamily="18" charset="0"/>
              </a:rPr>
              <a:t>Px</a:t>
            </a:r>
            <a:r>
              <a:rPr lang="en-US" sz="2500" dirty="0" smtClean="0">
                <a:effectLst/>
                <a:latin typeface="Times New Roman" pitchFamily="18" charset="0"/>
              </a:rPr>
              <a:t> is </a:t>
            </a:r>
            <a:r>
              <a:rPr lang="en-US" sz="2500" dirty="0" smtClean="0">
                <a:solidFill>
                  <a:srgbClr val="FFFF00"/>
                </a:solidFill>
                <a:effectLst/>
                <a:latin typeface="Times New Roman" pitchFamily="18" charset="0"/>
              </a:rPr>
              <a:t>the only enzyme </a:t>
            </a:r>
            <a:r>
              <a:rPr lang="en-US" sz="2500" dirty="0" smtClean="0">
                <a:effectLst/>
                <a:latin typeface="Times New Roman" pitchFamily="18" charset="0"/>
              </a:rPr>
              <a:t>known to require </a:t>
            </a:r>
            <a:r>
              <a:rPr lang="en-US" sz="2500" dirty="0" smtClean="0">
                <a:solidFill>
                  <a:srgbClr val="FFFF00"/>
                </a:solidFill>
                <a:effectLst/>
                <a:latin typeface="Times New Roman" pitchFamily="18" charset="0"/>
              </a:rPr>
              <a:t>selenium</a:t>
            </a:r>
            <a:r>
              <a:rPr lang="en-US" sz="2500" dirty="0" smtClean="0">
                <a:effectLst/>
                <a:latin typeface="Times New Roman" pitchFamily="18" charset="0"/>
              </a:rPr>
              <a:t> for its activity. Glutathione </a:t>
            </a:r>
            <a:r>
              <a:rPr lang="en-US" sz="2500" dirty="0" err="1" smtClean="0">
                <a:effectLst/>
                <a:latin typeface="Times New Roman" pitchFamily="18" charset="0"/>
              </a:rPr>
              <a:t>reductase</a:t>
            </a:r>
            <a:r>
              <a:rPr lang="en-US" sz="2500" dirty="0" smtClean="0">
                <a:effectLst/>
                <a:latin typeface="Times New Roman" pitchFamily="18" charset="0"/>
              </a:rPr>
              <a:t> (GR) reduces GSSG back to GSH at the expense of NADPH oxidation. </a:t>
            </a:r>
          </a:p>
          <a:p>
            <a:pPr marL="533400" indent="-533400" eaLnBrk="1" hangingPunct="1">
              <a:spcBef>
                <a:spcPts val="1800"/>
              </a:spcBef>
              <a:buFont typeface="Wingdings" pitchFamily="2" charset="2"/>
              <a:buNone/>
              <a:defRPr/>
            </a:pPr>
            <a:r>
              <a:rPr lang="en-US" sz="2500" dirty="0" smtClean="0">
                <a:latin typeface="Times New Roman" pitchFamily="18" charset="0"/>
                <a:sym typeface="Symbol" pitchFamily="18" charset="2"/>
              </a:rPr>
              <a:t>     </a:t>
            </a:r>
            <a:r>
              <a:rPr lang="en-US" sz="2500" dirty="0" smtClean="0">
                <a:effectLst/>
                <a:latin typeface="Times New Roman" pitchFamily="18" charset="0"/>
              </a:rPr>
              <a:t> </a:t>
            </a:r>
            <a:r>
              <a:rPr lang="en-US" sz="2500" dirty="0">
                <a:solidFill>
                  <a:srgbClr val="FFFF00"/>
                </a:solidFill>
                <a:latin typeface="Times New Roman" pitchFamily="18" charset="0"/>
              </a:rPr>
              <a:t>GSH-</a:t>
            </a:r>
            <a:r>
              <a:rPr lang="en-US" sz="2500" dirty="0" err="1">
                <a:solidFill>
                  <a:srgbClr val="FFFF00"/>
                </a:solidFill>
                <a:latin typeface="Times New Roman" pitchFamily="18" charset="0"/>
              </a:rPr>
              <a:t>Px</a:t>
            </a:r>
            <a:r>
              <a:rPr lang="en-US" sz="2500" dirty="0" smtClean="0">
                <a:latin typeface="Times New Roman" pitchFamily="18" charset="0"/>
                <a:sym typeface="Symbol" pitchFamily="18" charset="2"/>
              </a:rPr>
              <a:t>, which acts on </a:t>
            </a:r>
            <a:r>
              <a:rPr lang="en-US" sz="2500" dirty="0" smtClean="0">
                <a:solidFill>
                  <a:srgbClr val="FFFF00"/>
                </a:solidFill>
                <a:latin typeface="Times New Roman" pitchFamily="18" charset="0"/>
                <a:sym typeface="Symbol" pitchFamily="18" charset="2"/>
              </a:rPr>
              <a:t>both PUFA peroxides and H</a:t>
            </a:r>
            <a:r>
              <a:rPr lang="en-US" sz="2500" baseline="-25000" dirty="0" smtClean="0">
                <a:solidFill>
                  <a:srgbClr val="FFFF00"/>
                </a:solidFill>
                <a:latin typeface="Times New Roman" pitchFamily="18" charset="0"/>
                <a:sym typeface="Symbol" pitchFamily="18" charset="2"/>
              </a:rPr>
              <a:t>2</a:t>
            </a:r>
            <a:r>
              <a:rPr lang="en-US" sz="2500" dirty="0" smtClean="0">
                <a:solidFill>
                  <a:srgbClr val="FFFF00"/>
                </a:solidFill>
                <a:latin typeface="Times New Roman" pitchFamily="18" charset="0"/>
                <a:sym typeface="Symbol" pitchFamily="18" charset="2"/>
              </a:rPr>
              <a:t>O</a:t>
            </a:r>
            <a:r>
              <a:rPr lang="en-US" sz="2500" baseline="-25000" dirty="0" smtClean="0">
                <a:solidFill>
                  <a:srgbClr val="FFFF00"/>
                </a:solidFill>
                <a:latin typeface="Times New Roman" pitchFamily="18" charset="0"/>
                <a:sym typeface="Symbol" pitchFamily="18" charset="2"/>
              </a:rPr>
              <a:t>2</a:t>
            </a:r>
            <a:r>
              <a:rPr lang="en-US" sz="2500" dirty="0" smtClean="0">
                <a:solidFill>
                  <a:srgbClr val="FFFF00"/>
                </a:solidFill>
                <a:latin typeface="Times New Roman" pitchFamily="18" charset="0"/>
                <a:sym typeface="Symbol" pitchFamily="18" charset="2"/>
              </a:rPr>
              <a:t> </a:t>
            </a:r>
            <a:r>
              <a:rPr lang="en-US" sz="2500" dirty="0" smtClean="0">
                <a:latin typeface="Times New Roman" pitchFamily="18" charset="0"/>
                <a:sym typeface="Symbol" pitchFamily="18" charset="2"/>
              </a:rPr>
              <a:t>metabolizes the released peroxides. </a:t>
            </a:r>
          </a:p>
          <a:p>
            <a:pPr marL="533400" indent="-1588" eaLnBrk="1" hangingPunct="1">
              <a:spcBef>
                <a:spcPts val="1800"/>
              </a:spcBef>
              <a:buFont typeface="Wingdings" pitchFamily="2" charset="2"/>
              <a:buNone/>
              <a:defRPr/>
            </a:pPr>
            <a:r>
              <a:rPr lang="en-US" sz="2500" dirty="0" smtClean="0">
                <a:latin typeface="Times New Roman" pitchFamily="18" charset="0"/>
                <a:sym typeface="Symbol" pitchFamily="18" charset="2"/>
              </a:rPr>
              <a:t>Mammalian cells may also contain a phospholipid </a:t>
            </a:r>
            <a:r>
              <a:rPr lang="en-US" sz="2500" dirty="0" err="1" smtClean="0">
                <a:latin typeface="Times New Roman" pitchFamily="18" charset="0"/>
                <a:sym typeface="Symbol" pitchFamily="18" charset="2"/>
              </a:rPr>
              <a:t>hydroperoxide</a:t>
            </a:r>
            <a:r>
              <a:rPr lang="en-US" sz="2500" dirty="0" smtClean="0">
                <a:latin typeface="Times New Roman" pitchFamily="18" charset="0"/>
                <a:sym typeface="Symbol" pitchFamily="18" charset="2"/>
              </a:rPr>
              <a:t> glutathione peroxidase, which can directly act on </a:t>
            </a:r>
            <a:r>
              <a:rPr lang="en-US" sz="2500" dirty="0" err="1" smtClean="0">
                <a:latin typeface="Times New Roman" pitchFamily="18" charset="0"/>
                <a:sym typeface="Symbol" pitchFamily="18" charset="2"/>
              </a:rPr>
              <a:t>hydroperoxides</a:t>
            </a:r>
            <a:r>
              <a:rPr lang="en-US" sz="2500" dirty="0" smtClean="0">
                <a:latin typeface="Times New Roman" pitchFamily="18" charset="0"/>
                <a:sym typeface="Symbol" pitchFamily="18" charset="2"/>
              </a:rPr>
              <a:t> in membranes.</a:t>
            </a:r>
          </a:p>
          <a:p>
            <a:pPr marL="533400" indent="-533400" eaLnBrk="1" hangingPunct="1">
              <a:spcBef>
                <a:spcPts val="1800"/>
              </a:spcBef>
              <a:buFont typeface="Wingdings" pitchFamily="2" charset="2"/>
              <a:buNone/>
              <a:defRPr/>
            </a:pPr>
            <a:r>
              <a:rPr lang="en-US" sz="2500" dirty="0" smtClean="0">
                <a:effectLst/>
                <a:latin typeface="Times New Roman" pitchFamily="18" charset="0"/>
              </a:rPr>
              <a:t>              </a:t>
            </a:r>
            <a:r>
              <a:rPr lang="en-US" sz="2500" dirty="0" smtClean="0">
                <a:solidFill>
                  <a:srgbClr val="FFFF00"/>
                </a:solidFill>
                <a:effectLst/>
                <a:latin typeface="Times New Roman" pitchFamily="18" charset="0"/>
              </a:rPr>
              <a:t>Most enzymes that directly produce H</a:t>
            </a:r>
            <a:r>
              <a:rPr lang="en-US" sz="2500" baseline="-25000" dirty="0" smtClean="0">
                <a:solidFill>
                  <a:srgbClr val="FFFF00"/>
                </a:solidFill>
                <a:effectLst/>
                <a:latin typeface="Times New Roman" pitchFamily="18" charset="0"/>
              </a:rPr>
              <a:t>2</a:t>
            </a:r>
            <a:r>
              <a:rPr lang="en-US" sz="2500" dirty="0" smtClean="0">
                <a:solidFill>
                  <a:srgbClr val="FFFF00"/>
                </a:solidFill>
                <a:effectLst/>
                <a:latin typeface="Times New Roman" pitchFamily="18" charset="0"/>
              </a:rPr>
              <a:t>O</a:t>
            </a:r>
            <a:r>
              <a:rPr lang="en-US" sz="2500" baseline="-25000" dirty="0" smtClean="0">
                <a:solidFill>
                  <a:srgbClr val="FFFF00"/>
                </a:solidFill>
                <a:effectLst/>
                <a:latin typeface="Times New Roman" pitchFamily="18" charset="0"/>
              </a:rPr>
              <a:t>2</a:t>
            </a:r>
            <a:r>
              <a:rPr lang="en-US" sz="2500" dirty="0" smtClean="0">
                <a:solidFill>
                  <a:srgbClr val="FFFF00"/>
                </a:solidFill>
                <a:effectLst/>
                <a:latin typeface="Times New Roman" pitchFamily="18" charset="0"/>
              </a:rPr>
              <a:t> are present in peroxisomes. </a:t>
            </a:r>
            <a:r>
              <a:rPr lang="en-US" sz="2500" dirty="0" smtClean="0">
                <a:effectLst/>
                <a:latin typeface="Times New Roman" pitchFamily="18" charset="0"/>
              </a:rPr>
              <a:t>Catalase (CTS), on the other hand, decomposes H</a:t>
            </a:r>
            <a:r>
              <a:rPr lang="en-US" sz="2500" baseline="-25000" dirty="0" smtClean="0">
                <a:effectLst/>
                <a:latin typeface="Times New Roman" pitchFamily="18" charset="0"/>
              </a:rPr>
              <a:t>2</a:t>
            </a:r>
            <a:r>
              <a:rPr lang="en-US" sz="2500" dirty="0" smtClean="0">
                <a:effectLst/>
                <a:latin typeface="Times New Roman" pitchFamily="18" charset="0"/>
              </a:rPr>
              <a:t>O</a:t>
            </a:r>
            <a:r>
              <a:rPr lang="en-US" sz="2500" baseline="-25000" dirty="0" smtClean="0">
                <a:effectLst/>
                <a:latin typeface="Times New Roman" pitchFamily="18" charset="0"/>
              </a:rPr>
              <a:t>2</a:t>
            </a:r>
            <a:r>
              <a:rPr lang="en-US" sz="2500" dirty="0" smtClean="0">
                <a:effectLst/>
                <a:latin typeface="Times New Roman" pitchFamily="18" charset="0"/>
              </a:rPr>
              <a:t> to water and oxygen. </a:t>
            </a:r>
          </a:p>
        </p:txBody>
      </p:sp>
      <p:pic>
        <p:nvPicPr>
          <p:cNvPr id="3686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260350"/>
            <a:ext cx="1820862"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90873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body" idx="1"/>
          </p:nvPr>
        </p:nvSpPr>
        <p:spPr>
          <a:xfrm>
            <a:off x="179388" y="260351"/>
            <a:ext cx="8820150" cy="6264994"/>
          </a:xfrm>
        </p:spPr>
        <p:txBody>
          <a:bodyPr/>
          <a:lstStyle/>
          <a:p>
            <a:pPr marL="533400" indent="-533400" eaLnBrk="1" hangingPunct="1">
              <a:buFont typeface="Wingdings" pitchFamily="2" charset="2"/>
              <a:buNone/>
              <a:defRPr/>
            </a:pPr>
            <a:r>
              <a:rPr lang="en-US" sz="2600" dirty="0" smtClean="0">
                <a:effectLst/>
                <a:latin typeface="Times New Roman" pitchFamily="18" charset="0"/>
              </a:rPr>
              <a:t>     It is known that iron and copper ions can greatly potentiate the toxicity of O</a:t>
            </a:r>
            <a:r>
              <a:rPr lang="en-US" sz="2600" baseline="-25000" dirty="0" smtClean="0">
                <a:effectLst/>
                <a:latin typeface="Times New Roman" pitchFamily="18" charset="0"/>
              </a:rPr>
              <a:t>2</a:t>
            </a:r>
            <a:r>
              <a:rPr lang="en-US" sz="2600" baseline="30000" dirty="0" smtClean="0">
                <a:effectLst/>
                <a:latin typeface="Times New Roman" pitchFamily="18" charset="0"/>
                <a:sym typeface="Symbol" pitchFamily="18" charset="2"/>
              </a:rPr>
              <a:t></a:t>
            </a:r>
            <a:r>
              <a:rPr lang="en-US" sz="2600" baseline="30000" dirty="0" smtClean="0">
                <a:effectLst/>
                <a:latin typeface="Times New Roman" pitchFamily="18" charset="0"/>
              </a:rPr>
              <a:t>-</a:t>
            </a:r>
            <a:r>
              <a:rPr lang="en-US" sz="2600" dirty="0" smtClean="0">
                <a:effectLst/>
                <a:latin typeface="Times New Roman" pitchFamily="18" charset="0"/>
              </a:rPr>
              <a:t> and H</a:t>
            </a:r>
            <a:r>
              <a:rPr lang="en-US" sz="2600" baseline="-25000" dirty="0" smtClean="0">
                <a:effectLst/>
                <a:latin typeface="Times New Roman" pitchFamily="18" charset="0"/>
              </a:rPr>
              <a:t>2</a:t>
            </a:r>
            <a:r>
              <a:rPr lang="en-US" sz="2600" dirty="0" smtClean="0">
                <a:effectLst/>
                <a:latin typeface="Times New Roman" pitchFamily="18" charset="0"/>
              </a:rPr>
              <a:t>O</a:t>
            </a:r>
            <a:r>
              <a:rPr lang="en-US" sz="2600" baseline="-25000" dirty="0" smtClean="0">
                <a:effectLst/>
                <a:latin typeface="Times New Roman" pitchFamily="18" charset="0"/>
              </a:rPr>
              <a:t>2</a:t>
            </a:r>
            <a:r>
              <a:rPr lang="en-US" sz="2600" dirty="0" smtClean="0">
                <a:effectLst/>
                <a:latin typeface="Times New Roman" pitchFamily="18" charset="0"/>
              </a:rPr>
              <a:t> by causing formation of </a:t>
            </a:r>
            <a:r>
              <a:rPr lang="en-US" sz="2600" baseline="30000" dirty="0">
                <a:effectLst/>
                <a:latin typeface="Times New Roman" pitchFamily="18" charset="0"/>
                <a:sym typeface="Symbol" pitchFamily="18" charset="2"/>
              </a:rPr>
              <a:t></a:t>
            </a:r>
            <a:r>
              <a:rPr lang="en-US" sz="2600" dirty="0" smtClean="0">
                <a:effectLst/>
                <a:latin typeface="Times New Roman" pitchFamily="18" charset="0"/>
              </a:rPr>
              <a:t>OH and other ROS. </a:t>
            </a:r>
          </a:p>
          <a:p>
            <a:pPr marL="533400" indent="-3175" eaLnBrk="1" hangingPunct="1">
              <a:spcBef>
                <a:spcPts val="4200"/>
              </a:spcBef>
              <a:buFont typeface="Wingdings" pitchFamily="2" charset="2"/>
              <a:buNone/>
              <a:defRPr/>
            </a:pPr>
            <a:r>
              <a:rPr lang="en-US" sz="2600" dirty="0" smtClean="0">
                <a:effectLst/>
                <a:latin typeface="Times New Roman" pitchFamily="18" charset="0"/>
              </a:rPr>
              <a:t>An important antioxidant defense strategy is to keep the amount of free metal ions in the body to the absolute minimum. </a:t>
            </a:r>
            <a:r>
              <a:rPr lang="en-US" sz="2600" dirty="0" smtClean="0">
                <a:solidFill>
                  <a:srgbClr val="FFFF00"/>
                </a:solidFill>
                <a:effectLst/>
                <a:latin typeface="Times New Roman" pitchFamily="18" charset="0"/>
              </a:rPr>
              <a:t>Iron</a:t>
            </a:r>
            <a:r>
              <a:rPr lang="en-US" sz="2600" dirty="0" smtClean="0">
                <a:effectLst/>
                <a:latin typeface="Times New Roman" pitchFamily="18" charset="0"/>
              </a:rPr>
              <a:t> is  transported in plasma </a:t>
            </a:r>
            <a:r>
              <a:rPr lang="en-US" sz="2600" dirty="0" smtClean="0">
                <a:solidFill>
                  <a:srgbClr val="FFFF00"/>
                </a:solidFill>
                <a:effectLst/>
                <a:latin typeface="Times New Roman" pitchFamily="18" charset="0"/>
              </a:rPr>
              <a:t>bounded to transferrin</a:t>
            </a:r>
            <a:r>
              <a:rPr lang="en-US" sz="2600" dirty="0" smtClean="0">
                <a:effectLst/>
                <a:latin typeface="Times New Roman" pitchFamily="18" charset="0"/>
              </a:rPr>
              <a:t>. Thus it can not stimulate lipid peroxidation. Similarly, most </a:t>
            </a:r>
            <a:r>
              <a:rPr lang="en-US" sz="2600" dirty="0" smtClean="0">
                <a:solidFill>
                  <a:srgbClr val="FFFF00"/>
                </a:solidFill>
                <a:effectLst/>
                <a:latin typeface="Times New Roman" pitchFamily="18" charset="0"/>
              </a:rPr>
              <a:t>copper</a:t>
            </a:r>
            <a:r>
              <a:rPr lang="en-US" sz="2600" dirty="0" smtClean="0">
                <a:effectLst/>
                <a:latin typeface="Times New Roman" pitchFamily="18" charset="0"/>
              </a:rPr>
              <a:t> ions in plasma are </a:t>
            </a:r>
            <a:r>
              <a:rPr lang="en-US" sz="2600" dirty="0" smtClean="0">
                <a:solidFill>
                  <a:srgbClr val="FFFF00"/>
                </a:solidFill>
                <a:effectLst/>
                <a:latin typeface="Times New Roman" pitchFamily="18" charset="0"/>
              </a:rPr>
              <a:t>bound to </a:t>
            </a:r>
            <a:r>
              <a:rPr lang="en-US" sz="2600" dirty="0" err="1" smtClean="0">
                <a:solidFill>
                  <a:srgbClr val="FFFF00"/>
                </a:solidFill>
                <a:effectLst/>
                <a:latin typeface="Times New Roman" pitchFamily="18" charset="0"/>
              </a:rPr>
              <a:t>ceruloplasmin</a:t>
            </a:r>
            <a:r>
              <a:rPr lang="en-US" sz="2600" dirty="0" smtClean="0">
                <a:effectLst/>
                <a:latin typeface="Times New Roman" pitchFamily="18" charset="0"/>
              </a:rPr>
              <a:t>, thus being unable to stimulate lipid peroxidation, as well.</a:t>
            </a:r>
            <a:r>
              <a:rPr lang="en-US" sz="2600" dirty="0" smtClean="0">
                <a:latin typeface="Times New Roman" pitchFamily="18" charset="0"/>
              </a:rPr>
              <a:t> </a:t>
            </a:r>
            <a:r>
              <a:rPr lang="en-US" sz="2600" dirty="0" smtClean="0">
                <a:effectLst/>
                <a:latin typeface="Times New Roman" pitchFamily="18" charset="0"/>
              </a:rPr>
              <a:t> </a:t>
            </a:r>
          </a:p>
          <a:p>
            <a:pPr marL="533400" indent="-533400" eaLnBrk="1" hangingPunct="1">
              <a:spcBef>
                <a:spcPts val="4200"/>
              </a:spcBef>
              <a:buFont typeface="Wingdings" pitchFamily="2" charset="2"/>
              <a:buNone/>
              <a:defRPr/>
            </a:pPr>
            <a:r>
              <a:rPr lang="en-US" sz="2600" dirty="0" smtClean="0">
                <a:effectLst/>
                <a:latin typeface="Times New Roman" pitchFamily="18" charset="0"/>
              </a:rPr>
              <a:t>      </a:t>
            </a:r>
            <a:r>
              <a:rPr lang="en-US" sz="2600" dirty="0" smtClean="0">
                <a:latin typeface="Times New Roman" pitchFamily="18" charset="0"/>
              </a:rPr>
              <a:t>However, </a:t>
            </a:r>
            <a:r>
              <a:rPr lang="en-US" sz="2600" dirty="0" smtClean="0">
                <a:solidFill>
                  <a:srgbClr val="FFFF00"/>
                </a:solidFill>
                <a:latin typeface="Times New Roman" pitchFamily="18" charset="0"/>
              </a:rPr>
              <a:t>the body cells need metal ions </a:t>
            </a:r>
            <a:r>
              <a:rPr lang="en-US" sz="2600" dirty="0" smtClean="0">
                <a:latin typeface="Times New Roman" pitchFamily="18" charset="0"/>
              </a:rPr>
              <a:t>to synthesize intracellular </a:t>
            </a:r>
            <a:r>
              <a:rPr lang="en-US" sz="2600" dirty="0" err="1" smtClean="0">
                <a:solidFill>
                  <a:srgbClr val="FFFF00"/>
                </a:solidFill>
                <a:latin typeface="Times New Roman" pitchFamily="18" charset="0"/>
              </a:rPr>
              <a:t>metalloproteins</a:t>
            </a:r>
            <a:r>
              <a:rPr lang="en-US" sz="2600" dirty="0" smtClean="0">
                <a:latin typeface="Times New Roman" pitchFamily="18" charset="0"/>
              </a:rPr>
              <a:t> such as cytochromes in mitochondria. </a:t>
            </a:r>
            <a:r>
              <a:rPr lang="en-US" sz="2600" dirty="0" smtClean="0">
                <a:effectLst/>
                <a:latin typeface="Times New Roman" pitchFamily="18" charset="0"/>
              </a:rPr>
              <a:t>   </a:t>
            </a:r>
          </a:p>
        </p:txBody>
      </p:sp>
    </p:spTree>
    <p:extLst>
      <p:ext uri="{BB962C8B-B14F-4D97-AF65-F5344CB8AC3E}">
        <p14:creationId xmlns:p14="http://schemas.microsoft.com/office/powerpoint/2010/main" val="205178700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body" idx="1"/>
          </p:nvPr>
        </p:nvSpPr>
        <p:spPr>
          <a:xfrm>
            <a:off x="0" y="71438"/>
            <a:ext cx="8820150" cy="7605712"/>
          </a:xfrm>
        </p:spPr>
        <p:txBody>
          <a:bodyPr/>
          <a:lstStyle/>
          <a:p>
            <a:pPr marL="533400" indent="-533400" eaLnBrk="1" hangingPunct="1">
              <a:buFont typeface="Wingdings" pitchFamily="2" charset="2"/>
              <a:buNone/>
              <a:defRPr/>
            </a:pPr>
            <a:r>
              <a:rPr lang="en-US" sz="2800" dirty="0" smtClean="0">
                <a:latin typeface="Times New Roman" pitchFamily="18" charset="0"/>
              </a:rPr>
              <a:t>     </a:t>
            </a:r>
            <a:r>
              <a:rPr lang="en-US" sz="2600" dirty="0" smtClean="0">
                <a:latin typeface="Times New Roman" pitchFamily="18" charset="0"/>
              </a:rPr>
              <a:t>Between transportation and final location in the cell, iron and copper ions appear to exist in a "free" form which could accelerate free-radical reactions. </a:t>
            </a:r>
          </a:p>
          <a:p>
            <a:pPr marL="533400" indent="-533400" eaLnBrk="1" hangingPunct="1">
              <a:spcBef>
                <a:spcPts val="2400"/>
              </a:spcBef>
              <a:buFont typeface="Wingdings" pitchFamily="2" charset="2"/>
              <a:buNone/>
              <a:defRPr/>
            </a:pPr>
            <a:r>
              <a:rPr lang="en-US" sz="2600" dirty="0">
                <a:latin typeface="Times New Roman" pitchFamily="18" charset="0"/>
              </a:rPr>
              <a:t> </a:t>
            </a:r>
            <a:r>
              <a:rPr lang="en-US" sz="2600" dirty="0" smtClean="0">
                <a:latin typeface="Times New Roman" pitchFamily="18" charset="0"/>
              </a:rPr>
              <a:t>     The amounts of these "low-molecular" intracellular ions are kept as small as possible by their binding </a:t>
            </a:r>
            <a:r>
              <a:rPr lang="en-US" sz="2600" dirty="0" smtClean="0">
                <a:solidFill>
                  <a:srgbClr val="FFFF00"/>
                </a:solidFill>
                <a:latin typeface="Times New Roman" pitchFamily="18" charset="0"/>
              </a:rPr>
              <a:t>to some intracellular storage proteins</a:t>
            </a:r>
            <a:r>
              <a:rPr lang="en-US" sz="2600" dirty="0" smtClean="0">
                <a:latin typeface="Times New Roman" pitchFamily="18" charset="0"/>
              </a:rPr>
              <a:t>, such as ferritin. When cells are ruptured, intracellular metal ions are released into the surroundings where they accelerate free-radical reactions. </a:t>
            </a:r>
          </a:p>
          <a:p>
            <a:pPr marL="533400" indent="-533400" eaLnBrk="1" hangingPunct="1">
              <a:spcBef>
                <a:spcPts val="2400"/>
              </a:spcBef>
              <a:buFont typeface="Wingdings" pitchFamily="2" charset="2"/>
              <a:buNone/>
              <a:defRPr/>
            </a:pPr>
            <a:r>
              <a:rPr lang="en-US" sz="2600" dirty="0">
                <a:latin typeface="Times New Roman" pitchFamily="18" charset="0"/>
              </a:rPr>
              <a:t> </a:t>
            </a:r>
            <a:r>
              <a:rPr lang="en-US" sz="2600" dirty="0" smtClean="0">
                <a:latin typeface="Times New Roman" pitchFamily="18" charset="0"/>
              </a:rPr>
              <a:t>     </a:t>
            </a:r>
          </a:p>
          <a:p>
            <a:pPr marL="533400" indent="-1588" eaLnBrk="1" hangingPunct="1">
              <a:spcBef>
                <a:spcPts val="2400"/>
              </a:spcBef>
              <a:buFont typeface="Wingdings" pitchFamily="2" charset="2"/>
              <a:buNone/>
              <a:defRPr/>
            </a:pPr>
            <a:r>
              <a:rPr lang="en-US" sz="2600" dirty="0" smtClean="0">
                <a:latin typeface="Times New Roman" pitchFamily="18" charset="0"/>
              </a:rPr>
              <a:t> A study of patients with traumatic brain injury shows that the "free" iron contents of cerebrospinal fluid rise in parallel to the severity of the brain injury.</a:t>
            </a:r>
          </a:p>
          <a:p>
            <a:pPr indent="0" eaLnBrk="1" hangingPunct="1">
              <a:spcBef>
                <a:spcPts val="2400"/>
              </a:spcBef>
              <a:buNone/>
              <a:defRPr/>
            </a:pPr>
            <a:r>
              <a:rPr lang="en-US" sz="2600" dirty="0" smtClean="0">
                <a:latin typeface="Times New Roman" pitchFamily="18" charset="0"/>
                <a:sym typeface="Symbol" pitchFamily="18" charset="2"/>
              </a:rPr>
              <a:t>  </a:t>
            </a:r>
            <a:endParaRPr lang="en-US" sz="2600" dirty="0" smtClean="0">
              <a:latin typeface="Times New Roman" pitchFamily="18" charset="0"/>
            </a:endParaRPr>
          </a:p>
        </p:txBody>
      </p:sp>
      <p:sp>
        <p:nvSpPr>
          <p:cNvPr id="2" name="Rectangle 1"/>
          <p:cNvSpPr/>
          <p:nvPr/>
        </p:nvSpPr>
        <p:spPr>
          <a:xfrm>
            <a:off x="467544" y="1628800"/>
            <a:ext cx="8424936" cy="2160240"/>
          </a:xfrm>
          <a:prstGeom prst="rect">
            <a:avLst/>
          </a:prstGeom>
          <a:noFill/>
          <a:ln>
            <a:solidFill>
              <a:srgbClr val="FFFF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bg-BG"/>
          </a:p>
        </p:txBody>
      </p:sp>
    </p:spTree>
    <p:extLst>
      <p:ext uri="{BB962C8B-B14F-4D97-AF65-F5344CB8AC3E}">
        <p14:creationId xmlns:p14="http://schemas.microsoft.com/office/powerpoint/2010/main" val="80900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143892" y="87878"/>
            <a:ext cx="8964612" cy="6509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lr>
                <a:schemeClr val="hlink"/>
              </a:buClr>
              <a:buSzPct val="70000"/>
              <a:buFont typeface="Wingdings" pitchFamily="2" charset="2"/>
              <a:buChar char="n"/>
              <a:defRPr sz="3200">
                <a:solidFill>
                  <a:schemeClr val="tx1"/>
                </a:solidFill>
                <a:latin typeface="Garamond" pitchFamily="18" charset="0"/>
              </a:defRPr>
            </a:lvl1pPr>
            <a:lvl2pPr marL="742950" indent="-285750" eaLnBrk="0" hangingPunct="0">
              <a:spcBef>
                <a:spcPct val="20000"/>
              </a:spcBef>
              <a:buClr>
                <a:schemeClr val="accent2"/>
              </a:buClr>
              <a:buSzPct val="70000"/>
              <a:buFont typeface="Wingdings" pitchFamily="2" charset="2"/>
              <a:buChar char="n"/>
              <a:defRPr sz="2800">
                <a:solidFill>
                  <a:schemeClr val="tx1"/>
                </a:solidFill>
                <a:latin typeface="Garamond" pitchFamily="18" charset="0"/>
              </a:defRPr>
            </a:lvl2pPr>
            <a:lvl3pPr marL="1143000" indent="-228600" eaLnBrk="0" hangingPunct="0">
              <a:spcBef>
                <a:spcPct val="20000"/>
              </a:spcBef>
              <a:buClr>
                <a:schemeClr val="tx2"/>
              </a:buClr>
              <a:buSzPct val="70000"/>
              <a:buFont typeface="Wingdings" pitchFamily="2" charset="2"/>
              <a:buChar char="n"/>
              <a:defRPr sz="2400">
                <a:solidFill>
                  <a:schemeClr val="tx1"/>
                </a:solidFill>
                <a:latin typeface="Garamond" pitchFamily="18" charset="0"/>
              </a:defRPr>
            </a:lvl3pPr>
            <a:lvl4pPr marL="1600200" indent="-228600" eaLnBrk="0" hangingPunct="0">
              <a:spcBef>
                <a:spcPct val="20000"/>
              </a:spcBef>
              <a:buClr>
                <a:schemeClr val="accent2"/>
              </a:buClr>
              <a:buSzPct val="70000"/>
              <a:buFont typeface="Wingdings" pitchFamily="2" charset="2"/>
              <a:buChar char="n"/>
              <a:defRPr sz="2000">
                <a:solidFill>
                  <a:schemeClr val="tx1"/>
                </a:solidFill>
                <a:latin typeface="Garamond" pitchFamily="18"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Garamond" pitchFamily="18"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defRPr>
            </a:lvl9pPr>
          </a:lstStyle>
          <a:p>
            <a:pPr algn="ctr" eaLnBrk="1" hangingPunct="1">
              <a:spcBef>
                <a:spcPct val="0"/>
              </a:spcBef>
              <a:buClrTx/>
              <a:buSzTx/>
              <a:buFontTx/>
              <a:buNone/>
            </a:pPr>
            <a:r>
              <a:rPr lang="en-US" altLang="bg-BG" sz="2800" b="1" dirty="0" smtClean="0">
                <a:latin typeface="Times New Roman" pitchFamily="18" charset="0"/>
              </a:rPr>
              <a:t>SOME DISORDERS REPORTED TO BE ASSOCIATED WITH OXYGEN-DERIVED RADICALS</a:t>
            </a:r>
            <a:endParaRPr lang="en-US" altLang="bg-BG" sz="2800" b="1" i="1" dirty="0" smtClean="0">
              <a:latin typeface="Times New Roman" pitchFamily="18" charset="0"/>
            </a:endParaRPr>
          </a:p>
          <a:p>
            <a:pPr eaLnBrk="1" hangingPunct="1">
              <a:spcBef>
                <a:spcPts val="3000"/>
              </a:spcBef>
              <a:buClrTx/>
              <a:buSzTx/>
              <a:buFontTx/>
              <a:buNone/>
            </a:pPr>
            <a:r>
              <a:rPr lang="en-US" altLang="bg-BG" sz="2600" b="1" i="1" dirty="0" smtClean="0">
                <a:solidFill>
                  <a:srgbClr val="FFFF00"/>
                </a:solidFill>
                <a:latin typeface="Times New Roman" pitchFamily="18" charset="0"/>
              </a:rPr>
              <a:t>Inflammatory-immune </a:t>
            </a:r>
            <a:r>
              <a:rPr lang="en-US" altLang="bg-BG" sz="2600" b="1" i="1" dirty="0">
                <a:solidFill>
                  <a:srgbClr val="FFFF00"/>
                </a:solidFill>
                <a:latin typeface="Times New Roman" pitchFamily="18" charset="0"/>
              </a:rPr>
              <a:t>injury: </a:t>
            </a:r>
            <a:r>
              <a:rPr lang="en-US" altLang="bg-BG" sz="2600" dirty="0">
                <a:latin typeface="Times New Roman" pitchFamily="18" charset="0"/>
              </a:rPr>
              <a:t>Glomerulonephritis, </a:t>
            </a:r>
            <a:r>
              <a:rPr lang="en-US" altLang="bg-BG" sz="2600" dirty="0" err="1">
                <a:latin typeface="Times New Roman" pitchFamily="18" charset="0"/>
              </a:rPr>
              <a:t>vasculitis</a:t>
            </a:r>
            <a:r>
              <a:rPr lang="en-US" altLang="bg-BG" sz="2600" dirty="0">
                <a:latin typeface="Times New Roman" pitchFamily="18" charset="0"/>
              </a:rPr>
              <a:t>, autoimmune disease, adult respiratory distress syndrome, rheumatoid arthritis, inflammatory bowel disease, pancreatitis;</a:t>
            </a:r>
            <a:endParaRPr lang="en-US" altLang="bg-BG" sz="2600" b="1" i="1" dirty="0">
              <a:latin typeface="Times New Roman" pitchFamily="18" charset="0"/>
            </a:endParaRPr>
          </a:p>
          <a:p>
            <a:pPr eaLnBrk="1" hangingPunct="1">
              <a:spcBef>
                <a:spcPts val="3000"/>
              </a:spcBef>
              <a:buClrTx/>
              <a:buSzTx/>
              <a:buFontTx/>
              <a:buNone/>
            </a:pPr>
            <a:r>
              <a:rPr lang="en-US" altLang="bg-BG" sz="2600" b="1" i="1" dirty="0">
                <a:solidFill>
                  <a:srgbClr val="FFFF00"/>
                </a:solidFill>
                <a:latin typeface="Times New Roman" pitchFamily="18" charset="0"/>
              </a:rPr>
              <a:t>Cancer</a:t>
            </a:r>
            <a:r>
              <a:rPr lang="en-US" altLang="bg-BG" sz="2600" b="1" i="1" dirty="0">
                <a:latin typeface="Times New Roman" pitchFamily="18" charset="0"/>
              </a:rPr>
              <a:t>:</a:t>
            </a:r>
            <a:r>
              <a:rPr lang="en-US" altLang="bg-BG" sz="2600" i="1" dirty="0">
                <a:latin typeface="Times New Roman" pitchFamily="18" charset="0"/>
              </a:rPr>
              <a:t> </a:t>
            </a:r>
            <a:r>
              <a:rPr lang="en-US" altLang="bg-BG" sz="2600" dirty="0">
                <a:latin typeface="Times New Roman" pitchFamily="18" charset="0"/>
              </a:rPr>
              <a:t>Radiation-induced cancer, cervical carcinoma, hepatocellular carcinoma, promoters of carcinogenesis, cancer in inflammatory bowel disease;</a:t>
            </a:r>
            <a:endParaRPr lang="en-US" altLang="bg-BG" sz="2600" b="1" i="1" dirty="0">
              <a:latin typeface="Times New Roman" pitchFamily="18" charset="0"/>
            </a:endParaRPr>
          </a:p>
          <a:p>
            <a:pPr eaLnBrk="1" hangingPunct="1">
              <a:spcBef>
                <a:spcPts val="3000"/>
              </a:spcBef>
              <a:buClrTx/>
              <a:buSzTx/>
              <a:buFontTx/>
              <a:buNone/>
            </a:pPr>
            <a:r>
              <a:rPr lang="en-US" altLang="bg-BG" sz="2600" b="1" i="1" dirty="0">
                <a:solidFill>
                  <a:srgbClr val="FFFF00"/>
                </a:solidFill>
                <a:latin typeface="Times New Roman" pitchFamily="18" charset="0"/>
              </a:rPr>
              <a:t>Ischemia/</a:t>
            </a:r>
            <a:r>
              <a:rPr lang="en-US" altLang="bg-BG" sz="2600" b="1" i="1" dirty="0" err="1">
                <a:solidFill>
                  <a:srgbClr val="FFFF00"/>
                </a:solidFill>
                <a:latin typeface="Times New Roman" pitchFamily="18" charset="0"/>
              </a:rPr>
              <a:t>reoxygenation</a:t>
            </a:r>
            <a:r>
              <a:rPr lang="en-US" altLang="bg-BG" sz="2600" b="1" i="1" dirty="0">
                <a:solidFill>
                  <a:srgbClr val="FFFF00"/>
                </a:solidFill>
                <a:latin typeface="Times New Roman" pitchFamily="18" charset="0"/>
              </a:rPr>
              <a:t>: </a:t>
            </a:r>
            <a:r>
              <a:rPr lang="en-US" altLang="bg-BG" sz="2600" dirty="0">
                <a:latin typeface="Times New Roman" pitchFamily="18" charset="0"/>
              </a:rPr>
              <a:t>Stroke, myocardial infarction, organ transplantation (heart, lung, skin, cornea, kidney), organ preservation, reattachment of severed limbs, frostbite, </a:t>
            </a:r>
            <a:r>
              <a:rPr lang="en-US" altLang="bg-BG" sz="2600" dirty="0" err="1">
                <a:latin typeface="Times New Roman" pitchFamily="18" charset="0"/>
              </a:rPr>
              <a:t>Dupuytren's</a:t>
            </a:r>
            <a:r>
              <a:rPr lang="en-US" altLang="bg-BG" sz="2600" dirty="0">
                <a:latin typeface="Times New Roman" pitchFamily="18" charset="0"/>
              </a:rPr>
              <a:t> contracture, hemorrhagic shock, </a:t>
            </a:r>
            <a:r>
              <a:rPr lang="en-US" altLang="bg-BG" sz="2600" dirty="0" err="1">
                <a:latin typeface="Times New Roman" pitchFamily="18" charset="0"/>
              </a:rPr>
              <a:t>endotoxic</a:t>
            </a:r>
            <a:r>
              <a:rPr lang="en-US" altLang="bg-BG" sz="2600" dirty="0">
                <a:latin typeface="Times New Roman" pitchFamily="18" charset="0"/>
              </a:rPr>
              <a:t> shock, crush injury;</a:t>
            </a:r>
            <a:endParaRPr lang="en-US" altLang="bg-BG" sz="2600" b="1" i="1" dirty="0">
              <a:latin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body" idx="1"/>
          </p:nvPr>
        </p:nvSpPr>
        <p:spPr>
          <a:xfrm>
            <a:off x="395288" y="115888"/>
            <a:ext cx="8424862" cy="6481762"/>
          </a:xfrm>
        </p:spPr>
        <p:txBody>
          <a:bodyPr/>
          <a:lstStyle/>
          <a:p>
            <a:pPr marL="0" indent="0" eaLnBrk="1" hangingPunct="1">
              <a:lnSpc>
                <a:spcPct val="110000"/>
              </a:lnSpc>
              <a:spcBef>
                <a:spcPts val="2400"/>
              </a:spcBef>
              <a:buNone/>
              <a:defRPr/>
            </a:pPr>
            <a:r>
              <a:rPr lang="en-US" dirty="0" smtClean="0">
                <a:latin typeface="Times New Roman" pitchFamily="18" charset="0"/>
                <a:sym typeface="Symbol" pitchFamily="18" charset="2"/>
              </a:rPr>
              <a:t>     </a:t>
            </a:r>
            <a:r>
              <a:rPr lang="en-US" sz="2600" dirty="0">
                <a:latin typeface="Times New Roman" pitchFamily="18" charset="0"/>
                <a:sym typeface="Symbol" pitchFamily="18" charset="2"/>
              </a:rPr>
              <a:t>Alpha</a:t>
            </a:r>
            <a:r>
              <a:rPr lang="en-US" sz="2600" dirty="0">
                <a:latin typeface="Times New Roman" pitchFamily="18" charset="0"/>
              </a:rPr>
              <a:t>-tocopherol is an important lipid-soluble antioxidant</a:t>
            </a:r>
            <a:r>
              <a:rPr lang="en-US" sz="2600" b="1" i="1" dirty="0">
                <a:latin typeface="Times New Roman" pitchFamily="18" charset="0"/>
              </a:rPr>
              <a:t>. </a:t>
            </a:r>
            <a:r>
              <a:rPr lang="en-US" sz="2600" dirty="0">
                <a:latin typeface="Times New Roman" pitchFamily="18" charset="0"/>
                <a:sym typeface="Symbol" pitchFamily="18" charset="2"/>
              </a:rPr>
              <a:t>It </a:t>
            </a:r>
            <a:r>
              <a:rPr lang="en-US" sz="2600" dirty="0">
                <a:latin typeface="Times New Roman" pitchFamily="18" charset="0"/>
              </a:rPr>
              <a:t>is often called vitamin E, but the term is not quite correct. </a:t>
            </a:r>
            <a:r>
              <a:rPr lang="en-US" sz="2600" dirty="0">
                <a:solidFill>
                  <a:srgbClr val="FFFF00"/>
                </a:solidFill>
                <a:latin typeface="Times New Roman" pitchFamily="18" charset="0"/>
              </a:rPr>
              <a:t>"Vitamin E" refers to different tocopherols</a:t>
            </a:r>
            <a:r>
              <a:rPr lang="en-US" sz="2600" dirty="0">
                <a:latin typeface="Times New Roman" pitchFamily="18" charset="0"/>
              </a:rPr>
              <a:t>. </a:t>
            </a:r>
          </a:p>
          <a:p>
            <a:pPr marL="0" indent="531813" eaLnBrk="1" hangingPunct="1">
              <a:lnSpc>
                <a:spcPct val="110000"/>
              </a:lnSpc>
              <a:spcBef>
                <a:spcPts val="1800"/>
              </a:spcBef>
              <a:buFont typeface="Wingdings" pitchFamily="2" charset="2"/>
              <a:buNone/>
              <a:defRPr/>
            </a:pPr>
            <a:r>
              <a:rPr lang="en-US" sz="2600" dirty="0" smtClean="0">
                <a:latin typeface="Times New Roman" pitchFamily="18" charset="0"/>
              </a:rPr>
              <a:t>The other antioxidants, such as SOD, CTS, GSH-</a:t>
            </a:r>
            <a:r>
              <a:rPr lang="en-US" sz="2600" dirty="0" err="1" smtClean="0">
                <a:latin typeface="Times New Roman" pitchFamily="18" charset="0"/>
              </a:rPr>
              <a:t>Px</a:t>
            </a:r>
            <a:r>
              <a:rPr lang="en-US" sz="2600" dirty="0" smtClean="0">
                <a:latin typeface="Times New Roman" pitchFamily="18" charset="0"/>
              </a:rPr>
              <a:t>, transferrin and </a:t>
            </a:r>
            <a:r>
              <a:rPr lang="en-US" sz="2600" dirty="0" err="1" smtClean="0">
                <a:latin typeface="Times New Roman" pitchFamily="18" charset="0"/>
              </a:rPr>
              <a:t>ceruloplasmin</a:t>
            </a:r>
            <a:r>
              <a:rPr lang="en-US" sz="2600" dirty="0" smtClean="0">
                <a:latin typeface="Times New Roman" pitchFamily="18" charset="0"/>
              </a:rPr>
              <a:t> operate in the aqueous phase of cells or body fluids. Being a hydrophobic molecule, </a:t>
            </a:r>
            <a:r>
              <a:rPr lang="en-US" sz="2600" dirty="0" smtClean="0">
                <a:latin typeface="Times New Roman" pitchFamily="18" charset="0"/>
                <a:sym typeface="Symbol" pitchFamily="18" charset="2"/>
              </a:rPr>
              <a:t></a:t>
            </a:r>
            <a:r>
              <a:rPr lang="en-US" sz="2600" dirty="0" smtClean="0">
                <a:latin typeface="Times New Roman" pitchFamily="18" charset="0"/>
              </a:rPr>
              <a:t>-</a:t>
            </a:r>
            <a:r>
              <a:rPr lang="en-US" sz="2600" dirty="0" err="1" smtClean="0">
                <a:latin typeface="Times New Roman" pitchFamily="18" charset="0"/>
              </a:rPr>
              <a:t>tocopherol</a:t>
            </a:r>
            <a:r>
              <a:rPr lang="en-US" sz="2600" dirty="0" smtClean="0">
                <a:latin typeface="Times New Roman" pitchFamily="18" charset="0"/>
              </a:rPr>
              <a:t> localizes into the hydrophobic interior of biological membranes or the phospholipid "coat" of plasma lipoproteins</a:t>
            </a:r>
            <a:r>
              <a:rPr lang="en-US" sz="2600" b="1" i="1" dirty="0" smtClean="0">
                <a:latin typeface="Times New Roman" pitchFamily="18" charset="0"/>
              </a:rPr>
              <a:t>. </a:t>
            </a:r>
            <a:r>
              <a:rPr lang="en-US" sz="2600" dirty="0" smtClean="0">
                <a:latin typeface="Times New Roman" pitchFamily="18" charset="0"/>
              </a:rPr>
              <a:t>It</a:t>
            </a:r>
            <a:r>
              <a:rPr lang="en-US" sz="2600" b="1" dirty="0" smtClean="0">
                <a:latin typeface="Times New Roman" pitchFamily="18" charset="0"/>
              </a:rPr>
              <a:t> </a:t>
            </a:r>
            <a:r>
              <a:rPr lang="en-US" sz="2600" dirty="0" smtClean="0">
                <a:latin typeface="Times New Roman" pitchFamily="18" charset="0"/>
              </a:rPr>
              <a:t>has a hydroxyl group whose hydrogen atom can be easily removed</a:t>
            </a:r>
            <a:r>
              <a:rPr lang="en-US" sz="2600" b="1" dirty="0" smtClean="0">
                <a:latin typeface="Times New Roman" pitchFamily="18" charset="0"/>
              </a:rPr>
              <a:t>. </a:t>
            </a:r>
          </a:p>
          <a:p>
            <a:pPr marL="0" indent="530225" eaLnBrk="1" hangingPunct="1">
              <a:lnSpc>
                <a:spcPct val="110000"/>
              </a:lnSpc>
              <a:spcBef>
                <a:spcPts val="1800"/>
              </a:spcBef>
              <a:buFont typeface="Wingdings" pitchFamily="2" charset="2"/>
              <a:buNone/>
              <a:defRPr/>
            </a:pPr>
            <a:r>
              <a:rPr lang="en-US" sz="2600" dirty="0" err="1" smtClean="0">
                <a:latin typeface="Times New Roman" pitchFamily="18" charset="0"/>
              </a:rPr>
              <a:t>Peroxyl</a:t>
            </a:r>
            <a:r>
              <a:rPr lang="en-US" sz="2600" dirty="0" smtClean="0">
                <a:latin typeface="Times New Roman" pitchFamily="18" charset="0"/>
              </a:rPr>
              <a:t> radicals (ROO</a:t>
            </a:r>
            <a:r>
              <a:rPr lang="en-US" sz="2600" baseline="30000" dirty="0" smtClean="0">
                <a:latin typeface="Times New Roman" pitchFamily="18" charset="0"/>
                <a:sym typeface="Symbol" pitchFamily="18" charset="2"/>
              </a:rPr>
              <a:t></a:t>
            </a:r>
            <a:r>
              <a:rPr lang="en-US" sz="2600" dirty="0" smtClean="0">
                <a:latin typeface="Times New Roman" pitchFamily="18" charset="0"/>
              </a:rPr>
              <a:t>)</a:t>
            </a:r>
            <a:r>
              <a:rPr lang="en-US" sz="2600" b="1" dirty="0" smtClean="0">
                <a:latin typeface="Times New Roman" pitchFamily="18" charset="0"/>
              </a:rPr>
              <a:t> </a:t>
            </a:r>
            <a:r>
              <a:rPr lang="en-US" sz="2600" dirty="0" smtClean="0">
                <a:latin typeface="Times New Roman" pitchFamily="18" charset="0"/>
              </a:rPr>
              <a:t>generated  in membranes during lipid peroxidation interact much faster with </a:t>
            </a:r>
            <a:r>
              <a:rPr lang="en-US" sz="2600" dirty="0" smtClean="0">
                <a:latin typeface="Times New Roman" pitchFamily="18" charset="0"/>
                <a:sym typeface="Symbol" pitchFamily="18" charset="2"/>
              </a:rPr>
              <a:t></a:t>
            </a:r>
            <a:r>
              <a:rPr lang="en-US" sz="2600" dirty="0" smtClean="0">
                <a:latin typeface="Times New Roman" pitchFamily="18" charset="0"/>
              </a:rPr>
              <a:t>-</a:t>
            </a:r>
            <a:r>
              <a:rPr lang="en-US" sz="2600" dirty="0" err="1" smtClean="0">
                <a:latin typeface="Times New Roman" pitchFamily="18" charset="0"/>
              </a:rPr>
              <a:t>tocopherol</a:t>
            </a:r>
            <a:r>
              <a:rPr lang="en-US" sz="2600" dirty="0" smtClean="0">
                <a:latin typeface="Times New Roman" pitchFamily="18" charset="0"/>
              </a:rPr>
              <a:t> than with the adjacent PUFA side chains of membrane phospholipids or with membrane proteins.</a:t>
            </a:r>
            <a:endParaRPr lang="en-US" sz="2600" b="1" dirty="0" smtClean="0">
              <a:latin typeface="Times New Roman" pitchFamily="18" charset="0"/>
            </a:endParaRPr>
          </a:p>
        </p:txBody>
      </p:sp>
    </p:spTree>
    <p:extLst>
      <p:ext uri="{BB962C8B-B14F-4D97-AF65-F5344CB8AC3E}">
        <p14:creationId xmlns:p14="http://schemas.microsoft.com/office/powerpoint/2010/main" val="80198671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8175" y="981075"/>
            <a:ext cx="5819775" cy="24257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4096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35150" y="3644900"/>
            <a:ext cx="5737225" cy="23828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70662" name="Text Box 6"/>
          <p:cNvSpPr txBox="1">
            <a:spLocks noChangeArrowheads="1"/>
          </p:cNvSpPr>
          <p:nvPr/>
        </p:nvSpPr>
        <p:spPr bwMode="auto">
          <a:xfrm>
            <a:off x="250825" y="0"/>
            <a:ext cx="8893175" cy="1587500"/>
          </a:xfrm>
          <a:prstGeom prst="rect">
            <a:avLst/>
          </a:prstGeom>
          <a:noFill/>
          <a:ln w="9525">
            <a:noFill/>
            <a:miter lim="800000"/>
            <a:headEnd/>
            <a:tailEnd/>
          </a:ln>
          <a:effectLst/>
        </p:spPr>
        <p:txBody>
          <a:bodyPr>
            <a:spAutoFit/>
          </a:bodyPr>
          <a:lstStyle/>
          <a:p>
            <a:pPr>
              <a:spcBef>
                <a:spcPct val="20000"/>
              </a:spcBef>
              <a:buClr>
                <a:schemeClr val="hlink"/>
              </a:buClr>
              <a:buSzPct val="70000"/>
              <a:buFont typeface="Wingdings" pitchFamily="2" charset="2"/>
              <a:buNone/>
              <a:defRPr/>
            </a:pPr>
            <a:r>
              <a:rPr lang="en-US" sz="2800" dirty="0">
                <a:latin typeface="Times New Roman" pitchFamily="18" charset="0"/>
              </a:rPr>
              <a:t> </a:t>
            </a:r>
            <a:r>
              <a:rPr lang="en-US" sz="2800" dirty="0">
                <a:effectLst>
                  <a:outerShdw blurRad="38100" dist="38100" dir="2700000" algn="tl">
                    <a:srgbClr val="000000"/>
                  </a:outerShdw>
                </a:effectLst>
                <a:latin typeface="Times New Roman" pitchFamily="18" charset="0"/>
              </a:rPr>
              <a:t>The result is the production of a </a:t>
            </a:r>
            <a:r>
              <a:rPr lang="en-US" sz="2800" dirty="0" smtClean="0">
                <a:effectLst>
                  <a:outerShdw blurRad="38100" dist="38100" dir="2700000" algn="tl">
                    <a:srgbClr val="000000"/>
                  </a:outerShdw>
                </a:effectLst>
                <a:latin typeface="Times New Roman" pitchFamily="18" charset="0"/>
              </a:rPr>
              <a:t>tocopherol </a:t>
            </a:r>
            <a:r>
              <a:rPr lang="en-US" sz="2800" dirty="0">
                <a:effectLst>
                  <a:outerShdw blurRad="38100" dist="38100" dir="2700000" algn="tl">
                    <a:srgbClr val="000000"/>
                  </a:outerShdw>
                </a:effectLst>
                <a:latin typeface="Times New Roman" pitchFamily="18" charset="0"/>
              </a:rPr>
              <a:t>radical (Tocopherol-O</a:t>
            </a:r>
            <a:r>
              <a:rPr lang="en-US" sz="2800" baseline="30000" dirty="0">
                <a:effectLst>
                  <a:outerShdw blurRad="38100" dist="38100" dir="2700000" algn="tl">
                    <a:srgbClr val="000000"/>
                  </a:outerShdw>
                </a:effectLst>
                <a:latin typeface="Times New Roman" pitchFamily="18" charset="0"/>
                <a:sym typeface="Symbol" pitchFamily="18" charset="2"/>
              </a:rPr>
              <a:t></a:t>
            </a:r>
            <a:r>
              <a:rPr lang="en-US" sz="2800" dirty="0">
                <a:effectLst>
                  <a:outerShdw blurRad="38100" dist="38100" dir="2700000" algn="tl">
                    <a:srgbClr val="000000"/>
                  </a:outerShdw>
                </a:effectLst>
                <a:latin typeface="Times New Roman" pitchFamily="18" charset="0"/>
              </a:rPr>
              <a:t>).</a:t>
            </a:r>
            <a:endParaRPr lang="en-US" sz="2800" b="1" dirty="0">
              <a:effectLst>
                <a:outerShdw blurRad="38100" dist="38100" dir="2700000" algn="tl">
                  <a:srgbClr val="000000"/>
                </a:outerShdw>
              </a:effectLst>
              <a:latin typeface="Times New Roman" pitchFamily="18" charset="0"/>
            </a:endParaRPr>
          </a:p>
          <a:p>
            <a:pPr>
              <a:spcBef>
                <a:spcPct val="50000"/>
              </a:spcBef>
              <a:defRPr/>
            </a:pPr>
            <a:endParaRPr lang="bg-BG" sz="2800" dirty="0">
              <a:latin typeface="Times New Roman" pitchFamily="18" charset="0"/>
            </a:endParaRPr>
          </a:p>
        </p:txBody>
      </p:sp>
    </p:spTree>
    <p:extLst>
      <p:ext uri="{BB962C8B-B14F-4D97-AF65-F5344CB8AC3E}">
        <p14:creationId xmlns:p14="http://schemas.microsoft.com/office/powerpoint/2010/main" val="40083006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body" idx="1"/>
          </p:nvPr>
        </p:nvSpPr>
        <p:spPr>
          <a:xfrm>
            <a:off x="468313" y="117475"/>
            <a:ext cx="8280400" cy="6407150"/>
          </a:xfrm>
        </p:spPr>
        <p:txBody>
          <a:bodyPr/>
          <a:lstStyle/>
          <a:p>
            <a:pPr marL="0" indent="530225" eaLnBrk="1" hangingPunct="1">
              <a:buFont typeface="Wingdings" pitchFamily="2" charset="2"/>
              <a:buNone/>
              <a:defRPr/>
            </a:pPr>
            <a:r>
              <a:rPr lang="en-US" sz="2600" dirty="0" smtClean="0">
                <a:latin typeface="Times New Roman" pitchFamily="18" charset="0"/>
                <a:sym typeface="Symbol" pitchFamily="18" charset="2"/>
              </a:rPr>
              <a:t> Although </a:t>
            </a:r>
            <a:r>
              <a:rPr lang="el-GR" sz="2600" dirty="0" smtClean="0">
                <a:latin typeface="Times New Roman" pitchFamily="18" charset="0"/>
                <a:cs typeface="Times New Roman" pitchFamily="18" charset="0"/>
                <a:sym typeface="Symbol" pitchFamily="18" charset="2"/>
              </a:rPr>
              <a:t>α</a:t>
            </a:r>
            <a:r>
              <a:rPr lang="en-US" sz="2600" dirty="0" smtClean="0">
                <a:latin typeface="Times New Roman" pitchFamily="18" charset="0"/>
                <a:sym typeface="Symbol" pitchFamily="18" charset="2"/>
              </a:rPr>
              <a:t>-</a:t>
            </a:r>
            <a:r>
              <a:rPr lang="en-US" sz="2600" dirty="0" err="1" smtClean="0">
                <a:latin typeface="Times New Roman" pitchFamily="18" charset="0"/>
                <a:sym typeface="Symbol" pitchFamily="18" charset="2"/>
              </a:rPr>
              <a:t>tocopherol</a:t>
            </a:r>
            <a:r>
              <a:rPr lang="en-US" sz="2600" dirty="0" smtClean="0">
                <a:latin typeface="Times New Roman" pitchFamily="18" charset="0"/>
                <a:sym typeface="Symbol" pitchFamily="18" charset="2"/>
              </a:rPr>
              <a:t> acts largely as a chain-breaking antioxidant, it </a:t>
            </a:r>
            <a:r>
              <a:rPr lang="en-US" sz="2600" dirty="0" smtClean="0">
                <a:solidFill>
                  <a:srgbClr val="FFFF00"/>
                </a:solidFill>
                <a:latin typeface="Times New Roman" pitchFamily="18" charset="0"/>
                <a:sym typeface="Symbol" pitchFamily="18" charset="2"/>
              </a:rPr>
              <a:t>can also destroy singlet oxygen</a:t>
            </a:r>
            <a:r>
              <a:rPr lang="en-US" sz="2600" dirty="0" smtClean="0">
                <a:latin typeface="Times New Roman" pitchFamily="18" charset="0"/>
                <a:sym typeface="Symbol" pitchFamily="18" charset="2"/>
              </a:rPr>
              <a:t>.</a:t>
            </a:r>
          </a:p>
          <a:p>
            <a:pPr marL="0" indent="530225" eaLnBrk="1" hangingPunct="1">
              <a:spcBef>
                <a:spcPts val="3000"/>
              </a:spcBef>
              <a:buFont typeface="Wingdings" pitchFamily="2" charset="2"/>
              <a:buNone/>
              <a:defRPr/>
            </a:pPr>
            <a:r>
              <a:rPr lang="en-US" sz="2600" dirty="0" smtClean="0">
                <a:latin typeface="Times New Roman" pitchFamily="18" charset="0"/>
                <a:cs typeface="Times New Roman" pitchFamily="18" charset="0"/>
                <a:sym typeface="Symbol" pitchFamily="18" charset="2"/>
              </a:rPr>
              <a:t> </a:t>
            </a:r>
            <a:r>
              <a:rPr lang="el-GR" sz="2600" dirty="0" smtClean="0">
                <a:latin typeface="Times New Roman" pitchFamily="18" charset="0"/>
                <a:cs typeface="Times New Roman" pitchFamily="18" charset="0"/>
                <a:sym typeface="Symbol" pitchFamily="18" charset="2"/>
              </a:rPr>
              <a:t>α</a:t>
            </a:r>
            <a:r>
              <a:rPr lang="en-US" sz="2600" dirty="0" smtClean="0">
                <a:latin typeface="Times New Roman" pitchFamily="18" charset="0"/>
                <a:sym typeface="Symbol" pitchFamily="18" charset="2"/>
              </a:rPr>
              <a:t>-</a:t>
            </a:r>
            <a:r>
              <a:rPr lang="en-US" sz="2600" dirty="0" err="1" smtClean="0">
                <a:latin typeface="Times New Roman" pitchFamily="18" charset="0"/>
                <a:sym typeface="Symbol" pitchFamily="18" charset="2"/>
              </a:rPr>
              <a:t>tocopherol</a:t>
            </a:r>
            <a:r>
              <a:rPr lang="en-US" sz="2600" dirty="0" smtClean="0">
                <a:latin typeface="Times New Roman" pitchFamily="18" charset="0"/>
                <a:sym typeface="Symbol" pitchFamily="18" charset="2"/>
              </a:rPr>
              <a:t> is the most important lipid-soluble chain-breaking antioxidant in the human body, but it is not the only one. The peroxidation of low-density lipoproteins isolated from human plasma reaches its maximum rate only when </a:t>
            </a:r>
            <a:r>
              <a:rPr lang="el-GR" sz="2600" dirty="0" smtClean="0">
                <a:latin typeface="Times New Roman" pitchFamily="18" charset="0"/>
                <a:cs typeface="Times New Roman" pitchFamily="18" charset="0"/>
                <a:sym typeface="Symbol" pitchFamily="18" charset="2"/>
              </a:rPr>
              <a:t>α</a:t>
            </a:r>
            <a:r>
              <a:rPr lang="en-US" sz="2600" dirty="0" smtClean="0">
                <a:latin typeface="Times New Roman" pitchFamily="18" charset="0"/>
                <a:sym typeface="Symbol" pitchFamily="18" charset="2"/>
              </a:rPr>
              <a:t>-</a:t>
            </a:r>
            <a:r>
              <a:rPr lang="en-US" sz="2600" dirty="0" err="1" smtClean="0">
                <a:latin typeface="Times New Roman" pitchFamily="18" charset="0"/>
                <a:sym typeface="Symbol" pitchFamily="18" charset="2"/>
              </a:rPr>
              <a:t>tocopherol</a:t>
            </a:r>
            <a:r>
              <a:rPr lang="en-US" sz="2600" dirty="0" smtClean="0">
                <a:latin typeface="Times New Roman" pitchFamily="18" charset="0"/>
                <a:sym typeface="Symbol" pitchFamily="18" charset="2"/>
              </a:rPr>
              <a:t>, all the other </a:t>
            </a:r>
            <a:r>
              <a:rPr lang="en-US" sz="2600" dirty="0" err="1" smtClean="0">
                <a:latin typeface="Times New Roman" pitchFamily="18" charset="0"/>
                <a:sym typeface="Symbol" pitchFamily="18" charset="2"/>
              </a:rPr>
              <a:t>tocopherols</a:t>
            </a:r>
            <a:r>
              <a:rPr lang="en-US" sz="2600" dirty="0" smtClean="0">
                <a:latin typeface="Times New Roman" pitchFamily="18" charset="0"/>
                <a:sym typeface="Symbol" pitchFamily="18" charset="2"/>
              </a:rPr>
              <a:t>, </a:t>
            </a:r>
            <a:r>
              <a:rPr lang="en-US" sz="2600" u="sng" dirty="0" smtClean="0">
                <a:latin typeface="Times New Roman" pitchFamily="18" charset="0"/>
                <a:sym typeface="Symbol" pitchFamily="18" charset="2"/>
              </a:rPr>
              <a:t>-carotene,</a:t>
            </a:r>
            <a:r>
              <a:rPr lang="en-US" sz="2600" dirty="0" smtClean="0">
                <a:latin typeface="Times New Roman" pitchFamily="18" charset="0"/>
                <a:sym typeface="Symbol" pitchFamily="18" charset="2"/>
              </a:rPr>
              <a:t> </a:t>
            </a:r>
            <a:r>
              <a:rPr lang="en-US" sz="2600" u="sng" dirty="0" smtClean="0">
                <a:latin typeface="Times New Roman" pitchFamily="18" charset="0"/>
                <a:sym typeface="Symbol" pitchFamily="18" charset="2"/>
              </a:rPr>
              <a:t>lycopene,</a:t>
            </a:r>
            <a:r>
              <a:rPr lang="en-US" sz="2600" dirty="0" smtClean="0">
                <a:latin typeface="Times New Roman" pitchFamily="18" charset="0"/>
                <a:sym typeface="Symbol" pitchFamily="18" charset="2"/>
              </a:rPr>
              <a:t> and </a:t>
            </a:r>
            <a:r>
              <a:rPr lang="en-US" sz="2600" u="sng" dirty="0" err="1" smtClean="0">
                <a:latin typeface="Times New Roman" pitchFamily="18" charset="0"/>
                <a:sym typeface="Symbol" pitchFamily="18" charset="2"/>
              </a:rPr>
              <a:t>phytofluene</a:t>
            </a:r>
            <a:r>
              <a:rPr lang="en-US" sz="2600" u="sng" dirty="0" smtClean="0">
                <a:latin typeface="Times New Roman" pitchFamily="18" charset="0"/>
                <a:sym typeface="Symbol" pitchFamily="18" charset="2"/>
              </a:rPr>
              <a:t> </a:t>
            </a:r>
            <a:r>
              <a:rPr lang="en-US" sz="2600" dirty="0" smtClean="0">
                <a:latin typeface="Times New Roman" pitchFamily="18" charset="0"/>
                <a:sym typeface="Symbol" pitchFamily="18" charset="2"/>
              </a:rPr>
              <a:t>are oxidized. </a:t>
            </a:r>
          </a:p>
          <a:p>
            <a:pPr marL="0" indent="530225" eaLnBrk="1" hangingPunct="1">
              <a:spcBef>
                <a:spcPts val="3000"/>
              </a:spcBef>
              <a:buFont typeface="Wingdings" pitchFamily="2" charset="2"/>
              <a:buNone/>
              <a:defRPr/>
            </a:pPr>
            <a:r>
              <a:rPr lang="en-US" sz="2600" dirty="0" smtClean="0">
                <a:latin typeface="Times New Roman" pitchFamily="18" charset="0"/>
                <a:sym typeface="Symbol" pitchFamily="18" charset="2"/>
              </a:rPr>
              <a:t>The last three compounds (like </a:t>
            </a:r>
            <a:r>
              <a:rPr lang="en-US" sz="2600" dirty="0" err="1" smtClean="0">
                <a:latin typeface="Times New Roman" pitchFamily="18" charset="0"/>
                <a:sym typeface="Symbol" pitchFamily="18" charset="2"/>
              </a:rPr>
              <a:t>tocopherols</a:t>
            </a:r>
            <a:r>
              <a:rPr lang="en-US" sz="2600" dirty="0" smtClean="0">
                <a:latin typeface="Times New Roman" pitchFamily="18" charset="0"/>
                <a:sym typeface="Symbol" pitchFamily="18" charset="2"/>
              </a:rPr>
              <a:t>) are products of plant origin; their real </a:t>
            </a:r>
            <a:r>
              <a:rPr lang="en-US" sz="2600" dirty="0" smtClean="0">
                <a:solidFill>
                  <a:srgbClr val="FFFF00"/>
                </a:solidFill>
                <a:latin typeface="Times New Roman" pitchFamily="18" charset="0"/>
                <a:sym typeface="Symbol" pitchFamily="18" charset="2"/>
              </a:rPr>
              <a:t>importance</a:t>
            </a:r>
            <a:r>
              <a:rPr lang="en-US" sz="2600" dirty="0" smtClean="0">
                <a:latin typeface="Times New Roman" pitchFamily="18" charset="0"/>
                <a:sym typeface="Symbol" pitchFamily="18" charset="2"/>
              </a:rPr>
              <a:t> as antioxidants in humans </a:t>
            </a:r>
            <a:r>
              <a:rPr lang="en-US" sz="2600" dirty="0" smtClean="0">
                <a:solidFill>
                  <a:srgbClr val="FFFF00"/>
                </a:solidFill>
                <a:latin typeface="Times New Roman" pitchFamily="18" charset="0"/>
                <a:sym typeface="Symbol" pitchFamily="18" charset="2"/>
              </a:rPr>
              <a:t>remains to </a:t>
            </a:r>
            <a:r>
              <a:rPr lang="en-US" sz="2600" dirty="0">
                <a:solidFill>
                  <a:srgbClr val="FFFF00"/>
                </a:solidFill>
                <a:latin typeface="Times New Roman" pitchFamily="18" charset="0"/>
                <a:sym typeface="Symbol" pitchFamily="18" charset="2"/>
              </a:rPr>
              <a:t>be established</a:t>
            </a:r>
            <a:r>
              <a:rPr lang="en-US" sz="2600" dirty="0" smtClean="0">
                <a:latin typeface="Times New Roman" pitchFamily="18" charset="0"/>
                <a:sym typeface="Symbol" pitchFamily="18" charset="2"/>
              </a:rPr>
              <a:t>, but there is good epidemiologic evidence that a high intake of green leafy vegetables helps protect against heart disease and some forms of cancer.</a:t>
            </a:r>
          </a:p>
        </p:txBody>
      </p:sp>
    </p:spTree>
    <p:extLst>
      <p:ext uri="{BB962C8B-B14F-4D97-AF65-F5344CB8AC3E}">
        <p14:creationId xmlns:p14="http://schemas.microsoft.com/office/powerpoint/2010/main" val="38754524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body" idx="1"/>
          </p:nvPr>
        </p:nvSpPr>
        <p:spPr>
          <a:xfrm>
            <a:off x="539750" y="0"/>
            <a:ext cx="8135938" cy="6742113"/>
          </a:xfrm>
        </p:spPr>
        <p:txBody>
          <a:bodyPr/>
          <a:lstStyle/>
          <a:p>
            <a:pPr marL="0" indent="0" eaLnBrk="1" hangingPunct="1">
              <a:buFont typeface="Wingdings" pitchFamily="2" charset="2"/>
              <a:buNone/>
              <a:defRPr/>
            </a:pPr>
            <a:r>
              <a:rPr lang="en-US" sz="2600" dirty="0" smtClean="0">
                <a:latin typeface="Times New Roman" pitchFamily="18" charset="0"/>
                <a:sym typeface="Symbol" pitchFamily="18" charset="2"/>
              </a:rPr>
              <a:t>     The chain-breaking antioxidant action of </a:t>
            </a:r>
            <a:r>
              <a:rPr lang="en-US" sz="2600" dirty="0" err="1" smtClean="0">
                <a:latin typeface="Times New Roman" pitchFamily="18" charset="0"/>
                <a:sym typeface="Symbol" pitchFamily="18" charset="2"/>
              </a:rPr>
              <a:t>tocopherols</a:t>
            </a:r>
            <a:r>
              <a:rPr lang="en-US" sz="2600" dirty="0" smtClean="0">
                <a:latin typeface="Times New Roman" pitchFamily="18" charset="0"/>
                <a:sym typeface="Symbol" pitchFamily="18" charset="2"/>
              </a:rPr>
              <a:t> converts them into </a:t>
            </a:r>
            <a:r>
              <a:rPr lang="en-US" sz="2600" dirty="0" err="1" smtClean="0">
                <a:latin typeface="Times New Roman" pitchFamily="18" charset="0"/>
                <a:sym typeface="Symbol" pitchFamily="18" charset="2"/>
              </a:rPr>
              <a:t>tocopherol</a:t>
            </a:r>
            <a:r>
              <a:rPr lang="en-US" sz="2600" dirty="0" smtClean="0">
                <a:latin typeface="Times New Roman" pitchFamily="18" charset="0"/>
                <a:sym typeface="Symbol" pitchFamily="18" charset="2"/>
              </a:rPr>
              <a:t>-O</a:t>
            </a:r>
            <a:r>
              <a:rPr lang="en-US" sz="2600" b="1" baseline="30000" dirty="0" smtClean="0">
                <a:latin typeface="Times New Roman" pitchFamily="18" charset="0"/>
                <a:sym typeface="Symbol" pitchFamily="18" charset="2"/>
              </a:rPr>
              <a:t>.</a:t>
            </a:r>
            <a:r>
              <a:rPr lang="en-US" sz="2600" dirty="0" smtClean="0">
                <a:latin typeface="Times New Roman" pitchFamily="18" charset="0"/>
                <a:sym typeface="Symbol" pitchFamily="18" charset="2"/>
              </a:rPr>
              <a:t> radicals. </a:t>
            </a:r>
          </a:p>
          <a:p>
            <a:pPr marL="0" indent="450850" eaLnBrk="1" hangingPunct="1">
              <a:spcBef>
                <a:spcPts val="1000"/>
              </a:spcBef>
              <a:buFont typeface="Wingdings" pitchFamily="2" charset="2"/>
              <a:buNone/>
              <a:defRPr/>
            </a:pPr>
            <a:r>
              <a:rPr lang="en-US" sz="2600" dirty="0" smtClean="0">
                <a:latin typeface="Times New Roman" pitchFamily="18" charset="0"/>
                <a:sym typeface="Symbol" pitchFamily="18" charset="2"/>
              </a:rPr>
              <a:t>These radicals can migrate to membrane surfaces or lipoprotein particle surfaces and be reduced back to </a:t>
            </a:r>
            <a:r>
              <a:rPr lang="en-US" sz="2600" dirty="0" err="1" smtClean="0">
                <a:latin typeface="Times New Roman" pitchFamily="18" charset="0"/>
                <a:sym typeface="Symbol" pitchFamily="18" charset="2"/>
              </a:rPr>
              <a:t>tocopherol</a:t>
            </a:r>
            <a:r>
              <a:rPr lang="en-US" sz="2600" dirty="0" smtClean="0">
                <a:latin typeface="Times New Roman" pitchFamily="18" charset="0"/>
                <a:sym typeface="Symbol" pitchFamily="18" charset="2"/>
              </a:rPr>
              <a:t> by reaction with ascorbic acid in the aqueous phase. Thus, both </a:t>
            </a:r>
            <a:r>
              <a:rPr lang="en-US" sz="2600" dirty="0" err="1" smtClean="0">
                <a:solidFill>
                  <a:srgbClr val="FFFF00"/>
                </a:solidFill>
                <a:latin typeface="Times New Roman" pitchFamily="18" charset="0"/>
                <a:sym typeface="Symbol" pitchFamily="18" charset="2"/>
              </a:rPr>
              <a:t>vit</a:t>
            </a:r>
            <a:r>
              <a:rPr lang="en-US" sz="2600" dirty="0" smtClean="0">
                <a:solidFill>
                  <a:srgbClr val="FFFF00"/>
                </a:solidFill>
                <a:latin typeface="Times New Roman" pitchFamily="18" charset="0"/>
                <a:sym typeface="Symbol" pitchFamily="18" charset="2"/>
              </a:rPr>
              <a:t> C and E may cooperate </a:t>
            </a:r>
            <a:r>
              <a:rPr lang="en-US" sz="2600" dirty="0" smtClean="0">
                <a:latin typeface="Times New Roman" pitchFamily="18" charset="0"/>
                <a:sym typeface="Symbol" pitchFamily="18" charset="2"/>
              </a:rPr>
              <a:t>in minimizing the rate of lipid peroxidation.</a:t>
            </a:r>
          </a:p>
          <a:p>
            <a:pPr marL="0" indent="450850" eaLnBrk="1" hangingPunct="1">
              <a:spcBef>
                <a:spcPts val="1000"/>
              </a:spcBef>
              <a:buNone/>
              <a:defRPr/>
            </a:pPr>
            <a:r>
              <a:rPr lang="en-US" sz="2600" dirty="0" smtClean="0">
                <a:latin typeface="Times New Roman" pitchFamily="18" charset="0"/>
                <a:sym typeface="Symbol" pitchFamily="18" charset="2"/>
              </a:rPr>
              <a:t> However, </a:t>
            </a:r>
            <a:r>
              <a:rPr lang="en-US" sz="2600" dirty="0" err="1" smtClean="0">
                <a:latin typeface="Times New Roman" pitchFamily="18" charset="0"/>
                <a:sym typeface="Symbol" pitchFamily="18" charset="2"/>
              </a:rPr>
              <a:t>vit</a:t>
            </a:r>
            <a:r>
              <a:rPr lang="en-US" sz="2600" dirty="0" smtClean="0">
                <a:latin typeface="Times New Roman" pitchFamily="18" charset="0"/>
                <a:sym typeface="Symbol" pitchFamily="18" charset="2"/>
              </a:rPr>
              <a:t> C can stimulate peroxidation in the presence of iron, it can reduce Fe</a:t>
            </a:r>
            <a:r>
              <a:rPr lang="en-US" sz="2600" baseline="30000" dirty="0" smtClean="0">
                <a:latin typeface="Times New Roman" pitchFamily="18" charset="0"/>
                <a:sym typeface="Symbol" pitchFamily="18" charset="2"/>
              </a:rPr>
              <a:t>3+</a:t>
            </a:r>
            <a:r>
              <a:rPr lang="en-US" sz="2600" dirty="0" smtClean="0">
                <a:latin typeface="Times New Roman" pitchFamily="18" charset="0"/>
                <a:sym typeface="Symbol" pitchFamily="18" charset="2"/>
              </a:rPr>
              <a:t> ions to Fe</a:t>
            </a:r>
            <a:r>
              <a:rPr lang="en-US" sz="2600" baseline="30000" dirty="0" smtClean="0">
                <a:latin typeface="Times New Roman" pitchFamily="18" charset="0"/>
                <a:sym typeface="Symbol" pitchFamily="18" charset="2"/>
              </a:rPr>
              <a:t>2+</a:t>
            </a:r>
            <a:r>
              <a:rPr lang="en-US" sz="2600" dirty="0" smtClean="0">
                <a:latin typeface="Times New Roman" pitchFamily="18" charset="0"/>
                <a:sym typeface="Symbol" pitchFamily="18" charset="2"/>
              </a:rPr>
              <a:t>, thereby accelerating the formation of reactive oxygen radicals such as </a:t>
            </a:r>
            <a:r>
              <a:rPr lang="en-US" sz="3600" baseline="30000" dirty="0">
                <a:latin typeface="Times New Roman" pitchFamily="18" charset="0"/>
                <a:sym typeface="Symbol" pitchFamily="18" charset="2"/>
              </a:rPr>
              <a:t>.</a:t>
            </a:r>
            <a:r>
              <a:rPr lang="en-US" sz="2600" dirty="0" smtClean="0">
                <a:latin typeface="Times New Roman" pitchFamily="18" charset="0"/>
                <a:sym typeface="Symbol" pitchFamily="18" charset="2"/>
              </a:rPr>
              <a:t>OH</a:t>
            </a:r>
            <a:r>
              <a:rPr lang="en-US" sz="2600" dirty="0">
                <a:latin typeface="Times New Roman" pitchFamily="18" charset="0"/>
                <a:sym typeface="Symbol" pitchFamily="18" charset="2"/>
              </a:rPr>
              <a:t>.</a:t>
            </a:r>
            <a:endParaRPr lang="en-US" sz="2600" dirty="0" smtClean="0">
              <a:latin typeface="Times New Roman" pitchFamily="18" charset="0"/>
              <a:sym typeface="Symbol" pitchFamily="18" charset="2"/>
            </a:endParaRPr>
          </a:p>
          <a:p>
            <a:pPr marL="0" indent="0" eaLnBrk="1" hangingPunct="1">
              <a:spcBef>
                <a:spcPts val="1000"/>
              </a:spcBef>
              <a:buFont typeface="Wingdings" pitchFamily="2" charset="2"/>
              <a:buNone/>
              <a:defRPr/>
            </a:pPr>
            <a:r>
              <a:rPr lang="en-US" sz="2600" dirty="0" smtClean="0">
                <a:latin typeface="Times New Roman" pitchFamily="18" charset="0"/>
                <a:sym typeface="Symbol" pitchFamily="18" charset="2"/>
              </a:rPr>
              <a:t>     The chain-breaking antioxidants cannot neutralize all the lipid peroxides produced in membrane. However, the body has </a:t>
            </a:r>
            <a:r>
              <a:rPr lang="en-US" sz="2600" dirty="0" smtClean="0">
                <a:solidFill>
                  <a:srgbClr val="FFFF00"/>
                </a:solidFill>
                <a:latin typeface="Times New Roman" pitchFamily="18" charset="0"/>
                <a:sym typeface="Symbol" pitchFamily="18" charset="2"/>
              </a:rPr>
              <a:t>a mechanism for repairing </a:t>
            </a:r>
            <a:r>
              <a:rPr lang="en-US" sz="2600" dirty="0" err="1" smtClean="0">
                <a:solidFill>
                  <a:srgbClr val="FFFF00"/>
                </a:solidFill>
                <a:latin typeface="Times New Roman" pitchFamily="18" charset="0"/>
                <a:sym typeface="Symbol" pitchFamily="18" charset="2"/>
              </a:rPr>
              <a:t>peroxidative</a:t>
            </a:r>
            <a:r>
              <a:rPr lang="en-US" sz="2600" dirty="0" smtClean="0">
                <a:solidFill>
                  <a:srgbClr val="FFFF00"/>
                </a:solidFill>
                <a:latin typeface="Times New Roman" pitchFamily="18" charset="0"/>
                <a:sym typeface="Symbol" pitchFamily="18" charset="2"/>
              </a:rPr>
              <a:t> damage </a:t>
            </a:r>
            <a:r>
              <a:rPr lang="en-US" sz="2600" dirty="0" smtClean="0">
                <a:latin typeface="Times New Roman" pitchFamily="18" charset="0"/>
                <a:sym typeface="Symbol" pitchFamily="18" charset="2"/>
              </a:rPr>
              <a:t>to membrane lipids. Phospholipases cleave oxidized PUFA side chains from membrane lipids. </a:t>
            </a:r>
          </a:p>
        </p:txBody>
      </p:sp>
      <p:pic>
        <p:nvPicPr>
          <p:cNvPr id="4301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260350"/>
            <a:ext cx="1820862"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933436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90730" y="1627405"/>
            <a:ext cx="6701550" cy="432048"/>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bg-BG"/>
          </a:p>
        </p:txBody>
      </p:sp>
      <p:sp>
        <p:nvSpPr>
          <p:cNvPr id="3" name="Rectangle 2"/>
          <p:cNvSpPr/>
          <p:nvPr/>
        </p:nvSpPr>
        <p:spPr>
          <a:xfrm>
            <a:off x="340944" y="4365104"/>
            <a:ext cx="2520280" cy="373688"/>
          </a:xfrm>
          <a:prstGeom prst="rect">
            <a:avLst/>
          </a:prstGeom>
          <a:solidFill>
            <a:srgbClr val="FF0000"/>
          </a:solidFill>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bg-BG"/>
          </a:p>
        </p:txBody>
      </p:sp>
      <p:sp>
        <p:nvSpPr>
          <p:cNvPr id="2" name="Rectangle 1"/>
          <p:cNvSpPr/>
          <p:nvPr/>
        </p:nvSpPr>
        <p:spPr>
          <a:xfrm>
            <a:off x="395536" y="1200520"/>
            <a:ext cx="4752528" cy="432048"/>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bg-BG"/>
          </a:p>
        </p:txBody>
      </p:sp>
      <p:sp>
        <p:nvSpPr>
          <p:cNvPr id="74754" name="Rectangle 2"/>
          <p:cNvSpPr>
            <a:spLocks noGrp="1" noRot="1" noChangeArrowheads="1"/>
          </p:cNvSpPr>
          <p:nvPr>
            <p:ph type="title"/>
          </p:nvPr>
        </p:nvSpPr>
        <p:spPr>
          <a:xfrm>
            <a:off x="539750" y="-306388"/>
            <a:ext cx="8229600" cy="1143001"/>
          </a:xfrm>
        </p:spPr>
        <p:txBody>
          <a:bodyPr/>
          <a:lstStyle/>
          <a:p>
            <a:pPr eaLnBrk="1" hangingPunct="1">
              <a:defRPr/>
            </a:pPr>
            <a:r>
              <a:rPr lang="en-US" sz="4000" smtClean="0">
                <a:latin typeface="Times New Roman" pitchFamily="18" charset="0"/>
              </a:rPr>
              <a:t>Lipid Peroxidation and Toxicology</a:t>
            </a:r>
            <a:r>
              <a:rPr lang="bg-BG" sz="4000" smtClean="0">
                <a:latin typeface="Times New Roman" pitchFamily="18" charset="0"/>
              </a:rPr>
              <a:t> </a:t>
            </a:r>
          </a:p>
        </p:txBody>
      </p:sp>
      <p:sp>
        <p:nvSpPr>
          <p:cNvPr id="74756" name="Rectangle 4"/>
          <p:cNvSpPr>
            <a:spLocks noGrp="1" noChangeArrowheads="1"/>
          </p:cNvSpPr>
          <p:nvPr>
            <p:ph type="body" idx="1"/>
          </p:nvPr>
        </p:nvSpPr>
        <p:spPr>
          <a:xfrm>
            <a:off x="323850" y="765175"/>
            <a:ext cx="8569325" cy="6048375"/>
          </a:xfrm>
        </p:spPr>
        <p:txBody>
          <a:bodyPr/>
          <a:lstStyle/>
          <a:p>
            <a:pPr marL="0" indent="0" eaLnBrk="1" hangingPunct="1">
              <a:lnSpc>
                <a:spcPct val="90000"/>
              </a:lnSpc>
              <a:buFont typeface="Wingdings" pitchFamily="2" charset="2"/>
              <a:buNone/>
              <a:defRPr/>
            </a:pPr>
            <a:r>
              <a:rPr lang="en-US" sz="2600" dirty="0" smtClean="0">
                <a:sym typeface="Symbol" pitchFamily="18" charset="2"/>
              </a:rPr>
              <a:t>     </a:t>
            </a:r>
            <a:r>
              <a:rPr lang="en-US" sz="2600" dirty="0" smtClean="0">
                <a:latin typeface="Times New Roman" pitchFamily="18" charset="0"/>
                <a:sym typeface="Symbol" pitchFamily="18" charset="2"/>
              </a:rPr>
              <a:t>The key question on oxidative stress is: </a:t>
            </a:r>
          </a:p>
          <a:p>
            <a:pPr marL="0" indent="0" eaLnBrk="1" hangingPunct="1">
              <a:lnSpc>
                <a:spcPct val="90000"/>
              </a:lnSpc>
              <a:buFont typeface="Wingdings" pitchFamily="2" charset="2"/>
              <a:buNone/>
              <a:defRPr/>
            </a:pPr>
            <a:r>
              <a:rPr lang="en-US" sz="2600" dirty="0" smtClean="0">
                <a:latin typeface="Times New Roman" pitchFamily="18" charset="0"/>
                <a:sym typeface="Symbol" pitchFamily="18" charset="2"/>
              </a:rPr>
              <a:t>"in which diseases is it important?" or</a:t>
            </a:r>
          </a:p>
          <a:p>
            <a:pPr marL="0" indent="0" eaLnBrk="1" hangingPunct="1">
              <a:lnSpc>
                <a:spcPct val="90000"/>
              </a:lnSpc>
              <a:buFont typeface="Wingdings" pitchFamily="2" charset="2"/>
              <a:buNone/>
              <a:defRPr/>
            </a:pPr>
            <a:r>
              <a:rPr lang="en-US" sz="2600" dirty="0" smtClean="0">
                <a:latin typeface="Times New Roman" pitchFamily="18" charset="0"/>
                <a:sym typeface="Symbol" pitchFamily="18" charset="2"/>
              </a:rPr>
              <a:t> “in which diseases does it significantly contribute to the tissue injury taking place?" Until very recently, the lack of suitable assays for measuring free radicals and free-radical damage in the human body precluded precise answers to this question. </a:t>
            </a:r>
            <a:r>
              <a:rPr lang="en-US" sz="2600" dirty="0" smtClean="0">
                <a:solidFill>
                  <a:srgbClr val="FFFF00"/>
                </a:solidFill>
                <a:latin typeface="Times New Roman" pitchFamily="18" charset="0"/>
                <a:sym typeface="Symbol" pitchFamily="18" charset="2"/>
              </a:rPr>
              <a:t>Oxidative stress apparently does contribute significantly to the pathogenesis of atherosclerosis and CNS injury.</a:t>
            </a:r>
            <a:endParaRPr lang="en-US" sz="2600" b="1" dirty="0" smtClean="0">
              <a:solidFill>
                <a:srgbClr val="FFFF00"/>
              </a:solidFill>
              <a:latin typeface="Times New Roman" pitchFamily="18" charset="0"/>
              <a:sym typeface="Symbol" pitchFamily="18" charset="2"/>
            </a:endParaRPr>
          </a:p>
          <a:p>
            <a:pPr marL="0" indent="0" eaLnBrk="1" hangingPunct="1">
              <a:lnSpc>
                <a:spcPct val="90000"/>
              </a:lnSpc>
              <a:buFont typeface="Wingdings" pitchFamily="2" charset="2"/>
              <a:buNone/>
              <a:defRPr/>
            </a:pPr>
            <a:r>
              <a:rPr lang="en-US" sz="2800" b="1" dirty="0" smtClean="0">
                <a:latin typeface="Times New Roman" pitchFamily="18" charset="0"/>
                <a:sym typeface="Symbol" pitchFamily="18" charset="2"/>
              </a:rPr>
              <a:t>       </a:t>
            </a:r>
          </a:p>
          <a:p>
            <a:pPr marL="0" indent="0" eaLnBrk="1" hangingPunct="1">
              <a:lnSpc>
                <a:spcPct val="90000"/>
              </a:lnSpc>
              <a:buFont typeface="Wingdings" pitchFamily="2" charset="2"/>
              <a:buNone/>
              <a:defRPr/>
            </a:pPr>
            <a:r>
              <a:rPr lang="en-US" sz="2800" b="1" dirty="0" smtClean="0">
                <a:latin typeface="Times New Roman" pitchFamily="18" charset="0"/>
                <a:sym typeface="Symbol" pitchFamily="18" charset="2"/>
              </a:rPr>
              <a:t>Atherosclerosis</a:t>
            </a:r>
            <a:endParaRPr lang="en-US" sz="2800" dirty="0" smtClean="0">
              <a:latin typeface="Times New Roman" pitchFamily="18" charset="0"/>
              <a:sym typeface="Symbol" pitchFamily="18" charset="2"/>
            </a:endParaRPr>
          </a:p>
          <a:p>
            <a:pPr marL="0" indent="0" eaLnBrk="1" hangingPunct="1">
              <a:lnSpc>
                <a:spcPct val="90000"/>
              </a:lnSpc>
              <a:buFont typeface="Wingdings" pitchFamily="2" charset="2"/>
              <a:buNone/>
              <a:defRPr/>
            </a:pPr>
            <a:r>
              <a:rPr lang="en-US" sz="2800" dirty="0" smtClean="0">
                <a:latin typeface="Times New Roman" pitchFamily="18" charset="0"/>
                <a:sym typeface="Symbol" pitchFamily="18" charset="2"/>
              </a:rPr>
              <a:t>    </a:t>
            </a:r>
            <a:r>
              <a:rPr lang="en-US" sz="2600" dirty="0" smtClean="0">
                <a:latin typeface="Times New Roman" pitchFamily="18" charset="0"/>
                <a:sym typeface="Symbol" pitchFamily="18" charset="2"/>
              </a:rPr>
              <a:t>Atherosclerosis is narrowing of the arterial lumen consequent to localized thickening of the intima. Myocardial and cerebral infarcts resulting from tissue ischemia are frequent consequences of atherosclerosis and are major causes of death in industrialized countries. </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395288" y="44450"/>
            <a:ext cx="8424862" cy="7605713"/>
          </a:xfrm>
        </p:spPr>
        <p:txBody>
          <a:bodyPr/>
          <a:lstStyle/>
          <a:p>
            <a:pPr marL="0" indent="0" eaLnBrk="1" hangingPunct="1">
              <a:spcBef>
                <a:spcPts val="1800"/>
              </a:spcBef>
              <a:buFont typeface="Wingdings" pitchFamily="2" charset="2"/>
              <a:buNone/>
              <a:defRPr/>
            </a:pPr>
            <a:r>
              <a:rPr lang="en-US" sz="3600" dirty="0" smtClean="0">
                <a:latin typeface="Times New Roman" pitchFamily="18" charset="0"/>
                <a:sym typeface="Symbol" pitchFamily="18" charset="2"/>
              </a:rPr>
              <a:t>    </a:t>
            </a:r>
            <a:r>
              <a:rPr lang="en-US" sz="2800" dirty="0" smtClean="0">
                <a:latin typeface="Times New Roman" pitchFamily="18" charset="0"/>
                <a:sym typeface="Symbol" pitchFamily="18" charset="2"/>
              </a:rPr>
              <a:t> </a:t>
            </a:r>
            <a:r>
              <a:rPr lang="en-US" sz="2600" dirty="0" smtClean="0">
                <a:latin typeface="Times New Roman" pitchFamily="18" charset="0"/>
                <a:sym typeface="Symbol" pitchFamily="18" charset="2"/>
              </a:rPr>
              <a:t>The initiating factor in atherosclerosis is unknown but may involve injury to the endothelial cells lining the vessel wall, perhaps as a result of </a:t>
            </a:r>
            <a:r>
              <a:rPr lang="en-US" sz="2600" dirty="0" smtClean="0">
                <a:solidFill>
                  <a:srgbClr val="FFFF00"/>
                </a:solidFill>
                <a:latin typeface="Times New Roman" pitchFamily="18" charset="0"/>
                <a:sym typeface="Symbol" pitchFamily="18" charset="2"/>
              </a:rPr>
              <a:t>turbulent blood flow</a:t>
            </a:r>
            <a:r>
              <a:rPr lang="en-US" sz="2600" dirty="0" smtClean="0">
                <a:latin typeface="Times New Roman" pitchFamily="18" charset="0"/>
                <a:sym typeface="Symbol" pitchFamily="18" charset="2"/>
              </a:rPr>
              <a:t>. </a:t>
            </a:r>
          </a:p>
          <a:p>
            <a:pPr marL="0" indent="530225" eaLnBrk="1" hangingPunct="1">
              <a:spcBef>
                <a:spcPts val="1800"/>
              </a:spcBef>
              <a:buFont typeface="Wingdings" pitchFamily="2" charset="2"/>
              <a:buNone/>
              <a:defRPr/>
            </a:pPr>
            <a:r>
              <a:rPr lang="en-US" sz="2600" dirty="0" smtClean="0">
                <a:latin typeface="Times New Roman" pitchFamily="18" charset="0"/>
                <a:sym typeface="Symbol" pitchFamily="18" charset="2"/>
              </a:rPr>
              <a:t>Monocytes adhere to functionally deranged endothelium and then enter the intima, where they develop into macrophages. Both monocytes and macrophages produce superoxide when activated. Smooth muscle cells and lymphocytes also proliferate in this early atherosclerotic lesion, probably in response to stimuli produced by macrophages. </a:t>
            </a:r>
          </a:p>
          <a:p>
            <a:pPr marL="0" indent="633413" eaLnBrk="1" hangingPunct="1">
              <a:spcBef>
                <a:spcPts val="1800"/>
              </a:spcBef>
              <a:buFont typeface="Wingdings" pitchFamily="2" charset="2"/>
              <a:buNone/>
              <a:defRPr/>
            </a:pPr>
            <a:r>
              <a:rPr lang="en-US" sz="2600" dirty="0" smtClean="0">
                <a:latin typeface="Times New Roman" pitchFamily="18" charset="0"/>
                <a:sym typeface="Symbol" pitchFamily="18" charset="2"/>
              </a:rPr>
              <a:t>A characteristic cell type found in both </a:t>
            </a:r>
            <a:r>
              <a:rPr lang="en-US" sz="2600" dirty="0" smtClean="0">
                <a:solidFill>
                  <a:srgbClr val="FFFF00"/>
                </a:solidFill>
                <a:latin typeface="Times New Roman" pitchFamily="18" charset="0"/>
                <a:sym typeface="Symbol" pitchFamily="18" charset="2"/>
              </a:rPr>
              <a:t>early and advanced</a:t>
            </a:r>
            <a:r>
              <a:rPr lang="en-US" sz="2600" dirty="0" smtClean="0">
                <a:latin typeface="Times New Roman" pitchFamily="18" charset="0"/>
                <a:sym typeface="Symbol" pitchFamily="18" charset="2"/>
              </a:rPr>
              <a:t> atherosclerotic lesions is </a:t>
            </a:r>
            <a:r>
              <a:rPr lang="en-US" sz="2600" dirty="0" smtClean="0">
                <a:solidFill>
                  <a:srgbClr val="FFFF00"/>
                </a:solidFill>
                <a:latin typeface="Times New Roman" pitchFamily="18" charset="0"/>
                <a:sym typeface="Symbol" pitchFamily="18" charset="2"/>
              </a:rPr>
              <a:t>the</a:t>
            </a:r>
            <a:r>
              <a:rPr lang="en-US" sz="2600" dirty="0" smtClean="0">
                <a:latin typeface="Times New Roman" pitchFamily="18" charset="0"/>
                <a:sym typeface="Symbol" pitchFamily="18" charset="2"/>
              </a:rPr>
              <a:t> </a:t>
            </a:r>
            <a:r>
              <a:rPr lang="en-US" sz="2600" dirty="0" smtClean="0">
                <a:solidFill>
                  <a:srgbClr val="FFFF00"/>
                </a:solidFill>
                <a:latin typeface="Times New Roman" pitchFamily="18" charset="0"/>
                <a:sym typeface="Symbol" pitchFamily="18" charset="2"/>
              </a:rPr>
              <a:t>lipid-laden foam cell</a:t>
            </a:r>
            <a:r>
              <a:rPr lang="en-US" sz="2600" dirty="0" smtClean="0">
                <a:latin typeface="Times New Roman" pitchFamily="18" charset="0"/>
                <a:sym typeface="Symbol" pitchFamily="18" charset="2"/>
              </a:rPr>
              <a:t>. </a:t>
            </a:r>
            <a:r>
              <a:rPr lang="en-US" sz="2600" dirty="0" smtClean="0">
                <a:latin typeface="Times New Roman" pitchFamily="18" charset="0"/>
              </a:rPr>
              <a:t>It is believed that LDL from plasma enter the vessel wall and undergo peroxidation within atherosclerotic lesions. </a:t>
            </a:r>
            <a:endParaRPr lang="en-US" sz="2600" dirty="0" smtClean="0">
              <a:latin typeface="Times New Roman" pitchFamily="18" charset="0"/>
              <a:sym typeface="Symbol" pitchFamily="18" charset="2"/>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type="body" idx="1"/>
          </p:nvPr>
        </p:nvSpPr>
        <p:spPr>
          <a:xfrm>
            <a:off x="539948" y="189185"/>
            <a:ext cx="8064500" cy="6480175"/>
          </a:xfrm>
        </p:spPr>
        <p:txBody>
          <a:bodyPr/>
          <a:lstStyle/>
          <a:p>
            <a:pPr marL="0" indent="0" eaLnBrk="1" hangingPunct="1">
              <a:lnSpc>
                <a:spcPts val="3100"/>
              </a:lnSpc>
              <a:buFont typeface="Wingdings" pitchFamily="2" charset="2"/>
              <a:buNone/>
              <a:defRPr/>
            </a:pPr>
            <a:r>
              <a:rPr lang="en-US" sz="2600" dirty="0" smtClean="0">
                <a:latin typeface="Times New Roman" pitchFamily="18" charset="0"/>
              </a:rPr>
              <a:t>How LDL peroxidation is initiated is unclear. </a:t>
            </a:r>
            <a:r>
              <a:rPr lang="en-US" sz="2600" dirty="0" err="1" smtClean="0">
                <a:latin typeface="Times New Roman" pitchFamily="18" charset="0"/>
              </a:rPr>
              <a:t>Lipoxygenases</a:t>
            </a:r>
            <a:r>
              <a:rPr lang="en-US" sz="2600" dirty="0" smtClean="0">
                <a:latin typeface="Times New Roman" pitchFamily="18" charset="0"/>
              </a:rPr>
              <a:t> in injured endothelial cells may be responsible. In addition, metal ions released from damaged cells in the lesion may interact with superoxide from activated monocytes and macrophages to yield ROS. </a:t>
            </a:r>
          </a:p>
          <a:p>
            <a:pPr marL="0" indent="0" eaLnBrk="1" hangingPunct="1">
              <a:lnSpc>
                <a:spcPts val="3100"/>
              </a:lnSpc>
              <a:spcBef>
                <a:spcPts val="2400"/>
              </a:spcBef>
              <a:buFont typeface="Wingdings" pitchFamily="2" charset="2"/>
              <a:buNone/>
              <a:defRPr/>
            </a:pPr>
            <a:r>
              <a:rPr lang="en-US" sz="2600" dirty="0" err="1" smtClean="0">
                <a:latin typeface="Times New Roman" pitchFamily="18" charset="0"/>
              </a:rPr>
              <a:t>Peroxidized</a:t>
            </a:r>
            <a:r>
              <a:rPr lang="en-US" sz="2600" dirty="0" smtClean="0">
                <a:latin typeface="Times New Roman" pitchFamily="18" charset="0"/>
              </a:rPr>
              <a:t> LDL are recognized by special receptors ("</a:t>
            </a:r>
            <a:r>
              <a:rPr lang="en-US" sz="2600" dirty="0" smtClean="0">
                <a:solidFill>
                  <a:srgbClr val="FFFF00"/>
                </a:solidFill>
                <a:latin typeface="Times New Roman" pitchFamily="18" charset="0"/>
              </a:rPr>
              <a:t>scavenger receptors</a:t>
            </a:r>
            <a:r>
              <a:rPr lang="en-US" sz="2600" dirty="0" smtClean="0">
                <a:latin typeface="Times New Roman" pitchFamily="18" charset="0"/>
              </a:rPr>
              <a:t>") on macrophages and taken up at a high rate. Continued LDL uptake converts macrophages into </a:t>
            </a:r>
            <a:r>
              <a:rPr lang="en-US" sz="2600" dirty="0" smtClean="0">
                <a:solidFill>
                  <a:srgbClr val="FFFF00"/>
                </a:solidFill>
                <a:latin typeface="Times New Roman" pitchFamily="18" charset="0"/>
              </a:rPr>
              <a:t>foam cells</a:t>
            </a:r>
            <a:r>
              <a:rPr lang="en-US" sz="2600" dirty="0" smtClean="0">
                <a:latin typeface="Times New Roman" pitchFamily="18" charset="0"/>
              </a:rPr>
              <a:t>. </a:t>
            </a:r>
          </a:p>
          <a:p>
            <a:pPr marL="0" indent="355600" eaLnBrk="1" hangingPunct="1">
              <a:lnSpc>
                <a:spcPts val="3100"/>
              </a:lnSpc>
              <a:spcBef>
                <a:spcPts val="2400"/>
              </a:spcBef>
              <a:buFont typeface="Wingdings" pitchFamily="2" charset="2"/>
              <a:buNone/>
              <a:defRPr/>
            </a:pPr>
            <a:r>
              <a:rPr lang="en-US" sz="2600" dirty="0" smtClean="0">
                <a:solidFill>
                  <a:srgbClr val="FFFF00"/>
                </a:solidFill>
                <a:latin typeface="Times New Roman" pitchFamily="18" charset="0"/>
              </a:rPr>
              <a:t>The ability of LDL to resist peroxidation depends on their contents of chain-breaking antioxidants, </a:t>
            </a:r>
            <a:r>
              <a:rPr lang="en-US" sz="2600" dirty="0" smtClean="0">
                <a:latin typeface="Times New Roman" pitchFamily="18" charset="0"/>
              </a:rPr>
              <a:t>which have to be depleted before peroxidation has accelerated. That may be why, high plasma concentrations of </a:t>
            </a:r>
            <a:r>
              <a:rPr lang="el-GR" sz="2600" dirty="0" smtClean="0">
                <a:latin typeface="Times New Roman" pitchFamily="18" charset="0"/>
                <a:cs typeface="Times New Roman" pitchFamily="18" charset="0"/>
              </a:rPr>
              <a:t>α</a:t>
            </a:r>
            <a:r>
              <a:rPr lang="en-US" sz="2600" dirty="0" smtClean="0">
                <a:latin typeface="Times New Roman" pitchFamily="18" charset="0"/>
              </a:rPr>
              <a:t>-</a:t>
            </a:r>
            <a:r>
              <a:rPr lang="en-US" sz="2600" dirty="0" err="1" smtClean="0">
                <a:latin typeface="Times New Roman" pitchFamily="18" charset="0"/>
              </a:rPr>
              <a:t>tocopherol</a:t>
            </a:r>
            <a:r>
              <a:rPr lang="en-US" sz="2600" dirty="0" smtClean="0">
                <a:latin typeface="Times New Roman" pitchFamily="18" charset="0"/>
              </a:rPr>
              <a:t> and vitamin C seem to correlate with low rates of cardiovascular diseases.</a:t>
            </a:r>
            <a:r>
              <a:rPr lang="bg-BG" sz="2600" dirty="0" smtClean="0">
                <a:latin typeface="Times New Roman" pitchFamily="18" charset="0"/>
              </a:rPr>
              <a:t> </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 name="Oval 516"/>
          <p:cNvSpPr>
            <a:spLocks noChangeArrowheads="1"/>
          </p:cNvSpPr>
          <p:nvPr/>
        </p:nvSpPr>
        <p:spPr bwMode="auto">
          <a:xfrm>
            <a:off x="3090863" y="5397500"/>
            <a:ext cx="812800" cy="385763"/>
          </a:xfrm>
          <a:prstGeom prst="ellipse">
            <a:avLst/>
          </a:prstGeom>
          <a:solidFill>
            <a:srgbClr val="FFFF00"/>
          </a:solidFill>
          <a:ln w="12700" algn="ctr">
            <a:solidFill>
              <a:schemeClr val="tx1"/>
            </a:solidFill>
            <a:round/>
            <a:headEnd/>
            <a:tailEnd/>
          </a:ln>
        </p:spPr>
        <p:txBody>
          <a:bodyPr/>
          <a:lstStyle/>
          <a:p>
            <a:endParaRPr lang="bg-BG">
              <a:solidFill>
                <a:srgbClr val="FFFFFF"/>
              </a:solidFill>
              <a:latin typeface="Arial" charset="0"/>
              <a:cs typeface="Arial" charset="0"/>
            </a:endParaRPr>
          </a:p>
        </p:txBody>
      </p:sp>
      <p:sp>
        <p:nvSpPr>
          <p:cNvPr id="21" name="Rectangle 20"/>
          <p:cNvSpPr/>
          <p:nvPr/>
        </p:nvSpPr>
        <p:spPr bwMode="auto">
          <a:xfrm>
            <a:off x="539552" y="980728"/>
            <a:ext cx="4392488" cy="45719"/>
          </a:xfrm>
          <a:prstGeom prst="rect">
            <a:avLst/>
          </a:prstGeom>
          <a:solidFill>
            <a:schemeClr val="accent1"/>
          </a:solidFill>
          <a:ln w="127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defRPr/>
            </a:pPr>
            <a:endParaRPr lang="bg-BG">
              <a:solidFill>
                <a:srgbClr val="FFFFFF"/>
              </a:solidFill>
              <a:latin typeface="Arial" charset="0"/>
              <a:cs typeface="Arial" charset="0"/>
            </a:endParaRPr>
          </a:p>
        </p:txBody>
      </p:sp>
      <p:sp>
        <p:nvSpPr>
          <p:cNvPr id="8" name="Content Placeholder 4"/>
          <p:cNvSpPr>
            <a:spLocks noGrp="1"/>
          </p:cNvSpPr>
          <p:nvPr>
            <p:ph idx="1"/>
          </p:nvPr>
        </p:nvSpPr>
        <p:spPr>
          <a:xfrm>
            <a:off x="360040" y="1052736"/>
            <a:ext cx="9036496" cy="576064"/>
          </a:xfrm>
        </p:spPr>
        <p:txBody>
          <a:bodyPr>
            <a:normAutofit/>
          </a:bodyPr>
          <a:lstStyle/>
          <a:p>
            <a:pPr marL="531813" indent="-531813" fontAlgn="auto">
              <a:spcAft>
                <a:spcPts val="0"/>
              </a:spcAft>
              <a:buClr>
                <a:srgbClr val="FFFF00"/>
              </a:buClr>
              <a:buSzPct val="90000"/>
              <a:buFont typeface="Wingdings" pitchFamily="2" charset="2"/>
              <a:buChar char="v"/>
              <a:defRPr/>
            </a:pPr>
            <a:r>
              <a:rPr lang="en-GB" sz="2800" kern="1200" dirty="0">
                <a:ln w="18415" cmpd="sng">
                  <a:solidFill>
                    <a:srgbClr val="FFFFFF"/>
                  </a:solidFill>
                  <a:prstDash val="solid"/>
                </a:ln>
                <a:solidFill>
                  <a:srgbClr val="FFFF00"/>
                </a:solidFill>
                <a:effectLst>
                  <a:outerShdw blurRad="63500" dir="3600000" algn="tl" rotWithShape="0">
                    <a:srgbClr val="000000">
                      <a:alpha val="70000"/>
                    </a:srgbClr>
                  </a:outerShdw>
                </a:effectLst>
              </a:rPr>
              <a:t>Cardiovascular </a:t>
            </a:r>
            <a:r>
              <a:rPr lang="en-GB" sz="2800" kern="1200" dirty="0" smtClean="0">
                <a:ln w="18415" cmpd="sng">
                  <a:solidFill>
                    <a:srgbClr val="FFFFFF"/>
                  </a:solidFill>
                  <a:prstDash val="solid"/>
                </a:ln>
                <a:solidFill>
                  <a:srgbClr val="FFFF00"/>
                </a:solidFill>
                <a:effectLst>
                  <a:outerShdw blurRad="63500" dir="3600000" algn="tl" rotWithShape="0">
                    <a:srgbClr val="000000">
                      <a:alpha val="70000"/>
                    </a:srgbClr>
                  </a:outerShdw>
                </a:effectLst>
              </a:rPr>
              <a:t>Disease</a:t>
            </a:r>
            <a:endParaRPr lang="en-GB" sz="2800" kern="1200" dirty="0">
              <a:ln w="18415" cmpd="sng">
                <a:solidFill>
                  <a:srgbClr val="FFFFFF"/>
                </a:solidFill>
                <a:prstDash val="solid"/>
              </a:ln>
              <a:solidFill>
                <a:srgbClr val="FFFF00"/>
              </a:solidFill>
              <a:effectLst>
                <a:outerShdw blurRad="63500" dir="3600000" algn="tl" rotWithShape="0">
                  <a:srgbClr val="000000">
                    <a:alpha val="70000"/>
                  </a:srgbClr>
                </a:outerShdw>
              </a:effectLst>
            </a:endParaRPr>
          </a:p>
        </p:txBody>
      </p:sp>
      <p:grpSp>
        <p:nvGrpSpPr>
          <p:cNvPr id="38920" name="Group 515"/>
          <p:cNvGrpSpPr>
            <a:grpSpLocks/>
          </p:cNvGrpSpPr>
          <p:nvPr/>
        </p:nvGrpSpPr>
        <p:grpSpPr bwMode="auto">
          <a:xfrm>
            <a:off x="684213" y="1553666"/>
            <a:ext cx="7775575" cy="5004229"/>
            <a:chOff x="683568" y="1628800"/>
            <a:chExt cx="7776864" cy="5004960"/>
          </a:xfrm>
        </p:grpSpPr>
        <p:sp>
          <p:nvSpPr>
            <p:cNvPr id="5" name="Oval 4"/>
            <p:cNvSpPr/>
            <p:nvPr/>
          </p:nvSpPr>
          <p:spPr>
            <a:xfrm>
              <a:off x="3455739" y="5690318"/>
              <a:ext cx="895606" cy="576064"/>
            </a:xfrm>
            <a:prstGeom prst="ellipse">
              <a:avLst/>
            </a:prstGeom>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bg-BG">
                <a:solidFill>
                  <a:srgbClr val="FFFFFF"/>
                </a:solidFill>
              </a:endParaRPr>
            </a:p>
          </p:txBody>
        </p:sp>
        <p:sp>
          <p:nvSpPr>
            <p:cNvPr id="6" name="32-Point Star 5"/>
            <p:cNvSpPr/>
            <p:nvPr/>
          </p:nvSpPr>
          <p:spPr>
            <a:xfrm>
              <a:off x="3354186" y="5945844"/>
              <a:ext cx="879621" cy="504899"/>
            </a:xfrm>
            <a:prstGeom prst="star3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bg-BG">
                <a:solidFill>
                  <a:srgbClr val="FFFFFF"/>
                </a:solidFill>
              </a:endParaRPr>
            </a:p>
          </p:txBody>
        </p:sp>
        <p:cxnSp>
          <p:nvCxnSpPr>
            <p:cNvPr id="7" name="Straight Connector 6"/>
            <p:cNvCxnSpPr/>
            <p:nvPr/>
          </p:nvCxnSpPr>
          <p:spPr>
            <a:xfrm>
              <a:off x="683568" y="2487168"/>
              <a:ext cx="3744416" cy="0"/>
            </a:xfrm>
            <a:prstGeom prst="line">
              <a:avLst/>
            </a:prstGeom>
            <a:ln w="98425" cap="sq">
              <a:solidFill>
                <a:schemeClr val="accent1">
                  <a:lumMod val="40000"/>
                  <a:lumOff val="60000"/>
                </a:schemeClr>
              </a:solidFill>
              <a:prstDash val="lgDash"/>
              <a:bevel/>
            </a:ln>
            <a:effectLst>
              <a:outerShdw blurRad="50800" dist="38100" dir="18900000" algn="bl" rotWithShape="0">
                <a:schemeClr val="tx1">
                  <a:alpha val="40000"/>
                </a:schemeClr>
              </a:outerShdw>
              <a:reflection blurRad="6350" stA="50000" endA="295" endPos="92000" dist="101600" dir="5400000" sy="-100000" algn="bl" rotWithShape="0"/>
            </a:effectLst>
          </p:spPr>
          <p:style>
            <a:lnRef idx="1">
              <a:schemeClr val="accent6"/>
            </a:lnRef>
            <a:fillRef idx="0">
              <a:schemeClr val="accent6"/>
            </a:fillRef>
            <a:effectRef idx="0">
              <a:schemeClr val="accent6"/>
            </a:effectRef>
            <a:fontRef idx="minor">
              <a:schemeClr val="tx1"/>
            </a:fontRef>
          </p:style>
        </p:cxnSp>
        <p:sp>
          <p:nvSpPr>
            <p:cNvPr id="9" name="Arc 8"/>
            <p:cNvSpPr/>
            <p:nvPr/>
          </p:nvSpPr>
          <p:spPr>
            <a:xfrm>
              <a:off x="4427033" y="2456892"/>
              <a:ext cx="1584176" cy="360040"/>
            </a:xfrm>
            <a:prstGeom prst="arc">
              <a:avLst>
                <a:gd name="adj1" fmla="val 10849236"/>
                <a:gd name="adj2" fmla="val 79015"/>
              </a:avLst>
            </a:prstGeom>
            <a:ln w="98425" cap="sq">
              <a:solidFill>
                <a:schemeClr val="accent1">
                  <a:lumMod val="40000"/>
                  <a:lumOff val="60000"/>
                </a:schemeClr>
              </a:solidFill>
              <a:prstDash val="lgDash"/>
              <a:bevel/>
            </a:ln>
            <a:effectLst>
              <a:outerShdw blurRad="50800" dist="38100" dir="18900000" algn="bl" rotWithShape="0">
                <a:schemeClr val="tx1">
                  <a:alpha val="40000"/>
                </a:schemeClr>
              </a:outerShdw>
              <a:reflection blurRad="6350" stA="50000" endA="295" endPos="92000" dist="101600" dir="5400000" sy="-100000" algn="bl" rotWithShape="0"/>
            </a:effectLst>
          </p:spPr>
          <p:style>
            <a:lnRef idx="1">
              <a:schemeClr val="accent6"/>
            </a:lnRef>
            <a:fillRef idx="0">
              <a:schemeClr val="accent6"/>
            </a:fillRef>
            <a:effectRef idx="0">
              <a:schemeClr val="accent6"/>
            </a:effectRef>
            <a:fontRef idx="minor">
              <a:schemeClr val="tx1"/>
            </a:fontRef>
          </p:style>
          <p:txBody>
            <a:bodyPr anchor="ctr"/>
            <a:lstStyle/>
            <a:p>
              <a:pPr algn="ctr">
                <a:defRPr/>
              </a:pPr>
              <a:endParaRPr lang="bg-BG">
                <a:solidFill>
                  <a:srgbClr val="FFFFFF"/>
                </a:solidFill>
              </a:endParaRPr>
            </a:p>
          </p:txBody>
        </p:sp>
        <p:cxnSp>
          <p:nvCxnSpPr>
            <p:cNvPr id="10" name="Straight Connector 9"/>
            <p:cNvCxnSpPr>
              <a:stCxn id="9" idx="2"/>
            </p:cNvCxnSpPr>
            <p:nvPr/>
          </p:nvCxnSpPr>
          <p:spPr>
            <a:xfrm flipV="1">
              <a:off x="6007188" y="2636912"/>
              <a:ext cx="2021196" cy="18117"/>
            </a:xfrm>
            <a:prstGeom prst="line">
              <a:avLst/>
            </a:prstGeom>
            <a:ln w="98425" cap="sq">
              <a:solidFill>
                <a:schemeClr val="accent1">
                  <a:lumMod val="40000"/>
                  <a:lumOff val="60000"/>
                </a:schemeClr>
              </a:solidFill>
              <a:prstDash val="lgDash"/>
              <a:bevel/>
            </a:ln>
            <a:effectLst>
              <a:outerShdw blurRad="50800" dist="38100" dir="18900000" algn="bl" rotWithShape="0">
                <a:schemeClr val="tx1">
                  <a:alpha val="40000"/>
                </a:schemeClr>
              </a:outerShdw>
              <a:reflection blurRad="6350" stA="50000" endA="295" endPos="92000" dist="101600" dir="5400000" sy="-100000" algn="bl" rotWithShape="0"/>
            </a:effectLst>
          </p:spPr>
          <p:style>
            <a:lnRef idx="1">
              <a:schemeClr val="accent6"/>
            </a:lnRef>
            <a:fillRef idx="0">
              <a:schemeClr val="accent6"/>
            </a:fillRef>
            <a:effectRef idx="0">
              <a:schemeClr val="accent6"/>
            </a:effectRef>
            <a:fontRef idx="minor">
              <a:schemeClr val="tx1"/>
            </a:fontRef>
          </p:style>
        </p:cxnSp>
        <p:sp>
          <p:nvSpPr>
            <p:cNvPr id="38928" name="Oval 46"/>
            <p:cNvSpPr>
              <a:spLocks noChangeAspect="1" noChangeArrowheads="1"/>
            </p:cNvSpPr>
            <p:nvPr/>
          </p:nvSpPr>
          <p:spPr bwMode="auto">
            <a:xfrm>
              <a:off x="2584732" y="4322058"/>
              <a:ext cx="149578" cy="149570"/>
            </a:xfrm>
            <a:prstGeom prst="ellipse">
              <a:avLst/>
            </a:pr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bg-BG">
                <a:solidFill>
                  <a:srgbClr val="FFFFFF"/>
                </a:solidFill>
                <a:latin typeface="Calibri" pitchFamily="34" charset="0"/>
                <a:cs typeface="Arial" charset="0"/>
              </a:endParaRPr>
            </a:p>
          </p:txBody>
        </p:sp>
        <p:sp>
          <p:nvSpPr>
            <p:cNvPr id="38929" name="Oval 48"/>
            <p:cNvSpPr>
              <a:spLocks noChangeAspect="1" noChangeArrowheads="1"/>
            </p:cNvSpPr>
            <p:nvPr/>
          </p:nvSpPr>
          <p:spPr bwMode="auto">
            <a:xfrm>
              <a:off x="4314708" y="2907853"/>
              <a:ext cx="149578" cy="149570"/>
            </a:xfrm>
            <a:prstGeom prst="ellipse">
              <a:avLst/>
            </a:pr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bg-BG">
                <a:solidFill>
                  <a:srgbClr val="FFFFFF"/>
                </a:solidFill>
                <a:latin typeface="Calibri" pitchFamily="34" charset="0"/>
                <a:cs typeface="Arial" charset="0"/>
              </a:endParaRPr>
            </a:p>
          </p:txBody>
        </p:sp>
        <p:sp>
          <p:nvSpPr>
            <p:cNvPr id="38930" name="Oval 52"/>
            <p:cNvSpPr>
              <a:spLocks noChangeAspect="1" noChangeArrowheads="1"/>
            </p:cNvSpPr>
            <p:nvPr/>
          </p:nvSpPr>
          <p:spPr bwMode="auto">
            <a:xfrm>
              <a:off x="2584732" y="2276872"/>
              <a:ext cx="149578" cy="149570"/>
            </a:xfrm>
            <a:prstGeom prst="ellipse">
              <a:avLst/>
            </a:prstGeom>
            <a:solidFill>
              <a:srgbClr val="92D05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bg-BG">
                <a:solidFill>
                  <a:srgbClr val="FFFFFF"/>
                </a:solidFill>
                <a:latin typeface="Calibri" pitchFamily="34" charset="0"/>
                <a:cs typeface="Arial" charset="0"/>
              </a:endParaRPr>
            </a:p>
          </p:txBody>
        </p:sp>
        <p:sp>
          <p:nvSpPr>
            <p:cNvPr id="23" name="Oval 22"/>
            <p:cNvSpPr/>
            <p:nvPr/>
          </p:nvSpPr>
          <p:spPr>
            <a:xfrm>
              <a:off x="1085272" y="1763758"/>
              <a:ext cx="895498" cy="5763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bg-BG">
                <a:solidFill>
                  <a:srgbClr val="FFFFFF"/>
                </a:solidFill>
              </a:endParaRPr>
            </a:p>
          </p:txBody>
        </p:sp>
        <p:sp>
          <p:nvSpPr>
            <p:cNvPr id="24" name="Oval 23"/>
            <p:cNvSpPr/>
            <p:nvPr/>
          </p:nvSpPr>
          <p:spPr>
            <a:xfrm>
              <a:off x="1331640" y="1903709"/>
              <a:ext cx="360040" cy="268109"/>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bg-BG">
                <a:solidFill>
                  <a:srgbClr val="FFFFFF"/>
                </a:solidFill>
              </a:endParaRPr>
            </a:p>
          </p:txBody>
        </p:sp>
        <p:sp>
          <p:nvSpPr>
            <p:cNvPr id="25" name="Oval 643"/>
            <p:cNvSpPr>
              <a:spLocks noChangeArrowheads="1"/>
            </p:cNvSpPr>
            <p:nvPr/>
          </p:nvSpPr>
          <p:spPr bwMode="auto">
            <a:xfrm>
              <a:off x="1300616" y="1863354"/>
              <a:ext cx="304800" cy="60551"/>
            </a:xfrm>
            <a:prstGeom prst="ellipse">
              <a:avLst/>
            </a:prstGeom>
            <a:solidFill>
              <a:srgbClr val="2C5A48"/>
            </a:solidFill>
            <a:ln w="6350">
              <a:noFill/>
              <a:round/>
              <a:headEnd/>
              <a:tailEnd/>
            </a:ln>
            <a:effectLst>
              <a:reflection blurRad="6350" stA="52000" endA="300" endPos="35000" dir="5400000" sy="-100000" algn="bl" rotWithShape="0"/>
            </a:effectLst>
          </p:spPr>
          <p:txBody>
            <a:bodyPr wrap="none" anchor="ctr"/>
            <a:lstStyle/>
            <a:p>
              <a:pPr>
                <a:defRPr/>
              </a:pPr>
              <a:endParaRPr lang="bg-BG">
                <a:solidFill>
                  <a:srgbClr val="FFFFFF"/>
                </a:solidFill>
                <a:latin typeface="Calibri" pitchFamily="34" charset="0"/>
                <a:cs typeface="Arial" charset="0"/>
              </a:endParaRPr>
            </a:p>
          </p:txBody>
        </p:sp>
        <p:sp>
          <p:nvSpPr>
            <p:cNvPr id="38936" name="TextBox 25"/>
            <p:cNvSpPr txBox="1">
              <a:spLocks noChangeArrowheads="1"/>
            </p:cNvSpPr>
            <p:nvPr/>
          </p:nvSpPr>
          <p:spPr bwMode="auto">
            <a:xfrm>
              <a:off x="1979711" y="1628800"/>
              <a:ext cx="160333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000" dirty="0">
                  <a:solidFill>
                    <a:srgbClr val="FFFFFF"/>
                  </a:solidFill>
                </a:rPr>
                <a:t>Monocyte</a:t>
              </a:r>
              <a:endParaRPr lang="bg-BG" sz="2000" dirty="0">
                <a:solidFill>
                  <a:srgbClr val="FFFFFF"/>
                </a:solidFill>
              </a:endParaRPr>
            </a:p>
          </p:txBody>
        </p:sp>
        <p:cxnSp>
          <p:nvCxnSpPr>
            <p:cNvPr id="27" name="Straight Connector 26"/>
            <p:cNvCxnSpPr/>
            <p:nvPr/>
          </p:nvCxnSpPr>
          <p:spPr>
            <a:xfrm>
              <a:off x="1565388" y="2422256"/>
              <a:ext cx="9572" cy="2666184"/>
            </a:xfrm>
            <a:prstGeom prst="line">
              <a:avLst/>
            </a:prstGeom>
            <a:ln w="57150">
              <a:solidFill>
                <a:schemeClr val="tx1"/>
              </a:solidFill>
              <a:headEnd type="none" w="med" len="med"/>
              <a:tailEnd type="triangle" w="med" len="med"/>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1156721" y="5201197"/>
              <a:ext cx="895498" cy="57634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bg-BG">
                <a:solidFill>
                  <a:srgbClr val="FFFFFF"/>
                </a:solidFill>
              </a:endParaRPr>
            </a:p>
          </p:txBody>
        </p:sp>
        <p:sp>
          <p:nvSpPr>
            <p:cNvPr id="29" name="Oval 28"/>
            <p:cNvSpPr/>
            <p:nvPr/>
          </p:nvSpPr>
          <p:spPr>
            <a:xfrm>
              <a:off x="1402952" y="5340234"/>
              <a:ext cx="360040" cy="268109"/>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bg-BG">
                <a:solidFill>
                  <a:srgbClr val="FFFFFF"/>
                </a:solidFill>
              </a:endParaRPr>
            </a:p>
          </p:txBody>
        </p:sp>
        <p:sp>
          <p:nvSpPr>
            <p:cNvPr id="30" name="Oval 643"/>
            <p:cNvSpPr>
              <a:spLocks noChangeArrowheads="1"/>
            </p:cNvSpPr>
            <p:nvPr/>
          </p:nvSpPr>
          <p:spPr bwMode="auto">
            <a:xfrm>
              <a:off x="1371928" y="5299879"/>
              <a:ext cx="304800" cy="60551"/>
            </a:xfrm>
            <a:prstGeom prst="ellipse">
              <a:avLst/>
            </a:prstGeom>
            <a:solidFill>
              <a:srgbClr val="2C5A48"/>
            </a:solidFill>
            <a:ln w="6350">
              <a:noFill/>
              <a:round/>
              <a:headEnd/>
              <a:tailEnd/>
            </a:ln>
            <a:effectLst>
              <a:reflection blurRad="6350" stA="52000" endA="300" endPos="35000" dir="5400000" sy="-100000" algn="bl" rotWithShape="0"/>
            </a:effectLst>
          </p:spPr>
          <p:txBody>
            <a:bodyPr wrap="none" anchor="ctr"/>
            <a:lstStyle/>
            <a:p>
              <a:pPr>
                <a:defRPr/>
              </a:pPr>
              <a:endParaRPr lang="bg-BG">
                <a:solidFill>
                  <a:srgbClr val="FFFFFF"/>
                </a:solidFill>
                <a:latin typeface="Calibri" pitchFamily="34" charset="0"/>
                <a:cs typeface="Arial" charset="0"/>
              </a:endParaRPr>
            </a:p>
          </p:txBody>
        </p:sp>
        <p:sp>
          <p:nvSpPr>
            <p:cNvPr id="31" name="Oval 30"/>
            <p:cNvSpPr/>
            <p:nvPr/>
          </p:nvSpPr>
          <p:spPr>
            <a:xfrm>
              <a:off x="3366888" y="5831527"/>
              <a:ext cx="895498" cy="5763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bg-BG">
                <a:solidFill>
                  <a:srgbClr val="FFFFFF"/>
                </a:solidFill>
              </a:endParaRPr>
            </a:p>
          </p:txBody>
        </p:sp>
        <p:sp>
          <p:nvSpPr>
            <p:cNvPr id="32" name="Oval 31"/>
            <p:cNvSpPr/>
            <p:nvPr/>
          </p:nvSpPr>
          <p:spPr>
            <a:xfrm>
              <a:off x="3614071" y="5970999"/>
              <a:ext cx="360040" cy="268109"/>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bg-BG">
                <a:solidFill>
                  <a:srgbClr val="FFFFFF"/>
                </a:solidFill>
              </a:endParaRPr>
            </a:p>
          </p:txBody>
        </p:sp>
        <p:sp>
          <p:nvSpPr>
            <p:cNvPr id="33" name="Oval 643"/>
            <p:cNvSpPr>
              <a:spLocks noChangeArrowheads="1"/>
            </p:cNvSpPr>
            <p:nvPr/>
          </p:nvSpPr>
          <p:spPr bwMode="auto">
            <a:xfrm>
              <a:off x="3583047" y="5930644"/>
              <a:ext cx="304800" cy="60551"/>
            </a:xfrm>
            <a:prstGeom prst="ellipse">
              <a:avLst/>
            </a:prstGeom>
            <a:solidFill>
              <a:srgbClr val="2C5A48"/>
            </a:solidFill>
            <a:ln w="6350">
              <a:noFill/>
              <a:round/>
              <a:headEnd/>
              <a:tailEnd/>
            </a:ln>
            <a:effectLst>
              <a:reflection blurRad="6350" stA="52000" endA="300" endPos="35000" dir="5400000" sy="-100000" algn="bl" rotWithShape="0"/>
            </a:effectLst>
          </p:spPr>
          <p:txBody>
            <a:bodyPr wrap="none" anchor="ctr"/>
            <a:lstStyle/>
            <a:p>
              <a:pPr>
                <a:defRPr/>
              </a:pPr>
              <a:endParaRPr lang="bg-BG">
                <a:solidFill>
                  <a:srgbClr val="FFFFFF"/>
                </a:solidFill>
                <a:latin typeface="Calibri" pitchFamily="34" charset="0"/>
                <a:cs typeface="Arial" charset="0"/>
              </a:endParaRPr>
            </a:p>
          </p:txBody>
        </p:sp>
        <p:sp>
          <p:nvSpPr>
            <p:cNvPr id="34" name="Oval 19"/>
            <p:cNvSpPr>
              <a:spLocks noChangeAspect="1" noChangeArrowheads="1"/>
            </p:cNvSpPr>
            <p:nvPr/>
          </p:nvSpPr>
          <p:spPr bwMode="auto">
            <a:xfrm>
              <a:off x="3999324" y="5555326"/>
              <a:ext cx="86296" cy="86291"/>
            </a:xfrm>
            <a:prstGeom prst="ellipse">
              <a:avLst/>
            </a:prstGeom>
            <a:solidFill>
              <a:srgbClr val="2C5A48"/>
            </a:solidFill>
            <a:ln>
              <a:noFill/>
            </a:ln>
            <a:effectLst>
              <a:reflection blurRad="6350" stA="50000" endA="300" endPos="55000" dir="5400000" sy="-100000" algn="bl" rotWithShape="0"/>
              <a:softEdge rad="12700"/>
            </a:effectLst>
          </p:spPr>
          <p:txBody>
            <a:bodyPr wrap="none" anchor="ctr"/>
            <a:lstStyle/>
            <a:p>
              <a:pPr>
                <a:defRPr/>
              </a:pPr>
              <a:endParaRPr lang="bg-BG">
                <a:solidFill>
                  <a:srgbClr val="FFFFFF"/>
                </a:solidFill>
                <a:latin typeface="Calibri" pitchFamily="34" charset="0"/>
                <a:cs typeface="Arial" charset="0"/>
              </a:endParaRPr>
            </a:p>
          </p:txBody>
        </p:sp>
        <p:sp>
          <p:nvSpPr>
            <p:cNvPr id="35" name="Oval 23"/>
            <p:cNvSpPr>
              <a:spLocks noChangeAspect="1" noChangeArrowheads="1"/>
            </p:cNvSpPr>
            <p:nvPr/>
          </p:nvSpPr>
          <p:spPr bwMode="auto">
            <a:xfrm>
              <a:off x="4295902" y="5556673"/>
              <a:ext cx="86296" cy="86291"/>
            </a:xfrm>
            <a:prstGeom prst="ellipse">
              <a:avLst/>
            </a:prstGeom>
            <a:solidFill>
              <a:srgbClr val="2C5A48"/>
            </a:solidFill>
            <a:ln>
              <a:noFill/>
            </a:ln>
            <a:effectLst>
              <a:reflection blurRad="6350" stA="50000" endA="300" endPos="55000" dir="5400000" sy="-100000" algn="bl" rotWithShape="0"/>
              <a:softEdge rad="12700"/>
            </a:effectLst>
          </p:spPr>
          <p:txBody>
            <a:bodyPr wrap="none" anchor="ctr"/>
            <a:lstStyle/>
            <a:p>
              <a:pPr>
                <a:defRPr/>
              </a:pPr>
              <a:endParaRPr lang="bg-BG">
                <a:solidFill>
                  <a:srgbClr val="FFFFFF"/>
                </a:solidFill>
                <a:latin typeface="Calibri" pitchFamily="34" charset="0"/>
                <a:cs typeface="Arial" charset="0"/>
              </a:endParaRPr>
            </a:p>
          </p:txBody>
        </p:sp>
        <p:sp>
          <p:nvSpPr>
            <p:cNvPr id="36" name="Oval 39"/>
            <p:cNvSpPr>
              <a:spLocks noChangeAspect="1" noChangeArrowheads="1"/>
            </p:cNvSpPr>
            <p:nvPr/>
          </p:nvSpPr>
          <p:spPr bwMode="auto">
            <a:xfrm>
              <a:off x="4160788" y="5860255"/>
              <a:ext cx="86296" cy="86291"/>
            </a:xfrm>
            <a:prstGeom prst="ellipse">
              <a:avLst/>
            </a:prstGeom>
            <a:solidFill>
              <a:srgbClr val="2C5A48"/>
            </a:solidFill>
            <a:ln>
              <a:noFill/>
            </a:ln>
            <a:effectLst>
              <a:reflection blurRad="6350" stA="50000" endA="300" endPos="55000" dir="5400000" sy="-100000" algn="bl" rotWithShape="0"/>
              <a:softEdge rad="12700"/>
            </a:effectLst>
          </p:spPr>
          <p:txBody>
            <a:bodyPr wrap="none" anchor="ctr"/>
            <a:lstStyle/>
            <a:p>
              <a:pPr>
                <a:defRPr/>
              </a:pPr>
              <a:endParaRPr lang="bg-BG">
                <a:solidFill>
                  <a:srgbClr val="FFFFFF"/>
                </a:solidFill>
                <a:latin typeface="Calibri" pitchFamily="34" charset="0"/>
                <a:cs typeface="Arial" charset="0"/>
              </a:endParaRPr>
            </a:p>
          </p:txBody>
        </p:sp>
        <p:sp>
          <p:nvSpPr>
            <p:cNvPr id="37" name="Oval 46"/>
            <p:cNvSpPr>
              <a:spLocks noChangeAspect="1" noChangeArrowheads="1"/>
            </p:cNvSpPr>
            <p:nvPr/>
          </p:nvSpPr>
          <p:spPr bwMode="auto">
            <a:xfrm>
              <a:off x="4019162" y="5851250"/>
              <a:ext cx="86296" cy="86291"/>
            </a:xfrm>
            <a:prstGeom prst="ellipse">
              <a:avLst/>
            </a:prstGeom>
            <a:solidFill>
              <a:srgbClr val="2C5A48"/>
            </a:solidFill>
            <a:ln>
              <a:noFill/>
            </a:ln>
            <a:effectLst>
              <a:reflection blurRad="6350" stA="50000" endA="300" endPos="55000" dir="5400000" sy="-100000" algn="bl" rotWithShape="0"/>
              <a:softEdge rad="12700"/>
            </a:effectLst>
          </p:spPr>
          <p:txBody>
            <a:bodyPr wrap="none" anchor="ctr"/>
            <a:lstStyle/>
            <a:p>
              <a:pPr>
                <a:defRPr/>
              </a:pPr>
              <a:endParaRPr lang="bg-BG">
                <a:solidFill>
                  <a:srgbClr val="FFFFFF"/>
                </a:solidFill>
                <a:latin typeface="Calibri" pitchFamily="34" charset="0"/>
                <a:cs typeface="Arial" charset="0"/>
              </a:endParaRPr>
            </a:p>
          </p:txBody>
        </p:sp>
        <p:sp>
          <p:nvSpPr>
            <p:cNvPr id="38" name="Oval 47"/>
            <p:cNvSpPr>
              <a:spLocks noChangeAspect="1" noChangeArrowheads="1"/>
            </p:cNvSpPr>
            <p:nvPr/>
          </p:nvSpPr>
          <p:spPr bwMode="auto">
            <a:xfrm>
              <a:off x="4304828" y="5851250"/>
              <a:ext cx="86296" cy="86291"/>
            </a:xfrm>
            <a:prstGeom prst="ellipse">
              <a:avLst/>
            </a:prstGeom>
            <a:solidFill>
              <a:srgbClr val="2C5A48"/>
            </a:solidFill>
            <a:ln>
              <a:noFill/>
            </a:ln>
            <a:effectLst>
              <a:reflection blurRad="6350" stA="50000" endA="300" endPos="55000" dir="5400000" sy="-100000" algn="bl" rotWithShape="0"/>
              <a:softEdge rad="12700"/>
            </a:effectLst>
          </p:spPr>
          <p:txBody>
            <a:bodyPr wrap="none" anchor="ctr"/>
            <a:lstStyle/>
            <a:p>
              <a:pPr>
                <a:defRPr/>
              </a:pPr>
              <a:endParaRPr lang="bg-BG">
                <a:solidFill>
                  <a:srgbClr val="FFFFFF"/>
                </a:solidFill>
                <a:latin typeface="Calibri" pitchFamily="34" charset="0"/>
                <a:cs typeface="Arial" charset="0"/>
              </a:endParaRPr>
            </a:p>
          </p:txBody>
        </p:sp>
        <p:sp>
          <p:nvSpPr>
            <p:cNvPr id="39" name="Oval 48"/>
            <p:cNvSpPr>
              <a:spLocks noChangeAspect="1" noChangeArrowheads="1"/>
            </p:cNvSpPr>
            <p:nvPr/>
          </p:nvSpPr>
          <p:spPr bwMode="auto">
            <a:xfrm>
              <a:off x="4520828" y="5716239"/>
              <a:ext cx="86296" cy="86291"/>
            </a:xfrm>
            <a:prstGeom prst="ellipse">
              <a:avLst/>
            </a:prstGeom>
            <a:solidFill>
              <a:srgbClr val="2C5A48"/>
            </a:solidFill>
            <a:ln>
              <a:noFill/>
            </a:ln>
            <a:effectLst>
              <a:reflection blurRad="6350" stA="50000" endA="300" endPos="55000" dir="5400000" sy="-100000" algn="bl" rotWithShape="0"/>
              <a:softEdge rad="12700"/>
            </a:effectLst>
          </p:spPr>
          <p:txBody>
            <a:bodyPr wrap="none" anchor="ctr"/>
            <a:lstStyle/>
            <a:p>
              <a:pPr>
                <a:defRPr/>
              </a:pPr>
              <a:endParaRPr lang="bg-BG">
                <a:solidFill>
                  <a:srgbClr val="FFFFFF"/>
                </a:solidFill>
                <a:latin typeface="Calibri" pitchFamily="34" charset="0"/>
                <a:cs typeface="Arial" charset="0"/>
              </a:endParaRPr>
            </a:p>
          </p:txBody>
        </p:sp>
        <p:sp>
          <p:nvSpPr>
            <p:cNvPr id="40" name="Oval 49"/>
            <p:cNvSpPr>
              <a:spLocks noChangeAspect="1" noChangeArrowheads="1"/>
            </p:cNvSpPr>
            <p:nvPr/>
          </p:nvSpPr>
          <p:spPr bwMode="auto">
            <a:xfrm>
              <a:off x="4590494" y="5851250"/>
              <a:ext cx="86296" cy="86291"/>
            </a:xfrm>
            <a:prstGeom prst="ellipse">
              <a:avLst/>
            </a:prstGeom>
            <a:solidFill>
              <a:srgbClr val="2C5A48"/>
            </a:solidFill>
            <a:ln>
              <a:noFill/>
            </a:ln>
            <a:effectLst>
              <a:reflection blurRad="6350" stA="50000" endA="300" endPos="55000" dir="5400000" sy="-100000" algn="bl" rotWithShape="0"/>
              <a:softEdge rad="12700"/>
            </a:effectLst>
          </p:spPr>
          <p:txBody>
            <a:bodyPr wrap="none" anchor="ctr"/>
            <a:lstStyle/>
            <a:p>
              <a:pPr>
                <a:defRPr/>
              </a:pPr>
              <a:endParaRPr lang="bg-BG">
                <a:solidFill>
                  <a:srgbClr val="FFFFFF"/>
                </a:solidFill>
                <a:latin typeface="Calibri" pitchFamily="34" charset="0"/>
                <a:cs typeface="Arial" charset="0"/>
              </a:endParaRPr>
            </a:p>
          </p:txBody>
        </p:sp>
        <p:sp>
          <p:nvSpPr>
            <p:cNvPr id="41" name="Oval 50"/>
            <p:cNvSpPr>
              <a:spLocks noChangeAspect="1" noChangeArrowheads="1"/>
            </p:cNvSpPr>
            <p:nvPr/>
          </p:nvSpPr>
          <p:spPr bwMode="auto">
            <a:xfrm>
              <a:off x="4166458" y="5669742"/>
              <a:ext cx="86296" cy="86291"/>
            </a:xfrm>
            <a:prstGeom prst="ellipse">
              <a:avLst/>
            </a:prstGeom>
            <a:solidFill>
              <a:srgbClr val="2C5A48"/>
            </a:solidFill>
            <a:ln>
              <a:noFill/>
            </a:ln>
            <a:effectLst>
              <a:reflection blurRad="6350" stA="50000" endA="300" endPos="55000" dir="5400000" sy="-100000" algn="bl" rotWithShape="0"/>
              <a:softEdge rad="12700"/>
            </a:effectLst>
          </p:spPr>
          <p:txBody>
            <a:bodyPr wrap="none" anchor="ctr"/>
            <a:lstStyle/>
            <a:p>
              <a:pPr>
                <a:defRPr/>
              </a:pPr>
              <a:endParaRPr lang="bg-BG">
                <a:solidFill>
                  <a:srgbClr val="FFFFFF"/>
                </a:solidFill>
                <a:latin typeface="Calibri" pitchFamily="34" charset="0"/>
                <a:cs typeface="Arial" charset="0"/>
              </a:endParaRPr>
            </a:p>
          </p:txBody>
        </p:sp>
        <p:sp>
          <p:nvSpPr>
            <p:cNvPr id="42" name="Oval 51"/>
            <p:cNvSpPr>
              <a:spLocks noChangeAspect="1" noChangeArrowheads="1"/>
            </p:cNvSpPr>
            <p:nvPr/>
          </p:nvSpPr>
          <p:spPr bwMode="auto">
            <a:xfrm>
              <a:off x="4347976" y="5718031"/>
              <a:ext cx="86296" cy="86291"/>
            </a:xfrm>
            <a:prstGeom prst="ellipse">
              <a:avLst/>
            </a:prstGeom>
            <a:solidFill>
              <a:srgbClr val="2C5A48"/>
            </a:solidFill>
            <a:ln>
              <a:noFill/>
            </a:ln>
            <a:effectLst>
              <a:reflection blurRad="6350" stA="50000" endA="300" endPos="55000" dir="5400000" sy="-100000" algn="bl" rotWithShape="0"/>
              <a:softEdge rad="12700"/>
            </a:effectLst>
          </p:spPr>
          <p:txBody>
            <a:bodyPr wrap="none" anchor="ctr"/>
            <a:lstStyle/>
            <a:p>
              <a:pPr>
                <a:defRPr/>
              </a:pPr>
              <a:endParaRPr lang="bg-BG">
                <a:solidFill>
                  <a:srgbClr val="FFFFFF"/>
                </a:solidFill>
                <a:latin typeface="Calibri" pitchFamily="34" charset="0"/>
                <a:cs typeface="Arial" charset="0"/>
              </a:endParaRPr>
            </a:p>
          </p:txBody>
        </p:sp>
        <p:sp>
          <p:nvSpPr>
            <p:cNvPr id="43" name="Oval 52"/>
            <p:cNvSpPr>
              <a:spLocks noChangeAspect="1" noChangeArrowheads="1"/>
            </p:cNvSpPr>
            <p:nvPr/>
          </p:nvSpPr>
          <p:spPr bwMode="auto">
            <a:xfrm>
              <a:off x="4088780" y="5658514"/>
              <a:ext cx="86296" cy="86291"/>
            </a:xfrm>
            <a:prstGeom prst="ellipse">
              <a:avLst/>
            </a:prstGeom>
            <a:solidFill>
              <a:srgbClr val="2C5A48"/>
            </a:solidFill>
            <a:ln>
              <a:noFill/>
            </a:ln>
            <a:effectLst>
              <a:reflection blurRad="6350" stA="50000" endA="300" endPos="55000" dir="5400000" sy="-100000" algn="bl" rotWithShape="0"/>
              <a:softEdge rad="12700"/>
            </a:effectLst>
          </p:spPr>
          <p:txBody>
            <a:bodyPr wrap="none" anchor="ctr"/>
            <a:lstStyle/>
            <a:p>
              <a:pPr>
                <a:defRPr/>
              </a:pPr>
              <a:endParaRPr lang="bg-BG">
                <a:solidFill>
                  <a:srgbClr val="FFFFFF"/>
                </a:solidFill>
                <a:latin typeface="Calibri" pitchFamily="34" charset="0"/>
                <a:cs typeface="Arial" charset="0"/>
              </a:endParaRPr>
            </a:p>
          </p:txBody>
        </p:sp>
        <p:sp>
          <p:nvSpPr>
            <p:cNvPr id="44" name="Oval 53"/>
            <p:cNvSpPr>
              <a:spLocks noChangeAspect="1" noChangeArrowheads="1"/>
            </p:cNvSpPr>
            <p:nvPr/>
          </p:nvSpPr>
          <p:spPr bwMode="auto">
            <a:xfrm>
              <a:off x="4114384" y="5565599"/>
              <a:ext cx="86296" cy="86291"/>
            </a:xfrm>
            <a:prstGeom prst="ellipse">
              <a:avLst/>
            </a:prstGeom>
            <a:solidFill>
              <a:srgbClr val="2C5A48"/>
            </a:solidFill>
            <a:ln>
              <a:noFill/>
            </a:ln>
            <a:effectLst>
              <a:reflection blurRad="6350" stA="50000" endA="300" endPos="55000" dir="5400000" sy="-100000" algn="bl" rotWithShape="0"/>
              <a:softEdge rad="12700"/>
            </a:effectLst>
          </p:spPr>
          <p:txBody>
            <a:bodyPr wrap="none" anchor="ctr"/>
            <a:lstStyle/>
            <a:p>
              <a:pPr>
                <a:defRPr/>
              </a:pPr>
              <a:endParaRPr lang="bg-BG">
                <a:solidFill>
                  <a:srgbClr val="FFFFFF"/>
                </a:solidFill>
                <a:latin typeface="Calibri" pitchFamily="34" charset="0"/>
                <a:cs typeface="Arial" charset="0"/>
              </a:endParaRPr>
            </a:p>
          </p:txBody>
        </p:sp>
        <p:cxnSp>
          <p:nvCxnSpPr>
            <p:cNvPr id="45" name="Straight Connector 44"/>
            <p:cNvCxnSpPr/>
            <p:nvPr/>
          </p:nvCxnSpPr>
          <p:spPr>
            <a:xfrm>
              <a:off x="2080676" y="5980176"/>
              <a:ext cx="1008112" cy="0"/>
            </a:xfrm>
            <a:prstGeom prst="line">
              <a:avLst/>
            </a:prstGeom>
            <a:ln w="57150">
              <a:solidFill>
                <a:schemeClr val="tx1"/>
              </a:solidFill>
              <a:headEnd type="none" w="med" len="med"/>
              <a:tailEnd type="triangle" w="med" len="med"/>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grpSp>
          <p:nvGrpSpPr>
            <p:cNvPr id="38960" name="Group 54"/>
            <p:cNvGrpSpPr>
              <a:grpSpLocks/>
            </p:cNvGrpSpPr>
            <p:nvPr/>
          </p:nvGrpSpPr>
          <p:grpSpPr bwMode="auto">
            <a:xfrm>
              <a:off x="4829165" y="2473693"/>
              <a:ext cx="908326" cy="619008"/>
              <a:chOff x="7408786" y="5184267"/>
              <a:chExt cx="908326" cy="619008"/>
            </a:xfrm>
          </p:grpSpPr>
          <p:sp>
            <p:nvSpPr>
              <p:cNvPr id="56" name="32-Point Star 55"/>
              <p:cNvSpPr/>
              <p:nvPr/>
            </p:nvSpPr>
            <p:spPr>
              <a:xfrm>
                <a:off x="7408838" y="5298364"/>
                <a:ext cx="879621" cy="504898"/>
              </a:xfrm>
              <a:prstGeom prst="star3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bg-BG">
                  <a:solidFill>
                    <a:srgbClr val="FFFFFF"/>
                  </a:solidFill>
                </a:endParaRPr>
              </a:p>
            </p:txBody>
          </p:sp>
          <p:sp>
            <p:nvSpPr>
              <p:cNvPr id="57" name="Oval 56"/>
              <p:cNvSpPr/>
              <p:nvPr/>
            </p:nvSpPr>
            <p:spPr>
              <a:xfrm>
                <a:off x="7421540" y="5184047"/>
                <a:ext cx="895499" cy="57634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bg-BG">
                  <a:solidFill>
                    <a:srgbClr val="FFFFFF"/>
                  </a:solidFill>
                </a:endParaRPr>
              </a:p>
            </p:txBody>
          </p:sp>
          <p:sp>
            <p:nvSpPr>
              <p:cNvPr id="58" name="Oval 57"/>
              <p:cNvSpPr/>
              <p:nvPr/>
            </p:nvSpPr>
            <p:spPr>
              <a:xfrm>
                <a:off x="7727685" y="5275478"/>
                <a:ext cx="360040" cy="268109"/>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bg-BG">
                  <a:solidFill>
                    <a:srgbClr val="FFFFFF"/>
                  </a:solidFill>
                </a:endParaRPr>
              </a:p>
            </p:txBody>
          </p:sp>
          <p:sp>
            <p:nvSpPr>
              <p:cNvPr id="59" name="Oval 643"/>
              <p:cNvSpPr>
                <a:spLocks noChangeArrowheads="1"/>
              </p:cNvSpPr>
              <p:nvPr/>
            </p:nvSpPr>
            <p:spPr bwMode="auto">
              <a:xfrm>
                <a:off x="7637320" y="5283317"/>
                <a:ext cx="304800" cy="60551"/>
              </a:xfrm>
              <a:prstGeom prst="ellipse">
                <a:avLst/>
              </a:prstGeom>
              <a:solidFill>
                <a:srgbClr val="2C5A48"/>
              </a:solidFill>
              <a:ln w="6350">
                <a:noFill/>
                <a:round/>
                <a:headEnd/>
                <a:tailEnd/>
              </a:ln>
              <a:effectLst>
                <a:reflection blurRad="6350" stA="52000" endA="300" endPos="35000" dir="5400000" sy="-100000" algn="bl" rotWithShape="0"/>
              </a:effectLst>
            </p:spPr>
            <p:txBody>
              <a:bodyPr wrap="none" anchor="ctr"/>
              <a:lstStyle/>
              <a:p>
                <a:pPr>
                  <a:defRPr/>
                </a:pPr>
                <a:endParaRPr lang="bg-BG">
                  <a:solidFill>
                    <a:srgbClr val="FFFFFF"/>
                  </a:solidFill>
                  <a:latin typeface="Calibri" pitchFamily="34" charset="0"/>
                  <a:cs typeface="Arial" charset="0"/>
                </a:endParaRPr>
              </a:p>
            </p:txBody>
          </p:sp>
        </p:grpSp>
        <p:grpSp>
          <p:nvGrpSpPr>
            <p:cNvPr id="38961" name="Group 59"/>
            <p:cNvGrpSpPr>
              <a:grpSpLocks/>
            </p:cNvGrpSpPr>
            <p:nvPr/>
          </p:nvGrpSpPr>
          <p:grpSpPr bwMode="auto">
            <a:xfrm>
              <a:off x="5391866" y="2636912"/>
              <a:ext cx="908326" cy="619008"/>
              <a:chOff x="7408786" y="5184267"/>
              <a:chExt cx="908326" cy="619008"/>
            </a:xfrm>
          </p:grpSpPr>
          <p:sp>
            <p:nvSpPr>
              <p:cNvPr id="61" name="32-Point Star 60"/>
              <p:cNvSpPr/>
              <p:nvPr/>
            </p:nvSpPr>
            <p:spPr>
              <a:xfrm>
                <a:off x="7408205" y="5298682"/>
                <a:ext cx="879621" cy="504898"/>
              </a:xfrm>
              <a:prstGeom prst="star3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bg-BG">
                  <a:solidFill>
                    <a:srgbClr val="FFFFFF"/>
                  </a:solidFill>
                </a:endParaRPr>
              </a:p>
            </p:txBody>
          </p:sp>
          <p:sp>
            <p:nvSpPr>
              <p:cNvPr id="62" name="Oval 61"/>
              <p:cNvSpPr/>
              <p:nvPr/>
            </p:nvSpPr>
            <p:spPr>
              <a:xfrm>
                <a:off x="7420907" y="5184365"/>
                <a:ext cx="895499" cy="5763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bg-BG">
                  <a:solidFill>
                    <a:srgbClr val="FFFFFF"/>
                  </a:solidFill>
                </a:endParaRPr>
              </a:p>
            </p:txBody>
          </p:sp>
          <p:sp>
            <p:nvSpPr>
              <p:cNvPr id="63" name="Oval 62"/>
              <p:cNvSpPr/>
              <p:nvPr/>
            </p:nvSpPr>
            <p:spPr>
              <a:xfrm>
                <a:off x="7668344" y="5276198"/>
                <a:ext cx="360040" cy="268109"/>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bg-BG">
                  <a:solidFill>
                    <a:srgbClr val="FFFFFF"/>
                  </a:solidFill>
                </a:endParaRPr>
              </a:p>
            </p:txBody>
          </p:sp>
          <p:sp>
            <p:nvSpPr>
              <p:cNvPr id="64" name="Oval 643"/>
              <p:cNvSpPr>
                <a:spLocks noChangeArrowheads="1"/>
              </p:cNvSpPr>
              <p:nvPr/>
            </p:nvSpPr>
            <p:spPr bwMode="auto">
              <a:xfrm>
                <a:off x="7637320" y="5283317"/>
                <a:ext cx="304800" cy="60551"/>
              </a:xfrm>
              <a:prstGeom prst="ellipse">
                <a:avLst/>
              </a:prstGeom>
              <a:solidFill>
                <a:srgbClr val="2C5A48"/>
              </a:solidFill>
              <a:ln w="6350">
                <a:noFill/>
                <a:round/>
                <a:headEnd/>
                <a:tailEnd/>
              </a:ln>
              <a:effectLst>
                <a:reflection blurRad="6350" stA="52000" endA="300" endPos="35000" dir="5400000" sy="-100000" algn="bl" rotWithShape="0"/>
              </a:effectLst>
            </p:spPr>
            <p:txBody>
              <a:bodyPr wrap="none" anchor="ctr"/>
              <a:lstStyle/>
              <a:p>
                <a:pPr>
                  <a:defRPr/>
                </a:pPr>
                <a:endParaRPr lang="bg-BG">
                  <a:solidFill>
                    <a:srgbClr val="FFFFFF"/>
                  </a:solidFill>
                  <a:latin typeface="Calibri" pitchFamily="34" charset="0"/>
                  <a:cs typeface="Arial" charset="0"/>
                </a:endParaRPr>
              </a:p>
            </p:txBody>
          </p:sp>
        </p:grpSp>
        <p:sp>
          <p:nvSpPr>
            <p:cNvPr id="38962" name="TextBox 64"/>
            <p:cNvSpPr txBox="1">
              <a:spLocks noChangeArrowheads="1"/>
            </p:cNvSpPr>
            <p:nvPr/>
          </p:nvSpPr>
          <p:spPr bwMode="auto">
            <a:xfrm>
              <a:off x="2855920" y="2104361"/>
              <a:ext cx="122413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000">
                  <a:solidFill>
                    <a:srgbClr val="FFFFFF"/>
                  </a:solidFill>
                </a:rPr>
                <a:t>LDL</a:t>
              </a:r>
              <a:endParaRPr lang="bg-BG" sz="2000">
                <a:solidFill>
                  <a:srgbClr val="FFFFFF"/>
                </a:solidFill>
              </a:endParaRPr>
            </a:p>
          </p:txBody>
        </p:sp>
        <p:cxnSp>
          <p:nvCxnSpPr>
            <p:cNvPr id="66" name="Straight Connector 65"/>
            <p:cNvCxnSpPr/>
            <p:nvPr/>
          </p:nvCxnSpPr>
          <p:spPr>
            <a:xfrm flipH="1">
              <a:off x="2642262" y="2487448"/>
              <a:ext cx="9543" cy="1742961"/>
            </a:xfrm>
            <a:prstGeom prst="line">
              <a:avLst/>
            </a:prstGeom>
            <a:ln w="57150">
              <a:solidFill>
                <a:schemeClr val="tx1"/>
              </a:solidFill>
              <a:headEnd type="none" w="med" len="med"/>
              <a:tailEnd type="triangle" w="med" len="med"/>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68" name="Oval 52"/>
            <p:cNvSpPr>
              <a:spLocks noChangeAspect="1" noChangeArrowheads="1"/>
            </p:cNvSpPr>
            <p:nvPr/>
          </p:nvSpPr>
          <p:spPr bwMode="auto">
            <a:xfrm>
              <a:off x="2615671" y="4356478"/>
              <a:ext cx="89747" cy="89742"/>
            </a:xfrm>
            <a:prstGeom prst="ellipse">
              <a:avLst/>
            </a:prstGeom>
            <a:solidFill>
              <a:srgbClr val="92D050"/>
            </a:solidFill>
            <a:ln>
              <a:noFill/>
            </a:ln>
            <a:effectLst>
              <a:glow rad="101600">
                <a:schemeClr val="accent1">
                  <a:satMod val="175000"/>
                  <a:alpha val="40000"/>
                </a:schemeClr>
              </a:glow>
            </a:effectLst>
          </p:spPr>
          <p:txBody>
            <a:bodyPr wrap="none" anchor="ctr"/>
            <a:lstStyle/>
            <a:p>
              <a:pPr>
                <a:defRPr/>
              </a:pPr>
              <a:endParaRPr lang="bg-BG">
                <a:solidFill>
                  <a:srgbClr val="FFFFFF"/>
                </a:solidFill>
                <a:latin typeface="Calibri" pitchFamily="34" charset="0"/>
                <a:cs typeface="Arial" charset="0"/>
              </a:endParaRPr>
            </a:p>
          </p:txBody>
        </p:sp>
        <p:cxnSp>
          <p:nvCxnSpPr>
            <p:cNvPr id="69" name="Straight Connector 68"/>
            <p:cNvCxnSpPr/>
            <p:nvPr/>
          </p:nvCxnSpPr>
          <p:spPr>
            <a:xfrm>
              <a:off x="2880160" y="4212336"/>
              <a:ext cx="1008112" cy="0"/>
            </a:xfrm>
            <a:prstGeom prst="line">
              <a:avLst/>
            </a:prstGeom>
            <a:ln w="57150">
              <a:solidFill>
                <a:schemeClr val="tx1"/>
              </a:solidFill>
              <a:headEnd type="none" w="med" len="med"/>
              <a:tailEnd type="triangle" w="med" len="med"/>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38968" name="Oval 46"/>
            <p:cNvSpPr>
              <a:spLocks noChangeAspect="1" noChangeArrowheads="1"/>
            </p:cNvSpPr>
            <p:nvPr/>
          </p:nvSpPr>
          <p:spPr bwMode="auto">
            <a:xfrm>
              <a:off x="3971226" y="4322058"/>
              <a:ext cx="149578" cy="149570"/>
            </a:xfrm>
            <a:prstGeom prst="ellipse">
              <a:avLst/>
            </a:pr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bg-BG">
                <a:solidFill>
                  <a:srgbClr val="FFFFFF"/>
                </a:solidFill>
                <a:latin typeface="Calibri" pitchFamily="34" charset="0"/>
                <a:cs typeface="Arial" charset="0"/>
              </a:endParaRPr>
            </a:p>
          </p:txBody>
        </p:sp>
        <p:grpSp>
          <p:nvGrpSpPr>
            <p:cNvPr id="38969" name="Group 71"/>
            <p:cNvGrpSpPr>
              <a:grpSpLocks/>
            </p:cNvGrpSpPr>
            <p:nvPr/>
          </p:nvGrpSpPr>
          <p:grpSpPr bwMode="auto">
            <a:xfrm>
              <a:off x="4235752" y="4135192"/>
              <a:ext cx="908326" cy="619008"/>
              <a:chOff x="7408786" y="5184267"/>
              <a:chExt cx="908326" cy="619008"/>
            </a:xfrm>
          </p:grpSpPr>
          <p:sp>
            <p:nvSpPr>
              <p:cNvPr id="73" name="32-Point Star 72"/>
              <p:cNvSpPr/>
              <p:nvPr/>
            </p:nvSpPr>
            <p:spPr>
              <a:xfrm>
                <a:off x="7408428" y="5299221"/>
                <a:ext cx="879621" cy="503310"/>
              </a:xfrm>
              <a:prstGeom prst="star3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bg-BG">
                  <a:solidFill>
                    <a:srgbClr val="FFFFFF"/>
                  </a:solidFill>
                </a:endParaRPr>
              </a:p>
            </p:txBody>
          </p:sp>
          <p:sp>
            <p:nvSpPr>
              <p:cNvPr id="74" name="Oval 73"/>
              <p:cNvSpPr/>
              <p:nvPr/>
            </p:nvSpPr>
            <p:spPr>
              <a:xfrm>
                <a:off x="7421130" y="5184904"/>
                <a:ext cx="895499" cy="5747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bg-BG">
                  <a:solidFill>
                    <a:srgbClr val="FFFFFF"/>
                  </a:solidFill>
                </a:endParaRPr>
              </a:p>
            </p:txBody>
          </p:sp>
          <p:sp>
            <p:nvSpPr>
              <p:cNvPr id="75" name="Oval 74"/>
              <p:cNvSpPr/>
              <p:nvPr/>
            </p:nvSpPr>
            <p:spPr>
              <a:xfrm>
                <a:off x="7668344" y="5323672"/>
                <a:ext cx="360040" cy="268109"/>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bg-BG">
                  <a:solidFill>
                    <a:srgbClr val="FFFFFF"/>
                  </a:solidFill>
                </a:endParaRPr>
              </a:p>
            </p:txBody>
          </p:sp>
          <p:sp>
            <p:nvSpPr>
              <p:cNvPr id="76" name="Oval 643"/>
              <p:cNvSpPr>
                <a:spLocks noChangeArrowheads="1"/>
              </p:cNvSpPr>
              <p:nvPr/>
            </p:nvSpPr>
            <p:spPr bwMode="auto">
              <a:xfrm>
                <a:off x="7637320" y="5283317"/>
                <a:ext cx="304800" cy="60551"/>
              </a:xfrm>
              <a:prstGeom prst="ellipse">
                <a:avLst/>
              </a:prstGeom>
              <a:solidFill>
                <a:srgbClr val="2C5A48"/>
              </a:solidFill>
              <a:ln w="6350">
                <a:noFill/>
                <a:round/>
                <a:headEnd/>
                <a:tailEnd/>
              </a:ln>
              <a:effectLst>
                <a:reflection blurRad="6350" stA="52000" endA="300" endPos="35000" dir="5400000" sy="-100000" algn="bl" rotWithShape="0"/>
              </a:effectLst>
            </p:spPr>
            <p:txBody>
              <a:bodyPr wrap="none" anchor="ctr"/>
              <a:lstStyle/>
              <a:p>
                <a:pPr>
                  <a:defRPr/>
                </a:pPr>
                <a:endParaRPr lang="bg-BG">
                  <a:solidFill>
                    <a:srgbClr val="FFFFFF"/>
                  </a:solidFill>
                  <a:latin typeface="Calibri" pitchFamily="34" charset="0"/>
                  <a:cs typeface="Arial" charset="0"/>
                </a:endParaRPr>
              </a:p>
            </p:txBody>
          </p:sp>
        </p:grpSp>
        <p:cxnSp>
          <p:nvCxnSpPr>
            <p:cNvPr id="77" name="Straight Connector 76"/>
            <p:cNvCxnSpPr/>
            <p:nvPr/>
          </p:nvCxnSpPr>
          <p:spPr>
            <a:xfrm flipH="1" flipV="1">
              <a:off x="4644008" y="3318709"/>
              <a:ext cx="11932" cy="686355"/>
            </a:xfrm>
            <a:prstGeom prst="line">
              <a:avLst/>
            </a:prstGeom>
            <a:ln w="57150">
              <a:solidFill>
                <a:schemeClr val="tx1"/>
              </a:solidFill>
              <a:headEnd type="none" w="med" len="med"/>
              <a:tailEnd type="triangle" w="med" len="med"/>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grpSp>
          <p:nvGrpSpPr>
            <p:cNvPr id="38971" name="Group 53"/>
            <p:cNvGrpSpPr>
              <a:grpSpLocks/>
            </p:cNvGrpSpPr>
            <p:nvPr/>
          </p:nvGrpSpPr>
          <p:grpSpPr bwMode="auto">
            <a:xfrm>
              <a:off x="4139952" y="2636912"/>
              <a:ext cx="908326" cy="619008"/>
              <a:chOff x="7408786" y="5184267"/>
              <a:chExt cx="908326" cy="619008"/>
            </a:xfrm>
          </p:grpSpPr>
          <p:sp>
            <p:nvSpPr>
              <p:cNvPr id="46" name="32-Point Star 45"/>
              <p:cNvSpPr/>
              <p:nvPr/>
            </p:nvSpPr>
            <p:spPr>
              <a:xfrm>
                <a:off x="7408962" y="5298682"/>
                <a:ext cx="879621" cy="504898"/>
              </a:xfrm>
              <a:prstGeom prst="star3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bg-BG">
                  <a:solidFill>
                    <a:srgbClr val="FFFFFF"/>
                  </a:solidFill>
                </a:endParaRPr>
              </a:p>
            </p:txBody>
          </p:sp>
          <p:sp>
            <p:nvSpPr>
              <p:cNvPr id="47" name="Oval 46"/>
              <p:cNvSpPr/>
              <p:nvPr/>
            </p:nvSpPr>
            <p:spPr>
              <a:xfrm>
                <a:off x="7421664" y="5184365"/>
                <a:ext cx="895499" cy="5763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bg-BG">
                  <a:solidFill>
                    <a:srgbClr val="FFFFFF"/>
                  </a:solidFill>
                </a:endParaRPr>
              </a:p>
            </p:txBody>
          </p:sp>
          <p:sp>
            <p:nvSpPr>
              <p:cNvPr id="48" name="Oval 47"/>
              <p:cNvSpPr/>
              <p:nvPr/>
            </p:nvSpPr>
            <p:spPr>
              <a:xfrm>
                <a:off x="7668344" y="5247134"/>
                <a:ext cx="360040" cy="268109"/>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bg-BG">
                  <a:solidFill>
                    <a:srgbClr val="FFFFFF"/>
                  </a:solidFill>
                </a:endParaRPr>
              </a:p>
            </p:txBody>
          </p:sp>
          <p:sp>
            <p:nvSpPr>
              <p:cNvPr id="49" name="Oval 643"/>
              <p:cNvSpPr>
                <a:spLocks noChangeArrowheads="1"/>
              </p:cNvSpPr>
              <p:nvPr/>
            </p:nvSpPr>
            <p:spPr bwMode="auto">
              <a:xfrm>
                <a:off x="7637320" y="5283317"/>
                <a:ext cx="304800" cy="60551"/>
              </a:xfrm>
              <a:prstGeom prst="ellipse">
                <a:avLst/>
              </a:prstGeom>
              <a:solidFill>
                <a:srgbClr val="2C5A48"/>
              </a:solidFill>
              <a:ln w="6350">
                <a:noFill/>
                <a:round/>
                <a:headEnd/>
                <a:tailEnd/>
              </a:ln>
              <a:effectLst>
                <a:reflection blurRad="6350" stA="52000" endA="300" endPos="35000" dir="5400000" sy="-100000" algn="bl" rotWithShape="0"/>
              </a:effectLst>
            </p:spPr>
            <p:txBody>
              <a:bodyPr wrap="none" anchor="ctr"/>
              <a:lstStyle/>
              <a:p>
                <a:pPr>
                  <a:defRPr/>
                </a:pPr>
                <a:endParaRPr lang="bg-BG">
                  <a:solidFill>
                    <a:srgbClr val="FFFFFF"/>
                  </a:solidFill>
                  <a:latin typeface="Calibri" pitchFamily="34" charset="0"/>
                  <a:cs typeface="Arial" charset="0"/>
                </a:endParaRPr>
              </a:p>
            </p:txBody>
          </p:sp>
        </p:grpSp>
        <p:sp>
          <p:nvSpPr>
            <p:cNvPr id="38972" name="Oval 19"/>
            <p:cNvSpPr>
              <a:spLocks noChangeAspect="1" noChangeArrowheads="1"/>
            </p:cNvSpPr>
            <p:nvPr/>
          </p:nvSpPr>
          <p:spPr bwMode="auto">
            <a:xfrm>
              <a:off x="4337497" y="2923601"/>
              <a:ext cx="149578" cy="149570"/>
            </a:xfrm>
            <a:prstGeom prst="ellipse">
              <a:avLst/>
            </a:pr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bg-BG">
                <a:solidFill>
                  <a:srgbClr val="FFFFFF"/>
                </a:solidFill>
                <a:latin typeface="Calibri" pitchFamily="34" charset="0"/>
                <a:cs typeface="Arial" charset="0"/>
              </a:endParaRPr>
            </a:p>
          </p:txBody>
        </p:sp>
        <p:sp>
          <p:nvSpPr>
            <p:cNvPr id="38973" name="Oval 23"/>
            <p:cNvSpPr>
              <a:spLocks noChangeAspect="1" noChangeArrowheads="1"/>
            </p:cNvSpPr>
            <p:nvPr/>
          </p:nvSpPr>
          <p:spPr bwMode="auto">
            <a:xfrm>
              <a:off x="4487634" y="3042324"/>
              <a:ext cx="149578" cy="149570"/>
            </a:xfrm>
            <a:prstGeom prst="ellipse">
              <a:avLst/>
            </a:pr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bg-BG">
                <a:solidFill>
                  <a:srgbClr val="FFFFFF"/>
                </a:solidFill>
                <a:latin typeface="Calibri" pitchFamily="34" charset="0"/>
                <a:cs typeface="Arial" charset="0"/>
              </a:endParaRPr>
            </a:p>
          </p:txBody>
        </p:sp>
        <p:sp>
          <p:nvSpPr>
            <p:cNvPr id="38974" name="Oval 39"/>
            <p:cNvSpPr>
              <a:spLocks noChangeAspect="1" noChangeArrowheads="1"/>
            </p:cNvSpPr>
            <p:nvPr/>
          </p:nvSpPr>
          <p:spPr bwMode="auto">
            <a:xfrm>
              <a:off x="5545611" y="2923220"/>
              <a:ext cx="149578" cy="149570"/>
            </a:xfrm>
            <a:prstGeom prst="ellipse">
              <a:avLst/>
            </a:pr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bg-BG">
                <a:solidFill>
                  <a:srgbClr val="FFFFFF"/>
                </a:solidFill>
                <a:latin typeface="Calibri" pitchFamily="34" charset="0"/>
                <a:cs typeface="Arial" charset="0"/>
              </a:endParaRPr>
            </a:p>
          </p:txBody>
        </p:sp>
        <p:sp>
          <p:nvSpPr>
            <p:cNvPr id="38975" name="Oval 47"/>
            <p:cNvSpPr>
              <a:spLocks noChangeAspect="1" noChangeArrowheads="1"/>
            </p:cNvSpPr>
            <p:nvPr/>
          </p:nvSpPr>
          <p:spPr bwMode="auto">
            <a:xfrm>
              <a:off x="4992873" y="2655811"/>
              <a:ext cx="149578" cy="149570"/>
            </a:xfrm>
            <a:prstGeom prst="ellipse">
              <a:avLst/>
            </a:pr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bg-BG">
                <a:solidFill>
                  <a:srgbClr val="FFFFFF"/>
                </a:solidFill>
                <a:latin typeface="Calibri" pitchFamily="34" charset="0"/>
                <a:cs typeface="Arial" charset="0"/>
              </a:endParaRPr>
            </a:p>
          </p:txBody>
        </p:sp>
        <p:sp>
          <p:nvSpPr>
            <p:cNvPr id="38976" name="Oval 49"/>
            <p:cNvSpPr>
              <a:spLocks noChangeAspect="1" noChangeArrowheads="1"/>
            </p:cNvSpPr>
            <p:nvPr/>
          </p:nvSpPr>
          <p:spPr bwMode="auto">
            <a:xfrm>
              <a:off x="5107534" y="2848816"/>
              <a:ext cx="149578" cy="149570"/>
            </a:xfrm>
            <a:prstGeom prst="ellipse">
              <a:avLst/>
            </a:pr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bg-BG">
                <a:solidFill>
                  <a:srgbClr val="FFFFFF"/>
                </a:solidFill>
                <a:latin typeface="Calibri" pitchFamily="34" charset="0"/>
                <a:cs typeface="Arial" charset="0"/>
              </a:endParaRPr>
            </a:p>
          </p:txBody>
        </p:sp>
        <p:sp>
          <p:nvSpPr>
            <p:cNvPr id="38977" name="Oval 50"/>
            <p:cNvSpPr>
              <a:spLocks noChangeAspect="1" noChangeArrowheads="1"/>
            </p:cNvSpPr>
            <p:nvPr/>
          </p:nvSpPr>
          <p:spPr bwMode="auto">
            <a:xfrm>
              <a:off x="4663730" y="2982638"/>
              <a:ext cx="149578" cy="149570"/>
            </a:xfrm>
            <a:prstGeom prst="ellipse">
              <a:avLst/>
            </a:pr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bg-BG">
                <a:solidFill>
                  <a:srgbClr val="FFFFFF"/>
                </a:solidFill>
                <a:latin typeface="Calibri" pitchFamily="34" charset="0"/>
                <a:cs typeface="Arial" charset="0"/>
              </a:endParaRPr>
            </a:p>
          </p:txBody>
        </p:sp>
        <p:sp>
          <p:nvSpPr>
            <p:cNvPr id="38978" name="Oval 51"/>
            <p:cNvSpPr>
              <a:spLocks noChangeAspect="1" noChangeArrowheads="1"/>
            </p:cNvSpPr>
            <p:nvPr/>
          </p:nvSpPr>
          <p:spPr bwMode="auto">
            <a:xfrm>
              <a:off x="5282395" y="2783263"/>
              <a:ext cx="149578" cy="149570"/>
            </a:xfrm>
            <a:prstGeom prst="ellipse">
              <a:avLst/>
            </a:pr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bg-BG">
                <a:solidFill>
                  <a:srgbClr val="FFFFFF"/>
                </a:solidFill>
                <a:latin typeface="Calibri" pitchFamily="34" charset="0"/>
                <a:cs typeface="Arial" charset="0"/>
              </a:endParaRPr>
            </a:p>
          </p:txBody>
        </p:sp>
        <p:sp>
          <p:nvSpPr>
            <p:cNvPr id="38979" name="Oval 39"/>
            <p:cNvSpPr>
              <a:spLocks noChangeAspect="1" noChangeArrowheads="1"/>
            </p:cNvSpPr>
            <p:nvPr/>
          </p:nvSpPr>
          <p:spPr bwMode="auto">
            <a:xfrm>
              <a:off x="5777600" y="2967539"/>
              <a:ext cx="149578" cy="149570"/>
            </a:xfrm>
            <a:prstGeom prst="ellipse">
              <a:avLst/>
            </a:pr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bg-BG">
                <a:solidFill>
                  <a:srgbClr val="FFFFFF"/>
                </a:solidFill>
                <a:latin typeface="Calibri" pitchFamily="34" charset="0"/>
                <a:cs typeface="Arial" charset="0"/>
              </a:endParaRPr>
            </a:p>
          </p:txBody>
        </p:sp>
        <p:sp>
          <p:nvSpPr>
            <p:cNvPr id="38980" name="Oval 39"/>
            <p:cNvSpPr>
              <a:spLocks noChangeAspect="1" noChangeArrowheads="1"/>
            </p:cNvSpPr>
            <p:nvPr/>
          </p:nvSpPr>
          <p:spPr bwMode="auto">
            <a:xfrm>
              <a:off x="5936675" y="2829249"/>
              <a:ext cx="149578" cy="149570"/>
            </a:xfrm>
            <a:prstGeom prst="ellipse">
              <a:avLst/>
            </a:pr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bg-BG">
                <a:solidFill>
                  <a:srgbClr val="FFFFFF"/>
                </a:solidFill>
                <a:latin typeface="Calibri" pitchFamily="34" charset="0"/>
                <a:cs typeface="Arial" charset="0"/>
              </a:endParaRPr>
            </a:p>
          </p:txBody>
        </p:sp>
        <p:sp>
          <p:nvSpPr>
            <p:cNvPr id="82" name="TextBox 81"/>
            <p:cNvSpPr txBox="1"/>
            <p:nvPr/>
          </p:nvSpPr>
          <p:spPr>
            <a:xfrm>
              <a:off x="3131899" y="5486326"/>
              <a:ext cx="860568" cy="369942"/>
            </a:xfrm>
            <a:prstGeom prst="rect">
              <a:avLst/>
            </a:prstGeom>
            <a:noFill/>
          </p:spPr>
          <p:txBody>
            <a:bodyPr>
              <a:spAutoFit/>
            </a:bodyPr>
            <a:lstStyle/>
            <a:p>
              <a:pPr>
                <a:defRPr/>
              </a:pPr>
              <a:r>
                <a:rPr lang="en-US" dirty="0">
                  <a:solidFill>
                    <a:srgbClr val="000000">
                      <a:lumMod val="75000"/>
                      <a:lumOff val="25000"/>
                    </a:srgbClr>
                  </a:solidFill>
                  <a:latin typeface="Arial Black" pitchFamily="34" charset="0"/>
                  <a:cs typeface="Arial" charset="0"/>
                </a:rPr>
                <a:t>MPO</a:t>
              </a:r>
              <a:endParaRPr lang="bg-BG" dirty="0">
                <a:solidFill>
                  <a:srgbClr val="000000">
                    <a:lumMod val="75000"/>
                    <a:lumOff val="25000"/>
                  </a:srgbClr>
                </a:solidFill>
                <a:latin typeface="Arial Black" pitchFamily="34" charset="0"/>
                <a:cs typeface="Arial" charset="0"/>
              </a:endParaRPr>
            </a:p>
          </p:txBody>
        </p:sp>
        <p:cxnSp>
          <p:nvCxnSpPr>
            <p:cNvPr id="83" name="Straight Connector 82"/>
            <p:cNvCxnSpPr/>
            <p:nvPr/>
          </p:nvCxnSpPr>
          <p:spPr>
            <a:xfrm flipV="1">
              <a:off x="4659642" y="5299879"/>
              <a:ext cx="272398" cy="446614"/>
            </a:xfrm>
            <a:prstGeom prst="line">
              <a:avLst/>
            </a:prstGeom>
            <a:ln w="57150">
              <a:solidFill>
                <a:schemeClr val="tx1"/>
              </a:solidFill>
              <a:headEnd type="none" w="med" len="med"/>
              <a:tailEnd type="triangle" w="med" len="med"/>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86" name="Arc 85"/>
            <p:cNvSpPr/>
            <p:nvPr/>
          </p:nvSpPr>
          <p:spPr bwMode="auto">
            <a:xfrm rot="15163519">
              <a:off x="4593123" y="5783527"/>
              <a:ext cx="1297260" cy="389645"/>
            </a:xfrm>
            <a:prstGeom prst="arc">
              <a:avLst>
                <a:gd name="adj1" fmla="val 3627681"/>
                <a:gd name="adj2" fmla="val 21308876"/>
              </a:avLst>
            </a:prstGeom>
            <a:ln w="57150">
              <a:solidFill>
                <a:schemeClr val="tx1"/>
              </a:solidFill>
              <a:headEnd type="none" w="med" len="med"/>
              <a:tailEnd type="triangle" w="med" len="med"/>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a:lstStyle/>
            <a:p>
              <a:pPr>
                <a:defRPr/>
              </a:pPr>
              <a:endParaRPr lang="bg-BG">
                <a:solidFill>
                  <a:srgbClr val="FFFFFF"/>
                </a:solidFill>
              </a:endParaRPr>
            </a:p>
          </p:txBody>
        </p:sp>
        <p:sp>
          <p:nvSpPr>
            <p:cNvPr id="38986" name="TextBox 86"/>
            <p:cNvSpPr txBox="1">
              <a:spLocks noChangeArrowheads="1"/>
            </p:cNvSpPr>
            <p:nvPr/>
          </p:nvSpPr>
          <p:spPr bwMode="auto">
            <a:xfrm>
              <a:off x="4932038" y="4795232"/>
              <a:ext cx="194421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000">
                  <a:solidFill>
                    <a:srgbClr val="FFFFFF"/>
                  </a:solidFill>
                </a:rPr>
                <a:t>MPO-derived reactive species</a:t>
              </a:r>
              <a:endParaRPr lang="bg-BG" sz="2000">
                <a:solidFill>
                  <a:srgbClr val="FFFFFF"/>
                </a:solidFill>
              </a:endParaRPr>
            </a:p>
          </p:txBody>
        </p:sp>
        <p:sp>
          <p:nvSpPr>
            <p:cNvPr id="88" name="Arc 87"/>
            <p:cNvSpPr/>
            <p:nvPr/>
          </p:nvSpPr>
          <p:spPr bwMode="auto">
            <a:xfrm rot="11575352">
              <a:off x="3671797" y="4558855"/>
              <a:ext cx="2020347" cy="562594"/>
            </a:xfrm>
            <a:prstGeom prst="arc">
              <a:avLst/>
            </a:prstGeom>
            <a:ln w="57150">
              <a:solidFill>
                <a:schemeClr val="tx1"/>
              </a:solidFill>
              <a:headEnd type="none" w="med" len="med"/>
              <a:tailEnd type="triangle" w="med" len="med"/>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a:lstStyle/>
            <a:p>
              <a:pPr>
                <a:defRPr/>
              </a:pPr>
              <a:endParaRPr lang="bg-BG">
                <a:solidFill>
                  <a:srgbClr val="FFFFFF"/>
                </a:solidFill>
              </a:endParaRPr>
            </a:p>
          </p:txBody>
        </p:sp>
        <p:cxnSp>
          <p:nvCxnSpPr>
            <p:cNvPr id="90" name="Straight Connector 89"/>
            <p:cNvCxnSpPr/>
            <p:nvPr/>
          </p:nvCxnSpPr>
          <p:spPr>
            <a:xfrm flipH="1">
              <a:off x="7380312" y="2696199"/>
              <a:ext cx="9543" cy="1742961"/>
            </a:xfrm>
            <a:prstGeom prst="line">
              <a:avLst/>
            </a:prstGeom>
            <a:ln w="57150">
              <a:solidFill>
                <a:schemeClr val="tx1"/>
              </a:solidFill>
              <a:headEnd type="none" w="med" len="med"/>
              <a:tailEnd type="triangle" w="med" len="med"/>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38991" name="TextBox 90"/>
            <p:cNvSpPr txBox="1">
              <a:spLocks noChangeArrowheads="1"/>
            </p:cNvSpPr>
            <p:nvPr/>
          </p:nvSpPr>
          <p:spPr bwMode="auto">
            <a:xfrm>
              <a:off x="7017786" y="4526590"/>
              <a:ext cx="12241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solidFill>
                    <a:srgbClr val="FFFFFF"/>
                  </a:solidFill>
                </a:rPr>
                <a:t>NO</a:t>
              </a:r>
              <a:r>
                <a:rPr lang="en-US" baseline="30000">
                  <a:solidFill>
                    <a:srgbClr val="FFFFFF"/>
                  </a:solidFill>
                </a:rPr>
                <a:t>•</a:t>
              </a:r>
              <a:endParaRPr lang="bg-BG" baseline="30000">
                <a:solidFill>
                  <a:srgbClr val="FFFFFF"/>
                </a:solidFill>
              </a:endParaRPr>
            </a:p>
          </p:txBody>
        </p:sp>
        <p:sp>
          <p:nvSpPr>
            <p:cNvPr id="38992" name="TextBox 91"/>
            <p:cNvSpPr txBox="1">
              <a:spLocks noChangeArrowheads="1"/>
            </p:cNvSpPr>
            <p:nvPr/>
          </p:nvSpPr>
          <p:spPr bwMode="auto">
            <a:xfrm>
              <a:off x="5503132" y="5889466"/>
              <a:ext cx="29573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000">
                  <a:solidFill>
                    <a:srgbClr val="FFFFFF"/>
                  </a:solidFill>
                </a:rPr>
                <a:t>H</a:t>
              </a:r>
              <a:r>
                <a:rPr lang="en-US" sz="2000" baseline="-25000">
                  <a:solidFill>
                    <a:srgbClr val="FFFFFF"/>
                  </a:solidFill>
                </a:rPr>
                <a:t>2</a:t>
              </a:r>
              <a:r>
                <a:rPr lang="en-US" sz="2000">
                  <a:solidFill>
                    <a:srgbClr val="FFFFFF"/>
                  </a:solidFill>
                </a:rPr>
                <a:t>O</a:t>
              </a:r>
              <a:r>
                <a:rPr lang="en-US" sz="2000" baseline="-25000">
                  <a:solidFill>
                    <a:srgbClr val="FFFFFF"/>
                  </a:solidFill>
                </a:rPr>
                <a:t>2</a:t>
              </a:r>
              <a:r>
                <a:rPr lang="en-US" sz="2000">
                  <a:solidFill>
                    <a:srgbClr val="FFFFFF"/>
                  </a:solidFill>
                </a:rPr>
                <a:t> and Cl</a:t>
              </a:r>
              <a:r>
                <a:rPr lang="en-US" sz="2000" baseline="30000">
                  <a:solidFill>
                    <a:srgbClr val="FFFFFF"/>
                  </a:solidFill>
                </a:rPr>
                <a:t>-</a:t>
              </a:r>
              <a:r>
                <a:rPr lang="en-US" sz="2000">
                  <a:solidFill>
                    <a:srgbClr val="FFFFFF"/>
                  </a:solidFill>
                </a:rPr>
                <a:t>, SCN</a:t>
              </a:r>
              <a:r>
                <a:rPr lang="en-US" sz="2000" baseline="30000">
                  <a:solidFill>
                    <a:srgbClr val="FFFFFF"/>
                  </a:solidFill>
                </a:rPr>
                <a:t>-</a:t>
              </a:r>
              <a:r>
                <a:rPr lang="en-US" sz="2000">
                  <a:solidFill>
                    <a:srgbClr val="FFFFFF"/>
                  </a:solidFill>
                </a:rPr>
                <a:t>, or NO</a:t>
              </a:r>
              <a:r>
                <a:rPr lang="en-US" sz="2000" baseline="30000">
                  <a:solidFill>
                    <a:srgbClr val="FFFFFF"/>
                  </a:solidFill>
                </a:rPr>
                <a:t>•</a:t>
              </a:r>
              <a:endParaRPr lang="bg-BG" sz="2000" baseline="30000">
                <a:solidFill>
                  <a:srgbClr val="FFFFFF"/>
                </a:solidFill>
              </a:endParaRPr>
            </a:p>
            <a:p>
              <a:pPr eaLnBrk="1" hangingPunct="1"/>
              <a:endParaRPr lang="bg-BG" sz="2000">
                <a:solidFill>
                  <a:srgbClr val="FFFFFF"/>
                </a:solidFill>
              </a:endParaRPr>
            </a:p>
          </p:txBody>
        </p:sp>
        <p:sp>
          <p:nvSpPr>
            <p:cNvPr id="38993" name="TextBox 92"/>
            <p:cNvSpPr txBox="1">
              <a:spLocks noChangeArrowheads="1"/>
            </p:cNvSpPr>
            <p:nvPr/>
          </p:nvSpPr>
          <p:spPr bwMode="auto">
            <a:xfrm>
              <a:off x="4756047" y="3367624"/>
              <a:ext cx="160333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000">
                  <a:solidFill>
                    <a:srgbClr val="FFFFFF"/>
                  </a:solidFill>
                </a:rPr>
                <a:t>Foam cells</a:t>
              </a:r>
              <a:endParaRPr lang="bg-BG" sz="2000">
                <a:solidFill>
                  <a:srgbClr val="FFFFFF"/>
                </a:solidFill>
              </a:endParaRPr>
            </a:p>
          </p:txBody>
        </p:sp>
        <p:sp>
          <p:nvSpPr>
            <p:cNvPr id="38994" name="TextBox 94"/>
            <p:cNvSpPr txBox="1">
              <a:spLocks noChangeArrowheads="1"/>
            </p:cNvSpPr>
            <p:nvPr/>
          </p:nvSpPr>
          <p:spPr bwMode="auto">
            <a:xfrm>
              <a:off x="3635896" y="3861048"/>
              <a:ext cx="122413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000">
                  <a:solidFill>
                    <a:srgbClr val="FFFFFF"/>
                  </a:solidFill>
                </a:rPr>
                <a:t>oxLDL</a:t>
              </a:r>
              <a:endParaRPr lang="bg-BG" sz="2000">
                <a:solidFill>
                  <a:srgbClr val="FFFFFF"/>
                </a:solidFill>
              </a:endParaRPr>
            </a:p>
          </p:txBody>
        </p:sp>
        <p:cxnSp>
          <p:nvCxnSpPr>
            <p:cNvPr id="84" name="Straight Connector 83"/>
            <p:cNvCxnSpPr/>
            <p:nvPr/>
          </p:nvCxnSpPr>
          <p:spPr>
            <a:xfrm>
              <a:off x="7389855" y="4895922"/>
              <a:ext cx="638530" cy="1034722"/>
            </a:xfrm>
            <a:prstGeom prst="line">
              <a:avLst/>
            </a:prstGeom>
            <a:ln w="57150">
              <a:solidFill>
                <a:schemeClr val="tx1"/>
              </a:solidFill>
              <a:headEnd type="none" w="med" len="med"/>
              <a:tailEnd type="triangle" w="med" len="med"/>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87" name="TextBox 25"/>
            <p:cNvSpPr txBox="1">
              <a:spLocks noChangeArrowheads="1"/>
            </p:cNvSpPr>
            <p:nvPr/>
          </p:nvSpPr>
          <p:spPr bwMode="auto">
            <a:xfrm>
              <a:off x="1911460" y="6233592"/>
              <a:ext cx="1603335" cy="400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000" dirty="0" smtClean="0">
                  <a:solidFill>
                    <a:srgbClr val="FFFFFF"/>
                  </a:solidFill>
                </a:rPr>
                <a:t>Macrophage</a:t>
              </a:r>
              <a:endParaRPr lang="bg-BG" sz="2000" dirty="0">
                <a:solidFill>
                  <a:srgbClr val="FFFFFF"/>
                </a:solidFill>
              </a:endParaRPr>
            </a:p>
          </p:txBody>
        </p:sp>
      </p:grpSp>
    </p:spTree>
    <p:extLst>
      <p:ext uri="{BB962C8B-B14F-4D97-AF65-F5344CB8AC3E}">
        <p14:creationId xmlns:p14="http://schemas.microsoft.com/office/powerpoint/2010/main" val="17037119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repeatCount="indefinite" fill="remove" grpId="0" nodeType="afterEffect">
                                  <p:stCondLst>
                                    <p:cond delay="0"/>
                                  </p:stCondLst>
                                  <p:childTnLst>
                                    <p:animClr clrSpc="rgb" dir="cw">
                                      <p:cBhvr override="childStyle">
                                        <p:cTn id="6" dur="250" autoRev="1" fill="remove"/>
                                        <p:tgtEl>
                                          <p:spTgt spid="517"/>
                                        </p:tgtEl>
                                        <p:attrNameLst>
                                          <p:attrName>style.color</p:attrName>
                                        </p:attrNameLst>
                                      </p:cBhvr>
                                      <p:to>
                                        <a:schemeClr val="bg1"/>
                                      </p:to>
                                    </p:animClr>
                                    <p:animClr clrSpc="rgb" dir="cw">
                                      <p:cBhvr>
                                        <p:cTn id="7" dur="250" autoRev="1" fill="remove"/>
                                        <p:tgtEl>
                                          <p:spTgt spid="517"/>
                                        </p:tgtEl>
                                        <p:attrNameLst>
                                          <p:attrName>fillcolor</p:attrName>
                                        </p:attrNameLst>
                                      </p:cBhvr>
                                      <p:to>
                                        <a:schemeClr val="bg1"/>
                                      </p:to>
                                    </p:animClr>
                                    <p:set>
                                      <p:cBhvr>
                                        <p:cTn id="8" dur="250" autoRev="1" fill="remove"/>
                                        <p:tgtEl>
                                          <p:spTgt spid="517"/>
                                        </p:tgtEl>
                                        <p:attrNameLst>
                                          <p:attrName>fill.type</p:attrName>
                                        </p:attrNameLst>
                                      </p:cBhvr>
                                      <p:to>
                                        <p:strVal val="solid"/>
                                      </p:to>
                                    </p:set>
                                    <p:set>
                                      <p:cBhvr>
                                        <p:cTn id="9" dur="250" autoRev="1" fill="remove"/>
                                        <p:tgtEl>
                                          <p:spTgt spid="517"/>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7"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5576" y="0"/>
            <a:ext cx="7632848" cy="504056"/>
          </a:xfrm>
          <a:prstGeom prst="rect">
            <a:avLst/>
          </a:prstGeom>
          <a:solidFill>
            <a:srgbClr val="FF0000"/>
          </a:solidFill>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bg-BG"/>
          </a:p>
        </p:txBody>
      </p:sp>
      <p:sp>
        <p:nvSpPr>
          <p:cNvPr id="77826" name="Rectangle 2"/>
          <p:cNvSpPr>
            <a:spLocks noGrp="1" noRot="1" noChangeArrowheads="1"/>
          </p:cNvSpPr>
          <p:nvPr>
            <p:ph type="title"/>
          </p:nvPr>
        </p:nvSpPr>
        <p:spPr>
          <a:xfrm>
            <a:off x="457200" y="-315913"/>
            <a:ext cx="8229600" cy="1143001"/>
          </a:xfrm>
        </p:spPr>
        <p:txBody>
          <a:bodyPr/>
          <a:lstStyle/>
          <a:p>
            <a:pPr eaLnBrk="1" hangingPunct="1">
              <a:defRPr/>
            </a:pPr>
            <a:r>
              <a:rPr lang="en-US" sz="3600" dirty="0" smtClean="0">
                <a:solidFill>
                  <a:schemeClr val="tx1"/>
                </a:solidFill>
              </a:rPr>
              <a:t>Damage to Brain and Nervous System</a:t>
            </a:r>
            <a:endParaRPr lang="bg-BG" sz="3600" dirty="0" smtClean="0">
              <a:solidFill>
                <a:schemeClr val="tx1"/>
              </a:solidFill>
            </a:endParaRPr>
          </a:p>
        </p:txBody>
      </p:sp>
      <p:sp>
        <p:nvSpPr>
          <p:cNvPr id="77827" name="Rectangle 3"/>
          <p:cNvSpPr>
            <a:spLocks noGrp="1" noChangeArrowheads="1"/>
          </p:cNvSpPr>
          <p:nvPr>
            <p:ph type="body" idx="1"/>
          </p:nvPr>
        </p:nvSpPr>
        <p:spPr>
          <a:xfrm>
            <a:off x="468313" y="548680"/>
            <a:ext cx="8352159" cy="6237287"/>
          </a:xfrm>
        </p:spPr>
        <p:txBody>
          <a:bodyPr/>
          <a:lstStyle/>
          <a:p>
            <a:pPr marL="0" indent="0" eaLnBrk="1" hangingPunct="1">
              <a:lnSpc>
                <a:spcPct val="90000"/>
              </a:lnSpc>
              <a:buFont typeface="Wingdings" pitchFamily="2" charset="2"/>
              <a:buNone/>
              <a:defRPr/>
            </a:pPr>
            <a:r>
              <a:rPr lang="en-US" sz="2600" dirty="0" smtClean="0">
                <a:latin typeface="Times New Roman" pitchFamily="18" charset="0"/>
              </a:rPr>
              <a:t>        The consequences of ischemic damage to the brain (stroke) and traumatic injury to the brain or spinal cord are major clinical problems. Free-radical reactions are considered to enhance the effects of the initial tissue insult. </a:t>
            </a:r>
          </a:p>
          <a:p>
            <a:pPr marL="0" indent="627063" eaLnBrk="1" hangingPunct="1">
              <a:lnSpc>
                <a:spcPct val="90000"/>
              </a:lnSpc>
              <a:spcBef>
                <a:spcPts val="1200"/>
              </a:spcBef>
              <a:spcAft>
                <a:spcPts val="1200"/>
              </a:spcAft>
              <a:buFont typeface="Wingdings" pitchFamily="2" charset="2"/>
              <a:buNone/>
              <a:defRPr/>
            </a:pPr>
            <a:r>
              <a:rPr lang="en-US" sz="2600" dirty="0" smtClean="0">
                <a:latin typeface="Times New Roman" pitchFamily="18" charset="0"/>
              </a:rPr>
              <a:t>It was shown many years ago that when brain tissue is ground up in a buffer solution, the resulting homogenate undergoes peroxidation at an exceptionally rapid rate. Trauma or ischemia might be thought of as essentially causing a partial "</a:t>
            </a:r>
            <a:r>
              <a:rPr lang="en-US" sz="2600" dirty="0" smtClean="0">
                <a:solidFill>
                  <a:srgbClr val="FFFF00"/>
                </a:solidFill>
                <a:latin typeface="Times New Roman" pitchFamily="18" charset="0"/>
              </a:rPr>
              <a:t>homogenization</a:t>
            </a:r>
            <a:r>
              <a:rPr lang="en-US" sz="2600" dirty="0" smtClean="0">
                <a:latin typeface="Times New Roman" pitchFamily="18" charset="0"/>
              </a:rPr>
              <a:t>" of the tissue by destroying cellular integrity. </a:t>
            </a:r>
          </a:p>
          <a:p>
            <a:pPr marL="0" indent="627063" eaLnBrk="1" hangingPunct="1">
              <a:lnSpc>
                <a:spcPct val="90000"/>
              </a:lnSpc>
              <a:spcBef>
                <a:spcPts val="1200"/>
              </a:spcBef>
              <a:spcAft>
                <a:spcPts val="1200"/>
              </a:spcAft>
              <a:buFont typeface="Wingdings" pitchFamily="2" charset="2"/>
              <a:buNone/>
              <a:defRPr/>
            </a:pPr>
            <a:r>
              <a:rPr lang="en-US" sz="2600" dirty="0" smtClean="0">
                <a:latin typeface="Times New Roman" pitchFamily="18" charset="0"/>
              </a:rPr>
              <a:t>The brain and spinal cord may be prone to oxidative stress for several reasons:</a:t>
            </a:r>
          </a:p>
          <a:p>
            <a:pPr marL="609600" indent="-609600" eaLnBrk="1" hangingPunct="1">
              <a:lnSpc>
                <a:spcPct val="90000"/>
              </a:lnSpc>
              <a:spcBef>
                <a:spcPts val="600"/>
              </a:spcBef>
              <a:defRPr/>
            </a:pPr>
            <a:r>
              <a:rPr lang="en-US" sz="2600" dirty="0" smtClean="0">
                <a:latin typeface="Times New Roman" pitchFamily="18" charset="0"/>
              </a:rPr>
              <a:t>The membrane lipids are rich in PUFA side chains.</a:t>
            </a:r>
          </a:p>
          <a:p>
            <a:pPr marL="609600" indent="-609600" eaLnBrk="1" hangingPunct="1">
              <a:lnSpc>
                <a:spcPct val="90000"/>
              </a:lnSpc>
              <a:defRPr/>
            </a:pPr>
            <a:r>
              <a:rPr lang="en-US" sz="2600" dirty="0" smtClean="0">
                <a:latin typeface="Times New Roman" pitchFamily="18" charset="0"/>
              </a:rPr>
              <a:t>Activities of antioxidant defense systems in the brain are only moderate.</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p:cNvSpPr>
            <a:spLocks noGrp="1" noChangeArrowheads="1"/>
          </p:cNvSpPr>
          <p:nvPr>
            <p:ph type="body" idx="1"/>
          </p:nvPr>
        </p:nvSpPr>
        <p:spPr>
          <a:xfrm>
            <a:off x="250825" y="44450"/>
            <a:ext cx="8569325" cy="6813550"/>
          </a:xfrm>
        </p:spPr>
        <p:txBody>
          <a:bodyPr/>
          <a:lstStyle/>
          <a:p>
            <a:pPr marL="609600" indent="-609600" eaLnBrk="1" hangingPunct="1">
              <a:lnSpc>
                <a:spcPct val="90000"/>
              </a:lnSpc>
              <a:defRPr/>
            </a:pPr>
            <a:r>
              <a:rPr lang="en-US" sz="2600" dirty="0">
                <a:latin typeface="Times New Roman" pitchFamily="18" charset="0"/>
              </a:rPr>
              <a:t>Several areas of the brain are rich in intracellular iron, which is easily released by cell </a:t>
            </a:r>
            <a:r>
              <a:rPr lang="en-US" sz="2600" dirty="0" smtClean="0">
                <a:latin typeface="Times New Roman" pitchFamily="18" charset="0"/>
              </a:rPr>
              <a:t>injury.</a:t>
            </a:r>
          </a:p>
          <a:p>
            <a:pPr marL="627063" indent="0" eaLnBrk="1" hangingPunct="1">
              <a:lnSpc>
                <a:spcPct val="90000"/>
              </a:lnSpc>
              <a:buNone/>
              <a:defRPr/>
            </a:pPr>
            <a:r>
              <a:rPr lang="en-US" sz="2600" dirty="0" smtClean="0">
                <a:latin typeface="Times New Roman" pitchFamily="18" charset="0"/>
              </a:rPr>
              <a:t>Peroxidation </a:t>
            </a:r>
            <a:r>
              <a:rPr lang="en-US" sz="2600" dirty="0">
                <a:latin typeface="Times New Roman" pitchFamily="18" charset="0"/>
              </a:rPr>
              <a:t>of brain homogenates is almost completely inhibited by chelating agents, such as </a:t>
            </a:r>
            <a:r>
              <a:rPr lang="en-US" sz="2600" dirty="0" err="1">
                <a:latin typeface="Times New Roman" pitchFamily="18" charset="0"/>
              </a:rPr>
              <a:t>desferrioxamine</a:t>
            </a:r>
            <a:r>
              <a:rPr lang="en-US" sz="2600" dirty="0">
                <a:latin typeface="Times New Roman" pitchFamily="18" charset="0"/>
              </a:rPr>
              <a:t>, that bind iron ions and prevent them from accelerating free-radical reactions.</a:t>
            </a:r>
          </a:p>
          <a:p>
            <a:pPr marL="609600" indent="-609600" eaLnBrk="1" hangingPunct="1">
              <a:lnSpc>
                <a:spcPct val="90000"/>
              </a:lnSpc>
              <a:spcBef>
                <a:spcPts val="3000"/>
              </a:spcBef>
              <a:defRPr/>
            </a:pPr>
            <a:r>
              <a:rPr lang="en-US" sz="2600" dirty="0">
                <a:latin typeface="Times New Roman" pitchFamily="18" charset="0"/>
              </a:rPr>
              <a:t>Cerebrospinal fluid, unlike plasma, contains very little transferrin and therefore cannot easily bind released </a:t>
            </a:r>
            <a:r>
              <a:rPr lang="en-US" sz="2600" dirty="0" smtClean="0">
                <a:latin typeface="Times New Roman" pitchFamily="18" charset="0"/>
              </a:rPr>
              <a:t>iron.</a:t>
            </a:r>
            <a:endParaRPr lang="en-US" sz="2600" dirty="0">
              <a:latin typeface="Times New Roman" pitchFamily="18" charset="0"/>
            </a:endParaRPr>
          </a:p>
          <a:p>
            <a:pPr marL="609600" indent="-609600" eaLnBrk="1" hangingPunct="1">
              <a:lnSpc>
                <a:spcPct val="90000"/>
              </a:lnSpc>
              <a:spcBef>
                <a:spcPts val="3000"/>
              </a:spcBef>
              <a:defRPr/>
            </a:pPr>
            <a:r>
              <a:rPr lang="en-US" sz="2600" dirty="0">
                <a:latin typeface="Times New Roman" pitchFamily="18" charset="0"/>
              </a:rPr>
              <a:t>The nervous system is rich in epinephrine, norepinephrine, and dopamine, all of which react with oxygen to form superoxide, and iron ions accelerate these oxidations.</a:t>
            </a:r>
          </a:p>
          <a:p>
            <a:pPr marL="177800" indent="-177800" eaLnBrk="1" hangingPunct="1">
              <a:lnSpc>
                <a:spcPct val="90000"/>
              </a:lnSpc>
              <a:spcBef>
                <a:spcPts val="3000"/>
              </a:spcBef>
              <a:buFont typeface="Wingdings" pitchFamily="2" charset="2"/>
              <a:buNone/>
              <a:defRPr/>
            </a:pPr>
            <a:r>
              <a:rPr lang="en-US" sz="2600" dirty="0">
                <a:latin typeface="Times New Roman" pitchFamily="18" charset="0"/>
              </a:rPr>
              <a:t>       Thus, ischemic or traumatic injury to the brain and spinal cord may lead to an acceleration of free-radical reactions that could spread the damage into surrounding areas and thereby worsen its consequences. </a:t>
            </a:r>
            <a:endParaRPr lang="bg-BG" sz="2600" dirty="0">
              <a:latin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250825" y="188913"/>
            <a:ext cx="8642350" cy="606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lr>
                <a:schemeClr val="hlink"/>
              </a:buClr>
              <a:buSzPct val="70000"/>
              <a:buFont typeface="Wingdings" pitchFamily="2" charset="2"/>
              <a:buChar char="n"/>
              <a:defRPr sz="3200">
                <a:solidFill>
                  <a:schemeClr val="tx1"/>
                </a:solidFill>
                <a:latin typeface="Garamond" pitchFamily="18" charset="0"/>
              </a:defRPr>
            </a:lvl1pPr>
            <a:lvl2pPr marL="742950" indent="-285750" eaLnBrk="0" hangingPunct="0">
              <a:spcBef>
                <a:spcPct val="20000"/>
              </a:spcBef>
              <a:buClr>
                <a:schemeClr val="accent2"/>
              </a:buClr>
              <a:buSzPct val="70000"/>
              <a:buFont typeface="Wingdings" pitchFamily="2" charset="2"/>
              <a:buChar char="n"/>
              <a:defRPr sz="2800">
                <a:solidFill>
                  <a:schemeClr val="tx1"/>
                </a:solidFill>
                <a:latin typeface="Garamond" pitchFamily="18" charset="0"/>
              </a:defRPr>
            </a:lvl2pPr>
            <a:lvl3pPr marL="1143000" indent="-228600" eaLnBrk="0" hangingPunct="0">
              <a:spcBef>
                <a:spcPct val="20000"/>
              </a:spcBef>
              <a:buClr>
                <a:schemeClr val="tx2"/>
              </a:buClr>
              <a:buSzPct val="70000"/>
              <a:buFont typeface="Wingdings" pitchFamily="2" charset="2"/>
              <a:buChar char="n"/>
              <a:defRPr sz="2400">
                <a:solidFill>
                  <a:schemeClr val="tx1"/>
                </a:solidFill>
                <a:latin typeface="Garamond" pitchFamily="18" charset="0"/>
              </a:defRPr>
            </a:lvl3pPr>
            <a:lvl4pPr marL="1600200" indent="-228600" eaLnBrk="0" hangingPunct="0">
              <a:spcBef>
                <a:spcPct val="20000"/>
              </a:spcBef>
              <a:buClr>
                <a:schemeClr val="accent2"/>
              </a:buClr>
              <a:buSzPct val="70000"/>
              <a:buFont typeface="Wingdings" pitchFamily="2" charset="2"/>
              <a:buChar char="n"/>
              <a:defRPr sz="2000">
                <a:solidFill>
                  <a:schemeClr val="tx1"/>
                </a:solidFill>
                <a:latin typeface="Garamond" pitchFamily="18"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Garamond" pitchFamily="18"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defRPr>
            </a:lvl9pPr>
          </a:lstStyle>
          <a:p>
            <a:pPr eaLnBrk="1" hangingPunct="1">
              <a:spcBef>
                <a:spcPts val="3000"/>
              </a:spcBef>
              <a:buClrTx/>
              <a:buSzTx/>
              <a:buFontTx/>
              <a:buNone/>
            </a:pPr>
            <a:r>
              <a:rPr lang="en-US" altLang="bg-BG" sz="2600" b="1" i="1" dirty="0">
                <a:solidFill>
                  <a:srgbClr val="FFFF00"/>
                </a:solidFill>
                <a:latin typeface="Times New Roman" pitchFamily="18" charset="0"/>
              </a:rPr>
              <a:t>Metal overload: </a:t>
            </a:r>
            <a:r>
              <a:rPr lang="en-US" altLang="bg-BG" sz="2600" dirty="0">
                <a:latin typeface="Times New Roman" pitchFamily="18" charset="0"/>
              </a:rPr>
              <a:t>Hemochromatosis, thalassemia, </a:t>
            </a:r>
            <a:r>
              <a:rPr lang="en-US" altLang="bg-BG" sz="2600" dirty="0" smtClean="0">
                <a:latin typeface="Times New Roman" pitchFamily="18" charset="0"/>
              </a:rPr>
              <a:t>chemotherapy </a:t>
            </a:r>
            <a:r>
              <a:rPr lang="en-US" altLang="bg-BG" sz="2600" dirty="0">
                <a:latin typeface="Times New Roman" pitchFamily="18" charset="0"/>
              </a:rPr>
              <a:t>for </a:t>
            </a:r>
            <a:r>
              <a:rPr lang="en-US" altLang="bg-BG" sz="2600" dirty="0" err="1">
                <a:latin typeface="Times New Roman" pitchFamily="18" charset="0"/>
              </a:rPr>
              <a:t>leukemias</a:t>
            </a:r>
            <a:r>
              <a:rPr lang="en-US" altLang="bg-BG" sz="2600" dirty="0">
                <a:latin typeface="Times New Roman" pitchFamily="18" charset="0"/>
              </a:rPr>
              <a:t>, fulminant hepatic failure, Wilson's disease, alcohol-induced iron overload, nickel-induced carcinogenesis, lead </a:t>
            </a:r>
            <a:r>
              <a:rPr lang="en-US" altLang="bg-BG" sz="2600" dirty="0" smtClean="0">
                <a:latin typeface="Times New Roman" pitchFamily="18" charset="0"/>
              </a:rPr>
              <a:t>poisoning</a:t>
            </a:r>
            <a:endParaRPr lang="en-US" altLang="bg-BG" sz="2600" b="1" i="1" dirty="0">
              <a:latin typeface="Times New Roman" pitchFamily="18" charset="0"/>
            </a:endParaRPr>
          </a:p>
          <a:p>
            <a:pPr eaLnBrk="1" hangingPunct="1">
              <a:spcBef>
                <a:spcPts val="3000"/>
              </a:spcBef>
              <a:buClrTx/>
              <a:buSzTx/>
              <a:buFontTx/>
              <a:buNone/>
            </a:pPr>
            <a:r>
              <a:rPr lang="en-US" altLang="bg-BG" sz="2600" b="1" i="1" dirty="0">
                <a:solidFill>
                  <a:srgbClr val="FFFF00"/>
                </a:solidFill>
                <a:latin typeface="Times New Roman" pitchFamily="18" charset="0"/>
              </a:rPr>
              <a:t>Toxins: </a:t>
            </a:r>
            <a:r>
              <a:rPr lang="en-US" altLang="bg-BG" sz="2600" dirty="0">
                <a:latin typeface="Times New Roman" pitchFamily="18" charset="0"/>
              </a:rPr>
              <a:t>Hemolytic drugs, lead, </a:t>
            </a:r>
            <a:r>
              <a:rPr lang="en-US" altLang="bg-BG" sz="2600" dirty="0" err="1">
                <a:latin typeface="Times New Roman" pitchFamily="18" charset="0"/>
              </a:rPr>
              <a:t>halogented</a:t>
            </a:r>
            <a:r>
              <a:rPr lang="en-US" altLang="bg-BG" sz="2600" dirty="0">
                <a:latin typeface="Times New Roman" pitchFamily="18" charset="0"/>
              </a:rPr>
              <a:t> hydrocarbons, ozone, oxides of nitrogen, asbestos, other mineral dusts, sulfur dioxide, </a:t>
            </a:r>
            <a:r>
              <a:rPr lang="en-US" altLang="bg-BG" sz="2600" dirty="0" err="1">
                <a:latin typeface="Times New Roman" pitchFamily="18" charset="0"/>
              </a:rPr>
              <a:t>paraquat</a:t>
            </a:r>
            <a:r>
              <a:rPr lang="en-US" altLang="bg-BG" sz="2600" dirty="0">
                <a:latin typeface="Times New Roman" pitchFamily="18" charset="0"/>
              </a:rPr>
              <a:t>, aluminum, cigarette smoke, </a:t>
            </a:r>
            <a:r>
              <a:rPr lang="en-US" altLang="bg-BG" sz="2600" dirty="0" err="1">
                <a:latin typeface="Times New Roman" pitchFamily="18" charset="0"/>
              </a:rPr>
              <a:t>diabetogenic</a:t>
            </a:r>
            <a:r>
              <a:rPr lang="en-US" altLang="bg-BG" sz="2600" dirty="0">
                <a:latin typeface="Times New Roman" pitchFamily="18" charset="0"/>
              </a:rPr>
              <a:t> drugs, fava beans (hemolytic agents), </a:t>
            </a:r>
            <a:r>
              <a:rPr lang="en-US" altLang="bg-BG" sz="2600" dirty="0" err="1">
                <a:latin typeface="Times New Roman" pitchFamily="18" charset="0"/>
              </a:rPr>
              <a:t>anthracycltnes</a:t>
            </a:r>
            <a:r>
              <a:rPr lang="en-US" altLang="bg-BG" sz="2600" dirty="0">
                <a:latin typeface="Times New Roman" pitchFamily="18" charset="0"/>
              </a:rPr>
              <a:t> (cardiotoxicity), heavy metals (nephrotoxicity), photosensitizing drugs, contact </a:t>
            </a:r>
            <a:r>
              <a:rPr lang="en-US" altLang="bg-BG" sz="2600" dirty="0" smtClean="0">
                <a:latin typeface="Times New Roman" pitchFamily="18" charset="0"/>
              </a:rPr>
              <a:t>dermatitis</a:t>
            </a:r>
            <a:endParaRPr lang="en-US" altLang="bg-BG" sz="2600" b="1" dirty="0">
              <a:latin typeface="Times New Roman" pitchFamily="18" charset="0"/>
            </a:endParaRPr>
          </a:p>
          <a:p>
            <a:pPr eaLnBrk="1" hangingPunct="1">
              <a:spcBef>
                <a:spcPts val="3000"/>
              </a:spcBef>
              <a:buClrTx/>
              <a:buSzTx/>
              <a:buFontTx/>
              <a:buNone/>
            </a:pPr>
            <a:r>
              <a:rPr lang="en-US" altLang="bg-BG" sz="2600" b="1" i="1" dirty="0">
                <a:solidFill>
                  <a:srgbClr val="FFFF00"/>
                </a:solidFill>
                <a:latin typeface="Times New Roman" pitchFamily="18" charset="0"/>
              </a:rPr>
              <a:t>Eye disorders: </a:t>
            </a:r>
            <a:r>
              <a:rPr lang="en-US" altLang="bg-BG" sz="2600" dirty="0">
                <a:latin typeface="Times New Roman" pitchFamily="18" charset="0"/>
              </a:rPr>
              <a:t>Cataract development, deterioration after ocular hemorrhage, photochemical retinal damage, retinopathy of prematurity (</a:t>
            </a:r>
            <a:r>
              <a:rPr lang="en-US" altLang="bg-BG" sz="2600" dirty="0" err="1">
                <a:latin typeface="Times New Roman" pitchFamily="18" charset="0"/>
              </a:rPr>
              <a:t>retrolental</a:t>
            </a:r>
            <a:r>
              <a:rPr lang="en-US" altLang="bg-BG" sz="2600" dirty="0">
                <a:latin typeface="Times New Roman" pitchFamily="18" charset="0"/>
              </a:rPr>
              <a:t> fibroplasia</a:t>
            </a:r>
            <a:r>
              <a:rPr lang="en-US" altLang="bg-BG" sz="2600" dirty="0" smtClean="0">
                <a:latin typeface="Times New Roman" pitchFamily="18" charset="0"/>
              </a:rPr>
              <a:t>)</a:t>
            </a:r>
            <a:endParaRPr lang="en-US" altLang="bg-BG" sz="2600" b="1" i="1" dirty="0">
              <a:latin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body" idx="1"/>
          </p:nvPr>
        </p:nvSpPr>
        <p:spPr>
          <a:xfrm>
            <a:off x="250825" y="333375"/>
            <a:ext cx="8642350" cy="6408738"/>
          </a:xfrm>
        </p:spPr>
        <p:txBody>
          <a:bodyPr/>
          <a:lstStyle/>
          <a:p>
            <a:pPr marL="0" indent="0" eaLnBrk="1" hangingPunct="1">
              <a:lnSpc>
                <a:spcPct val="80000"/>
              </a:lnSpc>
              <a:spcBef>
                <a:spcPts val="600"/>
              </a:spcBef>
              <a:buFont typeface="Wingdings" pitchFamily="2" charset="2"/>
              <a:buNone/>
              <a:defRPr/>
            </a:pPr>
            <a:r>
              <a:rPr lang="en-US" sz="2600" dirty="0" smtClean="0">
                <a:latin typeface="Times New Roman" pitchFamily="18" charset="0"/>
              </a:rPr>
              <a:t>E.g., peroxidation of brain lipids can destroy the function of receptors. </a:t>
            </a:r>
          </a:p>
          <a:p>
            <a:pPr marL="0" indent="355600" eaLnBrk="1" hangingPunct="1">
              <a:lnSpc>
                <a:spcPct val="80000"/>
              </a:lnSpc>
              <a:spcBef>
                <a:spcPts val="1800"/>
              </a:spcBef>
              <a:buFont typeface="Wingdings" pitchFamily="2" charset="2"/>
              <a:buNone/>
              <a:defRPr/>
            </a:pPr>
            <a:r>
              <a:rPr lang="en-US" sz="2600" dirty="0" smtClean="0">
                <a:latin typeface="Times New Roman" pitchFamily="18" charset="0"/>
              </a:rPr>
              <a:t>Pretreatment of animals with α-</a:t>
            </a:r>
            <a:r>
              <a:rPr lang="en-US" sz="2600" dirty="0" err="1" smtClean="0">
                <a:latin typeface="Times New Roman" pitchFamily="18" charset="0"/>
              </a:rPr>
              <a:t>tocopherol</a:t>
            </a:r>
            <a:r>
              <a:rPr lang="en-US" sz="2600" dirty="0" smtClean="0">
                <a:latin typeface="Times New Roman" pitchFamily="18" charset="0"/>
              </a:rPr>
              <a:t> to raise tissue levels of this antioxidant has been reported to lessen secondary damage after ischemic or traumatic injury to the brain and spinal cord. However, since it takes weeks to raise levels of α -</a:t>
            </a:r>
            <a:r>
              <a:rPr lang="en-US" sz="2600" dirty="0" err="1" smtClean="0">
                <a:latin typeface="Times New Roman" pitchFamily="18" charset="0"/>
              </a:rPr>
              <a:t>tocopherol</a:t>
            </a:r>
            <a:r>
              <a:rPr lang="en-US" sz="2600" dirty="0" smtClean="0">
                <a:latin typeface="Times New Roman" pitchFamily="18" charset="0"/>
              </a:rPr>
              <a:t> in the nervous system, giving it after the injury has taken place, is useless. </a:t>
            </a:r>
          </a:p>
          <a:p>
            <a:pPr marL="0" indent="355600" eaLnBrk="1" hangingPunct="1">
              <a:lnSpc>
                <a:spcPct val="80000"/>
              </a:lnSpc>
              <a:spcBef>
                <a:spcPts val="1800"/>
              </a:spcBef>
              <a:buFont typeface="Wingdings" pitchFamily="2" charset="2"/>
              <a:buNone/>
              <a:defRPr/>
            </a:pPr>
            <a:r>
              <a:rPr lang="en-US" sz="2600" dirty="0" smtClean="0">
                <a:latin typeface="Times New Roman" pitchFamily="18" charset="0"/>
              </a:rPr>
              <a:t>Perhaps other chain-breaking antioxidants could be used, </a:t>
            </a:r>
            <a:r>
              <a:rPr lang="en-US" sz="2600" dirty="0" smtClean="0">
                <a:solidFill>
                  <a:srgbClr val="FFFF00"/>
                </a:solidFill>
                <a:latin typeface="Times New Roman" pitchFamily="18" charset="0"/>
              </a:rPr>
              <a:t>if they could cross the blood-brain barrier</a:t>
            </a:r>
            <a:r>
              <a:rPr lang="en-US" sz="2600" dirty="0" smtClean="0">
                <a:latin typeface="Times New Roman" pitchFamily="18" charset="0"/>
              </a:rPr>
              <a:t>. </a:t>
            </a:r>
          </a:p>
          <a:p>
            <a:pPr marL="0" indent="355600" eaLnBrk="1" hangingPunct="1">
              <a:lnSpc>
                <a:spcPct val="80000"/>
              </a:lnSpc>
              <a:spcBef>
                <a:spcPts val="1800"/>
              </a:spcBef>
              <a:buFont typeface="Wingdings" pitchFamily="2" charset="2"/>
              <a:buNone/>
              <a:defRPr/>
            </a:pPr>
            <a:r>
              <a:rPr lang="en-US" sz="2600" dirty="0" smtClean="0">
                <a:latin typeface="Times New Roman" pitchFamily="18" charset="0"/>
              </a:rPr>
              <a:t>Iron-chelating agents might prevent iron-dependent free-radical reactions, but again they would need to cross the blood-brain barrier. For example, </a:t>
            </a:r>
            <a:r>
              <a:rPr lang="en-US" sz="2600" dirty="0" err="1" smtClean="0">
                <a:latin typeface="Times New Roman" pitchFamily="18" charset="0"/>
              </a:rPr>
              <a:t>desferrioxamine</a:t>
            </a:r>
            <a:r>
              <a:rPr lang="en-US" sz="2600" dirty="0" smtClean="0">
                <a:latin typeface="Times New Roman" pitchFamily="18" charset="0"/>
              </a:rPr>
              <a:t> has shown protective effects against tissue injury in several animal models of human disease, but it does not cross the blood-brain barrier.</a:t>
            </a:r>
          </a:p>
          <a:p>
            <a:pPr marL="0" indent="355600" eaLnBrk="1" hangingPunct="1">
              <a:lnSpc>
                <a:spcPct val="80000"/>
              </a:lnSpc>
              <a:spcBef>
                <a:spcPts val="1800"/>
              </a:spcBef>
              <a:buFont typeface="Wingdings" pitchFamily="2" charset="2"/>
              <a:buNone/>
              <a:defRPr/>
            </a:pPr>
            <a:r>
              <a:rPr lang="en-US" sz="2600" dirty="0" smtClean="0">
                <a:latin typeface="Times New Roman" pitchFamily="18" charset="0"/>
              </a:rPr>
              <a:t>Some antioxidants are currently available for potential use in the treatment of human diseases.</a:t>
            </a:r>
            <a:endParaRPr lang="bg-BG" sz="2600" dirty="0" smtClean="0">
              <a:latin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body" idx="1"/>
          </p:nvPr>
        </p:nvSpPr>
        <p:spPr>
          <a:xfrm>
            <a:off x="323850" y="188913"/>
            <a:ext cx="8569325" cy="6408737"/>
          </a:xfrm>
        </p:spPr>
        <p:txBody>
          <a:bodyPr/>
          <a:lstStyle/>
          <a:p>
            <a:pPr marL="0" indent="0" eaLnBrk="1" hangingPunct="1">
              <a:lnSpc>
                <a:spcPct val="80000"/>
              </a:lnSpc>
              <a:buFont typeface="Wingdings" pitchFamily="2" charset="2"/>
              <a:buNone/>
              <a:defRPr/>
            </a:pPr>
            <a:r>
              <a:rPr lang="en-US" sz="2600" dirty="0" smtClean="0">
                <a:latin typeface="Times New Roman" pitchFamily="18" charset="0"/>
              </a:rPr>
              <a:t>The design of antioxidants for safe use in humans is not simple. Some of the questions that have to be considered when evaluating a proposed antioxidant are:</a:t>
            </a:r>
          </a:p>
          <a:p>
            <a:pPr marL="0" indent="0" eaLnBrk="1" hangingPunct="1">
              <a:lnSpc>
                <a:spcPct val="80000"/>
              </a:lnSpc>
              <a:buFont typeface="Wingdings" pitchFamily="2" charset="2"/>
              <a:buNone/>
              <a:defRPr/>
            </a:pPr>
            <a:r>
              <a:rPr lang="en-US" sz="2600" dirty="0" smtClean="0">
                <a:solidFill>
                  <a:srgbClr val="FFFF00"/>
                </a:solidFill>
                <a:latin typeface="Times New Roman" pitchFamily="18" charset="0"/>
              </a:rPr>
              <a:t>1.What biomolecule is the compound supposed to protect? </a:t>
            </a:r>
          </a:p>
          <a:p>
            <a:pPr marL="0" indent="0" eaLnBrk="1" hangingPunct="1">
              <a:lnSpc>
                <a:spcPct val="80000"/>
              </a:lnSpc>
              <a:buFont typeface="Wingdings" pitchFamily="2" charset="2"/>
              <a:buNone/>
              <a:defRPr/>
            </a:pPr>
            <a:r>
              <a:rPr lang="en-US" sz="2600" dirty="0" smtClean="0">
                <a:latin typeface="Times New Roman" pitchFamily="18" charset="0"/>
              </a:rPr>
              <a:t>   An inhibitor of lipid peroxidation is unlikely to be useful if the oxidative damage is mediated by an attack on proteins or DNA.</a:t>
            </a:r>
          </a:p>
          <a:p>
            <a:pPr marL="0" indent="0" eaLnBrk="1" hangingPunct="1">
              <a:lnSpc>
                <a:spcPct val="80000"/>
              </a:lnSpc>
              <a:buFont typeface="Wingdings" pitchFamily="2" charset="2"/>
              <a:buNone/>
              <a:defRPr/>
            </a:pPr>
            <a:r>
              <a:rPr lang="en-US" sz="2600" dirty="0" smtClean="0">
                <a:solidFill>
                  <a:srgbClr val="FFFF00"/>
                </a:solidFill>
                <a:latin typeface="Times New Roman" pitchFamily="18" charset="0"/>
              </a:rPr>
              <a:t>2. Will the compound be present </a:t>
            </a:r>
            <a:r>
              <a:rPr lang="en-US" sz="2600" i="1" dirty="0" smtClean="0">
                <a:solidFill>
                  <a:srgbClr val="FFFF00"/>
                </a:solidFill>
                <a:latin typeface="Times New Roman" pitchFamily="18" charset="0"/>
              </a:rPr>
              <a:t>in vivo</a:t>
            </a:r>
            <a:r>
              <a:rPr lang="en-US" sz="2600" dirty="0" smtClean="0">
                <a:solidFill>
                  <a:srgbClr val="FFFF00"/>
                </a:solidFill>
                <a:latin typeface="Times New Roman" pitchFamily="18" charset="0"/>
              </a:rPr>
              <a:t> at or near that biomolecule in a sufficient concentration?</a:t>
            </a:r>
          </a:p>
          <a:p>
            <a:pPr marL="0" indent="0" eaLnBrk="1" hangingPunct="1">
              <a:lnSpc>
                <a:spcPct val="95000"/>
              </a:lnSpc>
              <a:buFont typeface="Wingdings" pitchFamily="2" charset="2"/>
              <a:buNone/>
              <a:defRPr/>
            </a:pPr>
            <a:r>
              <a:rPr lang="en-US" sz="2600" dirty="0" smtClean="0">
                <a:solidFill>
                  <a:srgbClr val="FFFF00"/>
                </a:solidFill>
                <a:latin typeface="Times New Roman" pitchFamily="18" charset="0"/>
              </a:rPr>
              <a:t>3. How </a:t>
            </a:r>
            <a:r>
              <a:rPr lang="en-US" sz="2600" dirty="0">
                <a:solidFill>
                  <a:srgbClr val="FFFF00"/>
                </a:solidFill>
                <a:latin typeface="Times New Roman" pitchFamily="18" charset="0"/>
              </a:rPr>
              <a:t>does the compound protect</a:t>
            </a:r>
            <a:r>
              <a:rPr lang="en-US" sz="2600" dirty="0">
                <a:latin typeface="Times New Roman" pitchFamily="18" charset="0"/>
              </a:rPr>
              <a:t> - by scavenging radicals, by preventing their formation, or by repairing damage? If the antioxidant acts by scavenging radicals, can the resulting antioxidant-derived radicals produce tissue damage?</a:t>
            </a:r>
          </a:p>
          <a:p>
            <a:pPr marL="0" indent="0" eaLnBrk="1" hangingPunct="1">
              <a:lnSpc>
                <a:spcPct val="95000"/>
              </a:lnSpc>
              <a:buFont typeface="Wingdings" pitchFamily="2" charset="2"/>
              <a:buNone/>
              <a:defRPr/>
            </a:pPr>
            <a:r>
              <a:rPr lang="en-US" sz="2600" dirty="0" smtClean="0">
                <a:solidFill>
                  <a:srgbClr val="FFFF00"/>
                </a:solidFill>
                <a:latin typeface="Times New Roman" pitchFamily="18" charset="0"/>
              </a:rPr>
              <a:t>4. Can </a:t>
            </a:r>
            <a:r>
              <a:rPr lang="en-US" sz="2600" dirty="0">
                <a:solidFill>
                  <a:srgbClr val="FFFF00"/>
                </a:solidFill>
                <a:latin typeface="Times New Roman" pitchFamily="18" charset="0"/>
              </a:rPr>
              <a:t>the antioxidant cause damage</a:t>
            </a:r>
            <a:r>
              <a:rPr lang="en-US" sz="2600" dirty="0">
                <a:latin typeface="Times New Roman" pitchFamily="18" charset="0"/>
              </a:rPr>
              <a:t> in biological systems different from those in which it exerts protection?</a:t>
            </a:r>
          </a:p>
          <a:p>
            <a:pPr marL="0" indent="0" eaLnBrk="1" hangingPunct="1">
              <a:lnSpc>
                <a:spcPct val="95000"/>
              </a:lnSpc>
              <a:buFont typeface="Wingdings" pitchFamily="2" charset="2"/>
              <a:buNone/>
              <a:defRPr/>
            </a:pPr>
            <a:r>
              <a:rPr lang="en-US" sz="2600" dirty="0" smtClean="0">
                <a:latin typeface="Times New Roman" pitchFamily="18" charset="0"/>
              </a:rPr>
              <a:t>Careful </a:t>
            </a:r>
            <a:r>
              <a:rPr lang="en-US" sz="2600" dirty="0">
                <a:latin typeface="Times New Roman" pitchFamily="18" charset="0"/>
              </a:rPr>
              <a:t>testing of antioxidant level </a:t>
            </a:r>
            <a:r>
              <a:rPr lang="en-US" sz="2600" i="1" dirty="0">
                <a:latin typeface="Times New Roman" pitchFamily="18" charset="0"/>
              </a:rPr>
              <a:t>in vivo </a:t>
            </a:r>
            <a:r>
              <a:rPr lang="en-US" sz="2600" dirty="0">
                <a:latin typeface="Times New Roman" pitchFamily="18" charset="0"/>
              </a:rPr>
              <a:t>by appropriate methods may prove valuable for prophylaxis and </a:t>
            </a:r>
            <a:r>
              <a:rPr lang="en-US" sz="2600" dirty="0" smtClean="0">
                <a:latin typeface="Times New Roman" pitchFamily="18" charset="0"/>
              </a:rPr>
              <a:t>treatment.</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322263" y="404813"/>
            <a:ext cx="8642350" cy="606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lr>
                <a:schemeClr val="hlink"/>
              </a:buClr>
              <a:buSzPct val="70000"/>
              <a:buFont typeface="Wingdings" pitchFamily="2" charset="2"/>
              <a:buChar char="n"/>
              <a:defRPr sz="3200">
                <a:solidFill>
                  <a:schemeClr val="tx1"/>
                </a:solidFill>
                <a:latin typeface="Garamond" pitchFamily="18" charset="0"/>
              </a:defRPr>
            </a:lvl1pPr>
            <a:lvl2pPr marL="742950" indent="-285750" eaLnBrk="0" hangingPunct="0">
              <a:spcBef>
                <a:spcPct val="20000"/>
              </a:spcBef>
              <a:buClr>
                <a:schemeClr val="accent2"/>
              </a:buClr>
              <a:buSzPct val="70000"/>
              <a:buFont typeface="Wingdings" pitchFamily="2" charset="2"/>
              <a:buChar char="n"/>
              <a:defRPr sz="2800">
                <a:solidFill>
                  <a:schemeClr val="tx1"/>
                </a:solidFill>
                <a:latin typeface="Garamond" pitchFamily="18" charset="0"/>
              </a:defRPr>
            </a:lvl2pPr>
            <a:lvl3pPr marL="1143000" indent="-228600" eaLnBrk="0" hangingPunct="0">
              <a:spcBef>
                <a:spcPct val="20000"/>
              </a:spcBef>
              <a:buClr>
                <a:schemeClr val="tx2"/>
              </a:buClr>
              <a:buSzPct val="70000"/>
              <a:buFont typeface="Wingdings" pitchFamily="2" charset="2"/>
              <a:buChar char="n"/>
              <a:defRPr sz="2400">
                <a:solidFill>
                  <a:schemeClr val="tx1"/>
                </a:solidFill>
                <a:latin typeface="Garamond" pitchFamily="18" charset="0"/>
              </a:defRPr>
            </a:lvl3pPr>
            <a:lvl4pPr marL="1600200" indent="-228600" eaLnBrk="0" hangingPunct="0">
              <a:spcBef>
                <a:spcPct val="20000"/>
              </a:spcBef>
              <a:buClr>
                <a:schemeClr val="accent2"/>
              </a:buClr>
              <a:buSzPct val="70000"/>
              <a:buFont typeface="Wingdings" pitchFamily="2" charset="2"/>
              <a:buChar char="n"/>
              <a:defRPr sz="2000">
                <a:solidFill>
                  <a:schemeClr val="tx1"/>
                </a:solidFill>
                <a:latin typeface="Garamond" pitchFamily="18"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Garamond" pitchFamily="18"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defRPr>
            </a:lvl9pPr>
          </a:lstStyle>
          <a:p>
            <a:pPr eaLnBrk="1" hangingPunct="1">
              <a:spcBef>
                <a:spcPts val="3000"/>
              </a:spcBef>
              <a:buClrTx/>
              <a:buSzTx/>
              <a:buFontTx/>
              <a:buNone/>
            </a:pPr>
            <a:r>
              <a:rPr lang="en-US" altLang="bg-BG" sz="2600" b="1" i="1" dirty="0">
                <a:solidFill>
                  <a:srgbClr val="FFFF00"/>
                </a:solidFill>
                <a:latin typeface="Times New Roman" pitchFamily="18" charset="0"/>
              </a:rPr>
              <a:t>Inborn diseases: </a:t>
            </a:r>
            <a:r>
              <a:rPr lang="en-US" altLang="bg-BG" sz="2600" dirty="0" err="1">
                <a:latin typeface="Times New Roman" pitchFamily="18" charset="0"/>
              </a:rPr>
              <a:t>Porphyrias</a:t>
            </a:r>
            <a:r>
              <a:rPr lang="en-US" altLang="bg-BG" sz="2600" dirty="0">
                <a:latin typeface="Times New Roman" pitchFamily="18" charset="0"/>
              </a:rPr>
              <a:t>, </a:t>
            </a:r>
            <a:r>
              <a:rPr lang="en-US" altLang="bg-BG" sz="2600" dirty="0" err="1">
                <a:latin typeface="Times New Roman" pitchFamily="18" charset="0"/>
              </a:rPr>
              <a:t>sicklecell</a:t>
            </a:r>
            <a:r>
              <a:rPr lang="en-US" altLang="bg-BG" sz="2600" dirty="0">
                <a:latin typeface="Times New Roman" pitchFamily="18" charset="0"/>
              </a:rPr>
              <a:t> anemia, </a:t>
            </a:r>
            <a:r>
              <a:rPr lang="en-US" altLang="bg-BG" sz="2600" dirty="0" err="1">
                <a:latin typeface="Times New Roman" pitchFamily="18" charset="0"/>
              </a:rPr>
              <a:t>Fanconis</a:t>
            </a:r>
            <a:r>
              <a:rPr lang="en-US" altLang="bg-BG" sz="2600" dirty="0">
                <a:latin typeface="Times New Roman" pitchFamily="18" charset="0"/>
              </a:rPr>
              <a:t> anemia, neuronal ceroid </a:t>
            </a:r>
            <a:r>
              <a:rPr lang="en-US" altLang="bg-BG" sz="2600" dirty="0" err="1">
                <a:latin typeface="Times New Roman" pitchFamily="18" charset="0"/>
              </a:rPr>
              <a:t>lipofuscinoses</a:t>
            </a:r>
            <a:r>
              <a:rPr lang="en-US" altLang="bg-BG" sz="2600" dirty="0">
                <a:latin typeface="Times New Roman" pitchFamily="18" charset="0"/>
              </a:rPr>
              <a:t>, thalassemia; </a:t>
            </a:r>
            <a:endParaRPr lang="en-US" altLang="bg-BG" sz="2600" b="1" i="1" dirty="0">
              <a:latin typeface="Times New Roman" pitchFamily="18" charset="0"/>
            </a:endParaRPr>
          </a:p>
          <a:p>
            <a:pPr eaLnBrk="1" hangingPunct="1">
              <a:spcBef>
                <a:spcPts val="3000"/>
              </a:spcBef>
              <a:buClrTx/>
              <a:buSzTx/>
              <a:buFontTx/>
              <a:buNone/>
            </a:pPr>
            <a:r>
              <a:rPr lang="en-US" altLang="bg-BG" sz="2600" b="1" i="1" dirty="0">
                <a:solidFill>
                  <a:srgbClr val="FFFF00"/>
                </a:solidFill>
                <a:latin typeface="Times New Roman" pitchFamily="18" charset="0"/>
              </a:rPr>
              <a:t>Insufficient antioxidant protection: </a:t>
            </a:r>
            <a:r>
              <a:rPr lang="en-US" altLang="bg-BG" sz="2600" dirty="0" err="1">
                <a:latin typeface="Times New Roman" pitchFamily="18" charset="0"/>
              </a:rPr>
              <a:t>Keshan</a:t>
            </a:r>
            <a:r>
              <a:rPr lang="en-US" altLang="bg-BG" sz="2600" dirty="0">
                <a:latin typeface="Times New Roman" pitchFamily="18" charset="0"/>
              </a:rPr>
              <a:t> disease (severe selenium deficiency), hemolytic disease of prematurity, retinopathy of prematurity, bronchopulmonary dysplasia, intracranial hemorrhage, </a:t>
            </a:r>
            <a:r>
              <a:rPr lang="en-US" altLang="bg-BG" sz="2600" dirty="0" err="1">
                <a:latin typeface="Times New Roman" pitchFamily="18" charset="0"/>
              </a:rPr>
              <a:t>neurologlca'egeneration</a:t>
            </a:r>
            <a:r>
              <a:rPr lang="en-US" altLang="bg-BG" sz="2600" dirty="0">
                <a:latin typeface="Times New Roman" pitchFamily="18" charset="0"/>
              </a:rPr>
              <a:t> due to severe vitamin E deficiency (in inborn errors affecting intestinal fat absorption), acquired immunodeficiency syndrome;</a:t>
            </a:r>
            <a:endParaRPr lang="en-US" altLang="bg-BG" sz="2600" b="1" i="1" dirty="0">
              <a:latin typeface="Times New Roman" pitchFamily="18" charset="0"/>
            </a:endParaRPr>
          </a:p>
          <a:p>
            <a:pPr eaLnBrk="1" hangingPunct="1">
              <a:spcBef>
                <a:spcPts val="3000"/>
              </a:spcBef>
              <a:buClrTx/>
              <a:buSzTx/>
              <a:buFontTx/>
              <a:buNone/>
            </a:pPr>
            <a:r>
              <a:rPr lang="en-US" altLang="bg-BG" sz="2600" b="1" i="1" dirty="0">
                <a:solidFill>
                  <a:srgbClr val="FFFF00"/>
                </a:solidFill>
                <a:latin typeface="Times New Roman" pitchFamily="18" charset="0"/>
              </a:rPr>
              <a:t>Brain and central nervous system disorders:</a:t>
            </a:r>
            <a:r>
              <a:rPr lang="en-US" altLang="bg-BG" sz="2600" b="1" i="1" dirty="0">
                <a:latin typeface="Times New Roman" pitchFamily="18" charset="0"/>
              </a:rPr>
              <a:t> </a:t>
            </a:r>
            <a:r>
              <a:rPr lang="en-US" altLang="bg-BG" sz="2600" dirty="0">
                <a:latin typeface="Times New Roman" pitchFamily="18" charset="0"/>
              </a:rPr>
              <a:t>Stroke, trauma, neurotoxicity (e.g., of aluminum), effects of hyperbolic oxygen, Parkinson s disease, potentiation of traumatic injury, cerebral malaria.</a:t>
            </a:r>
            <a:endParaRPr lang="bg-BG" altLang="bg-BG" sz="2600" dirty="0">
              <a:latin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rrowheads="1"/>
          </p:cNvSpPr>
          <p:nvPr>
            <p:ph type="title"/>
          </p:nvPr>
        </p:nvSpPr>
        <p:spPr>
          <a:xfrm>
            <a:off x="395288" y="-234950"/>
            <a:ext cx="8229600" cy="1143000"/>
          </a:xfrm>
        </p:spPr>
        <p:txBody>
          <a:bodyPr/>
          <a:lstStyle/>
          <a:p>
            <a:pPr eaLnBrk="1" hangingPunct="1">
              <a:defRPr/>
            </a:pPr>
            <a:r>
              <a:rPr lang="en-US" sz="3200" dirty="0" smtClean="0">
                <a:solidFill>
                  <a:schemeClr val="tx1"/>
                </a:solidFill>
                <a:latin typeface="Times New Roman" pitchFamily="18" charset="0"/>
              </a:rPr>
              <a:t>What is Free Radical</a:t>
            </a:r>
            <a:r>
              <a:rPr lang="bg-BG" sz="3200" dirty="0" smtClean="0">
                <a:solidFill>
                  <a:schemeClr val="tx1"/>
                </a:solidFill>
                <a:latin typeface="Times New Roman" pitchFamily="18" charset="0"/>
              </a:rPr>
              <a:t> </a:t>
            </a:r>
            <a:r>
              <a:rPr lang="en-US" sz="3200" dirty="0" smtClean="0">
                <a:solidFill>
                  <a:schemeClr val="tx1"/>
                </a:solidFill>
                <a:latin typeface="Times New Roman" pitchFamily="18" charset="0"/>
              </a:rPr>
              <a:t>?</a:t>
            </a:r>
            <a:endParaRPr lang="bg-BG" sz="3200" dirty="0" smtClean="0">
              <a:solidFill>
                <a:schemeClr val="tx1"/>
              </a:solidFill>
              <a:latin typeface="Times New Roman" pitchFamily="18" charset="0"/>
            </a:endParaRPr>
          </a:p>
        </p:txBody>
      </p:sp>
      <p:sp>
        <p:nvSpPr>
          <p:cNvPr id="45059" name="Rectangle 3"/>
          <p:cNvSpPr>
            <a:spLocks noGrp="1" noChangeArrowheads="1"/>
          </p:cNvSpPr>
          <p:nvPr>
            <p:ph type="body" idx="1"/>
          </p:nvPr>
        </p:nvSpPr>
        <p:spPr>
          <a:xfrm>
            <a:off x="71438" y="549275"/>
            <a:ext cx="8964612" cy="6048375"/>
          </a:xfrm>
        </p:spPr>
        <p:txBody>
          <a:bodyPr/>
          <a:lstStyle/>
          <a:p>
            <a:pPr eaLnBrk="1" hangingPunct="1">
              <a:lnSpc>
                <a:spcPct val="90000"/>
              </a:lnSpc>
              <a:defRPr/>
            </a:pPr>
            <a:r>
              <a:rPr lang="en-US" sz="2700" dirty="0" smtClean="0">
                <a:latin typeface="Times New Roman" pitchFamily="18" charset="0"/>
              </a:rPr>
              <a:t>A free radical is defined as any species capable of independent existence that </a:t>
            </a:r>
            <a:r>
              <a:rPr lang="en-US" sz="2700" dirty="0" smtClean="0">
                <a:solidFill>
                  <a:srgbClr val="FFFF00"/>
                </a:solidFill>
                <a:latin typeface="Times New Roman" pitchFamily="18" charset="0"/>
              </a:rPr>
              <a:t>contains one or more unpaired electrons. </a:t>
            </a:r>
            <a:r>
              <a:rPr lang="en-US" sz="2700" dirty="0" smtClean="0">
                <a:latin typeface="Times New Roman" pitchFamily="18" charset="0"/>
              </a:rPr>
              <a:t>Molecules can be free radicals if one or more of the atoms present have unpaired electrons (e.g. nitric oxide).</a:t>
            </a:r>
            <a:r>
              <a:rPr lang="bg-BG" sz="2700" dirty="0" smtClean="0">
                <a:latin typeface="Times New Roman" pitchFamily="18" charset="0"/>
              </a:rPr>
              <a:t> </a:t>
            </a:r>
            <a:endParaRPr lang="en-US" sz="2700" dirty="0" smtClean="0">
              <a:latin typeface="Times New Roman" pitchFamily="18" charset="0"/>
            </a:endParaRPr>
          </a:p>
          <a:p>
            <a:pPr eaLnBrk="1" hangingPunct="1">
              <a:lnSpc>
                <a:spcPct val="90000"/>
              </a:lnSpc>
              <a:spcBef>
                <a:spcPts val="1800"/>
              </a:spcBef>
              <a:defRPr/>
            </a:pPr>
            <a:r>
              <a:rPr lang="en-US" sz="2700" dirty="0" smtClean="0">
                <a:latin typeface="Times New Roman" pitchFamily="18" charset="0"/>
              </a:rPr>
              <a:t>Free radicals of different types vary widely in their chemical reactivity but in general they are more reactive than non-radicals. When two free radicals meet, their unpaired electrons can join to form a pair, and both radicals are lost. </a:t>
            </a:r>
          </a:p>
          <a:p>
            <a:pPr eaLnBrk="1" hangingPunct="1">
              <a:lnSpc>
                <a:spcPct val="90000"/>
              </a:lnSpc>
              <a:spcBef>
                <a:spcPts val="1800"/>
              </a:spcBef>
              <a:defRPr/>
            </a:pPr>
            <a:r>
              <a:rPr lang="en-US" sz="2700" dirty="0" smtClean="0">
                <a:latin typeface="Times New Roman" pitchFamily="18" charset="0"/>
              </a:rPr>
              <a:t>Since most molecules under physiologic conditions do not have unpaired electrons, free radicals produced </a:t>
            </a:r>
            <a:r>
              <a:rPr lang="en-US" sz="2700" i="1" dirty="0" smtClean="0">
                <a:latin typeface="Times New Roman" pitchFamily="18" charset="0"/>
              </a:rPr>
              <a:t>in vivo</a:t>
            </a:r>
            <a:r>
              <a:rPr lang="en-US" sz="2700" dirty="0" smtClean="0">
                <a:latin typeface="Times New Roman" pitchFamily="18" charset="0"/>
              </a:rPr>
              <a:t> will most likely react with non-radicals, generating new free radicals. Hence, free-radical reactions </a:t>
            </a:r>
            <a:r>
              <a:rPr lang="en-US" sz="2700" dirty="0" smtClean="0">
                <a:solidFill>
                  <a:srgbClr val="FFFF00"/>
                </a:solidFill>
                <a:latin typeface="Times New Roman" pitchFamily="18" charset="0"/>
              </a:rPr>
              <a:t>tend to proceed as chain reactions. </a:t>
            </a:r>
          </a:p>
          <a:p>
            <a:pPr eaLnBrk="1" hangingPunct="1">
              <a:lnSpc>
                <a:spcPct val="90000"/>
              </a:lnSpc>
              <a:spcBef>
                <a:spcPts val="1800"/>
              </a:spcBef>
              <a:defRPr/>
            </a:pPr>
            <a:r>
              <a:rPr lang="en-US" sz="2700" dirty="0" smtClean="0">
                <a:latin typeface="Times New Roman" pitchFamily="18" charset="0"/>
              </a:rPr>
              <a:t>The most-studied free-radical chain reaction in living systems is </a:t>
            </a:r>
            <a:r>
              <a:rPr lang="en-US" sz="2700" dirty="0" smtClean="0">
                <a:solidFill>
                  <a:srgbClr val="FFFF00"/>
                </a:solidFill>
                <a:latin typeface="Times New Roman" pitchFamily="18" charset="0"/>
              </a:rPr>
              <a:t>lipid peroxidation.</a:t>
            </a:r>
            <a:r>
              <a:rPr lang="bg-BG" sz="2700" dirty="0" smtClean="0">
                <a:solidFill>
                  <a:srgbClr val="FFFF00"/>
                </a:solidFill>
                <a:latin typeface="Times New Roman" pitchFamily="18" charset="0"/>
              </a:rPr>
              <a:t> </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rrowheads="1"/>
          </p:cNvSpPr>
          <p:nvPr>
            <p:ph type="title"/>
          </p:nvPr>
        </p:nvSpPr>
        <p:spPr>
          <a:xfrm>
            <a:off x="277813" y="44450"/>
            <a:ext cx="8686800" cy="1143000"/>
          </a:xfrm>
        </p:spPr>
        <p:txBody>
          <a:bodyPr/>
          <a:lstStyle/>
          <a:p>
            <a:pPr eaLnBrk="1" hangingPunct="1">
              <a:defRPr/>
            </a:pPr>
            <a:r>
              <a:rPr lang="en-US" sz="3200" dirty="0" smtClean="0">
                <a:solidFill>
                  <a:schemeClr val="tx1"/>
                </a:solidFill>
                <a:latin typeface="Times New Roman" pitchFamily="18" charset="0"/>
              </a:rPr>
              <a:t>What Radicals are Formed in the Human Body?</a:t>
            </a:r>
            <a:r>
              <a:rPr lang="bg-BG" sz="3200" dirty="0" smtClean="0">
                <a:solidFill>
                  <a:schemeClr val="tx1"/>
                </a:solidFill>
                <a:latin typeface="Times New Roman" pitchFamily="18" charset="0"/>
              </a:rPr>
              <a:t> </a:t>
            </a:r>
          </a:p>
        </p:txBody>
      </p:sp>
      <p:sp>
        <p:nvSpPr>
          <p:cNvPr id="46083" name="Rectangle 3"/>
          <p:cNvSpPr>
            <a:spLocks noGrp="1" noChangeArrowheads="1"/>
          </p:cNvSpPr>
          <p:nvPr>
            <p:ph type="body" idx="1"/>
          </p:nvPr>
        </p:nvSpPr>
        <p:spPr>
          <a:xfrm>
            <a:off x="179388" y="1341438"/>
            <a:ext cx="8785225" cy="5516562"/>
          </a:xfrm>
        </p:spPr>
        <p:txBody>
          <a:bodyPr/>
          <a:lstStyle/>
          <a:p>
            <a:pPr eaLnBrk="1" hangingPunct="1">
              <a:defRPr/>
            </a:pPr>
            <a:r>
              <a:rPr lang="en-US" sz="2800" dirty="0" smtClean="0">
                <a:latin typeface="Times New Roman" pitchFamily="18" charset="0"/>
              </a:rPr>
              <a:t>The body metabolizes </a:t>
            </a:r>
            <a:r>
              <a:rPr lang="en-US" sz="2800" dirty="0" smtClean="0">
                <a:solidFill>
                  <a:srgbClr val="FFFF00"/>
                </a:solidFill>
                <a:latin typeface="Times New Roman" pitchFamily="18" charset="0"/>
              </a:rPr>
              <a:t>several drugs and poisons</a:t>
            </a:r>
            <a:r>
              <a:rPr lang="en-US" sz="2800" dirty="0" smtClean="0">
                <a:latin typeface="Times New Roman" pitchFamily="18" charset="0"/>
              </a:rPr>
              <a:t> to free radicals.</a:t>
            </a:r>
          </a:p>
          <a:p>
            <a:pPr eaLnBrk="1" hangingPunct="1">
              <a:spcBef>
                <a:spcPts val="2400"/>
              </a:spcBef>
              <a:defRPr/>
            </a:pPr>
            <a:r>
              <a:rPr lang="en-US" sz="2800" dirty="0" smtClean="0">
                <a:latin typeface="Times New Roman" pitchFamily="18" charset="0"/>
              </a:rPr>
              <a:t>The endothelial cells lining blood vessels respond to certain stimuli, such as acetylcholine or bradykinin, by secreting </a:t>
            </a:r>
            <a:r>
              <a:rPr lang="en-US" sz="2800" baseline="30000" dirty="0" smtClean="0">
                <a:solidFill>
                  <a:srgbClr val="FFFF00"/>
                </a:solidFill>
                <a:latin typeface="Times New Roman" pitchFamily="18" charset="0"/>
                <a:sym typeface="Symbol" pitchFamily="18" charset="2"/>
              </a:rPr>
              <a:t></a:t>
            </a:r>
            <a:r>
              <a:rPr lang="en-US" sz="2800" dirty="0" smtClean="0">
                <a:solidFill>
                  <a:srgbClr val="FFFF00"/>
                </a:solidFill>
                <a:latin typeface="Times New Roman" pitchFamily="18" charset="0"/>
              </a:rPr>
              <a:t>NO</a:t>
            </a:r>
            <a:r>
              <a:rPr lang="en-US" sz="2800" dirty="0" smtClean="0">
                <a:latin typeface="Times New Roman" pitchFamily="18" charset="0"/>
              </a:rPr>
              <a:t>. Nitric oxide relaxes the smooth muscle in the vessel wall causing vasodilatation and a drop in blood pressure.</a:t>
            </a:r>
          </a:p>
          <a:p>
            <a:pPr eaLnBrk="1" hangingPunct="1">
              <a:spcBef>
                <a:spcPts val="2400"/>
              </a:spcBef>
              <a:defRPr/>
            </a:pPr>
            <a:r>
              <a:rPr lang="en-US" sz="2800" dirty="0" smtClean="0">
                <a:latin typeface="Times New Roman" pitchFamily="18" charset="0"/>
              </a:rPr>
              <a:t>A much more dangerous free radical than </a:t>
            </a:r>
            <a:r>
              <a:rPr lang="en-US" sz="2800" baseline="30000" dirty="0" smtClean="0">
                <a:latin typeface="Times New Roman" pitchFamily="18" charset="0"/>
                <a:sym typeface="Symbol" pitchFamily="18" charset="2"/>
              </a:rPr>
              <a:t></a:t>
            </a:r>
            <a:r>
              <a:rPr lang="en-US" sz="2800" dirty="0" smtClean="0">
                <a:latin typeface="Times New Roman" pitchFamily="18" charset="0"/>
              </a:rPr>
              <a:t>NO is the </a:t>
            </a:r>
            <a:r>
              <a:rPr lang="en-US" sz="2800" dirty="0" smtClean="0">
                <a:solidFill>
                  <a:srgbClr val="FFFF00"/>
                </a:solidFill>
                <a:latin typeface="Times New Roman" pitchFamily="18" charset="0"/>
              </a:rPr>
              <a:t>hydroxyl radical </a:t>
            </a:r>
            <a:r>
              <a:rPr lang="en-US" sz="2800" dirty="0" smtClean="0">
                <a:latin typeface="Times New Roman" pitchFamily="18" charset="0"/>
              </a:rPr>
              <a:t>(</a:t>
            </a:r>
            <a:r>
              <a:rPr lang="en-US" sz="2800" baseline="30000" dirty="0" smtClean="0">
                <a:latin typeface="Times New Roman" pitchFamily="18" charset="0"/>
                <a:sym typeface="Symbol" pitchFamily="18" charset="2"/>
              </a:rPr>
              <a:t></a:t>
            </a:r>
            <a:r>
              <a:rPr lang="en-US" sz="2800" dirty="0" smtClean="0">
                <a:latin typeface="Times New Roman" pitchFamily="18" charset="0"/>
              </a:rPr>
              <a:t>O</a:t>
            </a:r>
            <a:r>
              <a:rPr lang="en-US" sz="2800" dirty="0">
                <a:latin typeface="Times New Roman" pitchFamily="18" charset="0"/>
              </a:rPr>
              <a:t>H</a:t>
            </a:r>
            <a:r>
              <a:rPr lang="en-US" sz="2800" dirty="0" smtClean="0">
                <a:latin typeface="Times New Roman" pitchFamily="18" charset="0"/>
              </a:rPr>
              <a:t>). Exposure of water to ionizing radiation, such as </a:t>
            </a:r>
            <a:r>
              <a:rPr lang="en-US" sz="2800" dirty="0" smtClean="0">
                <a:latin typeface="Times New Roman" pitchFamily="18" charset="0"/>
                <a:sym typeface="Symbol" pitchFamily="18" charset="2"/>
              </a:rPr>
              <a:t></a:t>
            </a:r>
            <a:r>
              <a:rPr lang="en-US" sz="2800" dirty="0" smtClean="0">
                <a:latin typeface="Times New Roman" pitchFamily="18" charset="0"/>
              </a:rPr>
              <a:t> rays, splits the water molecule to leave an unpaired electron on both hydrogen and oxygen.</a:t>
            </a:r>
            <a:r>
              <a:rPr lang="bg-BG" sz="2800" dirty="0" smtClean="0">
                <a:latin typeface="Times New Roman" pitchFamily="18" charset="0"/>
              </a:rPr>
              <a:t> </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body" idx="1"/>
          </p:nvPr>
        </p:nvSpPr>
        <p:spPr>
          <a:xfrm>
            <a:off x="179388" y="44450"/>
            <a:ext cx="8713787" cy="6669088"/>
          </a:xfrm>
        </p:spPr>
        <p:txBody>
          <a:bodyPr/>
          <a:lstStyle/>
          <a:p>
            <a:pPr eaLnBrk="1" hangingPunct="1">
              <a:lnSpc>
                <a:spcPct val="95000"/>
              </a:lnSpc>
              <a:spcBef>
                <a:spcPct val="30000"/>
              </a:spcBef>
              <a:buFont typeface="Wingdings" pitchFamily="2" charset="2"/>
              <a:buNone/>
              <a:defRPr/>
            </a:pPr>
            <a:r>
              <a:rPr lang="en-US" sz="2800" dirty="0" smtClean="0">
                <a:latin typeface="Times New Roman" pitchFamily="18" charset="0"/>
              </a:rPr>
              <a:t>    </a:t>
            </a:r>
            <a:r>
              <a:rPr lang="en-US" sz="2600" dirty="0" smtClean="0">
                <a:latin typeface="Times New Roman" pitchFamily="18" charset="0"/>
              </a:rPr>
              <a:t>The extremely reactive </a:t>
            </a:r>
            <a:r>
              <a:rPr lang="en-US" sz="2600" baseline="30000" dirty="0">
                <a:latin typeface="Times New Roman" pitchFamily="18" charset="0"/>
                <a:sym typeface="Symbol" pitchFamily="18" charset="2"/>
              </a:rPr>
              <a:t></a:t>
            </a:r>
            <a:r>
              <a:rPr lang="en-US" sz="2600" dirty="0">
                <a:latin typeface="Times New Roman" pitchFamily="18" charset="0"/>
              </a:rPr>
              <a:t>OH </a:t>
            </a:r>
            <a:r>
              <a:rPr lang="en-US" sz="2600" dirty="0" smtClean="0">
                <a:solidFill>
                  <a:srgbClr val="FFFF00"/>
                </a:solidFill>
                <a:latin typeface="Times New Roman" pitchFamily="18" charset="0"/>
              </a:rPr>
              <a:t>can attack almost all molecules</a:t>
            </a:r>
            <a:r>
              <a:rPr lang="en-US" sz="2600" dirty="0" smtClean="0">
                <a:latin typeface="Times New Roman" pitchFamily="18" charset="0"/>
              </a:rPr>
              <a:t> present in human cells, starting free-radical chain reactions. </a:t>
            </a:r>
            <a:r>
              <a:rPr lang="en-US" sz="2600" dirty="0" smtClean="0">
                <a:solidFill>
                  <a:srgbClr val="FFFF00"/>
                </a:solidFill>
                <a:latin typeface="Times New Roman" pitchFamily="18" charset="0"/>
              </a:rPr>
              <a:t>Nothing in the cell is safe in its presence: </a:t>
            </a:r>
            <a:r>
              <a:rPr lang="en-US" sz="2600" baseline="30000" dirty="0" smtClean="0">
                <a:latin typeface="Times New Roman" pitchFamily="18" charset="0"/>
                <a:sym typeface="Symbol" pitchFamily="18" charset="2"/>
              </a:rPr>
              <a:t></a:t>
            </a:r>
            <a:r>
              <a:rPr lang="en-US" sz="2600" dirty="0" smtClean="0">
                <a:latin typeface="Times New Roman" pitchFamily="18" charset="0"/>
              </a:rPr>
              <a:t>OH fragments DNA (carcinogenesis) and proteins, initiates peroxidation of  lipids, and destroys carbohydrates. </a:t>
            </a:r>
          </a:p>
          <a:p>
            <a:pPr indent="379413" eaLnBrk="1" hangingPunct="1">
              <a:lnSpc>
                <a:spcPct val="95000"/>
              </a:lnSpc>
              <a:spcBef>
                <a:spcPts val="1800"/>
              </a:spcBef>
              <a:buFont typeface="Wingdings" pitchFamily="2" charset="2"/>
              <a:buNone/>
              <a:defRPr/>
            </a:pPr>
            <a:r>
              <a:rPr lang="en-US" sz="2600" dirty="0" smtClean="0">
                <a:latin typeface="Times New Roman" pitchFamily="18" charset="0"/>
              </a:rPr>
              <a:t>Much of the tissue degeneration that occurs after excessive exposure to ionizing radiation is due to free-radical chain reactions started by </a:t>
            </a:r>
            <a:r>
              <a:rPr lang="en-US" sz="2600" baseline="30000" dirty="0" smtClean="0">
                <a:latin typeface="Times New Roman" pitchFamily="18" charset="0"/>
                <a:sym typeface="Symbol" pitchFamily="18" charset="2"/>
              </a:rPr>
              <a:t></a:t>
            </a:r>
            <a:r>
              <a:rPr lang="en-US" sz="2600" dirty="0" smtClean="0">
                <a:latin typeface="Times New Roman" pitchFamily="18" charset="0"/>
              </a:rPr>
              <a:t>OH. Background levels of ionizing radiation cause continuous, low-level generation of </a:t>
            </a:r>
            <a:r>
              <a:rPr lang="en-US" sz="2600" baseline="30000" dirty="0" smtClean="0">
                <a:latin typeface="Times New Roman" pitchFamily="18" charset="0"/>
                <a:sym typeface="Symbol" pitchFamily="18" charset="2"/>
              </a:rPr>
              <a:t></a:t>
            </a:r>
            <a:r>
              <a:rPr lang="en-US" sz="2600" dirty="0" smtClean="0">
                <a:latin typeface="Times New Roman" pitchFamily="18" charset="0"/>
              </a:rPr>
              <a:t>OH </a:t>
            </a:r>
            <a:r>
              <a:rPr lang="en-US" sz="2600" baseline="30000" dirty="0" smtClean="0">
                <a:latin typeface="Times New Roman" pitchFamily="18" charset="0"/>
              </a:rPr>
              <a:t> </a:t>
            </a:r>
            <a:r>
              <a:rPr lang="en-US" sz="2600" dirty="0" smtClean="0">
                <a:latin typeface="Times New Roman" pitchFamily="18" charset="0"/>
              </a:rPr>
              <a:t>in the human body. </a:t>
            </a:r>
          </a:p>
          <a:p>
            <a:pPr eaLnBrk="1" hangingPunct="1">
              <a:lnSpc>
                <a:spcPct val="95000"/>
              </a:lnSpc>
              <a:spcBef>
                <a:spcPts val="1800"/>
              </a:spcBef>
              <a:buFont typeface="Wingdings" pitchFamily="2" charset="2"/>
              <a:buNone/>
              <a:defRPr/>
            </a:pPr>
            <a:r>
              <a:rPr lang="en-US" sz="2600" dirty="0" smtClean="0">
                <a:latin typeface="Times New Roman" pitchFamily="18" charset="0"/>
              </a:rPr>
              <a:t>     The body produces superoxide radical (O</a:t>
            </a:r>
            <a:r>
              <a:rPr lang="en-US" sz="2600" baseline="-25000" dirty="0" smtClean="0">
                <a:latin typeface="Times New Roman" pitchFamily="18" charset="0"/>
              </a:rPr>
              <a:t>2</a:t>
            </a:r>
            <a:r>
              <a:rPr lang="en-US" sz="2600" baseline="30000" dirty="0" smtClean="0">
                <a:latin typeface="Times New Roman" pitchFamily="18" charset="0"/>
                <a:sym typeface="Symbol" pitchFamily="18" charset="2"/>
              </a:rPr>
              <a:t></a:t>
            </a:r>
            <a:r>
              <a:rPr lang="en-US" sz="2600" baseline="30000" dirty="0" smtClean="0">
                <a:latin typeface="Times New Roman" pitchFamily="18" charset="0"/>
              </a:rPr>
              <a:t>-</a:t>
            </a:r>
            <a:r>
              <a:rPr lang="en-US" sz="2600" dirty="0" smtClean="0">
                <a:latin typeface="Times New Roman" pitchFamily="18" charset="0"/>
              </a:rPr>
              <a:t>) by adding one electron  to  an oxygen molecule.     O</a:t>
            </a:r>
            <a:r>
              <a:rPr lang="en-US" sz="2600" baseline="-25000" dirty="0" smtClean="0">
                <a:latin typeface="Times New Roman" pitchFamily="18" charset="0"/>
              </a:rPr>
              <a:t>2</a:t>
            </a:r>
            <a:r>
              <a:rPr lang="en-US" sz="2600" baseline="30000" dirty="0" smtClean="0">
                <a:latin typeface="Times New Roman" pitchFamily="18" charset="0"/>
                <a:sym typeface="Symbol" pitchFamily="18" charset="2"/>
              </a:rPr>
              <a:t></a:t>
            </a:r>
            <a:r>
              <a:rPr lang="en-US" sz="2600" baseline="30000" dirty="0" smtClean="0">
                <a:latin typeface="Times New Roman" pitchFamily="18" charset="0"/>
              </a:rPr>
              <a:t>-</a:t>
            </a:r>
            <a:r>
              <a:rPr lang="en-US" sz="2600" dirty="0" smtClean="0">
                <a:latin typeface="Times New Roman" pitchFamily="18" charset="0"/>
              </a:rPr>
              <a:t> is much less reactive than </a:t>
            </a:r>
            <a:r>
              <a:rPr lang="en-US" sz="2600" baseline="30000" dirty="0" smtClean="0">
                <a:latin typeface="Times New Roman" pitchFamily="18" charset="0"/>
                <a:sym typeface="Symbol" pitchFamily="18" charset="2"/>
              </a:rPr>
              <a:t></a:t>
            </a:r>
            <a:r>
              <a:rPr lang="en-US" sz="2600" dirty="0" smtClean="0">
                <a:latin typeface="Times New Roman" pitchFamily="18" charset="0"/>
              </a:rPr>
              <a:t>OH, but it does react with NO</a:t>
            </a:r>
            <a:r>
              <a:rPr lang="en-US" sz="2600" baseline="30000" dirty="0" smtClean="0">
                <a:latin typeface="Times New Roman" pitchFamily="18" charset="0"/>
                <a:sym typeface="Symbol" pitchFamily="18" charset="2"/>
              </a:rPr>
              <a:t> </a:t>
            </a:r>
            <a:r>
              <a:rPr lang="en-US" sz="2600" dirty="0" smtClean="0">
                <a:latin typeface="Times New Roman" pitchFamily="18" charset="0"/>
              </a:rPr>
              <a:t>. Thus, if O</a:t>
            </a:r>
            <a:r>
              <a:rPr lang="en-US" sz="2600" baseline="-25000" dirty="0" smtClean="0">
                <a:latin typeface="Times New Roman" pitchFamily="18" charset="0"/>
              </a:rPr>
              <a:t>2</a:t>
            </a:r>
            <a:r>
              <a:rPr lang="en-US" sz="2600" baseline="30000" dirty="0" smtClean="0">
                <a:latin typeface="Times New Roman" pitchFamily="18" charset="0"/>
                <a:sym typeface="Symbol" pitchFamily="18" charset="2"/>
              </a:rPr>
              <a:t></a:t>
            </a:r>
            <a:r>
              <a:rPr lang="en-US" sz="2600" baseline="30000" dirty="0" smtClean="0">
                <a:latin typeface="Times New Roman" pitchFamily="18" charset="0"/>
              </a:rPr>
              <a:t>-</a:t>
            </a:r>
            <a:r>
              <a:rPr lang="en-US" sz="2600" dirty="0" smtClean="0">
                <a:latin typeface="Times New Roman" pitchFamily="18" charset="0"/>
              </a:rPr>
              <a:t> is generated by, or close to, vascular endothelial cells, it can oppose the vasodilator action of NO</a:t>
            </a:r>
            <a:r>
              <a:rPr lang="en-US" sz="2600" baseline="30000" dirty="0" smtClean="0">
                <a:latin typeface="Times New Roman" pitchFamily="18" charset="0"/>
                <a:sym typeface="Symbol" pitchFamily="18" charset="2"/>
              </a:rPr>
              <a:t> </a:t>
            </a:r>
            <a:r>
              <a:rPr lang="en-US" sz="2600" dirty="0" smtClean="0">
                <a:latin typeface="Times New Roman" pitchFamily="18" charset="0"/>
              </a:rPr>
              <a:t>, that is, </a:t>
            </a:r>
            <a:r>
              <a:rPr lang="en-US" sz="2600" dirty="0" smtClean="0">
                <a:solidFill>
                  <a:srgbClr val="FFFF00"/>
                </a:solidFill>
                <a:latin typeface="Times New Roman" pitchFamily="18" charset="0"/>
              </a:rPr>
              <a:t>O</a:t>
            </a:r>
            <a:r>
              <a:rPr lang="en-US" sz="2600" baseline="-25000" dirty="0" smtClean="0">
                <a:solidFill>
                  <a:srgbClr val="FFFF00"/>
                </a:solidFill>
                <a:latin typeface="Times New Roman" pitchFamily="18" charset="0"/>
              </a:rPr>
              <a:t>2</a:t>
            </a:r>
            <a:r>
              <a:rPr lang="en-US" sz="2600" baseline="30000" dirty="0" smtClean="0">
                <a:solidFill>
                  <a:srgbClr val="FFFF00"/>
                </a:solidFill>
                <a:latin typeface="Times New Roman" pitchFamily="18" charset="0"/>
                <a:sym typeface="Symbol" pitchFamily="18" charset="2"/>
              </a:rPr>
              <a:t></a:t>
            </a:r>
            <a:r>
              <a:rPr lang="en-US" sz="2600" baseline="30000" dirty="0" smtClean="0">
                <a:solidFill>
                  <a:srgbClr val="FFFF00"/>
                </a:solidFill>
                <a:latin typeface="Times New Roman" pitchFamily="18" charset="0"/>
              </a:rPr>
              <a:t>-</a:t>
            </a:r>
            <a:r>
              <a:rPr lang="en-US" sz="2600" dirty="0" smtClean="0">
                <a:solidFill>
                  <a:srgbClr val="FFFF00"/>
                </a:solidFill>
                <a:latin typeface="Times New Roman" pitchFamily="18" charset="0"/>
              </a:rPr>
              <a:t> can act as a vasoconstrictor. </a:t>
            </a:r>
            <a:r>
              <a:rPr lang="bg-BG" sz="2600" dirty="0" smtClean="0">
                <a:solidFill>
                  <a:srgbClr val="FFFF00"/>
                </a:solidFill>
                <a:latin typeface="Times New Roman" pitchFamily="18" charset="0"/>
              </a:rPr>
              <a:t> </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288" y="498475"/>
            <a:ext cx="8450262"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themeOverride>
</file>

<file path=docProps/app.xml><?xml version="1.0" encoding="utf-8"?>
<Properties xmlns="http://schemas.openxmlformats.org/officeDocument/2006/extended-properties" xmlns:vt="http://schemas.openxmlformats.org/officeDocument/2006/docPropsVTypes">
  <Template>Stream</Template>
  <TotalTime>4664</TotalTime>
  <Words>4517</Words>
  <Application>Microsoft Office PowerPoint</Application>
  <PresentationFormat>On-screen Show (4:3)</PresentationFormat>
  <Paragraphs>176</Paragraphs>
  <Slides>41</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41</vt:i4>
      </vt:variant>
    </vt:vector>
  </HeadingPairs>
  <TitlesOfParts>
    <vt:vector size="51" baseType="lpstr">
      <vt:lpstr>Arial</vt:lpstr>
      <vt:lpstr>Arial Black</vt:lpstr>
      <vt:lpstr>Calibri</vt:lpstr>
      <vt:lpstr>Garamond</vt:lpstr>
      <vt:lpstr>Symbol</vt:lpstr>
      <vt:lpstr>Tahoma</vt:lpstr>
      <vt:lpstr>Times New Roman</vt:lpstr>
      <vt:lpstr>Wingdings</vt:lpstr>
      <vt:lpstr>Stream</vt:lpstr>
      <vt:lpstr>1_Orbit</vt:lpstr>
      <vt:lpstr>PowerPoint Presentation</vt:lpstr>
      <vt:lpstr>PowerPoint Presentation</vt:lpstr>
      <vt:lpstr>PowerPoint Presentation</vt:lpstr>
      <vt:lpstr>PowerPoint Presentation</vt:lpstr>
      <vt:lpstr>PowerPoint Presentation</vt:lpstr>
      <vt:lpstr>What is Free Radical ?</vt:lpstr>
      <vt:lpstr>What Radicals are Formed in the Human Body? </vt:lpstr>
      <vt:lpstr>PowerPoint Presentation</vt:lpstr>
      <vt:lpstr>PowerPoint Presentation</vt:lpstr>
      <vt:lpstr>PowerPoint Presentation</vt:lpstr>
      <vt:lpstr>PowerPoint Presentation</vt:lpstr>
      <vt:lpstr>PowerPoint Presentation</vt:lpstr>
      <vt:lpstr>Lipid Peroxidation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Lipid Peroxidation and Toxicology </vt:lpstr>
      <vt:lpstr>PowerPoint Presentation</vt:lpstr>
      <vt:lpstr>PowerPoint Presentation</vt:lpstr>
      <vt:lpstr>PowerPoint Presentation</vt:lpstr>
      <vt:lpstr>Damage to Brain and Nervous System</vt:lpstr>
      <vt:lpstr>PowerPoint Presentation</vt:lpstr>
      <vt:lpstr>PowerPoint Presentation</vt:lpstr>
      <vt:lpstr>PowerPoint Presentation</vt:lpstr>
    </vt:vector>
  </TitlesOfParts>
  <Company>2</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FREE-RADICAL PROCESSES</dc:title>
  <dc:creator>Administrator</dc:creator>
  <cp:lastModifiedBy>Tzanev-MU</cp:lastModifiedBy>
  <cp:revision>155</cp:revision>
  <dcterms:created xsi:type="dcterms:W3CDTF">2006-12-05T13:49:58Z</dcterms:created>
  <dcterms:modified xsi:type="dcterms:W3CDTF">2016-10-17T08:49:05Z</dcterms:modified>
</cp:coreProperties>
</file>