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Lst>
  <p:notesMasterIdLst>
    <p:notesMasterId r:id="rId15"/>
  </p:notesMasterIdLst>
  <p:handoutMasterIdLst>
    <p:handoutMasterId r:id="rId16"/>
  </p:handoutMasterIdLst>
  <p:sldIdLst>
    <p:sldId id="290" r:id="rId2"/>
    <p:sldId id="256" r:id="rId3"/>
    <p:sldId id="257" r:id="rId4"/>
    <p:sldId id="258" r:id="rId5"/>
    <p:sldId id="259" r:id="rId6"/>
    <p:sldId id="326" r:id="rId7"/>
    <p:sldId id="327" r:id="rId8"/>
    <p:sldId id="331" r:id="rId9"/>
    <p:sldId id="328" r:id="rId10"/>
    <p:sldId id="329" r:id="rId11"/>
    <p:sldId id="293" r:id="rId12"/>
    <p:sldId id="262" r:id="rId13"/>
    <p:sldId id="330" r:id="rId14"/>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FF00FF"/>
    <a:srgbClr val="660066"/>
    <a:srgbClr val="336600"/>
    <a:srgbClr val="CC0000"/>
    <a:srgbClr val="000099"/>
    <a:srgbClr val="FE9B03"/>
    <a:srgbClr val="DC00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4" autoAdjust="0"/>
    <p:restoredTop sz="93868" autoAdjust="0"/>
  </p:normalViewPr>
  <p:slideViewPr>
    <p:cSldViewPr>
      <p:cViewPr varScale="1">
        <p:scale>
          <a:sx n="106" d="100"/>
          <a:sy n="106" d="100"/>
        </p:scale>
        <p:origin x="2148"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75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5611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87"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054179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50938" y="692150"/>
            <a:ext cx="4556125" cy="3416300"/>
          </a:xfrm>
          <a:ln/>
        </p:spPr>
      </p:sp>
      <p:sp>
        <p:nvSpPr>
          <p:cNvPr id="174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bg-BG" altLang="bg-BG" smtClean="0"/>
          </a:p>
        </p:txBody>
      </p:sp>
    </p:spTree>
    <p:extLst>
      <p:ext uri="{BB962C8B-B14F-4D97-AF65-F5344CB8AC3E}">
        <p14:creationId xmlns:p14="http://schemas.microsoft.com/office/powerpoint/2010/main" val="262533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latin typeface="Arial" charset="0"/>
              </a:endParaRPr>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latin typeface="Arial" charset="0"/>
              </a:endParaRPr>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latin typeface="Arial" charset="0"/>
              </a:endParaRPr>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latin typeface="Arial" charset="0"/>
              </a:endParaRPr>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pSp>
      <p:sp>
        <p:nvSpPr>
          <p:cNvPr id="104458" name="Rectangle 10"/>
          <p:cNvSpPr>
            <a:spLocks noGrp="1" noChangeArrowheads="1"/>
          </p:cNvSpPr>
          <p:nvPr>
            <p:ph type="ctrTitle" sz="quarter"/>
          </p:nvPr>
        </p:nvSpPr>
        <p:spPr>
          <a:xfrm>
            <a:off x="685800" y="1873250"/>
            <a:ext cx="7772400" cy="1555750"/>
          </a:xfrm>
        </p:spPr>
        <p:txBody>
          <a:bodyPr/>
          <a:lstStyle>
            <a:lvl1pPr>
              <a:defRPr sz="4800"/>
            </a:lvl1pPr>
          </a:lstStyle>
          <a:p>
            <a:r>
              <a:rPr lang="bg-BG"/>
              <a:t>Click to edit Master title style</a:t>
            </a:r>
          </a:p>
        </p:txBody>
      </p:sp>
      <p:sp>
        <p:nvSpPr>
          <p:cNvPr id="10445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bg-BG"/>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bg-BG"/>
          </a:p>
        </p:txBody>
      </p:sp>
      <p:sp>
        <p:nvSpPr>
          <p:cNvPr id="13" name="Rectangle 13"/>
          <p:cNvSpPr>
            <a:spLocks noGrp="1" noChangeArrowheads="1"/>
          </p:cNvSpPr>
          <p:nvPr>
            <p:ph type="ftr" sz="quarter" idx="11"/>
          </p:nvPr>
        </p:nvSpPr>
        <p:spPr/>
        <p:txBody>
          <a:bodyPr/>
          <a:lstStyle>
            <a:lvl1pPr>
              <a:defRPr/>
            </a:lvl1pPr>
          </a:lstStyle>
          <a:p>
            <a:pPr>
              <a:defRPr/>
            </a:pPr>
            <a:endParaRPr lang="bg-BG"/>
          </a:p>
        </p:txBody>
      </p:sp>
      <p:sp>
        <p:nvSpPr>
          <p:cNvPr id="14" name="Rectangle 14"/>
          <p:cNvSpPr>
            <a:spLocks noGrp="1" noChangeArrowheads="1"/>
          </p:cNvSpPr>
          <p:nvPr>
            <p:ph type="sldNum" sz="quarter" idx="12"/>
          </p:nvPr>
        </p:nvSpPr>
        <p:spPr/>
        <p:txBody>
          <a:bodyPr/>
          <a:lstStyle>
            <a:lvl1pPr>
              <a:defRPr/>
            </a:lvl1pPr>
          </a:lstStyle>
          <a:p>
            <a:fld id="{59A2D98F-E2E7-4424-B9D9-C3F0FA28328A}" type="slidenum">
              <a:rPr lang="bg-BG" altLang="bg-BG"/>
              <a:pPr/>
              <a:t>‹#›</a:t>
            </a:fld>
            <a:endParaRPr lang="bg-BG" altLang="bg-BG"/>
          </a:p>
        </p:txBody>
      </p:sp>
    </p:spTree>
    <p:extLst>
      <p:ext uri="{BB962C8B-B14F-4D97-AF65-F5344CB8AC3E}">
        <p14:creationId xmlns:p14="http://schemas.microsoft.com/office/powerpoint/2010/main" val="22636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fld id="{29457D61-EC8C-4538-A066-4681BC2C2F84}" type="slidenum">
              <a:rPr lang="bg-BG" altLang="bg-BG"/>
              <a:pPr/>
              <a:t>‹#›</a:t>
            </a:fld>
            <a:endParaRPr lang="bg-BG" altLang="bg-BG"/>
          </a:p>
        </p:txBody>
      </p:sp>
    </p:spTree>
    <p:extLst>
      <p:ext uri="{BB962C8B-B14F-4D97-AF65-F5344CB8AC3E}">
        <p14:creationId xmlns:p14="http://schemas.microsoft.com/office/powerpoint/2010/main" val="44164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fld id="{CA6709D2-956F-4784-A34A-FD23F8AC5751}" type="slidenum">
              <a:rPr lang="bg-BG" altLang="bg-BG"/>
              <a:pPr/>
              <a:t>‹#›</a:t>
            </a:fld>
            <a:endParaRPr lang="bg-BG" altLang="bg-BG"/>
          </a:p>
        </p:txBody>
      </p:sp>
    </p:spTree>
    <p:extLst>
      <p:ext uri="{BB962C8B-B14F-4D97-AF65-F5344CB8AC3E}">
        <p14:creationId xmlns:p14="http://schemas.microsoft.com/office/powerpoint/2010/main" val="2175781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a:ln/>
        </p:spPr>
        <p:txBody>
          <a:bodyPr/>
          <a:lstStyle>
            <a:lvl1pPr>
              <a:defRPr/>
            </a:lvl1pPr>
          </a:lstStyle>
          <a:p>
            <a:pPr>
              <a:defRPr/>
            </a:pPr>
            <a:endParaRPr lang="bg-BG"/>
          </a:p>
        </p:txBody>
      </p:sp>
      <p:sp>
        <p:nvSpPr>
          <p:cNvPr id="7" name="Rectangle 13"/>
          <p:cNvSpPr>
            <a:spLocks noGrp="1" noChangeArrowheads="1"/>
          </p:cNvSpPr>
          <p:nvPr>
            <p:ph type="ftr" sz="quarter" idx="11"/>
          </p:nvPr>
        </p:nvSpPr>
        <p:spPr>
          <a:ln/>
        </p:spPr>
        <p:txBody>
          <a:bodyPr/>
          <a:lstStyle>
            <a:lvl1pPr>
              <a:defRPr/>
            </a:lvl1pPr>
          </a:lstStyle>
          <a:p>
            <a:pPr>
              <a:defRPr/>
            </a:pPr>
            <a:endParaRPr lang="bg-BG"/>
          </a:p>
        </p:txBody>
      </p:sp>
      <p:sp>
        <p:nvSpPr>
          <p:cNvPr id="8" name="Rectangle 14"/>
          <p:cNvSpPr>
            <a:spLocks noGrp="1" noChangeArrowheads="1"/>
          </p:cNvSpPr>
          <p:nvPr>
            <p:ph type="sldNum" sz="quarter" idx="12"/>
          </p:nvPr>
        </p:nvSpPr>
        <p:spPr>
          <a:ln/>
        </p:spPr>
        <p:txBody>
          <a:bodyPr/>
          <a:lstStyle>
            <a:lvl1pPr>
              <a:defRPr/>
            </a:lvl1pPr>
          </a:lstStyle>
          <a:p>
            <a:fld id="{7D8BE08C-CA33-4D23-9738-EE5249BE9D4D}" type="slidenum">
              <a:rPr lang="bg-BG" altLang="bg-BG"/>
              <a:pPr/>
              <a:t>‹#›</a:t>
            </a:fld>
            <a:endParaRPr lang="bg-BG" altLang="bg-BG"/>
          </a:p>
        </p:txBody>
      </p:sp>
    </p:spTree>
    <p:extLst>
      <p:ext uri="{BB962C8B-B14F-4D97-AF65-F5344CB8AC3E}">
        <p14:creationId xmlns:p14="http://schemas.microsoft.com/office/powerpoint/2010/main" val="80209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fld id="{D68C4A9E-7E66-4C50-8BD6-FF793C9B8391}" type="slidenum">
              <a:rPr lang="bg-BG" altLang="bg-BG"/>
              <a:pPr/>
              <a:t>‹#›</a:t>
            </a:fld>
            <a:endParaRPr lang="bg-BG" altLang="bg-BG"/>
          </a:p>
        </p:txBody>
      </p:sp>
    </p:spTree>
    <p:extLst>
      <p:ext uri="{BB962C8B-B14F-4D97-AF65-F5344CB8AC3E}">
        <p14:creationId xmlns:p14="http://schemas.microsoft.com/office/powerpoint/2010/main" val="1803092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fld id="{C15800A5-F135-4B80-968D-70F680505878}" type="slidenum">
              <a:rPr lang="bg-BG" altLang="bg-BG"/>
              <a:pPr/>
              <a:t>‹#›</a:t>
            </a:fld>
            <a:endParaRPr lang="bg-BG" altLang="bg-BG"/>
          </a:p>
        </p:txBody>
      </p:sp>
    </p:spTree>
    <p:extLst>
      <p:ext uri="{BB962C8B-B14F-4D97-AF65-F5344CB8AC3E}">
        <p14:creationId xmlns:p14="http://schemas.microsoft.com/office/powerpoint/2010/main" val="21368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fld id="{5933B175-9579-4B39-8648-15EAB5F8E87D}" type="slidenum">
              <a:rPr lang="bg-BG" altLang="bg-BG"/>
              <a:pPr/>
              <a:t>‹#›</a:t>
            </a:fld>
            <a:endParaRPr lang="bg-BG" altLang="bg-BG"/>
          </a:p>
        </p:txBody>
      </p:sp>
    </p:spTree>
    <p:extLst>
      <p:ext uri="{BB962C8B-B14F-4D97-AF65-F5344CB8AC3E}">
        <p14:creationId xmlns:p14="http://schemas.microsoft.com/office/powerpoint/2010/main" val="2834491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bg-BG"/>
          </a:p>
        </p:txBody>
      </p:sp>
      <p:sp>
        <p:nvSpPr>
          <p:cNvPr id="5" name="Rectangle 13"/>
          <p:cNvSpPr>
            <a:spLocks noGrp="1" noChangeArrowheads="1"/>
          </p:cNvSpPr>
          <p:nvPr>
            <p:ph type="ftr" sz="quarter" idx="11"/>
          </p:nvPr>
        </p:nvSpPr>
        <p:spPr>
          <a:ln/>
        </p:spPr>
        <p:txBody>
          <a:bodyPr/>
          <a:lstStyle>
            <a:lvl1pPr>
              <a:defRPr/>
            </a:lvl1pPr>
          </a:lstStyle>
          <a:p>
            <a:pPr>
              <a:defRPr/>
            </a:pPr>
            <a:endParaRPr lang="bg-BG"/>
          </a:p>
        </p:txBody>
      </p:sp>
      <p:sp>
        <p:nvSpPr>
          <p:cNvPr id="6" name="Rectangle 14"/>
          <p:cNvSpPr>
            <a:spLocks noGrp="1" noChangeArrowheads="1"/>
          </p:cNvSpPr>
          <p:nvPr>
            <p:ph type="sldNum" sz="quarter" idx="12"/>
          </p:nvPr>
        </p:nvSpPr>
        <p:spPr>
          <a:ln/>
        </p:spPr>
        <p:txBody>
          <a:bodyPr/>
          <a:lstStyle>
            <a:lvl1pPr>
              <a:defRPr/>
            </a:lvl1pPr>
          </a:lstStyle>
          <a:p>
            <a:fld id="{197F74AC-EFDD-49C3-A135-1E2141CF18B8}" type="slidenum">
              <a:rPr lang="bg-BG" altLang="bg-BG"/>
              <a:pPr/>
              <a:t>‹#›</a:t>
            </a:fld>
            <a:endParaRPr lang="bg-BG" altLang="bg-BG"/>
          </a:p>
        </p:txBody>
      </p:sp>
    </p:spTree>
    <p:extLst>
      <p:ext uri="{BB962C8B-B14F-4D97-AF65-F5344CB8AC3E}">
        <p14:creationId xmlns:p14="http://schemas.microsoft.com/office/powerpoint/2010/main" val="1123720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fld id="{6B196814-6891-4678-838C-08DE40FB17DB}" type="slidenum">
              <a:rPr lang="bg-BG" altLang="bg-BG"/>
              <a:pPr/>
              <a:t>‹#›</a:t>
            </a:fld>
            <a:endParaRPr lang="bg-BG" altLang="bg-BG"/>
          </a:p>
        </p:txBody>
      </p:sp>
    </p:spTree>
    <p:extLst>
      <p:ext uri="{BB962C8B-B14F-4D97-AF65-F5344CB8AC3E}">
        <p14:creationId xmlns:p14="http://schemas.microsoft.com/office/powerpoint/2010/main" val="1645770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bg-BG"/>
          </a:p>
        </p:txBody>
      </p:sp>
      <p:sp>
        <p:nvSpPr>
          <p:cNvPr id="8" name="Rectangle 13"/>
          <p:cNvSpPr>
            <a:spLocks noGrp="1" noChangeArrowheads="1"/>
          </p:cNvSpPr>
          <p:nvPr>
            <p:ph type="ftr" sz="quarter" idx="11"/>
          </p:nvPr>
        </p:nvSpPr>
        <p:spPr>
          <a:ln/>
        </p:spPr>
        <p:txBody>
          <a:bodyPr/>
          <a:lstStyle>
            <a:lvl1pPr>
              <a:defRPr/>
            </a:lvl1pPr>
          </a:lstStyle>
          <a:p>
            <a:pPr>
              <a:defRPr/>
            </a:pPr>
            <a:endParaRPr lang="bg-BG"/>
          </a:p>
        </p:txBody>
      </p:sp>
      <p:sp>
        <p:nvSpPr>
          <p:cNvPr id="9" name="Rectangle 14"/>
          <p:cNvSpPr>
            <a:spLocks noGrp="1" noChangeArrowheads="1"/>
          </p:cNvSpPr>
          <p:nvPr>
            <p:ph type="sldNum" sz="quarter" idx="12"/>
          </p:nvPr>
        </p:nvSpPr>
        <p:spPr>
          <a:ln/>
        </p:spPr>
        <p:txBody>
          <a:bodyPr/>
          <a:lstStyle>
            <a:lvl1pPr>
              <a:defRPr/>
            </a:lvl1pPr>
          </a:lstStyle>
          <a:p>
            <a:fld id="{6B0350F6-89E5-4ED2-A716-B3638CB96AE9}" type="slidenum">
              <a:rPr lang="bg-BG" altLang="bg-BG"/>
              <a:pPr/>
              <a:t>‹#›</a:t>
            </a:fld>
            <a:endParaRPr lang="bg-BG" altLang="bg-BG"/>
          </a:p>
        </p:txBody>
      </p:sp>
    </p:spTree>
    <p:extLst>
      <p:ext uri="{BB962C8B-B14F-4D97-AF65-F5344CB8AC3E}">
        <p14:creationId xmlns:p14="http://schemas.microsoft.com/office/powerpoint/2010/main" val="298205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bg-BG"/>
          </a:p>
        </p:txBody>
      </p:sp>
      <p:sp>
        <p:nvSpPr>
          <p:cNvPr id="4" name="Rectangle 13"/>
          <p:cNvSpPr>
            <a:spLocks noGrp="1" noChangeArrowheads="1"/>
          </p:cNvSpPr>
          <p:nvPr>
            <p:ph type="ftr" sz="quarter" idx="11"/>
          </p:nvPr>
        </p:nvSpPr>
        <p:spPr>
          <a:ln/>
        </p:spPr>
        <p:txBody>
          <a:bodyPr/>
          <a:lstStyle>
            <a:lvl1pPr>
              <a:defRPr/>
            </a:lvl1pPr>
          </a:lstStyle>
          <a:p>
            <a:pPr>
              <a:defRPr/>
            </a:pPr>
            <a:endParaRPr lang="bg-BG"/>
          </a:p>
        </p:txBody>
      </p:sp>
      <p:sp>
        <p:nvSpPr>
          <p:cNvPr id="5" name="Rectangle 14"/>
          <p:cNvSpPr>
            <a:spLocks noGrp="1" noChangeArrowheads="1"/>
          </p:cNvSpPr>
          <p:nvPr>
            <p:ph type="sldNum" sz="quarter" idx="12"/>
          </p:nvPr>
        </p:nvSpPr>
        <p:spPr>
          <a:ln/>
        </p:spPr>
        <p:txBody>
          <a:bodyPr/>
          <a:lstStyle>
            <a:lvl1pPr>
              <a:defRPr/>
            </a:lvl1pPr>
          </a:lstStyle>
          <a:p>
            <a:fld id="{427D8917-1F41-4215-82E8-EEE1FD2A50D0}" type="slidenum">
              <a:rPr lang="bg-BG" altLang="bg-BG"/>
              <a:pPr/>
              <a:t>‹#›</a:t>
            </a:fld>
            <a:endParaRPr lang="bg-BG" altLang="bg-BG"/>
          </a:p>
        </p:txBody>
      </p:sp>
    </p:spTree>
    <p:extLst>
      <p:ext uri="{BB962C8B-B14F-4D97-AF65-F5344CB8AC3E}">
        <p14:creationId xmlns:p14="http://schemas.microsoft.com/office/powerpoint/2010/main" val="3296179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bg-BG"/>
          </a:p>
        </p:txBody>
      </p:sp>
      <p:sp>
        <p:nvSpPr>
          <p:cNvPr id="3" name="Rectangle 13"/>
          <p:cNvSpPr>
            <a:spLocks noGrp="1" noChangeArrowheads="1"/>
          </p:cNvSpPr>
          <p:nvPr>
            <p:ph type="ftr" sz="quarter" idx="11"/>
          </p:nvPr>
        </p:nvSpPr>
        <p:spPr>
          <a:ln/>
        </p:spPr>
        <p:txBody>
          <a:bodyPr/>
          <a:lstStyle>
            <a:lvl1pPr>
              <a:defRPr/>
            </a:lvl1pPr>
          </a:lstStyle>
          <a:p>
            <a:pPr>
              <a:defRPr/>
            </a:pPr>
            <a:endParaRPr lang="bg-BG"/>
          </a:p>
        </p:txBody>
      </p:sp>
      <p:sp>
        <p:nvSpPr>
          <p:cNvPr id="4" name="Rectangle 14"/>
          <p:cNvSpPr>
            <a:spLocks noGrp="1" noChangeArrowheads="1"/>
          </p:cNvSpPr>
          <p:nvPr>
            <p:ph type="sldNum" sz="quarter" idx="12"/>
          </p:nvPr>
        </p:nvSpPr>
        <p:spPr>
          <a:ln/>
        </p:spPr>
        <p:txBody>
          <a:bodyPr/>
          <a:lstStyle>
            <a:lvl1pPr>
              <a:defRPr/>
            </a:lvl1pPr>
          </a:lstStyle>
          <a:p>
            <a:fld id="{077B41E2-356B-4BD6-B9E6-73874AFF794D}" type="slidenum">
              <a:rPr lang="bg-BG" altLang="bg-BG"/>
              <a:pPr/>
              <a:t>‹#›</a:t>
            </a:fld>
            <a:endParaRPr lang="bg-BG" altLang="bg-BG"/>
          </a:p>
        </p:txBody>
      </p:sp>
    </p:spTree>
    <p:extLst>
      <p:ext uri="{BB962C8B-B14F-4D97-AF65-F5344CB8AC3E}">
        <p14:creationId xmlns:p14="http://schemas.microsoft.com/office/powerpoint/2010/main" val="301404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fld id="{F1D5D386-E7C6-40AA-A349-A671D6AF1DC4}" type="slidenum">
              <a:rPr lang="bg-BG" altLang="bg-BG"/>
              <a:pPr/>
              <a:t>‹#›</a:t>
            </a:fld>
            <a:endParaRPr lang="bg-BG" altLang="bg-BG"/>
          </a:p>
        </p:txBody>
      </p:sp>
    </p:spTree>
    <p:extLst>
      <p:ext uri="{BB962C8B-B14F-4D97-AF65-F5344CB8AC3E}">
        <p14:creationId xmlns:p14="http://schemas.microsoft.com/office/powerpoint/2010/main" val="279455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bg-BG"/>
          </a:p>
        </p:txBody>
      </p:sp>
      <p:sp>
        <p:nvSpPr>
          <p:cNvPr id="6" name="Rectangle 13"/>
          <p:cNvSpPr>
            <a:spLocks noGrp="1" noChangeArrowheads="1"/>
          </p:cNvSpPr>
          <p:nvPr>
            <p:ph type="ftr" sz="quarter" idx="11"/>
          </p:nvPr>
        </p:nvSpPr>
        <p:spPr>
          <a:ln/>
        </p:spPr>
        <p:txBody>
          <a:bodyPr/>
          <a:lstStyle>
            <a:lvl1pPr>
              <a:defRPr/>
            </a:lvl1pPr>
          </a:lstStyle>
          <a:p>
            <a:pPr>
              <a:defRPr/>
            </a:pPr>
            <a:endParaRPr lang="bg-BG"/>
          </a:p>
        </p:txBody>
      </p:sp>
      <p:sp>
        <p:nvSpPr>
          <p:cNvPr id="7" name="Rectangle 14"/>
          <p:cNvSpPr>
            <a:spLocks noGrp="1" noChangeArrowheads="1"/>
          </p:cNvSpPr>
          <p:nvPr>
            <p:ph type="sldNum" sz="quarter" idx="12"/>
          </p:nvPr>
        </p:nvSpPr>
        <p:spPr>
          <a:ln/>
        </p:spPr>
        <p:txBody>
          <a:bodyPr/>
          <a:lstStyle>
            <a:lvl1pPr>
              <a:defRPr/>
            </a:lvl1pPr>
          </a:lstStyle>
          <a:p>
            <a:fld id="{85819497-ED3A-4E90-8C83-3D277ECA01D4}" type="slidenum">
              <a:rPr lang="bg-BG" altLang="bg-BG"/>
              <a:pPr/>
              <a:t>‹#›</a:t>
            </a:fld>
            <a:endParaRPr lang="bg-BG" altLang="bg-BG"/>
          </a:p>
        </p:txBody>
      </p:sp>
    </p:spTree>
    <p:extLst>
      <p:ext uri="{BB962C8B-B14F-4D97-AF65-F5344CB8AC3E}">
        <p14:creationId xmlns:p14="http://schemas.microsoft.com/office/powerpoint/2010/main" val="2494829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10342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latin typeface="Arial" charset="0"/>
              </a:endParaRPr>
            </a:p>
          </p:txBody>
        </p:sp>
        <p:sp>
          <p:nvSpPr>
            <p:cNvPr id="10342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a:latin typeface="Arial" charset="0"/>
              </a:endParaRPr>
            </a:p>
          </p:txBody>
        </p:sp>
        <p:sp>
          <p:nvSpPr>
            <p:cNvPr id="10342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latin typeface="Arial" charset="0"/>
              </a:endParaRPr>
            </a:p>
          </p:txBody>
        </p:sp>
        <p:sp>
          <p:nvSpPr>
            <p:cNvPr id="10343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a:latin typeface="Arial" charset="0"/>
              </a:endParaRPr>
            </a:p>
          </p:txBody>
        </p:sp>
        <p:sp>
          <p:nvSpPr>
            <p:cNvPr id="1036"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37"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sp>
          <p:nvSpPr>
            <p:cNvPr id="1038"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bg-BG" altLang="bg-BG" smtClean="0"/>
            </a:p>
          </p:txBody>
        </p:sp>
      </p:grpSp>
      <p:sp>
        <p:nvSpPr>
          <p:cNvPr id="10343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bg-BG" smtClean="0"/>
              <a:t>Click to edit Master title style</a:t>
            </a:r>
          </a:p>
        </p:txBody>
      </p:sp>
      <p:sp>
        <p:nvSpPr>
          <p:cNvPr id="10343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bg-BG" smtClean="0"/>
              <a:t>Click to edit Master text styles</a:t>
            </a:r>
          </a:p>
          <a:p>
            <a:pPr lvl="1"/>
            <a:r>
              <a:rPr lang="bg-BG" smtClean="0"/>
              <a:t>Second level</a:t>
            </a:r>
          </a:p>
          <a:p>
            <a:pPr lvl="2"/>
            <a:r>
              <a:rPr lang="bg-BG" smtClean="0"/>
              <a:t>Third level</a:t>
            </a:r>
          </a:p>
          <a:p>
            <a:pPr lvl="3"/>
            <a:r>
              <a:rPr lang="bg-BG" smtClean="0"/>
              <a:t>Fourth level</a:t>
            </a:r>
          </a:p>
          <a:p>
            <a:pPr lvl="4"/>
            <a:r>
              <a:rPr lang="bg-BG" smtClean="0"/>
              <a:t>Fifth level</a:t>
            </a:r>
          </a:p>
        </p:txBody>
      </p:sp>
      <p:sp>
        <p:nvSpPr>
          <p:cNvPr id="10343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latin typeface="Arial" charset="0"/>
              </a:defRPr>
            </a:lvl1pPr>
          </a:lstStyle>
          <a:p>
            <a:pPr>
              <a:defRPr/>
            </a:pPr>
            <a:endParaRPr lang="bg-BG"/>
          </a:p>
        </p:txBody>
      </p:sp>
      <p:sp>
        <p:nvSpPr>
          <p:cNvPr id="10343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latin typeface="Arial" charset="0"/>
              </a:defRPr>
            </a:lvl1pPr>
          </a:lstStyle>
          <a:p>
            <a:pPr>
              <a:defRPr/>
            </a:pPr>
            <a:endParaRPr lang="bg-BG"/>
          </a:p>
        </p:txBody>
      </p:sp>
      <p:sp>
        <p:nvSpPr>
          <p:cNvPr id="10343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AC47D0EF-1376-4663-90E5-6C03EEBD6F96}" type="slidenum">
              <a:rPr lang="bg-BG" altLang="bg-BG"/>
              <a:pPr/>
              <a:t>‹#›</a:t>
            </a:fld>
            <a:endParaRPr lang="bg-BG" altLang="bg-BG"/>
          </a:p>
        </p:txBody>
      </p:sp>
    </p:spTree>
  </p:cSld>
  <p:clrMap bg1="dk2" tx1="lt1" bg2="dk1" tx2="lt2" accent1="accent1" accent2="accent2" accent3="accent3" accent4="accent4" accent5="accent5" accent6="accent6" hlink="hlink" folHlink="folHlink"/>
  <p:sldLayoutIdLst>
    <p:sldLayoutId id="2147484029"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Conjugate_variables_%28thermodynamics%2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Thermodynamic_equilibrium" TargetMode="External"/><Relationship Id="rId2" Type="http://schemas.openxmlformats.org/officeDocument/2006/relationships/hyperlink" Target="http://en.wikipedia.org/wiki/State_%28thermodynamic%2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Reversible_process_%28thermodynamics%29" TargetMode="External"/><Relationship Id="rId2" Type="http://schemas.openxmlformats.org/officeDocument/2006/relationships/hyperlink" Target="http://en.wikipedia.org/wiki/Thermodynamic_process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Extensive_variable" TargetMode="External"/><Relationship Id="rId2" Type="http://schemas.openxmlformats.org/officeDocument/2006/relationships/hyperlink" Target="http://en.wikipedia.org/wiki/Intensive_variabl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Mechanics" TargetMode="External"/><Relationship Id="rId2" Type="http://schemas.openxmlformats.org/officeDocument/2006/relationships/hyperlink" Target="http://en.wikipedia.org/wiki/Energ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0" y="2667000"/>
            <a:ext cx="9144000" cy="833438"/>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a:lstStyle/>
          <a:p>
            <a:pPr>
              <a:defRPr/>
            </a:pPr>
            <a:endParaRPr lang="bg-BG">
              <a:latin typeface="Arial" charset="0"/>
            </a:endParaRPr>
          </a:p>
        </p:txBody>
      </p:sp>
      <p:sp>
        <p:nvSpPr>
          <p:cNvPr id="38914" name="Rectangle 1026"/>
          <p:cNvSpPr>
            <a:spLocks noGrp="1" noChangeArrowheads="1"/>
          </p:cNvSpPr>
          <p:nvPr>
            <p:ph type="ctrTitle"/>
          </p:nvPr>
        </p:nvSpPr>
        <p:spPr>
          <a:xfrm>
            <a:off x="250825" y="1125538"/>
            <a:ext cx="8893175" cy="3816350"/>
          </a:xfrm>
        </p:spPr>
        <p:txBody>
          <a:bodyPr/>
          <a:lstStyle/>
          <a:p>
            <a:pPr eaLnBrk="1" hangingPunct="1">
              <a:defRPr/>
            </a:pPr>
            <a:r>
              <a:rPr lang="en-US" sz="6600" b="1" dirty="0" smtClean="0">
                <a:solidFill>
                  <a:srgbClr val="000099"/>
                </a:solidFill>
              </a:rPr>
              <a:t>THERMODYNAMICS</a:t>
            </a:r>
            <a:r>
              <a:rPr lang="en-US" sz="6600" dirty="0" smtClean="0"/>
              <a:t> </a:t>
            </a:r>
          </a:p>
        </p:txBody>
      </p:sp>
      <p:sp>
        <p:nvSpPr>
          <p:cNvPr id="4" name="Rectangle 3"/>
          <p:cNvSpPr/>
          <p:nvPr/>
        </p:nvSpPr>
        <p:spPr>
          <a:xfrm>
            <a:off x="1827598" y="260648"/>
            <a:ext cx="7136890" cy="1077218"/>
          </a:xfrm>
          <a:prstGeom prst="rect">
            <a:avLst/>
          </a:prstGeom>
          <a:noFill/>
        </p:spPr>
        <p:txBody>
          <a:bodyPr wrap="none">
            <a:spAutoFit/>
          </a:bodyPr>
          <a:lstStyle/>
          <a:p>
            <a:pPr algn="ctr">
              <a:defRPr/>
            </a:pPr>
            <a:r>
              <a:rPr lang="en-US" sz="32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MEDICAL UNIVERSITY – PLEVEN</a:t>
            </a:r>
          </a:p>
          <a:p>
            <a:pPr algn="ctr">
              <a:defRPr/>
            </a:pPr>
            <a:r>
              <a:rPr lang="en-US" sz="32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FACULTY OF MEDICINE</a:t>
            </a:r>
          </a:p>
        </p:txBody>
      </p:sp>
      <p:sp>
        <p:nvSpPr>
          <p:cNvPr id="5" name="Rectangle 4"/>
          <p:cNvSpPr/>
          <p:nvPr/>
        </p:nvSpPr>
        <p:spPr>
          <a:xfrm>
            <a:off x="2098632" y="1412776"/>
            <a:ext cx="6793848" cy="461665"/>
          </a:xfrm>
          <a:prstGeom prst="rect">
            <a:avLst/>
          </a:prstGeom>
          <a:noFill/>
        </p:spPr>
        <p:txBody>
          <a:bodyPr wrap="none">
            <a:spAutoFit/>
          </a:bodyPr>
          <a:lstStyle/>
          <a:p>
            <a:pPr algn="ctr">
              <a:defRPr/>
            </a:pPr>
            <a:r>
              <a:rPr lang="en-US" sz="2400" b="1" spc="50" dirty="0">
                <a:ln w="12700" cmpd="sng">
                  <a:solidFill>
                    <a:srgbClr val="000000">
                      <a:satMod val="120000"/>
                      <a:shade val="80000"/>
                    </a:srgbClr>
                  </a:solidFill>
                  <a:prstDash val="solid"/>
                </a:ln>
                <a:solidFill>
                  <a:srgbClr val="000000">
                    <a:tint val="1000"/>
                  </a:srgbClr>
                </a:solidFill>
                <a:effectLst>
                  <a:glow rad="53100">
                    <a:srgbClr val="000000">
                      <a:satMod val="180000"/>
                      <a:alpha val="30000"/>
                    </a:srgbClr>
                  </a:glow>
                </a:effectLst>
                <a:latin typeface="Tahoma" pitchFamily="34" charset="0"/>
              </a:rPr>
              <a:t>DIVISION OF PHYSICS AND BIOPHYSICS</a:t>
            </a:r>
          </a:p>
        </p:txBody>
      </p:sp>
      <p:cxnSp>
        <p:nvCxnSpPr>
          <p:cNvPr id="6" name="Straight Connector 5"/>
          <p:cNvCxnSpPr/>
          <p:nvPr/>
        </p:nvCxnSpPr>
        <p:spPr>
          <a:xfrm>
            <a:off x="1979613" y="1341438"/>
            <a:ext cx="6769100"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079" name="TextBox 6"/>
          <p:cNvSpPr txBox="1">
            <a:spLocks noChangeArrowheads="1"/>
          </p:cNvSpPr>
          <p:nvPr/>
        </p:nvSpPr>
        <p:spPr bwMode="auto">
          <a:xfrm>
            <a:off x="2025650" y="3357563"/>
            <a:ext cx="69215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0"/>
              </a:spcBef>
              <a:buClrTx/>
              <a:buSzTx/>
              <a:buFontTx/>
              <a:buNone/>
            </a:pPr>
            <a:r>
              <a:rPr lang="en-US" altLang="bg-BG" sz="2400">
                <a:solidFill>
                  <a:srgbClr val="FFFFFF"/>
                </a:solidFill>
                <a:latin typeface="Times New Roman" panose="02020603050405020304" pitchFamily="18" charset="0"/>
                <a:cs typeface="Times New Roman" panose="02020603050405020304" pitchFamily="18" charset="0"/>
              </a:rPr>
              <a:t> </a:t>
            </a:r>
          </a:p>
          <a:p>
            <a:pPr eaLnBrk="1" hangingPunct="1">
              <a:spcBef>
                <a:spcPct val="0"/>
              </a:spcBef>
              <a:buClrTx/>
              <a:buSzTx/>
              <a:buFontTx/>
              <a:buNone/>
            </a:pPr>
            <a:r>
              <a:rPr lang="en-US" altLang="bg-BG" sz="2400" b="1"/>
              <a:t>SUBJECTS OF THERMODYNAMICS. </a:t>
            </a:r>
            <a:endParaRPr lang="bg-BG" altLang="bg-BG" sz="2400"/>
          </a:p>
          <a:p>
            <a:pPr eaLnBrk="1" hangingPunct="1">
              <a:spcBef>
                <a:spcPct val="0"/>
              </a:spcBef>
              <a:buClrTx/>
              <a:buSzTx/>
              <a:buFontTx/>
              <a:buNone/>
            </a:pPr>
            <a:r>
              <a:rPr lang="en-US" altLang="bg-BG" sz="2400" b="1"/>
              <a:t>BASIC THERMODYNAMIC TERMS</a:t>
            </a:r>
            <a:endParaRPr lang="bg-BG" altLang="bg-BG" sz="2400"/>
          </a:p>
          <a:p>
            <a:pPr eaLnBrk="1" hangingPunct="1">
              <a:spcBef>
                <a:spcPct val="0"/>
              </a:spcBef>
              <a:buClrTx/>
              <a:buSzTx/>
              <a:buFontTx/>
              <a:buNone/>
            </a:pPr>
            <a:r>
              <a:rPr lang="bg-BG" altLang="bg-BG" sz="2400" i="1"/>
              <a:t>Thermodynamic system, variables, state, thermodynamic equilibrium, conjugate variables, total and partial derivatives</a:t>
            </a:r>
            <a:endParaRPr lang="bg-BG" altLang="bg-BG" sz="2400"/>
          </a:p>
        </p:txBody>
      </p:sp>
      <p:sp>
        <p:nvSpPr>
          <p:cNvPr id="8" name="Rectangle 7"/>
          <p:cNvSpPr/>
          <p:nvPr/>
        </p:nvSpPr>
        <p:spPr>
          <a:xfrm>
            <a:off x="4043224" y="1980426"/>
            <a:ext cx="2273379" cy="461665"/>
          </a:xfrm>
          <a:prstGeom prst="rect">
            <a:avLst/>
          </a:prstGeom>
          <a:solidFill>
            <a:schemeClr val="tx2">
              <a:lumMod val="75000"/>
            </a:schemeClr>
          </a:solidFill>
        </p:spPr>
        <p:style>
          <a:lnRef idx="2">
            <a:schemeClr val="accent5"/>
          </a:lnRef>
          <a:fillRef idx="1">
            <a:schemeClr val="lt1"/>
          </a:fillRef>
          <a:effectRef idx="0">
            <a:schemeClr val="accent5"/>
          </a:effectRef>
          <a:fontRef idx="minor">
            <a:schemeClr val="dk1"/>
          </a:fontRef>
        </p:style>
        <p:txBody>
          <a:bodyPr wrap="none">
            <a:spAutoFit/>
          </a:bodyPr>
          <a:lstStyle/>
          <a:p>
            <a:pPr algn="ctr">
              <a:defRPr/>
            </a:pP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LECTURE No2</a:t>
            </a:r>
          </a:p>
        </p:txBody>
      </p:sp>
      <p:cxnSp>
        <p:nvCxnSpPr>
          <p:cNvPr id="9" name="Straight Connector 8"/>
          <p:cNvCxnSpPr/>
          <p:nvPr/>
        </p:nvCxnSpPr>
        <p:spPr>
          <a:xfrm>
            <a:off x="1944688" y="5803900"/>
            <a:ext cx="6769100" cy="1588"/>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3082" name="TextBox 9"/>
          <p:cNvSpPr txBox="1">
            <a:spLocks noChangeArrowheads="1"/>
          </p:cNvSpPr>
          <p:nvPr/>
        </p:nvSpPr>
        <p:spPr bwMode="auto">
          <a:xfrm>
            <a:off x="2947988" y="5915025"/>
            <a:ext cx="44640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bg-BG" sz="2800">
                <a:solidFill>
                  <a:srgbClr val="FFFFFF"/>
                </a:solidFill>
                <a:latin typeface="Times New Roman" panose="02020603050405020304" pitchFamily="18" charset="0"/>
                <a:cs typeface="Times New Roman" panose="02020603050405020304" pitchFamily="18" charset="0"/>
              </a:rPr>
              <a:t>Prof. M. Alexandrova, DSc</a:t>
            </a:r>
            <a:endParaRPr lang="bg-BG" altLang="bg-BG" sz="2800">
              <a:solidFill>
                <a:srgbClr val="FFFFFF"/>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69334" y="17971"/>
            <a:ext cx="1187624" cy="1319895"/>
          </a:xfrm>
          <a:prstGeom prst="rect">
            <a:avLst/>
          </a:prstGeom>
          <a:effectLst>
            <a:softEdge rad="127000"/>
          </a:effectLst>
        </p:spPr>
        <p:style>
          <a:lnRef idx="2">
            <a:schemeClr val="accent5"/>
          </a:lnRef>
          <a:fillRef idx="1">
            <a:schemeClr val="lt1"/>
          </a:fillRef>
          <a:effectRef idx="0">
            <a:schemeClr val="accent5"/>
          </a:effectRef>
          <a:fontRef idx="minor">
            <a:schemeClr val="dk1"/>
          </a:fontRef>
        </p:style>
        <p:txBody>
          <a:bodyPr anchor="ctr"/>
          <a:lstStyle/>
          <a:p>
            <a:pPr algn="ctr">
              <a:defRPr/>
            </a:pPr>
            <a:endParaRPr lang="bg-BG">
              <a:solidFill>
                <a:srgbClr val="602000"/>
              </a:solidFill>
            </a:endParaRPr>
          </a:p>
        </p:txBody>
      </p:sp>
      <p:pic>
        <p:nvPicPr>
          <p:cNvPr id="3086"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8113" y="30163"/>
            <a:ext cx="1408113"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body" idx="1"/>
          </p:nvPr>
        </p:nvSpPr>
        <p:spPr>
          <a:xfrm>
            <a:off x="-180975" y="0"/>
            <a:ext cx="9324975" cy="6858000"/>
          </a:xfrm>
        </p:spPr>
        <p:txBody>
          <a:bodyPr lIns="90488" tIns="44450" rIns="90488" bIns="44450"/>
          <a:lstStyle/>
          <a:p>
            <a:pPr marL="609600" indent="-609600" eaLnBrk="1" hangingPunct="1">
              <a:buFont typeface="Wingdings" panose="05000000000000000000" pitchFamily="2" charset="2"/>
              <a:buNone/>
              <a:defRPr/>
            </a:pPr>
            <a:r>
              <a:rPr lang="en-GB" b="1" dirty="0" smtClean="0">
                <a:latin typeface="Times New Roman" pitchFamily="18" charset="0"/>
              </a:rPr>
              <a:t>      </a:t>
            </a:r>
            <a:endParaRPr lang="en-US" b="1" dirty="0" smtClean="0">
              <a:latin typeface="Times New Roman" pitchFamily="18" charset="0"/>
            </a:endParaRPr>
          </a:p>
        </p:txBody>
      </p:sp>
      <p:sp>
        <p:nvSpPr>
          <p:cNvPr id="12291" name="Rectangle 3"/>
          <p:cNvSpPr>
            <a:spLocks noChangeArrowheads="1"/>
          </p:cNvSpPr>
          <p:nvPr/>
        </p:nvSpPr>
        <p:spPr bwMode="auto">
          <a:xfrm>
            <a:off x="4495800" y="3167063"/>
            <a:ext cx="8729663"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0"/>
              </a:spcBef>
              <a:buClrTx/>
              <a:buSzTx/>
              <a:buFontTx/>
              <a:buNone/>
            </a:pPr>
            <a:endParaRPr lang="bg-BG" altLang="bg-BG" sz="1800"/>
          </a:p>
        </p:txBody>
      </p:sp>
      <p:sp>
        <p:nvSpPr>
          <p:cNvPr id="14340" name="Text Box 4"/>
          <p:cNvSpPr txBox="1">
            <a:spLocks noChangeArrowheads="1"/>
          </p:cNvSpPr>
          <p:nvPr/>
        </p:nvSpPr>
        <p:spPr bwMode="auto">
          <a:xfrm>
            <a:off x="323850" y="0"/>
            <a:ext cx="8351838" cy="7510463"/>
          </a:xfrm>
          <a:prstGeom prst="rect">
            <a:avLst/>
          </a:prstGeom>
          <a:noFill/>
          <a:ln w="12700">
            <a:noFill/>
            <a:miter lim="800000"/>
            <a:headEnd/>
            <a:tailEnd/>
          </a:ln>
        </p:spPr>
        <p:txBody>
          <a:bodyPr>
            <a:spAutoFit/>
          </a:bodyPr>
          <a:lstStyle/>
          <a:p>
            <a:pPr algn="just">
              <a:spcBef>
                <a:spcPts val="1200"/>
              </a:spcBef>
              <a:defRPr/>
            </a:pPr>
            <a:r>
              <a:rPr lang="en-US" sz="2600" spc="100" dirty="0">
                <a:cs typeface="Arial" pitchFamily="34" charset="0"/>
              </a:rPr>
              <a:t>Similarly thermodynamic systems can be thought of as transferring energy as the result of a generalized force causing a generalized displacement, with the product of the two being the amount of energy transferred. </a:t>
            </a:r>
          </a:p>
          <a:p>
            <a:pPr indent="355600" algn="just">
              <a:spcBef>
                <a:spcPts val="1200"/>
              </a:spcBef>
              <a:defRPr/>
            </a:pPr>
            <a:r>
              <a:rPr lang="en-US" sz="2600" spc="100" dirty="0">
                <a:cs typeface="Arial" pitchFamily="34" charset="0"/>
              </a:rPr>
              <a:t>These thermodynamic force-displacement pairs are known as </a:t>
            </a:r>
            <a:r>
              <a:rPr lang="en-US" sz="2600" i="1" spc="100" dirty="0">
                <a:cs typeface="Arial" pitchFamily="34" charset="0"/>
                <a:hlinkClick r:id="rId2" tooltip="Conjugate variables (thermodynamics)"/>
              </a:rPr>
              <a:t>conjugate variables</a:t>
            </a:r>
            <a:r>
              <a:rPr lang="en-US" sz="2600" spc="100" dirty="0">
                <a:cs typeface="Arial" pitchFamily="34" charset="0"/>
              </a:rPr>
              <a:t>. The most common conjugate thermodynamic variables are </a:t>
            </a:r>
            <a:r>
              <a:rPr lang="en-US" sz="2600" b="1" spc="100" dirty="0">
                <a:solidFill>
                  <a:schemeClr val="folHlink"/>
                </a:solidFill>
                <a:cs typeface="Arial" pitchFamily="34" charset="0"/>
              </a:rPr>
              <a:t>pressure-volume</a:t>
            </a:r>
            <a:r>
              <a:rPr lang="en-US" sz="2600" spc="100" dirty="0">
                <a:cs typeface="Arial" pitchFamily="34" charset="0"/>
              </a:rPr>
              <a:t> (mechanical parameters), </a:t>
            </a:r>
            <a:r>
              <a:rPr lang="en-US" sz="2600" b="1" spc="100" dirty="0">
                <a:solidFill>
                  <a:schemeClr val="folHlink"/>
                </a:solidFill>
                <a:cs typeface="Arial" pitchFamily="34" charset="0"/>
              </a:rPr>
              <a:t>temperature-entropy</a:t>
            </a:r>
            <a:r>
              <a:rPr lang="en-US" sz="2600" spc="100" dirty="0">
                <a:cs typeface="Arial" pitchFamily="34" charset="0"/>
              </a:rPr>
              <a:t> (thermal parameters), and </a:t>
            </a:r>
            <a:r>
              <a:rPr lang="en-US" sz="2600" b="1" spc="100" dirty="0">
                <a:solidFill>
                  <a:schemeClr val="folHlink"/>
                </a:solidFill>
                <a:cs typeface="Arial" pitchFamily="34" charset="0"/>
              </a:rPr>
              <a:t>chemical potential-particle number</a:t>
            </a:r>
            <a:r>
              <a:rPr lang="en-US" sz="2600" spc="100" dirty="0">
                <a:cs typeface="Arial" pitchFamily="34" charset="0"/>
              </a:rPr>
              <a:t> (material parameters).</a:t>
            </a:r>
            <a:r>
              <a:rPr lang="en-GB" sz="2600" spc="100" dirty="0">
                <a:cs typeface="Arial" pitchFamily="34" charset="0"/>
              </a:rPr>
              <a:t> </a:t>
            </a:r>
            <a:endParaRPr lang="en-US" sz="2600" spc="100" dirty="0">
              <a:cs typeface="Arial" pitchFamily="34" charset="0"/>
            </a:endParaRPr>
          </a:p>
          <a:p>
            <a:pPr algn="just">
              <a:spcBef>
                <a:spcPts val="1200"/>
              </a:spcBef>
              <a:defRPr/>
            </a:pPr>
            <a:r>
              <a:rPr lang="en-US" sz="2600" b="1" spc="100" dirty="0">
                <a:cs typeface="Arial" pitchFamily="34" charset="0"/>
              </a:rPr>
              <a:t>Thermodynamic equilibrium</a:t>
            </a:r>
            <a:r>
              <a:rPr lang="en-GB" sz="2600" spc="100" dirty="0">
                <a:cs typeface="Arial" pitchFamily="34" charset="0"/>
              </a:rPr>
              <a:t> </a:t>
            </a:r>
            <a:endParaRPr lang="en-US" sz="2600" spc="100" dirty="0">
              <a:cs typeface="Arial" pitchFamily="34" charset="0"/>
            </a:endParaRPr>
          </a:p>
          <a:p>
            <a:pPr algn="just">
              <a:spcBef>
                <a:spcPts val="600"/>
              </a:spcBef>
              <a:defRPr/>
            </a:pPr>
            <a:r>
              <a:rPr lang="en-US" sz="2600" spc="100" dirty="0">
                <a:cs typeface="Arial" pitchFamily="34" charset="0"/>
              </a:rPr>
              <a:t>For isolated systems, as time goes by, internal differences in the system tend to even out; P and T tend to equalize, as do density differences. </a:t>
            </a:r>
          </a:p>
          <a:p>
            <a:pPr algn="just">
              <a:spcBef>
                <a:spcPts val="1200"/>
              </a:spcBef>
              <a:defRPr/>
            </a:pPr>
            <a:endParaRPr lang="en-GB" sz="2600" dirty="0">
              <a:latin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323850" y="-71438"/>
            <a:ext cx="8424863" cy="6669088"/>
          </a:xfrm>
        </p:spPr>
        <p:txBody>
          <a:bodyPr/>
          <a:lstStyle/>
          <a:p>
            <a:pPr marL="0" indent="0" eaLnBrk="1" hangingPunct="1">
              <a:lnSpc>
                <a:spcPct val="90000"/>
              </a:lnSpc>
              <a:buFont typeface="Wingdings" panose="05000000000000000000" pitchFamily="2" charset="2"/>
              <a:buNone/>
              <a:defRPr/>
            </a:pPr>
            <a:r>
              <a:rPr lang="en-US" sz="3600" dirty="0" smtClean="0"/>
              <a:t>     </a:t>
            </a:r>
            <a:r>
              <a:rPr lang="en-US" sz="2600" dirty="0" smtClean="0">
                <a:latin typeface="+mj-lt"/>
              </a:rPr>
              <a:t>A system in which all equalizing processes have gone practically to completion, is considered to be in a </a:t>
            </a:r>
            <a:r>
              <a:rPr lang="en-GB" sz="2600" dirty="0" smtClean="0">
                <a:latin typeface="+mj-lt"/>
                <a:hlinkClick r:id="rId2" tooltip="State (thermodynamic)"/>
              </a:rPr>
              <a:t>state</a:t>
            </a:r>
            <a:r>
              <a:rPr lang="en-US" sz="2600" dirty="0" smtClean="0">
                <a:latin typeface="+mj-lt"/>
              </a:rPr>
              <a:t> of </a:t>
            </a:r>
            <a:r>
              <a:rPr lang="en-GB" sz="2600" b="1" i="1" dirty="0" smtClean="0">
                <a:latin typeface="+mj-lt"/>
                <a:hlinkClick r:id="rId3" tooltip="Thermodynamic equilibrium"/>
              </a:rPr>
              <a:t>thermodynamic equilibrium</a:t>
            </a:r>
            <a:r>
              <a:rPr lang="en-US" sz="2600" dirty="0" smtClean="0">
                <a:latin typeface="+mj-lt"/>
              </a:rPr>
              <a:t>.  The system can be in: </a:t>
            </a:r>
          </a:p>
          <a:p>
            <a:pPr marL="609600" indent="-609600" eaLnBrk="1" hangingPunct="1">
              <a:lnSpc>
                <a:spcPct val="90000"/>
              </a:lnSpc>
              <a:spcBef>
                <a:spcPts val="2400"/>
              </a:spcBef>
              <a:buFont typeface="Wingdings" panose="05000000000000000000" pitchFamily="2" charset="2"/>
              <a:buNone/>
              <a:defRPr/>
            </a:pPr>
            <a:r>
              <a:rPr lang="en-US" sz="2600" dirty="0" smtClean="0">
                <a:latin typeface="+mj-lt"/>
              </a:rPr>
              <a:t>a) </a:t>
            </a:r>
            <a:r>
              <a:rPr lang="en-US" sz="2600" i="1" dirty="0" smtClean="0">
                <a:solidFill>
                  <a:srgbClr val="FF00FF"/>
                </a:solidFill>
                <a:effectLst>
                  <a:outerShdw blurRad="38100" dist="38100" dir="2700000" algn="tl">
                    <a:srgbClr val="FFFFFF"/>
                  </a:outerShdw>
                </a:effectLst>
                <a:latin typeface="+mj-lt"/>
              </a:rPr>
              <a:t>Thermal equilibrium</a:t>
            </a:r>
            <a:r>
              <a:rPr lang="en-US" sz="2600" i="1" dirty="0" smtClean="0">
                <a:latin typeface="+mj-lt"/>
              </a:rPr>
              <a:t> </a:t>
            </a:r>
            <a:r>
              <a:rPr lang="en-US" sz="2600" dirty="0" smtClean="0">
                <a:latin typeface="+mj-lt"/>
              </a:rPr>
              <a:t>- Its temperature should not change with time.</a:t>
            </a:r>
            <a:endParaRPr lang="en-US" sz="2600" i="1" dirty="0" smtClean="0">
              <a:latin typeface="+mj-lt"/>
            </a:endParaRPr>
          </a:p>
          <a:p>
            <a:pPr marL="609600" indent="-609600" eaLnBrk="1" hangingPunct="1">
              <a:lnSpc>
                <a:spcPct val="90000"/>
              </a:lnSpc>
              <a:spcBef>
                <a:spcPts val="2400"/>
              </a:spcBef>
              <a:buFont typeface="Wingdings" panose="05000000000000000000" pitchFamily="2" charset="2"/>
              <a:buNone/>
              <a:defRPr/>
            </a:pPr>
            <a:r>
              <a:rPr lang="en-US" sz="2600" i="1" dirty="0" smtClean="0">
                <a:latin typeface="+mj-lt"/>
              </a:rPr>
              <a:t>b) </a:t>
            </a:r>
            <a:r>
              <a:rPr lang="en-US" sz="2600" i="1" dirty="0" smtClean="0">
                <a:solidFill>
                  <a:srgbClr val="FF00FF"/>
                </a:solidFill>
                <a:effectLst>
                  <a:outerShdw blurRad="38100" dist="38100" dir="2700000" algn="tl">
                    <a:srgbClr val="FFFFFF"/>
                  </a:outerShdw>
                </a:effectLst>
                <a:latin typeface="+mj-lt"/>
              </a:rPr>
              <a:t>Chemical equilibrium</a:t>
            </a:r>
            <a:r>
              <a:rPr lang="en-US" sz="2600" dirty="0" smtClean="0">
                <a:latin typeface="+mj-lt"/>
              </a:rPr>
              <a:t> - Its chemical composition should not change with time.</a:t>
            </a:r>
          </a:p>
          <a:p>
            <a:pPr marL="609600" indent="-609600" eaLnBrk="1" hangingPunct="1">
              <a:lnSpc>
                <a:spcPct val="90000"/>
              </a:lnSpc>
              <a:spcBef>
                <a:spcPts val="2400"/>
              </a:spcBef>
              <a:buFont typeface="Wingdings" panose="05000000000000000000" pitchFamily="2" charset="2"/>
              <a:buNone/>
              <a:defRPr/>
            </a:pPr>
            <a:r>
              <a:rPr lang="en-US" sz="2600" dirty="0" smtClean="0">
                <a:latin typeface="+mj-lt"/>
              </a:rPr>
              <a:t>c) </a:t>
            </a:r>
            <a:r>
              <a:rPr lang="en-US" sz="2600" i="1" dirty="0" smtClean="0">
                <a:solidFill>
                  <a:srgbClr val="FF00FF"/>
                </a:solidFill>
                <a:effectLst>
                  <a:outerShdw blurRad="38100" dist="38100" dir="2700000" algn="tl">
                    <a:srgbClr val="FFFFFF"/>
                  </a:outerShdw>
                </a:effectLst>
                <a:latin typeface="+mj-lt"/>
              </a:rPr>
              <a:t>Mechanical equilibrium</a:t>
            </a:r>
            <a:r>
              <a:rPr lang="en-US" sz="2600" dirty="0" smtClean="0">
                <a:latin typeface="+mj-lt"/>
              </a:rPr>
              <a:t> - There should not be any movement of particles of the constituents of the system in itself and in between itself and surroundings. </a:t>
            </a:r>
          </a:p>
          <a:p>
            <a:pPr marL="0" indent="0" eaLnBrk="1" hangingPunct="1">
              <a:lnSpc>
                <a:spcPct val="90000"/>
              </a:lnSpc>
              <a:spcBef>
                <a:spcPts val="2400"/>
              </a:spcBef>
              <a:buFont typeface="Wingdings" panose="05000000000000000000" pitchFamily="2" charset="2"/>
              <a:buNone/>
              <a:defRPr/>
            </a:pPr>
            <a:r>
              <a:rPr lang="en-US" sz="2600" dirty="0" smtClean="0">
                <a:latin typeface="+mj-lt"/>
                <a:cs typeface="Times New Roman" pitchFamily="18" charset="0"/>
              </a:rPr>
              <a:t>      Systems in equilibrium are much simpler and easier to understand  than  systems  which are not  in equilibrium. </a:t>
            </a:r>
            <a:endParaRPr lang="bg-BG" sz="2600" dirty="0" smtClean="0">
              <a:latin typeface="+mj-lt"/>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68313" y="115888"/>
            <a:ext cx="8351837" cy="6669087"/>
          </a:xfrm>
        </p:spPr>
        <p:txBody>
          <a:bodyPr lIns="90488" tIns="44450" rIns="90488" bIns="44450"/>
          <a:lstStyle/>
          <a:p>
            <a:pPr marL="609600" indent="-609600" eaLnBrk="1" hangingPunct="1">
              <a:lnSpc>
                <a:spcPct val="80000"/>
              </a:lnSpc>
              <a:buFont typeface="Wingdings" panose="05000000000000000000" pitchFamily="2" charset="2"/>
              <a:buNone/>
              <a:defRPr/>
            </a:pPr>
            <a:r>
              <a:rPr lang="en-US" sz="2600" b="1" dirty="0" smtClean="0">
                <a:cs typeface="Times New Roman" pitchFamily="18" charset="0"/>
                <a:hlinkClick r:id="rId2" tooltip="Thermodynamic processes"/>
              </a:rPr>
              <a:t>Thermodynamic process</a:t>
            </a:r>
            <a:r>
              <a:rPr lang="en-GB" sz="2600" dirty="0" smtClean="0"/>
              <a:t> </a:t>
            </a:r>
            <a:r>
              <a:rPr lang="en-US" sz="2600" dirty="0" smtClean="0"/>
              <a:t>     </a:t>
            </a:r>
          </a:p>
          <a:p>
            <a:pPr marL="0" indent="0" eaLnBrk="1" hangingPunct="1">
              <a:lnSpc>
                <a:spcPct val="80000"/>
              </a:lnSpc>
              <a:spcBef>
                <a:spcPts val="1200"/>
              </a:spcBef>
              <a:buFont typeface="Wingdings" panose="05000000000000000000" pitchFamily="2" charset="2"/>
              <a:buNone/>
              <a:defRPr/>
            </a:pPr>
            <a:r>
              <a:rPr lang="en-US" sz="2600" dirty="0" smtClean="0"/>
              <a:t>      A </a:t>
            </a:r>
            <a:r>
              <a:rPr lang="en-US" sz="2600" dirty="0" smtClean="0">
                <a:solidFill>
                  <a:schemeClr val="hlink"/>
                </a:solidFill>
                <a:effectLst>
                  <a:outerShdw blurRad="38100" dist="38100" dir="2700000" algn="tl">
                    <a:srgbClr val="FFFFFF"/>
                  </a:outerShdw>
                </a:effectLst>
              </a:rPr>
              <a:t>thermodynamic process</a:t>
            </a:r>
            <a:r>
              <a:rPr lang="en-US" sz="2600" dirty="0" smtClean="0"/>
              <a:t> may be defined as the energetic evolution of a thermodynamic system proceeding from an initial state to a final state. </a:t>
            </a:r>
          </a:p>
          <a:p>
            <a:pPr marL="72000" indent="-360000" eaLnBrk="1" hangingPunct="1">
              <a:lnSpc>
                <a:spcPct val="80000"/>
              </a:lnSpc>
              <a:defRPr/>
            </a:pPr>
            <a:r>
              <a:rPr lang="en-US" sz="2600" dirty="0" smtClean="0"/>
              <a:t>An </a:t>
            </a:r>
            <a:r>
              <a:rPr lang="en-US" sz="2600" dirty="0" smtClean="0">
                <a:solidFill>
                  <a:schemeClr val="hlink"/>
                </a:solidFill>
                <a:effectLst/>
              </a:rPr>
              <a:t>isobaric process</a:t>
            </a:r>
            <a:r>
              <a:rPr lang="en-US" sz="2600" dirty="0" smtClean="0"/>
              <a:t> occurs at constant P. </a:t>
            </a:r>
          </a:p>
          <a:p>
            <a:pPr marL="72000" indent="-360000" eaLnBrk="1" hangingPunct="1">
              <a:lnSpc>
                <a:spcPct val="80000"/>
              </a:lnSpc>
              <a:defRPr/>
            </a:pPr>
            <a:r>
              <a:rPr lang="en-US" sz="2600" dirty="0" smtClean="0"/>
              <a:t>An </a:t>
            </a:r>
            <a:r>
              <a:rPr lang="en-US" sz="2600" dirty="0" smtClean="0">
                <a:solidFill>
                  <a:schemeClr val="hlink"/>
                </a:solidFill>
                <a:effectLst/>
              </a:rPr>
              <a:t>isochoric process</a:t>
            </a:r>
            <a:r>
              <a:rPr lang="en-US" sz="2600" dirty="0" smtClean="0"/>
              <a:t> occurs at constant V. </a:t>
            </a:r>
          </a:p>
          <a:p>
            <a:pPr marL="72000" indent="-360000" eaLnBrk="1" hangingPunct="1">
              <a:lnSpc>
                <a:spcPct val="80000"/>
              </a:lnSpc>
              <a:defRPr/>
            </a:pPr>
            <a:r>
              <a:rPr lang="en-US" sz="2600" dirty="0" smtClean="0"/>
              <a:t>An </a:t>
            </a:r>
            <a:r>
              <a:rPr lang="en-US" sz="2600" dirty="0" smtClean="0">
                <a:solidFill>
                  <a:schemeClr val="hlink"/>
                </a:solidFill>
                <a:effectLst/>
              </a:rPr>
              <a:t>isothermal process</a:t>
            </a:r>
            <a:r>
              <a:rPr lang="en-US" sz="2600" dirty="0" smtClean="0"/>
              <a:t> occurs at a constant T. </a:t>
            </a:r>
          </a:p>
          <a:p>
            <a:pPr marL="72000" indent="-360000" eaLnBrk="1" hangingPunct="1">
              <a:lnSpc>
                <a:spcPct val="80000"/>
              </a:lnSpc>
              <a:defRPr/>
            </a:pPr>
            <a:r>
              <a:rPr lang="en-US" sz="2600" dirty="0" smtClean="0"/>
              <a:t>An </a:t>
            </a:r>
            <a:r>
              <a:rPr lang="en-US" sz="2600" dirty="0" smtClean="0">
                <a:solidFill>
                  <a:schemeClr val="hlink"/>
                </a:solidFill>
                <a:effectLst/>
              </a:rPr>
              <a:t>isentropic process</a:t>
            </a:r>
            <a:r>
              <a:rPr lang="en-US" sz="2600" dirty="0" smtClean="0"/>
              <a:t> occurs at a constant S. </a:t>
            </a:r>
          </a:p>
          <a:p>
            <a:pPr marL="72000" indent="-360000" eaLnBrk="1" hangingPunct="1">
              <a:lnSpc>
                <a:spcPct val="80000"/>
              </a:lnSpc>
              <a:defRPr/>
            </a:pPr>
            <a:r>
              <a:rPr lang="en-US" sz="2600" dirty="0" smtClean="0"/>
              <a:t>An </a:t>
            </a:r>
            <a:r>
              <a:rPr lang="en-US" sz="2600" dirty="0" smtClean="0">
                <a:solidFill>
                  <a:schemeClr val="hlink"/>
                </a:solidFill>
                <a:effectLst/>
              </a:rPr>
              <a:t>isenthalpic process</a:t>
            </a:r>
            <a:r>
              <a:rPr lang="en-US" sz="2600" dirty="0" smtClean="0"/>
              <a:t> occurs at a constant H. </a:t>
            </a:r>
          </a:p>
          <a:p>
            <a:pPr marL="72000" indent="-360000" eaLnBrk="1" hangingPunct="1">
              <a:lnSpc>
                <a:spcPct val="80000"/>
              </a:lnSpc>
              <a:defRPr/>
            </a:pPr>
            <a:r>
              <a:rPr lang="en-US" sz="2600" dirty="0" smtClean="0"/>
              <a:t>An </a:t>
            </a:r>
            <a:r>
              <a:rPr lang="en-US" sz="2600" dirty="0" smtClean="0">
                <a:solidFill>
                  <a:schemeClr val="hlink"/>
                </a:solidFill>
                <a:effectLst/>
              </a:rPr>
              <a:t>adiabatic process</a:t>
            </a:r>
            <a:r>
              <a:rPr lang="en-US" sz="2600" dirty="0" smtClean="0">
                <a:solidFill>
                  <a:srgbClr val="000099"/>
                </a:solidFill>
                <a:effectLst>
                  <a:outerShdw blurRad="38100" dist="38100" dir="2700000" algn="tl">
                    <a:srgbClr val="FFFFFF"/>
                  </a:outerShdw>
                </a:effectLst>
              </a:rPr>
              <a:t> </a:t>
            </a:r>
            <a:r>
              <a:rPr lang="en-US" sz="2600" dirty="0" smtClean="0"/>
              <a:t>occurs without loss or gain of Q .</a:t>
            </a:r>
          </a:p>
          <a:p>
            <a:pPr marL="82550" indent="546100" algn="just" eaLnBrk="1" hangingPunct="1">
              <a:lnSpc>
                <a:spcPct val="85000"/>
              </a:lnSpc>
              <a:buFont typeface="Wingdings" panose="05000000000000000000" pitchFamily="2" charset="2"/>
              <a:buNone/>
              <a:defRPr/>
            </a:pPr>
            <a:r>
              <a:rPr lang="en-US" sz="2600" dirty="0" smtClean="0">
                <a:cs typeface="Times New Roman" pitchFamily="18" charset="0"/>
              </a:rPr>
              <a:t>Often, when analyzing a thermodynamic process, it can be assumed that each intermediate state in the process is at equilibrium. This will considerably simplify the situation. Thermodynamic processes which develop so slowly as to allow each intermediate step to be an equilibrium state are said to be </a:t>
            </a:r>
            <a:r>
              <a:rPr lang="en-US" sz="2600" b="1" i="1" dirty="0" smtClean="0">
                <a:effectLst/>
                <a:cs typeface="Times New Roman" pitchFamily="18" charset="0"/>
                <a:hlinkClick r:id="rId3" tooltip="Reversible process (thermodynamics)"/>
              </a:rPr>
              <a:t>reversible</a:t>
            </a:r>
            <a:r>
              <a:rPr lang="en-US" sz="2600" i="1" dirty="0" smtClean="0">
                <a:cs typeface="Times New Roman" pitchFamily="18" charset="0"/>
              </a:rPr>
              <a:t> processes.</a:t>
            </a:r>
            <a:r>
              <a:rPr lang="en-US" sz="2600" dirty="0" smtClean="0">
                <a:cs typeface="Times New Roman" pitchFamily="18" charset="0"/>
              </a:rPr>
              <a:t> </a:t>
            </a:r>
            <a:endParaRPr lang="en-GB" sz="2600" dirty="0" smtClean="0">
              <a:ea typeface="Arial Unicode MS" pitchFamily="34" charset="-128"/>
              <a:cs typeface="Arial Unicode MS" pitchFamily="34" charset="-128"/>
            </a:endParaRPr>
          </a:p>
          <a:p>
            <a:pPr marL="609600" indent="-609600" eaLnBrk="1" hangingPunct="1">
              <a:lnSpc>
                <a:spcPct val="80000"/>
              </a:lnSpc>
              <a:buFont typeface="Wingdings" panose="05000000000000000000" pitchFamily="2" charset="2"/>
              <a:buNone/>
              <a:defRPr/>
            </a:pPr>
            <a:r>
              <a:rPr lang="en-US" sz="2600" dirty="0" smtClean="0"/>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body" idx="1"/>
          </p:nvPr>
        </p:nvSpPr>
        <p:spPr>
          <a:xfrm>
            <a:off x="250825" y="171450"/>
            <a:ext cx="8569325" cy="6929438"/>
          </a:xfrm>
        </p:spPr>
        <p:txBody>
          <a:bodyPr lIns="90488" tIns="44450" rIns="90488" bIns="44450"/>
          <a:lstStyle/>
          <a:p>
            <a:pPr marL="0" indent="723900" algn="just" eaLnBrk="1" hangingPunct="1">
              <a:lnSpc>
                <a:spcPct val="90000"/>
              </a:lnSpc>
              <a:buFont typeface="Wingdings" panose="05000000000000000000" pitchFamily="2" charset="2"/>
              <a:buNone/>
              <a:defRPr/>
            </a:pPr>
            <a:r>
              <a:rPr lang="en-US" sz="2600" dirty="0" smtClean="0">
                <a:latin typeface="Times New Roman" pitchFamily="18" charset="0"/>
                <a:cs typeface="Times New Roman" pitchFamily="18" charset="0"/>
              </a:rPr>
              <a:t>Thermodynamic considerations of biological processes require an extension of the classical thermodynamics of equilibrium towards the direction of thermodynamics of irreversible processes . </a:t>
            </a:r>
          </a:p>
          <a:p>
            <a:pPr marL="0" indent="723900" algn="just" eaLnBrk="1" hangingPunct="1">
              <a:lnSpc>
                <a:spcPct val="90000"/>
              </a:lnSpc>
              <a:buFont typeface="Wingdings" panose="05000000000000000000" pitchFamily="2" charset="2"/>
              <a:buNone/>
              <a:defRPr/>
            </a:pPr>
            <a:r>
              <a:rPr lang="en-US" sz="2600" dirty="0" smtClean="0">
                <a:latin typeface="Times New Roman" pitchFamily="18" charset="0"/>
                <a:cs typeface="Times New Roman" pitchFamily="18" charset="0"/>
              </a:rPr>
              <a:t>This extension was taken in two steps: 1. </a:t>
            </a:r>
            <a:r>
              <a:rPr lang="en-US" sz="2600" dirty="0">
                <a:latin typeface="Times New Roman" pitchFamily="18" charset="0"/>
                <a:cs typeface="Times New Roman" pitchFamily="18" charset="0"/>
              </a:rPr>
              <a:t>O</a:t>
            </a:r>
            <a:r>
              <a:rPr lang="en-US" sz="2600" dirty="0" smtClean="0">
                <a:latin typeface="Times New Roman" pitchFamily="18" charset="0"/>
                <a:cs typeface="Times New Roman" pitchFamily="18" charset="0"/>
              </a:rPr>
              <a:t>nly small deviations away from equilibrium are taken into consideration. In this case, linear relationships between forces and fluxes can be assumed. 2. In contrast to these linear approaches, the thermodynamics of non-linear processes can calculate systems far from equilibrium, where steep gradients of potentials exist. In this case, the </a:t>
            </a:r>
            <a:r>
              <a:rPr lang="en-US" sz="2600" dirty="0">
                <a:latin typeface="Times New Roman" pitchFamily="18" charset="0"/>
                <a:cs typeface="Times New Roman" pitchFamily="18" charset="0"/>
              </a:rPr>
              <a:t>so-called </a:t>
            </a:r>
            <a:r>
              <a:rPr lang="en-US" sz="2600" dirty="0">
                <a:solidFill>
                  <a:srgbClr val="FFFF00"/>
                </a:solidFill>
                <a:latin typeface="Times New Roman" pitchFamily="18" charset="0"/>
                <a:cs typeface="Times New Roman" pitchFamily="18" charset="0"/>
              </a:rPr>
              <a:t>dissipative structures </a:t>
            </a:r>
            <a:r>
              <a:rPr lang="en-US" sz="2600" dirty="0">
                <a:latin typeface="Times New Roman" pitchFamily="18" charset="0"/>
                <a:cs typeface="Times New Roman" pitchFamily="18" charset="0"/>
              </a:rPr>
              <a:t>appear, which are stationary states with completely new qualities</a:t>
            </a:r>
            <a:r>
              <a:rPr lang="en-US" sz="2600" dirty="0" smtClean="0">
                <a:latin typeface="Times New Roman" pitchFamily="18" charset="0"/>
                <a:cs typeface="Times New Roman" pitchFamily="18" charset="0"/>
              </a:rPr>
              <a:t>. </a:t>
            </a:r>
          </a:p>
          <a:p>
            <a:pPr marL="0" indent="723900" algn="just" eaLnBrk="1" hangingPunct="1">
              <a:lnSpc>
                <a:spcPct val="90000"/>
              </a:lnSpc>
              <a:buFont typeface="Wingdings" panose="05000000000000000000" pitchFamily="2" charset="2"/>
              <a:buNone/>
              <a:defRPr/>
            </a:pPr>
            <a:r>
              <a:rPr lang="en-US" sz="2600" dirty="0" smtClean="0">
                <a:latin typeface="Times New Roman" pitchFamily="18" charset="0"/>
                <a:cs typeface="Times New Roman" pitchFamily="18" charset="0"/>
              </a:rPr>
              <a:t>It seems important to stress here that although the far-from-equilibrium condition of an organism represents an absolute precondition of life, nevertheless, subsystems in the organism exist, which can be properly calculated using equilibrium thermodynamics or thermodynamics of linear approaches.</a:t>
            </a:r>
            <a:endParaRPr lang="en-US" sz="26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6988"/>
            <a:ext cx="7772400" cy="1143001"/>
          </a:xfrm>
        </p:spPr>
        <p:txBody>
          <a:bodyPr lIns="90488" tIns="44450" rIns="90488" bIns="44450" anchorCtr="0"/>
          <a:lstStyle/>
          <a:p>
            <a:pPr eaLnBrk="1" hangingPunct="1">
              <a:defRPr/>
            </a:pPr>
            <a:r>
              <a:rPr lang="en-US" sz="3600" b="1" smtClean="0"/>
              <a:t>Basic thermodynamic terms</a:t>
            </a:r>
            <a:r>
              <a:rPr lang="en-US" sz="3600" smtClean="0"/>
              <a:t> </a:t>
            </a:r>
          </a:p>
        </p:txBody>
      </p:sp>
      <p:sp>
        <p:nvSpPr>
          <p:cNvPr id="4099" name="Rectangle 3"/>
          <p:cNvSpPr>
            <a:spLocks noGrp="1" noChangeArrowheads="1"/>
          </p:cNvSpPr>
          <p:nvPr>
            <p:ph type="body" idx="1"/>
          </p:nvPr>
        </p:nvSpPr>
        <p:spPr>
          <a:xfrm>
            <a:off x="250825" y="908050"/>
            <a:ext cx="5184775" cy="4752975"/>
          </a:xfrm>
        </p:spPr>
        <p:txBody>
          <a:bodyPr lIns="90488" tIns="44450" rIns="90488" bIns="44450"/>
          <a:lstStyle/>
          <a:p>
            <a:pPr eaLnBrk="1" hangingPunct="1">
              <a:buFont typeface="Wingdings" panose="05000000000000000000" pitchFamily="2" charset="2"/>
              <a:buNone/>
              <a:defRPr/>
            </a:pPr>
            <a:r>
              <a:rPr lang="en-US" sz="2600" dirty="0" smtClean="0"/>
              <a:t>T</a:t>
            </a:r>
            <a:r>
              <a:rPr lang="en-US" sz="2600" b="1" dirty="0" smtClean="0"/>
              <a:t>hermodynamic system</a:t>
            </a:r>
          </a:p>
          <a:p>
            <a:pPr eaLnBrk="1" hangingPunct="1">
              <a:buFont typeface="Wingdings" panose="05000000000000000000" pitchFamily="2" charset="2"/>
              <a:buNone/>
              <a:defRPr/>
            </a:pPr>
            <a:r>
              <a:rPr lang="en-US" sz="2600" dirty="0" smtClean="0"/>
              <a:t>    A </a:t>
            </a:r>
            <a:r>
              <a:rPr lang="en-US" sz="2600" b="1" i="1" dirty="0" smtClean="0">
                <a:solidFill>
                  <a:srgbClr val="FF0000"/>
                </a:solidFill>
                <a:effectLst>
                  <a:outerShdw blurRad="38100" dist="38100" dir="2700000" algn="tl">
                    <a:srgbClr val="FFFFFF"/>
                  </a:outerShdw>
                </a:effectLst>
              </a:rPr>
              <a:t>system</a:t>
            </a:r>
            <a:r>
              <a:rPr lang="en-US" sz="2600" b="1" i="1" dirty="0" smtClean="0"/>
              <a:t> </a:t>
            </a:r>
            <a:r>
              <a:rPr lang="en-US" sz="2600" dirty="0" smtClean="0"/>
              <a:t>is the region of the universe under study. </a:t>
            </a:r>
          </a:p>
          <a:p>
            <a:pPr eaLnBrk="1" hangingPunct="1">
              <a:buFont typeface="Wingdings" panose="05000000000000000000" pitchFamily="2" charset="2"/>
              <a:buNone/>
              <a:defRPr/>
            </a:pPr>
            <a:r>
              <a:rPr lang="en-US" sz="2600" dirty="0" smtClean="0"/>
              <a:t>    </a:t>
            </a:r>
          </a:p>
          <a:p>
            <a:pPr eaLnBrk="1" hangingPunct="1">
              <a:buFont typeface="Wingdings" panose="05000000000000000000" pitchFamily="2" charset="2"/>
              <a:buNone/>
              <a:defRPr/>
            </a:pPr>
            <a:r>
              <a:rPr lang="en-US" sz="2600" dirty="0" smtClean="0"/>
              <a:t>A system is separated from the remainder of the universe by a </a:t>
            </a:r>
            <a:r>
              <a:rPr lang="en-US" sz="2600" b="1" i="1" dirty="0">
                <a:solidFill>
                  <a:srgbClr val="FF0000"/>
                </a:solidFill>
                <a:effectLst>
                  <a:outerShdw blurRad="38100" dist="38100" dir="2700000" algn="tl">
                    <a:srgbClr val="FFFFFF"/>
                  </a:outerShdw>
                </a:effectLst>
              </a:rPr>
              <a:t>boundary</a:t>
            </a:r>
            <a:r>
              <a:rPr lang="en-US" sz="2600" dirty="0" smtClean="0"/>
              <a:t> which may be imaginary or not, but which by convention delimits a finite volume and through which </a:t>
            </a:r>
          </a:p>
        </p:txBody>
      </p:sp>
      <p:pic>
        <p:nvPicPr>
          <p:cNvPr id="4100" name="Picture 26" descr="175px-System-bound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314623"/>
            <a:ext cx="3792537" cy="333851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27"/>
          <p:cNvSpPr txBox="1">
            <a:spLocks noChangeArrowheads="1"/>
          </p:cNvSpPr>
          <p:nvPr/>
        </p:nvSpPr>
        <p:spPr bwMode="auto">
          <a:xfrm>
            <a:off x="565150" y="5157788"/>
            <a:ext cx="8281988"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SzPct val="100000"/>
              <a:defRPr/>
            </a:pPr>
            <a:r>
              <a:rPr lang="en-US" sz="2600" dirty="0" smtClean="0"/>
              <a:t>heat or other forms of energy may pass. </a:t>
            </a:r>
          </a:p>
          <a:p>
            <a:pPr>
              <a:spcBef>
                <a:spcPct val="20000"/>
              </a:spcBef>
              <a:buSzPct val="100000"/>
              <a:defRPr/>
            </a:pPr>
            <a:endParaRPr lang="en-US" sz="1600" dirty="0" smtClean="0"/>
          </a:p>
          <a:p>
            <a:pPr>
              <a:spcBef>
                <a:spcPct val="20000"/>
              </a:spcBef>
              <a:buSzPct val="100000"/>
              <a:defRPr/>
            </a:pPr>
            <a:r>
              <a:rPr lang="en-US" sz="2600" dirty="0" smtClean="0"/>
              <a:t>Regions outside the boundaries of the system are termed </a:t>
            </a:r>
            <a:r>
              <a:rPr lang="en-US" sz="2600" b="1" i="1" dirty="0">
                <a:solidFill>
                  <a:srgbClr val="FF0000"/>
                </a:solidFill>
                <a:effectLst>
                  <a:outerShdw blurRad="38100" dist="38100" dir="2700000" algn="tl">
                    <a:srgbClr val="FFFFFF"/>
                  </a:outerShdw>
                </a:effectLst>
                <a:latin typeface="+mn-lt"/>
              </a:rPr>
              <a:t>surroundings. </a:t>
            </a:r>
          </a:p>
          <a:p>
            <a:pPr>
              <a:spcBef>
                <a:spcPct val="50000"/>
              </a:spcBef>
              <a:defRPr/>
            </a:pPr>
            <a:endParaRPr lang="bg-BG" sz="2600" b="1" dirty="0" smtClean="0">
              <a:solidFill>
                <a:schemeClr val="hlink"/>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620713"/>
            <a:ext cx="8351837" cy="5976937"/>
          </a:xfrm>
        </p:spPr>
        <p:txBody>
          <a:bodyPr lIns="90488" tIns="44450" rIns="90488" bIns="44450" anchorCtr="0"/>
          <a:lstStyle/>
          <a:p>
            <a:pPr algn="l" eaLnBrk="1" hangingPunct="1">
              <a:spcBef>
                <a:spcPts val="2400"/>
              </a:spcBef>
              <a:spcAft>
                <a:spcPts val="2400"/>
              </a:spcAft>
            </a:pPr>
            <a:r>
              <a:rPr lang="en-US" altLang="bg-BG" sz="2600" b="1" smtClean="0">
                <a:effectLst/>
              </a:rPr>
              <a:t>There  are  three  dominant  classes  of systems:</a:t>
            </a:r>
            <a:br>
              <a:rPr lang="en-US" altLang="bg-BG" sz="2600" b="1" smtClean="0">
                <a:effectLst/>
              </a:rPr>
            </a:br>
            <a:r>
              <a:rPr lang="bg-BG" altLang="bg-BG" sz="2600" b="1" smtClean="0">
                <a:effectLst/>
              </a:rPr>
              <a:t/>
            </a:r>
            <a:br>
              <a:rPr lang="bg-BG" altLang="bg-BG" sz="2600" b="1" smtClean="0">
                <a:effectLst/>
              </a:rPr>
            </a:br>
            <a:r>
              <a:rPr lang="en-US" altLang="bg-BG" sz="2600" b="1" smtClean="0">
                <a:solidFill>
                  <a:schemeClr val="hlink"/>
                </a:solidFill>
                <a:effectLst/>
              </a:rPr>
              <a:t>Isolated System </a:t>
            </a:r>
            <a:r>
              <a:rPr lang="en-US" altLang="bg-BG" sz="2600" b="1" smtClean="0">
                <a:effectLst/>
              </a:rPr>
              <a:t>– there is no exchange of either matter or energy  in  between  the system and the surroundings. </a:t>
            </a:r>
            <a:br>
              <a:rPr lang="en-US" altLang="bg-BG" sz="2600" b="1" smtClean="0">
                <a:effectLst/>
              </a:rPr>
            </a:br>
            <a:r>
              <a:rPr lang="en-US" altLang="bg-BG" sz="2600" b="1" smtClean="0">
                <a:effectLst/>
              </a:rPr>
              <a:t/>
            </a:r>
            <a:br>
              <a:rPr lang="en-US" altLang="bg-BG" sz="2600" b="1" smtClean="0">
                <a:effectLst/>
              </a:rPr>
            </a:br>
            <a:r>
              <a:rPr lang="en-US" altLang="bg-BG" sz="2600" b="1" smtClean="0">
                <a:solidFill>
                  <a:schemeClr val="hlink"/>
                </a:solidFill>
                <a:effectLst/>
              </a:rPr>
              <a:t>Closed System</a:t>
            </a:r>
            <a:r>
              <a:rPr lang="en-US" altLang="bg-BG" sz="2600" b="1" smtClean="0">
                <a:effectLst/>
              </a:rPr>
              <a:t> – exchange of energy in between the system and surroundings is possible but matter can neither enter into nor leave the system. </a:t>
            </a:r>
            <a:br>
              <a:rPr lang="en-US" altLang="bg-BG" sz="2600" b="1" smtClean="0">
                <a:effectLst/>
              </a:rPr>
            </a:br>
            <a:r>
              <a:rPr lang="en-US" altLang="bg-BG" sz="2600" b="1" smtClean="0">
                <a:effectLst/>
              </a:rPr>
              <a:t/>
            </a:r>
            <a:br>
              <a:rPr lang="en-US" altLang="bg-BG" sz="2600" b="1" smtClean="0">
                <a:effectLst/>
              </a:rPr>
            </a:br>
            <a:r>
              <a:rPr lang="en-US" altLang="bg-BG" sz="2600" b="1" smtClean="0">
                <a:solidFill>
                  <a:schemeClr val="hlink"/>
                </a:solidFill>
                <a:effectLst/>
              </a:rPr>
              <a:t>Open System</a:t>
            </a:r>
            <a:r>
              <a:rPr lang="en-US" altLang="bg-BG" sz="2600" b="1" smtClean="0">
                <a:effectLst/>
              </a:rPr>
              <a:t> – matter as well as energy can cross the boundary and thus there can be exchange of these with its surroundings. </a:t>
            </a:r>
            <a:r>
              <a:rPr lang="bg-BG" altLang="bg-BG" sz="2600" b="1" smtClean="0">
                <a:effectLst/>
              </a:rPr>
              <a:t/>
            </a:r>
            <a:br>
              <a:rPr lang="bg-BG" altLang="bg-BG" sz="2600" b="1" smtClean="0">
                <a:effectLst/>
              </a:rPr>
            </a:br>
            <a:endParaRPr lang="en-US" altLang="bg-BG" sz="2600" b="1" smtClean="0">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5800" y="474663"/>
            <a:ext cx="7772400" cy="5762625"/>
          </a:xfrm>
        </p:spPr>
        <p:txBody>
          <a:bodyPr lIns="90488" tIns="44450" rIns="90488" bIns="44450"/>
          <a:lstStyle/>
          <a:p>
            <a:pPr algn="just" eaLnBrk="1" hangingPunct="1">
              <a:lnSpc>
                <a:spcPts val="4000"/>
              </a:lnSpc>
              <a:buFont typeface="Wingdings" panose="05000000000000000000" pitchFamily="2" charset="2"/>
              <a:buNone/>
              <a:defRPr/>
            </a:pPr>
            <a:r>
              <a:rPr lang="en-US" dirty="0" smtClean="0"/>
              <a:t>   </a:t>
            </a:r>
            <a:r>
              <a:rPr lang="en-US" sz="2600" dirty="0" smtClean="0"/>
              <a:t>A system is said to be </a:t>
            </a:r>
            <a:r>
              <a:rPr lang="en-US" sz="2600" i="1" dirty="0" smtClean="0">
                <a:solidFill>
                  <a:schemeClr val="hlink"/>
                </a:solidFill>
                <a:effectLst>
                  <a:outerShdw blurRad="38100" dist="38100" dir="2700000" algn="tl">
                    <a:srgbClr val="FFFFFF"/>
                  </a:outerShdw>
                </a:effectLst>
              </a:rPr>
              <a:t>homogenous</a:t>
            </a:r>
            <a:r>
              <a:rPr lang="en-US" sz="2600" dirty="0" smtClean="0"/>
              <a:t> when it has same chemical composition throughout, e.g. mixture of gases.</a:t>
            </a:r>
          </a:p>
          <a:p>
            <a:pPr algn="just" eaLnBrk="1" hangingPunct="1">
              <a:lnSpc>
                <a:spcPts val="4000"/>
              </a:lnSpc>
              <a:buFont typeface="Wingdings" panose="05000000000000000000" pitchFamily="2" charset="2"/>
              <a:buNone/>
              <a:defRPr/>
            </a:pPr>
            <a:endParaRPr lang="en-US" sz="2600" dirty="0" smtClean="0"/>
          </a:p>
          <a:p>
            <a:pPr algn="just" eaLnBrk="1" hangingPunct="1">
              <a:lnSpc>
                <a:spcPts val="4000"/>
              </a:lnSpc>
              <a:buFont typeface="Wingdings" panose="05000000000000000000" pitchFamily="2" charset="2"/>
              <a:buNone/>
              <a:defRPr/>
            </a:pPr>
            <a:endParaRPr lang="en-US" sz="2600" dirty="0" smtClean="0"/>
          </a:p>
          <a:p>
            <a:pPr algn="just" eaLnBrk="1" hangingPunct="1">
              <a:lnSpc>
                <a:spcPts val="4000"/>
              </a:lnSpc>
              <a:buFont typeface="Wingdings" panose="05000000000000000000" pitchFamily="2" charset="2"/>
              <a:buNone/>
              <a:defRPr/>
            </a:pPr>
            <a:r>
              <a:rPr lang="en-US" sz="2600" i="1" dirty="0" smtClean="0">
                <a:solidFill>
                  <a:schemeClr val="hlink"/>
                </a:solidFill>
                <a:effectLst>
                  <a:outerShdw blurRad="38100" dist="38100" dir="2700000" algn="tl">
                    <a:srgbClr val="FFFFFF"/>
                  </a:outerShdw>
                </a:effectLst>
              </a:rPr>
              <a:t>Heterogeneous</a:t>
            </a:r>
            <a:r>
              <a:rPr lang="en-US" sz="2600" dirty="0" smtClean="0"/>
              <a:t> - a system consisting of two or more different phases which are homogenous in themselves and are separated from one another by definite bounding surfaces, e.g. ice in contact with water.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4925" y="404813"/>
            <a:ext cx="8785225" cy="6191250"/>
          </a:xfrm>
        </p:spPr>
        <p:txBody>
          <a:bodyPr lIns="90488" tIns="44450" rIns="90488" bIns="44450"/>
          <a:lstStyle/>
          <a:p>
            <a:pPr marL="609600" indent="-77788" eaLnBrk="1" hangingPunct="1">
              <a:lnSpc>
                <a:spcPct val="90000"/>
              </a:lnSpc>
              <a:spcBef>
                <a:spcPts val="1200"/>
              </a:spcBef>
              <a:spcAft>
                <a:spcPts val="1200"/>
              </a:spcAft>
              <a:buFont typeface="Wingdings" panose="05000000000000000000" pitchFamily="2" charset="2"/>
              <a:buNone/>
              <a:defRPr/>
            </a:pPr>
            <a:r>
              <a:rPr lang="en-US" sz="2600" b="1" dirty="0" smtClean="0"/>
              <a:t>Thermodynamic variables and  thermodynamic state</a:t>
            </a:r>
            <a:r>
              <a:rPr lang="bg-BG" sz="2600" dirty="0" smtClean="0"/>
              <a:t> </a:t>
            </a:r>
            <a:r>
              <a:rPr lang="en-US" sz="2600" b="1" dirty="0" smtClean="0"/>
              <a:t>     </a:t>
            </a:r>
          </a:p>
          <a:p>
            <a:pPr marL="609600" indent="290513" eaLnBrk="1" hangingPunct="1">
              <a:spcBef>
                <a:spcPts val="1200"/>
              </a:spcBef>
              <a:spcAft>
                <a:spcPts val="1200"/>
              </a:spcAft>
              <a:buFont typeface="Wingdings" panose="05000000000000000000" pitchFamily="2" charset="2"/>
              <a:buNone/>
              <a:defRPr/>
            </a:pPr>
            <a:r>
              <a:rPr lang="en-US" sz="2600" dirty="0" smtClean="0"/>
              <a:t>A system is said to be in a particular state when specific values of the properties of the system called as "</a:t>
            </a:r>
            <a:r>
              <a:rPr lang="en-US" sz="2600" dirty="0" smtClean="0">
                <a:solidFill>
                  <a:srgbClr val="CC0000"/>
                </a:solidFill>
                <a:effectLst>
                  <a:outerShdw blurRad="38100" dist="38100" dir="2700000" algn="tl">
                    <a:srgbClr val="FFFFFF"/>
                  </a:outerShdw>
                </a:effectLst>
              </a:rPr>
              <a:t>variables of state</a:t>
            </a:r>
            <a:r>
              <a:rPr lang="en-US" sz="2600" dirty="0" smtClean="0"/>
              <a:t>" are known. These variables of state are four in number, namely: </a:t>
            </a:r>
            <a:r>
              <a:rPr lang="en-US" sz="2600" dirty="0" smtClean="0">
                <a:solidFill>
                  <a:schemeClr val="accent1">
                    <a:lumMod val="40000"/>
                    <a:lumOff val="60000"/>
                  </a:schemeClr>
                </a:solidFill>
                <a:effectLst>
                  <a:outerShdw blurRad="38100" dist="38100" dir="2700000" algn="tl">
                    <a:srgbClr val="FFFFFF"/>
                  </a:outerShdw>
                </a:effectLst>
              </a:rPr>
              <a:t>Temperature</a:t>
            </a:r>
            <a:r>
              <a:rPr lang="en-US" sz="2600" dirty="0" smtClean="0"/>
              <a:t>;    </a:t>
            </a:r>
            <a:r>
              <a:rPr lang="en-US" sz="2600" dirty="0" smtClean="0">
                <a:solidFill>
                  <a:schemeClr val="hlink"/>
                </a:solidFill>
                <a:effectLst>
                  <a:outerShdw blurRad="38100" dist="38100" dir="2700000" algn="tl">
                    <a:srgbClr val="FFFFFF"/>
                  </a:outerShdw>
                </a:effectLst>
              </a:rPr>
              <a:t>Pressure</a:t>
            </a:r>
            <a:r>
              <a:rPr lang="en-US" sz="2600" dirty="0" smtClean="0"/>
              <a:t>; </a:t>
            </a:r>
            <a:r>
              <a:rPr lang="en-US" sz="2600" dirty="0" smtClean="0">
                <a:solidFill>
                  <a:srgbClr val="FF00FF"/>
                </a:solidFill>
                <a:effectLst>
                  <a:outerShdw blurRad="38100" dist="38100" dir="2700000" algn="tl">
                    <a:srgbClr val="FFFFFF"/>
                  </a:outerShdw>
                </a:effectLst>
              </a:rPr>
              <a:t>Volume</a:t>
            </a:r>
            <a:r>
              <a:rPr lang="en-US" sz="2600" dirty="0" smtClean="0"/>
              <a:t>; </a:t>
            </a:r>
            <a:r>
              <a:rPr lang="en-US" sz="2600" dirty="0" smtClean="0">
                <a:solidFill>
                  <a:srgbClr val="FFCC00"/>
                </a:solidFill>
                <a:effectLst>
                  <a:outerShdw blurRad="38100" dist="38100" dir="2700000" algn="tl">
                    <a:srgbClr val="FFFFFF"/>
                  </a:outerShdw>
                </a:effectLst>
              </a:rPr>
              <a:t>Composition.</a:t>
            </a:r>
          </a:p>
          <a:p>
            <a:pPr marL="609600" indent="-609600" eaLnBrk="1" hangingPunct="1">
              <a:spcBef>
                <a:spcPts val="1200"/>
              </a:spcBef>
              <a:spcAft>
                <a:spcPts val="1200"/>
              </a:spcAft>
              <a:buFont typeface="Wingdings" panose="05000000000000000000" pitchFamily="2" charset="2"/>
              <a:buNone/>
              <a:defRPr/>
            </a:pPr>
            <a:r>
              <a:rPr lang="en-US" sz="2600" i="1" dirty="0" smtClean="0"/>
              <a:t>       </a:t>
            </a:r>
            <a:r>
              <a:rPr lang="en-US" sz="2600" dirty="0" smtClean="0"/>
              <a:t>   If the values of these four variables of a system are known, all other properties such as mass, viscosity, density etc. are thereby definitely fixed. </a:t>
            </a:r>
          </a:p>
          <a:p>
            <a:pPr marL="609600" indent="290513" eaLnBrk="1" hangingPunct="1">
              <a:spcBef>
                <a:spcPts val="1200"/>
              </a:spcBef>
              <a:spcAft>
                <a:spcPts val="1200"/>
              </a:spcAft>
              <a:buFont typeface="Wingdings" panose="05000000000000000000" pitchFamily="2" charset="2"/>
              <a:buNone/>
              <a:defRPr/>
            </a:pPr>
            <a:r>
              <a:rPr lang="en-US" sz="2600" dirty="0" smtClean="0">
                <a:solidFill>
                  <a:srgbClr val="FFCC00"/>
                </a:solidFill>
                <a:effectLst>
                  <a:outerShdw blurRad="38100" dist="38100" dir="2700000" algn="tl">
                    <a:srgbClr val="FFFFFF"/>
                  </a:outerShdw>
                </a:effectLst>
              </a:rPr>
              <a:t>Thermodynamic </a:t>
            </a:r>
            <a:r>
              <a:rPr lang="en-US" sz="2600" dirty="0">
                <a:solidFill>
                  <a:srgbClr val="FFCC00"/>
                </a:solidFill>
                <a:effectLst>
                  <a:outerShdw blurRad="38100" dist="38100" dir="2700000" algn="tl">
                    <a:srgbClr val="FFFFFF"/>
                  </a:outerShdw>
                </a:effectLst>
              </a:rPr>
              <a:t>state </a:t>
            </a:r>
            <a:r>
              <a:rPr lang="en-US" sz="2600" dirty="0" smtClean="0"/>
              <a:t>may be thought of as the instantaneous quantitative description of a system with a set number of variables held constant.       </a:t>
            </a:r>
          </a:p>
          <a:p>
            <a:pPr marL="609600" indent="-609600" eaLnBrk="1" hangingPunct="1">
              <a:lnSpc>
                <a:spcPct val="90000"/>
              </a:lnSpc>
              <a:buFont typeface="Wingdings" panose="05000000000000000000" pitchFamily="2" charset="2"/>
              <a:buNone/>
              <a:defRPr/>
            </a:pPr>
            <a:endParaRPr lang="en-US" sz="2800" dirty="0" smtClean="0">
              <a:latin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323850" y="100013"/>
            <a:ext cx="8569325" cy="6858000"/>
          </a:xfrm>
        </p:spPr>
        <p:txBody>
          <a:bodyPr lIns="90488" tIns="44450" rIns="90488" bIns="44450"/>
          <a:lstStyle/>
          <a:p>
            <a:pPr marL="0" indent="450850" algn="just" eaLnBrk="1" hangingPunct="1">
              <a:lnSpc>
                <a:spcPts val="3300"/>
              </a:lnSpc>
              <a:buFont typeface="Wingdings" panose="05000000000000000000" pitchFamily="2" charset="2"/>
              <a:buNone/>
            </a:pPr>
            <a:r>
              <a:rPr lang="en-GB" altLang="bg-BG" sz="2600" smtClean="0">
                <a:effectLst/>
                <a:cs typeface="Arial" panose="020B0604020202020204" pitchFamily="34" charset="0"/>
              </a:rPr>
              <a:t>The variables of the system can be further classified as </a:t>
            </a:r>
            <a:r>
              <a:rPr lang="en-GB" altLang="bg-BG" sz="2600" i="1" smtClean="0">
                <a:effectLst/>
                <a:cs typeface="Arial" panose="020B0604020202020204" pitchFamily="34" charset="0"/>
                <a:hlinkClick r:id="rId2" tooltip="Intensive variable"/>
              </a:rPr>
              <a:t>intensive</a:t>
            </a:r>
            <a:r>
              <a:rPr lang="en-GB" altLang="bg-BG" sz="2600" smtClean="0">
                <a:effectLst/>
                <a:cs typeface="Arial" panose="020B0604020202020204" pitchFamily="34" charset="0"/>
              </a:rPr>
              <a:t> and </a:t>
            </a:r>
            <a:r>
              <a:rPr lang="en-GB" altLang="bg-BG" sz="2600" smtClean="0">
                <a:effectLst/>
                <a:cs typeface="Arial" panose="020B0604020202020204" pitchFamily="34" charset="0"/>
                <a:hlinkClick r:id="rId3" tooltip="Extensive variable"/>
              </a:rPr>
              <a:t>e</a:t>
            </a:r>
            <a:r>
              <a:rPr lang="en-GB" altLang="bg-BG" sz="2600" i="1" smtClean="0">
                <a:effectLst/>
                <a:cs typeface="Arial" panose="020B0604020202020204" pitchFamily="34" charset="0"/>
                <a:hlinkClick r:id="rId3" tooltip="Extensive variable"/>
              </a:rPr>
              <a:t>xtensive</a:t>
            </a:r>
            <a:r>
              <a:rPr lang="en-GB" altLang="bg-BG" sz="2600" smtClean="0">
                <a:effectLst/>
                <a:cs typeface="Arial" panose="020B0604020202020204" pitchFamily="34" charset="0"/>
                <a:hlinkClick r:id="rId3" tooltip="Extensive variable"/>
              </a:rPr>
              <a:t> variables</a:t>
            </a:r>
            <a:r>
              <a:rPr lang="en-GB" altLang="bg-BG" sz="2600" smtClean="0">
                <a:effectLst/>
                <a:cs typeface="Arial" panose="020B0604020202020204" pitchFamily="34" charset="0"/>
              </a:rPr>
              <a:t>. </a:t>
            </a:r>
          </a:p>
          <a:p>
            <a:pPr marL="0" indent="450850" algn="just" eaLnBrk="1" hangingPunct="1">
              <a:lnSpc>
                <a:spcPts val="3300"/>
              </a:lnSpc>
              <a:spcBef>
                <a:spcPts val="2400"/>
              </a:spcBef>
              <a:buFont typeface="Wingdings" panose="05000000000000000000" pitchFamily="2" charset="2"/>
              <a:buNone/>
            </a:pPr>
            <a:r>
              <a:rPr lang="en-GB" altLang="bg-BG" sz="2600" smtClean="0">
                <a:solidFill>
                  <a:srgbClr val="FF0000"/>
                </a:solidFill>
                <a:effectLst/>
                <a:cs typeface="Arial" panose="020B0604020202020204" pitchFamily="34" charset="0"/>
              </a:rPr>
              <a:t>An intensive variable </a:t>
            </a:r>
            <a:r>
              <a:rPr lang="en-GB" altLang="bg-BG" sz="2600" smtClean="0">
                <a:effectLst/>
                <a:cs typeface="Arial" panose="020B0604020202020204" pitchFamily="34" charset="0"/>
              </a:rPr>
              <a:t>is a physical quantity whose value does not depend on the amount of the substance but depends upon the nature of the substance, e.g. T, P, d, </a:t>
            </a:r>
            <a:r>
              <a:rPr lang="el-GR" altLang="bg-BG" sz="2600" smtClean="0">
                <a:effectLst/>
                <a:cs typeface="Arial" panose="020B0604020202020204" pitchFamily="34" charset="0"/>
              </a:rPr>
              <a:t>η</a:t>
            </a:r>
            <a:r>
              <a:rPr lang="en-GB" altLang="bg-BG" sz="2600" smtClean="0">
                <a:effectLst/>
                <a:cs typeface="Arial" panose="020B0604020202020204" pitchFamily="34" charset="0"/>
              </a:rPr>
              <a:t>, c, n, etc. </a:t>
            </a:r>
          </a:p>
          <a:p>
            <a:pPr marL="0" indent="450850" algn="just" eaLnBrk="1" hangingPunct="1">
              <a:lnSpc>
                <a:spcPts val="3300"/>
              </a:lnSpc>
              <a:spcBef>
                <a:spcPts val="2400"/>
              </a:spcBef>
              <a:buFont typeface="Wingdings" panose="05000000000000000000" pitchFamily="2" charset="2"/>
              <a:buNone/>
            </a:pPr>
            <a:r>
              <a:rPr lang="en-GB" altLang="bg-BG" sz="2600" smtClean="0">
                <a:solidFill>
                  <a:srgbClr val="FF0000"/>
                </a:solidFill>
                <a:effectLst/>
                <a:cs typeface="Arial" panose="020B0604020202020204" pitchFamily="34" charset="0"/>
              </a:rPr>
              <a:t>An extensive variable </a:t>
            </a:r>
            <a:r>
              <a:rPr lang="en-GB" altLang="bg-BG" sz="2600" smtClean="0">
                <a:effectLst/>
                <a:cs typeface="Arial" panose="020B0604020202020204" pitchFamily="34" charset="0"/>
              </a:rPr>
              <a:t>is a physical quantity, whose value is proportional to the size (quantity of matter) of the system it describes. Such a property can be expressed as the sum of the quantities for the separate subsystems that compose the entire system. Dividing one type of extensive quantity by a different type of extensive quantity will in general give an intensive quantity (m/V=</a:t>
            </a:r>
            <a:r>
              <a:rPr lang="el-GR" altLang="bg-BG" sz="2600" smtClean="0">
                <a:effectLst/>
                <a:cs typeface="Arial" panose="020B0604020202020204" pitchFamily="34" charset="0"/>
              </a:rPr>
              <a:t>ρ</a:t>
            </a:r>
            <a:r>
              <a:rPr lang="en-GB" altLang="bg-BG" sz="2600" smtClean="0">
                <a:effectLst/>
                <a:cs typeface="Arial" panose="020B0604020202020204" pitchFamily="34" charset="0"/>
              </a:rPr>
              <a:t>).</a:t>
            </a:r>
            <a:endParaRPr lang="en-US" altLang="bg-BG" sz="2600" smtClean="0">
              <a:effectLst/>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xfrm>
            <a:off x="-428625" y="0"/>
            <a:ext cx="9715500" cy="6858000"/>
          </a:xfrm>
        </p:spPr>
        <p:txBody>
          <a:bodyPr lIns="90488" tIns="44450" rIns="90488" bIns="44450"/>
          <a:lstStyle/>
          <a:p>
            <a:pPr marL="609600" indent="-609600" eaLnBrk="1" hangingPunct="1">
              <a:buFont typeface="Wingdings" panose="05000000000000000000" pitchFamily="2" charset="2"/>
              <a:buNone/>
              <a:defRPr/>
            </a:pPr>
            <a:r>
              <a:rPr lang="en-GB" sz="2800" b="1" dirty="0" smtClean="0">
                <a:latin typeface="Times New Roman" pitchFamily="18" charset="0"/>
              </a:rPr>
              <a:t>      </a:t>
            </a:r>
            <a:r>
              <a:rPr lang="en-GB" sz="2800" dirty="0" smtClean="0"/>
              <a:t>Changes in a system are often characterized by </a:t>
            </a:r>
            <a:r>
              <a:rPr lang="en-GB" sz="2800" dirty="0" smtClean="0">
                <a:solidFill>
                  <a:srgbClr val="FF0000"/>
                </a:solidFill>
              </a:rPr>
              <a:t>differentials</a:t>
            </a:r>
            <a:r>
              <a:rPr lang="en-GB" sz="2800" dirty="0" smtClean="0"/>
              <a:t> of its state variables. A </a:t>
            </a:r>
            <a:r>
              <a:rPr lang="en-GB" sz="2800" i="1" dirty="0" smtClean="0"/>
              <a:t>differential</a:t>
            </a:r>
            <a:r>
              <a:rPr lang="en-GB" sz="2800" dirty="0" smtClean="0"/>
              <a:t> describes a very small change of a dependent variable (</a:t>
            </a:r>
            <a:r>
              <a:rPr lang="en-GB" sz="2800" dirty="0" err="1" smtClean="0"/>
              <a:t>dy</a:t>
            </a:r>
            <a:r>
              <a:rPr lang="en-GB" sz="2800" dirty="0" smtClean="0"/>
              <a:t>), if in a function y=f(x), a small change in the variable (</a:t>
            </a:r>
            <a:r>
              <a:rPr lang="en-GB" sz="2800" dirty="0" err="1" smtClean="0"/>
              <a:t>dx</a:t>
            </a:r>
            <a:r>
              <a:rPr lang="en-GB" sz="2800" dirty="0" smtClean="0"/>
              <a:t>) occurs. It can be calculated from the product of the first derivative of the function f(x),multiplied by </a:t>
            </a:r>
            <a:r>
              <a:rPr lang="en-GB" sz="2800" dirty="0" err="1" smtClean="0"/>
              <a:t>dx</a:t>
            </a:r>
            <a:r>
              <a:rPr lang="en-GB" sz="2800" dirty="0" smtClean="0"/>
              <a:t>: </a:t>
            </a:r>
            <a:r>
              <a:rPr lang="en-GB" sz="2800" dirty="0" err="1" smtClean="0"/>
              <a:t>dy</a:t>
            </a:r>
            <a:r>
              <a:rPr lang="en-GB" sz="2800" dirty="0" smtClean="0"/>
              <a:t>=f</a:t>
            </a:r>
            <a:r>
              <a:rPr lang="en-US" sz="2800" dirty="0" smtClean="0"/>
              <a:t>’</a:t>
            </a:r>
            <a:r>
              <a:rPr lang="en-GB" sz="2800" dirty="0" smtClean="0"/>
              <a:t>(x)</a:t>
            </a:r>
            <a:r>
              <a:rPr lang="en-GB" sz="2800" dirty="0" err="1" smtClean="0"/>
              <a:t>dx</a:t>
            </a:r>
            <a:r>
              <a:rPr lang="en-GB" sz="2800" dirty="0" smtClean="0"/>
              <a:t>.</a:t>
            </a:r>
          </a:p>
          <a:p>
            <a:pPr marL="609600" indent="-609600" eaLnBrk="1" hangingPunct="1">
              <a:buFont typeface="Wingdings" panose="05000000000000000000" pitchFamily="2" charset="2"/>
              <a:buNone/>
              <a:defRPr/>
            </a:pPr>
            <a:r>
              <a:rPr lang="en-GB" sz="2800" dirty="0" smtClean="0"/>
              <a:t>      Most thermodynamic equations are functions with several variables. Hence, the derivatives can be obtained with respect to one variable if the others are kept constant. This procedure is called </a:t>
            </a:r>
            <a:r>
              <a:rPr lang="en-GB" sz="2800" b="1" i="1" dirty="0" smtClean="0"/>
              <a:t>partial differentiation</a:t>
            </a:r>
            <a:r>
              <a:rPr lang="en-GB" sz="2800" dirty="0" smtClean="0"/>
              <a:t>. It has a special notation with the parameters that are to be kept constant put as subscript to the symbols in parentheses. The following example demonstrates this:</a:t>
            </a:r>
            <a:endParaRPr lang="en-US" sz="2800" dirty="0" smtClean="0"/>
          </a:p>
        </p:txBody>
      </p:sp>
      <p:graphicFrame>
        <p:nvGraphicFramePr>
          <p:cNvPr id="9219" name="Object 5"/>
          <p:cNvGraphicFramePr>
            <a:graphicFrameLocks noChangeAspect="1"/>
          </p:cNvGraphicFramePr>
          <p:nvPr/>
        </p:nvGraphicFramePr>
        <p:xfrm>
          <a:off x="3357563" y="5643563"/>
          <a:ext cx="1982787" cy="1058862"/>
        </p:xfrm>
        <a:graphic>
          <a:graphicData uri="http://schemas.openxmlformats.org/presentationml/2006/ole">
            <mc:AlternateContent xmlns:mc="http://schemas.openxmlformats.org/markup-compatibility/2006">
              <mc:Choice xmlns:v="urn:schemas-microsoft-com:vml" Requires="v">
                <p:oleObj spid="_x0000_s9220" r:id="rId3" imgW="977900" imgH="520700" progId="Equation.3">
                  <p:embed/>
                </p:oleObj>
              </mc:Choice>
              <mc:Fallback>
                <p:oleObj r:id="rId3" imgW="977900" imgH="5207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563" y="5643563"/>
                        <a:ext cx="1982787" cy="10588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57"/>
          <p:cNvSpPr>
            <a:spLocks noChangeArrowheads="1"/>
          </p:cNvSpPr>
          <p:nvPr/>
        </p:nvSpPr>
        <p:spPr bwMode="auto">
          <a:xfrm>
            <a:off x="1547813" y="-100013"/>
            <a:ext cx="6264275" cy="7129463"/>
          </a:xfrm>
          <a:prstGeom prst="rect">
            <a:avLst/>
          </a:prstGeom>
          <a:solidFill>
            <a:schemeClr val="tx1"/>
          </a:solidFill>
          <a:ln w="12700" algn="ctr">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bg-BG" altLang="bg-BG"/>
          </a:p>
        </p:txBody>
      </p:sp>
      <p:pic>
        <p:nvPicPr>
          <p:cNvPr id="10243" name="Picture 5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1625" y="188913"/>
            <a:ext cx="3676650" cy="647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body" idx="1"/>
          </p:nvPr>
        </p:nvSpPr>
        <p:spPr>
          <a:xfrm>
            <a:off x="-180975" y="0"/>
            <a:ext cx="9324975" cy="6858000"/>
          </a:xfrm>
        </p:spPr>
        <p:txBody>
          <a:bodyPr lIns="90488" tIns="44450" rIns="90488" bIns="44450"/>
          <a:lstStyle/>
          <a:p>
            <a:pPr marL="609600" indent="-609600" eaLnBrk="1" hangingPunct="1">
              <a:buFont typeface="Wingdings" panose="05000000000000000000" pitchFamily="2" charset="2"/>
              <a:buNone/>
              <a:defRPr/>
            </a:pPr>
            <a:r>
              <a:rPr lang="en-GB" b="1" smtClean="0">
                <a:latin typeface="Times New Roman" pitchFamily="18" charset="0"/>
              </a:rPr>
              <a:t>      </a:t>
            </a:r>
            <a:endParaRPr lang="en-US" b="1" smtClean="0">
              <a:latin typeface="Times New Roman" pitchFamily="18" charset="0"/>
            </a:endParaRPr>
          </a:p>
        </p:txBody>
      </p:sp>
      <p:sp>
        <p:nvSpPr>
          <p:cNvPr id="11267" name="Rectangle 5"/>
          <p:cNvSpPr>
            <a:spLocks noChangeArrowheads="1"/>
          </p:cNvSpPr>
          <p:nvPr/>
        </p:nvSpPr>
        <p:spPr bwMode="auto">
          <a:xfrm>
            <a:off x="4495800" y="3167063"/>
            <a:ext cx="8729663" cy="140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0"/>
              </a:spcBef>
              <a:buClrTx/>
              <a:buSzTx/>
              <a:buFontTx/>
              <a:buNone/>
            </a:pPr>
            <a:endParaRPr lang="bg-BG" altLang="bg-BG" sz="1800"/>
          </a:p>
        </p:txBody>
      </p:sp>
      <p:sp>
        <p:nvSpPr>
          <p:cNvPr id="13316" name="Text Box 7"/>
          <p:cNvSpPr txBox="1">
            <a:spLocks noChangeArrowheads="1"/>
          </p:cNvSpPr>
          <p:nvPr/>
        </p:nvSpPr>
        <p:spPr bwMode="auto">
          <a:xfrm>
            <a:off x="0" y="0"/>
            <a:ext cx="8991600" cy="1800225"/>
          </a:xfrm>
          <a:prstGeom prst="rect">
            <a:avLst/>
          </a:prstGeom>
          <a:noFill/>
          <a:ln w="12700">
            <a:noFill/>
            <a:miter lim="800000"/>
            <a:headEnd/>
            <a:tailEnd/>
          </a:ln>
        </p:spPr>
        <p:txBody>
          <a:bodyPr>
            <a:spAutoFit/>
          </a:bodyPr>
          <a:lstStyle/>
          <a:p>
            <a:pPr algn="just">
              <a:spcBef>
                <a:spcPct val="50000"/>
              </a:spcBef>
              <a:defRPr/>
            </a:pPr>
            <a:r>
              <a:rPr lang="en-GB" sz="2800" dirty="0">
                <a:latin typeface="+mj-lt"/>
                <a:cs typeface="Times New Roman" pitchFamily="18" charset="0"/>
              </a:rPr>
              <a:t>The mathematical definition of the total differential is of great physical importance to thermodynamics. This will be indicated by the following chain of reversible logical deductions:</a:t>
            </a:r>
            <a:endParaRPr lang="en-GB" sz="2800" dirty="0">
              <a:latin typeface="+mj-lt"/>
            </a:endParaRPr>
          </a:p>
        </p:txBody>
      </p:sp>
      <p:grpSp>
        <p:nvGrpSpPr>
          <p:cNvPr id="11269" name="Group 26"/>
          <p:cNvGrpSpPr>
            <a:grpSpLocks noChangeAspect="1"/>
          </p:cNvGrpSpPr>
          <p:nvPr/>
        </p:nvGrpSpPr>
        <p:grpSpPr bwMode="auto">
          <a:xfrm>
            <a:off x="185738" y="1905000"/>
            <a:ext cx="8805862" cy="1346200"/>
            <a:chOff x="1494" y="11106"/>
            <a:chExt cx="9083" cy="1260"/>
          </a:xfrm>
        </p:grpSpPr>
        <p:sp>
          <p:nvSpPr>
            <p:cNvPr id="11271" name="Text Box 27"/>
            <p:cNvSpPr txBox="1">
              <a:spLocks noChangeAspect="1" noChangeArrowheads="1"/>
            </p:cNvSpPr>
            <p:nvPr/>
          </p:nvSpPr>
          <p:spPr bwMode="auto">
            <a:xfrm>
              <a:off x="1494" y="11106"/>
              <a:ext cx="1920" cy="1080"/>
            </a:xfrm>
            <a:prstGeom prst="rect">
              <a:avLst/>
            </a:prstGeom>
            <a:solidFill>
              <a:srgbClr val="FF0000"/>
            </a:solidFill>
            <a:ln w="9525">
              <a:solidFill>
                <a:schemeClr val="tx1"/>
              </a:solidFill>
              <a:miter lim="800000"/>
              <a:headEnd/>
              <a:tailEnd/>
            </a:ln>
          </p:spPr>
          <p:txBody>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algn="ctr">
                <a:spcBef>
                  <a:spcPts val="500"/>
                </a:spcBef>
                <a:spcAft>
                  <a:spcPts val="500"/>
                </a:spcAft>
                <a:buClrTx/>
                <a:buSzTx/>
                <a:buFontTx/>
                <a:buNone/>
              </a:pPr>
              <a:r>
                <a:rPr lang="en-US" altLang="bg-BG" sz="2400" b="1">
                  <a:latin typeface="Times New Roman" panose="02020603050405020304" pitchFamily="18" charset="0"/>
                </a:rPr>
                <a:t>dG is a total differential</a:t>
              </a:r>
            </a:p>
          </p:txBody>
        </p:sp>
        <p:sp>
          <p:nvSpPr>
            <p:cNvPr id="11272" name="Text Box 28"/>
            <p:cNvSpPr txBox="1">
              <a:spLocks noChangeAspect="1" noChangeArrowheads="1"/>
            </p:cNvSpPr>
            <p:nvPr/>
          </p:nvSpPr>
          <p:spPr bwMode="auto">
            <a:xfrm>
              <a:off x="4793" y="11106"/>
              <a:ext cx="1920" cy="1080"/>
            </a:xfrm>
            <a:prstGeom prst="rect">
              <a:avLst/>
            </a:prstGeom>
            <a:solidFill>
              <a:srgbClr val="FF0000"/>
            </a:solidFill>
            <a:ln w="9525">
              <a:solidFill>
                <a:schemeClr val="tx1"/>
              </a:solidFill>
              <a:miter lim="800000"/>
              <a:headEnd/>
              <a:tailEnd/>
            </a:ln>
          </p:spPr>
          <p:txBody>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algn="ctr">
                <a:spcBef>
                  <a:spcPts val="500"/>
                </a:spcBef>
                <a:spcAft>
                  <a:spcPts val="500"/>
                </a:spcAft>
                <a:buClrTx/>
                <a:buSzTx/>
                <a:buFontTx/>
                <a:buNone/>
              </a:pPr>
              <a:r>
                <a:rPr lang="en-US" altLang="bg-BG" sz="2400" b="1">
                  <a:latin typeface="Arial Unicode MS" panose="020B0604020202020204" pitchFamily="34" charset="-128"/>
                </a:rPr>
                <a:t>G is a state function</a:t>
              </a:r>
            </a:p>
          </p:txBody>
        </p:sp>
        <p:sp>
          <p:nvSpPr>
            <p:cNvPr id="11273" name="Text Box 29"/>
            <p:cNvSpPr txBox="1">
              <a:spLocks noChangeAspect="1" noChangeArrowheads="1"/>
            </p:cNvSpPr>
            <p:nvPr/>
          </p:nvSpPr>
          <p:spPr bwMode="auto">
            <a:xfrm>
              <a:off x="7614" y="11106"/>
              <a:ext cx="2963" cy="1260"/>
            </a:xfrm>
            <a:prstGeom prst="rect">
              <a:avLst/>
            </a:prstGeom>
            <a:solidFill>
              <a:srgbClr val="FF0000"/>
            </a:solidFill>
            <a:ln w="9525">
              <a:solidFill>
                <a:schemeClr val="tx1"/>
              </a:solidFill>
              <a:miter lim="800000"/>
              <a:headEnd/>
              <a:tailEnd/>
            </a:ln>
          </p:spPr>
          <p:txBody>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a:spcBef>
                  <a:spcPct val="0"/>
                </a:spcBef>
                <a:buClrTx/>
                <a:buSzTx/>
                <a:buFontTx/>
                <a:buNone/>
              </a:pPr>
              <a:r>
                <a:rPr lang="en-US" altLang="bg-BG" sz="2000" b="1">
                  <a:latin typeface="Times New Roman" panose="02020603050405020304" pitchFamily="18" charset="0"/>
                </a:rPr>
                <a:t>G depends only on the state of the system, </a:t>
              </a:r>
            </a:p>
            <a:p>
              <a:pPr>
                <a:spcBef>
                  <a:spcPct val="0"/>
                </a:spcBef>
                <a:buClrTx/>
                <a:buSzTx/>
                <a:buFontTx/>
                <a:buNone/>
              </a:pPr>
              <a:r>
                <a:rPr lang="en-US" altLang="bg-BG" sz="2000" b="1">
                  <a:latin typeface="Times New Roman" panose="02020603050405020304" pitchFamily="18" charset="0"/>
                </a:rPr>
                <a:t>not on the way in which that state was achieved</a:t>
              </a:r>
            </a:p>
          </p:txBody>
        </p:sp>
        <p:sp>
          <p:nvSpPr>
            <p:cNvPr id="11274" name="Line 30"/>
            <p:cNvSpPr>
              <a:spLocks noChangeAspect="1" noChangeShapeType="1"/>
            </p:cNvSpPr>
            <p:nvPr/>
          </p:nvSpPr>
          <p:spPr bwMode="auto">
            <a:xfrm>
              <a:off x="3774" y="11646"/>
              <a:ext cx="65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bg-BG"/>
            </a:p>
          </p:txBody>
        </p:sp>
        <p:sp>
          <p:nvSpPr>
            <p:cNvPr id="11275" name="Line 31"/>
            <p:cNvSpPr>
              <a:spLocks noChangeAspect="1" noChangeShapeType="1"/>
            </p:cNvSpPr>
            <p:nvPr/>
          </p:nvSpPr>
          <p:spPr bwMode="auto">
            <a:xfrm>
              <a:off x="6894" y="11646"/>
              <a:ext cx="65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bg-BG"/>
            </a:p>
          </p:txBody>
        </p:sp>
      </p:grpSp>
      <p:sp>
        <p:nvSpPr>
          <p:cNvPr id="11270" name="Text Box 33"/>
          <p:cNvSpPr txBox="1">
            <a:spLocks noChangeArrowheads="1"/>
          </p:cNvSpPr>
          <p:nvPr/>
        </p:nvSpPr>
        <p:spPr bwMode="auto">
          <a:xfrm>
            <a:off x="217488" y="3443288"/>
            <a:ext cx="8675687" cy="375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lr>
                <a:schemeClr val="hlink"/>
              </a:buClr>
              <a:buSzPct val="75000"/>
              <a:buFont typeface="Wingdings" panose="05000000000000000000" pitchFamily="2" charset="2"/>
              <a:buChar char="l"/>
              <a:defRPr sz="3200">
                <a:solidFill>
                  <a:schemeClr val="tx1"/>
                </a:solidFill>
                <a:latin typeface="Arial" panose="020B0604020202020204" pitchFamily="34" charset="0"/>
              </a:defRPr>
            </a:lvl1pPr>
            <a:lvl2pPr marL="742950" indent="-285750" eaLnBrk="0" hangingPunct="0">
              <a:spcBef>
                <a:spcPct val="20000"/>
              </a:spcBef>
              <a:buClr>
                <a:schemeClr val="tx2"/>
              </a:buClr>
              <a:buSzPct val="75000"/>
              <a:buFont typeface="Wingdings" panose="05000000000000000000" pitchFamily="2" charset="2"/>
              <a:buChar char="l"/>
              <a:defRPr sz="2800">
                <a:solidFill>
                  <a:schemeClr val="tx1"/>
                </a:solidFill>
                <a:latin typeface="Arial" panose="020B0604020202020204" pitchFamily="34" charset="0"/>
              </a:defRPr>
            </a:lvl2pPr>
            <a:lvl3pPr marL="1143000" indent="-228600" eaLnBrk="0" hangingPunct="0">
              <a:spcBef>
                <a:spcPct val="20000"/>
              </a:spcBef>
              <a:buClr>
                <a:schemeClr val="accent2"/>
              </a:buClr>
              <a:buSzPct val="75000"/>
              <a:buFont typeface="Wingdings" panose="05000000000000000000" pitchFamily="2" charset="2"/>
              <a:buChar char="l"/>
              <a:defRPr sz="2400">
                <a:solidFill>
                  <a:schemeClr val="tx1"/>
                </a:solidFill>
                <a:latin typeface="Arial" panose="020B0604020202020204" pitchFamily="34" charset="0"/>
              </a:defRPr>
            </a:lvl3pPr>
            <a:lvl4pPr marL="1600200" indent="-228600" eaLnBrk="0" hangingPunct="0">
              <a:spcBef>
                <a:spcPct val="20000"/>
              </a:spcBef>
              <a:buClr>
                <a:schemeClr val="folHlink"/>
              </a:buClr>
              <a:buSzPct val="75000"/>
              <a:buFont typeface="Wingdings" panose="05000000000000000000" pitchFamily="2" charset="2"/>
              <a:buChar char="l"/>
              <a:defRPr sz="2000">
                <a:solidFill>
                  <a:schemeClr val="tx1"/>
                </a:solidFill>
                <a:latin typeface="Arial" panose="020B0604020202020204" pitchFamily="34" charset="0"/>
              </a:defRPr>
            </a:lvl4pPr>
            <a:lvl5pPr marL="2057400" indent="-228600" eaLnBrk="0" hangingPunct="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Arial" panose="020B0604020202020204" pitchFamily="34" charset="0"/>
              </a:defRPr>
            </a:lvl9pPr>
          </a:lstStyle>
          <a:p>
            <a:pPr eaLnBrk="1" hangingPunct="1">
              <a:spcBef>
                <a:spcPct val="50000"/>
              </a:spcBef>
              <a:buClrTx/>
              <a:buSzTx/>
              <a:buFontTx/>
              <a:buNone/>
            </a:pPr>
            <a:r>
              <a:rPr lang="en-US" altLang="bg-BG" sz="2800">
                <a:latin typeface="Times New Roman" panose="02020603050405020304" pitchFamily="18" charset="0"/>
                <a:cs typeface="Times New Roman" panose="02020603050405020304" pitchFamily="18" charset="0"/>
              </a:rPr>
              <a:t>The central concept of thermodynamics is that of </a:t>
            </a:r>
            <a:r>
              <a:rPr lang="en-US" altLang="bg-BG" sz="2800">
                <a:latin typeface="Times New Roman" panose="02020603050405020304" pitchFamily="18" charset="0"/>
                <a:cs typeface="Times New Roman" panose="02020603050405020304" pitchFamily="18" charset="0"/>
                <a:hlinkClick r:id="rId2" tooltip="Energy"/>
              </a:rPr>
              <a:t>energy</a:t>
            </a:r>
            <a:r>
              <a:rPr lang="en-US" altLang="bg-BG" sz="2800">
                <a:latin typeface="Times New Roman" panose="02020603050405020304" pitchFamily="18" charset="0"/>
                <a:cs typeface="Times New Roman" panose="02020603050405020304" pitchFamily="18" charset="0"/>
              </a:rPr>
              <a:t>, the ability to do work. </a:t>
            </a:r>
          </a:p>
          <a:p>
            <a:pPr eaLnBrk="1" hangingPunct="1">
              <a:spcBef>
                <a:spcPct val="50000"/>
              </a:spcBef>
              <a:buClrTx/>
              <a:buSzTx/>
              <a:buFontTx/>
              <a:buNone/>
            </a:pPr>
            <a:r>
              <a:rPr lang="en-US" altLang="bg-BG" sz="2800">
                <a:latin typeface="Times New Roman" panose="02020603050405020304" pitchFamily="18" charset="0"/>
                <a:cs typeface="Times New Roman" panose="02020603050405020304" pitchFamily="18" charset="0"/>
              </a:rPr>
              <a:t>It may be transferred into a body by heating, compression, or addition of matter, and extracted from a body either by cooling, expansion, or extraction of matter. For comparison, in </a:t>
            </a:r>
            <a:r>
              <a:rPr lang="en-US" altLang="bg-BG" sz="2800">
                <a:latin typeface="Times New Roman" panose="02020603050405020304" pitchFamily="18" charset="0"/>
                <a:cs typeface="Times New Roman" panose="02020603050405020304" pitchFamily="18" charset="0"/>
                <a:hlinkClick r:id="rId3" tooltip="Mechanics"/>
              </a:rPr>
              <a:t>mechanics</a:t>
            </a:r>
            <a:r>
              <a:rPr lang="en-US" altLang="bg-BG" sz="2800">
                <a:latin typeface="Times New Roman" panose="02020603050405020304" pitchFamily="18" charset="0"/>
                <a:cs typeface="Times New Roman" panose="02020603050405020304" pitchFamily="18" charset="0"/>
              </a:rPr>
              <a:t>, energy transfer results from a force which causes displacement, the product of the two being the amount of energy transferred. </a:t>
            </a:r>
            <a:endParaRPr lang="en-GB" altLang="bg-BG" sz="280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4564</TotalTime>
  <Pages>32</Pages>
  <Words>1183</Words>
  <Application>Microsoft Office PowerPoint</Application>
  <PresentationFormat>On-screen Show (4:3)</PresentationFormat>
  <Paragraphs>63</Paragraphs>
  <Slides>13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Wingdings</vt:lpstr>
      <vt:lpstr>Times New Roman</vt:lpstr>
      <vt:lpstr>Arial Unicode MS</vt:lpstr>
      <vt:lpstr>Orbit</vt:lpstr>
      <vt:lpstr>Microsoft Equation 3.0</vt:lpstr>
      <vt:lpstr>THERMODYNAMICS </vt:lpstr>
      <vt:lpstr>Basic thermodynamic terms </vt:lpstr>
      <vt:lpstr>There  are  three  dominant  classes  of systems:  Isolated System – there is no exchange of either matter or energy  in  between  the system and the surroundings.   Closed System – exchange of energy in between the system and surroundings is possible but matter can neither enter into nor leave the system.   Open System – matter as well as energy can cross the boundary and thus there can be exchange of these with its surroundings.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Bioenergetics</dc:title>
  <dc:creator>Robert and Marsha Goodman</dc:creator>
  <cp:lastModifiedBy>Tzanev-MU</cp:lastModifiedBy>
  <cp:revision>225</cp:revision>
  <cp:lastPrinted>1601-01-01T00:00:00Z</cp:lastPrinted>
  <dcterms:created xsi:type="dcterms:W3CDTF">1997-09-01T16:08:20Z</dcterms:created>
  <dcterms:modified xsi:type="dcterms:W3CDTF">2016-09-20T07:13:41Z</dcterms:modified>
</cp:coreProperties>
</file>