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 id="2147484000" r:id="rId2"/>
  </p:sldMasterIdLst>
  <p:notesMasterIdLst>
    <p:notesMasterId r:id="rId10"/>
  </p:notesMasterIdLst>
  <p:handoutMasterIdLst>
    <p:handoutMasterId r:id="rId11"/>
  </p:handoutMasterIdLst>
  <p:sldIdLst>
    <p:sldId id="290" r:id="rId3"/>
    <p:sldId id="291" r:id="rId4"/>
    <p:sldId id="292" r:id="rId5"/>
    <p:sldId id="293" r:id="rId6"/>
    <p:sldId id="294" r:id="rId7"/>
    <p:sldId id="295" r:id="rId8"/>
    <p:sldId id="296" r:id="rId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FF00FF"/>
    <a:srgbClr val="660066"/>
    <a:srgbClr val="336600"/>
    <a:srgbClr val="CC0000"/>
    <a:srgbClr val="000099"/>
    <a:srgbClr val="FE9B03"/>
    <a:srgbClr val="DC00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74" autoAdjust="0"/>
    <p:restoredTop sz="93868" autoAdjust="0"/>
  </p:normalViewPr>
  <p:slideViewPr>
    <p:cSldViewPr>
      <p:cViewPr>
        <p:scale>
          <a:sx n="70" d="100"/>
          <a:sy n="70" d="100"/>
        </p:scale>
        <p:origin x="-159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5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3865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33200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p>
        </p:txBody>
      </p:sp>
      <p:sp>
        <p:nvSpPr>
          <p:cNvPr id="13" name="Rectangle 13"/>
          <p:cNvSpPr>
            <a:spLocks noGrp="1" noChangeArrowheads="1"/>
          </p:cNvSpPr>
          <p:nvPr>
            <p:ph type="ftr" sz="quarter" idx="11"/>
          </p:nvPr>
        </p:nvSpPr>
        <p:spPr/>
        <p:txBody>
          <a:bodyPr/>
          <a:lstStyle>
            <a:lvl1pPr>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vl1pPr>
          </a:lstStyle>
          <a:p>
            <a:pPr>
              <a:defRPr/>
            </a:pPr>
            <a:fld id="{D6CB60F8-FD77-4733-832E-7A88ADEFD407}" type="slidenum">
              <a:rPr lang="bg-BG"/>
              <a:pPr>
                <a:defRPr/>
              </a:pPr>
              <a:t>‹#›</a:t>
            </a:fld>
            <a:endParaRPr lang="bg-BG"/>
          </a:p>
        </p:txBody>
      </p:sp>
    </p:spTree>
    <p:extLst>
      <p:ext uri="{BB962C8B-B14F-4D97-AF65-F5344CB8AC3E}">
        <p14:creationId xmlns:p14="http://schemas.microsoft.com/office/powerpoint/2010/main" val="2707639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D3DA04A1-C724-4A0A-86D9-8521F7B4533B}" type="slidenum">
              <a:rPr lang="bg-BG"/>
              <a:pPr>
                <a:defRPr/>
              </a:pPr>
              <a:t>‹#›</a:t>
            </a:fld>
            <a:endParaRPr lang="bg-BG"/>
          </a:p>
        </p:txBody>
      </p:sp>
    </p:spTree>
    <p:extLst>
      <p:ext uri="{BB962C8B-B14F-4D97-AF65-F5344CB8AC3E}">
        <p14:creationId xmlns:p14="http://schemas.microsoft.com/office/powerpoint/2010/main" val="3149586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A3486086-E264-4A29-9E49-4918CD5BEB43}" type="slidenum">
              <a:rPr lang="bg-BG"/>
              <a:pPr>
                <a:defRPr/>
              </a:pPr>
              <a:t>‹#›</a:t>
            </a:fld>
            <a:endParaRPr lang="bg-BG"/>
          </a:p>
        </p:txBody>
      </p:sp>
    </p:spTree>
    <p:extLst>
      <p:ext uri="{BB962C8B-B14F-4D97-AF65-F5344CB8AC3E}">
        <p14:creationId xmlns:p14="http://schemas.microsoft.com/office/powerpoint/2010/main" val="89970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bg-BG"/>
          </a:p>
        </p:txBody>
      </p:sp>
      <p:sp>
        <p:nvSpPr>
          <p:cNvPr id="7" name="Rectangle 13"/>
          <p:cNvSpPr>
            <a:spLocks noGrp="1" noChangeArrowheads="1"/>
          </p:cNvSpPr>
          <p:nvPr>
            <p:ph type="ftr" sz="quarter" idx="11"/>
          </p:nvPr>
        </p:nvSpPr>
        <p:spPr>
          <a:ln/>
        </p:spPr>
        <p:txBody>
          <a:bodyPr/>
          <a:lstStyle>
            <a:lvl1pPr>
              <a:defRPr/>
            </a:lvl1pPr>
          </a:lstStyle>
          <a:p>
            <a:pPr>
              <a:defRPr/>
            </a:pPr>
            <a:endParaRPr lang="bg-BG"/>
          </a:p>
        </p:txBody>
      </p:sp>
      <p:sp>
        <p:nvSpPr>
          <p:cNvPr id="8" name="Rectangle 14"/>
          <p:cNvSpPr>
            <a:spLocks noGrp="1" noChangeArrowheads="1"/>
          </p:cNvSpPr>
          <p:nvPr>
            <p:ph type="sldNum" sz="quarter" idx="12"/>
          </p:nvPr>
        </p:nvSpPr>
        <p:spPr>
          <a:ln/>
        </p:spPr>
        <p:txBody>
          <a:bodyPr/>
          <a:lstStyle>
            <a:lvl1pPr>
              <a:defRPr/>
            </a:lvl1pPr>
          </a:lstStyle>
          <a:p>
            <a:pPr>
              <a:defRPr/>
            </a:pPr>
            <a:fld id="{122C9D8B-32AB-4699-9FE7-E0B88E2FC080}" type="slidenum">
              <a:rPr lang="bg-BG"/>
              <a:pPr>
                <a:defRPr/>
              </a:pPr>
              <a:t>‹#›</a:t>
            </a:fld>
            <a:endParaRPr lang="bg-BG"/>
          </a:p>
        </p:txBody>
      </p:sp>
    </p:spTree>
    <p:extLst>
      <p:ext uri="{BB962C8B-B14F-4D97-AF65-F5344CB8AC3E}">
        <p14:creationId xmlns:p14="http://schemas.microsoft.com/office/powerpoint/2010/main" val="4286250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B4CF8791-3C47-490A-8D1E-C6348D936B02}" type="slidenum">
              <a:rPr lang="bg-BG"/>
              <a:pPr>
                <a:defRPr/>
              </a:pPr>
              <a:t>‹#›</a:t>
            </a:fld>
            <a:endParaRPr lang="bg-BG"/>
          </a:p>
        </p:txBody>
      </p:sp>
    </p:spTree>
    <p:extLst>
      <p:ext uri="{BB962C8B-B14F-4D97-AF65-F5344CB8AC3E}">
        <p14:creationId xmlns:p14="http://schemas.microsoft.com/office/powerpoint/2010/main" val="44225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C7672DB8-2A58-4014-89B7-314785FFC0A7}" type="slidenum">
              <a:rPr lang="bg-BG"/>
              <a:pPr>
                <a:defRPr/>
              </a:pPr>
              <a:t>‹#›</a:t>
            </a:fld>
            <a:endParaRPr lang="bg-BG"/>
          </a:p>
        </p:txBody>
      </p:sp>
    </p:spTree>
    <p:extLst>
      <p:ext uri="{BB962C8B-B14F-4D97-AF65-F5344CB8AC3E}">
        <p14:creationId xmlns:p14="http://schemas.microsoft.com/office/powerpoint/2010/main" val="2686812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solidFill>
                <a:srgbClr val="FFFFFF"/>
              </a:solidFill>
            </a:endParaRPr>
          </a:p>
        </p:txBody>
      </p:sp>
      <p:sp>
        <p:nvSpPr>
          <p:cNvPr id="13" name="Rectangle 13"/>
          <p:cNvSpPr>
            <a:spLocks noGrp="1" noChangeArrowheads="1"/>
          </p:cNvSpPr>
          <p:nvPr>
            <p:ph type="ftr" sz="quarter" idx="11"/>
          </p:nvPr>
        </p:nvSpPr>
        <p:spPr/>
        <p:txBody>
          <a:bodyPr/>
          <a:lstStyle>
            <a:lvl1pPr>
              <a:defRPr/>
            </a:lvl1pPr>
          </a:lstStyle>
          <a:p>
            <a:pPr>
              <a:defRPr/>
            </a:pPr>
            <a:endParaRPr lang="bg-BG">
              <a:solidFill>
                <a:srgbClr val="FFFFFF"/>
              </a:solidFill>
            </a:endParaRPr>
          </a:p>
        </p:txBody>
      </p:sp>
      <p:sp>
        <p:nvSpPr>
          <p:cNvPr id="14" name="Rectangle 14"/>
          <p:cNvSpPr>
            <a:spLocks noGrp="1" noChangeArrowheads="1"/>
          </p:cNvSpPr>
          <p:nvPr>
            <p:ph type="sldNum" sz="quarter" idx="12"/>
          </p:nvPr>
        </p:nvSpPr>
        <p:spPr/>
        <p:txBody>
          <a:bodyPr/>
          <a:lstStyle>
            <a:lvl1pPr>
              <a:defRPr/>
            </a:lvl1pPr>
          </a:lstStyle>
          <a:p>
            <a:pPr>
              <a:defRPr/>
            </a:pPr>
            <a:fld id="{77CF20FB-DE23-4D34-A698-A61AAFB581FF}"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272632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2F187417-60CF-48BD-9A64-D55F1224DF6F}"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59484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6230485B-7D04-497B-B0B3-E0CBF54013D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331591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36C430E-C78C-4AF1-B985-FDAACC1CCD6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3451384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565505AD-90B8-4157-9C48-34C41E12AB9D}"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2951991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25909A44-23F7-49DB-807E-2AC6EA70FECB}" type="slidenum">
              <a:rPr lang="bg-BG"/>
              <a:pPr>
                <a:defRPr/>
              </a:pPr>
              <a:t>‹#›</a:t>
            </a:fld>
            <a:endParaRPr lang="bg-BG"/>
          </a:p>
        </p:txBody>
      </p:sp>
    </p:spTree>
    <p:extLst>
      <p:ext uri="{BB962C8B-B14F-4D97-AF65-F5344CB8AC3E}">
        <p14:creationId xmlns:p14="http://schemas.microsoft.com/office/powerpoint/2010/main" val="1390394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BF178905-295D-42F4-959A-DACE43D73089}"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172053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68BC380D-3A7A-4049-A124-E3FE7085675E}"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156987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F090FF36-0791-4887-9E13-BEA55660F6F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4971489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23A7FF45-CF17-4B7C-9F62-3C73200FCBEF}"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537005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580C6D53-CB3A-47DF-AEAD-D754A74983F7}"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2351853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08C88443-499A-450D-ADA2-810D68C89F31}"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33637546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7"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8" name="Rectangle 14"/>
          <p:cNvSpPr>
            <a:spLocks noGrp="1" noChangeArrowheads="1"/>
          </p:cNvSpPr>
          <p:nvPr>
            <p:ph type="sldNum" sz="quarter" idx="12"/>
          </p:nvPr>
        </p:nvSpPr>
        <p:spPr>
          <a:ln/>
        </p:spPr>
        <p:txBody>
          <a:bodyPr/>
          <a:lstStyle>
            <a:lvl1pPr>
              <a:defRPr/>
            </a:lvl1pPr>
          </a:lstStyle>
          <a:p>
            <a:pPr>
              <a:defRPr/>
            </a:pPr>
            <a:fld id="{B3A95AEF-BB47-4D5C-AC44-1B032C4F746C}"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2166428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8BCE4232-6508-468B-A3F3-D09BD5C2ACA6}"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29888694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bg-BG">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bg-BG">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BB4C7781-E7E5-4421-93BA-309FB99CE3F8}"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189665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973A9561-A134-4DD4-9966-CA36BF931F65}" type="slidenum">
              <a:rPr lang="bg-BG"/>
              <a:pPr>
                <a:defRPr/>
              </a:pPr>
              <a:t>‹#›</a:t>
            </a:fld>
            <a:endParaRPr lang="bg-BG"/>
          </a:p>
        </p:txBody>
      </p:sp>
    </p:spTree>
    <p:extLst>
      <p:ext uri="{BB962C8B-B14F-4D97-AF65-F5344CB8AC3E}">
        <p14:creationId xmlns:p14="http://schemas.microsoft.com/office/powerpoint/2010/main" val="384186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91C739BA-DAB4-4990-9A1B-598E44B30429}" type="slidenum">
              <a:rPr lang="bg-BG"/>
              <a:pPr>
                <a:defRPr/>
              </a:pPr>
              <a:t>‹#›</a:t>
            </a:fld>
            <a:endParaRPr lang="bg-BG"/>
          </a:p>
        </p:txBody>
      </p:sp>
    </p:spTree>
    <p:extLst>
      <p:ext uri="{BB962C8B-B14F-4D97-AF65-F5344CB8AC3E}">
        <p14:creationId xmlns:p14="http://schemas.microsoft.com/office/powerpoint/2010/main" val="178542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bg-BG"/>
          </a:p>
        </p:txBody>
      </p:sp>
      <p:sp>
        <p:nvSpPr>
          <p:cNvPr id="8" name="Rectangle 13"/>
          <p:cNvSpPr>
            <a:spLocks noGrp="1" noChangeArrowheads="1"/>
          </p:cNvSpPr>
          <p:nvPr>
            <p:ph type="ftr" sz="quarter" idx="11"/>
          </p:nvPr>
        </p:nvSpPr>
        <p:spPr>
          <a:ln/>
        </p:spPr>
        <p:txBody>
          <a:bodyPr/>
          <a:lstStyle>
            <a:lvl1pPr>
              <a:defRPr/>
            </a:lvl1pPr>
          </a:lstStyle>
          <a:p>
            <a:pPr>
              <a:defRPr/>
            </a:pPr>
            <a:endParaRPr lang="bg-BG"/>
          </a:p>
        </p:txBody>
      </p:sp>
      <p:sp>
        <p:nvSpPr>
          <p:cNvPr id="9" name="Rectangle 14"/>
          <p:cNvSpPr>
            <a:spLocks noGrp="1" noChangeArrowheads="1"/>
          </p:cNvSpPr>
          <p:nvPr>
            <p:ph type="sldNum" sz="quarter" idx="12"/>
          </p:nvPr>
        </p:nvSpPr>
        <p:spPr>
          <a:ln/>
        </p:spPr>
        <p:txBody>
          <a:bodyPr/>
          <a:lstStyle>
            <a:lvl1pPr>
              <a:defRPr/>
            </a:lvl1pPr>
          </a:lstStyle>
          <a:p>
            <a:pPr>
              <a:defRPr/>
            </a:pPr>
            <a:fld id="{2B5DEE2C-5D13-4093-BBDC-E5A7786EF2B4}" type="slidenum">
              <a:rPr lang="bg-BG"/>
              <a:pPr>
                <a:defRPr/>
              </a:pPr>
              <a:t>‹#›</a:t>
            </a:fld>
            <a:endParaRPr lang="bg-BG"/>
          </a:p>
        </p:txBody>
      </p:sp>
    </p:spTree>
    <p:extLst>
      <p:ext uri="{BB962C8B-B14F-4D97-AF65-F5344CB8AC3E}">
        <p14:creationId xmlns:p14="http://schemas.microsoft.com/office/powerpoint/2010/main" val="230369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6904617C-6FC6-4ADC-B080-7D72062EA24A}" type="slidenum">
              <a:rPr lang="bg-BG"/>
              <a:pPr>
                <a:defRPr/>
              </a:pPr>
              <a:t>‹#›</a:t>
            </a:fld>
            <a:endParaRPr lang="bg-BG"/>
          </a:p>
        </p:txBody>
      </p:sp>
    </p:spTree>
    <p:extLst>
      <p:ext uri="{BB962C8B-B14F-4D97-AF65-F5344CB8AC3E}">
        <p14:creationId xmlns:p14="http://schemas.microsoft.com/office/powerpoint/2010/main" val="31333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p>
        </p:txBody>
      </p:sp>
      <p:sp>
        <p:nvSpPr>
          <p:cNvPr id="3" name="Rectangle 13"/>
          <p:cNvSpPr>
            <a:spLocks noGrp="1" noChangeArrowheads="1"/>
          </p:cNvSpPr>
          <p:nvPr>
            <p:ph type="ftr" sz="quarter" idx="11"/>
          </p:nvPr>
        </p:nvSpPr>
        <p:spPr>
          <a:ln/>
        </p:spPr>
        <p:txBody>
          <a:bodyPr/>
          <a:lstStyle>
            <a:lvl1pPr>
              <a:defRPr/>
            </a:lvl1pPr>
          </a:lstStyle>
          <a:p>
            <a:pPr>
              <a:defRPr/>
            </a:pPr>
            <a:endParaRPr lang="bg-BG"/>
          </a:p>
        </p:txBody>
      </p:sp>
      <p:sp>
        <p:nvSpPr>
          <p:cNvPr id="4" name="Rectangle 14"/>
          <p:cNvSpPr>
            <a:spLocks noGrp="1" noChangeArrowheads="1"/>
          </p:cNvSpPr>
          <p:nvPr>
            <p:ph type="sldNum" sz="quarter" idx="12"/>
          </p:nvPr>
        </p:nvSpPr>
        <p:spPr>
          <a:ln/>
        </p:spPr>
        <p:txBody>
          <a:bodyPr/>
          <a:lstStyle>
            <a:lvl1pPr>
              <a:defRPr/>
            </a:lvl1pPr>
          </a:lstStyle>
          <a:p>
            <a:pPr>
              <a:defRPr/>
            </a:pPr>
            <a:fld id="{5729AB60-8EFC-4D77-99A8-F7990D9A123B}" type="slidenum">
              <a:rPr lang="bg-BG"/>
              <a:pPr>
                <a:defRPr/>
              </a:pPr>
              <a:t>‹#›</a:t>
            </a:fld>
            <a:endParaRPr lang="bg-BG"/>
          </a:p>
        </p:txBody>
      </p:sp>
    </p:spTree>
    <p:extLst>
      <p:ext uri="{BB962C8B-B14F-4D97-AF65-F5344CB8AC3E}">
        <p14:creationId xmlns:p14="http://schemas.microsoft.com/office/powerpoint/2010/main" val="168244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A0C810CA-83B2-4CA3-A5D5-1981672A6257}" type="slidenum">
              <a:rPr lang="bg-BG"/>
              <a:pPr>
                <a:defRPr/>
              </a:pPr>
              <a:t>‹#›</a:t>
            </a:fld>
            <a:endParaRPr lang="bg-BG"/>
          </a:p>
        </p:txBody>
      </p:sp>
    </p:spTree>
    <p:extLst>
      <p:ext uri="{BB962C8B-B14F-4D97-AF65-F5344CB8AC3E}">
        <p14:creationId xmlns:p14="http://schemas.microsoft.com/office/powerpoint/2010/main" val="2402242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4F92BA35-8D98-4B1C-839F-7B98AC7581C2}" type="slidenum">
              <a:rPr lang="bg-BG"/>
              <a:pPr>
                <a:defRPr/>
              </a:pPr>
              <a:t>‹#›</a:t>
            </a:fld>
            <a:endParaRPr lang="bg-BG"/>
          </a:p>
        </p:txBody>
      </p:sp>
    </p:spTree>
    <p:extLst>
      <p:ext uri="{BB962C8B-B14F-4D97-AF65-F5344CB8AC3E}">
        <p14:creationId xmlns:p14="http://schemas.microsoft.com/office/powerpoint/2010/main" val="382960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66AA2B49-5D9E-4F07-BD1A-34FC51A9AE43}" type="slidenum">
              <a:rPr lang="bg-BG"/>
              <a:pPr>
                <a:defRPr/>
              </a:pPr>
              <a:t>‹#›</a:t>
            </a:fld>
            <a:endParaRPr lang="bg-BG"/>
          </a:p>
        </p:txBody>
      </p:sp>
    </p:spTree>
  </p:cSld>
  <p:clrMap bg1="dk2" tx1="lt1" bg2="dk1" tx2="lt2" accent1="accent1" accent2="accent2" accent3="accent3" accent4="accent4" accent5="accent5" accent6="accent6" hlink="hlink" folHlink="folHlink"/>
  <p:sldLayoutIdLst>
    <p:sldLayoutId id="2147483999"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endParaRPr>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bg-BG">
              <a:solidFill>
                <a:srgbClr val="FFFFFF"/>
              </a:solidFill>
            </a:endParaRPr>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bg-BG">
              <a:solidFill>
                <a:srgbClr val="FFFFFF"/>
              </a:solidFill>
            </a:endParaRPr>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64356B6C-FAF3-41F2-8B56-007A93301034}" type="slidenum">
              <a:rPr lang="bg-BG">
                <a:solidFill>
                  <a:srgbClr val="FFFFFF"/>
                </a:solidFill>
              </a:rPr>
              <a:pPr>
                <a:defRPr/>
              </a:pPr>
              <a:t>‹#›</a:t>
            </a:fld>
            <a:endParaRPr lang="bg-BG">
              <a:solidFill>
                <a:srgbClr val="FFFFFF"/>
              </a:solidFill>
            </a:endParaRPr>
          </a:p>
        </p:txBody>
      </p:sp>
    </p:spTree>
    <p:extLst>
      <p:ext uri="{BB962C8B-B14F-4D97-AF65-F5344CB8AC3E}">
        <p14:creationId xmlns:p14="http://schemas.microsoft.com/office/powerpoint/2010/main" val="645428633"/>
      </p:ext>
    </p:extLst>
  </p:cSld>
  <p:clrMap bg1="dk2" tx1="lt1" bg2="dk1" tx2="lt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 id="2147484012" r:id="rId12"/>
    <p:sldLayoutId id="2147484013" r:id="rId13"/>
    <p:sldLayoutId id="2147484014"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7.png"/><Relationship Id="rId3" Type="http://schemas.openxmlformats.org/officeDocument/2006/relationships/oleObject" Target="../embeddings/oleObject1.bin"/><Relationship Id="rId7" Type="http://schemas.openxmlformats.org/officeDocument/2006/relationships/image" Target="../media/image3.wmf"/><Relationship Id="rId12" Type="http://schemas.openxmlformats.org/officeDocument/2006/relationships/image" Target="../media/image6.png"/><Relationship Id="rId2" Type="http://schemas.openxmlformats.org/officeDocument/2006/relationships/slideLayout" Target="../slideLayouts/slideLayout26.xml"/><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image" Target="../media/image5.wmf"/><Relationship Id="rId5" Type="http://schemas.openxmlformats.org/officeDocument/2006/relationships/oleObject" Target="../embeddings/oleObject2.bin"/><Relationship Id="rId10" Type="http://schemas.openxmlformats.org/officeDocument/2006/relationships/oleObject" Target="../embeddings/oleObject5.bin"/><Relationship Id="rId4" Type="http://schemas.openxmlformats.org/officeDocument/2006/relationships/image" Target="../media/image2.wmf"/><Relationship Id="rId9"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2852936"/>
            <a:ext cx="9144000" cy="576064"/>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a:lstStyle/>
          <a:p>
            <a:pPr>
              <a:defRPr/>
            </a:pPr>
            <a:endParaRPr lang="bg-BG"/>
          </a:p>
        </p:txBody>
      </p:sp>
      <p:sp>
        <p:nvSpPr>
          <p:cNvPr id="38914" name="Rectangle 1026"/>
          <p:cNvSpPr>
            <a:spLocks noGrp="1" noChangeArrowheads="1"/>
          </p:cNvSpPr>
          <p:nvPr>
            <p:ph type="ctrTitle"/>
          </p:nvPr>
        </p:nvSpPr>
        <p:spPr>
          <a:xfrm>
            <a:off x="179512" y="1083874"/>
            <a:ext cx="8893175" cy="3816350"/>
          </a:xfrm>
        </p:spPr>
        <p:txBody>
          <a:bodyPr/>
          <a:lstStyle/>
          <a:p>
            <a:pPr eaLnBrk="1" hangingPunct="1">
              <a:defRPr/>
            </a:pPr>
            <a:r>
              <a:rPr lang="en-US" sz="4000" b="1" dirty="0">
                <a:solidFill>
                  <a:srgbClr val="000099"/>
                </a:solidFill>
              </a:rPr>
              <a:t>EQUILIBRIUM</a:t>
            </a:r>
            <a:r>
              <a:rPr lang="en-US" sz="4000" b="1" dirty="0"/>
              <a:t> </a:t>
            </a:r>
            <a:r>
              <a:rPr lang="en-US" sz="4000" b="1" dirty="0" smtClean="0">
                <a:solidFill>
                  <a:srgbClr val="000099"/>
                </a:solidFill>
              </a:rPr>
              <a:t>THERMODYNAMICS</a:t>
            </a:r>
            <a:r>
              <a:rPr lang="en-US" sz="6600" dirty="0" smtClean="0"/>
              <a:t> </a:t>
            </a:r>
            <a:endParaRPr lang="en-US" sz="6600" dirty="0" smtClean="0"/>
          </a:p>
        </p:txBody>
      </p:sp>
      <p:sp>
        <p:nvSpPr>
          <p:cNvPr id="4" name="Rectangle 3"/>
          <p:cNvSpPr/>
          <p:nvPr/>
        </p:nvSpPr>
        <p:spPr>
          <a:xfrm>
            <a:off x="2677991" y="188640"/>
            <a:ext cx="5436104" cy="830997"/>
          </a:xfrm>
          <a:prstGeom prst="rect">
            <a:avLst/>
          </a:prstGeom>
          <a:noFill/>
        </p:spPr>
        <p:txBody>
          <a:bodyPr wrap="none" lIns="91440" tIns="45720" rIns="91440" bIns="45720">
            <a:spAutoFit/>
          </a:bodyPr>
          <a:lstStyle/>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a:t>
            </a:r>
            <a:r>
              <a:rPr lang="en-US" sz="2400" b="1" spc="50" dirty="0" smtClean="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PHARMACY</a:t>
            </a:r>
            <a:endPar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sp>
        <p:nvSpPr>
          <p:cNvPr id="5" name="Rectangle 4"/>
          <p:cNvSpPr/>
          <p:nvPr/>
        </p:nvSpPr>
        <p:spPr>
          <a:xfrm>
            <a:off x="1885236" y="1064930"/>
            <a:ext cx="6719212" cy="707886"/>
          </a:xfrm>
          <a:prstGeom prst="rect">
            <a:avLst/>
          </a:prstGeom>
          <a:noFill/>
        </p:spPr>
        <p:txBody>
          <a:bodyPr wrap="none" lIns="91440" tIns="45720" rIns="91440" bIns="45720">
            <a:spAutoFit/>
          </a:bodyPr>
          <a:lstStyle/>
          <a:p>
            <a:pPr algn="ctr"/>
            <a:r>
              <a:rPr lang="en-US" sz="2000" b="1" cap="all" dirty="0" smtClean="0"/>
              <a:t>DIVISION OF PHYSICS AND BIOPHYSICS, higher</a:t>
            </a:r>
          </a:p>
          <a:p>
            <a:pPr algn="ctr"/>
            <a:r>
              <a:rPr lang="en-US" sz="2000" b="1" cap="all" dirty="0" smtClean="0"/>
              <a:t> mathematics and information technologies</a:t>
            </a:r>
            <a:endParaRPr lang="en-US" sz="20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cxnSp>
        <p:nvCxnSpPr>
          <p:cNvPr id="6" name="Straight Connector 5"/>
          <p:cNvCxnSpPr/>
          <p:nvPr/>
        </p:nvCxnSpPr>
        <p:spPr>
          <a:xfrm>
            <a:off x="1979712" y="980728"/>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026330" y="3588263"/>
            <a:ext cx="6920866" cy="1938992"/>
          </a:xfrm>
          <a:prstGeom prst="rect">
            <a:avLst/>
          </a:prstGeom>
          <a:noFill/>
        </p:spPr>
        <p:txBody>
          <a:bodyPr wrap="square" rtlCol="0">
            <a:spAutoFit/>
          </a:bodyPr>
          <a:lstStyle/>
          <a:p>
            <a:endParaRPr lang="bg-BG" sz="2400" dirty="0"/>
          </a:p>
          <a:p>
            <a:r>
              <a:rPr lang="bg-BG" sz="2400" i="1" dirty="0"/>
              <a:t>The laws of thermodynamics. Mathematical formulation of the first law. Limitations of the first law. Second law. Phenomenological definition of entropy</a:t>
            </a:r>
            <a:endParaRPr lang="bg-BG" sz="2400" dirty="0"/>
          </a:p>
        </p:txBody>
      </p:sp>
      <p:sp>
        <p:nvSpPr>
          <p:cNvPr id="8" name="Rectangle 7"/>
          <p:cNvSpPr/>
          <p:nvPr/>
        </p:nvSpPr>
        <p:spPr>
          <a:xfrm>
            <a:off x="4067944" y="2060848"/>
            <a:ext cx="2273379" cy="461665"/>
          </a:xfrm>
          <a:prstGeom prst="rect">
            <a:avLst/>
          </a:prstGeom>
          <a:solidFill>
            <a:schemeClr val="tx2">
              <a:lumMod val="75000"/>
            </a:schemeClr>
          </a:solidFill>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LECTURE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No3</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9" name="Straight Connector 8"/>
          <p:cNvCxnSpPr/>
          <p:nvPr/>
        </p:nvCxnSpPr>
        <p:spPr>
          <a:xfrm>
            <a:off x="1945271" y="6035803"/>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947666" y="6146140"/>
            <a:ext cx="4464496" cy="523220"/>
          </a:xfrm>
          <a:prstGeom prst="rect">
            <a:avLst/>
          </a:prstGeom>
          <a:noFill/>
        </p:spPr>
        <p:txBody>
          <a:bodyPr wrap="square" rtlCol="0">
            <a:spAutoFit/>
          </a:bodyPr>
          <a:lstStyle/>
          <a:p>
            <a:pPr algn="ctr"/>
            <a:r>
              <a:rPr lang="en-US" sz="2800" dirty="0">
                <a:solidFill>
                  <a:srgbClr val="FFFFFF"/>
                </a:solidFill>
                <a:latin typeface="Times New Roman" panose="02020603050405020304" pitchFamily="18" charset="0"/>
                <a:cs typeface="Times New Roman" panose="02020603050405020304" pitchFamily="18" charset="0"/>
              </a:rPr>
              <a:t>Prof. M. </a:t>
            </a:r>
            <a:r>
              <a:rPr lang="en-US" sz="2800" dirty="0" err="1">
                <a:solidFill>
                  <a:srgbClr val="FFFFFF"/>
                </a:solidFill>
                <a:latin typeface="Times New Roman" panose="02020603050405020304" pitchFamily="18" charset="0"/>
                <a:cs typeface="Times New Roman" panose="02020603050405020304" pitchFamily="18" charset="0"/>
              </a:rPr>
              <a:t>Alexandrova</a:t>
            </a:r>
            <a:r>
              <a:rPr lang="en-US" sz="2800" dirty="0">
                <a:solidFill>
                  <a:srgbClr val="FFFFFF"/>
                </a:solidFill>
                <a:latin typeface="Times New Roman" panose="02020603050405020304" pitchFamily="18" charset="0"/>
                <a:cs typeface="Times New Roman" panose="02020603050405020304" pitchFamily="18" charset="0"/>
              </a:rPr>
              <a:t>, DSc</a:t>
            </a:r>
            <a:endParaRPr lang="bg-BG" sz="2800" dirty="0">
              <a:solidFill>
                <a:srgbClr val="FFFFFF"/>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69334" y="17971"/>
            <a:ext cx="1187624" cy="1319895"/>
          </a:xfrm>
          <a:prstGeom prst="rect">
            <a:avLst/>
          </a:prstGeom>
          <a:effectLst>
            <a:softEdge rad="127000"/>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bg-BG">
              <a:solidFill>
                <a:srgbClr val="602000"/>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668" y="29953"/>
            <a:ext cx="1408179" cy="1386843"/>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468313" y="333375"/>
            <a:ext cx="8135937" cy="5762625"/>
          </a:xfrm>
        </p:spPr>
        <p:txBody>
          <a:bodyPr lIns="90488" tIns="44450" rIns="90488" bIns="44450"/>
          <a:lstStyle/>
          <a:p>
            <a:pPr algn="ctr" eaLnBrk="1" hangingPunct="1">
              <a:buFont typeface="Wingdings" pitchFamily="2" charset="2"/>
              <a:buNone/>
              <a:defRPr/>
            </a:pPr>
            <a:r>
              <a:rPr lang="en-US" b="1" dirty="0" smtClean="0">
                <a:solidFill>
                  <a:schemeClr val="hlink"/>
                </a:solidFill>
                <a:effectLst/>
                <a:latin typeface="Times New Roman" pitchFamily="18" charset="0"/>
              </a:rPr>
              <a:t>EQUILIBRIUM  THERMODYNAMICS</a:t>
            </a:r>
            <a:endParaRPr lang="en-US" b="1" dirty="0" smtClean="0">
              <a:effectLst/>
              <a:latin typeface="Times New Roman" pitchFamily="18" charset="0"/>
            </a:endParaRPr>
          </a:p>
          <a:p>
            <a:pPr eaLnBrk="1" hangingPunct="1">
              <a:buFont typeface="Wingdings" pitchFamily="2" charset="2"/>
              <a:buNone/>
              <a:defRPr/>
            </a:pPr>
            <a:r>
              <a:rPr lang="en-US" b="1" dirty="0" smtClean="0">
                <a:effectLst/>
                <a:latin typeface="Times New Roman" pitchFamily="18" charset="0"/>
              </a:rPr>
              <a:t>   </a:t>
            </a:r>
            <a:r>
              <a:rPr lang="en-US" dirty="0" smtClean="0">
                <a:effectLst/>
                <a:latin typeface="Times New Roman" pitchFamily="18" charset="0"/>
              </a:rPr>
              <a:t>(Latin: </a:t>
            </a:r>
            <a:r>
              <a:rPr lang="en-US" dirty="0" err="1" smtClean="0">
                <a:effectLst/>
                <a:latin typeface="Times New Roman" pitchFamily="18" charset="0"/>
              </a:rPr>
              <a:t>aequalis</a:t>
            </a:r>
            <a:r>
              <a:rPr lang="en-US" dirty="0" smtClean="0">
                <a:effectLst/>
                <a:latin typeface="Times New Roman" pitchFamily="18" charset="0"/>
              </a:rPr>
              <a:t> = level and </a:t>
            </a:r>
            <a:r>
              <a:rPr lang="en-US" dirty="0" err="1" smtClean="0">
                <a:effectLst/>
                <a:latin typeface="Times New Roman" pitchFamily="18" charset="0"/>
              </a:rPr>
              <a:t>libra</a:t>
            </a:r>
            <a:r>
              <a:rPr lang="en-US" dirty="0" smtClean="0">
                <a:effectLst/>
                <a:latin typeface="Times New Roman" pitchFamily="18" charset="0"/>
              </a:rPr>
              <a:t> = weight or balance + Greek: thermos = heat and </a:t>
            </a:r>
            <a:r>
              <a:rPr lang="en-US" dirty="0" err="1" smtClean="0">
                <a:effectLst/>
                <a:latin typeface="Times New Roman" pitchFamily="18" charset="0"/>
              </a:rPr>
              <a:t>dynamis</a:t>
            </a:r>
            <a:r>
              <a:rPr lang="en-US" dirty="0" smtClean="0">
                <a:effectLst/>
                <a:latin typeface="Times New Roman" pitchFamily="18" charset="0"/>
              </a:rPr>
              <a:t> = power).</a:t>
            </a:r>
          </a:p>
          <a:p>
            <a:pPr eaLnBrk="1" hangingPunct="1">
              <a:lnSpc>
                <a:spcPct val="150000"/>
              </a:lnSpc>
              <a:buFont typeface="Wingdings" pitchFamily="2" charset="2"/>
              <a:buNone/>
              <a:defRPr/>
            </a:pPr>
            <a:r>
              <a:rPr lang="en-US" sz="2600" b="1" dirty="0" smtClean="0">
                <a:solidFill>
                  <a:schemeClr val="hlink"/>
                </a:solidFill>
                <a:effectLst/>
                <a:latin typeface="Times New Roman" pitchFamily="18" charset="0"/>
              </a:rPr>
              <a:t>    </a:t>
            </a:r>
          </a:p>
          <a:p>
            <a:pPr eaLnBrk="1" hangingPunct="1">
              <a:lnSpc>
                <a:spcPct val="150000"/>
              </a:lnSpc>
              <a:buFont typeface="Wingdings" pitchFamily="2" charset="2"/>
              <a:buNone/>
              <a:defRPr/>
            </a:pPr>
            <a:r>
              <a:rPr lang="en-US" sz="2600" b="1" dirty="0" smtClean="0">
                <a:solidFill>
                  <a:schemeClr val="hlink"/>
                </a:solidFill>
                <a:effectLst/>
                <a:cs typeface="Arial" pitchFamily="34" charset="0"/>
              </a:rPr>
              <a:t>Equilibrium thermodynamics </a:t>
            </a:r>
            <a:r>
              <a:rPr lang="en-US" sz="2600" dirty="0" smtClean="0">
                <a:effectLst/>
                <a:cs typeface="Arial" pitchFamily="34" charset="0"/>
              </a:rPr>
              <a:t>is the systematic study of transformations of matter and energy in systems as they approach equilibrium. </a:t>
            </a:r>
          </a:p>
          <a:p>
            <a:pPr eaLnBrk="1" hangingPunct="1">
              <a:lnSpc>
                <a:spcPct val="150000"/>
              </a:lnSpc>
              <a:buFont typeface="Wingdings" pitchFamily="2" charset="2"/>
              <a:buNone/>
              <a:defRPr/>
            </a:pPr>
            <a:r>
              <a:rPr lang="en-US" sz="2600" b="1" dirty="0" smtClean="0">
                <a:cs typeface="Arial" pitchFamily="34" charset="0"/>
              </a:rPr>
              <a:t>   </a:t>
            </a:r>
            <a:r>
              <a:rPr lang="en-US" sz="2600" dirty="0" smtClean="0">
                <a:effectLst/>
                <a:cs typeface="Arial" pitchFamily="34" charset="0"/>
              </a:rPr>
              <a:t>The word equilibrium implies </a:t>
            </a:r>
            <a:r>
              <a:rPr lang="en-US" sz="2600" dirty="0" smtClean="0">
                <a:solidFill>
                  <a:schemeClr val="hlink"/>
                </a:solidFill>
                <a:effectLst/>
                <a:cs typeface="Arial" pitchFamily="34" charset="0"/>
              </a:rPr>
              <a:t>a state of balance</a:t>
            </a:r>
            <a:r>
              <a:rPr lang="en-US" sz="2600" b="1" dirty="0" smtClean="0">
                <a:solidFill>
                  <a:schemeClr val="hlink"/>
                </a:solidFill>
                <a:effectLst/>
                <a:cs typeface="Arial" pitchFamily="34" charset="0"/>
              </a:rPr>
              <a:t>.</a:t>
            </a:r>
            <a:r>
              <a:rPr lang="en-US" sz="2600" dirty="0" smtClean="0">
                <a:solidFill>
                  <a:schemeClr val="hlink"/>
                </a:solidFill>
                <a:effectLst/>
                <a:cs typeface="Arial" pitchFamily="34" charset="0"/>
              </a:rPr>
              <a:t> </a:t>
            </a:r>
          </a:p>
        </p:txBody>
      </p:sp>
    </p:spTree>
    <p:extLst>
      <p:ext uri="{BB962C8B-B14F-4D97-AF65-F5344CB8AC3E}">
        <p14:creationId xmlns:p14="http://schemas.microsoft.com/office/powerpoint/2010/main" val="55036109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a:xfrm>
            <a:off x="288925" y="333375"/>
            <a:ext cx="8675688" cy="6524625"/>
          </a:xfrm>
        </p:spPr>
        <p:txBody>
          <a:bodyPr/>
          <a:lstStyle/>
          <a:p>
            <a:pPr eaLnBrk="1" hangingPunct="1">
              <a:spcBef>
                <a:spcPts val="600"/>
              </a:spcBef>
              <a:spcAft>
                <a:spcPts val="600"/>
              </a:spcAft>
              <a:buSzPct val="45000"/>
              <a:defRPr/>
            </a:pPr>
            <a:r>
              <a:rPr lang="en-US" sz="2800" b="1" dirty="0" err="1" smtClean="0">
                <a:solidFill>
                  <a:srgbClr val="FFFF00"/>
                </a:solidFill>
                <a:effectLst>
                  <a:outerShdw blurRad="38100" dist="38100" dir="2700000" algn="tl">
                    <a:srgbClr val="FFFFFF"/>
                  </a:outerShdw>
                </a:effectLst>
                <a:cs typeface="Arial" pitchFamily="34" charset="0"/>
              </a:rPr>
              <a:t>Zeroth</a:t>
            </a:r>
            <a:r>
              <a:rPr lang="en-US" sz="2800" b="1" dirty="0" smtClean="0">
                <a:solidFill>
                  <a:srgbClr val="FFFF00"/>
                </a:solidFill>
                <a:effectLst>
                  <a:outerShdw blurRad="38100" dist="38100" dir="2700000" algn="tl">
                    <a:srgbClr val="FFFFFF"/>
                  </a:outerShdw>
                </a:effectLst>
                <a:cs typeface="Arial" pitchFamily="34" charset="0"/>
              </a:rPr>
              <a:t> law</a:t>
            </a:r>
            <a:r>
              <a:rPr lang="en-US" sz="2800" b="1" dirty="0" smtClean="0">
                <a:solidFill>
                  <a:srgbClr val="FFFF00"/>
                </a:solidFill>
                <a:cs typeface="Arial" pitchFamily="34" charset="0"/>
              </a:rPr>
              <a:t> </a:t>
            </a:r>
            <a:r>
              <a:rPr lang="en-US" sz="2800" dirty="0" smtClean="0">
                <a:cs typeface="Arial" pitchFamily="34" charset="0"/>
              </a:rPr>
              <a:t>- thermodynamic equilibrium is an equivalence relation. If two thermodynamic systems are in thermal equilibrium with a third, they are also in thermal equilibrium with each other. </a:t>
            </a:r>
            <a:endParaRPr lang="bg-BG" sz="2800" dirty="0" smtClean="0">
              <a:cs typeface="Arial" pitchFamily="34" charset="0"/>
            </a:endParaRPr>
          </a:p>
          <a:p>
            <a:pPr eaLnBrk="1" hangingPunct="1">
              <a:spcBef>
                <a:spcPts val="2400"/>
              </a:spcBef>
              <a:spcAft>
                <a:spcPts val="600"/>
              </a:spcAft>
              <a:buSzPct val="45000"/>
              <a:defRPr/>
            </a:pPr>
            <a:r>
              <a:rPr lang="en-US" sz="2800" b="1" dirty="0" smtClean="0">
                <a:solidFill>
                  <a:srgbClr val="FFFF00"/>
                </a:solidFill>
                <a:effectLst>
                  <a:outerShdw blurRad="38100" dist="38100" dir="2700000" algn="tl">
                    <a:srgbClr val="FFFFFF"/>
                  </a:outerShdw>
                </a:effectLst>
                <a:cs typeface="Arial" pitchFamily="34" charset="0"/>
              </a:rPr>
              <a:t>First law</a:t>
            </a:r>
            <a:r>
              <a:rPr lang="en-US" sz="2800" b="1" dirty="0" smtClean="0">
                <a:solidFill>
                  <a:srgbClr val="FFFF00"/>
                </a:solidFill>
                <a:cs typeface="Arial" pitchFamily="34" charset="0"/>
              </a:rPr>
              <a:t> </a:t>
            </a:r>
            <a:r>
              <a:rPr lang="en-US" sz="2800" dirty="0" smtClean="0">
                <a:cs typeface="Arial" pitchFamily="34" charset="0"/>
              </a:rPr>
              <a:t>- about the conservation of energy. </a:t>
            </a:r>
            <a:endParaRPr lang="bg-BG" sz="2800" dirty="0" smtClean="0">
              <a:cs typeface="Arial" pitchFamily="34" charset="0"/>
            </a:endParaRPr>
          </a:p>
          <a:p>
            <a:pPr algn="just" eaLnBrk="1" hangingPunct="1">
              <a:spcBef>
                <a:spcPts val="2400"/>
              </a:spcBef>
              <a:spcAft>
                <a:spcPts val="600"/>
              </a:spcAft>
              <a:buSzPct val="45000"/>
              <a:buFont typeface="Symbol" pitchFamily="18" charset="2"/>
              <a:buChar char=""/>
              <a:defRPr/>
            </a:pPr>
            <a:r>
              <a:rPr lang="en-US" sz="2800" b="1" dirty="0" smtClean="0">
                <a:solidFill>
                  <a:srgbClr val="FFFF00"/>
                </a:solidFill>
                <a:effectLst>
                  <a:outerShdw blurRad="38100" dist="38100" dir="2700000" algn="tl">
                    <a:srgbClr val="FFFFFF"/>
                  </a:outerShdw>
                </a:effectLst>
                <a:cs typeface="Arial" pitchFamily="34" charset="0"/>
              </a:rPr>
              <a:t>Second law</a:t>
            </a:r>
            <a:r>
              <a:rPr lang="en-US" sz="2800" b="1" dirty="0" smtClean="0">
                <a:solidFill>
                  <a:srgbClr val="FFFF00"/>
                </a:solidFill>
                <a:cs typeface="Arial" pitchFamily="34" charset="0"/>
              </a:rPr>
              <a:t> </a:t>
            </a:r>
            <a:r>
              <a:rPr lang="en-US" sz="2800" dirty="0" smtClean="0">
                <a:cs typeface="Arial" pitchFamily="34" charset="0"/>
              </a:rPr>
              <a:t>- about entropy.</a:t>
            </a:r>
          </a:p>
          <a:p>
            <a:pPr eaLnBrk="1" hangingPunct="1">
              <a:spcBef>
                <a:spcPts val="2400"/>
              </a:spcBef>
              <a:spcAft>
                <a:spcPts val="600"/>
              </a:spcAft>
              <a:buSzPct val="45000"/>
              <a:defRPr/>
            </a:pPr>
            <a:r>
              <a:rPr lang="en-US" sz="2800" b="1" dirty="0" smtClean="0">
                <a:solidFill>
                  <a:srgbClr val="FFFF00"/>
                </a:solidFill>
                <a:effectLst>
                  <a:outerShdw blurRad="38100" dist="38100" dir="2700000" algn="tl">
                    <a:srgbClr val="FFFFFF"/>
                  </a:outerShdw>
                </a:effectLst>
                <a:cs typeface="Arial" pitchFamily="34" charset="0"/>
              </a:rPr>
              <a:t>Third law</a:t>
            </a:r>
            <a:r>
              <a:rPr lang="en-US" sz="2800" b="1" dirty="0" smtClean="0">
                <a:solidFill>
                  <a:srgbClr val="FFFF00"/>
                </a:solidFill>
                <a:cs typeface="Arial" pitchFamily="34" charset="0"/>
              </a:rPr>
              <a:t> </a:t>
            </a:r>
            <a:r>
              <a:rPr lang="en-US" sz="2800" dirty="0" smtClean="0">
                <a:cs typeface="Arial" pitchFamily="34" charset="0"/>
              </a:rPr>
              <a:t>- about absolute zero temperature. As a system asymptotically approaches absolute zero of temperature all processes virtually cease and the entropy of the system asymptotically approaches a minimum value. </a:t>
            </a:r>
          </a:p>
        </p:txBody>
      </p:sp>
    </p:spTree>
    <p:extLst>
      <p:ext uri="{BB962C8B-B14F-4D97-AF65-F5344CB8AC3E}">
        <p14:creationId xmlns:p14="http://schemas.microsoft.com/office/powerpoint/2010/main" val="1979348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142875" y="0"/>
            <a:ext cx="8964613" cy="6858000"/>
          </a:xfrm>
        </p:spPr>
        <p:txBody>
          <a:bodyPr/>
          <a:lstStyle/>
          <a:p>
            <a:pPr algn="ctr" eaLnBrk="1" hangingPunct="1">
              <a:lnSpc>
                <a:spcPct val="80000"/>
              </a:lnSpc>
              <a:buSzPct val="40000"/>
              <a:buFont typeface="Wingdings" pitchFamily="2" charset="2"/>
              <a:buNone/>
              <a:defRPr/>
            </a:pPr>
            <a:r>
              <a:rPr lang="en-US" sz="2200" b="1" dirty="0" smtClean="0">
                <a:solidFill>
                  <a:srgbClr val="FFFF00"/>
                </a:solidFill>
                <a:effectLst/>
                <a:ea typeface="Arial Unicode MS" pitchFamily="34" charset="-128"/>
                <a:cs typeface="Arial" pitchFamily="34" charset="0"/>
              </a:rPr>
              <a:t>FIRST  LAW  OF  THERMODYNAMICS</a:t>
            </a:r>
            <a:r>
              <a:rPr lang="en-GB" sz="2200" b="1" dirty="0" smtClean="0">
                <a:solidFill>
                  <a:srgbClr val="FFFF00"/>
                </a:solidFill>
                <a:effectLst/>
                <a:cs typeface="Arial" pitchFamily="34" charset="0"/>
              </a:rPr>
              <a:t> </a:t>
            </a:r>
            <a:r>
              <a:rPr lang="en-US" sz="2200" b="1" dirty="0" smtClean="0">
                <a:effectLst/>
                <a:cs typeface="Arial" pitchFamily="34" charset="0"/>
              </a:rPr>
              <a:t> </a:t>
            </a:r>
          </a:p>
          <a:p>
            <a:pPr eaLnBrk="1" hangingPunct="1">
              <a:lnSpc>
                <a:spcPct val="80000"/>
              </a:lnSpc>
              <a:spcBef>
                <a:spcPts val="1800"/>
              </a:spcBef>
              <a:buSzPct val="40000"/>
              <a:buFont typeface="Wingdings" pitchFamily="2" charset="2"/>
              <a:buNone/>
              <a:defRPr/>
            </a:pPr>
            <a:r>
              <a:rPr lang="en-US" sz="2500" dirty="0" smtClean="0">
                <a:cs typeface="Arial" pitchFamily="34" charset="0"/>
              </a:rPr>
              <a:t>1. The total energy of an isolated system always remains constant, although there may be a change from one form to another.</a:t>
            </a:r>
          </a:p>
          <a:p>
            <a:pPr eaLnBrk="1" hangingPunct="1">
              <a:lnSpc>
                <a:spcPct val="80000"/>
              </a:lnSpc>
              <a:spcBef>
                <a:spcPts val="1800"/>
              </a:spcBef>
              <a:buSzPct val="40000"/>
              <a:buFont typeface="Wingdings" pitchFamily="2" charset="2"/>
              <a:buNone/>
              <a:defRPr/>
            </a:pPr>
            <a:r>
              <a:rPr lang="en-US" sz="2500" dirty="0" smtClean="0">
                <a:cs typeface="Arial" pitchFamily="34" charset="0"/>
              </a:rPr>
              <a:t>Or 2. The energy of an isolated system remains constant and whenever a quantity of some form of energy disappears, an exactly equivalent quantity of some other form of energy must be produced.</a:t>
            </a:r>
          </a:p>
          <a:p>
            <a:pPr eaLnBrk="1" hangingPunct="1">
              <a:lnSpc>
                <a:spcPct val="80000"/>
              </a:lnSpc>
              <a:spcBef>
                <a:spcPts val="1800"/>
              </a:spcBef>
              <a:buSzPct val="40000"/>
              <a:buFont typeface="Wingdings" pitchFamily="2" charset="2"/>
              <a:buNone/>
              <a:defRPr/>
            </a:pPr>
            <a:r>
              <a:rPr lang="en-US" sz="2500" dirty="0" smtClean="0">
                <a:cs typeface="Arial" pitchFamily="34" charset="0"/>
              </a:rPr>
              <a:t>Or 3. Any gain or loss of energy by the system must be exactly equivalent to the loss or gain, respectively, by the surroundings of the system. </a:t>
            </a:r>
          </a:p>
          <a:p>
            <a:pPr eaLnBrk="1" hangingPunct="1">
              <a:lnSpc>
                <a:spcPct val="80000"/>
              </a:lnSpc>
              <a:spcBef>
                <a:spcPts val="1800"/>
              </a:spcBef>
              <a:buSzPct val="40000"/>
              <a:buFont typeface="Wingdings" pitchFamily="2" charset="2"/>
              <a:buNone/>
              <a:defRPr/>
            </a:pPr>
            <a:r>
              <a:rPr lang="en-US" sz="2500" dirty="0" smtClean="0">
                <a:cs typeface="Arial" pitchFamily="34" charset="0"/>
              </a:rPr>
              <a:t>Or  4. Whenever a certain quantity of energy is produced, an equivalent amount of other form of energy must be used up.</a:t>
            </a:r>
          </a:p>
          <a:p>
            <a:pPr eaLnBrk="1" hangingPunct="1">
              <a:lnSpc>
                <a:spcPct val="80000"/>
              </a:lnSpc>
              <a:spcBef>
                <a:spcPts val="1800"/>
              </a:spcBef>
              <a:buSzPct val="40000"/>
              <a:buFont typeface="Wingdings" pitchFamily="2" charset="2"/>
              <a:buNone/>
              <a:defRPr/>
            </a:pPr>
            <a:r>
              <a:rPr lang="en-US" sz="2500" dirty="0" smtClean="0">
                <a:cs typeface="Arial" pitchFamily="34" charset="0"/>
              </a:rPr>
              <a:t>Or  5. Energy can neither be created nor destroyed, the only change which energy can undergo is a transformation from one form to another.</a:t>
            </a:r>
          </a:p>
          <a:p>
            <a:pPr eaLnBrk="1" hangingPunct="1">
              <a:lnSpc>
                <a:spcPct val="80000"/>
              </a:lnSpc>
              <a:spcBef>
                <a:spcPts val="1800"/>
              </a:spcBef>
              <a:buSzPct val="40000"/>
              <a:buFont typeface="Wingdings" pitchFamily="2" charset="2"/>
              <a:buNone/>
              <a:defRPr/>
            </a:pPr>
            <a:r>
              <a:rPr lang="en-US" sz="2500" dirty="0" smtClean="0">
                <a:cs typeface="Arial" pitchFamily="34" charset="0"/>
              </a:rPr>
              <a:t>Or 6. The total energy of a system, plus its surroundings remains constant.</a:t>
            </a:r>
            <a:r>
              <a:rPr lang="en-US" sz="2500" b="1" dirty="0" smtClean="0">
                <a:effectLst/>
                <a:ea typeface="Arial Unicode MS" pitchFamily="34" charset="-128"/>
                <a:cs typeface="Arial" pitchFamily="34" charset="0"/>
              </a:rPr>
              <a:t>  </a:t>
            </a:r>
            <a:endParaRPr lang="bg-BG" sz="2500" dirty="0" smtClean="0">
              <a:cs typeface="Arial" pitchFamily="34" charset="0"/>
            </a:endParaRPr>
          </a:p>
        </p:txBody>
      </p:sp>
    </p:spTree>
    <p:extLst>
      <p:ext uri="{BB962C8B-B14F-4D97-AF65-F5344CB8AC3E}">
        <p14:creationId xmlns:p14="http://schemas.microsoft.com/office/powerpoint/2010/main" val="370754255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0" y="188913"/>
            <a:ext cx="9144000" cy="5907087"/>
          </a:xfrm>
        </p:spPr>
        <p:txBody>
          <a:bodyPr lIns="90488" tIns="44450" rIns="90488" bIns="44450"/>
          <a:lstStyle/>
          <a:p>
            <a:pPr marL="609600" indent="-609600" algn="ctr" eaLnBrk="1" hangingPunct="1">
              <a:lnSpc>
                <a:spcPct val="90000"/>
              </a:lnSpc>
              <a:buFont typeface="Wingdings" pitchFamily="2" charset="2"/>
              <a:buNone/>
              <a:defRPr/>
            </a:pPr>
            <a:r>
              <a:rPr lang="en-US" sz="2800" dirty="0" smtClean="0">
                <a:latin typeface="Times New Roman" pitchFamily="18" charset="0"/>
              </a:rPr>
              <a:t>Mathematical formulation of the First law</a:t>
            </a:r>
          </a:p>
          <a:p>
            <a:pPr marL="609600" indent="-609600" algn="ctr" eaLnBrk="1" hangingPunct="1">
              <a:lnSpc>
                <a:spcPct val="90000"/>
              </a:lnSpc>
              <a:buFont typeface="Wingdings" pitchFamily="2" charset="2"/>
              <a:buNone/>
              <a:defRPr/>
            </a:pPr>
            <a:r>
              <a:rPr lang="en-US" dirty="0" err="1" smtClean="0">
                <a:latin typeface="Times New Roman" pitchFamily="18" charset="0"/>
              </a:rPr>
              <a:t>dQ</a:t>
            </a:r>
            <a:r>
              <a:rPr lang="en-US" dirty="0" smtClean="0">
                <a:latin typeface="Times New Roman" pitchFamily="18" charset="0"/>
              </a:rPr>
              <a:t>=</a:t>
            </a:r>
            <a:r>
              <a:rPr lang="en-US" dirty="0" err="1" smtClean="0">
                <a:latin typeface="Times New Roman" pitchFamily="18" charset="0"/>
              </a:rPr>
              <a:t>dU+dW</a:t>
            </a:r>
            <a:r>
              <a:rPr lang="bg-BG" sz="3600" dirty="0" smtClean="0">
                <a:latin typeface="Times New Roman" pitchFamily="18" charset="0"/>
              </a:rPr>
              <a:t> </a:t>
            </a:r>
            <a:endParaRPr lang="en-US" sz="3600" dirty="0" smtClean="0">
              <a:latin typeface="Times New Roman" pitchFamily="18" charset="0"/>
            </a:endParaRPr>
          </a:p>
          <a:p>
            <a:pPr marL="609600" indent="-609600" eaLnBrk="1" hangingPunct="1">
              <a:lnSpc>
                <a:spcPct val="90000"/>
              </a:lnSpc>
              <a:spcBef>
                <a:spcPct val="0"/>
              </a:spcBef>
              <a:buFont typeface="Wingdings" pitchFamily="2" charset="2"/>
              <a:buNone/>
              <a:defRPr/>
            </a:pPr>
            <a:r>
              <a:rPr lang="en-US" sz="2800" dirty="0" smtClean="0">
                <a:solidFill>
                  <a:schemeClr val="accent1"/>
                </a:solidFill>
                <a:effectLst>
                  <a:outerShdw blurRad="38100" dist="38100" dir="2700000" algn="tl">
                    <a:srgbClr val="FFFFFF"/>
                  </a:outerShdw>
                </a:effectLst>
                <a:latin typeface="Times New Roman" pitchFamily="18" charset="0"/>
              </a:rPr>
              <a:t>Limitations of the first law</a:t>
            </a:r>
          </a:p>
          <a:p>
            <a:pPr marL="609600" indent="-609600" eaLnBrk="1" hangingPunct="1">
              <a:lnSpc>
                <a:spcPct val="90000"/>
              </a:lnSpc>
              <a:buSzPct val="45000"/>
              <a:defRPr/>
            </a:pPr>
            <a:r>
              <a:rPr lang="en-US" sz="2600" dirty="0" smtClean="0">
                <a:latin typeface="Times New Roman" pitchFamily="18" charset="0"/>
              </a:rPr>
              <a:t>While the first law establishes the equivalence between heat and work, it imposes no condition on their mutual convertibility. It never tells us under what circumstances and to what extent it is possible to convert one form of energy into another.</a:t>
            </a:r>
          </a:p>
          <a:p>
            <a:pPr marL="609600" indent="-609600" eaLnBrk="1" hangingPunct="1">
              <a:lnSpc>
                <a:spcPct val="90000"/>
              </a:lnSpc>
              <a:buSzPct val="45000"/>
              <a:defRPr/>
            </a:pPr>
            <a:r>
              <a:rPr lang="en-US" sz="2600" dirty="0" smtClean="0">
                <a:latin typeface="Times New Roman" pitchFamily="18" charset="0"/>
              </a:rPr>
              <a:t>First law tells us that the amount of heat lost by the hot body must be </a:t>
            </a:r>
            <a:r>
              <a:rPr lang="en-US" sz="2600" dirty="0" err="1" smtClean="0">
                <a:latin typeface="Times New Roman" pitchFamily="18" charset="0"/>
              </a:rPr>
              <a:t>equial</a:t>
            </a:r>
            <a:r>
              <a:rPr lang="en-US" sz="2600" dirty="0" smtClean="0">
                <a:latin typeface="Times New Roman" pitchFamily="18" charset="0"/>
              </a:rPr>
              <a:t> to that gained by the cold body but there is nothing in the first law which tells us that the heat has to flow spontaneously from the hotter to the colder body and not in the reverse direction.</a:t>
            </a:r>
          </a:p>
          <a:p>
            <a:pPr marL="609600" indent="-609600" eaLnBrk="1" hangingPunct="1">
              <a:lnSpc>
                <a:spcPct val="90000"/>
              </a:lnSpc>
              <a:buSzPct val="45000"/>
              <a:defRPr/>
            </a:pPr>
            <a:r>
              <a:rPr lang="en-US" sz="2600" dirty="0" smtClean="0">
                <a:latin typeface="Times New Roman" pitchFamily="18" charset="0"/>
              </a:rPr>
              <a:t>When we examine the relationship between heat and work, we notice that whereas different forms of energy can be readily and completely converted into heat, it is not possible to convert back heat completely into work.</a:t>
            </a:r>
          </a:p>
        </p:txBody>
      </p:sp>
    </p:spTree>
    <p:extLst>
      <p:ext uri="{BB962C8B-B14F-4D97-AF65-F5344CB8AC3E}">
        <p14:creationId xmlns:p14="http://schemas.microsoft.com/office/powerpoint/2010/main" val="158835237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230188"/>
            <a:ext cx="9144000" cy="1139826"/>
          </a:xfrm>
        </p:spPr>
        <p:txBody>
          <a:bodyPr lIns="90488" tIns="44450" rIns="90488" bIns="44450" anchorCtr="0"/>
          <a:lstStyle/>
          <a:p>
            <a:pPr eaLnBrk="1" hangingPunct="1">
              <a:defRPr/>
            </a:pPr>
            <a:r>
              <a:rPr lang="en-US" sz="4000" b="1" dirty="0" smtClean="0"/>
              <a:t>Second law of thermodynamics</a:t>
            </a:r>
            <a:r>
              <a:rPr lang="bg-BG" sz="4000" dirty="0" smtClean="0"/>
              <a:t> </a:t>
            </a:r>
            <a:endParaRPr lang="en-US" sz="4000" b="1" dirty="0" smtClean="0">
              <a:solidFill>
                <a:srgbClr val="660066"/>
              </a:solidFill>
            </a:endParaRPr>
          </a:p>
        </p:txBody>
      </p:sp>
      <p:sp>
        <p:nvSpPr>
          <p:cNvPr id="47107" name="Rectangle 3"/>
          <p:cNvSpPr>
            <a:spLocks noGrp="1" noChangeArrowheads="1"/>
          </p:cNvSpPr>
          <p:nvPr>
            <p:ph type="body" idx="1"/>
          </p:nvPr>
        </p:nvSpPr>
        <p:spPr>
          <a:xfrm>
            <a:off x="683568" y="1016000"/>
            <a:ext cx="8209607" cy="5365750"/>
          </a:xfrm>
        </p:spPr>
        <p:txBody>
          <a:bodyPr lIns="90488" tIns="44450" rIns="90488" bIns="44450"/>
          <a:lstStyle/>
          <a:p>
            <a:pPr eaLnBrk="1" hangingPunct="1">
              <a:lnSpc>
                <a:spcPct val="90000"/>
              </a:lnSpc>
              <a:buFont typeface="Wingdings" pitchFamily="2" charset="2"/>
              <a:buNone/>
              <a:defRPr/>
            </a:pPr>
            <a:r>
              <a:rPr lang="en-US" sz="2800" b="1" dirty="0" smtClean="0">
                <a:latin typeface="Times New Roman" pitchFamily="18" charset="0"/>
              </a:rPr>
              <a:t>Phenomenological definition of entropy</a:t>
            </a:r>
          </a:p>
          <a:p>
            <a:pPr eaLnBrk="1" hangingPunct="1">
              <a:lnSpc>
                <a:spcPct val="90000"/>
              </a:lnSpc>
              <a:spcBef>
                <a:spcPts val="2400"/>
              </a:spcBef>
              <a:spcAft>
                <a:spcPts val="1200"/>
              </a:spcAft>
              <a:buFont typeface="Wingdings" pitchFamily="2" charset="2"/>
              <a:buNone/>
              <a:defRPr/>
            </a:pPr>
            <a:r>
              <a:rPr lang="en-US" sz="2800" dirty="0" smtClean="0">
                <a:latin typeface="Times New Roman" pitchFamily="18" charset="0"/>
              </a:rPr>
              <a:t>1. It is impossible for a self-acting machine unaided by any external agency to convey heat from a lower to a higher temperature.</a:t>
            </a:r>
          </a:p>
          <a:p>
            <a:pPr eaLnBrk="1" hangingPunct="1">
              <a:lnSpc>
                <a:spcPct val="90000"/>
              </a:lnSpc>
              <a:buFont typeface="Wingdings" pitchFamily="2" charset="2"/>
              <a:buNone/>
              <a:defRPr/>
            </a:pPr>
            <a:r>
              <a:rPr lang="en-US" sz="2800" dirty="0" smtClean="0">
                <a:latin typeface="Times New Roman" pitchFamily="18" charset="0"/>
              </a:rPr>
              <a:t>Or, 2. It is impossible to lift a weight and cool a body without leaving any other change.</a:t>
            </a:r>
          </a:p>
          <a:p>
            <a:pPr eaLnBrk="1" hangingPunct="1">
              <a:lnSpc>
                <a:spcPct val="90000"/>
              </a:lnSpc>
              <a:buFont typeface="Wingdings" pitchFamily="2" charset="2"/>
              <a:buNone/>
              <a:defRPr/>
            </a:pPr>
            <a:r>
              <a:rPr lang="en-US" sz="2800" dirty="0" smtClean="0">
                <a:latin typeface="Times New Roman" pitchFamily="18" charset="0"/>
              </a:rPr>
              <a:t>Or, 3. It is impossible to convert heat into an equivalent amount of work without producing other changes in some parts of the system.</a:t>
            </a:r>
          </a:p>
          <a:p>
            <a:pPr eaLnBrk="1" hangingPunct="1">
              <a:lnSpc>
                <a:spcPct val="90000"/>
              </a:lnSpc>
              <a:buFont typeface="Wingdings" pitchFamily="2" charset="2"/>
              <a:buNone/>
              <a:defRPr/>
            </a:pPr>
            <a:r>
              <a:rPr lang="en-US" sz="2800" dirty="0" smtClean="0">
                <a:latin typeface="Times New Roman" pitchFamily="18" charset="0"/>
              </a:rPr>
              <a:t>Or, 4. The total entropy of a system must increase if a process is to occur spontaneously. Entropy is a state function.</a:t>
            </a:r>
          </a:p>
        </p:txBody>
      </p:sp>
    </p:spTree>
    <p:extLst>
      <p:ext uri="{BB962C8B-B14F-4D97-AF65-F5344CB8AC3E}">
        <p14:creationId xmlns:p14="http://schemas.microsoft.com/office/powerpoint/2010/main" val="344148619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3"/>
          <p:cNvSpPr>
            <a:spLocks noGrp="1" noChangeArrowheads="1"/>
          </p:cNvSpPr>
          <p:nvPr>
            <p:ph type="body" sz="half" idx="1"/>
          </p:nvPr>
        </p:nvSpPr>
        <p:spPr>
          <a:xfrm>
            <a:off x="395288" y="188913"/>
            <a:ext cx="7570787" cy="1152525"/>
          </a:xfrm>
        </p:spPr>
        <p:txBody>
          <a:bodyPr/>
          <a:lstStyle/>
          <a:p>
            <a:pPr eaLnBrk="1" hangingPunct="1">
              <a:buSzPct val="45000"/>
            </a:pPr>
            <a:r>
              <a:rPr lang="en-US" altLang="bg-BG" sz="2800" smtClean="0">
                <a:effectLst/>
                <a:latin typeface="Times New Roman" pitchFamily="18" charset="0"/>
              </a:rPr>
              <a:t>dS=S</a:t>
            </a:r>
            <a:r>
              <a:rPr lang="en-US" altLang="bg-BG" sz="2800" baseline="-25000" smtClean="0">
                <a:effectLst/>
                <a:latin typeface="Times New Roman" pitchFamily="18" charset="0"/>
              </a:rPr>
              <a:t>2</a:t>
            </a:r>
            <a:r>
              <a:rPr lang="en-US" altLang="bg-BG" sz="2800" smtClean="0">
                <a:effectLst/>
                <a:latin typeface="Times New Roman" pitchFamily="18" charset="0"/>
              </a:rPr>
              <a:t>-S</a:t>
            </a:r>
            <a:r>
              <a:rPr lang="en-US" altLang="bg-BG" sz="2800" baseline="-25000" smtClean="0">
                <a:effectLst/>
                <a:latin typeface="Times New Roman" pitchFamily="18" charset="0"/>
              </a:rPr>
              <a:t>1</a:t>
            </a:r>
            <a:r>
              <a:rPr lang="en-US" altLang="bg-BG" sz="2800" smtClean="0">
                <a:effectLst/>
                <a:latin typeface="Times New Roman" pitchFamily="18" charset="0"/>
              </a:rPr>
              <a:t>=          for reversible processes</a:t>
            </a:r>
          </a:p>
          <a:p>
            <a:pPr eaLnBrk="1" hangingPunct="1">
              <a:buSzPct val="45000"/>
            </a:pPr>
            <a:r>
              <a:rPr lang="en-US" altLang="bg-BG" sz="2800" smtClean="0">
                <a:effectLst/>
                <a:latin typeface="Times New Roman" pitchFamily="18" charset="0"/>
              </a:rPr>
              <a:t>dS &gt;                    for irreversible processes</a:t>
            </a:r>
          </a:p>
        </p:txBody>
      </p:sp>
      <p:sp>
        <p:nvSpPr>
          <p:cNvPr id="2048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aphicFrame>
        <p:nvGraphicFramePr>
          <p:cNvPr id="20484" name="Object 3"/>
          <p:cNvGraphicFramePr>
            <a:graphicFrameLocks noChangeAspect="1"/>
          </p:cNvGraphicFramePr>
          <p:nvPr/>
        </p:nvGraphicFramePr>
        <p:xfrm>
          <a:off x="0" y="0"/>
          <a:ext cx="266700" cy="390525"/>
        </p:xfrm>
        <a:graphic>
          <a:graphicData uri="http://schemas.openxmlformats.org/presentationml/2006/ole">
            <mc:AlternateContent xmlns:mc="http://schemas.openxmlformats.org/markup-compatibility/2006">
              <mc:Choice xmlns:v="urn:schemas-microsoft-com:vml" Requires="v">
                <p:oleObj spid="_x0000_s33794" name="Equation" r:id="rId3" imgW="266469" imgH="393359" progId="Equation.3">
                  <p:embed/>
                </p:oleObj>
              </mc:Choice>
              <mc:Fallback>
                <p:oleObj name="Equation" r:id="rId3" imgW="266469" imgH="39335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667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aphicFrame>
        <p:nvGraphicFramePr>
          <p:cNvPr id="20486" name="Object 5"/>
          <p:cNvGraphicFramePr>
            <a:graphicFrameLocks noChangeAspect="1"/>
          </p:cNvGraphicFramePr>
          <p:nvPr/>
        </p:nvGraphicFramePr>
        <p:xfrm>
          <a:off x="0" y="0"/>
          <a:ext cx="266700" cy="390525"/>
        </p:xfrm>
        <a:graphic>
          <a:graphicData uri="http://schemas.openxmlformats.org/presentationml/2006/ole">
            <mc:AlternateContent xmlns:mc="http://schemas.openxmlformats.org/markup-compatibility/2006">
              <mc:Choice xmlns:v="urn:schemas-microsoft-com:vml" Requires="v">
                <p:oleObj spid="_x0000_s33795" name="Equation" r:id="rId5" imgW="266469" imgH="393359" progId="Equation.3">
                  <p:embed/>
                </p:oleObj>
              </mc:Choice>
              <mc:Fallback>
                <p:oleObj name="Equation" r:id="rId5" imgW="266469" imgH="39335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667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7" name="Object 10"/>
          <p:cNvGraphicFramePr>
            <a:graphicFrameLocks noGrp="1" noChangeAspect="1"/>
          </p:cNvGraphicFramePr>
          <p:nvPr>
            <p:ph sz="quarter" idx="3"/>
          </p:nvPr>
        </p:nvGraphicFramePr>
        <p:xfrm>
          <a:off x="4284663" y="2636838"/>
          <a:ext cx="3284537" cy="776287"/>
        </p:xfrm>
        <a:graphic>
          <a:graphicData uri="http://schemas.openxmlformats.org/presentationml/2006/ole">
            <mc:AlternateContent xmlns:mc="http://schemas.openxmlformats.org/markup-compatibility/2006">
              <mc:Choice xmlns:v="urn:schemas-microsoft-com:vml" Requires="v">
                <p:oleObj spid="_x0000_s33796" name="Equation" r:id="rId6" imgW="391303" imgH="739129" progId="Equation.3">
                  <p:embed/>
                </p:oleObj>
              </mc:Choice>
              <mc:Fallback>
                <p:oleObj name="Equation" r:id="rId6" imgW="391303" imgH="73912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84663" y="2636838"/>
                        <a:ext cx="3284537" cy="776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88" name="Rectangle 18"/>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solidFill>
                <a:srgbClr val="FFFFFF"/>
              </a:solidFill>
            </a:endParaRPr>
          </a:p>
        </p:txBody>
      </p:sp>
      <p:graphicFrame>
        <p:nvGraphicFramePr>
          <p:cNvPr id="20489" name="Object 17"/>
          <p:cNvGraphicFramePr>
            <a:graphicFrameLocks noChangeAspect="1"/>
          </p:cNvGraphicFramePr>
          <p:nvPr/>
        </p:nvGraphicFramePr>
        <p:xfrm>
          <a:off x="0" y="3233738"/>
          <a:ext cx="600075" cy="390525"/>
        </p:xfrm>
        <a:graphic>
          <a:graphicData uri="http://schemas.openxmlformats.org/presentationml/2006/ole">
            <mc:AlternateContent xmlns:mc="http://schemas.openxmlformats.org/markup-compatibility/2006">
              <mc:Choice xmlns:v="urn:schemas-microsoft-com:vml" Requires="v">
                <p:oleObj spid="_x0000_s33797" name="Equation" r:id="rId8" imgW="596641" imgH="393529" progId="Equation.3">
                  <p:embed/>
                </p:oleObj>
              </mc:Choice>
              <mc:Fallback>
                <p:oleObj name="Equation" r:id="rId8" imgW="596641" imgH="393529"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233738"/>
                        <a:ext cx="6000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90" name="Text Box 20"/>
          <p:cNvSpPr txBox="1">
            <a:spLocks noChangeArrowheads="1"/>
          </p:cNvSpPr>
          <p:nvPr/>
        </p:nvSpPr>
        <p:spPr bwMode="auto">
          <a:xfrm>
            <a:off x="539552" y="1772816"/>
            <a:ext cx="7632848" cy="4447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1800"/>
              </a:spcBef>
              <a:spcAft>
                <a:spcPts val="1200"/>
              </a:spcAft>
            </a:pPr>
            <a:r>
              <a:rPr lang="en-US" altLang="bg-BG" sz="2600" dirty="0">
                <a:solidFill>
                  <a:srgbClr val="FFFFFF"/>
                </a:solidFill>
                <a:latin typeface="Times New Roman" pitchFamily="18" charset="0"/>
              </a:rPr>
              <a:t>For an isolated system:</a:t>
            </a:r>
          </a:p>
          <a:p>
            <a:pPr eaLnBrk="1" hangingPunct="1">
              <a:spcBef>
                <a:spcPts val="1800"/>
              </a:spcBef>
              <a:spcAft>
                <a:spcPts val="1200"/>
              </a:spcAft>
            </a:pPr>
            <a:r>
              <a:rPr lang="en-US" altLang="bg-BG" sz="2600" dirty="0">
                <a:solidFill>
                  <a:srgbClr val="FFFFFF"/>
                </a:solidFill>
                <a:latin typeface="Times New Roman" pitchFamily="18" charset="0"/>
              </a:rPr>
              <a:t>1. Entropy does not change during reversible processes (</a:t>
            </a:r>
            <a:r>
              <a:rPr lang="en-US" altLang="bg-BG" sz="2600" dirty="0" err="1">
                <a:solidFill>
                  <a:srgbClr val="FFFFFF"/>
                </a:solidFill>
                <a:latin typeface="Times New Roman" pitchFamily="18" charset="0"/>
              </a:rPr>
              <a:t>dS</a:t>
            </a:r>
            <a:r>
              <a:rPr lang="en-US" altLang="bg-BG" sz="2600" dirty="0">
                <a:solidFill>
                  <a:srgbClr val="FFFFFF"/>
                </a:solidFill>
                <a:latin typeface="Times New Roman" pitchFamily="18" charset="0"/>
              </a:rPr>
              <a:t>=0) and increases during irreversible processes.</a:t>
            </a:r>
          </a:p>
          <a:p>
            <a:pPr eaLnBrk="1" hangingPunct="1">
              <a:spcBef>
                <a:spcPts val="1800"/>
              </a:spcBef>
              <a:spcAft>
                <a:spcPts val="1200"/>
              </a:spcAft>
            </a:pPr>
            <a:r>
              <a:rPr lang="en-US" altLang="bg-BG" sz="2600" dirty="0">
                <a:solidFill>
                  <a:srgbClr val="FFFFFF"/>
                </a:solidFill>
                <a:latin typeface="Times New Roman" pitchFamily="18" charset="0"/>
              </a:rPr>
              <a:t>2. Only those processes can naturally take place where entropy will increase. All real processes are irreversible.</a:t>
            </a:r>
          </a:p>
          <a:p>
            <a:pPr eaLnBrk="1" hangingPunct="1">
              <a:spcBef>
                <a:spcPts val="1800"/>
              </a:spcBef>
              <a:spcAft>
                <a:spcPts val="1200"/>
              </a:spcAft>
            </a:pPr>
            <a:r>
              <a:rPr lang="en-US" altLang="bg-BG" sz="2600" dirty="0">
                <a:solidFill>
                  <a:srgbClr val="FFFFFF"/>
                </a:solidFill>
                <a:latin typeface="Times New Roman" pitchFamily="18" charset="0"/>
              </a:rPr>
              <a:t>3. Entropy of closed and open systems may decrease (</a:t>
            </a:r>
            <a:r>
              <a:rPr lang="en-US" altLang="bg-BG" sz="2600" dirty="0" err="1">
                <a:solidFill>
                  <a:srgbClr val="FFFFFF"/>
                </a:solidFill>
                <a:latin typeface="Times New Roman" pitchFamily="18" charset="0"/>
              </a:rPr>
              <a:t>dS</a:t>
            </a:r>
            <a:r>
              <a:rPr lang="en-US" altLang="bg-BG" sz="2600" dirty="0">
                <a:solidFill>
                  <a:srgbClr val="FFFFFF"/>
                </a:solidFill>
                <a:latin typeface="Times New Roman" pitchFamily="18" charset="0"/>
              </a:rPr>
              <a:t>&lt;0) if these systems give off heat to the environment (</a:t>
            </a:r>
            <a:r>
              <a:rPr lang="en-US" altLang="bg-BG" sz="2600" dirty="0" err="1">
                <a:solidFill>
                  <a:srgbClr val="FFFFFF"/>
                </a:solidFill>
                <a:latin typeface="Times New Roman" pitchFamily="18" charset="0"/>
              </a:rPr>
              <a:t>dQ</a:t>
            </a:r>
            <a:r>
              <a:rPr lang="en-US" altLang="bg-BG" sz="2600" dirty="0">
                <a:solidFill>
                  <a:srgbClr val="FFFFFF"/>
                </a:solidFill>
                <a:latin typeface="Times New Roman" pitchFamily="18" charset="0"/>
              </a:rPr>
              <a:t>&lt;0).</a:t>
            </a:r>
          </a:p>
        </p:txBody>
      </p:sp>
      <p:graphicFrame>
        <p:nvGraphicFramePr>
          <p:cNvPr id="20491" name="Object 1"/>
          <p:cNvGraphicFramePr>
            <a:graphicFrameLocks noChangeAspect="1"/>
          </p:cNvGraphicFramePr>
          <p:nvPr/>
        </p:nvGraphicFramePr>
        <p:xfrm>
          <a:off x="4432300" y="3314700"/>
          <a:ext cx="279400" cy="228600"/>
        </p:xfrm>
        <a:graphic>
          <a:graphicData uri="http://schemas.openxmlformats.org/presentationml/2006/ole">
            <mc:AlternateContent xmlns:mc="http://schemas.openxmlformats.org/markup-compatibility/2006">
              <mc:Choice xmlns:v="urn:schemas-microsoft-com:vml" Requires="v">
                <p:oleObj spid="_x0000_s33798" name="Equation" r:id="rId10" imgW="279400" imgH="228600" progId="Equation.3">
                  <p:embed/>
                </p:oleObj>
              </mc:Choice>
              <mc:Fallback>
                <p:oleObj name="Equation" r:id="rId10" imgW="279400" imgH="228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32300" y="3314700"/>
                        <a:ext cx="279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a:spLocks noRot="1" noChangeAspect="1" noMove="1" noResize="1" noEditPoints="1" noAdjustHandles="1" noChangeArrowheads="1" noChangeShapeType="1" noTextEdit="1"/>
          </p:cNvSpPr>
          <p:nvPr/>
        </p:nvSpPr>
        <p:spPr>
          <a:xfrm>
            <a:off x="2195736" y="44624"/>
            <a:ext cx="1080120" cy="791179"/>
          </a:xfrm>
          <a:prstGeom prst="rect">
            <a:avLst/>
          </a:prstGeom>
          <a:blipFill rotWithShape="1">
            <a:blip r:embed="rId12"/>
            <a:stretch>
              <a:fillRect/>
            </a:stretch>
          </a:blipFill>
        </p:spPr>
        <p:txBody>
          <a:bodyPr/>
          <a:lstStyle/>
          <a:p>
            <a:pPr>
              <a:defRPr/>
            </a:pPr>
            <a:r>
              <a:rPr lang="bg-BG">
                <a:noFill/>
              </a:rPr>
              <a:t> </a:t>
            </a:r>
          </a:p>
        </p:txBody>
      </p:sp>
      <p:sp>
        <p:nvSpPr>
          <p:cNvPr id="13" name="TextBox 12"/>
          <p:cNvSpPr txBox="1">
            <a:spLocks noRot="1" noChangeAspect="1" noMove="1" noResize="1" noEditPoints="1" noAdjustHandles="1" noChangeArrowheads="1" noChangeShapeType="1" noTextEdit="1"/>
          </p:cNvSpPr>
          <p:nvPr/>
        </p:nvSpPr>
        <p:spPr>
          <a:xfrm>
            <a:off x="1259632" y="620688"/>
            <a:ext cx="1080120" cy="791179"/>
          </a:xfrm>
          <a:prstGeom prst="rect">
            <a:avLst/>
          </a:prstGeom>
          <a:blipFill rotWithShape="1">
            <a:blip r:embed="rId13"/>
            <a:stretch>
              <a:fillRect/>
            </a:stretch>
          </a:blipFill>
        </p:spPr>
        <p:txBody>
          <a:bodyPr/>
          <a:lstStyle/>
          <a:p>
            <a:pPr>
              <a:defRPr/>
            </a:pPr>
            <a:r>
              <a:rPr lang="bg-BG">
                <a:noFill/>
              </a:rPr>
              <a:t> </a:t>
            </a:r>
          </a:p>
        </p:txBody>
      </p:sp>
    </p:spTree>
    <p:extLst>
      <p:ext uri="{BB962C8B-B14F-4D97-AF65-F5344CB8AC3E}">
        <p14:creationId xmlns:p14="http://schemas.microsoft.com/office/powerpoint/2010/main" val="372938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4561</TotalTime>
  <Pages>32</Pages>
  <Words>691</Words>
  <Application>Microsoft Office PowerPoint</Application>
  <PresentationFormat>On-screen Show (4:3)</PresentationFormat>
  <Paragraphs>45</Paragraphs>
  <Slides>7</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4" baseType="lpstr">
      <vt:lpstr>Arial</vt:lpstr>
      <vt:lpstr>Wingdings</vt:lpstr>
      <vt:lpstr>Times New Roman</vt:lpstr>
      <vt:lpstr>Arial Unicode MS</vt:lpstr>
      <vt:lpstr>Orbit</vt:lpstr>
      <vt:lpstr>1_Orbit</vt:lpstr>
      <vt:lpstr>Equation</vt:lpstr>
      <vt:lpstr>EQUILIBRIUM THERMODYNAMICS </vt:lpstr>
      <vt:lpstr>PowerPoint Presentation</vt:lpstr>
      <vt:lpstr>PowerPoint Presentation</vt:lpstr>
      <vt:lpstr>PowerPoint Presentation</vt:lpstr>
      <vt:lpstr>PowerPoint Presentation</vt:lpstr>
      <vt:lpstr>Second law of thermodynamics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Bioenergetics</dc:title>
  <dc:creator>Robert and Marsha Goodman</dc:creator>
  <cp:lastModifiedBy>user</cp:lastModifiedBy>
  <cp:revision>226</cp:revision>
  <cp:lastPrinted>1601-01-01T00:00:00Z</cp:lastPrinted>
  <dcterms:created xsi:type="dcterms:W3CDTF">1997-09-01T16:08:20Z</dcterms:created>
  <dcterms:modified xsi:type="dcterms:W3CDTF">2016-09-15T14:18:44Z</dcterms:modified>
</cp:coreProperties>
</file>