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 id="2147484000" r:id="rId2"/>
  </p:sldMasterIdLst>
  <p:notesMasterIdLst>
    <p:notesMasterId r:id="rId22"/>
  </p:notesMasterIdLst>
  <p:handoutMasterIdLst>
    <p:handoutMasterId r:id="rId23"/>
  </p:handoutMasterIdLst>
  <p:sldIdLst>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00FF"/>
    <a:srgbClr val="660066"/>
    <a:srgbClr val="336600"/>
    <a:srgbClr val="CC0000"/>
    <a:srgbClr val="000099"/>
    <a:srgbClr val="FE9B03"/>
    <a:srgbClr val="DC0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74" autoAdjust="0"/>
    <p:restoredTop sz="93868" autoAdjust="0"/>
  </p:normalViewPr>
  <p:slideViewPr>
    <p:cSldViewPr>
      <p:cViewPr>
        <p:scale>
          <a:sx n="70" d="100"/>
          <a:sy n="70" d="100"/>
        </p:scale>
        <p:origin x="-159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865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33200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1150938" y="692150"/>
            <a:ext cx="4556125" cy="3416300"/>
          </a:xfrm>
          <a:ln/>
        </p:spPr>
      </p:sp>
      <p:sp>
        <p:nvSpPr>
          <p:cNvPr id="532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bg-BG" altLang="bg-BG"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50938" y="692150"/>
            <a:ext cx="4556125" cy="3416300"/>
          </a:xfrm>
          <a:ln/>
        </p:spPr>
      </p:sp>
      <p:sp>
        <p:nvSpPr>
          <p:cNvPr id="542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bg-BG" altLang="bg-B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D6CB60F8-FD77-4733-832E-7A88ADEFD407}" type="slidenum">
              <a:rPr lang="bg-BG"/>
              <a:pPr>
                <a:defRPr/>
              </a:pPr>
              <a:t>‹#›</a:t>
            </a:fld>
            <a:endParaRPr lang="bg-BG"/>
          </a:p>
        </p:txBody>
      </p:sp>
    </p:spTree>
    <p:extLst>
      <p:ext uri="{BB962C8B-B14F-4D97-AF65-F5344CB8AC3E}">
        <p14:creationId xmlns:p14="http://schemas.microsoft.com/office/powerpoint/2010/main" val="2707639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D3DA04A1-C724-4A0A-86D9-8521F7B4533B}" type="slidenum">
              <a:rPr lang="bg-BG"/>
              <a:pPr>
                <a:defRPr/>
              </a:pPr>
              <a:t>‹#›</a:t>
            </a:fld>
            <a:endParaRPr lang="bg-BG"/>
          </a:p>
        </p:txBody>
      </p:sp>
    </p:spTree>
    <p:extLst>
      <p:ext uri="{BB962C8B-B14F-4D97-AF65-F5344CB8AC3E}">
        <p14:creationId xmlns:p14="http://schemas.microsoft.com/office/powerpoint/2010/main" val="314958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A3486086-E264-4A29-9E49-4918CD5BEB43}" type="slidenum">
              <a:rPr lang="bg-BG"/>
              <a:pPr>
                <a:defRPr/>
              </a:pPr>
              <a:t>‹#›</a:t>
            </a:fld>
            <a:endParaRPr lang="bg-BG"/>
          </a:p>
        </p:txBody>
      </p:sp>
    </p:spTree>
    <p:extLst>
      <p:ext uri="{BB962C8B-B14F-4D97-AF65-F5344CB8AC3E}">
        <p14:creationId xmlns:p14="http://schemas.microsoft.com/office/powerpoint/2010/main" val="89970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p>
        </p:txBody>
      </p:sp>
      <p:sp>
        <p:nvSpPr>
          <p:cNvPr id="7" name="Rectangle 13"/>
          <p:cNvSpPr>
            <a:spLocks noGrp="1" noChangeArrowheads="1"/>
          </p:cNvSpPr>
          <p:nvPr>
            <p:ph type="ftr" sz="quarter" idx="11"/>
          </p:nvPr>
        </p:nvSpPr>
        <p:spPr>
          <a:ln/>
        </p:spPr>
        <p:txBody>
          <a:bodyPr/>
          <a:lstStyle>
            <a:lvl1pPr>
              <a:defRPr/>
            </a:lvl1pPr>
          </a:lstStyle>
          <a:p>
            <a:pPr>
              <a:defRPr/>
            </a:pPr>
            <a:endParaRPr lang="bg-BG"/>
          </a:p>
        </p:txBody>
      </p:sp>
      <p:sp>
        <p:nvSpPr>
          <p:cNvPr id="8" name="Rectangle 14"/>
          <p:cNvSpPr>
            <a:spLocks noGrp="1" noChangeArrowheads="1"/>
          </p:cNvSpPr>
          <p:nvPr>
            <p:ph type="sldNum" sz="quarter" idx="12"/>
          </p:nvPr>
        </p:nvSpPr>
        <p:spPr>
          <a:ln/>
        </p:spPr>
        <p:txBody>
          <a:bodyPr/>
          <a:lstStyle>
            <a:lvl1pPr>
              <a:defRPr/>
            </a:lvl1pPr>
          </a:lstStyle>
          <a:p>
            <a:pPr>
              <a:defRPr/>
            </a:pPr>
            <a:fld id="{122C9D8B-32AB-4699-9FE7-E0B88E2FC080}" type="slidenum">
              <a:rPr lang="bg-BG"/>
              <a:pPr>
                <a:defRPr/>
              </a:pPr>
              <a:t>‹#›</a:t>
            </a:fld>
            <a:endParaRPr lang="bg-BG"/>
          </a:p>
        </p:txBody>
      </p:sp>
    </p:spTree>
    <p:extLst>
      <p:ext uri="{BB962C8B-B14F-4D97-AF65-F5344CB8AC3E}">
        <p14:creationId xmlns:p14="http://schemas.microsoft.com/office/powerpoint/2010/main" val="4286250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B4CF8791-3C47-490A-8D1E-C6348D936B02}" type="slidenum">
              <a:rPr lang="bg-BG"/>
              <a:pPr>
                <a:defRPr/>
              </a:pPr>
              <a:t>‹#›</a:t>
            </a:fld>
            <a:endParaRPr lang="bg-BG"/>
          </a:p>
        </p:txBody>
      </p:sp>
    </p:spTree>
    <p:extLst>
      <p:ext uri="{BB962C8B-B14F-4D97-AF65-F5344CB8AC3E}">
        <p14:creationId xmlns:p14="http://schemas.microsoft.com/office/powerpoint/2010/main" val="44225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C7672DB8-2A58-4014-89B7-314785FFC0A7}" type="slidenum">
              <a:rPr lang="bg-BG"/>
              <a:pPr>
                <a:defRPr/>
              </a:pPr>
              <a:t>‹#›</a:t>
            </a:fld>
            <a:endParaRPr lang="bg-BG"/>
          </a:p>
        </p:txBody>
      </p:sp>
    </p:spTree>
    <p:extLst>
      <p:ext uri="{BB962C8B-B14F-4D97-AF65-F5344CB8AC3E}">
        <p14:creationId xmlns:p14="http://schemas.microsoft.com/office/powerpoint/2010/main" val="2686812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solidFill>
                <a:srgbClr val="FFFFFF"/>
              </a:solidFill>
            </a:endParaRPr>
          </a:p>
        </p:txBody>
      </p:sp>
      <p:sp>
        <p:nvSpPr>
          <p:cNvPr id="13" name="Rectangle 13"/>
          <p:cNvSpPr>
            <a:spLocks noGrp="1" noChangeArrowheads="1"/>
          </p:cNvSpPr>
          <p:nvPr>
            <p:ph type="ftr" sz="quarter" idx="11"/>
          </p:nvPr>
        </p:nvSpPr>
        <p:spPr/>
        <p:txBody>
          <a:bodyPr/>
          <a:lstStyle>
            <a:lvl1pPr>
              <a:defRPr/>
            </a:lvl1pPr>
          </a:lstStyle>
          <a:p>
            <a:pPr>
              <a:defRPr/>
            </a:pPr>
            <a:endParaRPr lang="bg-BG">
              <a:solidFill>
                <a:srgbClr val="FFFFFF"/>
              </a:solidFill>
            </a:endParaRPr>
          </a:p>
        </p:txBody>
      </p:sp>
      <p:sp>
        <p:nvSpPr>
          <p:cNvPr id="14" name="Rectangle 14"/>
          <p:cNvSpPr>
            <a:spLocks noGrp="1" noChangeArrowheads="1"/>
          </p:cNvSpPr>
          <p:nvPr>
            <p:ph type="sldNum" sz="quarter" idx="12"/>
          </p:nvPr>
        </p:nvSpPr>
        <p:spPr/>
        <p:txBody>
          <a:bodyPr/>
          <a:lstStyle>
            <a:lvl1pPr>
              <a:defRPr/>
            </a:lvl1pPr>
          </a:lstStyle>
          <a:p>
            <a:pPr>
              <a:defRPr/>
            </a:pPr>
            <a:fld id="{77CF20FB-DE23-4D34-A698-A61AAFB581F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49622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2F187417-60CF-48BD-9A64-D55F1224DF6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452159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6230485B-7D04-497B-B0B3-E0CBF54013D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737939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36C430E-C78C-4AF1-B985-FDAACC1CCD6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6730088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565505AD-90B8-4157-9C48-34C41E12AB9D}"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46859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25909A44-23F7-49DB-807E-2AC6EA70FECB}" type="slidenum">
              <a:rPr lang="bg-BG"/>
              <a:pPr>
                <a:defRPr/>
              </a:pPr>
              <a:t>‹#›</a:t>
            </a:fld>
            <a:endParaRPr lang="bg-BG"/>
          </a:p>
        </p:txBody>
      </p:sp>
    </p:spTree>
    <p:extLst>
      <p:ext uri="{BB962C8B-B14F-4D97-AF65-F5344CB8AC3E}">
        <p14:creationId xmlns:p14="http://schemas.microsoft.com/office/powerpoint/2010/main" val="1390394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BF178905-295D-42F4-959A-DACE43D73089}"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454033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68BC380D-3A7A-4049-A124-E3FE7085675E}"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942767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F090FF36-0791-4887-9E13-BEA55660F6F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467773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23A7FF45-CF17-4B7C-9F62-3C73200FCBE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0623793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580C6D53-CB3A-47DF-AEAD-D754A74983F7}"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592862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08C88443-499A-450D-ADA2-810D68C89F31}"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812958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7"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8" name="Rectangle 14"/>
          <p:cNvSpPr>
            <a:spLocks noGrp="1" noChangeArrowheads="1"/>
          </p:cNvSpPr>
          <p:nvPr>
            <p:ph type="sldNum" sz="quarter" idx="12"/>
          </p:nvPr>
        </p:nvSpPr>
        <p:spPr>
          <a:ln/>
        </p:spPr>
        <p:txBody>
          <a:bodyPr/>
          <a:lstStyle>
            <a:lvl1pPr>
              <a:defRPr/>
            </a:lvl1pPr>
          </a:lstStyle>
          <a:p>
            <a:pPr>
              <a:defRPr/>
            </a:pPr>
            <a:fld id="{B3A95AEF-BB47-4D5C-AC44-1B032C4F746C}"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858239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8BCE4232-6508-468B-A3F3-D09BD5C2ACA6}"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9549474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BB4C7781-E7E5-4421-93BA-309FB99CE3F8}"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98708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973A9561-A134-4DD4-9966-CA36BF931F65}" type="slidenum">
              <a:rPr lang="bg-BG"/>
              <a:pPr>
                <a:defRPr/>
              </a:pPr>
              <a:t>‹#›</a:t>
            </a:fld>
            <a:endParaRPr lang="bg-BG"/>
          </a:p>
        </p:txBody>
      </p:sp>
    </p:spTree>
    <p:extLst>
      <p:ext uri="{BB962C8B-B14F-4D97-AF65-F5344CB8AC3E}">
        <p14:creationId xmlns:p14="http://schemas.microsoft.com/office/powerpoint/2010/main" val="384186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91C739BA-DAB4-4990-9A1B-598E44B30429}" type="slidenum">
              <a:rPr lang="bg-BG"/>
              <a:pPr>
                <a:defRPr/>
              </a:pPr>
              <a:t>‹#›</a:t>
            </a:fld>
            <a:endParaRPr lang="bg-BG"/>
          </a:p>
        </p:txBody>
      </p:sp>
    </p:spTree>
    <p:extLst>
      <p:ext uri="{BB962C8B-B14F-4D97-AF65-F5344CB8AC3E}">
        <p14:creationId xmlns:p14="http://schemas.microsoft.com/office/powerpoint/2010/main" val="178542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2B5DEE2C-5D13-4093-BBDC-E5A7786EF2B4}" type="slidenum">
              <a:rPr lang="bg-BG"/>
              <a:pPr>
                <a:defRPr/>
              </a:pPr>
              <a:t>‹#›</a:t>
            </a:fld>
            <a:endParaRPr lang="bg-BG"/>
          </a:p>
        </p:txBody>
      </p:sp>
    </p:spTree>
    <p:extLst>
      <p:ext uri="{BB962C8B-B14F-4D97-AF65-F5344CB8AC3E}">
        <p14:creationId xmlns:p14="http://schemas.microsoft.com/office/powerpoint/2010/main" val="230369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6904617C-6FC6-4ADC-B080-7D72062EA24A}" type="slidenum">
              <a:rPr lang="bg-BG"/>
              <a:pPr>
                <a:defRPr/>
              </a:pPr>
              <a:t>‹#›</a:t>
            </a:fld>
            <a:endParaRPr lang="bg-BG"/>
          </a:p>
        </p:txBody>
      </p:sp>
    </p:spTree>
    <p:extLst>
      <p:ext uri="{BB962C8B-B14F-4D97-AF65-F5344CB8AC3E}">
        <p14:creationId xmlns:p14="http://schemas.microsoft.com/office/powerpoint/2010/main" val="31333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5729AB60-8EFC-4D77-99A8-F7990D9A123B}" type="slidenum">
              <a:rPr lang="bg-BG"/>
              <a:pPr>
                <a:defRPr/>
              </a:pPr>
              <a:t>‹#›</a:t>
            </a:fld>
            <a:endParaRPr lang="bg-BG"/>
          </a:p>
        </p:txBody>
      </p:sp>
    </p:spTree>
    <p:extLst>
      <p:ext uri="{BB962C8B-B14F-4D97-AF65-F5344CB8AC3E}">
        <p14:creationId xmlns:p14="http://schemas.microsoft.com/office/powerpoint/2010/main" val="168244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A0C810CA-83B2-4CA3-A5D5-1981672A6257}" type="slidenum">
              <a:rPr lang="bg-BG"/>
              <a:pPr>
                <a:defRPr/>
              </a:pPr>
              <a:t>‹#›</a:t>
            </a:fld>
            <a:endParaRPr lang="bg-BG"/>
          </a:p>
        </p:txBody>
      </p:sp>
    </p:spTree>
    <p:extLst>
      <p:ext uri="{BB962C8B-B14F-4D97-AF65-F5344CB8AC3E}">
        <p14:creationId xmlns:p14="http://schemas.microsoft.com/office/powerpoint/2010/main" val="2402242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4F92BA35-8D98-4B1C-839F-7B98AC7581C2}" type="slidenum">
              <a:rPr lang="bg-BG"/>
              <a:pPr>
                <a:defRPr/>
              </a:pPr>
              <a:t>‹#›</a:t>
            </a:fld>
            <a:endParaRPr lang="bg-BG"/>
          </a:p>
        </p:txBody>
      </p:sp>
    </p:spTree>
    <p:extLst>
      <p:ext uri="{BB962C8B-B14F-4D97-AF65-F5344CB8AC3E}">
        <p14:creationId xmlns:p14="http://schemas.microsoft.com/office/powerpoint/2010/main" val="382960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6AA2B49-5D9E-4F07-BD1A-34FC51A9AE43}"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999"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solidFill>
                <a:srgbClr val="FFFFFF"/>
              </a:solidFill>
            </a:endParaRPr>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solidFill>
                <a:srgbClr val="FFFFFF"/>
              </a:solidFill>
            </a:endParaRPr>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4356B6C-FAF3-41F2-8B56-007A9330103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732009726"/>
      </p:ext>
    </p:extLst>
  </p:cSld>
  <p:clrMap bg1="dk2" tx1="lt1" bg2="dk1" tx2="lt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4013" r:id="rId13"/>
    <p:sldLayoutId id="2147484014"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7.xml"/><Relationship Id="rId1" Type="http://schemas.openxmlformats.org/officeDocument/2006/relationships/vmlDrawing" Target="../drawings/vmlDrawing1.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2636912"/>
            <a:ext cx="9144000" cy="1080119"/>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38914" name="Rectangle 1026"/>
          <p:cNvSpPr>
            <a:spLocks noGrp="1" noChangeArrowheads="1"/>
          </p:cNvSpPr>
          <p:nvPr>
            <p:ph type="ctrTitle"/>
          </p:nvPr>
        </p:nvSpPr>
        <p:spPr>
          <a:xfrm>
            <a:off x="179512" y="2636912"/>
            <a:ext cx="8893175" cy="1569368"/>
          </a:xfrm>
        </p:spPr>
        <p:txBody>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ORDER </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AND PROBABILITY</a:t>
            </a:r>
            <a:r>
              <a:rPr lang="bg-BG"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bg-BG"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INFORMATION AND ENTROPY</a:t>
            </a:r>
            <a:r>
              <a:rPr lang="bg-BG" sz="3600" dirty="0">
                <a:effectLst/>
              </a:rPr>
              <a:t/>
            </a:r>
            <a:br>
              <a:rPr lang="bg-BG" sz="3600" dirty="0">
                <a:effectLst/>
              </a:rPr>
            </a:br>
            <a:r>
              <a:rPr lang="en-US" sz="3600" dirty="0" smtClean="0"/>
              <a:t> </a:t>
            </a:r>
            <a:endParaRPr lang="en-US" sz="3600" dirty="0" smtClean="0"/>
          </a:p>
        </p:txBody>
      </p:sp>
      <p:sp>
        <p:nvSpPr>
          <p:cNvPr id="4" name="Rectangle 3"/>
          <p:cNvSpPr/>
          <p:nvPr/>
        </p:nvSpPr>
        <p:spPr>
          <a:xfrm>
            <a:off x="2677991" y="188640"/>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a:t>
            </a:r>
            <a:r>
              <a:rPr lang="en-US" sz="2400" b="1" spc="50" dirty="0" smtClean="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PHARMACY</a:t>
            </a:r>
            <a:endPar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sp>
        <p:nvSpPr>
          <p:cNvPr id="5" name="Rectangle 4"/>
          <p:cNvSpPr/>
          <p:nvPr/>
        </p:nvSpPr>
        <p:spPr>
          <a:xfrm>
            <a:off x="1885236" y="1064930"/>
            <a:ext cx="6719212" cy="707886"/>
          </a:xfrm>
          <a:prstGeom prst="rect">
            <a:avLst/>
          </a:prstGeom>
          <a:noFill/>
        </p:spPr>
        <p:txBody>
          <a:bodyPr wrap="none" lIns="91440" tIns="45720" rIns="91440" bIns="45720">
            <a:spAutoFit/>
          </a:bodyPr>
          <a:lstStyle/>
          <a:p>
            <a:pPr algn="ctr"/>
            <a:r>
              <a:rPr lang="en-US" sz="2000" b="1" cap="all" dirty="0" smtClean="0"/>
              <a:t>DIVISION OF PHYSICS AND BIOPHYSICS, higher</a:t>
            </a:r>
          </a:p>
          <a:p>
            <a:pPr algn="ctr"/>
            <a:r>
              <a:rPr lang="en-US" sz="2000" b="1" cap="all" dirty="0" smtClean="0"/>
              <a:t> mathematics and information technologies</a:t>
            </a:r>
            <a:endParaRPr lang="en-US" sz="20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cxnSp>
        <p:nvCxnSpPr>
          <p:cNvPr id="6" name="Straight Connector 5"/>
          <p:cNvCxnSpPr/>
          <p:nvPr/>
        </p:nvCxnSpPr>
        <p:spPr>
          <a:xfrm>
            <a:off x="1979712" y="980728"/>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026330" y="3588263"/>
            <a:ext cx="6920866" cy="1938992"/>
          </a:xfrm>
          <a:prstGeom prst="rect">
            <a:avLst/>
          </a:prstGeom>
          <a:noFill/>
        </p:spPr>
        <p:txBody>
          <a:bodyPr wrap="square" rtlCol="0">
            <a:spAutoFit/>
          </a:bodyPr>
          <a:lstStyle/>
          <a:p>
            <a:endParaRPr lang="bg-BG" sz="2400" dirty="0"/>
          </a:p>
          <a:p>
            <a:r>
              <a:rPr lang="en-US" sz="2400" i="1" dirty="0"/>
              <a:t>Thermodynamic probability and entropy. Boltzmann equation of entropy. Statistical definition of entropy. Shannon relation of information content. Maxwell’s demon</a:t>
            </a:r>
            <a:endParaRPr lang="bg-BG" sz="2400" dirty="0"/>
          </a:p>
        </p:txBody>
      </p:sp>
      <p:sp>
        <p:nvSpPr>
          <p:cNvPr id="8" name="Rectangle 7"/>
          <p:cNvSpPr/>
          <p:nvPr/>
        </p:nvSpPr>
        <p:spPr>
          <a:xfrm>
            <a:off x="3851920" y="1916832"/>
            <a:ext cx="2273379" cy="461665"/>
          </a:xfrm>
          <a:prstGeom prst="rect">
            <a:avLst/>
          </a:prstGeom>
          <a:solidFill>
            <a:schemeClr val="tx2">
              <a:lumMod val="75000"/>
            </a:schemeClr>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No4</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9" name="Straight Connector 8"/>
          <p:cNvCxnSpPr/>
          <p:nvPr/>
        </p:nvCxnSpPr>
        <p:spPr>
          <a:xfrm>
            <a:off x="1945271" y="6035803"/>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947666" y="6146140"/>
            <a:ext cx="4464496" cy="523220"/>
          </a:xfrm>
          <a:prstGeom prst="rect">
            <a:avLst/>
          </a:prstGeom>
          <a:noFill/>
        </p:spPr>
        <p:txBody>
          <a:bodyPr wrap="square" rtlCol="0">
            <a:spAutoFit/>
          </a:bodyPr>
          <a:lstStyle/>
          <a:p>
            <a:pPr algn="ctr"/>
            <a:r>
              <a:rPr lang="en-US" sz="2800" dirty="0">
                <a:solidFill>
                  <a:srgbClr val="FFFFFF"/>
                </a:solidFill>
                <a:latin typeface="Times New Roman" panose="02020603050405020304" pitchFamily="18" charset="0"/>
                <a:cs typeface="Times New Roman" panose="02020603050405020304" pitchFamily="18" charset="0"/>
              </a:rPr>
              <a:t>Prof. M. </a:t>
            </a:r>
            <a:r>
              <a:rPr lang="en-US" sz="2800" dirty="0" err="1">
                <a:solidFill>
                  <a:srgbClr val="FFFFFF"/>
                </a:solidFill>
                <a:latin typeface="Times New Roman" panose="02020603050405020304" pitchFamily="18" charset="0"/>
                <a:cs typeface="Times New Roman" panose="02020603050405020304" pitchFamily="18" charset="0"/>
              </a:rPr>
              <a:t>Alexandrova</a:t>
            </a:r>
            <a:r>
              <a:rPr lang="en-US" sz="2800" dirty="0">
                <a:solidFill>
                  <a:srgbClr val="FFFFFF"/>
                </a:solidFill>
                <a:latin typeface="Times New Roman" panose="02020603050405020304" pitchFamily="18" charset="0"/>
                <a:cs typeface="Times New Roman" panose="02020603050405020304" pitchFamily="18" charset="0"/>
              </a:rPr>
              <a:t>, DSc</a:t>
            </a:r>
            <a:endParaRPr lang="bg-BG" sz="2800" dirty="0">
              <a:solidFill>
                <a:srgbClr val="FFFFFF"/>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69334" y="17971"/>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bg-BG">
              <a:solidFill>
                <a:srgbClr val="602000"/>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668" y="29953"/>
            <a:ext cx="1408179" cy="1386843"/>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ounded Rectangle 1"/>
          <p:cNvSpPr>
            <a:spLocks noChangeArrowheads="1"/>
          </p:cNvSpPr>
          <p:nvPr/>
        </p:nvSpPr>
        <p:spPr bwMode="auto">
          <a:xfrm>
            <a:off x="2195737" y="1844824"/>
            <a:ext cx="1296144" cy="423862"/>
          </a:xfrm>
          <a:prstGeom prst="roundRect">
            <a:avLst>
              <a:gd name="adj" fmla="val 16667"/>
            </a:avLst>
          </a:prstGeom>
          <a:solidFill>
            <a:srgbClr val="FFFF00"/>
          </a:solidFill>
          <a:ln w="12700" algn="ctr">
            <a:solidFill>
              <a:schemeClr val="tx1"/>
            </a:solidFill>
            <a:round/>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29699" name="Rectangle 3"/>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2" name="Text Box 6"/>
          <p:cNvSpPr txBox="1">
            <a:spLocks noChangeArrowheads="1"/>
          </p:cNvSpPr>
          <p:nvPr/>
        </p:nvSpPr>
        <p:spPr bwMode="auto">
          <a:xfrm>
            <a:off x="323529" y="0"/>
            <a:ext cx="8352928"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355600" eaLnBrk="1" hangingPunct="1">
              <a:spcBef>
                <a:spcPts val="600"/>
              </a:spcBef>
              <a:defRPr/>
            </a:pPr>
            <a:r>
              <a:rPr lang="en-US" sz="2600" dirty="0" smtClean="0">
                <a:solidFill>
                  <a:srgbClr val="FFFFFF"/>
                </a:solidFill>
                <a:latin typeface="Times New Roman" pitchFamily="18" charset="0"/>
              </a:rPr>
              <a:t>Information (</a:t>
            </a:r>
            <a:r>
              <a:rPr lang="en-US" sz="2600" i="1" dirty="0" smtClean="0">
                <a:solidFill>
                  <a:srgbClr val="FFFFFF"/>
                </a:solidFill>
                <a:latin typeface="Times New Roman" pitchFamily="18" charset="0"/>
              </a:rPr>
              <a:t>I</a:t>
            </a:r>
            <a:r>
              <a:rPr lang="en-US" sz="2600" dirty="0" smtClean="0">
                <a:solidFill>
                  <a:srgbClr val="FFFFFF"/>
                </a:solidFill>
                <a:latin typeface="Times New Roman" pitchFamily="18" charset="0"/>
              </a:rPr>
              <a:t>) is a function of mathematical probability (</a:t>
            </a:r>
            <a:r>
              <a:rPr lang="en-US" sz="2600" i="1" dirty="0" smtClean="0">
                <a:solidFill>
                  <a:srgbClr val="FFFFFF"/>
                </a:solidFill>
                <a:latin typeface="Times New Roman" pitchFamily="18" charset="0"/>
              </a:rPr>
              <a:t>P</a:t>
            </a:r>
            <a:r>
              <a:rPr lang="en-US" sz="2600" dirty="0" smtClean="0">
                <a:solidFill>
                  <a:srgbClr val="FFFFFF"/>
                </a:solidFill>
                <a:latin typeface="Times New Roman" pitchFamily="18" charset="0"/>
              </a:rPr>
              <a:t>): </a:t>
            </a:r>
            <a:r>
              <a:rPr lang="en-US" sz="2600" i="1" dirty="0" smtClean="0">
                <a:solidFill>
                  <a:srgbClr val="FFFFFF"/>
                </a:solidFill>
                <a:latin typeface="Times New Roman" pitchFamily="18" charset="0"/>
              </a:rPr>
              <a:t>I=f(P). </a:t>
            </a:r>
            <a:r>
              <a:rPr lang="en-US" sz="2600" dirty="0" smtClean="0">
                <a:solidFill>
                  <a:srgbClr val="FFFFFF"/>
                </a:solidFill>
                <a:latin typeface="Times New Roman" pitchFamily="18" charset="0"/>
              </a:rPr>
              <a:t>The conditions for the function </a:t>
            </a:r>
            <a:r>
              <a:rPr lang="en-US" sz="2600" i="1" dirty="0" smtClean="0">
                <a:solidFill>
                  <a:srgbClr val="FFFFFF"/>
                </a:solidFill>
                <a:latin typeface="Times New Roman" pitchFamily="18" charset="0"/>
              </a:rPr>
              <a:t>f</a:t>
            </a:r>
            <a:r>
              <a:rPr lang="en-US" sz="2600" dirty="0" smtClean="0">
                <a:solidFill>
                  <a:srgbClr val="FFFFFF"/>
                </a:solidFill>
                <a:latin typeface="Times New Roman" pitchFamily="18" charset="0"/>
              </a:rPr>
              <a:t> are again satisfied by a logarithmic function, since  the multiplication rule for the calculation of probabilities must be valid. </a:t>
            </a:r>
          </a:p>
          <a:p>
            <a:pPr indent="355600" eaLnBrk="1" hangingPunct="1">
              <a:spcBef>
                <a:spcPts val="1800"/>
              </a:spcBef>
              <a:defRPr/>
            </a:pPr>
            <a:r>
              <a:rPr lang="en-US" sz="2600" dirty="0" smtClean="0">
                <a:solidFill>
                  <a:srgbClr val="FFFFFF"/>
                </a:solidFill>
                <a:latin typeface="Times New Roman" pitchFamily="18" charset="0"/>
              </a:rPr>
              <a:t>Therefore: </a:t>
            </a:r>
            <a:r>
              <a:rPr lang="en-US" sz="2600" i="1" dirty="0" smtClean="0">
                <a:solidFill>
                  <a:srgbClr val="000000"/>
                </a:solidFill>
                <a:latin typeface="Times New Roman" pitchFamily="18" charset="0"/>
              </a:rPr>
              <a:t>I=K </a:t>
            </a:r>
            <a:r>
              <a:rPr lang="en-US" sz="2600" i="1" dirty="0" err="1" smtClean="0">
                <a:solidFill>
                  <a:srgbClr val="000000"/>
                </a:solidFill>
                <a:latin typeface="Times New Roman" pitchFamily="18" charset="0"/>
              </a:rPr>
              <a:t>ln</a:t>
            </a:r>
            <a:r>
              <a:rPr lang="en-US" sz="2600" i="1" dirty="0" smtClean="0">
                <a:solidFill>
                  <a:srgbClr val="000000"/>
                </a:solidFill>
                <a:latin typeface="Times New Roman" pitchFamily="18" charset="0"/>
              </a:rPr>
              <a:t> P   </a:t>
            </a:r>
            <a:r>
              <a:rPr lang="en-US" sz="2600" i="1" dirty="0" smtClean="0">
                <a:solidFill>
                  <a:srgbClr val="FFFFFF"/>
                </a:solidFill>
                <a:latin typeface="Times New Roman" pitchFamily="18" charset="0"/>
              </a:rPr>
              <a:t>  - </a:t>
            </a:r>
            <a:r>
              <a:rPr lang="en-US" sz="2600" dirty="0" smtClean="0">
                <a:solidFill>
                  <a:srgbClr val="FFFFFF"/>
                </a:solidFill>
                <a:latin typeface="Times New Roman" pitchFamily="18" charset="0"/>
              </a:rPr>
              <a:t> the </a:t>
            </a:r>
            <a:r>
              <a:rPr lang="en-US" sz="2600" i="1" dirty="0" smtClean="0">
                <a:solidFill>
                  <a:srgbClr val="FFFFFF"/>
                </a:solidFill>
                <a:latin typeface="Times New Roman" pitchFamily="18" charset="0"/>
              </a:rPr>
              <a:t>Shannon equation </a:t>
            </a:r>
            <a:r>
              <a:rPr lang="en-US" sz="2600" dirty="0" smtClean="0">
                <a:solidFill>
                  <a:srgbClr val="FFFFFF"/>
                </a:solidFill>
                <a:latin typeface="Times New Roman" pitchFamily="18" charset="0"/>
              </a:rPr>
              <a:t>of information theory. The unit of </a:t>
            </a:r>
            <a:r>
              <a:rPr lang="en-US" sz="2600" i="1" dirty="0" smtClean="0">
                <a:solidFill>
                  <a:srgbClr val="FFFFFF"/>
                </a:solidFill>
                <a:latin typeface="Times New Roman" pitchFamily="18" charset="0"/>
              </a:rPr>
              <a:t>I</a:t>
            </a:r>
            <a:r>
              <a:rPr lang="en-US" sz="2600" dirty="0" smtClean="0">
                <a:solidFill>
                  <a:srgbClr val="FFFFFF"/>
                </a:solidFill>
                <a:latin typeface="Times New Roman" pitchFamily="18" charset="0"/>
              </a:rPr>
              <a:t> is determined by the unit of the factor </a:t>
            </a:r>
            <a:r>
              <a:rPr lang="en-US" sz="2600" i="1" dirty="0" smtClean="0">
                <a:solidFill>
                  <a:srgbClr val="FFFFFF"/>
                </a:solidFill>
                <a:latin typeface="Times New Roman" pitchFamily="18" charset="0"/>
              </a:rPr>
              <a:t>K. </a:t>
            </a:r>
            <a:r>
              <a:rPr lang="en-US" sz="2600" dirty="0" smtClean="0">
                <a:solidFill>
                  <a:srgbClr val="FFFFFF"/>
                </a:solidFill>
                <a:latin typeface="Times New Roman" pitchFamily="18" charset="0"/>
              </a:rPr>
              <a:t>The bit ("binary digit") is most commonly used. </a:t>
            </a:r>
            <a:r>
              <a:rPr lang="en-US" sz="2600" dirty="0" smtClean="0">
                <a:solidFill>
                  <a:srgbClr val="FFFF00"/>
                </a:solidFill>
                <a:latin typeface="Times New Roman" pitchFamily="18" charset="0"/>
              </a:rPr>
              <a:t>It expresses the number of binary yes-no decisions, which are needed to determine a given message. </a:t>
            </a:r>
          </a:p>
          <a:p>
            <a:pPr indent="355600" eaLnBrk="1" hangingPunct="1">
              <a:spcBef>
                <a:spcPts val="1800"/>
              </a:spcBef>
              <a:defRPr/>
            </a:pPr>
            <a:r>
              <a:rPr lang="en-US" sz="2600" dirty="0" smtClean="0">
                <a:solidFill>
                  <a:srgbClr val="FFFFFF"/>
                </a:solidFill>
                <a:latin typeface="Times New Roman" pitchFamily="18" charset="0"/>
              </a:rPr>
              <a:t>E.g.  the one side of the coin can be guessed by one single decision, its information value  is 1 bit. Five binary decisions will be sufficient to guess a card from a deck. Hence, the information value of one card is 5 bits. </a:t>
            </a:r>
            <a:endParaRPr lang="bg-BG" sz="2600" dirty="0" smtClean="0">
              <a:solidFill>
                <a:srgbClr val="FFFFFF"/>
              </a:solidFill>
              <a:latin typeface="Times New Roman" pitchFamily="18" charset="0"/>
            </a:endParaRPr>
          </a:p>
        </p:txBody>
      </p:sp>
    </p:spTree>
    <p:extLst>
      <p:ext uri="{BB962C8B-B14F-4D97-AF65-F5344CB8AC3E}">
        <p14:creationId xmlns:p14="http://schemas.microsoft.com/office/powerpoint/2010/main" val="1792234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42339" name="Text Box 3"/>
          <p:cNvSpPr txBox="1">
            <a:spLocks noChangeArrowheads="1"/>
          </p:cNvSpPr>
          <p:nvPr/>
        </p:nvSpPr>
        <p:spPr bwMode="auto">
          <a:xfrm>
            <a:off x="395537" y="0"/>
            <a:ext cx="8352928" cy="6586418"/>
          </a:xfrm>
          <a:prstGeom prst="rect">
            <a:avLst/>
          </a:prstGeom>
          <a:noFill/>
          <a:ln w="12700">
            <a:noFill/>
            <a:miter lim="800000"/>
            <a:headEnd/>
            <a:tailEnd/>
          </a:ln>
          <a:effectLst/>
        </p:spPr>
        <p:txBody>
          <a:bodyPr wrap="square">
            <a:spAutoFit/>
          </a:bodyPr>
          <a:lstStyle/>
          <a:p>
            <a:pPr indent="355600">
              <a:defRPr/>
            </a:pPr>
            <a:r>
              <a:rPr lang="en-US" sz="2600" dirty="0">
                <a:solidFill>
                  <a:srgbClr val="FFFFFF"/>
                </a:solidFill>
                <a:latin typeface="Times New Roman" pitchFamily="18" charset="0"/>
              </a:rPr>
              <a:t>The factor </a:t>
            </a:r>
            <a:r>
              <a:rPr lang="en-US" sz="2600" i="1" dirty="0">
                <a:solidFill>
                  <a:srgbClr val="FFFFFF"/>
                </a:solidFill>
                <a:latin typeface="Times New Roman" pitchFamily="18" charset="0"/>
              </a:rPr>
              <a:t>K =-</a:t>
            </a:r>
            <a:r>
              <a:rPr lang="en-US" sz="2600" dirty="0">
                <a:solidFill>
                  <a:srgbClr val="FFFFFF"/>
                </a:solidFill>
                <a:latin typeface="Times New Roman" pitchFamily="18" charset="0"/>
              </a:rPr>
              <a:t>1/</a:t>
            </a:r>
            <a:r>
              <a:rPr lang="en-US" sz="2600" dirty="0" err="1">
                <a:solidFill>
                  <a:srgbClr val="FFFFFF"/>
                </a:solidFill>
                <a:latin typeface="Times New Roman" pitchFamily="18" charset="0"/>
              </a:rPr>
              <a:t>ln</a:t>
            </a:r>
            <a:r>
              <a:rPr lang="en-US" sz="2600" dirty="0">
                <a:solidFill>
                  <a:srgbClr val="FFFFFF"/>
                </a:solidFill>
                <a:latin typeface="Times New Roman" pitchFamily="18" charset="0"/>
              </a:rPr>
              <a:t> 2 = -1.443 must be used to calculate </a:t>
            </a:r>
            <a:r>
              <a:rPr lang="en-US" sz="2600" i="1" dirty="0">
                <a:solidFill>
                  <a:srgbClr val="FFFFFF"/>
                </a:solidFill>
                <a:latin typeface="Times New Roman" pitchFamily="18" charset="0"/>
              </a:rPr>
              <a:t>I </a:t>
            </a:r>
            <a:r>
              <a:rPr lang="en-US" sz="2600" dirty="0">
                <a:solidFill>
                  <a:srgbClr val="FFFFFF"/>
                </a:solidFill>
                <a:latin typeface="Times New Roman" pitchFamily="18" charset="0"/>
              </a:rPr>
              <a:t>in bits. </a:t>
            </a:r>
            <a:r>
              <a:rPr lang="en-US" sz="2600" dirty="0">
                <a:solidFill>
                  <a:srgbClr val="FFFFFF"/>
                </a:solidFill>
                <a:latin typeface="Times New Roman" pitchFamily="18" charset="0"/>
              </a:rPr>
              <a:t>If </a:t>
            </a:r>
            <a:r>
              <a:rPr lang="en-US" sz="2600" dirty="0">
                <a:solidFill>
                  <a:srgbClr val="FFFFFF"/>
                </a:solidFill>
                <a:latin typeface="Times New Roman" pitchFamily="18" charset="0"/>
              </a:rPr>
              <a:t>Boltzmann's constant (k) is used </a:t>
            </a:r>
            <a:r>
              <a:rPr lang="en-US" sz="2600" i="1" dirty="0">
                <a:solidFill>
                  <a:srgbClr val="FFFFFF"/>
                </a:solidFill>
                <a:latin typeface="Times New Roman" pitchFamily="18" charset="0"/>
              </a:rPr>
              <a:t>(K = </a:t>
            </a:r>
            <a:r>
              <a:rPr lang="en-US" sz="2600" dirty="0">
                <a:solidFill>
                  <a:srgbClr val="FFFFFF"/>
                </a:solidFill>
                <a:latin typeface="Times New Roman" pitchFamily="18" charset="0"/>
              </a:rPr>
              <a:t>-k), then information is obtained formally in entropy units.</a:t>
            </a:r>
            <a:r>
              <a:rPr lang="bg-BG" sz="2600" dirty="0">
                <a:solidFill>
                  <a:srgbClr val="FFFFFF"/>
                </a:solidFill>
                <a:latin typeface="Times New Roman" pitchFamily="18" charset="0"/>
              </a:rPr>
              <a:t> </a:t>
            </a:r>
            <a:endParaRPr lang="en-US" sz="2600" dirty="0">
              <a:solidFill>
                <a:srgbClr val="FFFFFF"/>
              </a:solidFill>
              <a:latin typeface="Times New Roman" pitchFamily="18" charset="0"/>
            </a:endParaRPr>
          </a:p>
          <a:p>
            <a:pPr indent="355600">
              <a:spcBef>
                <a:spcPts val="1200"/>
              </a:spcBef>
              <a:defRPr/>
            </a:pPr>
            <a:r>
              <a:rPr lang="en-US" sz="2600" dirty="0">
                <a:solidFill>
                  <a:srgbClr val="FFFFFF"/>
                </a:solidFill>
                <a:latin typeface="Times New Roman" pitchFamily="18" charset="0"/>
              </a:rPr>
              <a:t>The idea of a link between information and entropy was first suggested by Boltzmann </a:t>
            </a:r>
            <a:r>
              <a:rPr lang="en-US" sz="2600" dirty="0">
                <a:solidFill>
                  <a:srgbClr val="FFFFFF"/>
                </a:solidFill>
                <a:latin typeface="Times New Roman" panose="02020603050405020304" pitchFamily="18" charset="0"/>
                <a:cs typeface="Times New Roman" panose="02020603050405020304" pitchFamily="18" charset="0"/>
              </a:rPr>
              <a:t>[Ludwig Eduard (1844 –1906), an Austrian physicist].</a:t>
            </a:r>
            <a:r>
              <a:rPr lang="en-US" sz="2600" dirty="0">
                <a:solidFill>
                  <a:srgbClr val="FFFFFF"/>
                </a:solidFill>
              </a:rPr>
              <a:t> </a:t>
            </a:r>
            <a:r>
              <a:rPr lang="en-US" sz="2600" dirty="0">
                <a:solidFill>
                  <a:srgbClr val="FFFFFF"/>
                </a:solidFill>
                <a:latin typeface="Times New Roman" pitchFamily="18" charset="0"/>
              </a:rPr>
              <a:t>Erwin Schrodinger (1944) made the frequently quoted statement: </a:t>
            </a:r>
            <a:r>
              <a:rPr lang="en-US" sz="2600" i="1" dirty="0">
                <a:solidFill>
                  <a:srgbClr val="FFFF00"/>
                </a:solidFill>
                <a:latin typeface="Times New Roman" pitchFamily="18" charset="0"/>
              </a:rPr>
              <a:t>"The living system feeds on negative entropy</a:t>
            </a:r>
            <a:r>
              <a:rPr lang="en-US" sz="2600" dirty="0">
                <a:solidFill>
                  <a:srgbClr val="FFFF00"/>
                </a:solidFill>
                <a:latin typeface="Times New Roman" pitchFamily="18" charset="0"/>
              </a:rPr>
              <a:t>".</a:t>
            </a:r>
            <a:r>
              <a:rPr lang="en-US" sz="2600" dirty="0">
                <a:solidFill>
                  <a:srgbClr val="FFFFFF"/>
                </a:solidFill>
                <a:latin typeface="Times New Roman" pitchFamily="18" charset="0"/>
              </a:rPr>
              <a:t> This is the reason why sometimes the term </a:t>
            </a:r>
            <a:r>
              <a:rPr lang="en-US" sz="2600" dirty="0">
                <a:solidFill>
                  <a:srgbClr val="FFFF00"/>
                </a:solidFill>
                <a:latin typeface="Times New Roman" pitchFamily="18" charset="0"/>
              </a:rPr>
              <a:t>"</a:t>
            </a:r>
            <a:r>
              <a:rPr lang="en-US" sz="2600" i="1" dirty="0" err="1">
                <a:solidFill>
                  <a:srgbClr val="FFFF00"/>
                </a:solidFill>
                <a:latin typeface="Times New Roman" pitchFamily="18" charset="0"/>
              </a:rPr>
              <a:t>negentropy</a:t>
            </a:r>
            <a:r>
              <a:rPr lang="en-US" sz="2600" dirty="0">
                <a:solidFill>
                  <a:srgbClr val="FFFF00"/>
                </a:solidFill>
                <a:latin typeface="Times New Roman" pitchFamily="18" charset="0"/>
              </a:rPr>
              <a:t>" </a:t>
            </a:r>
            <a:r>
              <a:rPr lang="en-US" sz="2600" dirty="0">
                <a:solidFill>
                  <a:srgbClr val="FFFFFF"/>
                </a:solidFill>
                <a:latin typeface="Times New Roman" pitchFamily="18" charset="0"/>
              </a:rPr>
              <a:t>is used.</a:t>
            </a:r>
          </a:p>
          <a:p>
            <a:pPr indent="355600">
              <a:spcBef>
                <a:spcPts val="1200"/>
              </a:spcBef>
              <a:defRPr/>
            </a:pPr>
            <a:r>
              <a:rPr lang="en-US" sz="2600" dirty="0">
                <a:solidFill>
                  <a:srgbClr val="3399FF">
                    <a:lumMod val="40000"/>
                    <a:lumOff val="60000"/>
                  </a:srgbClr>
                </a:solidFill>
                <a:latin typeface="Times New Roman" pitchFamily="18" charset="0"/>
              </a:rPr>
              <a:t>What is the real importance of Shannon's information equation in biophysics? </a:t>
            </a:r>
            <a:endParaRPr lang="en-US" sz="2600" dirty="0">
              <a:solidFill>
                <a:srgbClr val="3399FF">
                  <a:lumMod val="40000"/>
                  <a:lumOff val="60000"/>
                </a:srgbClr>
              </a:solidFill>
              <a:latin typeface="Times New Roman" pitchFamily="18" charset="0"/>
            </a:endParaRPr>
          </a:p>
          <a:p>
            <a:pPr indent="355600">
              <a:spcBef>
                <a:spcPts val="1200"/>
              </a:spcBef>
              <a:defRPr/>
            </a:pPr>
            <a:r>
              <a:rPr lang="en-US" sz="2600" dirty="0" err="1">
                <a:solidFill>
                  <a:srgbClr val="FFFFFF"/>
                </a:solidFill>
                <a:latin typeface="Times New Roman" pitchFamily="18" charset="0"/>
              </a:rPr>
              <a:t>Ans</a:t>
            </a:r>
            <a:r>
              <a:rPr lang="en-US" sz="2600" dirty="0">
                <a:solidFill>
                  <a:srgbClr val="FFFFFF"/>
                </a:solidFill>
                <a:latin typeface="Times New Roman" pitchFamily="18" charset="0"/>
              </a:rPr>
              <a:t>: </a:t>
            </a:r>
            <a:r>
              <a:rPr lang="en-US" sz="2600" dirty="0">
                <a:solidFill>
                  <a:srgbClr val="FFFFFF"/>
                </a:solidFill>
                <a:effectLst>
                  <a:outerShdw blurRad="38100" dist="38100" dir="2700000" algn="tl">
                    <a:srgbClr val="010199"/>
                  </a:outerShdw>
                </a:effectLst>
                <a:latin typeface="Times New Roman" pitchFamily="18" charset="0"/>
              </a:rPr>
              <a:t>It is possible to calculate the information content of a protein by the above approach. </a:t>
            </a:r>
            <a:r>
              <a:rPr lang="en-US" sz="2600" dirty="0">
                <a:solidFill>
                  <a:srgbClr val="FFFFFF"/>
                </a:solidFill>
                <a:latin typeface="Times New Roman" pitchFamily="18" charset="0"/>
              </a:rPr>
              <a:t>The requirements are, firstly, a statistical record of the frequency of the occurrence of the individual amino acids in protein</a:t>
            </a:r>
            <a:r>
              <a:rPr lang="en-US" sz="2800" dirty="0">
                <a:solidFill>
                  <a:srgbClr val="FFFFFF"/>
                </a:solidFill>
                <a:latin typeface="Times New Roman" pitchFamily="18" charset="0"/>
              </a:rPr>
              <a:t>s. </a:t>
            </a:r>
            <a:endParaRPr lang="bg-BG" sz="2800" dirty="0">
              <a:solidFill>
                <a:srgbClr val="FFFFFF"/>
              </a:solidFill>
              <a:latin typeface="Times New Roman" pitchFamily="18" charset="0"/>
            </a:endParaRPr>
          </a:p>
        </p:txBody>
      </p:sp>
    </p:spTree>
    <p:extLst>
      <p:ext uri="{BB962C8B-B14F-4D97-AF65-F5344CB8AC3E}">
        <p14:creationId xmlns:p14="http://schemas.microsoft.com/office/powerpoint/2010/main" val="1399290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31747" name="Text Box 3"/>
          <p:cNvSpPr txBox="1">
            <a:spLocks noChangeArrowheads="1"/>
          </p:cNvSpPr>
          <p:nvPr/>
        </p:nvSpPr>
        <p:spPr bwMode="auto">
          <a:xfrm>
            <a:off x="468313" y="304800"/>
            <a:ext cx="8280151"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 typeface="Arial" panose="020B0604020202020204" pitchFamily="34" charset="0"/>
              <a:buChar char="•"/>
              <a:defRPr/>
            </a:pPr>
            <a:r>
              <a:rPr lang="en-US" sz="2800" dirty="0" smtClean="0">
                <a:solidFill>
                  <a:srgbClr val="FFFFFF"/>
                </a:solidFill>
                <a:latin typeface="Times New Roman" pitchFamily="18" charset="0"/>
              </a:rPr>
              <a:t> </a:t>
            </a:r>
            <a:r>
              <a:rPr lang="en-US" sz="2600" dirty="0" smtClean="0">
                <a:solidFill>
                  <a:srgbClr val="FFFFFF"/>
                </a:solidFill>
                <a:latin typeface="Times New Roman" pitchFamily="18" charset="0"/>
              </a:rPr>
              <a:t>This will provide the probability (P) for the presence of a given amino acid at a certain locus in the protein. </a:t>
            </a:r>
          </a:p>
          <a:p>
            <a:pPr marL="457200" indent="-457200" eaLnBrk="1" hangingPunct="1">
              <a:buFont typeface="Arial" panose="020B0604020202020204" pitchFamily="34" charset="0"/>
              <a:buChar char="•"/>
              <a:defRPr/>
            </a:pPr>
            <a:r>
              <a:rPr lang="en-US" sz="2600" dirty="0" smtClean="0">
                <a:solidFill>
                  <a:srgbClr val="FFFFFF"/>
                </a:solidFill>
                <a:latin typeface="Times New Roman" pitchFamily="18" charset="0"/>
              </a:rPr>
              <a:t>Using </a:t>
            </a:r>
            <a:r>
              <a:rPr lang="en-US" sz="2600" dirty="0" err="1" smtClean="0">
                <a:solidFill>
                  <a:srgbClr val="FFFFFF"/>
                </a:solidFill>
                <a:latin typeface="Times New Roman" pitchFamily="18" charset="0"/>
              </a:rPr>
              <a:t>Shanon</a:t>
            </a:r>
            <a:r>
              <a:rPr lang="en-US" sz="2600" dirty="0" smtClean="0">
                <a:solidFill>
                  <a:srgbClr val="FFFFFF"/>
                </a:solidFill>
                <a:latin typeface="Times New Roman" pitchFamily="18" charset="0"/>
              </a:rPr>
              <a:t> equation the information content of each monomer can be calculated. </a:t>
            </a:r>
          </a:p>
          <a:p>
            <a:pPr marL="457200" indent="-457200" eaLnBrk="1" hangingPunct="1">
              <a:buFont typeface="Arial" panose="020B0604020202020204" pitchFamily="34" charset="0"/>
              <a:buChar char="•"/>
              <a:defRPr/>
            </a:pPr>
            <a:r>
              <a:rPr lang="en-US" sz="2600" dirty="0" smtClean="0">
                <a:solidFill>
                  <a:srgbClr val="FFFFFF"/>
                </a:solidFill>
                <a:latin typeface="Times New Roman" pitchFamily="18" charset="0"/>
              </a:rPr>
              <a:t>The information content of a whole protein can be obtained by addition of the values of its monomers. </a:t>
            </a:r>
          </a:p>
          <a:p>
            <a:pPr indent="355600" eaLnBrk="1" hangingPunct="1">
              <a:spcBef>
                <a:spcPts val="1200"/>
              </a:spcBef>
              <a:defRPr/>
            </a:pPr>
            <a:r>
              <a:rPr lang="en-US" sz="2600" dirty="0" smtClean="0">
                <a:solidFill>
                  <a:srgbClr val="FFFFFF"/>
                </a:solidFill>
                <a:latin typeface="Times New Roman" pitchFamily="18" charset="0"/>
              </a:rPr>
              <a:t>The information content of a nucleic acid can be obtained in the same way. </a:t>
            </a:r>
          </a:p>
          <a:p>
            <a:pPr indent="355600" eaLnBrk="1" hangingPunct="1">
              <a:spcBef>
                <a:spcPts val="1200"/>
              </a:spcBef>
              <a:defRPr/>
            </a:pPr>
            <a:r>
              <a:rPr lang="en-US" sz="2600" dirty="0" smtClean="0">
                <a:solidFill>
                  <a:srgbClr val="FFFF00"/>
                </a:solidFill>
                <a:latin typeface="Times New Roman" pitchFamily="18" charset="0"/>
              </a:rPr>
              <a:t>One mammalian mitochondrial DNA molecule consists of about 15000 nucleotides. Assuming that the four possible types of nucleoside bases </a:t>
            </a:r>
            <a:r>
              <a:rPr lang="en-US" sz="2600" dirty="0">
                <a:solidFill>
                  <a:srgbClr val="FFFF00"/>
                </a:solidFill>
                <a:latin typeface="Times New Roman" pitchFamily="18" charset="0"/>
              </a:rPr>
              <a:t> </a:t>
            </a:r>
            <a:r>
              <a:rPr lang="en-US" sz="2600" dirty="0" smtClean="0">
                <a:solidFill>
                  <a:srgbClr val="FFFF00"/>
                </a:solidFill>
                <a:latin typeface="Times New Roman" pitchFamily="18" charset="0"/>
              </a:rPr>
              <a:t>(adenine</a:t>
            </a:r>
            <a:r>
              <a:rPr lang="en-US" sz="2600" dirty="0">
                <a:solidFill>
                  <a:srgbClr val="FFFF00"/>
                </a:solidFill>
                <a:latin typeface="Times New Roman" pitchFamily="18" charset="0"/>
              </a:rPr>
              <a:t>, cytosine, guanine, </a:t>
            </a:r>
            <a:r>
              <a:rPr lang="en-US" sz="2600" dirty="0" smtClean="0">
                <a:solidFill>
                  <a:srgbClr val="FFFF00"/>
                </a:solidFill>
                <a:latin typeface="Times New Roman" pitchFamily="18" charset="0"/>
              </a:rPr>
              <a:t>thymine) have an equal probability of occurrence, then the information content of each single nucleotide will have a value of 2 bits. The information capacity of one DNA molecule, in this case, amounts to 30000 bits. </a:t>
            </a:r>
            <a:endParaRPr lang="bg-BG" sz="2600" dirty="0" smtClean="0">
              <a:solidFill>
                <a:srgbClr val="FFFF00"/>
              </a:solidFill>
              <a:latin typeface="Times New Roman" pitchFamily="18" charset="0"/>
            </a:endParaRPr>
          </a:p>
        </p:txBody>
      </p:sp>
    </p:spTree>
    <p:extLst>
      <p:ext uri="{BB962C8B-B14F-4D97-AF65-F5344CB8AC3E}">
        <p14:creationId xmlns:p14="http://schemas.microsoft.com/office/powerpoint/2010/main" val="300799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32771" name="Text Box 3"/>
          <p:cNvSpPr txBox="1">
            <a:spLocks noChangeArrowheads="1"/>
          </p:cNvSpPr>
          <p:nvPr/>
        </p:nvSpPr>
        <p:spPr bwMode="auto">
          <a:xfrm>
            <a:off x="540321" y="476672"/>
            <a:ext cx="8136135"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355600" eaLnBrk="1" hangingPunct="1"/>
            <a:r>
              <a:rPr lang="en-US" altLang="bg-BG" sz="2600" dirty="0" smtClean="0">
                <a:solidFill>
                  <a:srgbClr val="FFFFFF"/>
                </a:solidFill>
                <a:latin typeface="Times New Roman" pitchFamily="18" charset="0"/>
              </a:rPr>
              <a:t>Example</a:t>
            </a:r>
            <a:r>
              <a:rPr lang="en-US" altLang="bg-BG" sz="2600" dirty="0">
                <a:solidFill>
                  <a:srgbClr val="FFFFFF"/>
                </a:solidFill>
                <a:latin typeface="Times New Roman" pitchFamily="18" charset="0"/>
              </a:rPr>
              <a:t>: the information content of an English text can be calculated from the frequency of the use of individual letters. In this way one can derive the information content of a word, a sentence, and even of a textbook</a:t>
            </a:r>
            <a:r>
              <a:rPr lang="en-US" altLang="bg-BG" sz="2600" dirty="0" smtClean="0">
                <a:solidFill>
                  <a:srgbClr val="FFFFFF"/>
                </a:solidFill>
                <a:latin typeface="Times New Roman" pitchFamily="18" charset="0"/>
              </a:rPr>
              <a:t>.</a:t>
            </a:r>
          </a:p>
          <a:p>
            <a:pPr indent="355600" eaLnBrk="1" hangingPunct="1"/>
            <a:endParaRPr lang="en-US" altLang="bg-BG" sz="2600" dirty="0" smtClean="0">
              <a:solidFill>
                <a:srgbClr val="FFFFFF"/>
              </a:solidFill>
              <a:latin typeface="Times New Roman" pitchFamily="18" charset="0"/>
            </a:endParaRPr>
          </a:p>
          <a:p>
            <a:pPr indent="355600" eaLnBrk="1" hangingPunct="1"/>
            <a:r>
              <a:rPr lang="en-US" altLang="bg-BG" sz="2600" dirty="0" smtClean="0">
                <a:solidFill>
                  <a:srgbClr val="FFFFFF"/>
                </a:solidFill>
                <a:latin typeface="Times New Roman" pitchFamily="18" charset="0"/>
              </a:rPr>
              <a:t>It </a:t>
            </a:r>
            <a:r>
              <a:rPr lang="en-US" altLang="bg-BG" sz="2600" dirty="0">
                <a:solidFill>
                  <a:srgbClr val="FFFFFF"/>
                </a:solidFill>
                <a:latin typeface="Times New Roman" pitchFamily="18" charset="0"/>
              </a:rPr>
              <a:t>is obvious that this parameter does not reveal anything about the "</a:t>
            </a:r>
            <a:r>
              <a:rPr lang="en-US" altLang="bg-BG" sz="2600" dirty="0">
                <a:solidFill>
                  <a:srgbClr val="FFFF00"/>
                </a:solidFill>
                <a:latin typeface="Times New Roman" pitchFamily="18" charset="0"/>
              </a:rPr>
              <a:t>information value</a:t>
            </a:r>
            <a:r>
              <a:rPr lang="en-US" altLang="bg-BG" sz="2600" dirty="0">
                <a:solidFill>
                  <a:srgbClr val="FFFFFF"/>
                </a:solidFill>
                <a:latin typeface="Times New Roman" pitchFamily="18" charset="0"/>
              </a:rPr>
              <a:t>" of the book as generally understood. The same information (</a:t>
            </a:r>
            <a:r>
              <a:rPr lang="en-US" altLang="bg-BG" sz="2600" i="1" dirty="0">
                <a:solidFill>
                  <a:srgbClr val="FFFFFF"/>
                </a:solidFill>
                <a:latin typeface="Times New Roman" pitchFamily="18" charset="0"/>
              </a:rPr>
              <a:t>I</a:t>
            </a:r>
            <a:r>
              <a:rPr lang="en-US" altLang="bg-BG" sz="2600" dirty="0">
                <a:solidFill>
                  <a:srgbClr val="FFFFFF"/>
                </a:solidFill>
                <a:latin typeface="Times New Roman" pitchFamily="18" charset="0"/>
              </a:rPr>
              <a:t>) would be given by any other book with the same number of meaningless strings of English words. </a:t>
            </a:r>
          </a:p>
          <a:p>
            <a:pPr indent="355600" eaLnBrk="1" hangingPunct="1"/>
            <a:endParaRPr lang="en-US" altLang="bg-BG" sz="2600" dirty="0">
              <a:solidFill>
                <a:srgbClr val="FFFFFF"/>
              </a:solidFill>
              <a:latin typeface="Times New Roman" pitchFamily="18" charset="0"/>
            </a:endParaRPr>
          </a:p>
          <a:p>
            <a:pPr indent="355600" eaLnBrk="1" hangingPunct="1"/>
            <a:r>
              <a:rPr lang="en-US" altLang="bg-BG" sz="2600" dirty="0">
                <a:solidFill>
                  <a:srgbClr val="FFFF00"/>
                </a:solidFill>
                <a:latin typeface="Times New Roman" pitchFamily="18" charset="0"/>
              </a:rPr>
              <a:t>Does this situation  invalidate Shannon's information concept?  </a:t>
            </a:r>
            <a:r>
              <a:rPr lang="en-US" altLang="bg-BG" sz="2600" dirty="0">
                <a:solidFill>
                  <a:srgbClr val="FFFFFF"/>
                </a:solidFill>
                <a:latin typeface="Times New Roman" pitchFamily="18" charset="0"/>
              </a:rPr>
              <a:t>Everybody knows how important the calculation of information is today in the field of computer science. </a:t>
            </a:r>
            <a:endParaRPr lang="bg-BG" altLang="bg-BG" sz="2600" dirty="0">
              <a:solidFill>
                <a:srgbClr val="FFFFFF"/>
              </a:solidFill>
              <a:latin typeface="Times New Roman" pitchFamily="18" charset="0"/>
            </a:endParaRPr>
          </a:p>
        </p:txBody>
      </p:sp>
    </p:spTree>
    <p:extLst>
      <p:ext uri="{BB962C8B-B14F-4D97-AF65-F5344CB8AC3E}">
        <p14:creationId xmlns:p14="http://schemas.microsoft.com/office/powerpoint/2010/main" val="2619102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33795" name="Text Box 3"/>
          <p:cNvSpPr txBox="1">
            <a:spLocks noChangeArrowheads="1"/>
          </p:cNvSpPr>
          <p:nvPr/>
        </p:nvSpPr>
        <p:spPr bwMode="auto">
          <a:xfrm>
            <a:off x="611560" y="311150"/>
            <a:ext cx="8136904"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600" dirty="0" smtClean="0">
                <a:solidFill>
                  <a:srgbClr val="FFFF00"/>
                </a:solidFill>
                <a:latin typeface="Times New Roman" pitchFamily="18" charset="0"/>
              </a:rPr>
              <a:t>Is it possible then to quantify biologically important information? </a:t>
            </a:r>
            <a:r>
              <a:rPr lang="en-US" sz="2600" dirty="0" smtClean="0">
                <a:solidFill>
                  <a:srgbClr val="FFFFFF"/>
                </a:solidFill>
                <a:latin typeface="Times New Roman" pitchFamily="18" charset="0"/>
              </a:rPr>
              <a:t>Does it mean that the information concept is not applicable to biological systems at all? There is no reason for </a:t>
            </a:r>
            <a:r>
              <a:rPr lang="en-US" sz="2600" dirty="0" err="1" smtClean="0">
                <a:solidFill>
                  <a:srgbClr val="FFFFFF"/>
                </a:solidFill>
                <a:latin typeface="Times New Roman" pitchFamily="18" charset="0"/>
              </a:rPr>
              <a:t>scepticism</a:t>
            </a:r>
            <a:r>
              <a:rPr lang="en-US" sz="2600" dirty="0" smtClean="0">
                <a:solidFill>
                  <a:srgbClr val="FFFFFF"/>
                </a:solidFill>
                <a:latin typeface="Times New Roman" pitchFamily="18" charset="0"/>
              </a:rPr>
              <a:t>. </a:t>
            </a:r>
          </a:p>
          <a:p>
            <a:pPr indent="355600" eaLnBrk="1" hangingPunct="1">
              <a:spcBef>
                <a:spcPts val="1200"/>
              </a:spcBef>
              <a:defRPr/>
            </a:pPr>
            <a:r>
              <a:rPr lang="en-US" sz="2600" dirty="0" smtClean="0">
                <a:solidFill>
                  <a:srgbClr val="FFFFFF"/>
                </a:solidFill>
                <a:latin typeface="Times New Roman" pitchFamily="18" charset="0"/>
              </a:rPr>
              <a:t>A distinction has to be made between a syntactic measure of information, and a semantic measure. The </a:t>
            </a:r>
            <a:r>
              <a:rPr lang="en-US" sz="2600" i="1" dirty="0" smtClean="0">
                <a:solidFill>
                  <a:srgbClr val="FFFF00"/>
                </a:solidFill>
                <a:latin typeface="Times New Roman" pitchFamily="18" charset="0"/>
              </a:rPr>
              <a:t>syntactic</a:t>
            </a:r>
            <a:r>
              <a:rPr lang="en-US" sz="2600" i="1" dirty="0" smtClean="0">
                <a:solidFill>
                  <a:srgbClr val="FFFFFF"/>
                </a:solidFill>
                <a:latin typeface="Times New Roman" pitchFamily="18" charset="0"/>
              </a:rPr>
              <a:t> </a:t>
            </a:r>
            <a:r>
              <a:rPr lang="en-US" sz="2600" dirty="0" smtClean="0">
                <a:solidFill>
                  <a:srgbClr val="FFFFFF"/>
                </a:solidFill>
                <a:latin typeface="Times New Roman" pitchFamily="18" charset="0"/>
              </a:rPr>
              <a:t>information content of a DNA molecule, as calculated above, provides some information </a:t>
            </a:r>
            <a:r>
              <a:rPr lang="en-US" sz="2600" dirty="0" smtClean="0">
                <a:solidFill>
                  <a:srgbClr val="FFFF00"/>
                </a:solidFill>
                <a:latin typeface="Times New Roman" pitchFamily="18" charset="0"/>
              </a:rPr>
              <a:t>on the maximum storage capacity of the genome</a:t>
            </a:r>
            <a:r>
              <a:rPr lang="en-US" sz="2600" dirty="0" smtClean="0">
                <a:solidFill>
                  <a:srgbClr val="FFFFFF"/>
                </a:solidFill>
                <a:latin typeface="Times New Roman" pitchFamily="18" charset="0"/>
              </a:rPr>
              <a:t>. </a:t>
            </a:r>
          </a:p>
          <a:p>
            <a:pPr indent="355600" eaLnBrk="1" hangingPunct="1">
              <a:spcBef>
                <a:spcPts val="1200"/>
              </a:spcBef>
              <a:defRPr/>
            </a:pPr>
            <a:r>
              <a:rPr lang="en-US" sz="2600" dirty="0" smtClean="0">
                <a:solidFill>
                  <a:srgbClr val="FFFFFF"/>
                </a:solidFill>
                <a:latin typeface="Times New Roman" pitchFamily="18" charset="0"/>
              </a:rPr>
              <a:t>The amount of information actually stored is even lower, if the </a:t>
            </a:r>
            <a:r>
              <a:rPr lang="en-US" sz="2600" dirty="0" err="1" smtClean="0">
                <a:solidFill>
                  <a:srgbClr val="FFFFFF"/>
                </a:solidFill>
                <a:latin typeface="Times New Roman" pitchFamily="18" charset="0"/>
              </a:rPr>
              <a:t>redundance</a:t>
            </a:r>
            <a:r>
              <a:rPr lang="en-US" sz="2600" dirty="0" smtClean="0">
                <a:solidFill>
                  <a:srgbClr val="FFFFFF"/>
                </a:solidFill>
                <a:latin typeface="Times New Roman" pitchFamily="18" charset="0"/>
              </a:rPr>
              <a:t> in the storage of genetic information, which is required for the protection of the information, is taken into account. Estimates of information capacity in the genome vary between </a:t>
            </a:r>
            <a:r>
              <a:rPr lang="en-US" sz="2600" dirty="0" smtClean="0">
                <a:solidFill>
                  <a:srgbClr val="FF00FF"/>
                </a:solidFill>
                <a:latin typeface="Times New Roman" pitchFamily="18" charset="0"/>
              </a:rPr>
              <a:t>3 x 10</a:t>
            </a:r>
            <a:r>
              <a:rPr lang="en-US" sz="2600" baseline="30000" dirty="0" smtClean="0">
                <a:solidFill>
                  <a:srgbClr val="FF00FF"/>
                </a:solidFill>
                <a:latin typeface="Times New Roman" pitchFamily="18" charset="0"/>
              </a:rPr>
              <a:t>2</a:t>
            </a:r>
            <a:r>
              <a:rPr lang="en-US" sz="2600" dirty="0" smtClean="0">
                <a:solidFill>
                  <a:srgbClr val="FF00FF"/>
                </a:solidFill>
                <a:latin typeface="Times New Roman" pitchFamily="18" charset="0"/>
              </a:rPr>
              <a:t> bit </a:t>
            </a:r>
            <a:r>
              <a:rPr lang="en-US" sz="2600" dirty="0" smtClean="0">
                <a:solidFill>
                  <a:srgbClr val="FFFFFF"/>
                </a:solidFill>
                <a:latin typeface="Times New Roman" pitchFamily="18" charset="0"/>
              </a:rPr>
              <a:t>and </a:t>
            </a:r>
            <a:r>
              <a:rPr lang="en-US" sz="2600" dirty="0" smtClean="0">
                <a:solidFill>
                  <a:srgbClr val="FF00FF"/>
                </a:solidFill>
                <a:latin typeface="Times New Roman" pitchFamily="18" charset="0"/>
              </a:rPr>
              <a:t>10</a:t>
            </a:r>
            <a:r>
              <a:rPr lang="en-US" sz="2600" baseline="30000" dirty="0" smtClean="0">
                <a:solidFill>
                  <a:srgbClr val="FF00FF"/>
                </a:solidFill>
                <a:latin typeface="Times New Roman" pitchFamily="18" charset="0"/>
              </a:rPr>
              <a:t>12</a:t>
            </a:r>
            <a:r>
              <a:rPr lang="en-US" sz="2600" dirty="0" smtClean="0">
                <a:solidFill>
                  <a:srgbClr val="FF00FF"/>
                </a:solidFill>
                <a:latin typeface="Times New Roman" pitchFamily="18" charset="0"/>
              </a:rPr>
              <a:t> bit.</a:t>
            </a:r>
          </a:p>
        </p:txBody>
      </p:sp>
    </p:spTree>
    <p:extLst>
      <p:ext uri="{BB962C8B-B14F-4D97-AF65-F5344CB8AC3E}">
        <p14:creationId xmlns:p14="http://schemas.microsoft.com/office/powerpoint/2010/main" val="1212971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34819" name="Text Box 3"/>
          <p:cNvSpPr txBox="1">
            <a:spLocks noChangeArrowheads="1"/>
          </p:cNvSpPr>
          <p:nvPr/>
        </p:nvSpPr>
        <p:spPr bwMode="auto">
          <a:xfrm>
            <a:off x="468313" y="0"/>
            <a:ext cx="8280151" cy="689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600" dirty="0">
                <a:solidFill>
                  <a:srgbClr val="FFFFFF"/>
                </a:solidFill>
                <a:latin typeface="Times New Roman" pitchFamily="18" charset="0"/>
              </a:rPr>
              <a:t>The </a:t>
            </a:r>
            <a:r>
              <a:rPr lang="en-US" altLang="bg-BG" sz="2600" i="1" dirty="0">
                <a:solidFill>
                  <a:srgbClr val="FFFFFF"/>
                </a:solidFill>
                <a:latin typeface="Times New Roman" pitchFamily="18" charset="0"/>
              </a:rPr>
              <a:t>semantic </a:t>
            </a:r>
            <a:r>
              <a:rPr lang="en-US" altLang="bg-BG" sz="2600" dirty="0">
                <a:solidFill>
                  <a:srgbClr val="FFFFFF"/>
                </a:solidFill>
                <a:latin typeface="Times New Roman" pitchFamily="18" charset="0"/>
              </a:rPr>
              <a:t>information, in contrast to the syntactic information should contain some kind of validation of the content. Despite many attempts, </a:t>
            </a:r>
            <a:r>
              <a:rPr lang="en-US" altLang="bg-BG" sz="2600" dirty="0">
                <a:solidFill>
                  <a:srgbClr val="FFFF00"/>
                </a:solidFill>
                <a:latin typeface="Times New Roman" pitchFamily="18" charset="0"/>
              </a:rPr>
              <a:t>quantification of semantic information has not yet been achieved. </a:t>
            </a:r>
          </a:p>
          <a:p>
            <a:pPr eaLnBrk="1" hangingPunct="1"/>
            <a:r>
              <a:rPr lang="en-US" altLang="bg-BG" sz="2600" dirty="0">
                <a:solidFill>
                  <a:srgbClr val="FFFFFF"/>
                </a:solidFill>
                <a:latin typeface="Times New Roman" pitchFamily="18" charset="0"/>
              </a:rPr>
              <a:t>      The interconnection of information with entropy in terms of thermodynamics may be illustrated best by a thought experiment conceived by James Clerk Maxwell in 1881 and still discussed today. </a:t>
            </a:r>
          </a:p>
          <a:p>
            <a:pPr eaLnBrk="1" hangingPunct="1"/>
            <a:r>
              <a:rPr lang="en-US" altLang="bg-BG" sz="2600" dirty="0">
                <a:solidFill>
                  <a:srgbClr val="FFFFFF"/>
                </a:solidFill>
                <a:latin typeface="Times New Roman" pitchFamily="18" charset="0"/>
              </a:rPr>
              <a:t>      Maxwell proposed a room, which is connected with another by an opening. This opening can be closed by means of a slide. Both rooms are filled with a gas which is, in the beginning, in equilibrium, e.g. of equal pressure and temperature. An intelligent creature, called "</a:t>
            </a:r>
            <a:r>
              <a:rPr lang="en-US" altLang="bg-BG" sz="2600" dirty="0">
                <a:solidFill>
                  <a:srgbClr val="FFFF00"/>
                </a:solidFill>
                <a:latin typeface="Times New Roman" pitchFamily="18" charset="0"/>
              </a:rPr>
              <a:t>Maxwell's demon</a:t>
            </a:r>
            <a:r>
              <a:rPr lang="en-US" altLang="bg-BG" sz="2600" dirty="0">
                <a:solidFill>
                  <a:srgbClr val="FFFFFF"/>
                </a:solidFill>
                <a:latin typeface="Times New Roman" pitchFamily="18" charset="0"/>
              </a:rPr>
              <a:t>", is able to handle the slide between the </a:t>
            </a:r>
            <a:r>
              <a:rPr lang="en-US" altLang="bg-BG" sz="2600" dirty="0" smtClean="0">
                <a:solidFill>
                  <a:srgbClr val="FFFFFF"/>
                </a:solidFill>
                <a:latin typeface="Times New Roman" pitchFamily="18" charset="0"/>
              </a:rPr>
              <a:t>two </a:t>
            </a:r>
            <a:r>
              <a:rPr lang="en-US" altLang="bg-BG" sz="2600" dirty="0">
                <a:solidFill>
                  <a:srgbClr val="FFFFFF"/>
                </a:solidFill>
                <a:latin typeface="Times New Roman" pitchFamily="18" charset="0"/>
              </a:rPr>
              <a:t>rooms with ease. This "demon" can observe accurately the direction and the velocity of the molecules in his room. </a:t>
            </a:r>
            <a:r>
              <a:rPr lang="bg-BG" altLang="bg-BG" sz="2600" dirty="0">
                <a:solidFill>
                  <a:srgbClr val="FFFFFF"/>
                </a:solidFill>
                <a:latin typeface="Times New Roman" pitchFamily="18" charset="0"/>
              </a:rPr>
              <a:t> </a:t>
            </a:r>
          </a:p>
          <a:p>
            <a:pPr eaLnBrk="1" hangingPunct="1"/>
            <a:endParaRPr lang="bg-BG" altLang="bg-BG" sz="2600" dirty="0">
              <a:solidFill>
                <a:srgbClr val="FFFFFF"/>
              </a:solidFill>
              <a:latin typeface="Times New Roman" pitchFamily="18" charset="0"/>
            </a:endParaRPr>
          </a:p>
        </p:txBody>
      </p:sp>
    </p:spTree>
    <p:extLst>
      <p:ext uri="{BB962C8B-B14F-4D97-AF65-F5344CB8AC3E}">
        <p14:creationId xmlns:p14="http://schemas.microsoft.com/office/powerpoint/2010/main" val="199338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pic>
        <p:nvPicPr>
          <p:cNvPr id="35843" name="Picture 4" descr="Fig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547425"/>
            <a:ext cx="3113087"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Text Box 5"/>
          <p:cNvSpPr txBox="1">
            <a:spLocks noChangeArrowheads="1"/>
          </p:cNvSpPr>
          <p:nvPr/>
        </p:nvSpPr>
        <p:spPr bwMode="auto">
          <a:xfrm>
            <a:off x="540321" y="559708"/>
            <a:ext cx="5039791" cy="42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bg-BG" sz="2600" dirty="0">
                <a:solidFill>
                  <a:srgbClr val="FFFFFF"/>
                </a:solidFill>
                <a:latin typeface="Times New Roman" pitchFamily="18" charset="0"/>
              </a:rPr>
              <a:t>Velocity and direction of these particles are statistically distributed. If a particle flies accidentally toward the opening, the demon opens the slide to let the particle pass. As a result of such sorting, the pressure in the lower room would rise. </a:t>
            </a:r>
            <a:endParaRPr lang="en-US" altLang="bg-BG" sz="2600" dirty="0" smtClean="0">
              <a:solidFill>
                <a:srgbClr val="FFFFFF"/>
              </a:solidFill>
              <a:latin typeface="Times New Roman" pitchFamily="18" charset="0"/>
            </a:endParaRPr>
          </a:p>
          <a:p>
            <a:pPr eaLnBrk="1" hangingPunct="1">
              <a:spcBef>
                <a:spcPct val="50000"/>
              </a:spcBef>
            </a:pPr>
            <a:r>
              <a:rPr lang="en-US" altLang="bg-BG" sz="2600" dirty="0" smtClean="0">
                <a:solidFill>
                  <a:srgbClr val="FFFFFF"/>
                </a:solidFill>
                <a:latin typeface="Times New Roman" pitchFamily="18" charset="0"/>
              </a:rPr>
              <a:t>The </a:t>
            </a:r>
            <a:r>
              <a:rPr lang="en-US" altLang="bg-BG" sz="2600" dirty="0">
                <a:solidFill>
                  <a:srgbClr val="FFFFFF"/>
                </a:solidFill>
                <a:latin typeface="Times New Roman" pitchFamily="18" charset="0"/>
              </a:rPr>
              <a:t>demon could also take another approach. For example, he could separate fast from slow particles. </a:t>
            </a:r>
            <a:endParaRPr lang="bg-BG" altLang="bg-BG" sz="2600" dirty="0">
              <a:solidFill>
                <a:srgbClr val="FFFFFF"/>
              </a:solidFill>
              <a:latin typeface="Times New Roman" pitchFamily="18" charset="0"/>
            </a:endParaRPr>
          </a:p>
        </p:txBody>
      </p:sp>
      <p:sp>
        <p:nvSpPr>
          <p:cNvPr id="35845" name="Text Box 6"/>
          <p:cNvSpPr txBox="1">
            <a:spLocks noChangeArrowheads="1"/>
          </p:cNvSpPr>
          <p:nvPr/>
        </p:nvSpPr>
        <p:spPr bwMode="auto">
          <a:xfrm>
            <a:off x="468313" y="4873803"/>
            <a:ext cx="8328479"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bg-BG" sz="2800" dirty="0">
                <a:solidFill>
                  <a:srgbClr val="FFFFFF"/>
                </a:solidFill>
                <a:latin typeface="Times New Roman" pitchFamily="18" charset="0"/>
              </a:rPr>
              <a:t> </a:t>
            </a:r>
            <a:r>
              <a:rPr lang="en-US" altLang="bg-BG" sz="2600" dirty="0" smtClean="0">
                <a:solidFill>
                  <a:srgbClr val="FFFFFF"/>
                </a:solidFill>
                <a:latin typeface="Times New Roman" pitchFamily="18" charset="0"/>
              </a:rPr>
              <a:t>In this case, a difference in the temperature </a:t>
            </a:r>
            <a:r>
              <a:rPr lang="en-US" altLang="bg-BG" sz="2600" dirty="0">
                <a:solidFill>
                  <a:srgbClr val="FFFFFF"/>
                </a:solidFill>
                <a:latin typeface="Times New Roman" pitchFamily="18" charset="0"/>
              </a:rPr>
              <a:t>between the two rooms would occur. In both cases, the entropy of the whole system would be reduced and energy might be generated by an appropriate turbine. </a:t>
            </a:r>
            <a:endParaRPr lang="bg-BG" altLang="bg-BG" sz="2600" dirty="0">
              <a:solidFill>
                <a:srgbClr val="FFFFFF"/>
              </a:solidFill>
              <a:latin typeface="Times New Roman" pitchFamily="18" charset="0"/>
            </a:endParaRPr>
          </a:p>
        </p:txBody>
      </p:sp>
    </p:spTree>
    <p:extLst>
      <p:ext uri="{BB962C8B-B14F-4D97-AF65-F5344CB8AC3E}">
        <p14:creationId xmlns:p14="http://schemas.microsoft.com/office/powerpoint/2010/main" val="1865299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8"/>
          <p:cNvSpPr txBox="1">
            <a:spLocks noChangeArrowheads="1"/>
          </p:cNvSpPr>
          <p:nvPr/>
        </p:nvSpPr>
        <p:spPr bwMode="auto">
          <a:xfrm>
            <a:off x="467544" y="332656"/>
            <a:ext cx="8280920" cy="714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355600" eaLnBrk="1" hangingPunct="1">
              <a:spcBef>
                <a:spcPct val="50000"/>
              </a:spcBef>
              <a:defRPr/>
            </a:pPr>
            <a:r>
              <a:rPr lang="en-US" sz="2600" dirty="0" smtClean="0">
                <a:solidFill>
                  <a:srgbClr val="FFFFFF"/>
                </a:solidFill>
                <a:latin typeface="Times New Roman" pitchFamily="18" charset="0"/>
              </a:rPr>
              <a:t>The  result would be a "</a:t>
            </a:r>
            <a:r>
              <a:rPr lang="en-US" sz="2600" dirty="0" err="1" smtClean="0">
                <a:solidFill>
                  <a:srgbClr val="FFFF00"/>
                </a:solidFill>
                <a:latin typeface="Times New Roman" pitchFamily="18" charset="0"/>
              </a:rPr>
              <a:t>perpetuum</a:t>
            </a:r>
            <a:r>
              <a:rPr lang="en-US" sz="2600" dirty="0" smtClean="0">
                <a:solidFill>
                  <a:srgbClr val="FFFF00"/>
                </a:solidFill>
                <a:latin typeface="Times New Roman" pitchFamily="18" charset="0"/>
              </a:rPr>
              <a:t> mobile</a:t>
            </a:r>
            <a:r>
              <a:rPr lang="en-US" sz="2600" dirty="0" smtClean="0">
                <a:solidFill>
                  <a:srgbClr val="FFFFFF"/>
                </a:solidFill>
                <a:latin typeface="Times New Roman" pitchFamily="18" charset="0"/>
              </a:rPr>
              <a:t>", a perpetual motion machine of the second order, as it would contradict the second principle of thermodynamics. </a:t>
            </a:r>
          </a:p>
          <a:p>
            <a:pPr indent="355600" eaLnBrk="1" hangingPunct="1">
              <a:spcBef>
                <a:spcPct val="50000"/>
              </a:spcBef>
              <a:defRPr/>
            </a:pPr>
            <a:r>
              <a:rPr lang="en-US" sz="2600" dirty="0" smtClean="0">
                <a:solidFill>
                  <a:srgbClr val="FFFFFF"/>
                </a:solidFill>
                <a:latin typeface="Times New Roman" pitchFamily="18" charset="0"/>
              </a:rPr>
              <a:t>The problem may be resolved by the following consideration: </a:t>
            </a:r>
            <a:r>
              <a:rPr lang="en-US" sz="2600" dirty="0" smtClean="0">
                <a:solidFill>
                  <a:srgbClr val="FFFF00"/>
                </a:solidFill>
                <a:latin typeface="Times New Roman" pitchFamily="18" charset="0"/>
              </a:rPr>
              <a:t>the</a:t>
            </a:r>
            <a:r>
              <a:rPr lang="en-US" sz="2600" dirty="0" smtClean="0">
                <a:solidFill>
                  <a:srgbClr val="FFFFFF"/>
                </a:solidFill>
                <a:latin typeface="Times New Roman" pitchFamily="18" charset="0"/>
              </a:rPr>
              <a:t> </a:t>
            </a:r>
            <a:r>
              <a:rPr lang="en-US" sz="2600" dirty="0" smtClean="0">
                <a:solidFill>
                  <a:srgbClr val="FFFF00"/>
                </a:solidFill>
                <a:latin typeface="Times New Roman" pitchFamily="18" charset="0"/>
              </a:rPr>
              <a:t>"demon" requires information to carry out the sorting</a:t>
            </a:r>
            <a:r>
              <a:rPr lang="en-US" sz="2600" dirty="0" smtClean="0">
                <a:solidFill>
                  <a:srgbClr val="FFFFFF"/>
                </a:solidFill>
                <a:latin typeface="Times New Roman" pitchFamily="18" charset="0"/>
              </a:rPr>
              <a:t>. He collects this information by "watching" the molecules. In order to "see" he needs light. For this, the demon  symbolically carries a lit candle. Yet, a body will only be able to emit light in a state of non-equilibrium relative to its environment. </a:t>
            </a:r>
          </a:p>
          <a:p>
            <a:pPr indent="355600" eaLnBrk="1" hangingPunct="1">
              <a:spcBef>
                <a:spcPct val="50000"/>
              </a:spcBef>
              <a:defRPr/>
            </a:pPr>
            <a:r>
              <a:rPr lang="en-US" sz="2600" dirty="0" smtClean="0">
                <a:solidFill>
                  <a:srgbClr val="FFFFFF"/>
                </a:solidFill>
                <a:latin typeface="Times New Roman" pitchFamily="18" charset="0"/>
              </a:rPr>
              <a:t>This, however</a:t>
            </a:r>
            <a:r>
              <a:rPr lang="en-US" sz="2600" dirty="0" smtClean="0">
                <a:solidFill>
                  <a:srgbClr val="92D050"/>
                </a:solidFill>
                <a:latin typeface="Times New Roman" pitchFamily="18" charset="0"/>
              </a:rPr>
              <a:t>, contradicts the equilibrium condition at the beginning of the </a:t>
            </a:r>
            <a:r>
              <a:rPr lang="en-US" sz="2600" dirty="0">
                <a:solidFill>
                  <a:srgbClr val="92D050"/>
                </a:solidFill>
                <a:latin typeface="Times New Roman" pitchFamily="18" charset="0"/>
              </a:rPr>
              <a:t>experiment. </a:t>
            </a:r>
            <a:r>
              <a:rPr lang="en-US" sz="2600" dirty="0" smtClean="0">
                <a:solidFill>
                  <a:srgbClr val="FFFFFF"/>
                </a:solidFill>
                <a:latin typeface="Times New Roman" pitchFamily="18" charset="0"/>
              </a:rPr>
              <a:t>The same would apply to any other approach to acquisition of information. This resolves the apparent contradiction with the second law of thermodynamics.</a:t>
            </a:r>
            <a:endParaRPr lang="bg-BG" sz="2600" dirty="0" smtClean="0">
              <a:solidFill>
                <a:srgbClr val="FFFFFF"/>
              </a:solidFill>
              <a:latin typeface="Times New Roman" pitchFamily="18" charset="0"/>
            </a:endParaRPr>
          </a:p>
          <a:p>
            <a:pPr eaLnBrk="1" hangingPunct="1">
              <a:spcBef>
                <a:spcPct val="50000"/>
              </a:spcBef>
              <a:defRPr/>
            </a:pPr>
            <a:endParaRPr lang="bg-BG" sz="2800" dirty="0" smtClean="0">
              <a:solidFill>
                <a:srgbClr val="FFFFFF"/>
              </a:solidFill>
              <a:latin typeface="Times New Roman" pitchFamily="18" charset="0"/>
            </a:endParaRPr>
          </a:p>
        </p:txBody>
      </p:sp>
    </p:spTree>
    <p:extLst>
      <p:ext uri="{BB962C8B-B14F-4D97-AF65-F5344CB8AC3E}">
        <p14:creationId xmlns:p14="http://schemas.microsoft.com/office/powerpoint/2010/main" val="2941779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468188" y="123591"/>
            <a:ext cx="813626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600" dirty="0" smtClean="0">
                <a:solidFill>
                  <a:srgbClr val="FFFFFF"/>
                </a:solidFill>
                <a:latin typeface="Times New Roman" pitchFamily="18" charset="0"/>
              </a:rPr>
              <a:t>Maxwell's demon demands particular interest in biophysics because of its analogy to various functions of living systems. </a:t>
            </a:r>
          </a:p>
          <a:p>
            <a:pPr indent="355600" eaLnBrk="1" hangingPunct="1">
              <a:spcBef>
                <a:spcPts val="1200"/>
              </a:spcBef>
              <a:defRPr/>
            </a:pPr>
            <a:r>
              <a:rPr lang="en-US" sz="2600" dirty="0" smtClean="0">
                <a:solidFill>
                  <a:srgbClr val="FFFF00"/>
                </a:solidFill>
                <a:latin typeface="Times New Roman" pitchFamily="18" charset="0"/>
              </a:rPr>
              <a:t>The living cell, too, reduces its entropy at the expense of its environment, using information processing. </a:t>
            </a:r>
            <a:r>
              <a:rPr lang="en-US" sz="2600" dirty="0" smtClean="0">
                <a:solidFill>
                  <a:srgbClr val="FFFFFF"/>
                </a:solidFill>
                <a:latin typeface="Times New Roman" pitchFamily="18" charset="0"/>
              </a:rPr>
              <a:t>Yet, in this case it is not the energy of statistical fluctuations, which is used. The biological system selects molecules from its environment, which are rich in  G, and correspondingly have a low content of entropy. It uses this energy and extrudes molecules with lower free energy and larger entropy. </a:t>
            </a:r>
          </a:p>
          <a:p>
            <a:pPr indent="355600" eaLnBrk="1" hangingPunct="1">
              <a:spcBef>
                <a:spcPts val="1200"/>
              </a:spcBef>
              <a:defRPr/>
            </a:pPr>
            <a:r>
              <a:rPr lang="en-US" sz="2600" dirty="0" smtClean="0">
                <a:solidFill>
                  <a:srgbClr val="FFFFFF"/>
                </a:solidFill>
                <a:latin typeface="Times New Roman" pitchFamily="18" charset="0"/>
              </a:rPr>
              <a:t>The basic information for this process of selection is stored in the structure information of the proteins, which are responsible for the recognition of these molecules, and eventually for their metabolism. </a:t>
            </a:r>
            <a:endParaRPr lang="bg-BG" sz="2600" dirty="0" smtClean="0">
              <a:solidFill>
                <a:srgbClr val="FFFFFF"/>
              </a:solidFill>
              <a:latin typeface="Times New Roman" pitchFamily="18" charset="0"/>
            </a:endParaRPr>
          </a:p>
        </p:txBody>
      </p:sp>
    </p:spTree>
    <p:extLst>
      <p:ext uri="{BB962C8B-B14F-4D97-AF65-F5344CB8AC3E}">
        <p14:creationId xmlns:p14="http://schemas.microsoft.com/office/powerpoint/2010/main" val="3014191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395288" y="225797"/>
            <a:ext cx="8281168" cy="6155531"/>
          </a:xfrm>
          <a:prstGeom prst="rect">
            <a:avLst/>
          </a:prstGeom>
          <a:noFill/>
          <a:ln w="12700">
            <a:noFill/>
            <a:miter lim="800000"/>
            <a:headEnd/>
            <a:tailEnd/>
          </a:ln>
          <a:effectLst/>
        </p:spPr>
        <p:txBody>
          <a:bodyPr wrap="square">
            <a:spAutoFit/>
          </a:bodyPr>
          <a:lstStyle/>
          <a:p>
            <a:pPr>
              <a:defRPr/>
            </a:pPr>
            <a:r>
              <a:rPr lang="en-US" sz="2600" dirty="0">
                <a:solidFill>
                  <a:srgbClr val="FFFFFF"/>
                </a:solidFill>
                <a:latin typeface="Times New Roman" pitchFamily="18" charset="0"/>
              </a:rPr>
              <a:t>These proteins get their information during the process of synthesis via the RNA, from the DNA of the genome. </a:t>
            </a:r>
            <a:endParaRPr lang="en-US" sz="2600" dirty="0">
              <a:solidFill>
                <a:srgbClr val="FFFFFF"/>
              </a:solidFill>
              <a:latin typeface="Times New Roman" pitchFamily="18" charset="0"/>
            </a:endParaRPr>
          </a:p>
          <a:p>
            <a:pPr>
              <a:spcBef>
                <a:spcPts val="1800"/>
              </a:spcBef>
              <a:defRPr/>
            </a:pPr>
            <a:r>
              <a:rPr lang="en-US" sz="2600" u="sng" dirty="0">
                <a:solidFill>
                  <a:srgbClr val="FFFF00"/>
                </a:solidFill>
                <a:effectLst>
                  <a:outerShdw blurRad="38100" dist="38100" dir="2700000" algn="tl">
                    <a:srgbClr val="010199"/>
                  </a:outerShdw>
                </a:effectLst>
                <a:latin typeface="Times New Roman" pitchFamily="18" charset="0"/>
              </a:rPr>
              <a:t>This </a:t>
            </a:r>
            <a:r>
              <a:rPr lang="en-US" sz="2600" u="sng" dirty="0">
                <a:solidFill>
                  <a:srgbClr val="FFFF00"/>
                </a:solidFill>
                <a:effectLst>
                  <a:outerShdw blurRad="38100" dist="38100" dir="2700000" algn="tl">
                    <a:srgbClr val="010199"/>
                  </a:outerShdw>
                </a:effectLst>
                <a:latin typeface="Times New Roman" pitchFamily="18" charset="0"/>
              </a:rPr>
              <a:t>example raises the question: what is the threshold value of information, which is required to control the processes of living systems?</a:t>
            </a:r>
            <a:r>
              <a:rPr lang="en-US" sz="2600" u="sng" dirty="0">
                <a:solidFill>
                  <a:srgbClr val="FFFF00"/>
                </a:solidFill>
                <a:latin typeface="Times New Roman" pitchFamily="18" charset="0"/>
              </a:rPr>
              <a:t> </a:t>
            </a:r>
            <a:r>
              <a:rPr lang="en-US" sz="2600" dirty="0">
                <a:solidFill>
                  <a:srgbClr val="FFFFFF"/>
                </a:solidFill>
                <a:latin typeface="Times New Roman" pitchFamily="18" charset="0"/>
              </a:rPr>
              <a:t> </a:t>
            </a:r>
            <a:endParaRPr lang="en-US" sz="2600" dirty="0">
              <a:solidFill>
                <a:srgbClr val="FFFFFF"/>
              </a:solidFill>
              <a:latin typeface="Times New Roman" pitchFamily="18" charset="0"/>
            </a:endParaRPr>
          </a:p>
          <a:p>
            <a:pPr>
              <a:spcBef>
                <a:spcPts val="1800"/>
              </a:spcBef>
              <a:defRPr/>
            </a:pPr>
            <a:r>
              <a:rPr lang="en-US" sz="2600" dirty="0">
                <a:solidFill>
                  <a:srgbClr val="FFFFFF"/>
                </a:solidFill>
                <a:latin typeface="Times New Roman" pitchFamily="18" charset="0"/>
              </a:rPr>
              <a:t>What </a:t>
            </a:r>
            <a:r>
              <a:rPr lang="en-US" sz="2600" dirty="0">
                <a:solidFill>
                  <a:srgbClr val="FFFFFF"/>
                </a:solidFill>
                <a:latin typeface="Times New Roman" pitchFamily="18" charset="0"/>
              </a:rPr>
              <a:t>is the threshold information that carries out not only the metabolic function of the primordial organism but additionally its replication? How did the first accumulation of information in a molecule occur ? A purely accidental combination of monomers to build their first functional macromolecule must be ruled out. The probability for this occurrence is too low by far. Today, so-called </a:t>
            </a:r>
            <a:r>
              <a:rPr lang="en-US" sz="2600" i="1" dirty="0" err="1">
                <a:solidFill>
                  <a:srgbClr val="FFFFFF"/>
                </a:solidFill>
                <a:latin typeface="Times New Roman" pitchFamily="18" charset="0"/>
              </a:rPr>
              <a:t>prebiotic</a:t>
            </a:r>
            <a:r>
              <a:rPr lang="en-US" sz="2600" i="1" dirty="0">
                <a:solidFill>
                  <a:srgbClr val="FFFFFF"/>
                </a:solidFill>
                <a:latin typeface="Times New Roman" pitchFamily="18" charset="0"/>
              </a:rPr>
              <a:t> evolution </a:t>
            </a:r>
            <a:r>
              <a:rPr lang="en-US" sz="2600" dirty="0">
                <a:solidFill>
                  <a:srgbClr val="FFFFFF"/>
                </a:solidFill>
                <a:latin typeface="Times New Roman" pitchFamily="18" charset="0"/>
              </a:rPr>
              <a:t>is assumed, i.e. chemical selection of developing polymers even before the stage of the biopolymer.</a:t>
            </a:r>
            <a:endParaRPr lang="bg-BG" sz="2600" dirty="0">
              <a:solidFill>
                <a:srgbClr val="FFFFFF"/>
              </a:solidFill>
              <a:latin typeface="Times New Roman" pitchFamily="18" charset="0"/>
            </a:endParaRPr>
          </a:p>
        </p:txBody>
      </p:sp>
    </p:spTree>
    <p:extLst>
      <p:ext uri="{BB962C8B-B14F-4D97-AF65-F5344CB8AC3E}">
        <p14:creationId xmlns:p14="http://schemas.microsoft.com/office/powerpoint/2010/main" val="120517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90" name="Text Box 6"/>
          <p:cNvSpPr txBox="1">
            <a:spLocks noChangeArrowheads="1"/>
          </p:cNvSpPr>
          <p:nvPr/>
        </p:nvSpPr>
        <p:spPr bwMode="auto">
          <a:xfrm>
            <a:off x="467544" y="188913"/>
            <a:ext cx="8208912" cy="6323269"/>
          </a:xfrm>
          <a:prstGeom prst="rect">
            <a:avLst/>
          </a:prstGeom>
          <a:noFill/>
          <a:ln w="12700">
            <a:noFill/>
            <a:miter lim="800000"/>
            <a:headEnd/>
            <a:tailEnd/>
          </a:ln>
          <a:effectLst/>
        </p:spPr>
        <p:txBody>
          <a:bodyPr wrap="square">
            <a:spAutoFit/>
          </a:bodyPr>
          <a:lstStyle/>
          <a:p>
            <a:pPr algn="ctr">
              <a:spcBef>
                <a:spcPct val="20000"/>
              </a:spcBef>
              <a:defRPr/>
            </a:pPr>
            <a:r>
              <a:rPr lang="en-US" sz="2800" b="1" dirty="0">
                <a:solidFill>
                  <a:srgbClr val="B2B2B2"/>
                </a:solidFill>
                <a:effectLst>
                  <a:outerShdw blurRad="38100" dist="38100" dir="2700000" algn="tl">
                    <a:srgbClr val="FFFFFF"/>
                  </a:outerShdw>
                </a:effectLst>
                <a:latin typeface="Times New Roman" pitchFamily="18" charset="0"/>
              </a:rPr>
              <a:t>Thermodynamic Probability  and  Entropy</a:t>
            </a:r>
            <a:endParaRPr lang="en-US" sz="2800" dirty="0">
              <a:solidFill>
                <a:srgbClr val="FFFFFF"/>
              </a:solidFill>
              <a:latin typeface="Times New Roman" pitchFamily="18" charset="0"/>
            </a:endParaRPr>
          </a:p>
          <a:p>
            <a:pPr indent="355600">
              <a:lnSpc>
                <a:spcPct val="95000"/>
              </a:lnSpc>
              <a:spcBef>
                <a:spcPct val="20000"/>
              </a:spcBef>
              <a:buClr>
                <a:srgbClr val="FFFFCC"/>
              </a:buClr>
              <a:buSzPct val="75000"/>
              <a:buFont typeface="Wingdings" pitchFamily="2" charset="2"/>
              <a:buNone/>
              <a:defRPr/>
            </a:pPr>
            <a:r>
              <a:rPr lang="en-US" sz="2600" dirty="0">
                <a:solidFill>
                  <a:srgbClr val="FFFFFF"/>
                </a:solidFill>
                <a:effectLst>
                  <a:outerShdw blurRad="38100" dist="38100" dir="2700000" algn="tl">
                    <a:srgbClr val="010199"/>
                  </a:outerShdw>
                </a:effectLst>
                <a:latin typeface="Times New Roman" pitchFamily="18" charset="0"/>
              </a:rPr>
              <a:t>Let us consider </a:t>
            </a:r>
            <a:r>
              <a:rPr lang="en-US" sz="2600" dirty="0">
                <a:solidFill>
                  <a:srgbClr val="FFFFFF"/>
                </a:solidFill>
                <a:effectLst>
                  <a:outerShdw blurRad="38100" dist="38100" dir="2700000" algn="tl">
                    <a:srgbClr val="010199"/>
                  </a:outerShdw>
                </a:effectLst>
                <a:latin typeface="Times New Roman" pitchFamily="18" charset="0"/>
              </a:rPr>
              <a:t>the molecular basis of entropy. </a:t>
            </a:r>
          </a:p>
          <a:p>
            <a:pPr>
              <a:defRPr/>
            </a:pPr>
            <a:r>
              <a:rPr lang="en-US" sz="2600" dirty="0">
                <a:solidFill>
                  <a:srgbClr val="FFFFFF"/>
                </a:solidFill>
                <a:effectLst>
                  <a:outerShdw blurRad="38100" dist="38100" dir="2700000" algn="tl">
                    <a:srgbClr val="010199"/>
                  </a:outerShdw>
                </a:effectLst>
                <a:latin typeface="Times New Roman" pitchFamily="18" charset="0"/>
              </a:rPr>
              <a:t>Since all natural processes lead to a net increase in entropy and also since there exists a natural tendency for an ordered set of things to get disordered through interplay of natural forces, we can identify </a:t>
            </a:r>
            <a:r>
              <a:rPr lang="en-US" sz="2600" dirty="0">
                <a:solidFill>
                  <a:srgbClr val="FFFF00"/>
                </a:solidFill>
                <a:effectLst>
                  <a:outerShdw blurRad="38100" dist="38100" dir="2700000" algn="tl">
                    <a:srgbClr val="010199"/>
                  </a:outerShdw>
                </a:effectLst>
                <a:latin typeface="Times New Roman" pitchFamily="18" charset="0"/>
              </a:rPr>
              <a:t>increase of entropy (</a:t>
            </a:r>
            <a:r>
              <a:rPr lang="en-US" sz="2600" dirty="0" err="1">
                <a:solidFill>
                  <a:srgbClr val="FFFF00"/>
                </a:solidFill>
                <a:effectLst>
                  <a:outerShdw blurRad="38100" dist="38100" dir="2700000" algn="tl">
                    <a:srgbClr val="010199"/>
                  </a:outerShdw>
                </a:effectLst>
                <a:latin typeface="Times New Roman" pitchFamily="18" charset="0"/>
              </a:rPr>
              <a:t>dS</a:t>
            </a:r>
            <a:r>
              <a:rPr lang="en-US" sz="2600" dirty="0">
                <a:solidFill>
                  <a:srgbClr val="FFFF00"/>
                </a:solidFill>
                <a:effectLst>
                  <a:outerShdw blurRad="38100" dist="38100" dir="2700000" algn="tl">
                    <a:srgbClr val="010199"/>
                  </a:outerShdw>
                </a:effectLst>
                <a:latin typeface="Times New Roman" pitchFamily="18" charset="0"/>
              </a:rPr>
              <a:t>) as increase of disorder or randomness</a:t>
            </a:r>
            <a:r>
              <a:rPr lang="en-US" sz="2600" dirty="0">
                <a:solidFill>
                  <a:srgbClr val="FFFFFF"/>
                </a:solidFill>
                <a:effectLst>
                  <a:outerShdw blurRad="38100" dist="38100" dir="2700000" algn="tl">
                    <a:srgbClr val="010199"/>
                  </a:outerShdw>
                </a:effectLst>
                <a:latin typeface="Times New Roman" pitchFamily="18" charset="0"/>
              </a:rPr>
              <a:t> of a system on a molecular level. </a:t>
            </a:r>
          </a:p>
          <a:p>
            <a:pPr indent="355600">
              <a:spcBef>
                <a:spcPts val="600"/>
              </a:spcBef>
              <a:spcAft>
                <a:spcPts val="600"/>
              </a:spcAft>
              <a:defRPr/>
            </a:pPr>
            <a:r>
              <a:rPr lang="en-US" sz="2600" dirty="0">
                <a:solidFill>
                  <a:srgbClr val="FFFFFF"/>
                </a:solidFill>
                <a:effectLst>
                  <a:outerShdw blurRad="38100" dist="38100" dir="2700000" algn="tl">
                    <a:srgbClr val="010199"/>
                  </a:outerShdw>
                </a:effectLst>
                <a:latin typeface="Times New Roman" pitchFamily="18" charset="0"/>
              </a:rPr>
              <a:t>Thus, we can say:</a:t>
            </a:r>
          </a:p>
          <a:p>
            <a:pPr>
              <a:spcBef>
                <a:spcPts val="600"/>
              </a:spcBef>
              <a:spcAft>
                <a:spcPts val="600"/>
              </a:spcAft>
              <a:defRPr/>
            </a:pPr>
            <a:r>
              <a:rPr lang="en-US" sz="2600" dirty="0">
                <a:solidFill>
                  <a:srgbClr val="FFFFFF"/>
                </a:solidFill>
                <a:latin typeface="Times New Roman" pitchFamily="18" charset="0"/>
              </a:rPr>
              <a:t>1. Entropy is a measure of the degree of </a:t>
            </a:r>
            <a:r>
              <a:rPr lang="en-US" sz="2600" dirty="0">
                <a:solidFill>
                  <a:srgbClr val="FF0000"/>
                </a:solidFill>
                <a:latin typeface="Times New Roman" pitchFamily="18" charset="0"/>
              </a:rPr>
              <a:t>randomness</a:t>
            </a:r>
            <a:r>
              <a:rPr lang="en-US" sz="2600" dirty="0">
                <a:solidFill>
                  <a:srgbClr val="FFFFFF"/>
                </a:solidFill>
                <a:latin typeface="Times New Roman" pitchFamily="18" charset="0"/>
              </a:rPr>
              <a:t> or </a:t>
            </a:r>
            <a:r>
              <a:rPr lang="en-US" sz="2600" dirty="0">
                <a:solidFill>
                  <a:srgbClr val="FF0000"/>
                </a:solidFill>
                <a:latin typeface="Times New Roman" pitchFamily="18" charset="0"/>
              </a:rPr>
              <a:t>disorder</a:t>
            </a:r>
            <a:r>
              <a:rPr lang="en-US" sz="2600" dirty="0">
                <a:solidFill>
                  <a:srgbClr val="FFFFFF"/>
                </a:solidFill>
                <a:latin typeface="Times New Roman" pitchFamily="18" charset="0"/>
              </a:rPr>
              <a:t> of a system.</a:t>
            </a:r>
          </a:p>
          <a:p>
            <a:pPr>
              <a:spcBef>
                <a:spcPts val="600"/>
              </a:spcBef>
              <a:spcAft>
                <a:spcPts val="600"/>
              </a:spcAft>
              <a:defRPr/>
            </a:pPr>
            <a:r>
              <a:rPr lang="en-US" sz="2600" dirty="0">
                <a:solidFill>
                  <a:srgbClr val="FFFFFF"/>
                </a:solidFill>
                <a:latin typeface="Times New Roman" pitchFamily="18" charset="0"/>
              </a:rPr>
              <a:t>2. The entropy of a system increases when it becomes more disordered.</a:t>
            </a:r>
          </a:p>
          <a:p>
            <a:pPr>
              <a:spcBef>
                <a:spcPts val="600"/>
              </a:spcBef>
              <a:spcAft>
                <a:spcPts val="600"/>
              </a:spcAft>
              <a:defRPr/>
            </a:pPr>
            <a:r>
              <a:rPr lang="en-US" sz="2600" dirty="0">
                <a:solidFill>
                  <a:srgbClr val="FFFFFF"/>
                </a:solidFill>
                <a:latin typeface="Times New Roman" pitchFamily="18" charset="0"/>
              </a:rPr>
              <a:t>3. A process can occur spontaneously only if the sum of the entropies of the system and its surroundings increases.</a:t>
            </a:r>
          </a:p>
        </p:txBody>
      </p:sp>
    </p:spTree>
    <p:extLst>
      <p:ext uri="{BB962C8B-B14F-4D97-AF65-F5344CB8AC3E}">
        <p14:creationId xmlns:p14="http://schemas.microsoft.com/office/powerpoint/2010/main" val="346128965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179388" y="333375"/>
            <a:ext cx="8964612" cy="6264275"/>
          </a:xfrm>
        </p:spPr>
        <p:txBody>
          <a:bodyPr/>
          <a:lstStyle/>
          <a:p>
            <a:pPr eaLnBrk="1" hangingPunct="1">
              <a:lnSpc>
                <a:spcPct val="95000"/>
              </a:lnSpc>
              <a:buFont typeface="Wingdings" pitchFamily="2" charset="2"/>
              <a:buNone/>
              <a:defRPr/>
            </a:pPr>
            <a:r>
              <a:rPr lang="en-US" dirty="0" smtClean="0"/>
              <a:t>  </a:t>
            </a:r>
            <a:endParaRPr lang="bg-BG" sz="2800" dirty="0" smtClean="0">
              <a:latin typeface="Times New Roman" pitchFamily="18" charset="0"/>
            </a:endParaRPr>
          </a:p>
        </p:txBody>
      </p:sp>
      <p:sp>
        <p:nvSpPr>
          <p:cNvPr id="22531" name="Text Box 3"/>
          <p:cNvSpPr txBox="1">
            <a:spLocks noChangeArrowheads="1"/>
          </p:cNvSpPr>
          <p:nvPr/>
        </p:nvSpPr>
        <p:spPr bwMode="auto">
          <a:xfrm>
            <a:off x="539552" y="692696"/>
            <a:ext cx="8208912"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600" dirty="0">
                <a:solidFill>
                  <a:srgbClr val="FFFFFF"/>
                </a:solidFill>
                <a:latin typeface="Times New Roman" pitchFamily="18" charset="0"/>
              </a:rPr>
              <a:t>Let us start with the assumption that entropy is a measure of randomization of a given distribution. </a:t>
            </a:r>
          </a:p>
          <a:p>
            <a:pPr eaLnBrk="1" hangingPunct="1">
              <a:spcBef>
                <a:spcPts val="1200"/>
              </a:spcBef>
              <a:spcAft>
                <a:spcPts val="600"/>
              </a:spcAft>
            </a:pPr>
            <a:r>
              <a:rPr lang="en-US" altLang="bg-BG" sz="2600" dirty="0">
                <a:solidFill>
                  <a:srgbClr val="FFFFFF"/>
                </a:solidFill>
                <a:latin typeface="Times New Roman" pitchFamily="18" charset="0"/>
              </a:rPr>
              <a:t>We will consider </a:t>
            </a:r>
            <a:r>
              <a:rPr lang="en-US" altLang="bg-BG" sz="2600" dirty="0">
                <a:solidFill>
                  <a:srgbClr val="FFFF00"/>
                </a:solidFill>
                <a:latin typeface="Times New Roman" pitchFamily="18" charset="0"/>
              </a:rPr>
              <a:t>a system of maximum entropy as a system in maximal disorder</a:t>
            </a:r>
            <a:r>
              <a:rPr lang="en-US" altLang="bg-BG" sz="2600" dirty="0">
                <a:solidFill>
                  <a:srgbClr val="FFFFFF"/>
                </a:solidFill>
                <a:latin typeface="Times New Roman" pitchFamily="18" charset="0"/>
              </a:rPr>
              <a:t>. </a:t>
            </a:r>
          </a:p>
          <a:p>
            <a:pPr eaLnBrk="1" hangingPunct="1">
              <a:spcBef>
                <a:spcPts val="1200"/>
              </a:spcBef>
              <a:spcAft>
                <a:spcPts val="600"/>
              </a:spcAft>
            </a:pPr>
            <a:r>
              <a:rPr lang="en-US" altLang="bg-BG" sz="2600" dirty="0">
                <a:solidFill>
                  <a:srgbClr val="FFFFFF"/>
                </a:solidFill>
                <a:latin typeface="Times New Roman" pitchFamily="18" charset="0"/>
              </a:rPr>
              <a:t>Furthermore, let us demand that the entropy be </a:t>
            </a:r>
            <a:r>
              <a:rPr lang="en-US" altLang="bg-BG" sz="2600" dirty="0">
                <a:solidFill>
                  <a:srgbClr val="FFFF00"/>
                </a:solidFill>
                <a:latin typeface="Times New Roman" pitchFamily="18" charset="0"/>
              </a:rPr>
              <a:t>an </a:t>
            </a:r>
            <a:r>
              <a:rPr lang="en-US" altLang="bg-BG" sz="2600" i="1" dirty="0">
                <a:solidFill>
                  <a:srgbClr val="FFFF00"/>
                </a:solidFill>
                <a:latin typeface="Times New Roman" pitchFamily="18" charset="0"/>
              </a:rPr>
              <a:t>extensive</a:t>
            </a:r>
            <a:r>
              <a:rPr lang="en-US" altLang="bg-BG" sz="2600" dirty="0">
                <a:solidFill>
                  <a:srgbClr val="FFFF00"/>
                </a:solidFill>
                <a:latin typeface="Times New Roman" pitchFamily="18" charset="0"/>
              </a:rPr>
              <a:t> parameter. </a:t>
            </a:r>
            <a:r>
              <a:rPr lang="en-US" altLang="bg-BG" sz="2600" dirty="0">
                <a:solidFill>
                  <a:srgbClr val="FFFFFF"/>
                </a:solidFill>
                <a:latin typeface="Times New Roman" pitchFamily="18" charset="0"/>
              </a:rPr>
              <a:t>Therefore, like volume, or mass, but in contrast for example to temperature or density, the entropies S</a:t>
            </a:r>
            <a:r>
              <a:rPr lang="en-US" altLang="bg-BG" sz="2600" baseline="-25000" dirty="0">
                <a:solidFill>
                  <a:srgbClr val="FFFFFF"/>
                </a:solidFill>
                <a:latin typeface="Times New Roman" pitchFamily="18" charset="0"/>
              </a:rPr>
              <a:t>1</a:t>
            </a:r>
            <a:r>
              <a:rPr lang="en-US" altLang="bg-BG" sz="2600" dirty="0">
                <a:solidFill>
                  <a:srgbClr val="FFFFFF"/>
                </a:solidFill>
                <a:latin typeface="Times New Roman" pitchFamily="18" charset="0"/>
              </a:rPr>
              <a:t> and S</a:t>
            </a:r>
            <a:r>
              <a:rPr lang="en-US" altLang="bg-BG" sz="2600" i="1" baseline="-25000" dirty="0">
                <a:solidFill>
                  <a:srgbClr val="FFFFFF"/>
                </a:solidFill>
                <a:latin typeface="Times New Roman" pitchFamily="18" charset="0"/>
              </a:rPr>
              <a:t>2</a:t>
            </a:r>
            <a:r>
              <a:rPr lang="en-US" altLang="bg-BG" sz="2600" i="1" dirty="0">
                <a:solidFill>
                  <a:srgbClr val="FFFFFF"/>
                </a:solidFill>
                <a:latin typeface="Times New Roman" pitchFamily="18" charset="0"/>
              </a:rPr>
              <a:t> </a:t>
            </a:r>
            <a:r>
              <a:rPr lang="en-US" altLang="bg-BG" sz="2600" dirty="0">
                <a:solidFill>
                  <a:srgbClr val="FFFFFF"/>
                </a:solidFill>
                <a:latin typeface="Times New Roman" pitchFamily="18" charset="0"/>
              </a:rPr>
              <a:t>of two systems can be added, if these systems come together: </a:t>
            </a:r>
            <a:r>
              <a:rPr lang="en-US" altLang="bg-BG" sz="2600" i="1" dirty="0">
                <a:solidFill>
                  <a:srgbClr val="FFFFFF"/>
                </a:solidFill>
                <a:latin typeface="Times New Roman" pitchFamily="18" charset="0"/>
              </a:rPr>
              <a:t>S</a:t>
            </a:r>
            <a:r>
              <a:rPr lang="en-US" altLang="bg-BG" sz="2600" i="1" baseline="-25000" dirty="0">
                <a:solidFill>
                  <a:srgbClr val="FFFFFF"/>
                </a:solidFill>
                <a:latin typeface="Times New Roman" pitchFamily="18" charset="0"/>
              </a:rPr>
              <a:t>1</a:t>
            </a:r>
            <a:r>
              <a:rPr lang="en-US" altLang="bg-BG" sz="2600" i="1" dirty="0">
                <a:solidFill>
                  <a:srgbClr val="FFFFFF"/>
                </a:solidFill>
                <a:latin typeface="Times New Roman" pitchFamily="18" charset="0"/>
              </a:rPr>
              <a:t>+S</a:t>
            </a:r>
            <a:r>
              <a:rPr lang="en-US" altLang="bg-BG" sz="2600" i="1" baseline="-25000" dirty="0">
                <a:solidFill>
                  <a:srgbClr val="FFFFFF"/>
                </a:solidFill>
                <a:latin typeface="Times New Roman" pitchFamily="18" charset="0"/>
              </a:rPr>
              <a:t>2</a:t>
            </a:r>
            <a:r>
              <a:rPr lang="en-US" altLang="bg-BG" sz="2600" i="1" dirty="0">
                <a:solidFill>
                  <a:srgbClr val="FFFFFF"/>
                </a:solidFill>
                <a:latin typeface="Times New Roman" pitchFamily="18" charset="0"/>
              </a:rPr>
              <a:t> = S.</a:t>
            </a:r>
            <a:endParaRPr lang="en-US" altLang="bg-BG" sz="2600" dirty="0">
              <a:solidFill>
                <a:srgbClr val="FFFFFF"/>
              </a:solidFill>
              <a:latin typeface="Times New Roman" pitchFamily="18" charset="0"/>
            </a:endParaRPr>
          </a:p>
          <a:p>
            <a:pPr eaLnBrk="1" hangingPunct="1">
              <a:spcBef>
                <a:spcPts val="1200"/>
              </a:spcBef>
              <a:spcAft>
                <a:spcPts val="600"/>
              </a:spcAft>
            </a:pPr>
            <a:r>
              <a:rPr lang="en-US" altLang="bg-BG" sz="2600" dirty="0">
                <a:solidFill>
                  <a:srgbClr val="FFFFFF"/>
                </a:solidFill>
                <a:latin typeface="Times New Roman" pitchFamily="18" charset="0"/>
              </a:rPr>
              <a:t>      How can we now define a parameter, which indicates the degree of randomization or, on the contrary, the degree of order? What does order of organization mean? </a:t>
            </a:r>
            <a:endParaRPr lang="bg-BG" altLang="bg-BG" sz="2600" dirty="0">
              <a:solidFill>
                <a:srgbClr val="FFFFFF"/>
              </a:solidFill>
            </a:endParaRPr>
          </a:p>
        </p:txBody>
      </p:sp>
    </p:spTree>
    <p:extLst>
      <p:ext uri="{BB962C8B-B14F-4D97-AF65-F5344CB8AC3E}">
        <p14:creationId xmlns:p14="http://schemas.microsoft.com/office/powerpoint/2010/main" val="3922127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179388" y="333375"/>
            <a:ext cx="8964612" cy="6264275"/>
          </a:xfrm>
        </p:spPr>
        <p:txBody>
          <a:bodyPr/>
          <a:lstStyle/>
          <a:p>
            <a:pPr eaLnBrk="1" hangingPunct="1">
              <a:lnSpc>
                <a:spcPct val="95000"/>
              </a:lnSpc>
              <a:buFont typeface="Wingdings" pitchFamily="2" charset="2"/>
              <a:buNone/>
              <a:defRPr/>
            </a:pPr>
            <a:r>
              <a:rPr lang="en-US" dirty="0" smtClean="0"/>
              <a:t>  </a:t>
            </a:r>
            <a:endParaRPr lang="bg-BG" sz="2800" dirty="0" smtClean="0">
              <a:latin typeface="Times New Roman" pitchFamily="18" charset="0"/>
            </a:endParaRPr>
          </a:p>
        </p:txBody>
      </p:sp>
      <p:sp>
        <p:nvSpPr>
          <p:cNvPr id="23555" name="Text Box 3"/>
          <p:cNvSpPr txBox="1">
            <a:spLocks noChangeArrowheads="1"/>
          </p:cNvSpPr>
          <p:nvPr/>
        </p:nvSpPr>
        <p:spPr bwMode="auto">
          <a:xfrm>
            <a:off x="251520" y="215344"/>
            <a:ext cx="8568952"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355600" eaLnBrk="1" hangingPunct="1"/>
            <a:r>
              <a:rPr lang="en-US" altLang="bg-BG" sz="2600" dirty="0">
                <a:solidFill>
                  <a:srgbClr val="FFFFFF"/>
                </a:solidFill>
                <a:latin typeface="Times New Roman" pitchFamily="18" charset="0"/>
              </a:rPr>
              <a:t>Let us consider </a:t>
            </a:r>
            <a:r>
              <a:rPr lang="en-US" altLang="bg-BG" sz="2600" dirty="0" smtClean="0">
                <a:solidFill>
                  <a:srgbClr val="FFFFFF"/>
                </a:solidFill>
                <a:latin typeface="Times New Roman" pitchFamily="18" charset="0"/>
              </a:rPr>
              <a:t>the </a:t>
            </a:r>
            <a:r>
              <a:rPr lang="en-US" altLang="bg-BG" sz="2600" dirty="0">
                <a:solidFill>
                  <a:srgbClr val="FFFFFF"/>
                </a:solidFill>
                <a:latin typeface="Times New Roman" pitchFamily="18" charset="0"/>
              </a:rPr>
              <a:t>distribution of four distinguishable spheres in two compartments of a box. </a:t>
            </a:r>
            <a:endParaRPr lang="en-US" altLang="bg-BG" sz="2600" dirty="0" smtClean="0">
              <a:solidFill>
                <a:srgbClr val="FFFFFF"/>
              </a:solidFill>
              <a:latin typeface="Times New Roman" pitchFamily="18" charset="0"/>
            </a:endParaRPr>
          </a:p>
          <a:p>
            <a:pPr indent="355600" eaLnBrk="1" hangingPunct="1"/>
            <a:r>
              <a:rPr lang="en-US" altLang="bg-BG" sz="2600" dirty="0" smtClean="0">
                <a:solidFill>
                  <a:srgbClr val="FFFFFF"/>
                </a:solidFill>
                <a:latin typeface="Times New Roman" pitchFamily="18" charset="0"/>
              </a:rPr>
              <a:t>Let </a:t>
            </a:r>
            <a:r>
              <a:rPr lang="en-US" altLang="bg-BG" sz="2600" dirty="0">
                <a:solidFill>
                  <a:srgbClr val="FFFFFF"/>
                </a:solidFill>
                <a:latin typeface="Times New Roman" pitchFamily="18" charset="0"/>
              </a:rPr>
              <a:t>each of these spheres, independently of the three others, fall just by chance into one or the other compartment of the box. All of the </a:t>
            </a:r>
            <a:r>
              <a:rPr lang="en-US" altLang="bg-BG" sz="2600" dirty="0">
                <a:solidFill>
                  <a:srgbClr val="FFFF00"/>
                </a:solidFill>
                <a:latin typeface="Times New Roman" pitchFamily="18" charset="0"/>
              </a:rPr>
              <a:t>11 possibilities </a:t>
            </a:r>
            <a:r>
              <a:rPr lang="en-US" altLang="bg-BG" sz="2600" dirty="0">
                <a:solidFill>
                  <a:srgbClr val="FFFFFF"/>
                </a:solidFill>
                <a:latin typeface="Times New Roman" pitchFamily="18" charset="0"/>
              </a:rPr>
              <a:t>of the distribution have the same degree of probability, because the probability of each sphere individually falling into compartment 1 or into compartment 2 is equal. </a:t>
            </a:r>
            <a:endParaRPr lang="en-US" altLang="bg-BG" sz="2600" dirty="0" smtClean="0">
              <a:solidFill>
                <a:srgbClr val="FFFFFF"/>
              </a:solidFill>
              <a:latin typeface="Times New Roman" pitchFamily="18" charset="0"/>
            </a:endParaRPr>
          </a:p>
          <a:p>
            <a:pPr indent="355600" eaLnBrk="1" hangingPunct="1"/>
            <a:r>
              <a:rPr lang="en-US" altLang="bg-BG" sz="2600" dirty="0" smtClean="0">
                <a:solidFill>
                  <a:srgbClr val="FFFFFF"/>
                </a:solidFill>
                <a:latin typeface="Times New Roman" pitchFamily="18" charset="0"/>
              </a:rPr>
              <a:t>Summary: </a:t>
            </a:r>
            <a:r>
              <a:rPr lang="en-US" altLang="bg-BG" sz="2600" dirty="0">
                <a:solidFill>
                  <a:srgbClr val="FFFFFF"/>
                </a:solidFill>
                <a:latin typeface="Times New Roman" pitchFamily="18" charset="0"/>
              </a:rPr>
              <a:t>there is only </a:t>
            </a:r>
            <a:r>
              <a:rPr lang="en-US" altLang="bg-BG" sz="2600" dirty="0">
                <a:solidFill>
                  <a:srgbClr val="FFFF00"/>
                </a:solidFill>
                <a:latin typeface="Times New Roman" pitchFamily="18" charset="0"/>
              </a:rPr>
              <a:t>one way </a:t>
            </a:r>
            <a:r>
              <a:rPr lang="en-US" altLang="bg-BG" sz="2600" dirty="0">
                <a:solidFill>
                  <a:srgbClr val="FFFFFF"/>
                </a:solidFill>
                <a:latin typeface="Times New Roman" pitchFamily="18" charset="0"/>
              </a:rPr>
              <a:t>to realize the distributions </a:t>
            </a:r>
            <a:r>
              <a:rPr lang="en-US" altLang="bg-BG" sz="2600" dirty="0">
                <a:solidFill>
                  <a:srgbClr val="FFFF00"/>
                </a:solidFill>
                <a:latin typeface="Times New Roman" pitchFamily="18" charset="0"/>
              </a:rPr>
              <a:t>0:4</a:t>
            </a:r>
            <a:r>
              <a:rPr lang="en-US" altLang="bg-BG" sz="2600" dirty="0">
                <a:solidFill>
                  <a:srgbClr val="FFFFFF"/>
                </a:solidFill>
                <a:latin typeface="Times New Roman" pitchFamily="18" charset="0"/>
              </a:rPr>
              <a:t> and </a:t>
            </a:r>
            <a:r>
              <a:rPr lang="en-US" altLang="bg-BG" sz="2600" dirty="0">
                <a:solidFill>
                  <a:srgbClr val="FFFF00"/>
                </a:solidFill>
                <a:latin typeface="Times New Roman" pitchFamily="18" charset="0"/>
              </a:rPr>
              <a:t>4:0</a:t>
            </a:r>
            <a:r>
              <a:rPr lang="en-US" altLang="bg-BG" sz="2600" dirty="0">
                <a:solidFill>
                  <a:srgbClr val="FFFFFF"/>
                </a:solidFill>
                <a:latin typeface="Times New Roman" pitchFamily="18" charset="0"/>
              </a:rPr>
              <a:t>. In contrast, there are </a:t>
            </a:r>
            <a:r>
              <a:rPr lang="en-US" altLang="bg-BG" sz="2600" dirty="0">
                <a:solidFill>
                  <a:srgbClr val="FFFF00"/>
                </a:solidFill>
                <a:latin typeface="Times New Roman" pitchFamily="18" charset="0"/>
              </a:rPr>
              <a:t>four ways </a:t>
            </a:r>
            <a:r>
              <a:rPr lang="en-US" altLang="bg-BG" sz="2600" dirty="0">
                <a:solidFill>
                  <a:srgbClr val="FFFFFF"/>
                </a:solidFill>
                <a:latin typeface="Times New Roman" pitchFamily="18" charset="0"/>
              </a:rPr>
              <a:t>to realize the distribution </a:t>
            </a:r>
            <a:r>
              <a:rPr lang="en-US" altLang="bg-BG" sz="2600" dirty="0">
                <a:solidFill>
                  <a:srgbClr val="FFFF00"/>
                </a:solidFill>
                <a:latin typeface="Times New Roman" pitchFamily="18" charset="0"/>
              </a:rPr>
              <a:t>3:1</a:t>
            </a:r>
            <a:r>
              <a:rPr lang="en-US" altLang="bg-BG" sz="2600" dirty="0">
                <a:solidFill>
                  <a:srgbClr val="FFFFFF"/>
                </a:solidFill>
                <a:latin typeface="Times New Roman" pitchFamily="18" charset="0"/>
              </a:rPr>
              <a:t> and </a:t>
            </a:r>
            <a:r>
              <a:rPr lang="en-US" altLang="bg-BG" sz="2600" dirty="0">
                <a:solidFill>
                  <a:srgbClr val="FFFF00"/>
                </a:solidFill>
                <a:latin typeface="Times New Roman" pitchFamily="18" charset="0"/>
              </a:rPr>
              <a:t>1:3</a:t>
            </a:r>
            <a:r>
              <a:rPr lang="en-US" altLang="bg-BG" sz="2600" dirty="0">
                <a:solidFill>
                  <a:srgbClr val="FFFFFF"/>
                </a:solidFill>
                <a:latin typeface="Times New Roman" pitchFamily="18" charset="0"/>
              </a:rPr>
              <a:t>, and, finally, </a:t>
            </a:r>
            <a:r>
              <a:rPr lang="en-US" altLang="bg-BG" sz="2600" dirty="0">
                <a:solidFill>
                  <a:srgbClr val="FFFF00"/>
                </a:solidFill>
                <a:latin typeface="Times New Roman" pitchFamily="18" charset="0"/>
              </a:rPr>
              <a:t>six ways </a:t>
            </a:r>
            <a:r>
              <a:rPr lang="en-US" altLang="bg-BG" sz="2600" dirty="0">
                <a:solidFill>
                  <a:srgbClr val="FFFFFF"/>
                </a:solidFill>
                <a:latin typeface="Times New Roman" pitchFamily="18" charset="0"/>
              </a:rPr>
              <a:t>for equal distribution: </a:t>
            </a:r>
            <a:r>
              <a:rPr lang="en-US" altLang="bg-BG" sz="2600" dirty="0">
                <a:solidFill>
                  <a:srgbClr val="FFFF00"/>
                </a:solidFill>
                <a:latin typeface="Times New Roman" pitchFamily="18" charset="0"/>
              </a:rPr>
              <a:t>2:2</a:t>
            </a:r>
            <a:r>
              <a:rPr lang="en-US" altLang="bg-BG" sz="2600" dirty="0">
                <a:solidFill>
                  <a:srgbClr val="FFFFFF"/>
                </a:solidFill>
                <a:latin typeface="Times New Roman" pitchFamily="18" charset="0"/>
              </a:rPr>
              <a:t>.</a:t>
            </a:r>
            <a:r>
              <a:rPr lang="bg-BG" altLang="bg-BG" sz="2600" dirty="0">
                <a:solidFill>
                  <a:srgbClr val="FFFFFF"/>
                </a:solidFill>
                <a:latin typeface="Times New Roman" pitchFamily="18" charset="0"/>
              </a:rPr>
              <a:t> </a:t>
            </a:r>
            <a:endParaRPr lang="en-US" altLang="bg-BG" sz="2600" dirty="0" smtClean="0">
              <a:solidFill>
                <a:srgbClr val="FFFFFF"/>
              </a:solidFill>
              <a:latin typeface="Times New Roman" pitchFamily="18" charset="0"/>
            </a:endParaRPr>
          </a:p>
          <a:p>
            <a:pPr indent="355600" eaLnBrk="1" hangingPunct="1"/>
            <a:r>
              <a:rPr lang="en-US" altLang="bg-BG" sz="2600" dirty="0" smtClean="0">
                <a:solidFill>
                  <a:srgbClr val="FFFFFF"/>
                </a:solidFill>
                <a:latin typeface="Times New Roman" pitchFamily="18" charset="0"/>
              </a:rPr>
              <a:t>Let </a:t>
            </a:r>
            <a:r>
              <a:rPr lang="en-US" altLang="bg-BG" sz="2600" dirty="0">
                <a:solidFill>
                  <a:srgbClr val="FFFFFF"/>
                </a:solidFill>
                <a:latin typeface="Times New Roman" pitchFamily="18" charset="0"/>
              </a:rPr>
              <a:t>us now ignore the fact that the spheres are distinguishable. </a:t>
            </a:r>
            <a:r>
              <a:rPr lang="en-US" altLang="bg-BG" sz="2600" dirty="0" smtClean="0">
                <a:solidFill>
                  <a:srgbClr val="FFFFFF"/>
                </a:solidFill>
                <a:latin typeface="Times New Roman" pitchFamily="18" charset="0"/>
              </a:rPr>
              <a:t>Let </a:t>
            </a:r>
            <a:r>
              <a:rPr lang="en-US" altLang="bg-BG" sz="2600" dirty="0">
                <a:solidFill>
                  <a:srgbClr val="FFFFFF"/>
                </a:solidFill>
                <a:latin typeface="Times New Roman" pitchFamily="18" charset="0"/>
              </a:rPr>
              <a:t>us simply ask: how large is the probability that just by stochastic distributions one of the relations 4:0, 3:1, 2:2, 1:3, or 0:4 occurs? </a:t>
            </a:r>
            <a:endParaRPr lang="bg-BG" altLang="bg-BG" sz="2600" dirty="0">
              <a:solidFill>
                <a:srgbClr val="FFFFFF"/>
              </a:solidFill>
              <a:latin typeface="Times New Roman" pitchFamily="18" charset="0"/>
            </a:endParaRPr>
          </a:p>
        </p:txBody>
      </p:sp>
      <p:sp>
        <p:nvSpPr>
          <p:cNvPr id="2" name="Rectangle 1"/>
          <p:cNvSpPr/>
          <p:nvPr/>
        </p:nvSpPr>
        <p:spPr bwMode="auto">
          <a:xfrm>
            <a:off x="251520" y="215344"/>
            <a:ext cx="7920880" cy="837392"/>
          </a:xfrm>
          <a:prstGeom prst="rect">
            <a:avLst/>
          </a:prstGeom>
          <a:noFill/>
          <a:ln w="127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bg-BG">
              <a:solidFill>
                <a:srgbClr val="FFFFFF"/>
              </a:solidFill>
            </a:endParaRPr>
          </a:p>
        </p:txBody>
      </p:sp>
    </p:spTree>
    <p:extLst>
      <p:ext uri="{BB962C8B-B14F-4D97-AF65-F5344CB8AC3E}">
        <p14:creationId xmlns:p14="http://schemas.microsoft.com/office/powerpoint/2010/main" val="2737264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a:xfrm>
            <a:off x="179388" y="333375"/>
            <a:ext cx="8964612" cy="6264275"/>
          </a:xfrm>
        </p:spPr>
        <p:txBody>
          <a:bodyPr/>
          <a:lstStyle/>
          <a:p>
            <a:pPr eaLnBrk="1" hangingPunct="1">
              <a:lnSpc>
                <a:spcPct val="95000"/>
              </a:lnSpc>
              <a:buFont typeface="Wingdings" pitchFamily="2" charset="2"/>
              <a:buNone/>
              <a:defRPr/>
            </a:pPr>
            <a:r>
              <a:rPr lang="en-US" dirty="0" smtClean="0"/>
              <a:t>  </a:t>
            </a:r>
            <a:endParaRPr lang="bg-BG" sz="2800" dirty="0" smtClean="0">
              <a:latin typeface="Times New Roman" pitchFamily="18" charset="0"/>
            </a:endParaRPr>
          </a:p>
        </p:txBody>
      </p:sp>
      <p:sp>
        <p:nvSpPr>
          <p:cNvPr id="136195" name="Text Box 3"/>
          <p:cNvSpPr txBox="1">
            <a:spLocks noChangeArrowheads="1"/>
          </p:cNvSpPr>
          <p:nvPr/>
        </p:nvSpPr>
        <p:spPr bwMode="auto">
          <a:xfrm>
            <a:off x="467544" y="0"/>
            <a:ext cx="8208912" cy="6494085"/>
          </a:xfrm>
          <a:prstGeom prst="rect">
            <a:avLst/>
          </a:prstGeom>
          <a:noFill/>
          <a:ln w="12700">
            <a:noFill/>
            <a:miter lim="800000"/>
            <a:headEnd/>
            <a:tailEnd/>
          </a:ln>
          <a:effectLst/>
        </p:spPr>
        <p:txBody>
          <a:bodyPr wrap="square">
            <a:spAutoFit/>
          </a:bodyPr>
          <a:lstStyle/>
          <a:p>
            <a:pPr indent="355600">
              <a:defRPr/>
            </a:pPr>
            <a:r>
              <a:rPr lang="en-US" sz="2600" dirty="0">
                <a:solidFill>
                  <a:srgbClr val="FFFFFF"/>
                </a:solidFill>
                <a:latin typeface="Times New Roman" pitchFamily="18" charset="0"/>
              </a:rPr>
              <a:t>The </a:t>
            </a:r>
            <a:r>
              <a:rPr lang="en-US" sz="2600" dirty="0">
                <a:solidFill>
                  <a:srgbClr val="FFFFFF"/>
                </a:solidFill>
                <a:latin typeface="Times New Roman" pitchFamily="18" charset="0"/>
              </a:rPr>
              <a:t>probability of any kind of </a:t>
            </a:r>
            <a:r>
              <a:rPr lang="en-US" sz="2600" b="1" dirty="0">
                <a:solidFill>
                  <a:srgbClr val="FFFFFF"/>
                </a:solidFill>
                <a:latin typeface="Times New Roman" pitchFamily="18" charset="0"/>
              </a:rPr>
              <a:t>distribution </a:t>
            </a:r>
            <a:r>
              <a:rPr lang="en-US" sz="2600" b="1" dirty="0">
                <a:solidFill>
                  <a:srgbClr val="FFC000"/>
                </a:solidFill>
                <a:latin typeface="Times New Roman" pitchFamily="18" charset="0"/>
              </a:rPr>
              <a:t>will be larger</a:t>
            </a:r>
            <a:r>
              <a:rPr lang="en-US" sz="2600" dirty="0">
                <a:solidFill>
                  <a:srgbClr val="FFC000"/>
                </a:solidFill>
                <a:latin typeface="Times New Roman" pitchFamily="18" charset="0"/>
              </a:rPr>
              <a:t> </a:t>
            </a:r>
            <a:r>
              <a:rPr lang="en-US" sz="2600" dirty="0">
                <a:solidFill>
                  <a:srgbClr val="FFFFFF"/>
                </a:solidFill>
                <a:latin typeface="Times New Roman" pitchFamily="18" charset="0"/>
              </a:rPr>
              <a:t>if it can be realized </a:t>
            </a:r>
            <a:r>
              <a:rPr lang="en-US" sz="2600" b="1" dirty="0">
                <a:solidFill>
                  <a:srgbClr val="FFC000"/>
                </a:solidFill>
                <a:latin typeface="Times New Roman" pitchFamily="18" charset="0"/>
              </a:rPr>
              <a:t>in a larger number of ways. </a:t>
            </a:r>
            <a:r>
              <a:rPr lang="en-US" sz="2600" dirty="0">
                <a:solidFill>
                  <a:srgbClr val="FFFFFF"/>
                </a:solidFill>
                <a:latin typeface="Times New Roman" pitchFamily="18" charset="0"/>
              </a:rPr>
              <a:t>The distribution mode 2:2, for example, is six times more likely than the distribution 4:0, or 0:4. </a:t>
            </a:r>
            <a:endParaRPr lang="en-US" sz="2600" dirty="0">
              <a:solidFill>
                <a:srgbClr val="FFFFFF"/>
              </a:solidFill>
              <a:latin typeface="Times New Roman" pitchFamily="18" charset="0"/>
            </a:endParaRPr>
          </a:p>
          <a:p>
            <a:pPr indent="355600">
              <a:defRPr/>
            </a:pPr>
            <a:r>
              <a:rPr lang="en-US" sz="2600" u="sng" dirty="0">
                <a:solidFill>
                  <a:srgbClr val="FFFF00"/>
                </a:solidFill>
                <a:effectLst>
                  <a:outerShdw blurRad="38100" dist="38100" dir="2700000" algn="tl">
                    <a:srgbClr val="FFFFFF"/>
                  </a:outerShdw>
                </a:effectLst>
                <a:latin typeface="Times New Roman" pitchFamily="18" charset="0"/>
              </a:rPr>
              <a:t>The </a:t>
            </a:r>
            <a:r>
              <a:rPr lang="en-US" sz="2600" u="sng" dirty="0">
                <a:solidFill>
                  <a:srgbClr val="FFFF00"/>
                </a:solidFill>
                <a:effectLst>
                  <a:outerShdw blurRad="38100" dist="38100" dir="2700000" algn="tl">
                    <a:srgbClr val="FFFFFF"/>
                  </a:outerShdw>
                </a:effectLst>
                <a:latin typeface="Times New Roman" pitchFamily="18" charset="0"/>
              </a:rPr>
              <a:t>number of ways, which lead to the realization of a definite situation is a measure of the probability of the occurrence of it.</a:t>
            </a:r>
            <a:r>
              <a:rPr lang="en-US" sz="2600" dirty="0">
                <a:solidFill>
                  <a:srgbClr val="DC0081"/>
                </a:solidFill>
                <a:effectLst>
                  <a:outerShdw blurRad="38100" dist="38100" dir="2700000" algn="tl">
                    <a:srgbClr val="FFFFFF"/>
                  </a:outerShdw>
                </a:effectLst>
                <a:latin typeface="Times New Roman" pitchFamily="18" charset="0"/>
              </a:rPr>
              <a:t> </a:t>
            </a:r>
            <a:r>
              <a:rPr lang="en-US" sz="2600" dirty="0">
                <a:solidFill>
                  <a:srgbClr val="FFFFFF"/>
                </a:solidFill>
                <a:latin typeface="Times New Roman" pitchFamily="18" charset="0"/>
              </a:rPr>
              <a:t>We will designate this number of ways by the parameter </a:t>
            </a:r>
            <a:r>
              <a:rPr lang="en-US" sz="2600" i="1" dirty="0">
                <a:solidFill>
                  <a:srgbClr val="FFFFFF"/>
                </a:solidFill>
                <a:latin typeface="Times New Roman" pitchFamily="18" charset="0"/>
              </a:rPr>
              <a:t>W </a:t>
            </a:r>
            <a:r>
              <a:rPr lang="en-US" sz="2600" dirty="0">
                <a:solidFill>
                  <a:srgbClr val="FFFFFF"/>
                </a:solidFill>
                <a:latin typeface="Times New Roman" pitchFamily="18" charset="0"/>
              </a:rPr>
              <a:t>that we will call </a:t>
            </a:r>
            <a:r>
              <a:rPr lang="en-US" sz="2600" i="1" dirty="0">
                <a:solidFill>
                  <a:srgbClr val="FFFFFF"/>
                </a:solidFill>
                <a:latin typeface="Times New Roman" pitchFamily="18" charset="0"/>
              </a:rPr>
              <a:t>thermodynamic probability. </a:t>
            </a:r>
          </a:p>
          <a:p>
            <a:pPr indent="355600">
              <a:defRPr/>
            </a:pPr>
            <a:r>
              <a:rPr lang="en-US" sz="2600" i="1" dirty="0">
                <a:solidFill>
                  <a:srgbClr val="FFFFFF"/>
                </a:solidFill>
                <a:latin typeface="Times New Roman" pitchFamily="18" charset="0"/>
              </a:rPr>
              <a:t>1&lt;W &lt; </a:t>
            </a:r>
            <a:r>
              <a:rPr lang="en-US" sz="2600" dirty="0">
                <a:solidFill>
                  <a:srgbClr val="FFFFFF"/>
                </a:solidFill>
                <a:latin typeface="Times New Roman" pitchFamily="18" charset="0"/>
              </a:rPr>
              <a:t>∞ </a:t>
            </a:r>
            <a:r>
              <a:rPr lang="en-US" sz="2600" dirty="0">
                <a:solidFill>
                  <a:srgbClr val="FFFFFF"/>
                </a:solidFill>
                <a:latin typeface="Times New Roman" pitchFamily="18" charset="0"/>
              </a:rPr>
              <a:t>			 </a:t>
            </a:r>
            <a:r>
              <a:rPr lang="en-US" sz="2600" i="1" dirty="0">
                <a:solidFill>
                  <a:srgbClr val="FFFFFF"/>
                </a:solidFill>
                <a:latin typeface="Times New Roman" pitchFamily="18" charset="0"/>
              </a:rPr>
              <a:t>0&lt;</a:t>
            </a:r>
            <a:r>
              <a:rPr lang="en-US" sz="2600" dirty="0">
                <a:solidFill>
                  <a:srgbClr val="FFFFFF"/>
                </a:solidFill>
                <a:latin typeface="Times New Roman" pitchFamily="18" charset="0"/>
              </a:rPr>
              <a:t> </a:t>
            </a:r>
            <a:r>
              <a:rPr lang="en-US" sz="2600" i="1" dirty="0">
                <a:solidFill>
                  <a:srgbClr val="FFFFFF"/>
                </a:solidFill>
                <a:latin typeface="Times New Roman" pitchFamily="18" charset="0"/>
              </a:rPr>
              <a:t>P &lt;1</a:t>
            </a:r>
            <a:r>
              <a:rPr lang="en-US" sz="2600" dirty="0">
                <a:solidFill>
                  <a:srgbClr val="FFFFFF"/>
                </a:solidFill>
                <a:latin typeface="Times New Roman" pitchFamily="18" charset="0"/>
              </a:rPr>
              <a:t> </a:t>
            </a:r>
          </a:p>
          <a:p>
            <a:pPr indent="355600">
              <a:defRPr/>
            </a:pPr>
            <a:r>
              <a:rPr lang="en-US" sz="2600" dirty="0">
                <a:solidFill>
                  <a:srgbClr val="FF00FF"/>
                </a:solidFill>
                <a:latin typeface="Times New Roman" pitchFamily="18" charset="0"/>
              </a:rPr>
              <a:t>Conclusion:</a:t>
            </a:r>
            <a:r>
              <a:rPr lang="en-US" sz="2600" dirty="0">
                <a:solidFill>
                  <a:srgbClr val="FFFFFF"/>
                </a:solidFill>
                <a:latin typeface="Times New Roman" pitchFamily="18" charset="0"/>
              </a:rPr>
              <a:t> if </a:t>
            </a:r>
            <a:r>
              <a:rPr lang="en-US" sz="2600" i="1" dirty="0">
                <a:solidFill>
                  <a:srgbClr val="FFFFFF"/>
                </a:solidFill>
                <a:latin typeface="Times New Roman" pitchFamily="18" charset="0"/>
              </a:rPr>
              <a:t>W </a:t>
            </a:r>
            <a:r>
              <a:rPr lang="en-US" sz="2600" dirty="0">
                <a:solidFill>
                  <a:srgbClr val="FFFFFF"/>
                </a:solidFill>
                <a:latin typeface="Times New Roman" pitchFamily="18" charset="0"/>
              </a:rPr>
              <a:t>really is a measure of the probability of getting a definite distribution, and if an increase of the degree of order is the most uncertain result of a stochastic distribution and finally, if the entropy (S) is a parameter, indicating the degree of disorder, then S should be a function of </a:t>
            </a:r>
            <a:r>
              <a:rPr lang="en-US" sz="2600" i="1" dirty="0">
                <a:solidFill>
                  <a:srgbClr val="FFFFFF"/>
                </a:solidFill>
                <a:latin typeface="Times New Roman" pitchFamily="18" charset="0"/>
              </a:rPr>
              <a:t>W.</a:t>
            </a:r>
            <a:r>
              <a:rPr lang="en-US" sz="2600" dirty="0">
                <a:solidFill>
                  <a:srgbClr val="FFFFFF"/>
                </a:solidFill>
                <a:latin typeface="Times New Roman" pitchFamily="18" charset="0"/>
              </a:rPr>
              <a:t> </a:t>
            </a:r>
            <a:endParaRPr lang="bg-BG" sz="2600" dirty="0">
              <a:solidFill>
                <a:srgbClr val="FFFFFF"/>
              </a:solidFill>
              <a:latin typeface="Times New Roman" pitchFamily="18" charset="0"/>
            </a:endParaRPr>
          </a:p>
        </p:txBody>
      </p:sp>
    </p:spTree>
    <p:extLst>
      <p:ext uri="{BB962C8B-B14F-4D97-AF65-F5344CB8AC3E}">
        <p14:creationId xmlns:p14="http://schemas.microsoft.com/office/powerpoint/2010/main" val="3511055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a:xfrm>
            <a:off x="179388" y="333375"/>
            <a:ext cx="8964612" cy="6264275"/>
          </a:xfrm>
        </p:spPr>
        <p:txBody>
          <a:bodyPr/>
          <a:lstStyle/>
          <a:p>
            <a:pPr eaLnBrk="1" hangingPunct="1">
              <a:lnSpc>
                <a:spcPct val="95000"/>
              </a:lnSpc>
              <a:buFont typeface="Wingdings" pitchFamily="2" charset="2"/>
              <a:buNone/>
              <a:defRPr/>
            </a:pPr>
            <a:r>
              <a:rPr lang="en-US" smtClean="0"/>
              <a:t>  </a:t>
            </a:r>
            <a:endParaRPr lang="bg-BG" sz="2800" smtClean="0">
              <a:latin typeface="Times New Roman" pitchFamily="18" charset="0"/>
            </a:endParaRPr>
          </a:p>
        </p:txBody>
      </p:sp>
      <p:pic>
        <p:nvPicPr>
          <p:cNvPr id="25603" name="Picture 8" descr="Description: http://wiki.chemprime.chemeddl.org/images/thumb/2/29/Thermodynamic_Probability_at_Various_Temperatures_.jpg/480px-Thermodynamic_Probability_at_Various_Temperatures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3988" y="188913"/>
            <a:ext cx="6415087" cy="626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1"/>
          <p:cNvSpPr txBox="1">
            <a:spLocks noChangeArrowheads="1"/>
          </p:cNvSpPr>
          <p:nvPr/>
        </p:nvSpPr>
        <p:spPr bwMode="auto">
          <a:xfrm>
            <a:off x="107950" y="188913"/>
            <a:ext cx="2735263"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bg-BG" b="1" i="1">
                <a:solidFill>
                  <a:srgbClr val="FFFFFF"/>
                </a:solidFill>
              </a:rPr>
              <a:t>The thermodynamic probability W of a crystal containing eight atoms at three different </a:t>
            </a:r>
            <a:r>
              <a:rPr lang="en-US" altLang="bg-BG" b="1" i="1">
                <a:solidFill>
                  <a:srgbClr val="FFFFFF"/>
                </a:solidFill>
              </a:rPr>
              <a:t>T</a:t>
            </a:r>
            <a:r>
              <a:rPr lang="bg-BG" altLang="bg-BG" b="1" i="1">
                <a:solidFill>
                  <a:srgbClr val="FFFFFF"/>
                </a:solidFill>
              </a:rPr>
              <a:t>. (a) At 0 K there is only one way in which the crystal can be arranged, so that W = 1. (b) If enough energy is added to start just one of the atoms vibrating (color), there are eight different equally likely arrangements possible, and W = 8. </a:t>
            </a:r>
            <a:endParaRPr lang="en-US" altLang="bg-BG" b="1" i="1">
              <a:solidFill>
                <a:srgbClr val="FFFFFF"/>
              </a:solidFill>
            </a:endParaRPr>
          </a:p>
          <a:p>
            <a:pPr eaLnBrk="1" hangingPunct="1"/>
            <a:r>
              <a:rPr lang="bg-BG" altLang="bg-BG" b="1" i="1">
                <a:solidFill>
                  <a:srgbClr val="FFFFFF"/>
                </a:solidFill>
              </a:rPr>
              <a:t>(c) If the energy is doubled, two </a:t>
            </a:r>
            <a:r>
              <a:rPr lang="en-US" altLang="bg-BG" b="1" i="1">
                <a:solidFill>
                  <a:srgbClr val="FFFFFF"/>
                </a:solidFill>
              </a:rPr>
              <a:t> </a:t>
            </a:r>
            <a:r>
              <a:rPr lang="bg-BG" altLang="bg-BG" b="1" i="1">
                <a:solidFill>
                  <a:srgbClr val="FFFFFF"/>
                </a:solidFill>
              </a:rPr>
              <a:t>different atoms can vibrate simultaneously (light color) or a single atom can have all the energy (dark color)</a:t>
            </a:r>
            <a:r>
              <a:rPr lang="en-US" altLang="bg-BG" b="1" i="1">
                <a:solidFill>
                  <a:srgbClr val="FFFFFF"/>
                </a:solidFill>
              </a:rPr>
              <a:t> </a:t>
            </a:r>
            <a:r>
              <a:rPr lang="bg-BG" altLang="bg-BG" b="1" i="1">
                <a:solidFill>
                  <a:srgbClr val="FFFFFF"/>
                </a:solidFill>
              </a:rPr>
              <a:t>; W = 36.</a:t>
            </a:r>
            <a:endParaRPr lang="bg-BG" altLang="bg-BG">
              <a:solidFill>
                <a:srgbClr val="FFFFFF"/>
              </a:solidFill>
            </a:endParaRPr>
          </a:p>
          <a:p>
            <a:pPr eaLnBrk="1" hangingPunct="1"/>
            <a:endParaRPr lang="bg-BG" altLang="bg-BG">
              <a:solidFill>
                <a:srgbClr val="FFFFFF"/>
              </a:solidFill>
            </a:endParaRPr>
          </a:p>
        </p:txBody>
      </p:sp>
    </p:spTree>
    <p:extLst>
      <p:ext uri="{BB962C8B-B14F-4D97-AF65-F5344CB8AC3E}">
        <p14:creationId xmlns:p14="http://schemas.microsoft.com/office/powerpoint/2010/main" val="2946371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val 1"/>
          <p:cNvSpPr>
            <a:spLocks noChangeArrowheads="1"/>
          </p:cNvSpPr>
          <p:nvPr/>
        </p:nvSpPr>
        <p:spPr bwMode="auto">
          <a:xfrm>
            <a:off x="504925" y="3734448"/>
            <a:ext cx="1474787" cy="647700"/>
          </a:xfrm>
          <a:prstGeom prst="ellipse">
            <a:avLst/>
          </a:prstGeom>
          <a:solidFill>
            <a:srgbClr val="FFFF00"/>
          </a:solidFill>
          <a:ln w="12700" algn="ctr">
            <a:solidFill>
              <a:schemeClr val="tx1"/>
            </a:solidFill>
            <a:round/>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37218" name="Rectangle 2"/>
          <p:cNvSpPr>
            <a:spLocks noGrp="1" noChangeArrowheads="1"/>
          </p:cNvSpPr>
          <p:nvPr>
            <p:ph type="body" idx="1"/>
          </p:nvPr>
        </p:nvSpPr>
        <p:spPr>
          <a:xfrm>
            <a:off x="179388" y="333375"/>
            <a:ext cx="8964612" cy="5873750"/>
          </a:xfrm>
        </p:spPr>
        <p:txBody>
          <a:bodyPr/>
          <a:lstStyle/>
          <a:p>
            <a:pPr eaLnBrk="1" hangingPunct="1">
              <a:lnSpc>
                <a:spcPct val="95000"/>
              </a:lnSpc>
              <a:buFont typeface="Wingdings" pitchFamily="2" charset="2"/>
              <a:buNone/>
              <a:defRPr/>
            </a:pPr>
            <a:r>
              <a:rPr lang="en-US" dirty="0" smtClean="0"/>
              <a:t>  </a:t>
            </a:r>
            <a:endParaRPr lang="bg-BG" sz="2800" dirty="0" smtClean="0">
              <a:latin typeface="Times New Roman" pitchFamily="18" charset="0"/>
            </a:endParaRPr>
          </a:p>
        </p:txBody>
      </p:sp>
      <p:sp>
        <p:nvSpPr>
          <p:cNvPr id="137219" name="Text Box 3"/>
          <p:cNvSpPr txBox="1">
            <a:spLocks noChangeArrowheads="1"/>
          </p:cNvSpPr>
          <p:nvPr/>
        </p:nvSpPr>
        <p:spPr bwMode="auto">
          <a:xfrm>
            <a:off x="467544" y="404664"/>
            <a:ext cx="8352928" cy="5447645"/>
          </a:xfrm>
          <a:prstGeom prst="rect">
            <a:avLst/>
          </a:prstGeom>
          <a:noFill/>
          <a:ln w="12700">
            <a:noFill/>
            <a:miter lim="800000"/>
            <a:headEnd/>
            <a:tailEnd/>
          </a:ln>
          <a:effectLst/>
        </p:spPr>
        <p:txBody>
          <a:bodyPr wrap="square">
            <a:spAutoFit/>
          </a:bodyPr>
          <a:lstStyle/>
          <a:p>
            <a:pPr>
              <a:defRPr/>
            </a:pPr>
            <a:r>
              <a:rPr lang="en-US" sz="2800" i="1" dirty="0">
                <a:solidFill>
                  <a:srgbClr val="FFFFFF"/>
                </a:solidFill>
                <a:latin typeface="Times New Roman" pitchFamily="18" charset="0"/>
              </a:rPr>
              <a:t> </a:t>
            </a:r>
            <a:r>
              <a:rPr lang="en-US" sz="2600" dirty="0">
                <a:solidFill>
                  <a:srgbClr val="FFFFFF"/>
                </a:solidFill>
                <a:latin typeface="Times New Roman" pitchFamily="18" charset="0"/>
              </a:rPr>
              <a:t>If two situations with probabilities W</a:t>
            </a:r>
            <a:r>
              <a:rPr lang="en-US" sz="2600" baseline="-25000" dirty="0">
                <a:solidFill>
                  <a:srgbClr val="FFFFFF"/>
                </a:solidFill>
                <a:latin typeface="Times New Roman" pitchFamily="18" charset="0"/>
              </a:rPr>
              <a:t>1</a:t>
            </a:r>
            <a:r>
              <a:rPr lang="en-US" sz="2600" dirty="0">
                <a:solidFill>
                  <a:srgbClr val="FFFFFF"/>
                </a:solidFill>
                <a:latin typeface="Times New Roman" pitchFamily="18" charset="0"/>
              </a:rPr>
              <a:t> and W</a:t>
            </a:r>
            <a:r>
              <a:rPr lang="en-US" sz="2600" baseline="-25000" dirty="0">
                <a:solidFill>
                  <a:srgbClr val="FFFFFF"/>
                </a:solidFill>
                <a:latin typeface="Times New Roman" pitchFamily="18" charset="0"/>
              </a:rPr>
              <a:t>2</a:t>
            </a:r>
            <a:r>
              <a:rPr lang="en-US" sz="2600" i="1" dirty="0">
                <a:solidFill>
                  <a:srgbClr val="FFFFFF"/>
                </a:solidFill>
                <a:latin typeface="Times New Roman" pitchFamily="18" charset="0"/>
              </a:rPr>
              <a:t> </a:t>
            </a:r>
            <a:r>
              <a:rPr lang="en-US" sz="2600" dirty="0">
                <a:solidFill>
                  <a:srgbClr val="FFFFFF"/>
                </a:solidFill>
                <a:latin typeface="Times New Roman" pitchFamily="18" charset="0"/>
              </a:rPr>
              <a:t>are connected together, then the probability of this combined situation results from the product (W</a:t>
            </a:r>
            <a:r>
              <a:rPr lang="en-US" sz="2600" baseline="-25000" dirty="0">
                <a:solidFill>
                  <a:srgbClr val="FFFFFF"/>
                </a:solidFill>
                <a:latin typeface="Times New Roman" pitchFamily="18" charset="0"/>
              </a:rPr>
              <a:t>1 </a:t>
            </a:r>
            <a:r>
              <a:rPr lang="en-US" sz="2600" dirty="0">
                <a:solidFill>
                  <a:srgbClr val="FFFFFF"/>
                </a:solidFill>
                <a:latin typeface="Times New Roman" pitchFamily="18" charset="0"/>
              </a:rPr>
              <a:t>x </a:t>
            </a:r>
            <a:r>
              <a:rPr lang="en-US" sz="2600" i="1" dirty="0">
                <a:solidFill>
                  <a:srgbClr val="FFFFFF"/>
                </a:solidFill>
                <a:latin typeface="Times New Roman" pitchFamily="18" charset="0"/>
              </a:rPr>
              <a:t>W</a:t>
            </a:r>
            <a:r>
              <a:rPr lang="en-US" sz="2600" baseline="-25000" dirty="0">
                <a:solidFill>
                  <a:srgbClr val="FFFFFF"/>
                </a:solidFill>
                <a:latin typeface="Times New Roman" pitchFamily="18" charset="0"/>
              </a:rPr>
              <a:t>2</a:t>
            </a:r>
            <a:r>
              <a:rPr lang="en-US" sz="2600" i="1" dirty="0">
                <a:solidFill>
                  <a:srgbClr val="FFFFFF"/>
                </a:solidFill>
                <a:latin typeface="Times New Roman" pitchFamily="18" charset="0"/>
              </a:rPr>
              <a:t>). </a:t>
            </a:r>
            <a:r>
              <a:rPr lang="en-US" sz="2600" dirty="0">
                <a:solidFill>
                  <a:srgbClr val="FFFFFF"/>
                </a:solidFill>
                <a:latin typeface="Times New Roman" pitchFamily="18" charset="0"/>
              </a:rPr>
              <a:t>S=f(W)=S</a:t>
            </a:r>
            <a:r>
              <a:rPr lang="en-US" sz="2600" baseline="-25000" dirty="0">
                <a:solidFill>
                  <a:srgbClr val="FFFFFF"/>
                </a:solidFill>
                <a:latin typeface="Times New Roman" pitchFamily="18" charset="0"/>
              </a:rPr>
              <a:t>1</a:t>
            </a:r>
            <a:r>
              <a:rPr lang="en-US" sz="2600" dirty="0">
                <a:solidFill>
                  <a:srgbClr val="FFFFFF"/>
                </a:solidFill>
                <a:latin typeface="Times New Roman" pitchFamily="18" charset="0"/>
              </a:rPr>
              <a:t>+S</a:t>
            </a:r>
            <a:r>
              <a:rPr lang="en-US" sz="2600" baseline="-25000" dirty="0">
                <a:solidFill>
                  <a:srgbClr val="FFFFFF"/>
                </a:solidFill>
                <a:latin typeface="Times New Roman" pitchFamily="18" charset="0"/>
              </a:rPr>
              <a:t>2</a:t>
            </a:r>
            <a:r>
              <a:rPr lang="en-US" sz="2600" dirty="0">
                <a:solidFill>
                  <a:srgbClr val="FFFFFF"/>
                </a:solidFill>
                <a:latin typeface="Times New Roman" pitchFamily="18" charset="0"/>
              </a:rPr>
              <a:t>=f(W</a:t>
            </a:r>
            <a:r>
              <a:rPr lang="en-US" sz="2600" baseline="-25000" dirty="0">
                <a:solidFill>
                  <a:srgbClr val="FFFFFF"/>
                </a:solidFill>
                <a:latin typeface="Times New Roman" pitchFamily="18" charset="0"/>
              </a:rPr>
              <a:t>1</a:t>
            </a:r>
            <a:r>
              <a:rPr lang="en-US" sz="2600" dirty="0">
                <a:solidFill>
                  <a:srgbClr val="FFFFFF"/>
                </a:solidFill>
                <a:latin typeface="Times New Roman" pitchFamily="18" charset="0"/>
              </a:rPr>
              <a:t>)+f(W</a:t>
            </a:r>
            <a:r>
              <a:rPr lang="en-US" sz="2600" baseline="-25000" dirty="0">
                <a:solidFill>
                  <a:srgbClr val="FFFFFF"/>
                </a:solidFill>
                <a:latin typeface="Times New Roman" pitchFamily="18" charset="0"/>
              </a:rPr>
              <a:t>2</a:t>
            </a:r>
            <a:r>
              <a:rPr lang="en-US" sz="2600" dirty="0">
                <a:solidFill>
                  <a:srgbClr val="FFFFFF"/>
                </a:solidFill>
                <a:latin typeface="Times New Roman" pitchFamily="18" charset="0"/>
              </a:rPr>
              <a:t>)=f(W</a:t>
            </a:r>
            <a:r>
              <a:rPr lang="en-US" sz="2600" baseline="-25000" dirty="0">
                <a:solidFill>
                  <a:srgbClr val="FFFFFF"/>
                </a:solidFill>
                <a:latin typeface="Times New Roman" pitchFamily="18" charset="0"/>
              </a:rPr>
              <a:t>1 </a:t>
            </a:r>
            <a:r>
              <a:rPr lang="en-US" sz="2600" dirty="0">
                <a:solidFill>
                  <a:srgbClr val="FFFFFF"/>
                </a:solidFill>
                <a:latin typeface="Times New Roman" pitchFamily="18" charset="0"/>
              </a:rPr>
              <a:t>x W</a:t>
            </a:r>
            <a:r>
              <a:rPr lang="en-US" sz="2600" baseline="-25000" dirty="0">
                <a:solidFill>
                  <a:srgbClr val="FFFFFF"/>
                </a:solidFill>
                <a:latin typeface="Times New Roman" pitchFamily="18" charset="0"/>
              </a:rPr>
              <a:t>2</a:t>
            </a:r>
            <a:r>
              <a:rPr lang="en-US" sz="2600" dirty="0">
                <a:solidFill>
                  <a:srgbClr val="FFFFFF"/>
                </a:solidFill>
                <a:latin typeface="Times New Roman" pitchFamily="18" charset="0"/>
              </a:rPr>
              <a:t>).</a:t>
            </a:r>
          </a:p>
          <a:p>
            <a:pPr>
              <a:defRPr/>
            </a:pPr>
            <a:endParaRPr lang="en-US" sz="2800" dirty="0">
              <a:solidFill>
                <a:srgbClr val="FFFFFF"/>
              </a:solidFill>
              <a:latin typeface="Times New Roman" pitchFamily="18" charset="0"/>
            </a:endParaRPr>
          </a:p>
          <a:p>
            <a:pPr>
              <a:defRPr/>
            </a:pPr>
            <a:r>
              <a:rPr lang="en-US" sz="2800" dirty="0">
                <a:solidFill>
                  <a:srgbClr val="FFFFFF"/>
                </a:solidFill>
                <a:latin typeface="Times New Roman" pitchFamily="18" charset="0"/>
              </a:rPr>
              <a:t>This demand is met by the logarithmic function:</a:t>
            </a:r>
          </a:p>
          <a:p>
            <a:pPr>
              <a:defRPr/>
            </a:pPr>
            <a:r>
              <a:rPr lang="en-US" sz="2800" dirty="0" err="1">
                <a:solidFill>
                  <a:srgbClr val="FFFFFF"/>
                </a:solidFill>
                <a:latin typeface="Times New Roman" pitchFamily="18" charset="0"/>
              </a:rPr>
              <a:t>lnA+lnB</a:t>
            </a:r>
            <a:r>
              <a:rPr lang="en-US" sz="2800" dirty="0">
                <a:solidFill>
                  <a:srgbClr val="FFFFFF"/>
                </a:solidFill>
                <a:latin typeface="Times New Roman" pitchFamily="18" charset="0"/>
              </a:rPr>
              <a:t>=</a:t>
            </a:r>
            <a:r>
              <a:rPr lang="en-US" sz="2800" dirty="0" err="1">
                <a:solidFill>
                  <a:srgbClr val="FFFFFF"/>
                </a:solidFill>
                <a:latin typeface="Times New Roman" pitchFamily="18" charset="0"/>
              </a:rPr>
              <a:t>ln</a:t>
            </a:r>
            <a:r>
              <a:rPr lang="en-US" sz="2800" dirty="0">
                <a:solidFill>
                  <a:srgbClr val="FFFFFF"/>
                </a:solidFill>
                <a:latin typeface="Times New Roman" pitchFamily="18" charset="0"/>
              </a:rPr>
              <a:t>(</a:t>
            </a:r>
            <a:r>
              <a:rPr lang="en-US" sz="2800" dirty="0" err="1">
                <a:solidFill>
                  <a:srgbClr val="FFFFFF"/>
                </a:solidFill>
                <a:latin typeface="Times New Roman" pitchFamily="18" charset="0"/>
              </a:rPr>
              <a:t>AxB</a:t>
            </a:r>
            <a:r>
              <a:rPr lang="en-US" sz="2800" dirty="0">
                <a:solidFill>
                  <a:srgbClr val="FFFFFF"/>
                </a:solidFill>
                <a:latin typeface="Times New Roman" pitchFamily="18" charset="0"/>
              </a:rPr>
              <a:t>). </a:t>
            </a:r>
            <a:endParaRPr lang="en-US" sz="2800" dirty="0">
              <a:solidFill>
                <a:srgbClr val="FFFFFF"/>
              </a:solidFill>
              <a:latin typeface="Times New Roman" pitchFamily="18" charset="0"/>
            </a:endParaRPr>
          </a:p>
          <a:p>
            <a:pPr>
              <a:defRPr/>
            </a:pPr>
            <a:r>
              <a:rPr lang="en-US" sz="2800" dirty="0">
                <a:solidFill>
                  <a:srgbClr val="FFFFFF"/>
                </a:solidFill>
                <a:latin typeface="Times New Roman" pitchFamily="18" charset="0"/>
              </a:rPr>
              <a:t>Hence </a:t>
            </a:r>
            <a:r>
              <a:rPr lang="en-US" sz="2800" dirty="0">
                <a:solidFill>
                  <a:srgbClr val="FFFFFF"/>
                </a:solidFill>
                <a:latin typeface="Times New Roman" pitchFamily="18" charset="0"/>
              </a:rPr>
              <a:t>entropy is proportional to logarithm of </a:t>
            </a:r>
            <a:r>
              <a:rPr lang="en-US" sz="2800" i="1" dirty="0">
                <a:solidFill>
                  <a:srgbClr val="FFFFFF"/>
                </a:solidFill>
                <a:latin typeface="Times New Roman" pitchFamily="18" charset="0"/>
              </a:rPr>
              <a:t>W: </a:t>
            </a:r>
            <a:endParaRPr lang="en-US" sz="2800" i="1" dirty="0">
              <a:solidFill>
                <a:srgbClr val="FFFFFF"/>
              </a:solidFill>
              <a:latin typeface="Times New Roman" pitchFamily="18" charset="0"/>
            </a:endParaRPr>
          </a:p>
          <a:p>
            <a:pPr>
              <a:defRPr/>
            </a:pPr>
            <a:r>
              <a:rPr lang="en-US" sz="2800" i="1" dirty="0">
                <a:solidFill>
                  <a:srgbClr val="FFFFFF"/>
                </a:solidFill>
                <a:latin typeface="Times New Roman" pitchFamily="18" charset="0"/>
              </a:rPr>
              <a:t> </a:t>
            </a:r>
            <a:r>
              <a:rPr lang="en-GB" sz="2800" dirty="0">
                <a:solidFill>
                  <a:srgbClr val="010199"/>
                </a:solidFill>
                <a:latin typeface="Times New Roman" pitchFamily="18" charset="0"/>
              </a:rPr>
              <a:t>S=k </a:t>
            </a:r>
            <a:r>
              <a:rPr lang="en-GB" sz="2800" dirty="0" err="1">
                <a:solidFill>
                  <a:srgbClr val="010199"/>
                </a:solidFill>
                <a:latin typeface="Times New Roman" pitchFamily="18" charset="0"/>
              </a:rPr>
              <a:t>lnW</a:t>
            </a:r>
            <a:r>
              <a:rPr lang="en-GB" sz="2800" dirty="0">
                <a:solidFill>
                  <a:srgbClr val="010199"/>
                </a:solidFill>
                <a:latin typeface="Times New Roman" pitchFamily="18" charset="0"/>
              </a:rPr>
              <a:t> </a:t>
            </a:r>
            <a:r>
              <a:rPr lang="en-US" sz="2800" dirty="0">
                <a:solidFill>
                  <a:srgbClr val="FFFFFF"/>
                </a:solidFill>
                <a:latin typeface="Times New Roman" pitchFamily="18" charset="0"/>
              </a:rPr>
              <a:t>This is the </a:t>
            </a:r>
            <a:r>
              <a:rPr lang="en-US" sz="2800" dirty="0">
                <a:solidFill>
                  <a:srgbClr val="3399FF"/>
                </a:solidFill>
                <a:effectLst>
                  <a:outerShdw blurRad="38100" dist="38100" dir="2700000" algn="tl">
                    <a:srgbClr val="FFFFFF"/>
                  </a:outerShdw>
                </a:effectLst>
                <a:latin typeface="Times New Roman" pitchFamily="18" charset="0"/>
              </a:rPr>
              <a:t>Boltzmann equation of entropy</a:t>
            </a:r>
            <a:r>
              <a:rPr lang="en-US" sz="2800" dirty="0">
                <a:solidFill>
                  <a:srgbClr val="FFFFFF"/>
                </a:solidFill>
                <a:latin typeface="Times New Roman" pitchFamily="18" charset="0"/>
              </a:rPr>
              <a:t>. </a:t>
            </a:r>
          </a:p>
          <a:p>
            <a:pPr indent="355600">
              <a:defRPr/>
            </a:pPr>
            <a:endParaRPr lang="en-US" dirty="0">
              <a:solidFill>
                <a:srgbClr val="FFFFFF"/>
              </a:solidFill>
              <a:latin typeface="Times New Roman" pitchFamily="18" charset="0"/>
            </a:endParaRPr>
          </a:p>
          <a:p>
            <a:pPr indent="355600">
              <a:defRPr/>
            </a:pPr>
            <a:r>
              <a:rPr lang="en-US" sz="2800" dirty="0">
                <a:solidFill>
                  <a:srgbClr val="FFFFFF"/>
                </a:solidFill>
                <a:latin typeface="Times New Roman" pitchFamily="18" charset="0"/>
              </a:rPr>
              <a:t>Boltzmann's </a:t>
            </a:r>
            <a:r>
              <a:rPr lang="en-US" sz="2800" dirty="0">
                <a:solidFill>
                  <a:srgbClr val="FFFFFF"/>
                </a:solidFill>
                <a:latin typeface="Times New Roman" pitchFamily="18" charset="0"/>
              </a:rPr>
              <a:t>constant k was defined as a universal constant later by Max Planck. It must have the same unit of measure as entropy.</a:t>
            </a:r>
            <a:r>
              <a:rPr lang="bg-BG" sz="2800" dirty="0">
                <a:solidFill>
                  <a:srgbClr val="FFFFFF"/>
                </a:solidFill>
                <a:latin typeface="Times New Roman" pitchFamily="18" charset="0"/>
              </a:rPr>
              <a:t> </a:t>
            </a:r>
          </a:p>
        </p:txBody>
      </p:sp>
      <p:sp>
        <p:nvSpPr>
          <p:cNvPr id="3" name="TextBox 2"/>
          <p:cNvSpPr txBox="1">
            <a:spLocks noRot="1" noChangeAspect="1" noMove="1" noResize="1" noEditPoints="1" noAdjustHandles="1" noChangeArrowheads="1" noChangeShapeType="1" noTextEdit="1"/>
          </p:cNvSpPr>
          <p:nvPr/>
        </p:nvSpPr>
        <p:spPr>
          <a:xfrm>
            <a:off x="2097085" y="5816858"/>
            <a:ext cx="1944216" cy="781368"/>
          </a:xfrm>
          <a:prstGeom prst="rect">
            <a:avLst/>
          </a:prstGeom>
          <a:blipFill rotWithShape="1">
            <a:blip r:embed="rId2"/>
            <a:stretch>
              <a:fillRect b="-2344"/>
            </a:stretch>
          </a:blipFill>
        </p:spPr>
        <p:txBody>
          <a:bodyPr/>
          <a:lstStyle/>
          <a:p>
            <a:pPr>
              <a:defRPr/>
            </a:pPr>
            <a:r>
              <a:rPr lang="bg-BG">
                <a:noFill/>
              </a:rPr>
              <a:t> </a:t>
            </a:r>
          </a:p>
        </p:txBody>
      </p:sp>
      <p:sp>
        <p:nvSpPr>
          <p:cNvPr id="26630" name="TextBox 3"/>
          <p:cNvSpPr txBox="1">
            <a:spLocks noChangeArrowheads="1"/>
          </p:cNvSpPr>
          <p:nvPr/>
        </p:nvSpPr>
        <p:spPr bwMode="auto">
          <a:xfrm>
            <a:off x="4552950" y="5976938"/>
            <a:ext cx="4591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400">
                <a:solidFill>
                  <a:srgbClr val="FFFFFF"/>
                </a:solidFill>
              </a:rPr>
              <a:t>k=</a:t>
            </a:r>
            <a:r>
              <a:rPr lang="bg-BG" altLang="bg-BG" sz="2400">
                <a:solidFill>
                  <a:srgbClr val="FFFFFF"/>
                </a:solidFill>
              </a:rPr>
              <a:t> 1.3806488(13)×10</a:t>
            </a:r>
            <a:r>
              <a:rPr lang="bg-BG" altLang="bg-BG" sz="2400" baseline="30000">
                <a:solidFill>
                  <a:srgbClr val="FFFFFF"/>
                </a:solidFill>
              </a:rPr>
              <a:t>−23</a:t>
            </a:r>
            <a:r>
              <a:rPr lang="en-US" altLang="bg-BG" sz="2400" baseline="30000">
                <a:solidFill>
                  <a:srgbClr val="FFFFFF"/>
                </a:solidFill>
              </a:rPr>
              <a:t> </a:t>
            </a:r>
            <a:r>
              <a:rPr lang="en-US" altLang="bg-BG" sz="2400">
                <a:solidFill>
                  <a:srgbClr val="FFFFFF"/>
                </a:solidFill>
              </a:rPr>
              <a:t>J/K</a:t>
            </a:r>
            <a:endParaRPr lang="bg-BG" altLang="bg-BG" sz="2400">
              <a:solidFill>
                <a:srgbClr val="FFFFFF"/>
              </a:solidFill>
            </a:endParaRPr>
          </a:p>
        </p:txBody>
      </p:sp>
    </p:spTree>
    <p:extLst>
      <p:ext uri="{BB962C8B-B14F-4D97-AF65-F5344CB8AC3E}">
        <p14:creationId xmlns:p14="http://schemas.microsoft.com/office/powerpoint/2010/main" val="4152965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body" idx="1"/>
          </p:nvPr>
        </p:nvSpPr>
        <p:spPr>
          <a:xfrm>
            <a:off x="179388" y="333375"/>
            <a:ext cx="8964612" cy="6264275"/>
          </a:xfrm>
        </p:spPr>
        <p:txBody>
          <a:bodyPr/>
          <a:lstStyle/>
          <a:p>
            <a:pPr eaLnBrk="1" hangingPunct="1">
              <a:lnSpc>
                <a:spcPct val="95000"/>
              </a:lnSpc>
              <a:buFont typeface="Wingdings" pitchFamily="2" charset="2"/>
              <a:buNone/>
              <a:defRPr/>
            </a:pPr>
            <a:r>
              <a:rPr lang="en-US" smtClean="0"/>
              <a:t>  </a:t>
            </a:r>
            <a:endParaRPr lang="bg-BG" sz="2800" smtClean="0">
              <a:latin typeface="Times New Roman" pitchFamily="18" charset="0"/>
            </a:endParaRPr>
          </a:p>
        </p:txBody>
      </p:sp>
      <p:sp>
        <p:nvSpPr>
          <p:cNvPr id="27651" name="Text Box 3"/>
          <p:cNvSpPr txBox="1">
            <a:spLocks noChangeArrowheads="1"/>
          </p:cNvSpPr>
          <p:nvPr/>
        </p:nvSpPr>
        <p:spPr bwMode="auto">
          <a:xfrm>
            <a:off x="179388" y="0"/>
            <a:ext cx="9072562" cy="69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b="1" dirty="0" smtClean="0">
                <a:solidFill>
                  <a:srgbClr val="FFFFFF"/>
                </a:solidFill>
                <a:latin typeface="Times New Roman" pitchFamily="18" charset="0"/>
              </a:rPr>
              <a:t>Information and Entropy</a:t>
            </a:r>
            <a:endParaRPr lang="en-US" sz="2800" dirty="0" smtClean="0">
              <a:solidFill>
                <a:srgbClr val="FFFFFF"/>
              </a:solidFill>
              <a:latin typeface="Times New Roman" pitchFamily="18" charset="0"/>
            </a:endParaRPr>
          </a:p>
          <a:p>
            <a:pPr eaLnBrk="1" hangingPunct="1">
              <a:spcBef>
                <a:spcPts val="600"/>
              </a:spcBef>
              <a:spcAft>
                <a:spcPts val="600"/>
              </a:spcAft>
              <a:defRPr/>
            </a:pPr>
            <a:r>
              <a:rPr lang="en-US" sz="2800" dirty="0" smtClean="0">
                <a:solidFill>
                  <a:srgbClr val="FFFFFF"/>
                </a:solidFill>
                <a:latin typeface="Times New Roman" pitchFamily="18" charset="0"/>
              </a:rPr>
              <a:t>Shannon </a:t>
            </a:r>
            <a:r>
              <a:rPr lang="en-US" sz="2400" dirty="0" smtClean="0">
                <a:solidFill>
                  <a:srgbClr val="FFFFFF"/>
                </a:solidFill>
                <a:latin typeface="Times New Roman" pitchFamily="18" charset="0"/>
              </a:rPr>
              <a:t>[Claude Elwood (1916 -2001), an American mathematician, known as "The father of Information Theory“</a:t>
            </a:r>
            <a:r>
              <a:rPr lang="en-US" sz="2800" dirty="0" smtClean="0">
                <a:solidFill>
                  <a:srgbClr val="FFFFFF"/>
                </a:solidFill>
                <a:latin typeface="Times New Roman" pitchFamily="18" charset="0"/>
              </a:rPr>
              <a:t>]</a:t>
            </a:r>
            <a:r>
              <a:rPr lang="en-US" sz="2800" dirty="0" smtClean="0">
                <a:solidFill>
                  <a:srgbClr val="FFFFFF"/>
                </a:solidFill>
              </a:rPr>
              <a:t> </a:t>
            </a:r>
            <a:r>
              <a:rPr lang="en-US" sz="2600" dirty="0" smtClean="0">
                <a:solidFill>
                  <a:srgbClr val="FFFFFF"/>
                </a:solidFill>
                <a:latin typeface="Times New Roman" pitchFamily="18" charset="0"/>
              </a:rPr>
              <a:t>introduced a parameter into information theory which was  related to S and was named </a:t>
            </a:r>
            <a:r>
              <a:rPr lang="en-US" sz="2600" i="1" dirty="0" smtClean="0">
                <a:solidFill>
                  <a:srgbClr val="FF0000"/>
                </a:solidFill>
                <a:latin typeface="Times New Roman" pitchFamily="18" charset="0"/>
              </a:rPr>
              <a:t>information</a:t>
            </a:r>
            <a:r>
              <a:rPr lang="en-US" sz="2600" i="1" dirty="0" smtClean="0">
                <a:solidFill>
                  <a:srgbClr val="FFFFFF"/>
                </a:solidFill>
                <a:latin typeface="Times New Roman" pitchFamily="18" charset="0"/>
              </a:rPr>
              <a:t>. </a:t>
            </a:r>
            <a:r>
              <a:rPr lang="en-US" sz="2600" dirty="0" smtClean="0">
                <a:solidFill>
                  <a:srgbClr val="FFFF00"/>
                </a:solidFill>
                <a:latin typeface="Times New Roman" pitchFamily="18" charset="0"/>
              </a:rPr>
              <a:t>The information of a message depends on the effort required to guess it by a highly set system of questions.</a:t>
            </a:r>
          </a:p>
          <a:p>
            <a:pPr marL="457200" indent="-457200" eaLnBrk="1" hangingPunct="1">
              <a:spcBef>
                <a:spcPts val="1200"/>
              </a:spcBef>
              <a:spcAft>
                <a:spcPts val="600"/>
              </a:spcAft>
              <a:buFont typeface="Arial" pitchFamily="34" charset="0"/>
              <a:buChar char="•"/>
              <a:defRPr/>
            </a:pPr>
            <a:r>
              <a:rPr lang="en-US" sz="2600" dirty="0" smtClean="0">
                <a:solidFill>
                  <a:srgbClr val="FFFFFF"/>
                </a:solidFill>
                <a:latin typeface="Times New Roman" pitchFamily="18" charset="0"/>
              </a:rPr>
              <a:t>Not difficult to guess the result of the toss of a coin, since there are only two possibilities of equal probability. </a:t>
            </a:r>
          </a:p>
          <a:p>
            <a:pPr marL="457200" indent="-457200" eaLnBrk="1" hangingPunct="1">
              <a:spcBef>
                <a:spcPts val="1200"/>
              </a:spcBef>
              <a:spcAft>
                <a:spcPts val="600"/>
              </a:spcAft>
              <a:buFont typeface="Arial" pitchFamily="34" charset="0"/>
              <a:buChar char="•"/>
              <a:defRPr/>
            </a:pPr>
            <a:r>
              <a:rPr lang="en-US" sz="2600" dirty="0" smtClean="0">
                <a:solidFill>
                  <a:srgbClr val="FFFFFF"/>
                </a:solidFill>
                <a:latin typeface="Times New Roman" pitchFamily="18" charset="0"/>
              </a:rPr>
              <a:t>To guess a certain card in a full deck of playing cards is much more difficult - a large number of yes-no questions have to be answered.</a:t>
            </a:r>
          </a:p>
          <a:p>
            <a:pPr eaLnBrk="1" hangingPunct="1">
              <a:spcBef>
                <a:spcPts val="1200"/>
              </a:spcBef>
              <a:spcAft>
                <a:spcPts val="600"/>
              </a:spcAft>
              <a:defRPr/>
            </a:pPr>
            <a:r>
              <a:rPr lang="en-US" sz="2600" dirty="0" smtClean="0">
                <a:solidFill>
                  <a:srgbClr val="FFFFFF"/>
                </a:solidFill>
                <a:latin typeface="Times New Roman" pitchFamily="18" charset="0"/>
              </a:rPr>
              <a:t>The information content of a playing card &gt; of a tossed coin. Should a deck consist of cards, which are all the same, and this is known, guessing will not make sense at all. </a:t>
            </a:r>
            <a:r>
              <a:rPr lang="en-US" sz="2600" dirty="0">
                <a:solidFill>
                  <a:srgbClr val="FFFFFF"/>
                </a:solidFill>
                <a:latin typeface="Times New Roman" pitchFamily="18" charset="0"/>
              </a:rPr>
              <a:t>The information content of each of these cards is zero. </a:t>
            </a:r>
            <a:endParaRPr lang="bg-BG" sz="2600" dirty="0" smtClean="0">
              <a:solidFill>
                <a:srgbClr val="FFFFFF"/>
              </a:solidFill>
              <a:latin typeface="Times New Roman" pitchFamily="18" charset="0"/>
            </a:endParaRPr>
          </a:p>
        </p:txBody>
      </p:sp>
    </p:spTree>
    <p:extLst>
      <p:ext uri="{BB962C8B-B14F-4D97-AF65-F5344CB8AC3E}">
        <p14:creationId xmlns:p14="http://schemas.microsoft.com/office/powerpoint/2010/main" val="4171352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179388" y="114300"/>
            <a:ext cx="8713092" cy="667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u="sng" dirty="0" smtClean="0">
                <a:solidFill>
                  <a:srgbClr val="FFFF00"/>
                </a:solidFill>
                <a:latin typeface="Times New Roman" pitchFamily="18" charset="0"/>
              </a:rPr>
              <a:t>Def.</a:t>
            </a:r>
            <a:r>
              <a:rPr lang="en-US" sz="2800" dirty="0" smtClean="0">
                <a:solidFill>
                  <a:srgbClr val="FFFFFF"/>
                </a:solidFill>
                <a:latin typeface="Times New Roman" pitchFamily="18" charset="0"/>
              </a:rPr>
              <a:t> </a:t>
            </a:r>
            <a:r>
              <a:rPr lang="en-US" sz="2800" dirty="0" smtClean="0">
                <a:solidFill>
                  <a:srgbClr val="FFC000"/>
                </a:solidFill>
                <a:latin typeface="Times New Roman" pitchFamily="18" charset="0"/>
              </a:rPr>
              <a:t>The probability by which possibilities are turned into reality seems to become a measure of information. </a:t>
            </a:r>
          </a:p>
          <a:p>
            <a:pPr indent="355600" eaLnBrk="1" hangingPunct="1">
              <a:defRPr/>
            </a:pPr>
            <a:r>
              <a:rPr lang="en-US" sz="2800" dirty="0" smtClean="0">
                <a:solidFill>
                  <a:srgbClr val="FFFFFF"/>
                </a:solidFill>
                <a:latin typeface="Times New Roman" pitchFamily="18" charset="0"/>
              </a:rPr>
              <a:t>In information theory the mathematical term </a:t>
            </a:r>
            <a:r>
              <a:rPr lang="en-US" sz="2800" b="1" dirty="0" smtClean="0">
                <a:solidFill>
                  <a:srgbClr val="FFFF00"/>
                </a:solidFill>
                <a:latin typeface="Times New Roman" pitchFamily="18" charset="0"/>
              </a:rPr>
              <a:t>probability</a:t>
            </a:r>
            <a:r>
              <a:rPr lang="en-US" sz="2800" dirty="0" smtClean="0">
                <a:solidFill>
                  <a:srgbClr val="FFFF00"/>
                </a:solidFill>
                <a:latin typeface="Times New Roman" pitchFamily="18" charset="0"/>
              </a:rPr>
              <a:t> </a:t>
            </a:r>
            <a:r>
              <a:rPr lang="en-US" sz="2800" dirty="0" smtClean="0">
                <a:solidFill>
                  <a:srgbClr val="FFFFFF"/>
                </a:solidFill>
                <a:latin typeface="Times New Roman" pitchFamily="18" charset="0"/>
              </a:rPr>
              <a:t>(P) is used, which is defined as follows: </a:t>
            </a:r>
          </a:p>
          <a:p>
            <a:pPr eaLnBrk="1" hangingPunct="1">
              <a:defRPr/>
            </a:pPr>
            <a:endParaRPr lang="en-US" sz="2800" dirty="0" smtClean="0">
              <a:solidFill>
                <a:srgbClr val="FFFFFF"/>
              </a:solidFill>
              <a:latin typeface="Times New Roman" pitchFamily="18" charset="0"/>
            </a:endParaRPr>
          </a:p>
          <a:p>
            <a:pPr eaLnBrk="1" hangingPunct="1">
              <a:defRPr/>
            </a:pPr>
            <a:endParaRPr lang="en-US" sz="2800" dirty="0" smtClean="0">
              <a:solidFill>
                <a:srgbClr val="FFFFFF"/>
              </a:solidFill>
              <a:latin typeface="Times New Roman" pitchFamily="18" charset="0"/>
            </a:endParaRPr>
          </a:p>
          <a:p>
            <a:pPr eaLnBrk="1" hangingPunct="1">
              <a:defRPr/>
            </a:pPr>
            <a:endParaRPr lang="en-US" sz="2600" dirty="0" smtClean="0">
              <a:solidFill>
                <a:srgbClr val="FFFFFF"/>
              </a:solidFill>
              <a:latin typeface="Times New Roman" pitchFamily="18" charset="0"/>
            </a:endParaRPr>
          </a:p>
          <a:p>
            <a:pPr indent="355600" eaLnBrk="1" hangingPunct="1">
              <a:defRPr/>
            </a:pPr>
            <a:r>
              <a:rPr lang="en-US" sz="2600" dirty="0" smtClean="0">
                <a:solidFill>
                  <a:srgbClr val="FFFFFF"/>
                </a:solidFill>
                <a:latin typeface="Times New Roman" pitchFamily="18" charset="0"/>
              </a:rPr>
              <a:t>On average, coins tossed a hundred times will land with heads up in 50 instances. Hence, the probability of heads facing is ½. On the other hand, the probability of throwing a "six" with some dice is only P = 1/6, whereas the probability of throwing one of the three even numbers would be higher: </a:t>
            </a:r>
            <a:r>
              <a:rPr lang="en-US" sz="2600" i="1" dirty="0" smtClean="0">
                <a:solidFill>
                  <a:srgbClr val="FFFFFF"/>
                </a:solidFill>
                <a:latin typeface="Times New Roman" pitchFamily="18" charset="0"/>
              </a:rPr>
              <a:t>P = </a:t>
            </a:r>
            <a:r>
              <a:rPr lang="en-US" sz="2600" dirty="0" smtClean="0">
                <a:solidFill>
                  <a:srgbClr val="FFFFFF"/>
                </a:solidFill>
                <a:latin typeface="Times New Roman" pitchFamily="18" charset="0"/>
              </a:rPr>
              <a:t>3/6 = 1/2. Whereas the thermodynamic probability (W) is always larger than 1, the value of the mathematical probability lies between 0 and 1 (0 &lt; </a:t>
            </a:r>
            <a:r>
              <a:rPr lang="en-US" sz="2600" i="1" dirty="0" smtClean="0">
                <a:solidFill>
                  <a:srgbClr val="FFFFFF"/>
                </a:solidFill>
                <a:latin typeface="Times New Roman" pitchFamily="18" charset="0"/>
              </a:rPr>
              <a:t>P &lt; </a:t>
            </a:r>
            <a:r>
              <a:rPr lang="en-US" sz="2600" dirty="0" smtClean="0">
                <a:solidFill>
                  <a:srgbClr val="FFFFFF"/>
                </a:solidFill>
                <a:latin typeface="Times New Roman" pitchFamily="18" charset="0"/>
              </a:rPr>
              <a:t>1). </a:t>
            </a:r>
            <a:r>
              <a:rPr lang="en-US" sz="2600" i="1" dirty="0" smtClean="0">
                <a:solidFill>
                  <a:srgbClr val="FFFFFF"/>
                </a:solidFill>
                <a:latin typeface="Times New Roman" pitchFamily="18" charset="0"/>
              </a:rPr>
              <a:t>P </a:t>
            </a:r>
            <a:r>
              <a:rPr lang="en-US" sz="2600" dirty="0" smtClean="0">
                <a:solidFill>
                  <a:srgbClr val="FFFFFF"/>
                </a:solidFill>
                <a:latin typeface="Times New Roman" pitchFamily="18" charset="0"/>
              </a:rPr>
              <a:t>= 0 means </a:t>
            </a:r>
            <a:r>
              <a:rPr lang="en-US" sz="2600" i="1" dirty="0" smtClean="0">
                <a:solidFill>
                  <a:srgbClr val="FF00FF"/>
                </a:solidFill>
                <a:latin typeface="Times New Roman" pitchFamily="18" charset="0"/>
              </a:rPr>
              <a:t>impossibility</a:t>
            </a:r>
            <a:r>
              <a:rPr lang="en-US" sz="2600" dirty="0" smtClean="0">
                <a:solidFill>
                  <a:srgbClr val="FFFFFF"/>
                </a:solidFill>
                <a:latin typeface="Times New Roman" pitchFamily="18" charset="0"/>
              </a:rPr>
              <a:t>, while P = 1 expresses </a:t>
            </a:r>
            <a:r>
              <a:rPr lang="en-US" sz="2600" i="1" dirty="0" smtClean="0">
                <a:solidFill>
                  <a:srgbClr val="FF00FF"/>
                </a:solidFill>
                <a:latin typeface="Times New Roman" pitchFamily="18" charset="0"/>
              </a:rPr>
              <a:t>absolute certainty</a:t>
            </a:r>
            <a:r>
              <a:rPr lang="en-US" sz="2600" dirty="0" smtClean="0">
                <a:solidFill>
                  <a:srgbClr val="FFFFFF"/>
                </a:solidFill>
                <a:latin typeface="Times New Roman" pitchFamily="18" charset="0"/>
              </a:rPr>
              <a:t>.</a:t>
            </a:r>
            <a:endParaRPr lang="bg-BG" sz="2600" dirty="0" smtClean="0">
              <a:solidFill>
                <a:srgbClr val="FFFFFF"/>
              </a:solidFill>
              <a:latin typeface="Times New Roman" pitchFamily="18" charset="0"/>
            </a:endParaRPr>
          </a:p>
        </p:txBody>
      </p:sp>
      <p:sp>
        <p:nvSpPr>
          <p:cNvPr id="28675" name="Rectangle 5"/>
          <p:cNvSpPr>
            <a:spLocks noChangeArrowheads="1"/>
          </p:cNvSpPr>
          <p:nvPr/>
        </p:nvSpPr>
        <p:spPr bwMode="auto">
          <a:xfrm>
            <a:off x="468313" y="155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aphicFrame>
        <p:nvGraphicFramePr>
          <p:cNvPr id="28676" name="Object 7"/>
          <p:cNvGraphicFramePr>
            <a:graphicFrameLocks noGrp="1" noChangeAspect="1"/>
          </p:cNvGraphicFramePr>
          <p:nvPr>
            <p:ph/>
            <p:extLst>
              <p:ext uri="{D42A27DB-BD31-4B8C-83A1-F6EECF244321}">
                <p14:modId xmlns:p14="http://schemas.microsoft.com/office/powerpoint/2010/main" val="1000953469"/>
              </p:ext>
            </p:extLst>
          </p:nvPr>
        </p:nvGraphicFramePr>
        <p:xfrm>
          <a:off x="2487265" y="2132856"/>
          <a:ext cx="4097337" cy="714375"/>
        </p:xfrm>
        <a:graphic>
          <a:graphicData uri="http://schemas.openxmlformats.org/presentationml/2006/ole">
            <mc:AlternateContent xmlns:mc="http://schemas.openxmlformats.org/markup-compatibility/2006">
              <mc:Choice xmlns:v="urn:schemas-microsoft-com:vml" Requires="v">
                <p:oleObj spid="_x0000_s34819" name="Equation" r:id="rId3" imgW="2476500" imgH="431800" progId="Equation.3">
                  <p:embed/>
                </p:oleObj>
              </mc:Choice>
              <mc:Fallback>
                <p:oleObj name="Equation" r:id="rId3" imgW="24765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7265" y="2132856"/>
                        <a:ext cx="4097337" cy="7143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31325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4568</TotalTime>
  <Pages>32</Pages>
  <Words>2283</Words>
  <Application>Microsoft Office PowerPoint</Application>
  <PresentationFormat>On-screen Show (4:3)</PresentationFormat>
  <Paragraphs>92</Paragraphs>
  <Slides>19</Slides>
  <Notes>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6" baseType="lpstr">
      <vt:lpstr>Arial</vt:lpstr>
      <vt:lpstr>Wingdings</vt:lpstr>
      <vt:lpstr>Times New Roman</vt:lpstr>
      <vt:lpstr>Arial Unicode MS</vt:lpstr>
      <vt:lpstr>Orbit</vt:lpstr>
      <vt:lpstr>1_Orbit</vt:lpstr>
      <vt:lpstr>Equation</vt:lpstr>
      <vt:lpstr>ORDER AND PROBABILITY INFORMATION AND ENTROPY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228</cp:revision>
  <cp:lastPrinted>1601-01-01T00:00:00Z</cp:lastPrinted>
  <dcterms:created xsi:type="dcterms:W3CDTF">1997-09-01T16:08:20Z</dcterms:created>
  <dcterms:modified xsi:type="dcterms:W3CDTF">2016-09-15T14:26:23Z</dcterms:modified>
</cp:coreProperties>
</file>