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5" r:id="rId1"/>
  </p:sldMasterIdLst>
  <p:notesMasterIdLst>
    <p:notesMasterId r:id="rId16"/>
  </p:notesMasterIdLst>
  <p:handoutMasterIdLst>
    <p:handoutMasterId r:id="rId17"/>
  </p:handoutMasterIdLst>
  <p:sldIdLst>
    <p:sldId id="290" r:id="rId2"/>
    <p:sldId id="291" r:id="rId3"/>
    <p:sldId id="292" r:id="rId4"/>
    <p:sldId id="293" r:id="rId5"/>
    <p:sldId id="294" r:id="rId6"/>
    <p:sldId id="295" r:id="rId7"/>
    <p:sldId id="296" r:id="rId8"/>
    <p:sldId id="297" r:id="rId9"/>
    <p:sldId id="298" r:id="rId10"/>
    <p:sldId id="299" r:id="rId11"/>
    <p:sldId id="300" r:id="rId12"/>
    <p:sldId id="301" r:id="rId13"/>
    <p:sldId id="302" r:id="rId14"/>
    <p:sldId id="303" r:id="rId15"/>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FF00FF"/>
    <a:srgbClr val="660066"/>
    <a:srgbClr val="336600"/>
    <a:srgbClr val="CC0000"/>
    <a:srgbClr val="000099"/>
    <a:srgbClr val="FE9B03"/>
    <a:srgbClr val="DC00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74" autoAdjust="0"/>
    <p:restoredTop sz="93868" autoAdjust="0"/>
  </p:normalViewPr>
  <p:slideViewPr>
    <p:cSldViewPr>
      <p:cViewPr>
        <p:scale>
          <a:sx n="70" d="100"/>
          <a:sy n="70" d="100"/>
        </p:scale>
        <p:origin x="-159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5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23865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3"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2332008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grpSp>
      <p:sp>
        <p:nvSpPr>
          <p:cNvPr id="104458" name="Rectangle 10"/>
          <p:cNvSpPr>
            <a:spLocks noGrp="1" noChangeArrowheads="1"/>
          </p:cNvSpPr>
          <p:nvPr>
            <p:ph type="ctrTitle" sz="quarter"/>
          </p:nvPr>
        </p:nvSpPr>
        <p:spPr>
          <a:xfrm>
            <a:off x="685800" y="1873250"/>
            <a:ext cx="7772400" cy="1555750"/>
          </a:xfrm>
        </p:spPr>
        <p:txBody>
          <a:bodyPr/>
          <a:lstStyle>
            <a:lvl1pPr>
              <a:defRPr sz="4800"/>
            </a:lvl1pPr>
          </a:lstStyle>
          <a:p>
            <a:r>
              <a:rPr lang="bg-BG"/>
              <a:t>Click to edit Master title style</a:t>
            </a:r>
          </a:p>
        </p:txBody>
      </p:sp>
      <p:sp>
        <p:nvSpPr>
          <p:cNvPr id="10445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bg-BG"/>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bg-BG"/>
          </a:p>
        </p:txBody>
      </p:sp>
      <p:sp>
        <p:nvSpPr>
          <p:cNvPr id="13" name="Rectangle 13"/>
          <p:cNvSpPr>
            <a:spLocks noGrp="1" noChangeArrowheads="1"/>
          </p:cNvSpPr>
          <p:nvPr>
            <p:ph type="ftr" sz="quarter" idx="11"/>
          </p:nvPr>
        </p:nvSpPr>
        <p:spPr/>
        <p:txBody>
          <a:bodyPr/>
          <a:lstStyle>
            <a:lvl1pPr>
              <a:defRPr/>
            </a:lvl1pPr>
          </a:lstStyle>
          <a:p>
            <a:pPr>
              <a:defRPr/>
            </a:pPr>
            <a:endParaRPr lang="bg-BG"/>
          </a:p>
        </p:txBody>
      </p:sp>
      <p:sp>
        <p:nvSpPr>
          <p:cNvPr id="14" name="Rectangle 14"/>
          <p:cNvSpPr>
            <a:spLocks noGrp="1" noChangeArrowheads="1"/>
          </p:cNvSpPr>
          <p:nvPr>
            <p:ph type="sldNum" sz="quarter" idx="12"/>
          </p:nvPr>
        </p:nvSpPr>
        <p:spPr/>
        <p:txBody>
          <a:bodyPr/>
          <a:lstStyle>
            <a:lvl1pPr>
              <a:defRPr/>
            </a:lvl1pPr>
          </a:lstStyle>
          <a:p>
            <a:pPr>
              <a:defRPr/>
            </a:pPr>
            <a:fld id="{D6CB60F8-FD77-4733-832E-7A88ADEFD407}" type="slidenum">
              <a:rPr lang="bg-BG"/>
              <a:pPr>
                <a:defRPr/>
              </a:pPr>
              <a:t>‹#›</a:t>
            </a:fld>
            <a:endParaRPr lang="bg-BG"/>
          </a:p>
        </p:txBody>
      </p:sp>
    </p:spTree>
    <p:extLst>
      <p:ext uri="{BB962C8B-B14F-4D97-AF65-F5344CB8AC3E}">
        <p14:creationId xmlns:p14="http://schemas.microsoft.com/office/powerpoint/2010/main" val="2707639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D3DA04A1-C724-4A0A-86D9-8521F7B4533B}" type="slidenum">
              <a:rPr lang="bg-BG"/>
              <a:pPr>
                <a:defRPr/>
              </a:pPr>
              <a:t>‹#›</a:t>
            </a:fld>
            <a:endParaRPr lang="bg-BG"/>
          </a:p>
        </p:txBody>
      </p:sp>
    </p:spTree>
    <p:extLst>
      <p:ext uri="{BB962C8B-B14F-4D97-AF65-F5344CB8AC3E}">
        <p14:creationId xmlns:p14="http://schemas.microsoft.com/office/powerpoint/2010/main" val="3149586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A3486086-E264-4A29-9E49-4918CD5BEB43}" type="slidenum">
              <a:rPr lang="bg-BG"/>
              <a:pPr>
                <a:defRPr/>
              </a:pPr>
              <a:t>‹#›</a:t>
            </a:fld>
            <a:endParaRPr lang="bg-BG"/>
          </a:p>
        </p:txBody>
      </p:sp>
    </p:spTree>
    <p:extLst>
      <p:ext uri="{BB962C8B-B14F-4D97-AF65-F5344CB8AC3E}">
        <p14:creationId xmlns:p14="http://schemas.microsoft.com/office/powerpoint/2010/main" val="89970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dt" sz="half" idx="10"/>
          </p:nvPr>
        </p:nvSpPr>
        <p:spPr>
          <a:ln/>
        </p:spPr>
        <p:txBody>
          <a:bodyPr/>
          <a:lstStyle>
            <a:lvl1pPr>
              <a:defRPr/>
            </a:lvl1pPr>
          </a:lstStyle>
          <a:p>
            <a:pPr>
              <a:defRPr/>
            </a:pPr>
            <a:endParaRPr lang="bg-BG"/>
          </a:p>
        </p:txBody>
      </p:sp>
      <p:sp>
        <p:nvSpPr>
          <p:cNvPr id="7" name="Rectangle 13"/>
          <p:cNvSpPr>
            <a:spLocks noGrp="1" noChangeArrowheads="1"/>
          </p:cNvSpPr>
          <p:nvPr>
            <p:ph type="ftr" sz="quarter" idx="11"/>
          </p:nvPr>
        </p:nvSpPr>
        <p:spPr>
          <a:ln/>
        </p:spPr>
        <p:txBody>
          <a:bodyPr/>
          <a:lstStyle>
            <a:lvl1pPr>
              <a:defRPr/>
            </a:lvl1pPr>
          </a:lstStyle>
          <a:p>
            <a:pPr>
              <a:defRPr/>
            </a:pPr>
            <a:endParaRPr lang="bg-BG"/>
          </a:p>
        </p:txBody>
      </p:sp>
      <p:sp>
        <p:nvSpPr>
          <p:cNvPr id="8" name="Rectangle 14"/>
          <p:cNvSpPr>
            <a:spLocks noGrp="1" noChangeArrowheads="1"/>
          </p:cNvSpPr>
          <p:nvPr>
            <p:ph type="sldNum" sz="quarter" idx="12"/>
          </p:nvPr>
        </p:nvSpPr>
        <p:spPr>
          <a:ln/>
        </p:spPr>
        <p:txBody>
          <a:bodyPr/>
          <a:lstStyle>
            <a:lvl1pPr>
              <a:defRPr/>
            </a:lvl1pPr>
          </a:lstStyle>
          <a:p>
            <a:pPr>
              <a:defRPr/>
            </a:pPr>
            <a:fld id="{122C9D8B-32AB-4699-9FE7-E0B88E2FC080}" type="slidenum">
              <a:rPr lang="bg-BG"/>
              <a:pPr>
                <a:defRPr/>
              </a:pPr>
              <a:t>‹#›</a:t>
            </a:fld>
            <a:endParaRPr lang="bg-BG"/>
          </a:p>
        </p:txBody>
      </p:sp>
    </p:spTree>
    <p:extLst>
      <p:ext uri="{BB962C8B-B14F-4D97-AF65-F5344CB8AC3E}">
        <p14:creationId xmlns:p14="http://schemas.microsoft.com/office/powerpoint/2010/main" val="4286250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p>
        </p:txBody>
      </p:sp>
      <p:sp>
        <p:nvSpPr>
          <p:cNvPr id="4" name="Rectangle 13"/>
          <p:cNvSpPr>
            <a:spLocks noGrp="1" noChangeArrowheads="1"/>
          </p:cNvSpPr>
          <p:nvPr>
            <p:ph type="ftr" sz="quarter" idx="11"/>
          </p:nvPr>
        </p:nvSpPr>
        <p:spPr>
          <a:ln/>
        </p:spPr>
        <p:txBody>
          <a:bodyPr/>
          <a:lstStyle>
            <a:lvl1pPr>
              <a:defRPr/>
            </a:lvl1pPr>
          </a:lstStyle>
          <a:p>
            <a:pPr>
              <a:defRPr/>
            </a:pPr>
            <a:endParaRPr lang="bg-BG"/>
          </a:p>
        </p:txBody>
      </p:sp>
      <p:sp>
        <p:nvSpPr>
          <p:cNvPr id="5" name="Rectangle 14"/>
          <p:cNvSpPr>
            <a:spLocks noGrp="1" noChangeArrowheads="1"/>
          </p:cNvSpPr>
          <p:nvPr>
            <p:ph type="sldNum" sz="quarter" idx="12"/>
          </p:nvPr>
        </p:nvSpPr>
        <p:spPr>
          <a:ln/>
        </p:spPr>
        <p:txBody>
          <a:bodyPr/>
          <a:lstStyle>
            <a:lvl1pPr>
              <a:defRPr/>
            </a:lvl1pPr>
          </a:lstStyle>
          <a:p>
            <a:pPr>
              <a:defRPr/>
            </a:pPr>
            <a:fld id="{B4CF8791-3C47-490A-8D1E-C6348D936B02}" type="slidenum">
              <a:rPr lang="bg-BG"/>
              <a:pPr>
                <a:defRPr/>
              </a:pPr>
              <a:t>‹#›</a:t>
            </a:fld>
            <a:endParaRPr lang="bg-BG"/>
          </a:p>
        </p:txBody>
      </p:sp>
    </p:spTree>
    <p:extLst>
      <p:ext uri="{BB962C8B-B14F-4D97-AF65-F5344CB8AC3E}">
        <p14:creationId xmlns:p14="http://schemas.microsoft.com/office/powerpoint/2010/main" val="442253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C7672DB8-2A58-4014-89B7-314785FFC0A7}" type="slidenum">
              <a:rPr lang="bg-BG"/>
              <a:pPr>
                <a:defRPr/>
              </a:pPr>
              <a:t>‹#›</a:t>
            </a:fld>
            <a:endParaRPr lang="bg-BG"/>
          </a:p>
        </p:txBody>
      </p:sp>
    </p:spTree>
    <p:extLst>
      <p:ext uri="{BB962C8B-B14F-4D97-AF65-F5344CB8AC3E}">
        <p14:creationId xmlns:p14="http://schemas.microsoft.com/office/powerpoint/2010/main" val="268681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25909A44-23F7-49DB-807E-2AC6EA70FECB}" type="slidenum">
              <a:rPr lang="bg-BG"/>
              <a:pPr>
                <a:defRPr/>
              </a:pPr>
              <a:t>‹#›</a:t>
            </a:fld>
            <a:endParaRPr lang="bg-BG"/>
          </a:p>
        </p:txBody>
      </p:sp>
    </p:spTree>
    <p:extLst>
      <p:ext uri="{BB962C8B-B14F-4D97-AF65-F5344CB8AC3E}">
        <p14:creationId xmlns:p14="http://schemas.microsoft.com/office/powerpoint/2010/main" val="1390394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973A9561-A134-4DD4-9966-CA36BF931F65}" type="slidenum">
              <a:rPr lang="bg-BG"/>
              <a:pPr>
                <a:defRPr/>
              </a:pPr>
              <a:t>‹#›</a:t>
            </a:fld>
            <a:endParaRPr lang="bg-BG"/>
          </a:p>
        </p:txBody>
      </p:sp>
    </p:spTree>
    <p:extLst>
      <p:ext uri="{BB962C8B-B14F-4D97-AF65-F5344CB8AC3E}">
        <p14:creationId xmlns:p14="http://schemas.microsoft.com/office/powerpoint/2010/main" val="384186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91C739BA-DAB4-4990-9A1B-598E44B30429}" type="slidenum">
              <a:rPr lang="bg-BG"/>
              <a:pPr>
                <a:defRPr/>
              </a:pPr>
              <a:t>‹#›</a:t>
            </a:fld>
            <a:endParaRPr lang="bg-BG"/>
          </a:p>
        </p:txBody>
      </p:sp>
    </p:spTree>
    <p:extLst>
      <p:ext uri="{BB962C8B-B14F-4D97-AF65-F5344CB8AC3E}">
        <p14:creationId xmlns:p14="http://schemas.microsoft.com/office/powerpoint/2010/main" val="1785421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bg-BG"/>
          </a:p>
        </p:txBody>
      </p:sp>
      <p:sp>
        <p:nvSpPr>
          <p:cNvPr id="8" name="Rectangle 13"/>
          <p:cNvSpPr>
            <a:spLocks noGrp="1" noChangeArrowheads="1"/>
          </p:cNvSpPr>
          <p:nvPr>
            <p:ph type="ftr" sz="quarter" idx="11"/>
          </p:nvPr>
        </p:nvSpPr>
        <p:spPr>
          <a:ln/>
        </p:spPr>
        <p:txBody>
          <a:bodyPr/>
          <a:lstStyle>
            <a:lvl1pPr>
              <a:defRPr/>
            </a:lvl1pPr>
          </a:lstStyle>
          <a:p>
            <a:pPr>
              <a:defRPr/>
            </a:pPr>
            <a:endParaRPr lang="bg-BG"/>
          </a:p>
        </p:txBody>
      </p:sp>
      <p:sp>
        <p:nvSpPr>
          <p:cNvPr id="9" name="Rectangle 14"/>
          <p:cNvSpPr>
            <a:spLocks noGrp="1" noChangeArrowheads="1"/>
          </p:cNvSpPr>
          <p:nvPr>
            <p:ph type="sldNum" sz="quarter" idx="12"/>
          </p:nvPr>
        </p:nvSpPr>
        <p:spPr>
          <a:ln/>
        </p:spPr>
        <p:txBody>
          <a:bodyPr/>
          <a:lstStyle>
            <a:lvl1pPr>
              <a:defRPr/>
            </a:lvl1pPr>
          </a:lstStyle>
          <a:p>
            <a:pPr>
              <a:defRPr/>
            </a:pPr>
            <a:fld id="{2B5DEE2C-5D13-4093-BBDC-E5A7786EF2B4}" type="slidenum">
              <a:rPr lang="bg-BG"/>
              <a:pPr>
                <a:defRPr/>
              </a:pPr>
              <a:t>‹#›</a:t>
            </a:fld>
            <a:endParaRPr lang="bg-BG"/>
          </a:p>
        </p:txBody>
      </p:sp>
    </p:spTree>
    <p:extLst>
      <p:ext uri="{BB962C8B-B14F-4D97-AF65-F5344CB8AC3E}">
        <p14:creationId xmlns:p14="http://schemas.microsoft.com/office/powerpoint/2010/main" val="230369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p>
        </p:txBody>
      </p:sp>
      <p:sp>
        <p:nvSpPr>
          <p:cNvPr id="4" name="Rectangle 13"/>
          <p:cNvSpPr>
            <a:spLocks noGrp="1" noChangeArrowheads="1"/>
          </p:cNvSpPr>
          <p:nvPr>
            <p:ph type="ftr" sz="quarter" idx="11"/>
          </p:nvPr>
        </p:nvSpPr>
        <p:spPr>
          <a:ln/>
        </p:spPr>
        <p:txBody>
          <a:bodyPr/>
          <a:lstStyle>
            <a:lvl1pPr>
              <a:defRPr/>
            </a:lvl1pPr>
          </a:lstStyle>
          <a:p>
            <a:pPr>
              <a:defRPr/>
            </a:pPr>
            <a:endParaRPr lang="bg-BG"/>
          </a:p>
        </p:txBody>
      </p:sp>
      <p:sp>
        <p:nvSpPr>
          <p:cNvPr id="5" name="Rectangle 14"/>
          <p:cNvSpPr>
            <a:spLocks noGrp="1" noChangeArrowheads="1"/>
          </p:cNvSpPr>
          <p:nvPr>
            <p:ph type="sldNum" sz="quarter" idx="12"/>
          </p:nvPr>
        </p:nvSpPr>
        <p:spPr>
          <a:ln/>
        </p:spPr>
        <p:txBody>
          <a:bodyPr/>
          <a:lstStyle>
            <a:lvl1pPr>
              <a:defRPr/>
            </a:lvl1pPr>
          </a:lstStyle>
          <a:p>
            <a:pPr>
              <a:defRPr/>
            </a:pPr>
            <a:fld id="{6904617C-6FC6-4ADC-B080-7D72062EA24A}" type="slidenum">
              <a:rPr lang="bg-BG"/>
              <a:pPr>
                <a:defRPr/>
              </a:pPr>
              <a:t>‹#›</a:t>
            </a:fld>
            <a:endParaRPr lang="bg-BG"/>
          </a:p>
        </p:txBody>
      </p:sp>
    </p:spTree>
    <p:extLst>
      <p:ext uri="{BB962C8B-B14F-4D97-AF65-F5344CB8AC3E}">
        <p14:creationId xmlns:p14="http://schemas.microsoft.com/office/powerpoint/2010/main" val="313336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bg-BG"/>
          </a:p>
        </p:txBody>
      </p:sp>
      <p:sp>
        <p:nvSpPr>
          <p:cNvPr id="3" name="Rectangle 13"/>
          <p:cNvSpPr>
            <a:spLocks noGrp="1" noChangeArrowheads="1"/>
          </p:cNvSpPr>
          <p:nvPr>
            <p:ph type="ftr" sz="quarter" idx="11"/>
          </p:nvPr>
        </p:nvSpPr>
        <p:spPr>
          <a:ln/>
        </p:spPr>
        <p:txBody>
          <a:bodyPr/>
          <a:lstStyle>
            <a:lvl1pPr>
              <a:defRPr/>
            </a:lvl1pPr>
          </a:lstStyle>
          <a:p>
            <a:pPr>
              <a:defRPr/>
            </a:pPr>
            <a:endParaRPr lang="bg-BG"/>
          </a:p>
        </p:txBody>
      </p:sp>
      <p:sp>
        <p:nvSpPr>
          <p:cNvPr id="4" name="Rectangle 14"/>
          <p:cNvSpPr>
            <a:spLocks noGrp="1" noChangeArrowheads="1"/>
          </p:cNvSpPr>
          <p:nvPr>
            <p:ph type="sldNum" sz="quarter" idx="12"/>
          </p:nvPr>
        </p:nvSpPr>
        <p:spPr>
          <a:ln/>
        </p:spPr>
        <p:txBody>
          <a:bodyPr/>
          <a:lstStyle>
            <a:lvl1pPr>
              <a:defRPr/>
            </a:lvl1pPr>
          </a:lstStyle>
          <a:p>
            <a:pPr>
              <a:defRPr/>
            </a:pPr>
            <a:fld id="{5729AB60-8EFC-4D77-99A8-F7990D9A123B}" type="slidenum">
              <a:rPr lang="bg-BG"/>
              <a:pPr>
                <a:defRPr/>
              </a:pPr>
              <a:t>‹#›</a:t>
            </a:fld>
            <a:endParaRPr lang="bg-BG"/>
          </a:p>
        </p:txBody>
      </p:sp>
    </p:spTree>
    <p:extLst>
      <p:ext uri="{BB962C8B-B14F-4D97-AF65-F5344CB8AC3E}">
        <p14:creationId xmlns:p14="http://schemas.microsoft.com/office/powerpoint/2010/main" val="1682447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A0C810CA-83B2-4CA3-A5D5-1981672A6257}" type="slidenum">
              <a:rPr lang="bg-BG"/>
              <a:pPr>
                <a:defRPr/>
              </a:pPr>
              <a:t>‹#›</a:t>
            </a:fld>
            <a:endParaRPr lang="bg-BG"/>
          </a:p>
        </p:txBody>
      </p:sp>
    </p:spTree>
    <p:extLst>
      <p:ext uri="{BB962C8B-B14F-4D97-AF65-F5344CB8AC3E}">
        <p14:creationId xmlns:p14="http://schemas.microsoft.com/office/powerpoint/2010/main" val="2402242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4F92BA35-8D98-4B1C-839F-7B98AC7581C2}" type="slidenum">
              <a:rPr lang="bg-BG"/>
              <a:pPr>
                <a:defRPr/>
              </a:pPr>
              <a:t>‹#›</a:t>
            </a:fld>
            <a:endParaRPr lang="bg-BG"/>
          </a:p>
        </p:txBody>
      </p:sp>
    </p:spTree>
    <p:extLst>
      <p:ext uri="{BB962C8B-B14F-4D97-AF65-F5344CB8AC3E}">
        <p14:creationId xmlns:p14="http://schemas.microsoft.com/office/powerpoint/2010/main" val="3829606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10342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10342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p>
          </p:txBody>
        </p:sp>
        <p:sp>
          <p:nvSpPr>
            <p:cNvPr id="10342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10343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grpSp>
      <p:sp>
        <p:nvSpPr>
          <p:cNvPr id="103434"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bg-BG" smtClean="0"/>
              <a:t>Click to edit Master title style</a:t>
            </a:r>
          </a:p>
        </p:txBody>
      </p:sp>
      <p:sp>
        <p:nvSpPr>
          <p:cNvPr id="103435"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bg-BG" smtClean="0"/>
              <a:t>Click to edit Master text styles</a:t>
            </a:r>
          </a:p>
          <a:p>
            <a:pPr lvl="1"/>
            <a:r>
              <a:rPr lang="bg-BG" smtClean="0"/>
              <a:t>Second level</a:t>
            </a:r>
          </a:p>
          <a:p>
            <a:pPr lvl="2"/>
            <a:r>
              <a:rPr lang="bg-BG" smtClean="0"/>
              <a:t>Third level</a:t>
            </a:r>
          </a:p>
          <a:p>
            <a:pPr lvl="3"/>
            <a:r>
              <a:rPr lang="bg-BG" smtClean="0"/>
              <a:t>Fourth level</a:t>
            </a:r>
          </a:p>
          <a:p>
            <a:pPr lvl="4"/>
            <a:r>
              <a:rPr lang="bg-BG" smtClean="0"/>
              <a:t>Fifth level</a:t>
            </a:r>
          </a:p>
        </p:txBody>
      </p:sp>
      <p:sp>
        <p:nvSpPr>
          <p:cNvPr id="103436"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pPr>
              <a:defRPr/>
            </a:pPr>
            <a:endParaRPr lang="bg-BG"/>
          </a:p>
        </p:txBody>
      </p:sp>
      <p:sp>
        <p:nvSpPr>
          <p:cNvPr id="103437"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pPr>
              <a:defRPr/>
            </a:pPr>
            <a:endParaRPr lang="bg-BG"/>
          </a:p>
        </p:txBody>
      </p:sp>
      <p:sp>
        <p:nvSpPr>
          <p:cNvPr id="103438"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pPr>
              <a:defRPr/>
            </a:pPr>
            <a:fld id="{66AA2B49-5D9E-4F07-BD1A-34FC51A9AE43}" type="slidenum">
              <a:rPr lang="bg-BG"/>
              <a:pPr>
                <a:defRPr/>
              </a:pPr>
              <a:t>‹#›</a:t>
            </a:fld>
            <a:endParaRPr lang="bg-BG"/>
          </a:p>
        </p:txBody>
      </p:sp>
    </p:spTree>
  </p:cSld>
  <p:clrMap bg1="dk2" tx1="lt1" bg2="dk1" tx2="lt2" accent1="accent1" accent2="accent2" accent3="accent3" accent4="accent4" accent5="accent5" accent6="accent6" hlink="hlink" folHlink="folHlink"/>
  <p:sldLayoutIdLst>
    <p:sldLayoutId id="2147483999"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 id="2147483996" r:id="rId12"/>
    <p:sldLayoutId id="2147483997" r:id="rId13"/>
    <p:sldLayoutId id="2147483998" r:id="rId14"/>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n.wikipedia.org/wiki/Gibbs_free_energ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en.wikipedia.org/wiki/Thermodynamic_potentia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2867744"/>
            <a:ext cx="9144000" cy="1080119"/>
          </a:xfrm>
          <a:prstGeom prst="rect">
            <a:avLst/>
          </a:prstGeom>
          <a:solidFill>
            <a:schemeClr val="accent1">
              <a:lumMod val="40000"/>
              <a:lumOff val="60000"/>
            </a:schemeClr>
          </a:solidFill>
          <a:ln w="12700" cap="flat" cmpd="sng" algn="ctr">
            <a:solidFill>
              <a:schemeClr val="tx1"/>
            </a:solidFill>
            <a:prstDash val="solid"/>
            <a:round/>
            <a:headEnd type="none" w="med" len="med"/>
            <a:tailEnd type="none" w="med" len="med"/>
          </a:ln>
          <a:effectLst/>
        </p:spPr>
        <p:txBody>
          <a:bodyPr/>
          <a:lstStyle/>
          <a:p>
            <a:pPr>
              <a:defRPr/>
            </a:pPr>
            <a:endParaRPr lang="bg-BG"/>
          </a:p>
        </p:txBody>
      </p:sp>
      <p:sp>
        <p:nvSpPr>
          <p:cNvPr id="38914" name="Rectangle 1026"/>
          <p:cNvSpPr>
            <a:spLocks noGrp="1" noChangeArrowheads="1"/>
          </p:cNvSpPr>
          <p:nvPr>
            <p:ph type="ctrTitle"/>
          </p:nvPr>
        </p:nvSpPr>
        <p:spPr>
          <a:xfrm>
            <a:off x="179512" y="2867744"/>
            <a:ext cx="8893175" cy="1569368"/>
          </a:xfrm>
        </p:spPr>
        <p:txBody>
          <a:bodyPr/>
          <a:lstStyle/>
          <a:p>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THERMODYNAMIC POTENTIALS</a:t>
            </a:r>
            <a:r>
              <a:rPr lang="bg-BG"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bg-BG"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sz="3600" dirty="0" smtClean="0"/>
              <a:t> </a:t>
            </a:r>
            <a:endParaRPr lang="en-US" sz="3600" dirty="0" smtClean="0"/>
          </a:p>
        </p:txBody>
      </p:sp>
      <p:sp>
        <p:nvSpPr>
          <p:cNvPr id="4" name="Rectangle 3"/>
          <p:cNvSpPr/>
          <p:nvPr/>
        </p:nvSpPr>
        <p:spPr>
          <a:xfrm>
            <a:off x="2677991" y="188640"/>
            <a:ext cx="5436104" cy="830997"/>
          </a:xfrm>
          <a:prstGeom prst="rect">
            <a:avLst/>
          </a:prstGeom>
          <a:noFill/>
        </p:spPr>
        <p:txBody>
          <a:bodyPr wrap="none" lIns="91440" tIns="45720" rIns="91440" bIns="45720">
            <a:spAutoFit/>
          </a:bodyPr>
          <a:lstStyle/>
          <a:p>
            <a:pPr algn="ct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MEDICAL UNIVERSITY – PLEVEN</a:t>
            </a:r>
          </a:p>
          <a:p>
            <a:pPr algn="ct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FACULTY OF </a:t>
            </a:r>
            <a:r>
              <a:rPr lang="en-US" sz="2400" b="1" spc="50" dirty="0" smtClean="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PHARMACY</a:t>
            </a:r>
            <a:endPar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endParaRPr>
          </a:p>
        </p:txBody>
      </p:sp>
      <p:sp>
        <p:nvSpPr>
          <p:cNvPr id="5" name="Rectangle 4"/>
          <p:cNvSpPr/>
          <p:nvPr/>
        </p:nvSpPr>
        <p:spPr>
          <a:xfrm>
            <a:off x="1885236" y="1064930"/>
            <a:ext cx="6719212" cy="707886"/>
          </a:xfrm>
          <a:prstGeom prst="rect">
            <a:avLst/>
          </a:prstGeom>
          <a:noFill/>
        </p:spPr>
        <p:txBody>
          <a:bodyPr wrap="none" lIns="91440" tIns="45720" rIns="91440" bIns="45720">
            <a:spAutoFit/>
          </a:bodyPr>
          <a:lstStyle/>
          <a:p>
            <a:pPr algn="ctr"/>
            <a:r>
              <a:rPr lang="en-US" sz="2000" b="1" cap="all" dirty="0" smtClean="0"/>
              <a:t>DIVISION OF PHYSICS AND BIOPHYSICS, higher</a:t>
            </a:r>
          </a:p>
          <a:p>
            <a:pPr algn="ctr"/>
            <a:r>
              <a:rPr lang="en-US" sz="2000" b="1" cap="all" dirty="0" smtClean="0"/>
              <a:t> mathematics and information technologies</a:t>
            </a:r>
            <a:endParaRPr lang="en-US" sz="20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endParaRPr>
          </a:p>
        </p:txBody>
      </p:sp>
      <p:cxnSp>
        <p:nvCxnSpPr>
          <p:cNvPr id="6" name="Straight Connector 5"/>
          <p:cNvCxnSpPr/>
          <p:nvPr/>
        </p:nvCxnSpPr>
        <p:spPr>
          <a:xfrm>
            <a:off x="1979712" y="980728"/>
            <a:ext cx="6768752" cy="732"/>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907704" y="4149080"/>
            <a:ext cx="6840760" cy="1200329"/>
          </a:xfrm>
          <a:prstGeom prst="rect">
            <a:avLst/>
          </a:prstGeom>
          <a:noFill/>
        </p:spPr>
        <p:txBody>
          <a:bodyPr wrap="square" rtlCol="0">
            <a:spAutoFit/>
          </a:bodyPr>
          <a:lstStyle/>
          <a:p>
            <a:r>
              <a:rPr lang="bg-BG" sz="2400" i="1" dirty="0"/>
              <a:t>Internal energy . Entalpy. </a:t>
            </a:r>
            <a:r>
              <a:rPr lang="en-US" sz="2400" i="1" dirty="0" smtClean="0"/>
              <a:t>Helmholtz free energy. Gibbs free energy. </a:t>
            </a:r>
            <a:r>
              <a:rPr lang="bg-BG" sz="2400" i="1" dirty="0" smtClean="0"/>
              <a:t>Chemical </a:t>
            </a:r>
            <a:r>
              <a:rPr lang="bg-BG" sz="2400" i="1" dirty="0"/>
              <a:t>and electrochemical </a:t>
            </a:r>
            <a:r>
              <a:rPr lang="bg-BG" sz="2400" i="1" dirty="0" smtClean="0"/>
              <a:t>potentials</a:t>
            </a:r>
            <a:endParaRPr lang="bg-BG" sz="2400" dirty="0"/>
          </a:p>
        </p:txBody>
      </p:sp>
      <p:sp>
        <p:nvSpPr>
          <p:cNvPr id="8" name="Rectangle 7"/>
          <p:cNvSpPr/>
          <p:nvPr/>
        </p:nvSpPr>
        <p:spPr>
          <a:xfrm>
            <a:off x="3851920" y="2103239"/>
            <a:ext cx="2273379" cy="461665"/>
          </a:xfrm>
          <a:prstGeom prst="rect">
            <a:avLst/>
          </a:prstGeom>
          <a:solidFill>
            <a:schemeClr val="tx2">
              <a:lumMod val="75000"/>
            </a:schemeClr>
          </a:solidFill>
        </p:spPr>
        <p:style>
          <a:lnRef idx="2">
            <a:schemeClr val="accent5"/>
          </a:lnRef>
          <a:fillRef idx="1">
            <a:schemeClr val="lt1"/>
          </a:fillRef>
          <a:effectRef idx="0">
            <a:schemeClr val="accent5"/>
          </a:effectRef>
          <a:fontRef idx="minor">
            <a:schemeClr val="dk1"/>
          </a:fontRef>
        </p:style>
        <p:txBody>
          <a:bodyPr wrap="none" lIns="91440" tIns="45720" rIns="91440" bIns="45720">
            <a:spAutoFit/>
          </a:bodyPr>
          <a:lstStyle/>
          <a:p>
            <a:pPr algn="ct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LECTURE </a:t>
            </a: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No5</a:t>
            </a: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cxnSp>
        <p:nvCxnSpPr>
          <p:cNvPr id="9" name="Straight Connector 8"/>
          <p:cNvCxnSpPr/>
          <p:nvPr/>
        </p:nvCxnSpPr>
        <p:spPr>
          <a:xfrm>
            <a:off x="1945271" y="6035803"/>
            <a:ext cx="6768752" cy="732"/>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947666" y="6146140"/>
            <a:ext cx="4464496" cy="523220"/>
          </a:xfrm>
          <a:prstGeom prst="rect">
            <a:avLst/>
          </a:prstGeom>
          <a:noFill/>
        </p:spPr>
        <p:txBody>
          <a:bodyPr wrap="square" rtlCol="0">
            <a:spAutoFit/>
          </a:bodyPr>
          <a:lstStyle/>
          <a:p>
            <a:pPr algn="ctr"/>
            <a:r>
              <a:rPr lang="en-US" sz="2800" dirty="0">
                <a:solidFill>
                  <a:srgbClr val="FFFFFF"/>
                </a:solidFill>
                <a:latin typeface="Times New Roman" panose="02020603050405020304" pitchFamily="18" charset="0"/>
                <a:cs typeface="Times New Roman" panose="02020603050405020304" pitchFamily="18" charset="0"/>
              </a:rPr>
              <a:t>Prof. M. </a:t>
            </a:r>
            <a:r>
              <a:rPr lang="en-US" sz="2800" dirty="0" err="1">
                <a:solidFill>
                  <a:srgbClr val="FFFFFF"/>
                </a:solidFill>
                <a:latin typeface="Times New Roman" panose="02020603050405020304" pitchFamily="18" charset="0"/>
                <a:cs typeface="Times New Roman" panose="02020603050405020304" pitchFamily="18" charset="0"/>
              </a:rPr>
              <a:t>Alexandrova</a:t>
            </a:r>
            <a:r>
              <a:rPr lang="en-US" sz="2800" dirty="0">
                <a:solidFill>
                  <a:srgbClr val="FFFFFF"/>
                </a:solidFill>
                <a:latin typeface="Times New Roman" panose="02020603050405020304" pitchFamily="18" charset="0"/>
                <a:cs typeface="Times New Roman" panose="02020603050405020304" pitchFamily="18" charset="0"/>
              </a:rPr>
              <a:t>, DSc</a:t>
            </a:r>
            <a:endParaRPr lang="bg-BG" sz="2800" dirty="0">
              <a:solidFill>
                <a:srgbClr val="FFFFFF"/>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69334" y="17971"/>
            <a:ext cx="1187624" cy="1319895"/>
          </a:xfrm>
          <a:prstGeom prst="rect">
            <a:avLst/>
          </a:prstGeom>
          <a:effectLst>
            <a:softEdge rad="127000"/>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bg-BG">
              <a:solidFill>
                <a:srgbClr val="602000"/>
              </a:solidFill>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668" y="29953"/>
            <a:ext cx="1408179" cy="1386843"/>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539750" y="188913"/>
            <a:ext cx="7920038" cy="1368425"/>
          </a:xfrm>
          <a:prstGeom prst="rect">
            <a:avLst/>
          </a:prstGeom>
          <a:solidFill>
            <a:srgbClr val="DC0081"/>
          </a:solidFill>
          <a:ln w="12700" algn="ctr">
            <a:solidFill>
              <a:schemeClr val="tx1"/>
            </a:solidFill>
            <a:round/>
            <a:headEnd/>
            <a:tailEnd/>
          </a:ln>
        </p:spPr>
        <p:txBody>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endParaRPr lang="bg-BG" altLang="bg-BG" sz="1800">
              <a:solidFill>
                <a:srgbClr val="FFFFFF"/>
              </a:solidFill>
            </a:endParaRPr>
          </a:p>
        </p:txBody>
      </p:sp>
      <p:sp>
        <p:nvSpPr>
          <p:cNvPr id="152579" name="Rectangle 3"/>
          <p:cNvSpPr>
            <a:spLocks noGrp="1" noChangeArrowheads="1"/>
          </p:cNvSpPr>
          <p:nvPr>
            <p:ph type="body" idx="1"/>
          </p:nvPr>
        </p:nvSpPr>
        <p:spPr>
          <a:xfrm>
            <a:off x="250825" y="215900"/>
            <a:ext cx="8424863" cy="6453188"/>
          </a:xfrm>
        </p:spPr>
        <p:txBody>
          <a:bodyPr/>
          <a:lstStyle/>
          <a:p>
            <a:pPr>
              <a:spcBef>
                <a:spcPts val="1800"/>
              </a:spcBef>
              <a:buSzPct val="74000"/>
              <a:defRPr/>
            </a:pPr>
            <a:r>
              <a:rPr lang="en-US" sz="2600" dirty="0" smtClean="0"/>
              <a:t>Whether </a:t>
            </a:r>
            <a:r>
              <a:rPr lang="en-US" sz="2600" dirty="0"/>
              <a:t>a chemical reaction or physical change will occur depends on both the </a:t>
            </a:r>
            <a:r>
              <a:rPr lang="en-US" sz="2600" dirty="0">
                <a:solidFill>
                  <a:srgbClr val="FFFF00"/>
                </a:solidFill>
              </a:rPr>
              <a:t>enthalpy</a:t>
            </a:r>
            <a:r>
              <a:rPr lang="en-US" sz="2600" dirty="0"/>
              <a:t> and </a:t>
            </a:r>
            <a:r>
              <a:rPr lang="en-US" sz="2600" dirty="0">
                <a:solidFill>
                  <a:srgbClr val="FFFF00"/>
                </a:solidFill>
              </a:rPr>
              <a:t>entropy</a:t>
            </a:r>
            <a:r>
              <a:rPr lang="en-US" sz="2600" dirty="0"/>
              <a:t> of the process</a:t>
            </a:r>
            <a:r>
              <a:rPr lang="en-US" sz="2600" dirty="0" smtClean="0"/>
              <a:t>. </a:t>
            </a:r>
          </a:p>
          <a:p>
            <a:pPr>
              <a:spcBef>
                <a:spcPts val="2400"/>
              </a:spcBef>
              <a:buSzPct val="74000"/>
              <a:defRPr/>
            </a:pPr>
            <a:r>
              <a:rPr lang="en-US" sz="2600" dirty="0" smtClean="0"/>
              <a:t>Both terms are combined in the </a:t>
            </a:r>
            <a:r>
              <a:rPr lang="en-US" sz="2600" b="1" dirty="0"/>
              <a:t>Gibbs </a:t>
            </a:r>
            <a:r>
              <a:rPr lang="en-US" sz="2600" b="1" dirty="0" smtClean="0"/>
              <a:t>free energy </a:t>
            </a:r>
            <a:r>
              <a:rPr lang="en-US" sz="2600" dirty="0" smtClean="0"/>
              <a:t>- the third and most important thermodynamic term. </a:t>
            </a:r>
          </a:p>
          <a:p>
            <a:pPr>
              <a:spcBef>
                <a:spcPts val="2400"/>
              </a:spcBef>
              <a:buSzPct val="74000"/>
              <a:defRPr/>
            </a:pPr>
            <a:r>
              <a:rPr lang="en-US" sz="2600" dirty="0" smtClean="0"/>
              <a:t>If the change in free energy is negative, the reaction will proceed to the right; this reaction is called a </a:t>
            </a:r>
            <a:r>
              <a:rPr lang="en-US" sz="2600" dirty="0" smtClean="0">
                <a:solidFill>
                  <a:srgbClr val="FFFF00"/>
                </a:solidFill>
              </a:rPr>
              <a:t>spontaneous reaction</a:t>
            </a:r>
            <a:r>
              <a:rPr lang="en-US" sz="2600" dirty="0" smtClean="0"/>
              <a:t>. If the sign is positive, the reaction will not proceed as written; this reaction is </a:t>
            </a:r>
            <a:r>
              <a:rPr lang="en-US" sz="2600" dirty="0" smtClean="0">
                <a:solidFill>
                  <a:srgbClr val="FFFF00"/>
                </a:solidFill>
              </a:rPr>
              <a:t>nonspontaneous.</a:t>
            </a:r>
            <a:r>
              <a:rPr lang="en-US" sz="2600" dirty="0" smtClean="0"/>
              <a:t> </a:t>
            </a:r>
          </a:p>
          <a:p>
            <a:pPr>
              <a:spcBef>
                <a:spcPts val="2400"/>
              </a:spcBef>
              <a:buSzPct val="74000"/>
              <a:defRPr/>
            </a:pPr>
            <a:r>
              <a:rPr lang="en-US" sz="2600" dirty="0" smtClean="0"/>
              <a:t>A powerful prediction as to whether a reaction will or will not take place can be made using tabulated data to calculate the change in Gibbs free energy. </a:t>
            </a:r>
          </a:p>
        </p:txBody>
      </p:sp>
    </p:spTree>
    <p:extLst>
      <p:ext uri="{BB962C8B-B14F-4D97-AF65-F5344CB8AC3E}">
        <p14:creationId xmlns:p14="http://schemas.microsoft.com/office/powerpoint/2010/main" val="2169606431"/>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539750" y="44450"/>
            <a:ext cx="8064500" cy="6597650"/>
          </a:xfrm>
        </p:spPr>
        <p:txBody>
          <a:bodyPr/>
          <a:lstStyle/>
          <a:p>
            <a:pPr marL="0" indent="355600" eaLnBrk="1" hangingPunct="1">
              <a:buFont typeface="Wingdings" pitchFamily="2" charset="2"/>
              <a:buNone/>
              <a:defRPr/>
            </a:pPr>
            <a:r>
              <a:rPr lang="en-US" sz="2600" dirty="0" smtClean="0"/>
              <a:t>   Living cells and organisms </a:t>
            </a:r>
            <a:r>
              <a:rPr lang="en-US" sz="2600" dirty="0" smtClean="0">
                <a:solidFill>
                  <a:srgbClr val="FF00FF"/>
                </a:solidFill>
              </a:rPr>
              <a:t>must perform work </a:t>
            </a:r>
            <a:r>
              <a:rPr lang="en-US" sz="2600" dirty="0" smtClean="0"/>
              <a:t>to stay alive, to grow, and to reproduce themselves. </a:t>
            </a:r>
          </a:p>
          <a:p>
            <a:pPr marL="0" indent="355600" eaLnBrk="1" hangingPunct="1">
              <a:spcBef>
                <a:spcPts val="2400"/>
              </a:spcBef>
              <a:buFont typeface="Wingdings" pitchFamily="2" charset="2"/>
              <a:buNone/>
              <a:defRPr/>
            </a:pPr>
            <a:r>
              <a:rPr lang="en-US" sz="2600" dirty="0" smtClean="0"/>
              <a:t>The ability to harness energy from a variety of metabolic pathways so to channel it into biological work is a fundamental property of all living organisms.</a:t>
            </a:r>
          </a:p>
          <a:p>
            <a:pPr marL="0" indent="355600" eaLnBrk="1" hangingPunct="1">
              <a:spcBef>
                <a:spcPts val="2400"/>
              </a:spcBef>
              <a:buFont typeface="Wingdings" pitchFamily="2" charset="2"/>
              <a:buNone/>
              <a:defRPr/>
            </a:pPr>
            <a:r>
              <a:rPr lang="en-US" sz="2600" dirty="0" smtClean="0"/>
              <a:t> Thermodynamically, the amount of energy capable of doing work during a chemical reaction is measured quantitatively by the change in the </a:t>
            </a:r>
            <a:r>
              <a:rPr lang="en-US" sz="2600" dirty="0" smtClean="0">
                <a:hlinkClick r:id="rId2" tooltip="Gibbs free energy"/>
              </a:rPr>
              <a:t>Gibbs free energy</a:t>
            </a:r>
            <a:r>
              <a:rPr lang="en-US" sz="2600" dirty="0" smtClean="0"/>
              <a:t>.</a:t>
            </a:r>
          </a:p>
          <a:p>
            <a:pPr marL="0" indent="355600" eaLnBrk="1" hangingPunct="1">
              <a:spcBef>
                <a:spcPts val="2400"/>
              </a:spcBef>
              <a:buFont typeface="Wingdings" pitchFamily="2" charset="2"/>
              <a:buNone/>
              <a:defRPr/>
            </a:pPr>
            <a:r>
              <a:rPr lang="en-US" sz="2600" dirty="0" smtClean="0"/>
              <a:t>   If </a:t>
            </a:r>
            <a:r>
              <a:rPr lang="en-US" sz="2600" dirty="0" err="1" smtClean="0"/>
              <a:t>dG</a:t>
            </a:r>
            <a:r>
              <a:rPr lang="en-US" sz="2600" dirty="0" smtClean="0"/>
              <a:t> is negative in sign, the reaction proceeds </a:t>
            </a:r>
            <a:r>
              <a:rPr lang="en-US" sz="2600" dirty="0" smtClean="0">
                <a:solidFill>
                  <a:srgbClr val="FFFF00"/>
                </a:solidFill>
              </a:rPr>
              <a:t>spontaneously</a:t>
            </a:r>
            <a:r>
              <a:rPr lang="en-US" sz="2600" dirty="0" smtClean="0"/>
              <a:t> with loss of free energy, i.e. it is </a:t>
            </a:r>
            <a:r>
              <a:rPr lang="en-US" sz="2600" dirty="0" err="1" smtClean="0">
                <a:solidFill>
                  <a:srgbClr val="FFFF00"/>
                </a:solidFill>
              </a:rPr>
              <a:t>exergonic</a:t>
            </a:r>
            <a:r>
              <a:rPr lang="en-US" sz="2600" dirty="0" smtClean="0"/>
              <a:t>. If, in addition, </a:t>
            </a:r>
            <a:r>
              <a:rPr lang="en-US" sz="2600" dirty="0" err="1" smtClean="0"/>
              <a:t>dG</a:t>
            </a:r>
            <a:r>
              <a:rPr lang="en-US" sz="2600" dirty="0" smtClean="0"/>
              <a:t> is of a great magnitude, the reaction goes virtually to completion and is essentially irreversible.</a:t>
            </a:r>
            <a:r>
              <a:rPr lang="bg-BG" sz="2600" dirty="0" smtClean="0"/>
              <a:t> </a:t>
            </a:r>
          </a:p>
        </p:txBody>
      </p:sp>
    </p:spTree>
    <p:extLst>
      <p:ext uri="{BB962C8B-B14F-4D97-AF65-F5344CB8AC3E}">
        <p14:creationId xmlns:p14="http://schemas.microsoft.com/office/powerpoint/2010/main" val="3174656508"/>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Rectangle 3"/>
          <p:cNvSpPr>
            <a:spLocks noGrp="1" noChangeArrowheads="1"/>
          </p:cNvSpPr>
          <p:nvPr>
            <p:ph type="body" idx="1"/>
          </p:nvPr>
        </p:nvSpPr>
        <p:spPr>
          <a:xfrm>
            <a:off x="755650" y="1125538"/>
            <a:ext cx="7488238" cy="4175125"/>
          </a:xfrm>
        </p:spPr>
        <p:txBody>
          <a:bodyPr/>
          <a:lstStyle/>
          <a:p>
            <a:pPr marL="609600" indent="-609600" eaLnBrk="1" hangingPunct="1">
              <a:buFont typeface="Wingdings" pitchFamily="2" charset="2"/>
              <a:buNone/>
              <a:defRPr/>
            </a:pPr>
            <a:r>
              <a:rPr lang="en-US" sz="2600" dirty="0"/>
              <a:t>If </a:t>
            </a:r>
            <a:r>
              <a:rPr lang="en-US" sz="2600" dirty="0" smtClean="0"/>
              <a:t> </a:t>
            </a:r>
            <a:r>
              <a:rPr lang="en-US" sz="2600" dirty="0" err="1" smtClean="0"/>
              <a:t>dG</a:t>
            </a:r>
            <a:r>
              <a:rPr lang="en-US" sz="2600" dirty="0" smtClean="0"/>
              <a:t> is positive, the reaction cannot occur spontaneously and proceeds only if free energy can be gained, i.e. it is endergonic. </a:t>
            </a:r>
          </a:p>
          <a:p>
            <a:pPr marL="609600" indent="-609600" eaLnBrk="1" hangingPunct="1">
              <a:buFont typeface="Wingdings" pitchFamily="2" charset="2"/>
              <a:buNone/>
              <a:defRPr/>
            </a:pPr>
            <a:endParaRPr lang="en-US" sz="2600" dirty="0"/>
          </a:p>
          <a:p>
            <a:pPr marL="609600" indent="-609600" eaLnBrk="1" hangingPunct="1">
              <a:buFont typeface="Wingdings" pitchFamily="2" charset="2"/>
              <a:buNone/>
              <a:defRPr/>
            </a:pPr>
            <a:r>
              <a:rPr lang="en-US" sz="2600" dirty="0" smtClean="0"/>
              <a:t>If, in addition, the magnitude of </a:t>
            </a:r>
            <a:r>
              <a:rPr lang="en-US" sz="2600" dirty="0" err="1" smtClean="0"/>
              <a:t>dG</a:t>
            </a:r>
            <a:r>
              <a:rPr lang="en-US" sz="2600" dirty="0" smtClean="0"/>
              <a:t> is great, the system is stable with little or no tendency for a reaction to occur.</a:t>
            </a:r>
          </a:p>
          <a:p>
            <a:pPr marL="609600" indent="-609600" eaLnBrk="1" hangingPunct="1">
              <a:buFont typeface="Wingdings" pitchFamily="2" charset="2"/>
              <a:buNone/>
              <a:defRPr/>
            </a:pPr>
            <a:endParaRPr lang="en-US" sz="2600" dirty="0" smtClean="0"/>
          </a:p>
          <a:p>
            <a:pPr marL="609600" indent="-609600" eaLnBrk="1" hangingPunct="1">
              <a:buFont typeface="Wingdings" pitchFamily="2" charset="2"/>
              <a:buNone/>
              <a:defRPr/>
            </a:pPr>
            <a:r>
              <a:rPr lang="en-US" sz="2600" dirty="0" smtClean="0"/>
              <a:t>If </a:t>
            </a:r>
            <a:r>
              <a:rPr lang="en-US" sz="2600" dirty="0" err="1" smtClean="0"/>
              <a:t>dG</a:t>
            </a:r>
            <a:r>
              <a:rPr lang="en-US" sz="2600" dirty="0" smtClean="0"/>
              <a:t> is zero, the system is at equilibrium and no net change takes place.</a:t>
            </a:r>
            <a:endParaRPr lang="bg-BG" sz="2600" dirty="0" smtClean="0"/>
          </a:p>
        </p:txBody>
      </p:sp>
    </p:spTree>
    <p:extLst>
      <p:ext uri="{BB962C8B-B14F-4D97-AF65-F5344CB8AC3E}">
        <p14:creationId xmlns:p14="http://schemas.microsoft.com/office/powerpoint/2010/main" val="1174602679"/>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type="body" idx="1"/>
          </p:nvPr>
        </p:nvSpPr>
        <p:spPr>
          <a:xfrm>
            <a:off x="0" y="404813"/>
            <a:ext cx="8686800" cy="5726112"/>
          </a:xfrm>
        </p:spPr>
        <p:txBody>
          <a:bodyPr/>
          <a:lstStyle/>
          <a:p>
            <a:pPr eaLnBrk="1" hangingPunct="1">
              <a:lnSpc>
                <a:spcPct val="150000"/>
              </a:lnSpc>
              <a:buFont typeface="Wingdings" pitchFamily="2" charset="2"/>
              <a:buNone/>
              <a:defRPr/>
            </a:pPr>
            <a:r>
              <a:rPr lang="en-US" dirty="0" smtClean="0"/>
              <a:t>   </a:t>
            </a:r>
            <a:r>
              <a:rPr lang="en-US" sz="2600" dirty="0" smtClean="0"/>
              <a:t>The general term describing the change in free energy G (meaning that energy available for useful work) due to the change in the number of molecules of particular species that enter or leave the system under consideration is known as the </a:t>
            </a:r>
            <a:r>
              <a:rPr lang="en-US" sz="2600" dirty="0" smtClean="0">
                <a:solidFill>
                  <a:srgbClr val="FFFF00"/>
                </a:solidFill>
                <a:effectLst>
                  <a:outerShdw blurRad="38100" dist="38100" dir="2700000" algn="tl">
                    <a:srgbClr val="FFFFFF"/>
                  </a:outerShdw>
                </a:effectLst>
              </a:rPr>
              <a:t>chemical potential. </a:t>
            </a:r>
            <a:endParaRPr lang="bg-BG" sz="2600" dirty="0" smtClean="0">
              <a:solidFill>
                <a:srgbClr val="FFFF00"/>
              </a:solidFill>
              <a:effectLst>
                <a:outerShdw blurRad="38100" dist="38100" dir="2700000" algn="tl">
                  <a:srgbClr val="FFFFFF"/>
                </a:outerShdw>
              </a:effectLst>
            </a:endParaRPr>
          </a:p>
        </p:txBody>
      </p:sp>
      <p:sp>
        <p:nvSpPr>
          <p:cNvPr id="14339" name="Text Box 4"/>
          <p:cNvSpPr txBox="1">
            <a:spLocks noChangeArrowheads="1"/>
          </p:cNvSpPr>
          <p:nvPr/>
        </p:nvSpPr>
        <p:spPr bwMode="auto">
          <a:xfrm>
            <a:off x="2555875" y="3860800"/>
            <a:ext cx="35274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50000"/>
              </a:spcBef>
              <a:buClrTx/>
              <a:buSzTx/>
              <a:buFontTx/>
              <a:buNone/>
            </a:pPr>
            <a:r>
              <a:rPr lang="en-US" altLang="bg-BG">
                <a:solidFill>
                  <a:srgbClr val="FFFFFF"/>
                </a:solidFill>
                <a:latin typeface="Times New Roman" pitchFamily="18" charset="0"/>
              </a:rPr>
              <a:t>dU=TdS-pdV+μdn</a:t>
            </a:r>
            <a:r>
              <a:rPr lang="bg-BG" altLang="bg-BG">
                <a:solidFill>
                  <a:srgbClr val="FFFFFF"/>
                </a:solidFill>
                <a:latin typeface="Times New Roman" pitchFamily="18" charset="0"/>
              </a:rPr>
              <a:t> </a:t>
            </a:r>
          </a:p>
        </p:txBody>
      </p:sp>
      <p:sp>
        <p:nvSpPr>
          <p:cNvPr id="115717" name="Text Box 5"/>
          <p:cNvSpPr txBox="1">
            <a:spLocks noChangeArrowheads="1"/>
          </p:cNvSpPr>
          <p:nvPr/>
        </p:nvSpPr>
        <p:spPr bwMode="auto">
          <a:xfrm>
            <a:off x="395288" y="4652963"/>
            <a:ext cx="8208962" cy="1819275"/>
          </a:xfrm>
          <a:prstGeom prst="rect">
            <a:avLst/>
          </a:prstGeom>
          <a:noFill/>
          <a:ln w="12700">
            <a:noFill/>
            <a:miter lim="800000"/>
            <a:headEnd/>
            <a:tailEnd/>
          </a:ln>
          <a:effectLst/>
        </p:spPr>
        <p:txBody>
          <a:bodyPr>
            <a:spAutoFit/>
          </a:bodyPr>
          <a:lstStyle/>
          <a:p>
            <a:pPr>
              <a:lnSpc>
                <a:spcPct val="150000"/>
              </a:lnSpc>
              <a:spcBef>
                <a:spcPct val="50000"/>
              </a:spcBef>
              <a:defRPr/>
            </a:pPr>
            <a:r>
              <a:rPr lang="en-US" sz="2600" dirty="0">
                <a:solidFill>
                  <a:srgbClr val="FFFFFF"/>
                </a:solidFill>
                <a:effectLst>
                  <a:outerShdw blurRad="38100" dist="38100" dir="2700000" algn="tl">
                    <a:srgbClr val="010199"/>
                  </a:outerShdw>
                </a:effectLst>
              </a:rPr>
              <a:t>The change in U is due not only to heat exchange (</a:t>
            </a:r>
            <a:r>
              <a:rPr lang="en-US" sz="2600" dirty="0" err="1">
                <a:solidFill>
                  <a:srgbClr val="FFFFFF"/>
                </a:solidFill>
                <a:effectLst>
                  <a:outerShdw blurRad="38100" dist="38100" dir="2700000" algn="tl">
                    <a:srgbClr val="010199"/>
                  </a:outerShdw>
                </a:effectLst>
              </a:rPr>
              <a:t>dQ</a:t>
            </a:r>
            <a:r>
              <a:rPr lang="en-US" sz="2600" dirty="0">
                <a:solidFill>
                  <a:srgbClr val="FFFFFF"/>
                </a:solidFill>
                <a:effectLst>
                  <a:outerShdw blurRad="38100" dist="38100" dir="2700000" algn="tl">
                    <a:srgbClr val="010199"/>
                  </a:outerShdw>
                </a:effectLst>
              </a:rPr>
              <a:t>=</a:t>
            </a:r>
            <a:r>
              <a:rPr lang="en-US" sz="2600" dirty="0" err="1">
                <a:solidFill>
                  <a:srgbClr val="FFFFFF"/>
                </a:solidFill>
                <a:effectLst>
                  <a:outerShdw blurRad="38100" dist="38100" dir="2700000" algn="tl">
                    <a:srgbClr val="010199"/>
                  </a:outerShdw>
                </a:effectLst>
              </a:rPr>
              <a:t>TdS</a:t>
            </a:r>
            <a:r>
              <a:rPr lang="en-US" sz="2600" dirty="0">
                <a:solidFill>
                  <a:srgbClr val="FFFFFF"/>
                </a:solidFill>
                <a:effectLst>
                  <a:outerShdw blurRad="38100" dist="38100" dir="2700000" algn="tl">
                    <a:srgbClr val="010199"/>
                  </a:outerShdw>
                </a:effectLst>
              </a:rPr>
              <a:t>) and work done (</a:t>
            </a:r>
            <a:r>
              <a:rPr lang="en-US" sz="2600" dirty="0" err="1">
                <a:solidFill>
                  <a:srgbClr val="FFFFFF"/>
                </a:solidFill>
                <a:effectLst>
                  <a:outerShdw blurRad="38100" dist="38100" dir="2700000" algn="tl">
                    <a:srgbClr val="010199"/>
                  </a:outerShdw>
                </a:effectLst>
              </a:rPr>
              <a:t>dW</a:t>
            </a:r>
            <a:r>
              <a:rPr lang="en-US" sz="2600" dirty="0">
                <a:solidFill>
                  <a:srgbClr val="FFFFFF"/>
                </a:solidFill>
                <a:effectLst>
                  <a:outerShdw blurRad="38100" dist="38100" dir="2700000" algn="tl">
                    <a:srgbClr val="010199"/>
                  </a:outerShdw>
                </a:effectLst>
              </a:rPr>
              <a:t>=</a:t>
            </a:r>
            <a:r>
              <a:rPr lang="en-US" sz="2600" dirty="0" err="1">
                <a:solidFill>
                  <a:srgbClr val="FFFFFF"/>
                </a:solidFill>
                <a:effectLst>
                  <a:outerShdw blurRad="38100" dist="38100" dir="2700000" algn="tl">
                    <a:srgbClr val="010199"/>
                  </a:outerShdw>
                </a:effectLst>
              </a:rPr>
              <a:t>pdV</a:t>
            </a:r>
            <a:r>
              <a:rPr lang="en-US" sz="2600" dirty="0">
                <a:solidFill>
                  <a:srgbClr val="FFFFFF"/>
                </a:solidFill>
                <a:effectLst>
                  <a:outerShdw blurRad="38100" dist="38100" dir="2700000" algn="tl">
                    <a:srgbClr val="010199"/>
                  </a:outerShdw>
                </a:effectLst>
              </a:rPr>
              <a:t>), but also to the change in the number of the particles of the system. </a:t>
            </a:r>
            <a:endParaRPr lang="bg-BG" sz="2600" dirty="0">
              <a:solidFill>
                <a:srgbClr val="FFFFFF"/>
              </a:solidFill>
              <a:effectLst>
                <a:outerShdw blurRad="38100" dist="38100" dir="2700000" algn="tl">
                  <a:srgbClr val="010199"/>
                </a:outerShdw>
              </a:effectLst>
            </a:endParaRPr>
          </a:p>
        </p:txBody>
      </p:sp>
    </p:spTree>
    <p:extLst>
      <p:ext uri="{BB962C8B-B14F-4D97-AF65-F5344CB8AC3E}">
        <p14:creationId xmlns:p14="http://schemas.microsoft.com/office/powerpoint/2010/main" val="604275699"/>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a:off x="539750" y="5732463"/>
            <a:ext cx="1728788" cy="720725"/>
          </a:xfrm>
          <a:prstGeom prst="roundRect">
            <a:avLst/>
          </a:prstGeom>
          <a:solidFill>
            <a:schemeClr val="accent5">
              <a:lumMod val="50000"/>
            </a:schemeClr>
          </a:solidFill>
          <a:ln w="12700" cap="flat" cmpd="sng" algn="ctr">
            <a:solidFill>
              <a:schemeClr val="tx1"/>
            </a:solidFill>
            <a:prstDash val="solid"/>
            <a:round/>
            <a:headEnd type="none" w="med" len="med"/>
            <a:tailEnd type="none" w="med" len="med"/>
          </a:ln>
          <a:effectLst/>
        </p:spPr>
        <p:txBody>
          <a:bodyPr/>
          <a:lstStyle/>
          <a:p>
            <a:pPr>
              <a:defRPr/>
            </a:pPr>
            <a:endParaRPr lang="bg-BG">
              <a:solidFill>
                <a:srgbClr val="FFFFFF"/>
              </a:solidFill>
            </a:endParaRPr>
          </a:p>
        </p:txBody>
      </p:sp>
      <p:sp>
        <p:nvSpPr>
          <p:cNvPr id="15363" name="Rectangle 3"/>
          <p:cNvSpPr>
            <a:spLocks noChangeArrowheads="1"/>
          </p:cNvSpPr>
          <p:nvPr/>
        </p:nvSpPr>
        <p:spPr bwMode="auto">
          <a:xfrm>
            <a:off x="1258888" y="-26988"/>
            <a:ext cx="6769100" cy="1079501"/>
          </a:xfrm>
          <a:prstGeom prst="rect">
            <a:avLst/>
          </a:prstGeom>
          <a:solidFill>
            <a:schemeClr val="tx1"/>
          </a:solidFill>
          <a:ln w="12700" algn="ctr">
            <a:solidFill>
              <a:schemeClr val="tx1"/>
            </a:solidFill>
            <a:round/>
            <a:headEnd/>
            <a:tailEnd/>
          </a:ln>
        </p:spPr>
        <p:txBody>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endParaRPr lang="bg-BG" altLang="bg-BG" sz="1800">
              <a:solidFill>
                <a:srgbClr val="FFFFFF"/>
              </a:solidFill>
            </a:endParaRPr>
          </a:p>
        </p:txBody>
      </p:sp>
      <p:sp>
        <p:nvSpPr>
          <p:cNvPr id="116739" name="Rectangle 3"/>
          <p:cNvSpPr>
            <a:spLocks noGrp="1" noChangeArrowheads="1"/>
          </p:cNvSpPr>
          <p:nvPr>
            <p:ph type="body" idx="1"/>
          </p:nvPr>
        </p:nvSpPr>
        <p:spPr>
          <a:xfrm>
            <a:off x="684213" y="1125538"/>
            <a:ext cx="8064500" cy="6021387"/>
          </a:xfrm>
        </p:spPr>
        <p:txBody>
          <a:bodyPr/>
          <a:lstStyle/>
          <a:p>
            <a:pPr marL="0" indent="0" eaLnBrk="1" hangingPunct="1">
              <a:spcBef>
                <a:spcPts val="1800"/>
              </a:spcBef>
              <a:buFont typeface="Wingdings" pitchFamily="2" charset="2"/>
              <a:buNone/>
              <a:defRPr/>
            </a:pPr>
            <a:r>
              <a:rPr lang="en-GB" sz="2600" dirty="0" smtClean="0"/>
              <a:t>Its change is equal to the work done to:</a:t>
            </a:r>
          </a:p>
          <a:p>
            <a:pPr marL="0" indent="0" eaLnBrk="1" hangingPunct="1">
              <a:spcBef>
                <a:spcPts val="1800"/>
              </a:spcBef>
              <a:buFont typeface="Wingdings" pitchFamily="2" charset="2"/>
              <a:buNone/>
              <a:defRPr/>
            </a:pPr>
            <a:r>
              <a:rPr lang="en-GB" sz="2600" dirty="0" smtClean="0"/>
              <a:t>1. Synthesize one mol of a substance (state 2) from reactants (state1) and to put it in a solution (term </a:t>
            </a:r>
            <a:r>
              <a:rPr lang="en-US" sz="2600" dirty="0" smtClean="0">
                <a:sym typeface="Symbol" pitchFamily="18" charset="2"/>
              </a:rPr>
              <a:t></a:t>
            </a:r>
            <a:r>
              <a:rPr lang="en-US" sz="2600" dirty="0" smtClean="0"/>
              <a:t>μ</a:t>
            </a:r>
            <a:r>
              <a:rPr lang="en-US" sz="2600" baseline="-25000" dirty="0" smtClean="0"/>
              <a:t>0</a:t>
            </a:r>
            <a:r>
              <a:rPr lang="en-GB" sz="2600" dirty="0" smtClean="0"/>
              <a:t>)</a:t>
            </a:r>
          </a:p>
          <a:p>
            <a:pPr marL="0" indent="0" eaLnBrk="1" hangingPunct="1">
              <a:spcBef>
                <a:spcPts val="1800"/>
              </a:spcBef>
              <a:buFont typeface="Wingdings" pitchFamily="2" charset="2"/>
              <a:buNone/>
              <a:defRPr/>
            </a:pPr>
            <a:r>
              <a:rPr lang="en-GB" sz="2600" dirty="0" smtClean="0"/>
              <a:t>2. To concentrate a solution from C</a:t>
            </a:r>
            <a:r>
              <a:rPr lang="en-GB" sz="2600" baseline="-25000" dirty="0" smtClean="0"/>
              <a:t>1</a:t>
            </a:r>
            <a:r>
              <a:rPr lang="en-GB" sz="2600" dirty="0" smtClean="0"/>
              <a:t> to C</a:t>
            </a:r>
            <a:r>
              <a:rPr lang="en-GB" sz="2600" baseline="-25000" dirty="0" smtClean="0"/>
              <a:t>2</a:t>
            </a:r>
            <a:r>
              <a:rPr lang="en-GB" sz="2600" dirty="0" smtClean="0"/>
              <a:t>.</a:t>
            </a:r>
          </a:p>
          <a:p>
            <a:pPr marL="0" indent="0" eaLnBrk="1" hangingPunct="1">
              <a:spcBef>
                <a:spcPts val="1800"/>
              </a:spcBef>
              <a:buFont typeface="Wingdings" pitchFamily="2" charset="2"/>
              <a:buNone/>
              <a:defRPr/>
            </a:pPr>
            <a:r>
              <a:rPr lang="en-GB" sz="2600" dirty="0" smtClean="0"/>
              <a:t>3. To overcome the repulsive electrostatic forces due to the potential difference between solutions (</a:t>
            </a:r>
            <a:r>
              <a:rPr lang="en-GB" sz="2600" dirty="0" smtClean="0">
                <a:sym typeface="Symbol" pitchFamily="18" charset="2"/>
              </a:rPr>
              <a:t></a:t>
            </a:r>
            <a:r>
              <a:rPr lang="en-GB" sz="2600" baseline="-25000" dirty="0" smtClean="0"/>
              <a:t>2</a:t>
            </a:r>
            <a:r>
              <a:rPr lang="en-GB" sz="2600" dirty="0" smtClean="0"/>
              <a:t>-</a:t>
            </a:r>
            <a:r>
              <a:rPr lang="en-GB" sz="2600" dirty="0" smtClean="0">
                <a:sym typeface="Symbol" pitchFamily="18" charset="2"/>
              </a:rPr>
              <a:t></a:t>
            </a:r>
            <a:r>
              <a:rPr lang="en-GB" sz="2600" baseline="-25000" dirty="0" smtClean="0"/>
              <a:t>1</a:t>
            </a:r>
            <a:r>
              <a:rPr lang="en-GB" sz="2600" dirty="0" smtClean="0"/>
              <a:t>). </a:t>
            </a:r>
          </a:p>
          <a:p>
            <a:pPr marL="0" indent="0" eaLnBrk="1" hangingPunct="1">
              <a:spcBef>
                <a:spcPts val="1800"/>
              </a:spcBef>
              <a:buFont typeface="Wingdings" pitchFamily="2" charset="2"/>
              <a:buNone/>
              <a:defRPr/>
            </a:pPr>
            <a:r>
              <a:rPr lang="en-GB" sz="2600" dirty="0" smtClean="0"/>
              <a:t>In </a:t>
            </a:r>
            <a:r>
              <a:rPr lang="en-GB" sz="2600" dirty="0" err="1" smtClean="0"/>
              <a:t>physico</a:t>
            </a:r>
            <a:r>
              <a:rPr lang="en-GB" sz="2600" dirty="0" smtClean="0"/>
              <a:t>-chemical systems the change in free energy is given by the change in the electrochemical potential.        </a:t>
            </a:r>
          </a:p>
          <a:p>
            <a:pPr marL="0" indent="0" eaLnBrk="1" hangingPunct="1">
              <a:spcBef>
                <a:spcPts val="1800"/>
              </a:spcBef>
              <a:buFont typeface="Wingdings" pitchFamily="2" charset="2"/>
              <a:buNone/>
              <a:defRPr/>
            </a:pPr>
            <a:r>
              <a:rPr lang="en-US" sz="2600" dirty="0" err="1" smtClean="0">
                <a:sym typeface="Symbol" pitchFamily="18" charset="2"/>
              </a:rPr>
              <a:t>dG</a:t>
            </a:r>
            <a:r>
              <a:rPr lang="en-US" sz="2600" dirty="0" smtClean="0"/>
              <a:t>=</a:t>
            </a:r>
            <a:r>
              <a:rPr lang="en-US" sz="2600" dirty="0" err="1" smtClean="0"/>
              <a:t>n</a:t>
            </a:r>
            <a:r>
              <a:rPr lang="en-US" sz="2600" dirty="0" err="1" smtClean="0">
                <a:sym typeface="Symbol" pitchFamily="18" charset="2"/>
              </a:rPr>
              <a:t>d</a:t>
            </a:r>
            <a:r>
              <a:rPr lang="en-US" sz="2600" dirty="0" err="1" smtClean="0"/>
              <a:t>μ</a:t>
            </a:r>
            <a:r>
              <a:rPr lang="en-US" sz="2600" dirty="0" smtClean="0"/>
              <a:t>*</a:t>
            </a:r>
            <a:endParaRPr lang="bg-BG" sz="2600" dirty="0" smtClean="0"/>
          </a:p>
        </p:txBody>
      </p:sp>
      <p:graphicFrame>
        <p:nvGraphicFramePr>
          <p:cNvPr id="15365" name="Object 1"/>
          <p:cNvGraphicFramePr>
            <a:graphicFrameLocks noChangeAspect="1"/>
          </p:cNvGraphicFramePr>
          <p:nvPr/>
        </p:nvGraphicFramePr>
        <p:xfrm>
          <a:off x="2100263" y="69850"/>
          <a:ext cx="4795837" cy="942975"/>
        </p:xfrm>
        <a:graphic>
          <a:graphicData uri="http://schemas.openxmlformats.org/presentationml/2006/ole">
            <mc:AlternateContent xmlns:mc="http://schemas.openxmlformats.org/markup-compatibility/2006">
              <mc:Choice xmlns:v="urn:schemas-microsoft-com:vml" Requires="v">
                <p:oleObj spid="_x0000_s35843" name="Equation" r:id="rId3" imgW="2197080" imgH="431640" progId="Equation.3">
                  <p:embed/>
                </p:oleObj>
              </mc:Choice>
              <mc:Fallback>
                <p:oleObj name="Equation" r:id="rId3" imgW="219708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0263" y="69850"/>
                        <a:ext cx="4795837"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96837137"/>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en-US" b="1" smtClean="0"/>
              <a:t>Thermodynamic potentials</a:t>
            </a:r>
            <a:r>
              <a:rPr lang="bg-BG" smtClean="0"/>
              <a:t> </a:t>
            </a:r>
            <a:endParaRPr lang="en-US" smtClean="0"/>
          </a:p>
        </p:txBody>
      </p:sp>
      <p:graphicFrame>
        <p:nvGraphicFramePr>
          <p:cNvPr id="50210" name="Group 34"/>
          <p:cNvGraphicFramePr>
            <a:graphicFrameLocks noGrp="1"/>
          </p:cNvGraphicFramePr>
          <p:nvPr>
            <p:ph idx="1"/>
          </p:nvPr>
        </p:nvGraphicFramePr>
        <p:xfrm>
          <a:off x="1619250" y="2133600"/>
          <a:ext cx="6394450" cy="3455988"/>
        </p:xfrm>
        <a:graphic>
          <a:graphicData uri="http://schemas.openxmlformats.org/drawingml/2006/table">
            <a:tbl>
              <a:tblPr/>
              <a:tblGrid>
                <a:gridCol w="2574925"/>
                <a:gridCol w="3819525"/>
              </a:tblGrid>
              <a:tr h="174942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Times New Roman" pitchFamily="18" charset="0"/>
                          <a:cs typeface="Times New Roman" pitchFamily="18" charset="0"/>
                        </a:rPr>
                        <a:t>U</a:t>
                      </a:r>
                      <a:endParaRPr kumimoji="0" lang="bg-BG" sz="1000"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Times New Roman" pitchFamily="18" charset="0"/>
                          <a:cs typeface="Times New Roman" pitchFamily="18" charset="0"/>
                        </a:rPr>
                        <a:t>Internal energy</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Times New Roman" pitchFamily="18" charset="0"/>
                          <a:cs typeface="Times New Roman" pitchFamily="18" charset="0"/>
                        </a:rPr>
                        <a:t>F</a:t>
                      </a:r>
                      <a:endParaRPr kumimoji="0" lang="bg-BG"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Times New Roman" pitchFamily="18" charset="0"/>
                          <a:cs typeface="Times New Roman" pitchFamily="18" charset="0"/>
                        </a:rPr>
                        <a:t>Helmholz free energy</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06563">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Times New Roman" pitchFamily="18" charset="0"/>
                          <a:cs typeface="Times New Roman" pitchFamily="18" charset="0"/>
                        </a:rPr>
                        <a:t>H</a:t>
                      </a:r>
                      <a:endParaRPr kumimoji="0" lang="bg-BG"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Times New Roman" pitchFamily="18" charset="0"/>
                          <a:cs typeface="Times New Roman" pitchFamily="18" charset="0"/>
                        </a:rPr>
                        <a:t>Enthalpy</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Times New Roman" pitchFamily="18" charset="0"/>
                          <a:cs typeface="Times New Roman" pitchFamily="18" charset="0"/>
                        </a:rPr>
                        <a:t>G</a:t>
                      </a:r>
                      <a:endParaRPr kumimoji="0" lang="bg-BG" sz="1000"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Times New Roman" pitchFamily="18" charset="0"/>
                          <a:cs typeface="Times New Roman" pitchFamily="18" charset="0"/>
                        </a:rPr>
                        <a:t>Gibbs free energy</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086" name="Line 42"/>
          <p:cNvSpPr>
            <a:spLocks noChangeShapeType="1"/>
          </p:cNvSpPr>
          <p:nvPr/>
        </p:nvSpPr>
        <p:spPr bwMode="auto">
          <a:xfrm>
            <a:off x="3348038" y="1773238"/>
            <a:ext cx="2376487"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bg-BG">
              <a:solidFill>
                <a:srgbClr val="FFFFFF"/>
              </a:solidFill>
            </a:endParaRPr>
          </a:p>
        </p:txBody>
      </p:sp>
      <p:sp>
        <p:nvSpPr>
          <p:cNvPr id="3087" name="Line 43"/>
          <p:cNvSpPr>
            <a:spLocks noChangeShapeType="1"/>
          </p:cNvSpPr>
          <p:nvPr/>
        </p:nvSpPr>
        <p:spPr bwMode="auto">
          <a:xfrm>
            <a:off x="1476375" y="2565400"/>
            <a:ext cx="0" cy="230346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bg-BG">
              <a:solidFill>
                <a:srgbClr val="FFFFFF"/>
              </a:solidFill>
            </a:endParaRPr>
          </a:p>
        </p:txBody>
      </p:sp>
      <p:sp>
        <p:nvSpPr>
          <p:cNvPr id="3088" name="Text Box 44"/>
          <p:cNvSpPr txBox="1">
            <a:spLocks noChangeArrowheads="1"/>
          </p:cNvSpPr>
          <p:nvPr/>
        </p:nvSpPr>
        <p:spPr bwMode="auto">
          <a:xfrm>
            <a:off x="468313" y="3197225"/>
            <a:ext cx="10080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50000"/>
              </a:spcBef>
              <a:buClrTx/>
              <a:buSzTx/>
              <a:buFontTx/>
              <a:buNone/>
            </a:pPr>
            <a:r>
              <a:rPr lang="en-US" altLang="bg-BG" sz="2800">
                <a:solidFill>
                  <a:srgbClr val="FFFFFF"/>
                </a:solidFill>
              </a:rPr>
              <a:t>+PV</a:t>
            </a:r>
            <a:endParaRPr lang="bg-BG" altLang="bg-BG" sz="2800">
              <a:solidFill>
                <a:srgbClr val="FFFFFF"/>
              </a:solidFill>
            </a:endParaRPr>
          </a:p>
        </p:txBody>
      </p:sp>
      <p:sp>
        <p:nvSpPr>
          <p:cNvPr id="3089" name="Text Box 45"/>
          <p:cNvSpPr txBox="1">
            <a:spLocks noChangeArrowheads="1"/>
          </p:cNvSpPr>
          <p:nvPr/>
        </p:nvSpPr>
        <p:spPr bwMode="auto">
          <a:xfrm>
            <a:off x="4140200" y="1325563"/>
            <a:ext cx="14398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50000"/>
              </a:spcBef>
              <a:buClrTx/>
              <a:buSzTx/>
              <a:buFontTx/>
              <a:buNone/>
            </a:pPr>
            <a:r>
              <a:rPr lang="en-US" altLang="bg-BG" sz="2800">
                <a:solidFill>
                  <a:srgbClr val="FFFFFF"/>
                </a:solidFill>
              </a:rPr>
              <a:t>-TS</a:t>
            </a:r>
            <a:endParaRPr lang="bg-BG" altLang="bg-BG" sz="2800">
              <a:solidFill>
                <a:srgbClr val="FFFFFF"/>
              </a:solidFill>
            </a:endParaRPr>
          </a:p>
        </p:txBody>
      </p:sp>
      <p:sp>
        <p:nvSpPr>
          <p:cNvPr id="50222" name="Rectangle 46"/>
          <p:cNvSpPr>
            <a:spLocks noChangeArrowheads="1"/>
          </p:cNvSpPr>
          <p:nvPr/>
        </p:nvSpPr>
        <p:spPr bwMode="auto">
          <a:xfrm>
            <a:off x="2124075" y="5229225"/>
            <a:ext cx="5111750" cy="1295400"/>
          </a:xfrm>
          <a:prstGeom prst="rect">
            <a:avLst/>
          </a:prstGeom>
          <a:noFill/>
          <a:ln w="12700">
            <a:noFill/>
            <a:miter lim="800000"/>
            <a:headEnd/>
            <a:tailEnd/>
          </a:ln>
          <a:effectLst/>
        </p:spPr>
        <p:txBody>
          <a:bodyPr lIns="90488" tIns="44450" rIns="90488" bIns="44450"/>
          <a:lstStyle/>
          <a:p>
            <a:pPr marL="342900" indent="-342900">
              <a:spcBef>
                <a:spcPct val="20000"/>
              </a:spcBef>
              <a:buClr>
                <a:srgbClr val="FFFFCC"/>
              </a:buClr>
              <a:buSzPct val="75000"/>
              <a:buFont typeface="Wingdings" pitchFamily="2" charset="2"/>
              <a:buNone/>
              <a:defRPr/>
            </a:pPr>
            <a:r>
              <a:rPr lang="nl-NL" sz="2800" dirty="0">
                <a:solidFill>
                  <a:srgbClr val="FFFFFF"/>
                </a:solidFill>
                <a:effectLst>
                  <a:outerShdw blurRad="38100" dist="38100" dir="2700000" algn="tl">
                    <a:srgbClr val="010199"/>
                  </a:outerShdw>
                </a:effectLst>
              </a:rPr>
              <a:t>U=f(S, V)        </a:t>
            </a:r>
            <a:r>
              <a:rPr lang="en-US" sz="2800" dirty="0">
                <a:solidFill>
                  <a:srgbClr val="FFFFFF"/>
                </a:solidFill>
                <a:effectLst>
                  <a:outerShdw blurRad="38100" dist="38100" dir="2700000" algn="tl">
                    <a:srgbClr val="010199"/>
                  </a:outerShdw>
                </a:effectLst>
              </a:rPr>
              <a:t>H=f(S, P)</a:t>
            </a:r>
          </a:p>
          <a:p>
            <a:pPr marL="342900" indent="-342900">
              <a:spcBef>
                <a:spcPct val="20000"/>
              </a:spcBef>
              <a:buClr>
                <a:srgbClr val="FFFFCC"/>
              </a:buClr>
              <a:buSzPct val="75000"/>
              <a:buFont typeface="Wingdings" pitchFamily="2" charset="2"/>
              <a:buNone/>
              <a:defRPr/>
            </a:pPr>
            <a:r>
              <a:rPr lang="en-US" sz="2800" dirty="0">
                <a:solidFill>
                  <a:srgbClr val="FFFFFF"/>
                </a:solidFill>
                <a:effectLst>
                  <a:outerShdw blurRad="38100" dist="38100" dir="2700000" algn="tl">
                    <a:srgbClr val="010199"/>
                  </a:outerShdw>
                </a:effectLst>
              </a:rPr>
              <a:t>F=f(T, V)</a:t>
            </a:r>
            <a:r>
              <a:rPr lang="bg-BG" sz="2800" dirty="0">
                <a:solidFill>
                  <a:srgbClr val="FFFFFF"/>
                </a:solidFill>
                <a:effectLst>
                  <a:outerShdw blurRad="38100" dist="38100" dir="2700000" algn="tl">
                    <a:srgbClr val="010199"/>
                  </a:outerShdw>
                </a:effectLst>
              </a:rPr>
              <a:t> </a:t>
            </a:r>
            <a:r>
              <a:rPr lang="en-US" sz="2800" dirty="0">
                <a:solidFill>
                  <a:srgbClr val="FFFFFF"/>
                </a:solidFill>
                <a:effectLst>
                  <a:outerShdw blurRad="38100" dist="38100" dir="2700000" algn="tl">
                    <a:srgbClr val="010199"/>
                  </a:outerShdw>
                </a:effectLst>
              </a:rPr>
              <a:t>        G=f(T, P)</a:t>
            </a:r>
          </a:p>
        </p:txBody>
      </p:sp>
    </p:spTree>
    <p:extLst>
      <p:ext uri="{BB962C8B-B14F-4D97-AF65-F5344CB8AC3E}">
        <p14:creationId xmlns:p14="http://schemas.microsoft.com/office/powerpoint/2010/main" val="1454746605"/>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extBox 1"/>
          <p:cNvSpPr txBox="1"/>
          <p:nvPr/>
        </p:nvSpPr>
        <p:spPr>
          <a:xfrm>
            <a:off x="539750" y="1052513"/>
            <a:ext cx="7993063" cy="4524375"/>
          </a:xfrm>
          <a:prstGeom prst="rect">
            <a:avLst/>
          </a:prstGeom>
          <a:noFill/>
        </p:spPr>
        <p:txBody>
          <a:bodyPr>
            <a:spAutoFit/>
          </a:bodyPr>
          <a:lstStyle/>
          <a:p>
            <a:pPr>
              <a:lnSpc>
                <a:spcPct val="150000"/>
              </a:lnSpc>
              <a:defRPr/>
            </a:pPr>
            <a:r>
              <a:rPr lang="en-US" sz="2600" dirty="0">
                <a:solidFill>
                  <a:srgbClr val="FFFFFF"/>
                </a:solidFill>
              </a:rPr>
              <a:t>When considering different types of</a:t>
            </a:r>
          </a:p>
          <a:p>
            <a:pPr>
              <a:lnSpc>
                <a:spcPct val="150000"/>
              </a:lnSpc>
              <a:defRPr/>
            </a:pPr>
            <a:r>
              <a:rPr lang="en-US" sz="2600" dirty="0">
                <a:solidFill>
                  <a:srgbClr val="FFFFFF"/>
                </a:solidFill>
              </a:rPr>
              <a:t>processes, we will be interested in two main issues:</a:t>
            </a:r>
          </a:p>
          <a:p>
            <a:pPr>
              <a:lnSpc>
                <a:spcPct val="150000"/>
              </a:lnSpc>
              <a:defRPr/>
            </a:pPr>
            <a:endParaRPr lang="en-US" sz="2600" dirty="0">
              <a:solidFill>
                <a:srgbClr val="FFFFFF"/>
              </a:solidFill>
            </a:endParaRPr>
          </a:p>
          <a:p>
            <a:pPr>
              <a:lnSpc>
                <a:spcPct val="150000"/>
              </a:lnSpc>
              <a:defRPr/>
            </a:pPr>
            <a:endParaRPr lang="en-US" sz="2600" dirty="0">
              <a:solidFill>
                <a:srgbClr val="FFFFFF"/>
              </a:solidFill>
            </a:endParaRPr>
          </a:p>
          <a:p>
            <a:pPr marL="457200" indent="-457200">
              <a:lnSpc>
                <a:spcPct val="150000"/>
              </a:lnSpc>
              <a:buFont typeface="Arial" pitchFamily="34" charset="0"/>
              <a:buChar char="•"/>
              <a:defRPr/>
            </a:pPr>
            <a:r>
              <a:rPr lang="en-US" sz="2600" dirty="0">
                <a:solidFill>
                  <a:srgbClr val="FFFFFF"/>
                </a:solidFill>
              </a:rPr>
              <a:t>What determines the </a:t>
            </a:r>
            <a:r>
              <a:rPr lang="en-US" sz="2600" b="1" i="1" dirty="0">
                <a:solidFill>
                  <a:srgbClr val="FFFF00"/>
                </a:solidFill>
              </a:rPr>
              <a:t>stability</a:t>
            </a:r>
            <a:r>
              <a:rPr lang="en-US" sz="2600" b="1" i="1" dirty="0">
                <a:solidFill>
                  <a:srgbClr val="FFFFFF"/>
                </a:solidFill>
              </a:rPr>
              <a:t> </a:t>
            </a:r>
            <a:r>
              <a:rPr lang="en-US" sz="2600" dirty="0">
                <a:solidFill>
                  <a:srgbClr val="FFFFFF"/>
                </a:solidFill>
              </a:rPr>
              <a:t>of a system and how the system evolves towards an equilibrium?</a:t>
            </a:r>
          </a:p>
          <a:p>
            <a:pPr marL="457200" indent="-457200">
              <a:lnSpc>
                <a:spcPct val="150000"/>
              </a:lnSpc>
              <a:spcBef>
                <a:spcPts val="1800"/>
              </a:spcBef>
              <a:buFont typeface="Arial" pitchFamily="34" charset="0"/>
              <a:buChar char="•"/>
              <a:defRPr/>
            </a:pPr>
            <a:r>
              <a:rPr lang="en-US" sz="2600" dirty="0">
                <a:solidFill>
                  <a:srgbClr val="FFFFFF"/>
                </a:solidFill>
              </a:rPr>
              <a:t>How much </a:t>
            </a:r>
            <a:r>
              <a:rPr lang="en-US" sz="2600" dirty="0">
                <a:solidFill>
                  <a:srgbClr val="FFFF00"/>
                </a:solidFill>
              </a:rPr>
              <a:t>work</a:t>
            </a:r>
            <a:r>
              <a:rPr lang="en-US" sz="2600" dirty="0">
                <a:solidFill>
                  <a:srgbClr val="FFFFFF"/>
                </a:solidFill>
              </a:rPr>
              <a:t> can be extracted from a system?</a:t>
            </a:r>
            <a:endParaRPr lang="bg-BG" sz="2600" dirty="0">
              <a:solidFill>
                <a:srgbClr val="FFFFFF"/>
              </a:solidFill>
            </a:endParaRPr>
          </a:p>
        </p:txBody>
      </p:sp>
    </p:spTree>
    <p:extLst>
      <p:ext uri="{BB962C8B-B14F-4D97-AF65-F5344CB8AC3E}">
        <p14:creationId xmlns:p14="http://schemas.microsoft.com/office/powerpoint/2010/main" val="240550412"/>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a:xfrm>
            <a:off x="611188" y="376238"/>
            <a:ext cx="7993062" cy="6453187"/>
          </a:xfrm>
        </p:spPr>
        <p:txBody>
          <a:bodyPr/>
          <a:lstStyle/>
          <a:p>
            <a:pPr eaLnBrk="1" hangingPunct="1">
              <a:lnSpc>
                <a:spcPct val="90000"/>
              </a:lnSpc>
              <a:spcBef>
                <a:spcPts val="1800"/>
              </a:spcBef>
              <a:buFont typeface="Wingdings" pitchFamily="2" charset="2"/>
              <a:buNone/>
              <a:defRPr/>
            </a:pPr>
            <a:r>
              <a:rPr lang="en-US" dirty="0" smtClean="0"/>
              <a:t>  </a:t>
            </a:r>
            <a:r>
              <a:rPr lang="en-US" sz="2600" dirty="0" smtClean="0"/>
              <a:t>There exist energetic quantities, called </a:t>
            </a:r>
            <a:r>
              <a:rPr lang="en-US" sz="2600" i="1" dirty="0" smtClean="0">
                <a:hlinkClick r:id="rId2" tooltip="Thermodynamic potentials"/>
              </a:rPr>
              <a:t>thermodynamic potentials</a:t>
            </a:r>
            <a:r>
              <a:rPr lang="en-US" sz="2600" i="1" dirty="0" smtClean="0"/>
              <a:t> - </a:t>
            </a:r>
            <a:r>
              <a:rPr lang="en-US" sz="2600" dirty="0" smtClean="0"/>
              <a:t> </a:t>
            </a:r>
            <a:r>
              <a:rPr lang="en-US" sz="2600" dirty="0">
                <a:solidFill>
                  <a:srgbClr val="FFFF00"/>
                </a:solidFill>
              </a:rPr>
              <a:t>the q</a:t>
            </a:r>
            <a:r>
              <a:rPr lang="en-US" sz="2600" dirty="0" smtClean="0">
                <a:solidFill>
                  <a:srgbClr val="FFFF00"/>
                </a:solidFill>
              </a:rPr>
              <a:t>uantitative measure of the stored energy </a:t>
            </a:r>
            <a:r>
              <a:rPr lang="en-US" sz="2600" dirty="0" smtClean="0"/>
              <a:t>in the system. </a:t>
            </a:r>
          </a:p>
          <a:p>
            <a:pPr indent="-69850" eaLnBrk="1" hangingPunct="1">
              <a:lnSpc>
                <a:spcPct val="90000"/>
              </a:lnSpc>
              <a:spcBef>
                <a:spcPts val="1800"/>
              </a:spcBef>
              <a:buFont typeface="Wingdings" pitchFamily="2" charset="2"/>
              <a:buNone/>
              <a:defRPr/>
            </a:pPr>
            <a:endParaRPr lang="en-US" sz="2600" dirty="0" smtClean="0"/>
          </a:p>
          <a:p>
            <a:pPr indent="-69850" eaLnBrk="1" hangingPunct="1">
              <a:lnSpc>
                <a:spcPct val="90000"/>
              </a:lnSpc>
              <a:spcBef>
                <a:spcPts val="1800"/>
              </a:spcBef>
              <a:buFont typeface="Wingdings" pitchFamily="2" charset="2"/>
              <a:buNone/>
              <a:defRPr/>
            </a:pPr>
            <a:r>
              <a:rPr lang="en-US" sz="2600" dirty="0" smtClean="0"/>
              <a:t>Potentials are used to measure energy changes in systems as they evolve from an initial state to a final state. </a:t>
            </a:r>
          </a:p>
          <a:p>
            <a:pPr indent="-69850" eaLnBrk="1" hangingPunct="1">
              <a:lnSpc>
                <a:spcPct val="90000"/>
              </a:lnSpc>
              <a:spcBef>
                <a:spcPts val="1800"/>
              </a:spcBef>
              <a:buFont typeface="Wingdings" pitchFamily="2" charset="2"/>
              <a:buNone/>
              <a:defRPr/>
            </a:pPr>
            <a:endParaRPr lang="en-US" sz="2600" dirty="0" smtClean="0"/>
          </a:p>
          <a:p>
            <a:pPr indent="-69850" eaLnBrk="1" hangingPunct="1">
              <a:lnSpc>
                <a:spcPct val="90000"/>
              </a:lnSpc>
              <a:spcBef>
                <a:spcPts val="1800"/>
              </a:spcBef>
              <a:buFont typeface="Wingdings" pitchFamily="2" charset="2"/>
              <a:buNone/>
              <a:defRPr/>
            </a:pPr>
            <a:r>
              <a:rPr lang="en-US" sz="2600" dirty="0" smtClean="0"/>
              <a:t>The potential used depends on the constraints of the system, such as constant temperature or pressure. </a:t>
            </a:r>
          </a:p>
          <a:p>
            <a:pPr eaLnBrk="1" hangingPunct="1">
              <a:lnSpc>
                <a:spcPct val="90000"/>
              </a:lnSpc>
              <a:spcBef>
                <a:spcPts val="1800"/>
              </a:spcBef>
              <a:buFont typeface="Wingdings" pitchFamily="2" charset="2"/>
              <a:buNone/>
              <a:defRPr/>
            </a:pPr>
            <a:r>
              <a:rPr lang="en-US" sz="2600" dirty="0" smtClean="0"/>
              <a:t>   E.g. Helmholtz free energy is the energy available for doing useful work at fixed temperature.</a:t>
            </a:r>
            <a:r>
              <a:rPr lang="bg-BG" sz="2600" dirty="0" smtClean="0"/>
              <a:t> </a:t>
            </a:r>
          </a:p>
        </p:txBody>
      </p:sp>
    </p:spTree>
    <p:extLst>
      <p:ext uri="{BB962C8B-B14F-4D97-AF65-F5344CB8AC3E}">
        <p14:creationId xmlns:p14="http://schemas.microsoft.com/office/powerpoint/2010/main" val="1053633129"/>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a:xfrm>
            <a:off x="144463" y="215900"/>
            <a:ext cx="8748712" cy="6453188"/>
          </a:xfrm>
        </p:spPr>
        <p:txBody>
          <a:bodyPr/>
          <a:lstStyle/>
          <a:p>
            <a:pPr>
              <a:spcBef>
                <a:spcPts val="1800"/>
              </a:spcBef>
              <a:defRPr/>
            </a:pPr>
            <a:r>
              <a:rPr lang="en-US" sz="2600" dirty="0" smtClean="0"/>
              <a:t>Thermodynamics is the study of the energy, principally heat energy, that accompanies chemical or physical changes. </a:t>
            </a:r>
          </a:p>
          <a:p>
            <a:pPr>
              <a:spcBef>
                <a:spcPts val="1800"/>
              </a:spcBef>
              <a:defRPr/>
            </a:pPr>
            <a:r>
              <a:rPr lang="en-US" sz="2600" dirty="0" smtClean="0"/>
              <a:t>Some chemical reactions release heat energy; they are called </a:t>
            </a:r>
            <a:r>
              <a:rPr lang="en-US" sz="2600" dirty="0" smtClean="0">
                <a:solidFill>
                  <a:srgbClr val="FFFF00"/>
                </a:solidFill>
              </a:rPr>
              <a:t>exothermic reactions</a:t>
            </a:r>
            <a:r>
              <a:rPr lang="en-US" sz="2600" dirty="0" smtClean="0"/>
              <a:t>, and they have a negative enthalpy change. Others absorb heat energy and are called </a:t>
            </a:r>
            <a:r>
              <a:rPr lang="en-US" sz="2600" dirty="0" smtClean="0">
                <a:solidFill>
                  <a:srgbClr val="FFFF00"/>
                </a:solidFill>
              </a:rPr>
              <a:t>endothermic reactions</a:t>
            </a:r>
            <a:r>
              <a:rPr lang="en-US" sz="2600" dirty="0" smtClean="0"/>
              <a:t>, and they have a positive enthalpy change. </a:t>
            </a:r>
          </a:p>
          <a:p>
            <a:pPr>
              <a:spcBef>
                <a:spcPts val="1800"/>
              </a:spcBef>
              <a:defRPr/>
            </a:pPr>
            <a:r>
              <a:rPr lang="en-US" sz="2600" dirty="0" smtClean="0"/>
              <a:t>But thermodynamics is concerned with more than just heat energy. The change in level of organization or disorganization of reactants and products as changes take place is described by the </a:t>
            </a:r>
            <a:r>
              <a:rPr lang="en-US" sz="2600" dirty="0" smtClean="0">
                <a:solidFill>
                  <a:srgbClr val="FFFF00"/>
                </a:solidFill>
              </a:rPr>
              <a:t>entropy change of the process</a:t>
            </a:r>
            <a:r>
              <a:rPr lang="en-US" sz="2600" dirty="0" smtClean="0"/>
              <a:t>. E.g., the conversion of 1 g of water to gas is in the direction of increasing disorder, which is described as an increase in entropy, </a:t>
            </a:r>
            <a:r>
              <a:rPr lang="en-US" sz="2600" dirty="0" err="1" smtClean="0"/>
              <a:t>dS</a:t>
            </a:r>
            <a:r>
              <a:rPr lang="en-US" sz="2600" dirty="0" smtClean="0"/>
              <a:t>&gt;0.</a:t>
            </a:r>
          </a:p>
        </p:txBody>
      </p:sp>
    </p:spTree>
    <p:extLst>
      <p:ext uri="{BB962C8B-B14F-4D97-AF65-F5344CB8AC3E}">
        <p14:creationId xmlns:p14="http://schemas.microsoft.com/office/powerpoint/2010/main" val="151086500"/>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a:xfrm>
            <a:off x="0" y="44450"/>
            <a:ext cx="8675688" cy="6453188"/>
          </a:xfrm>
        </p:spPr>
        <p:txBody>
          <a:bodyPr/>
          <a:lstStyle/>
          <a:p>
            <a:pPr>
              <a:spcBef>
                <a:spcPts val="1800"/>
              </a:spcBef>
              <a:defRPr/>
            </a:pPr>
            <a:r>
              <a:rPr lang="en-US" sz="2600" dirty="0" smtClean="0">
                <a:solidFill>
                  <a:srgbClr val="FFFF00"/>
                </a:solidFill>
              </a:rPr>
              <a:t>Experimental discovery </a:t>
            </a:r>
            <a:r>
              <a:rPr lang="en-US" sz="2600" dirty="0" smtClean="0"/>
              <a:t>-  almost all chemical reactions either absorb or release heat. Consequently, the </a:t>
            </a:r>
            <a:r>
              <a:rPr lang="en-US" sz="2600" i="1" dirty="0" smtClean="0">
                <a:solidFill>
                  <a:srgbClr val="FF00FF"/>
                </a:solidFill>
                <a:effectLst/>
              </a:rPr>
              <a:t>heat of a reaction</a:t>
            </a:r>
            <a:r>
              <a:rPr lang="en-US" sz="2600" dirty="0" smtClean="0">
                <a:effectLst/>
              </a:rPr>
              <a:t> </a:t>
            </a:r>
            <a:r>
              <a:rPr lang="en-US" sz="2600" dirty="0" smtClean="0"/>
              <a:t>is the difference in the heat contents of the products and reactants:  </a:t>
            </a:r>
          </a:p>
          <a:p>
            <a:pPr>
              <a:spcBef>
                <a:spcPts val="1800"/>
              </a:spcBef>
              <a:defRPr/>
            </a:pPr>
            <a:r>
              <a:rPr lang="en-US" sz="2600" dirty="0" smtClean="0"/>
              <a:t>Δ </a:t>
            </a:r>
            <a:r>
              <a:rPr lang="en-US" sz="2600" i="1" dirty="0" smtClean="0"/>
              <a:t>H</a:t>
            </a:r>
            <a:r>
              <a:rPr lang="en-US" sz="2600" dirty="0" smtClean="0"/>
              <a:t> = </a:t>
            </a:r>
            <a:r>
              <a:rPr lang="en-US" sz="2600" i="1" dirty="0" err="1" smtClean="0"/>
              <a:t>H</a:t>
            </a:r>
            <a:r>
              <a:rPr lang="en-US" sz="2600" baseline="-25000" dirty="0" err="1" smtClean="0"/>
              <a:t>products</a:t>
            </a:r>
            <a:r>
              <a:rPr lang="en-US" sz="2600" dirty="0" smtClean="0"/>
              <a:t> – </a:t>
            </a:r>
            <a:r>
              <a:rPr lang="en-US" sz="2600" i="1" dirty="0" err="1" smtClean="0"/>
              <a:t>H</a:t>
            </a:r>
            <a:r>
              <a:rPr lang="en-US" sz="2600" baseline="-25000" dirty="0" err="1" smtClean="0"/>
              <a:t>reactants</a:t>
            </a:r>
            <a:r>
              <a:rPr lang="en-US" sz="2600" dirty="0" smtClean="0"/>
              <a:t> </a:t>
            </a:r>
          </a:p>
          <a:p>
            <a:pPr>
              <a:spcBef>
                <a:spcPts val="1800"/>
              </a:spcBef>
              <a:defRPr/>
            </a:pPr>
            <a:r>
              <a:rPr lang="en-US" sz="2600" dirty="0" smtClean="0"/>
              <a:t>The equation states that the change in enthalpy during a reaction equals the enthalpy of the products minus the enthalpy of the reactants. </a:t>
            </a:r>
            <a:r>
              <a:rPr lang="en-US" sz="2600" dirty="0" smtClean="0">
                <a:solidFill>
                  <a:srgbClr val="66FF33"/>
                </a:solidFill>
              </a:rPr>
              <a:t>You can consider enthalpy to be chemical energy that is commonly manifested as heat. </a:t>
            </a:r>
          </a:p>
          <a:p>
            <a:pPr>
              <a:spcBef>
                <a:spcPts val="1800"/>
              </a:spcBef>
              <a:defRPr/>
            </a:pPr>
            <a:r>
              <a:rPr lang="en-US" sz="2600" dirty="0" smtClean="0"/>
              <a:t>Use the decomposition of ammonium nitrate as an example of an enthalpy calculation. </a:t>
            </a:r>
          </a:p>
          <a:p>
            <a:pPr>
              <a:spcBef>
                <a:spcPts val="1800"/>
              </a:spcBef>
              <a:defRPr/>
            </a:pPr>
            <a:r>
              <a:rPr lang="en-US" sz="2600" dirty="0" smtClean="0"/>
              <a:t>NH</a:t>
            </a:r>
            <a:r>
              <a:rPr lang="en-US" sz="2600" baseline="-25000" dirty="0" smtClean="0"/>
              <a:t>4</a:t>
            </a:r>
            <a:r>
              <a:rPr lang="en-US" sz="2600" dirty="0" smtClean="0"/>
              <a:t>NO</a:t>
            </a:r>
            <a:r>
              <a:rPr lang="en-US" sz="2600" baseline="-25000" dirty="0"/>
              <a:t>3</a:t>
            </a:r>
            <a:r>
              <a:rPr lang="en-US" sz="2600" dirty="0" smtClean="0"/>
              <a:t>		N</a:t>
            </a:r>
            <a:r>
              <a:rPr lang="en-US" sz="2600" baseline="-25000" dirty="0"/>
              <a:t>2</a:t>
            </a:r>
            <a:r>
              <a:rPr lang="en-US" sz="2600" dirty="0" smtClean="0"/>
              <a:t>O + 2H</a:t>
            </a:r>
            <a:r>
              <a:rPr lang="en-US" sz="2600" baseline="-25000" dirty="0"/>
              <a:t>2</a:t>
            </a:r>
            <a:r>
              <a:rPr lang="en-US" sz="2600" dirty="0" smtClean="0"/>
              <a:t>O</a:t>
            </a:r>
          </a:p>
        </p:txBody>
      </p:sp>
      <p:cxnSp>
        <p:nvCxnSpPr>
          <p:cNvPr id="7171" name="Straight Arrow Connector 2"/>
          <p:cNvCxnSpPr>
            <a:cxnSpLocks noChangeShapeType="1"/>
          </p:cNvCxnSpPr>
          <p:nvPr/>
        </p:nvCxnSpPr>
        <p:spPr bwMode="auto">
          <a:xfrm>
            <a:off x="1692275" y="5949950"/>
            <a:ext cx="1008063" cy="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758734280"/>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a:xfrm>
            <a:off x="0" y="44450"/>
            <a:ext cx="9036050" cy="6453188"/>
          </a:xfrm>
        </p:spPr>
        <p:txBody>
          <a:bodyPr/>
          <a:lstStyle/>
          <a:p>
            <a:pPr>
              <a:defRPr/>
            </a:pPr>
            <a:endParaRPr lang="en-US" sz="2800" dirty="0" smtClean="0"/>
          </a:p>
          <a:p>
            <a:pPr>
              <a:defRPr/>
            </a:pPr>
            <a:endParaRPr lang="en-US" sz="2800" dirty="0"/>
          </a:p>
          <a:p>
            <a:pPr>
              <a:defRPr/>
            </a:pPr>
            <a:endParaRPr lang="en-US" sz="2800" dirty="0" smtClean="0"/>
          </a:p>
          <a:p>
            <a:pPr>
              <a:defRPr/>
            </a:pPr>
            <a:endParaRPr lang="en-US" sz="2800" dirty="0"/>
          </a:p>
          <a:p>
            <a:pPr>
              <a:defRPr/>
            </a:pPr>
            <a:endParaRPr lang="en-US" sz="2800" dirty="0" smtClean="0"/>
          </a:p>
          <a:p>
            <a:pPr>
              <a:defRPr/>
            </a:pPr>
            <a:r>
              <a:rPr lang="en-US" sz="2800" dirty="0" smtClean="0"/>
              <a:t>The overall enthalpy of the reaction is Δ </a:t>
            </a:r>
            <a:r>
              <a:rPr lang="en-US" sz="2800" i="1" dirty="0" smtClean="0"/>
              <a:t>H</a:t>
            </a:r>
            <a:r>
              <a:rPr lang="en-US" sz="2800" dirty="0" smtClean="0"/>
              <a:t> =–36 kJ, which means that the decomposition of 1 mole of ammonium nitrate releases 36 kJ of heat. </a:t>
            </a:r>
          </a:p>
          <a:p>
            <a:pPr>
              <a:defRPr/>
            </a:pPr>
            <a:endParaRPr lang="en-US" sz="2800" dirty="0" smtClean="0"/>
          </a:p>
        </p:txBody>
      </p:sp>
      <p:graphicFrame>
        <p:nvGraphicFramePr>
          <p:cNvPr id="2" name="Table 1"/>
          <p:cNvGraphicFramePr>
            <a:graphicFrameLocks noGrp="1"/>
          </p:cNvGraphicFramePr>
          <p:nvPr/>
        </p:nvGraphicFramePr>
        <p:xfrm>
          <a:off x="1692275" y="260350"/>
          <a:ext cx="5975350" cy="2308224"/>
        </p:xfrm>
        <a:graphic>
          <a:graphicData uri="http://schemas.openxmlformats.org/drawingml/2006/table">
            <a:tbl>
              <a:tblPr>
                <a:tableStyleId>{5C22544A-7EE6-4342-B048-85BDC9FD1C3A}</a:tableStyleId>
              </a:tblPr>
              <a:tblGrid>
                <a:gridCol w="2987675"/>
                <a:gridCol w="2987675"/>
              </a:tblGrid>
              <a:tr h="457303">
                <a:tc gridSpan="2">
                  <a:txBody>
                    <a:bodyPr/>
                    <a:lstStyle/>
                    <a:p>
                      <a:r>
                        <a:rPr lang="en-US" sz="2400" dirty="0">
                          <a:solidFill>
                            <a:schemeClr val="tx1"/>
                          </a:solidFill>
                        </a:rPr>
                        <a:t>Table 1. Enthalpies of Compounds</a:t>
                      </a:r>
                    </a:p>
                  </a:txBody>
                  <a:tcPr marL="91420" marR="91420" marT="45730" marB="45730" anchor="ctr">
                    <a:solidFill>
                      <a:schemeClr val="accent5">
                        <a:lumMod val="75000"/>
                      </a:schemeClr>
                    </a:solidFill>
                  </a:tcPr>
                </a:tc>
                <a:tc hMerge="1">
                  <a:txBody>
                    <a:bodyPr/>
                    <a:lstStyle/>
                    <a:p>
                      <a:endParaRPr lang="bg-BG"/>
                    </a:p>
                  </a:txBody>
                  <a:tcPr/>
                </a:tc>
              </a:tr>
              <a:tr h="479012">
                <a:tc>
                  <a:txBody>
                    <a:bodyPr/>
                    <a:lstStyle/>
                    <a:p>
                      <a:r>
                        <a:rPr lang="en-US" sz="2400" dirty="0"/>
                        <a:t>Compound</a:t>
                      </a:r>
                    </a:p>
                  </a:txBody>
                  <a:tcPr marL="91420" marR="91420" marT="45730" marB="45730" anchor="ctr">
                    <a:solidFill>
                      <a:schemeClr val="accent1">
                        <a:lumMod val="40000"/>
                        <a:lumOff val="60000"/>
                      </a:schemeClr>
                    </a:solidFill>
                  </a:tcPr>
                </a:tc>
                <a:tc>
                  <a:txBody>
                    <a:bodyPr/>
                    <a:lstStyle/>
                    <a:p>
                      <a:pPr algn="ctr"/>
                      <a:r>
                        <a:rPr lang="en-US" sz="2400" dirty="0" smtClean="0"/>
                        <a:t>H [kJ/</a:t>
                      </a:r>
                      <a:r>
                        <a:rPr lang="en-US" sz="2400" dirty="0" err="1" smtClean="0"/>
                        <a:t>mol</a:t>
                      </a:r>
                      <a:r>
                        <a:rPr lang="en-US" sz="2400" dirty="0" smtClean="0"/>
                        <a:t>]</a:t>
                      </a:r>
                      <a:endParaRPr lang="en-US" sz="2400" dirty="0"/>
                    </a:p>
                  </a:txBody>
                  <a:tcPr marL="91420" marR="91420" marT="45730" marB="45730" anchor="ctr">
                    <a:solidFill>
                      <a:schemeClr val="accent1">
                        <a:lumMod val="40000"/>
                        <a:lumOff val="60000"/>
                      </a:schemeClr>
                    </a:solidFill>
                  </a:tcPr>
                </a:tc>
              </a:tr>
              <a:tr h="457303">
                <a:tc>
                  <a:txBody>
                    <a:bodyPr/>
                    <a:lstStyle/>
                    <a:p>
                      <a:r>
                        <a:rPr lang="en-US" sz="2400" dirty="0"/>
                        <a:t>NH</a:t>
                      </a:r>
                      <a:r>
                        <a:rPr lang="en-US" sz="2400" baseline="-25000" dirty="0"/>
                        <a:t>4</a:t>
                      </a:r>
                      <a:r>
                        <a:rPr lang="en-US" sz="2400" dirty="0"/>
                        <a:t>NO</a:t>
                      </a:r>
                      <a:r>
                        <a:rPr lang="en-US" sz="2400" baseline="-25000" dirty="0"/>
                        <a:t>3</a:t>
                      </a:r>
                      <a:r>
                        <a:rPr lang="en-US" sz="2400" dirty="0"/>
                        <a:t> ( s) </a:t>
                      </a:r>
                    </a:p>
                  </a:txBody>
                  <a:tcPr marL="91420" marR="91420" marT="45730" marB="45730" anchor="ctr"/>
                </a:tc>
                <a:tc>
                  <a:txBody>
                    <a:bodyPr/>
                    <a:lstStyle/>
                    <a:p>
                      <a:pPr algn="ctr"/>
                      <a:r>
                        <a:rPr lang="bg-BG" sz="2400" dirty="0"/>
                        <a:t>–366</a:t>
                      </a:r>
                    </a:p>
                  </a:txBody>
                  <a:tcPr marL="91420" marR="91420" marT="45730" marB="45730" anchor="ctr"/>
                </a:tc>
              </a:tr>
              <a:tr h="457303">
                <a:tc>
                  <a:txBody>
                    <a:bodyPr/>
                    <a:lstStyle/>
                    <a:p>
                      <a:r>
                        <a:rPr lang="en-US" sz="2400"/>
                        <a:t>N</a:t>
                      </a:r>
                      <a:r>
                        <a:rPr lang="en-US" sz="2400" baseline="-25000"/>
                        <a:t>2</a:t>
                      </a:r>
                      <a:r>
                        <a:rPr lang="en-US" sz="2400"/>
                        <a:t>O ( g) </a:t>
                      </a:r>
                    </a:p>
                  </a:txBody>
                  <a:tcPr marL="91420" marR="91420" marT="45730" marB="45730" anchor="ctr"/>
                </a:tc>
                <a:tc>
                  <a:txBody>
                    <a:bodyPr/>
                    <a:lstStyle/>
                    <a:p>
                      <a:pPr algn="ctr"/>
                      <a:r>
                        <a:rPr lang="bg-BG" sz="2400" dirty="0"/>
                        <a:t>82</a:t>
                      </a:r>
                    </a:p>
                  </a:txBody>
                  <a:tcPr marL="91420" marR="91420" marT="45730" marB="45730" anchor="ctr"/>
                </a:tc>
              </a:tr>
              <a:tr h="457303">
                <a:tc>
                  <a:txBody>
                    <a:bodyPr/>
                    <a:lstStyle/>
                    <a:p>
                      <a:r>
                        <a:rPr lang="en-US" sz="2400"/>
                        <a:t>H</a:t>
                      </a:r>
                      <a:r>
                        <a:rPr lang="en-US" sz="2400" baseline="-25000"/>
                        <a:t>2</a:t>
                      </a:r>
                      <a:r>
                        <a:rPr lang="en-US" sz="2400"/>
                        <a:t>O ( g) </a:t>
                      </a:r>
                    </a:p>
                  </a:txBody>
                  <a:tcPr marL="91420" marR="91420" marT="45730" marB="45730" anchor="ctr"/>
                </a:tc>
                <a:tc>
                  <a:txBody>
                    <a:bodyPr/>
                    <a:lstStyle/>
                    <a:p>
                      <a:pPr algn="ctr"/>
                      <a:r>
                        <a:rPr lang="bg-BG" sz="2400" dirty="0"/>
                        <a:t>–242</a:t>
                      </a:r>
                    </a:p>
                  </a:txBody>
                  <a:tcPr marL="91420" marR="91420" marT="45730" marB="45730" anchor="ctr"/>
                </a:tc>
              </a:tr>
            </a:tbl>
          </a:graphicData>
        </a:graphic>
      </p:graphicFrame>
      <p:graphicFrame>
        <p:nvGraphicFramePr>
          <p:cNvPr id="4" name="Table 3"/>
          <p:cNvGraphicFramePr>
            <a:graphicFrameLocks noGrp="1"/>
          </p:cNvGraphicFramePr>
          <p:nvPr/>
        </p:nvGraphicFramePr>
        <p:xfrm>
          <a:off x="395288" y="4437063"/>
          <a:ext cx="8229600" cy="1828800"/>
        </p:xfrm>
        <a:graphic>
          <a:graphicData uri="http://schemas.openxmlformats.org/drawingml/2006/table">
            <a:tbl>
              <a:tblPr>
                <a:tableStyleId>{69CF1AB2-1976-4502-BF36-3FF5EA218861}</a:tableStyleId>
              </a:tblPr>
              <a:tblGrid>
                <a:gridCol w="2743200"/>
                <a:gridCol w="2743200"/>
                <a:gridCol w="2743200"/>
              </a:tblGrid>
              <a:tr h="0">
                <a:tc gridSpan="3">
                  <a:txBody>
                    <a:bodyPr/>
                    <a:lstStyle/>
                    <a:p>
                      <a:pPr marL="0" algn="ctr" defTabSz="914400" rtl="0" eaLnBrk="1" latinLnBrk="0" hangingPunct="1"/>
                      <a:r>
                        <a:rPr lang="en-US" sz="2400" kern="1200" dirty="0">
                          <a:solidFill>
                            <a:schemeClr val="tx1"/>
                          </a:solidFill>
                        </a:rPr>
                        <a:t>Table 2. Enthalpy and Heat Flow</a:t>
                      </a:r>
                      <a:endParaRPr lang="en-US" sz="2400" kern="1200" dirty="0">
                        <a:solidFill>
                          <a:schemeClr val="tx1"/>
                        </a:solidFill>
                        <a:latin typeface="+mn-lt"/>
                        <a:ea typeface="+mn-ea"/>
                        <a:cs typeface="+mn-cs"/>
                      </a:endParaRPr>
                    </a:p>
                  </a:txBody>
                  <a:tcPr anchor="ctr">
                    <a:solidFill>
                      <a:schemeClr val="accent5">
                        <a:lumMod val="75000"/>
                      </a:schemeClr>
                    </a:solidFill>
                  </a:tcPr>
                </a:tc>
                <a:tc hMerge="1">
                  <a:txBody>
                    <a:bodyPr/>
                    <a:lstStyle/>
                    <a:p>
                      <a:endParaRPr lang="bg-BG"/>
                    </a:p>
                  </a:txBody>
                  <a:tcPr/>
                </a:tc>
                <a:tc hMerge="1">
                  <a:txBody>
                    <a:bodyPr/>
                    <a:lstStyle/>
                    <a:p>
                      <a:endParaRPr lang="bg-BG"/>
                    </a:p>
                  </a:txBody>
                  <a:tcPr/>
                </a:tc>
              </a:tr>
              <a:tr h="0">
                <a:tc>
                  <a:txBody>
                    <a:bodyPr/>
                    <a:lstStyle/>
                    <a:p>
                      <a:pPr marL="0" algn="ctr" defTabSz="914400" rtl="0" eaLnBrk="1" latinLnBrk="0" hangingPunct="1"/>
                      <a:r>
                        <a:rPr lang="en-US" sz="2400" kern="1200" dirty="0"/>
                        <a:t>Sign of </a:t>
                      </a:r>
                      <a:r>
                        <a:rPr lang="el-GR" sz="2400" kern="1200" dirty="0"/>
                        <a:t>Δ</a:t>
                      </a:r>
                      <a:r>
                        <a:rPr lang="en-US" sz="2400" kern="1200" dirty="0"/>
                        <a:t>H</a:t>
                      </a:r>
                      <a:endParaRPr lang="en-US" sz="2400" kern="1200" dirty="0">
                        <a:solidFill>
                          <a:schemeClr val="dk1"/>
                        </a:solidFill>
                        <a:latin typeface="+mn-lt"/>
                        <a:ea typeface="+mn-ea"/>
                        <a:cs typeface="+mn-cs"/>
                      </a:endParaRPr>
                    </a:p>
                  </a:txBody>
                  <a:tcPr anchor="ctr">
                    <a:solidFill>
                      <a:schemeClr val="accent1">
                        <a:lumMod val="60000"/>
                        <a:lumOff val="40000"/>
                      </a:schemeClr>
                    </a:solidFill>
                  </a:tcPr>
                </a:tc>
                <a:tc>
                  <a:txBody>
                    <a:bodyPr/>
                    <a:lstStyle/>
                    <a:p>
                      <a:pPr marL="0" algn="ctr" defTabSz="914400" rtl="0" eaLnBrk="1" latinLnBrk="0" hangingPunct="1"/>
                      <a:r>
                        <a:rPr lang="en-US" sz="2400" kern="1200" dirty="0"/>
                        <a:t>Type of Reaction</a:t>
                      </a:r>
                      <a:endParaRPr lang="en-US" sz="2400" kern="1200" dirty="0">
                        <a:solidFill>
                          <a:schemeClr val="dk1"/>
                        </a:solidFill>
                        <a:latin typeface="+mn-lt"/>
                        <a:ea typeface="+mn-ea"/>
                        <a:cs typeface="+mn-cs"/>
                      </a:endParaRPr>
                    </a:p>
                  </a:txBody>
                  <a:tcPr anchor="ctr">
                    <a:solidFill>
                      <a:schemeClr val="accent1">
                        <a:lumMod val="60000"/>
                        <a:lumOff val="40000"/>
                      </a:schemeClr>
                    </a:solidFill>
                  </a:tcPr>
                </a:tc>
                <a:tc>
                  <a:txBody>
                    <a:bodyPr/>
                    <a:lstStyle/>
                    <a:p>
                      <a:pPr marL="0" algn="ctr" defTabSz="914400" rtl="0" eaLnBrk="1" latinLnBrk="0" hangingPunct="1"/>
                      <a:r>
                        <a:rPr lang="en-US" sz="2400" kern="1200" dirty="0"/>
                        <a:t>Heat</a:t>
                      </a:r>
                      <a:endParaRPr lang="en-US" sz="2400" kern="1200" dirty="0">
                        <a:solidFill>
                          <a:schemeClr val="dk1"/>
                        </a:solidFill>
                        <a:latin typeface="+mn-lt"/>
                        <a:ea typeface="+mn-ea"/>
                        <a:cs typeface="+mn-cs"/>
                      </a:endParaRPr>
                    </a:p>
                  </a:txBody>
                  <a:tcPr anchor="ctr">
                    <a:solidFill>
                      <a:schemeClr val="accent1">
                        <a:lumMod val="60000"/>
                        <a:lumOff val="40000"/>
                      </a:schemeClr>
                    </a:solidFill>
                  </a:tcPr>
                </a:tc>
              </a:tr>
              <a:tr h="453752">
                <a:tc>
                  <a:txBody>
                    <a:bodyPr/>
                    <a:lstStyle/>
                    <a:p>
                      <a:pPr marL="0" algn="ctr" defTabSz="914400" rtl="0" eaLnBrk="1" latinLnBrk="0" hangingPunct="1"/>
                      <a:r>
                        <a:rPr lang="en-US" sz="2400" kern="1200" dirty="0"/>
                        <a:t>Negative</a:t>
                      </a:r>
                      <a:endParaRPr lang="en-US" sz="2400" kern="1200" dirty="0">
                        <a:solidFill>
                          <a:schemeClr val="dk1"/>
                        </a:solidFill>
                        <a:latin typeface="+mn-lt"/>
                        <a:ea typeface="+mn-ea"/>
                        <a:cs typeface="+mn-cs"/>
                      </a:endParaRPr>
                    </a:p>
                  </a:txBody>
                  <a:tcPr anchor="ctr"/>
                </a:tc>
                <a:tc>
                  <a:txBody>
                    <a:bodyPr/>
                    <a:lstStyle/>
                    <a:p>
                      <a:pPr marL="0" algn="ctr" defTabSz="914400" rtl="0" eaLnBrk="1" latinLnBrk="0" hangingPunct="1"/>
                      <a:r>
                        <a:rPr lang="en-US" sz="2400" kern="1200" dirty="0"/>
                        <a:t>Exothermic</a:t>
                      </a:r>
                      <a:endParaRPr lang="en-US" sz="2400" kern="1200" dirty="0">
                        <a:solidFill>
                          <a:schemeClr val="dk1"/>
                        </a:solidFill>
                        <a:latin typeface="+mn-lt"/>
                        <a:ea typeface="+mn-ea"/>
                        <a:cs typeface="+mn-cs"/>
                      </a:endParaRPr>
                    </a:p>
                  </a:txBody>
                  <a:tcPr anchor="ctr"/>
                </a:tc>
                <a:tc>
                  <a:txBody>
                    <a:bodyPr/>
                    <a:lstStyle/>
                    <a:p>
                      <a:pPr marL="0" algn="ctr" defTabSz="914400" rtl="0" eaLnBrk="1" latinLnBrk="0" hangingPunct="1"/>
                      <a:r>
                        <a:rPr lang="en-US" sz="2400" kern="1200" dirty="0"/>
                        <a:t>Released</a:t>
                      </a:r>
                      <a:endParaRPr lang="en-US" sz="2400" kern="1200" dirty="0">
                        <a:solidFill>
                          <a:schemeClr val="dk1"/>
                        </a:solidFill>
                        <a:latin typeface="+mn-lt"/>
                        <a:ea typeface="+mn-ea"/>
                        <a:cs typeface="+mn-cs"/>
                      </a:endParaRPr>
                    </a:p>
                  </a:txBody>
                  <a:tcPr anchor="ctr"/>
                </a:tc>
              </a:tr>
              <a:tr h="0">
                <a:tc>
                  <a:txBody>
                    <a:bodyPr/>
                    <a:lstStyle/>
                    <a:p>
                      <a:pPr marL="0" algn="ctr" defTabSz="914400" rtl="0" eaLnBrk="1" latinLnBrk="0" hangingPunct="1"/>
                      <a:r>
                        <a:rPr lang="en-US" sz="2400" kern="1200"/>
                        <a:t>Positive</a:t>
                      </a:r>
                      <a:endParaRPr lang="en-US" sz="2400" kern="1200">
                        <a:solidFill>
                          <a:schemeClr val="dk1"/>
                        </a:solidFill>
                        <a:latin typeface="+mn-lt"/>
                        <a:ea typeface="+mn-ea"/>
                        <a:cs typeface="+mn-cs"/>
                      </a:endParaRPr>
                    </a:p>
                  </a:txBody>
                  <a:tcPr anchor="ctr"/>
                </a:tc>
                <a:tc>
                  <a:txBody>
                    <a:bodyPr/>
                    <a:lstStyle/>
                    <a:p>
                      <a:pPr marL="0" algn="ctr" defTabSz="914400" rtl="0" eaLnBrk="1" latinLnBrk="0" hangingPunct="1"/>
                      <a:r>
                        <a:rPr lang="en-US" sz="2400" kern="1200" dirty="0"/>
                        <a:t>Endothermic</a:t>
                      </a:r>
                      <a:endParaRPr lang="en-US" sz="2400" kern="1200" dirty="0">
                        <a:solidFill>
                          <a:schemeClr val="dk1"/>
                        </a:solidFill>
                        <a:latin typeface="+mn-lt"/>
                        <a:ea typeface="+mn-ea"/>
                        <a:cs typeface="+mn-cs"/>
                      </a:endParaRPr>
                    </a:p>
                  </a:txBody>
                  <a:tcPr anchor="ctr"/>
                </a:tc>
                <a:tc>
                  <a:txBody>
                    <a:bodyPr/>
                    <a:lstStyle/>
                    <a:p>
                      <a:pPr marL="0" algn="ctr" defTabSz="914400" rtl="0" eaLnBrk="1" latinLnBrk="0" hangingPunct="1"/>
                      <a:r>
                        <a:rPr lang="en-US" sz="2400" kern="1200" dirty="0"/>
                        <a:t>Absorbed</a:t>
                      </a:r>
                      <a:endParaRPr lang="en-US" sz="2400" kern="1200" dirty="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869449292"/>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323850" y="4221163"/>
            <a:ext cx="8135938" cy="576262"/>
          </a:xfrm>
          <a:prstGeom prst="rect">
            <a:avLst/>
          </a:prstGeom>
          <a:solidFill>
            <a:srgbClr val="00B050"/>
          </a:solidFill>
          <a:ln w="12700" algn="ctr">
            <a:solidFill>
              <a:schemeClr val="tx1"/>
            </a:solidFill>
            <a:round/>
            <a:headEnd/>
            <a:tailEnd/>
          </a:ln>
        </p:spPr>
        <p:txBody>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endParaRPr lang="bg-BG" altLang="bg-BG" sz="1800">
              <a:solidFill>
                <a:srgbClr val="FFFFFF"/>
              </a:solidFill>
            </a:endParaRPr>
          </a:p>
        </p:txBody>
      </p:sp>
      <p:sp>
        <p:nvSpPr>
          <p:cNvPr id="152579" name="Rectangle 3"/>
          <p:cNvSpPr>
            <a:spLocks noGrp="1" noChangeArrowheads="1"/>
          </p:cNvSpPr>
          <p:nvPr>
            <p:ph type="body" idx="1"/>
          </p:nvPr>
        </p:nvSpPr>
        <p:spPr>
          <a:xfrm>
            <a:off x="250825" y="360363"/>
            <a:ext cx="8677275" cy="6453187"/>
          </a:xfrm>
        </p:spPr>
        <p:txBody>
          <a:bodyPr/>
          <a:lstStyle/>
          <a:p>
            <a:pPr>
              <a:spcBef>
                <a:spcPts val="1800"/>
              </a:spcBef>
              <a:defRPr/>
            </a:pPr>
            <a:r>
              <a:rPr lang="en-US" sz="2600" dirty="0" smtClean="0"/>
              <a:t>If you reverse the previous reaction, the sign of the enthalpy of the reaction is reversed: Δ </a:t>
            </a:r>
            <a:r>
              <a:rPr lang="en-US" sz="2600" i="1" dirty="0" smtClean="0"/>
              <a:t>H</a:t>
            </a:r>
            <a:r>
              <a:rPr lang="en-US" sz="2600" dirty="0" smtClean="0"/>
              <a:t> = +36 kJ </a:t>
            </a:r>
          </a:p>
          <a:p>
            <a:pPr>
              <a:spcBef>
                <a:spcPts val="1800"/>
              </a:spcBef>
              <a:defRPr/>
            </a:pPr>
            <a:r>
              <a:rPr lang="en-US" sz="2600" dirty="0" smtClean="0"/>
              <a:t>The reversed reaction is, therefore, endothermic. It would require the addition of 36 kcal of energy in order to cause the nitrous oxide and water vapor to react to form 1 mole of ammonium nitrate.</a:t>
            </a:r>
          </a:p>
          <a:p>
            <a:pPr>
              <a:spcBef>
                <a:spcPts val="1800"/>
              </a:spcBef>
              <a:defRPr/>
            </a:pPr>
            <a:r>
              <a:rPr lang="en-US" sz="2600" dirty="0" smtClean="0"/>
              <a:t>The values at 25°C and 1 </a:t>
            </a:r>
            <a:r>
              <a:rPr lang="en-US" sz="2600" dirty="0" err="1" smtClean="0"/>
              <a:t>atm</a:t>
            </a:r>
            <a:r>
              <a:rPr lang="en-US" sz="2600" dirty="0" smtClean="0"/>
              <a:t> are called </a:t>
            </a:r>
            <a:r>
              <a:rPr lang="en-US" sz="2600" i="1" dirty="0" smtClean="0">
                <a:solidFill>
                  <a:srgbClr val="FFFF00"/>
                </a:solidFill>
              </a:rPr>
              <a:t>standard enthalpies</a:t>
            </a:r>
            <a:r>
              <a:rPr lang="en-US" sz="2600" dirty="0" smtClean="0">
                <a:solidFill>
                  <a:srgbClr val="FFFF00"/>
                </a:solidFill>
              </a:rPr>
              <a:t>.</a:t>
            </a:r>
            <a:r>
              <a:rPr lang="en-US" sz="2600" dirty="0" smtClean="0"/>
              <a:t> </a:t>
            </a:r>
          </a:p>
          <a:p>
            <a:pPr>
              <a:spcBef>
                <a:spcPts val="1800"/>
              </a:spcBef>
              <a:defRPr/>
            </a:pPr>
            <a:r>
              <a:rPr lang="en-US" sz="2600" dirty="0" smtClean="0"/>
              <a:t>For elements, the standard enthalpy is defined as 0. </a:t>
            </a:r>
          </a:p>
          <a:p>
            <a:pPr>
              <a:spcBef>
                <a:spcPts val="1800"/>
              </a:spcBef>
              <a:defRPr/>
            </a:pPr>
            <a:r>
              <a:rPr lang="en-US" sz="2600" dirty="0" smtClean="0"/>
              <a:t>For compounds, the values are called standard enthalpies of formation because the compounds are considered to be formed from elements in their standard state.</a:t>
            </a:r>
            <a:endParaRPr lang="en-US" sz="2600" dirty="0"/>
          </a:p>
        </p:txBody>
      </p:sp>
    </p:spTree>
    <p:extLst>
      <p:ext uri="{BB962C8B-B14F-4D97-AF65-F5344CB8AC3E}">
        <p14:creationId xmlns:p14="http://schemas.microsoft.com/office/powerpoint/2010/main" val="3356051922"/>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11188" y="115888"/>
          <a:ext cx="7848600" cy="6580186"/>
        </p:xfrm>
        <a:graphic>
          <a:graphicData uri="http://schemas.openxmlformats.org/drawingml/2006/table">
            <a:tbl>
              <a:tblPr>
                <a:tableStyleId>{5C22544A-7EE6-4342-B048-85BDC9FD1C3A}</a:tableStyleId>
              </a:tblPr>
              <a:tblGrid>
                <a:gridCol w="2337881"/>
                <a:gridCol w="1586419"/>
                <a:gridCol w="2170889"/>
                <a:gridCol w="1753411"/>
              </a:tblGrid>
              <a:tr h="436591">
                <a:tc gridSpan="4">
                  <a:txBody>
                    <a:bodyPr/>
                    <a:lstStyle/>
                    <a:p>
                      <a:r>
                        <a:rPr lang="en-US" sz="2400" dirty="0"/>
                        <a:t>Table 3. Standard Enthalpies of Formation </a:t>
                      </a:r>
                      <a:r>
                        <a:rPr lang="en-US" sz="2400" dirty="0" smtClean="0"/>
                        <a:t>[kJ/</a:t>
                      </a:r>
                      <a:r>
                        <a:rPr lang="en-US" sz="2400" dirty="0" err="1" smtClean="0"/>
                        <a:t>mol</a:t>
                      </a:r>
                      <a:r>
                        <a:rPr lang="en-US" sz="2400" dirty="0" smtClean="0"/>
                        <a:t>]</a:t>
                      </a:r>
                      <a:endParaRPr lang="en-US" sz="2400" dirty="0"/>
                    </a:p>
                  </a:txBody>
                  <a:tcPr marL="70795" marR="70795" marT="35396" marB="35396" anchor="ctr"/>
                </a:tc>
                <a:tc hMerge="1">
                  <a:txBody>
                    <a:bodyPr/>
                    <a:lstStyle/>
                    <a:p>
                      <a:endParaRPr lang="bg-BG"/>
                    </a:p>
                  </a:txBody>
                  <a:tcPr/>
                </a:tc>
                <a:tc hMerge="1">
                  <a:txBody>
                    <a:bodyPr/>
                    <a:lstStyle/>
                    <a:p>
                      <a:endParaRPr lang="bg-BG"/>
                    </a:p>
                  </a:txBody>
                  <a:tcPr/>
                </a:tc>
                <a:tc hMerge="1">
                  <a:txBody>
                    <a:bodyPr/>
                    <a:lstStyle/>
                    <a:p>
                      <a:endParaRPr lang="bg-BG"/>
                    </a:p>
                  </a:txBody>
                  <a:tcPr/>
                </a:tc>
              </a:tr>
              <a:tr h="409573">
                <a:tc>
                  <a:txBody>
                    <a:bodyPr/>
                    <a:lstStyle/>
                    <a:p>
                      <a:r>
                        <a:rPr lang="en-US" sz="1800" dirty="0"/>
                        <a:t>Compound</a:t>
                      </a:r>
                    </a:p>
                  </a:txBody>
                  <a:tcPr marL="70795" marR="70795" marT="35396" marB="35396" anchor="ctr">
                    <a:solidFill>
                      <a:schemeClr val="accent1">
                        <a:lumMod val="60000"/>
                        <a:lumOff val="40000"/>
                      </a:schemeClr>
                    </a:solidFill>
                  </a:tcPr>
                </a:tc>
                <a:tc>
                  <a:txBody>
                    <a:bodyPr/>
                    <a:lstStyle/>
                    <a:p>
                      <a:r>
                        <a:rPr lang="en-US" sz="1800" dirty="0" smtClean="0"/>
                        <a:t>Δ H</a:t>
                      </a:r>
                      <a:r>
                        <a:rPr lang="en-US" sz="1800" baseline="-25000" dirty="0" smtClean="0"/>
                        <a:t>i</a:t>
                      </a:r>
                      <a:r>
                        <a:rPr lang="en-US" sz="1800" baseline="30000" dirty="0" smtClean="0"/>
                        <a:t>0</a:t>
                      </a:r>
                      <a:endParaRPr lang="bg-BG" sz="1800" baseline="30000" dirty="0"/>
                    </a:p>
                  </a:txBody>
                  <a:tcPr marL="70795" marR="70795" marT="35396" marB="35396" anchor="ctr">
                    <a:solidFill>
                      <a:schemeClr val="accent1">
                        <a:lumMod val="60000"/>
                        <a:lumOff val="40000"/>
                      </a:schemeClr>
                    </a:solidFill>
                  </a:tcPr>
                </a:tc>
                <a:tc>
                  <a:txBody>
                    <a:bodyPr/>
                    <a:lstStyle/>
                    <a:p>
                      <a:r>
                        <a:rPr lang="en-US" sz="1800" dirty="0"/>
                        <a:t>Compound</a:t>
                      </a:r>
                    </a:p>
                  </a:txBody>
                  <a:tcPr marL="70795" marR="70795" marT="35396" marB="35396" anchor="ct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Δ H</a:t>
                      </a:r>
                      <a:r>
                        <a:rPr lang="en-US" sz="1800" baseline="-25000" dirty="0" smtClean="0"/>
                        <a:t>i</a:t>
                      </a:r>
                      <a:r>
                        <a:rPr lang="en-US" sz="1800" baseline="30000" dirty="0" smtClean="0"/>
                        <a:t>0</a:t>
                      </a:r>
                      <a:endParaRPr lang="bg-BG" sz="1800" baseline="30000" dirty="0" smtClean="0"/>
                    </a:p>
                  </a:txBody>
                  <a:tcPr marL="70795" marR="70795" marT="35396" marB="35396" anchor="ctr">
                    <a:solidFill>
                      <a:schemeClr val="accent1">
                        <a:lumMod val="60000"/>
                        <a:lumOff val="40000"/>
                      </a:schemeClr>
                    </a:solidFill>
                  </a:tcPr>
                </a:tc>
              </a:tr>
              <a:tr h="4095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Al ( s)</a:t>
                      </a:r>
                    </a:p>
                  </a:txBody>
                  <a:tcPr marL="70795" marR="70795" marT="35396" marB="35396" anchor="ctr"/>
                </a:tc>
                <a:tc>
                  <a:txBody>
                    <a:bodyPr/>
                    <a:lstStyle/>
                    <a:p>
                      <a:r>
                        <a:rPr lang="bg-BG" sz="1800" dirty="0"/>
                        <a:t>0</a:t>
                      </a:r>
                    </a:p>
                  </a:txBody>
                  <a:tcPr marL="70795" marR="70795" marT="35396" marB="35396" anchor="ctr"/>
                </a:tc>
                <a:tc>
                  <a:txBody>
                    <a:bodyPr/>
                    <a:lstStyle/>
                    <a:p>
                      <a:r>
                        <a:rPr lang="en-US" sz="1800"/>
                        <a:t>MgCl</a:t>
                      </a:r>
                      <a:r>
                        <a:rPr lang="en-US" sz="1800" baseline="-25000"/>
                        <a:t>2</a:t>
                      </a:r>
                      <a:r>
                        <a:rPr lang="en-US" sz="1800"/>
                        <a:t> ( s) </a:t>
                      </a:r>
                    </a:p>
                  </a:txBody>
                  <a:tcPr marL="70795" marR="70795" marT="35396" marB="35396" anchor="ctr"/>
                </a:tc>
                <a:tc>
                  <a:txBody>
                    <a:bodyPr/>
                    <a:lstStyle/>
                    <a:p>
                      <a:r>
                        <a:rPr lang="bg-BG" sz="1800" dirty="0"/>
                        <a:t>–642</a:t>
                      </a:r>
                    </a:p>
                  </a:txBody>
                  <a:tcPr marL="70795" marR="70795" marT="35396" marB="35396" anchor="ctr"/>
                </a:tc>
              </a:tr>
              <a:tr h="409573">
                <a:tc>
                  <a:txBody>
                    <a:bodyPr/>
                    <a:lstStyle/>
                    <a:p>
                      <a:r>
                        <a:rPr lang="en-US" sz="1800" dirty="0"/>
                        <a:t>AlCl</a:t>
                      </a:r>
                      <a:r>
                        <a:rPr lang="en-US" sz="1800" baseline="-25000" dirty="0"/>
                        <a:t>3</a:t>
                      </a:r>
                      <a:r>
                        <a:rPr lang="en-US" sz="1800" dirty="0"/>
                        <a:t> ( s) </a:t>
                      </a:r>
                    </a:p>
                  </a:txBody>
                  <a:tcPr marL="70795" marR="70795" marT="35396" marB="35396" anchor="ctr"/>
                </a:tc>
                <a:tc>
                  <a:txBody>
                    <a:bodyPr/>
                    <a:lstStyle/>
                    <a:p>
                      <a:r>
                        <a:rPr lang="bg-BG" sz="1800" dirty="0"/>
                        <a:t>–704</a:t>
                      </a:r>
                    </a:p>
                  </a:txBody>
                  <a:tcPr marL="70795" marR="70795" marT="35396" marB="35396" anchor="ctr"/>
                </a:tc>
                <a:tc>
                  <a:txBody>
                    <a:bodyPr/>
                    <a:lstStyle/>
                    <a:p>
                      <a:r>
                        <a:rPr lang="en-US" sz="1800" dirty="0" err="1"/>
                        <a:t>MgO</a:t>
                      </a:r>
                      <a:r>
                        <a:rPr lang="en-US" sz="1800" dirty="0"/>
                        <a:t> ( s) </a:t>
                      </a:r>
                    </a:p>
                  </a:txBody>
                  <a:tcPr marL="70795" marR="70795" marT="35396" marB="35396" anchor="ctr"/>
                </a:tc>
                <a:tc>
                  <a:txBody>
                    <a:bodyPr/>
                    <a:lstStyle/>
                    <a:p>
                      <a:r>
                        <a:rPr lang="bg-BG" sz="1800"/>
                        <a:t>–602</a:t>
                      </a:r>
                    </a:p>
                  </a:txBody>
                  <a:tcPr marL="70795" marR="70795" marT="35396" marB="35396" anchor="ctr"/>
                </a:tc>
              </a:tr>
              <a:tr h="409573">
                <a:tc>
                  <a:txBody>
                    <a:bodyPr/>
                    <a:lstStyle/>
                    <a:p>
                      <a:r>
                        <a:rPr lang="en-US" sz="1800"/>
                        <a:t>Al</a:t>
                      </a:r>
                      <a:r>
                        <a:rPr lang="en-US" sz="1800" baseline="-25000"/>
                        <a:t>2</a:t>
                      </a:r>
                      <a:r>
                        <a:rPr lang="en-US" sz="1800"/>
                        <a:t>O</a:t>
                      </a:r>
                      <a:r>
                        <a:rPr lang="en-US" sz="1800" baseline="-25000"/>
                        <a:t>3</a:t>
                      </a:r>
                      <a:r>
                        <a:rPr lang="en-US" sz="1800"/>
                        <a:t> ( s) </a:t>
                      </a:r>
                    </a:p>
                  </a:txBody>
                  <a:tcPr marL="70795" marR="70795" marT="35396" marB="35396" anchor="ctr"/>
                </a:tc>
                <a:tc>
                  <a:txBody>
                    <a:bodyPr/>
                    <a:lstStyle/>
                    <a:p>
                      <a:r>
                        <a:rPr lang="bg-BG" sz="1800"/>
                        <a:t>–1676</a:t>
                      </a:r>
                    </a:p>
                  </a:txBody>
                  <a:tcPr marL="70795" marR="70795" marT="35396" marB="35396" anchor="ctr"/>
                </a:tc>
                <a:tc>
                  <a:txBody>
                    <a:bodyPr/>
                    <a:lstStyle/>
                    <a:p>
                      <a:r>
                        <a:rPr lang="en-US" sz="1800" dirty="0"/>
                        <a:t>Mg(OH)</a:t>
                      </a:r>
                      <a:r>
                        <a:rPr lang="en-US" sz="1800" baseline="-25000" dirty="0"/>
                        <a:t>2</a:t>
                      </a:r>
                      <a:r>
                        <a:rPr lang="en-US" sz="1800" dirty="0"/>
                        <a:t> ( s) </a:t>
                      </a:r>
                    </a:p>
                  </a:txBody>
                  <a:tcPr marL="70795" marR="70795" marT="35396" marB="35396" anchor="ctr"/>
                </a:tc>
                <a:tc>
                  <a:txBody>
                    <a:bodyPr/>
                    <a:lstStyle/>
                    <a:p>
                      <a:r>
                        <a:rPr lang="bg-BG" sz="1800" dirty="0"/>
                        <a:t>–925</a:t>
                      </a:r>
                    </a:p>
                  </a:txBody>
                  <a:tcPr marL="70795" marR="70795" marT="35396" marB="35396" anchor="ctr"/>
                </a:tc>
              </a:tr>
              <a:tr h="409573">
                <a:tc>
                  <a:txBody>
                    <a:bodyPr/>
                    <a:lstStyle/>
                    <a:p>
                      <a:r>
                        <a:rPr lang="en-US" sz="1800"/>
                        <a:t>CCl</a:t>
                      </a:r>
                      <a:r>
                        <a:rPr lang="en-US" sz="1800" baseline="-25000"/>
                        <a:t>4</a:t>
                      </a:r>
                      <a:r>
                        <a:rPr lang="en-US" sz="1800"/>
                        <a:t> ( g) </a:t>
                      </a:r>
                    </a:p>
                  </a:txBody>
                  <a:tcPr marL="70795" marR="70795" marT="35396" marB="35396" anchor="ctr"/>
                </a:tc>
                <a:tc>
                  <a:txBody>
                    <a:bodyPr/>
                    <a:lstStyle/>
                    <a:p>
                      <a:r>
                        <a:rPr lang="bg-BG" sz="1800"/>
                        <a:t>–103</a:t>
                      </a:r>
                    </a:p>
                  </a:txBody>
                  <a:tcPr marL="70795" marR="70795" marT="35396" marB="35396" anchor="ctr"/>
                </a:tc>
                <a:tc>
                  <a:txBody>
                    <a:bodyPr/>
                    <a:lstStyle/>
                    <a:p>
                      <a:r>
                        <a:rPr lang="en-US" sz="1800" dirty="0"/>
                        <a:t>N</a:t>
                      </a:r>
                      <a:r>
                        <a:rPr lang="en-US" sz="1800" baseline="-25000" dirty="0"/>
                        <a:t>2</a:t>
                      </a:r>
                      <a:r>
                        <a:rPr lang="en-US" sz="1800" dirty="0"/>
                        <a:t> ( g) </a:t>
                      </a:r>
                    </a:p>
                  </a:txBody>
                  <a:tcPr marL="70795" marR="70795" marT="35396" marB="35396" anchor="ctr"/>
                </a:tc>
                <a:tc>
                  <a:txBody>
                    <a:bodyPr/>
                    <a:lstStyle/>
                    <a:p>
                      <a:r>
                        <a:rPr lang="bg-BG" sz="1800"/>
                        <a:t>0</a:t>
                      </a:r>
                    </a:p>
                  </a:txBody>
                  <a:tcPr marL="70795" marR="70795" marT="35396" marB="35396" anchor="ctr"/>
                </a:tc>
              </a:tr>
              <a:tr h="409573">
                <a:tc>
                  <a:txBody>
                    <a:bodyPr/>
                    <a:lstStyle/>
                    <a:p>
                      <a:r>
                        <a:rPr lang="en-US" sz="1800" dirty="0"/>
                        <a:t>CCl</a:t>
                      </a:r>
                      <a:r>
                        <a:rPr lang="en-US" sz="1800" baseline="-25000" dirty="0"/>
                        <a:t>4</a:t>
                      </a:r>
                      <a:r>
                        <a:rPr lang="en-US" sz="1800" dirty="0"/>
                        <a:t> (|) </a:t>
                      </a:r>
                    </a:p>
                  </a:txBody>
                  <a:tcPr marL="70795" marR="70795" marT="35396" marB="35396" anchor="ctr"/>
                </a:tc>
                <a:tc>
                  <a:txBody>
                    <a:bodyPr/>
                    <a:lstStyle/>
                    <a:p>
                      <a:r>
                        <a:rPr lang="bg-BG" sz="1800"/>
                        <a:t>–140</a:t>
                      </a:r>
                    </a:p>
                  </a:txBody>
                  <a:tcPr marL="70795" marR="70795" marT="35396" marB="35396" anchor="ctr"/>
                </a:tc>
                <a:tc>
                  <a:txBody>
                    <a:bodyPr/>
                    <a:lstStyle/>
                    <a:p>
                      <a:r>
                        <a:rPr lang="en-US" sz="1800"/>
                        <a:t>NH</a:t>
                      </a:r>
                      <a:r>
                        <a:rPr lang="en-US" sz="1800" baseline="-25000"/>
                        <a:t>3</a:t>
                      </a:r>
                      <a:r>
                        <a:rPr lang="en-US" sz="1800"/>
                        <a:t> ( g) </a:t>
                      </a:r>
                    </a:p>
                  </a:txBody>
                  <a:tcPr marL="70795" marR="70795" marT="35396" marB="35396" anchor="ctr"/>
                </a:tc>
                <a:tc>
                  <a:txBody>
                    <a:bodyPr/>
                    <a:lstStyle/>
                    <a:p>
                      <a:r>
                        <a:rPr lang="bg-BG" sz="1800" dirty="0"/>
                        <a:t>–46</a:t>
                      </a:r>
                    </a:p>
                  </a:txBody>
                  <a:tcPr marL="70795" marR="70795" marT="35396" marB="35396" anchor="ctr"/>
                </a:tc>
              </a:tr>
              <a:tr h="409573">
                <a:tc>
                  <a:txBody>
                    <a:bodyPr/>
                    <a:lstStyle/>
                    <a:p>
                      <a:r>
                        <a:rPr lang="en-US" sz="1800"/>
                        <a:t>CO ( g) </a:t>
                      </a:r>
                    </a:p>
                  </a:txBody>
                  <a:tcPr marL="70795" marR="70795" marT="35396" marB="35396" anchor="ctr"/>
                </a:tc>
                <a:tc>
                  <a:txBody>
                    <a:bodyPr/>
                    <a:lstStyle/>
                    <a:p>
                      <a:r>
                        <a:rPr lang="bg-BG" sz="1800"/>
                        <a:t>–111</a:t>
                      </a:r>
                    </a:p>
                  </a:txBody>
                  <a:tcPr marL="70795" marR="70795" marT="35396" marB="35396" anchor="ctr"/>
                </a:tc>
                <a:tc>
                  <a:txBody>
                    <a:bodyPr/>
                    <a:lstStyle/>
                    <a:p>
                      <a:r>
                        <a:rPr lang="en-US" sz="1800"/>
                        <a:t>NO ( g) </a:t>
                      </a:r>
                    </a:p>
                  </a:txBody>
                  <a:tcPr marL="70795" marR="70795" marT="35396" marB="35396" anchor="ctr"/>
                </a:tc>
                <a:tc>
                  <a:txBody>
                    <a:bodyPr/>
                    <a:lstStyle/>
                    <a:p>
                      <a:r>
                        <a:rPr lang="bg-BG" sz="1800" dirty="0"/>
                        <a:t>90</a:t>
                      </a:r>
                    </a:p>
                  </a:txBody>
                  <a:tcPr marL="70795" marR="70795" marT="35396" marB="35396" anchor="ctr"/>
                </a:tc>
              </a:tr>
              <a:tr h="409573">
                <a:tc>
                  <a:txBody>
                    <a:bodyPr/>
                    <a:lstStyle/>
                    <a:p>
                      <a:r>
                        <a:rPr lang="en-US" sz="1800"/>
                        <a:t>CO</a:t>
                      </a:r>
                      <a:r>
                        <a:rPr lang="en-US" sz="1800" baseline="-25000"/>
                        <a:t>2</a:t>
                      </a:r>
                      <a:r>
                        <a:rPr lang="en-US" sz="1800"/>
                        <a:t> ( g) </a:t>
                      </a:r>
                    </a:p>
                  </a:txBody>
                  <a:tcPr marL="70795" marR="70795" marT="35396" marB="35396" anchor="ctr"/>
                </a:tc>
                <a:tc>
                  <a:txBody>
                    <a:bodyPr/>
                    <a:lstStyle/>
                    <a:p>
                      <a:r>
                        <a:rPr lang="bg-BG" sz="1800"/>
                        <a:t>–394</a:t>
                      </a:r>
                    </a:p>
                  </a:txBody>
                  <a:tcPr marL="70795" marR="70795" marT="35396" marB="35396" anchor="ctr"/>
                </a:tc>
                <a:tc>
                  <a:txBody>
                    <a:bodyPr/>
                    <a:lstStyle/>
                    <a:p>
                      <a:r>
                        <a:rPr lang="en-US" sz="1800"/>
                        <a:t>N</a:t>
                      </a:r>
                      <a:r>
                        <a:rPr lang="en-US" sz="1800" baseline="-25000"/>
                        <a:t>2</a:t>
                      </a:r>
                      <a:r>
                        <a:rPr lang="en-US" sz="1800"/>
                        <a:t>O ( g) </a:t>
                      </a:r>
                    </a:p>
                  </a:txBody>
                  <a:tcPr marL="70795" marR="70795" marT="35396" marB="35396" anchor="ctr"/>
                </a:tc>
                <a:tc>
                  <a:txBody>
                    <a:bodyPr/>
                    <a:lstStyle/>
                    <a:p>
                      <a:r>
                        <a:rPr lang="bg-BG" sz="1800" dirty="0"/>
                        <a:t>82</a:t>
                      </a:r>
                    </a:p>
                  </a:txBody>
                  <a:tcPr marL="70795" marR="70795" marT="35396" marB="35396" anchor="ctr"/>
                </a:tc>
              </a:tr>
              <a:tr h="409573">
                <a:tc>
                  <a:txBody>
                    <a:bodyPr/>
                    <a:lstStyle/>
                    <a:p>
                      <a:r>
                        <a:rPr lang="en-US" sz="1800"/>
                        <a:t>CaF</a:t>
                      </a:r>
                      <a:r>
                        <a:rPr lang="en-US" sz="1800" baseline="-25000"/>
                        <a:t>2</a:t>
                      </a:r>
                      <a:r>
                        <a:rPr lang="en-US" sz="1800"/>
                        <a:t> ( s) </a:t>
                      </a:r>
                    </a:p>
                  </a:txBody>
                  <a:tcPr marL="70795" marR="70795" marT="35396" marB="35396" anchor="ctr"/>
                </a:tc>
                <a:tc>
                  <a:txBody>
                    <a:bodyPr/>
                    <a:lstStyle/>
                    <a:p>
                      <a:r>
                        <a:rPr lang="bg-BG" sz="1800"/>
                        <a:t>–1220</a:t>
                      </a:r>
                    </a:p>
                  </a:txBody>
                  <a:tcPr marL="70795" marR="70795" marT="35396" marB="35396" anchor="ctr"/>
                </a:tc>
                <a:tc>
                  <a:txBody>
                    <a:bodyPr/>
                    <a:lstStyle/>
                    <a:p>
                      <a:r>
                        <a:rPr lang="en-US" sz="1800"/>
                        <a:t>O</a:t>
                      </a:r>
                      <a:r>
                        <a:rPr lang="en-US" sz="1800" baseline="-25000"/>
                        <a:t>2</a:t>
                      </a:r>
                      <a:r>
                        <a:rPr lang="en-US" sz="1800"/>
                        <a:t> ( g) </a:t>
                      </a:r>
                    </a:p>
                  </a:txBody>
                  <a:tcPr marL="70795" marR="70795" marT="35396" marB="35396" anchor="ctr"/>
                </a:tc>
                <a:tc>
                  <a:txBody>
                    <a:bodyPr/>
                    <a:lstStyle/>
                    <a:p>
                      <a:r>
                        <a:rPr lang="bg-BG" sz="1800" dirty="0"/>
                        <a:t>0</a:t>
                      </a:r>
                    </a:p>
                  </a:txBody>
                  <a:tcPr marL="70795" marR="70795" marT="35396" marB="35396" anchor="ctr"/>
                </a:tc>
              </a:tr>
              <a:tr h="409573">
                <a:tc>
                  <a:txBody>
                    <a:bodyPr/>
                    <a:lstStyle/>
                    <a:p>
                      <a:r>
                        <a:rPr lang="en-US" sz="1800"/>
                        <a:t>CaO ( s) </a:t>
                      </a:r>
                    </a:p>
                  </a:txBody>
                  <a:tcPr marL="70795" marR="70795" marT="35396" marB="35396" anchor="ctr"/>
                </a:tc>
                <a:tc>
                  <a:txBody>
                    <a:bodyPr/>
                    <a:lstStyle/>
                    <a:p>
                      <a:r>
                        <a:rPr lang="bg-BG" sz="1800"/>
                        <a:t>–635</a:t>
                      </a:r>
                    </a:p>
                  </a:txBody>
                  <a:tcPr marL="70795" marR="70795" marT="35396" marB="35396" anchor="ctr"/>
                </a:tc>
                <a:tc>
                  <a:txBody>
                    <a:bodyPr/>
                    <a:lstStyle/>
                    <a:p>
                      <a:r>
                        <a:rPr lang="en-US" sz="1800"/>
                        <a:t>O</a:t>
                      </a:r>
                      <a:r>
                        <a:rPr lang="en-US" sz="1800" baseline="-25000"/>
                        <a:t>3</a:t>
                      </a:r>
                      <a:r>
                        <a:rPr lang="en-US" sz="1800"/>
                        <a:t> ( g) </a:t>
                      </a:r>
                    </a:p>
                  </a:txBody>
                  <a:tcPr marL="70795" marR="70795" marT="35396" marB="35396" anchor="ctr"/>
                </a:tc>
                <a:tc>
                  <a:txBody>
                    <a:bodyPr/>
                    <a:lstStyle/>
                    <a:p>
                      <a:r>
                        <a:rPr lang="bg-BG" sz="1800" dirty="0"/>
                        <a:t>143</a:t>
                      </a:r>
                    </a:p>
                  </a:txBody>
                  <a:tcPr marL="70795" marR="70795" marT="35396" marB="35396" anchor="ctr"/>
                </a:tc>
              </a:tr>
              <a:tr h="409573">
                <a:tc>
                  <a:txBody>
                    <a:bodyPr/>
                    <a:lstStyle/>
                    <a:p>
                      <a:r>
                        <a:rPr lang="en-US" sz="1800"/>
                        <a:t>Ca(OH)</a:t>
                      </a:r>
                      <a:r>
                        <a:rPr lang="en-US" sz="1800" baseline="-25000"/>
                        <a:t>2</a:t>
                      </a:r>
                      <a:r>
                        <a:rPr lang="en-US" sz="1800"/>
                        <a:t> ( s) </a:t>
                      </a:r>
                    </a:p>
                  </a:txBody>
                  <a:tcPr marL="70795" marR="70795" marT="35396" marB="35396" anchor="ctr"/>
                </a:tc>
                <a:tc>
                  <a:txBody>
                    <a:bodyPr/>
                    <a:lstStyle/>
                    <a:p>
                      <a:r>
                        <a:rPr lang="bg-BG" sz="1800"/>
                        <a:t>–987</a:t>
                      </a:r>
                    </a:p>
                  </a:txBody>
                  <a:tcPr marL="70795" marR="70795" marT="35396" marB="35396" anchor="ctr"/>
                </a:tc>
                <a:tc>
                  <a:txBody>
                    <a:bodyPr/>
                    <a:lstStyle/>
                    <a:p>
                      <a:r>
                        <a:rPr lang="en-US" sz="1800"/>
                        <a:t>S ( s) </a:t>
                      </a:r>
                    </a:p>
                  </a:txBody>
                  <a:tcPr marL="70795" marR="70795" marT="35396" marB="35396" anchor="ctr"/>
                </a:tc>
                <a:tc>
                  <a:txBody>
                    <a:bodyPr/>
                    <a:lstStyle/>
                    <a:p>
                      <a:r>
                        <a:rPr lang="bg-BG" sz="1800" dirty="0"/>
                        <a:t>0</a:t>
                      </a:r>
                    </a:p>
                  </a:txBody>
                  <a:tcPr marL="70795" marR="70795" marT="35396" marB="35396" anchor="ctr"/>
                </a:tc>
              </a:tr>
              <a:tr h="409573">
                <a:tc>
                  <a:txBody>
                    <a:bodyPr/>
                    <a:lstStyle/>
                    <a:p>
                      <a:r>
                        <a:rPr lang="en-US" sz="1800"/>
                        <a:t>HCl ( g) </a:t>
                      </a:r>
                    </a:p>
                  </a:txBody>
                  <a:tcPr marL="70795" marR="70795" marT="35396" marB="35396" anchor="ctr"/>
                </a:tc>
                <a:tc>
                  <a:txBody>
                    <a:bodyPr/>
                    <a:lstStyle/>
                    <a:p>
                      <a:r>
                        <a:rPr lang="bg-BG" sz="1800"/>
                        <a:t>–92</a:t>
                      </a:r>
                    </a:p>
                  </a:txBody>
                  <a:tcPr marL="70795" marR="70795" marT="35396" marB="35396" anchor="ctr"/>
                </a:tc>
                <a:tc>
                  <a:txBody>
                    <a:bodyPr/>
                    <a:lstStyle/>
                    <a:p>
                      <a:r>
                        <a:rPr lang="en-US" sz="1800"/>
                        <a:t>SO</a:t>
                      </a:r>
                      <a:r>
                        <a:rPr lang="en-US" sz="1800" baseline="-25000"/>
                        <a:t>2</a:t>
                      </a:r>
                      <a:r>
                        <a:rPr lang="en-US" sz="1800"/>
                        <a:t> ( g) </a:t>
                      </a:r>
                    </a:p>
                  </a:txBody>
                  <a:tcPr marL="70795" marR="70795" marT="35396" marB="35396" anchor="ctr"/>
                </a:tc>
                <a:tc>
                  <a:txBody>
                    <a:bodyPr/>
                    <a:lstStyle/>
                    <a:p>
                      <a:r>
                        <a:rPr lang="bg-BG" sz="1800" dirty="0"/>
                        <a:t>–297</a:t>
                      </a:r>
                    </a:p>
                  </a:txBody>
                  <a:tcPr marL="70795" marR="70795" marT="35396" marB="35396" anchor="ctr"/>
                </a:tc>
              </a:tr>
              <a:tr h="409573">
                <a:tc>
                  <a:txBody>
                    <a:bodyPr/>
                    <a:lstStyle/>
                    <a:p>
                      <a:r>
                        <a:rPr lang="en-US" sz="1800"/>
                        <a:t>H</a:t>
                      </a:r>
                      <a:r>
                        <a:rPr lang="en-US" sz="1800" baseline="-25000"/>
                        <a:t>2</a:t>
                      </a:r>
                      <a:r>
                        <a:rPr lang="en-US" sz="1800"/>
                        <a:t>O ( g) </a:t>
                      </a:r>
                    </a:p>
                  </a:txBody>
                  <a:tcPr marL="70795" marR="70795" marT="35396" marB="35396" anchor="ctr"/>
                </a:tc>
                <a:tc>
                  <a:txBody>
                    <a:bodyPr/>
                    <a:lstStyle/>
                    <a:p>
                      <a:r>
                        <a:rPr lang="bg-BG" sz="1800"/>
                        <a:t>–242</a:t>
                      </a:r>
                    </a:p>
                  </a:txBody>
                  <a:tcPr marL="70795" marR="70795" marT="35396" marB="35396" anchor="ctr"/>
                </a:tc>
                <a:tc>
                  <a:txBody>
                    <a:bodyPr/>
                    <a:lstStyle/>
                    <a:p>
                      <a:r>
                        <a:rPr lang="en-US" sz="1800"/>
                        <a:t>SO</a:t>
                      </a:r>
                      <a:r>
                        <a:rPr lang="en-US" sz="1800" baseline="-25000"/>
                        <a:t>3</a:t>
                      </a:r>
                      <a:r>
                        <a:rPr lang="en-US" sz="1800"/>
                        <a:t> ( g) </a:t>
                      </a:r>
                    </a:p>
                  </a:txBody>
                  <a:tcPr marL="70795" marR="70795" marT="35396" marB="35396" anchor="ctr"/>
                </a:tc>
                <a:tc>
                  <a:txBody>
                    <a:bodyPr/>
                    <a:lstStyle/>
                    <a:p>
                      <a:r>
                        <a:rPr lang="bg-BG" sz="1800" dirty="0"/>
                        <a:t>–396</a:t>
                      </a:r>
                    </a:p>
                  </a:txBody>
                  <a:tcPr marL="70795" marR="70795" marT="35396" marB="35396" anchor="ctr"/>
                </a:tc>
              </a:tr>
              <a:tr h="409573">
                <a:tc>
                  <a:txBody>
                    <a:bodyPr/>
                    <a:lstStyle/>
                    <a:p>
                      <a:r>
                        <a:rPr lang="en-US" sz="1800"/>
                        <a:t>H</a:t>
                      </a:r>
                      <a:r>
                        <a:rPr lang="en-US" sz="1800" baseline="-25000"/>
                        <a:t>2</a:t>
                      </a:r>
                      <a:r>
                        <a:rPr lang="en-US" sz="1800"/>
                        <a:t>O (|) </a:t>
                      </a:r>
                    </a:p>
                  </a:txBody>
                  <a:tcPr marL="70795" marR="70795" marT="35396" marB="35396" anchor="ctr"/>
                </a:tc>
                <a:tc>
                  <a:txBody>
                    <a:bodyPr/>
                    <a:lstStyle/>
                    <a:p>
                      <a:r>
                        <a:rPr lang="bg-BG" sz="1800"/>
                        <a:t>–286</a:t>
                      </a:r>
                    </a:p>
                  </a:txBody>
                  <a:tcPr marL="70795" marR="70795" marT="35396" marB="35396" anchor="ctr"/>
                </a:tc>
                <a:tc>
                  <a:txBody>
                    <a:bodyPr/>
                    <a:lstStyle/>
                    <a:p>
                      <a:r>
                        <a:rPr lang="en-US" sz="1800"/>
                        <a:t>ZnCl</a:t>
                      </a:r>
                      <a:r>
                        <a:rPr lang="en-US" sz="1800" baseline="-25000"/>
                        <a:t>2</a:t>
                      </a:r>
                      <a:r>
                        <a:rPr lang="en-US" sz="1800"/>
                        <a:t> ( s) </a:t>
                      </a:r>
                    </a:p>
                  </a:txBody>
                  <a:tcPr marL="70795" marR="70795" marT="35396" marB="35396" anchor="ctr"/>
                </a:tc>
                <a:tc>
                  <a:txBody>
                    <a:bodyPr/>
                    <a:lstStyle/>
                    <a:p>
                      <a:r>
                        <a:rPr lang="bg-BG" sz="1800" dirty="0"/>
                        <a:t>–415</a:t>
                      </a:r>
                    </a:p>
                  </a:txBody>
                  <a:tcPr marL="70795" marR="70795" marT="35396" marB="35396" anchor="ctr"/>
                </a:tc>
              </a:tr>
              <a:tr h="409573">
                <a:tc>
                  <a:txBody>
                    <a:bodyPr/>
                    <a:lstStyle/>
                    <a:p>
                      <a:r>
                        <a:rPr lang="en-US" sz="1800"/>
                        <a:t>H</a:t>
                      </a:r>
                      <a:r>
                        <a:rPr lang="en-US" sz="1800" baseline="-25000"/>
                        <a:t>2</a:t>
                      </a:r>
                      <a:r>
                        <a:rPr lang="en-US" sz="1800"/>
                        <a:t>S ( g) </a:t>
                      </a:r>
                    </a:p>
                  </a:txBody>
                  <a:tcPr marL="70795" marR="70795" marT="35396" marB="35396" anchor="ctr"/>
                </a:tc>
                <a:tc>
                  <a:txBody>
                    <a:bodyPr/>
                    <a:lstStyle/>
                    <a:p>
                      <a:r>
                        <a:rPr lang="bg-BG" sz="1800"/>
                        <a:t>–21</a:t>
                      </a:r>
                    </a:p>
                  </a:txBody>
                  <a:tcPr marL="70795" marR="70795" marT="35396" marB="35396" anchor="ctr"/>
                </a:tc>
                <a:tc>
                  <a:txBody>
                    <a:bodyPr/>
                    <a:lstStyle/>
                    <a:p>
                      <a:r>
                        <a:rPr lang="en-US" sz="1800"/>
                        <a:t>ZnO ( s) </a:t>
                      </a:r>
                    </a:p>
                  </a:txBody>
                  <a:tcPr marL="70795" marR="70795" marT="35396" marB="35396" anchor="ctr"/>
                </a:tc>
                <a:tc>
                  <a:txBody>
                    <a:bodyPr/>
                    <a:lstStyle/>
                    <a:p>
                      <a:r>
                        <a:rPr lang="bg-BG" sz="1800" dirty="0"/>
                        <a:t>–348</a:t>
                      </a:r>
                    </a:p>
                  </a:txBody>
                  <a:tcPr marL="70795" marR="70795" marT="35396" marB="35396" anchor="ctr"/>
                </a:tc>
              </a:tr>
            </a:tbl>
          </a:graphicData>
        </a:graphic>
      </p:graphicFrame>
    </p:spTree>
    <p:extLst>
      <p:ext uri="{BB962C8B-B14F-4D97-AF65-F5344CB8AC3E}">
        <p14:creationId xmlns:p14="http://schemas.microsoft.com/office/powerpoint/2010/main" val="2032142796"/>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4575</TotalTime>
  <Pages>32</Pages>
  <Words>1241</Words>
  <Application>Microsoft Office PowerPoint</Application>
  <PresentationFormat>On-screen Show (4:3)</PresentationFormat>
  <Paragraphs>154</Paragraphs>
  <Slides>14</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Wingdings</vt:lpstr>
      <vt:lpstr>Times New Roman</vt:lpstr>
      <vt:lpstr>Arial Unicode MS</vt:lpstr>
      <vt:lpstr>Orbit</vt:lpstr>
      <vt:lpstr>Microsoft Equation 3.0</vt:lpstr>
      <vt:lpstr> THERMODYNAMIC POTENTIALS  </vt:lpstr>
      <vt:lpstr>Thermodynamic potentials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Bioenergetics</dc:title>
  <dc:creator>Robert and Marsha Goodman</dc:creator>
  <cp:lastModifiedBy>user</cp:lastModifiedBy>
  <cp:revision>230</cp:revision>
  <cp:lastPrinted>1601-01-01T00:00:00Z</cp:lastPrinted>
  <dcterms:created xsi:type="dcterms:W3CDTF">1997-09-01T16:08:20Z</dcterms:created>
  <dcterms:modified xsi:type="dcterms:W3CDTF">2016-09-15T14:32:59Z</dcterms:modified>
</cp:coreProperties>
</file>