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  <p:sldMasterId id="2147483919" r:id="rId2"/>
  </p:sldMasterIdLst>
  <p:notesMasterIdLst>
    <p:notesMasterId r:id="rId15"/>
  </p:notesMasterIdLst>
  <p:handoutMasterIdLst>
    <p:handoutMasterId r:id="rId16"/>
  </p:handoutMasterIdLst>
  <p:sldIdLst>
    <p:sldId id="341" r:id="rId3"/>
    <p:sldId id="317" r:id="rId4"/>
    <p:sldId id="288" r:id="rId5"/>
    <p:sldId id="312" r:id="rId6"/>
    <p:sldId id="318" r:id="rId7"/>
    <p:sldId id="326" r:id="rId8"/>
    <p:sldId id="327" r:id="rId9"/>
    <p:sldId id="328" r:id="rId10"/>
    <p:sldId id="329" r:id="rId11"/>
    <p:sldId id="335" r:id="rId12"/>
    <p:sldId id="331" r:id="rId13"/>
    <p:sldId id="332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1498D"/>
    <a:srgbClr val="FF99FF"/>
    <a:srgbClr val="FF00FF"/>
    <a:srgbClr val="FF66FF"/>
    <a:srgbClr val="660066"/>
    <a:srgbClr val="336600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4" autoAdjust="0"/>
    <p:restoredTop sz="93868" autoAdjust="0"/>
  </p:normalViewPr>
  <p:slideViewPr>
    <p:cSldViewPr>
      <p:cViewPr>
        <p:scale>
          <a:sx n="66" d="100"/>
          <a:sy n="66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85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5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974128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</p:grpSp>
      <p:sp>
        <p:nvSpPr>
          <p:cNvPr id="1044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85EA-28F8-4B04-A75A-02C5881D50E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69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0032A-04E7-4195-8436-C9CE181B782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363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9773-8AF6-405E-AD7D-4617E719E03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578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BF051-6AF5-44EA-864C-24BD7B1578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2886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</p:grpSp>
      <p:sp>
        <p:nvSpPr>
          <p:cNvPr id="1044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B44FF-D87F-4553-B54E-F5C72147199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6130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81B84-B284-465C-8B6E-B0B1DBD6520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457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03B15-D46A-4280-84F6-EF9A34FDBAF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7959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5CB4E-D001-48BB-B864-7ABEA97C98F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943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7432A-7C30-4A28-B1AA-44BB88AEFB0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5569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8396B-A265-4273-9694-CDA3B88F6D2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297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0A81-037C-45E0-BC4F-8E33E731F5C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245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4D39C-F258-4484-A68E-74DF2CD69E8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29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FDB5D-18C2-4E51-B858-41BB88CA19A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9498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7CA2-FE9D-4CD3-9530-70F63C8EA70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986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058A7-DBB8-4E81-9462-71FF709C736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184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591E-7886-48BF-87B4-D6EE1D6BD6A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4238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06E9D-7F3F-4EA7-BC98-CA548B706FB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625736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23FD9-BAF1-4BE9-8609-1C7AC1B592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48349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311C-ED4A-4907-A52D-8D73CB9145C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169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7BF2-B45C-451A-887A-759AEF541B8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54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BCE5F-9D6D-4780-AF72-E34332BB6CC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385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6960-3220-4131-892E-DB4370E4BAE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739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DEEF6-FBDC-4C84-8844-DEE65E230A3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70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2876-EA6D-4666-B185-B83046342AD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821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FAFB-6BDF-4FE5-8758-6377C5410AD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711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EC862-4989-4B34-A470-48E005953B5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135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34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</p:grpSp>
      <p:sp>
        <p:nvSpPr>
          <p:cNvPr id="1034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F6860271-87D4-4EDB-A27B-C97E4BCA316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0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34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4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>
                <a:solidFill>
                  <a:srgbClr val="FFFFFF"/>
                </a:solidFill>
              </a:endParaRPr>
            </a:p>
          </p:txBody>
        </p:sp>
      </p:grpSp>
      <p:sp>
        <p:nvSpPr>
          <p:cNvPr id="1034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10B6AFC7-29AB-45E1-A77A-F950C9E8CB3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1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  <p:sldLayoutId id="214748395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2909888"/>
            <a:ext cx="9144000" cy="10810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bg-BG">
              <a:solidFill>
                <a:srgbClr val="FFFFFF"/>
              </a:solidFill>
            </a:endParaRPr>
          </a:p>
        </p:txBody>
      </p:sp>
      <p:sp>
        <p:nvSpPr>
          <p:cNvPr id="389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-69334" y="2708920"/>
            <a:ext cx="9142021" cy="1569368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NON-EQUILIBRIUM THERMODYNAMICS</a:t>
            </a:r>
            <a:endParaRPr lang="en-US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77991" y="188640"/>
            <a:ext cx="543610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MEDICAL UNIVERSITY – PLEVEN</a:t>
            </a:r>
          </a:p>
          <a:p>
            <a:pPr algn="ctr">
              <a:defRPr/>
            </a:pPr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FACULTY OF </a:t>
            </a:r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PHARMACY</a:t>
            </a:r>
            <a:endParaRPr lang="en-US" sz="24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000000">
                  <a:tint val="1000"/>
                </a:srgbClr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85236" y="1064930"/>
            <a:ext cx="67192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cap="all" dirty="0">
                <a:solidFill>
                  <a:srgbClr val="FFFFFF"/>
                </a:solidFill>
              </a:rPr>
              <a:t>DIVISION OF PHYSICS AND BIOPHYSICS, higher</a:t>
            </a:r>
          </a:p>
          <a:p>
            <a:pPr algn="ctr">
              <a:defRPr/>
            </a:pPr>
            <a:r>
              <a:rPr lang="en-US" sz="2000" b="1" cap="all" dirty="0">
                <a:solidFill>
                  <a:srgbClr val="FFFFFF"/>
                </a:solidFill>
              </a:rPr>
              <a:t> mathematics 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000000">
                  <a:tint val="1000"/>
                </a:srgbClr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79613" y="981075"/>
            <a:ext cx="67691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1908175" y="4149725"/>
            <a:ext cx="684053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bg-BG" sz="2400" i="1" dirty="0">
                <a:solidFill>
                  <a:srgbClr val="FFFFFF"/>
                </a:solidFill>
              </a:rPr>
              <a:t>Linear non</a:t>
            </a:r>
            <a:r>
              <a:rPr lang="bg-BG" altLang="bg-BG" sz="2400" i="1" dirty="0">
                <a:solidFill>
                  <a:srgbClr val="FFFFFF"/>
                </a:solidFill>
              </a:rPr>
              <a:t>-</a:t>
            </a:r>
            <a:r>
              <a:rPr lang="en-US" altLang="bg-BG" sz="2400" i="1" dirty="0">
                <a:solidFill>
                  <a:srgbClr val="FFFFFF"/>
                </a:solidFill>
              </a:rPr>
              <a:t>equilibrium thermodynamics. Definition and basic terms. Force and motion. Phenomenological coefficients. Conjugated fluxes. </a:t>
            </a:r>
            <a:endParaRPr lang="bg-BG" altLang="bg-BG" sz="2400" i="1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1920" y="2103239"/>
            <a:ext cx="2273379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LECTURE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No6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44688" y="6035675"/>
            <a:ext cx="67691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9"/>
          <p:cNvSpPr txBox="1">
            <a:spLocks noChangeArrowheads="1"/>
          </p:cNvSpPr>
          <p:nvPr/>
        </p:nvSpPr>
        <p:spPr bwMode="auto">
          <a:xfrm>
            <a:off x="2947988" y="6146800"/>
            <a:ext cx="44640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bg-BG" sz="2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Prof. M. Alexandrova, DSc</a:t>
            </a:r>
            <a:endParaRPr lang="bg-BG" altLang="bg-BG" sz="28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69334" y="17971"/>
            <a:ext cx="1187624" cy="1319895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>
              <a:solidFill>
                <a:srgbClr val="602000"/>
              </a:solidFill>
            </a:endParaRPr>
          </a:p>
        </p:txBody>
      </p:sp>
      <p:pic>
        <p:nvPicPr>
          <p:cNvPr id="513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113" y="30163"/>
            <a:ext cx="140811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866" name="Group 2"/>
          <p:cNvGraphicFramePr>
            <a:graphicFrameLocks noGrp="1"/>
          </p:cNvGraphicFramePr>
          <p:nvPr>
            <p:ph/>
          </p:nvPr>
        </p:nvGraphicFramePr>
        <p:xfrm>
          <a:off x="179388" y="277813"/>
          <a:ext cx="8964612" cy="5853113"/>
        </p:xfrm>
        <a:graphic>
          <a:graphicData uri="http://schemas.openxmlformats.org/drawingml/2006/table">
            <a:tbl>
              <a:tblPr/>
              <a:tblGrid>
                <a:gridCol w="2987675"/>
                <a:gridCol w="2989262"/>
                <a:gridCol w="2987675"/>
              </a:tblGrid>
              <a:tr h="10350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Flow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T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hermodynamic force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342900" marR="0" lvl="0" indent="206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Flow of non-charged particles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Concentration gradient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6087">
                <a:tc>
                  <a:txBody>
                    <a:bodyPr/>
                    <a:lstStyle/>
                    <a:p>
                      <a:pPr marL="342900" marR="0" lvl="0" indent="206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Electrodiffusion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Flow of charged particles (ions)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Gradient of electrochemical potential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342900" marR="0" lvl="0" indent="206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Electrical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Flow of electrons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Electric potential gradient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342900" marR="0" lvl="0" indent="206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Flow of liquid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Volume flow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Hydrostatic pressure gradient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13787" cy="6597650"/>
          </a:xfrm>
        </p:spPr>
        <p:txBody>
          <a:bodyPr/>
          <a:lstStyle/>
          <a:p>
            <a:pPr marL="0" indent="2063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b="1" dirty="0" smtClean="0">
                <a:latin typeface="Times New Roman" pitchFamily="18" charset="0"/>
              </a:rPr>
              <a:t>Linear </a:t>
            </a:r>
            <a:r>
              <a:rPr lang="en-US" sz="2600" b="1" dirty="0" err="1" smtClean="0">
                <a:latin typeface="Times New Roman" pitchFamily="18" charset="0"/>
              </a:rPr>
              <a:t>nonequilibrium</a:t>
            </a:r>
            <a:r>
              <a:rPr lang="en-US" sz="2600" b="1" dirty="0" smtClean="0">
                <a:latin typeface="Times New Roman" pitchFamily="18" charset="0"/>
              </a:rPr>
              <a:t> thermodynamics. Conjugated fluxes</a:t>
            </a:r>
            <a:endParaRPr lang="bg-BG" sz="26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bg-BG" sz="2600" dirty="0" smtClean="0">
                <a:latin typeface="Times New Roman" pitchFamily="18" charset="0"/>
              </a:rPr>
              <a:t>If different kinds of motions and forces occur simultaneously in a system, they will influence each other. Let us consider again the flux (J</a:t>
            </a:r>
            <a:r>
              <a:rPr lang="en-US" sz="2600" baseline="-25000" dirty="0" err="1" smtClean="0">
                <a:latin typeface="Times New Roman" pitchFamily="18" charset="0"/>
              </a:rPr>
              <a:t>i</a:t>
            </a:r>
            <a:r>
              <a:rPr lang="bg-BG" sz="2600" dirty="0" smtClean="0">
                <a:latin typeface="Times New Roman" pitchFamily="18" charset="0"/>
              </a:rPr>
              <a:t>) as a generalized kind of motion. The </a:t>
            </a:r>
            <a:r>
              <a:rPr lang="bg-BG" sz="2600" dirty="0">
                <a:latin typeface="Times New Roman" pitchFamily="18" charset="0"/>
              </a:rPr>
              <a:t>linear </a:t>
            </a:r>
            <a:r>
              <a:rPr lang="bg-BG" sz="2600" dirty="0" smtClean="0">
                <a:latin typeface="Times New Roman" pitchFamily="18" charset="0"/>
              </a:rPr>
              <a:t>nonequilibrium thermodynamics allows us to write down a set of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phenomenological equations forming a flux matrix. It includes the idea whereby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all forces and fluxes in the system are coupled with each other. </a:t>
            </a:r>
            <a:endParaRPr lang="en-US" sz="26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nl-NL" sz="2600" dirty="0" smtClean="0"/>
              <a:t>   J</a:t>
            </a:r>
            <a:r>
              <a:rPr lang="nl-NL" sz="2600" baseline="-25000" dirty="0" smtClean="0"/>
              <a:t>n</a:t>
            </a:r>
            <a:r>
              <a:rPr lang="nl-NL" sz="2600" dirty="0" smtClean="0"/>
              <a:t>= L</a:t>
            </a:r>
            <a:r>
              <a:rPr lang="nl-NL" sz="2600" baseline="-25000" dirty="0" smtClean="0"/>
              <a:t>n1</a:t>
            </a:r>
            <a:r>
              <a:rPr lang="nl-NL" sz="2600" dirty="0" smtClean="0"/>
              <a:t>X</a:t>
            </a:r>
            <a:r>
              <a:rPr lang="nl-NL" sz="2600" baseline="-25000" dirty="0" smtClean="0"/>
              <a:t>1</a:t>
            </a:r>
            <a:r>
              <a:rPr lang="nl-NL" sz="2600" dirty="0" smtClean="0"/>
              <a:t>+L</a:t>
            </a:r>
            <a:r>
              <a:rPr lang="nl-NL" sz="2600" baseline="-25000" dirty="0" smtClean="0"/>
              <a:t>n2</a:t>
            </a:r>
            <a:r>
              <a:rPr lang="nl-NL" sz="2600" dirty="0" smtClean="0"/>
              <a:t>X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+L</a:t>
            </a:r>
            <a:r>
              <a:rPr lang="nl-NL" sz="2600" baseline="-25000" dirty="0" smtClean="0"/>
              <a:t>n3</a:t>
            </a:r>
            <a:r>
              <a:rPr lang="nl-NL" sz="2600" dirty="0" smtClean="0"/>
              <a:t>X</a:t>
            </a:r>
            <a:r>
              <a:rPr lang="nl-NL" sz="2600" baseline="-25000" dirty="0" smtClean="0"/>
              <a:t>3</a:t>
            </a:r>
            <a:r>
              <a:rPr lang="nl-NL" sz="2600" dirty="0" smtClean="0"/>
              <a:t>+ …….+L</a:t>
            </a:r>
            <a:r>
              <a:rPr lang="nl-NL" sz="2600" baseline="-25000" dirty="0" smtClean="0"/>
              <a:t>mn</a:t>
            </a:r>
            <a:r>
              <a:rPr lang="nl-NL" sz="2600" dirty="0" smtClean="0"/>
              <a:t>X</a:t>
            </a:r>
            <a:r>
              <a:rPr lang="nl-NL" sz="2600" baseline="-25000" dirty="0" smtClean="0"/>
              <a:t>n</a:t>
            </a:r>
            <a:r>
              <a:rPr lang="bg-BG" sz="2600" dirty="0" smtClean="0"/>
              <a:t> </a:t>
            </a:r>
            <a:endParaRPr lang="en-US" sz="2600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bg-BG" sz="2600" dirty="0" smtClean="0">
                <a:latin typeface="Times New Roman" pitchFamily="18" charset="0"/>
              </a:rPr>
              <a:t>The parameters </a:t>
            </a:r>
            <a:r>
              <a:rPr lang="bg-BG" sz="2600" i="1" dirty="0" smtClean="0">
                <a:latin typeface="Times New Roman" pitchFamily="18" charset="0"/>
              </a:rPr>
              <a:t>L</a:t>
            </a:r>
            <a:r>
              <a:rPr lang="bg-BG" sz="2600" i="1" baseline="-25000" dirty="0" smtClean="0">
                <a:latin typeface="Times New Roman" pitchFamily="18" charset="0"/>
              </a:rPr>
              <a:t>mn</a:t>
            </a:r>
            <a:r>
              <a:rPr lang="bg-BG" sz="2600" i="1" dirty="0" smtClean="0">
                <a:latin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</a:rPr>
              <a:t>, </a:t>
            </a:r>
            <a:r>
              <a:rPr lang="en-US" sz="2600" dirty="0" smtClean="0">
                <a:latin typeface="Times New Roman" pitchFamily="18" charset="0"/>
              </a:rPr>
              <a:t>the</a:t>
            </a:r>
            <a:r>
              <a:rPr lang="en-US" sz="2600" i="1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phenomenological coefficients, </a:t>
            </a:r>
            <a:r>
              <a:rPr lang="bg-BG" sz="2600" dirty="0">
                <a:latin typeface="Times New Roman" pitchFamily="18" charset="0"/>
              </a:rPr>
              <a:t>are </a:t>
            </a:r>
            <a:r>
              <a:rPr lang="bg-BG" sz="2600" dirty="0" smtClean="0">
                <a:latin typeface="Times New Roman" pitchFamily="18" charset="0"/>
              </a:rPr>
              <a:t>also called </a:t>
            </a:r>
            <a:r>
              <a:rPr lang="bg-BG" sz="2600" i="1" dirty="0" smtClean="0">
                <a:latin typeface="Times New Roman" pitchFamily="18" charset="0"/>
              </a:rPr>
              <a:t>coupling coefficients, cross coefficients, </a:t>
            </a:r>
            <a:r>
              <a:rPr lang="bg-BG" sz="2600" dirty="0" smtClean="0">
                <a:latin typeface="Times New Roman" pitchFamily="18" charset="0"/>
              </a:rPr>
              <a:t>or </a:t>
            </a:r>
            <a:r>
              <a:rPr lang="bg-BG" sz="2600" i="1" dirty="0" smtClean="0">
                <a:latin typeface="Times New Roman" pitchFamily="18" charset="0"/>
              </a:rPr>
              <a:t>Onsager coefficients. </a:t>
            </a:r>
            <a:r>
              <a:rPr lang="bg-BG" sz="2600" dirty="0" smtClean="0">
                <a:latin typeface="Times New Roman" pitchFamily="18" charset="0"/>
              </a:rPr>
              <a:t>(Th</a:t>
            </a:r>
            <a:r>
              <a:rPr lang="en-US" sz="2600" dirty="0" smtClean="0">
                <a:latin typeface="Times New Roman" pitchFamily="18" charset="0"/>
              </a:rPr>
              <a:t>e</a:t>
            </a:r>
            <a:r>
              <a:rPr lang="bg-BG" sz="2600" dirty="0" smtClean="0">
                <a:latin typeface="Times New Roman" pitchFamily="18" charset="0"/>
              </a:rPr>
              <a:t> equation was first used by L. </a:t>
            </a:r>
            <a:r>
              <a:rPr lang="bg-BG" sz="2600" dirty="0" smtClean="0">
                <a:latin typeface="Times New Roman" pitchFamily="18" charset="0"/>
              </a:rPr>
              <a:t>Onsager in 1931). </a:t>
            </a:r>
            <a:r>
              <a:rPr lang="bg-BG" sz="2600" dirty="0" smtClean="0">
                <a:latin typeface="Times New Roman" pitchFamily="18" charset="0"/>
              </a:rPr>
              <a:t>This </a:t>
            </a:r>
            <a:r>
              <a:rPr lang="bg-BG" sz="2600" dirty="0" smtClean="0">
                <a:latin typeface="Times New Roman" pitchFamily="18" charset="0"/>
              </a:rPr>
              <a:t>general set of equations in reality </a:t>
            </a:r>
            <a:r>
              <a:rPr lang="en-US" sz="2600" dirty="0" smtClean="0">
                <a:latin typeface="Times New Roman" pitchFamily="18" charset="0"/>
              </a:rPr>
              <a:t>is </a:t>
            </a:r>
            <a:r>
              <a:rPr lang="bg-BG" sz="2600" dirty="0" smtClean="0">
                <a:latin typeface="Times New Roman" pitchFamily="18" charset="0"/>
              </a:rPr>
              <a:t>reduce</a:t>
            </a:r>
            <a:r>
              <a:rPr lang="en-US" sz="2600" dirty="0" smtClean="0">
                <a:latin typeface="Times New Roman" pitchFamily="18" charset="0"/>
              </a:rPr>
              <a:t>d</a:t>
            </a:r>
            <a:r>
              <a:rPr lang="bg-BG" sz="2600" dirty="0" smtClean="0">
                <a:latin typeface="Times New Roman" pitchFamily="18" charset="0"/>
              </a:rPr>
              <a:t>, because a flux J</a:t>
            </a:r>
            <a:r>
              <a:rPr lang="bg-BG" sz="2600" baseline="-25000" dirty="0" smtClean="0">
                <a:latin typeface="Times New Roman" pitchFamily="18" charset="0"/>
              </a:rPr>
              <a:t>m</a:t>
            </a:r>
            <a:r>
              <a:rPr lang="bg-BG" sz="2600" dirty="0" smtClean="0">
                <a:latin typeface="Times New Roman" pitchFamily="18" charset="0"/>
              </a:rPr>
              <a:t> is coupled with a force </a:t>
            </a:r>
            <a:r>
              <a:rPr lang="bg-BG" sz="2600" i="1" dirty="0" smtClean="0">
                <a:latin typeface="Times New Roman" pitchFamily="18" charset="0"/>
              </a:rPr>
              <a:t>X</a:t>
            </a:r>
            <a:r>
              <a:rPr lang="en-US" sz="2600" i="1" baseline="-25000" dirty="0" smtClean="0">
                <a:latin typeface="Times New Roman" pitchFamily="18" charset="0"/>
              </a:rPr>
              <a:t>n </a:t>
            </a:r>
            <a:r>
              <a:rPr lang="bg-BG" sz="2600" dirty="0" smtClean="0">
                <a:latin typeface="Times New Roman" pitchFamily="18" charset="0"/>
              </a:rPr>
              <a:t>only when </a:t>
            </a:r>
            <a:r>
              <a:rPr lang="en-US" sz="2600" i="1" dirty="0" smtClean="0">
                <a:latin typeface="Times New Roman" pitchFamily="18" charset="0"/>
              </a:rPr>
              <a:t>  </a:t>
            </a:r>
            <a:r>
              <a:rPr lang="bg-BG" sz="2600" i="1" dirty="0" smtClean="0">
                <a:latin typeface="Times New Roman" pitchFamily="18" charset="0"/>
              </a:rPr>
              <a:t>Lmn </a:t>
            </a:r>
            <a:r>
              <a:rPr lang="bg-BG" sz="2600" dirty="0" smtClean="0">
                <a:latin typeface="Times New Roman" pitchFamily="18" charset="0"/>
              </a:rPr>
              <a:t>≠ </a:t>
            </a:r>
            <a:r>
              <a:rPr lang="bg-BG" sz="2600" dirty="0" smtClean="0">
                <a:latin typeface="Times New Roman" pitchFamily="18" charset="0"/>
              </a:rPr>
              <a:t>0.</a:t>
            </a:r>
            <a:r>
              <a:rPr lang="en-US" sz="2600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bg-BG" sz="2400" dirty="0" smtClean="0">
                <a:latin typeface="Times New Roman" pitchFamily="18" charset="0"/>
              </a:rPr>
              <a:t>Onsager </a:t>
            </a:r>
            <a:r>
              <a:rPr lang="bg-BG" sz="2400" dirty="0">
                <a:latin typeface="Times New Roman" pitchFamily="18" charset="0"/>
              </a:rPr>
              <a:t>was able to show that this matrix is symmetric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bg-BG" sz="2400" dirty="0">
                <a:solidFill>
                  <a:srgbClr val="FFFF00"/>
                </a:solidFill>
                <a:latin typeface="Times New Roman" pitchFamily="18" charset="0"/>
              </a:rPr>
              <a:t>near the equilibrium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</a:rPr>
              <a:t>i.e.</a:t>
            </a:r>
            <a:r>
              <a:rPr lang="bg-BG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</a:t>
            </a:r>
            <a:r>
              <a:rPr lang="en-US" sz="2400" baseline="-25000" dirty="0" err="1">
                <a:latin typeface="Times New Roman" pitchFamily="18" charset="0"/>
              </a:rPr>
              <a:t>nm</a:t>
            </a:r>
            <a:r>
              <a:rPr lang="en-US" sz="2400" dirty="0">
                <a:latin typeface="Times New Roman" pitchFamily="18" charset="0"/>
              </a:rPr>
              <a:t>=</a:t>
            </a:r>
            <a:r>
              <a:rPr lang="en-US" sz="2400" dirty="0" err="1">
                <a:latin typeface="Times New Roman" pitchFamily="18" charset="0"/>
              </a:rPr>
              <a:t>L</a:t>
            </a:r>
            <a:r>
              <a:rPr lang="en-US" sz="2400" baseline="-25000" dirty="0" err="1">
                <a:latin typeface="Times New Roman" pitchFamily="18" charset="0"/>
              </a:rPr>
              <a:t>mn</a:t>
            </a:r>
            <a:r>
              <a:rPr lang="en-US" sz="2400" dirty="0">
                <a:latin typeface="Times New Roman" pitchFamily="18" charset="0"/>
              </a:rPr>
              <a:t> for n</a:t>
            </a:r>
            <a:r>
              <a:rPr lang="bg-BG" sz="2400" dirty="0">
                <a:latin typeface="Times New Roman" pitchFamily="18" charset="0"/>
              </a:rPr>
              <a:t>≠</a:t>
            </a:r>
            <a:r>
              <a:rPr lang="en-US" sz="2400" dirty="0">
                <a:latin typeface="Times New Roman" pitchFamily="18" charset="0"/>
              </a:rPr>
              <a:t>m.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endParaRPr lang="bg-BG" sz="2600" dirty="0" smtClean="0"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179388" y="115888"/>
            <a:ext cx="8640762" cy="576262"/>
          </a:xfrm>
          <a:prstGeom prst="rect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0"/>
            <a:ext cx="8712200" cy="7100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Onsager was able to show that this matrix is symmetric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near the equilibrium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</a:rPr>
              <a:t>i.e.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</a:t>
            </a:r>
            <a:r>
              <a:rPr lang="en-US" sz="2800" baseline="-25000" dirty="0" err="1" smtClean="0">
                <a:latin typeface="Times New Roman" pitchFamily="18" charset="0"/>
              </a:rPr>
              <a:t>nm</a:t>
            </a:r>
            <a:r>
              <a:rPr lang="en-US" sz="2800" dirty="0" smtClean="0">
                <a:latin typeface="Times New Roman" pitchFamily="18" charset="0"/>
              </a:rPr>
              <a:t>=</a:t>
            </a:r>
            <a:r>
              <a:rPr lang="en-US" sz="2800" dirty="0" err="1" smtClean="0">
                <a:latin typeface="Times New Roman" pitchFamily="18" charset="0"/>
              </a:rPr>
              <a:t>L</a:t>
            </a:r>
            <a:r>
              <a:rPr lang="en-US" sz="2800" baseline="-25000" dirty="0" err="1" smtClean="0">
                <a:latin typeface="Times New Roman" pitchFamily="18" charset="0"/>
              </a:rPr>
              <a:t>mn</a:t>
            </a:r>
            <a:r>
              <a:rPr lang="en-US" sz="2800" dirty="0" smtClean="0">
                <a:latin typeface="Times New Roman" pitchFamily="18" charset="0"/>
              </a:rPr>
              <a:t> for n</a:t>
            </a:r>
            <a:r>
              <a:rPr lang="bg-BG" sz="2800" dirty="0" smtClean="0">
                <a:latin typeface="Times New Roman" pitchFamily="18" charset="0"/>
              </a:rPr>
              <a:t>≠</a:t>
            </a:r>
            <a:r>
              <a:rPr lang="en-US" sz="2800" dirty="0" smtClean="0">
                <a:latin typeface="Times New Roman" pitchFamily="18" charset="0"/>
              </a:rPr>
              <a:t>m.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latin typeface="Times New Roman" pitchFamily="18" charset="0"/>
              </a:rPr>
              <a:t>Dissipative function.</a:t>
            </a:r>
            <a:r>
              <a:rPr lang="bg-BG" dirty="0" smtClean="0"/>
              <a:t> </a:t>
            </a:r>
            <a:r>
              <a:rPr lang="bg-BG" sz="2800" b="1" dirty="0" smtClean="0">
                <a:latin typeface="Times New Roman" pitchFamily="18" charset="0"/>
              </a:rPr>
              <a:t>Entropy and Stability</a:t>
            </a:r>
            <a:endParaRPr lang="bg-BG" sz="2800" dirty="0" smtClean="0">
              <a:latin typeface="Times New Roman" pitchFamily="18" charset="0"/>
            </a:endParaRPr>
          </a:p>
          <a:p>
            <a:pPr eaLnBrk="1" hangingPunct="1">
              <a:spcBef>
                <a:spcPts val="30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The second principle of thermodynamics states that an </a:t>
            </a:r>
            <a:r>
              <a:rPr lang="bg-BG" sz="2800" u="sng" dirty="0" smtClean="0">
                <a:latin typeface="Times New Roman" pitchFamily="18" charset="0"/>
              </a:rPr>
              <a:t>isolated system</a:t>
            </a:r>
            <a:r>
              <a:rPr lang="bg-BG" sz="2800" dirty="0" smtClean="0">
                <a:latin typeface="Times New Roman" pitchFamily="18" charset="0"/>
              </a:rPr>
              <a:t> moves spontaneously towards  </a:t>
            </a:r>
            <a:r>
              <a:rPr lang="bg-BG" sz="2800" u="sng" dirty="0" smtClean="0">
                <a:latin typeface="Times New Roman" pitchFamily="18" charset="0"/>
              </a:rPr>
              <a:t>maximum entropy</a:t>
            </a:r>
            <a:r>
              <a:rPr lang="bg-BG" sz="2800" dirty="0" smtClean="0">
                <a:latin typeface="Times New Roman" pitchFamily="18" charset="0"/>
              </a:rPr>
              <a:t>. When this state is achieved, then </a:t>
            </a:r>
            <a:r>
              <a:rPr lang="en-US" sz="2800" dirty="0" smtClean="0">
                <a:latin typeface="Times New Roman" pitchFamily="18" charset="0"/>
              </a:rPr>
              <a:t>the system </a:t>
            </a:r>
            <a:r>
              <a:rPr lang="bg-BG" sz="2800" dirty="0" smtClean="0">
                <a:latin typeface="Times New Roman" pitchFamily="18" charset="0"/>
              </a:rPr>
              <a:t>is in thermodynamic equilibrium. 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The </a:t>
            </a:r>
            <a:r>
              <a:rPr lang="bg-BG" sz="2800" i="1" dirty="0">
                <a:solidFill>
                  <a:srgbClr val="FFFF00"/>
                </a:solidFill>
                <a:latin typeface="Times New Roman" pitchFamily="18" charset="0"/>
              </a:rPr>
              <a:t>entropy production </a:t>
            </a:r>
            <a:r>
              <a:rPr lang="bg-BG" sz="2800" dirty="0" smtClean="0">
                <a:latin typeface="Times New Roman" pitchFamily="18" charset="0"/>
              </a:rPr>
              <a:t>is always positive, but can approach zero asymptotically. 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The condition </a:t>
            </a:r>
            <a:r>
              <a:rPr lang="bg-BG" sz="2800" i="1" dirty="0" smtClean="0">
                <a:solidFill>
                  <a:srgbClr val="FFFF00"/>
                </a:solidFill>
                <a:latin typeface="Times New Roman" pitchFamily="18" charset="0"/>
              </a:rPr>
              <a:t>σ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= 0 mean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s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 an idealized reversible process</a:t>
            </a:r>
            <a:r>
              <a:rPr lang="bg-BG" sz="2800" dirty="0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bg-BG" sz="2800" dirty="0" smtClean="0">
                <a:latin typeface="Times New Roman" pitchFamily="18" charset="0"/>
              </a:rPr>
              <a:t> Thermodynamic</a:t>
            </a:r>
            <a:r>
              <a:rPr lang="en-US" sz="2800" dirty="0" smtClean="0">
                <a:latin typeface="Times New Roman" pitchFamily="18" charset="0"/>
              </a:rPr>
              <a:t>all</a:t>
            </a:r>
            <a:r>
              <a:rPr lang="bg-BG" sz="2800" dirty="0" smtClean="0">
                <a:latin typeface="Times New Roman" pitchFamily="18" charset="0"/>
              </a:rPr>
              <a:t>y, a process is defined as being reversible if it can be repeated an arbitrary number of times without requiring the supply of additional energy. </a:t>
            </a: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1301750" y="1052513"/>
            <a:ext cx="6769100" cy="504825"/>
          </a:xfrm>
          <a:prstGeom prst="rect">
            <a:avLst/>
          </a:prstGeom>
          <a:noFill/>
          <a:ln w="127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smtClean="0"/>
              <a:t>Non-equilibrium thermodynamics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655763"/>
            <a:ext cx="8229600" cy="55895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700" dirty="0" smtClean="0"/>
              <a:t>Non-equilibrium thermodynamics - a branch of </a:t>
            </a:r>
            <a:r>
              <a:rPr lang="en-US" sz="2700" dirty="0" smtClean="0"/>
              <a:t>thermodynamics</a:t>
            </a:r>
            <a:r>
              <a:rPr lang="bg-BG" sz="2700" dirty="0" smtClean="0"/>
              <a:t> concerned with studying </a:t>
            </a:r>
            <a:r>
              <a:rPr lang="en-US" sz="2700" dirty="0" smtClean="0"/>
              <a:t>time</a:t>
            </a:r>
            <a:r>
              <a:rPr lang="bg-BG" sz="2700" dirty="0" smtClean="0"/>
              <a:t>-dependent </a:t>
            </a:r>
            <a:r>
              <a:rPr lang="en-US" sz="2700" dirty="0" smtClean="0"/>
              <a:t>thermodynamic systems</a:t>
            </a:r>
            <a:r>
              <a:rPr lang="bg-BG" sz="2700" dirty="0" smtClean="0"/>
              <a:t>, irreversible transformations and open systems. </a:t>
            </a:r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700" dirty="0" smtClean="0"/>
              <a:t> </a:t>
            </a:r>
            <a:endParaRPr lang="en-US" sz="2700" dirty="0" smtClean="0"/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700" dirty="0" smtClean="0"/>
              <a:t>  It is most successful in the study of </a:t>
            </a:r>
            <a:r>
              <a:rPr lang="en-US" sz="2700" dirty="0" smtClean="0"/>
              <a:t>stationary states</a:t>
            </a:r>
            <a:r>
              <a:rPr lang="bg-BG" sz="2700" dirty="0" smtClean="0"/>
              <a:t>, where there are nonzero forces, flows and </a:t>
            </a:r>
            <a:r>
              <a:rPr lang="en-US" sz="2700" dirty="0" smtClean="0"/>
              <a:t>entropy</a:t>
            </a:r>
            <a:r>
              <a:rPr lang="bg-BG" sz="2700" dirty="0" smtClean="0"/>
              <a:t> production, but no time variation.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48" name="Text Box 84"/>
          <p:cNvSpPr txBox="1">
            <a:spLocks noChangeArrowheads="1"/>
          </p:cNvSpPr>
          <p:nvPr/>
        </p:nvSpPr>
        <p:spPr bwMode="auto">
          <a:xfrm>
            <a:off x="899790" y="333375"/>
            <a:ext cx="7416626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sz="4400" b="1" dirty="0">
                <a:ln>
                  <a:solidFill>
                    <a:srgbClr val="FFFF00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Physiological steady state</a:t>
            </a:r>
          </a:p>
        </p:txBody>
      </p:sp>
      <p:sp>
        <p:nvSpPr>
          <p:cNvPr id="7171" name="Text Box 85"/>
          <p:cNvSpPr txBox="1">
            <a:spLocks noChangeArrowheads="1"/>
          </p:cNvSpPr>
          <p:nvPr/>
        </p:nvSpPr>
        <p:spPr bwMode="auto">
          <a:xfrm>
            <a:off x="639763" y="1628775"/>
            <a:ext cx="8496300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spcAft>
                <a:spcPct val="15000"/>
              </a:spcAft>
              <a:buClrTx/>
              <a:buSzTx/>
              <a:buFontTx/>
              <a:buNone/>
            </a:pPr>
            <a:r>
              <a:rPr lang="bg-BG" altLang="bg-BG"/>
              <a:t>1. Constant</a:t>
            </a:r>
            <a:r>
              <a:rPr lang="en-US" altLang="bg-BG"/>
              <a:t> </a:t>
            </a:r>
            <a:r>
              <a:rPr lang="bg-BG" altLang="bg-BG"/>
              <a:t> flow of matter</a:t>
            </a:r>
            <a:r>
              <a:rPr lang="en-US" altLang="bg-BG"/>
              <a:t> </a:t>
            </a:r>
            <a:r>
              <a:rPr lang="bg-BG" altLang="bg-BG"/>
              <a:t> and</a:t>
            </a:r>
            <a:r>
              <a:rPr lang="en-US" altLang="bg-BG"/>
              <a:t> </a:t>
            </a:r>
            <a:r>
              <a:rPr lang="bg-BG" altLang="bg-BG"/>
              <a:t> release of waste</a:t>
            </a:r>
            <a:r>
              <a:rPr lang="en-US" altLang="bg-BG"/>
              <a:t> </a:t>
            </a:r>
            <a:r>
              <a:rPr lang="bg-BG" altLang="bg-BG"/>
              <a:t> products</a:t>
            </a:r>
            <a:r>
              <a:rPr lang="en-US" altLang="bg-BG"/>
              <a:t> </a:t>
            </a:r>
            <a:r>
              <a:rPr lang="bg-BG" altLang="bg-BG"/>
              <a:t> of</a:t>
            </a:r>
            <a:r>
              <a:rPr lang="en-US" altLang="bg-BG"/>
              <a:t> </a:t>
            </a:r>
            <a:r>
              <a:rPr lang="bg-BG" altLang="bg-BG"/>
              <a:t> metabolism</a:t>
            </a:r>
          </a:p>
          <a:p>
            <a:pPr eaLnBrk="1" hangingPunct="1">
              <a:spcBef>
                <a:spcPts val="2400"/>
              </a:spcBef>
              <a:spcAft>
                <a:spcPct val="15000"/>
              </a:spcAft>
              <a:buClrTx/>
              <a:buSzTx/>
              <a:buFontTx/>
              <a:buNone/>
            </a:pPr>
            <a:r>
              <a:rPr lang="bg-BG" altLang="bg-BG"/>
              <a:t>2. Constant  loss of  free energy, which maintains the constant concentration of substances in the system</a:t>
            </a:r>
          </a:p>
          <a:p>
            <a:pPr eaLnBrk="1" hangingPunct="1">
              <a:spcBef>
                <a:spcPts val="2400"/>
              </a:spcBef>
              <a:spcAft>
                <a:spcPct val="15000"/>
              </a:spcAft>
              <a:buClrTx/>
              <a:buSzTx/>
              <a:buFontTx/>
              <a:buNone/>
            </a:pPr>
            <a:r>
              <a:rPr lang="bg-BG" altLang="bg-BG"/>
              <a:t>3. Constant values of thermodynamic parameters, including internal energy and entropy</a:t>
            </a: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323850" y="1095375"/>
            <a:ext cx="8351838" cy="46038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424862" cy="5905500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>
                <a:solidFill>
                  <a:schemeClr val="tx1"/>
                </a:solidFill>
              </a:rPr>
              <a:t>In non-equilibrium thermodynamics it is </a:t>
            </a:r>
            <a:r>
              <a:rPr lang="en-US" dirty="0" smtClean="0">
                <a:solidFill>
                  <a:schemeClr val="tx1"/>
                </a:solidFill>
              </a:rPr>
              <a:t>entropy</a:t>
            </a:r>
            <a:r>
              <a:rPr lang="bg-BG" dirty="0" smtClean="0">
                <a:solidFill>
                  <a:schemeClr val="tx1"/>
                </a:solidFill>
              </a:rPr>
              <a:t> (S) that takes center stage. </a:t>
            </a:r>
            <a:br>
              <a:rPr lang="bg-BG" dirty="0" smtClean="0">
                <a:solidFill>
                  <a:schemeClr val="tx1"/>
                </a:solidFill>
              </a:rPr>
            </a:br>
            <a:r>
              <a:rPr lang="bg-BG" dirty="0">
                <a:solidFill>
                  <a:schemeClr val="tx1"/>
                </a:solidFill>
              </a:rPr>
              <a:t/>
            </a:r>
            <a:br>
              <a:rPr lang="bg-BG" dirty="0">
                <a:solidFill>
                  <a:schemeClr val="tx1"/>
                </a:solidFill>
              </a:rPr>
            </a:br>
            <a:r>
              <a:rPr lang="bg-BG" sz="4000" dirty="0" smtClean="0">
                <a:solidFill>
                  <a:schemeClr val="tx1"/>
                </a:solidFill>
              </a:rPr>
              <a:t>Irreversible transformations are characterized by </a:t>
            </a:r>
            <a:r>
              <a:rPr lang="en-US" sz="4000" dirty="0" smtClean="0">
                <a:solidFill>
                  <a:schemeClr val="tx1"/>
                </a:solidFill>
              </a:rPr>
              <a:t>a </a:t>
            </a:r>
            <a:r>
              <a:rPr lang="bg-BG" sz="4000" dirty="0" smtClean="0">
                <a:solidFill>
                  <a:schemeClr val="tx1"/>
                </a:solidFill>
              </a:rPr>
              <a:t>net entropy production.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686800" cy="6453187"/>
          </a:xfrm>
        </p:spPr>
        <p:txBody>
          <a:bodyPr/>
          <a:lstStyle/>
          <a:p>
            <a:pPr eaLnBrk="1" hangingPunct="1">
              <a:lnSpc>
                <a:spcPts val="44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Non-equilibrium thermodynamics </a:t>
            </a:r>
            <a:r>
              <a:rPr lang="en-US" sz="2800" dirty="0" smtClean="0"/>
              <a:t> </a:t>
            </a:r>
            <a:r>
              <a:rPr lang="bg-BG" sz="2800" dirty="0" smtClean="0"/>
              <a:t>applies </a:t>
            </a:r>
            <a:r>
              <a:rPr lang="en-US" sz="2800" dirty="0" smtClean="0"/>
              <a:t> </a:t>
            </a:r>
            <a:r>
              <a:rPr lang="bg-BG" sz="2800" dirty="0" smtClean="0"/>
              <a:t>to situations where </a:t>
            </a:r>
            <a:r>
              <a:rPr lang="bg-BG" sz="2800" dirty="0" smtClean="0">
                <a:solidFill>
                  <a:srgbClr val="FFFF00"/>
                </a:solidFill>
              </a:rPr>
              <a:t>the system </a:t>
            </a:r>
            <a:r>
              <a:rPr lang="bg-BG" sz="2800" dirty="0" smtClean="0"/>
              <a:t>under study </a:t>
            </a:r>
            <a:r>
              <a:rPr lang="bg-BG" sz="2800" dirty="0" smtClean="0">
                <a:solidFill>
                  <a:srgbClr val="FFFF00"/>
                </a:solidFill>
              </a:rPr>
              <a:t>is not in </a:t>
            </a:r>
            <a:r>
              <a:rPr lang="en-US" sz="2800" dirty="0" smtClean="0">
                <a:solidFill>
                  <a:srgbClr val="FFFF00"/>
                </a:solidFill>
              </a:rPr>
              <a:t>thermodynamic equilibrium</a:t>
            </a:r>
            <a:r>
              <a:rPr lang="bg-BG" sz="2800" dirty="0" smtClean="0">
                <a:solidFill>
                  <a:srgbClr val="FFFF00"/>
                </a:solidFill>
              </a:rPr>
              <a:t> </a:t>
            </a:r>
            <a:r>
              <a:rPr lang="bg-BG" sz="2800" dirty="0" smtClean="0"/>
              <a:t>but can be broken into subsystems which are </a:t>
            </a:r>
            <a:r>
              <a:rPr lang="bg-BG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sufficiently small to be in equilibrium</a:t>
            </a:r>
            <a:r>
              <a:rPr lang="bg-BG" sz="2800" dirty="0" smtClean="0"/>
              <a:t>, while still being large enough that thermodynamics is applicable to them. </a:t>
            </a:r>
            <a:endParaRPr lang="en-US" sz="2800" dirty="0" smtClean="0"/>
          </a:p>
          <a:p>
            <a:pPr eaLnBrk="1" hangingPunct="1">
              <a:lnSpc>
                <a:spcPts val="44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ts val="44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sz="2800" dirty="0" smtClean="0"/>
              <a:t>Differences or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gradients</a:t>
            </a:r>
            <a:r>
              <a:rPr lang="bg-BG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of intensive parameters</a:t>
            </a:r>
            <a:r>
              <a:rPr lang="bg-BG" sz="2800" dirty="0" smtClean="0"/>
              <a:t> are called </a:t>
            </a:r>
            <a:r>
              <a:rPr lang="bg-BG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thermodynamic forces</a:t>
            </a:r>
            <a:r>
              <a:rPr lang="bg-BG" sz="2800" dirty="0" smtClean="0"/>
              <a:t>, and they cause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flows</a:t>
            </a:r>
            <a:r>
              <a:rPr lang="bg-BG" sz="2800" dirty="0" smtClean="0"/>
              <a:t> of the extensive variables.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0675" y="333375"/>
            <a:ext cx="8428038" cy="6191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Force and motion</a:t>
            </a:r>
            <a:endParaRPr lang="en-US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A sphere is rolling downhill. It is moving spontaneously from a position with a higher potential energy to one with a lower potential energy. The direction of its movement </a:t>
            </a:r>
            <a:r>
              <a:rPr lang="bg-BG" sz="2800" dirty="0" smtClean="0">
                <a:latin typeface="Times New Roman" pitchFamily="18" charset="0"/>
              </a:rPr>
              <a:t>follows a force vector (X) and is, consequently, determined by the negative gradient of the energy </a:t>
            </a:r>
            <a:r>
              <a:rPr lang="en-US" sz="2800" dirty="0" smtClean="0">
                <a:latin typeface="Times New Roman" pitchFamily="18" charset="0"/>
              </a:rPr>
              <a:t>E</a:t>
            </a:r>
            <a:r>
              <a:rPr lang="en-US" sz="2800" baseline="-25000" dirty="0" smtClean="0">
                <a:latin typeface="Times New Roman" pitchFamily="18" charset="0"/>
              </a:rPr>
              <a:t>p     </a:t>
            </a:r>
            <a:r>
              <a:rPr lang="bg-BG" sz="2800" b="1" dirty="0" smtClean="0">
                <a:latin typeface="Times New Roman" pitchFamily="18" charset="0"/>
              </a:rPr>
              <a:t>X = -grad </a:t>
            </a:r>
            <a:r>
              <a:rPr lang="en-US" sz="2800" dirty="0" err="1" smtClean="0">
                <a:latin typeface="Times New Roman" pitchFamily="18" charset="0"/>
              </a:rPr>
              <a:t>E</a:t>
            </a:r>
            <a:r>
              <a:rPr lang="en-US" sz="2800" baseline="-25000" dirty="0" err="1" smtClean="0">
                <a:latin typeface="Times New Roman" pitchFamily="18" charset="0"/>
              </a:rPr>
              <a:t>p</a:t>
            </a:r>
            <a:r>
              <a:rPr lang="bg-BG" sz="2800" i="1" dirty="0" smtClean="0">
                <a:latin typeface="Times New Roman" pitchFamily="18" charset="0"/>
              </a:rPr>
              <a:t>.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i="1" dirty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If consideration of the energy gradient is confined to the direction of the x-coordinate, this equation can be simplified to give:</a:t>
            </a: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2530475" y="5576888"/>
          <a:ext cx="169386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837836" imgH="406224" progId="Equation.3">
                  <p:embed/>
                </p:oleObj>
              </mc:Choice>
              <mc:Fallback>
                <p:oleObj name="Equation" r:id="rId3" imgW="837836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5576888"/>
                        <a:ext cx="1693863" cy="8143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44463"/>
            <a:ext cx="8713787" cy="6524625"/>
          </a:xfrm>
        </p:spPr>
        <p:txBody>
          <a:bodyPr/>
          <a:lstStyle/>
          <a:p>
            <a:pPr eaLnBrk="1" hangingPunct="1">
              <a:lnSpc>
                <a:spcPts val="3400"/>
              </a:lnSpc>
              <a:spcBef>
                <a:spcPts val="30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E.g. F</a:t>
            </a:r>
            <a:r>
              <a:rPr lang="bg-BG" sz="2800" dirty="0" smtClean="0">
                <a:latin typeface="Times New Roman" pitchFamily="18" charset="0"/>
              </a:rPr>
              <a:t>orce acting on a charge </a:t>
            </a:r>
            <a:r>
              <a:rPr lang="bg-BG" sz="2800" i="1" dirty="0" smtClean="0">
                <a:latin typeface="Times New Roman" pitchFamily="18" charset="0"/>
              </a:rPr>
              <a:t>(</a:t>
            </a:r>
            <a:r>
              <a:rPr lang="bg-BG" sz="2800" i="1" dirty="0" smtClean="0">
                <a:solidFill>
                  <a:srgbClr val="FFFF00"/>
                </a:solidFill>
                <a:latin typeface="Times New Roman" pitchFamily="18" charset="0"/>
              </a:rPr>
              <a:t>q</a:t>
            </a:r>
            <a:r>
              <a:rPr lang="bg-BG" sz="2800" i="1" dirty="0" smtClean="0">
                <a:latin typeface="Times New Roman" pitchFamily="18" charset="0"/>
              </a:rPr>
              <a:t>) </a:t>
            </a:r>
            <a:r>
              <a:rPr lang="bg-BG" sz="2800" dirty="0" smtClean="0">
                <a:latin typeface="Times New Roman" pitchFamily="18" charset="0"/>
              </a:rPr>
              <a:t>in an electric field in the x-direction</a:t>
            </a:r>
            <a:r>
              <a:rPr lang="en-US" sz="2800" dirty="0" smtClean="0">
                <a:latin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</a:endParaRPr>
          </a:p>
          <a:p>
            <a:pPr eaLnBrk="1" hangingPunct="1">
              <a:lnSpc>
                <a:spcPts val="34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Suppose t</a:t>
            </a:r>
            <a:r>
              <a:rPr lang="bg-BG" sz="2800" dirty="0" smtClean="0">
                <a:latin typeface="Times New Roman" pitchFamily="18" charset="0"/>
              </a:rPr>
              <a:t>here is no other gradient in the x-direction, neither </a:t>
            </a:r>
            <a:r>
              <a:rPr lang="bg-BG" sz="2800" b="1" i="1" dirty="0" smtClean="0">
                <a:solidFill>
                  <a:srgbClr val="FFFF00"/>
                </a:solidFill>
                <a:latin typeface="Times New Roman" pitchFamily="18" charset="0"/>
              </a:rPr>
              <a:t>P</a:t>
            </a:r>
            <a:r>
              <a:rPr lang="bg-BG" sz="2800" i="1" dirty="0" smtClean="0">
                <a:latin typeface="Times New Roman" pitchFamily="18" charset="0"/>
              </a:rPr>
              <a:t>, </a:t>
            </a:r>
            <a:r>
              <a:rPr lang="bg-BG" sz="2800" dirty="0" smtClean="0">
                <a:latin typeface="Times New Roman" pitchFamily="18" charset="0"/>
              </a:rPr>
              <a:t>nor </a:t>
            </a:r>
            <a:r>
              <a:rPr lang="bg-BG" sz="2800" b="1" i="1" dirty="0" smtClean="0">
                <a:solidFill>
                  <a:srgbClr val="FFFF00"/>
                </a:solidFill>
                <a:latin typeface="Times New Roman" pitchFamily="18" charset="0"/>
              </a:rPr>
              <a:t>T</a:t>
            </a:r>
            <a:r>
              <a:rPr lang="bg-BG" sz="2800" i="1" dirty="0" smtClean="0">
                <a:latin typeface="Times New Roman" pitchFamily="18" charset="0"/>
              </a:rPr>
              <a:t>, </a:t>
            </a:r>
            <a:r>
              <a:rPr lang="bg-BG" sz="2800" dirty="0" smtClean="0">
                <a:latin typeface="Times New Roman" pitchFamily="18" charset="0"/>
              </a:rPr>
              <a:t>nor </a:t>
            </a:r>
            <a:r>
              <a:rPr lang="bg-BG" sz="2800" b="1" i="1" dirty="0" smtClean="0">
                <a:solidFill>
                  <a:srgbClr val="FFFF00"/>
                </a:solidFill>
                <a:latin typeface="Times New Roman" pitchFamily="18" charset="0"/>
              </a:rPr>
              <a:t>μ</a:t>
            </a:r>
            <a:r>
              <a:rPr lang="bg-BG" sz="2800" i="1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are functions of 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x. </a:t>
            </a:r>
            <a:r>
              <a:rPr lang="en-US" sz="2800" dirty="0" smtClean="0">
                <a:latin typeface="Times New Roman" pitchFamily="18" charset="0"/>
              </a:rPr>
              <a:t>We can </a:t>
            </a:r>
            <a:r>
              <a:rPr lang="bg-BG" sz="2800" dirty="0" smtClean="0">
                <a:latin typeface="Times New Roman" pitchFamily="18" charset="0"/>
              </a:rPr>
              <a:t>introduc</a:t>
            </a:r>
            <a:r>
              <a:rPr lang="en-US" sz="2800" dirty="0" smtClean="0">
                <a:latin typeface="Times New Roman" pitchFamily="18" charset="0"/>
              </a:rPr>
              <a:t>e </a:t>
            </a:r>
            <a:r>
              <a:rPr lang="bg-BG" sz="2800" dirty="0" smtClean="0">
                <a:latin typeface="Times New Roman" pitchFamily="18" charset="0"/>
              </a:rPr>
              <a:t>the field strength (</a:t>
            </a:r>
            <a:r>
              <a:rPr 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E</a:t>
            </a:r>
            <a:r>
              <a:rPr lang="bg-BG" sz="2800" dirty="0" smtClean="0">
                <a:latin typeface="Times New Roman" pitchFamily="18" charset="0"/>
              </a:rPr>
              <a:t>) in accordance with the definition </a:t>
            </a:r>
            <a:r>
              <a:rPr lang="en-US" sz="2800" dirty="0" smtClean="0">
                <a:latin typeface="Times New Roman" pitchFamily="18" charset="0"/>
              </a:rPr>
              <a:t>of electrical potential</a:t>
            </a:r>
            <a:r>
              <a:rPr lang="bg-BG" sz="2800" dirty="0" smtClean="0">
                <a:latin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</a:rPr>
              <a:t>The e</a:t>
            </a:r>
            <a:r>
              <a:rPr lang="bg-BG" sz="2800" dirty="0" smtClean="0">
                <a:latin typeface="Times New Roman" pitchFamily="18" charset="0"/>
              </a:rPr>
              <a:t>quation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cannot be applied to practical calculations of ion transport because only the transport of a charge is considered. 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ts val="34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In contrast to the movement of an electron,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the transport of ions always means that there is an additional change in concentration</a:t>
            </a:r>
            <a:r>
              <a:rPr lang="bg-BG" sz="2800" dirty="0" smtClean="0">
                <a:latin typeface="Times New Roman" pitchFamily="18" charset="0"/>
              </a:rPr>
              <a:t>. For transport of a noncharged substance , the negative gradient of its chemical potential  is the driving force</a:t>
            </a:r>
            <a:r>
              <a:rPr lang="en-US" sz="2800" dirty="0" smtClean="0">
                <a:latin typeface="Times New Roman" pitchFamily="18" charset="0"/>
              </a:rPr>
              <a:t>.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</a:rPr>
              <a:t>For transport </a:t>
            </a:r>
            <a:r>
              <a:rPr lang="bg-BG" sz="2800" dirty="0" smtClean="0">
                <a:latin typeface="Times New Roman" pitchFamily="18" charset="0"/>
              </a:rPr>
              <a:t>of</a:t>
            </a:r>
            <a:r>
              <a:rPr lang="en-US" sz="2800" dirty="0" smtClean="0">
                <a:latin typeface="Times New Roman" pitchFamily="18" charset="0"/>
              </a:rPr>
              <a:t> ions,</a:t>
            </a:r>
            <a:r>
              <a:rPr lang="bg-BG" sz="2800" dirty="0">
                <a:latin typeface="Times New Roman" pitchFamily="18" charset="0"/>
              </a:rPr>
              <a:t> the negative gradient of </a:t>
            </a:r>
            <a:r>
              <a:rPr lang="en-US" sz="2800" dirty="0" smtClean="0">
                <a:latin typeface="Times New Roman" pitchFamily="18" charset="0"/>
              </a:rPr>
              <a:t>electro</a:t>
            </a:r>
            <a:r>
              <a:rPr lang="bg-BG" sz="2800" dirty="0" smtClean="0">
                <a:latin typeface="Times New Roman" pitchFamily="18" charset="0"/>
              </a:rPr>
              <a:t>chemical </a:t>
            </a:r>
            <a:r>
              <a:rPr lang="bg-BG" sz="2800" dirty="0">
                <a:latin typeface="Times New Roman" pitchFamily="18" charset="0"/>
              </a:rPr>
              <a:t>potential 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</a:rPr>
              <a:t>is the driving </a:t>
            </a:r>
            <a:r>
              <a:rPr lang="bg-BG" sz="2800" dirty="0" smtClean="0">
                <a:latin typeface="Times New Roman" pitchFamily="18" charset="0"/>
              </a:rPr>
              <a:t>force</a:t>
            </a:r>
            <a:r>
              <a:rPr lang="en-US" sz="2800" dirty="0" smtClean="0">
                <a:latin typeface="Times New Roman" pitchFamily="18" charset="0"/>
              </a:rPr>
              <a:t>. </a:t>
            </a:r>
            <a:endParaRPr lang="bg-BG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713787" cy="6858000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600" dirty="0" smtClean="0">
                <a:latin typeface="Times New Roman" pitchFamily="18" charset="0"/>
              </a:rPr>
              <a:t>There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 are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many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kinds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of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movement in biological systems that are the concern of biophysics</a:t>
            </a:r>
            <a:r>
              <a:rPr lang="en-US" sz="2600" dirty="0" smtClean="0">
                <a:latin typeface="Times New Roman" pitchFamily="18" charset="0"/>
              </a:rPr>
              <a:t> -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electron transfer, structural changes of molecules, chemical reactions, fluxes of molecules and ions, streaming of liquids in the body</a:t>
            </a:r>
            <a:r>
              <a:rPr lang="bg-BG" sz="2600" dirty="0" smtClean="0">
                <a:latin typeface="Times New Roman" pitchFamily="18" charset="0"/>
              </a:rPr>
              <a:t>, and finally,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mechanical movements </a:t>
            </a:r>
            <a:r>
              <a:rPr lang="bg-BG" sz="2600" dirty="0" smtClean="0">
                <a:latin typeface="Times New Roman" pitchFamily="18" charset="0"/>
              </a:rPr>
              <a:t>of limbs and whole bodies. </a:t>
            </a:r>
            <a:endParaRPr lang="en-US" sz="2600" dirty="0" smtClean="0"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Fluxes</a:t>
            </a:r>
            <a:r>
              <a:rPr lang="bg-BG" sz="2600" dirty="0" smtClean="0">
                <a:latin typeface="Times New Roman" pitchFamily="18" charset="0"/>
              </a:rPr>
              <a:t> occupy a central position in the study of movements in biology, and therefore these will be considered here for the sake of simplicity, as a sort of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generalized movement.</a:t>
            </a:r>
            <a:endParaRPr lang="en-US" sz="26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spcBef>
                <a:spcPts val="3000"/>
              </a:spcBef>
              <a:buFont typeface="Wingdings" pitchFamily="2" charset="2"/>
              <a:buNone/>
              <a:defRPr/>
            </a:pPr>
            <a:r>
              <a:rPr lang="bg-BG" sz="2600" dirty="0" smtClean="0">
                <a:latin typeface="Times New Roman" pitchFamily="18" charset="0"/>
              </a:rPr>
              <a:t>If a constant force acts on a body, then the latter accelerates. However, as the velocity of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this body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 increases, the friction is likely to increase too. </a:t>
            </a:r>
            <a:r>
              <a:rPr lang="en-US" sz="2600" dirty="0" smtClean="0">
                <a:latin typeface="Times New Roman" pitchFamily="18" charset="0"/>
              </a:rPr>
              <a:t/>
            </a:r>
            <a:br>
              <a:rPr lang="en-US" sz="2600" dirty="0" smtClean="0">
                <a:latin typeface="Times New Roman" pitchFamily="18" charset="0"/>
              </a:rPr>
            </a:br>
            <a:r>
              <a:rPr lang="bg-BG" sz="2600" dirty="0" smtClean="0">
                <a:latin typeface="Times New Roman" pitchFamily="18" charset="0"/>
              </a:rPr>
              <a:t>When both the driving force and the frictional force become the same amount, then the body will move with a constant velocity. This is a special case of a stationary state, the so</a:t>
            </a:r>
            <a:r>
              <a:rPr lang="en-US" sz="2600" dirty="0" smtClean="0">
                <a:latin typeface="Times New Roman" pitchFamily="18" charset="0"/>
              </a:rPr>
              <a:t>-</a:t>
            </a:r>
            <a:r>
              <a:rPr lang="bg-BG" sz="2600" dirty="0" smtClean="0">
                <a:latin typeface="Times New Roman" pitchFamily="18" charset="0"/>
              </a:rPr>
              <a:t> called </a:t>
            </a:r>
            <a:r>
              <a:rPr lang="bg-BG" sz="2600" u="sng" dirty="0" smtClean="0">
                <a:solidFill>
                  <a:srgbClr val="FFFF00"/>
                </a:solidFill>
                <a:latin typeface="Times New Roman" pitchFamily="18" charset="0"/>
              </a:rPr>
              <a:t>stationary motion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00013"/>
            <a:ext cx="8713787" cy="6858000"/>
          </a:xfrm>
        </p:spPr>
        <p:txBody>
          <a:bodyPr/>
          <a:lstStyle/>
          <a:p>
            <a:pPr eaLnBrk="1" hangingPunct="1">
              <a:lnSpc>
                <a:spcPts val="3360"/>
              </a:lnSpc>
              <a:spcBef>
                <a:spcPts val="42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If a comparatively minor force acts on a body, then the body will attain a velocity that is proportional 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to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 the force. This is a region where </a:t>
            </a:r>
            <a:r>
              <a:rPr lang="bg-BG" sz="2800" dirty="0" smtClean="0">
                <a:solidFill>
                  <a:srgbClr val="FFFF00"/>
                </a:solidFill>
                <a:latin typeface="Times New Roman" pitchFamily="18" charset="0"/>
              </a:rPr>
              <a:t>a linear analysis of irreversible thermodynamics</a:t>
            </a:r>
            <a:r>
              <a:rPr lang="bg-BG" sz="2800" dirty="0" smtClean="0">
                <a:latin typeface="Times New Roman" pitchFamily="18" charset="0"/>
              </a:rPr>
              <a:t> is applicable. If the same body is more forcibly moved, then the frictional force will increase in a stronger way, and a non-linear approach is necessary.</a:t>
            </a:r>
          </a:p>
          <a:p>
            <a:pPr eaLnBrk="1" hangingPunct="1">
              <a:lnSpc>
                <a:spcPts val="3360"/>
              </a:lnSpc>
              <a:spcBef>
                <a:spcPts val="42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This concept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 has a more general application. 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ts val="3360"/>
              </a:lnSpc>
              <a:spcBef>
                <a:spcPts val="42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A linear approach to a general equation of motion can be formulated</a:t>
            </a:r>
            <a:r>
              <a:rPr lang="en-US" sz="2800" dirty="0" smtClean="0">
                <a:latin typeface="Times New Roman" pitchFamily="18" charset="0"/>
              </a:rPr>
              <a:t>. </a:t>
            </a:r>
            <a:r>
              <a:rPr lang="bg-BG" sz="2800" dirty="0" smtClean="0">
                <a:latin typeface="Times New Roman" pitchFamily="18" charset="0"/>
              </a:rPr>
              <a:t>The flux equation can be written as follows: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ts val="3360"/>
              </a:lnSpc>
              <a:spcBef>
                <a:spcPts val="4200"/>
              </a:spcBef>
              <a:buFont typeface="Wingdings" pitchFamily="2" charset="2"/>
              <a:buNone/>
              <a:defRPr/>
            </a:pPr>
            <a:r>
              <a:rPr lang="bg-BG" sz="2800" dirty="0" smtClean="0">
                <a:latin typeface="Times New Roman" pitchFamily="18" charset="0"/>
              </a:rPr>
              <a:t>J</a:t>
            </a:r>
            <a:r>
              <a:rPr lang="en-US" sz="2800" baseline="-25000" dirty="0" err="1" smtClean="0">
                <a:latin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</a:rPr>
              <a:t>=</a:t>
            </a:r>
            <a:r>
              <a:rPr lang="en-US" sz="2800" dirty="0" err="1" smtClean="0">
                <a:latin typeface="Times New Roman" pitchFamily="18" charset="0"/>
              </a:rPr>
              <a:t>c</a:t>
            </a:r>
            <a:r>
              <a:rPr lang="en-US" sz="2800" baseline="-25000" dirty="0" err="1" smtClean="0">
                <a:latin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</a:rPr>
              <a:t>u</a:t>
            </a:r>
            <a:r>
              <a:rPr lang="en-US" sz="2800" baseline="-25000" dirty="0" err="1" smtClean="0">
                <a:latin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</a:rPr>
              <a:t>X</a:t>
            </a:r>
            <a:r>
              <a:rPr lang="en-US" sz="2800" baseline="-25000" dirty="0" err="1" smtClean="0">
                <a:latin typeface="Times New Roman" pitchFamily="18" charset="0"/>
              </a:rPr>
              <a:t>i</a:t>
            </a:r>
            <a:r>
              <a:rPr lang="bg-BG" sz="2800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4506</TotalTime>
  <Pages>32</Pages>
  <Words>991</Words>
  <Application>Microsoft Office PowerPoint</Application>
  <PresentationFormat>On-screen Show (4:3)</PresentationFormat>
  <Paragraphs>59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Wingdings</vt:lpstr>
      <vt:lpstr>Times New Roman</vt:lpstr>
      <vt:lpstr>Arial Unicode MS</vt:lpstr>
      <vt:lpstr>Orbit</vt:lpstr>
      <vt:lpstr>1_Orbit</vt:lpstr>
      <vt:lpstr>Microsoft Equation 3.0</vt:lpstr>
      <vt:lpstr> NON-EQUILIBRIUM THERMODYNAMICS</vt:lpstr>
      <vt:lpstr>Non-equilibrium thermodynamics </vt:lpstr>
      <vt:lpstr>PowerPoint Presentation</vt:lpstr>
      <vt:lpstr>In non-equilibrium thermodynamics it is entropy (S) that takes center stage.   Irreversible transformations are characterized by a net entropy production.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Bioenergetics</dc:title>
  <dc:creator>Robert and Marsha Goodman</dc:creator>
  <cp:lastModifiedBy>user</cp:lastModifiedBy>
  <cp:revision>212</cp:revision>
  <cp:lastPrinted>1601-01-01T00:00:00Z</cp:lastPrinted>
  <dcterms:created xsi:type="dcterms:W3CDTF">1997-09-01T16:08:20Z</dcterms:created>
  <dcterms:modified xsi:type="dcterms:W3CDTF">2016-10-12T15:19:01Z</dcterms:modified>
</cp:coreProperties>
</file>