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5" r:id="rId1"/>
    <p:sldMasterId id="2147483919" r:id="rId2"/>
  </p:sldMasterIdLst>
  <p:notesMasterIdLst>
    <p:notesMasterId r:id="rId16"/>
  </p:notesMasterIdLst>
  <p:handoutMasterIdLst>
    <p:handoutMasterId r:id="rId17"/>
  </p:handoutMasterIdLst>
  <p:sldIdLst>
    <p:sldId id="341" r:id="rId3"/>
    <p:sldId id="332" r:id="rId4"/>
    <p:sldId id="333" r:id="rId5"/>
    <p:sldId id="334" r:id="rId6"/>
    <p:sldId id="336" r:id="rId7"/>
    <p:sldId id="337" r:id="rId8"/>
    <p:sldId id="338" r:id="rId9"/>
    <p:sldId id="340" r:id="rId10"/>
    <p:sldId id="321" r:id="rId11"/>
    <p:sldId id="322" r:id="rId12"/>
    <p:sldId id="323" r:id="rId13"/>
    <p:sldId id="324" r:id="rId14"/>
    <p:sldId id="325" r:id="rId15"/>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1498D"/>
    <a:srgbClr val="FF99FF"/>
    <a:srgbClr val="FF00FF"/>
    <a:srgbClr val="FF66FF"/>
    <a:srgbClr val="660066"/>
    <a:srgbClr val="336600"/>
    <a:srgbClr val="CC00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574" autoAdjust="0"/>
    <p:restoredTop sz="93868" autoAdjust="0"/>
  </p:normalViewPr>
  <p:slideViewPr>
    <p:cSldViewPr>
      <p:cViewPr>
        <p:scale>
          <a:sx n="66" d="100"/>
          <a:sy n="66" d="100"/>
        </p:scale>
        <p:origin x="-173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1396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5" name="Rectangle 3"/>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5472599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bg-BG"/>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bg-BG"/>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bg-BG"/>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bg-BG"/>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grpSp>
      <p:sp>
        <p:nvSpPr>
          <p:cNvPr id="104458" name="Rectangle 10"/>
          <p:cNvSpPr>
            <a:spLocks noGrp="1" noChangeArrowheads="1"/>
          </p:cNvSpPr>
          <p:nvPr>
            <p:ph type="ctrTitle" sz="quarter"/>
          </p:nvPr>
        </p:nvSpPr>
        <p:spPr>
          <a:xfrm>
            <a:off x="685800" y="1873250"/>
            <a:ext cx="7772400" cy="1555750"/>
          </a:xfrm>
        </p:spPr>
        <p:txBody>
          <a:bodyPr/>
          <a:lstStyle>
            <a:lvl1pPr>
              <a:defRPr sz="4800"/>
            </a:lvl1pPr>
          </a:lstStyle>
          <a:p>
            <a:r>
              <a:rPr lang="bg-BG"/>
              <a:t>Click to edit Master title style</a:t>
            </a:r>
          </a:p>
        </p:txBody>
      </p:sp>
      <p:sp>
        <p:nvSpPr>
          <p:cNvPr id="104459"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bg-BG"/>
              <a:t>Click to edit Master subtitle style</a:t>
            </a:r>
          </a:p>
        </p:txBody>
      </p:sp>
      <p:sp>
        <p:nvSpPr>
          <p:cNvPr id="12" name="Rectangle 12"/>
          <p:cNvSpPr>
            <a:spLocks noGrp="1" noChangeArrowheads="1"/>
          </p:cNvSpPr>
          <p:nvPr>
            <p:ph type="dt" sz="quarter" idx="10"/>
          </p:nvPr>
        </p:nvSpPr>
        <p:spPr/>
        <p:txBody>
          <a:bodyPr/>
          <a:lstStyle>
            <a:lvl1pPr>
              <a:defRPr/>
            </a:lvl1pPr>
          </a:lstStyle>
          <a:p>
            <a:pPr>
              <a:defRPr/>
            </a:pPr>
            <a:endParaRPr lang="bg-BG"/>
          </a:p>
        </p:txBody>
      </p:sp>
      <p:sp>
        <p:nvSpPr>
          <p:cNvPr id="13" name="Rectangle 13"/>
          <p:cNvSpPr>
            <a:spLocks noGrp="1" noChangeArrowheads="1"/>
          </p:cNvSpPr>
          <p:nvPr>
            <p:ph type="ftr" sz="quarter" idx="11"/>
          </p:nvPr>
        </p:nvSpPr>
        <p:spPr/>
        <p:txBody>
          <a:bodyPr/>
          <a:lstStyle>
            <a:lvl1pPr>
              <a:defRPr/>
            </a:lvl1pPr>
          </a:lstStyle>
          <a:p>
            <a:pPr>
              <a:defRPr/>
            </a:pPr>
            <a:endParaRPr lang="bg-BG"/>
          </a:p>
        </p:txBody>
      </p:sp>
      <p:sp>
        <p:nvSpPr>
          <p:cNvPr id="14" name="Rectangle 14"/>
          <p:cNvSpPr>
            <a:spLocks noGrp="1" noChangeArrowheads="1"/>
          </p:cNvSpPr>
          <p:nvPr>
            <p:ph type="sldNum" sz="quarter" idx="12"/>
          </p:nvPr>
        </p:nvSpPr>
        <p:spPr/>
        <p:txBody>
          <a:bodyPr/>
          <a:lstStyle>
            <a:lvl1pPr>
              <a:defRPr/>
            </a:lvl1pPr>
          </a:lstStyle>
          <a:p>
            <a:pPr>
              <a:defRPr/>
            </a:pPr>
            <a:fld id="{C95326DA-52BF-4007-B961-E80869EDFB23}" type="slidenum">
              <a:rPr lang="bg-BG"/>
              <a:pPr>
                <a:defRPr/>
              </a:pPr>
              <a:t>‹#›</a:t>
            </a:fld>
            <a:endParaRPr lang="bg-BG"/>
          </a:p>
        </p:txBody>
      </p:sp>
    </p:spTree>
    <p:extLst>
      <p:ext uri="{BB962C8B-B14F-4D97-AF65-F5344CB8AC3E}">
        <p14:creationId xmlns:p14="http://schemas.microsoft.com/office/powerpoint/2010/main" val="2275197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419306FB-43BF-46A7-A556-8BDD53924F78}" type="slidenum">
              <a:rPr lang="bg-BG"/>
              <a:pPr>
                <a:defRPr/>
              </a:pPr>
              <a:t>‹#›</a:t>
            </a:fld>
            <a:endParaRPr lang="bg-BG"/>
          </a:p>
        </p:txBody>
      </p:sp>
    </p:spTree>
    <p:extLst>
      <p:ext uri="{BB962C8B-B14F-4D97-AF65-F5344CB8AC3E}">
        <p14:creationId xmlns:p14="http://schemas.microsoft.com/office/powerpoint/2010/main" val="1704608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E076F10E-6CE6-4A2C-B611-FD7D4A6442DF}" type="slidenum">
              <a:rPr lang="bg-BG"/>
              <a:pPr>
                <a:defRPr/>
              </a:pPr>
              <a:t>‹#›</a:t>
            </a:fld>
            <a:endParaRPr lang="bg-BG"/>
          </a:p>
        </p:txBody>
      </p:sp>
    </p:spTree>
    <p:extLst>
      <p:ext uri="{BB962C8B-B14F-4D97-AF65-F5344CB8AC3E}">
        <p14:creationId xmlns:p14="http://schemas.microsoft.com/office/powerpoint/2010/main" val="2031419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3" name="Rectangle 12"/>
          <p:cNvSpPr>
            <a:spLocks noGrp="1" noChangeArrowheads="1"/>
          </p:cNvSpPr>
          <p:nvPr>
            <p:ph type="dt" sz="half" idx="10"/>
          </p:nvPr>
        </p:nvSpPr>
        <p:spPr>
          <a:ln/>
        </p:spPr>
        <p:txBody>
          <a:bodyPr/>
          <a:lstStyle>
            <a:lvl1pPr>
              <a:defRPr/>
            </a:lvl1pPr>
          </a:lstStyle>
          <a:p>
            <a:pPr>
              <a:defRPr/>
            </a:pPr>
            <a:endParaRPr lang="bg-BG"/>
          </a:p>
        </p:txBody>
      </p:sp>
      <p:sp>
        <p:nvSpPr>
          <p:cNvPr id="4" name="Rectangle 13"/>
          <p:cNvSpPr>
            <a:spLocks noGrp="1" noChangeArrowheads="1"/>
          </p:cNvSpPr>
          <p:nvPr>
            <p:ph type="ftr" sz="quarter" idx="11"/>
          </p:nvPr>
        </p:nvSpPr>
        <p:spPr>
          <a:ln/>
        </p:spPr>
        <p:txBody>
          <a:bodyPr/>
          <a:lstStyle>
            <a:lvl1pPr>
              <a:defRPr/>
            </a:lvl1pPr>
          </a:lstStyle>
          <a:p>
            <a:pPr>
              <a:defRPr/>
            </a:pPr>
            <a:endParaRPr lang="bg-BG"/>
          </a:p>
        </p:txBody>
      </p:sp>
      <p:sp>
        <p:nvSpPr>
          <p:cNvPr id="5" name="Rectangle 14"/>
          <p:cNvSpPr>
            <a:spLocks noGrp="1" noChangeArrowheads="1"/>
          </p:cNvSpPr>
          <p:nvPr>
            <p:ph type="sldNum" sz="quarter" idx="12"/>
          </p:nvPr>
        </p:nvSpPr>
        <p:spPr>
          <a:ln/>
        </p:spPr>
        <p:txBody>
          <a:bodyPr/>
          <a:lstStyle>
            <a:lvl1pPr>
              <a:defRPr/>
            </a:lvl1pPr>
          </a:lstStyle>
          <a:p>
            <a:pPr>
              <a:defRPr/>
            </a:pPr>
            <a:fld id="{F849B02A-2C5D-4A9D-85A5-CF749890093D}" type="slidenum">
              <a:rPr lang="bg-BG"/>
              <a:pPr>
                <a:defRPr/>
              </a:pPr>
              <a:t>‹#›</a:t>
            </a:fld>
            <a:endParaRPr lang="bg-BG"/>
          </a:p>
        </p:txBody>
      </p:sp>
    </p:spTree>
    <p:extLst>
      <p:ext uri="{BB962C8B-B14F-4D97-AF65-F5344CB8AC3E}">
        <p14:creationId xmlns:p14="http://schemas.microsoft.com/office/powerpoint/2010/main" val="31769735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solidFill>
                  <a:srgbClr val="FFFFFF"/>
                </a:solidFill>
              </a:endParaRPr>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a:solidFill>
                  <a:srgbClr val="FFFFFF"/>
                </a:solidFill>
              </a:endParaRPr>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a:solidFill>
                  <a:srgbClr val="FFFFFF"/>
                </a:solidFill>
              </a:endParaRPr>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a:solidFill>
                  <a:srgbClr val="FFFFFF"/>
                </a:solidFill>
              </a:endParaRPr>
            </a:p>
          </p:txBody>
        </p:sp>
      </p:grpSp>
      <p:sp>
        <p:nvSpPr>
          <p:cNvPr id="104458" name="Rectangle 10"/>
          <p:cNvSpPr>
            <a:spLocks noGrp="1" noChangeArrowheads="1"/>
          </p:cNvSpPr>
          <p:nvPr>
            <p:ph type="ctrTitle" sz="quarter"/>
          </p:nvPr>
        </p:nvSpPr>
        <p:spPr>
          <a:xfrm>
            <a:off x="685800" y="1873250"/>
            <a:ext cx="7772400" cy="1555750"/>
          </a:xfrm>
        </p:spPr>
        <p:txBody>
          <a:bodyPr/>
          <a:lstStyle>
            <a:lvl1pPr>
              <a:defRPr sz="4800"/>
            </a:lvl1pPr>
          </a:lstStyle>
          <a:p>
            <a:r>
              <a:rPr lang="bg-BG"/>
              <a:t>Click to edit Master title style</a:t>
            </a:r>
          </a:p>
        </p:txBody>
      </p:sp>
      <p:sp>
        <p:nvSpPr>
          <p:cNvPr id="104459"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bg-BG"/>
              <a:t>Click to edit Master subtitle style</a:t>
            </a:r>
          </a:p>
        </p:txBody>
      </p:sp>
      <p:sp>
        <p:nvSpPr>
          <p:cNvPr id="12" name="Rectangle 12"/>
          <p:cNvSpPr>
            <a:spLocks noGrp="1" noChangeArrowheads="1"/>
          </p:cNvSpPr>
          <p:nvPr>
            <p:ph type="dt" sz="quarter" idx="10"/>
          </p:nvPr>
        </p:nvSpPr>
        <p:spPr/>
        <p:txBody>
          <a:bodyPr/>
          <a:lstStyle>
            <a:lvl1pPr>
              <a:defRPr/>
            </a:lvl1pPr>
          </a:lstStyle>
          <a:p>
            <a:pPr>
              <a:defRPr/>
            </a:pPr>
            <a:endParaRPr lang="bg-BG"/>
          </a:p>
        </p:txBody>
      </p:sp>
      <p:sp>
        <p:nvSpPr>
          <p:cNvPr id="13" name="Rectangle 13"/>
          <p:cNvSpPr>
            <a:spLocks noGrp="1" noChangeArrowheads="1"/>
          </p:cNvSpPr>
          <p:nvPr>
            <p:ph type="ftr" sz="quarter" idx="11"/>
          </p:nvPr>
        </p:nvSpPr>
        <p:spPr/>
        <p:txBody>
          <a:bodyPr/>
          <a:lstStyle>
            <a:lvl1pPr>
              <a:defRPr/>
            </a:lvl1pPr>
          </a:lstStyle>
          <a:p>
            <a:pPr>
              <a:defRPr/>
            </a:pPr>
            <a:endParaRPr lang="bg-BG"/>
          </a:p>
        </p:txBody>
      </p:sp>
      <p:sp>
        <p:nvSpPr>
          <p:cNvPr id="14" name="Rectangle 14"/>
          <p:cNvSpPr>
            <a:spLocks noGrp="1" noChangeArrowheads="1"/>
          </p:cNvSpPr>
          <p:nvPr>
            <p:ph type="sldNum" sz="quarter" idx="12"/>
          </p:nvPr>
        </p:nvSpPr>
        <p:spPr/>
        <p:txBody>
          <a:bodyPr/>
          <a:lstStyle>
            <a:lvl1pPr>
              <a:defRPr/>
            </a:lvl1pPr>
          </a:lstStyle>
          <a:p>
            <a:pPr>
              <a:defRPr/>
            </a:pPr>
            <a:fld id="{66E44961-B163-446F-96A0-5C9464476285}" type="slidenum">
              <a:rPr lang="bg-BG"/>
              <a:pPr>
                <a:defRPr/>
              </a:pPr>
              <a:t>‹#›</a:t>
            </a:fld>
            <a:endParaRPr lang="bg-BG"/>
          </a:p>
        </p:txBody>
      </p:sp>
    </p:spTree>
    <p:extLst>
      <p:ext uri="{BB962C8B-B14F-4D97-AF65-F5344CB8AC3E}">
        <p14:creationId xmlns:p14="http://schemas.microsoft.com/office/powerpoint/2010/main" val="431528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5F006BFA-7099-4C42-9B4A-B1A664C678BC}" type="slidenum">
              <a:rPr lang="bg-BG"/>
              <a:pPr>
                <a:defRPr/>
              </a:pPr>
              <a:t>‹#›</a:t>
            </a:fld>
            <a:endParaRPr lang="bg-BG"/>
          </a:p>
        </p:txBody>
      </p:sp>
    </p:spTree>
    <p:extLst>
      <p:ext uri="{BB962C8B-B14F-4D97-AF65-F5344CB8AC3E}">
        <p14:creationId xmlns:p14="http://schemas.microsoft.com/office/powerpoint/2010/main" val="1465939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5C8E9065-CFA0-4730-AAD5-0A030121A4F9}" type="slidenum">
              <a:rPr lang="bg-BG"/>
              <a:pPr>
                <a:defRPr/>
              </a:pPr>
              <a:t>‹#›</a:t>
            </a:fld>
            <a:endParaRPr lang="bg-BG"/>
          </a:p>
        </p:txBody>
      </p:sp>
    </p:spTree>
    <p:extLst>
      <p:ext uri="{BB962C8B-B14F-4D97-AF65-F5344CB8AC3E}">
        <p14:creationId xmlns:p14="http://schemas.microsoft.com/office/powerpoint/2010/main" val="203755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3A96B973-9423-4A8E-9CD9-5CB3492796E9}" type="slidenum">
              <a:rPr lang="bg-BG"/>
              <a:pPr>
                <a:defRPr/>
              </a:pPr>
              <a:t>‹#›</a:t>
            </a:fld>
            <a:endParaRPr lang="bg-BG"/>
          </a:p>
        </p:txBody>
      </p:sp>
    </p:spTree>
    <p:extLst>
      <p:ext uri="{BB962C8B-B14F-4D97-AF65-F5344CB8AC3E}">
        <p14:creationId xmlns:p14="http://schemas.microsoft.com/office/powerpoint/2010/main" val="25315093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bg-BG"/>
          </a:p>
        </p:txBody>
      </p:sp>
      <p:sp>
        <p:nvSpPr>
          <p:cNvPr id="8" name="Rectangle 13"/>
          <p:cNvSpPr>
            <a:spLocks noGrp="1" noChangeArrowheads="1"/>
          </p:cNvSpPr>
          <p:nvPr>
            <p:ph type="ftr" sz="quarter" idx="11"/>
          </p:nvPr>
        </p:nvSpPr>
        <p:spPr>
          <a:ln/>
        </p:spPr>
        <p:txBody>
          <a:bodyPr/>
          <a:lstStyle>
            <a:lvl1pPr>
              <a:defRPr/>
            </a:lvl1pPr>
          </a:lstStyle>
          <a:p>
            <a:pPr>
              <a:defRPr/>
            </a:pPr>
            <a:endParaRPr lang="bg-BG"/>
          </a:p>
        </p:txBody>
      </p:sp>
      <p:sp>
        <p:nvSpPr>
          <p:cNvPr id="9" name="Rectangle 14"/>
          <p:cNvSpPr>
            <a:spLocks noGrp="1" noChangeArrowheads="1"/>
          </p:cNvSpPr>
          <p:nvPr>
            <p:ph type="sldNum" sz="quarter" idx="12"/>
          </p:nvPr>
        </p:nvSpPr>
        <p:spPr>
          <a:ln/>
        </p:spPr>
        <p:txBody>
          <a:bodyPr/>
          <a:lstStyle>
            <a:lvl1pPr>
              <a:defRPr/>
            </a:lvl1pPr>
          </a:lstStyle>
          <a:p>
            <a:pPr>
              <a:defRPr/>
            </a:pPr>
            <a:fld id="{0A442326-D95C-4ACB-8DC7-4B007390F187}" type="slidenum">
              <a:rPr lang="bg-BG"/>
              <a:pPr>
                <a:defRPr/>
              </a:pPr>
              <a:t>‹#›</a:t>
            </a:fld>
            <a:endParaRPr lang="bg-BG"/>
          </a:p>
        </p:txBody>
      </p:sp>
    </p:spTree>
    <p:extLst>
      <p:ext uri="{BB962C8B-B14F-4D97-AF65-F5344CB8AC3E}">
        <p14:creationId xmlns:p14="http://schemas.microsoft.com/office/powerpoint/2010/main" val="858277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bg-BG"/>
          </a:p>
        </p:txBody>
      </p:sp>
      <p:sp>
        <p:nvSpPr>
          <p:cNvPr id="4" name="Rectangle 13"/>
          <p:cNvSpPr>
            <a:spLocks noGrp="1" noChangeArrowheads="1"/>
          </p:cNvSpPr>
          <p:nvPr>
            <p:ph type="ftr" sz="quarter" idx="11"/>
          </p:nvPr>
        </p:nvSpPr>
        <p:spPr>
          <a:ln/>
        </p:spPr>
        <p:txBody>
          <a:bodyPr/>
          <a:lstStyle>
            <a:lvl1pPr>
              <a:defRPr/>
            </a:lvl1pPr>
          </a:lstStyle>
          <a:p>
            <a:pPr>
              <a:defRPr/>
            </a:pPr>
            <a:endParaRPr lang="bg-BG"/>
          </a:p>
        </p:txBody>
      </p:sp>
      <p:sp>
        <p:nvSpPr>
          <p:cNvPr id="5" name="Rectangle 14"/>
          <p:cNvSpPr>
            <a:spLocks noGrp="1" noChangeArrowheads="1"/>
          </p:cNvSpPr>
          <p:nvPr>
            <p:ph type="sldNum" sz="quarter" idx="12"/>
          </p:nvPr>
        </p:nvSpPr>
        <p:spPr>
          <a:ln/>
        </p:spPr>
        <p:txBody>
          <a:bodyPr/>
          <a:lstStyle>
            <a:lvl1pPr>
              <a:defRPr/>
            </a:lvl1pPr>
          </a:lstStyle>
          <a:p>
            <a:pPr>
              <a:defRPr/>
            </a:pPr>
            <a:fld id="{18089F81-06B2-4CF0-AE4D-796252429A7F}" type="slidenum">
              <a:rPr lang="bg-BG"/>
              <a:pPr>
                <a:defRPr/>
              </a:pPr>
              <a:t>‹#›</a:t>
            </a:fld>
            <a:endParaRPr lang="bg-BG"/>
          </a:p>
        </p:txBody>
      </p:sp>
    </p:spTree>
    <p:extLst>
      <p:ext uri="{BB962C8B-B14F-4D97-AF65-F5344CB8AC3E}">
        <p14:creationId xmlns:p14="http://schemas.microsoft.com/office/powerpoint/2010/main" val="21765225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bg-BG"/>
          </a:p>
        </p:txBody>
      </p:sp>
      <p:sp>
        <p:nvSpPr>
          <p:cNvPr id="3" name="Rectangle 13"/>
          <p:cNvSpPr>
            <a:spLocks noGrp="1" noChangeArrowheads="1"/>
          </p:cNvSpPr>
          <p:nvPr>
            <p:ph type="ftr" sz="quarter" idx="11"/>
          </p:nvPr>
        </p:nvSpPr>
        <p:spPr>
          <a:ln/>
        </p:spPr>
        <p:txBody>
          <a:bodyPr/>
          <a:lstStyle>
            <a:lvl1pPr>
              <a:defRPr/>
            </a:lvl1pPr>
          </a:lstStyle>
          <a:p>
            <a:pPr>
              <a:defRPr/>
            </a:pPr>
            <a:endParaRPr lang="bg-BG"/>
          </a:p>
        </p:txBody>
      </p:sp>
      <p:sp>
        <p:nvSpPr>
          <p:cNvPr id="4" name="Rectangle 14"/>
          <p:cNvSpPr>
            <a:spLocks noGrp="1" noChangeArrowheads="1"/>
          </p:cNvSpPr>
          <p:nvPr>
            <p:ph type="sldNum" sz="quarter" idx="12"/>
          </p:nvPr>
        </p:nvSpPr>
        <p:spPr>
          <a:ln/>
        </p:spPr>
        <p:txBody>
          <a:bodyPr/>
          <a:lstStyle>
            <a:lvl1pPr>
              <a:defRPr/>
            </a:lvl1pPr>
          </a:lstStyle>
          <a:p>
            <a:pPr>
              <a:defRPr/>
            </a:pPr>
            <a:fld id="{CC252E2A-1AD8-4F6A-B598-22B088C42F01}" type="slidenum">
              <a:rPr lang="bg-BG"/>
              <a:pPr>
                <a:defRPr/>
              </a:pPr>
              <a:t>‹#›</a:t>
            </a:fld>
            <a:endParaRPr lang="bg-BG"/>
          </a:p>
        </p:txBody>
      </p:sp>
    </p:spTree>
    <p:extLst>
      <p:ext uri="{BB962C8B-B14F-4D97-AF65-F5344CB8AC3E}">
        <p14:creationId xmlns:p14="http://schemas.microsoft.com/office/powerpoint/2010/main" val="2668263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3DF21303-AC74-4C84-9886-67D51168BEAD}" type="slidenum">
              <a:rPr lang="bg-BG"/>
              <a:pPr>
                <a:defRPr/>
              </a:pPr>
              <a:t>‹#›</a:t>
            </a:fld>
            <a:endParaRPr lang="bg-BG"/>
          </a:p>
        </p:txBody>
      </p:sp>
    </p:spTree>
    <p:extLst>
      <p:ext uri="{BB962C8B-B14F-4D97-AF65-F5344CB8AC3E}">
        <p14:creationId xmlns:p14="http://schemas.microsoft.com/office/powerpoint/2010/main" val="10731637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B8825C57-13B9-4587-BC32-6D2708850F24}" type="slidenum">
              <a:rPr lang="bg-BG"/>
              <a:pPr>
                <a:defRPr/>
              </a:pPr>
              <a:t>‹#›</a:t>
            </a:fld>
            <a:endParaRPr lang="bg-BG"/>
          </a:p>
        </p:txBody>
      </p:sp>
    </p:spTree>
    <p:extLst>
      <p:ext uri="{BB962C8B-B14F-4D97-AF65-F5344CB8AC3E}">
        <p14:creationId xmlns:p14="http://schemas.microsoft.com/office/powerpoint/2010/main" val="30865214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5CAE3448-8ECF-4391-9E56-00B8F4751847}" type="slidenum">
              <a:rPr lang="bg-BG"/>
              <a:pPr>
                <a:defRPr/>
              </a:pPr>
              <a:t>‹#›</a:t>
            </a:fld>
            <a:endParaRPr lang="bg-BG"/>
          </a:p>
        </p:txBody>
      </p:sp>
    </p:spTree>
    <p:extLst>
      <p:ext uri="{BB962C8B-B14F-4D97-AF65-F5344CB8AC3E}">
        <p14:creationId xmlns:p14="http://schemas.microsoft.com/office/powerpoint/2010/main" val="28767894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82664B9B-6524-4999-BD86-A127B2623619}" type="slidenum">
              <a:rPr lang="bg-BG"/>
              <a:pPr>
                <a:defRPr/>
              </a:pPr>
              <a:t>‹#›</a:t>
            </a:fld>
            <a:endParaRPr lang="bg-BG"/>
          </a:p>
        </p:txBody>
      </p:sp>
    </p:spTree>
    <p:extLst>
      <p:ext uri="{BB962C8B-B14F-4D97-AF65-F5344CB8AC3E}">
        <p14:creationId xmlns:p14="http://schemas.microsoft.com/office/powerpoint/2010/main" val="36155749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8624F706-63A3-4ED6-8BD5-A738FF75415D}" type="slidenum">
              <a:rPr lang="bg-BG"/>
              <a:pPr>
                <a:defRPr/>
              </a:pPr>
              <a:t>‹#›</a:t>
            </a:fld>
            <a:endParaRPr lang="bg-BG"/>
          </a:p>
        </p:txBody>
      </p:sp>
    </p:spTree>
    <p:extLst>
      <p:ext uri="{BB962C8B-B14F-4D97-AF65-F5344CB8AC3E}">
        <p14:creationId xmlns:p14="http://schemas.microsoft.com/office/powerpoint/2010/main" val="5998394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2"/>
          <p:cNvSpPr>
            <a:spLocks noGrp="1" noChangeArrowheads="1"/>
          </p:cNvSpPr>
          <p:nvPr>
            <p:ph type="dt" sz="half" idx="10"/>
          </p:nvPr>
        </p:nvSpPr>
        <p:spPr>
          <a:ln/>
        </p:spPr>
        <p:txBody>
          <a:bodyPr/>
          <a:lstStyle>
            <a:lvl1pPr>
              <a:defRPr/>
            </a:lvl1pPr>
          </a:lstStyle>
          <a:p>
            <a:pPr>
              <a:defRPr/>
            </a:pPr>
            <a:endParaRPr lang="bg-BG"/>
          </a:p>
        </p:txBody>
      </p:sp>
      <p:sp>
        <p:nvSpPr>
          <p:cNvPr id="7" name="Rectangle 13"/>
          <p:cNvSpPr>
            <a:spLocks noGrp="1" noChangeArrowheads="1"/>
          </p:cNvSpPr>
          <p:nvPr>
            <p:ph type="ftr" sz="quarter" idx="11"/>
          </p:nvPr>
        </p:nvSpPr>
        <p:spPr>
          <a:ln/>
        </p:spPr>
        <p:txBody>
          <a:bodyPr/>
          <a:lstStyle>
            <a:lvl1pPr>
              <a:defRPr/>
            </a:lvl1pPr>
          </a:lstStyle>
          <a:p>
            <a:pPr>
              <a:defRPr/>
            </a:pPr>
            <a:endParaRPr lang="bg-BG"/>
          </a:p>
        </p:txBody>
      </p:sp>
      <p:sp>
        <p:nvSpPr>
          <p:cNvPr id="8" name="Rectangle 14"/>
          <p:cNvSpPr>
            <a:spLocks noGrp="1" noChangeArrowheads="1"/>
          </p:cNvSpPr>
          <p:nvPr>
            <p:ph type="sldNum" sz="quarter" idx="12"/>
          </p:nvPr>
        </p:nvSpPr>
        <p:spPr>
          <a:ln/>
        </p:spPr>
        <p:txBody>
          <a:bodyPr/>
          <a:lstStyle>
            <a:lvl1pPr>
              <a:defRPr/>
            </a:lvl1pPr>
          </a:lstStyle>
          <a:p>
            <a:pPr>
              <a:defRPr/>
            </a:pPr>
            <a:fld id="{07C24E95-23EC-4AF4-B247-C903658A5498}" type="slidenum">
              <a:rPr lang="bg-BG"/>
              <a:pPr>
                <a:defRPr/>
              </a:pPr>
              <a:t>‹#›</a:t>
            </a:fld>
            <a:endParaRPr lang="bg-BG"/>
          </a:p>
        </p:txBody>
      </p:sp>
    </p:spTree>
    <p:extLst>
      <p:ext uri="{BB962C8B-B14F-4D97-AF65-F5344CB8AC3E}">
        <p14:creationId xmlns:p14="http://schemas.microsoft.com/office/powerpoint/2010/main" val="11752530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bg-BG"/>
          </a:p>
        </p:txBody>
      </p:sp>
      <p:sp>
        <p:nvSpPr>
          <p:cNvPr id="4" name="Rectangle 13"/>
          <p:cNvSpPr>
            <a:spLocks noGrp="1" noChangeArrowheads="1"/>
          </p:cNvSpPr>
          <p:nvPr>
            <p:ph type="ftr" sz="quarter" idx="11"/>
          </p:nvPr>
        </p:nvSpPr>
        <p:spPr>
          <a:ln/>
        </p:spPr>
        <p:txBody>
          <a:bodyPr/>
          <a:lstStyle>
            <a:lvl1pPr>
              <a:defRPr/>
            </a:lvl1pPr>
          </a:lstStyle>
          <a:p>
            <a:pPr>
              <a:defRPr/>
            </a:pPr>
            <a:endParaRPr lang="bg-BG"/>
          </a:p>
        </p:txBody>
      </p:sp>
      <p:sp>
        <p:nvSpPr>
          <p:cNvPr id="5" name="Rectangle 14"/>
          <p:cNvSpPr>
            <a:spLocks noGrp="1" noChangeArrowheads="1"/>
          </p:cNvSpPr>
          <p:nvPr>
            <p:ph type="sldNum" sz="quarter" idx="12"/>
          </p:nvPr>
        </p:nvSpPr>
        <p:spPr>
          <a:ln/>
        </p:spPr>
        <p:txBody>
          <a:bodyPr/>
          <a:lstStyle>
            <a:lvl1pPr>
              <a:defRPr/>
            </a:lvl1pPr>
          </a:lstStyle>
          <a:p>
            <a:pPr>
              <a:defRPr/>
            </a:pPr>
            <a:fld id="{B3FC1196-41D3-49DF-8635-7AC68646C569}" type="slidenum">
              <a:rPr lang="bg-BG"/>
              <a:pPr>
                <a:defRPr/>
              </a:pPr>
              <a:t>‹#›</a:t>
            </a:fld>
            <a:endParaRPr lang="bg-BG"/>
          </a:p>
        </p:txBody>
      </p:sp>
    </p:spTree>
    <p:extLst>
      <p:ext uri="{BB962C8B-B14F-4D97-AF65-F5344CB8AC3E}">
        <p14:creationId xmlns:p14="http://schemas.microsoft.com/office/powerpoint/2010/main" val="27545382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F818DE56-3D07-4F2A-AFEC-F89A04B3490B}" type="slidenum">
              <a:rPr lang="bg-BG"/>
              <a:pPr>
                <a:defRPr/>
              </a:pPr>
              <a:t>‹#›</a:t>
            </a:fld>
            <a:endParaRPr lang="bg-BG"/>
          </a:p>
        </p:txBody>
      </p:sp>
    </p:spTree>
    <p:extLst>
      <p:ext uri="{BB962C8B-B14F-4D97-AF65-F5344CB8AC3E}">
        <p14:creationId xmlns:p14="http://schemas.microsoft.com/office/powerpoint/2010/main" val="3730392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pPr>
              <a:defRPr/>
            </a:pPr>
            <a:fld id="{83365D1A-C21F-4680-AD98-3473315D6788}" type="slidenum">
              <a:rPr lang="bg-BG"/>
              <a:pPr>
                <a:defRPr/>
              </a:pPr>
              <a:t>‹#›</a:t>
            </a:fld>
            <a:endParaRPr lang="bg-BG"/>
          </a:p>
        </p:txBody>
      </p:sp>
    </p:spTree>
    <p:extLst>
      <p:ext uri="{BB962C8B-B14F-4D97-AF65-F5344CB8AC3E}">
        <p14:creationId xmlns:p14="http://schemas.microsoft.com/office/powerpoint/2010/main" val="2465776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FE9A09A2-E7CF-4502-836F-5B684ABF720A}" type="slidenum">
              <a:rPr lang="bg-BG"/>
              <a:pPr>
                <a:defRPr/>
              </a:pPr>
              <a:t>‹#›</a:t>
            </a:fld>
            <a:endParaRPr lang="bg-BG"/>
          </a:p>
        </p:txBody>
      </p:sp>
    </p:spTree>
    <p:extLst>
      <p:ext uri="{BB962C8B-B14F-4D97-AF65-F5344CB8AC3E}">
        <p14:creationId xmlns:p14="http://schemas.microsoft.com/office/powerpoint/2010/main" val="3655437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Rectangle 12"/>
          <p:cNvSpPr>
            <a:spLocks noGrp="1" noChangeArrowheads="1"/>
          </p:cNvSpPr>
          <p:nvPr>
            <p:ph type="dt" sz="half" idx="10"/>
          </p:nvPr>
        </p:nvSpPr>
        <p:spPr>
          <a:ln/>
        </p:spPr>
        <p:txBody>
          <a:bodyPr/>
          <a:lstStyle>
            <a:lvl1pPr>
              <a:defRPr/>
            </a:lvl1pPr>
          </a:lstStyle>
          <a:p>
            <a:pPr>
              <a:defRPr/>
            </a:pPr>
            <a:endParaRPr lang="bg-BG"/>
          </a:p>
        </p:txBody>
      </p:sp>
      <p:sp>
        <p:nvSpPr>
          <p:cNvPr id="8" name="Rectangle 13"/>
          <p:cNvSpPr>
            <a:spLocks noGrp="1" noChangeArrowheads="1"/>
          </p:cNvSpPr>
          <p:nvPr>
            <p:ph type="ftr" sz="quarter" idx="11"/>
          </p:nvPr>
        </p:nvSpPr>
        <p:spPr>
          <a:ln/>
        </p:spPr>
        <p:txBody>
          <a:bodyPr/>
          <a:lstStyle>
            <a:lvl1pPr>
              <a:defRPr/>
            </a:lvl1pPr>
          </a:lstStyle>
          <a:p>
            <a:pPr>
              <a:defRPr/>
            </a:pPr>
            <a:endParaRPr lang="bg-BG"/>
          </a:p>
        </p:txBody>
      </p:sp>
      <p:sp>
        <p:nvSpPr>
          <p:cNvPr id="9" name="Rectangle 14"/>
          <p:cNvSpPr>
            <a:spLocks noGrp="1" noChangeArrowheads="1"/>
          </p:cNvSpPr>
          <p:nvPr>
            <p:ph type="sldNum" sz="quarter" idx="12"/>
          </p:nvPr>
        </p:nvSpPr>
        <p:spPr>
          <a:ln/>
        </p:spPr>
        <p:txBody>
          <a:bodyPr/>
          <a:lstStyle>
            <a:lvl1pPr>
              <a:defRPr/>
            </a:lvl1pPr>
          </a:lstStyle>
          <a:p>
            <a:pPr>
              <a:defRPr/>
            </a:pPr>
            <a:fld id="{DF1FFE0C-6055-4019-80A8-DD73D7E6F0BC}" type="slidenum">
              <a:rPr lang="bg-BG"/>
              <a:pPr>
                <a:defRPr/>
              </a:pPr>
              <a:t>‹#›</a:t>
            </a:fld>
            <a:endParaRPr lang="bg-BG"/>
          </a:p>
        </p:txBody>
      </p:sp>
    </p:spTree>
    <p:extLst>
      <p:ext uri="{BB962C8B-B14F-4D97-AF65-F5344CB8AC3E}">
        <p14:creationId xmlns:p14="http://schemas.microsoft.com/office/powerpoint/2010/main" val="2318638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Rectangle 12"/>
          <p:cNvSpPr>
            <a:spLocks noGrp="1" noChangeArrowheads="1"/>
          </p:cNvSpPr>
          <p:nvPr>
            <p:ph type="dt" sz="half" idx="10"/>
          </p:nvPr>
        </p:nvSpPr>
        <p:spPr>
          <a:ln/>
        </p:spPr>
        <p:txBody>
          <a:bodyPr/>
          <a:lstStyle>
            <a:lvl1pPr>
              <a:defRPr/>
            </a:lvl1pPr>
          </a:lstStyle>
          <a:p>
            <a:pPr>
              <a:defRPr/>
            </a:pPr>
            <a:endParaRPr lang="bg-BG"/>
          </a:p>
        </p:txBody>
      </p:sp>
      <p:sp>
        <p:nvSpPr>
          <p:cNvPr id="4" name="Rectangle 13"/>
          <p:cNvSpPr>
            <a:spLocks noGrp="1" noChangeArrowheads="1"/>
          </p:cNvSpPr>
          <p:nvPr>
            <p:ph type="ftr" sz="quarter" idx="11"/>
          </p:nvPr>
        </p:nvSpPr>
        <p:spPr>
          <a:ln/>
        </p:spPr>
        <p:txBody>
          <a:bodyPr/>
          <a:lstStyle>
            <a:lvl1pPr>
              <a:defRPr/>
            </a:lvl1pPr>
          </a:lstStyle>
          <a:p>
            <a:pPr>
              <a:defRPr/>
            </a:pPr>
            <a:endParaRPr lang="bg-BG"/>
          </a:p>
        </p:txBody>
      </p:sp>
      <p:sp>
        <p:nvSpPr>
          <p:cNvPr id="5" name="Rectangle 14"/>
          <p:cNvSpPr>
            <a:spLocks noGrp="1" noChangeArrowheads="1"/>
          </p:cNvSpPr>
          <p:nvPr>
            <p:ph type="sldNum" sz="quarter" idx="12"/>
          </p:nvPr>
        </p:nvSpPr>
        <p:spPr>
          <a:ln/>
        </p:spPr>
        <p:txBody>
          <a:bodyPr/>
          <a:lstStyle>
            <a:lvl1pPr>
              <a:defRPr/>
            </a:lvl1pPr>
          </a:lstStyle>
          <a:p>
            <a:pPr>
              <a:defRPr/>
            </a:pPr>
            <a:fld id="{2965E276-6D48-42D8-8571-82FCB45898AC}" type="slidenum">
              <a:rPr lang="bg-BG"/>
              <a:pPr>
                <a:defRPr/>
              </a:pPr>
              <a:t>‹#›</a:t>
            </a:fld>
            <a:endParaRPr lang="bg-BG"/>
          </a:p>
        </p:txBody>
      </p:sp>
    </p:spTree>
    <p:extLst>
      <p:ext uri="{BB962C8B-B14F-4D97-AF65-F5344CB8AC3E}">
        <p14:creationId xmlns:p14="http://schemas.microsoft.com/office/powerpoint/2010/main" val="88410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bg-BG"/>
          </a:p>
        </p:txBody>
      </p:sp>
      <p:sp>
        <p:nvSpPr>
          <p:cNvPr id="3" name="Rectangle 13"/>
          <p:cNvSpPr>
            <a:spLocks noGrp="1" noChangeArrowheads="1"/>
          </p:cNvSpPr>
          <p:nvPr>
            <p:ph type="ftr" sz="quarter" idx="11"/>
          </p:nvPr>
        </p:nvSpPr>
        <p:spPr>
          <a:ln/>
        </p:spPr>
        <p:txBody>
          <a:bodyPr/>
          <a:lstStyle>
            <a:lvl1pPr>
              <a:defRPr/>
            </a:lvl1pPr>
          </a:lstStyle>
          <a:p>
            <a:pPr>
              <a:defRPr/>
            </a:pPr>
            <a:endParaRPr lang="bg-BG"/>
          </a:p>
        </p:txBody>
      </p:sp>
      <p:sp>
        <p:nvSpPr>
          <p:cNvPr id="4" name="Rectangle 14"/>
          <p:cNvSpPr>
            <a:spLocks noGrp="1" noChangeArrowheads="1"/>
          </p:cNvSpPr>
          <p:nvPr>
            <p:ph type="sldNum" sz="quarter" idx="12"/>
          </p:nvPr>
        </p:nvSpPr>
        <p:spPr>
          <a:ln/>
        </p:spPr>
        <p:txBody>
          <a:bodyPr/>
          <a:lstStyle>
            <a:lvl1pPr>
              <a:defRPr/>
            </a:lvl1pPr>
          </a:lstStyle>
          <a:p>
            <a:pPr>
              <a:defRPr/>
            </a:pPr>
            <a:fld id="{DDC0454E-51C6-4AB7-9229-BBD30BF8284F}" type="slidenum">
              <a:rPr lang="bg-BG"/>
              <a:pPr>
                <a:defRPr/>
              </a:pPr>
              <a:t>‹#›</a:t>
            </a:fld>
            <a:endParaRPr lang="bg-BG"/>
          </a:p>
        </p:txBody>
      </p:sp>
    </p:spTree>
    <p:extLst>
      <p:ext uri="{BB962C8B-B14F-4D97-AF65-F5344CB8AC3E}">
        <p14:creationId xmlns:p14="http://schemas.microsoft.com/office/powerpoint/2010/main" val="802138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136E324C-2B42-4F9F-8677-44ACC0A7AA04}" type="slidenum">
              <a:rPr lang="bg-BG"/>
              <a:pPr>
                <a:defRPr/>
              </a:pPr>
              <a:t>‹#›</a:t>
            </a:fld>
            <a:endParaRPr lang="bg-BG"/>
          </a:p>
        </p:txBody>
      </p:sp>
    </p:spTree>
    <p:extLst>
      <p:ext uri="{BB962C8B-B14F-4D97-AF65-F5344CB8AC3E}">
        <p14:creationId xmlns:p14="http://schemas.microsoft.com/office/powerpoint/2010/main" val="2756978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pPr>
              <a:defRPr/>
            </a:pPr>
            <a:fld id="{DC3D7B87-F104-400D-B705-CEED0A351512}" type="slidenum">
              <a:rPr lang="bg-BG"/>
              <a:pPr>
                <a:defRPr/>
              </a:pPr>
              <a:t>‹#›</a:t>
            </a:fld>
            <a:endParaRPr lang="bg-BG"/>
          </a:p>
        </p:txBody>
      </p:sp>
    </p:spTree>
    <p:extLst>
      <p:ext uri="{BB962C8B-B14F-4D97-AF65-F5344CB8AC3E}">
        <p14:creationId xmlns:p14="http://schemas.microsoft.com/office/powerpoint/2010/main" val="2673915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3902075"/>
            <a:ext cx="3400425" cy="2949575"/>
            <a:chOff x="0" y="2458"/>
            <a:chExt cx="2142" cy="1858"/>
          </a:xfrm>
        </p:grpSpPr>
        <p:sp>
          <p:nvSpPr>
            <p:cNvPr id="103427"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bg-BG"/>
            </a:p>
          </p:txBody>
        </p:sp>
        <p:sp>
          <p:nvSpPr>
            <p:cNvPr id="103428"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bg-BG"/>
            </a:p>
          </p:txBody>
        </p:sp>
        <p:sp>
          <p:nvSpPr>
            <p:cNvPr id="103429"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bg-BG"/>
            </a:p>
          </p:txBody>
        </p:sp>
        <p:sp>
          <p:nvSpPr>
            <p:cNvPr id="103430"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bg-BG"/>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grpSp>
      <p:sp>
        <p:nvSpPr>
          <p:cNvPr id="103434"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bg-BG" smtClean="0"/>
              <a:t>Click to edit Master title style</a:t>
            </a:r>
          </a:p>
        </p:txBody>
      </p:sp>
      <p:sp>
        <p:nvSpPr>
          <p:cNvPr id="103435"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bg-BG" smtClean="0"/>
              <a:t>Click to edit Master text styles</a:t>
            </a:r>
          </a:p>
          <a:p>
            <a:pPr lvl="1"/>
            <a:r>
              <a:rPr lang="bg-BG" smtClean="0"/>
              <a:t>Second level</a:t>
            </a:r>
          </a:p>
          <a:p>
            <a:pPr lvl="2"/>
            <a:r>
              <a:rPr lang="bg-BG" smtClean="0"/>
              <a:t>Third level</a:t>
            </a:r>
          </a:p>
          <a:p>
            <a:pPr lvl="3"/>
            <a:r>
              <a:rPr lang="bg-BG" smtClean="0"/>
              <a:t>Fourth level</a:t>
            </a:r>
          </a:p>
          <a:p>
            <a:pPr lvl="4"/>
            <a:r>
              <a:rPr lang="bg-BG" smtClean="0"/>
              <a:t>Fifth level</a:t>
            </a:r>
          </a:p>
        </p:txBody>
      </p:sp>
      <p:sp>
        <p:nvSpPr>
          <p:cNvPr id="103436"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defRPr>
            </a:lvl1pPr>
          </a:lstStyle>
          <a:p>
            <a:pPr>
              <a:defRPr/>
            </a:pPr>
            <a:endParaRPr lang="bg-BG"/>
          </a:p>
        </p:txBody>
      </p:sp>
      <p:sp>
        <p:nvSpPr>
          <p:cNvPr id="103437"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defRPr>
            </a:lvl1pPr>
          </a:lstStyle>
          <a:p>
            <a:pPr>
              <a:defRPr/>
            </a:pPr>
            <a:endParaRPr lang="bg-BG"/>
          </a:p>
        </p:txBody>
      </p:sp>
      <p:sp>
        <p:nvSpPr>
          <p:cNvPr id="103438"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pPr>
              <a:defRPr/>
            </a:pPr>
            <a:fld id="{B006F061-1840-490D-84EF-9489F235D6CF}" type="slidenum">
              <a:rPr lang="bg-BG"/>
              <a:pPr>
                <a:defRPr/>
              </a:pPr>
              <a:t>‹#›</a:t>
            </a:fld>
            <a:endParaRPr lang="bg-BG"/>
          </a:p>
        </p:txBody>
      </p:sp>
    </p:spTree>
  </p:cSld>
  <p:clrMap bg1="dk2" tx1="lt1" bg2="dk1" tx2="lt2" accent1="accent1" accent2="accent2" accent3="accent3" accent4="accent4" accent5="accent5" accent6="accent6" hlink="hlink" folHlink="folHlink"/>
  <p:sldLayoutIdLst>
    <p:sldLayoutId id="2147483960"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 id="2147483946"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3902075"/>
            <a:ext cx="3400425" cy="2949575"/>
            <a:chOff x="0" y="2458"/>
            <a:chExt cx="2142" cy="1858"/>
          </a:xfrm>
        </p:grpSpPr>
        <p:sp>
          <p:nvSpPr>
            <p:cNvPr id="103427"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103428"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solidFill>
                  <a:srgbClr val="FFFFFF"/>
                </a:solidFill>
              </a:endParaRPr>
            </a:p>
          </p:txBody>
        </p:sp>
        <p:sp>
          <p:nvSpPr>
            <p:cNvPr id="103429"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103430"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a:solidFill>
                  <a:srgbClr val="FFFFFF"/>
                </a:solidFill>
              </a:endParaRPr>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a:solidFill>
                  <a:srgbClr val="FFFFFF"/>
                </a:solidFill>
              </a:endParaRPr>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a:solidFill>
                  <a:srgbClr val="FFFFFF"/>
                </a:solidFill>
              </a:endParaRPr>
            </a:p>
          </p:txBody>
        </p:sp>
      </p:grpSp>
      <p:sp>
        <p:nvSpPr>
          <p:cNvPr id="103434"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bg-BG" smtClean="0"/>
              <a:t>Click to edit Master title style</a:t>
            </a:r>
          </a:p>
        </p:txBody>
      </p:sp>
      <p:sp>
        <p:nvSpPr>
          <p:cNvPr id="103435"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bg-BG" smtClean="0"/>
              <a:t>Click to edit Master text styles</a:t>
            </a:r>
          </a:p>
          <a:p>
            <a:pPr lvl="1"/>
            <a:r>
              <a:rPr lang="bg-BG" smtClean="0"/>
              <a:t>Second level</a:t>
            </a:r>
          </a:p>
          <a:p>
            <a:pPr lvl="2"/>
            <a:r>
              <a:rPr lang="bg-BG" smtClean="0"/>
              <a:t>Third level</a:t>
            </a:r>
          </a:p>
          <a:p>
            <a:pPr lvl="3"/>
            <a:r>
              <a:rPr lang="bg-BG" smtClean="0"/>
              <a:t>Fourth level</a:t>
            </a:r>
          </a:p>
          <a:p>
            <a:pPr lvl="4"/>
            <a:r>
              <a:rPr lang="bg-BG" smtClean="0"/>
              <a:t>Fifth level</a:t>
            </a:r>
          </a:p>
        </p:txBody>
      </p:sp>
      <p:sp>
        <p:nvSpPr>
          <p:cNvPr id="103436"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FFFFFF"/>
                </a:solidFill>
                <a:effectLst>
                  <a:outerShdw blurRad="38100" dist="38100" dir="2700000" algn="tl">
                    <a:srgbClr val="010199"/>
                  </a:outerShdw>
                </a:effectLst>
              </a:defRPr>
            </a:lvl1pPr>
          </a:lstStyle>
          <a:p>
            <a:pPr>
              <a:defRPr/>
            </a:pPr>
            <a:endParaRPr lang="bg-BG"/>
          </a:p>
        </p:txBody>
      </p:sp>
      <p:sp>
        <p:nvSpPr>
          <p:cNvPr id="103437"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rgbClr val="FFFFFF"/>
                </a:solidFill>
                <a:effectLst>
                  <a:outerShdw blurRad="38100" dist="38100" dir="2700000" algn="tl">
                    <a:srgbClr val="010199"/>
                  </a:outerShdw>
                </a:effectLst>
              </a:defRPr>
            </a:lvl1pPr>
          </a:lstStyle>
          <a:p>
            <a:pPr>
              <a:defRPr/>
            </a:pPr>
            <a:endParaRPr lang="bg-BG"/>
          </a:p>
        </p:txBody>
      </p:sp>
      <p:sp>
        <p:nvSpPr>
          <p:cNvPr id="103438"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FFFFFF"/>
                </a:solidFill>
                <a:effectLst>
                  <a:outerShdw blurRad="38100" dist="38100" dir="2700000" algn="tl">
                    <a:srgbClr val="010199"/>
                  </a:outerShdw>
                </a:effectLst>
              </a:defRPr>
            </a:lvl1pPr>
          </a:lstStyle>
          <a:p>
            <a:pPr>
              <a:defRPr/>
            </a:pPr>
            <a:fld id="{42C87545-1981-4973-B38F-BCD16A1A2214}" type="slidenum">
              <a:rPr lang="bg-BG"/>
              <a:pPr>
                <a:defRPr/>
              </a:pPr>
              <a:t>‹#›</a:t>
            </a:fld>
            <a:endParaRPr lang="bg-BG"/>
          </a:p>
        </p:txBody>
      </p:sp>
    </p:spTree>
  </p:cSld>
  <p:clrMap bg1="dk2" tx1="lt1" bg2="dk1" tx2="lt2" accent1="accent1" accent2="accent2" accent3="accent3" accent4="accent4" accent5="accent5" accent6="accent6" hlink="hlink" folHlink="folHlink"/>
  <p:sldLayoutIdLst>
    <p:sldLayoutId id="2147483961" r:id="rId1"/>
    <p:sldLayoutId id="2147483947" r:id="rId2"/>
    <p:sldLayoutId id="2147483948" r:id="rId3"/>
    <p:sldLayoutId id="2147483949" r:id="rId4"/>
    <p:sldLayoutId id="2147483950" r:id="rId5"/>
    <p:sldLayoutId id="2147483951" r:id="rId6"/>
    <p:sldLayoutId id="2147483952" r:id="rId7"/>
    <p:sldLayoutId id="2147483953" r:id="rId8"/>
    <p:sldLayoutId id="2147483954" r:id="rId9"/>
    <p:sldLayoutId id="2147483955" r:id="rId10"/>
    <p:sldLayoutId id="2147483956" r:id="rId11"/>
    <p:sldLayoutId id="2147483957" r:id="rId12"/>
    <p:sldLayoutId id="2147483958" r:id="rId13"/>
    <p:sldLayoutId id="2147483959" r:id="rId14"/>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3068712"/>
            <a:ext cx="9144000" cy="1081087"/>
          </a:xfrm>
          <a:prstGeom prst="rect">
            <a:avLst/>
          </a:prstGeom>
          <a:solidFill>
            <a:schemeClr val="accent1">
              <a:lumMod val="40000"/>
              <a:lumOff val="60000"/>
            </a:schemeClr>
          </a:solidFill>
          <a:ln w="12700" cap="flat" cmpd="sng" algn="ctr">
            <a:solidFill>
              <a:schemeClr val="tx1"/>
            </a:solidFill>
            <a:prstDash val="solid"/>
            <a:round/>
            <a:headEnd type="none" w="med" len="med"/>
            <a:tailEnd type="none" w="med" len="med"/>
          </a:ln>
          <a:effectLst/>
        </p:spPr>
        <p:txBody>
          <a:bodyPr/>
          <a:lstStyle/>
          <a:p>
            <a:pPr>
              <a:defRPr/>
            </a:pPr>
            <a:endParaRPr lang="bg-BG">
              <a:solidFill>
                <a:srgbClr val="FFFFFF"/>
              </a:solidFill>
            </a:endParaRPr>
          </a:p>
        </p:txBody>
      </p:sp>
      <p:sp>
        <p:nvSpPr>
          <p:cNvPr id="38914" name="Rectangle 1026"/>
          <p:cNvSpPr>
            <a:spLocks noGrp="1" noChangeArrowheads="1"/>
          </p:cNvSpPr>
          <p:nvPr>
            <p:ph type="ctrTitle"/>
          </p:nvPr>
        </p:nvSpPr>
        <p:spPr>
          <a:xfrm>
            <a:off x="38491" y="2867744"/>
            <a:ext cx="9142021" cy="1569368"/>
          </a:xfrm>
        </p:spPr>
        <p:txBody>
          <a:bodyPr/>
          <a:lstStyle/>
          <a:p>
            <a:pPr>
              <a:defRPr/>
            </a:pP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DISSIPATIVE FUNCTION </a:t>
            </a:r>
            <a:b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ENTROPY </a:t>
            </a: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AND STABILITY</a:t>
            </a:r>
            <a:endParaRPr lang="en-US" sz="3600" dirty="0" smtClean="0"/>
          </a:p>
        </p:txBody>
      </p:sp>
      <p:sp>
        <p:nvSpPr>
          <p:cNvPr id="4" name="Rectangle 3"/>
          <p:cNvSpPr/>
          <p:nvPr/>
        </p:nvSpPr>
        <p:spPr>
          <a:xfrm>
            <a:off x="2677991" y="188640"/>
            <a:ext cx="5436104" cy="830997"/>
          </a:xfrm>
          <a:prstGeom prst="rect">
            <a:avLst/>
          </a:prstGeom>
          <a:noFill/>
        </p:spPr>
        <p:txBody>
          <a:bodyPr wrap="none">
            <a:spAutoFit/>
          </a:bodyPr>
          <a:lstStyle/>
          <a:p>
            <a:pPr algn="ctr">
              <a:defRPr/>
            </a:pPr>
            <a:r>
              <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MEDICAL UNIVERSITY – PLEVEN</a:t>
            </a:r>
          </a:p>
          <a:p>
            <a:pPr algn="ctr">
              <a:defRPr/>
            </a:pPr>
            <a:r>
              <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FACULTY OF </a:t>
            </a:r>
            <a:r>
              <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PHARMACY</a:t>
            </a:r>
            <a:endPar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endParaRPr>
          </a:p>
        </p:txBody>
      </p:sp>
      <p:sp>
        <p:nvSpPr>
          <p:cNvPr id="5" name="Rectangle 4"/>
          <p:cNvSpPr/>
          <p:nvPr/>
        </p:nvSpPr>
        <p:spPr>
          <a:xfrm>
            <a:off x="1885236" y="1064930"/>
            <a:ext cx="6719212" cy="707886"/>
          </a:xfrm>
          <a:prstGeom prst="rect">
            <a:avLst/>
          </a:prstGeom>
          <a:noFill/>
        </p:spPr>
        <p:txBody>
          <a:bodyPr wrap="none">
            <a:spAutoFit/>
          </a:bodyPr>
          <a:lstStyle/>
          <a:p>
            <a:pPr algn="ctr">
              <a:defRPr/>
            </a:pPr>
            <a:r>
              <a:rPr lang="en-US" sz="2000" b="1" cap="all" dirty="0">
                <a:solidFill>
                  <a:srgbClr val="FFFFFF"/>
                </a:solidFill>
              </a:rPr>
              <a:t>DIVISION OF PHYSICS AND BIOPHYSICS, higher</a:t>
            </a:r>
          </a:p>
          <a:p>
            <a:pPr algn="ctr">
              <a:defRPr/>
            </a:pPr>
            <a:r>
              <a:rPr lang="en-US" sz="2000" b="1" cap="all" dirty="0">
                <a:solidFill>
                  <a:srgbClr val="FFFFFF"/>
                </a:solidFill>
              </a:rPr>
              <a:t> mathematics and information technologies</a:t>
            </a:r>
            <a:endParaRPr lang="en-US" sz="20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endParaRPr>
          </a:p>
        </p:txBody>
      </p:sp>
      <p:cxnSp>
        <p:nvCxnSpPr>
          <p:cNvPr id="6" name="Straight Connector 5"/>
          <p:cNvCxnSpPr/>
          <p:nvPr/>
        </p:nvCxnSpPr>
        <p:spPr>
          <a:xfrm>
            <a:off x="1979613" y="981075"/>
            <a:ext cx="6769100"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5127" name="TextBox 6"/>
          <p:cNvSpPr txBox="1">
            <a:spLocks noChangeArrowheads="1"/>
          </p:cNvSpPr>
          <p:nvPr/>
        </p:nvSpPr>
        <p:spPr bwMode="auto">
          <a:xfrm>
            <a:off x="2076450" y="4437063"/>
            <a:ext cx="6527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bg-BG" sz="2400" i="1" dirty="0">
                <a:solidFill>
                  <a:srgbClr val="FFFFFF"/>
                </a:solidFill>
              </a:rPr>
              <a:t>Stationary state. Prigogine principle of minimum entropy production. Time hierarchy of stationary states</a:t>
            </a:r>
            <a:endParaRPr lang="bg-BG" altLang="bg-BG" sz="2400" i="1" dirty="0">
              <a:solidFill>
                <a:srgbClr val="FFFFFF"/>
              </a:solidFill>
            </a:endParaRPr>
          </a:p>
        </p:txBody>
      </p:sp>
      <p:sp>
        <p:nvSpPr>
          <p:cNvPr id="8" name="Rectangle 7"/>
          <p:cNvSpPr/>
          <p:nvPr/>
        </p:nvSpPr>
        <p:spPr>
          <a:xfrm>
            <a:off x="3851920" y="2175247"/>
            <a:ext cx="2273379" cy="461665"/>
          </a:xfrm>
          <a:prstGeom prst="rect">
            <a:avLst/>
          </a:prstGeom>
          <a:solidFill>
            <a:schemeClr val="tx2">
              <a:lumMod val="75000"/>
            </a:schemeClr>
          </a:solidFill>
        </p:spPr>
        <p:style>
          <a:lnRef idx="2">
            <a:schemeClr val="accent5"/>
          </a:lnRef>
          <a:fillRef idx="1">
            <a:schemeClr val="lt1"/>
          </a:fillRef>
          <a:effectRef idx="0">
            <a:schemeClr val="accent5"/>
          </a:effectRef>
          <a:fontRef idx="minor">
            <a:schemeClr val="dk1"/>
          </a:fontRef>
        </p:style>
        <p:txBody>
          <a:bodyPr wrap="none">
            <a:spAutoFit/>
          </a:bodyPr>
          <a:lstStyle/>
          <a:p>
            <a:pPr algn="ctr">
              <a:defRPr/>
            </a:pP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LECTURE </a:t>
            </a: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No7</a:t>
            </a:r>
            <a:endPar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cxnSp>
        <p:nvCxnSpPr>
          <p:cNvPr id="9" name="Straight Connector 8"/>
          <p:cNvCxnSpPr/>
          <p:nvPr/>
        </p:nvCxnSpPr>
        <p:spPr>
          <a:xfrm>
            <a:off x="1944688" y="6035675"/>
            <a:ext cx="6769100" cy="1588"/>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5130" name="TextBox 9"/>
          <p:cNvSpPr txBox="1">
            <a:spLocks noChangeArrowheads="1"/>
          </p:cNvSpPr>
          <p:nvPr/>
        </p:nvSpPr>
        <p:spPr bwMode="auto">
          <a:xfrm>
            <a:off x="2947988" y="6146800"/>
            <a:ext cx="44640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bg-BG" sz="2800">
                <a:solidFill>
                  <a:srgbClr val="FFFFFF"/>
                </a:solidFill>
                <a:latin typeface="Times New Roman" pitchFamily="18" charset="0"/>
                <a:cs typeface="Times New Roman" pitchFamily="18" charset="0"/>
              </a:rPr>
              <a:t>Prof. M. Alexandrova, DSc</a:t>
            </a:r>
            <a:endParaRPr lang="bg-BG" altLang="bg-BG" sz="2800">
              <a:solidFill>
                <a:srgbClr val="FFFFFF"/>
              </a:solidFill>
              <a:latin typeface="Times New Roman" pitchFamily="18" charset="0"/>
              <a:cs typeface="Times New Roman" pitchFamily="18" charset="0"/>
            </a:endParaRPr>
          </a:p>
        </p:txBody>
      </p:sp>
      <p:sp>
        <p:nvSpPr>
          <p:cNvPr id="11" name="Rectangle 10"/>
          <p:cNvSpPr/>
          <p:nvPr/>
        </p:nvSpPr>
        <p:spPr>
          <a:xfrm>
            <a:off x="-69334" y="17971"/>
            <a:ext cx="1187624" cy="1319895"/>
          </a:xfrm>
          <a:prstGeom prst="rect">
            <a:avLst/>
          </a:prstGeom>
          <a:effectLst>
            <a:softEdge rad="127000"/>
          </a:effectLst>
        </p:spPr>
        <p:style>
          <a:lnRef idx="2">
            <a:schemeClr val="accent5"/>
          </a:lnRef>
          <a:fillRef idx="1">
            <a:schemeClr val="lt1"/>
          </a:fillRef>
          <a:effectRef idx="0">
            <a:schemeClr val="accent5"/>
          </a:effectRef>
          <a:fontRef idx="minor">
            <a:schemeClr val="dk1"/>
          </a:fontRef>
        </p:style>
        <p:txBody>
          <a:bodyPr anchor="ctr"/>
          <a:lstStyle/>
          <a:p>
            <a:pPr algn="ctr">
              <a:defRPr/>
            </a:pPr>
            <a:endParaRPr lang="bg-BG">
              <a:solidFill>
                <a:srgbClr val="602000"/>
              </a:solidFill>
            </a:endParaRPr>
          </a:p>
        </p:txBody>
      </p:sp>
      <p:pic>
        <p:nvPicPr>
          <p:cNvPr id="5134"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8113" y="30163"/>
            <a:ext cx="1408113"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type="body" idx="1"/>
          </p:nvPr>
        </p:nvSpPr>
        <p:spPr>
          <a:xfrm>
            <a:off x="323850" y="620713"/>
            <a:ext cx="8569325" cy="5327650"/>
          </a:xfrm>
        </p:spPr>
        <p:txBody>
          <a:bodyPr/>
          <a:lstStyle/>
          <a:p>
            <a:pPr eaLnBrk="1" hangingPunct="1">
              <a:buFont typeface="Wingdings" pitchFamily="2" charset="2"/>
              <a:buNone/>
              <a:defRPr/>
            </a:pPr>
            <a:r>
              <a:rPr lang="bg-BG" dirty="0" smtClean="0"/>
              <a:t>   </a:t>
            </a:r>
            <a:r>
              <a:rPr lang="bg-BG" sz="2700" dirty="0" smtClean="0">
                <a:latin typeface="Times New Roman" pitchFamily="18" charset="0"/>
              </a:rPr>
              <a:t>It is therefore part of molecular logic of the living state that the cell is a non-equilibrium system, a machine for extracting free energy from the environment, which it causes to increase in randomness. </a:t>
            </a:r>
            <a:endParaRPr lang="en-US" sz="2700" dirty="0" smtClean="0">
              <a:latin typeface="Times New Roman" pitchFamily="18" charset="0"/>
            </a:endParaRPr>
          </a:p>
          <a:p>
            <a:pPr indent="20638" eaLnBrk="1" hangingPunct="1">
              <a:spcBef>
                <a:spcPts val="2400"/>
              </a:spcBef>
              <a:buFont typeface="Wingdings" pitchFamily="2" charset="2"/>
              <a:buNone/>
              <a:defRPr/>
            </a:pPr>
            <a:endParaRPr lang="en-US" sz="2700" dirty="0" smtClean="0">
              <a:latin typeface="Times New Roman" pitchFamily="18" charset="0"/>
            </a:endParaRPr>
          </a:p>
          <a:p>
            <a:pPr indent="20638" eaLnBrk="1" hangingPunct="1">
              <a:spcBef>
                <a:spcPts val="2400"/>
              </a:spcBef>
              <a:buFont typeface="Wingdings" pitchFamily="2" charset="2"/>
              <a:buNone/>
              <a:defRPr/>
            </a:pPr>
            <a:r>
              <a:rPr lang="bg-BG" sz="2700" dirty="0" smtClean="0">
                <a:latin typeface="Times New Roman" pitchFamily="18" charset="0"/>
              </a:rPr>
              <a:t>Moreover, </a:t>
            </a:r>
            <a:r>
              <a:rPr lang="bg-BG" sz="2700" dirty="0" smtClean="0">
                <a:solidFill>
                  <a:srgbClr val="FFFF00"/>
                </a:solidFill>
                <a:latin typeface="Times New Roman" pitchFamily="18" charset="0"/>
              </a:rPr>
              <a:t>living cells are highly efficient in handling energy and matter.</a:t>
            </a:r>
            <a:r>
              <a:rPr lang="bg-BG" sz="2700" dirty="0" smtClean="0">
                <a:latin typeface="Times New Roman" pitchFamily="18" charset="0"/>
              </a:rPr>
              <a:t> The analysis of the magnitude and the efficiency of energy exchanges in steady  state or open systems is much more complex than in closed systems</a:t>
            </a:r>
            <a:r>
              <a:rPr lang="en-US" sz="2700" dirty="0" smtClean="0">
                <a:latin typeface="Times New Roman" pitchFamily="18" charset="0"/>
              </a:rPr>
              <a:t> (</a:t>
            </a:r>
            <a:r>
              <a:rPr lang="en-GB" sz="2700" b="1" dirty="0" smtClean="0">
                <a:latin typeface="Times New Roman" pitchFamily="18" charset="0"/>
              </a:rPr>
              <a:t>Non-equilibrium or irreversible thermodynamics)</a:t>
            </a:r>
            <a:r>
              <a:rPr lang="bg-BG" sz="2700" b="1" dirty="0" smtClean="0">
                <a:latin typeface="Times New Roman" pitchFamily="18" charset="0"/>
              </a:rPr>
              <a:t>.</a:t>
            </a:r>
          </a:p>
          <a:p>
            <a:pPr eaLnBrk="1" hangingPunct="1">
              <a:defRPr/>
            </a:pPr>
            <a:endParaRPr lang="bg-BG" dirty="0" smtClean="0">
              <a:latin typeface="Times New Roman" pitchFamily="18" charset="0"/>
            </a:endParaRPr>
          </a:p>
        </p:txBody>
      </p:sp>
    </p:spTree>
  </p:cSld>
  <p:clrMapOvr>
    <a:masterClrMapping/>
  </p:clrMapOvr>
  <p:transition spd="slow">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3"/>
          <p:cNvSpPr>
            <a:spLocks noGrp="1" noChangeArrowheads="1"/>
          </p:cNvSpPr>
          <p:nvPr>
            <p:ph type="body" idx="1"/>
          </p:nvPr>
        </p:nvSpPr>
        <p:spPr>
          <a:xfrm>
            <a:off x="250825" y="171450"/>
            <a:ext cx="8713788" cy="6858000"/>
          </a:xfrm>
        </p:spPr>
        <p:txBody>
          <a:bodyPr/>
          <a:lstStyle/>
          <a:p>
            <a:pPr algn="ctr" eaLnBrk="1" hangingPunct="1">
              <a:lnSpc>
                <a:spcPct val="80000"/>
              </a:lnSpc>
              <a:buFont typeface="Wingdings" pitchFamily="2" charset="2"/>
              <a:buNone/>
              <a:defRPr/>
            </a:pPr>
            <a:r>
              <a:rPr lang="bg-BG" sz="2700" dirty="0" smtClean="0">
                <a:latin typeface="Times New Roman" pitchFamily="18" charset="0"/>
              </a:rPr>
              <a:t>OPEN SYSTEMS IN A STEADY STATE:</a:t>
            </a:r>
          </a:p>
          <a:p>
            <a:pPr eaLnBrk="1" hangingPunct="1">
              <a:lnSpc>
                <a:spcPct val="80000"/>
              </a:lnSpc>
              <a:buFont typeface="Wingdings" pitchFamily="2" charset="2"/>
              <a:buNone/>
              <a:defRPr/>
            </a:pPr>
            <a:r>
              <a:rPr lang="bg-BG" sz="2600" dirty="0" smtClean="0">
                <a:latin typeface="Times New Roman" pitchFamily="18" charset="0"/>
              </a:rPr>
              <a:t>1. An open system in a steady state is capable of doing work (systems at equilibrium can do no work).</a:t>
            </a:r>
          </a:p>
          <a:p>
            <a:pPr eaLnBrk="1" hangingPunct="1">
              <a:lnSpc>
                <a:spcPct val="80000"/>
              </a:lnSpc>
              <a:spcBef>
                <a:spcPts val="1800"/>
              </a:spcBef>
              <a:buFont typeface="Wingdings" pitchFamily="2" charset="2"/>
              <a:buNone/>
              <a:defRPr/>
            </a:pPr>
            <a:r>
              <a:rPr lang="bg-BG" sz="2600" dirty="0" smtClean="0">
                <a:latin typeface="Times New Roman" pitchFamily="18" charset="0"/>
              </a:rPr>
              <a:t>2. Non-equilibrium processes can be regulated.</a:t>
            </a:r>
          </a:p>
          <a:p>
            <a:pPr eaLnBrk="1" hangingPunct="1">
              <a:lnSpc>
                <a:spcPct val="80000"/>
              </a:lnSpc>
              <a:spcBef>
                <a:spcPts val="1800"/>
              </a:spcBef>
              <a:buFont typeface="Wingdings" pitchFamily="2" charset="2"/>
              <a:buNone/>
              <a:defRPr/>
            </a:pPr>
            <a:r>
              <a:rPr lang="bg-BG" sz="2600" dirty="0" smtClean="0">
                <a:latin typeface="Times New Roman" pitchFamily="18" charset="0"/>
              </a:rPr>
              <a:t>3. In non-equilibrium thermodynamics, the steady state may be considered to be </a:t>
            </a:r>
            <a:r>
              <a:rPr lang="bg-BG" sz="2600" dirty="0" smtClean="0">
                <a:solidFill>
                  <a:srgbClr val="FFFF00"/>
                </a:solidFill>
                <a:latin typeface="Times New Roman" pitchFamily="18" charset="0"/>
              </a:rPr>
              <a:t>an </a:t>
            </a:r>
            <a:r>
              <a:rPr lang="bg-BG" sz="2600" u="sng" dirty="0" smtClean="0">
                <a:solidFill>
                  <a:srgbClr val="FFFF00"/>
                </a:solidFill>
                <a:latin typeface="Times New Roman" pitchFamily="18" charset="0"/>
              </a:rPr>
              <a:t>ordered state of an open system</a:t>
            </a:r>
            <a:r>
              <a:rPr lang="bg-BG" sz="2600" dirty="0" smtClean="0">
                <a:latin typeface="Times New Roman" pitchFamily="18" charset="0"/>
              </a:rPr>
              <a:t>. </a:t>
            </a:r>
            <a:endParaRPr lang="en-US" sz="2600" dirty="0" smtClean="0">
              <a:latin typeface="Times New Roman" pitchFamily="18" charset="0"/>
            </a:endParaRPr>
          </a:p>
          <a:p>
            <a:pPr eaLnBrk="1" hangingPunct="1">
              <a:lnSpc>
                <a:spcPct val="80000"/>
              </a:lnSpc>
              <a:buFont typeface="Wingdings" pitchFamily="2" charset="2"/>
              <a:buNone/>
              <a:defRPr/>
            </a:pPr>
            <a:endParaRPr lang="en-US" sz="800" dirty="0">
              <a:latin typeface="Times New Roman" pitchFamily="18" charset="0"/>
            </a:endParaRPr>
          </a:p>
          <a:p>
            <a:pPr indent="20638" eaLnBrk="1" hangingPunct="1">
              <a:buFont typeface="Wingdings" pitchFamily="2" charset="2"/>
              <a:buNone/>
              <a:defRPr/>
            </a:pPr>
            <a:r>
              <a:rPr lang="bg-BG" sz="2600" dirty="0" smtClean="0">
                <a:latin typeface="Times New Roman" pitchFamily="18" charset="0"/>
              </a:rPr>
              <a:t>The state in which the rate of entropy production is minimal, the </a:t>
            </a:r>
            <a:r>
              <a:rPr lang="bg-BG" sz="2600" dirty="0" smtClean="0">
                <a:solidFill>
                  <a:srgbClr val="FFFF00"/>
                </a:solidFill>
                <a:latin typeface="Times New Roman" pitchFamily="18" charset="0"/>
              </a:rPr>
              <a:t>system is operating with maximum efficiency </a:t>
            </a:r>
            <a:r>
              <a:rPr lang="bg-BG" sz="2600" dirty="0" smtClean="0">
                <a:latin typeface="Times New Roman" pitchFamily="18" charset="0"/>
              </a:rPr>
              <a:t>under the prevailing conditions. Life is a constant struggle against the tendency to produce entropy. The synthesis of large and information rich macromolecules, the formation of structural cells, the development of organization, all these are antientropic doom imposed on all natural phenomena. Under the 2</a:t>
            </a:r>
            <a:r>
              <a:rPr lang="bg-BG" sz="2600" baseline="30000" dirty="0" smtClean="0">
                <a:latin typeface="Times New Roman" pitchFamily="18" charset="0"/>
              </a:rPr>
              <a:t>nd</a:t>
            </a:r>
            <a:r>
              <a:rPr lang="bg-BG" sz="2600" dirty="0" smtClean="0">
                <a:latin typeface="Times New Roman" pitchFamily="18" charset="0"/>
              </a:rPr>
              <a:t> law of thermodynamics, living organisms choose the least evil</a:t>
            </a:r>
            <a:r>
              <a:rPr lang="en-US" sz="2600" dirty="0" smtClean="0">
                <a:latin typeface="Times New Roman" pitchFamily="18" charset="0"/>
              </a:rPr>
              <a:t> - </a:t>
            </a:r>
            <a:r>
              <a:rPr lang="bg-BG" sz="2600" dirty="0" smtClean="0">
                <a:latin typeface="Times New Roman" pitchFamily="18" charset="0"/>
              </a:rPr>
              <a:t> </a:t>
            </a:r>
            <a:r>
              <a:rPr lang="bg-BG" sz="2600" dirty="0" smtClean="0">
                <a:solidFill>
                  <a:srgbClr val="FFFF00"/>
                </a:solidFill>
                <a:latin typeface="Times New Roman" pitchFamily="18" charset="0"/>
              </a:rPr>
              <a:t>they produce entropy at a minimum rate by maintaining a steady state.</a:t>
            </a:r>
          </a:p>
        </p:txBody>
      </p:sp>
    </p:spTree>
  </p:cSld>
  <p:clrMapOvr>
    <a:masterClrMapping/>
  </p:clrMapOvr>
  <p:transition spd="slow">
    <p:circl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Rectangle 3"/>
          <p:cNvSpPr>
            <a:spLocks noGrp="1" noChangeArrowheads="1"/>
          </p:cNvSpPr>
          <p:nvPr>
            <p:ph type="body" idx="1"/>
          </p:nvPr>
        </p:nvSpPr>
        <p:spPr>
          <a:xfrm>
            <a:off x="457200" y="549275"/>
            <a:ext cx="8229600" cy="5975350"/>
          </a:xfrm>
        </p:spPr>
        <p:txBody>
          <a:bodyPr/>
          <a:lstStyle/>
          <a:p>
            <a:pPr eaLnBrk="1" hangingPunct="1">
              <a:spcAft>
                <a:spcPts val="1200"/>
              </a:spcAft>
              <a:buFont typeface="Wingdings" pitchFamily="2" charset="2"/>
              <a:buNone/>
              <a:defRPr/>
            </a:pPr>
            <a:r>
              <a:rPr lang="bg-BG" sz="3600" dirty="0" smtClean="0"/>
              <a:t>Steady state:</a:t>
            </a:r>
          </a:p>
          <a:p>
            <a:pPr eaLnBrk="1" hangingPunct="1">
              <a:buFont typeface="Wingdings" pitchFamily="2" charset="2"/>
              <a:buNone/>
              <a:defRPr/>
            </a:pPr>
            <a:r>
              <a:rPr lang="bg-BG" sz="3600" dirty="0" smtClean="0"/>
              <a:t>1. </a:t>
            </a:r>
            <a:r>
              <a:rPr lang="bg-BG" sz="3600" dirty="0" smtClean="0">
                <a:solidFill>
                  <a:srgbClr val="FFFF00"/>
                </a:solidFill>
              </a:rPr>
              <a:t>Constant flow of matter and release of waste products of metabolism.</a:t>
            </a:r>
          </a:p>
          <a:p>
            <a:pPr eaLnBrk="1" hangingPunct="1">
              <a:spcBef>
                <a:spcPts val="1800"/>
              </a:spcBef>
              <a:buFont typeface="Wingdings" pitchFamily="2" charset="2"/>
              <a:buNone/>
              <a:defRPr/>
            </a:pPr>
            <a:r>
              <a:rPr lang="bg-BG" sz="3600" dirty="0" smtClean="0"/>
              <a:t>2. </a:t>
            </a:r>
            <a:r>
              <a:rPr lang="bg-BG" sz="3600" dirty="0" smtClean="0">
                <a:solidFill>
                  <a:srgbClr val="92D050"/>
                </a:solidFill>
              </a:rPr>
              <a:t>Constant loss of free energy, which maintains the constant concentration of substances in the system.</a:t>
            </a:r>
          </a:p>
          <a:p>
            <a:pPr eaLnBrk="1" hangingPunct="1">
              <a:spcBef>
                <a:spcPts val="1800"/>
              </a:spcBef>
              <a:buFont typeface="Wingdings" pitchFamily="2" charset="2"/>
              <a:buNone/>
              <a:defRPr/>
            </a:pPr>
            <a:r>
              <a:rPr lang="bg-BG" sz="3600" dirty="0" smtClean="0"/>
              <a:t>3. </a:t>
            </a:r>
            <a:r>
              <a:rPr lang="en-US" sz="3600" dirty="0">
                <a:solidFill>
                  <a:srgbClr val="FF00FF"/>
                </a:solidFill>
              </a:rPr>
              <a:t>C</a:t>
            </a:r>
            <a:r>
              <a:rPr lang="bg-BG" sz="3600" dirty="0" smtClean="0">
                <a:solidFill>
                  <a:srgbClr val="FF00FF"/>
                </a:solidFill>
              </a:rPr>
              <a:t>onstant values of thermodynamic parameters, including internal energy and entropy.</a:t>
            </a:r>
          </a:p>
          <a:p>
            <a:pPr eaLnBrk="1" hangingPunct="1">
              <a:buFont typeface="Wingdings" pitchFamily="2" charset="2"/>
              <a:buNone/>
              <a:defRPr/>
            </a:pPr>
            <a:endParaRPr lang="bg-BG" dirty="0" smtClean="0"/>
          </a:p>
        </p:txBody>
      </p:sp>
    </p:spTree>
  </p:cSld>
  <p:clrMapOvr>
    <a:masterClrMapping/>
  </p:clrMapOvr>
  <p:transition spd="slow">
    <p:circl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p:cNvSpPr>
            <a:spLocks noChangeArrowheads="1"/>
          </p:cNvSpPr>
          <p:nvPr/>
        </p:nvSpPr>
        <p:spPr bwMode="auto">
          <a:xfrm>
            <a:off x="733425" y="2620963"/>
            <a:ext cx="310515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0"/>
              </a:spcBef>
              <a:buClrTx/>
              <a:buSzTx/>
              <a:buFontTx/>
              <a:buNone/>
            </a:pPr>
            <a:endParaRPr lang="bg-BG" altLang="bg-BG" sz="1800"/>
          </a:p>
        </p:txBody>
      </p:sp>
      <p:graphicFrame>
        <p:nvGraphicFramePr>
          <p:cNvPr id="27651" name="Object 4"/>
          <p:cNvGraphicFramePr>
            <a:graphicFrameLocks noChangeAspect="1"/>
          </p:cNvGraphicFramePr>
          <p:nvPr/>
        </p:nvGraphicFramePr>
        <p:xfrm>
          <a:off x="733425" y="2620963"/>
          <a:ext cx="457200" cy="228600"/>
        </p:xfrm>
        <a:graphic>
          <a:graphicData uri="http://schemas.openxmlformats.org/presentationml/2006/ole">
            <mc:AlternateContent xmlns:mc="http://schemas.openxmlformats.org/markup-compatibility/2006">
              <mc:Choice xmlns:v="urn:schemas-microsoft-com:vml" Requires="v">
                <p:oleObj spid="_x0000_s27673" name="Equation" r:id="rId3" imgW="457200" imgH="228600" progId="Equation.3">
                  <p:embed/>
                </p:oleObj>
              </mc:Choice>
              <mc:Fallback>
                <p:oleObj name="Equation" r:id="rId3" imgW="457200" imgH="228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3425" y="2620963"/>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7049" name="Group 73"/>
          <p:cNvGraphicFramePr>
            <a:graphicFrameLocks noGrp="1"/>
          </p:cNvGraphicFramePr>
          <p:nvPr/>
        </p:nvGraphicFramePr>
        <p:xfrm>
          <a:off x="179388" y="765175"/>
          <a:ext cx="8820150" cy="5976938"/>
        </p:xfrm>
        <a:graphic>
          <a:graphicData uri="http://schemas.openxmlformats.org/drawingml/2006/table">
            <a:tbl>
              <a:tblPr/>
              <a:tblGrid>
                <a:gridCol w="5327650"/>
                <a:gridCol w="3492500"/>
              </a:tblGrid>
              <a:tr h="1016000">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FF"/>
                          </a:solidFill>
                          <a:effectLst/>
                          <a:latin typeface="Times New Roman" pitchFamily="18" charset="0"/>
                          <a:ea typeface="Arial Unicode MS" pitchFamily="34" charset="-128"/>
                          <a:cs typeface="Times New Roman" pitchFamily="18" charset="0"/>
                        </a:rPr>
                        <a:t>Thermodynamic equilibrium</a:t>
                      </a:r>
                      <a:endParaRPr kumimoji="0" lang="en-US" sz="2800" b="0" i="0" u="none" strike="noStrike" cap="none" normalizeH="0" baseline="0" dirty="0" smtClean="0">
                        <a:ln>
                          <a:noFill/>
                        </a:ln>
                        <a:solidFill>
                          <a:srgbClr val="FF00FF"/>
                        </a:solidFill>
                        <a:effectLst/>
                        <a:latin typeface="Times New Roman" pitchFamily="18" charset="0"/>
                        <a:ea typeface="Arial Unicode MS" pitchFamily="34"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00FF"/>
                          </a:solidFill>
                          <a:effectLst/>
                          <a:latin typeface="Times New Roman" pitchFamily="18" charset="0"/>
                          <a:ea typeface="Arial Unicode MS" pitchFamily="34" charset="-128"/>
                          <a:cs typeface="Times New Roman" pitchFamily="18" charset="0"/>
                        </a:rPr>
                        <a:t>Steady state</a:t>
                      </a:r>
                      <a:endParaRPr kumimoji="0" lang="en-US" sz="2800" b="0" i="0" u="none" strike="noStrike" cap="none" normalizeH="0" baseline="0" smtClean="0">
                        <a:ln>
                          <a:noFill/>
                        </a:ln>
                        <a:solidFill>
                          <a:srgbClr val="FF00FF"/>
                        </a:solidFill>
                        <a:effectLst/>
                        <a:latin typeface="Times New Roman" pitchFamily="18" charset="0"/>
                        <a:ea typeface="Arial Unicode MS" pitchFamily="34"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6000">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ea typeface="Arial Unicode MS" pitchFamily="34" charset="-128"/>
                          <a:cs typeface="Times New Roman" pitchFamily="18" charset="0"/>
                        </a:rPr>
                        <a:t>1. S=const, dS=0, S=S</a:t>
                      </a:r>
                      <a:r>
                        <a:rPr kumimoji="0" lang="en-US" sz="2800" b="0" i="0" u="none" strike="noStrike" cap="none" normalizeH="0" baseline="-30000" smtClean="0">
                          <a:ln>
                            <a:noFill/>
                          </a:ln>
                          <a:solidFill>
                            <a:schemeClr val="tx1"/>
                          </a:solidFill>
                          <a:effectLst/>
                          <a:latin typeface="Times New Roman" pitchFamily="18" charset="0"/>
                          <a:ea typeface="Arial Unicode MS" pitchFamily="34" charset="-128"/>
                          <a:cs typeface="Times New Roman" pitchFamily="18" charset="0"/>
                        </a:rPr>
                        <a:t>max</a:t>
                      </a:r>
                      <a:endParaRPr kumimoji="0" lang="en-US" sz="2800" b="0" i="0" u="none" strike="noStrike" cap="none" normalizeH="0" baseline="0" smtClean="0">
                        <a:ln>
                          <a:noFill/>
                        </a:ln>
                        <a:solidFill>
                          <a:schemeClr val="tx1"/>
                        </a:solidFill>
                        <a:effectLst/>
                        <a:latin typeface="Times New Roman" pitchFamily="18" charset="0"/>
                        <a:ea typeface="Arial Unicode MS" pitchFamily="34"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ea typeface="Arial Unicode MS" pitchFamily="34" charset="-128"/>
                          <a:cs typeface="Times New Roman" pitchFamily="18" charset="0"/>
                        </a:rPr>
                        <a:t>dS=0, S&lt;S</a:t>
                      </a:r>
                      <a:r>
                        <a:rPr kumimoji="0" lang="en-US" sz="2800" b="0" i="0" u="none" strike="noStrike" cap="none" normalizeH="0" baseline="-30000" smtClean="0">
                          <a:ln>
                            <a:noFill/>
                          </a:ln>
                          <a:solidFill>
                            <a:schemeClr val="tx1"/>
                          </a:solidFill>
                          <a:effectLst/>
                          <a:latin typeface="Times New Roman" pitchFamily="18" charset="0"/>
                          <a:ea typeface="Arial Unicode MS" pitchFamily="34" charset="-128"/>
                          <a:cs typeface="Times New Roman" pitchFamily="18" charset="0"/>
                        </a:rPr>
                        <a:t>max</a:t>
                      </a:r>
                      <a:endParaRPr kumimoji="0" lang="en-US" sz="2800" b="0" i="0" u="none" strike="noStrike" cap="none" normalizeH="0" baseline="0" smtClean="0">
                        <a:ln>
                          <a:noFill/>
                        </a:ln>
                        <a:solidFill>
                          <a:schemeClr val="tx1"/>
                        </a:solidFill>
                        <a:effectLst/>
                        <a:latin typeface="Times New Roman" pitchFamily="18" charset="0"/>
                        <a:ea typeface="Arial Unicode MS" pitchFamily="34"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4413">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ea typeface="Arial Unicode MS" pitchFamily="34" charset="-128"/>
                          <a:cs typeface="Times New Roman" pitchFamily="18" charset="0"/>
                        </a:rPr>
                        <a:t>2. dG=0, G=G</a:t>
                      </a:r>
                      <a:r>
                        <a:rPr kumimoji="0" lang="en-US" sz="2800" b="0" i="0" u="none" strike="noStrike" cap="none" normalizeH="0" baseline="-30000" smtClean="0">
                          <a:ln>
                            <a:noFill/>
                          </a:ln>
                          <a:solidFill>
                            <a:schemeClr val="tx1"/>
                          </a:solidFill>
                          <a:effectLst/>
                          <a:latin typeface="Times New Roman" pitchFamily="18" charset="0"/>
                          <a:ea typeface="Arial Unicode MS" pitchFamily="34" charset="-128"/>
                          <a:cs typeface="Times New Roman" pitchFamily="18" charset="0"/>
                        </a:rPr>
                        <a:t>min</a:t>
                      </a:r>
                      <a:endParaRPr kumimoji="0" lang="en-US" sz="2800" b="0" i="0" u="none" strike="noStrike" cap="none" normalizeH="0" baseline="0" smtClean="0">
                        <a:ln>
                          <a:noFill/>
                        </a:ln>
                        <a:solidFill>
                          <a:schemeClr val="tx1"/>
                        </a:solidFill>
                        <a:effectLst/>
                        <a:latin typeface="Times New Roman" pitchFamily="18" charset="0"/>
                        <a:ea typeface="Arial Unicode MS" pitchFamily="34"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ea typeface="Arial Unicode MS" pitchFamily="34" charset="-128"/>
                          <a:cs typeface="Times New Roman" pitchFamily="18" charset="0"/>
                        </a:rPr>
                        <a:t>dG=0, G&gt; G</a:t>
                      </a:r>
                      <a:r>
                        <a:rPr kumimoji="0" lang="en-US" sz="2800" b="0" i="0" u="none" strike="noStrike" cap="none" normalizeH="0" baseline="-30000" smtClean="0">
                          <a:ln>
                            <a:noFill/>
                          </a:ln>
                          <a:solidFill>
                            <a:schemeClr val="tx1"/>
                          </a:solidFill>
                          <a:effectLst/>
                          <a:latin typeface="Times New Roman" pitchFamily="18" charset="0"/>
                          <a:ea typeface="Arial Unicode MS" pitchFamily="34" charset="-128"/>
                          <a:cs typeface="Times New Roman" pitchFamily="18" charset="0"/>
                        </a:rPr>
                        <a:t>min</a:t>
                      </a:r>
                      <a:endParaRPr kumimoji="0" lang="en-US" sz="2800" b="0" i="0" u="none" strike="noStrike" cap="none" normalizeH="0" baseline="0" smtClean="0">
                        <a:ln>
                          <a:noFill/>
                        </a:ln>
                        <a:solidFill>
                          <a:schemeClr val="tx1"/>
                        </a:solidFill>
                        <a:effectLst/>
                        <a:latin typeface="Times New Roman" pitchFamily="18" charset="0"/>
                        <a:ea typeface="Arial Unicode MS" pitchFamily="34"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6000">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ea typeface="Arial Unicode MS" pitchFamily="34" charset="-128"/>
                          <a:cs typeface="Times New Roman" pitchFamily="18" charset="0"/>
                        </a:rPr>
                        <a:t>3. J</a:t>
                      </a:r>
                      <a:r>
                        <a:rPr kumimoji="0" lang="en-US" sz="2800" b="0" i="0" u="none" strike="noStrike" cap="none" normalizeH="0" baseline="-30000" smtClean="0">
                          <a:ln>
                            <a:noFill/>
                          </a:ln>
                          <a:solidFill>
                            <a:schemeClr val="tx1"/>
                          </a:solidFill>
                          <a:effectLst/>
                          <a:latin typeface="Times New Roman" pitchFamily="18" charset="0"/>
                          <a:ea typeface="Arial Unicode MS" pitchFamily="34" charset="-128"/>
                          <a:cs typeface="Times New Roman" pitchFamily="18" charset="0"/>
                        </a:rPr>
                        <a:t>i</a:t>
                      </a:r>
                      <a:r>
                        <a:rPr kumimoji="0" lang="en-US" sz="2800" b="0" i="0" u="none" strike="noStrike" cap="none" normalizeH="0" baseline="0" smtClean="0">
                          <a:ln>
                            <a:noFill/>
                          </a:ln>
                          <a:solidFill>
                            <a:schemeClr val="tx1"/>
                          </a:solidFill>
                          <a:effectLst/>
                          <a:latin typeface="Times New Roman" pitchFamily="18" charset="0"/>
                          <a:ea typeface="Arial Unicode MS" pitchFamily="34" charset="-128"/>
                          <a:cs typeface="Times New Roman" pitchFamily="18" charset="0"/>
                        </a:rPr>
                        <a:t>=0 no thermodynamic flows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err="1" smtClean="0">
                          <a:ln>
                            <a:noFill/>
                          </a:ln>
                          <a:solidFill>
                            <a:schemeClr val="tx1"/>
                          </a:solidFill>
                          <a:effectLst/>
                          <a:latin typeface="Times New Roman" pitchFamily="18" charset="0"/>
                          <a:ea typeface="Arial Unicode MS" pitchFamily="34" charset="-128"/>
                          <a:cs typeface="Times New Roman" pitchFamily="18" charset="0"/>
                        </a:rPr>
                        <a:t>J</a:t>
                      </a:r>
                      <a:r>
                        <a:rPr kumimoji="0" lang="en-US" sz="2800" b="0" i="0" u="none" strike="noStrike" cap="none" normalizeH="0" baseline="-30000" dirty="0" err="1" smtClean="0">
                          <a:ln>
                            <a:noFill/>
                          </a:ln>
                          <a:solidFill>
                            <a:schemeClr val="tx1"/>
                          </a:solidFill>
                          <a:effectLst/>
                          <a:latin typeface="Times New Roman" pitchFamily="18" charset="0"/>
                          <a:ea typeface="Arial Unicode MS" pitchFamily="34" charset="-128"/>
                          <a:cs typeface="Times New Roman" pitchFamily="18" charset="0"/>
                        </a:rPr>
                        <a:t>i</a:t>
                      </a:r>
                      <a:r>
                        <a:rPr kumimoji="0" lang="en-US" sz="2800" b="0" i="0" u="none" strike="noStrike" cap="none" normalizeH="0" baseline="-30000" dirty="0" smtClean="0">
                          <a:ln>
                            <a:noFill/>
                          </a:ln>
                          <a:solidFill>
                            <a:schemeClr val="tx1"/>
                          </a:solidFill>
                          <a:effectLst/>
                          <a:latin typeface="Times New Roman" pitchFamily="18" charset="0"/>
                          <a:ea typeface="Arial Unicode MS" pitchFamily="34" charset="-128"/>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Arial Unicode MS" pitchFamily="34" charset="-128"/>
                          <a:cs typeface="Times New Roman" pitchFamily="18" charset="0"/>
                        </a:rPr>
                        <a:t>≠0 but their sum is 0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14525">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Arial Unicode MS" pitchFamily="34" charset="-128"/>
                          <a:cs typeface="Times New Roman" pitchFamily="18" charset="0"/>
                        </a:rPr>
                        <a:t>4. X</a:t>
                      </a:r>
                      <a:r>
                        <a:rPr kumimoji="0" lang="en-US" sz="2800" b="0" i="0" u="none" strike="noStrike" cap="none" normalizeH="0" baseline="-30000" dirty="0" smtClean="0">
                          <a:ln>
                            <a:noFill/>
                          </a:ln>
                          <a:solidFill>
                            <a:schemeClr val="tx1"/>
                          </a:solidFill>
                          <a:effectLst/>
                          <a:latin typeface="Times New Roman" pitchFamily="18" charset="0"/>
                          <a:ea typeface="Arial Unicode MS" pitchFamily="34" charset="-128"/>
                          <a:cs typeface="Times New Roman" pitchFamily="18" charset="0"/>
                        </a:rPr>
                        <a:t>i</a:t>
                      </a:r>
                      <a:r>
                        <a:rPr kumimoji="0" lang="en-US" sz="2800" b="0" i="0" u="none" strike="noStrike" cap="none" normalizeH="0" baseline="0" dirty="0" smtClean="0">
                          <a:ln>
                            <a:noFill/>
                          </a:ln>
                          <a:solidFill>
                            <a:schemeClr val="tx1"/>
                          </a:solidFill>
                          <a:effectLst/>
                          <a:latin typeface="Times New Roman" pitchFamily="18" charset="0"/>
                          <a:ea typeface="Arial Unicode MS" pitchFamily="34" charset="-128"/>
                          <a:cs typeface="Times New Roman" pitchFamily="18" charset="0"/>
                        </a:rPr>
                        <a:t>=0 no thermodynamic forces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dirty="0" smtClean="0">
                          <a:ln>
                            <a:noFill/>
                          </a:ln>
                          <a:solidFill>
                            <a:schemeClr val="tx1"/>
                          </a:solidFill>
                          <a:effectLst/>
                          <a:latin typeface="Arial" charset="0"/>
                        </a:rPr>
                        <a:t>X</a:t>
                      </a:r>
                      <a:r>
                        <a:rPr kumimoji="0" lang="en-US" sz="2800" b="0" i="0" u="none" strike="noStrike" cap="none" normalizeH="0" baseline="-25000" dirty="0" smtClean="0">
                          <a:ln>
                            <a:noFill/>
                          </a:ln>
                          <a:solidFill>
                            <a:schemeClr val="tx1"/>
                          </a:solidFill>
                          <a:effectLst/>
                          <a:latin typeface="Arial" charset="0"/>
                        </a:rPr>
                        <a:t>i</a:t>
                      </a:r>
                      <a:r>
                        <a:rPr kumimoji="0" lang="en-US" sz="2800" b="0" i="0" u="none" strike="noStrike" cap="none" normalizeH="0" baseline="0" dirty="0" smtClean="0">
                          <a:ln>
                            <a:noFill/>
                          </a:ln>
                          <a:solidFill>
                            <a:schemeClr val="tx1"/>
                          </a:solidFill>
                          <a:effectLst/>
                          <a:latin typeface="Arial" charset="0"/>
                        </a:rPr>
                        <a:t> </a:t>
                      </a:r>
                      <a:r>
                        <a:rPr kumimoji="0" lang="en-US" sz="2800" b="0" i="0" u="none" strike="noStrike" cap="none" normalizeH="0" baseline="0" dirty="0" smtClean="0">
                          <a:ln>
                            <a:noFill/>
                          </a:ln>
                          <a:solidFill>
                            <a:schemeClr val="tx1"/>
                          </a:solidFill>
                          <a:effectLst/>
                          <a:latin typeface="Times New Roman" pitchFamily="18" charset="0"/>
                          <a:ea typeface="Arial Unicode MS" pitchFamily="34" charset="-128"/>
                          <a:cs typeface="Times New Roman" pitchFamily="18" charset="0"/>
                        </a:rPr>
                        <a:t>≠0</a:t>
                      </a:r>
                      <a:endParaRPr kumimoji="0" lang="bg-BG" sz="2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body" idx="1"/>
          </p:nvPr>
        </p:nvSpPr>
        <p:spPr>
          <a:xfrm>
            <a:off x="323850" y="432568"/>
            <a:ext cx="8712200" cy="7100888"/>
          </a:xfrm>
        </p:spPr>
        <p:txBody>
          <a:bodyPr/>
          <a:lstStyle/>
          <a:p>
            <a:pPr algn="ctr" eaLnBrk="1" hangingPunct="1">
              <a:buFont typeface="Wingdings" pitchFamily="2" charset="2"/>
              <a:buNone/>
              <a:defRPr/>
            </a:pPr>
            <a:r>
              <a:rPr lang="en-US" sz="2800" b="1" dirty="0" smtClean="0">
                <a:latin typeface="Times New Roman" pitchFamily="18" charset="0"/>
              </a:rPr>
              <a:t>Dissipative </a:t>
            </a:r>
            <a:r>
              <a:rPr lang="en-US" sz="2800" b="1" dirty="0" smtClean="0">
                <a:latin typeface="Times New Roman" pitchFamily="18" charset="0"/>
              </a:rPr>
              <a:t>function.</a:t>
            </a:r>
            <a:r>
              <a:rPr lang="bg-BG" dirty="0" smtClean="0"/>
              <a:t> </a:t>
            </a:r>
            <a:r>
              <a:rPr lang="bg-BG" sz="2800" b="1" dirty="0" smtClean="0">
                <a:latin typeface="Times New Roman" pitchFamily="18" charset="0"/>
              </a:rPr>
              <a:t>Entropy and Stability</a:t>
            </a:r>
            <a:endParaRPr lang="bg-BG" sz="2800" dirty="0" smtClean="0">
              <a:latin typeface="Times New Roman" pitchFamily="18" charset="0"/>
            </a:endParaRPr>
          </a:p>
          <a:p>
            <a:pPr eaLnBrk="1" hangingPunct="1">
              <a:spcBef>
                <a:spcPts val="3000"/>
              </a:spcBef>
              <a:buFont typeface="Wingdings" pitchFamily="2" charset="2"/>
              <a:buNone/>
              <a:defRPr/>
            </a:pPr>
            <a:r>
              <a:rPr lang="bg-BG" sz="2800" dirty="0" smtClean="0">
                <a:latin typeface="Times New Roman" pitchFamily="18" charset="0"/>
              </a:rPr>
              <a:t>The second principle of thermodynamics states that an </a:t>
            </a:r>
            <a:r>
              <a:rPr lang="bg-BG" sz="2800" u="sng" dirty="0" smtClean="0">
                <a:latin typeface="Times New Roman" pitchFamily="18" charset="0"/>
              </a:rPr>
              <a:t>isolated system</a:t>
            </a:r>
            <a:r>
              <a:rPr lang="bg-BG" sz="2800" dirty="0" smtClean="0">
                <a:latin typeface="Times New Roman" pitchFamily="18" charset="0"/>
              </a:rPr>
              <a:t> moves spontaneously towards  </a:t>
            </a:r>
            <a:r>
              <a:rPr lang="bg-BG" sz="2800" u="sng" dirty="0" smtClean="0">
                <a:latin typeface="Times New Roman" pitchFamily="18" charset="0"/>
              </a:rPr>
              <a:t>maximum entropy</a:t>
            </a:r>
            <a:r>
              <a:rPr lang="bg-BG" sz="2800" dirty="0" smtClean="0">
                <a:latin typeface="Times New Roman" pitchFamily="18" charset="0"/>
              </a:rPr>
              <a:t>. When this state is achieved, then </a:t>
            </a:r>
            <a:r>
              <a:rPr lang="en-US" sz="2800" dirty="0" smtClean="0">
                <a:latin typeface="Times New Roman" pitchFamily="18" charset="0"/>
              </a:rPr>
              <a:t>the system </a:t>
            </a:r>
            <a:r>
              <a:rPr lang="bg-BG" sz="2800" dirty="0" smtClean="0">
                <a:latin typeface="Times New Roman" pitchFamily="18" charset="0"/>
              </a:rPr>
              <a:t>is in thermodynamic equilibrium. </a:t>
            </a:r>
            <a:endParaRPr lang="en-US" sz="2800" dirty="0" smtClean="0">
              <a:latin typeface="Times New Roman" pitchFamily="18" charset="0"/>
            </a:endParaRPr>
          </a:p>
          <a:p>
            <a:pPr eaLnBrk="1" hangingPunct="1">
              <a:spcBef>
                <a:spcPts val="2400"/>
              </a:spcBef>
              <a:buFont typeface="Wingdings" pitchFamily="2" charset="2"/>
              <a:buNone/>
              <a:defRPr/>
            </a:pPr>
            <a:r>
              <a:rPr lang="bg-BG" sz="2800" dirty="0" smtClean="0">
                <a:latin typeface="Times New Roman" pitchFamily="18" charset="0"/>
              </a:rPr>
              <a:t>The </a:t>
            </a:r>
            <a:r>
              <a:rPr lang="bg-BG" sz="2800" i="1" dirty="0">
                <a:solidFill>
                  <a:srgbClr val="FFFF00"/>
                </a:solidFill>
                <a:latin typeface="Times New Roman" pitchFamily="18" charset="0"/>
              </a:rPr>
              <a:t>entropy production </a:t>
            </a:r>
            <a:r>
              <a:rPr lang="bg-BG" sz="2800" dirty="0" smtClean="0">
                <a:latin typeface="Times New Roman" pitchFamily="18" charset="0"/>
              </a:rPr>
              <a:t>is always positive, but can approach zero asymptotically. </a:t>
            </a:r>
            <a:endParaRPr lang="en-US" sz="2800" dirty="0" smtClean="0">
              <a:latin typeface="Times New Roman" pitchFamily="18" charset="0"/>
            </a:endParaRPr>
          </a:p>
          <a:p>
            <a:pPr eaLnBrk="1" hangingPunct="1">
              <a:spcBef>
                <a:spcPts val="2400"/>
              </a:spcBef>
              <a:buFont typeface="Wingdings" pitchFamily="2" charset="2"/>
              <a:buNone/>
              <a:defRPr/>
            </a:pPr>
            <a:r>
              <a:rPr lang="bg-BG" sz="2800" dirty="0" smtClean="0">
                <a:solidFill>
                  <a:srgbClr val="FFFF00"/>
                </a:solidFill>
                <a:latin typeface="Times New Roman" pitchFamily="18" charset="0"/>
              </a:rPr>
              <a:t>The condition </a:t>
            </a:r>
            <a:r>
              <a:rPr lang="bg-BG" sz="2800" i="1" dirty="0" smtClean="0">
                <a:solidFill>
                  <a:srgbClr val="FFFF00"/>
                </a:solidFill>
                <a:latin typeface="Times New Roman" pitchFamily="18" charset="0"/>
              </a:rPr>
              <a:t>σ </a:t>
            </a:r>
            <a:r>
              <a:rPr lang="bg-BG" sz="2800" dirty="0" smtClean="0">
                <a:solidFill>
                  <a:srgbClr val="FFFF00"/>
                </a:solidFill>
                <a:latin typeface="Times New Roman" pitchFamily="18" charset="0"/>
              </a:rPr>
              <a:t>= 0 mean</a:t>
            </a:r>
            <a:r>
              <a:rPr lang="en-US" sz="2800" dirty="0" smtClean="0">
                <a:solidFill>
                  <a:srgbClr val="FFFF00"/>
                </a:solidFill>
                <a:latin typeface="Times New Roman" pitchFamily="18" charset="0"/>
              </a:rPr>
              <a:t>s</a:t>
            </a:r>
            <a:r>
              <a:rPr lang="bg-BG" sz="2800" dirty="0" smtClean="0">
                <a:solidFill>
                  <a:srgbClr val="FFFF00"/>
                </a:solidFill>
                <a:latin typeface="Times New Roman" pitchFamily="18" charset="0"/>
              </a:rPr>
              <a:t> an idealized reversible process</a:t>
            </a:r>
            <a:r>
              <a:rPr lang="bg-BG" sz="2800" dirty="0">
                <a:solidFill>
                  <a:srgbClr val="FFFF00"/>
                </a:solidFill>
                <a:latin typeface="Times New Roman" pitchFamily="18" charset="0"/>
              </a:rPr>
              <a:t>.</a:t>
            </a:r>
            <a:r>
              <a:rPr lang="bg-BG" sz="2800" dirty="0" smtClean="0">
                <a:latin typeface="Times New Roman" pitchFamily="18" charset="0"/>
              </a:rPr>
              <a:t> Thermodynamic</a:t>
            </a:r>
            <a:r>
              <a:rPr lang="en-US" sz="2800" dirty="0" smtClean="0">
                <a:latin typeface="Times New Roman" pitchFamily="18" charset="0"/>
              </a:rPr>
              <a:t>all</a:t>
            </a:r>
            <a:r>
              <a:rPr lang="bg-BG" sz="2800" dirty="0" smtClean="0">
                <a:latin typeface="Times New Roman" pitchFamily="18" charset="0"/>
              </a:rPr>
              <a:t>y, a process is defined as being reversible if it can be repeated an arbitrary number of times without requiring the supply of additional energy. </a:t>
            </a:r>
          </a:p>
        </p:txBody>
      </p:sp>
      <p:sp>
        <p:nvSpPr>
          <p:cNvPr id="16387" name="Rectangle 1"/>
          <p:cNvSpPr>
            <a:spLocks noChangeArrowheads="1"/>
          </p:cNvSpPr>
          <p:nvPr/>
        </p:nvSpPr>
        <p:spPr bwMode="auto">
          <a:xfrm>
            <a:off x="1301750" y="504369"/>
            <a:ext cx="6769100" cy="504825"/>
          </a:xfrm>
          <a:prstGeom prst="rect">
            <a:avLst/>
          </a:prstGeom>
          <a:noFill/>
          <a:ln w="12700" algn="ctr">
            <a:solidFill>
              <a:srgbClr val="FFC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0"/>
              </a:spcBef>
              <a:buClrTx/>
              <a:buSzTx/>
              <a:buFontTx/>
              <a:buNone/>
            </a:pPr>
            <a:endParaRPr lang="bg-BG" altLang="bg-BG" sz="1800"/>
          </a:p>
        </p:txBody>
      </p:sp>
    </p:spTree>
  </p:cSld>
  <p:clrMapOvr>
    <a:masterClrMapping/>
  </p:clrMapOvr>
  <p:transition spd="slow">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ounded Rectangle 1"/>
          <p:cNvSpPr>
            <a:spLocks noChangeArrowheads="1"/>
          </p:cNvSpPr>
          <p:nvPr/>
        </p:nvSpPr>
        <p:spPr bwMode="auto">
          <a:xfrm>
            <a:off x="179388" y="4941888"/>
            <a:ext cx="8640762" cy="574675"/>
          </a:xfrm>
          <a:prstGeom prst="roundRect">
            <a:avLst>
              <a:gd name="adj" fmla="val 16667"/>
            </a:avLst>
          </a:prstGeom>
          <a:solidFill>
            <a:srgbClr val="FF00FF"/>
          </a:solidFill>
          <a:ln w="12700" algn="ctr">
            <a:solidFill>
              <a:schemeClr val="tx1"/>
            </a:solidFill>
            <a:round/>
            <a:headEnd/>
            <a:tailEnd/>
          </a:ln>
        </p:spPr>
        <p:txBody>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0"/>
              </a:spcBef>
              <a:buClrTx/>
              <a:buSzTx/>
              <a:buFontTx/>
              <a:buNone/>
            </a:pPr>
            <a:endParaRPr lang="bg-BG" altLang="bg-BG" sz="1800"/>
          </a:p>
        </p:txBody>
      </p:sp>
      <p:sp>
        <p:nvSpPr>
          <p:cNvPr id="162818" name="Rectangle 2"/>
          <p:cNvSpPr>
            <a:spLocks noGrp="1" noChangeArrowheads="1"/>
          </p:cNvSpPr>
          <p:nvPr>
            <p:ph type="body" idx="1"/>
          </p:nvPr>
        </p:nvSpPr>
        <p:spPr>
          <a:xfrm>
            <a:off x="0" y="0"/>
            <a:ext cx="8905875" cy="7100888"/>
          </a:xfrm>
        </p:spPr>
        <p:txBody>
          <a:bodyPr/>
          <a:lstStyle/>
          <a:p>
            <a:pPr algn="just" eaLnBrk="1" hangingPunct="1">
              <a:spcBef>
                <a:spcPts val="1800"/>
              </a:spcBef>
              <a:buFont typeface="Wingdings" pitchFamily="2" charset="2"/>
              <a:buNone/>
              <a:defRPr/>
            </a:pPr>
            <a:r>
              <a:rPr lang="en-US" sz="2800" dirty="0" smtClean="0">
                <a:latin typeface="Times New Roman" pitchFamily="18" charset="0"/>
              </a:rPr>
              <a:t>I</a:t>
            </a:r>
            <a:r>
              <a:rPr lang="bg-BG" sz="2800" dirty="0" smtClean="0">
                <a:latin typeface="Times New Roman" pitchFamily="18" charset="0"/>
              </a:rPr>
              <a:t>n contrast to a closed system, where as a result of energy transformations only an entropy increase is possible, </a:t>
            </a:r>
            <a:r>
              <a:rPr lang="bg-BG" sz="2800" dirty="0" smtClean="0">
                <a:solidFill>
                  <a:srgbClr val="FFFF00"/>
                </a:solidFill>
                <a:latin typeface="Times New Roman" pitchFamily="18" charset="0"/>
              </a:rPr>
              <a:t>in an open system an entropy decrease is even possible</a:t>
            </a:r>
            <a:r>
              <a:rPr lang="bg-BG" sz="2800" dirty="0" smtClean="0">
                <a:latin typeface="Times New Roman" pitchFamily="18" charset="0"/>
              </a:rPr>
              <a:t>. This can be done if substances are incorporated which have </a:t>
            </a:r>
            <a:r>
              <a:rPr lang="bg-BG" sz="2800" dirty="0" smtClean="0">
                <a:solidFill>
                  <a:srgbClr val="FF99FF"/>
                </a:solidFill>
                <a:latin typeface="Times New Roman" pitchFamily="18" charset="0"/>
              </a:rPr>
              <a:t>a low entropy content,</a:t>
            </a:r>
            <a:r>
              <a:rPr lang="bg-BG" sz="2800" dirty="0" smtClean="0">
                <a:latin typeface="Times New Roman" pitchFamily="18" charset="0"/>
              </a:rPr>
              <a:t> in exchange for </a:t>
            </a:r>
            <a:r>
              <a:rPr lang="bg-BG" sz="2800" dirty="0">
                <a:solidFill>
                  <a:srgbClr val="FF99FF"/>
                </a:solidFill>
                <a:latin typeface="Times New Roman" pitchFamily="18" charset="0"/>
              </a:rPr>
              <a:t>entropy-rich substances </a:t>
            </a:r>
            <a:r>
              <a:rPr lang="bg-BG" sz="2800" dirty="0" smtClean="0">
                <a:latin typeface="Times New Roman" pitchFamily="18" charset="0"/>
              </a:rPr>
              <a:t>which are being extruded. </a:t>
            </a:r>
            <a:endParaRPr lang="en-US" sz="2800" dirty="0" smtClean="0">
              <a:latin typeface="Times New Roman" pitchFamily="18" charset="0"/>
            </a:endParaRPr>
          </a:p>
          <a:p>
            <a:pPr algn="just" eaLnBrk="1" hangingPunct="1">
              <a:spcBef>
                <a:spcPts val="1800"/>
              </a:spcBef>
              <a:buFont typeface="Wingdings" pitchFamily="2" charset="2"/>
              <a:buNone/>
              <a:defRPr/>
            </a:pPr>
            <a:endParaRPr lang="en-US" sz="2800" dirty="0" smtClean="0">
              <a:latin typeface="Times New Roman" pitchFamily="18" charset="0"/>
            </a:endParaRPr>
          </a:p>
          <a:p>
            <a:pPr algn="just" eaLnBrk="1" hangingPunct="1">
              <a:spcBef>
                <a:spcPts val="1800"/>
              </a:spcBef>
              <a:buFont typeface="Wingdings" pitchFamily="2" charset="2"/>
              <a:buNone/>
              <a:defRPr/>
            </a:pPr>
            <a:r>
              <a:rPr lang="bg-BG" sz="2800" dirty="0" smtClean="0">
                <a:latin typeface="Times New Roman" pitchFamily="18" charset="0"/>
              </a:rPr>
              <a:t>To characterize this process, an entropy flux (</a:t>
            </a:r>
            <a:r>
              <a:rPr lang="en-US" sz="2800" dirty="0" smtClean="0">
                <a:latin typeface="Times New Roman" pitchFamily="18" charset="0"/>
              </a:rPr>
              <a:t>         </a:t>
            </a:r>
            <a:r>
              <a:rPr lang="bg-BG" sz="2800" dirty="0" smtClean="0">
                <a:latin typeface="Times New Roman" pitchFamily="18" charset="0"/>
              </a:rPr>
              <a:t>) is formulated which penetrates the whole system, </a:t>
            </a:r>
            <a:r>
              <a:rPr lang="en-US" sz="2800" dirty="0" smtClean="0">
                <a:latin typeface="Times New Roman" pitchFamily="18" charset="0"/>
              </a:rPr>
              <a:t>and, </a:t>
            </a:r>
            <a:r>
              <a:rPr lang="bg-BG" sz="2800" dirty="0" smtClean="0">
                <a:latin typeface="Times New Roman" pitchFamily="18" charset="0"/>
              </a:rPr>
              <a:t>the total entropy balance of the system can be written</a:t>
            </a:r>
            <a:r>
              <a:rPr lang="en-US" sz="2800" dirty="0" smtClean="0">
                <a:latin typeface="Times New Roman" pitchFamily="18" charset="0"/>
              </a:rPr>
              <a:t>. </a:t>
            </a:r>
          </a:p>
          <a:p>
            <a:pPr algn="ctr" eaLnBrk="1" hangingPunct="1">
              <a:spcBef>
                <a:spcPts val="1800"/>
              </a:spcBef>
              <a:buFont typeface="Wingdings" pitchFamily="2" charset="2"/>
              <a:buNone/>
              <a:defRPr/>
            </a:pPr>
            <a:r>
              <a:rPr lang="en-US" sz="2600" b="1" dirty="0">
                <a:effectLst/>
                <a:latin typeface="Times New Roman" pitchFamily="18" charset="0"/>
              </a:rPr>
              <a:t>T</a:t>
            </a:r>
            <a:r>
              <a:rPr lang="bg-BG" sz="2600" b="1" dirty="0" smtClean="0">
                <a:effectLst/>
                <a:latin typeface="Times New Roman" pitchFamily="18" charset="0"/>
              </a:rPr>
              <a:t>hermodynamically based classification of stationary states </a:t>
            </a:r>
            <a:endParaRPr lang="en-US" sz="2600" b="1" dirty="0" smtClean="0">
              <a:effectLst/>
              <a:latin typeface="Times New Roman" pitchFamily="18" charset="0"/>
            </a:endParaRPr>
          </a:p>
          <a:p>
            <a:pPr algn="just" eaLnBrk="1" hangingPunct="1">
              <a:spcBef>
                <a:spcPts val="1800"/>
              </a:spcBef>
              <a:buFont typeface="Wingdings" pitchFamily="2" charset="2"/>
              <a:buNone/>
              <a:defRPr/>
            </a:pPr>
            <a:r>
              <a:rPr lang="bg-BG" sz="2800" dirty="0" smtClean="0">
                <a:latin typeface="Times New Roman" pitchFamily="18" charset="0"/>
              </a:rPr>
              <a:t>We define a </a:t>
            </a:r>
            <a:r>
              <a:rPr lang="bg-BG" sz="2800" i="1" dirty="0" smtClean="0">
                <a:latin typeface="Times New Roman" pitchFamily="18" charset="0"/>
              </a:rPr>
              <a:t>stationary state </a:t>
            </a:r>
            <a:r>
              <a:rPr lang="bg-BG" sz="2800" dirty="0" smtClean="0">
                <a:latin typeface="Times New Roman" pitchFamily="18" charset="0"/>
              </a:rPr>
              <a:t>as a state in which </a:t>
            </a:r>
            <a:r>
              <a:rPr lang="bg-BG" sz="2800" dirty="0">
                <a:solidFill>
                  <a:srgbClr val="FFFF00"/>
                </a:solidFill>
                <a:latin typeface="Times New Roman" pitchFamily="18" charset="0"/>
              </a:rPr>
              <a:t>the structure and parameters are time independent</a:t>
            </a:r>
            <a:r>
              <a:rPr lang="bg-BG" sz="2800" dirty="0" smtClean="0">
                <a:solidFill>
                  <a:srgbClr val="FFFF00"/>
                </a:solidFill>
                <a:latin typeface="Times New Roman" pitchFamily="18" charset="0"/>
              </a:rPr>
              <a:t>. </a:t>
            </a:r>
          </a:p>
        </p:txBody>
      </p:sp>
      <p:sp>
        <p:nvSpPr>
          <p:cNvPr id="17412" name="Rectangle 5"/>
          <p:cNvSpPr>
            <a:spLocks noChangeArrowheads="1"/>
          </p:cNvSpPr>
          <p:nvPr/>
        </p:nvSpPr>
        <p:spPr bwMode="auto">
          <a:xfrm>
            <a:off x="7156450" y="2941638"/>
            <a:ext cx="1071563" cy="928687"/>
          </a:xfrm>
          <a:prstGeom prst="rect">
            <a:avLst/>
          </a:prstGeom>
          <a:solidFill>
            <a:schemeClr val="tx1"/>
          </a:solidFill>
          <a:ln w="12700" algn="ctr">
            <a:solidFill>
              <a:schemeClr val="tx1"/>
            </a:solidFill>
            <a:round/>
            <a:headEnd/>
            <a:tailEnd/>
          </a:ln>
        </p:spPr>
        <p:txBody>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0"/>
              </a:spcBef>
              <a:buClrTx/>
              <a:buSzTx/>
              <a:buFontTx/>
              <a:buNone/>
            </a:pPr>
            <a:endParaRPr lang="bg-BG" altLang="bg-BG" sz="1800"/>
          </a:p>
        </p:txBody>
      </p:sp>
      <p:graphicFrame>
        <p:nvGraphicFramePr>
          <p:cNvPr id="17413" name="Object 3"/>
          <p:cNvGraphicFramePr>
            <a:graphicFrameLocks noChangeAspect="1"/>
          </p:cNvGraphicFramePr>
          <p:nvPr/>
        </p:nvGraphicFramePr>
        <p:xfrm>
          <a:off x="7370763" y="2924175"/>
          <a:ext cx="642937" cy="946150"/>
        </p:xfrm>
        <a:graphic>
          <a:graphicData uri="http://schemas.openxmlformats.org/presentationml/2006/ole">
            <mc:AlternateContent xmlns:mc="http://schemas.openxmlformats.org/markup-compatibility/2006">
              <mc:Choice xmlns:v="urn:schemas-microsoft-com:vml" Requires="v">
                <p:oleObj spid="_x0000_s17415" name="Equation" r:id="rId3" imgW="279279" imgH="393529" progId="Equation.3">
                  <p:embed/>
                </p:oleObj>
              </mc:Choice>
              <mc:Fallback>
                <p:oleObj name="Equation" r:id="rId3" imgW="279279" imgH="393529"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70763" y="2924175"/>
                        <a:ext cx="642937" cy="946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body" idx="1"/>
          </p:nvPr>
        </p:nvSpPr>
        <p:spPr>
          <a:xfrm>
            <a:off x="395288" y="71438"/>
            <a:ext cx="8280400" cy="6742112"/>
          </a:xfrm>
        </p:spPr>
        <p:txBody>
          <a:bodyPr/>
          <a:lstStyle/>
          <a:p>
            <a:pPr marL="0" indent="363538" algn="just" eaLnBrk="1" hangingPunct="1">
              <a:lnSpc>
                <a:spcPts val="3500"/>
              </a:lnSpc>
              <a:spcBef>
                <a:spcPts val="1800"/>
              </a:spcBef>
              <a:buFont typeface="Wingdings" pitchFamily="2" charset="2"/>
              <a:buNone/>
              <a:defRPr/>
            </a:pPr>
            <a:r>
              <a:rPr lang="bg-BG" sz="2800" dirty="0" smtClean="0">
                <a:latin typeface="Times New Roman" pitchFamily="18" charset="0"/>
              </a:rPr>
              <a:t>The reasons leading to this quality can be quite different. The water level of a lake can be time independent </a:t>
            </a:r>
            <a:r>
              <a:rPr lang="en-US" sz="2800" dirty="0" smtClean="0">
                <a:latin typeface="Times New Roman" pitchFamily="18" charset="0"/>
              </a:rPr>
              <a:t>(</a:t>
            </a:r>
            <a:r>
              <a:rPr lang="bg-BG" sz="2800" dirty="0" smtClean="0">
                <a:latin typeface="Times New Roman" pitchFamily="18" charset="0"/>
              </a:rPr>
              <a:t>i.e. constant</a:t>
            </a:r>
            <a:r>
              <a:rPr lang="en-US" sz="2800" dirty="0" smtClean="0">
                <a:latin typeface="Times New Roman" pitchFamily="18" charset="0"/>
              </a:rPr>
              <a:t>)</a:t>
            </a:r>
            <a:r>
              <a:rPr lang="bg-BG" sz="2800" dirty="0" smtClean="0">
                <a:latin typeface="Times New Roman" pitchFamily="18" charset="0"/>
              </a:rPr>
              <a:t>, either because there is no inflow into the lake, and no outflow, or because inflow and outflow are equal to each other. </a:t>
            </a:r>
            <a:r>
              <a:rPr lang="bg-BG" sz="2800" dirty="0" smtClean="0">
                <a:solidFill>
                  <a:srgbClr val="FFFF00"/>
                </a:solidFill>
                <a:latin typeface="Times New Roman" pitchFamily="18" charset="0"/>
              </a:rPr>
              <a:t>These two kinds of stationary states can be distinguished by their entropy production.</a:t>
            </a:r>
            <a:r>
              <a:rPr lang="bg-BG" sz="2800" dirty="0" smtClean="0">
                <a:latin typeface="Times New Roman" pitchFamily="18" charset="0"/>
              </a:rPr>
              <a:t> In the first case </a:t>
            </a:r>
            <a:r>
              <a:rPr lang="bg-BG" sz="2800" dirty="0" smtClean="0">
                <a:solidFill>
                  <a:srgbClr val="FFC000"/>
                </a:solidFill>
                <a:effectLst/>
                <a:latin typeface="Times New Roman" pitchFamily="18" charset="0"/>
              </a:rPr>
              <a:t>no energy</a:t>
            </a:r>
            <a:r>
              <a:rPr lang="bg-BG" sz="2800" dirty="0" smtClean="0">
                <a:latin typeface="Times New Roman" pitchFamily="18" charset="0"/>
              </a:rPr>
              <a:t> is required</a:t>
            </a:r>
            <a:r>
              <a:rPr lang="en-US" sz="2800" dirty="0" smtClean="0">
                <a:latin typeface="Times New Roman" pitchFamily="18" charset="0"/>
              </a:rPr>
              <a:t> </a:t>
            </a:r>
            <a:r>
              <a:rPr lang="bg-BG" sz="2800" dirty="0" smtClean="0">
                <a:latin typeface="Times New Roman" pitchFamily="18" charset="0"/>
              </a:rPr>
              <a:t>to maintain this state, therefore there</a:t>
            </a:r>
            <a:r>
              <a:rPr lang="bg-BG" sz="2800" dirty="0">
                <a:latin typeface="Times New Roman" pitchFamily="18" charset="0"/>
              </a:rPr>
              <a:t> is </a:t>
            </a:r>
            <a:r>
              <a:rPr lang="bg-BG" sz="2800" dirty="0">
                <a:solidFill>
                  <a:srgbClr val="FFC000"/>
                </a:solidFill>
                <a:effectLst/>
                <a:latin typeface="Times New Roman" pitchFamily="18" charset="0"/>
              </a:rPr>
              <a:t>no entropy production</a:t>
            </a:r>
            <a:r>
              <a:rPr lang="bg-BG" sz="2800" dirty="0" smtClean="0">
                <a:latin typeface="Times New Roman" pitchFamily="18" charset="0"/>
              </a:rPr>
              <a:t>, the system is in </a:t>
            </a:r>
            <a:r>
              <a:rPr lang="bg-BG" sz="2800" dirty="0">
                <a:solidFill>
                  <a:srgbClr val="FFC000"/>
                </a:solidFill>
                <a:effectLst/>
                <a:latin typeface="Times New Roman" pitchFamily="18" charset="0"/>
              </a:rPr>
              <a:t>thermodynamic equilibrium (σ = 0). </a:t>
            </a:r>
            <a:endParaRPr lang="en-US" sz="2800" dirty="0" smtClean="0">
              <a:solidFill>
                <a:srgbClr val="FFC000"/>
              </a:solidFill>
              <a:effectLst/>
              <a:latin typeface="Times New Roman" pitchFamily="18" charset="0"/>
            </a:endParaRPr>
          </a:p>
          <a:p>
            <a:pPr marL="0" indent="363538" algn="just" eaLnBrk="1" hangingPunct="1">
              <a:lnSpc>
                <a:spcPts val="3500"/>
              </a:lnSpc>
              <a:spcBef>
                <a:spcPts val="1800"/>
              </a:spcBef>
              <a:buFont typeface="Wingdings" pitchFamily="2" charset="2"/>
              <a:buNone/>
              <a:defRPr/>
            </a:pPr>
            <a:r>
              <a:rPr lang="bg-BG" sz="2800" dirty="0" smtClean="0">
                <a:latin typeface="Times New Roman" pitchFamily="18" charset="0"/>
              </a:rPr>
              <a:t>In contrast, the lake with exactly the same in- and outflow is in a </a:t>
            </a:r>
            <a:r>
              <a:rPr lang="bg-BG" sz="2800" i="1" dirty="0" smtClean="0">
                <a:solidFill>
                  <a:srgbClr val="FFC000"/>
                </a:solidFill>
                <a:latin typeface="Times New Roman" pitchFamily="18" charset="0"/>
              </a:rPr>
              <a:t>steady state</a:t>
            </a:r>
            <a:r>
              <a:rPr lang="bg-BG" sz="2800" i="1" dirty="0" smtClean="0">
                <a:latin typeface="Times New Roman" pitchFamily="18" charset="0"/>
              </a:rPr>
              <a:t>. </a:t>
            </a:r>
            <a:r>
              <a:rPr lang="bg-BG" sz="2800" dirty="0" smtClean="0">
                <a:latin typeface="Times New Roman" pitchFamily="18" charset="0"/>
              </a:rPr>
              <a:t>This is a stationary state with entropy production </a:t>
            </a:r>
            <a:r>
              <a:rPr lang="bg-BG" sz="2800" i="1" dirty="0" smtClean="0">
                <a:solidFill>
                  <a:srgbClr val="FFC000"/>
                </a:solidFill>
                <a:latin typeface="Times New Roman" pitchFamily="18" charset="0"/>
              </a:rPr>
              <a:t>(σ </a:t>
            </a:r>
            <a:r>
              <a:rPr lang="bg-BG" sz="2800" dirty="0" smtClean="0">
                <a:solidFill>
                  <a:srgbClr val="FFC000"/>
                </a:solidFill>
                <a:latin typeface="Times New Roman" pitchFamily="18" charset="0"/>
              </a:rPr>
              <a:t>&gt; 0). </a:t>
            </a:r>
            <a:r>
              <a:rPr lang="bg-BG" sz="2800" dirty="0" smtClean="0">
                <a:latin typeface="Times New Roman" pitchFamily="18" charset="0"/>
              </a:rPr>
              <a:t>A steady state cannot be defined by its kinetic properties. </a:t>
            </a:r>
          </a:p>
        </p:txBody>
      </p:sp>
    </p:spTree>
  </p:cSld>
  <p:clrMapOvr>
    <a:masterClrMapping/>
  </p:clrMapOvr>
  <p:transition spd="slow">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body" idx="1"/>
          </p:nvPr>
        </p:nvSpPr>
        <p:spPr>
          <a:xfrm>
            <a:off x="-179388" y="-71438"/>
            <a:ext cx="9144001" cy="7100888"/>
          </a:xfrm>
        </p:spPr>
        <p:txBody>
          <a:bodyPr/>
          <a:lstStyle/>
          <a:p>
            <a:pPr indent="20638" algn="just" eaLnBrk="1" hangingPunct="1">
              <a:lnSpc>
                <a:spcPts val="3500"/>
              </a:lnSpc>
              <a:spcBef>
                <a:spcPts val="1800"/>
              </a:spcBef>
              <a:buFont typeface="Wingdings" pitchFamily="2" charset="2"/>
              <a:buNone/>
              <a:defRPr/>
            </a:pPr>
            <a:r>
              <a:rPr lang="en-US" sz="2800" dirty="0" smtClean="0">
                <a:latin typeface="Times New Roman" pitchFamily="18" charset="0"/>
              </a:rPr>
              <a:t>T</a:t>
            </a:r>
            <a:r>
              <a:rPr lang="bg-BG" sz="2800" dirty="0" smtClean="0">
                <a:latin typeface="Times New Roman" pitchFamily="18" charset="0"/>
              </a:rPr>
              <a:t>he presence, or the absence of entropy production indicates</a:t>
            </a:r>
            <a:r>
              <a:rPr lang="en-US" sz="2800" dirty="0" smtClean="0">
                <a:latin typeface="Times New Roman" pitchFamily="18" charset="0"/>
              </a:rPr>
              <a:t> </a:t>
            </a:r>
            <a:r>
              <a:rPr lang="bg-BG" sz="2800" dirty="0" smtClean="0">
                <a:latin typeface="Times New Roman" pitchFamily="18" charset="0"/>
              </a:rPr>
              <a:t>whether the given stationary state is a </a:t>
            </a:r>
            <a:r>
              <a:rPr lang="bg-BG" sz="2800" dirty="0" smtClean="0">
                <a:solidFill>
                  <a:srgbClr val="FFFF00"/>
                </a:solidFill>
                <a:latin typeface="Times New Roman" pitchFamily="18" charset="0"/>
              </a:rPr>
              <a:t>thermodynamic equilibrium (</a:t>
            </a:r>
            <a:r>
              <a:rPr lang="bg-BG" sz="2800" i="1" dirty="0" smtClean="0">
                <a:solidFill>
                  <a:srgbClr val="FFFF00"/>
                </a:solidFill>
                <a:latin typeface="Times New Roman" pitchFamily="18" charset="0"/>
              </a:rPr>
              <a:t>σ</a:t>
            </a:r>
            <a:r>
              <a:rPr lang="bg-BG" sz="2800" dirty="0" smtClean="0">
                <a:solidFill>
                  <a:srgbClr val="FFFF00"/>
                </a:solidFill>
                <a:latin typeface="Times New Roman" pitchFamily="18" charset="0"/>
              </a:rPr>
              <a:t> = 0</a:t>
            </a:r>
            <a:r>
              <a:rPr lang="bg-BG" sz="2800" dirty="0" smtClean="0">
                <a:latin typeface="Times New Roman" pitchFamily="18" charset="0"/>
              </a:rPr>
              <a:t>), or whether </a:t>
            </a:r>
            <a:r>
              <a:rPr lang="bg-BG" sz="2800" dirty="0" smtClean="0">
                <a:solidFill>
                  <a:srgbClr val="FFFF00"/>
                </a:solidFill>
                <a:latin typeface="Times New Roman" pitchFamily="18" charset="0"/>
              </a:rPr>
              <a:t>it is a steady state </a:t>
            </a:r>
            <a:r>
              <a:rPr lang="bg-BG" sz="2800" i="1" dirty="0" smtClean="0">
                <a:solidFill>
                  <a:srgbClr val="FFFF00"/>
                </a:solidFill>
                <a:latin typeface="Times New Roman" pitchFamily="18" charset="0"/>
              </a:rPr>
              <a:t>(σ &gt; </a:t>
            </a:r>
            <a:r>
              <a:rPr lang="bg-BG" sz="2800" dirty="0">
                <a:solidFill>
                  <a:srgbClr val="FFFF00"/>
                </a:solidFill>
                <a:latin typeface="Times New Roman" pitchFamily="18" charset="0"/>
              </a:rPr>
              <a:t>0). </a:t>
            </a:r>
            <a:r>
              <a:rPr lang="bg-BG" sz="2800" dirty="0" smtClean="0">
                <a:latin typeface="Times New Roman" pitchFamily="18" charset="0"/>
              </a:rPr>
              <a:t>Furthermore, in the case of thermodynamic equilibrium, </a:t>
            </a:r>
            <a:r>
              <a:rPr lang="bg-BG" sz="2800" b="1" dirty="0" smtClean="0">
                <a:solidFill>
                  <a:srgbClr val="FFC000"/>
                </a:solidFill>
                <a:effectLst/>
                <a:latin typeface="Times New Roman" pitchFamily="18" charset="0"/>
              </a:rPr>
              <a:t>global</a:t>
            </a:r>
            <a:r>
              <a:rPr lang="bg-BG" sz="2800" dirty="0" smtClean="0">
                <a:latin typeface="Times New Roman" pitchFamily="18" charset="0"/>
              </a:rPr>
              <a:t> and </a:t>
            </a:r>
            <a:r>
              <a:rPr lang="bg-BG" sz="2800" b="1" dirty="0" smtClean="0">
                <a:solidFill>
                  <a:srgbClr val="FFC000"/>
                </a:solidFill>
                <a:effectLst/>
                <a:latin typeface="Times New Roman" pitchFamily="18" charset="0"/>
              </a:rPr>
              <a:t>local</a:t>
            </a:r>
            <a:r>
              <a:rPr lang="bg-BG" sz="2800" dirty="0" smtClean="0">
                <a:latin typeface="Times New Roman" pitchFamily="18" charset="0"/>
              </a:rPr>
              <a:t> equilibria must be distinguished. </a:t>
            </a:r>
            <a:endParaRPr lang="en-US" sz="2800" dirty="0" smtClean="0">
              <a:latin typeface="Times New Roman" pitchFamily="18" charset="0"/>
            </a:endParaRPr>
          </a:p>
          <a:p>
            <a:pPr indent="20638" algn="just" eaLnBrk="1" hangingPunct="1">
              <a:lnSpc>
                <a:spcPts val="3500"/>
              </a:lnSpc>
              <a:spcBef>
                <a:spcPts val="1800"/>
              </a:spcBef>
              <a:buFont typeface="Wingdings" pitchFamily="2" charset="2"/>
              <a:buNone/>
              <a:defRPr/>
            </a:pPr>
            <a:r>
              <a:rPr lang="bg-BG" sz="2800" dirty="0" smtClean="0">
                <a:latin typeface="Times New Roman" pitchFamily="18" charset="0"/>
              </a:rPr>
              <a:t>In case of </a:t>
            </a:r>
            <a:r>
              <a:rPr lang="bg-BG" sz="2800" dirty="0" smtClean="0">
                <a:solidFill>
                  <a:srgbClr val="FFFF00"/>
                </a:solidFill>
                <a:latin typeface="Times New Roman" pitchFamily="18" charset="0"/>
              </a:rPr>
              <a:t>a </a:t>
            </a:r>
            <a:r>
              <a:rPr lang="bg-BG" sz="2800" i="1" dirty="0" smtClean="0">
                <a:solidFill>
                  <a:srgbClr val="FFFF00"/>
                </a:solidFill>
                <a:latin typeface="Times New Roman" pitchFamily="18" charset="0"/>
              </a:rPr>
              <a:t>global equilibrium</a:t>
            </a:r>
            <a:r>
              <a:rPr lang="bg-BG" sz="2800" i="1" dirty="0" smtClean="0">
                <a:latin typeface="Times New Roman" pitchFamily="18" charset="0"/>
              </a:rPr>
              <a:t>, </a:t>
            </a:r>
            <a:r>
              <a:rPr lang="bg-BG" sz="2800" dirty="0" smtClean="0">
                <a:latin typeface="Times New Roman" pitchFamily="18" charset="0"/>
              </a:rPr>
              <a:t>the function of free energy indicates only one minimum</a:t>
            </a:r>
            <a:r>
              <a:rPr lang="en-US" sz="2800" dirty="0" smtClean="0">
                <a:latin typeface="Times New Roman" pitchFamily="18" charset="0"/>
              </a:rPr>
              <a:t> - </a:t>
            </a:r>
            <a:r>
              <a:rPr lang="bg-BG" sz="2800" dirty="0" smtClean="0">
                <a:solidFill>
                  <a:srgbClr val="FFFF00"/>
                </a:solidFill>
                <a:latin typeface="Times New Roman" pitchFamily="18" charset="0"/>
              </a:rPr>
              <a:t>no alteration</a:t>
            </a:r>
            <a:r>
              <a:rPr lang="bg-BG" sz="2800" dirty="0" smtClean="0">
                <a:latin typeface="Times New Roman" pitchFamily="18" charset="0"/>
              </a:rPr>
              <a:t>, however strong it may be, </a:t>
            </a:r>
            <a:r>
              <a:rPr lang="bg-BG" sz="2800" dirty="0">
                <a:solidFill>
                  <a:srgbClr val="FFFF00"/>
                </a:solidFill>
                <a:latin typeface="Times New Roman" pitchFamily="18" charset="0"/>
              </a:rPr>
              <a:t>can bring the system into another equilibrium state</a:t>
            </a:r>
            <a:r>
              <a:rPr lang="bg-BG" sz="2800" dirty="0" smtClean="0">
                <a:latin typeface="Times New Roman" pitchFamily="18" charset="0"/>
              </a:rPr>
              <a:t>. </a:t>
            </a:r>
            <a:r>
              <a:rPr lang="en-US" sz="2800" dirty="0" smtClean="0">
                <a:latin typeface="Times New Roman" pitchFamily="18" charset="0"/>
              </a:rPr>
              <a:t>E.g. </a:t>
            </a:r>
            <a:r>
              <a:rPr lang="bg-BG" sz="2800" dirty="0" smtClean="0">
                <a:latin typeface="Times New Roman" pitchFamily="18" charset="0"/>
              </a:rPr>
              <a:t>equilibrium distribution of particular kinds of ions between the cell and its environment. </a:t>
            </a:r>
            <a:endParaRPr lang="en-US" sz="2800" dirty="0" smtClean="0">
              <a:latin typeface="Times New Roman" pitchFamily="18" charset="0"/>
            </a:endParaRPr>
          </a:p>
          <a:p>
            <a:pPr indent="20638" algn="just" eaLnBrk="1" hangingPunct="1">
              <a:lnSpc>
                <a:spcPts val="3500"/>
              </a:lnSpc>
              <a:spcBef>
                <a:spcPts val="1800"/>
              </a:spcBef>
              <a:buFont typeface="Wingdings" pitchFamily="2" charset="2"/>
              <a:buNone/>
              <a:defRPr/>
            </a:pPr>
            <a:r>
              <a:rPr lang="bg-BG" sz="2800" dirty="0" smtClean="0">
                <a:latin typeface="Times New Roman" pitchFamily="18" charset="0"/>
              </a:rPr>
              <a:t>In the case of </a:t>
            </a:r>
            <a:r>
              <a:rPr lang="bg-BG" sz="2800" i="1" dirty="0" smtClean="0">
                <a:solidFill>
                  <a:srgbClr val="FFFF00"/>
                </a:solidFill>
                <a:latin typeface="Times New Roman" pitchFamily="18" charset="0"/>
              </a:rPr>
              <a:t>local equilibrium</a:t>
            </a:r>
            <a:r>
              <a:rPr lang="bg-BG" sz="2800" i="1" dirty="0" smtClean="0">
                <a:latin typeface="Times New Roman" pitchFamily="18" charset="0"/>
              </a:rPr>
              <a:t>, </a:t>
            </a:r>
            <a:r>
              <a:rPr lang="bg-BG" sz="2800" dirty="0" smtClean="0">
                <a:latin typeface="Times New Roman" pitchFamily="18" charset="0"/>
              </a:rPr>
              <a:t>the energetic function indicates </a:t>
            </a:r>
            <a:r>
              <a:rPr lang="bg-BG" sz="2800" dirty="0" smtClean="0">
                <a:solidFill>
                  <a:srgbClr val="FFFF00"/>
                </a:solidFill>
                <a:latin typeface="Times New Roman" pitchFamily="18" charset="0"/>
              </a:rPr>
              <a:t>two or more minima </a:t>
            </a:r>
            <a:r>
              <a:rPr lang="bg-BG" sz="2800" dirty="0" smtClean="0">
                <a:latin typeface="Times New Roman" pitchFamily="18" charset="0"/>
              </a:rPr>
              <a:t>which are separated by more or</a:t>
            </a:r>
            <a:r>
              <a:rPr lang="en-US" sz="2800" dirty="0" smtClean="0">
                <a:latin typeface="Times New Roman" pitchFamily="18" charset="0"/>
              </a:rPr>
              <a:t> </a:t>
            </a:r>
            <a:r>
              <a:rPr lang="bg-BG" sz="2800" dirty="0" smtClean="0">
                <a:latin typeface="Times New Roman" pitchFamily="18" charset="0"/>
              </a:rPr>
              <a:t> less</a:t>
            </a:r>
            <a:r>
              <a:rPr lang="en-US" sz="2800" dirty="0" smtClean="0">
                <a:latin typeface="Times New Roman" pitchFamily="18" charset="0"/>
              </a:rPr>
              <a:t> </a:t>
            </a:r>
            <a:r>
              <a:rPr lang="bg-BG" sz="2800" dirty="0" smtClean="0">
                <a:latin typeface="Times New Roman" pitchFamily="18" charset="0"/>
              </a:rPr>
              <a:t> large</a:t>
            </a:r>
            <a:r>
              <a:rPr lang="en-US" sz="2800" dirty="0" smtClean="0">
                <a:latin typeface="Times New Roman" pitchFamily="18" charset="0"/>
              </a:rPr>
              <a:t> </a:t>
            </a:r>
            <a:r>
              <a:rPr lang="bg-BG" sz="2800" dirty="0" smtClean="0">
                <a:latin typeface="Times New Roman" pitchFamily="18" charset="0"/>
              </a:rPr>
              <a:t> energy </a:t>
            </a:r>
            <a:r>
              <a:rPr lang="en-US" sz="2800" dirty="0" smtClean="0">
                <a:latin typeface="Times New Roman" pitchFamily="18" charset="0"/>
              </a:rPr>
              <a:t> </a:t>
            </a:r>
            <a:r>
              <a:rPr lang="bg-BG" sz="2800" dirty="0" smtClean="0">
                <a:latin typeface="Times New Roman" pitchFamily="18" charset="0"/>
              </a:rPr>
              <a:t>barriers. </a:t>
            </a:r>
          </a:p>
        </p:txBody>
      </p:sp>
    </p:spTree>
  </p:cSld>
  <p:clrMapOvr>
    <a:masterClrMapping/>
  </p:clrMapOvr>
  <p:transition spd="slow">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2627313" y="2009775"/>
            <a:ext cx="3457575" cy="1079500"/>
          </a:xfrm>
          <a:prstGeom prst="rect">
            <a:avLst/>
          </a:prstGeom>
          <a:solidFill>
            <a:schemeClr val="tx1"/>
          </a:solidFill>
          <a:ln w="12700" algn="ctr">
            <a:solidFill>
              <a:schemeClr val="tx1"/>
            </a:solidFill>
            <a:round/>
            <a:headEnd/>
            <a:tailEnd/>
          </a:ln>
        </p:spPr>
        <p:txBody>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0"/>
              </a:spcBef>
              <a:buClrTx/>
              <a:buSzTx/>
              <a:buFontTx/>
              <a:buNone/>
            </a:pPr>
            <a:endParaRPr lang="bg-BG" altLang="bg-BG" sz="1800"/>
          </a:p>
        </p:txBody>
      </p:sp>
      <p:sp>
        <p:nvSpPr>
          <p:cNvPr id="166914" name="Rectangle 2"/>
          <p:cNvSpPr>
            <a:spLocks noGrp="1" noChangeArrowheads="1"/>
          </p:cNvSpPr>
          <p:nvPr>
            <p:ph type="body" idx="1"/>
          </p:nvPr>
        </p:nvSpPr>
        <p:spPr>
          <a:xfrm>
            <a:off x="468313" y="0"/>
            <a:ext cx="8280400" cy="7100888"/>
          </a:xfrm>
        </p:spPr>
        <p:txBody>
          <a:bodyPr/>
          <a:lstStyle/>
          <a:p>
            <a:pPr eaLnBrk="1" hangingPunct="1">
              <a:buFont typeface="Wingdings" pitchFamily="2" charset="2"/>
              <a:buNone/>
              <a:defRPr/>
            </a:pPr>
            <a:r>
              <a:rPr lang="bg-BG" sz="2800" dirty="0" smtClean="0">
                <a:latin typeface="Times New Roman" pitchFamily="18" charset="0"/>
              </a:rPr>
              <a:t>Entropy production is not only an indicator for distinguishing between the equilibrium state and steady state, but is also important for some </a:t>
            </a:r>
            <a:r>
              <a:rPr lang="bg-BG" sz="2800" dirty="0" smtClean="0">
                <a:solidFill>
                  <a:srgbClr val="FF00FF"/>
                </a:solidFill>
                <a:effectLst/>
                <a:latin typeface="Times New Roman" pitchFamily="18" charset="0"/>
              </a:rPr>
              <a:t>stability considerations</a:t>
            </a:r>
            <a:r>
              <a:rPr lang="bg-BG" sz="2800" dirty="0" smtClean="0">
                <a:latin typeface="Times New Roman" pitchFamily="18" charset="0"/>
              </a:rPr>
              <a:t>.</a:t>
            </a:r>
            <a:endParaRPr lang="en-US" sz="2800" dirty="0" smtClean="0">
              <a:latin typeface="Times New Roman" pitchFamily="18" charset="0"/>
            </a:endParaRPr>
          </a:p>
          <a:p>
            <a:pPr eaLnBrk="1" hangingPunct="1">
              <a:buFont typeface="Wingdings" pitchFamily="2" charset="2"/>
              <a:buNone/>
              <a:defRPr/>
            </a:pPr>
            <a:endParaRPr lang="bg-BG" sz="2800" dirty="0" smtClean="0">
              <a:latin typeface="Times New Roman" pitchFamily="18" charset="0"/>
            </a:endParaRPr>
          </a:p>
          <a:p>
            <a:pPr eaLnBrk="1" hangingPunct="1">
              <a:buFont typeface="Wingdings" pitchFamily="2" charset="2"/>
              <a:buNone/>
              <a:defRPr/>
            </a:pPr>
            <a:endParaRPr lang="en-US" sz="2800" dirty="0" smtClean="0">
              <a:latin typeface="Times New Roman" pitchFamily="18" charset="0"/>
            </a:endParaRPr>
          </a:p>
          <a:p>
            <a:pPr eaLnBrk="1" hangingPunct="1">
              <a:buFont typeface="Wingdings" pitchFamily="2" charset="2"/>
              <a:buNone/>
              <a:defRPr/>
            </a:pPr>
            <a:endParaRPr lang="en-US" sz="2800" dirty="0" smtClean="0">
              <a:latin typeface="Times New Roman" pitchFamily="18" charset="0"/>
            </a:endParaRPr>
          </a:p>
          <a:p>
            <a:pPr eaLnBrk="1" hangingPunct="1">
              <a:spcBef>
                <a:spcPts val="0"/>
              </a:spcBef>
              <a:buFont typeface="Wingdings" pitchFamily="2" charset="2"/>
              <a:buNone/>
              <a:defRPr/>
            </a:pPr>
            <a:r>
              <a:rPr lang="bg-BG" sz="2800" dirty="0" smtClean="0">
                <a:latin typeface="Times New Roman" pitchFamily="18" charset="0"/>
              </a:rPr>
              <a:t>Prigogine was able to show that systems tend to develop towards a reduced entropy production. This is the </a:t>
            </a:r>
            <a:r>
              <a:rPr lang="bg-BG" sz="2800" i="1" dirty="0" smtClean="0">
                <a:solidFill>
                  <a:srgbClr val="FFFF00"/>
                </a:solidFill>
                <a:latin typeface="Times New Roman" pitchFamily="18" charset="0"/>
              </a:rPr>
              <a:t>Prigogine principle of minimal entropy production.</a:t>
            </a:r>
            <a:r>
              <a:rPr lang="bg-BG" sz="2800" i="1" dirty="0" smtClean="0">
                <a:latin typeface="Times New Roman" pitchFamily="18" charset="0"/>
              </a:rPr>
              <a:t> </a:t>
            </a:r>
            <a:endParaRPr lang="en-US" sz="2800" i="1" dirty="0" smtClean="0">
              <a:latin typeface="Times New Roman" pitchFamily="18" charset="0"/>
            </a:endParaRPr>
          </a:p>
          <a:p>
            <a:pPr eaLnBrk="1" hangingPunct="1">
              <a:spcBef>
                <a:spcPts val="1200"/>
              </a:spcBef>
              <a:buFont typeface="Wingdings" pitchFamily="2" charset="2"/>
              <a:buNone/>
              <a:defRPr/>
            </a:pPr>
            <a:r>
              <a:rPr lang="bg-BG" sz="2800" dirty="0" smtClean="0">
                <a:latin typeface="Times New Roman" pitchFamily="18" charset="0"/>
              </a:rPr>
              <a:t>Systems which are not far from thermodynamic</a:t>
            </a:r>
            <a:r>
              <a:rPr lang="en-US" sz="2800" dirty="0" smtClean="0">
                <a:latin typeface="Times New Roman" pitchFamily="18" charset="0"/>
              </a:rPr>
              <a:t> </a:t>
            </a:r>
            <a:r>
              <a:rPr lang="bg-BG" sz="2800" dirty="0" smtClean="0">
                <a:latin typeface="Times New Roman" pitchFamily="18" charset="0"/>
              </a:rPr>
              <a:t>equilibrium, and which are kept in imbalance by</a:t>
            </a:r>
            <a:r>
              <a:rPr lang="en-US" sz="2800" dirty="0" smtClean="0">
                <a:latin typeface="Times New Roman" pitchFamily="18" charset="0"/>
              </a:rPr>
              <a:t> </a:t>
            </a:r>
            <a:r>
              <a:rPr lang="bg-BG" sz="2800" dirty="0" smtClean="0">
                <a:latin typeface="Times New Roman" pitchFamily="18" charset="0"/>
              </a:rPr>
              <a:t>continuously acting forces consequently may move towards a steady state, the stability of which is included in this criterion.  </a:t>
            </a:r>
          </a:p>
        </p:txBody>
      </p:sp>
      <p:graphicFrame>
        <p:nvGraphicFramePr>
          <p:cNvPr id="20484" name="Object 1"/>
          <p:cNvGraphicFramePr>
            <a:graphicFrameLocks noChangeAspect="1"/>
          </p:cNvGraphicFramePr>
          <p:nvPr/>
        </p:nvGraphicFramePr>
        <p:xfrm>
          <a:off x="2627313" y="1989138"/>
          <a:ext cx="3457575" cy="1031875"/>
        </p:xfrm>
        <a:graphic>
          <a:graphicData uri="http://schemas.openxmlformats.org/presentationml/2006/ole">
            <mc:AlternateContent xmlns:mc="http://schemas.openxmlformats.org/markup-compatibility/2006">
              <mc:Choice xmlns:v="urn:schemas-microsoft-com:vml" Requires="v">
                <p:oleObj spid="_x0000_s20486" name="Equation" r:id="rId3" imgW="1701800" imgH="508000" progId="Equation.3">
                  <p:embed/>
                </p:oleObj>
              </mc:Choice>
              <mc:Fallback>
                <p:oleObj name="Equation" r:id="rId3" imgW="1701800" imgH="5080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313" y="1989138"/>
                        <a:ext cx="3457575"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body" idx="1"/>
          </p:nvPr>
        </p:nvSpPr>
        <p:spPr>
          <a:xfrm>
            <a:off x="250825" y="144463"/>
            <a:ext cx="8713788" cy="7100887"/>
          </a:xfrm>
        </p:spPr>
        <p:txBody>
          <a:bodyPr/>
          <a:lstStyle/>
          <a:p>
            <a:pPr eaLnBrk="1" hangingPunct="1">
              <a:lnSpc>
                <a:spcPct val="90000"/>
              </a:lnSpc>
              <a:buFont typeface="Wingdings" pitchFamily="2" charset="2"/>
              <a:buNone/>
              <a:defRPr/>
            </a:pPr>
            <a:r>
              <a:rPr lang="en-US" sz="2600" dirty="0" smtClean="0">
                <a:latin typeface="Times New Roman" pitchFamily="18" charset="0"/>
              </a:rPr>
              <a:t>I</a:t>
            </a:r>
            <a:r>
              <a:rPr lang="bg-BG" sz="2600" dirty="0" smtClean="0">
                <a:latin typeface="Times New Roman" pitchFamily="18" charset="0"/>
              </a:rPr>
              <a:t>t is still controversial as to whether the Prigogine principle can be applied to large systems which include a great number of different subsystems, particularly those which are far from equilibrium.</a:t>
            </a:r>
          </a:p>
          <a:p>
            <a:pPr eaLnBrk="1" hangingPunct="1">
              <a:lnSpc>
                <a:spcPct val="90000"/>
              </a:lnSpc>
              <a:spcBef>
                <a:spcPts val="2400"/>
              </a:spcBef>
              <a:buFont typeface="Wingdings" pitchFamily="2" charset="2"/>
              <a:buNone/>
              <a:defRPr/>
            </a:pPr>
            <a:r>
              <a:rPr lang="bg-BG" sz="2600" dirty="0" smtClean="0">
                <a:latin typeface="Times New Roman" pitchFamily="18" charset="0"/>
              </a:rPr>
              <a:t>If a system deviates from the region of linear approaches, then the Prigogine principle is no longer valid. In contrast to steady states in the scope of linear thermodynamic approaches which are always stable and do not show any kinds of metastability, systems in the region of non-linear approaches show </a:t>
            </a:r>
            <a:r>
              <a:rPr lang="bg-BG" sz="2600" dirty="0" smtClean="0">
                <a:solidFill>
                  <a:srgbClr val="FFFF00"/>
                </a:solidFill>
                <a:latin typeface="Times New Roman" pitchFamily="18" charset="0"/>
              </a:rPr>
              <a:t>more complicated </a:t>
            </a:r>
            <a:r>
              <a:rPr lang="bg-BG" sz="2600" dirty="0">
                <a:solidFill>
                  <a:srgbClr val="FFFF00"/>
                </a:solidFill>
                <a:latin typeface="Times New Roman" pitchFamily="18" charset="0"/>
              </a:rPr>
              <a:t>behavior. </a:t>
            </a:r>
            <a:endParaRPr lang="en-US" sz="2600" dirty="0">
              <a:solidFill>
                <a:srgbClr val="FFFF00"/>
              </a:solidFill>
              <a:latin typeface="Times New Roman" pitchFamily="18" charset="0"/>
            </a:endParaRPr>
          </a:p>
          <a:p>
            <a:pPr eaLnBrk="1" hangingPunct="1">
              <a:lnSpc>
                <a:spcPct val="90000"/>
              </a:lnSpc>
              <a:spcBef>
                <a:spcPts val="2400"/>
              </a:spcBef>
              <a:buFont typeface="Wingdings" pitchFamily="2" charset="2"/>
              <a:buNone/>
              <a:defRPr/>
            </a:pPr>
            <a:r>
              <a:rPr lang="bg-BG" sz="2600" dirty="0" smtClean="0">
                <a:latin typeface="Times New Roman" pitchFamily="18" charset="0"/>
              </a:rPr>
              <a:t>The </a:t>
            </a:r>
            <a:r>
              <a:rPr lang="bg-BG" sz="2600" dirty="0" smtClean="0">
                <a:solidFill>
                  <a:srgbClr val="FFFF00"/>
                </a:solidFill>
                <a:latin typeface="Times New Roman" pitchFamily="18" charset="0"/>
              </a:rPr>
              <a:t>living organism </a:t>
            </a:r>
            <a:r>
              <a:rPr lang="bg-BG" sz="2600" dirty="0" smtClean="0">
                <a:latin typeface="Times New Roman" pitchFamily="18" charset="0"/>
              </a:rPr>
              <a:t>as a whole, when considered within a limited period of time, is in a stationary state </a:t>
            </a:r>
            <a:r>
              <a:rPr lang="bg-BG" sz="2600" dirty="0" smtClean="0">
                <a:solidFill>
                  <a:srgbClr val="FFFF00"/>
                </a:solidFill>
                <a:latin typeface="Times New Roman" pitchFamily="18" charset="0"/>
              </a:rPr>
              <a:t>with entropy production</a:t>
            </a:r>
            <a:r>
              <a:rPr lang="bg-BG" sz="2600" dirty="0" smtClean="0">
                <a:latin typeface="Times New Roman" pitchFamily="18" charset="0"/>
              </a:rPr>
              <a:t>, i.e. in a steady state. It is made up of a great number of subsystems which are ordered in a defined time hierarchy. The steady state of the system as a whole does not imply that all of the sub-systems are also in a steady state. </a:t>
            </a:r>
          </a:p>
        </p:txBody>
      </p:sp>
    </p:spTree>
  </p:cSld>
  <p:clrMapOvr>
    <a:masterClrMapping/>
  </p:clrMapOvr>
  <p:transition spd="slow">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body" idx="1"/>
          </p:nvPr>
        </p:nvSpPr>
        <p:spPr>
          <a:xfrm>
            <a:off x="179388" y="115888"/>
            <a:ext cx="8785225" cy="7245350"/>
          </a:xfrm>
        </p:spPr>
        <p:txBody>
          <a:bodyPr/>
          <a:lstStyle/>
          <a:p>
            <a:pPr eaLnBrk="1" hangingPunct="1">
              <a:lnSpc>
                <a:spcPts val="3100"/>
              </a:lnSpc>
              <a:buFont typeface="Wingdings" pitchFamily="2" charset="2"/>
              <a:buNone/>
              <a:defRPr/>
            </a:pPr>
            <a:r>
              <a:rPr lang="bg-BG" sz="2600" dirty="0" smtClean="0">
                <a:latin typeface="Times New Roman" pitchFamily="18" charset="0"/>
              </a:rPr>
              <a:t>A large proportion of them, particularly those with a short time constant, are in thermodynamic equilibrium. If the</a:t>
            </a:r>
            <a:r>
              <a:rPr lang="en-US" sz="2600" dirty="0" smtClean="0">
                <a:latin typeface="Times New Roman" pitchFamily="18" charset="0"/>
              </a:rPr>
              <a:t> </a:t>
            </a:r>
            <a:r>
              <a:rPr lang="bg-BG" sz="2600" dirty="0" smtClean="0">
                <a:latin typeface="Times New Roman" pitchFamily="18" charset="0"/>
              </a:rPr>
              <a:t>system as a whole changes its parameters slowly, then these sub-systems are capable of following such changes quickly, so that they almost completely adapt within their characteristic time, and thus are always in a stationary state. This is sometimes called </a:t>
            </a:r>
            <a:r>
              <a:rPr lang="bg-BG" sz="2600" dirty="0" smtClean="0">
                <a:solidFill>
                  <a:srgbClr val="FFFF00"/>
                </a:solidFill>
                <a:latin typeface="Times New Roman" pitchFamily="18" charset="0"/>
              </a:rPr>
              <a:t>a </a:t>
            </a:r>
            <a:r>
              <a:rPr lang="bg-BG" sz="2600" i="1" dirty="0" smtClean="0">
                <a:solidFill>
                  <a:srgbClr val="FFFF00"/>
                </a:solidFill>
                <a:latin typeface="Times New Roman" pitchFamily="18" charset="0"/>
              </a:rPr>
              <a:t>quasi-stationary, </a:t>
            </a:r>
            <a:r>
              <a:rPr lang="bg-BG" sz="2600" dirty="0" smtClean="0">
                <a:solidFill>
                  <a:srgbClr val="FFFF00"/>
                </a:solidFill>
                <a:latin typeface="Times New Roman" pitchFamily="18" charset="0"/>
              </a:rPr>
              <a:t>or </a:t>
            </a:r>
            <a:r>
              <a:rPr lang="bg-BG" sz="2600" i="1" dirty="0" smtClean="0">
                <a:solidFill>
                  <a:srgbClr val="FFFF00"/>
                </a:solidFill>
                <a:latin typeface="Times New Roman" pitchFamily="18" charset="0"/>
              </a:rPr>
              <a:t>quasi-equilibrium </a:t>
            </a:r>
            <a:r>
              <a:rPr lang="bg-BG" sz="2600" dirty="0" smtClean="0">
                <a:solidFill>
                  <a:srgbClr val="FFFF00"/>
                </a:solidFill>
                <a:latin typeface="Times New Roman" pitchFamily="18" charset="0"/>
              </a:rPr>
              <a:t>state.</a:t>
            </a:r>
            <a:r>
              <a:rPr lang="en-US" sz="2600" dirty="0" smtClean="0">
                <a:solidFill>
                  <a:srgbClr val="FFFF00"/>
                </a:solidFill>
                <a:latin typeface="Times New Roman" pitchFamily="18" charset="0"/>
              </a:rPr>
              <a:t> </a:t>
            </a:r>
          </a:p>
          <a:p>
            <a:pPr eaLnBrk="1" hangingPunct="1">
              <a:lnSpc>
                <a:spcPts val="3100"/>
              </a:lnSpc>
              <a:spcBef>
                <a:spcPts val="1800"/>
              </a:spcBef>
              <a:buFont typeface="Wingdings" pitchFamily="2" charset="2"/>
              <a:buNone/>
              <a:defRPr/>
            </a:pPr>
            <a:r>
              <a:rPr lang="bg-BG" sz="2600" dirty="0" smtClean="0">
                <a:latin typeface="Times New Roman" pitchFamily="18" charset="0"/>
              </a:rPr>
              <a:t>The following example will illustrate this: the water content </a:t>
            </a:r>
            <a:r>
              <a:rPr lang="en-US" sz="2600" dirty="0" smtClean="0">
                <a:latin typeface="Times New Roman" pitchFamily="18" charset="0"/>
              </a:rPr>
              <a:t> </a:t>
            </a:r>
            <a:r>
              <a:rPr lang="bg-BG" sz="2600" dirty="0" smtClean="0">
                <a:latin typeface="Times New Roman" pitchFamily="18" charset="0"/>
              </a:rPr>
              <a:t>of </a:t>
            </a:r>
            <a:r>
              <a:rPr lang="en-US" sz="2600" dirty="0" smtClean="0">
                <a:latin typeface="Times New Roman" pitchFamily="18" charset="0"/>
              </a:rPr>
              <a:t> </a:t>
            </a:r>
            <a:r>
              <a:rPr lang="bg-BG" sz="2600" dirty="0" smtClean="0">
                <a:latin typeface="Times New Roman" pitchFamily="18" charset="0"/>
              </a:rPr>
              <a:t>a tissue depends on the ionic composition of its cells. Sodium and potassium ions are being actively transported against passive fluxes, giving rise to a steady state. In this way the active transport, and the corresponding passive fluxes regulate the osmotic properties of the cells. The characteristic time of the water flux is much shorter than that of the cations. As a result, the water in the interior of the cells is always in osmotic equilibrium with the surrounding medium. </a:t>
            </a:r>
          </a:p>
        </p:txBody>
      </p:sp>
      <p:sp>
        <p:nvSpPr>
          <p:cNvPr id="22531" name="Rectangle 1"/>
          <p:cNvSpPr>
            <a:spLocks noChangeArrowheads="1"/>
          </p:cNvSpPr>
          <p:nvPr/>
        </p:nvSpPr>
        <p:spPr bwMode="auto">
          <a:xfrm>
            <a:off x="179388" y="3068638"/>
            <a:ext cx="8785225" cy="3600450"/>
          </a:xfrm>
          <a:prstGeom prst="rect">
            <a:avLst/>
          </a:prstGeom>
          <a:noFill/>
          <a:ln w="12700" algn="ctr">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hlink"/>
              </a:buClr>
              <a:buSzPct val="75000"/>
              <a:buFont typeface="Wingdings" pitchFamily="2" charset="2"/>
              <a:buChar char="l"/>
              <a:defRPr sz="3200">
                <a:solidFill>
                  <a:schemeClr val="tx1"/>
                </a:solidFill>
                <a:latin typeface="Arial" charset="0"/>
              </a:defRPr>
            </a:lvl1pPr>
            <a:lvl2pPr marL="742950" indent="-285750" eaLnBrk="0" hangingPunct="0">
              <a:spcBef>
                <a:spcPct val="20000"/>
              </a:spcBef>
              <a:buClr>
                <a:schemeClr val="tx2"/>
              </a:buClr>
              <a:buSzPct val="75000"/>
              <a:buFont typeface="Wingdings" pitchFamily="2" charset="2"/>
              <a:buChar char="l"/>
              <a:defRPr sz="2800">
                <a:solidFill>
                  <a:schemeClr val="tx1"/>
                </a:solidFill>
                <a:latin typeface="Arial" charset="0"/>
              </a:defRPr>
            </a:lvl2pPr>
            <a:lvl3pPr marL="1143000" indent="-228600" eaLnBrk="0" hangingPunct="0">
              <a:spcBef>
                <a:spcPct val="20000"/>
              </a:spcBef>
              <a:buClr>
                <a:schemeClr val="accent2"/>
              </a:buClr>
              <a:buSzPct val="75000"/>
              <a:buFont typeface="Wingdings" pitchFamily="2" charset="2"/>
              <a:buChar char="l"/>
              <a:defRPr sz="2400">
                <a:solidFill>
                  <a:schemeClr val="tx1"/>
                </a:solidFill>
                <a:latin typeface="Arial" charset="0"/>
              </a:defRPr>
            </a:lvl3pPr>
            <a:lvl4pPr marL="1600200" indent="-228600" eaLnBrk="0" hangingPunct="0">
              <a:spcBef>
                <a:spcPct val="20000"/>
              </a:spcBef>
              <a:buClr>
                <a:schemeClr val="folHlink"/>
              </a:buClr>
              <a:buSzPct val="75000"/>
              <a:buFont typeface="Wingdings" pitchFamily="2" charset="2"/>
              <a:buChar char="l"/>
              <a:defRPr sz="2000">
                <a:solidFill>
                  <a:schemeClr val="tx1"/>
                </a:solidFill>
                <a:latin typeface="Arial" charset="0"/>
              </a:defRPr>
            </a:lvl4pPr>
            <a:lvl5pPr marL="20574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Arial" charset="0"/>
              </a:defRPr>
            </a:lvl9pPr>
          </a:lstStyle>
          <a:p>
            <a:pPr eaLnBrk="1" hangingPunct="1">
              <a:spcBef>
                <a:spcPct val="0"/>
              </a:spcBef>
              <a:buClrTx/>
              <a:buSzTx/>
              <a:buFontTx/>
              <a:buNone/>
            </a:pPr>
            <a:endParaRPr lang="bg-BG" altLang="bg-BG" sz="1800"/>
          </a:p>
        </p:txBody>
      </p:sp>
    </p:spTree>
  </p:cSld>
  <p:clrMapOvr>
    <a:masterClrMapping/>
  </p:clrMapOvr>
  <p:transition spd="slow">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3"/>
          <p:cNvSpPr>
            <a:spLocks noGrp="1" noChangeArrowheads="1"/>
          </p:cNvSpPr>
          <p:nvPr>
            <p:ph type="body" idx="1"/>
          </p:nvPr>
        </p:nvSpPr>
        <p:spPr>
          <a:xfrm>
            <a:off x="323850" y="0"/>
            <a:ext cx="8362950" cy="6858000"/>
          </a:xfrm>
        </p:spPr>
        <p:txBody>
          <a:bodyPr/>
          <a:lstStyle/>
          <a:p>
            <a:pPr algn="ctr" eaLnBrk="1" hangingPunct="1">
              <a:lnSpc>
                <a:spcPct val="90000"/>
              </a:lnSpc>
              <a:buFont typeface="Wingdings" pitchFamily="2" charset="2"/>
              <a:buNone/>
              <a:defRPr/>
            </a:pPr>
            <a:r>
              <a:rPr lang="bg-BG" sz="3600" b="1" dirty="0" smtClean="0">
                <a:latin typeface="Times New Roman" pitchFamily="18" charset="0"/>
              </a:rPr>
              <a:t>Physiological steady state</a:t>
            </a:r>
            <a:endParaRPr lang="bg-BG" sz="3600" dirty="0" smtClean="0">
              <a:latin typeface="Times New Roman" pitchFamily="18" charset="0"/>
            </a:endParaRPr>
          </a:p>
          <a:p>
            <a:pPr eaLnBrk="1" hangingPunct="1">
              <a:lnSpc>
                <a:spcPct val="110000"/>
              </a:lnSpc>
              <a:buFont typeface="Wingdings" pitchFamily="2" charset="2"/>
              <a:buNone/>
              <a:defRPr/>
            </a:pPr>
            <a:r>
              <a:rPr lang="bg-BG" sz="2600" dirty="0" smtClean="0">
                <a:latin typeface="Times New Roman" pitchFamily="18" charset="0"/>
              </a:rPr>
              <a:t>The environment of</a:t>
            </a:r>
            <a:r>
              <a:rPr lang="en-US" sz="2600" dirty="0" smtClean="0">
                <a:latin typeface="Times New Roman" pitchFamily="18" charset="0"/>
              </a:rPr>
              <a:t> </a:t>
            </a:r>
            <a:r>
              <a:rPr lang="bg-BG" sz="2600" dirty="0" smtClean="0">
                <a:latin typeface="Times New Roman" pitchFamily="18" charset="0"/>
              </a:rPr>
              <a:t> living organism</a:t>
            </a:r>
            <a:r>
              <a:rPr lang="en-US" sz="2600" dirty="0" smtClean="0">
                <a:latin typeface="Times New Roman" pitchFamily="18" charset="0"/>
              </a:rPr>
              <a:t>s</a:t>
            </a:r>
            <a:r>
              <a:rPr lang="bg-BG" sz="2600" dirty="0" smtClean="0">
                <a:latin typeface="Times New Roman" pitchFamily="18" charset="0"/>
              </a:rPr>
              <a:t> is absolutely essential for them, not only as a source of </a:t>
            </a:r>
            <a:r>
              <a:rPr lang="bg-BG" sz="2600" dirty="0" smtClean="0">
                <a:solidFill>
                  <a:srgbClr val="FFFF00"/>
                </a:solidFill>
                <a:latin typeface="Times New Roman" pitchFamily="18" charset="0"/>
              </a:rPr>
              <a:t>free energy </a:t>
            </a:r>
            <a:r>
              <a:rPr lang="bg-BG" sz="2600" dirty="0" smtClean="0">
                <a:latin typeface="Times New Roman" pitchFamily="18" charset="0"/>
              </a:rPr>
              <a:t>but also as a source of </a:t>
            </a:r>
            <a:r>
              <a:rPr lang="bg-BG" sz="2600" dirty="0" smtClean="0">
                <a:solidFill>
                  <a:srgbClr val="FFFF00"/>
                </a:solidFill>
                <a:latin typeface="Times New Roman" pitchFamily="18" charset="0"/>
              </a:rPr>
              <a:t>raw material</a:t>
            </a:r>
            <a:r>
              <a:rPr lang="bg-BG" sz="2600" dirty="0" smtClean="0">
                <a:latin typeface="Times New Roman" pitchFamily="18" charset="0"/>
              </a:rPr>
              <a:t>. Living organisms are open systems because they exchange both energy and matter with their surroundings. </a:t>
            </a:r>
            <a:endParaRPr lang="en-US" sz="2600" dirty="0" smtClean="0">
              <a:latin typeface="Times New Roman" pitchFamily="18" charset="0"/>
            </a:endParaRPr>
          </a:p>
          <a:p>
            <a:pPr eaLnBrk="1" hangingPunct="1">
              <a:lnSpc>
                <a:spcPct val="110000"/>
              </a:lnSpc>
              <a:buFont typeface="Wingdings" pitchFamily="2" charset="2"/>
              <a:buNone/>
              <a:defRPr/>
            </a:pPr>
            <a:endParaRPr lang="en-US" sz="2600" dirty="0">
              <a:latin typeface="Times New Roman" pitchFamily="18" charset="0"/>
            </a:endParaRPr>
          </a:p>
          <a:p>
            <a:pPr eaLnBrk="1" hangingPunct="1">
              <a:lnSpc>
                <a:spcPct val="110000"/>
              </a:lnSpc>
              <a:buFont typeface="Wingdings" pitchFamily="2" charset="2"/>
              <a:buNone/>
              <a:defRPr/>
            </a:pPr>
            <a:r>
              <a:rPr lang="bg-BG" sz="2600" dirty="0" smtClean="0">
                <a:latin typeface="Times New Roman" pitchFamily="18" charset="0"/>
              </a:rPr>
              <a:t>Although living organisms may appear to be in equilibrium, because they may not change visibly as we observe them over a period of time, actually they usually exist in </a:t>
            </a:r>
            <a:r>
              <a:rPr lang="bg-BG" sz="2600" dirty="0" smtClean="0">
                <a:solidFill>
                  <a:srgbClr val="FFFF00"/>
                </a:solidFill>
                <a:latin typeface="Times New Roman" pitchFamily="18" charset="0"/>
              </a:rPr>
              <a:t>a steady state</a:t>
            </a:r>
            <a:r>
              <a:rPr lang="bg-BG" sz="2600" dirty="0" smtClean="0">
                <a:latin typeface="Times New Roman" pitchFamily="18" charset="0"/>
              </a:rPr>
              <a:t>, that condition of an open system in which the rate of transfer of matter and energy from the environment into the system is exactly balanced by the rate of transfer of matter and energy out of the system. </a:t>
            </a:r>
            <a:endParaRPr lang="bg-BG" sz="2600" b="1" dirty="0" smtClean="0">
              <a:latin typeface="Times New Roman" pitchFamily="18" charset="0"/>
            </a:endParaRPr>
          </a:p>
        </p:txBody>
      </p:sp>
    </p:spTree>
  </p:cSld>
  <p:clrMapOvr>
    <a:masterClrMapping/>
  </p:clrMapOvr>
  <p:transition spd="slow">
    <p:circle/>
  </p:transition>
  <p:timing>
    <p:tnLst>
      <p:par>
        <p:cTn id="1" dur="indefinite" restart="never" nodeType="tmRoot"/>
      </p:par>
    </p:tn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4503</TotalTime>
  <Pages>32</Pages>
  <Words>1402</Words>
  <Application>Microsoft Office PowerPoint</Application>
  <PresentationFormat>On-screen Show (4:3)</PresentationFormat>
  <Paragraphs>60</Paragraphs>
  <Slides>13</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20" baseType="lpstr">
      <vt:lpstr>Arial</vt:lpstr>
      <vt:lpstr>Wingdings</vt:lpstr>
      <vt:lpstr>Times New Roman</vt:lpstr>
      <vt:lpstr>Arial Unicode MS</vt:lpstr>
      <vt:lpstr>Orbit</vt:lpstr>
      <vt:lpstr>1_Orbit</vt:lpstr>
      <vt:lpstr>Microsoft Equation 3.0</vt:lpstr>
      <vt:lpstr>DISSIPATIVE FUNCTION  ENTROPY AND STABILITY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Bioenergetics</dc:title>
  <dc:creator>Robert and Marsha Goodman</dc:creator>
  <cp:lastModifiedBy>user</cp:lastModifiedBy>
  <cp:revision>212</cp:revision>
  <cp:lastPrinted>1601-01-01T00:00:00Z</cp:lastPrinted>
  <dcterms:created xsi:type="dcterms:W3CDTF">1997-09-01T16:08:20Z</dcterms:created>
  <dcterms:modified xsi:type="dcterms:W3CDTF">2016-10-12T15:22:26Z</dcterms:modified>
</cp:coreProperties>
</file>