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90" r:id="rId2"/>
    <p:sldId id="256" r:id="rId3"/>
    <p:sldId id="257" r:id="rId4"/>
    <p:sldId id="258" r:id="rId5"/>
    <p:sldId id="259" r:id="rId6"/>
    <p:sldId id="293" r:id="rId7"/>
    <p:sldId id="310" r:id="rId8"/>
    <p:sldId id="294" r:id="rId9"/>
    <p:sldId id="311" r:id="rId10"/>
    <p:sldId id="267" r:id="rId11"/>
    <p:sldId id="266" r:id="rId12"/>
    <p:sldId id="296" r:id="rId13"/>
    <p:sldId id="263" r:id="rId14"/>
    <p:sldId id="291" r:id="rId15"/>
    <p:sldId id="268" r:id="rId16"/>
    <p:sldId id="292" r:id="rId17"/>
    <p:sldId id="269" r:id="rId18"/>
    <p:sldId id="288" r:id="rId19"/>
    <p:sldId id="289" r:id="rId20"/>
    <p:sldId id="297" r:id="rId21"/>
    <p:sldId id="298" r:id="rId22"/>
    <p:sldId id="299" r:id="rId23"/>
    <p:sldId id="300" r:id="rId24"/>
    <p:sldId id="301" r:id="rId25"/>
    <p:sldId id="309" r:id="rId26"/>
    <p:sldId id="312" r:id="rId27"/>
    <p:sldId id="313" r:id="rId28"/>
    <p:sldId id="302" r:id="rId29"/>
    <p:sldId id="306" r:id="rId30"/>
    <p:sldId id="308" r:id="rId31"/>
    <p:sldId id="307" r:id="rId32"/>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FF"/>
    <a:srgbClr val="DC0081"/>
    <a:srgbClr val="FF33CC"/>
    <a:srgbClr val="660066"/>
    <a:srgbClr val="336600"/>
    <a:srgbClr val="CC0000"/>
    <a:srgbClr val="000099"/>
    <a:srgbClr val="FE9B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576" autoAdjust="0"/>
  </p:normalViewPr>
  <p:slideViewPr>
    <p:cSldViewPr>
      <p:cViewPr>
        <p:scale>
          <a:sx n="50" d="100"/>
          <a:sy n="50" d="100"/>
        </p:scale>
        <p:origin x="-1860" y="-4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8924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5"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08363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229012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91785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79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00220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304705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61400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40786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29566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5577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61579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95880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bg-BG"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bg-BG" smtClean="0"/>
              <a:t>Click to edit Master text styles</a:t>
            </a:r>
          </a:p>
          <a:p>
            <a:pPr lvl="1"/>
            <a:r>
              <a:rPr lang="en-US" altLang="bg-BG" smtClean="0"/>
              <a:t>Second level</a:t>
            </a:r>
          </a:p>
          <a:p>
            <a:pPr lvl="2"/>
            <a:r>
              <a:rPr lang="en-US" altLang="bg-BG" smtClean="0"/>
              <a:t>Third level</a:t>
            </a:r>
          </a:p>
          <a:p>
            <a:pPr lvl="3"/>
            <a:r>
              <a:rPr lang="en-US" altLang="bg-BG" smtClean="0"/>
              <a:t>Fourth level</a:t>
            </a:r>
          </a:p>
          <a:p>
            <a:pPr lvl="4"/>
            <a:r>
              <a:rPr lang="en-US" altLang="bg-BG"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Times New Roman" pitchFamily="18" charset="0"/>
        </a:defRPr>
      </a:lvl2pPr>
      <a:lvl3pPr marL="1143000" indent="-228600" algn="l" rtl="0" eaLnBrk="0" fontAlgn="base" hangingPunct="0">
        <a:spcBef>
          <a:spcPct val="20000"/>
        </a:spcBef>
        <a:spcAft>
          <a:spcPct val="0"/>
        </a:spcAft>
        <a:buSzPct val="100000"/>
        <a:buChar char="•"/>
        <a:defRPr sz="2400">
          <a:solidFill>
            <a:schemeClr val="tx1"/>
          </a:solidFill>
          <a:latin typeface="Times New Roman" pitchFamily="18" charset="0"/>
        </a:defRPr>
      </a:lvl3pPr>
      <a:lvl4pPr marL="1600200" indent="-228600" algn="l" rtl="0" eaLnBrk="0" fontAlgn="base" hangingPunct="0">
        <a:spcBef>
          <a:spcPct val="20000"/>
        </a:spcBef>
        <a:spcAft>
          <a:spcPct val="0"/>
        </a:spcAft>
        <a:buSzPct val="100000"/>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SzPct val="100000"/>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SzPct val="100000"/>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courses.cm.utexas.edu/archive/Spring2003/CH369/Kitto/LECbioenergetics/path.gi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26"/>
          <p:cNvSpPr>
            <a:spLocks noGrp="1" noChangeArrowheads="1"/>
          </p:cNvSpPr>
          <p:nvPr>
            <p:ph type="ctrTitle"/>
          </p:nvPr>
        </p:nvSpPr>
        <p:spPr>
          <a:xfrm>
            <a:off x="1120080" y="2492896"/>
            <a:ext cx="7772400" cy="1486554"/>
          </a:xfrm>
        </p:spPr>
        <p:txBody>
          <a:bodyPr/>
          <a:lstStyle/>
          <a:p>
            <a:pPr>
              <a:defRPr/>
            </a:pPr>
            <a:r>
              <a:rPr lang="en-US" sz="2800" b="1" dirty="0" smtClean="0">
                <a:solidFill>
                  <a:srgbClr val="000099"/>
                </a:solidFill>
                <a:effectLst>
                  <a:outerShdw blurRad="38100" dist="38100" dir="2700000" algn="tl">
                    <a:srgbClr val="000000"/>
                  </a:outerShdw>
                </a:effectLst>
              </a:rPr>
              <a:t>BIOENERGETICS</a:t>
            </a:r>
            <a:r>
              <a:rPr lang="en-US" sz="2800" b="1" dirty="0" smtClean="0">
                <a:solidFill>
                  <a:srgbClr val="000099"/>
                </a:solidFill>
                <a:effectLst>
                  <a:outerShdw blurRad="38100" dist="38100" dir="2700000" algn="tl">
                    <a:srgbClr val="000000"/>
                  </a:outerShdw>
                </a:effectLst>
              </a:rPr>
              <a:t/>
            </a:r>
            <a:br>
              <a:rPr lang="en-US" sz="2800" b="1" dirty="0" smtClean="0">
                <a:solidFill>
                  <a:srgbClr val="000099"/>
                </a:solidFill>
                <a:effectLst>
                  <a:outerShdw blurRad="38100" dist="38100" dir="2700000" algn="tl">
                    <a:srgbClr val="000000"/>
                  </a:outerShdw>
                </a:effectLst>
              </a:rPr>
            </a:br>
            <a:r>
              <a:rPr lang="en-US" sz="2800" b="1" dirty="0" smtClean="0">
                <a:solidFill>
                  <a:srgbClr val="000099"/>
                </a:solidFill>
                <a:effectLst>
                  <a:outerShdw blurRad="38100" dist="38100" dir="2700000" algn="tl">
                    <a:srgbClr val="000000"/>
                  </a:outerShdw>
                </a:effectLst>
              </a:rPr>
              <a:t>Energy Transfer in Living Systems</a:t>
            </a:r>
            <a:r>
              <a:rPr lang="en-US" sz="2800" dirty="0" smtClean="0"/>
              <a:t> </a:t>
            </a:r>
          </a:p>
        </p:txBody>
      </p:sp>
      <p:sp>
        <p:nvSpPr>
          <p:cNvPr id="2051" name="Rectangle 1"/>
          <p:cNvSpPr>
            <a:spLocks noChangeArrowheads="1"/>
          </p:cNvSpPr>
          <p:nvPr/>
        </p:nvSpPr>
        <p:spPr bwMode="auto">
          <a:xfrm>
            <a:off x="1447091" y="0"/>
            <a:ext cx="7635729" cy="953780"/>
          </a:xfrm>
          <a:prstGeom prst="rect">
            <a:avLst/>
          </a:prstGeom>
          <a:solidFill>
            <a:schemeClr val="accent1"/>
          </a:solidFill>
          <a:ln w="12700" algn="ctr">
            <a:solidFill>
              <a:schemeClr val="tx1"/>
            </a:solidFill>
            <a:round/>
            <a:headEnd/>
            <a:tailEnd/>
          </a:ln>
        </p:spPr>
        <p:txBody>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4" name="Diagonal Stripe 3"/>
          <p:cNvSpPr/>
          <p:nvPr/>
        </p:nvSpPr>
        <p:spPr bwMode="auto">
          <a:xfrm>
            <a:off x="0" y="5301208"/>
            <a:ext cx="7524750" cy="1556792"/>
          </a:xfrm>
          <a:prstGeom prst="diagStripe">
            <a:avLst/>
          </a:prstGeom>
          <a:solidFill>
            <a:schemeClr val="accent1"/>
          </a:solidFill>
          <a:ln w="12700" cap="flat" cmpd="sng" algn="ctr">
            <a:solidFill>
              <a:schemeClr val="tx1"/>
            </a:solidFill>
            <a:prstDash val="solid"/>
            <a:round/>
            <a:headEnd type="none" w="med" len="med"/>
            <a:tailEnd type="none" w="med" len="med"/>
          </a:ln>
          <a:effectLst/>
        </p:spPr>
        <p:txBody>
          <a:bodyPr/>
          <a:lstStyle/>
          <a:p>
            <a:pPr>
              <a:defRPr/>
            </a:pPr>
            <a:endParaRPr lang="bg-BG"/>
          </a:p>
        </p:txBody>
      </p:sp>
      <p:sp>
        <p:nvSpPr>
          <p:cNvPr id="8" name="Rectangle 7"/>
          <p:cNvSpPr/>
          <p:nvPr/>
        </p:nvSpPr>
        <p:spPr>
          <a:xfrm>
            <a:off x="2664288" y="44624"/>
            <a:ext cx="5436104" cy="830997"/>
          </a:xfrm>
          <a:prstGeom prst="rect">
            <a:avLst/>
          </a:prstGeom>
          <a:noFill/>
        </p:spPr>
        <p:txBody>
          <a:bodyPr wrap="none" lIns="91440" tIns="45720" rIns="91440" bIns="45720">
            <a:spAutoFit/>
          </a:bodyPr>
          <a:lstStyle/>
          <a:p>
            <a:pPr algn="ctr"/>
            <a:r>
              <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MEDICAL UNIVERSITY – PLEVEN</a:t>
            </a:r>
          </a:p>
          <a:p>
            <a:pPr algn="ctr"/>
            <a:r>
              <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FACULTY OF PHARMACY</a:t>
            </a:r>
          </a:p>
        </p:txBody>
      </p:sp>
      <p:sp>
        <p:nvSpPr>
          <p:cNvPr id="9" name="Rectangle 8"/>
          <p:cNvSpPr/>
          <p:nvPr/>
        </p:nvSpPr>
        <p:spPr>
          <a:xfrm>
            <a:off x="1813228" y="1136938"/>
            <a:ext cx="6719212" cy="707886"/>
          </a:xfrm>
          <a:prstGeom prst="rect">
            <a:avLst/>
          </a:prstGeom>
          <a:noFill/>
        </p:spPr>
        <p:txBody>
          <a:bodyPr wrap="none" lIns="91440" tIns="45720" rIns="91440" bIns="45720">
            <a:spAutoFit/>
          </a:bodyPr>
          <a:lstStyle/>
          <a:p>
            <a:pPr algn="ctr"/>
            <a:r>
              <a:rPr lang="en-US" sz="2000" b="1" cap="all" dirty="0">
                <a:solidFill>
                  <a:schemeClr val="bg1">
                    <a:lumMod val="25000"/>
                  </a:schemeClr>
                </a:solidFill>
              </a:rPr>
              <a:t>DIVISION OF PHYSICS AND BIOPHYSICS, higher</a:t>
            </a:r>
          </a:p>
          <a:p>
            <a:pPr algn="ctr"/>
            <a:r>
              <a:rPr lang="en-US" sz="2000" b="1" cap="all" dirty="0">
                <a:solidFill>
                  <a:schemeClr val="bg1">
                    <a:lumMod val="25000"/>
                  </a:schemeClr>
                </a:solidFill>
              </a:rPr>
              <a:t> mathematics and information technologies</a:t>
            </a:r>
            <a:endParaRPr lang="en-US" sz="2000" b="1" spc="50" dirty="0">
              <a:ln w="12700" cmpd="sng">
                <a:solidFill>
                  <a:srgbClr val="000000">
                    <a:satMod val="120000"/>
                    <a:shade val="80000"/>
                  </a:srgbClr>
                </a:solidFill>
                <a:prstDash val="solid"/>
              </a:ln>
              <a:solidFill>
                <a:schemeClr val="bg1">
                  <a:lumMod val="25000"/>
                </a:schemeClr>
              </a:solidFill>
              <a:effectLst>
                <a:glow rad="53100">
                  <a:srgbClr val="000000">
                    <a:satMod val="180000"/>
                    <a:alpha val="30000"/>
                  </a:srgbClr>
                </a:glow>
              </a:effectLst>
              <a:latin typeface="Tahoma" pitchFamily="34" charset="0"/>
            </a:endParaRPr>
          </a:p>
        </p:txBody>
      </p:sp>
      <p:sp>
        <p:nvSpPr>
          <p:cNvPr id="10" name="Rectangle 9"/>
          <p:cNvSpPr/>
          <p:nvPr/>
        </p:nvSpPr>
        <p:spPr>
          <a:xfrm>
            <a:off x="3810789" y="2103239"/>
            <a:ext cx="2273379" cy="461665"/>
          </a:xfrm>
          <a:prstGeom prst="rect">
            <a:avLst/>
          </a:prstGeom>
          <a:solidFill>
            <a:schemeClr val="bg1">
              <a:lumMod val="10000"/>
            </a:schemeClr>
          </a:solidFill>
        </p:spPr>
        <p:style>
          <a:lnRef idx="2">
            <a:schemeClr val="accent5"/>
          </a:lnRef>
          <a:fillRef idx="1">
            <a:schemeClr val="lt1"/>
          </a:fillRef>
          <a:effectRef idx="0">
            <a:schemeClr val="accent5"/>
          </a:effectRef>
          <a:fontRef idx="minor">
            <a:schemeClr val="dk1"/>
          </a:fontRef>
        </p:style>
        <p:txBody>
          <a:bodyPr wrap="none" lIns="91440" tIns="45720" rIns="91440" bIns="45720">
            <a:spAutoFit/>
          </a:bodyPr>
          <a:lstStyle/>
          <a:p>
            <a:pPr algn="ct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LECTURE </a:t>
            </a: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No8</a:t>
            </a:r>
            <a:endPar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12" name="Picture 11"/>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colorTemperature colorTemp="8800"/>
                    </a14:imgEffect>
                  </a14:imgLayer>
                </a14:imgProps>
              </a:ext>
              <a:ext uri="{28A0092B-C50C-407E-A947-70E740481C1C}">
                <a14:useLocalDpi xmlns:a14="http://schemas.microsoft.com/office/drawing/2010/main" val="0"/>
              </a:ext>
            </a:extLst>
          </a:blip>
          <a:stretch>
            <a:fillRect/>
          </a:stretch>
        </p:blipFill>
        <p:spPr>
          <a:xfrm>
            <a:off x="35496" y="-155141"/>
            <a:ext cx="1408179" cy="1386843"/>
          </a:xfrm>
          <a:prstGeom prst="rect">
            <a:avLst/>
          </a:prstGeom>
        </p:spPr>
      </p:pic>
      <p:sp>
        <p:nvSpPr>
          <p:cNvPr id="13" name="TextBox 12"/>
          <p:cNvSpPr txBox="1"/>
          <p:nvPr/>
        </p:nvSpPr>
        <p:spPr>
          <a:xfrm>
            <a:off x="1475623" y="4077072"/>
            <a:ext cx="6840760" cy="1200329"/>
          </a:xfrm>
          <a:prstGeom prst="rect">
            <a:avLst/>
          </a:prstGeom>
          <a:noFill/>
        </p:spPr>
        <p:txBody>
          <a:bodyPr wrap="square" rtlCol="0">
            <a:spAutoFit/>
          </a:bodyPr>
          <a:lstStyle/>
          <a:p>
            <a:r>
              <a:rPr lang="en-US" sz="2400" dirty="0" smtClean="0"/>
              <a:t>Energy. Metabolism. Oxidation as a source of metabolic energy. ATP and energy transduction. Oxidative phosphorylation reactions </a:t>
            </a:r>
            <a:endParaRPr lang="bg-BG" sz="2400" i="1" dirty="0">
              <a:solidFill>
                <a:srgbClr val="FFFFFF"/>
              </a:solidFill>
            </a:endParaRPr>
          </a:p>
        </p:txBody>
      </p:sp>
      <p:sp>
        <p:nvSpPr>
          <p:cNvPr id="14" name="TextBox 13"/>
          <p:cNvSpPr txBox="1"/>
          <p:nvPr/>
        </p:nvSpPr>
        <p:spPr>
          <a:xfrm>
            <a:off x="4067944" y="6165304"/>
            <a:ext cx="4464496" cy="523220"/>
          </a:xfrm>
          <a:prstGeom prst="rect">
            <a:avLst/>
          </a:prstGeom>
          <a:noFill/>
        </p:spPr>
        <p:txBody>
          <a:bodyPr wrap="square" rtlCol="0">
            <a:spAutoFit/>
          </a:bodyPr>
          <a:lstStyle/>
          <a:p>
            <a:pPr algn="ctr"/>
            <a:r>
              <a:rPr lang="en-US" sz="2800" b="1" dirty="0">
                <a:solidFill>
                  <a:schemeClr val="bg1">
                    <a:lumMod val="25000"/>
                  </a:schemeClr>
                </a:solidFill>
                <a:latin typeface="Times New Roman" panose="02020603050405020304" pitchFamily="18" charset="0"/>
                <a:cs typeface="Times New Roman" panose="02020603050405020304" pitchFamily="18" charset="0"/>
              </a:rPr>
              <a:t>Prof. M. </a:t>
            </a:r>
            <a:r>
              <a:rPr lang="en-US" sz="2800" b="1" dirty="0" err="1">
                <a:solidFill>
                  <a:schemeClr val="bg1">
                    <a:lumMod val="25000"/>
                  </a:schemeClr>
                </a:solidFill>
                <a:latin typeface="Times New Roman" panose="02020603050405020304" pitchFamily="18" charset="0"/>
                <a:cs typeface="Times New Roman" panose="02020603050405020304" pitchFamily="18" charset="0"/>
              </a:rPr>
              <a:t>Alexandrova</a:t>
            </a:r>
            <a:r>
              <a:rPr lang="en-US" sz="2800" b="1" dirty="0">
                <a:solidFill>
                  <a:schemeClr val="bg1">
                    <a:lumMod val="25000"/>
                  </a:schemeClr>
                </a:solidFill>
                <a:latin typeface="Times New Roman" panose="02020603050405020304" pitchFamily="18" charset="0"/>
                <a:cs typeface="Times New Roman" panose="02020603050405020304" pitchFamily="18" charset="0"/>
              </a:rPr>
              <a:t>, DSc</a:t>
            </a:r>
            <a:endParaRPr lang="bg-BG" sz="2800" b="1" dirty="0">
              <a:solidFill>
                <a:schemeClr val="bg1">
                  <a:lumMod val="25000"/>
                </a:schemeClr>
              </a:solidFill>
              <a:latin typeface="Times New Roman" panose="02020603050405020304" pitchFamily="18" charset="0"/>
              <a:cs typeface="Times New Roman" panose="02020603050405020304"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defRPr/>
            </a:pPr>
            <a:r>
              <a:rPr lang="en-US" b="1" smtClean="0">
                <a:solidFill>
                  <a:srgbClr val="336600"/>
                </a:solidFill>
                <a:effectLst>
                  <a:outerShdw blurRad="38100" dist="38100" dir="2700000" algn="tl">
                    <a:srgbClr val="000000"/>
                  </a:outerShdw>
                </a:effectLst>
              </a:rPr>
              <a:t>Catabolic Pathway</a:t>
            </a:r>
            <a:endParaRPr lang="en-US" b="1" smtClean="0"/>
          </a:p>
        </p:txBody>
      </p:sp>
      <p:sp>
        <p:nvSpPr>
          <p:cNvPr id="15363" name="Rectangle 3"/>
          <p:cNvSpPr>
            <a:spLocks noGrp="1" noChangeArrowheads="1"/>
          </p:cNvSpPr>
          <p:nvPr>
            <p:ph type="body" idx="1"/>
          </p:nvPr>
        </p:nvSpPr>
        <p:spPr>
          <a:xfrm>
            <a:off x="381000" y="1981200"/>
            <a:ext cx="8382000" cy="4114800"/>
          </a:xfrm>
        </p:spPr>
        <p:txBody>
          <a:bodyPr/>
          <a:lstStyle/>
          <a:p>
            <a:pPr>
              <a:defRPr/>
            </a:pPr>
            <a:r>
              <a:rPr lang="en-US" sz="2800" b="1" smtClean="0">
                <a:solidFill>
                  <a:srgbClr val="000099"/>
                </a:solidFill>
                <a:effectLst>
                  <a:outerShdw blurRad="38100" dist="38100" dir="2700000" algn="tl">
                    <a:srgbClr val="000000"/>
                  </a:outerShdw>
                </a:effectLst>
              </a:rPr>
              <a:t>Metabolic reactions</a:t>
            </a:r>
            <a:r>
              <a:rPr lang="en-US" sz="2800" smtClean="0">
                <a:effectLst>
                  <a:outerShdw blurRad="38100" dist="38100" dir="2700000" algn="tl">
                    <a:srgbClr val="FFFFFF"/>
                  </a:outerShdw>
                </a:effectLst>
              </a:rPr>
              <a:t> </a:t>
            </a:r>
            <a:r>
              <a:rPr lang="en-US" sz="2800" smtClean="0"/>
              <a:t>which </a:t>
            </a:r>
            <a:r>
              <a:rPr lang="en-US" sz="2800" b="1" smtClean="0">
                <a:solidFill>
                  <a:srgbClr val="CC0000"/>
                </a:solidFill>
                <a:effectLst>
                  <a:outerShdw blurRad="38100" dist="38100" dir="2700000" algn="tl">
                    <a:srgbClr val="000000"/>
                  </a:outerShdw>
                </a:effectLst>
              </a:rPr>
              <a:t>release energy</a:t>
            </a:r>
            <a:r>
              <a:rPr lang="en-US" sz="2800" smtClean="0">
                <a:effectLst>
                  <a:outerShdw blurRad="38100" dist="38100" dir="2700000" algn="tl">
                    <a:srgbClr val="FFFFFF"/>
                  </a:outerShdw>
                </a:effectLst>
              </a:rPr>
              <a:t> </a:t>
            </a:r>
            <a:r>
              <a:rPr lang="en-US" sz="2800" b="1" smtClean="0">
                <a:solidFill>
                  <a:srgbClr val="660066"/>
                </a:solidFill>
                <a:effectLst>
                  <a:outerShdw blurRad="38100" dist="38100" dir="2700000" algn="tl">
                    <a:srgbClr val="000000"/>
                  </a:outerShdw>
                </a:effectLst>
              </a:rPr>
              <a:t>(exergonic)</a:t>
            </a:r>
            <a:r>
              <a:rPr lang="en-US" sz="2800" smtClean="0"/>
              <a:t> by </a:t>
            </a:r>
            <a:r>
              <a:rPr lang="en-US" sz="2800" b="1" smtClean="0">
                <a:solidFill>
                  <a:srgbClr val="000099"/>
                </a:solidFill>
                <a:effectLst>
                  <a:outerShdw blurRad="38100" dist="38100" dir="2700000" algn="tl">
                    <a:srgbClr val="000000"/>
                  </a:outerShdw>
                </a:effectLst>
              </a:rPr>
              <a:t>breaking down</a:t>
            </a:r>
            <a:r>
              <a:rPr lang="en-US" sz="2800" smtClean="0">
                <a:effectLst>
                  <a:outerShdw blurRad="38100" dist="38100" dir="2700000" algn="tl">
                    <a:srgbClr val="FFFFFF"/>
                  </a:outerShdw>
                </a:effectLst>
              </a:rPr>
              <a:t> </a:t>
            </a:r>
            <a:r>
              <a:rPr lang="en-US" sz="2800" smtClean="0"/>
              <a:t>complex molecules in simpler compounds.</a:t>
            </a:r>
          </a:p>
          <a:p>
            <a:pPr>
              <a:buFontTx/>
              <a:buNone/>
              <a:defRPr/>
            </a:pPr>
            <a:endParaRPr lang="en-US" sz="1400" smtClean="0"/>
          </a:p>
          <a:p>
            <a:pPr>
              <a:defRPr/>
            </a:pPr>
            <a:r>
              <a:rPr lang="en-US" sz="2800" b="1" smtClean="0">
                <a:solidFill>
                  <a:srgbClr val="CC0000"/>
                </a:solidFill>
                <a:effectLst>
                  <a:outerShdw blurRad="38100" dist="38100" dir="2700000" algn="tl">
                    <a:srgbClr val="000000"/>
                  </a:outerShdw>
                </a:effectLst>
              </a:rPr>
              <a:t>Example:</a:t>
            </a:r>
          </a:p>
          <a:p>
            <a:pPr>
              <a:buFontTx/>
              <a:buNone/>
              <a:defRPr/>
            </a:pPr>
            <a:r>
              <a:rPr lang="en-US" sz="2800" b="1" smtClean="0">
                <a:solidFill>
                  <a:srgbClr val="000099"/>
                </a:solidFill>
                <a:effectLst>
                  <a:outerShdw blurRad="38100" dist="38100" dir="2700000" algn="tl">
                    <a:srgbClr val="000000"/>
                  </a:outerShdw>
                </a:effectLst>
              </a:rPr>
              <a:t>	1.	Cellular Respiration</a:t>
            </a:r>
          </a:p>
          <a:p>
            <a:pPr>
              <a:buFontTx/>
              <a:buNone/>
              <a:defRPr/>
            </a:pPr>
            <a:endParaRPr lang="en-US" sz="2800" smtClean="0">
              <a:effectLst>
                <a:outerShdw blurRad="38100" dist="38100" dir="2700000" algn="tl">
                  <a:srgbClr val="FFFFFF"/>
                </a:outerShdw>
              </a:effectLst>
            </a:endParaRPr>
          </a:p>
          <a:p>
            <a:pPr>
              <a:buFontTx/>
              <a:buNone/>
              <a:defRPr/>
            </a:pPr>
            <a:r>
              <a:rPr lang="en-US" sz="2800" smtClean="0"/>
              <a:t> </a:t>
            </a:r>
            <a:r>
              <a:rPr lang="en-US" sz="2800" b="1" smtClean="0"/>
              <a:t>C</a:t>
            </a:r>
            <a:r>
              <a:rPr lang="en-US" sz="2800" b="1" baseline="-25000" smtClean="0"/>
              <a:t>6</a:t>
            </a:r>
            <a:r>
              <a:rPr lang="en-US" sz="2800" b="1" smtClean="0"/>
              <a:t>H</a:t>
            </a:r>
            <a:r>
              <a:rPr lang="en-US" sz="2800" b="1" baseline="-25000" smtClean="0"/>
              <a:t>12</a:t>
            </a:r>
            <a:r>
              <a:rPr lang="en-US" sz="2800" b="1" smtClean="0"/>
              <a:t>O</a:t>
            </a:r>
            <a:r>
              <a:rPr lang="en-US" sz="2800" b="1" baseline="-25000" smtClean="0"/>
              <a:t>6</a:t>
            </a:r>
            <a:r>
              <a:rPr lang="en-US" sz="2800" b="1" smtClean="0"/>
              <a:t>   +   6O</a:t>
            </a:r>
            <a:r>
              <a:rPr lang="en-US" sz="2800" b="1" baseline="-25000" smtClean="0"/>
              <a:t>2   </a:t>
            </a:r>
            <a:r>
              <a:rPr lang="en-US" sz="2800" b="1" smtClean="0">
                <a:sym typeface="Symbol" pitchFamily="18" charset="2"/>
              </a:rPr>
              <a:t></a:t>
            </a:r>
            <a:r>
              <a:rPr lang="en-US" sz="2800" b="1" smtClean="0"/>
              <a:t>  </a:t>
            </a:r>
            <a:r>
              <a:rPr lang="en-US" sz="2800" b="1" baseline="-25000" smtClean="0"/>
              <a:t> </a:t>
            </a:r>
            <a:r>
              <a:rPr lang="en-US" sz="2800" b="1" smtClean="0"/>
              <a:t>6CO</a:t>
            </a:r>
            <a:r>
              <a:rPr lang="en-US" sz="2800" b="1" baseline="-25000" smtClean="0"/>
              <a:t>2</a:t>
            </a:r>
            <a:r>
              <a:rPr lang="en-US" sz="2800" b="1" smtClean="0"/>
              <a:t>  +  6H</a:t>
            </a:r>
            <a:r>
              <a:rPr lang="en-US" sz="2800" b="1" baseline="-25000" smtClean="0"/>
              <a:t>2</a:t>
            </a:r>
            <a:r>
              <a:rPr lang="en-US" sz="2800" b="1" smtClean="0"/>
              <a:t>O  +</a:t>
            </a:r>
          </a:p>
        </p:txBody>
      </p:sp>
      <p:grpSp>
        <p:nvGrpSpPr>
          <p:cNvPr id="11268" name="Group 9"/>
          <p:cNvGrpSpPr>
            <a:grpSpLocks/>
          </p:cNvGrpSpPr>
          <p:nvPr/>
        </p:nvGrpSpPr>
        <p:grpSpPr bwMode="auto">
          <a:xfrm>
            <a:off x="457200" y="4343400"/>
            <a:ext cx="7886700" cy="1749425"/>
            <a:chOff x="288" y="2736"/>
            <a:chExt cx="4968" cy="1102"/>
          </a:xfrm>
        </p:grpSpPr>
        <p:sp>
          <p:nvSpPr>
            <p:cNvPr id="11269" name="Oval 6"/>
            <p:cNvSpPr>
              <a:spLocks noChangeArrowheads="1"/>
            </p:cNvSpPr>
            <p:nvPr/>
          </p:nvSpPr>
          <p:spPr bwMode="auto">
            <a:xfrm>
              <a:off x="4512" y="3072"/>
              <a:ext cx="712" cy="616"/>
            </a:xfrm>
            <a:prstGeom prst="ellipse">
              <a:avLst/>
            </a:prstGeom>
            <a:solidFill>
              <a:srgbClr val="DC0081"/>
            </a:solidFill>
            <a:ln w="12700">
              <a:solidFill>
                <a:schemeClr val="tx1"/>
              </a:solidFill>
              <a:round/>
              <a:headEnd/>
              <a:tailEnd/>
            </a:ln>
          </p:spPr>
          <p:txBody>
            <a:bodyPr wrap="none" lIns="90488" tIns="44450" rIns="90488" bIns="44450"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lgn="ctr">
                <a:buSzTx/>
                <a:buFontTx/>
                <a:buNone/>
              </a:pPr>
              <a:r>
                <a:rPr lang="en-US" altLang="bg-BG" b="1"/>
                <a:t>ATP</a:t>
              </a:r>
            </a:p>
          </p:txBody>
        </p:sp>
        <p:sp>
          <p:nvSpPr>
            <p:cNvPr id="15367" name="Rectangle 7"/>
            <p:cNvSpPr>
              <a:spLocks noChangeArrowheads="1"/>
            </p:cNvSpPr>
            <p:nvPr/>
          </p:nvSpPr>
          <p:spPr bwMode="auto">
            <a:xfrm>
              <a:off x="288" y="3552"/>
              <a:ext cx="1016" cy="286"/>
            </a:xfrm>
            <a:prstGeom prst="rect">
              <a:avLst/>
            </a:prstGeom>
            <a:noFill/>
            <a:ln w="12700">
              <a:noFill/>
              <a:miter lim="800000"/>
              <a:headEnd/>
              <a:tailEnd/>
            </a:ln>
            <a:effectLst/>
          </p:spPr>
          <p:txBody>
            <a:bodyPr lIns="90488" tIns="44450" rIns="90488" bIns="44450">
              <a:spAutoFit/>
            </a:bodyPr>
            <a:lstStyle/>
            <a:p>
              <a:pPr>
                <a:defRPr/>
              </a:pPr>
              <a:r>
                <a:rPr lang="en-US" b="1">
                  <a:solidFill>
                    <a:srgbClr val="000099"/>
                  </a:solidFill>
                  <a:effectLst>
                    <a:outerShdw blurRad="38100" dist="38100" dir="2700000" algn="tl">
                      <a:srgbClr val="000000"/>
                    </a:outerShdw>
                  </a:effectLst>
                </a:rPr>
                <a:t>(glucose)</a:t>
              </a:r>
            </a:p>
          </p:txBody>
        </p:sp>
        <p:sp>
          <p:nvSpPr>
            <p:cNvPr id="11271" name="Rectangle 8"/>
            <p:cNvSpPr>
              <a:spLocks noChangeArrowheads="1"/>
            </p:cNvSpPr>
            <p:nvPr/>
          </p:nvSpPr>
          <p:spPr bwMode="auto">
            <a:xfrm>
              <a:off x="4512" y="2736"/>
              <a:ext cx="744"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solidFill>
                    <a:srgbClr val="CC0000"/>
                  </a:solidFill>
                </a:rPr>
                <a:t>energy</a:t>
              </a:r>
            </a:p>
          </p:txBody>
        </p:sp>
      </p:grpSp>
    </p:spTree>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defRPr/>
            </a:pPr>
            <a:r>
              <a:rPr lang="en-US" b="1" smtClean="0">
                <a:solidFill>
                  <a:srgbClr val="336600"/>
                </a:solidFill>
                <a:effectLst>
                  <a:outerShdw blurRad="38100" dist="38100" dir="2700000" algn="tl">
                    <a:srgbClr val="000000"/>
                  </a:outerShdw>
                </a:effectLst>
              </a:rPr>
              <a:t>Anabolic Pathway</a:t>
            </a:r>
            <a:endParaRPr lang="en-US" b="1" smtClean="0"/>
          </a:p>
        </p:txBody>
      </p:sp>
      <p:sp>
        <p:nvSpPr>
          <p:cNvPr id="14339" name="Rectangle 3"/>
          <p:cNvSpPr>
            <a:spLocks noGrp="1" noChangeArrowheads="1"/>
          </p:cNvSpPr>
          <p:nvPr>
            <p:ph type="body" idx="1"/>
          </p:nvPr>
        </p:nvSpPr>
        <p:spPr>
          <a:xfrm>
            <a:off x="381000" y="1981200"/>
            <a:ext cx="8382000" cy="4114800"/>
          </a:xfrm>
        </p:spPr>
        <p:txBody>
          <a:bodyPr/>
          <a:lstStyle/>
          <a:p>
            <a:pPr>
              <a:defRPr/>
            </a:pPr>
            <a:r>
              <a:rPr lang="en-US" sz="2800" b="1" smtClean="0">
                <a:solidFill>
                  <a:srgbClr val="000099"/>
                </a:solidFill>
                <a:effectLst>
                  <a:outerShdw blurRad="38100" dist="38100" dir="2700000" algn="tl">
                    <a:srgbClr val="000000"/>
                  </a:outerShdw>
                </a:effectLst>
              </a:rPr>
              <a:t>Metabolic reactions,</a:t>
            </a:r>
            <a:r>
              <a:rPr lang="en-US" sz="2800" smtClean="0">
                <a:effectLst>
                  <a:outerShdw blurRad="38100" dist="38100" dir="2700000" algn="tl">
                    <a:srgbClr val="FFFFFF"/>
                  </a:outerShdw>
                </a:effectLst>
              </a:rPr>
              <a:t> </a:t>
            </a:r>
            <a:r>
              <a:rPr lang="en-US" sz="2800" smtClean="0"/>
              <a:t>which </a:t>
            </a:r>
            <a:r>
              <a:rPr lang="en-US" sz="2800" b="1" smtClean="0">
                <a:solidFill>
                  <a:srgbClr val="CC0000"/>
                </a:solidFill>
                <a:effectLst>
                  <a:outerShdw blurRad="38100" dist="38100" dir="2700000" algn="tl">
                    <a:srgbClr val="000000"/>
                  </a:outerShdw>
                </a:effectLst>
              </a:rPr>
              <a:t>consume energy</a:t>
            </a:r>
            <a:r>
              <a:rPr lang="en-US" sz="2800" smtClean="0"/>
              <a:t> </a:t>
            </a:r>
            <a:r>
              <a:rPr lang="en-US" sz="2800" b="1" smtClean="0">
                <a:solidFill>
                  <a:srgbClr val="660066"/>
                </a:solidFill>
                <a:effectLst>
                  <a:outerShdw blurRad="38100" dist="38100" dir="2700000" algn="tl">
                    <a:srgbClr val="000000"/>
                  </a:outerShdw>
                </a:effectLst>
              </a:rPr>
              <a:t>(endergonic),</a:t>
            </a:r>
            <a:r>
              <a:rPr lang="en-US" sz="2800" smtClean="0"/>
              <a:t> to </a:t>
            </a:r>
            <a:r>
              <a:rPr lang="en-US" sz="2800" b="1" smtClean="0">
                <a:solidFill>
                  <a:srgbClr val="000099"/>
                </a:solidFill>
                <a:effectLst>
                  <a:outerShdw blurRad="38100" dist="38100" dir="2700000" algn="tl">
                    <a:srgbClr val="000000"/>
                  </a:outerShdw>
                </a:effectLst>
              </a:rPr>
              <a:t>build</a:t>
            </a:r>
            <a:r>
              <a:rPr lang="en-US" sz="2800" smtClean="0"/>
              <a:t> complicated molecules from simpler compounds.</a:t>
            </a:r>
          </a:p>
          <a:p>
            <a:pPr>
              <a:buFontTx/>
              <a:buNone/>
              <a:defRPr/>
            </a:pPr>
            <a:endParaRPr lang="en-US" sz="1600" smtClean="0"/>
          </a:p>
          <a:p>
            <a:pPr>
              <a:defRPr/>
            </a:pPr>
            <a:r>
              <a:rPr lang="en-US" sz="2800" b="1" smtClean="0">
                <a:solidFill>
                  <a:srgbClr val="CC0000"/>
                </a:solidFill>
                <a:effectLst>
                  <a:outerShdw blurRad="38100" dist="38100" dir="2700000" algn="tl">
                    <a:srgbClr val="000000"/>
                  </a:outerShdw>
                </a:effectLst>
              </a:rPr>
              <a:t>Example:</a:t>
            </a:r>
          </a:p>
          <a:p>
            <a:pPr>
              <a:buFontTx/>
              <a:buNone/>
              <a:defRPr/>
            </a:pPr>
            <a:r>
              <a:rPr lang="en-US" sz="2800" b="1" smtClean="0">
                <a:solidFill>
                  <a:srgbClr val="336600"/>
                </a:solidFill>
                <a:effectLst>
                  <a:outerShdw blurRad="38100" dist="38100" dir="2700000" algn="tl">
                    <a:srgbClr val="000000"/>
                  </a:outerShdw>
                </a:effectLst>
              </a:rPr>
              <a:t>	1.	Photosynthesis</a:t>
            </a:r>
            <a:endParaRPr lang="en-US" sz="2800" b="1" smtClean="0">
              <a:effectLst>
                <a:outerShdw blurRad="38100" dist="38100" dir="2700000" algn="tl">
                  <a:srgbClr val="FFFFFF"/>
                </a:outerShdw>
              </a:effectLst>
            </a:endParaRPr>
          </a:p>
          <a:p>
            <a:pPr>
              <a:buFontTx/>
              <a:buNone/>
              <a:defRPr/>
            </a:pPr>
            <a:endParaRPr lang="en-US" sz="2800" smtClean="0"/>
          </a:p>
          <a:p>
            <a:pPr>
              <a:buFontTx/>
              <a:buNone/>
              <a:defRPr/>
            </a:pPr>
            <a:r>
              <a:rPr lang="en-US" sz="2800" smtClean="0"/>
              <a:t>	</a:t>
            </a:r>
            <a:r>
              <a:rPr lang="en-US" sz="2800" b="1" smtClean="0"/>
              <a:t>6CO</a:t>
            </a:r>
            <a:r>
              <a:rPr lang="en-US" sz="2800" b="1" baseline="-25000" smtClean="0"/>
              <a:t>2    </a:t>
            </a:r>
            <a:r>
              <a:rPr lang="en-US" sz="2800" b="1" smtClean="0"/>
              <a:t>+    6H</a:t>
            </a:r>
            <a:r>
              <a:rPr lang="en-US" sz="2800" b="1" baseline="-25000" smtClean="0"/>
              <a:t>2</a:t>
            </a:r>
            <a:r>
              <a:rPr lang="en-US" sz="2800" b="1" smtClean="0"/>
              <a:t>O    </a:t>
            </a:r>
            <a:r>
              <a:rPr lang="en-US" sz="2800" b="1" smtClean="0">
                <a:sym typeface="Symbol" pitchFamily="18" charset="2"/>
              </a:rPr>
              <a:t>    </a:t>
            </a:r>
            <a:r>
              <a:rPr lang="en-US" sz="2800" b="1" smtClean="0"/>
              <a:t>C</a:t>
            </a:r>
            <a:r>
              <a:rPr lang="en-US" sz="2800" b="1" baseline="-25000" smtClean="0"/>
              <a:t>6</a:t>
            </a:r>
            <a:r>
              <a:rPr lang="en-US" sz="2800" b="1" smtClean="0"/>
              <a:t>H</a:t>
            </a:r>
            <a:r>
              <a:rPr lang="en-US" sz="2800" b="1" baseline="-25000" smtClean="0"/>
              <a:t>12</a:t>
            </a:r>
            <a:r>
              <a:rPr lang="en-US" sz="2800" b="1" smtClean="0"/>
              <a:t>O</a:t>
            </a:r>
            <a:r>
              <a:rPr lang="en-US" sz="2800" b="1" baseline="-25000" smtClean="0"/>
              <a:t>6    </a:t>
            </a:r>
            <a:r>
              <a:rPr lang="en-US" sz="2800" b="1" smtClean="0"/>
              <a:t>+    6O</a:t>
            </a:r>
            <a:r>
              <a:rPr lang="en-US" sz="2800" b="1" baseline="-25000" smtClean="0"/>
              <a:t>2</a:t>
            </a:r>
          </a:p>
        </p:txBody>
      </p:sp>
      <p:grpSp>
        <p:nvGrpSpPr>
          <p:cNvPr id="12292" name="Group 11"/>
          <p:cNvGrpSpPr>
            <a:grpSpLocks/>
          </p:cNvGrpSpPr>
          <p:nvPr/>
        </p:nvGrpSpPr>
        <p:grpSpPr bwMode="auto">
          <a:xfrm>
            <a:off x="4114800" y="3602038"/>
            <a:ext cx="3833813" cy="2719387"/>
            <a:chOff x="2592" y="2269"/>
            <a:chExt cx="2415" cy="1713"/>
          </a:xfrm>
        </p:grpSpPr>
        <p:sp>
          <p:nvSpPr>
            <p:cNvPr id="12293" name="Oval 6"/>
            <p:cNvSpPr>
              <a:spLocks noChangeArrowheads="1"/>
            </p:cNvSpPr>
            <p:nvPr/>
          </p:nvSpPr>
          <p:spPr bwMode="auto">
            <a:xfrm>
              <a:off x="3517" y="2269"/>
              <a:ext cx="808" cy="760"/>
            </a:xfrm>
            <a:prstGeom prst="ellipse">
              <a:avLst/>
            </a:prstGeom>
            <a:solidFill>
              <a:srgbClr val="FE9B03"/>
            </a:solidFill>
            <a:ln w="127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12294" name="Rectangle 7"/>
            <p:cNvSpPr>
              <a:spLocks noChangeArrowheads="1"/>
            </p:cNvSpPr>
            <p:nvPr/>
          </p:nvSpPr>
          <p:spPr bwMode="auto">
            <a:xfrm>
              <a:off x="3648" y="2496"/>
              <a:ext cx="520"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SUN</a:t>
              </a:r>
            </a:p>
          </p:txBody>
        </p:sp>
        <p:sp>
          <p:nvSpPr>
            <p:cNvPr id="12295" name="Freeform 8"/>
            <p:cNvSpPr>
              <a:spLocks/>
            </p:cNvSpPr>
            <p:nvPr/>
          </p:nvSpPr>
          <p:spPr bwMode="auto">
            <a:xfrm>
              <a:off x="2592" y="2784"/>
              <a:ext cx="817" cy="565"/>
            </a:xfrm>
            <a:custGeom>
              <a:avLst/>
              <a:gdLst>
                <a:gd name="T0" fmla="*/ 816 w 817"/>
                <a:gd name="T1" fmla="*/ 0 h 565"/>
                <a:gd name="T2" fmla="*/ 792 w 817"/>
                <a:gd name="T3" fmla="*/ 36 h 565"/>
                <a:gd name="T4" fmla="*/ 756 w 817"/>
                <a:gd name="T5" fmla="*/ 60 h 565"/>
                <a:gd name="T6" fmla="*/ 720 w 817"/>
                <a:gd name="T7" fmla="*/ 72 h 565"/>
                <a:gd name="T8" fmla="*/ 684 w 817"/>
                <a:gd name="T9" fmla="*/ 60 h 565"/>
                <a:gd name="T10" fmla="*/ 648 w 817"/>
                <a:gd name="T11" fmla="*/ 72 h 565"/>
                <a:gd name="T12" fmla="*/ 648 w 817"/>
                <a:gd name="T13" fmla="*/ 108 h 565"/>
                <a:gd name="T14" fmla="*/ 636 w 817"/>
                <a:gd name="T15" fmla="*/ 144 h 565"/>
                <a:gd name="T16" fmla="*/ 624 w 817"/>
                <a:gd name="T17" fmla="*/ 180 h 565"/>
                <a:gd name="T18" fmla="*/ 588 w 817"/>
                <a:gd name="T19" fmla="*/ 204 h 565"/>
                <a:gd name="T20" fmla="*/ 552 w 817"/>
                <a:gd name="T21" fmla="*/ 216 h 565"/>
                <a:gd name="T22" fmla="*/ 516 w 817"/>
                <a:gd name="T23" fmla="*/ 216 h 565"/>
                <a:gd name="T24" fmla="*/ 480 w 817"/>
                <a:gd name="T25" fmla="*/ 216 h 565"/>
                <a:gd name="T26" fmla="*/ 444 w 817"/>
                <a:gd name="T27" fmla="*/ 228 h 565"/>
                <a:gd name="T28" fmla="*/ 420 w 817"/>
                <a:gd name="T29" fmla="*/ 264 h 565"/>
                <a:gd name="T30" fmla="*/ 408 w 817"/>
                <a:gd name="T31" fmla="*/ 300 h 565"/>
                <a:gd name="T32" fmla="*/ 396 w 817"/>
                <a:gd name="T33" fmla="*/ 336 h 565"/>
                <a:gd name="T34" fmla="*/ 360 w 817"/>
                <a:gd name="T35" fmla="*/ 360 h 565"/>
                <a:gd name="T36" fmla="*/ 324 w 817"/>
                <a:gd name="T37" fmla="*/ 372 h 565"/>
                <a:gd name="T38" fmla="*/ 288 w 817"/>
                <a:gd name="T39" fmla="*/ 372 h 565"/>
                <a:gd name="T40" fmla="*/ 252 w 817"/>
                <a:gd name="T41" fmla="*/ 372 h 565"/>
                <a:gd name="T42" fmla="*/ 216 w 817"/>
                <a:gd name="T43" fmla="*/ 372 h 565"/>
                <a:gd name="T44" fmla="*/ 180 w 817"/>
                <a:gd name="T45" fmla="*/ 384 h 565"/>
                <a:gd name="T46" fmla="*/ 144 w 817"/>
                <a:gd name="T47" fmla="*/ 396 h 565"/>
                <a:gd name="T48" fmla="*/ 120 w 817"/>
                <a:gd name="T49" fmla="*/ 432 h 565"/>
                <a:gd name="T50" fmla="*/ 84 w 817"/>
                <a:gd name="T51" fmla="*/ 456 h 565"/>
                <a:gd name="T52" fmla="*/ 72 w 817"/>
                <a:gd name="T53" fmla="*/ 492 h 565"/>
                <a:gd name="T54" fmla="*/ 48 w 817"/>
                <a:gd name="T55" fmla="*/ 528 h 565"/>
                <a:gd name="T56" fmla="*/ 36 w 817"/>
                <a:gd name="T57" fmla="*/ 564 h 565"/>
                <a:gd name="T58" fmla="*/ 0 w 817"/>
                <a:gd name="T59" fmla="*/ 564 h 56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817"/>
                <a:gd name="T91" fmla="*/ 0 h 565"/>
                <a:gd name="T92" fmla="*/ 817 w 817"/>
                <a:gd name="T93" fmla="*/ 565 h 56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817" h="565">
                  <a:moveTo>
                    <a:pt x="816" y="0"/>
                  </a:moveTo>
                  <a:lnTo>
                    <a:pt x="792" y="36"/>
                  </a:lnTo>
                  <a:lnTo>
                    <a:pt x="756" y="60"/>
                  </a:lnTo>
                  <a:lnTo>
                    <a:pt x="720" y="72"/>
                  </a:lnTo>
                  <a:lnTo>
                    <a:pt x="684" y="60"/>
                  </a:lnTo>
                  <a:lnTo>
                    <a:pt x="648" y="72"/>
                  </a:lnTo>
                  <a:lnTo>
                    <a:pt x="648" y="108"/>
                  </a:lnTo>
                  <a:lnTo>
                    <a:pt x="636" y="144"/>
                  </a:lnTo>
                  <a:lnTo>
                    <a:pt x="624" y="180"/>
                  </a:lnTo>
                  <a:lnTo>
                    <a:pt x="588" y="204"/>
                  </a:lnTo>
                  <a:lnTo>
                    <a:pt x="552" y="216"/>
                  </a:lnTo>
                  <a:lnTo>
                    <a:pt x="516" y="216"/>
                  </a:lnTo>
                  <a:lnTo>
                    <a:pt x="480" y="216"/>
                  </a:lnTo>
                  <a:lnTo>
                    <a:pt x="444" y="228"/>
                  </a:lnTo>
                  <a:lnTo>
                    <a:pt x="420" y="264"/>
                  </a:lnTo>
                  <a:lnTo>
                    <a:pt x="408" y="300"/>
                  </a:lnTo>
                  <a:lnTo>
                    <a:pt x="396" y="336"/>
                  </a:lnTo>
                  <a:lnTo>
                    <a:pt x="360" y="360"/>
                  </a:lnTo>
                  <a:lnTo>
                    <a:pt x="324" y="372"/>
                  </a:lnTo>
                  <a:lnTo>
                    <a:pt x="288" y="372"/>
                  </a:lnTo>
                  <a:lnTo>
                    <a:pt x="252" y="372"/>
                  </a:lnTo>
                  <a:lnTo>
                    <a:pt x="216" y="372"/>
                  </a:lnTo>
                  <a:lnTo>
                    <a:pt x="180" y="384"/>
                  </a:lnTo>
                  <a:lnTo>
                    <a:pt x="144" y="396"/>
                  </a:lnTo>
                  <a:lnTo>
                    <a:pt x="120" y="432"/>
                  </a:lnTo>
                  <a:lnTo>
                    <a:pt x="84" y="456"/>
                  </a:lnTo>
                  <a:lnTo>
                    <a:pt x="72" y="492"/>
                  </a:lnTo>
                  <a:lnTo>
                    <a:pt x="48" y="528"/>
                  </a:lnTo>
                  <a:lnTo>
                    <a:pt x="36" y="564"/>
                  </a:lnTo>
                  <a:lnTo>
                    <a:pt x="0" y="564"/>
                  </a:lnTo>
                </a:path>
              </a:pathLst>
            </a:custGeom>
            <a:noFill/>
            <a:ln w="50800" cap="rnd">
              <a:solidFill>
                <a:srgbClr val="FE9B03"/>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bg-BG"/>
            </a:p>
          </p:txBody>
        </p:sp>
        <p:sp>
          <p:nvSpPr>
            <p:cNvPr id="14345" name="Rectangle 9"/>
            <p:cNvSpPr>
              <a:spLocks noChangeArrowheads="1"/>
            </p:cNvSpPr>
            <p:nvPr/>
          </p:nvSpPr>
          <p:spPr bwMode="auto">
            <a:xfrm>
              <a:off x="4368" y="2352"/>
              <a:ext cx="639" cy="440"/>
            </a:xfrm>
            <a:prstGeom prst="rect">
              <a:avLst/>
            </a:prstGeom>
            <a:noFill/>
            <a:ln w="12700">
              <a:noFill/>
              <a:miter lim="800000"/>
              <a:headEnd/>
              <a:tailEnd/>
            </a:ln>
            <a:effectLst/>
          </p:spPr>
          <p:txBody>
            <a:bodyPr wrap="none" lIns="90488" tIns="44450" rIns="90488" bIns="44450">
              <a:spAutoFit/>
            </a:bodyPr>
            <a:lstStyle/>
            <a:p>
              <a:pPr>
                <a:defRPr/>
              </a:pPr>
              <a:r>
                <a:rPr lang="en-US" sz="2000" b="1">
                  <a:solidFill>
                    <a:srgbClr val="CC0000"/>
                  </a:solidFill>
                  <a:effectLst>
                    <a:outerShdw blurRad="38100" dist="38100" dir="2700000" algn="tl">
                      <a:srgbClr val="000000"/>
                    </a:outerShdw>
                  </a:effectLst>
                </a:rPr>
                <a:t>light</a:t>
              </a:r>
            </a:p>
            <a:p>
              <a:pPr>
                <a:defRPr/>
              </a:pPr>
              <a:r>
                <a:rPr lang="en-US" sz="2000" b="1">
                  <a:solidFill>
                    <a:srgbClr val="CC0000"/>
                  </a:solidFill>
                  <a:effectLst>
                    <a:outerShdw blurRad="38100" dist="38100" dir="2700000" algn="tl">
                      <a:srgbClr val="000000"/>
                    </a:outerShdw>
                  </a:effectLst>
                </a:rPr>
                <a:t>energy</a:t>
              </a:r>
              <a:endParaRPr lang="en-US" b="1">
                <a:solidFill>
                  <a:srgbClr val="CC0000"/>
                </a:solidFill>
                <a:effectLst>
                  <a:outerShdw blurRad="38100" dist="38100" dir="2700000" algn="tl">
                    <a:srgbClr val="000000"/>
                  </a:outerShdw>
                </a:effectLst>
              </a:endParaRPr>
            </a:p>
          </p:txBody>
        </p:sp>
        <p:sp>
          <p:nvSpPr>
            <p:cNvPr id="14346" name="Rectangle 10"/>
            <p:cNvSpPr>
              <a:spLocks noChangeArrowheads="1"/>
            </p:cNvSpPr>
            <p:nvPr/>
          </p:nvSpPr>
          <p:spPr bwMode="auto">
            <a:xfrm>
              <a:off x="2784" y="3696"/>
              <a:ext cx="967" cy="286"/>
            </a:xfrm>
            <a:prstGeom prst="rect">
              <a:avLst/>
            </a:prstGeom>
            <a:noFill/>
            <a:ln w="12700">
              <a:noFill/>
              <a:miter lim="800000"/>
              <a:headEnd/>
              <a:tailEnd/>
            </a:ln>
            <a:effectLst/>
          </p:spPr>
          <p:txBody>
            <a:bodyPr wrap="none" lIns="90488" tIns="44450" rIns="90488" bIns="44450">
              <a:spAutoFit/>
            </a:bodyPr>
            <a:lstStyle/>
            <a:p>
              <a:pPr>
                <a:defRPr/>
              </a:pPr>
              <a:r>
                <a:rPr lang="en-US" b="1">
                  <a:solidFill>
                    <a:srgbClr val="000099"/>
                  </a:solidFill>
                  <a:effectLst>
                    <a:outerShdw blurRad="38100" dist="38100" dir="2700000" algn="tl">
                      <a:srgbClr val="000000"/>
                    </a:outerShdw>
                  </a:effectLst>
                </a:rPr>
                <a:t>(glucose)</a:t>
              </a:r>
            </a:p>
          </p:txBody>
        </p:sp>
      </p:grpSp>
    </p:spTree>
  </p:cSld>
  <p:clrMapOvr>
    <a:masterClrMapping/>
  </p:clrMapOvr>
  <p:transition spd="slow">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defRPr/>
            </a:pPr>
            <a:r>
              <a:rPr lang="en-US" b="1" smtClean="0">
                <a:solidFill>
                  <a:srgbClr val="660066"/>
                </a:solidFill>
                <a:effectLst>
                  <a:outerShdw blurRad="38100" dist="38100" dir="2700000" algn="tl">
                    <a:srgbClr val="000000"/>
                  </a:outerShdw>
                </a:effectLst>
              </a:rPr>
              <a:t>Exergonic Reactions</a:t>
            </a:r>
            <a:endParaRPr lang="en-US" b="1" smtClean="0"/>
          </a:p>
        </p:txBody>
      </p:sp>
      <p:sp>
        <p:nvSpPr>
          <p:cNvPr id="47107" name="Rectangle 3"/>
          <p:cNvSpPr>
            <a:spLocks noGrp="1" noChangeArrowheads="1"/>
          </p:cNvSpPr>
          <p:nvPr>
            <p:ph type="body" idx="1"/>
          </p:nvPr>
        </p:nvSpPr>
        <p:spPr/>
        <p:txBody>
          <a:bodyPr/>
          <a:lstStyle/>
          <a:p>
            <a:pPr>
              <a:defRPr/>
            </a:pPr>
            <a:r>
              <a:rPr lang="en-US" sz="2800" b="1" smtClean="0">
                <a:solidFill>
                  <a:srgbClr val="000099"/>
                </a:solidFill>
                <a:effectLst>
                  <a:outerShdw blurRad="38100" dist="38100" dir="2700000" algn="tl">
                    <a:srgbClr val="000000"/>
                  </a:outerShdw>
                </a:effectLst>
              </a:rPr>
              <a:t>Chemical reactions</a:t>
            </a:r>
            <a:r>
              <a:rPr lang="en-US" sz="2800" smtClean="0"/>
              <a:t> that </a:t>
            </a:r>
            <a:r>
              <a:rPr lang="en-US" sz="2800" b="1" smtClean="0">
                <a:solidFill>
                  <a:srgbClr val="CC0000"/>
                </a:solidFill>
                <a:effectLst>
                  <a:outerShdw blurRad="38100" dist="38100" dir="2700000" algn="tl">
                    <a:srgbClr val="000000"/>
                  </a:outerShdw>
                </a:effectLst>
              </a:rPr>
              <a:t>release energy</a:t>
            </a:r>
            <a:r>
              <a:rPr lang="en-US" sz="2800" smtClean="0">
                <a:effectLst>
                  <a:outerShdw blurRad="38100" dist="38100" dir="2700000" algn="tl">
                    <a:srgbClr val="FFFFFF"/>
                  </a:outerShdw>
                </a:effectLst>
              </a:rPr>
              <a:t>.</a:t>
            </a:r>
          </a:p>
          <a:p>
            <a:pPr>
              <a:buFontTx/>
              <a:buNone/>
              <a:defRPr/>
            </a:pPr>
            <a:endParaRPr lang="en-US" sz="2800" smtClean="0">
              <a:effectLst>
                <a:outerShdw blurRad="38100" dist="38100" dir="2700000" algn="tl">
                  <a:srgbClr val="FFFFFF"/>
                </a:outerShdw>
              </a:effectLst>
            </a:endParaRPr>
          </a:p>
          <a:p>
            <a:pPr>
              <a:defRPr/>
            </a:pPr>
            <a:r>
              <a:rPr lang="en-US" sz="2800" b="1" smtClean="0">
                <a:solidFill>
                  <a:srgbClr val="CC0000"/>
                </a:solidFill>
                <a:effectLst>
                  <a:outerShdw blurRad="38100" dist="38100" dir="2700000" algn="tl">
                    <a:srgbClr val="000000"/>
                  </a:outerShdw>
                </a:effectLst>
              </a:rPr>
              <a:t>Example:</a:t>
            </a:r>
          </a:p>
          <a:p>
            <a:pPr>
              <a:buFontTx/>
              <a:buNone/>
              <a:defRPr/>
            </a:pPr>
            <a:r>
              <a:rPr lang="en-US" sz="2800" b="1" smtClean="0">
                <a:solidFill>
                  <a:srgbClr val="000099"/>
                </a:solidFill>
                <a:effectLst>
                  <a:outerShdw blurRad="38100" dist="38100" dir="2700000" algn="tl">
                    <a:srgbClr val="000000"/>
                  </a:outerShdw>
                </a:effectLst>
              </a:rPr>
              <a:t>	1.	Cellular Respiration</a:t>
            </a:r>
            <a:endParaRPr lang="en-US" sz="2800" smtClean="0">
              <a:effectLst>
                <a:outerShdw blurRad="38100" dist="38100" dir="2700000" algn="tl">
                  <a:srgbClr val="FFFFFF"/>
                </a:outerShdw>
              </a:effectLst>
            </a:endParaRPr>
          </a:p>
          <a:p>
            <a:pPr>
              <a:buFontTx/>
              <a:buNone/>
              <a:defRPr/>
            </a:pPr>
            <a:endParaRPr lang="en-US" sz="2800" smtClean="0">
              <a:effectLst>
                <a:outerShdw blurRad="38100" dist="38100" dir="2700000" algn="tl">
                  <a:srgbClr val="FFFFFF"/>
                </a:outerShdw>
              </a:effectLst>
            </a:endParaRPr>
          </a:p>
          <a:p>
            <a:pPr>
              <a:buFontTx/>
              <a:buNone/>
              <a:defRPr/>
            </a:pPr>
            <a:endParaRPr lang="en-US" sz="2800" smtClean="0">
              <a:effectLst>
                <a:outerShdw blurRad="38100" dist="38100" dir="2700000" algn="tl">
                  <a:srgbClr val="FFFFFF"/>
                </a:outerShdw>
              </a:effectLst>
            </a:endParaRPr>
          </a:p>
          <a:p>
            <a:pPr>
              <a:buFontTx/>
              <a:buNone/>
              <a:defRPr/>
            </a:pPr>
            <a:r>
              <a:rPr lang="en-US" sz="2800" smtClean="0"/>
              <a:t> </a:t>
            </a:r>
            <a:r>
              <a:rPr lang="en-US" sz="2800" b="1" smtClean="0"/>
              <a:t>C</a:t>
            </a:r>
            <a:r>
              <a:rPr lang="en-US" sz="2800" b="1" baseline="-25000" smtClean="0"/>
              <a:t>6</a:t>
            </a:r>
            <a:r>
              <a:rPr lang="en-US" sz="2800" b="1" smtClean="0"/>
              <a:t>H</a:t>
            </a:r>
            <a:r>
              <a:rPr lang="en-US" sz="2800" b="1" baseline="-25000" smtClean="0"/>
              <a:t>12</a:t>
            </a:r>
            <a:r>
              <a:rPr lang="en-US" sz="2800" b="1" smtClean="0"/>
              <a:t>O</a:t>
            </a:r>
            <a:r>
              <a:rPr lang="en-US" sz="2800" b="1" baseline="-25000" smtClean="0"/>
              <a:t>6    </a:t>
            </a:r>
            <a:r>
              <a:rPr lang="en-US" sz="2800" b="1" smtClean="0"/>
              <a:t>+  6O</a:t>
            </a:r>
            <a:r>
              <a:rPr lang="en-US" sz="2800" b="1" baseline="-25000" smtClean="0"/>
              <a:t>2   </a:t>
            </a:r>
            <a:r>
              <a:rPr lang="en-US" sz="2800" b="1" smtClean="0">
                <a:sym typeface="Symbol" pitchFamily="18" charset="2"/>
              </a:rPr>
              <a:t>   </a:t>
            </a:r>
            <a:r>
              <a:rPr lang="en-US" sz="2800" b="1" smtClean="0"/>
              <a:t>6CO</a:t>
            </a:r>
            <a:r>
              <a:rPr lang="en-US" sz="2800" b="1" baseline="-25000" smtClean="0"/>
              <a:t>2</a:t>
            </a:r>
            <a:r>
              <a:rPr lang="en-US" sz="2800" b="1" smtClean="0"/>
              <a:t>  +  6H</a:t>
            </a:r>
            <a:r>
              <a:rPr lang="en-US" sz="2800" b="1" baseline="-25000" smtClean="0"/>
              <a:t>2</a:t>
            </a:r>
            <a:r>
              <a:rPr lang="en-US" sz="2800" b="1" smtClean="0"/>
              <a:t>O  +</a:t>
            </a:r>
          </a:p>
        </p:txBody>
      </p:sp>
      <p:grpSp>
        <p:nvGrpSpPr>
          <p:cNvPr id="13316" name="Group 4"/>
          <p:cNvGrpSpPr>
            <a:grpSpLocks/>
          </p:cNvGrpSpPr>
          <p:nvPr/>
        </p:nvGrpSpPr>
        <p:grpSpPr bwMode="auto">
          <a:xfrm>
            <a:off x="823913" y="4176713"/>
            <a:ext cx="7767637" cy="1825625"/>
            <a:chOff x="519" y="2631"/>
            <a:chExt cx="4893" cy="1150"/>
          </a:xfrm>
        </p:grpSpPr>
        <p:sp>
          <p:nvSpPr>
            <p:cNvPr id="13317" name="Oval 5"/>
            <p:cNvSpPr>
              <a:spLocks noChangeArrowheads="1"/>
            </p:cNvSpPr>
            <p:nvPr/>
          </p:nvSpPr>
          <p:spPr bwMode="auto">
            <a:xfrm>
              <a:off x="4660" y="2980"/>
              <a:ext cx="712" cy="616"/>
            </a:xfrm>
            <a:prstGeom prst="ellipse">
              <a:avLst/>
            </a:prstGeom>
            <a:solidFill>
              <a:srgbClr val="DC0081"/>
            </a:solidFill>
            <a:ln w="12700">
              <a:solidFill>
                <a:schemeClr val="tx1"/>
              </a:solidFill>
              <a:round/>
              <a:headEnd/>
              <a:tailEnd/>
            </a:ln>
          </p:spPr>
          <p:txBody>
            <a:bodyPr wrap="none" lIns="90488" tIns="44450" rIns="90488" bIns="44450"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lgn="ctr">
                <a:buSzTx/>
                <a:buFontTx/>
                <a:buNone/>
              </a:pPr>
              <a:r>
                <a:rPr lang="en-US" altLang="bg-BG" b="1"/>
                <a:t>ATP</a:t>
              </a:r>
            </a:p>
          </p:txBody>
        </p:sp>
        <p:sp>
          <p:nvSpPr>
            <p:cNvPr id="47110" name="Rectangle 6"/>
            <p:cNvSpPr>
              <a:spLocks noChangeArrowheads="1"/>
            </p:cNvSpPr>
            <p:nvPr/>
          </p:nvSpPr>
          <p:spPr bwMode="auto">
            <a:xfrm>
              <a:off x="519" y="3495"/>
              <a:ext cx="967" cy="286"/>
            </a:xfrm>
            <a:prstGeom prst="rect">
              <a:avLst/>
            </a:prstGeom>
            <a:noFill/>
            <a:ln w="12700">
              <a:noFill/>
              <a:miter lim="800000"/>
              <a:headEnd/>
              <a:tailEnd/>
            </a:ln>
            <a:effectLst/>
          </p:spPr>
          <p:txBody>
            <a:bodyPr wrap="none" lIns="90488" tIns="44450" rIns="90488" bIns="44450">
              <a:spAutoFit/>
            </a:bodyPr>
            <a:lstStyle/>
            <a:p>
              <a:pPr>
                <a:defRPr/>
              </a:pPr>
              <a:r>
                <a:rPr lang="en-US" b="1">
                  <a:solidFill>
                    <a:srgbClr val="000099"/>
                  </a:solidFill>
                  <a:effectLst>
                    <a:outerShdw blurRad="38100" dist="38100" dir="2700000" algn="tl">
                      <a:srgbClr val="000000"/>
                    </a:outerShdw>
                  </a:effectLst>
                </a:rPr>
                <a:t>(glucose)</a:t>
              </a:r>
            </a:p>
          </p:txBody>
        </p:sp>
        <p:sp>
          <p:nvSpPr>
            <p:cNvPr id="47111" name="Rectangle 7"/>
            <p:cNvSpPr>
              <a:spLocks noChangeArrowheads="1"/>
            </p:cNvSpPr>
            <p:nvPr/>
          </p:nvSpPr>
          <p:spPr bwMode="auto">
            <a:xfrm>
              <a:off x="4647" y="2631"/>
              <a:ext cx="765" cy="286"/>
            </a:xfrm>
            <a:prstGeom prst="rect">
              <a:avLst/>
            </a:prstGeom>
            <a:noFill/>
            <a:ln w="12700">
              <a:noFill/>
              <a:miter lim="800000"/>
              <a:headEnd/>
              <a:tailEnd/>
            </a:ln>
            <a:effectLst/>
          </p:spPr>
          <p:txBody>
            <a:bodyPr wrap="none" lIns="90488" tIns="44450" rIns="90488" bIns="44450">
              <a:spAutoFit/>
            </a:bodyPr>
            <a:lstStyle/>
            <a:p>
              <a:pPr>
                <a:defRPr/>
              </a:pPr>
              <a:r>
                <a:rPr lang="en-US" b="1">
                  <a:solidFill>
                    <a:srgbClr val="CC0000"/>
                  </a:solidFill>
                  <a:effectLst>
                    <a:outerShdw blurRad="38100" dist="38100" dir="2700000" algn="tl">
                      <a:srgbClr val="000000"/>
                    </a:outerShdw>
                  </a:effectLst>
                </a:rPr>
                <a:t>Energy</a:t>
              </a:r>
              <a:endParaRPr lang="en-US" b="1"/>
            </a:p>
          </p:txBody>
        </p:sp>
      </p:grpSp>
    </p:spTree>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defRPr/>
            </a:pPr>
            <a:r>
              <a:rPr lang="en-US" b="1" smtClean="0">
                <a:solidFill>
                  <a:srgbClr val="660066"/>
                </a:solidFill>
                <a:effectLst>
                  <a:outerShdw blurRad="38100" dist="38100" dir="2700000" algn="tl">
                    <a:srgbClr val="000000"/>
                  </a:outerShdw>
                </a:effectLst>
              </a:rPr>
              <a:t>Endergonic Reactions</a:t>
            </a:r>
            <a:endParaRPr lang="en-US" b="1" smtClean="0"/>
          </a:p>
        </p:txBody>
      </p:sp>
      <p:sp>
        <p:nvSpPr>
          <p:cNvPr id="11267" name="Rectangle 3"/>
          <p:cNvSpPr>
            <a:spLocks noGrp="1" noChangeArrowheads="1"/>
          </p:cNvSpPr>
          <p:nvPr>
            <p:ph type="body" idx="1"/>
          </p:nvPr>
        </p:nvSpPr>
        <p:spPr/>
        <p:txBody>
          <a:bodyPr/>
          <a:lstStyle/>
          <a:p>
            <a:pPr>
              <a:tabLst>
                <a:tab pos="1143000" algn="l"/>
                <a:tab pos="1600200" algn="l"/>
                <a:tab pos="2057400" algn="l"/>
                <a:tab pos="2514600" algn="l"/>
                <a:tab pos="2971800" algn="l"/>
                <a:tab pos="3429000" algn="l"/>
                <a:tab pos="3886200" algn="l"/>
                <a:tab pos="4343400" algn="l"/>
                <a:tab pos="4800600" algn="l"/>
                <a:tab pos="5257800" algn="l"/>
                <a:tab pos="5715000" algn="l"/>
                <a:tab pos="6172200" algn="l"/>
              </a:tabLst>
              <a:defRPr/>
            </a:pPr>
            <a:r>
              <a:rPr lang="en-US" sz="2800" b="1" smtClean="0">
                <a:solidFill>
                  <a:srgbClr val="CC0000"/>
                </a:solidFill>
                <a:effectLst>
                  <a:outerShdw blurRad="38100" dist="38100" dir="2700000" algn="tl">
                    <a:srgbClr val="000000"/>
                  </a:outerShdw>
                </a:effectLst>
              </a:rPr>
              <a:t>Chemical reaction</a:t>
            </a:r>
            <a:r>
              <a:rPr lang="en-US" sz="2800" smtClean="0"/>
              <a:t> that </a:t>
            </a:r>
            <a:r>
              <a:rPr lang="en-US" sz="2800" b="1" smtClean="0">
                <a:solidFill>
                  <a:srgbClr val="000099"/>
                </a:solidFill>
              </a:rPr>
              <a:t>requires a net input</a:t>
            </a:r>
            <a:r>
              <a:rPr lang="en-US" sz="2800" smtClean="0"/>
              <a:t> of </a:t>
            </a:r>
            <a:r>
              <a:rPr lang="en-US" sz="2800" b="1" smtClean="0">
                <a:solidFill>
                  <a:srgbClr val="CC0000"/>
                </a:solidFill>
                <a:effectLst>
                  <a:outerShdw blurRad="38100" dist="38100" dir="2700000" algn="tl">
                    <a:srgbClr val="000000"/>
                  </a:outerShdw>
                </a:effectLst>
              </a:rPr>
              <a:t>energy</a:t>
            </a:r>
            <a:r>
              <a:rPr lang="en-US" sz="2800" smtClean="0"/>
              <a:t>.</a:t>
            </a:r>
          </a:p>
          <a:p>
            <a:pPr>
              <a:buFontTx/>
              <a:buNone/>
              <a:tabLst>
                <a:tab pos="1143000" algn="l"/>
                <a:tab pos="1600200" algn="l"/>
                <a:tab pos="2057400" algn="l"/>
                <a:tab pos="2514600" algn="l"/>
                <a:tab pos="2971800" algn="l"/>
                <a:tab pos="3429000" algn="l"/>
                <a:tab pos="3886200" algn="l"/>
                <a:tab pos="4343400" algn="l"/>
                <a:tab pos="4800600" algn="l"/>
                <a:tab pos="5257800" algn="l"/>
                <a:tab pos="5715000" algn="l"/>
                <a:tab pos="6172200" algn="l"/>
              </a:tabLst>
              <a:defRPr/>
            </a:pPr>
            <a:endParaRPr lang="en-US" sz="1600" smtClean="0"/>
          </a:p>
          <a:p>
            <a:pPr>
              <a:tabLst>
                <a:tab pos="1143000" algn="l"/>
                <a:tab pos="1600200" algn="l"/>
                <a:tab pos="2057400" algn="l"/>
                <a:tab pos="2514600" algn="l"/>
                <a:tab pos="2971800" algn="l"/>
                <a:tab pos="3429000" algn="l"/>
                <a:tab pos="3886200" algn="l"/>
                <a:tab pos="4343400" algn="l"/>
                <a:tab pos="4800600" algn="l"/>
                <a:tab pos="5257800" algn="l"/>
                <a:tab pos="5715000" algn="l"/>
                <a:tab pos="6172200" algn="l"/>
              </a:tabLst>
              <a:defRPr/>
            </a:pPr>
            <a:r>
              <a:rPr lang="en-US" sz="2800" b="1" smtClean="0">
                <a:solidFill>
                  <a:srgbClr val="CC0000"/>
                </a:solidFill>
                <a:effectLst>
                  <a:outerShdw blurRad="38100" dist="38100" dir="2700000" algn="tl">
                    <a:srgbClr val="000000"/>
                  </a:outerShdw>
                </a:effectLst>
              </a:rPr>
              <a:t>Example:</a:t>
            </a:r>
          </a:p>
          <a:p>
            <a:pPr>
              <a:buFontTx/>
              <a:buNone/>
              <a:tabLst>
                <a:tab pos="1143000" algn="l"/>
                <a:tab pos="1600200" algn="l"/>
                <a:tab pos="2057400" algn="l"/>
                <a:tab pos="2514600" algn="l"/>
                <a:tab pos="2971800" algn="l"/>
                <a:tab pos="3429000" algn="l"/>
                <a:tab pos="3886200" algn="l"/>
                <a:tab pos="4343400" algn="l"/>
                <a:tab pos="4800600" algn="l"/>
                <a:tab pos="5257800" algn="l"/>
                <a:tab pos="5715000" algn="l"/>
                <a:tab pos="6172200" algn="l"/>
              </a:tabLst>
              <a:defRPr/>
            </a:pPr>
            <a:r>
              <a:rPr lang="en-US" sz="2800" b="1" smtClean="0">
                <a:effectLst>
                  <a:outerShdw blurRad="38100" dist="38100" dir="2700000" algn="tl">
                    <a:srgbClr val="FFFFFF"/>
                  </a:outerShdw>
                </a:effectLst>
              </a:rPr>
              <a:t>	</a:t>
            </a:r>
            <a:r>
              <a:rPr lang="en-US" sz="2800" b="1" smtClean="0">
                <a:solidFill>
                  <a:srgbClr val="336600"/>
                </a:solidFill>
                <a:effectLst>
                  <a:outerShdw blurRad="38100" dist="38100" dir="2700000" algn="tl">
                    <a:srgbClr val="000000"/>
                  </a:outerShdw>
                </a:effectLst>
              </a:rPr>
              <a:t>1. Photosynthesis</a:t>
            </a:r>
            <a:endParaRPr lang="en-US" sz="2800" smtClean="0"/>
          </a:p>
          <a:p>
            <a:pPr>
              <a:buFontTx/>
              <a:buNone/>
              <a:tabLst>
                <a:tab pos="1143000" algn="l"/>
                <a:tab pos="1600200" algn="l"/>
                <a:tab pos="2057400" algn="l"/>
                <a:tab pos="2514600" algn="l"/>
                <a:tab pos="2971800" algn="l"/>
                <a:tab pos="3429000" algn="l"/>
                <a:tab pos="3886200" algn="l"/>
                <a:tab pos="4343400" algn="l"/>
                <a:tab pos="4800600" algn="l"/>
                <a:tab pos="5257800" algn="l"/>
                <a:tab pos="5715000" algn="l"/>
                <a:tab pos="6172200" algn="l"/>
              </a:tabLst>
              <a:defRPr/>
            </a:pPr>
            <a:endParaRPr lang="en-US" sz="1600" smtClean="0"/>
          </a:p>
          <a:p>
            <a:pPr>
              <a:buFontTx/>
              <a:buNone/>
              <a:tabLst>
                <a:tab pos="1143000" algn="l"/>
                <a:tab pos="1600200" algn="l"/>
                <a:tab pos="2057400" algn="l"/>
                <a:tab pos="2514600" algn="l"/>
                <a:tab pos="2971800" algn="l"/>
                <a:tab pos="3429000" algn="l"/>
                <a:tab pos="3886200" algn="l"/>
                <a:tab pos="4343400" algn="l"/>
                <a:tab pos="4800600" algn="l"/>
                <a:tab pos="5257800" algn="l"/>
                <a:tab pos="5715000" algn="l"/>
                <a:tab pos="6172200" algn="l"/>
              </a:tabLst>
              <a:defRPr/>
            </a:pPr>
            <a:endParaRPr lang="en-US" sz="1600" smtClean="0"/>
          </a:p>
          <a:p>
            <a:pPr>
              <a:buFontTx/>
              <a:buNone/>
              <a:tabLst>
                <a:tab pos="1143000" algn="l"/>
                <a:tab pos="1600200" algn="l"/>
                <a:tab pos="2057400" algn="l"/>
                <a:tab pos="2514600" algn="l"/>
                <a:tab pos="2971800" algn="l"/>
                <a:tab pos="3429000" algn="l"/>
                <a:tab pos="3886200" algn="l"/>
                <a:tab pos="4343400" algn="l"/>
                <a:tab pos="4800600" algn="l"/>
                <a:tab pos="5257800" algn="l"/>
                <a:tab pos="5715000" algn="l"/>
                <a:tab pos="6172200" algn="l"/>
              </a:tabLst>
              <a:defRPr/>
            </a:pPr>
            <a:endParaRPr lang="en-US" sz="1600" smtClean="0"/>
          </a:p>
          <a:p>
            <a:pPr>
              <a:buFontTx/>
              <a:buNone/>
              <a:tabLst>
                <a:tab pos="1143000" algn="l"/>
                <a:tab pos="1600200" algn="l"/>
                <a:tab pos="2057400" algn="l"/>
                <a:tab pos="2514600" algn="l"/>
                <a:tab pos="2971800" algn="l"/>
                <a:tab pos="3429000" algn="l"/>
                <a:tab pos="3886200" algn="l"/>
                <a:tab pos="4343400" algn="l"/>
                <a:tab pos="4800600" algn="l"/>
                <a:tab pos="5257800" algn="l"/>
                <a:tab pos="5715000" algn="l"/>
                <a:tab pos="6172200" algn="l"/>
              </a:tabLst>
              <a:defRPr/>
            </a:pPr>
            <a:r>
              <a:rPr lang="en-US" sz="2800" smtClean="0"/>
              <a:t>	</a:t>
            </a:r>
            <a:r>
              <a:rPr lang="en-US" sz="2800" b="1" smtClean="0"/>
              <a:t>6CO</a:t>
            </a:r>
            <a:r>
              <a:rPr lang="en-US" sz="2800" b="1" baseline="-25000" smtClean="0"/>
              <a:t>2	</a:t>
            </a:r>
            <a:r>
              <a:rPr lang="en-US" sz="2800" b="1" smtClean="0"/>
              <a:t>+	6H</a:t>
            </a:r>
            <a:r>
              <a:rPr lang="en-US" sz="2800" b="1" baseline="-25000" smtClean="0"/>
              <a:t>2</a:t>
            </a:r>
            <a:r>
              <a:rPr lang="en-US" sz="2800" b="1" smtClean="0"/>
              <a:t>O		</a:t>
            </a:r>
            <a:r>
              <a:rPr lang="en-US" sz="2800" b="1" smtClean="0">
                <a:sym typeface="Symbol" pitchFamily="18" charset="2"/>
              </a:rPr>
              <a:t></a:t>
            </a:r>
            <a:r>
              <a:rPr lang="en-US" sz="2800" b="1" smtClean="0"/>
              <a:t>		C</a:t>
            </a:r>
            <a:r>
              <a:rPr lang="en-US" sz="2800" b="1" baseline="-25000" smtClean="0"/>
              <a:t>6</a:t>
            </a:r>
            <a:r>
              <a:rPr lang="en-US" sz="2800" b="1" smtClean="0"/>
              <a:t>H</a:t>
            </a:r>
            <a:r>
              <a:rPr lang="en-US" sz="2800" b="1" baseline="-25000" smtClean="0"/>
              <a:t>12</a:t>
            </a:r>
            <a:r>
              <a:rPr lang="en-US" sz="2800" b="1" smtClean="0"/>
              <a:t>O</a:t>
            </a:r>
            <a:r>
              <a:rPr lang="en-US" sz="2800" b="1" baseline="-25000" smtClean="0"/>
              <a:t>6	   </a:t>
            </a:r>
            <a:r>
              <a:rPr lang="en-US" sz="2800" b="1" smtClean="0"/>
              <a:t>+   6O</a:t>
            </a:r>
            <a:r>
              <a:rPr lang="en-US" sz="2800" b="1" baseline="-25000" smtClean="0"/>
              <a:t>2</a:t>
            </a:r>
          </a:p>
        </p:txBody>
      </p:sp>
      <p:grpSp>
        <p:nvGrpSpPr>
          <p:cNvPr id="14340" name="Group 12"/>
          <p:cNvGrpSpPr>
            <a:grpSpLocks/>
          </p:cNvGrpSpPr>
          <p:nvPr/>
        </p:nvGrpSpPr>
        <p:grpSpPr bwMode="auto">
          <a:xfrm>
            <a:off x="3657600" y="3511550"/>
            <a:ext cx="4781550" cy="2581275"/>
            <a:chOff x="2304" y="2212"/>
            <a:chExt cx="3012" cy="1626"/>
          </a:xfrm>
        </p:grpSpPr>
        <p:sp>
          <p:nvSpPr>
            <p:cNvPr id="14341" name="Oval 6"/>
            <p:cNvSpPr>
              <a:spLocks noChangeArrowheads="1"/>
            </p:cNvSpPr>
            <p:nvPr/>
          </p:nvSpPr>
          <p:spPr bwMode="auto">
            <a:xfrm>
              <a:off x="3700" y="2212"/>
              <a:ext cx="808" cy="760"/>
            </a:xfrm>
            <a:prstGeom prst="ellipse">
              <a:avLst/>
            </a:prstGeom>
            <a:solidFill>
              <a:srgbClr val="FE9B03"/>
            </a:solidFill>
            <a:ln w="127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14342" name="Rectangle 7"/>
            <p:cNvSpPr>
              <a:spLocks noChangeArrowheads="1"/>
            </p:cNvSpPr>
            <p:nvPr/>
          </p:nvSpPr>
          <p:spPr bwMode="auto">
            <a:xfrm>
              <a:off x="3831" y="2439"/>
              <a:ext cx="520"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SUN</a:t>
              </a:r>
            </a:p>
          </p:txBody>
        </p:sp>
        <p:sp>
          <p:nvSpPr>
            <p:cNvPr id="14343" name="Freeform 8"/>
            <p:cNvSpPr>
              <a:spLocks/>
            </p:cNvSpPr>
            <p:nvPr/>
          </p:nvSpPr>
          <p:spPr bwMode="auto">
            <a:xfrm>
              <a:off x="2784" y="2640"/>
              <a:ext cx="817" cy="565"/>
            </a:xfrm>
            <a:custGeom>
              <a:avLst/>
              <a:gdLst>
                <a:gd name="T0" fmla="*/ 816 w 817"/>
                <a:gd name="T1" fmla="*/ 0 h 565"/>
                <a:gd name="T2" fmla="*/ 792 w 817"/>
                <a:gd name="T3" fmla="*/ 36 h 565"/>
                <a:gd name="T4" fmla="*/ 756 w 817"/>
                <a:gd name="T5" fmla="*/ 60 h 565"/>
                <a:gd name="T6" fmla="*/ 720 w 817"/>
                <a:gd name="T7" fmla="*/ 72 h 565"/>
                <a:gd name="T8" fmla="*/ 684 w 817"/>
                <a:gd name="T9" fmla="*/ 60 h 565"/>
                <a:gd name="T10" fmla="*/ 648 w 817"/>
                <a:gd name="T11" fmla="*/ 72 h 565"/>
                <a:gd name="T12" fmla="*/ 648 w 817"/>
                <a:gd name="T13" fmla="*/ 108 h 565"/>
                <a:gd name="T14" fmla="*/ 636 w 817"/>
                <a:gd name="T15" fmla="*/ 144 h 565"/>
                <a:gd name="T16" fmla="*/ 624 w 817"/>
                <a:gd name="T17" fmla="*/ 180 h 565"/>
                <a:gd name="T18" fmla="*/ 588 w 817"/>
                <a:gd name="T19" fmla="*/ 204 h 565"/>
                <a:gd name="T20" fmla="*/ 552 w 817"/>
                <a:gd name="T21" fmla="*/ 216 h 565"/>
                <a:gd name="T22" fmla="*/ 516 w 817"/>
                <a:gd name="T23" fmla="*/ 216 h 565"/>
                <a:gd name="T24" fmla="*/ 480 w 817"/>
                <a:gd name="T25" fmla="*/ 216 h 565"/>
                <a:gd name="T26" fmla="*/ 444 w 817"/>
                <a:gd name="T27" fmla="*/ 228 h 565"/>
                <a:gd name="T28" fmla="*/ 420 w 817"/>
                <a:gd name="T29" fmla="*/ 264 h 565"/>
                <a:gd name="T30" fmla="*/ 408 w 817"/>
                <a:gd name="T31" fmla="*/ 300 h 565"/>
                <a:gd name="T32" fmla="*/ 396 w 817"/>
                <a:gd name="T33" fmla="*/ 336 h 565"/>
                <a:gd name="T34" fmla="*/ 360 w 817"/>
                <a:gd name="T35" fmla="*/ 360 h 565"/>
                <a:gd name="T36" fmla="*/ 324 w 817"/>
                <a:gd name="T37" fmla="*/ 372 h 565"/>
                <a:gd name="T38" fmla="*/ 288 w 817"/>
                <a:gd name="T39" fmla="*/ 372 h 565"/>
                <a:gd name="T40" fmla="*/ 252 w 817"/>
                <a:gd name="T41" fmla="*/ 372 h 565"/>
                <a:gd name="T42" fmla="*/ 216 w 817"/>
                <a:gd name="T43" fmla="*/ 372 h 565"/>
                <a:gd name="T44" fmla="*/ 180 w 817"/>
                <a:gd name="T45" fmla="*/ 384 h 565"/>
                <a:gd name="T46" fmla="*/ 144 w 817"/>
                <a:gd name="T47" fmla="*/ 396 h 565"/>
                <a:gd name="T48" fmla="*/ 120 w 817"/>
                <a:gd name="T49" fmla="*/ 432 h 565"/>
                <a:gd name="T50" fmla="*/ 84 w 817"/>
                <a:gd name="T51" fmla="*/ 456 h 565"/>
                <a:gd name="T52" fmla="*/ 72 w 817"/>
                <a:gd name="T53" fmla="*/ 492 h 565"/>
                <a:gd name="T54" fmla="*/ 48 w 817"/>
                <a:gd name="T55" fmla="*/ 528 h 565"/>
                <a:gd name="T56" fmla="*/ 36 w 817"/>
                <a:gd name="T57" fmla="*/ 564 h 565"/>
                <a:gd name="T58" fmla="*/ 0 w 817"/>
                <a:gd name="T59" fmla="*/ 564 h 56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817"/>
                <a:gd name="T91" fmla="*/ 0 h 565"/>
                <a:gd name="T92" fmla="*/ 817 w 817"/>
                <a:gd name="T93" fmla="*/ 565 h 56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817" h="565">
                  <a:moveTo>
                    <a:pt x="816" y="0"/>
                  </a:moveTo>
                  <a:lnTo>
                    <a:pt x="792" y="36"/>
                  </a:lnTo>
                  <a:lnTo>
                    <a:pt x="756" y="60"/>
                  </a:lnTo>
                  <a:lnTo>
                    <a:pt x="720" y="72"/>
                  </a:lnTo>
                  <a:lnTo>
                    <a:pt x="684" y="60"/>
                  </a:lnTo>
                  <a:lnTo>
                    <a:pt x="648" y="72"/>
                  </a:lnTo>
                  <a:lnTo>
                    <a:pt x="648" y="108"/>
                  </a:lnTo>
                  <a:lnTo>
                    <a:pt x="636" y="144"/>
                  </a:lnTo>
                  <a:lnTo>
                    <a:pt x="624" y="180"/>
                  </a:lnTo>
                  <a:lnTo>
                    <a:pt x="588" y="204"/>
                  </a:lnTo>
                  <a:lnTo>
                    <a:pt x="552" y="216"/>
                  </a:lnTo>
                  <a:lnTo>
                    <a:pt x="516" y="216"/>
                  </a:lnTo>
                  <a:lnTo>
                    <a:pt x="480" y="216"/>
                  </a:lnTo>
                  <a:lnTo>
                    <a:pt x="444" y="228"/>
                  </a:lnTo>
                  <a:lnTo>
                    <a:pt x="420" y="264"/>
                  </a:lnTo>
                  <a:lnTo>
                    <a:pt x="408" y="300"/>
                  </a:lnTo>
                  <a:lnTo>
                    <a:pt x="396" y="336"/>
                  </a:lnTo>
                  <a:lnTo>
                    <a:pt x="360" y="360"/>
                  </a:lnTo>
                  <a:lnTo>
                    <a:pt x="324" y="372"/>
                  </a:lnTo>
                  <a:lnTo>
                    <a:pt x="288" y="372"/>
                  </a:lnTo>
                  <a:lnTo>
                    <a:pt x="252" y="372"/>
                  </a:lnTo>
                  <a:lnTo>
                    <a:pt x="216" y="372"/>
                  </a:lnTo>
                  <a:lnTo>
                    <a:pt x="180" y="384"/>
                  </a:lnTo>
                  <a:lnTo>
                    <a:pt x="144" y="396"/>
                  </a:lnTo>
                  <a:lnTo>
                    <a:pt x="120" y="432"/>
                  </a:lnTo>
                  <a:lnTo>
                    <a:pt x="84" y="456"/>
                  </a:lnTo>
                  <a:lnTo>
                    <a:pt x="72" y="492"/>
                  </a:lnTo>
                  <a:lnTo>
                    <a:pt x="48" y="528"/>
                  </a:lnTo>
                  <a:lnTo>
                    <a:pt x="36" y="564"/>
                  </a:lnTo>
                  <a:lnTo>
                    <a:pt x="0" y="564"/>
                  </a:lnTo>
                </a:path>
              </a:pathLst>
            </a:custGeom>
            <a:noFill/>
            <a:ln w="50800" cap="rnd">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bg-BG"/>
            </a:p>
          </p:txBody>
        </p:sp>
        <p:sp>
          <p:nvSpPr>
            <p:cNvPr id="11273" name="Rectangle 9"/>
            <p:cNvSpPr>
              <a:spLocks noChangeArrowheads="1"/>
            </p:cNvSpPr>
            <p:nvPr/>
          </p:nvSpPr>
          <p:spPr bwMode="auto">
            <a:xfrm>
              <a:off x="2304" y="2688"/>
              <a:ext cx="870" cy="286"/>
            </a:xfrm>
            <a:prstGeom prst="rect">
              <a:avLst/>
            </a:prstGeom>
            <a:noFill/>
            <a:ln w="12700">
              <a:noFill/>
              <a:miter lim="800000"/>
              <a:headEnd/>
              <a:tailEnd/>
            </a:ln>
            <a:effectLst/>
          </p:spPr>
          <p:txBody>
            <a:bodyPr wrap="none" lIns="90488" tIns="44450" rIns="90488" bIns="44450">
              <a:spAutoFit/>
            </a:bodyPr>
            <a:lstStyle/>
            <a:p>
              <a:pPr>
                <a:defRPr/>
              </a:pPr>
              <a:r>
                <a:rPr lang="en-US" b="1">
                  <a:solidFill>
                    <a:srgbClr val="CC0000"/>
                  </a:solidFill>
                  <a:effectLst>
                    <a:outerShdw blurRad="38100" dist="38100" dir="2700000" algn="tl">
                      <a:srgbClr val="000000"/>
                    </a:outerShdw>
                  </a:effectLst>
                </a:rPr>
                <a:t>photons</a:t>
              </a:r>
              <a:endParaRPr lang="en-US" b="1"/>
            </a:p>
          </p:txBody>
        </p:sp>
        <p:sp>
          <p:nvSpPr>
            <p:cNvPr id="14345" name="Rectangle 10"/>
            <p:cNvSpPr>
              <a:spLocks noChangeArrowheads="1"/>
            </p:cNvSpPr>
            <p:nvPr/>
          </p:nvSpPr>
          <p:spPr bwMode="auto">
            <a:xfrm>
              <a:off x="4551" y="2295"/>
              <a:ext cx="765" cy="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Light</a:t>
              </a:r>
            </a:p>
            <a:p>
              <a:pPr>
                <a:spcBef>
                  <a:spcPct val="0"/>
                </a:spcBef>
                <a:buSzTx/>
                <a:buFontTx/>
                <a:buNone/>
              </a:pPr>
              <a:r>
                <a:rPr lang="en-US" altLang="bg-BG" sz="2400" b="1"/>
                <a:t>Energy</a:t>
              </a:r>
            </a:p>
          </p:txBody>
        </p:sp>
        <p:sp>
          <p:nvSpPr>
            <p:cNvPr id="11275" name="Rectangle 11"/>
            <p:cNvSpPr>
              <a:spLocks noChangeArrowheads="1"/>
            </p:cNvSpPr>
            <p:nvPr/>
          </p:nvSpPr>
          <p:spPr bwMode="auto">
            <a:xfrm>
              <a:off x="3168" y="3552"/>
              <a:ext cx="967" cy="286"/>
            </a:xfrm>
            <a:prstGeom prst="rect">
              <a:avLst/>
            </a:prstGeom>
            <a:noFill/>
            <a:ln w="12700">
              <a:noFill/>
              <a:miter lim="800000"/>
              <a:headEnd/>
              <a:tailEnd/>
            </a:ln>
            <a:effectLst/>
          </p:spPr>
          <p:txBody>
            <a:bodyPr wrap="none" lIns="90488" tIns="44450" rIns="90488" bIns="44450">
              <a:spAutoFit/>
            </a:bodyPr>
            <a:lstStyle/>
            <a:p>
              <a:pPr>
                <a:defRPr/>
              </a:pPr>
              <a:r>
                <a:rPr lang="en-US" b="1">
                  <a:solidFill>
                    <a:srgbClr val="000099"/>
                  </a:solidFill>
                  <a:effectLst>
                    <a:outerShdw blurRad="38100" dist="38100" dir="2700000" algn="tl">
                      <a:srgbClr val="000000"/>
                    </a:outerShdw>
                  </a:effectLst>
                </a:rPr>
                <a:t>(glucose)</a:t>
              </a:r>
            </a:p>
          </p:txBody>
        </p:sp>
      </p:grpSp>
    </p:spTree>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a:defRPr/>
            </a:pPr>
            <a:r>
              <a:rPr lang="en-US" b="1" smtClean="0">
                <a:solidFill>
                  <a:srgbClr val="CC0000"/>
                </a:solidFill>
                <a:effectLst>
                  <a:outerShdw blurRad="38100" dist="38100" dir="2700000" algn="tl">
                    <a:srgbClr val="000000"/>
                  </a:outerShdw>
                </a:effectLst>
              </a:rPr>
              <a:t>Question:</a:t>
            </a:r>
            <a:endParaRPr lang="en-US" smtClean="0"/>
          </a:p>
        </p:txBody>
      </p:sp>
      <p:sp>
        <p:nvSpPr>
          <p:cNvPr id="39939" name="Rectangle 3"/>
          <p:cNvSpPr>
            <a:spLocks noGrp="1" noChangeArrowheads="1"/>
          </p:cNvSpPr>
          <p:nvPr>
            <p:ph type="body" idx="1"/>
          </p:nvPr>
        </p:nvSpPr>
        <p:spPr/>
        <p:txBody>
          <a:bodyPr/>
          <a:lstStyle/>
          <a:p>
            <a:pPr>
              <a:defRPr/>
            </a:pPr>
            <a:r>
              <a:rPr lang="en-US" sz="2800" smtClean="0"/>
              <a:t>What is</a:t>
            </a:r>
            <a:r>
              <a:rPr lang="en-US" sz="2800" b="1" smtClean="0">
                <a:solidFill>
                  <a:srgbClr val="CC0000"/>
                </a:solidFill>
                <a:effectLst>
                  <a:outerShdw blurRad="38100" dist="38100" dir="2700000" algn="tl">
                    <a:srgbClr val="000000"/>
                  </a:outerShdw>
                </a:effectLst>
              </a:rPr>
              <a:t> ATP?</a:t>
            </a:r>
          </a:p>
        </p:txBody>
      </p:sp>
    </p:spTree>
  </p:cSld>
  <p:clrMapOvr>
    <a:masterClrMapping/>
  </p:clrMapOvr>
  <p:transition spd="slow">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152400"/>
            <a:ext cx="7772400" cy="1143000"/>
          </a:xfrm>
        </p:spPr>
        <p:txBody>
          <a:bodyPr/>
          <a:lstStyle/>
          <a:p>
            <a:pPr>
              <a:defRPr/>
            </a:pPr>
            <a:r>
              <a:rPr lang="en-US" b="1" smtClean="0">
                <a:solidFill>
                  <a:srgbClr val="CC0000"/>
                </a:solidFill>
                <a:effectLst>
                  <a:outerShdw blurRad="38100" dist="38100" dir="2700000" algn="tl">
                    <a:srgbClr val="000000"/>
                  </a:outerShdw>
                </a:effectLst>
              </a:rPr>
              <a:t>Answer:</a:t>
            </a:r>
            <a:endParaRPr lang="en-US" b="1" smtClean="0"/>
          </a:p>
        </p:txBody>
      </p:sp>
      <p:sp>
        <p:nvSpPr>
          <p:cNvPr id="16387" name="Rectangle 3"/>
          <p:cNvSpPr>
            <a:spLocks noGrp="1" noChangeArrowheads="1"/>
          </p:cNvSpPr>
          <p:nvPr>
            <p:ph type="body" idx="1"/>
          </p:nvPr>
        </p:nvSpPr>
        <p:spPr>
          <a:xfrm>
            <a:off x="762000" y="1219200"/>
            <a:ext cx="7772400" cy="4114800"/>
          </a:xfrm>
        </p:spPr>
        <p:txBody>
          <a:bodyPr/>
          <a:lstStyle/>
          <a:p>
            <a:pPr>
              <a:defRPr/>
            </a:pPr>
            <a:r>
              <a:rPr lang="en-US" sz="2800" b="1" dirty="0" smtClean="0">
                <a:solidFill>
                  <a:srgbClr val="CC0000"/>
                </a:solidFill>
                <a:effectLst>
                  <a:outerShdw blurRad="38100" dist="38100" dir="2700000" algn="tl">
                    <a:srgbClr val="000000"/>
                  </a:outerShdw>
                </a:effectLst>
              </a:rPr>
              <a:t>adenosine </a:t>
            </a:r>
            <a:r>
              <a:rPr lang="en-US" sz="2800" b="1" dirty="0" err="1" smtClean="0">
                <a:solidFill>
                  <a:srgbClr val="CC0000"/>
                </a:solidFill>
                <a:effectLst>
                  <a:outerShdw blurRad="38100" dist="38100" dir="2700000" algn="tl">
                    <a:srgbClr val="000000"/>
                  </a:outerShdw>
                </a:effectLst>
              </a:rPr>
              <a:t>triphosphate</a:t>
            </a:r>
            <a:r>
              <a:rPr lang="en-US" sz="2800" b="1" dirty="0" smtClean="0">
                <a:solidFill>
                  <a:srgbClr val="CC0000"/>
                </a:solidFill>
                <a:effectLst>
                  <a:outerShdw blurRad="38100" dist="38100" dir="2700000" algn="tl">
                    <a:srgbClr val="000000"/>
                  </a:outerShdw>
                </a:effectLst>
              </a:rPr>
              <a:t> (ATP)</a:t>
            </a:r>
          </a:p>
          <a:p>
            <a:pPr>
              <a:defRPr/>
            </a:pPr>
            <a:r>
              <a:rPr lang="en-US" sz="2800" b="1" dirty="0" smtClean="0">
                <a:solidFill>
                  <a:srgbClr val="CC0000"/>
                </a:solidFill>
                <a:effectLst>
                  <a:outerShdw blurRad="38100" dist="38100" dir="2700000" algn="tl">
                    <a:srgbClr val="000000"/>
                  </a:outerShdw>
                </a:effectLst>
              </a:rPr>
              <a:t>Components:</a:t>
            </a:r>
          </a:p>
          <a:p>
            <a:pPr>
              <a:buFontTx/>
              <a:buNone/>
              <a:defRPr/>
            </a:pPr>
            <a:r>
              <a:rPr lang="en-US" sz="2800" b="1" dirty="0" smtClean="0">
                <a:solidFill>
                  <a:srgbClr val="000099"/>
                </a:solidFill>
                <a:effectLst>
                  <a:outerShdw blurRad="38100" dist="38100" dir="2700000" algn="tl">
                    <a:srgbClr val="000000"/>
                  </a:outerShdw>
                </a:effectLst>
              </a:rPr>
              <a:t>	1.	adenine:	nitrogenous base</a:t>
            </a:r>
          </a:p>
          <a:p>
            <a:pPr>
              <a:buFontTx/>
              <a:buNone/>
              <a:defRPr/>
            </a:pPr>
            <a:r>
              <a:rPr lang="en-US" sz="2800" b="1" dirty="0" smtClean="0">
                <a:solidFill>
                  <a:srgbClr val="000099"/>
                </a:solidFill>
                <a:effectLst>
                  <a:outerShdw blurRad="38100" dist="38100" dir="2700000" algn="tl">
                    <a:srgbClr val="000000"/>
                  </a:outerShdw>
                </a:effectLst>
              </a:rPr>
              <a:t>	</a:t>
            </a:r>
            <a:r>
              <a:rPr lang="en-US" sz="2800" b="1" dirty="0" smtClean="0">
                <a:solidFill>
                  <a:srgbClr val="DC0081"/>
                </a:solidFill>
                <a:effectLst>
                  <a:outerShdw blurRad="38100" dist="38100" dir="2700000" algn="tl">
                    <a:srgbClr val="000000"/>
                  </a:outerShdw>
                </a:effectLst>
              </a:rPr>
              <a:t>2.	ribose:	five carbon sugar</a:t>
            </a:r>
            <a:endParaRPr lang="en-US" sz="2800" b="1" dirty="0" smtClean="0">
              <a:solidFill>
                <a:srgbClr val="000099"/>
              </a:solidFill>
              <a:effectLst>
                <a:outerShdw blurRad="38100" dist="38100" dir="2700000" algn="tl">
                  <a:srgbClr val="000000"/>
                </a:outerShdw>
              </a:effectLst>
            </a:endParaRPr>
          </a:p>
          <a:p>
            <a:pPr>
              <a:buFontTx/>
              <a:buNone/>
              <a:defRPr/>
            </a:pPr>
            <a:r>
              <a:rPr lang="en-US" sz="2800" b="1" dirty="0" smtClean="0">
                <a:solidFill>
                  <a:srgbClr val="000099"/>
                </a:solidFill>
                <a:effectLst>
                  <a:outerShdw blurRad="38100" dist="38100" dir="2700000" algn="tl">
                    <a:srgbClr val="000000"/>
                  </a:outerShdw>
                </a:effectLst>
              </a:rPr>
              <a:t>	</a:t>
            </a:r>
            <a:r>
              <a:rPr lang="en-US" sz="2800" b="1" dirty="0" smtClean="0">
                <a:solidFill>
                  <a:srgbClr val="FFCC00"/>
                </a:solidFill>
                <a:effectLst>
                  <a:outerShdw blurRad="38100" dist="38100" dir="2700000" algn="tl">
                    <a:srgbClr val="000000"/>
                  </a:outerShdw>
                </a:effectLst>
              </a:rPr>
              <a:t>3.	phosphate group</a:t>
            </a:r>
            <a:endParaRPr lang="en-US" sz="1000" dirty="0" smtClean="0"/>
          </a:p>
        </p:txBody>
      </p:sp>
      <p:grpSp>
        <p:nvGrpSpPr>
          <p:cNvPr id="16388" name="Group 49"/>
          <p:cNvGrpSpPr>
            <a:grpSpLocks/>
          </p:cNvGrpSpPr>
          <p:nvPr/>
        </p:nvGrpSpPr>
        <p:grpSpPr bwMode="auto">
          <a:xfrm>
            <a:off x="2971800" y="5105400"/>
            <a:ext cx="2378075" cy="1030288"/>
            <a:chOff x="1622" y="3600"/>
            <a:chExt cx="1498" cy="649"/>
          </a:xfrm>
        </p:grpSpPr>
        <p:sp>
          <p:nvSpPr>
            <p:cNvPr id="16405" name="AutoShape 22"/>
            <p:cNvSpPr>
              <a:spLocks noChangeArrowheads="1"/>
            </p:cNvSpPr>
            <p:nvPr/>
          </p:nvSpPr>
          <p:spPr bwMode="auto">
            <a:xfrm rot="80320">
              <a:off x="2448" y="3600"/>
              <a:ext cx="672" cy="624"/>
            </a:xfrm>
            <a:prstGeom prst="pentagon">
              <a:avLst/>
            </a:prstGeom>
            <a:solidFill>
              <a:srgbClr val="DC0081"/>
            </a:solidFill>
            <a:ln w="57150">
              <a:solidFill>
                <a:schemeClr val="tx1"/>
              </a:solidFill>
              <a:miter lim="800000"/>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16406" name="Line 23"/>
            <p:cNvSpPr>
              <a:spLocks noChangeShapeType="1"/>
            </p:cNvSpPr>
            <p:nvPr/>
          </p:nvSpPr>
          <p:spPr bwMode="auto">
            <a:xfrm>
              <a:off x="2160" y="3600"/>
              <a:ext cx="288" cy="24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bg-BG"/>
            </a:p>
          </p:txBody>
        </p:sp>
        <p:sp>
          <p:nvSpPr>
            <p:cNvPr id="16426" name="Text Box 42"/>
            <p:cNvSpPr txBox="1">
              <a:spLocks noChangeArrowheads="1"/>
            </p:cNvSpPr>
            <p:nvPr/>
          </p:nvSpPr>
          <p:spPr bwMode="auto">
            <a:xfrm>
              <a:off x="1622" y="3961"/>
              <a:ext cx="692" cy="288"/>
            </a:xfrm>
            <a:prstGeom prst="rect">
              <a:avLst/>
            </a:prstGeom>
            <a:noFill/>
            <a:ln w="12700">
              <a:noFill/>
              <a:miter lim="800000"/>
              <a:headEnd/>
              <a:tailEnd/>
            </a:ln>
            <a:effectLst/>
          </p:spPr>
          <p:txBody>
            <a:bodyPr wrap="none">
              <a:spAutoFit/>
            </a:bodyPr>
            <a:lstStyle/>
            <a:p>
              <a:pPr>
                <a:defRPr/>
              </a:pPr>
              <a:r>
                <a:rPr lang="en-US" b="1">
                  <a:solidFill>
                    <a:srgbClr val="DC0081"/>
                  </a:solidFill>
                  <a:effectLst>
                    <a:outerShdw blurRad="38100" dist="38100" dir="2700000" algn="tl">
                      <a:srgbClr val="000000"/>
                    </a:outerShdw>
                  </a:effectLst>
                </a:rPr>
                <a:t>ribose</a:t>
              </a:r>
            </a:p>
          </p:txBody>
        </p:sp>
      </p:grpSp>
      <p:grpSp>
        <p:nvGrpSpPr>
          <p:cNvPr id="16389" name="Group 48"/>
          <p:cNvGrpSpPr>
            <a:grpSpLocks/>
          </p:cNvGrpSpPr>
          <p:nvPr/>
        </p:nvGrpSpPr>
        <p:grpSpPr bwMode="auto">
          <a:xfrm>
            <a:off x="701675" y="3978275"/>
            <a:ext cx="3505200" cy="1143000"/>
            <a:chOff x="192" y="2890"/>
            <a:chExt cx="2208" cy="720"/>
          </a:xfrm>
        </p:grpSpPr>
        <p:sp>
          <p:nvSpPr>
            <p:cNvPr id="16419" name="Text Box 35"/>
            <p:cNvSpPr txBox="1">
              <a:spLocks noChangeArrowheads="1"/>
            </p:cNvSpPr>
            <p:nvPr/>
          </p:nvSpPr>
          <p:spPr bwMode="auto">
            <a:xfrm>
              <a:off x="192" y="3120"/>
              <a:ext cx="841" cy="288"/>
            </a:xfrm>
            <a:prstGeom prst="rect">
              <a:avLst/>
            </a:prstGeom>
            <a:noFill/>
            <a:ln w="12700">
              <a:noFill/>
              <a:miter lim="800000"/>
              <a:headEnd/>
              <a:tailEnd/>
            </a:ln>
            <a:effectLst/>
          </p:spPr>
          <p:txBody>
            <a:bodyPr wrap="none">
              <a:spAutoFit/>
            </a:bodyPr>
            <a:lstStyle/>
            <a:p>
              <a:pPr>
                <a:defRPr/>
              </a:pPr>
              <a:r>
                <a:rPr lang="en-US" b="1">
                  <a:solidFill>
                    <a:srgbClr val="000099"/>
                  </a:solidFill>
                  <a:effectLst>
                    <a:outerShdw blurRad="38100" dist="38100" dir="2700000" algn="tl">
                      <a:srgbClr val="000000"/>
                    </a:outerShdw>
                  </a:effectLst>
                </a:rPr>
                <a:t>adenine</a:t>
              </a:r>
              <a:endParaRPr lang="en-US"/>
            </a:p>
          </p:txBody>
        </p:sp>
        <p:sp>
          <p:nvSpPr>
            <p:cNvPr id="16403" name="AutoShape 46"/>
            <p:cNvSpPr>
              <a:spLocks noChangeArrowheads="1"/>
            </p:cNvSpPr>
            <p:nvPr/>
          </p:nvSpPr>
          <p:spPr bwMode="auto">
            <a:xfrm rot="5435500">
              <a:off x="1752" y="2952"/>
              <a:ext cx="672" cy="624"/>
            </a:xfrm>
            <a:prstGeom prst="pentagon">
              <a:avLst/>
            </a:prstGeom>
            <a:solidFill>
              <a:srgbClr val="000099"/>
            </a:solidFill>
            <a:ln w="38100">
              <a:solidFill>
                <a:schemeClr val="tx1"/>
              </a:solidFill>
              <a:miter lim="800000"/>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16404" name="AutoShape 47"/>
            <p:cNvSpPr>
              <a:spLocks noChangeArrowheads="1"/>
            </p:cNvSpPr>
            <p:nvPr/>
          </p:nvSpPr>
          <p:spPr bwMode="auto">
            <a:xfrm rot="-1678217">
              <a:off x="1059" y="2890"/>
              <a:ext cx="778" cy="720"/>
            </a:xfrm>
            <a:prstGeom prst="hexagon">
              <a:avLst>
                <a:gd name="adj" fmla="val 27014"/>
                <a:gd name="vf" fmla="val 115470"/>
              </a:avLst>
            </a:prstGeom>
            <a:solidFill>
              <a:srgbClr val="000099"/>
            </a:solidFill>
            <a:ln w="38100">
              <a:solidFill>
                <a:schemeClr val="tx1"/>
              </a:solidFill>
              <a:miter lim="800000"/>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grpSp>
      <p:grpSp>
        <p:nvGrpSpPr>
          <p:cNvPr id="16390" name="Group 51"/>
          <p:cNvGrpSpPr>
            <a:grpSpLocks/>
          </p:cNvGrpSpPr>
          <p:nvPr/>
        </p:nvGrpSpPr>
        <p:grpSpPr bwMode="auto">
          <a:xfrm>
            <a:off x="5349875" y="4343400"/>
            <a:ext cx="2771775" cy="1447800"/>
            <a:chOff x="3120" y="3120"/>
            <a:chExt cx="1746" cy="912"/>
          </a:xfrm>
        </p:grpSpPr>
        <p:sp>
          <p:nvSpPr>
            <p:cNvPr id="16391" name="Line 24"/>
            <p:cNvSpPr>
              <a:spLocks noChangeShapeType="1"/>
            </p:cNvSpPr>
            <p:nvPr/>
          </p:nvSpPr>
          <p:spPr bwMode="auto">
            <a:xfrm>
              <a:off x="3120" y="3888"/>
              <a:ext cx="24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bg-BG"/>
            </a:p>
          </p:txBody>
        </p:sp>
        <p:sp>
          <p:nvSpPr>
            <p:cNvPr id="16392" name="Oval 25"/>
            <p:cNvSpPr>
              <a:spLocks noChangeArrowheads="1"/>
            </p:cNvSpPr>
            <p:nvPr/>
          </p:nvSpPr>
          <p:spPr bwMode="auto">
            <a:xfrm>
              <a:off x="3360" y="3696"/>
              <a:ext cx="336" cy="336"/>
            </a:xfrm>
            <a:prstGeom prst="ellipse">
              <a:avLst/>
            </a:prstGeom>
            <a:solidFill>
              <a:srgbClr val="FFCC00"/>
            </a:solidFill>
            <a:ln w="381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lgn="ctr">
                <a:spcBef>
                  <a:spcPct val="0"/>
                </a:spcBef>
                <a:buSzTx/>
                <a:buFontTx/>
                <a:buNone/>
              </a:pPr>
              <a:endParaRPr lang="bg-BG" altLang="bg-BG" sz="2400"/>
            </a:p>
          </p:txBody>
        </p:sp>
        <p:sp>
          <p:nvSpPr>
            <p:cNvPr id="16393" name="Oval 26"/>
            <p:cNvSpPr>
              <a:spLocks noChangeArrowheads="1"/>
            </p:cNvSpPr>
            <p:nvPr/>
          </p:nvSpPr>
          <p:spPr bwMode="auto">
            <a:xfrm>
              <a:off x="3840" y="3696"/>
              <a:ext cx="336" cy="336"/>
            </a:xfrm>
            <a:prstGeom prst="ellipse">
              <a:avLst/>
            </a:prstGeom>
            <a:solidFill>
              <a:srgbClr val="FFCC00"/>
            </a:solidFill>
            <a:ln w="381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16394" name="Oval 27"/>
            <p:cNvSpPr>
              <a:spLocks noChangeArrowheads="1"/>
            </p:cNvSpPr>
            <p:nvPr/>
          </p:nvSpPr>
          <p:spPr bwMode="auto">
            <a:xfrm>
              <a:off x="4320" y="3696"/>
              <a:ext cx="336" cy="336"/>
            </a:xfrm>
            <a:prstGeom prst="ellipse">
              <a:avLst/>
            </a:prstGeom>
            <a:solidFill>
              <a:srgbClr val="FFCC00"/>
            </a:solidFill>
            <a:ln w="381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16395" name="Freeform 29"/>
            <p:cNvSpPr>
              <a:spLocks/>
            </p:cNvSpPr>
            <p:nvPr/>
          </p:nvSpPr>
          <p:spPr bwMode="auto">
            <a:xfrm>
              <a:off x="3691" y="3798"/>
              <a:ext cx="145" cy="77"/>
            </a:xfrm>
            <a:custGeom>
              <a:avLst/>
              <a:gdLst>
                <a:gd name="T0" fmla="*/ 5 w 145"/>
                <a:gd name="T1" fmla="*/ 54 h 77"/>
                <a:gd name="T2" fmla="*/ 65 w 145"/>
                <a:gd name="T3" fmla="*/ 66 h 77"/>
                <a:gd name="T4" fmla="*/ 137 w 145"/>
                <a:gd name="T5" fmla="*/ 30 h 77"/>
                <a:gd name="T6" fmla="*/ 137 w 145"/>
                <a:gd name="T7" fmla="*/ 54 h 77"/>
                <a:gd name="T8" fmla="*/ 0 60000 65536"/>
                <a:gd name="T9" fmla="*/ 0 60000 65536"/>
                <a:gd name="T10" fmla="*/ 0 60000 65536"/>
                <a:gd name="T11" fmla="*/ 0 60000 65536"/>
                <a:gd name="T12" fmla="*/ 0 w 145"/>
                <a:gd name="T13" fmla="*/ 0 h 77"/>
                <a:gd name="T14" fmla="*/ 145 w 145"/>
                <a:gd name="T15" fmla="*/ 77 h 77"/>
              </a:gdLst>
              <a:ahLst/>
              <a:cxnLst>
                <a:cxn ang="T8">
                  <a:pos x="T0" y="T1"/>
                </a:cxn>
                <a:cxn ang="T9">
                  <a:pos x="T2" y="T3"/>
                </a:cxn>
                <a:cxn ang="T10">
                  <a:pos x="T4" y="T5"/>
                </a:cxn>
                <a:cxn ang="T11">
                  <a:pos x="T6" y="T7"/>
                </a:cxn>
              </a:cxnLst>
              <a:rect l="T12" t="T13" r="T14" b="T15"/>
              <a:pathLst>
                <a:path w="145" h="77">
                  <a:moveTo>
                    <a:pt x="5" y="54"/>
                  </a:moveTo>
                  <a:cubicBezTo>
                    <a:pt x="86" y="0"/>
                    <a:pt x="0" y="40"/>
                    <a:pt x="65" y="66"/>
                  </a:cubicBezTo>
                  <a:cubicBezTo>
                    <a:pt x="92" y="77"/>
                    <a:pt x="117" y="30"/>
                    <a:pt x="137" y="30"/>
                  </a:cubicBezTo>
                  <a:cubicBezTo>
                    <a:pt x="145" y="30"/>
                    <a:pt x="137" y="46"/>
                    <a:pt x="137" y="54"/>
                  </a:cubicBezTo>
                </a:path>
              </a:pathLst>
            </a:custGeom>
            <a:noFill/>
            <a:ln w="381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bg-BG"/>
            </a:p>
          </p:txBody>
        </p:sp>
        <p:sp>
          <p:nvSpPr>
            <p:cNvPr id="16396" name="Freeform 30"/>
            <p:cNvSpPr>
              <a:spLocks/>
            </p:cNvSpPr>
            <p:nvPr/>
          </p:nvSpPr>
          <p:spPr bwMode="auto">
            <a:xfrm>
              <a:off x="4176" y="3792"/>
              <a:ext cx="145" cy="77"/>
            </a:xfrm>
            <a:custGeom>
              <a:avLst/>
              <a:gdLst>
                <a:gd name="T0" fmla="*/ 5 w 145"/>
                <a:gd name="T1" fmla="*/ 54 h 77"/>
                <a:gd name="T2" fmla="*/ 65 w 145"/>
                <a:gd name="T3" fmla="*/ 66 h 77"/>
                <a:gd name="T4" fmla="*/ 137 w 145"/>
                <a:gd name="T5" fmla="*/ 30 h 77"/>
                <a:gd name="T6" fmla="*/ 137 w 145"/>
                <a:gd name="T7" fmla="*/ 54 h 77"/>
                <a:gd name="T8" fmla="*/ 0 60000 65536"/>
                <a:gd name="T9" fmla="*/ 0 60000 65536"/>
                <a:gd name="T10" fmla="*/ 0 60000 65536"/>
                <a:gd name="T11" fmla="*/ 0 60000 65536"/>
                <a:gd name="T12" fmla="*/ 0 w 145"/>
                <a:gd name="T13" fmla="*/ 0 h 77"/>
                <a:gd name="T14" fmla="*/ 145 w 145"/>
                <a:gd name="T15" fmla="*/ 77 h 77"/>
              </a:gdLst>
              <a:ahLst/>
              <a:cxnLst>
                <a:cxn ang="T8">
                  <a:pos x="T0" y="T1"/>
                </a:cxn>
                <a:cxn ang="T9">
                  <a:pos x="T2" y="T3"/>
                </a:cxn>
                <a:cxn ang="T10">
                  <a:pos x="T4" y="T5"/>
                </a:cxn>
                <a:cxn ang="T11">
                  <a:pos x="T6" y="T7"/>
                </a:cxn>
              </a:cxnLst>
              <a:rect l="T12" t="T13" r="T14" b="T15"/>
              <a:pathLst>
                <a:path w="145" h="77">
                  <a:moveTo>
                    <a:pt x="5" y="54"/>
                  </a:moveTo>
                  <a:cubicBezTo>
                    <a:pt x="86" y="0"/>
                    <a:pt x="0" y="40"/>
                    <a:pt x="65" y="66"/>
                  </a:cubicBezTo>
                  <a:cubicBezTo>
                    <a:pt x="92" y="77"/>
                    <a:pt x="117" y="30"/>
                    <a:pt x="137" y="30"/>
                  </a:cubicBezTo>
                  <a:cubicBezTo>
                    <a:pt x="145" y="30"/>
                    <a:pt x="137" y="46"/>
                    <a:pt x="137" y="54"/>
                  </a:cubicBezTo>
                </a:path>
              </a:pathLst>
            </a:custGeom>
            <a:noFill/>
            <a:ln w="381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bg-BG"/>
            </a:p>
          </p:txBody>
        </p:sp>
        <p:sp>
          <p:nvSpPr>
            <p:cNvPr id="16397" name="Text Box 32"/>
            <p:cNvSpPr txBox="1">
              <a:spLocks noChangeArrowheads="1"/>
            </p:cNvSpPr>
            <p:nvPr/>
          </p:nvSpPr>
          <p:spPr bwMode="auto">
            <a:xfrm>
              <a:off x="3408" y="3696"/>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P</a:t>
              </a:r>
              <a:endParaRPr lang="en-US" altLang="bg-BG" sz="2400"/>
            </a:p>
          </p:txBody>
        </p:sp>
        <p:sp>
          <p:nvSpPr>
            <p:cNvPr id="16398" name="Rectangle 33"/>
            <p:cNvSpPr>
              <a:spLocks noChangeArrowheads="1"/>
            </p:cNvSpPr>
            <p:nvPr/>
          </p:nvSpPr>
          <p:spPr bwMode="auto">
            <a:xfrm>
              <a:off x="3888" y="3696"/>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P</a:t>
              </a:r>
            </a:p>
          </p:txBody>
        </p:sp>
        <p:sp>
          <p:nvSpPr>
            <p:cNvPr id="16399" name="Rectangle 34"/>
            <p:cNvSpPr>
              <a:spLocks noChangeArrowheads="1"/>
            </p:cNvSpPr>
            <p:nvPr/>
          </p:nvSpPr>
          <p:spPr bwMode="auto">
            <a:xfrm>
              <a:off x="4368" y="3696"/>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P</a:t>
              </a:r>
            </a:p>
          </p:txBody>
        </p:sp>
        <p:sp>
          <p:nvSpPr>
            <p:cNvPr id="16428" name="Text Box 44"/>
            <p:cNvSpPr txBox="1">
              <a:spLocks noChangeArrowheads="1"/>
            </p:cNvSpPr>
            <p:nvPr/>
          </p:nvSpPr>
          <p:spPr bwMode="auto">
            <a:xfrm>
              <a:off x="3168" y="3120"/>
              <a:ext cx="1698" cy="291"/>
            </a:xfrm>
            <a:prstGeom prst="rect">
              <a:avLst/>
            </a:prstGeom>
            <a:noFill/>
            <a:ln w="12700">
              <a:noFill/>
              <a:miter lim="800000"/>
              <a:headEnd/>
              <a:tailEnd/>
            </a:ln>
            <a:effectLst/>
          </p:spPr>
          <p:txBody>
            <a:bodyPr wrap="none">
              <a:spAutoFit/>
            </a:bodyPr>
            <a:lstStyle/>
            <a:p>
              <a:pPr>
                <a:defRPr/>
              </a:pPr>
              <a:r>
                <a:rPr lang="en-US" b="1" dirty="0">
                  <a:solidFill>
                    <a:srgbClr val="FFCC00"/>
                  </a:solidFill>
                  <a:effectLst>
                    <a:outerShdw blurRad="38100" dist="38100" dir="2700000" algn="tl">
                      <a:srgbClr val="000000"/>
                    </a:outerShdw>
                  </a:effectLst>
                </a:rPr>
                <a:t>phosphate group</a:t>
              </a:r>
            </a:p>
          </p:txBody>
        </p:sp>
        <p:sp>
          <p:nvSpPr>
            <p:cNvPr id="16401" name="AutoShape 50"/>
            <p:cNvSpPr>
              <a:spLocks/>
            </p:cNvSpPr>
            <p:nvPr/>
          </p:nvSpPr>
          <p:spPr bwMode="auto">
            <a:xfrm rot="5353400">
              <a:off x="3888" y="2928"/>
              <a:ext cx="192" cy="1248"/>
            </a:xfrm>
            <a:prstGeom prst="leftBrace">
              <a:avLst>
                <a:gd name="adj1" fmla="val 54167"/>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grpSp>
    </p:spTree>
  </p:cSld>
  <p:clrMapOvr>
    <a:masterClrMapping/>
  </p:clrMapOvr>
  <p:transition spd="slow">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defRPr/>
            </a:pPr>
            <a:r>
              <a:rPr lang="en-US" b="1" smtClean="0">
                <a:solidFill>
                  <a:srgbClr val="CC0000"/>
                </a:solidFill>
                <a:effectLst>
                  <a:outerShdw blurRad="38100" dist="38100" dir="2700000" algn="tl">
                    <a:srgbClr val="000000"/>
                  </a:outerShdw>
                </a:effectLst>
              </a:rPr>
              <a:t>Question:</a:t>
            </a:r>
          </a:p>
        </p:txBody>
      </p:sp>
      <p:sp>
        <p:nvSpPr>
          <p:cNvPr id="41987" name="Rectangle 3"/>
          <p:cNvSpPr>
            <a:spLocks noGrp="1" noChangeArrowheads="1"/>
          </p:cNvSpPr>
          <p:nvPr>
            <p:ph type="body" idx="1"/>
          </p:nvPr>
        </p:nvSpPr>
        <p:spPr/>
        <p:txBody>
          <a:bodyPr/>
          <a:lstStyle/>
          <a:p>
            <a:pPr>
              <a:defRPr/>
            </a:pPr>
            <a:r>
              <a:rPr lang="en-US" sz="2800" b="1" smtClean="0">
                <a:solidFill>
                  <a:srgbClr val="CC0000"/>
                </a:solidFill>
                <a:effectLst>
                  <a:outerShdw blurRad="38100" dist="38100" dir="2700000" algn="tl">
                    <a:srgbClr val="000000"/>
                  </a:outerShdw>
                </a:effectLst>
              </a:rPr>
              <a:t>How does ATP work?</a:t>
            </a:r>
          </a:p>
        </p:txBody>
      </p:sp>
    </p:spTree>
  </p:cSld>
  <p:clrMapOvr>
    <a:masterClrMapping/>
  </p:clrMapOvr>
  <p:transition spd="slow">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457200"/>
            <a:ext cx="7772400" cy="1143000"/>
          </a:xfrm>
        </p:spPr>
        <p:txBody>
          <a:bodyPr/>
          <a:lstStyle/>
          <a:p>
            <a:pPr>
              <a:defRPr/>
            </a:pPr>
            <a:r>
              <a:rPr lang="en-US" b="1" smtClean="0">
                <a:solidFill>
                  <a:srgbClr val="CC0000"/>
                </a:solidFill>
                <a:effectLst>
                  <a:outerShdw blurRad="38100" dist="38100" dir="2700000" algn="tl">
                    <a:srgbClr val="000000"/>
                  </a:outerShdw>
                </a:effectLst>
              </a:rPr>
              <a:t>Answer:</a:t>
            </a:r>
            <a:endParaRPr lang="en-US" b="1" smtClean="0"/>
          </a:p>
        </p:txBody>
      </p:sp>
      <p:sp>
        <p:nvSpPr>
          <p:cNvPr id="17411" name="Rectangle 3"/>
          <p:cNvSpPr>
            <a:spLocks noGrp="1" noChangeArrowheads="1"/>
          </p:cNvSpPr>
          <p:nvPr>
            <p:ph type="body" idx="1"/>
          </p:nvPr>
        </p:nvSpPr>
        <p:spPr>
          <a:xfrm>
            <a:off x="381000" y="1524000"/>
            <a:ext cx="8382000" cy="4114800"/>
          </a:xfrm>
        </p:spPr>
        <p:txBody>
          <a:bodyPr/>
          <a:lstStyle/>
          <a:p>
            <a:pPr>
              <a:defRPr/>
            </a:pPr>
            <a:r>
              <a:rPr lang="en-US" sz="2800" smtClean="0"/>
              <a:t>Works by the</a:t>
            </a:r>
            <a:r>
              <a:rPr lang="en-US" sz="2800" smtClean="0">
                <a:effectLst>
                  <a:outerShdw blurRad="38100" dist="38100" dir="2700000" algn="tl">
                    <a:srgbClr val="FFFFFF"/>
                  </a:outerShdw>
                </a:effectLst>
              </a:rPr>
              <a:t> </a:t>
            </a:r>
            <a:r>
              <a:rPr lang="en-US" sz="2800" b="1" smtClean="0">
                <a:solidFill>
                  <a:srgbClr val="000099"/>
                </a:solidFill>
                <a:effectLst>
                  <a:outerShdw blurRad="38100" dist="38100" dir="2700000" algn="tl">
                    <a:srgbClr val="000000"/>
                  </a:outerShdw>
                </a:effectLst>
              </a:rPr>
              <a:t>direct chemical transfer</a:t>
            </a:r>
            <a:r>
              <a:rPr lang="en-US" sz="2800" smtClean="0">
                <a:effectLst>
                  <a:outerShdw blurRad="38100" dist="38100" dir="2700000" algn="tl">
                    <a:srgbClr val="FFFFFF"/>
                  </a:outerShdw>
                </a:effectLst>
              </a:rPr>
              <a:t> </a:t>
            </a:r>
            <a:r>
              <a:rPr lang="en-US" sz="2800" smtClean="0"/>
              <a:t>of a </a:t>
            </a:r>
            <a:r>
              <a:rPr lang="en-US" sz="2800" b="1" smtClean="0">
                <a:solidFill>
                  <a:srgbClr val="FFCC00"/>
                </a:solidFill>
                <a:effectLst>
                  <a:outerShdw blurRad="38100" dist="38100" dir="2700000" algn="tl">
                    <a:srgbClr val="000000"/>
                  </a:outerShdw>
                </a:effectLst>
              </a:rPr>
              <a:t>phosphate group</a:t>
            </a:r>
            <a:r>
              <a:rPr lang="en-US" sz="2800" smtClean="0">
                <a:effectLst>
                  <a:outerShdw blurRad="38100" dist="38100" dir="2700000" algn="tl">
                    <a:srgbClr val="FFFFFF"/>
                  </a:outerShdw>
                </a:effectLst>
              </a:rPr>
              <a:t>.</a:t>
            </a:r>
          </a:p>
          <a:p>
            <a:pPr>
              <a:buFontTx/>
              <a:buNone/>
              <a:defRPr/>
            </a:pPr>
            <a:endParaRPr lang="en-US" sz="1200" smtClean="0">
              <a:effectLst>
                <a:outerShdw blurRad="38100" dist="38100" dir="2700000" algn="tl">
                  <a:srgbClr val="FFFFFF"/>
                </a:outerShdw>
              </a:effectLst>
            </a:endParaRPr>
          </a:p>
          <a:p>
            <a:pPr>
              <a:defRPr/>
            </a:pPr>
            <a:r>
              <a:rPr lang="en-US" sz="2800" smtClean="0"/>
              <a:t>This is called</a:t>
            </a:r>
            <a:r>
              <a:rPr lang="en-US" sz="2800" smtClean="0">
                <a:effectLst>
                  <a:outerShdw blurRad="38100" dist="38100" dir="2700000" algn="tl">
                    <a:srgbClr val="FFFFFF"/>
                  </a:outerShdw>
                </a:effectLst>
              </a:rPr>
              <a:t> </a:t>
            </a:r>
            <a:r>
              <a:rPr lang="en-US" sz="2800" b="1" smtClean="0">
                <a:solidFill>
                  <a:srgbClr val="000099"/>
                </a:solidFill>
                <a:effectLst>
                  <a:outerShdw blurRad="38100" dist="38100" dir="2700000" algn="tl">
                    <a:srgbClr val="000000"/>
                  </a:outerShdw>
                </a:effectLst>
              </a:rPr>
              <a:t>“phosphorylation”</a:t>
            </a:r>
            <a:r>
              <a:rPr lang="en-US" sz="2800" smtClean="0"/>
              <a:t>.</a:t>
            </a:r>
          </a:p>
          <a:p>
            <a:pPr>
              <a:buFontTx/>
              <a:buNone/>
              <a:defRPr/>
            </a:pPr>
            <a:endParaRPr lang="en-US" sz="1800" smtClean="0"/>
          </a:p>
          <a:p>
            <a:pPr>
              <a:defRPr/>
            </a:pPr>
            <a:r>
              <a:rPr lang="en-US" sz="2800" smtClean="0"/>
              <a:t>The </a:t>
            </a:r>
            <a:r>
              <a:rPr lang="en-US" sz="2800" b="1" smtClean="0">
                <a:solidFill>
                  <a:srgbClr val="660066"/>
                </a:solidFill>
                <a:effectLst>
                  <a:outerShdw blurRad="38100" dist="38100" dir="2700000" algn="tl">
                    <a:srgbClr val="000000"/>
                  </a:outerShdw>
                </a:effectLst>
              </a:rPr>
              <a:t>exergonic hydrolysis</a:t>
            </a:r>
            <a:r>
              <a:rPr lang="en-US" sz="2800" smtClean="0">
                <a:effectLst>
                  <a:outerShdw blurRad="38100" dist="38100" dir="2700000" algn="tl">
                    <a:srgbClr val="FFFFFF"/>
                  </a:outerShdw>
                </a:effectLst>
              </a:rPr>
              <a:t> </a:t>
            </a:r>
            <a:r>
              <a:rPr lang="en-US" sz="2800" smtClean="0"/>
              <a:t>of </a:t>
            </a:r>
            <a:r>
              <a:rPr lang="en-US" sz="2800" b="1" smtClean="0">
                <a:solidFill>
                  <a:srgbClr val="CC0000"/>
                </a:solidFill>
                <a:effectLst>
                  <a:outerShdw blurRad="38100" dist="38100" dir="2700000" algn="tl">
                    <a:srgbClr val="000000"/>
                  </a:outerShdw>
                </a:effectLst>
              </a:rPr>
              <a:t>ATP</a:t>
            </a:r>
            <a:r>
              <a:rPr lang="en-US" sz="2800" smtClean="0"/>
              <a:t> is coupled with the </a:t>
            </a:r>
            <a:r>
              <a:rPr lang="en-US" sz="2800" b="1" smtClean="0">
                <a:solidFill>
                  <a:srgbClr val="660066"/>
                </a:solidFill>
                <a:effectLst>
                  <a:outerShdw blurRad="38100" dist="38100" dir="2700000" algn="tl">
                    <a:srgbClr val="000000"/>
                  </a:outerShdw>
                </a:effectLst>
              </a:rPr>
              <a:t>endergonic processes</a:t>
            </a:r>
            <a:r>
              <a:rPr lang="en-US" sz="2800" smtClean="0">
                <a:effectLst>
                  <a:outerShdw blurRad="38100" dist="38100" dir="2700000" algn="tl">
                    <a:srgbClr val="FFFFFF"/>
                  </a:outerShdw>
                </a:effectLst>
              </a:rPr>
              <a:t> </a:t>
            </a:r>
            <a:r>
              <a:rPr lang="en-US" sz="2800" smtClean="0"/>
              <a:t>by </a:t>
            </a:r>
            <a:r>
              <a:rPr lang="en-US" sz="2800" b="1" smtClean="0">
                <a:solidFill>
                  <a:srgbClr val="000099"/>
                </a:solidFill>
                <a:effectLst>
                  <a:outerShdw blurRad="38100" dist="38100" dir="2700000" algn="tl">
                    <a:srgbClr val="000000"/>
                  </a:outerShdw>
                </a:effectLst>
              </a:rPr>
              <a:t>transferring</a:t>
            </a:r>
            <a:r>
              <a:rPr lang="en-US" sz="2800" smtClean="0">
                <a:effectLst>
                  <a:outerShdw blurRad="38100" dist="38100" dir="2700000" algn="tl">
                    <a:srgbClr val="FFFFFF"/>
                  </a:outerShdw>
                </a:effectLst>
              </a:rPr>
              <a:t> </a:t>
            </a:r>
            <a:r>
              <a:rPr lang="en-US" sz="2800" smtClean="0"/>
              <a:t>a</a:t>
            </a:r>
            <a:r>
              <a:rPr lang="en-US" sz="2800" smtClean="0">
                <a:effectLst>
                  <a:outerShdw blurRad="38100" dist="38100" dir="2700000" algn="tl">
                    <a:srgbClr val="FFFFFF"/>
                  </a:outerShdw>
                </a:effectLst>
              </a:rPr>
              <a:t> </a:t>
            </a:r>
            <a:r>
              <a:rPr lang="en-US" sz="2800" b="1" smtClean="0">
                <a:solidFill>
                  <a:srgbClr val="FFCC00"/>
                </a:solidFill>
                <a:effectLst>
                  <a:outerShdw blurRad="38100" dist="38100" dir="2700000" algn="tl">
                    <a:srgbClr val="000000"/>
                  </a:outerShdw>
                </a:effectLst>
              </a:rPr>
              <a:t>phosphate group</a:t>
            </a:r>
            <a:r>
              <a:rPr lang="en-US" sz="2800" smtClean="0">
                <a:effectLst>
                  <a:outerShdw blurRad="38100" dist="38100" dir="2700000" algn="tl">
                    <a:srgbClr val="FFFFFF"/>
                  </a:outerShdw>
                </a:effectLst>
              </a:rPr>
              <a:t> </a:t>
            </a:r>
            <a:r>
              <a:rPr lang="en-US" sz="2800" smtClean="0"/>
              <a:t>to another molecule.</a:t>
            </a:r>
          </a:p>
        </p:txBody>
      </p:sp>
    </p:spTree>
  </p:cSld>
  <p:clrMapOvr>
    <a:masterClrMapping/>
  </p:clrMapOvr>
  <p:transition spd="slow">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228600"/>
            <a:ext cx="7772400" cy="1143000"/>
          </a:xfrm>
        </p:spPr>
        <p:txBody>
          <a:bodyPr/>
          <a:lstStyle/>
          <a:p>
            <a:pPr>
              <a:defRPr/>
            </a:pPr>
            <a:r>
              <a:rPr lang="en-US" b="1" smtClean="0">
                <a:solidFill>
                  <a:srgbClr val="000099"/>
                </a:solidFill>
                <a:effectLst>
                  <a:outerShdw blurRad="38100" dist="38100" dir="2700000" algn="tl">
                    <a:srgbClr val="000000"/>
                  </a:outerShdw>
                </a:effectLst>
              </a:rPr>
              <a:t>Hydrolysis of</a:t>
            </a:r>
            <a:r>
              <a:rPr lang="en-US" b="1" smtClean="0">
                <a:solidFill>
                  <a:srgbClr val="CC0000"/>
                </a:solidFill>
                <a:effectLst>
                  <a:outerShdw blurRad="38100" dist="38100" dir="2700000" algn="tl">
                    <a:srgbClr val="000000"/>
                  </a:outerShdw>
                </a:effectLst>
              </a:rPr>
              <a:t> ATP</a:t>
            </a:r>
          </a:p>
        </p:txBody>
      </p:sp>
      <p:sp>
        <p:nvSpPr>
          <p:cNvPr id="19459" name="Rectangle 3"/>
          <p:cNvSpPr>
            <a:spLocks noGrp="1" noChangeArrowheads="1"/>
          </p:cNvSpPr>
          <p:nvPr>
            <p:ph type="body" idx="1"/>
          </p:nvPr>
        </p:nvSpPr>
        <p:spPr>
          <a:xfrm>
            <a:off x="762000" y="1219200"/>
            <a:ext cx="7772400" cy="609600"/>
          </a:xfrm>
        </p:spPr>
        <p:txBody>
          <a:bodyPr/>
          <a:lstStyle/>
          <a:p>
            <a:r>
              <a:rPr lang="en-US" altLang="bg-BG" sz="2800" b="1" smtClean="0">
                <a:solidFill>
                  <a:srgbClr val="CC0000"/>
                </a:solidFill>
              </a:rPr>
              <a:t>ATP</a:t>
            </a:r>
            <a:r>
              <a:rPr lang="en-US" altLang="bg-BG" sz="2800" b="1" smtClean="0"/>
              <a:t>  +  </a:t>
            </a:r>
            <a:r>
              <a:rPr lang="en-US" altLang="bg-BG" sz="2800" b="1" smtClean="0">
                <a:solidFill>
                  <a:srgbClr val="000099"/>
                </a:solidFill>
              </a:rPr>
              <a:t>H</a:t>
            </a:r>
            <a:r>
              <a:rPr lang="en-US" altLang="bg-BG" sz="2800" b="1" baseline="-25000" smtClean="0">
                <a:solidFill>
                  <a:srgbClr val="000099"/>
                </a:solidFill>
              </a:rPr>
              <a:t>2</a:t>
            </a:r>
            <a:r>
              <a:rPr lang="en-US" altLang="bg-BG" sz="2800" b="1" smtClean="0">
                <a:solidFill>
                  <a:srgbClr val="000099"/>
                </a:solidFill>
              </a:rPr>
              <a:t>O</a:t>
            </a:r>
            <a:r>
              <a:rPr lang="en-US" altLang="bg-BG" sz="2800" b="1" smtClean="0"/>
              <a:t>  </a:t>
            </a:r>
            <a:r>
              <a:rPr lang="en-US" altLang="bg-BG" sz="2800" b="1" smtClean="0">
                <a:sym typeface="Symbol" pitchFamily="18" charset="2"/>
              </a:rPr>
              <a:t></a:t>
            </a:r>
            <a:r>
              <a:rPr lang="en-US" altLang="bg-BG" sz="2800" b="1" smtClean="0"/>
              <a:t>    </a:t>
            </a:r>
            <a:r>
              <a:rPr lang="en-US" altLang="bg-BG" sz="2800" b="1" smtClean="0">
                <a:solidFill>
                  <a:srgbClr val="336600"/>
                </a:solidFill>
              </a:rPr>
              <a:t>ADP</a:t>
            </a:r>
            <a:r>
              <a:rPr lang="en-US" altLang="bg-BG" sz="2800" b="1" smtClean="0"/>
              <a:t> +  </a:t>
            </a:r>
            <a:r>
              <a:rPr lang="en-US" altLang="bg-BG" sz="2800" b="1" smtClean="0">
                <a:solidFill>
                  <a:srgbClr val="FFCC00"/>
                </a:solidFill>
              </a:rPr>
              <a:t>P</a:t>
            </a:r>
            <a:r>
              <a:rPr lang="en-US" altLang="bg-BG" sz="2800" b="1" smtClean="0"/>
              <a:t>   </a:t>
            </a:r>
            <a:r>
              <a:rPr lang="en-US" altLang="bg-BG" sz="2800" b="1" smtClean="0">
                <a:solidFill>
                  <a:srgbClr val="660066"/>
                </a:solidFill>
              </a:rPr>
              <a:t>(exergonic)</a:t>
            </a:r>
            <a:endParaRPr lang="en-US" altLang="bg-BG" smtClean="0"/>
          </a:p>
        </p:txBody>
      </p:sp>
      <p:grpSp>
        <p:nvGrpSpPr>
          <p:cNvPr id="19460" name="Group 75"/>
          <p:cNvGrpSpPr>
            <a:grpSpLocks/>
          </p:cNvGrpSpPr>
          <p:nvPr/>
        </p:nvGrpSpPr>
        <p:grpSpPr bwMode="auto">
          <a:xfrm>
            <a:off x="5029200" y="3810000"/>
            <a:ext cx="2038350" cy="1676400"/>
            <a:chOff x="3168" y="2400"/>
            <a:chExt cx="1284" cy="1056"/>
          </a:xfrm>
        </p:grpSpPr>
        <p:sp>
          <p:nvSpPr>
            <p:cNvPr id="19491" name="Line 69"/>
            <p:cNvSpPr>
              <a:spLocks noChangeShapeType="1"/>
            </p:cNvSpPr>
            <p:nvPr/>
          </p:nvSpPr>
          <p:spPr bwMode="auto">
            <a:xfrm>
              <a:off x="3168" y="2400"/>
              <a:ext cx="0" cy="1056"/>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bg-BG"/>
            </a:p>
          </p:txBody>
        </p:sp>
        <p:sp>
          <p:nvSpPr>
            <p:cNvPr id="36934" name="Text Box 70"/>
            <p:cNvSpPr txBox="1">
              <a:spLocks noChangeArrowheads="1"/>
            </p:cNvSpPr>
            <p:nvPr/>
          </p:nvSpPr>
          <p:spPr bwMode="auto">
            <a:xfrm>
              <a:off x="3312" y="2640"/>
              <a:ext cx="1140" cy="518"/>
            </a:xfrm>
            <a:prstGeom prst="rect">
              <a:avLst/>
            </a:prstGeom>
            <a:noFill/>
            <a:ln w="12700">
              <a:noFill/>
              <a:miter lim="800000"/>
              <a:headEnd/>
              <a:tailEnd/>
            </a:ln>
            <a:effectLst/>
          </p:spPr>
          <p:txBody>
            <a:bodyPr wrap="none">
              <a:spAutoFit/>
            </a:bodyPr>
            <a:lstStyle/>
            <a:p>
              <a:pPr>
                <a:defRPr/>
              </a:pPr>
              <a:r>
                <a:rPr lang="en-US" b="1">
                  <a:solidFill>
                    <a:srgbClr val="000099"/>
                  </a:solidFill>
                  <a:effectLst>
                    <a:outerShdw blurRad="38100" dist="38100" dir="2700000" algn="tl">
                      <a:srgbClr val="000000"/>
                    </a:outerShdw>
                  </a:effectLst>
                </a:rPr>
                <a:t>Hydrolysis</a:t>
              </a:r>
            </a:p>
            <a:p>
              <a:pPr>
                <a:defRPr/>
              </a:pPr>
              <a:r>
                <a:rPr lang="en-US" b="1">
                  <a:solidFill>
                    <a:srgbClr val="000099"/>
                  </a:solidFill>
                  <a:effectLst>
                    <a:outerShdw blurRad="38100" dist="38100" dir="2700000" algn="tl">
                      <a:srgbClr val="000000"/>
                    </a:outerShdw>
                  </a:effectLst>
                </a:rPr>
                <a:t>(add water)</a:t>
              </a:r>
            </a:p>
          </p:txBody>
        </p:sp>
      </p:grpSp>
      <p:grpSp>
        <p:nvGrpSpPr>
          <p:cNvPr id="19461" name="Group 80"/>
          <p:cNvGrpSpPr>
            <a:grpSpLocks/>
          </p:cNvGrpSpPr>
          <p:nvPr/>
        </p:nvGrpSpPr>
        <p:grpSpPr bwMode="auto">
          <a:xfrm>
            <a:off x="1447800" y="2057400"/>
            <a:ext cx="6684963" cy="1905000"/>
            <a:chOff x="576" y="1244"/>
            <a:chExt cx="4403" cy="1252"/>
          </a:xfrm>
        </p:grpSpPr>
        <p:sp>
          <p:nvSpPr>
            <p:cNvPr id="19477" name="AutoShape 10"/>
            <p:cNvSpPr>
              <a:spLocks noChangeArrowheads="1"/>
            </p:cNvSpPr>
            <p:nvPr/>
          </p:nvSpPr>
          <p:spPr bwMode="auto">
            <a:xfrm rot="967291">
              <a:off x="1305" y="1244"/>
              <a:ext cx="590" cy="600"/>
            </a:xfrm>
            <a:prstGeom prst="pentagon">
              <a:avLst/>
            </a:prstGeom>
            <a:solidFill>
              <a:srgbClr val="000099"/>
            </a:solidFill>
            <a:ln w="57150">
              <a:solidFill>
                <a:schemeClr val="tx1"/>
              </a:solidFill>
              <a:miter lim="800000"/>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19478" name="AutoShape 18"/>
            <p:cNvSpPr>
              <a:spLocks noChangeArrowheads="1"/>
            </p:cNvSpPr>
            <p:nvPr/>
          </p:nvSpPr>
          <p:spPr bwMode="auto">
            <a:xfrm rot="80320">
              <a:off x="1937" y="1896"/>
              <a:ext cx="591" cy="600"/>
            </a:xfrm>
            <a:prstGeom prst="pentagon">
              <a:avLst/>
            </a:prstGeom>
            <a:solidFill>
              <a:srgbClr val="DC0081"/>
            </a:solidFill>
            <a:ln w="57150">
              <a:solidFill>
                <a:schemeClr val="tx1"/>
              </a:solidFill>
              <a:miter lim="800000"/>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19479" name="Line 19"/>
            <p:cNvSpPr>
              <a:spLocks noChangeShapeType="1"/>
            </p:cNvSpPr>
            <p:nvPr/>
          </p:nvSpPr>
          <p:spPr bwMode="auto">
            <a:xfrm>
              <a:off x="1684" y="1896"/>
              <a:ext cx="253" cy="23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bg-BG"/>
            </a:p>
          </p:txBody>
        </p:sp>
        <p:sp>
          <p:nvSpPr>
            <p:cNvPr id="19480" name="Line 20"/>
            <p:cNvSpPr>
              <a:spLocks noChangeShapeType="1"/>
            </p:cNvSpPr>
            <p:nvPr/>
          </p:nvSpPr>
          <p:spPr bwMode="auto">
            <a:xfrm>
              <a:off x="2528" y="2173"/>
              <a:ext cx="21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bg-BG"/>
            </a:p>
          </p:txBody>
        </p:sp>
        <p:sp>
          <p:nvSpPr>
            <p:cNvPr id="19481" name="Oval 21"/>
            <p:cNvSpPr>
              <a:spLocks noChangeArrowheads="1"/>
            </p:cNvSpPr>
            <p:nvPr/>
          </p:nvSpPr>
          <p:spPr bwMode="auto">
            <a:xfrm>
              <a:off x="2739" y="1988"/>
              <a:ext cx="295" cy="323"/>
            </a:xfrm>
            <a:prstGeom prst="ellipse">
              <a:avLst/>
            </a:prstGeom>
            <a:solidFill>
              <a:srgbClr val="FFCC00"/>
            </a:solidFill>
            <a:ln w="381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lgn="ctr">
                <a:spcBef>
                  <a:spcPct val="0"/>
                </a:spcBef>
                <a:buSzTx/>
                <a:buFontTx/>
                <a:buNone/>
              </a:pPr>
              <a:endParaRPr lang="bg-BG" altLang="bg-BG" sz="2400"/>
            </a:p>
          </p:txBody>
        </p:sp>
        <p:sp>
          <p:nvSpPr>
            <p:cNvPr id="19482" name="Oval 22"/>
            <p:cNvSpPr>
              <a:spLocks noChangeArrowheads="1"/>
            </p:cNvSpPr>
            <p:nvPr/>
          </p:nvSpPr>
          <p:spPr bwMode="auto">
            <a:xfrm>
              <a:off x="3161" y="1988"/>
              <a:ext cx="295" cy="323"/>
            </a:xfrm>
            <a:prstGeom prst="ellipse">
              <a:avLst/>
            </a:prstGeom>
            <a:solidFill>
              <a:srgbClr val="FFCC00"/>
            </a:solidFill>
            <a:ln w="381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19483" name="Oval 23"/>
            <p:cNvSpPr>
              <a:spLocks noChangeArrowheads="1"/>
            </p:cNvSpPr>
            <p:nvPr/>
          </p:nvSpPr>
          <p:spPr bwMode="auto">
            <a:xfrm>
              <a:off x="3583" y="1988"/>
              <a:ext cx="295" cy="323"/>
            </a:xfrm>
            <a:prstGeom prst="ellipse">
              <a:avLst/>
            </a:prstGeom>
            <a:solidFill>
              <a:srgbClr val="FFCC00"/>
            </a:solidFill>
            <a:ln w="381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19484" name="Freeform 24"/>
            <p:cNvSpPr>
              <a:spLocks/>
            </p:cNvSpPr>
            <p:nvPr/>
          </p:nvSpPr>
          <p:spPr bwMode="auto">
            <a:xfrm>
              <a:off x="3030" y="2086"/>
              <a:ext cx="127" cy="74"/>
            </a:xfrm>
            <a:custGeom>
              <a:avLst/>
              <a:gdLst>
                <a:gd name="T0" fmla="*/ 4 w 145"/>
                <a:gd name="T1" fmla="*/ 37 h 77"/>
                <a:gd name="T2" fmla="*/ 20 w 145"/>
                <a:gd name="T3" fmla="*/ 47 h 77"/>
                <a:gd name="T4" fmla="*/ 41 w 145"/>
                <a:gd name="T5" fmla="*/ 21 h 77"/>
                <a:gd name="T6" fmla="*/ 41 w 145"/>
                <a:gd name="T7" fmla="*/ 37 h 77"/>
                <a:gd name="T8" fmla="*/ 0 60000 65536"/>
                <a:gd name="T9" fmla="*/ 0 60000 65536"/>
                <a:gd name="T10" fmla="*/ 0 60000 65536"/>
                <a:gd name="T11" fmla="*/ 0 60000 65536"/>
                <a:gd name="T12" fmla="*/ 0 w 145"/>
                <a:gd name="T13" fmla="*/ 0 h 77"/>
                <a:gd name="T14" fmla="*/ 145 w 145"/>
                <a:gd name="T15" fmla="*/ 77 h 77"/>
              </a:gdLst>
              <a:ahLst/>
              <a:cxnLst>
                <a:cxn ang="T8">
                  <a:pos x="T0" y="T1"/>
                </a:cxn>
                <a:cxn ang="T9">
                  <a:pos x="T2" y="T3"/>
                </a:cxn>
                <a:cxn ang="T10">
                  <a:pos x="T4" y="T5"/>
                </a:cxn>
                <a:cxn ang="T11">
                  <a:pos x="T6" y="T7"/>
                </a:cxn>
              </a:cxnLst>
              <a:rect l="T12" t="T13" r="T14" b="T15"/>
              <a:pathLst>
                <a:path w="145" h="77">
                  <a:moveTo>
                    <a:pt x="5" y="54"/>
                  </a:moveTo>
                  <a:cubicBezTo>
                    <a:pt x="86" y="0"/>
                    <a:pt x="0" y="40"/>
                    <a:pt x="65" y="66"/>
                  </a:cubicBezTo>
                  <a:cubicBezTo>
                    <a:pt x="92" y="77"/>
                    <a:pt x="117" y="30"/>
                    <a:pt x="137" y="30"/>
                  </a:cubicBezTo>
                  <a:cubicBezTo>
                    <a:pt x="145" y="30"/>
                    <a:pt x="137" y="46"/>
                    <a:pt x="137" y="54"/>
                  </a:cubicBezTo>
                </a:path>
              </a:pathLst>
            </a:custGeom>
            <a:noFill/>
            <a:ln w="381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bg-BG"/>
            </a:p>
          </p:txBody>
        </p:sp>
        <p:sp>
          <p:nvSpPr>
            <p:cNvPr id="19485" name="Freeform 25"/>
            <p:cNvSpPr>
              <a:spLocks/>
            </p:cNvSpPr>
            <p:nvPr/>
          </p:nvSpPr>
          <p:spPr bwMode="auto">
            <a:xfrm>
              <a:off x="3456" y="2081"/>
              <a:ext cx="127" cy="74"/>
            </a:xfrm>
            <a:custGeom>
              <a:avLst/>
              <a:gdLst>
                <a:gd name="T0" fmla="*/ 4 w 145"/>
                <a:gd name="T1" fmla="*/ 37 h 77"/>
                <a:gd name="T2" fmla="*/ 20 w 145"/>
                <a:gd name="T3" fmla="*/ 47 h 77"/>
                <a:gd name="T4" fmla="*/ 41 w 145"/>
                <a:gd name="T5" fmla="*/ 21 h 77"/>
                <a:gd name="T6" fmla="*/ 41 w 145"/>
                <a:gd name="T7" fmla="*/ 37 h 77"/>
                <a:gd name="T8" fmla="*/ 0 60000 65536"/>
                <a:gd name="T9" fmla="*/ 0 60000 65536"/>
                <a:gd name="T10" fmla="*/ 0 60000 65536"/>
                <a:gd name="T11" fmla="*/ 0 60000 65536"/>
                <a:gd name="T12" fmla="*/ 0 w 145"/>
                <a:gd name="T13" fmla="*/ 0 h 77"/>
                <a:gd name="T14" fmla="*/ 145 w 145"/>
                <a:gd name="T15" fmla="*/ 77 h 77"/>
              </a:gdLst>
              <a:ahLst/>
              <a:cxnLst>
                <a:cxn ang="T8">
                  <a:pos x="T0" y="T1"/>
                </a:cxn>
                <a:cxn ang="T9">
                  <a:pos x="T2" y="T3"/>
                </a:cxn>
                <a:cxn ang="T10">
                  <a:pos x="T4" y="T5"/>
                </a:cxn>
                <a:cxn ang="T11">
                  <a:pos x="T6" y="T7"/>
                </a:cxn>
              </a:cxnLst>
              <a:rect l="T12" t="T13" r="T14" b="T15"/>
              <a:pathLst>
                <a:path w="145" h="77">
                  <a:moveTo>
                    <a:pt x="5" y="54"/>
                  </a:moveTo>
                  <a:cubicBezTo>
                    <a:pt x="86" y="0"/>
                    <a:pt x="0" y="40"/>
                    <a:pt x="65" y="66"/>
                  </a:cubicBezTo>
                  <a:cubicBezTo>
                    <a:pt x="92" y="77"/>
                    <a:pt x="117" y="30"/>
                    <a:pt x="137" y="30"/>
                  </a:cubicBezTo>
                  <a:cubicBezTo>
                    <a:pt x="145" y="30"/>
                    <a:pt x="137" y="46"/>
                    <a:pt x="137" y="54"/>
                  </a:cubicBezTo>
                </a:path>
              </a:pathLst>
            </a:custGeom>
            <a:noFill/>
            <a:ln w="381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bg-BG"/>
            </a:p>
          </p:txBody>
        </p:sp>
        <p:sp>
          <p:nvSpPr>
            <p:cNvPr id="19486" name="Text Box 26"/>
            <p:cNvSpPr txBox="1">
              <a:spLocks noChangeArrowheads="1"/>
            </p:cNvSpPr>
            <p:nvPr/>
          </p:nvSpPr>
          <p:spPr bwMode="auto">
            <a:xfrm>
              <a:off x="2781" y="1988"/>
              <a:ext cx="255"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P</a:t>
              </a:r>
              <a:endParaRPr lang="en-US" altLang="bg-BG" sz="2400"/>
            </a:p>
          </p:txBody>
        </p:sp>
        <p:sp>
          <p:nvSpPr>
            <p:cNvPr id="19487" name="Rectangle 27"/>
            <p:cNvSpPr>
              <a:spLocks noChangeArrowheads="1"/>
            </p:cNvSpPr>
            <p:nvPr/>
          </p:nvSpPr>
          <p:spPr bwMode="auto">
            <a:xfrm>
              <a:off x="3201" y="1988"/>
              <a:ext cx="256"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P</a:t>
              </a:r>
            </a:p>
          </p:txBody>
        </p:sp>
        <p:sp>
          <p:nvSpPr>
            <p:cNvPr id="19488" name="Rectangle 28"/>
            <p:cNvSpPr>
              <a:spLocks noChangeArrowheads="1"/>
            </p:cNvSpPr>
            <p:nvPr/>
          </p:nvSpPr>
          <p:spPr bwMode="auto">
            <a:xfrm>
              <a:off x="3625" y="1988"/>
              <a:ext cx="255"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P</a:t>
              </a:r>
            </a:p>
          </p:txBody>
        </p:sp>
        <p:sp>
          <p:nvSpPr>
            <p:cNvPr id="36935" name="Text Box 71"/>
            <p:cNvSpPr txBox="1">
              <a:spLocks noChangeArrowheads="1"/>
            </p:cNvSpPr>
            <p:nvPr/>
          </p:nvSpPr>
          <p:spPr bwMode="auto">
            <a:xfrm>
              <a:off x="1971" y="1505"/>
              <a:ext cx="3008" cy="300"/>
            </a:xfrm>
            <a:prstGeom prst="rect">
              <a:avLst/>
            </a:prstGeom>
            <a:noFill/>
            <a:ln w="12700">
              <a:noFill/>
              <a:miter lim="800000"/>
              <a:headEnd/>
              <a:tailEnd/>
            </a:ln>
            <a:effectLst/>
          </p:spPr>
          <p:txBody>
            <a:bodyPr wrap="none">
              <a:spAutoFit/>
            </a:bodyPr>
            <a:lstStyle/>
            <a:p>
              <a:pPr>
                <a:defRPr/>
              </a:pPr>
              <a:r>
                <a:rPr lang="en-US" b="1" dirty="0">
                  <a:solidFill>
                    <a:srgbClr val="CC0000"/>
                  </a:solidFill>
                  <a:effectLst>
                    <a:outerShdw blurRad="38100" dist="38100" dir="2700000" algn="tl">
                      <a:srgbClr val="000000"/>
                    </a:outerShdw>
                  </a:effectLst>
                </a:rPr>
                <a:t>Adenosine triphosphate (ATP)</a:t>
              </a:r>
            </a:p>
          </p:txBody>
        </p:sp>
        <p:sp>
          <p:nvSpPr>
            <p:cNvPr id="19490" name="AutoShape 77"/>
            <p:cNvSpPr>
              <a:spLocks noChangeArrowheads="1"/>
            </p:cNvSpPr>
            <p:nvPr/>
          </p:nvSpPr>
          <p:spPr bwMode="auto">
            <a:xfrm rot="-1922860">
              <a:off x="576" y="1296"/>
              <a:ext cx="816" cy="672"/>
            </a:xfrm>
            <a:prstGeom prst="hexagon">
              <a:avLst>
                <a:gd name="adj" fmla="val 30357"/>
                <a:gd name="vf" fmla="val 115470"/>
              </a:avLst>
            </a:prstGeom>
            <a:solidFill>
              <a:srgbClr val="000099"/>
            </a:solidFill>
            <a:ln w="57150">
              <a:solidFill>
                <a:schemeClr val="tx1"/>
              </a:solidFill>
              <a:miter lim="800000"/>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grpSp>
      <p:grpSp>
        <p:nvGrpSpPr>
          <p:cNvPr id="19462" name="Group 81"/>
          <p:cNvGrpSpPr>
            <a:grpSpLocks/>
          </p:cNvGrpSpPr>
          <p:nvPr/>
        </p:nvGrpSpPr>
        <p:grpSpPr bwMode="auto">
          <a:xfrm>
            <a:off x="1371600" y="4414838"/>
            <a:ext cx="7589838" cy="2192337"/>
            <a:chOff x="576" y="2781"/>
            <a:chExt cx="5214" cy="1381"/>
          </a:xfrm>
        </p:grpSpPr>
        <p:sp>
          <p:nvSpPr>
            <p:cNvPr id="19463" name="AutoShape 39"/>
            <p:cNvSpPr>
              <a:spLocks noChangeArrowheads="1"/>
            </p:cNvSpPr>
            <p:nvPr/>
          </p:nvSpPr>
          <p:spPr bwMode="auto">
            <a:xfrm rot="967291">
              <a:off x="1303" y="2781"/>
              <a:ext cx="634" cy="604"/>
            </a:xfrm>
            <a:prstGeom prst="pentagon">
              <a:avLst/>
            </a:prstGeom>
            <a:solidFill>
              <a:srgbClr val="000099"/>
            </a:solidFill>
            <a:ln w="57150">
              <a:solidFill>
                <a:schemeClr val="tx1"/>
              </a:solidFill>
              <a:miter lim="800000"/>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19464" name="AutoShape 47"/>
            <p:cNvSpPr>
              <a:spLocks noChangeArrowheads="1"/>
            </p:cNvSpPr>
            <p:nvPr/>
          </p:nvSpPr>
          <p:spPr bwMode="auto">
            <a:xfrm rot="80320">
              <a:off x="1982" y="3438"/>
              <a:ext cx="634" cy="604"/>
            </a:xfrm>
            <a:prstGeom prst="pentagon">
              <a:avLst/>
            </a:prstGeom>
            <a:solidFill>
              <a:srgbClr val="DC0081"/>
            </a:solidFill>
            <a:ln w="57150">
              <a:solidFill>
                <a:schemeClr val="tx1"/>
              </a:solidFill>
              <a:miter lim="800000"/>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19465" name="Line 48"/>
            <p:cNvSpPr>
              <a:spLocks noChangeShapeType="1"/>
            </p:cNvSpPr>
            <p:nvPr/>
          </p:nvSpPr>
          <p:spPr bwMode="auto">
            <a:xfrm>
              <a:off x="1711" y="3438"/>
              <a:ext cx="271" cy="23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bg-BG"/>
            </a:p>
          </p:txBody>
        </p:sp>
        <p:sp>
          <p:nvSpPr>
            <p:cNvPr id="19466" name="Line 49"/>
            <p:cNvSpPr>
              <a:spLocks noChangeShapeType="1"/>
            </p:cNvSpPr>
            <p:nvPr/>
          </p:nvSpPr>
          <p:spPr bwMode="auto">
            <a:xfrm>
              <a:off x="2616" y="3717"/>
              <a:ext cx="22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bg-BG"/>
            </a:p>
          </p:txBody>
        </p:sp>
        <p:sp>
          <p:nvSpPr>
            <p:cNvPr id="19467" name="Oval 50"/>
            <p:cNvSpPr>
              <a:spLocks noChangeArrowheads="1"/>
            </p:cNvSpPr>
            <p:nvPr/>
          </p:nvSpPr>
          <p:spPr bwMode="auto">
            <a:xfrm>
              <a:off x="2843" y="3531"/>
              <a:ext cx="317" cy="325"/>
            </a:xfrm>
            <a:prstGeom prst="ellipse">
              <a:avLst/>
            </a:prstGeom>
            <a:solidFill>
              <a:srgbClr val="FFCC00"/>
            </a:solidFill>
            <a:ln w="381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lgn="ctr">
                <a:spcBef>
                  <a:spcPct val="0"/>
                </a:spcBef>
                <a:buSzTx/>
                <a:buFontTx/>
                <a:buNone/>
              </a:pPr>
              <a:endParaRPr lang="bg-BG" altLang="bg-BG" sz="2400"/>
            </a:p>
          </p:txBody>
        </p:sp>
        <p:sp>
          <p:nvSpPr>
            <p:cNvPr id="19468" name="Oval 51"/>
            <p:cNvSpPr>
              <a:spLocks noChangeArrowheads="1"/>
            </p:cNvSpPr>
            <p:nvPr/>
          </p:nvSpPr>
          <p:spPr bwMode="auto">
            <a:xfrm>
              <a:off x="3295" y="3531"/>
              <a:ext cx="317" cy="325"/>
            </a:xfrm>
            <a:prstGeom prst="ellipse">
              <a:avLst/>
            </a:prstGeom>
            <a:solidFill>
              <a:srgbClr val="FFCC00"/>
            </a:solidFill>
            <a:ln w="381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19469" name="Oval 52"/>
            <p:cNvSpPr>
              <a:spLocks noChangeArrowheads="1"/>
            </p:cNvSpPr>
            <p:nvPr/>
          </p:nvSpPr>
          <p:spPr bwMode="auto">
            <a:xfrm>
              <a:off x="4246" y="3525"/>
              <a:ext cx="317" cy="325"/>
            </a:xfrm>
            <a:prstGeom prst="ellipse">
              <a:avLst/>
            </a:prstGeom>
            <a:solidFill>
              <a:srgbClr val="FFCC00"/>
            </a:solidFill>
            <a:ln w="381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19470" name="Freeform 53"/>
            <p:cNvSpPr>
              <a:spLocks/>
            </p:cNvSpPr>
            <p:nvPr/>
          </p:nvSpPr>
          <p:spPr bwMode="auto">
            <a:xfrm>
              <a:off x="3155" y="3629"/>
              <a:ext cx="137" cy="75"/>
            </a:xfrm>
            <a:custGeom>
              <a:avLst/>
              <a:gdLst>
                <a:gd name="T0" fmla="*/ 5 w 145"/>
                <a:gd name="T1" fmla="*/ 45 h 77"/>
                <a:gd name="T2" fmla="*/ 39 w 145"/>
                <a:gd name="T3" fmla="*/ 52 h 77"/>
                <a:gd name="T4" fmla="*/ 82 w 145"/>
                <a:gd name="T5" fmla="*/ 21 h 77"/>
                <a:gd name="T6" fmla="*/ 82 w 145"/>
                <a:gd name="T7" fmla="*/ 45 h 77"/>
                <a:gd name="T8" fmla="*/ 0 60000 65536"/>
                <a:gd name="T9" fmla="*/ 0 60000 65536"/>
                <a:gd name="T10" fmla="*/ 0 60000 65536"/>
                <a:gd name="T11" fmla="*/ 0 60000 65536"/>
                <a:gd name="T12" fmla="*/ 0 w 145"/>
                <a:gd name="T13" fmla="*/ 0 h 77"/>
                <a:gd name="T14" fmla="*/ 145 w 145"/>
                <a:gd name="T15" fmla="*/ 77 h 77"/>
              </a:gdLst>
              <a:ahLst/>
              <a:cxnLst>
                <a:cxn ang="T8">
                  <a:pos x="T0" y="T1"/>
                </a:cxn>
                <a:cxn ang="T9">
                  <a:pos x="T2" y="T3"/>
                </a:cxn>
                <a:cxn ang="T10">
                  <a:pos x="T4" y="T5"/>
                </a:cxn>
                <a:cxn ang="T11">
                  <a:pos x="T6" y="T7"/>
                </a:cxn>
              </a:cxnLst>
              <a:rect l="T12" t="T13" r="T14" b="T15"/>
              <a:pathLst>
                <a:path w="145" h="77">
                  <a:moveTo>
                    <a:pt x="5" y="54"/>
                  </a:moveTo>
                  <a:cubicBezTo>
                    <a:pt x="86" y="0"/>
                    <a:pt x="0" y="40"/>
                    <a:pt x="65" y="66"/>
                  </a:cubicBezTo>
                  <a:cubicBezTo>
                    <a:pt x="92" y="77"/>
                    <a:pt x="117" y="30"/>
                    <a:pt x="137" y="30"/>
                  </a:cubicBezTo>
                  <a:cubicBezTo>
                    <a:pt x="145" y="30"/>
                    <a:pt x="137" y="46"/>
                    <a:pt x="137" y="54"/>
                  </a:cubicBezTo>
                </a:path>
              </a:pathLst>
            </a:custGeom>
            <a:noFill/>
            <a:ln w="381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bg-BG"/>
            </a:p>
          </p:txBody>
        </p:sp>
        <p:sp>
          <p:nvSpPr>
            <p:cNvPr id="19471" name="Text Box 55"/>
            <p:cNvSpPr txBox="1">
              <a:spLocks noChangeArrowheads="1"/>
            </p:cNvSpPr>
            <p:nvPr/>
          </p:nvSpPr>
          <p:spPr bwMode="auto">
            <a:xfrm>
              <a:off x="2887" y="3530"/>
              <a:ext cx="26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P</a:t>
              </a:r>
              <a:endParaRPr lang="en-US" altLang="bg-BG" sz="2400"/>
            </a:p>
          </p:txBody>
        </p:sp>
        <p:sp>
          <p:nvSpPr>
            <p:cNvPr id="19472" name="Rectangle 56"/>
            <p:cNvSpPr>
              <a:spLocks noChangeArrowheads="1"/>
            </p:cNvSpPr>
            <p:nvPr/>
          </p:nvSpPr>
          <p:spPr bwMode="auto">
            <a:xfrm>
              <a:off x="3339" y="3530"/>
              <a:ext cx="26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P</a:t>
              </a:r>
            </a:p>
          </p:txBody>
        </p:sp>
        <p:sp>
          <p:nvSpPr>
            <p:cNvPr id="19473" name="Rectangle 57"/>
            <p:cNvSpPr>
              <a:spLocks noChangeArrowheads="1"/>
            </p:cNvSpPr>
            <p:nvPr/>
          </p:nvSpPr>
          <p:spPr bwMode="auto">
            <a:xfrm>
              <a:off x="4292" y="3525"/>
              <a:ext cx="26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P</a:t>
              </a:r>
            </a:p>
          </p:txBody>
        </p:sp>
        <p:sp>
          <p:nvSpPr>
            <p:cNvPr id="36932" name="Text Box 68"/>
            <p:cNvSpPr txBox="1">
              <a:spLocks noChangeArrowheads="1"/>
            </p:cNvSpPr>
            <p:nvPr/>
          </p:nvSpPr>
          <p:spPr bwMode="auto">
            <a:xfrm>
              <a:off x="3783" y="3502"/>
              <a:ext cx="249" cy="288"/>
            </a:xfrm>
            <a:prstGeom prst="rect">
              <a:avLst/>
            </a:prstGeom>
            <a:noFill/>
            <a:ln w="12700">
              <a:noFill/>
              <a:miter lim="800000"/>
              <a:headEnd/>
              <a:tailEnd/>
            </a:ln>
            <a:effectLst/>
          </p:spPr>
          <p:txBody>
            <a:bodyPr wrap="none">
              <a:spAutoFit/>
            </a:bodyPr>
            <a:lstStyle/>
            <a:p>
              <a:pPr>
                <a:defRPr/>
              </a:pPr>
              <a:r>
                <a:rPr lang="en-US" b="1">
                  <a:effectLst>
                    <a:outerShdw blurRad="38100" dist="38100" dir="2700000" algn="tl">
                      <a:srgbClr val="FFFFFF"/>
                    </a:outerShdw>
                  </a:effectLst>
                </a:rPr>
                <a:t>+</a:t>
              </a:r>
              <a:endParaRPr lang="en-US"/>
            </a:p>
          </p:txBody>
        </p:sp>
        <p:sp>
          <p:nvSpPr>
            <p:cNvPr id="36936" name="Text Box 72"/>
            <p:cNvSpPr txBox="1">
              <a:spLocks noChangeArrowheads="1"/>
            </p:cNvSpPr>
            <p:nvPr/>
          </p:nvSpPr>
          <p:spPr bwMode="auto">
            <a:xfrm>
              <a:off x="2652" y="3874"/>
              <a:ext cx="3138" cy="288"/>
            </a:xfrm>
            <a:prstGeom prst="rect">
              <a:avLst/>
            </a:prstGeom>
            <a:noFill/>
            <a:ln w="12700">
              <a:noFill/>
              <a:miter lim="800000"/>
              <a:headEnd/>
              <a:tailEnd/>
            </a:ln>
            <a:effectLst/>
          </p:spPr>
          <p:txBody>
            <a:bodyPr wrap="none">
              <a:spAutoFit/>
            </a:bodyPr>
            <a:lstStyle/>
            <a:p>
              <a:pPr>
                <a:defRPr/>
              </a:pPr>
              <a:r>
                <a:rPr lang="en-US" b="1">
                  <a:solidFill>
                    <a:srgbClr val="336600"/>
                  </a:solidFill>
                  <a:effectLst>
                    <a:outerShdw blurRad="38100" dist="38100" dir="2700000" algn="tl">
                      <a:srgbClr val="000000"/>
                    </a:outerShdw>
                  </a:effectLst>
                </a:rPr>
                <a:t>Adenosine diphosphate (ADP)</a:t>
              </a:r>
            </a:p>
          </p:txBody>
        </p:sp>
        <p:sp>
          <p:nvSpPr>
            <p:cNvPr id="19476" name="AutoShape 78"/>
            <p:cNvSpPr>
              <a:spLocks noChangeArrowheads="1"/>
            </p:cNvSpPr>
            <p:nvPr/>
          </p:nvSpPr>
          <p:spPr bwMode="auto">
            <a:xfrm rot="-1922860">
              <a:off x="576" y="2784"/>
              <a:ext cx="816" cy="672"/>
            </a:xfrm>
            <a:prstGeom prst="hexagon">
              <a:avLst>
                <a:gd name="adj" fmla="val 30357"/>
                <a:gd name="vf" fmla="val 115470"/>
              </a:avLst>
            </a:prstGeom>
            <a:solidFill>
              <a:srgbClr val="000099"/>
            </a:solidFill>
            <a:ln w="57150">
              <a:solidFill>
                <a:schemeClr val="tx1"/>
              </a:solidFill>
              <a:miter lim="800000"/>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grpSp>
    </p:spTree>
  </p:cSld>
  <p:clrMapOvr>
    <a:masterClrMapping/>
  </p:clrMapOvr>
  <p:transition spd="slow">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0"/>
            <a:ext cx="7772400" cy="1143000"/>
          </a:xfrm>
        </p:spPr>
        <p:txBody>
          <a:bodyPr/>
          <a:lstStyle/>
          <a:p>
            <a:pPr>
              <a:defRPr/>
            </a:pPr>
            <a:r>
              <a:rPr lang="en-US" b="1" dirty="0" smtClean="0">
                <a:solidFill>
                  <a:srgbClr val="000099"/>
                </a:solidFill>
                <a:effectLst>
                  <a:outerShdw blurRad="38100" dist="38100" dir="2700000" algn="tl">
                    <a:srgbClr val="000000"/>
                  </a:outerShdw>
                </a:effectLst>
              </a:rPr>
              <a:t>Dehydration of</a:t>
            </a:r>
            <a:r>
              <a:rPr lang="en-US" b="1" dirty="0" smtClean="0">
                <a:solidFill>
                  <a:srgbClr val="CC0000"/>
                </a:solidFill>
                <a:effectLst>
                  <a:outerShdw blurRad="38100" dist="38100" dir="2700000" algn="tl">
                    <a:srgbClr val="000000"/>
                  </a:outerShdw>
                </a:effectLst>
              </a:rPr>
              <a:t> ATP</a:t>
            </a:r>
          </a:p>
        </p:txBody>
      </p:sp>
      <p:sp>
        <p:nvSpPr>
          <p:cNvPr id="20483" name="Rectangle 3"/>
          <p:cNvSpPr>
            <a:spLocks noGrp="1" noChangeArrowheads="1"/>
          </p:cNvSpPr>
          <p:nvPr>
            <p:ph type="body" idx="1"/>
          </p:nvPr>
        </p:nvSpPr>
        <p:spPr>
          <a:xfrm>
            <a:off x="762000" y="1066800"/>
            <a:ext cx="7772400" cy="838200"/>
          </a:xfrm>
        </p:spPr>
        <p:txBody>
          <a:bodyPr/>
          <a:lstStyle/>
          <a:p>
            <a:pPr>
              <a:buFontTx/>
              <a:buNone/>
            </a:pPr>
            <a:r>
              <a:rPr lang="en-US" altLang="bg-BG" sz="2800" b="1" smtClean="0"/>
              <a:t>ADP +  </a:t>
            </a:r>
            <a:r>
              <a:rPr lang="en-US" altLang="bg-BG" sz="2800" b="1" smtClean="0">
                <a:solidFill>
                  <a:srgbClr val="FFCC00"/>
                </a:solidFill>
              </a:rPr>
              <a:t> P  </a:t>
            </a:r>
            <a:r>
              <a:rPr lang="en-US" altLang="bg-BG" sz="2800" b="1" smtClean="0"/>
              <a:t>  </a:t>
            </a:r>
            <a:r>
              <a:rPr lang="en-US" altLang="bg-BG" sz="2800" b="1" smtClean="0">
                <a:sym typeface="Symbol" pitchFamily="18" charset="2"/>
              </a:rPr>
              <a:t></a:t>
            </a:r>
            <a:r>
              <a:rPr lang="en-US" altLang="bg-BG" sz="2800" b="1" smtClean="0"/>
              <a:t>   </a:t>
            </a:r>
            <a:r>
              <a:rPr lang="en-US" altLang="bg-BG" sz="2800" b="1" smtClean="0">
                <a:solidFill>
                  <a:srgbClr val="CC0000"/>
                </a:solidFill>
              </a:rPr>
              <a:t>ATP</a:t>
            </a:r>
            <a:r>
              <a:rPr lang="en-US" altLang="bg-BG" sz="2800" b="1" smtClean="0"/>
              <a:t> + </a:t>
            </a:r>
            <a:r>
              <a:rPr lang="en-US" altLang="bg-BG" sz="2800" b="1" smtClean="0">
                <a:solidFill>
                  <a:srgbClr val="000099"/>
                </a:solidFill>
              </a:rPr>
              <a:t>H</a:t>
            </a:r>
            <a:r>
              <a:rPr lang="en-US" altLang="bg-BG" sz="2800" b="1" baseline="-25000" smtClean="0">
                <a:solidFill>
                  <a:srgbClr val="000099"/>
                </a:solidFill>
              </a:rPr>
              <a:t>2</a:t>
            </a:r>
            <a:r>
              <a:rPr lang="en-US" altLang="bg-BG" sz="2800" b="1" smtClean="0">
                <a:solidFill>
                  <a:srgbClr val="000099"/>
                </a:solidFill>
              </a:rPr>
              <a:t>O </a:t>
            </a:r>
            <a:r>
              <a:rPr lang="en-US" altLang="bg-BG" sz="2800" b="1" smtClean="0">
                <a:solidFill>
                  <a:srgbClr val="660066"/>
                </a:solidFill>
              </a:rPr>
              <a:t>(endergonic)</a:t>
            </a:r>
            <a:endParaRPr lang="en-US" altLang="bg-BG" smtClean="0"/>
          </a:p>
        </p:txBody>
      </p:sp>
      <p:grpSp>
        <p:nvGrpSpPr>
          <p:cNvPr id="20484" name="Group 62"/>
          <p:cNvGrpSpPr>
            <a:grpSpLocks/>
          </p:cNvGrpSpPr>
          <p:nvPr/>
        </p:nvGrpSpPr>
        <p:grpSpPr bwMode="auto">
          <a:xfrm>
            <a:off x="4953000" y="3886200"/>
            <a:ext cx="3681413" cy="1524000"/>
            <a:chOff x="3120" y="2448"/>
            <a:chExt cx="2319" cy="960"/>
          </a:xfrm>
        </p:grpSpPr>
        <p:sp>
          <p:nvSpPr>
            <p:cNvPr id="20515" name="Line 56"/>
            <p:cNvSpPr>
              <a:spLocks noChangeShapeType="1"/>
            </p:cNvSpPr>
            <p:nvPr/>
          </p:nvSpPr>
          <p:spPr bwMode="auto">
            <a:xfrm>
              <a:off x="3120" y="2448"/>
              <a:ext cx="0" cy="960"/>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bg-BG"/>
            </a:p>
          </p:txBody>
        </p:sp>
        <p:sp>
          <p:nvSpPr>
            <p:cNvPr id="37945" name="Text Box 57"/>
            <p:cNvSpPr txBox="1">
              <a:spLocks noChangeArrowheads="1"/>
            </p:cNvSpPr>
            <p:nvPr/>
          </p:nvSpPr>
          <p:spPr bwMode="auto">
            <a:xfrm>
              <a:off x="3264" y="2592"/>
              <a:ext cx="2175" cy="518"/>
            </a:xfrm>
            <a:prstGeom prst="rect">
              <a:avLst/>
            </a:prstGeom>
            <a:noFill/>
            <a:ln w="12700">
              <a:noFill/>
              <a:miter lim="800000"/>
              <a:headEnd/>
              <a:tailEnd/>
            </a:ln>
            <a:effectLst/>
          </p:spPr>
          <p:txBody>
            <a:bodyPr wrap="none">
              <a:spAutoFit/>
            </a:bodyPr>
            <a:lstStyle/>
            <a:p>
              <a:pPr>
                <a:defRPr/>
              </a:pPr>
              <a:r>
                <a:rPr lang="en-US" b="1">
                  <a:solidFill>
                    <a:srgbClr val="000099"/>
                  </a:solidFill>
                  <a:effectLst>
                    <a:outerShdw blurRad="38100" dist="38100" dir="2700000" algn="tl">
                      <a:srgbClr val="000000"/>
                    </a:outerShdw>
                  </a:effectLst>
                </a:rPr>
                <a:t>Dehydration synthesis</a:t>
              </a:r>
            </a:p>
            <a:p>
              <a:pPr>
                <a:defRPr/>
              </a:pPr>
              <a:r>
                <a:rPr lang="en-US" b="1">
                  <a:solidFill>
                    <a:srgbClr val="000099"/>
                  </a:solidFill>
                  <a:effectLst>
                    <a:outerShdw blurRad="38100" dist="38100" dir="2700000" algn="tl">
                      <a:srgbClr val="000000"/>
                    </a:outerShdw>
                  </a:effectLst>
                </a:rPr>
                <a:t>      (remove water) </a:t>
              </a:r>
            </a:p>
          </p:txBody>
        </p:sp>
      </p:grpSp>
      <p:grpSp>
        <p:nvGrpSpPr>
          <p:cNvPr id="20485" name="Group 66"/>
          <p:cNvGrpSpPr>
            <a:grpSpLocks/>
          </p:cNvGrpSpPr>
          <p:nvPr/>
        </p:nvGrpSpPr>
        <p:grpSpPr bwMode="auto">
          <a:xfrm>
            <a:off x="1447800" y="2057400"/>
            <a:ext cx="6684963" cy="1905000"/>
            <a:chOff x="576" y="1244"/>
            <a:chExt cx="4403" cy="1252"/>
          </a:xfrm>
        </p:grpSpPr>
        <p:sp>
          <p:nvSpPr>
            <p:cNvPr id="20501" name="AutoShape 67"/>
            <p:cNvSpPr>
              <a:spLocks noChangeArrowheads="1"/>
            </p:cNvSpPr>
            <p:nvPr/>
          </p:nvSpPr>
          <p:spPr bwMode="auto">
            <a:xfrm rot="967291">
              <a:off x="1305" y="1244"/>
              <a:ext cx="590" cy="600"/>
            </a:xfrm>
            <a:prstGeom prst="pentagon">
              <a:avLst/>
            </a:prstGeom>
            <a:solidFill>
              <a:srgbClr val="000099"/>
            </a:solidFill>
            <a:ln w="57150">
              <a:solidFill>
                <a:schemeClr val="tx1"/>
              </a:solidFill>
              <a:miter lim="800000"/>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20502" name="AutoShape 68"/>
            <p:cNvSpPr>
              <a:spLocks noChangeArrowheads="1"/>
            </p:cNvSpPr>
            <p:nvPr/>
          </p:nvSpPr>
          <p:spPr bwMode="auto">
            <a:xfrm rot="80320">
              <a:off x="1937" y="1896"/>
              <a:ext cx="591" cy="600"/>
            </a:xfrm>
            <a:prstGeom prst="pentagon">
              <a:avLst/>
            </a:prstGeom>
            <a:solidFill>
              <a:srgbClr val="DC0081"/>
            </a:solidFill>
            <a:ln w="57150">
              <a:solidFill>
                <a:schemeClr val="tx1"/>
              </a:solidFill>
              <a:miter lim="800000"/>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20503" name="Line 69"/>
            <p:cNvSpPr>
              <a:spLocks noChangeShapeType="1"/>
            </p:cNvSpPr>
            <p:nvPr/>
          </p:nvSpPr>
          <p:spPr bwMode="auto">
            <a:xfrm>
              <a:off x="1684" y="1896"/>
              <a:ext cx="253" cy="23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bg-BG"/>
            </a:p>
          </p:txBody>
        </p:sp>
        <p:sp>
          <p:nvSpPr>
            <p:cNvPr id="20504" name="Line 70"/>
            <p:cNvSpPr>
              <a:spLocks noChangeShapeType="1"/>
            </p:cNvSpPr>
            <p:nvPr/>
          </p:nvSpPr>
          <p:spPr bwMode="auto">
            <a:xfrm>
              <a:off x="2528" y="2173"/>
              <a:ext cx="21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bg-BG"/>
            </a:p>
          </p:txBody>
        </p:sp>
        <p:sp>
          <p:nvSpPr>
            <p:cNvPr id="20505" name="Oval 71"/>
            <p:cNvSpPr>
              <a:spLocks noChangeArrowheads="1"/>
            </p:cNvSpPr>
            <p:nvPr/>
          </p:nvSpPr>
          <p:spPr bwMode="auto">
            <a:xfrm>
              <a:off x="2739" y="1988"/>
              <a:ext cx="295" cy="323"/>
            </a:xfrm>
            <a:prstGeom prst="ellipse">
              <a:avLst/>
            </a:prstGeom>
            <a:solidFill>
              <a:srgbClr val="FFCC00"/>
            </a:solidFill>
            <a:ln w="381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lgn="ctr">
                <a:spcBef>
                  <a:spcPct val="0"/>
                </a:spcBef>
                <a:buSzTx/>
                <a:buFontTx/>
                <a:buNone/>
              </a:pPr>
              <a:endParaRPr lang="bg-BG" altLang="bg-BG" sz="2400"/>
            </a:p>
          </p:txBody>
        </p:sp>
        <p:sp>
          <p:nvSpPr>
            <p:cNvPr id="20506" name="Oval 72"/>
            <p:cNvSpPr>
              <a:spLocks noChangeArrowheads="1"/>
            </p:cNvSpPr>
            <p:nvPr/>
          </p:nvSpPr>
          <p:spPr bwMode="auto">
            <a:xfrm>
              <a:off x="3161" y="1988"/>
              <a:ext cx="295" cy="323"/>
            </a:xfrm>
            <a:prstGeom prst="ellipse">
              <a:avLst/>
            </a:prstGeom>
            <a:solidFill>
              <a:srgbClr val="FFCC00"/>
            </a:solidFill>
            <a:ln w="381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20507" name="Oval 73"/>
            <p:cNvSpPr>
              <a:spLocks noChangeArrowheads="1"/>
            </p:cNvSpPr>
            <p:nvPr/>
          </p:nvSpPr>
          <p:spPr bwMode="auto">
            <a:xfrm>
              <a:off x="3583" y="1988"/>
              <a:ext cx="295" cy="323"/>
            </a:xfrm>
            <a:prstGeom prst="ellipse">
              <a:avLst/>
            </a:prstGeom>
            <a:solidFill>
              <a:srgbClr val="FFCC00"/>
            </a:solidFill>
            <a:ln w="381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20508" name="Freeform 74"/>
            <p:cNvSpPr>
              <a:spLocks/>
            </p:cNvSpPr>
            <p:nvPr/>
          </p:nvSpPr>
          <p:spPr bwMode="auto">
            <a:xfrm>
              <a:off x="3030" y="2086"/>
              <a:ext cx="127" cy="74"/>
            </a:xfrm>
            <a:custGeom>
              <a:avLst/>
              <a:gdLst>
                <a:gd name="T0" fmla="*/ 4 w 145"/>
                <a:gd name="T1" fmla="*/ 37 h 77"/>
                <a:gd name="T2" fmla="*/ 20 w 145"/>
                <a:gd name="T3" fmla="*/ 47 h 77"/>
                <a:gd name="T4" fmla="*/ 41 w 145"/>
                <a:gd name="T5" fmla="*/ 21 h 77"/>
                <a:gd name="T6" fmla="*/ 41 w 145"/>
                <a:gd name="T7" fmla="*/ 37 h 77"/>
                <a:gd name="T8" fmla="*/ 0 60000 65536"/>
                <a:gd name="T9" fmla="*/ 0 60000 65536"/>
                <a:gd name="T10" fmla="*/ 0 60000 65536"/>
                <a:gd name="T11" fmla="*/ 0 60000 65536"/>
                <a:gd name="T12" fmla="*/ 0 w 145"/>
                <a:gd name="T13" fmla="*/ 0 h 77"/>
                <a:gd name="T14" fmla="*/ 145 w 145"/>
                <a:gd name="T15" fmla="*/ 77 h 77"/>
              </a:gdLst>
              <a:ahLst/>
              <a:cxnLst>
                <a:cxn ang="T8">
                  <a:pos x="T0" y="T1"/>
                </a:cxn>
                <a:cxn ang="T9">
                  <a:pos x="T2" y="T3"/>
                </a:cxn>
                <a:cxn ang="T10">
                  <a:pos x="T4" y="T5"/>
                </a:cxn>
                <a:cxn ang="T11">
                  <a:pos x="T6" y="T7"/>
                </a:cxn>
              </a:cxnLst>
              <a:rect l="T12" t="T13" r="T14" b="T15"/>
              <a:pathLst>
                <a:path w="145" h="77">
                  <a:moveTo>
                    <a:pt x="5" y="54"/>
                  </a:moveTo>
                  <a:cubicBezTo>
                    <a:pt x="86" y="0"/>
                    <a:pt x="0" y="40"/>
                    <a:pt x="65" y="66"/>
                  </a:cubicBezTo>
                  <a:cubicBezTo>
                    <a:pt x="92" y="77"/>
                    <a:pt x="117" y="30"/>
                    <a:pt x="137" y="30"/>
                  </a:cubicBezTo>
                  <a:cubicBezTo>
                    <a:pt x="145" y="30"/>
                    <a:pt x="137" y="46"/>
                    <a:pt x="137" y="54"/>
                  </a:cubicBezTo>
                </a:path>
              </a:pathLst>
            </a:custGeom>
            <a:noFill/>
            <a:ln w="381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bg-BG"/>
            </a:p>
          </p:txBody>
        </p:sp>
        <p:sp>
          <p:nvSpPr>
            <p:cNvPr id="20509" name="Freeform 75"/>
            <p:cNvSpPr>
              <a:spLocks/>
            </p:cNvSpPr>
            <p:nvPr/>
          </p:nvSpPr>
          <p:spPr bwMode="auto">
            <a:xfrm>
              <a:off x="3456" y="2081"/>
              <a:ext cx="127" cy="74"/>
            </a:xfrm>
            <a:custGeom>
              <a:avLst/>
              <a:gdLst>
                <a:gd name="T0" fmla="*/ 4 w 145"/>
                <a:gd name="T1" fmla="*/ 37 h 77"/>
                <a:gd name="T2" fmla="*/ 20 w 145"/>
                <a:gd name="T3" fmla="*/ 47 h 77"/>
                <a:gd name="T4" fmla="*/ 41 w 145"/>
                <a:gd name="T5" fmla="*/ 21 h 77"/>
                <a:gd name="T6" fmla="*/ 41 w 145"/>
                <a:gd name="T7" fmla="*/ 37 h 77"/>
                <a:gd name="T8" fmla="*/ 0 60000 65536"/>
                <a:gd name="T9" fmla="*/ 0 60000 65536"/>
                <a:gd name="T10" fmla="*/ 0 60000 65536"/>
                <a:gd name="T11" fmla="*/ 0 60000 65536"/>
                <a:gd name="T12" fmla="*/ 0 w 145"/>
                <a:gd name="T13" fmla="*/ 0 h 77"/>
                <a:gd name="T14" fmla="*/ 145 w 145"/>
                <a:gd name="T15" fmla="*/ 77 h 77"/>
              </a:gdLst>
              <a:ahLst/>
              <a:cxnLst>
                <a:cxn ang="T8">
                  <a:pos x="T0" y="T1"/>
                </a:cxn>
                <a:cxn ang="T9">
                  <a:pos x="T2" y="T3"/>
                </a:cxn>
                <a:cxn ang="T10">
                  <a:pos x="T4" y="T5"/>
                </a:cxn>
                <a:cxn ang="T11">
                  <a:pos x="T6" y="T7"/>
                </a:cxn>
              </a:cxnLst>
              <a:rect l="T12" t="T13" r="T14" b="T15"/>
              <a:pathLst>
                <a:path w="145" h="77">
                  <a:moveTo>
                    <a:pt x="5" y="54"/>
                  </a:moveTo>
                  <a:cubicBezTo>
                    <a:pt x="86" y="0"/>
                    <a:pt x="0" y="40"/>
                    <a:pt x="65" y="66"/>
                  </a:cubicBezTo>
                  <a:cubicBezTo>
                    <a:pt x="92" y="77"/>
                    <a:pt x="117" y="30"/>
                    <a:pt x="137" y="30"/>
                  </a:cubicBezTo>
                  <a:cubicBezTo>
                    <a:pt x="145" y="30"/>
                    <a:pt x="137" y="46"/>
                    <a:pt x="137" y="54"/>
                  </a:cubicBezTo>
                </a:path>
              </a:pathLst>
            </a:custGeom>
            <a:noFill/>
            <a:ln w="381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bg-BG"/>
            </a:p>
          </p:txBody>
        </p:sp>
        <p:sp>
          <p:nvSpPr>
            <p:cNvPr id="20510" name="Text Box 76"/>
            <p:cNvSpPr txBox="1">
              <a:spLocks noChangeArrowheads="1"/>
            </p:cNvSpPr>
            <p:nvPr/>
          </p:nvSpPr>
          <p:spPr bwMode="auto">
            <a:xfrm>
              <a:off x="2781" y="1988"/>
              <a:ext cx="255"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P</a:t>
              </a:r>
              <a:endParaRPr lang="en-US" altLang="bg-BG" sz="2400"/>
            </a:p>
          </p:txBody>
        </p:sp>
        <p:sp>
          <p:nvSpPr>
            <p:cNvPr id="20511" name="Rectangle 77"/>
            <p:cNvSpPr>
              <a:spLocks noChangeArrowheads="1"/>
            </p:cNvSpPr>
            <p:nvPr/>
          </p:nvSpPr>
          <p:spPr bwMode="auto">
            <a:xfrm>
              <a:off x="3201" y="1988"/>
              <a:ext cx="256"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P</a:t>
              </a:r>
            </a:p>
          </p:txBody>
        </p:sp>
        <p:sp>
          <p:nvSpPr>
            <p:cNvPr id="20512" name="Rectangle 78"/>
            <p:cNvSpPr>
              <a:spLocks noChangeArrowheads="1"/>
            </p:cNvSpPr>
            <p:nvPr/>
          </p:nvSpPr>
          <p:spPr bwMode="auto">
            <a:xfrm>
              <a:off x="3625" y="1988"/>
              <a:ext cx="255"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P</a:t>
              </a:r>
            </a:p>
          </p:txBody>
        </p:sp>
        <p:sp>
          <p:nvSpPr>
            <p:cNvPr id="37967" name="Text Box 79"/>
            <p:cNvSpPr txBox="1">
              <a:spLocks noChangeArrowheads="1"/>
            </p:cNvSpPr>
            <p:nvPr/>
          </p:nvSpPr>
          <p:spPr bwMode="auto">
            <a:xfrm>
              <a:off x="1971" y="1505"/>
              <a:ext cx="3008" cy="300"/>
            </a:xfrm>
            <a:prstGeom prst="rect">
              <a:avLst/>
            </a:prstGeom>
            <a:noFill/>
            <a:ln w="12700">
              <a:noFill/>
              <a:miter lim="800000"/>
              <a:headEnd/>
              <a:tailEnd/>
            </a:ln>
            <a:effectLst/>
          </p:spPr>
          <p:txBody>
            <a:bodyPr wrap="none">
              <a:spAutoFit/>
            </a:bodyPr>
            <a:lstStyle/>
            <a:p>
              <a:pPr>
                <a:defRPr/>
              </a:pPr>
              <a:r>
                <a:rPr lang="en-US" b="1">
                  <a:solidFill>
                    <a:srgbClr val="CC0000"/>
                  </a:solidFill>
                  <a:effectLst>
                    <a:outerShdw blurRad="38100" dist="38100" dir="2700000" algn="tl">
                      <a:srgbClr val="000000"/>
                    </a:outerShdw>
                  </a:effectLst>
                </a:rPr>
                <a:t>Adenosine triphosphate (ATP)</a:t>
              </a:r>
            </a:p>
          </p:txBody>
        </p:sp>
        <p:sp>
          <p:nvSpPr>
            <p:cNvPr id="20514" name="AutoShape 80"/>
            <p:cNvSpPr>
              <a:spLocks noChangeArrowheads="1"/>
            </p:cNvSpPr>
            <p:nvPr/>
          </p:nvSpPr>
          <p:spPr bwMode="auto">
            <a:xfrm rot="-1922860">
              <a:off x="576" y="1296"/>
              <a:ext cx="816" cy="672"/>
            </a:xfrm>
            <a:prstGeom prst="hexagon">
              <a:avLst>
                <a:gd name="adj" fmla="val 30357"/>
                <a:gd name="vf" fmla="val 115470"/>
              </a:avLst>
            </a:prstGeom>
            <a:solidFill>
              <a:srgbClr val="000099"/>
            </a:solidFill>
            <a:ln w="57150">
              <a:solidFill>
                <a:schemeClr val="tx1"/>
              </a:solidFill>
              <a:miter lim="800000"/>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grpSp>
      <p:grpSp>
        <p:nvGrpSpPr>
          <p:cNvPr id="20486" name="Group 81"/>
          <p:cNvGrpSpPr>
            <a:grpSpLocks/>
          </p:cNvGrpSpPr>
          <p:nvPr/>
        </p:nvGrpSpPr>
        <p:grpSpPr bwMode="auto">
          <a:xfrm>
            <a:off x="1371600" y="4414838"/>
            <a:ext cx="7589838" cy="2192337"/>
            <a:chOff x="576" y="2781"/>
            <a:chExt cx="5214" cy="1381"/>
          </a:xfrm>
        </p:grpSpPr>
        <p:sp>
          <p:nvSpPr>
            <p:cNvPr id="20487" name="AutoShape 82"/>
            <p:cNvSpPr>
              <a:spLocks noChangeArrowheads="1"/>
            </p:cNvSpPr>
            <p:nvPr/>
          </p:nvSpPr>
          <p:spPr bwMode="auto">
            <a:xfrm rot="967291">
              <a:off x="1303" y="2781"/>
              <a:ext cx="634" cy="604"/>
            </a:xfrm>
            <a:prstGeom prst="pentagon">
              <a:avLst/>
            </a:prstGeom>
            <a:solidFill>
              <a:srgbClr val="000099"/>
            </a:solidFill>
            <a:ln w="57150">
              <a:solidFill>
                <a:schemeClr val="tx1"/>
              </a:solidFill>
              <a:miter lim="800000"/>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20488" name="AutoShape 83"/>
            <p:cNvSpPr>
              <a:spLocks noChangeArrowheads="1"/>
            </p:cNvSpPr>
            <p:nvPr/>
          </p:nvSpPr>
          <p:spPr bwMode="auto">
            <a:xfrm rot="80320">
              <a:off x="1982" y="3438"/>
              <a:ext cx="634" cy="604"/>
            </a:xfrm>
            <a:prstGeom prst="pentagon">
              <a:avLst/>
            </a:prstGeom>
            <a:solidFill>
              <a:srgbClr val="DC0081"/>
            </a:solidFill>
            <a:ln w="57150">
              <a:solidFill>
                <a:schemeClr val="tx1"/>
              </a:solidFill>
              <a:miter lim="800000"/>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20489" name="Line 84"/>
            <p:cNvSpPr>
              <a:spLocks noChangeShapeType="1"/>
            </p:cNvSpPr>
            <p:nvPr/>
          </p:nvSpPr>
          <p:spPr bwMode="auto">
            <a:xfrm>
              <a:off x="1711" y="3438"/>
              <a:ext cx="271" cy="23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bg-BG"/>
            </a:p>
          </p:txBody>
        </p:sp>
        <p:sp>
          <p:nvSpPr>
            <p:cNvPr id="20490" name="Line 85"/>
            <p:cNvSpPr>
              <a:spLocks noChangeShapeType="1"/>
            </p:cNvSpPr>
            <p:nvPr/>
          </p:nvSpPr>
          <p:spPr bwMode="auto">
            <a:xfrm>
              <a:off x="2616" y="3717"/>
              <a:ext cx="22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bg-BG"/>
            </a:p>
          </p:txBody>
        </p:sp>
        <p:sp>
          <p:nvSpPr>
            <p:cNvPr id="20491" name="Oval 86"/>
            <p:cNvSpPr>
              <a:spLocks noChangeArrowheads="1"/>
            </p:cNvSpPr>
            <p:nvPr/>
          </p:nvSpPr>
          <p:spPr bwMode="auto">
            <a:xfrm>
              <a:off x="2843" y="3531"/>
              <a:ext cx="317" cy="325"/>
            </a:xfrm>
            <a:prstGeom prst="ellipse">
              <a:avLst/>
            </a:prstGeom>
            <a:solidFill>
              <a:srgbClr val="FFCC00"/>
            </a:solidFill>
            <a:ln w="381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lgn="ctr">
                <a:spcBef>
                  <a:spcPct val="0"/>
                </a:spcBef>
                <a:buSzTx/>
                <a:buFontTx/>
                <a:buNone/>
              </a:pPr>
              <a:endParaRPr lang="bg-BG" altLang="bg-BG" sz="2400"/>
            </a:p>
          </p:txBody>
        </p:sp>
        <p:sp>
          <p:nvSpPr>
            <p:cNvPr id="20492" name="Oval 87"/>
            <p:cNvSpPr>
              <a:spLocks noChangeArrowheads="1"/>
            </p:cNvSpPr>
            <p:nvPr/>
          </p:nvSpPr>
          <p:spPr bwMode="auto">
            <a:xfrm>
              <a:off x="3295" y="3531"/>
              <a:ext cx="317" cy="325"/>
            </a:xfrm>
            <a:prstGeom prst="ellipse">
              <a:avLst/>
            </a:prstGeom>
            <a:solidFill>
              <a:srgbClr val="FFCC00"/>
            </a:solidFill>
            <a:ln w="381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20493" name="Oval 88"/>
            <p:cNvSpPr>
              <a:spLocks noChangeArrowheads="1"/>
            </p:cNvSpPr>
            <p:nvPr/>
          </p:nvSpPr>
          <p:spPr bwMode="auto">
            <a:xfrm>
              <a:off x="4246" y="3525"/>
              <a:ext cx="317" cy="325"/>
            </a:xfrm>
            <a:prstGeom prst="ellipse">
              <a:avLst/>
            </a:prstGeom>
            <a:solidFill>
              <a:srgbClr val="FFCC00"/>
            </a:solidFill>
            <a:ln w="381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20494" name="Freeform 89"/>
            <p:cNvSpPr>
              <a:spLocks/>
            </p:cNvSpPr>
            <p:nvPr/>
          </p:nvSpPr>
          <p:spPr bwMode="auto">
            <a:xfrm>
              <a:off x="3155" y="3629"/>
              <a:ext cx="137" cy="75"/>
            </a:xfrm>
            <a:custGeom>
              <a:avLst/>
              <a:gdLst>
                <a:gd name="T0" fmla="*/ 5 w 145"/>
                <a:gd name="T1" fmla="*/ 45 h 77"/>
                <a:gd name="T2" fmla="*/ 39 w 145"/>
                <a:gd name="T3" fmla="*/ 52 h 77"/>
                <a:gd name="T4" fmla="*/ 82 w 145"/>
                <a:gd name="T5" fmla="*/ 21 h 77"/>
                <a:gd name="T6" fmla="*/ 82 w 145"/>
                <a:gd name="T7" fmla="*/ 45 h 77"/>
                <a:gd name="T8" fmla="*/ 0 60000 65536"/>
                <a:gd name="T9" fmla="*/ 0 60000 65536"/>
                <a:gd name="T10" fmla="*/ 0 60000 65536"/>
                <a:gd name="T11" fmla="*/ 0 60000 65536"/>
                <a:gd name="T12" fmla="*/ 0 w 145"/>
                <a:gd name="T13" fmla="*/ 0 h 77"/>
                <a:gd name="T14" fmla="*/ 145 w 145"/>
                <a:gd name="T15" fmla="*/ 77 h 77"/>
              </a:gdLst>
              <a:ahLst/>
              <a:cxnLst>
                <a:cxn ang="T8">
                  <a:pos x="T0" y="T1"/>
                </a:cxn>
                <a:cxn ang="T9">
                  <a:pos x="T2" y="T3"/>
                </a:cxn>
                <a:cxn ang="T10">
                  <a:pos x="T4" y="T5"/>
                </a:cxn>
                <a:cxn ang="T11">
                  <a:pos x="T6" y="T7"/>
                </a:cxn>
              </a:cxnLst>
              <a:rect l="T12" t="T13" r="T14" b="T15"/>
              <a:pathLst>
                <a:path w="145" h="77">
                  <a:moveTo>
                    <a:pt x="5" y="54"/>
                  </a:moveTo>
                  <a:cubicBezTo>
                    <a:pt x="86" y="0"/>
                    <a:pt x="0" y="40"/>
                    <a:pt x="65" y="66"/>
                  </a:cubicBezTo>
                  <a:cubicBezTo>
                    <a:pt x="92" y="77"/>
                    <a:pt x="117" y="30"/>
                    <a:pt x="137" y="30"/>
                  </a:cubicBezTo>
                  <a:cubicBezTo>
                    <a:pt x="145" y="30"/>
                    <a:pt x="137" y="46"/>
                    <a:pt x="137" y="54"/>
                  </a:cubicBezTo>
                </a:path>
              </a:pathLst>
            </a:custGeom>
            <a:noFill/>
            <a:ln w="381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bg-BG"/>
            </a:p>
          </p:txBody>
        </p:sp>
        <p:sp>
          <p:nvSpPr>
            <p:cNvPr id="20495" name="Text Box 90"/>
            <p:cNvSpPr txBox="1">
              <a:spLocks noChangeArrowheads="1"/>
            </p:cNvSpPr>
            <p:nvPr/>
          </p:nvSpPr>
          <p:spPr bwMode="auto">
            <a:xfrm>
              <a:off x="2887" y="3530"/>
              <a:ext cx="26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P</a:t>
              </a:r>
              <a:endParaRPr lang="en-US" altLang="bg-BG" sz="2400"/>
            </a:p>
          </p:txBody>
        </p:sp>
        <p:sp>
          <p:nvSpPr>
            <p:cNvPr id="20496" name="Rectangle 91"/>
            <p:cNvSpPr>
              <a:spLocks noChangeArrowheads="1"/>
            </p:cNvSpPr>
            <p:nvPr/>
          </p:nvSpPr>
          <p:spPr bwMode="auto">
            <a:xfrm>
              <a:off x="3339" y="3530"/>
              <a:ext cx="26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P</a:t>
              </a:r>
            </a:p>
          </p:txBody>
        </p:sp>
        <p:sp>
          <p:nvSpPr>
            <p:cNvPr id="20497" name="Rectangle 92"/>
            <p:cNvSpPr>
              <a:spLocks noChangeArrowheads="1"/>
            </p:cNvSpPr>
            <p:nvPr/>
          </p:nvSpPr>
          <p:spPr bwMode="auto">
            <a:xfrm>
              <a:off x="4292" y="3525"/>
              <a:ext cx="26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P</a:t>
              </a:r>
            </a:p>
          </p:txBody>
        </p:sp>
        <p:sp>
          <p:nvSpPr>
            <p:cNvPr id="37981" name="Text Box 93"/>
            <p:cNvSpPr txBox="1">
              <a:spLocks noChangeArrowheads="1"/>
            </p:cNvSpPr>
            <p:nvPr/>
          </p:nvSpPr>
          <p:spPr bwMode="auto">
            <a:xfrm>
              <a:off x="3783" y="3502"/>
              <a:ext cx="249" cy="288"/>
            </a:xfrm>
            <a:prstGeom prst="rect">
              <a:avLst/>
            </a:prstGeom>
            <a:noFill/>
            <a:ln w="12700">
              <a:noFill/>
              <a:miter lim="800000"/>
              <a:headEnd/>
              <a:tailEnd/>
            </a:ln>
            <a:effectLst/>
          </p:spPr>
          <p:txBody>
            <a:bodyPr wrap="none">
              <a:spAutoFit/>
            </a:bodyPr>
            <a:lstStyle/>
            <a:p>
              <a:pPr>
                <a:defRPr/>
              </a:pPr>
              <a:r>
                <a:rPr lang="en-US" b="1">
                  <a:effectLst>
                    <a:outerShdw blurRad="38100" dist="38100" dir="2700000" algn="tl">
                      <a:srgbClr val="FFFFFF"/>
                    </a:outerShdw>
                  </a:effectLst>
                </a:rPr>
                <a:t>+</a:t>
              </a:r>
              <a:endParaRPr lang="en-US"/>
            </a:p>
          </p:txBody>
        </p:sp>
        <p:sp>
          <p:nvSpPr>
            <p:cNvPr id="37982" name="Text Box 94"/>
            <p:cNvSpPr txBox="1">
              <a:spLocks noChangeArrowheads="1"/>
            </p:cNvSpPr>
            <p:nvPr/>
          </p:nvSpPr>
          <p:spPr bwMode="auto">
            <a:xfrm>
              <a:off x="2652" y="3874"/>
              <a:ext cx="3138" cy="288"/>
            </a:xfrm>
            <a:prstGeom prst="rect">
              <a:avLst/>
            </a:prstGeom>
            <a:noFill/>
            <a:ln w="12700">
              <a:noFill/>
              <a:miter lim="800000"/>
              <a:headEnd/>
              <a:tailEnd/>
            </a:ln>
            <a:effectLst/>
          </p:spPr>
          <p:txBody>
            <a:bodyPr wrap="none">
              <a:spAutoFit/>
            </a:bodyPr>
            <a:lstStyle/>
            <a:p>
              <a:pPr>
                <a:defRPr/>
              </a:pPr>
              <a:r>
                <a:rPr lang="en-US" b="1" dirty="0">
                  <a:solidFill>
                    <a:srgbClr val="336600"/>
                  </a:solidFill>
                  <a:effectLst>
                    <a:outerShdw blurRad="38100" dist="38100" dir="2700000" algn="tl">
                      <a:srgbClr val="000000"/>
                    </a:outerShdw>
                  </a:effectLst>
                </a:rPr>
                <a:t>Adenosine </a:t>
              </a:r>
              <a:r>
                <a:rPr lang="en-US" b="1" dirty="0" err="1">
                  <a:solidFill>
                    <a:srgbClr val="336600"/>
                  </a:solidFill>
                  <a:effectLst>
                    <a:outerShdw blurRad="38100" dist="38100" dir="2700000" algn="tl">
                      <a:srgbClr val="000000"/>
                    </a:outerShdw>
                  </a:effectLst>
                </a:rPr>
                <a:t>diphosphate</a:t>
              </a:r>
              <a:r>
                <a:rPr lang="en-US" b="1" dirty="0">
                  <a:solidFill>
                    <a:srgbClr val="336600"/>
                  </a:solidFill>
                  <a:effectLst>
                    <a:outerShdw blurRad="38100" dist="38100" dir="2700000" algn="tl">
                      <a:srgbClr val="000000"/>
                    </a:outerShdw>
                  </a:effectLst>
                </a:rPr>
                <a:t> (ADP)</a:t>
              </a:r>
            </a:p>
          </p:txBody>
        </p:sp>
        <p:sp>
          <p:nvSpPr>
            <p:cNvPr id="20500" name="AutoShape 95"/>
            <p:cNvSpPr>
              <a:spLocks noChangeArrowheads="1"/>
            </p:cNvSpPr>
            <p:nvPr/>
          </p:nvSpPr>
          <p:spPr bwMode="auto">
            <a:xfrm rot="-1922860">
              <a:off x="576" y="2784"/>
              <a:ext cx="816" cy="672"/>
            </a:xfrm>
            <a:prstGeom prst="hexagon">
              <a:avLst>
                <a:gd name="adj" fmla="val 30357"/>
                <a:gd name="vf" fmla="val 115470"/>
              </a:avLst>
            </a:prstGeom>
            <a:solidFill>
              <a:srgbClr val="000099"/>
            </a:solidFill>
            <a:ln w="57150">
              <a:solidFill>
                <a:schemeClr val="tx1"/>
              </a:solidFill>
              <a:miter lim="800000"/>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grpSp>
    </p:spTree>
  </p:cSld>
  <p:clrMapOvr>
    <a:masterClrMapping/>
  </p:clrMapOvr>
  <p:transition spd="slow">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b="1" dirty="0" smtClean="0">
                <a:solidFill>
                  <a:srgbClr val="000099"/>
                </a:solidFill>
                <a:effectLst>
                  <a:outerShdw blurRad="38100" dist="38100" dir="2700000" algn="tl">
                    <a:srgbClr val="000000"/>
                  </a:outerShdw>
                </a:effectLst>
              </a:rPr>
              <a:t>Bioenergetics</a:t>
            </a:r>
            <a:endParaRPr lang="en-US" b="1" dirty="0" smtClean="0"/>
          </a:p>
        </p:txBody>
      </p:sp>
      <p:sp>
        <p:nvSpPr>
          <p:cNvPr id="3075" name="Rectangle 3"/>
          <p:cNvSpPr>
            <a:spLocks noGrp="1" noChangeArrowheads="1"/>
          </p:cNvSpPr>
          <p:nvPr>
            <p:ph type="body" idx="1"/>
          </p:nvPr>
        </p:nvSpPr>
        <p:spPr>
          <a:xfrm>
            <a:off x="1331913" y="2492375"/>
            <a:ext cx="6840537" cy="3024188"/>
          </a:xfrm>
          <a:noFill/>
          <a:ln w="19050">
            <a:solidFill>
              <a:srgbClr val="FF00FF"/>
            </a:solidFill>
            <a:miter lim="800000"/>
            <a:headEnd/>
            <a:tailEnd/>
          </a:ln>
        </p:spPr>
        <p:txBody>
          <a:bodyPr/>
          <a:lstStyle/>
          <a:p>
            <a:pPr marL="0" indent="0" algn="just">
              <a:lnSpc>
                <a:spcPct val="150000"/>
              </a:lnSpc>
              <a:buFontTx/>
              <a:buNone/>
            </a:pPr>
            <a:r>
              <a:rPr lang="bg-BG" altLang="bg-BG" i="1" smtClean="0"/>
              <a:t>Bioenergetics is a term used to describe the science of energy formation, transfer and use within a biological system</a:t>
            </a:r>
            <a:r>
              <a:rPr lang="bg-BG" altLang="bg-BG" smtClean="0"/>
              <a:t> </a:t>
            </a:r>
            <a:endParaRPr lang="en-US" altLang="bg-BG" smtClean="0"/>
          </a:p>
        </p:txBody>
      </p:sp>
    </p:spTree>
  </p:cSld>
  <p:clrMapOvr>
    <a:masterClrMapping/>
  </p:clrMapOvr>
  <p:transition spd="slow">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6"/>
          <p:cNvGrpSpPr>
            <a:grpSpLocks/>
          </p:cNvGrpSpPr>
          <p:nvPr/>
        </p:nvGrpSpPr>
        <p:grpSpPr bwMode="auto">
          <a:xfrm>
            <a:off x="2843213" y="160338"/>
            <a:ext cx="3814762" cy="6569075"/>
            <a:chOff x="1791" y="182"/>
            <a:chExt cx="2403" cy="4138"/>
          </a:xfrm>
        </p:grpSpPr>
        <p:pic>
          <p:nvPicPr>
            <p:cNvPr id="21507" name="Picture 4" descr="1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1" y="182"/>
              <a:ext cx="2403" cy="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Rectangle 5"/>
            <p:cNvSpPr>
              <a:spLocks noChangeArrowheads="1"/>
            </p:cNvSpPr>
            <p:nvPr/>
          </p:nvSpPr>
          <p:spPr bwMode="auto">
            <a:xfrm>
              <a:off x="1837" y="3385"/>
              <a:ext cx="907" cy="181"/>
            </a:xfrm>
            <a:prstGeom prst="rect">
              <a:avLst/>
            </a:prstGeom>
            <a:solidFill>
              <a:srgbClr val="FFFFFF"/>
            </a:solidFill>
            <a:ln w="12700">
              <a:solidFill>
                <a:srgbClr val="FFFFFF"/>
              </a:solidFill>
              <a:miter lim="800000"/>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grpSp>
    </p:spTree>
  </p:cSld>
  <p:clrMapOvr>
    <a:masterClrMapping/>
  </p:clrMapOvr>
  <p:transition spd="slow">
    <p:split orient="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
          <p:cNvSpPr>
            <a:spLocks noChangeArrowheads="1"/>
          </p:cNvSpPr>
          <p:nvPr/>
        </p:nvSpPr>
        <p:spPr bwMode="auto">
          <a:xfrm>
            <a:off x="36513" y="3789363"/>
            <a:ext cx="9144000" cy="17462"/>
          </a:xfrm>
          <a:prstGeom prst="rect">
            <a:avLst/>
          </a:prstGeom>
          <a:solidFill>
            <a:srgbClr val="000000"/>
          </a:solidFill>
          <a:ln w="12700">
            <a:solidFill>
              <a:schemeClr val="tx1"/>
            </a:solidFill>
            <a:miter lim="800000"/>
            <a:headEnd/>
            <a:tailEnd/>
          </a:ln>
        </p:spPr>
        <p:txBody>
          <a:bodyPr wrap="none" anchor="ctr">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graphicFrame>
        <p:nvGraphicFramePr>
          <p:cNvPr id="49201" name="Group 49"/>
          <p:cNvGraphicFramePr>
            <a:graphicFrameLocks noGrp="1"/>
          </p:cNvGraphicFramePr>
          <p:nvPr/>
        </p:nvGraphicFramePr>
        <p:xfrm>
          <a:off x="285750" y="1446213"/>
          <a:ext cx="8572500" cy="3425826"/>
        </p:xfrm>
        <a:graphic>
          <a:graphicData uri="http://schemas.openxmlformats.org/drawingml/2006/table">
            <a:tbl>
              <a:tblPr/>
              <a:tblGrid>
                <a:gridCol w="5726410"/>
                <a:gridCol w="2088232"/>
                <a:gridCol w="543546"/>
                <a:gridCol w="214312"/>
              </a:tblGrid>
              <a:tr h="893846">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bg-BG" sz="2000" b="0" i="0" u="none" strike="noStrike" cap="none" normalizeH="0" baseline="0" dirty="0" smtClean="0">
                          <a:ln>
                            <a:noFill/>
                          </a:ln>
                          <a:solidFill>
                            <a:srgbClr val="000000"/>
                          </a:solidFill>
                          <a:effectLst/>
                          <a:latin typeface="Times New Roman" pitchFamily="18" charset="0"/>
                          <a:cs typeface="Times New Roman" pitchFamily="18" charset="0"/>
                        </a:rPr>
                        <a:t>Glycerol + HPO</a:t>
                      </a:r>
                      <a:r>
                        <a:rPr kumimoji="0" lang="bg-BG" sz="2000" b="0" i="0" u="none" strike="noStrike" cap="none" normalizeH="0" baseline="-30000" dirty="0" smtClean="0">
                          <a:ln>
                            <a:noFill/>
                          </a:ln>
                          <a:solidFill>
                            <a:srgbClr val="000000"/>
                          </a:solidFill>
                          <a:effectLst/>
                          <a:latin typeface="Times New Roman" pitchFamily="18" charset="0"/>
                          <a:cs typeface="Times New Roman" pitchFamily="18" charset="0"/>
                        </a:rPr>
                        <a:t>4</a:t>
                      </a:r>
                      <a:r>
                        <a:rPr kumimoji="0" lang="bg-BG" sz="2000" b="0" i="0" u="none" strike="noStrike" cap="none" normalizeH="0" baseline="30000" dirty="0" smtClean="0">
                          <a:ln>
                            <a:noFill/>
                          </a:ln>
                          <a:solidFill>
                            <a:srgbClr val="000000"/>
                          </a:solidFill>
                          <a:effectLst/>
                          <a:latin typeface="Times New Roman" pitchFamily="18" charset="0"/>
                          <a:cs typeface="Times New Roman" pitchFamily="18" charset="0"/>
                        </a:rPr>
                        <a:t>2-</a:t>
                      </a:r>
                      <a:r>
                        <a:rPr kumimoji="0" lang="bg-BG" sz="2000" b="0" i="0" u="none" strike="noStrike" cap="none" normalizeH="0" baseline="0" dirty="0" smtClean="0">
                          <a:ln>
                            <a:noFill/>
                          </a:ln>
                          <a:solidFill>
                            <a:srgbClr val="000000"/>
                          </a:solidFill>
                          <a:effectLst/>
                          <a:latin typeface="Times New Roman" pitchFamily="18" charset="0"/>
                          <a:cs typeface="Times New Roman" pitchFamily="18" charset="0"/>
                        </a:rPr>
                        <a:t> --&gt;          </a:t>
                      </a:r>
                      <a:endParaRPr kumimoji="0" lang="en-US" sz="20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bg-BG" sz="2000" b="0" i="0" u="none" strike="noStrike" cap="none" normalizeH="0" baseline="0" dirty="0" smtClean="0">
                          <a:ln>
                            <a:noFill/>
                          </a:ln>
                          <a:solidFill>
                            <a:srgbClr val="000000"/>
                          </a:solidFill>
                          <a:effectLst/>
                          <a:latin typeface="Times New Roman" pitchFamily="18" charset="0"/>
                          <a:cs typeface="Times New Roman" pitchFamily="18" charset="0"/>
                        </a:rPr>
                        <a:t> (Glycerol-3-Phosphate)</a:t>
                      </a:r>
                      <a:r>
                        <a:rPr kumimoji="0" lang="bg-BG" sz="2000" b="0" i="0" u="none" strike="noStrike" cap="none" normalizeH="0" baseline="30000" dirty="0" smtClean="0">
                          <a:ln>
                            <a:noFill/>
                          </a:ln>
                          <a:solidFill>
                            <a:srgbClr val="000000"/>
                          </a:solidFill>
                          <a:effectLst/>
                          <a:latin typeface="Times New Roman" pitchFamily="18" charset="0"/>
                          <a:cs typeface="Times New Roman" pitchFamily="18" charset="0"/>
                        </a:rPr>
                        <a:t>2-</a:t>
                      </a:r>
                      <a:r>
                        <a:rPr kumimoji="0" lang="bg-BG" sz="2000" b="0" i="0" u="none" strike="noStrike" cap="none" normalizeH="0" baseline="0" dirty="0" smtClean="0">
                          <a:ln>
                            <a:noFill/>
                          </a:ln>
                          <a:solidFill>
                            <a:srgbClr val="000000"/>
                          </a:solidFill>
                          <a:effectLst/>
                          <a:latin typeface="Times New Roman" pitchFamily="18" charset="0"/>
                          <a:cs typeface="Times New Roman" pitchFamily="18" charset="0"/>
                        </a:rPr>
                        <a:t> + H</a:t>
                      </a:r>
                      <a:r>
                        <a:rPr kumimoji="0" lang="bg-BG" sz="2000" b="0" i="0" u="none" strike="noStrike" cap="none" normalizeH="0" baseline="-30000" dirty="0" smtClean="0">
                          <a:ln>
                            <a:noFill/>
                          </a:ln>
                          <a:solidFill>
                            <a:srgbClr val="000000"/>
                          </a:solidFill>
                          <a:effectLst/>
                          <a:latin typeface="Times New Roman" pitchFamily="18" charset="0"/>
                          <a:cs typeface="Times New Roman" pitchFamily="18" charset="0"/>
                        </a:rPr>
                        <a:t>2</a:t>
                      </a:r>
                      <a:r>
                        <a:rPr kumimoji="0" lang="bg-BG" sz="2000" b="0" i="0" u="none" strike="noStrike" cap="none" normalizeH="0" baseline="0" dirty="0" smtClean="0">
                          <a:ln>
                            <a:noFill/>
                          </a:ln>
                          <a:solidFill>
                            <a:srgbClr val="000000"/>
                          </a:solidFill>
                          <a:effectLst/>
                          <a:latin typeface="Times New Roman" pitchFamily="18" charset="0"/>
                          <a:cs typeface="Times New Roman" pitchFamily="18" charset="0"/>
                        </a:rPr>
                        <a:t>O</a:t>
                      </a:r>
                      <a:endParaRPr kumimoji="0" lang="bg-BG" sz="2000" b="0" i="0" u="none" strike="noStrike" cap="none" normalizeH="0" baseline="0" dirty="0" smtClean="0">
                        <a:ln>
                          <a:noFill/>
                        </a:ln>
                        <a:solidFill>
                          <a:schemeClr val="tx1"/>
                        </a:solidFill>
                        <a:effectLst/>
                        <a:latin typeface="Times New Roman" pitchFamily="18" charset="0"/>
                      </a:endParaRPr>
                    </a:p>
                  </a:txBody>
                  <a:tcPr marL="91439" marR="91439" marT="45724" marB="45724"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d</a:t>
                      </a:r>
                      <a:r>
                        <a:rPr kumimoji="0" lang="bg-BG" sz="1800" b="1" i="0" u="none" strike="noStrike" cap="none" normalizeH="0" baseline="0" dirty="0" smtClean="0">
                          <a:ln>
                            <a:noFill/>
                          </a:ln>
                          <a:solidFill>
                            <a:schemeClr val="tx1"/>
                          </a:solidFill>
                          <a:effectLst/>
                          <a:latin typeface="Times New Roman" pitchFamily="18" charset="0"/>
                          <a:cs typeface="Times New Roman" pitchFamily="18" charset="0"/>
                        </a:rPr>
                        <a:t>G</a:t>
                      </a:r>
                      <a:r>
                        <a:rPr kumimoji="0" lang="bg-BG" sz="1800" b="1" i="0" u="none" strike="noStrike" cap="none" normalizeH="0" baseline="30000" dirty="0" smtClean="0">
                          <a:ln>
                            <a:noFill/>
                          </a:ln>
                          <a:solidFill>
                            <a:schemeClr val="tx1"/>
                          </a:solidFill>
                          <a:effectLst/>
                          <a:latin typeface="Times New Roman" pitchFamily="18" charset="0"/>
                          <a:cs typeface="Times New Roman" pitchFamily="18" charset="0"/>
                        </a:rPr>
                        <a:t>o</a:t>
                      </a:r>
                      <a:r>
                        <a:rPr kumimoji="0" lang="bg-BG" sz="1800" b="1" i="0" u="none" strike="noStrike" cap="none" normalizeH="0" baseline="0" dirty="0" smtClean="0">
                          <a:ln>
                            <a:noFill/>
                          </a:ln>
                          <a:solidFill>
                            <a:schemeClr val="tx1"/>
                          </a:solidFill>
                          <a:effectLst/>
                          <a:latin typeface="Times New Roman" pitchFamily="18" charset="0"/>
                          <a:cs typeface="Times New Roman" pitchFamily="18" charset="0"/>
                        </a:rPr>
                        <a:t>= +9.2 kJ</a:t>
                      </a:r>
                      <a:br>
                        <a:rPr kumimoji="0" lang="bg-BG" sz="1800" b="1" i="0" u="none" strike="noStrike" cap="none" normalizeH="0" baseline="0" dirty="0" smtClean="0">
                          <a:ln>
                            <a:noFill/>
                          </a:ln>
                          <a:solidFill>
                            <a:schemeClr val="tx1"/>
                          </a:solidFill>
                          <a:effectLst/>
                          <a:latin typeface="Times New Roman" pitchFamily="18" charset="0"/>
                          <a:cs typeface="Times New Roman" pitchFamily="18" charset="0"/>
                        </a:rPr>
                      </a:br>
                      <a:r>
                        <a:rPr kumimoji="0" lang="bg-BG" sz="1800" b="1" i="0" u="none" strike="noStrike" cap="none" normalizeH="0" baseline="0" dirty="0" smtClean="0">
                          <a:ln>
                            <a:noFill/>
                          </a:ln>
                          <a:solidFill>
                            <a:srgbClr val="ED181E"/>
                          </a:solidFill>
                          <a:effectLst/>
                          <a:latin typeface="Times New Roman" pitchFamily="18" charset="0"/>
                          <a:cs typeface="Times New Roman" pitchFamily="18" charset="0"/>
                        </a:rPr>
                        <a:t>(nonspontaneous)</a:t>
                      </a:r>
                      <a:endParaRPr kumimoji="0" lang="bg-BG"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9" marR="91439" marT="45724" marB="45724"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1</a:t>
                      </a:r>
                      <a:r>
                        <a:rPr kumimoji="0" lang="bg-BG" sz="1800" b="1" i="0" u="none" strike="noStrike" cap="none" normalizeH="0" baseline="0" dirty="0" smtClean="0">
                          <a:ln>
                            <a:noFill/>
                          </a:ln>
                          <a:solidFill>
                            <a:schemeClr val="tx1"/>
                          </a:solidFill>
                          <a:effectLst/>
                          <a:latin typeface="Times New Roman" pitchFamily="18" charset="0"/>
                          <a:cs typeface="Times New Roman" pitchFamily="18" charset="0"/>
                        </a:rPr>
                        <a:t>)</a:t>
                      </a:r>
                    </a:p>
                  </a:txBody>
                  <a:tcPr marL="91439" marR="91439" marT="45724" marB="45724" horzOverflow="overflow">
                    <a:lnL>
                      <a:noFill/>
                    </a:lnL>
                    <a:lnR>
                      <a:noFill/>
                    </a:lnR>
                    <a:lnT cap="flat">
                      <a:noFill/>
                    </a:lnT>
                    <a:lnB>
                      <a:noFill/>
                    </a:lnB>
                    <a:lnTlToBr>
                      <a:noFill/>
                    </a:lnTlToBr>
                    <a:lnBlToTr>
                      <a:noFill/>
                    </a:lnBlToTr>
                    <a:noFill/>
                  </a:tcPr>
                </a:tc>
                <a:tc>
                  <a:txBody>
                    <a:bodyPr/>
                    <a:lstStyle/>
                    <a:p>
                      <a:endParaRPr lang="bg-BG" sz="1800"/>
                    </a:p>
                  </a:txBody>
                  <a:tcPr marL="91439" marR="91439" marT="45724" marB="45724" horzOverflow="overflow">
                    <a:lnL>
                      <a:noFill/>
                    </a:lnL>
                    <a:lnR cap="flat">
                      <a:noFill/>
                    </a:lnR>
                    <a:lnT cap="flat">
                      <a:noFill/>
                    </a:lnT>
                    <a:lnB>
                      <a:noFill/>
                    </a:lnB>
                    <a:lnTlToBr>
                      <a:noFill/>
                    </a:lnTlToBr>
                    <a:lnBlToTr>
                      <a:noFill/>
                    </a:lnBlToTr>
                    <a:noFill/>
                  </a:tcPr>
                </a:tc>
              </a:tr>
              <a:tr h="118883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bg-BG" sz="18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bg-BG"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g-BG" sz="2000" b="0" i="0" u="none" strike="noStrike" cap="none" normalizeH="0" baseline="0" dirty="0" smtClean="0">
                          <a:ln>
                            <a:noFill/>
                          </a:ln>
                          <a:solidFill>
                            <a:schemeClr val="tx1"/>
                          </a:solidFill>
                          <a:effectLst/>
                          <a:latin typeface="Times New Roman" pitchFamily="18" charset="0"/>
                          <a:cs typeface="Times New Roman" pitchFamily="18" charset="0"/>
                        </a:rPr>
                        <a:t>ATP</a:t>
                      </a:r>
                      <a:r>
                        <a:rPr kumimoji="0" lang="bg-BG" sz="2000" b="0" i="0" u="none" strike="noStrike" cap="none" normalizeH="0" baseline="30000" dirty="0" smtClean="0">
                          <a:ln>
                            <a:noFill/>
                          </a:ln>
                          <a:solidFill>
                            <a:schemeClr val="tx1"/>
                          </a:solidFill>
                          <a:effectLst/>
                          <a:latin typeface="Times New Roman" pitchFamily="18" charset="0"/>
                          <a:cs typeface="Times New Roman" pitchFamily="18" charset="0"/>
                        </a:rPr>
                        <a:t>4-</a:t>
                      </a:r>
                      <a:r>
                        <a:rPr kumimoji="0" lang="bg-BG" sz="2000" b="0" i="0" u="none" strike="noStrike" cap="none" normalizeH="0" baseline="0" dirty="0" smtClean="0">
                          <a:ln>
                            <a:noFill/>
                          </a:ln>
                          <a:solidFill>
                            <a:schemeClr val="tx1"/>
                          </a:solidFill>
                          <a:effectLst/>
                          <a:latin typeface="Times New Roman" pitchFamily="18" charset="0"/>
                          <a:cs typeface="Times New Roman" pitchFamily="18" charset="0"/>
                        </a:rPr>
                        <a:t> + H</a:t>
                      </a:r>
                      <a:r>
                        <a:rPr kumimoji="0" lang="bg-BG" sz="2000" b="0" i="0" u="none" strike="noStrike" cap="none" normalizeH="0" baseline="-30000" dirty="0" smtClean="0">
                          <a:ln>
                            <a:noFill/>
                          </a:ln>
                          <a:solidFill>
                            <a:schemeClr val="tx1"/>
                          </a:solidFill>
                          <a:effectLst/>
                          <a:latin typeface="Times New Roman" pitchFamily="18" charset="0"/>
                          <a:cs typeface="Times New Roman" pitchFamily="18" charset="0"/>
                        </a:rPr>
                        <a:t>2</a:t>
                      </a:r>
                      <a:r>
                        <a:rPr kumimoji="0" lang="bg-BG" sz="2000" b="0" i="0" u="none" strike="noStrike" cap="none" normalizeH="0" baseline="0" dirty="0" smtClean="0">
                          <a:ln>
                            <a:noFill/>
                          </a:ln>
                          <a:solidFill>
                            <a:schemeClr val="tx1"/>
                          </a:solidFill>
                          <a:effectLst/>
                          <a:latin typeface="Times New Roman" pitchFamily="18" charset="0"/>
                          <a:cs typeface="Times New Roman" pitchFamily="18" charset="0"/>
                        </a:rPr>
                        <a:t>O --&gt;ADP</a:t>
                      </a:r>
                      <a:r>
                        <a:rPr kumimoji="0" lang="bg-BG" sz="2000" b="0" i="0" u="none" strike="noStrike" cap="none" normalizeH="0" baseline="30000" dirty="0" smtClean="0">
                          <a:ln>
                            <a:noFill/>
                          </a:ln>
                          <a:solidFill>
                            <a:schemeClr val="tx1"/>
                          </a:solidFill>
                          <a:effectLst/>
                          <a:latin typeface="Times New Roman" pitchFamily="18" charset="0"/>
                          <a:cs typeface="Times New Roman" pitchFamily="18" charset="0"/>
                        </a:rPr>
                        <a:t>3-</a:t>
                      </a:r>
                      <a:r>
                        <a:rPr kumimoji="0" lang="bg-BG" sz="2000" b="0" i="0" u="none" strike="noStrike" cap="none" normalizeH="0" baseline="0" dirty="0" smtClean="0">
                          <a:ln>
                            <a:noFill/>
                          </a:ln>
                          <a:solidFill>
                            <a:schemeClr val="tx1"/>
                          </a:solidFill>
                          <a:effectLst/>
                          <a:latin typeface="Times New Roman" pitchFamily="18" charset="0"/>
                          <a:cs typeface="Times New Roman" pitchFamily="18" charset="0"/>
                        </a:rPr>
                        <a:t> + HPO</a:t>
                      </a:r>
                      <a:r>
                        <a:rPr kumimoji="0" lang="bg-BG" sz="2000" b="0" i="0" u="none" strike="noStrike" cap="none" normalizeH="0" baseline="-30000" dirty="0" smtClean="0">
                          <a:ln>
                            <a:noFill/>
                          </a:ln>
                          <a:solidFill>
                            <a:schemeClr val="tx1"/>
                          </a:solidFill>
                          <a:effectLst/>
                          <a:latin typeface="Times New Roman" pitchFamily="18" charset="0"/>
                          <a:cs typeface="Times New Roman" pitchFamily="18" charset="0"/>
                        </a:rPr>
                        <a:t>4</a:t>
                      </a:r>
                      <a:r>
                        <a:rPr kumimoji="0" lang="bg-BG" sz="2000" b="0" i="0" u="none" strike="noStrike" cap="none" normalizeH="0" baseline="30000" dirty="0" smtClean="0">
                          <a:ln>
                            <a:noFill/>
                          </a:ln>
                          <a:solidFill>
                            <a:schemeClr val="tx1"/>
                          </a:solidFill>
                          <a:effectLst/>
                          <a:latin typeface="Times New Roman" pitchFamily="18" charset="0"/>
                          <a:cs typeface="Times New Roman" pitchFamily="18" charset="0"/>
                        </a:rPr>
                        <a:t>2-</a:t>
                      </a:r>
                      <a:r>
                        <a:rPr kumimoji="0" lang="bg-BG" sz="2000" b="0" i="0" u="none" strike="noStrike" cap="none" normalizeH="0" baseline="0" dirty="0" smtClean="0">
                          <a:ln>
                            <a:noFill/>
                          </a:ln>
                          <a:solidFill>
                            <a:schemeClr val="tx1"/>
                          </a:solidFill>
                          <a:effectLst/>
                          <a:latin typeface="Times New Roman" pitchFamily="18" charset="0"/>
                          <a:cs typeface="Times New Roman" pitchFamily="18" charset="0"/>
                        </a:rPr>
                        <a:t> + H</a:t>
                      </a:r>
                      <a:r>
                        <a:rPr kumimoji="0" lang="bg-BG" sz="2000" b="0" i="0" u="none" strike="noStrike" cap="none" normalizeH="0" baseline="30000" dirty="0" smtClean="0">
                          <a:ln>
                            <a:noFill/>
                          </a:ln>
                          <a:solidFill>
                            <a:schemeClr val="tx1"/>
                          </a:solidFill>
                          <a:effectLst/>
                          <a:latin typeface="Times New Roman" pitchFamily="18" charset="0"/>
                          <a:cs typeface="Times New Roman" pitchFamily="18" charset="0"/>
                        </a:rPr>
                        <a:t>+</a:t>
                      </a:r>
                      <a:endParaRPr kumimoji="0" lang="bg-BG"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9" marR="91439" marT="45724" marB="45724"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Symbol" pitchFamily="18" charset="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Symbol" pitchFamily="18" charset="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d</a:t>
                      </a:r>
                      <a:r>
                        <a:rPr kumimoji="0" lang="bg-BG" sz="1800" b="1" i="0" u="none" strike="noStrike" cap="none" normalizeH="0" baseline="0" dirty="0" smtClean="0">
                          <a:ln>
                            <a:noFill/>
                          </a:ln>
                          <a:solidFill>
                            <a:srgbClr val="000000"/>
                          </a:solidFill>
                          <a:effectLst/>
                          <a:latin typeface="Times New Roman" pitchFamily="18" charset="0"/>
                          <a:cs typeface="Times New Roman" pitchFamily="18" charset="0"/>
                        </a:rPr>
                        <a:t>G</a:t>
                      </a:r>
                      <a:r>
                        <a:rPr kumimoji="0" lang="bg-BG" sz="1800" b="1" i="0" u="none" strike="noStrike" cap="none" normalizeH="0" baseline="30000" dirty="0" smtClean="0">
                          <a:ln>
                            <a:noFill/>
                          </a:ln>
                          <a:solidFill>
                            <a:srgbClr val="000000"/>
                          </a:solidFill>
                          <a:effectLst/>
                          <a:latin typeface="Times New Roman" pitchFamily="18" charset="0"/>
                          <a:cs typeface="Times New Roman" pitchFamily="18" charset="0"/>
                        </a:rPr>
                        <a:t>o</a:t>
                      </a:r>
                      <a:r>
                        <a:rPr kumimoji="0" lang="bg-BG" sz="1800" b="1" i="0" u="none" strike="noStrike" cap="none" normalizeH="0" baseline="0" dirty="0" smtClean="0">
                          <a:ln>
                            <a:noFill/>
                          </a:ln>
                          <a:solidFill>
                            <a:srgbClr val="000000"/>
                          </a:solidFill>
                          <a:effectLst/>
                          <a:latin typeface="Times New Roman" pitchFamily="18" charset="0"/>
                          <a:cs typeface="Times New Roman" pitchFamily="18" charset="0"/>
                        </a:rPr>
                        <a:t>= -30.5 kJ</a:t>
                      </a:r>
                      <a:br>
                        <a:rPr kumimoji="0" lang="bg-BG" sz="1800" b="1" i="0" u="none" strike="noStrike" cap="none" normalizeH="0" baseline="0" dirty="0" smtClean="0">
                          <a:ln>
                            <a:noFill/>
                          </a:ln>
                          <a:solidFill>
                            <a:srgbClr val="000000"/>
                          </a:solidFill>
                          <a:effectLst/>
                          <a:latin typeface="Times New Roman" pitchFamily="18" charset="0"/>
                          <a:cs typeface="Times New Roman" pitchFamily="18" charset="0"/>
                        </a:rPr>
                      </a:br>
                      <a:r>
                        <a:rPr kumimoji="0" lang="bg-BG" sz="1800" b="1" i="0" u="none" strike="noStrike" cap="none" normalizeH="0" baseline="0" dirty="0" smtClean="0">
                          <a:ln>
                            <a:noFill/>
                          </a:ln>
                          <a:solidFill>
                            <a:srgbClr val="ED181E"/>
                          </a:solidFill>
                          <a:effectLst/>
                          <a:latin typeface="Times New Roman" pitchFamily="18" charset="0"/>
                          <a:cs typeface="Times New Roman" pitchFamily="18" charset="0"/>
                        </a:rPr>
                        <a:t>(spontaneous)</a:t>
                      </a:r>
                      <a:endParaRPr kumimoji="0" lang="bg-BG" sz="1800" b="1" i="0" u="none" strike="noStrike" cap="none" normalizeH="0" baseline="0" dirty="0" smtClean="0">
                        <a:ln>
                          <a:noFill/>
                        </a:ln>
                        <a:solidFill>
                          <a:schemeClr val="tx1"/>
                        </a:solidFill>
                        <a:effectLst/>
                        <a:latin typeface="Times New Roman" pitchFamily="18" charset="0"/>
                      </a:endParaRPr>
                    </a:p>
                  </a:txBody>
                  <a:tcPr marL="91439" marR="91439" marT="45724" marB="45724"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cs typeface="Times New Roman" pitchFamily="18" charset="0"/>
                        </a:rPr>
                        <a:t>(</a:t>
                      </a: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bg-BG"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24" marB="45724" horzOverflow="overflow">
                    <a:lnL>
                      <a:noFill/>
                    </a:lnL>
                    <a:lnR>
                      <a:noFill/>
                    </a:lnR>
                    <a:lnT>
                      <a:noFill/>
                    </a:lnT>
                    <a:lnB>
                      <a:noFill/>
                    </a:lnB>
                    <a:lnTlToBr>
                      <a:noFill/>
                    </a:lnTlToBr>
                    <a:lnBlToTr>
                      <a:noFill/>
                    </a:lnBlToTr>
                    <a:noFill/>
                  </a:tcPr>
                </a:tc>
                <a:tc>
                  <a:txBody>
                    <a:bodyPr/>
                    <a:lstStyle/>
                    <a:p>
                      <a:endParaRPr lang="bg-BG" sz="1800"/>
                    </a:p>
                  </a:txBody>
                  <a:tcPr marL="91439" marR="91439" marT="45724" marB="45724" horzOverflow="overflow">
                    <a:lnL>
                      <a:noFill/>
                    </a:lnL>
                    <a:lnR cap="flat">
                      <a:noFill/>
                    </a:lnR>
                    <a:lnT>
                      <a:noFill/>
                    </a:lnT>
                    <a:lnB>
                      <a:noFill/>
                    </a:lnB>
                    <a:lnTlToBr>
                      <a:noFill/>
                    </a:lnTlToBr>
                    <a:lnBlToTr>
                      <a:noFill/>
                    </a:lnBlToTr>
                    <a:noFill/>
                  </a:tcPr>
                </a:tc>
              </a:tr>
              <a:tr h="635059">
                <a:tc gridSpan="4">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endParaRPr kumimoji="0" lang="bg-BG" sz="2800" b="0" i="0" u="none" strike="noStrike" cap="none" normalizeH="0" baseline="0" smtClean="0">
                        <a:ln>
                          <a:noFill/>
                        </a:ln>
                        <a:solidFill>
                          <a:schemeClr val="tx1"/>
                        </a:solidFill>
                        <a:effectLst/>
                        <a:latin typeface="Arial" charset="0"/>
                      </a:endParaRPr>
                    </a:p>
                  </a:txBody>
                  <a:tcPr marL="91439" marR="91439" marT="45724" marB="45724" horzOverflow="overflow">
                    <a:lnL cap="flat">
                      <a:noFill/>
                    </a:lnL>
                    <a:lnR cap="flat">
                      <a:noFill/>
                    </a:lnR>
                    <a:lnT>
                      <a:noFill/>
                    </a:lnT>
                    <a:lnB>
                      <a:noFill/>
                    </a:lnB>
                    <a:lnTlToBr>
                      <a:noFill/>
                    </a:lnTlToBr>
                    <a:lnBlToTr>
                      <a:noFill/>
                    </a:lnBlToTr>
                    <a:noFill/>
                  </a:tcPr>
                </a:tc>
                <a:tc hMerge="1">
                  <a:txBody>
                    <a:bodyPr/>
                    <a:lstStyle/>
                    <a:p>
                      <a:endParaRPr lang="bg-BG"/>
                    </a:p>
                  </a:txBody>
                  <a:tcPr/>
                </a:tc>
                <a:tc hMerge="1">
                  <a:txBody>
                    <a:bodyPr/>
                    <a:lstStyle/>
                    <a:p>
                      <a:endParaRPr lang="bg-BG"/>
                    </a:p>
                  </a:txBody>
                  <a:tcPr/>
                </a:tc>
                <a:tc hMerge="1">
                  <a:txBody>
                    <a:bodyPr/>
                    <a:lstStyle/>
                    <a:p>
                      <a:endParaRPr lang="bg-BG"/>
                    </a:p>
                  </a:txBody>
                  <a:tcPr/>
                </a:tc>
              </a:tr>
              <a:tr h="708091">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bg-BG" sz="1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bg-BG" sz="2000" b="0" i="0" u="none" strike="noStrike" cap="none" normalizeH="0" baseline="0" dirty="0" smtClean="0">
                          <a:ln>
                            <a:noFill/>
                          </a:ln>
                          <a:solidFill>
                            <a:srgbClr val="000000"/>
                          </a:solidFill>
                          <a:effectLst/>
                          <a:latin typeface="Times New Roman" pitchFamily="18" charset="0"/>
                          <a:cs typeface="Times New Roman" pitchFamily="18" charset="0"/>
                        </a:rPr>
                        <a:t>Glycerol + ATP</a:t>
                      </a:r>
                      <a:r>
                        <a:rPr kumimoji="0" lang="bg-BG" sz="2000" b="0" i="0" u="none" strike="noStrike" cap="none" normalizeH="0" baseline="30000" dirty="0" smtClean="0">
                          <a:ln>
                            <a:noFill/>
                          </a:ln>
                          <a:solidFill>
                            <a:srgbClr val="000000"/>
                          </a:solidFill>
                          <a:effectLst/>
                          <a:latin typeface="Times New Roman" pitchFamily="18" charset="0"/>
                          <a:cs typeface="Times New Roman" pitchFamily="18" charset="0"/>
                        </a:rPr>
                        <a:t>4-</a:t>
                      </a:r>
                      <a:r>
                        <a:rPr kumimoji="0" lang="bg-BG" sz="2000" b="0" i="0" u="none" strike="noStrike" cap="none" normalizeH="0" baseline="0" dirty="0" smtClean="0">
                          <a:ln>
                            <a:noFill/>
                          </a:ln>
                          <a:solidFill>
                            <a:srgbClr val="000000"/>
                          </a:solidFill>
                          <a:effectLst/>
                          <a:latin typeface="Times New Roman" pitchFamily="18" charset="0"/>
                          <a:cs typeface="Times New Roman" pitchFamily="18" charset="0"/>
                        </a:rPr>
                        <a:t> --&gt;</a:t>
                      </a:r>
                      <a:br>
                        <a:rPr kumimoji="0" lang="bg-BG" sz="20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bg-BG"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bg-BG" sz="2000" b="0" i="0" u="none" strike="noStrike" cap="none" normalizeH="0" baseline="0" dirty="0" smtClean="0">
                          <a:ln>
                            <a:noFill/>
                          </a:ln>
                          <a:solidFill>
                            <a:srgbClr val="000000"/>
                          </a:solidFill>
                          <a:effectLst/>
                          <a:latin typeface="Times New Roman" pitchFamily="18" charset="0"/>
                          <a:cs typeface="Times New Roman" pitchFamily="18" charset="0"/>
                        </a:rPr>
                        <a:t>(Glycerol-3-Phosphate)</a:t>
                      </a:r>
                      <a:r>
                        <a:rPr kumimoji="0" lang="bg-BG" sz="2000" b="0" i="0" u="none" strike="noStrike" cap="none" normalizeH="0" baseline="30000" dirty="0" smtClean="0">
                          <a:ln>
                            <a:noFill/>
                          </a:ln>
                          <a:solidFill>
                            <a:srgbClr val="000000"/>
                          </a:solidFill>
                          <a:effectLst/>
                          <a:latin typeface="Times New Roman" pitchFamily="18" charset="0"/>
                          <a:cs typeface="Times New Roman" pitchFamily="18" charset="0"/>
                        </a:rPr>
                        <a:t>2-</a:t>
                      </a:r>
                      <a:r>
                        <a:rPr kumimoji="0" lang="bg-BG" sz="2000" b="0" i="0" u="none" strike="noStrike" cap="none" normalizeH="0" baseline="0" dirty="0" smtClean="0">
                          <a:ln>
                            <a:noFill/>
                          </a:ln>
                          <a:solidFill>
                            <a:srgbClr val="000000"/>
                          </a:solidFill>
                          <a:effectLst/>
                          <a:latin typeface="Times New Roman" pitchFamily="18" charset="0"/>
                          <a:cs typeface="Times New Roman" pitchFamily="18" charset="0"/>
                        </a:rPr>
                        <a:t> +ADP</a:t>
                      </a:r>
                      <a:r>
                        <a:rPr kumimoji="0" lang="bg-BG" sz="2000" b="0" i="0" u="none" strike="noStrike" cap="none" normalizeH="0" baseline="30000" dirty="0" smtClean="0">
                          <a:ln>
                            <a:noFill/>
                          </a:ln>
                          <a:solidFill>
                            <a:srgbClr val="000000"/>
                          </a:solidFill>
                          <a:effectLst/>
                          <a:latin typeface="Times New Roman" pitchFamily="18" charset="0"/>
                          <a:cs typeface="Times New Roman" pitchFamily="18" charset="0"/>
                        </a:rPr>
                        <a:t>3-</a:t>
                      </a:r>
                      <a:r>
                        <a:rPr kumimoji="0" lang="bg-BG" sz="2000" b="0" i="0" u="none" strike="noStrike" cap="none" normalizeH="0" baseline="0" dirty="0" smtClean="0">
                          <a:ln>
                            <a:noFill/>
                          </a:ln>
                          <a:solidFill>
                            <a:srgbClr val="000000"/>
                          </a:solidFill>
                          <a:effectLst/>
                          <a:latin typeface="Times New Roman" pitchFamily="18" charset="0"/>
                          <a:cs typeface="Times New Roman" pitchFamily="18" charset="0"/>
                        </a:rPr>
                        <a:t> + H</a:t>
                      </a:r>
                      <a:r>
                        <a:rPr kumimoji="0" lang="bg-BG" sz="2000" b="0" i="0" u="none" strike="noStrike" cap="none" normalizeH="0" baseline="30000" dirty="0" smtClean="0">
                          <a:ln>
                            <a:noFill/>
                          </a:ln>
                          <a:solidFill>
                            <a:srgbClr val="000000"/>
                          </a:solidFill>
                          <a:effectLst/>
                          <a:latin typeface="Times New Roman" pitchFamily="18" charset="0"/>
                          <a:cs typeface="Times New Roman" pitchFamily="18" charset="0"/>
                        </a:rPr>
                        <a:t>+</a:t>
                      </a:r>
                      <a:endParaRPr kumimoji="0" lang="bg-BG" sz="2000" b="0" i="0" u="none" strike="noStrike" cap="none" normalizeH="0" baseline="0" dirty="0" smtClean="0">
                        <a:ln>
                          <a:noFill/>
                        </a:ln>
                        <a:solidFill>
                          <a:schemeClr val="tx1"/>
                        </a:solidFill>
                        <a:effectLst/>
                        <a:latin typeface="Times New Roman" pitchFamily="18" charset="0"/>
                      </a:endParaRPr>
                    </a:p>
                  </a:txBody>
                  <a:tcPr marL="91439" marR="91439" marT="45724" marB="45724"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d</a:t>
                      </a:r>
                      <a:r>
                        <a:rPr kumimoji="0" lang="bg-BG" sz="1800" b="1" i="0" u="none" strike="noStrike" cap="none" normalizeH="0" baseline="0" dirty="0" smtClean="0">
                          <a:ln>
                            <a:noFill/>
                          </a:ln>
                          <a:solidFill>
                            <a:srgbClr val="000000"/>
                          </a:solidFill>
                          <a:effectLst/>
                          <a:latin typeface="Times New Roman" pitchFamily="18" charset="0"/>
                          <a:cs typeface="Times New Roman" pitchFamily="18" charset="0"/>
                        </a:rPr>
                        <a:t>G</a:t>
                      </a:r>
                      <a:r>
                        <a:rPr kumimoji="0" lang="bg-BG" sz="1800" b="1" i="0" u="none" strike="noStrike" cap="none" normalizeH="0" baseline="30000" dirty="0" smtClean="0">
                          <a:ln>
                            <a:noFill/>
                          </a:ln>
                          <a:solidFill>
                            <a:srgbClr val="000000"/>
                          </a:solidFill>
                          <a:effectLst/>
                          <a:latin typeface="Times New Roman" pitchFamily="18" charset="0"/>
                          <a:cs typeface="Times New Roman" pitchFamily="18" charset="0"/>
                        </a:rPr>
                        <a:t>o</a:t>
                      </a:r>
                      <a:r>
                        <a:rPr kumimoji="0" lang="bg-BG" sz="1800" b="1" i="0" u="none" strike="noStrike" cap="none" normalizeH="0" baseline="0" dirty="0" smtClean="0">
                          <a:ln>
                            <a:noFill/>
                          </a:ln>
                          <a:solidFill>
                            <a:srgbClr val="000000"/>
                          </a:solidFill>
                          <a:effectLst/>
                          <a:latin typeface="Times New Roman" pitchFamily="18" charset="0"/>
                          <a:cs typeface="Times New Roman" pitchFamily="18" charset="0"/>
                        </a:rPr>
                        <a:t>= -21.3 kJ</a:t>
                      </a:r>
                      <a:br>
                        <a:rPr kumimoji="0" lang="bg-BG" sz="1800" b="1" i="0" u="none" strike="noStrike" cap="none" normalizeH="0" baseline="0" dirty="0" smtClean="0">
                          <a:ln>
                            <a:noFill/>
                          </a:ln>
                          <a:solidFill>
                            <a:srgbClr val="000000"/>
                          </a:solidFill>
                          <a:effectLst/>
                          <a:latin typeface="Times New Roman" pitchFamily="18" charset="0"/>
                          <a:cs typeface="Times New Roman" pitchFamily="18" charset="0"/>
                        </a:rPr>
                      </a:br>
                      <a:r>
                        <a:rPr kumimoji="0" lang="bg-BG" sz="1800" b="1" i="0" u="none" strike="noStrike" cap="none" normalizeH="0" baseline="0" dirty="0" smtClean="0">
                          <a:ln>
                            <a:noFill/>
                          </a:ln>
                          <a:solidFill>
                            <a:srgbClr val="ED181E"/>
                          </a:solidFill>
                          <a:effectLst/>
                          <a:latin typeface="Times New Roman" pitchFamily="18" charset="0"/>
                          <a:cs typeface="Times New Roman" pitchFamily="18" charset="0"/>
                        </a:rPr>
                        <a:t>(spontaneous)</a:t>
                      </a:r>
                      <a:endParaRPr kumimoji="0" lang="bg-BG" sz="1800" b="1" i="0" u="none" strike="noStrike" cap="none" normalizeH="0" baseline="0" dirty="0" smtClean="0">
                        <a:ln>
                          <a:noFill/>
                        </a:ln>
                        <a:solidFill>
                          <a:schemeClr val="tx1"/>
                        </a:solidFill>
                        <a:effectLst/>
                        <a:latin typeface="Times New Roman" pitchFamily="18" charset="0"/>
                      </a:endParaRPr>
                    </a:p>
                  </a:txBody>
                  <a:tcPr marL="91439" marR="91439" marT="45724" marB="45724"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3)</a:t>
                      </a:r>
                      <a:endParaRPr kumimoji="0" lang="bg-BG"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9" marR="91439" marT="45724" marB="45724" horzOverflow="overflow">
                    <a:lnL>
                      <a:noFill/>
                    </a:lnL>
                    <a:lnR>
                      <a:noFill/>
                    </a:lnR>
                    <a:lnT>
                      <a:noFill/>
                    </a:lnT>
                    <a:lnB cap="flat">
                      <a:noFill/>
                    </a:lnB>
                    <a:lnTlToBr>
                      <a:noFill/>
                    </a:lnTlToBr>
                    <a:lnBlToTr>
                      <a:noFill/>
                    </a:lnBlToTr>
                    <a:noFill/>
                  </a:tcPr>
                </a:tc>
                <a:tc>
                  <a:txBody>
                    <a:bodyPr/>
                    <a:lstStyle/>
                    <a:p>
                      <a:endParaRPr lang="bg-BG" sz="1800" dirty="0"/>
                    </a:p>
                  </a:txBody>
                  <a:tcPr marL="91439" marR="91439" marT="45724" marB="45724" horzOverflow="overflow">
                    <a:lnL>
                      <a:noFill/>
                    </a:lnL>
                    <a:lnR cap="flat">
                      <a:noFill/>
                    </a:lnR>
                    <a:lnT>
                      <a:noFill/>
                    </a:lnT>
                    <a:lnB cap="flat">
                      <a:noFill/>
                    </a:lnB>
                    <a:lnTlToBr>
                      <a:noFill/>
                    </a:lnTlToBr>
                    <a:lnBlToTr>
                      <a:noFill/>
                    </a:lnBlToTr>
                    <a:noFill/>
                  </a:tcPr>
                </a:tc>
              </a:tr>
            </a:tbl>
          </a:graphicData>
        </a:graphic>
      </p:graphicFrame>
      <p:sp>
        <p:nvSpPr>
          <p:cNvPr id="22545" name="Text Box 50"/>
          <p:cNvSpPr txBox="1">
            <a:spLocks noChangeArrowheads="1"/>
          </p:cNvSpPr>
          <p:nvPr/>
        </p:nvSpPr>
        <p:spPr bwMode="auto">
          <a:xfrm>
            <a:off x="2700338" y="241300"/>
            <a:ext cx="33115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50000"/>
              </a:spcBef>
              <a:buSzTx/>
              <a:buFontTx/>
              <a:buNone/>
            </a:pPr>
            <a:r>
              <a:rPr lang="en-US" altLang="bg-BG" sz="2800" b="1">
                <a:solidFill>
                  <a:srgbClr val="FF33CC"/>
                </a:solidFill>
              </a:rPr>
              <a:t>Coupled reactions</a:t>
            </a:r>
            <a:endParaRPr lang="bg-BG" altLang="bg-BG" sz="2800" b="1">
              <a:solidFill>
                <a:srgbClr val="FF33CC"/>
              </a:solidFill>
            </a:endParaRPr>
          </a:p>
        </p:txBody>
      </p:sp>
    </p:spTree>
  </p:cSld>
  <p:clrMapOvr>
    <a:masterClrMapping/>
  </p:clrMapOvr>
  <p:transition spd="slow">
    <p:split orient="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685800" y="549275"/>
            <a:ext cx="8207375" cy="6192838"/>
          </a:xfrm>
        </p:spPr>
        <p:txBody>
          <a:bodyPr/>
          <a:lstStyle/>
          <a:p>
            <a:pPr>
              <a:buFontTx/>
              <a:buNone/>
            </a:pPr>
            <a:r>
              <a:rPr lang="en-US" altLang="bg-BG" sz="2800" smtClean="0"/>
              <a:t>   </a:t>
            </a:r>
            <a:r>
              <a:rPr lang="bg-BG" altLang="bg-BG" sz="2800" smtClean="0"/>
              <a:t>ATP is a useful free-energy currency because the dephosphorylation reaction is very spontaneous; i.e., it releases a large amount of free energy (30.5 kJ/mol). </a:t>
            </a:r>
            <a:endParaRPr lang="en-US" altLang="bg-BG" sz="2800" smtClean="0"/>
          </a:p>
          <a:p>
            <a:pPr>
              <a:buFontTx/>
              <a:buNone/>
            </a:pPr>
            <a:r>
              <a:rPr lang="en-US" altLang="bg-BG" sz="2800" b="1" smtClean="0"/>
              <a:t>   </a:t>
            </a:r>
            <a:r>
              <a:rPr lang="bg-BG" altLang="bg-BG" sz="2800" b="1" smtClean="0"/>
              <a:t>Thus, the dephosphorylation reaction of ATP to ADP and inorganic phosphate (Equation </a:t>
            </a:r>
            <a:r>
              <a:rPr lang="en-US" altLang="bg-BG" sz="2800" b="1" smtClean="0"/>
              <a:t>2</a:t>
            </a:r>
            <a:r>
              <a:rPr lang="bg-BG" altLang="bg-BG" sz="2800" b="1" smtClean="0"/>
              <a:t>) is often coupled with nonspontaneous reactions (e.g., Equation </a:t>
            </a:r>
            <a:r>
              <a:rPr lang="en-US" altLang="bg-BG" sz="2800" b="1" smtClean="0"/>
              <a:t>1</a:t>
            </a:r>
            <a:r>
              <a:rPr lang="bg-BG" altLang="bg-BG" sz="2800" b="1" smtClean="0"/>
              <a:t>) to drive them forward. </a:t>
            </a:r>
            <a:endParaRPr lang="en-US" altLang="bg-BG" sz="2800" b="1" smtClean="0"/>
          </a:p>
          <a:p>
            <a:pPr>
              <a:buFontTx/>
              <a:buNone/>
            </a:pPr>
            <a:r>
              <a:rPr lang="en-US" altLang="bg-BG" sz="2800" smtClean="0"/>
              <a:t>   </a:t>
            </a:r>
          </a:p>
          <a:p>
            <a:pPr>
              <a:buFontTx/>
              <a:buNone/>
            </a:pPr>
            <a:r>
              <a:rPr lang="en-US" altLang="bg-BG" sz="2800" smtClean="0"/>
              <a:t>    </a:t>
            </a:r>
            <a:r>
              <a:rPr lang="bg-BG" altLang="bg-BG" sz="2800" smtClean="0">
                <a:solidFill>
                  <a:srgbClr val="FF00FF"/>
                </a:solidFill>
              </a:rPr>
              <a:t>The body's use of ATP as a free-energy currency is a very effective strategy to cause vital</a:t>
            </a:r>
            <a:r>
              <a:rPr lang="en-US" altLang="bg-BG" sz="2800" smtClean="0">
                <a:solidFill>
                  <a:srgbClr val="FF00FF"/>
                </a:solidFill>
              </a:rPr>
              <a:t> </a:t>
            </a:r>
            <a:r>
              <a:rPr lang="bg-BG" altLang="bg-BG" sz="2800" smtClean="0">
                <a:solidFill>
                  <a:srgbClr val="FF00FF"/>
                </a:solidFill>
              </a:rPr>
              <a:t> nonspontaneous </a:t>
            </a:r>
            <a:r>
              <a:rPr lang="en-US" altLang="bg-BG" sz="2800" smtClean="0">
                <a:solidFill>
                  <a:srgbClr val="FF00FF"/>
                </a:solidFill>
              </a:rPr>
              <a:t> </a:t>
            </a:r>
            <a:r>
              <a:rPr lang="bg-BG" altLang="bg-BG" sz="2800" smtClean="0">
                <a:solidFill>
                  <a:srgbClr val="FF00FF"/>
                </a:solidFill>
              </a:rPr>
              <a:t>reactions </a:t>
            </a:r>
            <a:r>
              <a:rPr lang="en-US" altLang="bg-BG" sz="2800" smtClean="0">
                <a:solidFill>
                  <a:srgbClr val="FF00FF"/>
                </a:solidFill>
              </a:rPr>
              <a:t> </a:t>
            </a:r>
            <a:r>
              <a:rPr lang="bg-BG" altLang="bg-BG" sz="2800" smtClean="0">
                <a:solidFill>
                  <a:srgbClr val="FF00FF"/>
                </a:solidFill>
              </a:rPr>
              <a:t>to</a:t>
            </a:r>
            <a:r>
              <a:rPr lang="en-US" altLang="bg-BG" sz="2800" smtClean="0">
                <a:solidFill>
                  <a:srgbClr val="FF00FF"/>
                </a:solidFill>
              </a:rPr>
              <a:t>  </a:t>
            </a:r>
            <a:r>
              <a:rPr lang="bg-BG" altLang="bg-BG" sz="2800" smtClean="0">
                <a:solidFill>
                  <a:srgbClr val="FF00FF"/>
                </a:solidFill>
              </a:rPr>
              <a:t>occur. </a:t>
            </a:r>
          </a:p>
        </p:txBody>
      </p:sp>
      <p:sp>
        <p:nvSpPr>
          <p:cNvPr id="2" name="Rectangle 1"/>
          <p:cNvSpPr/>
          <p:nvPr/>
        </p:nvSpPr>
        <p:spPr bwMode="auto">
          <a:xfrm>
            <a:off x="971550" y="5084763"/>
            <a:ext cx="7345363" cy="1439862"/>
          </a:xfrm>
          <a:prstGeom prst="rect">
            <a:avLst/>
          </a:prstGeom>
          <a:noFill/>
          <a:ln w="38100" cap="flat" cmpd="sng" algn="ctr">
            <a:solidFill>
              <a:schemeClr val="accent2">
                <a:lumMod val="60000"/>
                <a:lumOff val="40000"/>
              </a:schemeClr>
            </a:solidFill>
            <a:prstDash val="solid"/>
            <a:round/>
            <a:headEnd type="none" w="med" len="med"/>
            <a:tailEnd type="none" w="med" len="med"/>
          </a:ln>
          <a:effectLst/>
        </p:spPr>
        <p:txBody>
          <a:bodyPr/>
          <a:lstStyle/>
          <a:p>
            <a:pPr>
              <a:defRPr/>
            </a:pPr>
            <a:endParaRPr lang="bg-BG"/>
          </a:p>
        </p:txBody>
      </p:sp>
    </p:spTree>
  </p:cSld>
  <p:clrMapOvr>
    <a:masterClrMapping/>
  </p:clrMapOvr>
  <p:transition spd="slow">
    <p:split orient="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4213" y="4652963"/>
            <a:ext cx="7772400" cy="1719262"/>
          </a:xfrm>
        </p:spPr>
        <p:txBody>
          <a:bodyPr/>
          <a:lstStyle/>
          <a:p>
            <a:r>
              <a:rPr lang="en-US" altLang="bg-BG" sz="1800" b="1" i="1" smtClean="0"/>
              <a:t>T</a:t>
            </a:r>
            <a:r>
              <a:rPr lang="bg-BG" altLang="bg-BG" sz="1800" b="1" i="1" smtClean="0"/>
              <a:t>he energy used by the body for its many activities ultimately comes from the chemical energy in our food. The chemical energy in our food is converted to reducing agents (NADH and FADH</a:t>
            </a:r>
            <a:r>
              <a:rPr lang="bg-BG" altLang="bg-BG" sz="1800" b="1" i="1" baseline="-25000" smtClean="0"/>
              <a:t>2</a:t>
            </a:r>
            <a:r>
              <a:rPr lang="bg-BG" altLang="bg-BG" sz="1800" b="1" i="1" smtClean="0"/>
              <a:t>). These reducing agents are then used to make ATP. ATP stores chemical energy, so that it is available to the body in a readily accessible form.</a:t>
            </a:r>
            <a:r>
              <a:rPr lang="bg-BG" altLang="bg-BG" sz="1800" b="1" smtClean="0"/>
              <a:t> </a:t>
            </a:r>
          </a:p>
        </p:txBody>
      </p:sp>
      <p:pic>
        <p:nvPicPr>
          <p:cNvPr id="24579" name="Picture 4" descr="flowchart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575" y="333375"/>
            <a:ext cx="3292475" cy="42322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plit orient="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bwMode="auto">
          <a:xfrm>
            <a:off x="5435600" y="4221163"/>
            <a:ext cx="3384550" cy="1728787"/>
          </a:xfrm>
          <a:prstGeom prst="roundRect">
            <a:avLst/>
          </a:prstGeom>
          <a:solidFill>
            <a:schemeClr val="accent2">
              <a:lumMod val="60000"/>
              <a:lumOff val="40000"/>
            </a:schemeClr>
          </a:solidFill>
          <a:ln w="12700" cap="flat" cmpd="sng" algn="ctr">
            <a:solidFill>
              <a:schemeClr val="tx1"/>
            </a:solidFill>
            <a:prstDash val="solid"/>
            <a:round/>
            <a:headEnd type="none" w="med" len="med"/>
            <a:tailEnd type="none" w="med" len="med"/>
          </a:ln>
          <a:effectLst/>
        </p:spPr>
        <p:txBody>
          <a:bodyPr/>
          <a:lstStyle/>
          <a:p>
            <a:pPr>
              <a:defRPr/>
            </a:pPr>
            <a:endParaRPr lang="bg-BG"/>
          </a:p>
        </p:txBody>
      </p:sp>
      <p:sp>
        <p:nvSpPr>
          <p:cNvPr id="25603" name="Rectangle 2"/>
          <p:cNvSpPr>
            <a:spLocks noGrp="1" noChangeArrowheads="1"/>
          </p:cNvSpPr>
          <p:nvPr>
            <p:ph type="title"/>
          </p:nvPr>
        </p:nvSpPr>
        <p:spPr>
          <a:xfrm>
            <a:off x="5256213" y="188913"/>
            <a:ext cx="3786187" cy="6480175"/>
          </a:xfrm>
        </p:spPr>
        <p:txBody>
          <a:bodyPr/>
          <a:lstStyle/>
          <a:p>
            <a:r>
              <a:rPr lang="bg-BG" altLang="bg-BG" sz="1800" i="1" smtClean="0"/>
              <a:t>The enzyme glycerol kinase is a dimer (consists of</a:t>
            </a:r>
            <a:r>
              <a:rPr lang="en-US" altLang="bg-BG" sz="1800" i="1" smtClean="0"/>
              <a:t> </a:t>
            </a:r>
            <a:r>
              <a:rPr lang="bg-BG" altLang="bg-BG" sz="1800" i="1" smtClean="0"/>
              <a:t> </a:t>
            </a:r>
            <a:r>
              <a:rPr lang="en-US" altLang="bg-BG" sz="1800" i="1" smtClean="0"/>
              <a:t>2 </a:t>
            </a:r>
            <a:r>
              <a:rPr lang="bg-BG" altLang="bg-BG" sz="1800" i="1" smtClean="0"/>
              <a:t>identical subuits). </a:t>
            </a:r>
            <a:br>
              <a:rPr lang="bg-BG" altLang="bg-BG" sz="1800" i="1" smtClean="0"/>
            </a:br>
            <a:r>
              <a:rPr lang="bg-BG" altLang="bg-BG" sz="1800" i="1" smtClean="0"/>
              <a:t>There is a deep cleft between the subunits where ATP and glycerol bind. </a:t>
            </a:r>
            <a:r>
              <a:rPr lang="en-US" altLang="bg-BG" sz="1800" i="1" smtClean="0"/>
              <a:t/>
            </a:r>
            <a:br>
              <a:rPr lang="en-US" altLang="bg-BG" sz="1800" i="1" smtClean="0"/>
            </a:br>
            <a:r>
              <a:rPr lang="bg-BG" altLang="bg-BG" sz="1800" i="1" smtClean="0"/>
              <a:t>Since ATP and glycerol are physically so close together when they are bound to the enzyme, the phosphate can be transferred directly from ATP to glycerol. </a:t>
            </a:r>
            <a:br>
              <a:rPr lang="bg-BG" altLang="bg-BG" sz="1800" i="1" smtClean="0"/>
            </a:br>
            <a:r>
              <a:rPr lang="bg-BG" altLang="bg-BG" sz="1800" i="1" smtClean="0"/>
              <a:t/>
            </a:r>
            <a:br>
              <a:rPr lang="bg-BG" altLang="bg-BG" sz="1800" i="1" smtClean="0"/>
            </a:br>
            <a:r>
              <a:rPr lang="en-US" altLang="bg-BG" sz="1800" i="1" smtClean="0"/>
              <a:t>T</a:t>
            </a:r>
            <a:r>
              <a:rPr lang="bg-BG" altLang="bg-BG" sz="1800" i="1" smtClean="0"/>
              <a:t>he processes of ATP losing a phosphate (spontaneous) and glycerol gaining a phosphate (nonspontaneous) are </a:t>
            </a:r>
            <a:r>
              <a:rPr lang="en-US" altLang="bg-BG" sz="1800" i="1" smtClean="0"/>
              <a:t>coupled </a:t>
            </a:r>
            <a:r>
              <a:rPr lang="bg-BG" altLang="bg-BG" sz="1800" i="1" smtClean="0"/>
              <a:t>together as one spontaneous process</a:t>
            </a:r>
            <a:r>
              <a:rPr lang="en-US" altLang="bg-BG" sz="1800" i="1" smtClean="0"/>
              <a:t>.</a:t>
            </a:r>
            <a:r>
              <a:rPr lang="bg-BG" altLang="bg-BG" sz="1800" smtClean="0"/>
              <a:t> </a:t>
            </a:r>
          </a:p>
        </p:txBody>
      </p:sp>
      <p:pic>
        <p:nvPicPr>
          <p:cNvPr id="2" name="Picture 4" descr="glyckin"/>
          <p:cNvPicPr>
            <a:picLocks noChangeAspect="1" noChangeArrowheads="1"/>
          </p:cNvPicPr>
          <p:nvPr/>
        </p:nvPicPr>
        <p:blipFill>
          <a:blip r:embed="rId2"/>
          <a:srcRect/>
          <a:stretch>
            <a:fillRect/>
          </a:stretch>
        </p:blipFill>
        <p:spPr bwMode="auto">
          <a:xfrm>
            <a:off x="179388" y="692150"/>
            <a:ext cx="5076825" cy="429577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5" name="TextBox 1"/>
          <p:cNvSpPr txBox="1">
            <a:spLocks noChangeArrowheads="1"/>
          </p:cNvSpPr>
          <p:nvPr/>
        </p:nvSpPr>
        <p:spPr bwMode="auto">
          <a:xfrm>
            <a:off x="179388" y="5157788"/>
            <a:ext cx="5076825"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r>
              <a:rPr lang="en-US" altLang="bg-BG" sz="2000" i="1"/>
              <a:t>A </a:t>
            </a:r>
            <a:r>
              <a:rPr lang="bg-BG" altLang="bg-BG" sz="2000" i="1"/>
              <a:t>schematic representation of ATP and glycerol bound (attached) to glycerol kinase.</a:t>
            </a:r>
            <a:endParaRPr lang="bg-BG" altLang="bg-BG" sz="2000"/>
          </a:p>
        </p:txBody>
      </p:sp>
    </p:spTree>
  </p:cSld>
  <p:clrMapOvr>
    <a:masterClrMapping/>
  </p:clrMapOvr>
  <p:transition spd="slow">
    <p:split orient="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184150"/>
            <a:ext cx="9144000" cy="938213"/>
          </a:xfrm>
          <a:prstGeom prst="rect">
            <a:avLst/>
          </a:prstGeom>
          <a:solidFill>
            <a:schemeClr val="bg1">
              <a:lumMod val="50000"/>
            </a:schemeClr>
          </a:solidFill>
          <a:ln w="12700" cap="flat" cmpd="sng" algn="ctr">
            <a:solidFill>
              <a:schemeClr val="tx1"/>
            </a:solidFill>
            <a:prstDash val="solid"/>
            <a:round/>
            <a:headEnd type="none" w="med" len="med"/>
            <a:tailEnd type="none" w="med" len="med"/>
          </a:ln>
          <a:effectLst/>
        </p:spPr>
        <p:txBody>
          <a:bodyPr/>
          <a:lstStyle/>
          <a:p>
            <a:pPr>
              <a:defRPr/>
            </a:pPr>
            <a:endParaRPr lang="bg-BG"/>
          </a:p>
        </p:txBody>
      </p:sp>
      <p:sp>
        <p:nvSpPr>
          <p:cNvPr id="26626" name="Rectangle 4"/>
          <p:cNvSpPr>
            <a:spLocks noChangeArrowheads="1"/>
          </p:cNvSpPr>
          <p:nvPr/>
        </p:nvSpPr>
        <p:spPr bwMode="auto">
          <a:xfrm>
            <a:off x="179387" y="137898"/>
            <a:ext cx="8964613" cy="187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lgn="ctr">
              <a:spcBef>
                <a:spcPct val="0"/>
              </a:spcBef>
              <a:buSzTx/>
              <a:buFontTx/>
              <a:buNone/>
              <a:defRPr/>
            </a:pPr>
            <a:r>
              <a:rPr lang="en-US" altLang="bg-BG"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Mechanism of coupling the oxidative </a:t>
            </a:r>
          </a:p>
          <a:p>
            <a:pPr algn="ctr">
              <a:spcBef>
                <a:spcPct val="0"/>
              </a:spcBef>
              <a:buSzTx/>
              <a:buFontTx/>
              <a:buNone/>
              <a:defRPr/>
            </a:pPr>
            <a:r>
              <a:rPr lang="en-US" altLang="bg-BG"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phosphorylation reactions</a:t>
            </a:r>
          </a:p>
          <a:p>
            <a:pPr algn="ctr">
              <a:spcBef>
                <a:spcPct val="0"/>
              </a:spcBef>
              <a:buSzTx/>
              <a:buFontTx/>
              <a:buNone/>
              <a:defRPr/>
            </a:pPr>
            <a:endParaRPr lang="en-US" altLang="bg-BG" sz="2000" dirty="0" smtClean="0">
              <a:solidFill>
                <a:srgbClr val="000000"/>
              </a:solidFill>
              <a:latin typeface="Times New Roman" pitchFamily="18" charset="0"/>
              <a:cs typeface="Times New Roman" pitchFamily="18" charset="0"/>
            </a:endParaRPr>
          </a:p>
          <a:p>
            <a:pPr algn="ctr">
              <a:spcBef>
                <a:spcPct val="0"/>
              </a:spcBef>
              <a:buSzTx/>
              <a:buFontTx/>
              <a:buNone/>
              <a:defRPr/>
            </a:pPr>
            <a:r>
              <a:rPr lang="bg-BG" altLang="bg-BG" sz="2000" dirty="0" smtClean="0">
                <a:solidFill>
                  <a:srgbClr val="000000"/>
                </a:solidFill>
                <a:latin typeface="Times New Roman" pitchFamily="18" charset="0"/>
                <a:cs typeface="Times New Roman" pitchFamily="18" charset="0"/>
              </a:rPr>
              <a:t>The individual reactions of interest for </a:t>
            </a:r>
            <a:r>
              <a:rPr lang="bg-BG" altLang="bg-BG" sz="2000" b="1" dirty="0" smtClean="0">
                <a:solidFill>
                  <a:srgbClr val="000000"/>
                </a:solidFill>
                <a:latin typeface="Times New Roman" pitchFamily="18" charset="0"/>
                <a:cs typeface="Times New Roman" pitchFamily="18" charset="0"/>
              </a:rPr>
              <a:t>oxidative phosphorylation</a:t>
            </a:r>
            <a:r>
              <a:rPr lang="bg-BG" altLang="bg-BG" sz="2000" dirty="0" smtClean="0">
                <a:solidFill>
                  <a:srgbClr val="000000"/>
                </a:solidFill>
                <a:latin typeface="Times New Roman" pitchFamily="18" charset="0"/>
                <a:cs typeface="Times New Roman" pitchFamily="18" charset="0"/>
              </a:rPr>
              <a:t> are:</a:t>
            </a:r>
            <a:endParaRPr lang="bg-BG" altLang="bg-BG" sz="2000" dirty="0" smtClean="0">
              <a:latin typeface="Times New Roman" pitchFamily="18" charset="0"/>
            </a:endParaRPr>
          </a:p>
          <a:p>
            <a:pPr algn="ctr">
              <a:spcBef>
                <a:spcPct val="0"/>
              </a:spcBef>
              <a:buSzTx/>
              <a:buFontTx/>
              <a:buNone/>
              <a:defRPr/>
            </a:pPr>
            <a:endParaRPr lang="bg-BG" altLang="bg-BG" sz="2000" dirty="0" smtClean="0">
              <a:latin typeface="Times New Roman" pitchFamily="18" charset="0"/>
            </a:endParaRPr>
          </a:p>
        </p:txBody>
      </p:sp>
      <p:graphicFrame>
        <p:nvGraphicFramePr>
          <p:cNvPr id="62505" name="Group 41"/>
          <p:cNvGraphicFramePr>
            <a:graphicFrameLocks noGrp="1"/>
          </p:cNvGraphicFramePr>
          <p:nvPr/>
        </p:nvGraphicFramePr>
        <p:xfrm>
          <a:off x="144463" y="2101850"/>
          <a:ext cx="9540875" cy="3198813"/>
        </p:xfrm>
        <a:graphic>
          <a:graphicData uri="http://schemas.openxmlformats.org/drawingml/2006/table">
            <a:tbl>
              <a:tblPr/>
              <a:tblGrid>
                <a:gridCol w="2123281"/>
                <a:gridCol w="4464496"/>
                <a:gridCol w="2376264"/>
                <a:gridCol w="576834"/>
              </a:tblGrid>
              <a:tr h="10366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cs typeface="Times New Roman" pitchFamily="18" charset="0"/>
                        </a:rPr>
                        <a:t>phosphorylation</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bg-BG" sz="1800" b="0" i="0" u="none" strike="noStrike" cap="none" normalizeH="0" baseline="0" dirty="0" smtClean="0">
                          <a:ln>
                            <a:noFill/>
                          </a:ln>
                          <a:solidFill>
                            <a:srgbClr val="000000"/>
                          </a:solidFill>
                          <a:effectLst/>
                          <a:latin typeface="Times New Roman" pitchFamily="18" charset="0"/>
                          <a:cs typeface="Times New Roman" pitchFamily="18" charset="0"/>
                        </a:rPr>
                        <a:t>  ADP</a:t>
                      </a:r>
                      <a:r>
                        <a:rPr kumimoji="0" lang="bg-BG" sz="1800" b="0" i="0" u="none" strike="noStrike" cap="none" normalizeH="0" baseline="30000" dirty="0" smtClean="0">
                          <a:ln>
                            <a:noFill/>
                          </a:ln>
                          <a:solidFill>
                            <a:srgbClr val="000000"/>
                          </a:solidFill>
                          <a:effectLst/>
                          <a:latin typeface="Times New Roman" pitchFamily="18" charset="0"/>
                          <a:cs typeface="Times New Roman" pitchFamily="18" charset="0"/>
                        </a:rPr>
                        <a:t>3-</a:t>
                      </a:r>
                      <a:r>
                        <a:rPr kumimoji="0" lang="bg-BG" sz="1800" b="0" i="0" u="none" strike="noStrike" cap="none" normalizeH="0" baseline="0" dirty="0" smtClean="0">
                          <a:ln>
                            <a:noFill/>
                          </a:ln>
                          <a:solidFill>
                            <a:srgbClr val="000000"/>
                          </a:solidFill>
                          <a:effectLst/>
                          <a:latin typeface="Times New Roman" pitchFamily="18" charset="0"/>
                          <a:cs typeface="Times New Roman" pitchFamily="18" charset="0"/>
                        </a:rPr>
                        <a:t> + HPO</a:t>
                      </a:r>
                      <a:r>
                        <a:rPr kumimoji="0" lang="bg-BG" sz="1800" b="0" i="0" u="none" strike="noStrike" cap="none" normalizeH="0" baseline="-30000" dirty="0" smtClean="0">
                          <a:ln>
                            <a:noFill/>
                          </a:ln>
                          <a:solidFill>
                            <a:srgbClr val="000000"/>
                          </a:solidFill>
                          <a:effectLst/>
                          <a:latin typeface="Times New Roman" pitchFamily="18" charset="0"/>
                          <a:cs typeface="Times New Roman" pitchFamily="18" charset="0"/>
                        </a:rPr>
                        <a:t>4</a:t>
                      </a:r>
                      <a:r>
                        <a:rPr kumimoji="0" lang="bg-BG" sz="1800" b="0" i="0" u="none" strike="noStrike" cap="none" normalizeH="0" baseline="30000" dirty="0" smtClean="0">
                          <a:ln>
                            <a:noFill/>
                          </a:ln>
                          <a:solidFill>
                            <a:srgbClr val="000000"/>
                          </a:solidFill>
                          <a:effectLst/>
                          <a:latin typeface="Times New Roman" pitchFamily="18" charset="0"/>
                          <a:cs typeface="Times New Roman" pitchFamily="18" charset="0"/>
                        </a:rPr>
                        <a:t>2-</a:t>
                      </a:r>
                      <a:r>
                        <a:rPr kumimoji="0" lang="bg-BG" sz="1800" b="0" i="0" u="none" strike="noStrike" cap="none" normalizeH="0" baseline="0" dirty="0" smtClean="0">
                          <a:ln>
                            <a:noFill/>
                          </a:ln>
                          <a:solidFill>
                            <a:srgbClr val="000000"/>
                          </a:solidFill>
                          <a:effectLst/>
                          <a:latin typeface="Times New Roman" pitchFamily="18" charset="0"/>
                          <a:cs typeface="Times New Roman" pitchFamily="18" charset="0"/>
                        </a:rPr>
                        <a:t> + H</a:t>
                      </a:r>
                      <a:r>
                        <a:rPr kumimoji="0" lang="bg-BG" sz="1800" b="0" i="0" u="none" strike="noStrike" cap="none" normalizeH="0" baseline="30000" dirty="0" smtClean="0">
                          <a:ln>
                            <a:noFill/>
                          </a:ln>
                          <a:solidFill>
                            <a:srgbClr val="000000"/>
                          </a:solidFill>
                          <a:effectLst/>
                          <a:latin typeface="Times New Roman" pitchFamily="18" charset="0"/>
                          <a:cs typeface="Times New Roman" pitchFamily="18" charset="0"/>
                        </a:rPr>
                        <a:t>+</a:t>
                      </a:r>
                      <a:r>
                        <a:rPr kumimoji="0" lang="bg-BG" sz="1800" b="0" i="0" u="none" strike="noStrike" cap="none" normalizeH="0" baseline="0" dirty="0" smtClean="0">
                          <a:ln>
                            <a:noFill/>
                          </a:ln>
                          <a:solidFill>
                            <a:srgbClr val="000000"/>
                          </a:solidFill>
                          <a:effectLst/>
                          <a:latin typeface="Times New Roman" pitchFamily="18" charset="0"/>
                          <a:cs typeface="Times New Roman" pitchFamily="18" charset="0"/>
                        </a:rPr>
                        <a:t> --&gt; </a:t>
                      </a:r>
                      <a: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bg-BG" sz="1800" b="0" i="0" u="none" strike="noStrike" cap="none" normalizeH="0" baseline="0" dirty="0" smtClean="0">
                          <a:ln>
                            <a:noFill/>
                          </a:ln>
                          <a:solidFill>
                            <a:srgbClr val="000000"/>
                          </a:solidFill>
                          <a:effectLst/>
                          <a:latin typeface="Times New Roman" pitchFamily="18" charset="0"/>
                          <a:cs typeface="Times New Roman" pitchFamily="18" charset="0"/>
                        </a:rPr>
                        <a:t>ATP</a:t>
                      </a:r>
                      <a:r>
                        <a:rPr kumimoji="0" lang="bg-BG" sz="1800" b="0" i="0" u="none" strike="noStrike" cap="none" normalizeH="0" baseline="30000" dirty="0" smtClean="0">
                          <a:ln>
                            <a:noFill/>
                          </a:ln>
                          <a:solidFill>
                            <a:srgbClr val="000000"/>
                          </a:solidFill>
                          <a:effectLst/>
                          <a:latin typeface="Times New Roman" pitchFamily="18" charset="0"/>
                          <a:cs typeface="Times New Roman" pitchFamily="18" charset="0"/>
                        </a:rPr>
                        <a:t>4-</a:t>
                      </a:r>
                      <a:r>
                        <a:rPr kumimoji="0" lang="bg-BG" sz="1800" b="0" i="0" u="none" strike="noStrike" cap="none" normalizeH="0" baseline="0" dirty="0" smtClean="0">
                          <a:ln>
                            <a:noFill/>
                          </a:ln>
                          <a:solidFill>
                            <a:srgbClr val="000000"/>
                          </a:solidFill>
                          <a:effectLst/>
                          <a:latin typeface="Times New Roman" pitchFamily="18" charset="0"/>
                          <a:cs typeface="Times New Roman" pitchFamily="18" charset="0"/>
                        </a:rPr>
                        <a:t> + H</a:t>
                      </a:r>
                      <a:r>
                        <a:rPr kumimoji="0" lang="bg-BG" sz="1800" b="0" i="0" u="none" strike="noStrike" cap="none" normalizeH="0" baseline="-30000" dirty="0" smtClean="0">
                          <a:ln>
                            <a:noFill/>
                          </a:ln>
                          <a:solidFill>
                            <a:srgbClr val="000000"/>
                          </a:solidFill>
                          <a:effectLst/>
                          <a:latin typeface="Times New Roman" pitchFamily="18" charset="0"/>
                          <a:cs typeface="Times New Roman" pitchFamily="18" charset="0"/>
                        </a:rPr>
                        <a:t>2</a:t>
                      </a:r>
                      <a:r>
                        <a:rPr kumimoji="0" lang="bg-BG" sz="1800" b="0" i="0" u="none" strike="noStrike" cap="none" normalizeH="0" baseline="0" dirty="0" smtClean="0">
                          <a:ln>
                            <a:noFill/>
                          </a:ln>
                          <a:solidFill>
                            <a:srgbClr val="000000"/>
                          </a:solidFill>
                          <a:effectLst/>
                          <a:latin typeface="Times New Roman" pitchFamily="18" charset="0"/>
                          <a:cs typeface="Times New Roman" pitchFamily="18" charset="0"/>
                        </a:rPr>
                        <a:t>O </a:t>
                      </a:r>
                      <a:endParaRPr kumimoji="0" lang="bg-BG" sz="1800" b="0" i="0" u="none" strike="noStrike" cap="none" normalizeH="0" baseline="0" dirty="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d</a:t>
                      </a:r>
                      <a:r>
                        <a:rPr kumimoji="0" lang="bg-BG" sz="1800" b="1" i="0" u="none" strike="noStrike" cap="none" normalizeH="0" baseline="0" dirty="0" smtClean="0">
                          <a:ln>
                            <a:noFill/>
                          </a:ln>
                          <a:solidFill>
                            <a:schemeClr val="tx1"/>
                          </a:solidFill>
                          <a:effectLst/>
                          <a:latin typeface="Times New Roman" pitchFamily="18" charset="0"/>
                          <a:cs typeface="Times New Roman" pitchFamily="18" charset="0"/>
                        </a:rPr>
                        <a:t>G</a:t>
                      </a:r>
                      <a:r>
                        <a:rPr kumimoji="0" lang="bg-BG" sz="1800" b="1" i="0" u="none" strike="noStrike" cap="none" normalizeH="0" baseline="30000" dirty="0" smtClean="0">
                          <a:ln>
                            <a:noFill/>
                          </a:ln>
                          <a:solidFill>
                            <a:schemeClr val="tx1"/>
                          </a:solidFill>
                          <a:effectLst/>
                          <a:latin typeface="Times New Roman" pitchFamily="18" charset="0"/>
                          <a:cs typeface="Times New Roman" pitchFamily="18" charset="0"/>
                        </a:rPr>
                        <a:t>o</a:t>
                      </a:r>
                      <a:r>
                        <a:rPr kumimoji="0" lang="bg-BG" sz="1800" b="1" i="0" u="none" strike="noStrike" cap="none" normalizeH="0" baseline="0" dirty="0" smtClean="0">
                          <a:ln>
                            <a:noFill/>
                          </a:ln>
                          <a:solidFill>
                            <a:schemeClr val="tx1"/>
                          </a:solidFill>
                          <a:effectLst/>
                          <a:latin typeface="Times New Roman" pitchFamily="18" charset="0"/>
                          <a:cs typeface="Times New Roman" pitchFamily="18" charset="0"/>
                        </a:rPr>
                        <a:t>= +30.5 kJ</a:t>
                      </a:r>
                      <a:br>
                        <a:rPr kumimoji="0" lang="bg-BG" sz="1800" b="1" i="0" u="none" strike="noStrike" cap="none" normalizeH="0" baseline="0" dirty="0" smtClean="0">
                          <a:ln>
                            <a:noFill/>
                          </a:ln>
                          <a:solidFill>
                            <a:schemeClr val="tx1"/>
                          </a:solidFill>
                          <a:effectLst/>
                          <a:latin typeface="Times New Roman" pitchFamily="18" charset="0"/>
                          <a:cs typeface="Times New Roman" pitchFamily="18" charset="0"/>
                        </a:rPr>
                      </a:br>
                      <a:r>
                        <a:rPr kumimoji="0" lang="bg-BG" sz="1800" b="1" i="0" u="none" strike="noStrike" cap="none" normalizeH="0" baseline="0" dirty="0" smtClean="0">
                          <a:ln>
                            <a:noFill/>
                          </a:ln>
                          <a:solidFill>
                            <a:srgbClr val="ED181E"/>
                          </a:solidFill>
                          <a:effectLst/>
                          <a:latin typeface="Times New Roman" pitchFamily="18" charset="0"/>
                          <a:cs typeface="Times New Roman" pitchFamily="18" charset="0"/>
                        </a:rPr>
                        <a:t>(nonspontaneous)</a:t>
                      </a:r>
                      <a:endParaRPr kumimoji="0" lang="bg-BG"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bg-BG"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a:noFill/>
                    </a:lnL>
                    <a:lnR cap="flat">
                      <a:noFill/>
                    </a:lnR>
                    <a:lnT cap="flat">
                      <a:noFill/>
                    </a:lnT>
                    <a:lnB>
                      <a:noFill/>
                    </a:lnB>
                    <a:lnTlToBr>
                      <a:noFill/>
                    </a:lnTlToBr>
                    <a:lnBlToTr>
                      <a:noFill/>
                    </a:lnBlToTr>
                    <a:noFill/>
                  </a:tcPr>
                </a:tc>
              </a:tr>
              <a:tr h="946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cs typeface="Times New Roman" pitchFamily="18" charset="0"/>
                        </a:rPr>
                        <a:t>oxidation</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bg-BG" sz="1800" b="0" i="0" u="none" strike="noStrike" cap="none" normalizeH="0" baseline="0" dirty="0" smtClean="0">
                          <a:ln>
                            <a:noFill/>
                          </a:ln>
                          <a:solidFill>
                            <a:srgbClr val="000000"/>
                          </a:solidFill>
                          <a:effectLst/>
                          <a:latin typeface="Times New Roman" pitchFamily="18" charset="0"/>
                          <a:cs typeface="Times New Roman" pitchFamily="18" charset="0"/>
                        </a:rPr>
                        <a:t>  NADH --&gt; NAD</a:t>
                      </a:r>
                      <a:r>
                        <a:rPr kumimoji="0" lang="bg-BG" sz="1800" b="0" i="0" u="none" strike="noStrike" cap="none" normalizeH="0" baseline="30000" dirty="0" smtClean="0">
                          <a:ln>
                            <a:noFill/>
                          </a:ln>
                          <a:solidFill>
                            <a:srgbClr val="000000"/>
                          </a:solidFill>
                          <a:effectLst/>
                          <a:latin typeface="Times New Roman" pitchFamily="18" charset="0"/>
                          <a:cs typeface="Times New Roman" pitchFamily="18" charset="0"/>
                        </a:rPr>
                        <a:t>+</a:t>
                      </a:r>
                      <a:r>
                        <a:rPr kumimoji="0" lang="bg-BG" sz="1800" b="0" i="0" u="none" strike="noStrike" cap="none" normalizeH="0" baseline="0" dirty="0" smtClean="0">
                          <a:ln>
                            <a:noFill/>
                          </a:ln>
                          <a:solidFill>
                            <a:srgbClr val="000000"/>
                          </a:solidFill>
                          <a:effectLst/>
                          <a:latin typeface="Times New Roman" pitchFamily="18" charset="0"/>
                          <a:cs typeface="Times New Roman" pitchFamily="18" charset="0"/>
                        </a:rPr>
                        <a:t> + H</a:t>
                      </a:r>
                      <a:r>
                        <a:rPr kumimoji="0" lang="bg-BG" sz="1800" b="0" i="0" u="none" strike="noStrike" cap="none" normalizeH="0" baseline="30000" dirty="0" smtClean="0">
                          <a:ln>
                            <a:noFill/>
                          </a:ln>
                          <a:solidFill>
                            <a:srgbClr val="000000"/>
                          </a:solidFill>
                          <a:effectLst/>
                          <a:latin typeface="Times New Roman" pitchFamily="18" charset="0"/>
                          <a:cs typeface="Times New Roman" pitchFamily="18" charset="0"/>
                        </a:rPr>
                        <a:t>+</a:t>
                      </a:r>
                      <a:r>
                        <a:rPr kumimoji="0" lang="bg-BG" sz="1800" b="0" i="0" u="none" strike="noStrike" cap="none" normalizeH="0" baseline="0" dirty="0" smtClean="0">
                          <a:ln>
                            <a:noFill/>
                          </a:ln>
                          <a:solidFill>
                            <a:srgbClr val="000000"/>
                          </a:solidFill>
                          <a:effectLst/>
                          <a:latin typeface="Times New Roman" pitchFamily="18" charset="0"/>
                          <a:cs typeface="Times New Roman" pitchFamily="18" charset="0"/>
                        </a:rPr>
                        <a:t> +  2e</a:t>
                      </a:r>
                      <a:r>
                        <a:rPr kumimoji="0" lang="bg-BG" sz="1800" b="0" i="0" u="none" strike="noStrike" cap="none" normalizeH="0" baseline="30000" dirty="0" smtClean="0">
                          <a:ln>
                            <a:noFill/>
                          </a:ln>
                          <a:solidFill>
                            <a:srgbClr val="000000"/>
                          </a:solidFill>
                          <a:effectLst/>
                          <a:latin typeface="Times New Roman" pitchFamily="18" charset="0"/>
                          <a:cs typeface="Times New Roman" pitchFamily="18" charset="0"/>
                        </a:rPr>
                        <a:t>-</a:t>
                      </a:r>
                      <a:endParaRPr kumimoji="0" lang="bg-BG" sz="1800" b="0" i="0" u="none" strike="noStrike" cap="none" normalizeH="0" baseline="0" dirty="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d</a:t>
                      </a:r>
                      <a:r>
                        <a:rPr kumimoji="0" lang="bg-BG" sz="1800" b="1" i="0" u="none" strike="noStrike" cap="none" normalizeH="0" baseline="0" dirty="0" smtClean="0">
                          <a:ln>
                            <a:noFill/>
                          </a:ln>
                          <a:solidFill>
                            <a:schemeClr val="tx1"/>
                          </a:solidFill>
                          <a:effectLst/>
                          <a:latin typeface="Times New Roman" pitchFamily="18" charset="0"/>
                          <a:cs typeface="Times New Roman" pitchFamily="18" charset="0"/>
                        </a:rPr>
                        <a:t>G</a:t>
                      </a:r>
                      <a:r>
                        <a:rPr kumimoji="0" lang="bg-BG" sz="1800" b="1" i="0" u="none" strike="noStrike" cap="none" normalizeH="0" baseline="30000" dirty="0" smtClean="0">
                          <a:ln>
                            <a:noFill/>
                          </a:ln>
                          <a:solidFill>
                            <a:schemeClr val="tx1"/>
                          </a:solidFill>
                          <a:effectLst/>
                          <a:latin typeface="Times New Roman" pitchFamily="18" charset="0"/>
                          <a:cs typeface="Times New Roman" pitchFamily="18" charset="0"/>
                        </a:rPr>
                        <a:t>o</a:t>
                      </a:r>
                      <a:r>
                        <a:rPr kumimoji="0" lang="bg-BG" sz="1800" b="1" i="0" u="none" strike="noStrike" cap="none" normalizeH="0" baseline="0" dirty="0" smtClean="0">
                          <a:ln>
                            <a:noFill/>
                          </a:ln>
                          <a:solidFill>
                            <a:schemeClr val="tx1"/>
                          </a:solidFill>
                          <a:effectLst/>
                          <a:latin typeface="Times New Roman" pitchFamily="18" charset="0"/>
                          <a:cs typeface="Times New Roman" pitchFamily="18" charset="0"/>
                        </a:rPr>
                        <a:t>= -158.2 kJ</a:t>
                      </a:r>
                      <a:br>
                        <a:rPr kumimoji="0" lang="bg-BG" sz="1800" b="1" i="0" u="none" strike="noStrike" cap="none" normalizeH="0" baseline="0" dirty="0" smtClean="0">
                          <a:ln>
                            <a:noFill/>
                          </a:ln>
                          <a:solidFill>
                            <a:schemeClr val="tx1"/>
                          </a:solidFill>
                          <a:effectLst/>
                          <a:latin typeface="Times New Roman" pitchFamily="18" charset="0"/>
                          <a:cs typeface="Times New Roman" pitchFamily="18" charset="0"/>
                        </a:rPr>
                      </a:br>
                      <a:r>
                        <a:rPr kumimoji="0" lang="bg-BG" sz="1800" b="1" i="0" u="none" strike="noStrike" cap="none" normalizeH="0" baseline="0" dirty="0" smtClean="0">
                          <a:ln>
                            <a:noFill/>
                          </a:ln>
                          <a:solidFill>
                            <a:srgbClr val="ED181E"/>
                          </a:solidFill>
                          <a:effectLst/>
                          <a:latin typeface="Times New Roman" pitchFamily="18" charset="0"/>
                          <a:cs typeface="Times New Roman" pitchFamily="18" charset="0"/>
                        </a:rPr>
                        <a:t>(spontaneous)</a:t>
                      </a:r>
                      <a:endParaRPr kumimoji="0" lang="bg-BG"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bg-BG"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a:noFill/>
                    </a:lnL>
                    <a:lnR cap="flat">
                      <a:noFill/>
                    </a:lnR>
                    <a:lnT>
                      <a:noFill/>
                    </a:lnT>
                    <a:lnB>
                      <a:noFill/>
                    </a:lnB>
                    <a:lnTlToBr>
                      <a:noFill/>
                    </a:lnTlToBr>
                    <a:lnBlToTr>
                      <a:noFill/>
                    </a:lnBlToTr>
                    <a:noFill/>
                  </a:tcPr>
                </a:tc>
              </a:tr>
              <a:tr h="12160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cs typeface="Times New Roman" pitchFamily="18" charset="0"/>
                        </a:rPr>
                        <a:t>reduction</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bg-BG" sz="1800" b="0" i="0" u="none" strike="noStrike" cap="none" normalizeH="0" baseline="0" smtClean="0">
                          <a:ln>
                            <a:noFill/>
                          </a:ln>
                          <a:solidFill>
                            <a:srgbClr val="000000"/>
                          </a:solidFill>
                          <a:effectLst/>
                          <a:latin typeface="Times New Roman" pitchFamily="18" charset="0"/>
                          <a:cs typeface="Times New Roman" pitchFamily="18" charset="0"/>
                        </a:rPr>
                        <a:t>  </a:t>
                      </a:r>
                      <a:r>
                        <a:rPr kumimoji="0" lang="bg-BG" sz="1800" b="0" i="0" u="none" strike="noStrike" cap="none" normalizeH="0" baseline="30000" smtClean="0">
                          <a:ln>
                            <a:noFill/>
                          </a:ln>
                          <a:solidFill>
                            <a:srgbClr val="000000"/>
                          </a:solidFill>
                          <a:effectLst/>
                          <a:latin typeface="Times New Roman" pitchFamily="18" charset="0"/>
                          <a:cs typeface="Times New Roman" pitchFamily="18" charset="0"/>
                        </a:rPr>
                        <a:t>1</a:t>
                      </a:r>
                      <a:r>
                        <a:rPr kumimoji="0" lang="bg-BG" sz="1800" b="0" i="0" u="none" strike="noStrike" cap="none" normalizeH="0" baseline="0" smtClean="0">
                          <a:ln>
                            <a:noFill/>
                          </a:ln>
                          <a:solidFill>
                            <a:srgbClr val="000000"/>
                          </a:solidFill>
                          <a:effectLst/>
                          <a:latin typeface="Times New Roman" pitchFamily="18" charset="0"/>
                          <a:cs typeface="Times New Roman" pitchFamily="18" charset="0"/>
                        </a:rPr>
                        <a:t>/</a:t>
                      </a:r>
                      <a:r>
                        <a:rPr kumimoji="0" lang="bg-BG" sz="1800" b="0" i="0" u="none" strike="noStrike" cap="none" normalizeH="0" baseline="-30000" smtClean="0">
                          <a:ln>
                            <a:noFill/>
                          </a:ln>
                          <a:solidFill>
                            <a:srgbClr val="000000"/>
                          </a:solidFill>
                          <a:effectLst/>
                          <a:latin typeface="Times New Roman" pitchFamily="18" charset="0"/>
                          <a:cs typeface="Times New Roman" pitchFamily="18" charset="0"/>
                        </a:rPr>
                        <a:t>2</a:t>
                      </a:r>
                      <a:r>
                        <a:rPr kumimoji="0" lang="bg-BG" sz="1800" b="0" i="0" u="none" strike="noStrike" cap="none" normalizeH="0" baseline="0" smtClean="0">
                          <a:ln>
                            <a:noFill/>
                          </a:ln>
                          <a:solidFill>
                            <a:srgbClr val="000000"/>
                          </a:solidFill>
                          <a:effectLst/>
                          <a:latin typeface="Times New Roman" pitchFamily="18" charset="0"/>
                          <a:cs typeface="Times New Roman" pitchFamily="18" charset="0"/>
                        </a:rPr>
                        <a:t> O</a:t>
                      </a:r>
                      <a:r>
                        <a:rPr kumimoji="0" lang="bg-BG" sz="1800" b="0" i="0" u="none" strike="noStrike" cap="none" normalizeH="0" baseline="-30000" smtClean="0">
                          <a:ln>
                            <a:noFill/>
                          </a:ln>
                          <a:solidFill>
                            <a:srgbClr val="000000"/>
                          </a:solidFill>
                          <a:effectLst/>
                          <a:latin typeface="Times New Roman" pitchFamily="18" charset="0"/>
                          <a:cs typeface="Times New Roman" pitchFamily="18" charset="0"/>
                        </a:rPr>
                        <a:t>2</a:t>
                      </a:r>
                      <a:r>
                        <a:rPr kumimoji="0" lang="bg-BG" sz="1800" b="0" i="0" u="none" strike="noStrike" cap="none" normalizeH="0" baseline="0" smtClean="0">
                          <a:ln>
                            <a:noFill/>
                          </a:ln>
                          <a:solidFill>
                            <a:srgbClr val="000000"/>
                          </a:solidFill>
                          <a:effectLst/>
                          <a:latin typeface="Times New Roman" pitchFamily="18" charset="0"/>
                          <a:cs typeface="Times New Roman" pitchFamily="18" charset="0"/>
                        </a:rPr>
                        <a:t> + 2H</a:t>
                      </a:r>
                      <a:r>
                        <a:rPr kumimoji="0" lang="bg-BG" sz="1800" b="0" i="0" u="none" strike="noStrike" cap="none" normalizeH="0" baseline="30000" smtClean="0">
                          <a:ln>
                            <a:noFill/>
                          </a:ln>
                          <a:solidFill>
                            <a:srgbClr val="000000"/>
                          </a:solidFill>
                          <a:effectLst/>
                          <a:latin typeface="Times New Roman" pitchFamily="18" charset="0"/>
                          <a:cs typeface="Times New Roman" pitchFamily="18" charset="0"/>
                        </a:rPr>
                        <a:t>+</a:t>
                      </a:r>
                      <a:r>
                        <a:rPr kumimoji="0" lang="bg-BG" sz="1800" b="0" i="0" u="none" strike="noStrike" cap="none" normalizeH="0" baseline="0" smtClean="0">
                          <a:ln>
                            <a:noFill/>
                          </a:ln>
                          <a:solidFill>
                            <a:srgbClr val="000000"/>
                          </a:solidFill>
                          <a:effectLst/>
                          <a:latin typeface="Times New Roman" pitchFamily="18" charset="0"/>
                          <a:cs typeface="Times New Roman" pitchFamily="18" charset="0"/>
                        </a:rPr>
                        <a:t> + 2e</a:t>
                      </a:r>
                      <a:r>
                        <a:rPr kumimoji="0" lang="bg-BG" sz="1800" b="0" i="0" u="none" strike="noStrike" cap="none" normalizeH="0" baseline="30000" smtClean="0">
                          <a:ln>
                            <a:noFill/>
                          </a:ln>
                          <a:solidFill>
                            <a:srgbClr val="000000"/>
                          </a:solidFill>
                          <a:effectLst/>
                          <a:latin typeface="Times New Roman" pitchFamily="18" charset="0"/>
                          <a:cs typeface="Times New Roman" pitchFamily="18" charset="0"/>
                        </a:rPr>
                        <a:t>-</a:t>
                      </a:r>
                      <a:r>
                        <a:rPr kumimoji="0" lang="bg-BG" sz="1800" b="0" i="0" u="none" strike="noStrike" cap="none" normalizeH="0" baseline="0" smtClean="0">
                          <a:ln>
                            <a:noFill/>
                          </a:ln>
                          <a:solidFill>
                            <a:srgbClr val="000000"/>
                          </a:solidFill>
                          <a:effectLst/>
                          <a:latin typeface="Times New Roman" pitchFamily="18" charset="0"/>
                          <a:cs typeface="Times New Roman" pitchFamily="18" charset="0"/>
                        </a:rPr>
                        <a:t> --&gt; H</a:t>
                      </a:r>
                      <a:r>
                        <a:rPr kumimoji="0" lang="bg-BG" sz="1800" b="0" i="0" u="none" strike="noStrike" cap="none" normalizeH="0" baseline="-30000" smtClean="0">
                          <a:ln>
                            <a:noFill/>
                          </a:ln>
                          <a:solidFill>
                            <a:srgbClr val="000000"/>
                          </a:solidFill>
                          <a:effectLst/>
                          <a:latin typeface="Times New Roman" pitchFamily="18" charset="0"/>
                          <a:cs typeface="Times New Roman" pitchFamily="18" charset="0"/>
                        </a:rPr>
                        <a:t>2</a:t>
                      </a:r>
                      <a:r>
                        <a:rPr kumimoji="0" lang="bg-BG" sz="1800" b="0" i="0" u="none" strike="noStrike" cap="none" normalizeH="0" baseline="0" smtClean="0">
                          <a:ln>
                            <a:noFill/>
                          </a:ln>
                          <a:solidFill>
                            <a:srgbClr val="000000"/>
                          </a:solidFill>
                          <a:effectLst/>
                          <a:latin typeface="Times New Roman" pitchFamily="18" charset="0"/>
                          <a:cs typeface="Times New Roman" pitchFamily="18" charset="0"/>
                        </a:rPr>
                        <a:t>O</a:t>
                      </a:r>
                      <a:endParaRPr kumimoji="0" lang="bg-BG" sz="18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d</a:t>
                      </a:r>
                      <a:r>
                        <a:rPr kumimoji="0" lang="bg-BG" sz="1800" b="1" i="0" u="none" strike="noStrike" cap="none" normalizeH="0" baseline="0" dirty="0" smtClean="0">
                          <a:ln>
                            <a:noFill/>
                          </a:ln>
                          <a:solidFill>
                            <a:schemeClr val="tx1"/>
                          </a:solidFill>
                          <a:effectLst/>
                          <a:latin typeface="Times New Roman" pitchFamily="18" charset="0"/>
                          <a:cs typeface="Times New Roman" pitchFamily="18" charset="0"/>
                        </a:rPr>
                        <a:t>G</a:t>
                      </a:r>
                      <a:r>
                        <a:rPr kumimoji="0" lang="bg-BG" sz="1800" b="1" i="0" u="none" strike="noStrike" cap="none" normalizeH="0" baseline="30000" dirty="0" smtClean="0">
                          <a:ln>
                            <a:noFill/>
                          </a:ln>
                          <a:solidFill>
                            <a:schemeClr val="tx1"/>
                          </a:solidFill>
                          <a:effectLst/>
                          <a:latin typeface="Times New Roman" pitchFamily="18" charset="0"/>
                          <a:cs typeface="Times New Roman" pitchFamily="18" charset="0"/>
                        </a:rPr>
                        <a:t>o</a:t>
                      </a:r>
                      <a:r>
                        <a:rPr kumimoji="0" lang="bg-BG" sz="1800" b="1" i="0" u="none" strike="noStrike" cap="none" normalizeH="0" baseline="0" dirty="0" smtClean="0">
                          <a:ln>
                            <a:noFill/>
                          </a:ln>
                          <a:solidFill>
                            <a:schemeClr val="tx1"/>
                          </a:solidFill>
                          <a:effectLst/>
                          <a:latin typeface="Times New Roman" pitchFamily="18" charset="0"/>
                          <a:cs typeface="Times New Roman" pitchFamily="18" charset="0"/>
                        </a:rPr>
                        <a:t>= -61.9 kJ</a:t>
                      </a:r>
                      <a:br>
                        <a:rPr kumimoji="0" lang="bg-BG" sz="1800" b="1" i="0" u="none" strike="noStrike" cap="none" normalizeH="0" baseline="0" dirty="0" smtClean="0">
                          <a:ln>
                            <a:noFill/>
                          </a:ln>
                          <a:solidFill>
                            <a:schemeClr val="tx1"/>
                          </a:solidFill>
                          <a:effectLst/>
                          <a:latin typeface="Times New Roman" pitchFamily="18" charset="0"/>
                          <a:cs typeface="Times New Roman" pitchFamily="18" charset="0"/>
                        </a:rPr>
                      </a:br>
                      <a:r>
                        <a:rPr kumimoji="0" lang="bg-BG" sz="1800" b="1" i="0" u="none" strike="noStrike" cap="none" normalizeH="0" baseline="0" dirty="0" smtClean="0">
                          <a:ln>
                            <a:noFill/>
                          </a:ln>
                          <a:solidFill>
                            <a:srgbClr val="ED181E"/>
                          </a:solidFill>
                          <a:effectLst/>
                          <a:latin typeface="Times New Roman" pitchFamily="18" charset="0"/>
                          <a:cs typeface="Times New Roman" pitchFamily="18" charset="0"/>
                        </a:rPr>
                        <a:t>(spontaneous)</a:t>
                      </a:r>
                      <a:endParaRPr kumimoji="0" lang="bg-BG"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bg-BG"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a:noFill/>
                    </a:lnL>
                    <a:lnR cap="flat">
                      <a:noFill/>
                    </a:lnR>
                    <a:lnT>
                      <a:noFill/>
                    </a:lnT>
                    <a:lnB cap="flat">
                      <a:noFill/>
                    </a:lnB>
                    <a:lnTlToBr>
                      <a:noFill/>
                    </a:lnTlToBr>
                    <a:lnBlToTr>
                      <a:noFill/>
                    </a:lnBlToTr>
                    <a:noFill/>
                  </a:tcPr>
                </a:tc>
              </a:tr>
            </a:tbl>
          </a:graphicData>
        </a:graphic>
      </p:graphicFrame>
      <p:sp>
        <p:nvSpPr>
          <p:cNvPr id="26641" name="Rectangle 37"/>
          <p:cNvSpPr>
            <a:spLocks noChangeArrowheads="1"/>
          </p:cNvSpPr>
          <p:nvPr/>
        </p:nvSpPr>
        <p:spPr bwMode="auto">
          <a:xfrm>
            <a:off x="0" y="4827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latin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ChangeArrowheads="1"/>
          </p:cNvSpPr>
          <p:nvPr/>
        </p:nvSpPr>
        <p:spPr bwMode="auto">
          <a:xfrm>
            <a:off x="71438" y="44450"/>
            <a:ext cx="8964612"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lgn="ctr">
              <a:spcBef>
                <a:spcPct val="0"/>
              </a:spcBef>
              <a:buSzTx/>
              <a:buFontTx/>
              <a:buNone/>
            </a:pPr>
            <a:r>
              <a:rPr lang="en-US" altLang="bg-BG" sz="2800" b="1">
                <a:solidFill>
                  <a:srgbClr val="000000"/>
                </a:solidFill>
                <a:latin typeface="Times New Roman" pitchFamily="18" charset="0"/>
                <a:cs typeface="Times New Roman" pitchFamily="18" charset="0"/>
              </a:rPr>
              <a:t>Mechanism of coupling the oxidative phosphorylation reactions</a:t>
            </a:r>
          </a:p>
          <a:p>
            <a:pPr algn="ctr">
              <a:spcBef>
                <a:spcPct val="0"/>
              </a:spcBef>
              <a:buSzTx/>
              <a:buFontTx/>
              <a:buNone/>
            </a:pPr>
            <a:endParaRPr lang="en-US" altLang="bg-BG" sz="2000">
              <a:solidFill>
                <a:srgbClr val="000000"/>
              </a:solidFill>
              <a:latin typeface="Times New Roman" pitchFamily="18" charset="0"/>
              <a:cs typeface="Times New Roman" pitchFamily="18" charset="0"/>
            </a:endParaRPr>
          </a:p>
        </p:txBody>
      </p:sp>
      <p:sp>
        <p:nvSpPr>
          <p:cNvPr id="27651" name="Rectangle 37"/>
          <p:cNvSpPr>
            <a:spLocks noChangeArrowheads="1"/>
          </p:cNvSpPr>
          <p:nvPr/>
        </p:nvSpPr>
        <p:spPr bwMode="auto">
          <a:xfrm>
            <a:off x="0" y="4827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latin typeface="Times New Roman" pitchFamily="18" charset="0"/>
            </a:endParaRPr>
          </a:p>
        </p:txBody>
      </p:sp>
      <p:pic>
        <p:nvPicPr>
          <p:cNvPr id="27652" name="Picture 2" descr="http://herkules.oulu.fi/isbn9514255674/html/graphic1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3438" y="-242888"/>
            <a:ext cx="7620000" cy="5715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TextBox 2"/>
          <p:cNvSpPr txBox="1">
            <a:spLocks noChangeArrowheads="1"/>
          </p:cNvSpPr>
          <p:nvPr/>
        </p:nvSpPr>
        <p:spPr bwMode="auto">
          <a:xfrm>
            <a:off x="250825" y="5732463"/>
            <a:ext cx="87852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000" b="1"/>
              <a:t>The electron transport chain components involved in oxidative phosphorylation are located within the mitochondrial inner membrane. C, cytochrome c; Q, ubiquinone.</a:t>
            </a:r>
            <a:endParaRPr lang="bg-BG" altLang="bg-BG" sz="2000"/>
          </a:p>
        </p:txBody>
      </p:sp>
      <p:sp>
        <p:nvSpPr>
          <p:cNvPr id="2" name="Rectangle 1"/>
          <p:cNvSpPr/>
          <p:nvPr/>
        </p:nvSpPr>
        <p:spPr bwMode="auto">
          <a:xfrm>
            <a:off x="1365250" y="974725"/>
            <a:ext cx="144463" cy="144463"/>
          </a:xfrm>
          <a:prstGeom prst="rect">
            <a:avLst/>
          </a:prstGeom>
          <a:ln>
            <a:no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defRPr/>
            </a:pPr>
            <a:endParaRPr lang="bg-BG">
              <a:solidFill>
                <a:schemeClr val="tx1"/>
              </a:solidFill>
            </a:endParaRPr>
          </a:p>
        </p:txBody>
      </p:sp>
    </p:spTree>
  </p:cSld>
  <p:clrMapOvr>
    <a:masterClrMapping/>
  </p:clrMapOvr>
  <p:transition spd="slow">
    <p:split orient="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ChangeArrowheads="1"/>
          </p:cNvSpPr>
          <p:nvPr/>
        </p:nvSpPr>
        <p:spPr bwMode="auto">
          <a:xfrm>
            <a:off x="71438" y="44450"/>
            <a:ext cx="8964612"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lgn="ctr">
              <a:spcBef>
                <a:spcPct val="0"/>
              </a:spcBef>
              <a:buSzTx/>
              <a:buFontTx/>
              <a:buNone/>
            </a:pPr>
            <a:r>
              <a:rPr lang="en-US" altLang="bg-BG" sz="2800" b="1">
                <a:solidFill>
                  <a:srgbClr val="000000"/>
                </a:solidFill>
                <a:latin typeface="Times New Roman" pitchFamily="18" charset="0"/>
                <a:cs typeface="Times New Roman" pitchFamily="18" charset="0"/>
              </a:rPr>
              <a:t>Mechanism of coupling the oxidative phosphorylation reactions</a:t>
            </a:r>
          </a:p>
          <a:p>
            <a:pPr algn="ctr">
              <a:spcBef>
                <a:spcPct val="0"/>
              </a:spcBef>
              <a:buSzTx/>
              <a:buFontTx/>
              <a:buNone/>
            </a:pPr>
            <a:endParaRPr lang="en-US" altLang="bg-BG" sz="2000">
              <a:solidFill>
                <a:srgbClr val="000000"/>
              </a:solidFill>
              <a:latin typeface="Times New Roman" pitchFamily="18" charset="0"/>
              <a:cs typeface="Times New Roman" pitchFamily="18" charset="0"/>
            </a:endParaRPr>
          </a:p>
        </p:txBody>
      </p:sp>
      <p:sp>
        <p:nvSpPr>
          <p:cNvPr id="28675" name="Rectangle 37"/>
          <p:cNvSpPr>
            <a:spLocks noChangeArrowheads="1"/>
          </p:cNvSpPr>
          <p:nvPr/>
        </p:nvSpPr>
        <p:spPr bwMode="auto">
          <a:xfrm>
            <a:off x="0" y="4827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latin typeface="Times New Roman" pitchFamily="18" charset="0"/>
            </a:endParaRPr>
          </a:p>
        </p:txBody>
      </p:sp>
      <p:sp>
        <p:nvSpPr>
          <p:cNvPr id="28676" name="TextBox 2"/>
          <p:cNvSpPr txBox="1">
            <a:spLocks noChangeArrowheads="1"/>
          </p:cNvSpPr>
          <p:nvPr/>
        </p:nvSpPr>
        <p:spPr bwMode="auto">
          <a:xfrm>
            <a:off x="5795963" y="1435100"/>
            <a:ext cx="3240087"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000">
                <a:solidFill>
                  <a:srgbClr val="FF0000"/>
                </a:solidFill>
              </a:rPr>
              <a:t>TCA cycle in the context of what is happening in the inner mitochondrial membrane. </a:t>
            </a:r>
          </a:p>
          <a:p>
            <a:pPr>
              <a:spcBef>
                <a:spcPct val="0"/>
              </a:spcBef>
              <a:buSzTx/>
              <a:buFontTx/>
              <a:buNone/>
            </a:pPr>
            <a:r>
              <a:rPr lang="en-US" altLang="bg-BG" sz="2000"/>
              <a:t>It's role can be seen as giving energy to the reduced coenzyme NADH which then powers the electron transport process in the membrane. The energy is used by the protein complexes to produce a proton gradient which in turn powers ATP synthase in its role of producing the needed ATP. </a:t>
            </a:r>
            <a:endParaRPr lang="bg-BG" altLang="bg-BG" sz="2000"/>
          </a:p>
        </p:txBody>
      </p:sp>
      <p:pic>
        <p:nvPicPr>
          <p:cNvPr id="28677" name="Picture 2" descr="http://hyperphysics.phy-astr.gsu.edu/hbase/organic/imgorg/cytce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075" y="981075"/>
            <a:ext cx="5718175"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plit orient="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4175" y="549275"/>
            <a:ext cx="7772400" cy="1143000"/>
          </a:xfrm>
        </p:spPr>
        <p:txBody>
          <a:bodyPr/>
          <a:lstStyle/>
          <a:p>
            <a:pPr algn="just">
              <a:defRPr/>
            </a:pPr>
            <a:r>
              <a:rPr lang="bg-BG" sz="2400" i="1" dirty="0" smtClean="0">
                <a:latin typeface="+mn-lt"/>
              </a:rPr>
              <a:t>a. Electron transport (oxidation-reduction reactions) through a series of proteins in the inner membrane of mitochondria</a:t>
            </a:r>
            <a:r>
              <a:rPr lang="bg-BG" sz="2400" dirty="0" smtClean="0">
                <a:latin typeface="+mn-lt"/>
              </a:rPr>
              <a:t> </a:t>
            </a:r>
          </a:p>
        </p:txBody>
      </p:sp>
      <p:sp>
        <p:nvSpPr>
          <p:cNvPr id="4" name="Rectangle 2"/>
          <p:cNvSpPr txBox="1">
            <a:spLocks noChangeArrowheads="1"/>
          </p:cNvSpPr>
          <p:nvPr/>
        </p:nvSpPr>
        <p:spPr bwMode="auto">
          <a:xfrm>
            <a:off x="395288" y="1841500"/>
            <a:ext cx="77724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a:lstStyle>
          <a:p>
            <a:pPr algn="just">
              <a:defRPr/>
            </a:pPr>
            <a:r>
              <a:rPr lang="bg-BG" sz="2400" i="1" dirty="0" smtClean="0">
                <a:latin typeface="+mn-lt"/>
              </a:rPr>
              <a:t>b. Generation of H+ (proton) concentration gradient across the inner mitochondrial membrane during the electron-transport process (via a proton pump)</a:t>
            </a:r>
            <a:r>
              <a:rPr lang="en-US" sz="2400" i="1" dirty="0" smtClean="0">
                <a:latin typeface="+mn-lt"/>
              </a:rPr>
              <a:t> </a:t>
            </a:r>
            <a:r>
              <a:rPr lang="bg-BG" sz="2400" i="1" dirty="0" smtClean="0"/>
              <a:t>(which occurs simultaneously with step</a:t>
            </a:r>
            <a:r>
              <a:rPr lang="bg-BG" sz="2400" dirty="0" smtClean="0">
                <a:latin typeface="+mn-lt"/>
              </a:rPr>
              <a:t> </a:t>
            </a:r>
            <a:r>
              <a:rPr lang="en-US" sz="2400" i="1" dirty="0" smtClean="0">
                <a:latin typeface="+mn-lt"/>
              </a:rPr>
              <a:t>a.</a:t>
            </a:r>
            <a:endParaRPr lang="bg-BG" sz="2400" i="1" dirty="0" smtClean="0">
              <a:latin typeface="+mn-lt"/>
            </a:endParaRPr>
          </a:p>
        </p:txBody>
      </p:sp>
      <p:sp>
        <p:nvSpPr>
          <p:cNvPr id="6" name="Rectangle 2"/>
          <p:cNvSpPr txBox="1">
            <a:spLocks noChangeArrowheads="1"/>
          </p:cNvSpPr>
          <p:nvPr/>
        </p:nvSpPr>
        <p:spPr bwMode="auto">
          <a:xfrm>
            <a:off x="395288" y="3468688"/>
            <a:ext cx="3600450" cy="289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a:lstStyle>
          <a:p>
            <a:pPr algn="l">
              <a:defRPr/>
            </a:pPr>
            <a:r>
              <a:rPr lang="bg-BG" sz="2400" i="1" dirty="0" smtClean="0">
                <a:latin typeface="+mn-lt"/>
              </a:rPr>
              <a:t>c. Synthesis of ATP using free energy released from spontaneous diffusion of H</a:t>
            </a:r>
            <a:r>
              <a:rPr lang="bg-BG" sz="2400" i="1" baseline="30000" dirty="0" smtClean="0">
                <a:latin typeface="+mn-lt"/>
              </a:rPr>
              <a:t>+</a:t>
            </a:r>
            <a:r>
              <a:rPr lang="bg-BG" sz="2400" i="1" dirty="0" smtClean="0">
                <a:latin typeface="+mn-lt"/>
              </a:rPr>
              <a:t> back to the matrix inside the inner mitochondrial membrane</a:t>
            </a:r>
            <a:r>
              <a:rPr lang="bg-BG" sz="2400" dirty="0" smtClean="0">
                <a:latin typeface="+mn-lt"/>
              </a:rPr>
              <a:t> </a:t>
            </a:r>
          </a:p>
        </p:txBody>
      </p:sp>
      <p:pic>
        <p:nvPicPr>
          <p:cNvPr id="29701" name="Picture 4" descr="ATP_produced"/>
          <p:cNvPicPr>
            <a:picLocks noChangeAspect="1" noChangeArrowheads="1"/>
          </p:cNvPicPr>
          <p:nvPr/>
        </p:nvPicPr>
        <p:blipFill>
          <a:blip r:embed="rId2"/>
          <a:srcRect/>
          <a:stretch>
            <a:fillRect/>
          </a:stretch>
        </p:blipFill>
        <p:spPr bwMode="auto">
          <a:xfrm>
            <a:off x="4429125" y="3724275"/>
            <a:ext cx="4535488" cy="2873375"/>
          </a:xfrm>
          <a:prstGeom prst="rect">
            <a:avLst/>
          </a:prstGeom>
          <a:ln w="38100">
            <a:solidFill>
              <a:schemeClr val="accent2">
                <a:lumMod val="60000"/>
                <a:lumOff val="40000"/>
              </a:schemeClr>
            </a:solidFill>
            <a:miter lim="800000"/>
            <a:headEnd/>
            <a:tailEnd/>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29702" name="TextBox 1"/>
          <p:cNvSpPr txBox="1">
            <a:spLocks noChangeArrowheads="1"/>
          </p:cNvSpPr>
          <p:nvPr/>
        </p:nvSpPr>
        <p:spPr bwMode="auto">
          <a:xfrm>
            <a:off x="434975" y="20638"/>
            <a:ext cx="3454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ltLang="bg-BG" sz="2800">
                <a:solidFill>
                  <a:srgbClr val="FF0000"/>
                </a:solidFill>
              </a:rPr>
              <a:t>Basic steps</a:t>
            </a:r>
            <a:endParaRPr lang="bg-BG" altLang="bg-BG" sz="2800">
              <a:solidFill>
                <a:srgbClr val="FF0000"/>
              </a:solidFill>
            </a:endParaRPr>
          </a:p>
        </p:txBody>
      </p:sp>
      <p:cxnSp>
        <p:nvCxnSpPr>
          <p:cNvPr id="10" name="Straight Connector 9"/>
          <p:cNvCxnSpPr/>
          <p:nvPr/>
        </p:nvCxnSpPr>
        <p:spPr bwMode="auto">
          <a:xfrm>
            <a:off x="539750" y="544513"/>
            <a:ext cx="1800225" cy="0"/>
          </a:xfrm>
          <a:prstGeom prst="line">
            <a:avLst/>
          </a:prstGeom>
          <a:solidFill>
            <a:schemeClr val="accent1"/>
          </a:solidFill>
          <a:ln w="38100" cap="flat" cmpd="sng" algn="ctr">
            <a:solidFill>
              <a:schemeClr val="accent2">
                <a:lumMod val="60000"/>
                <a:lumOff val="40000"/>
              </a:schemeClr>
            </a:solidFill>
            <a:prstDash val="solid"/>
            <a:round/>
            <a:headEnd type="none" w="med" len="med"/>
            <a:tailEnd type="none" w="med" len="med"/>
          </a:ln>
          <a:effectLst/>
        </p:spPr>
      </p:cxnSp>
    </p:spTree>
  </p:cSld>
  <p:clrMapOvr>
    <a:masterClrMapping/>
  </p:clrMapOvr>
  <p:transition spd="slow">
    <p:split orient="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0" y="188913"/>
            <a:ext cx="8893175" cy="6669087"/>
          </a:xfrm>
        </p:spPr>
        <p:txBody>
          <a:bodyPr/>
          <a:lstStyle/>
          <a:p>
            <a:pPr>
              <a:lnSpc>
                <a:spcPct val="80000"/>
              </a:lnSpc>
            </a:pPr>
            <a:r>
              <a:rPr lang="bg-BG" altLang="bg-BG" sz="2000" smtClean="0"/>
              <a:t>Summary</a:t>
            </a:r>
          </a:p>
          <a:p>
            <a:pPr>
              <a:lnSpc>
                <a:spcPct val="120000"/>
              </a:lnSpc>
              <a:buFontTx/>
              <a:buNone/>
            </a:pPr>
            <a:r>
              <a:rPr lang="bg-BG" altLang="bg-BG" sz="2400" smtClean="0"/>
              <a:t>In this </a:t>
            </a:r>
            <a:r>
              <a:rPr lang="en-US" altLang="bg-BG" sz="2400" smtClean="0"/>
              <a:t>lecture</a:t>
            </a:r>
            <a:r>
              <a:rPr lang="bg-BG" altLang="bg-BG" sz="2400" smtClean="0"/>
              <a:t>, we have learned that the ability of the body to perform daily</a:t>
            </a:r>
            <a:r>
              <a:rPr lang="en-US" altLang="bg-BG" sz="2400" smtClean="0"/>
              <a:t> </a:t>
            </a:r>
            <a:r>
              <a:rPr lang="bg-BG" altLang="bg-BG" sz="2400" smtClean="0"/>
              <a:t>activities is dependent on thermodynamic concepts.   These activities, which are typically based on nonspontaneous chemical reactions, are performed by using free-energy currency. The </a:t>
            </a:r>
            <a:r>
              <a:rPr lang="bg-BG" altLang="bg-BG" sz="2400" smtClean="0">
                <a:solidFill>
                  <a:srgbClr val="FF0000"/>
                </a:solidFill>
              </a:rPr>
              <a:t>common free-energy currency </a:t>
            </a:r>
            <a:r>
              <a:rPr lang="bg-BG" altLang="bg-BG" sz="2400" smtClean="0"/>
              <a:t>is </a:t>
            </a:r>
            <a:r>
              <a:rPr lang="bg-BG" altLang="bg-BG" sz="2400" smtClean="0">
                <a:solidFill>
                  <a:srgbClr val="FF0000"/>
                </a:solidFill>
              </a:rPr>
              <a:t>ATP</a:t>
            </a:r>
            <a:r>
              <a:rPr lang="bg-BG" altLang="bg-BG" sz="2400" smtClean="0"/>
              <a:t>, which is a molecule that easily dephosphorylates (loses a phosphate group) and releases a large amount of free energy. In the body, the </a:t>
            </a:r>
            <a:r>
              <a:rPr lang="bg-BG" altLang="bg-BG" sz="2400" smtClean="0">
                <a:solidFill>
                  <a:srgbClr val="FF33CC"/>
                </a:solidFill>
              </a:rPr>
              <a:t>nonspontaneous reactions </a:t>
            </a:r>
            <a:r>
              <a:rPr lang="bg-BG" altLang="bg-BG" sz="2400" smtClean="0"/>
              <a:t>are </a:t>
            </a:r>
            <a:r>
              <a:rPr lang="bg-BG" altLang="bg-BG" sz="2400" smtClean="0">
                <a:solidFill>
                  <a:srgbClr val="FF33CC"/>
                </a:solidFill>
              </a:rPr>
              <a:t>coupled</a:t>
            </a:r>
            <a:r>
              <a:rPr lang="bg-BG" altLang="bg-BG" sz="2400" smtClean="0"/>
              <a:t> to this very </a:t>
            </a:r>
            <a:r>
              <a:rPr lang="bg-BG" altLang="bg-BG" sz="2400" smtClean="0">
                <a:solidFill>
                  <a:srgbClr val="FF33CC"/>
                </a:solidFill>
              </a:rPr>
              <a:t>spontaneous dephosphorylation reaction</a:t>
            </a:r>
            <a:r>
              <a:rPr lang="bg-BG" altLang="bg-BG" sz="2400" smtClean="0"/>
              <a:t>, thereby making the overall reaction spontaneous. As the coupled reactions occur (i.e., as the body performs daily activities), ATP is consumed and the body regenerates ATP by using energy from the food we eat. </a:t>
            </a:r>
            <a:endParaRPr lang="en-US" altLang="bg-BG" sz="2400" smtClean="0"/>
          </a:p>
        </p:txBody>
      </p:sp>
    </p:spTree>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defRPr/>
            </a:pPr>
            <a:r>
              <a:rPr lang="en-US" b="1" smtClean="0">
                <a:solidFill>
                  <a:srgbClr val="CC0000"/>
                </a:solidFill>
                <a:effectLst>
                  <a:outerShdw blurRad="38100" dist="38100" dir="2700000" algn="tl">
                    <a:srgbClr val="000000"/>
                  </a:outerShdw>
                </a:effectLst>
              </a:rPr>
              <a:t>Energy</a:t>
            </a:r>
            <a:endParaRPr lang="en-US" b="1" smtClean="0"/>
          </a:p>
        </p:txBody>
      </p:sp>
      <p:sp>
        <p:nvSpPr>
          <p:cNvPr id="5123" name="Rectangle 3"/>
          <p:cNvSpPr>
            <a:spLocks noGrp="1" noChangeArrowheads="1"/>
          </p:cNvSpPr>
          <p:nvPr>
            <p:ph type="body" idx="1"/>
          </p:nvPr>
        </p:nvSpPr>
        <p:spPr/>
        <p:txBody>
          <a:bodyPr/>
          <a:lstStyle/>
          <a:p>
            <a:pPr>
              <a:defRPr/>
            </a:pPr>
            <a:r>
              <a:rPr lang="en-US" b="1" dirty="0" smtClean="0">
                <a:solidFill>
                  <a:srgbClr val="CC0000"/>
                </a:solidFill>
                <a:effectLst>
                  <a:outerShdw blurRad="38100" dist="38100" dir="2700000" algn="tl">
                    <a:srgbClr val="000000"/>
                  </a:outerShdw>
                </a:effectLst>
              </a:rPr>
              <a:t>Capacity</a:t>
            </a:r>
            <a:r>
              <a:rPr lang="en-US" dirty="0" smtClean="0"/>
              <a:t> </a:t>
            </a:r>
            <a:r>
              <a:rPr lang="en-US" b="1" dirty="0">
                <a:solidFill>
                  <a:srgbClr val="CC0000"/>
                </a:solidFill>
                <a:effectLst>
                  <a:outerShdw blurRad="38100" dist="38100" dir="2700000" algn="tl">
                    <a:srgbClr val="000000"/>
                  </a:outerShdw>
                </a:effectLst>
              </a:rPr>
              <a:t>to perform work.</a:t>
            </a:r>
          </a:p>
          <a:p>
            <a:pPr>
              <a:buFontTx/>
              <a:buNone/>
              <a:defRPr/>
            </a:pPr>
            <a:endParaRPr lang="en-US" sz="1800" dirty="0" smtClean="0"/>
          </a:p>
          <a:p>
            <a:pPr>
              <a:defRPr/>
            </a:pPr>
            <a:r>
              <a:rPr lang="en-US" b="1" dirty="0" smtClean="0">
                <a:solidFill>
                  <a:srgbClr val="CC0000"/>
                </a:solidFill>
                <a:effectLst>
                  <a:outerShdw blurRad="38100" dist="38100" dir="2700000" algn="tl">
                    <a:srgbClr val="000000"/>
                  </a:outerShdw>
                </a:effectLst>
              </a:rPr>
              <a:t>Two examples:</a:t>
            </a:r>
          </a:p>
          <a:p>
            <a:pPr>
              <a:buFontTx/>
              <a:buNone/>
              <a:defRPr/>
            </a:pPr>
            <a:endParaRPr lang="en-US" sz="1800" dirty="0" smtClean="0"/>
          </a:p>
          <a:p>
            <a:pPr>
              <a:buFontTx/>
              <a:buNone/>
              <a:defRPr/>
            </a:pPr>
            <a:r>
              <a:rPr lang="en-US" b="1" dirty="0" smtClean="0">
                <a:solidFill>
                  <a:srgbClr val="000099"/>
                </a:solidFill>
                <a:effectLst>
                  <a:outerShdw blurRad="38100" dist="38100" dir="2700000" algn="tl">
                    <a:srgbClr val="000000"/>
                  </a:outerShdw>
                </a:effectLst>
              </a:rPr>
              <a:t>	1.	Kinetic energy</a:t>
            </a:r>
          </a:p>
          <a:p>
            <a:pPr>
              <a:buFontTx/>
              <a:buNone/>
              <a:defRPr/>
            </a:pPr>
            <a:endParaRPr lang="en-US" sz="1800" b="1" dirty="0" smtClean="0">
              <a:solidFill>
                <a:srgbClr val="000099"/>
              </a:solidFill>
              <a:effectLst>
                <a:outerShdw blurRad="38100" dist="38100" dir="2700000" algn="tl">
                  <a:srgbClr val="000000"/>
                </a:outerShdw>
              </a:effectLst>
            </a:endParaRPr>
          </a:p>
          <a:p>
            <a:pPr>
              <a:buFontTx/>
              <a:buNone/>
              <a:defRPr/>
            </a:pPr>
            <a:r>
              <a:rPr lang="en-US" b="1" dirty="0" smtClean="0">
                <a:solidFill>
                  <a:srgbClr val="000099"/>
                </a:solidFill>
                <a:effectLst>
                  <a:outerShdw blurRad="38100" dist="38100" dir="2700000" algn="tl">
                    <a:srgbClr val="000000"/>
                  </a:outerShdw>
                </a:effectLst>
              </a:rPr>
              <a:t>	2.	Potential energy</a:t>
            </a:r>
            <a:endParaRPr lang="en-US" dirty="0" smtClean="0">
              <a:solidFill>
                <a:srgbClr val="000099"/>
              </a:solidFill>
              <a:effectLst>
                <a:outerShdw blurRad="38100" dist="38100" dir="2700000" algn="tl">
                  <a:srgbClr val="000000"/>
                </a:outerShdw>
              </a:effectLst>
            </a:endParaRPr>
          </a:p>
        </p:txBody>
      </p:sp>
    </p:spTree>
  </p:cSld>
  <p:clrMapOvr>
    <a:masterClrMapping/>
  </p:clrMapOvr>
  <p:transition spd="slow">
    <p:split orient="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323850" y="477838"/>
            <a:ext cx="8134350" cy="5759450"/>
          </a:xfrm>
        </p:spPr>
        <p:txBody>
          <a:bodyPr/>
          <a:lstStyle/>
          <a:p>
            <a:pPr>
              <a:lnSpc>
                <a:spcPct val="120000"/>
              </a:lnSpc>
              <a:buFontTx/>
              <a:buNone/>
            </a:pPr>
            <a:r>
              <a:rPr lang="en-US" altLang="bg-BG" sz="2500" smtClean="0"/>
              <a:t>   T</a:t>
            </a:r>
            <a:r>
              <a:rPr lang="bg-BG" altLang="bg-BG" sz="2500" smtClean="0"/>
              <a:t>he breakdown of glucose (glycolysis) obtained from the food we eat cannot by itself generate the large amount of ATP that is needed for metabolic energy by the body. However, glycolysis and the subsequent step, the citric-acid cycle, produce two easily oxidized molecules: </a:t>
            </a:r>
            <a:r>
              <a:rPr lang="bg-BG" altLang="bg-BG" sz="2500" smtClean="0">
                <a:solidFill>
                  <a:srgbClr val="FF0000"/>
                </a:solidFill>
              </a:rPr>
              <a:t>NADH and FADH</a:t>
            </a:r>
            <a:r>
              <a:rPr lang="bg-BG" altLang="bg-BG" sz="2500" baseline="-25000" smtClean="0">
                <a:solidFill>
                  <a:srgbClr val="FF0000"/>
                </a:solidFill>
              </a:rPr>
              <a:t>2</a:t>
            </a:r>
            <a:r>
              <a:rPr lang="bg-BG" altLang="bg-BG" sz="2500" smtClean="0">
                <a:solidFill>
                  <a:srgbClr val="FF0000"/>
                </a:solidFill>
              </a:rPr>
              <a:t>. </a:t>
            </a:r>
            <a:r>
              <a:rPr lang="bg-BG" altLang="bg-BG" sz="2500" smtClean="0"/>
              <a:t>These redox molecules are used in an oxidative-phosphorylation process to produce the majority of the ATP that the body uses. This oxidative-phosphorylation process consists of two steps: the oxidation of NADH (or FADH</a:t>
            </a:r>
            <a:r>
              <a:rPr lang="bg-BG" altLang="bg-BG" sz="2500" baseline="-25000" smtClean="0"/>
              <a:t>2</a:t>
            </a:r>
            <a:r>
              <a:rPr lang="bg-BG" altLang="bg-BG" sz="2500" smtClean="0"/>
              <a:t>) and the phosphorylation reaction which regenerates ATP.</a:t>
            </a:r>
            <a:r>
              <a:rPr lang="bg-BG" altLang="bg-BG" sz="2400" smtClean="0"/>
              <a:t> </a:t>
            </a:r>
          </a:p>
          <a:p>
            <a:pPr>
              <a:lnSpc>
                <a:spcPct val="80000"/>
              </a:lnSpc>
            </a:pPr>
            <a:endParaRPr lang="bg-BG" altLang="bg-BG" sz="1200" smtClean="0"/>
          </a:p>
        </p:txBody>
      </p:sp>
    </p:spTree>
  </p:cSld>
  <p:clrMapOvr>
    <a:masterClrMapping/>
  </p:clrMapOvr>
  <p:transition spd="slow">
    <p:split orient="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325438" y="260350"/>
            <a:ext cx="8207375" cy="6264275"/>
          </a:xfrm>
        </p:spPr>
        <p:txBody>
          <a:bodyPr/>
          <a:lstStyle/>
          <a:p>
            <a:pPr>
              <a:defRPr/>
            </a:pPr>
            <a:r>
              <a:rPr lang="bg-BG" sz="2400" dirty="0" smtClean="0"/>
              <a:t>Oxidative phosphorylation </a:t>
            </a:r>
            <a:r>
              <a:rPr lang="bg-BG" sz="2400" dirty="0" smtClean="0">
                <a:solidFill>
                  <a:schemeClr val="accent2">
                    <a:lumMod val="60000"/>
                    <a:lumOff val="40000"/>
                  </a:schemeClr>
                </a:solidFill>
              </a:rPr>
              <a:t>occurs in the mitochondria</a:t>
            </a:r>
            <a:r>
              <a:rPr lang="bg-BG" sz="2400" dirty="0" smtClean="0"/>
              <a:t>, and the two reactions (oxidation of NADH or FADH</a:t>
            </a:r>
            <a:r>
              <a:rPr lang="bg-BG" sz="2400" baseline="-25000" dirty="0" smtClean="0"/>
              <a:t>2 </a:t>
            </a:r>
            <a:r>
              <a:rPr lang="bg-BG" sz="2400" dirty="0" smtClean="0"/>
              <a:t>and phosphorylation to generate ATP) are </a:t>
            </a:r>
            <a:r>
              <a:rPr lang="bg-BG" sz="2400" dirty="0" smtClean="0">
                <a:solidFill>
                  <a:schemeClr val="accent2">
                    <a:lumMod val="60000"/>
                    <a:lumOff val="40000"/>
                  </a:schemeClr>
                </a:solidFill>
              </a:rPr>
              <a:t>coupled by a proton gradient</a:t>
            </a:r>
            <a:r>
              <a:rPr lang="bg-BG" sz="2400" dirty="0" smtClean="0"/>
              <a:t> across the inner membrane of the mitochondria . </a:t>
            </a:r>
            <a:r>
              <a:rPr lang="en-US" sz="2400" dirty="0" smtClean="0"/>
              <a:t>T</a:t>
            </a:r>
            <a:r>
              <a:rPr lang="bg-BG" sz="2400" dirty="0" smtClean="0"/>
              <a:t>he oxidation of NADH occurs by electron transport through a series of protein complexes located in the inner membrane of the mitochondria. This electron transport is very </a:t>
            </a:r>
            <a:r>
              <a:rPr lang="bg-BG" sz="2400" dirty="0" smtClean="0">
                <a:solidFill>
                  <a:schemeClr val="accent2">
                    <a:lumMod val="60000"/>
                    <a:lumOff val="40000"/>
                  </a:schemeClr>
                </a:solidFill>
              </a:rPr>
              <a:t>spontaneous</a:t>
            </a:r>
            <a:r>
              <a:rPr lang="bg-BG" sz="2400" dirty="0" smtClean="0"/>
              <a:t> and creates the proton gradient that is necessary to then drive the phosphorylation reaction that </a:t>
            </a:r>
            <a:r>
              <a:rPr lang="bg-BG" sz="2400" smtClean="0"/>
              <a:t>generates ATP</a:t>
            </a:r>
            <a:r>
              <a:rPr lang="bg-BG" sz="2400" dirty="0" smtClean="0"/>
              <a:t>. </a:t>
            </a:r>
            <a:endParaRPr lang="en-US" sz="2400" dirty="0" smtClean="0"/>
          </a:p>
          <a:p>
            <a:pPr>
              <a:defRPr/>
            </a:pPr>
            <a:r>
              <a:rPr lang="bg-BG" sz="2400" dirty="0" smtClean="0"/>
              <a:t>Hence, oxidative</a:t>
            </a:r>
            <a:r>
              <a:rPr lang="en-US" sz="2400" dirty="0" smtClean="0"/>
              <a:t> </a:t>
            </a:r>
            <a:r>
              <a:rPr lang="bg-BG" sz="2400" dirty="0" smtClean="0"/>
              <a:t>phosphorylation demonstrates that free energy can be easily transferred by proton gradients. </a:t>
            </a:r>
            <a:r>
              <a:rPr lang="bg-BG" sz="2400" dirty="0" smtClean="0">
                <a:solidFill>
                  <a:srgbClr val="DC0081"/>
                </a:solidFill>
              </a:rPr>
              <a:t>Oxidative-phosphorylation is the primary means of generating free-energy currency </a:t>
            </a:r>
            <a:r>
              <a:rPr lang="bg-BG" sz="2400" dirty="0" smtClean="0"/>
              <a:t>for aerobic organisms, and as such is one of the most important subjects in the study of bioenergetics (the study of energy and its chemical changes in the biological world).</a:t>
            </a:r>
          </a:p>
          <a:p>
            <a:pPr>
              <a:lnSpc>
                <a:spcPct val="80000"/>
              </a:lnSpc>
              <a:defRPr/>
            </a:pPr>
            <a:endParaRPr lang="bg-BG" sz="2400" dirty="0" smtClean="0"/>
          </a:p>
        </p:txBody>
      </p:sp>
    </p:spTree>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defRPr/>
            </a:pPr>
            <a:r>
              <a:rPr lang="en-US" b="1" smtClean="0">
                <a:solidFill>
                  <a:srgbClr val="000099"/>
                </a:solidFill>
                <a:effectLst>
                  <a:outerShdw blurRad="38100" dist="38100" dir="2700000" algn="tl">
                    <a:srgbClr val="000000"/>
                  </a:outerShdw>
                </a:effectLst>
              </a:rPr>
              <a:t>Kinetic Energy</a:t>
            </a:r>
            <a:endParaRPr lang="en-US" b="1" smtClean="0"/>
          </a:p>
        </p:txBody>
      </p:sp>
      <p:sp>
        <p:nvSpPr>
          <p:cNvPr id="6147" name="Rectangle 3"/>
          <p:cNvSpPr>
            <a:spLocks noGrp="1" noChangeArrowheads="1"/>
          </p:cNvSpPr>
          <p:nvPr>
            <p:ph type="body" idx="1"/>
          </p:nvPr>
        </p:nvSpPr>
        <p:spPr/>
        <p:txBody>
          <a:bodyPr/>
          <a:lstStyle/>
          <a:p>
            <a:pPr>
              <a:defRPr/>
            </a:pPr>
            <a:r>
              <a:rPr lang="en-US" sz="2800" b="1" smtClean="0">
                <a:solidFill>
                  <a:srgbClr val="CC0000"/>
                </a:solidFill>
                <a:effectLst>
                  <a:outerShdw blurRad="38100" dist="38100" dir="2700000" algn="tl">
                    <a:srgbClr val="000000"/>
                  </a:outerShdw>
                </a:effectLst>
              </a:rPr>
              <a:t>Energy</a:t>
            </a:r>
            <a:r>
              <a:rPr lang="en-US" sz="2800" smtClean="0"/>
              <a:t> in the </a:t>
            </a:r>
            <a:r>
              <a:rPr lang="en-US" sz="2800" smtClean="0">
                <a:effectLst>
                  <a:outerShdw blurRad="38100" dist="38100" dir="2700000" algn="tl">
                    <a:srgbClr val="FFFFFF"/>
                  </a:outerShdw>
                </a:effectLst>
              </a:rPr>
              <a:t>process of doing work</a:t>
            </a:r>
            <a:r>
              <a:rPr lang="en-US" sz="2800" smtClean="0"/>
              <a:t>.</a:t>
            </a:r>
          </a:p>
          <a:p>
            <a:pPr>
              <a:buFontTx/>
              <a:buNone/>
              <a:defRPr/>
            </a:pPr>
            <a:endParaRPr lang="en-US" sz="1400" smtClean="0"/>
          </a:p>
          <a:p>
            <a:pPr>
              <a:defRPr/>
            </a:pPr>
            <a:r>
              <a:rPr lang="en-US" sz="2800" b="1" smtClean="0">
                <a:solidFill>
                  <a:srgbClr val="CC0000"/>
                </a:solidFill>
                <a:effectLst>
                  <a:outerShdw blurRad="38100" dist="38100" dir="2700000" algn="tl">
                    <a:srgbClr val="000000"/>
                  </a:outerShdw>
                </a:effectLst>
              </a:rPr>
              <a:t>Energy</a:t>
            </a:r>
            <a:r>
              <a:rPr lang="en-US" sz="2800" smtClean="0">
                <a:effectLst>
                  <a:outerShdw blurRad="38100" dist="38100" dir="2700000" algn="tl">
                    <a:srgbClr val="FFFFFF"/>
                  </a:outerShdw>
                </a:effectLst>
              </a:rPr>
              <a:t> of </a:t>
            </a:r>
            <a:r>
              <a:rPr lang="en-US" sz="2800" b="1" smtClean="0">
                <a:solidFill>
                  <a:srgbClr val="000099"/>
                </a:solidFill>
                <a:effectLst>
                  <a:outerShdw blurRad="38100" dist="38100" dir="2700000" algn="tl">
                    <a:srgbClr val="000000"/>
                  </a:outerShdw>
                </a:effectLst>
              </a:rPr>
              <a:t>motion</a:t>
            </a:r>
            <a:r>
              <a:rPr lang="en-US" sz="2800" smtClean="0"/>
              <a:t>.</a:t>
            </a:r>
          </a:p>
          <a:p>
            <a:pPr>
              <a:buFontTx/>
              <a:buNone/>
              <a:defRPr/>
            </a:pPr>
            <a:endParaRPr lang="en-US" sz="1200" smtClean="0"/>
          </a:p>
          <a:p>
            <a:pPr>
              <a:defRPr/>
            </a:pPr>
            <a:r>
              <a:rPr lang="en-US" sz="2800" b="1" smtClean="0">
                <a:solidFill>
                  <a:srgbClr val="CC0000"/>
                </a:solidFill>
                <a:effectLst>
                  <a:outerShdw blurRad="38100" dist="38100" dir="2700000" algn="tl">
                    <a:srgbClr val="000000"/>
                  </a:outerShdw>
                </a:effectLst>
              </a:rPr>
              <a:t>Examples:</a:t>
            </a:r>
          </a:p>
          <a:p>
            <a:pPr>
              <a:buFontTx/>
              <a:buNone/>
              <a:defRPr/>
            </a:pPr>
            <a:r>
              <a:rPr lang="en-US" sz="2800" b="1" smtClean="0">
                <a:solidFill>
                  <a:srgbClr val="000099"/>
                </a:solidFill>
                <a:effectLst>
                  <a:outerShdw blurRad="38100" dist="38100" dir="2700000" algn="tl">
                    <a:srgbClr val="000000"/>
                  </a:outerShdw>
                </a:effectLst>
              </a:rPr>
              <a:t>	1.	Heat</a:t>
            </a:r>
          </a:p>
          <a:p>
            <a:pPr>
              <a:buFontTx/>
              <a:buNone/>
              <a:defRPr/>
            </a:pPr>
            <a:r>
              <a:rPr lang="en-US" sz="2800" b="1" smtClean="0">
                <a:solidFill>
                  <a:srgbClr val="000099"/>
                </a:solidFill>
                <a:effectLst>
                  <a:outerShdw blurRad="38100" dist="38100" dir="2700000" algn="tl">
                    <a:srgbClr val="000000"/>
                  </a:outerShdw>
                </a:effectLst>
              </a:rPr>
              <a:t>	2.	Light energy</a:t>
            </a:r>
            <a:endParaRPr lang="en-US" sz="2800" smtClean="0">
              <a:effectLst>
                <a:outerShdw blurRad="38100" dist="38100" dir="2700000" algn="tl">
                  <a:srgbClr val="FFFFFF"/>
                </a:outerShdw>
              </a:effectLst>
            </a:endParaRPr>
          </a:p>
        </p:txBody>
      </p:sp>
      <p:grpSp>
        <p:nvGrpSpPr>
          <p:cNvPr id="5124" name="Group 7"/>
          <p:cNvGrpSpPr>
            <a:grpSpLocks/>
          </p:cNvGrpSpPr>
          <p:nvPr/>
        </p:nvGrpSpPr>
        <p:grpSpPr bwMode="auto">
          <a:xfrm>
            <a:off x="4578350" y="3206750"/>
            <a:ext cx="2578100" cy="2501900"/>
            <a:chOff x="2884" y="2020"/>
            <a:chExt cx="1624" cy="1576"/>
          </a:xfrm>
        </p:grpSpPr>
        <p:sp>
          <p:nvSpPr>
            <p:cNvPr id="5125" name="Oval 5"/>
            <p:cNvSpPr>
              <a:spLocks noChangeArrowheads="1"/>
            </p:cNvSpPr>
            <p:nvPr/>
          </p:nvSpPr>
          <p:spPr bwMode="auto">
            <a:xfrm>
              <a:off x="2884" y="2020"/>
              <a:ext cx="1624" cy="1576"/>
            </a:xfrm>
            <a:prstGeom prst="ellipse">
              <a:avLst/>
            </a:prstGeom>
            <a:solidFill>
              <a:srgbClr val="FE9B03"/>
            </a:solidFill>
            <a:ln w="12700">
              <a:solidFill>
                <a:schemeClr val="tx1"/>
              </a:solidFill>
              <a:round/>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5126" name="Rectangle 6"/>
            <p:cNvSpPr>
              <a:spLocks noChangeArrowheads="1"/>
            </p:cNvSpPr>
            <p:nvPr/>
          </p:nvSpPr>
          <p:spPr bwMode="auto">
            <a:xfrm>
              <a:off x="3303" y="2564"/>
              <a:ext cx="789"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4000" b="1"/>
                <a:t>SUN</a:t>
              </a:r>
            </a:p>
          </p:txBody>
        </p:sp>
      </p:grpSp>
    </p:spTree>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defRPr/>
            </a:pPr>
            <a:r>
              <a:rPr lang="en-US" b="1" smtClean="0">
                <a:solidFill>
                  <a:srgbClr val="000099"/>
                </a:solidFill>
                <a:effectLst>
                  <a:outerShdw blurRad="38100" dist="38100" dir="2700000" algn="tl">
                    <a:srgbClr val="000000"/>
                  </a:outerShdw>
                </a:effectLst>
              </a:rPr>
              <a:t>Potential Energy</a:t>
            </a:r>
            <a:endParaRPr lang="en-US" b="1" smtClean="0"/>
          </a:p>
        </p:txBody>
      </p:sp>
      <p:sp>
        <p:nvSpPr>
          <p:cNvPr id="7171" name="Rectangle 3"/>
          <p:cNvSpPr>
            <a:spLocks noGrp="1" noChangeArrowheads="1"/>
          </p:cNvSpPr>
          <p:nvPr>
            <p:ph type="body" idx="1"/>
          </p:nvPr>
        </p:nvSpPr>
        <p:spPr/>
        <p:txBody>
          <a:bodyPr/>
          <a:lstStyle/>
          <a:p>
            <a:pPr>
              <a:defRPr/>
            </a:pPr>
            <a:r>
              <a:rPr lang="en-US" sz="2800" b="1" smtClean="0">
                <a:solidFill>
                  <a:srgbClr val="CC0000"/>
                </a:solidFill>
                <a:effectLst>
                  <a:outerShdw blurRad="38100" dist="38100" dir="2700000" algn="tl">
                    <a:srgbClr val="000000"/>
                  </a:outerShdw>
                </a:effectLst>
              </a:rPr>
              <a:t>Energy</a:t>
            </a:r>
            <a:r>
              <a:rPr lang="en-US" sz="2800" smtClean="0"/>
              <a:t> that </a:t>
            </a:r>
            <a:r>
              <a:rPr lang="en-US" sz="2800" smtClean="0">
                <a:effectLst>
                  <a:outerShdw blurRad="38100" dist="38100" dir="2700000" algn="tl">
                    <a:srgbClr val="FFFFFF"/>
                  </a:outerShdw>
                </a:effectLst>
              </a:rPr>
              <a:t>matter occupies </a:t>
            </a:r>
            <a:r>
              <a:rPr lang="en-US" sz="2800" smtClean="0"/>
              <a:t>because of it’s </a:t>
            </a:r>
            <a:r>
              <a:rPr lang="en-US" sz="2800" smtClean="0">
                <a:effectLst>
                  <a:outerShdw blurRad="38100" dist="38100" dir="2700000" algn="tl">
                    <a:srgbClr val="FFFFFF"/>
                  </a:outerShdw>
                </a:effectLst>
              </a:rPr>
              <a:t>location, arrangement, or position</a:t>
            </a:r>
            <a:r>
              <a:rPr lang="en-US" sz="2800" smtClean="0"/>
              <a:t>.</a:t>
            </a:r>
          </a:p>
          <a:p>
            <a:pPr>
              <a:buFontTx/>
              <a:buNone/>
              <a:defRPr/>
            </a:pPr>
            <a:endParaRPr lang="en-US" sz="1200" smtClean="0"/>
          </a:p>
          <a:p>
            <a:pPr>
              <a:defRPr/>
            </a:pPr>
            <a:r>
              <a:rPr lang="en-US" sz="2800" b="1" smtClean="0">
                <a:solidFill>
                  <a:srgbClr val="CC0000"/>
                </a:solidFill>
                <a:effectLst>
                  <a:outerShdw blurRad="38100" dist="38100" dir="2700000" algn="tl">
                    <a:srgbClr val="000000"/>
                  </a:outerShdw>
                </a:effectLst>
              </a:rPr>
              <a:t>Energy</a:t>
            </a:r>
            <a:r>
              <a:rPr lang="en-US" sz="2800" smtClean="0">
                <a:effectLst>
                  <a:outerShdw blurRad="38100" dist="38100" dir="2700000" algn="tl">
                    <a:srgbClr val="FFFFFF"/>
                  </a:outerShdw>
                </a:effectLst>
              </a:rPr>
              <a:t> of position</a:t>
            </a:r>
            <a:r>
              <a:rPr lang="en-US" sz="2800" smtClean="0"/>
              <a:t>.</a:t>
            </a:r>
          </a:p>
          <a:p>
            <a:pPr>
              <a:buFontTx/>
              <a:buNone/>
              <a:defRPr/>
            </a:pPr>
            <a:endParaRPr lang="en-US" sz="1000" smtClean="0"/>
          </a:p>
          <a:p>
            <a:pPr>
              <a:defRPr/>
            </a:pPr>
            <a:r>
              <a:rPr lang="en-US" sz="2800" b="1" smtClean="0">
                <a:solidFill>
                  <a:srgbClr val="CC0000"/>
                </a:solidFill>
                <a:effectLst>
                  <a:outerShdw blurRad="38100" dist="38100" dir="2700000" algn="tl">
                    <a:srgbClr val="000000"/>
                  </a:outerShdw>
                </a:effectLst>
              </a:rPr>
              <a:t>Examples:</a:t>
            </a:r>
          </a:p>
          <a:p>
            <a:pPr>
              <a:buFontTx/>
              <a:buNone/>
              <a:defRPr/>
            </a:pPr>
            <a:r>
              <a:rPr lang="en-US" sz="2800" b="1" smtClean="0">
                <a:effectLst>
                  <a:outerShdw blurRad="38100" dist="38100" dir="2700000" algn="tl">
                    <a:srgbClr val="FFFFFF"/>
                  </a:outerShdw>
                </a:effectLst>
              </a:rPr>
              <a:t>	</a:t>
            </a:r>
            <a:r>
              <a:rPr lang="en-US" sz="2800" b="1" smtClean="0">
                <a:solidFill>
                  <a:srgbClr val="000099"/>
                </a:solidFill>
                <a:effectLst>
                  <a:outerShdw blurRad="38100" dist="38100" dir="2700000" algn="tl">
                    <a:srgbClr val="000000"/>
                  </a:outerShdw>
                </a:effectLst>
              </a:rPr>
              <a:t>1.	Water behind a dam</a:t>
            </a:r>
          </a:p>
          <a:p>
            <a:pPr>
              <a:buFontTx/>
              <a:buNone/>
              <a:defRPr/>
            </a:pPr>
            <a:r>
              <a:rPr lang="en-US" sz="2800" b="1" smtClean="0">
                <a:solidFill>
                  <a:srgbClr val="000099"/>
                </a:solidFill>
                <a:effectLst>
                  <a:outerShdw blurRad="38100" dist="38100" dir="2700000" algn="tl">
                    <a:srgbClr val="000000"/>
                  </a:outerShdw>
                </a:effectLst>
              </a:rPr>
              <a:t>	2.	Chemical energy (gas)</a:t>
            </a:r>
            <a:endParaRPr lang="en-US" sz="2800" b="1" smtClean="0">
              <a:effectLst>
                <a:outerShdw blurRad="38100" dist="38100" dir="2700000" algn="tl">
                  <a:srgbClr val="FFFFFF"/>
                </a:outerShdw>
              </a:effectLst>
            </a:endParaRPr>
          </a:p>
        </p:txBody>
      </p:sp>
      <p:grpSp>
        <p:nvGrpSpPr>
          <p:cNvPr id="6148" name="Group 8"/>
          <p:cNvGrpSpPr>
            <a:grpSpLocks/>
          </p:cNvGrpSpPr>
          <p:nvPr/>
        </p:nvGrpSpPr>
        <p:grpSpPr bwMode="auto">
          <a:xfrm>
            <a:off x="6559550" y="3086100"/>
            <a:ext cx="1557338" cy="2927350"/>
            <a:chOff x="4132" y="1944"/>
            <a:chExt cx="981" cy="1844"/>
          </a:xfrm>
        </p:grpSpPr>
        <p:sp>
          <p:nvSpPr>
            <p:cNvPr id="6149" name="Rectangle 5"/>
            <p:cNvSpPr>
              <a:spLocks noChangeArrowheads="1"/>
            </p:cNvSpPr>
            <p:nvPr/>
          </p:nvSpPr>
          <p:spPr bwMode="auto">
            <a:xfrm>
              <a:off x="4132" y="2452"/>
              <a:ext cx="952" cy="1336"/>
            </a:xfrm>
            <a:prstGeom prst="rect">
              <a:avLst/>
            </a:prstGeom>
            <a:solidFill>
              <a:schemeClr val="hlink"/>
            </a:solidFill>
            <a:ln w="12700">
              <a:solidFill>
                <a:schemeClr val="tx1"/>
              </a:solidFill>
              <a:miter lim="800000"/>
              <a:headEnd/>
              <a:tailEnd/>
            </a:ln>
          </p:spPr>
          <p:txBody>
            <a:bodyPr wrap="none" anchor="ct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endParaRPr lang="bg-BG" altLang="bg-BG" sz="2400"/>
            </a:p>
          </p:txBody>
        </p:sp>
        <p:sp>
          <p:nvSpPr>
            <p:cNvPr id="6150" name="Rectangle 6"/>
            <p:cNvSpPr>
              <a:spLocks noChangeArrowheads="1"/>
            </p:cNvSpPr>
            <p:nvPr/>
          </p:nvSpPr>
          <p:spPr bwMode="auto">
            <a:xfrm>
              <a:off x="4359" y="2967"/>
              <a:ext cx="530"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SzPct val="100000"/>
                <a:buChar char="•"/>
                <a:defRPr sz="3200">
                  <a:solidFill>
                    <a:schemeClr val="tx1"/>
                  </a:solidFill>
                  <a:latin typeface="Arial" charset="0"/>
                </a:defRPr>
              </a:lvl1pPr>
              <a:lvl2pPr marL="742950" indent="-285750">
                <a:spcBef>
                  <a:spcPct val="20000"/>
                </a:spcBef>
                <a:buSzPct val="100000"/>
                <a:buChar char="–"/>
                <a:defRPr sz="2800">
                  <a:solidFill>
                    <a:schemeClr val="tx1"/>
                  </a:solidFill>
                  <a:latin typeface="Times New Roman" pitchFamily="18" charset="0"/>
                </a:defRPr>
              </a:lvl2pPr>
              <a:lvl3pPr marL="1143000" indent="-228600">
                <a:spcBef>
                  <a:spcPct val="20000"/>
                </a:spcBef>
                <a:buSzPct val="100000"/>
                <a:buChar char="•"/>
                <a:defRPr sz="2400">
                  <a:solidFill>
                    <a:schemeClr val="tx1"/>
                  </a:solidFill>
                  <a:latin typeface="Times New Roman" pitchFamily="18" charset="0"/>
                </a:defRPr>
              </a:lvl3pPr>
              <a:lvl4pPr marL="1600200" indent="-228600">
                <a:spcBef>
                  <a:spcPct val="20000"/>
                </a:spcBef>
                <a:buSzPct val="100000"/>
                <a:buChar char="–"/>
                <a:defRPr sz="2000">
                  <a:solidFill>
                    <a:schemeClr val="tx1"/>
                  </a:solidFill>
                  <a:latin typeface="Times New Roman" pitchFamily="18" charset="0"/>
                </a:defRPr>
              </a:lvl4pPr>
              <a:lvl5pPr marL="2057400" indent="-228600">
                <a:spcBef>
                  <a:spcPct val="20000"/>
                </a:spcBef>
                <a:buSzPct val="100000"/>
                <a:buChar char="•"/>
                <a:defRPr sz="2000">
                  <a:solidFill>
                    <a:schemeClr val="tx1"/>
                  </a:solidFill>
                  <a:latin typeface="Times New Roman"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defRPr>
              </a:lvl9pPr>
            </a:lstStyle>
            <a:p>
              <a:pPr>
                <a:spcBef>
                  <a:spcPct val="0"/>
                </a:spcBef>
                <a:buSzTx/>
                <a:buFontTx/>
                <a:buNone/>
              </a:pPr>
              <a:r>
                <a:rPr lang="en-US" altLang="bg-BG" sz="2400" b="1"/>
                <a:t>GAS</a:t>
              </a:r>
            </a:p>
          </p:txBody>
        </p:sp>
        <p:sp>
          <p:nvSpPr>
            <p:cNvPr id="6151" name="Freeform 7"/>
            <p:cNvSpPr>
              <a:spLocks/>
            </p:cNvSpPr>
            <p:nvPr/>
          </p:nvSpPr>
          <p:spPr bwMode="auto">
            <a:xfrm>
              <a:off x="4596" y="1944"/>
              <a:ext cx="517" cy="517"/>
            </a:xfrm>
            <a:custGeom>
              <a:avLst/>
              <a:gdLst>
                <a:gd name="T0" fmla="*/ 12 w 517"/>
                <a:gd name="T1" fmla="*/ 504 h 517"/>
                <a:gd name="T2" fmla="*/ 0 w 517"/>
                <a:gd name="T3" fmla="*/ 468 h 517"/>
                <a:gd name="T4" fmla="*/ 0 w 517"/>
                <a:gd name="T5" fmla="*/ 432 h 517"/>
                <a:gd name="T6" fmla="*/ 0 w 517"/>
                <a:gd name="T7" fmla="*/ 396 h 517"/>
                <a:gd name="T8" fmla="*/ 0 w 517"/>
                <a:gd name="T9" fmla="*/ 360 h 517"/>
                <a:gd name="T10" fmla="*/ 0 w 517"/>
                <a:gd name="T11" fmla="*/ 324 h 517"/>
                <a:gd name="T12" fmla="*/ 12 w 517"/>
                <a:gd name="T13" fmla="*/ 288 h 517"/>
                <a:gd name="T14" fmla="*/ 12 w 517"/>
                <a:gd name="T15" fmla="*/ 252 h 517"/>
                <a:gd name="T16" fmla="*/ 24 w 517"/>
                <a:gd name="T17" fmla="*/ 216 h 517"/>
                <a:gd name="T18" fmla="*/ 48 w 517"/>
                <a:gd name="T19" fmla="*/ 168 h 517"/>
                <a:gd name="T20" fmla="*/ 72 w 517"/>
                <a:gd name="T21" fmla="*/ 132 h 517"/>
                <a:gd name="T22" fmla="*/ 84 w 517"/>
                <a:gd name="T23" fmla="*/ 96 h 517"/>
                <a:gd name="T24" fmla="*/ 120 w 517"/>
                <a:gd name="T25" fmla="*/ 72 h 517"/>
                <a:gd name="T26" fmla="*/ 156 w 517"/>
                <a:gd name="T27" fmla="*/ 48 h 517"/>
                <a:gd name="T28" fmla="*/ 192 w 517"/>
                <a:gd name="T29" fmla="*/ 36 h 517"/>
                <a:gd name="T30" fmla="*/ 228 w 517"/>
                <a:gd name="T31" fmla="*/ 24 h 517"/>
                <a:gd name="T32" fmla="*/ 264 w 517"/>
                <a:gd name="T33" fmla="*/ 12 h 517"/>
                <a:gd name="T34" fmla="*/ 300 w 517"/>
                <a:gd name="T35" fmla="*/ 12 h 517"/>
                <a:gd name="T36" fmla="*/ 336 w 517"/>
                <a:gd name="T37" fmla="*/ 0 h 517"/>
                <a:gd name="T38" fmla="*/ 372 w 517"/>
                <a:gd name="T39" fmla="*/ 0 h 517"/>
                <a:gd name="T40" fmla="*/ 408 w 517"/>
                <a:gd name="T41" fmla="*/ 0 h 517"/>
                <a:gd name="T42" fmla="*/ 444 w 517"/>
                <a:gd name="T43" fmla="*/ 0 h 517"/>
                <a:gd name="T44" fmla="*/ 480 w 517"/>
                <a:gd name="T45" fmla="*/ 0 h 517"/>
                <a:gd name="T46" fmla="*/ 516 w 517"/>
                <a:gd name="T47" fmla="*/ 0 h 517"/>
                <a:gd name="T48" fmla="*/ 516 w 517"/>
                <a:gd name="T49" fmla="*/ 36 h 517"/>
                <a:gd name="T50" fmla="*/ 516 w 517"/>
                <a:gd name="T51" fmla="*/ 72 h 517"/>
                <a:gd name="T52" fmla="*/ 516 w 517"/>
                <a:gd name="T53" fmla="*/ 108 h 517"/>
                <a:gd name="T54" fmla="*/ 480 w 517"/>
                <a:gd name="T55" fmla="*/ 120 h 517"/>
                <a:gd name="T56" fmla="*/ 444 w 517"/>
                <a:gd name="T57" fmla="*/ 120 h 517"/>
                <a:gd name="T58" fmla="*/ 408 w 517"/>
                <a:gd name="T59" fmla="*/ 120 h 517"/>
                <a:gd name="T60" fmla="*/ 372 w 517"/>
                <a:gd name="T61" fmla="*/ 120 h 517"/>
                <a:gd name="T62" fmla="*/ 336 w 517"/>
                <a:gd name="T63" fmla="*/ 120 h 517"/>
                <a:gd name="T64" fmla="*/ 300 w 517"/>
                <a:gd name="T65" fmla="*/ 120 h 517"/>
                <a:gd name="T66" fmla="*/ 264 w 517"/>
                <a:gd name="T67" fmla="*/ 132 h 517"/>
                <a:gd name="T68" fmla="*/ 228 w 517"/>
                <a:gd name="T69" fmla="*/ 144 h 517"/>
                <a:gd name="T70" fmla="*/ 192 w 517"/>
                <a:gd name="T71" fmla="*/ 168 h 517"/>
                <a:gd name="T72" fmla="*/ 156 w 517"/>
                <a:gd name="T73" fmla="*/ 192 h 517"/>
                <a:gd name="T74" fmla="*/ 144 w 517"/>
                <a:gd name="T75" fmla="*/ 228 h 517"/>
                <a:gd name="T76" fmla="*/ 120 w 517"/>
                <a:gd name="T77" fmla="*/ 264 h 517"/>
                <a:gd name="T78" fmla="*/ 108 w 517"/>
                <a:gd name="T79" fmla="*/ 300 h 517"/>
                <a:gd name="T80" fmla="*/ 96 w 517"/>
                <a:gd name="T81" fmla="*/ 336 h 517"/>
                <a:gd name="T82" fmla="*/ 96 w 517"/>
                <a:gd name="T83" fmla="*/ 372 h 517"/>
                <a:gd name="T84" fmla="*/ 96 w 517"/>
                <a:gd name="T85" fmla="*/ 408 h 517"/>
                <a:gd name="T86" fmla="*/ 96 w 517"/>
                <a:gd name="T87" fmla="*/ 444 h 517"/>
                <a:gd name="T88" fmla="*/ 96 w 517"/>
                <a:gd name="T89" fmla="*/ 480 h 517"/>
                <a:gd name="T90" fmla="*/ 96 w 517"/>
                <a:gd name="T91" fmla="*/ 516 h 51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517"/>
                <a:gd name="T139" fmla="*/ 0 h 517"/>
                <a:gd name="T140" fmla="*/ 517 w 517"/>
                <a:gd name="T141" fmla="*/ 517 h 51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517" h="517">
                  <a:moveTo>
                    <a:pt x="12" y="504"/>
                  </a:moveTo>
                  <a:lnTo>
                    <a:pt x="0" y="468"/>
                  </a:lnTo>
                  <a:lnTo>
                    <a:pt x="0" y="432"/>
                  </a:lnTo>
                  <a:lnTo>
                    <a:pt x="0" y="396"/>
                  </a:lnTo>
                  <a:lnTo>
                    <a:pt x="0" y="360"/>
                  </a:lnTo>
                  <a:lnTo>
                    <a:pt x="0" y="324"/>
                  </a:lnTo>
                  <a:lnTo>
                    <a:pt x="12" y="288"/>
                  </a:lnTo>
                  <a:lnTo>
                    <a:pt x="12" y="252"/>
                  </a:lnTo>
                  <a:lnTo>
                    <a:pt x="24" y="216"/>
                  </a:lnTo>
                  <a:lnTo>
                    <a:pt x="48" y="168"/>
                  </a:lnTo>
                  <a:lnTo>
                    <a:pt x="72" y="132"/>
                  </a:lnTo>
                  <a:lnTo>
                    <a:pt x="84" y="96"/>
                  </a:lnTo>
                  <a:lnTo>
                    <a:pt x="120" y="72"/>
                  </a:lnTo>
                  <a:lnTo>
                    <a:pt x="156" y="48"/>
                  </a:lnTo>
                  <a:lnTo>
                    <a:pt x="192" y="36"/>
                  </a:lnTo>
                  <a:lnTo>
                    <a:pt x="228" y="24"/>
                  </a:lnTo>
                  <a:lnTo>
                    <a:pt x="264" y="12"/>
                  </a:lnTo>
                  <a:lnTo>
                    <a:pt x="300" y="12"/>
                  </a:lnTo>
                  <a:lnTo>
                    <a:pt x="336" y="0"/>
                  </a:lnTo>
                  <a:lnTo>
                    <a:pt x="372" y="0"/>
                  </a:lnTo>
                  <a:lnTo>
                    <a:pt x="408" y="0"/>
                  </a:lnTo>
                  <a:lnTo>
                    <a:pt x="444" y="0"/>
                  </a:lnTo>
                  <a:lnTo>
                    <a:pt x="480" y="0"/>
                  </a:lnTo>
                  <a:lnTo>
                    <a:pt x="516" y="0"/>
                  </a:lnTo>
                  <a:lnTo>
                    <a:pt x="516" y="36"/>
                  </a:lnTo>
                  <a:lnTo>
                    <a:pt x="516" y="72"/>
                  </a:lnTo>
                  <a:lnTo>
                    <a:pt x="516" y="108"/>
                  </a:lnTo>
                  <a:lnTo>
                    <a:pt x="480" y="120"/>
                  </a:lnTo>
                  <a:lnTo>
                    <a:pt x="444" y="120"/>
                  </a:lnTo>
                  <a:lnTo>
                    <a:pt x="408" y="120"/>
                  </a:lnTo>
                  <a:lnTo>
                    <a:pt x="372" y="120"/>
                  </a:lnTo>
                  <a:lnTo>
                    <a:pt x="336" y="120"/>
                  </a:lnTo>
                  <a:lnTo>
                    <a:pt x="300" y="120"/>
                  </a:lnTo>
                  <a:lnTo>
                    <a:pt x="264" y="132"/>
                  </a:lnTo>
                  <a:lnTo>
                    <a:pt x="228" y="144"/>
                  </a:lnTo>
                  <a:lnTo>
                    <a:pt x="192" y="168"/>
                  </a:lnTo>
                  <a:lnTo>
                    <a:pt x="156" y="192"/>
                  </a:lnTo>
                  <a:lnTo>
                    <a:pt x="144" y="228"/>
                  </a:lnTo>
                  <a:lnTo>
                    <a:pt x="120" y="264"/>
                  </a:lnTo>
                  <a:lnTo>
                    <a:pt x="108" y="300"/>
                  </a:lnTo>
                  <a:lnTo>
                    <a:pt x="96" y="336"/>
                  </a:lnTo>
                  <a:lnTo>
                    <a:pt x="96" y="372"/>
                  </a:lnTo>
                  <a:lnTo>
                    <a:pt x="96" y="408"/>
                  </a:lnTo>
                  <a:lnTo>
                    <a:pt x="96" y="444"/>
                  </a:lnTo>
                  <a:lnTo>
                    <a:pt x="96" y="480"/>
                  </a:lnTo>
                  <a:lnTo>
                    <a:pt x="96" y="516"/>
                  </a:lnTo>
                </a:path>
              </a:pathLst>
            </a:custGeom>
            <a:solidFill>
              <a:srgbClr val="AD6900"/>
            </a:solidFill>
            <a:ln w="25400" cap="rnd">
              <a:solidFill>
                <a:schemeClr val="tx1"/>
              </a:solidFill>
              <a:round/>
              <a:headEnd/>
              <a:tailEnd/>
            </a:ln>
          </p:spPr>
          <p:txBody>
            <a:bodyPr/>
            <a:lstStyle/>
            <a:p>
              <a:endParaRPr lang="bg-BG"/>
            </a:p>
          </p:txBody>
        </p:sp>
      </p:grpSp>
    </p:spTree>
  </p:cSld>
  <p:clrMapOvr>
    <a:masterClrMapping/>
  </p:clrMapOvr>
  <p:transition spd="slow">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684213" y="908050"/>
            <a:ext cx="7772400" cy="4968875"/>
          </a:xfrm>
        </p:spPr>
        <p:txBody>
          <a:bodyPr/>
          <a:lstStyle/>
          <a:p>
            <a:pPr>
              <a:lnSpc>
                <a:spcPct val="140000"/>
              </a:lnSpc>
              <a:buFontTx/>
              <a:buNone/>
            </a:pPr>
            <a:r>
              <a:rPr lang="en-US" altLang="bg-BG" sz="2800" smtClean="0"/>
              <a:t>Energy is used to: </a:t>
            </a:r>
          </a:p>
          <a:p>
            <a:pPr>
              <a:lnSpc>
                <a:spcPct val="140000"/>
              </a:lnSpc>
              <a:buFontTx/>
              <a:buNone/>
            </a:pPr>
            <a:r>
              <a:rPr lang="en-US" altLang="bg-BG" sz="2800" smtClean="0"/>
              <a:t>1.Synthesize organic molecules;</a:t>
            </a:r>
          </a:p>
          <a:p>
            <a:pPr>
              <a:lnSpc>
                <a:spcPct val="140000"/>
              </a:lnSpc>
              <a:buFontTx/>
              <a:buNone/>
            </a:pPr>
            <a:r>
              <a:rPr lang="en-US" altLang="bg-BG" sz="2800" smtClean="0"/>
              <a:t>2. Drive active transport across membranes; </a:t>
            </a:r>
          </a:p>
          <a:p>
            <a:pPr>
              <a:lnSpc>
                <a:spcPct val="140000"/>
              </a:lnSpc>
              <a:buFontTx/>
              <a:buNone/>
            </a:pPr>
            <a:r>
              <a:rPr lang="en-US" altLang="bg-BG" sz="2800" smtClean="0"/>
              <a:t>3. Drive endocytosis; </a:t>
            </a:r>
          </a:p>
          <a:p>
            <a:pPr>
              <a:lnSpc>
                <a:spcPct val="140000"/>
              </a:lnSpc>
              <a:buFontTx/>
              <a:buNone/>
            </a:pPr>
            <a:r>
              <a:rPr lang="en-US" altLang="bg-BG" sz="2800" smtClean="0"/>
              <a:t>4. Drive muscle contractions and other bodily functions (cell division, growth etc.).</a:t>
            </a:r>
            <a:r>
              <a:rPr lang="bg-BG" altLang="bg-BG" sz="2800" smtClean="0"/>
              <a:t> </a:t>
            </a:r>
          </a:p>
        </p:txBody>
      </p:sp>
    </p:spTree>
  </p:cSld>
  <p:clrMapOvr>
    <a:masterClrMapping/>
  </p:clrMapOvr>
  <p:transition spd="slow">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defRPr/>
            </a:pPr>
            <a:r>
              <a:rPr lang="en-US" b="1" smtClean="0">
                <a:solidFill>
                  <a:srgbClr val="000099"/>
                </a:solidFill>
                <a:effectLst>
                  <a:outerShdw blurRad="38100" dist="38100" dir="2700000" algn="tl">
                    <a:srgbClr val="000000"/>
                  </a:outerShdw>
                </a:effectLst>
              </a:rPr>
              <a:t>Cellular Metabolism</a:t>
            </a:r>
            <a:endParaRPr lang="en-US" b="1" smtClean="0"/>
          </a:p>
        </p:txBody>
      </p:sp>
      <p:sp>
        <p:nvSpPr>
          <p:cNvPr id="63491" name="Rectangle 3"/>
          <p:cNvSpPr>
            <a:spLocks noGrp="1" noChangeArrowheads="1"/>
          </p:cNvSpPr>
          <p:nvPr>
            <p:ph type="body" idx="1"/>
          </p:nvPr>
        </p:nvSpPr>
        <p:spPr/>
        <p:txBody>
          <a:bodyPr/>
          <a:lstStyle/>
          <a:p>
            <a:pPr>
              <a:defRPr/>
            </a:pPr>
            <a:r>
              <a:rPr lang="en-US" sz="2800" b="1" dirty="0">
                <a:solidFill>
                  <a:srgbClr val="000099"/>
                </a:solidFill>
                <a:effectLst>
                  <a:outerShdw blurRad="38100" dist="38100" dir="2700000" algn="tl">
                    <a:srgbClr val="000000"/>
                  </a:outerShdw>
                </a:effectLst>
              </a:rPr>
              <a:t>The total sum of the chemical activities of all cells.</a:t>
            </a:r>
          </a:p>
          <a:p>
            <a:pPr>
              <a:buFontTx/>
              <a:buNone/>
              <a:defRPr/>
            </a:pPr>
            <a:endParaRPr lang="en-US" sz="1600" dirty="0" smtClean="0"/>
          </a:p>
          <a:p>
            <a:pPr>
              <a:defRPr/>
            </a:pPr>
            <a:r>
              <a:rPr lang="en-US" sz="2800" b="1" dirty="0" smtClean="0">
                <a:solidFill>
                  <a:srgbClr val="660066"/>
                </a:solidFill>
                <a:effectLst>
                  <a:outerShdw blurRad="38100" dist="38100" dir="2700000" algn="tl">
                    <a:srgbClr val="000000"/>
                  </a:outerShdw>
                </a:effectLst>
              </a:rPr>
              <a:t>Endergonic</a:t>
            </a:r>
            <a:r>
              <a:rPr lang="en-US" sz="2800" dirty="0" smtClean="0"/>
              <a:t> and </a:t>
            </a:r>
            <a:r>
              <a:rPr lang="en-US" sz="2800" b="1" dirty="0" smtClean="0">
                <a:solidFill>
                  <a:srgbClr val="660066"/>
                </a:solidFill>
                <a:effectLst>
                  <a:outerShdw blurRad="38100" dist="38100" dir="2700000" algn="tl">
                    <a:srgbClr val="000000"/>
                  </a:outerShdw>
                </a:effectLst>
              </a:rPr>
              <a:t>Exergonic</a:t>
            </a:r>
            <a:r>
              <a:rPr lang="en-US" sz="2800" dirty="0" smtClean="0"/>
              <a:t> reactions</a:t>
            </a:r>
          </a:p>
          <a:p>
            <a:pPr>
              <a:buFontTx/>
              <a:buNone/>
              <a:defRPr/>
            </a:pPr>
            <a:endParaRPr lang="en-US" sz="1600" dirty="0" smtClean="0"/>
          </a:p>
          <a:p>
            <a:pPr>
              <a:defRPr/>
            </a:pPr>
            <a:r>
              <a:rPr lang="en-US" sz="2800" b="1" dirty="0" smtClean="0">
                <a:solidFill>
                  <a:srgbClr val="CC0000"/>
                </a:solidFill>
                <a:effectLst>
                  <a:outerShdw blurRad="38100" dist="38100" dir="2700000" algn="tl">
                    <a:srgbClr val="000000"/>
                  </a:outerShdw>
                </a:effectLst>
              </a:rPr>
              <a:t>2 Examples:</a:t>
            </a:r>
          </a:p>
          <a:p>
            <a:pPr>
              <a:buFontTx/>
              <a:buNone/>
              <a:defRPr/>
            </a:pPr>
            <a:r>
              <a:rPr lang="en-US" sz="2800" b="1" dirty="0" smtClean="0">
                <a:solidFill>
                  <a:srgbClr val="336600"/>
                </a:solidFill>
                <a:effectLst>
                  <a:outerShdw blurRad="38100" dist="38100" dir="2700000" algn="tl">
                    <a:srgbClr val="000000"/>
                  </a:outerShdw>
                </a:effectLst>
              </a:rPr>
              <a:t>	1.	Anabolic Pathways</a:t>
            </a:r>
          </a:p>
          <a:p>
            <a:pPr>
              <a:buFontTx/>
              <a:buNone/>
              <a:defRPr/>
            </a:pPr>
            <a:r>
              <a:rPr lang="en-US" sz="2800" b="1" dirty="0" smtClean="0">
                <a:solidFill>
                  <a:srgbClr val="336600"/>
                </a:solidFill>
                <a:effectLst>
                  <a:outerShdw blurRad="38100" dist="38100" dir="2700000" algn="tl">
                    <a:srgbClr val="000000"/>
                  </a:outerShdw>
                </a:effectLst>
              </a:rPr>
              <a:t>	2.	Catabolic Pathways</a:t>
            </a:r>
          </a:p>
        </p:txBody>
      </p:sp>
    </p:spTree>
  </p:cSld>
  <p:clrMapOvr>
    <a:masterClrMapping/>
  </p:clrMapOvr>
  <p:transition spd="slow">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684213" y="1052513"/>
            <a:ext cx="7772400" cy="5330825"/>
          </a:xfrm>
        </p:spPr>
        <p:txBody>
          <a:bodyPr/>
          <a:lstStyle/>
          <a:p>
            <a:pPr marL="0" indent="0">
              <a:lnSpc>
                <a:spcPct val="90000"/>
              </a:lnSpc>
              <a:buFontTx/>
              <a:buNone/>
              <a:defRPr/>
            </a:pPr>
            <a:r>
              <a:rPr lang="bg-BG" altLang="bg-BG" sz="2800" dirty="0" smtClean="0">
                <a:hlinkClick r:id="rId2"/>
              </a:rPr>
              <a:t>Metabolism</a:t>
            </a:r>
            <a:r>
              <a:rPr lang="bg-BG" altLang="bg-BG" sz="2800" dirty="0" smtClean="0"/>
              <a:t> </a:t>
            </a:r>
            <a:r>
              <a:rPr lang="en-US" altLang="bg-BG" sz="2800" dirty="0" smtClean="0"/>
              <a:t>means:</a:t>
            </a:r>
            <a:endParaRPr lang="bg-BG" altLang="bg-BG" sz="2800" dirty="0" smtClean="0"/>
          </a:p>
          <a:p>
            <a:pPr>
              <a:lnSpc>
                <a:spcPct val="90000"/>
              </a:lnSpc>
              <a:spcBef>
                <a:spcPts val="1800"/>
              </a:spcBef>
              <a:defRPr/>
            </a:pPr>
            <a:r>
              <a:rPr lang="en-US" altLang="bg-BG" sz="2800" dirty="0" smtClean="0"/>
              <a:t>to </a:t>
            </a:r>
            <a:r>
              <a:rPr lang="bg-BG" altLang="bg-BG" sz="2800" dirty="0" smtClean="0"/>
              <a:t>obtain chemical energy from environment by degradation of energy rich nutrients (animals) or by capturing solar energy (plants) </a:t>
            </a:r>
          </a:p>
          <a:p>
            <a:pPr>
              <a:lnSpc>
                <a:spcPct val="90000"/>
              </a:lnSpc>
              <a:spcBef>
                <a:spcPts val="1800"/>
              </a:spcBef>
              <a:defRPr/>
            </a:pPr>
            <a:r>
              <a:rPr lang="en-US" altLang="bg-BG" sz="2800" dirty="0" smtClean="0"/>
              <a:t>to </a:t>
            </a:r>
            <a:r>
              <a:rPr lang="bg-BG" altLang="bg-BG" sz="2800" dirty="0" smtClean="0"/>
              <a:t>convert nutrient molecules into building blocks </a:t>
            </a:r>
          </a:p>
          <a:p>
            <a:pPr>
              <a:lnSpc>
                <a:spcPct val="90000"/>
              </a:lnSpc>
              <a:spcBef>
                <a:spcPts val="1800"/>
              </a:spcBef>
              <a:defRPr/>
            </a:pPr>
            <a:r>
              <a:rPr lang="en-US" altLang="bg-BG" sz="2800" dirty="0" smtClean="0"/>
              <a:t>to </a:t>
            </a:r>
            <a:r>
              <a:rPr lang="bg-BG" altLang="bg-BG" sz="2800" dirty="0" smtClean="0"/>
              <a:t>assemble building blocks into macromolecules (protein, nucleic acids, lipids, polysaccharides) </a:t>
            </a:r>
          </a:p>
          <a:p>
            <a:pPr>
              <a:lnSpc>
                <a:spcPct val="90000"/>
              </a:lnSpc>
              <a:spcBef>
                <a:spcPts val="1800"/>
              </a:spcBef>
              <a:defRPr/>
            </a:pPr>
            <a:r>
              <a:rPr lang="en-US" altLang="bg-BG" sz="2800" dirty="0" smtClean="0"/>
              <a:t>to </a:t>
            </a:r>
            <a:r>
              <a:rPr lang="bg-BG" altLang="bg-BG" sz="2800" dirty="0" smtClean="0"/>
              <a:t>assemble macromolecules into cells</a:t>
            </a:r>
            <a:r>
              <a:rPr lang="en-US" altLang="bg-BG" sz="2800" dirty="0" smtClean="0"/>
              <a:t> </a:t>
            </a:r>
            <a:endParaRPr lang="bg-BG" altLang="bg-BG" sz="2800" dirty="0" smtClean="0"/>
          </a:p>
          <a:p>
            <a:pPr>
              <a:lnSpc>
                <a:spcPct val="90000"/>
              </a:lnSpc>
              <a:defRPr/>
            </a:pPr>
            <a:endParaRPr lang="bg-BG" altLang="bg-BG" dirty="0" smtClean="0"/>
          </a:p>
        </p:txBody>
      </p:sp>
    </p:spTree>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611188" y="765175"/>
            <a:ext cx="7772400" cy="5688013"/>
          </a:xfrm>
        </p:spPr>
        <p:txBody>
          <a:bodyPr/>
          <a:lstStyle/>
          <a:p>
            <a:pPr>
              <a:lnSpc>
                <a:spcPct val="90000"/>
              </a:lnSpc>
              <a:buFontTx/>
              <a:buNone/>
            </a:pPr>
            <a:r>
              <a:rPr lang="bg-BG" altLang="bg-BG" sz="2800" b="1" smtClean="0">
                <a:solidFill>
                  <a:srgbClr val="FF0000"/>
                </a:solidFill>
              </a:rPr>
              <a:t>Stages to catabolism/anabolism </a:t>
            </a:r>
            <a:endParaRPr lang="en-US" altLang="bg-BG" sz="2800" b="1" smtClean="0">
              <a:solidFill>
                <a:srgbClr val="FF0000"/>
              </a:solidFill>
            </a:endParaRPr>
          </a:p>
          <a:p>
            <a:pPr>
              <a:lnSpc>
                <a:spcPct val="90000"/>
              </a:lnSpc>
              <a:buFontTx/>
              <a:buNone/>
            </a:pPr>
            <a:endParaRPr lang="bg-BG" altLang="bg-BG" sz="2800" smtClean="0"/>
          </a:p>
          <a:p>
            <a:pPr>
              <a:lnSpc>
                <a:spcPct val="90000"/>
              </a:lnSpc>
            </a:pPr>
            <a:r>
              <a:rPr lang="bg-BG" altLang="bg-BG" sz="2800" smtClean="0"/>
              <a:t>nutrient molecules </a:t>
            </a:r>
            <a:r>
              <a:rPr lang="en-US" altLang="bg-BG" sz="2800" smtClean="0"/>
              <a:t>are </a:t>
            </a:r>
            <a:r>
              <a:rPr lang="bg-BG" altLang="bg-BG" sz="2800" smtClean="0"/>
              <a:t>hydrolyzed to building blocks</a:t>
            </a:r>
            <a:r>
              <a:rPr lang="en-US" altLang="bg-BG" sz="2800" smtClean="0"/>
              <a:t>;</a:t>
            </a:r>
            <a:r>
              <a:rPr lang="bg-BG" altLang="bg-BG" sz="2800" smtClean="0"/>
              <a:t> </a:t>
            </a:r>
          </a:p>
          <a:p>
            <a:pPr>
              <a:lnSpc>
                <a:spcPct val="90000"/>
              </a:lnSpc>
            </a:pPr>
            <a:r>
              <a:rPr lang="bg-BG" altLang="bg-BG" sz="2800" smtClean="0"/>
              <a:t>building blocks </a:t>
            </a:r>
            <a:r>
              <a:rPr lang="en-US" altLang="bg-BG" sz="2800" smtClean="0"/>
              <a:t>are </a:t>
            </a:r>
            <a:r>
              <a:rPr lang="bg-BG" altLang="bg-BG" sz="2800" smtClean="0"/>
              <a:t>converted to easily oxidized forms---acetyl-CoA being the most important end product of glycolysis</a:t>
            </a:r>
            <a:r>
              <a:rPr lang="en-US" altLang="bg-BG" sz="2800" smtClean="0"/>
              <a:t>;</a:t>
            </a:r>
            <a:r>
              <a:rPr lang="bg-BG" altLang="bg-BG" sz="2800" smtClean="0"/>
              <a:t> </a:t>
            </a:r>
            <a:endParaRPr lang="en-US" altLang="bg-BG" sz="2800" smtClean="0"/>
          </a:p>
          <a:p>
            <a:pPr>
              <a:lnSpc>
                <a:spcPct val="90000"/>
              </a:lnSpc>
            </a:pPr>
            <a:r>
              <a:rPr lang="en-US" altLang="bg-BG" sz="2800" smtClean="0"/>
              <a:t>e</a:t>
            </a:r>
            <a:r>
              <a:rPr lang="bg-BG" altLang="bg-BG" sz="2800" smtClean="0"/>
              <a:t>nergy is captured by linking ATP synthesis to electron transport pathway</a:t>
            </a:r>
            <a:r>
              <a:rPr lang="en-US" altLang="bg-BG" sz="2800" smtClean="0"/>
              <a:t>;</a:t>
            </a:r>
            <a:r>
              <a:rPr lang="bg-BG" altLang="bg-BG" sz="2800" smtClean="0"/>
              <a:t> </a:t>
            </a:r>
          </a:p>
          <a:p>
            <a:pPr>
              <a:lnSpc>
                <a:spcPct val="90000"/>
              </a:lnSpc>
            </a:pPr>
            <a:r>
              <a:rPr lang="bg-BG" altLang="bg-BG" sz="2800" smtClean="0"/>
              <a:t>new molecules </a:t>
            </a:r>
            <a:r>
              <a:rPr lang="en-US" altLang="bg-BG" sz="2800" smtClean="0"/>
              <a:t>are </a:t>
            </a:r>
            <a:r>
              <a:rPr lang="bg-BG" altLang="bg-BG" sz="2800" smtClean="0"/>
              <a:t>resynthesized using energy derived from ATP</a:t>
            </a:r>
            <a:r>
              <a:rPr lang="en-US" altLang="bg-BG" sz="2800" smtClean="0"/>
              <a:t>;</a:t>
            </a:r>
            <a:r>
              <a:rPr lang="bg-BG" altLang="bg-BG" sz="2800" smtClean="0"/>
              <a:t> </a:t>
            </a:r>
          </a:p>
          <a:p>
            <a:pPr>
              <a:lnSpc>
                <a:spcPct val="90000"/>
              </a:lnSpc>
            </a:pPr>
            <a:r>
              <a:rPr lang="bg-BG" altLang="bg-BG" sz="2800" smtClean="0"/>
              <a:t>cells are constantly breaking down and resynthesizing molecules</a:t>
            </a:r>
            <a:r>
              <a:rPr lang="en-US" altLang="bg-BG" sz="2800" smtClean="0"/>
              <a:t>.</a:t>
            </a:r>
            <a:endParaRPr lang="bg-BG" altLang="bg-BG" sz="2800" smtClean="0"/>
          </a:p>
        </p:txBody>
      </p:sp>
    </p:spTree>
  </p:cSld>
  <p:clrMapOvr>
    <a:masterClrMapping/>
  </p:clrMapOvr>
  <p:transition spd="slow">
    <p:split orient="vert"/>
  </p:transition>
  <p:timing>
    <p:tnLst>
      <p:par>
        <p:cTn id="1" dur="indefinite" restart="never" nodeType="tmRoot"/>
      </p:par>
    </p:tnLst>
  </p:timing>
</p:sld>
</file>

<file path=ppt/theme/theme1.xml><?xml version="1.0" encoding="utf-8"?>
<a:theme xmlns:a="http://schemas.openxmlformats.org/drawingml/2006/main" name="Powerpnt">
  <a:themeElements>
    <a:clrScheme name="">
      <a:dk1>
        <a:srgbClr val="000000"/>
      </a:dk1>
      <a:lt1>
        <a:srgbClr val="CCCCFF"/>
      </a:lt1>
      <a:dk2>
        <a:srgbClr val="000000"/>
      </a:dk2>
      <a:lt2>
        <a:srgbClr val="919191"/>
      </a:lt2>
      <a:accent1>
        <a:srgbClr val="618FFD"/>
      </a:accent1>
      <a:accent2>
        <a:srgbClr val="00AE00"/>
      </a:accent2>
      <a:accent3>
        <a:srgbClr val="E2E2FF"/>
      </a:accent3>
      <a:accent4>
        <a:srgbClr val="000000"/>
      </a:accent4>
      <a:accent5>
        <a:srgbClr val="B7C6FE"/>
      </a:accent5>
      <a:accent6>
        <a:srgbClr val="009D00"/>
      </a:accent6>
      <a:hlink>
        <a:srgbClr val="FC0128"/>
      </a:hlink>
      <a:folHlink>
        <a:srgbClr val="CECECE"/>
      </a:folHlink>
    </a:clrScheme>
    <a:fontScheme name="Powerp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n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n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owerpn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werpn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pn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werpn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owerpn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1864</TotalTime>
  <Pages>32</Pages>
  <Words>1245</Words>
  <Application>Microsoft Office PowerPoint</Application>
  <PresentationFormat>On-screen Show (4:3)</PresentationFormat>
  <Paragraphs>204</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Powerpnt</vt:lpstr>
      <vt:lpstr>BIOENERGETICS Energy Transfer in Living Systems </vt:lpstr>
      <vt:lpstr>Bioenergetics</vt:lpstr>
      <vt:lpstr>Energy</vt:lpstr>
      <vt:lpstr>Kinetic Energy</vt:lpstr>
      <vt:lpstr>Potential Energy</vt:lpstr>
      <vt:lpstr>PowerPoint Presentation</vt:lpstr>
      <vt:lpstr>Cellular Metabolism</vt:lpstr>
      <vt:lpstr>PowerPoint Presentation</vt:lpstr>
      <vt:lpstr>PowerPoint Presentation</vt:lpstr>
      <vt:lpstr>Catabolic Pathway</vt:lpstr>
      <vt:lpstr>Anabolic Pathway</vt:lpstr>
      <vt:lpstr>Exergonic Reactions</vt:lpstr>
      <vt:lpstr>Endergonic Reactions</vt:lpstr>
      <vt:lpstr>Question:</vt:lpstr>
      <vt:lpstr>Answer:</vt:lpstr>
      <vt:lpstr>Question:</vt:lpstr>
      <vt:lpstr>Answer:</vt:lpstr>
      <vt:lpstr>Hydrolysis of ATP</vt:lpstr>
      <vt:lpstr>Dehydration of ATP</vt:lpstr>
      <vt:lpstr>PowerPoint Presentation</vt:lpstr>
      <vt:lpstr>PowerPoint Presentation</vt:lpstr>
      <vt:lpstr>PowerPoint Presentation</vt:lpstr>
      <vt:lpstr>The energy used by the body for its many activities ultimately comes from the chemical energy in our food. The chemical energy in our food is converted to reducing agents (NADH and FADH2). These reducing agents are then used to make ATP. ATP stores chemical energy, so that it is available to the body in a readily accessible form. </vt:lpstr>
      <vt:lpstr>The enzyme glycerol kinase is a dimer (consists of  2 identical subuits).  There is a deep cleft between the subunits where ATP and glycerol bind.  Since ATP and glycerol are physically so close together when they are bound to the enzyme, the phosphate can be transferred directly from ATP to glycerol.   The processes of ATP losing a phosphate (spontaneous) and glycerol gaining a phosphate (nonspontaneous) are coupled together as one spontaneous process. </vt:lpstr>
      <vt:lpstr>PowerPoint Presentation</vt:lpstr>
      <vt:lpstr>PowerPoint Presentation</vt:lpstr>
      <vt:lpstr>PowerPoint Presentation</vt:lpstr>
      <vt:lpstr>a. Electron transport (oxidation-reduction reactions) through a series of proteins in the inner membrane of mitochondria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Bioenergetics</dc:title>
  <dc:creator>Robert and Marsha Goodman</dc:creator>
  <cp:lastModifiedBy>user</cp:lastModifiedBy>
  <cp:revision>77</cp:revision>
  <cp:lastPrinted>1601-01-01T00:00:00Z</cp:lastPrinted>
  <dcterms:created xsi:type="dcterms:W3CDTF">1997-09-01T16:08:20Z</dcterms:created>
  <dcterms:modified xsi:type="dcterms:W3CDTF">2016-10-12T15:30:47Z</dcterms:modified>
</cp:coreProperties>
</file>