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6"/>
  </p:notesMasterIdLst>
  <p:sldIdLst>
    <p:sldId id="256" r:id="rId2"/>
    <p:sldId id="443" r:id="rId3"/>
    <p:sldId id="378" r:id="rId4"/>
    <p:sldId id="314" r:id="rId5"/>
    <p:sldId id="477" r:id="rId6"/>
    <p:sldId id="258" r:id="rId7"/>
    <p:sldId id="486" r:id="rId8"/>
    <p:sldId id="415" r:id="rId9"/>
    <p:sldId id="416" r:id="rId10"/>
    <p:sldId id="423" r:id="rId11"/>
    <p:sldId id="425" r:id="rId12"/>
    <p:sldId id="384" r:id="rId13"/>
    <p:sldId id="427" r:id="rId14"/>
    <p:sldId id="386" r:id="rId15"/>
    <p:sldId id="388" r:id="rId16"/>
    <p:sldId id="429" r:id="rId17"/>
    <p:sldId id="431" r:id="rId18"/>
    <p:sldId id="433" r:id="rId19"/>
    <p:sldId id="435" r:id="rId20"/>
    <p:sldId id="437" r:id="rId21"/>
    <p:sldId id="439" r:id="rId22"/>
    <p:sldId id="390" r:id="rId23"/>
    <p:sldId id="491" r:id="rId24"/>
    <p:sldId id="441" r:id="rId25"/>
    <p:sldId id="392" r:id="rId26"/>
    <p:sldId id="445" r:id="rId27"/>
    <p:sldId id="447" r:id="rId28"/>
    <p:sldId id="449" r:id="rId29"/>
    <p:sldId id="451" r:id="rId30"/>
    <p:sldId id="453" r:id="rId31"/>
    <p:sldId id="398" r:id="rId32"/>
    <p:sldId id="400" r:id="rId33"/>
    <p:sldId id="402" r:id="rId34"/>
    <p:sldId id="455" r:id="rId35"/>
    <p:sldId id="457" r:id="rId36"/>
    <p:sldId id="461" r:id="rId37"/>
    <p:sldId id="459" r:id="rId38"/>
    <p:sldId id="463" r:id="rId39"/>
    <p:sldId id="374" r:id="rId40"/>
    <p:sldId id="376" r:id="rId41"/>
    <p:sldId id="468" r:id="rId42"/>
    <p:sldId id="466" r:id="rId43"/>
    <p:sldId id="465" r:id="rId44"/>
    <p:sldId id="284" r:id="rId45"/>
    <p:sldId id="339" r:id="rId46"/>
    <p:sldId id="343" r:id="rId47"/>
    <p:sldId id="345" r:id="rId48"/>
    <p:sldId id="470" r:id="rId49"/>
    <p:sldId id="471" r:id="rId50"/>
    <p:sldId id="473" r:id="rId51"/>
    <p:sldId id="474" r:id="rId52"/>
    <p:sldId id="306" r:id="rId53"/>
    <p:sldId id="412" r:id="rId54"/>
    <p:sldId id="310" r:id="rId55"/>
    <p:sldId id="312" r:id="rId56"/>
    <p:sldId id="478" r:id="rId57"/>
    <p:sldId id="479" r:id="rId58"/>
    <p:sldId id="480" r:id="rId59"/>
    <p:sldId id="482" r:id="rId60"/>
    <p:sldId id="490" r:id="rId61"/>
    <p:sldId id="483" r:id="rId62"/>
    <p:sldId id="484" r:id="rId63"/>
    <p:sldId id="485" r:id="rId64"/>
    <p:sldId id="487" r:id="rId65"/>
  </p:sldIdLst>
  <p:sldSz cx="9144000" cy="6858000" type="screen4x3"/>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0099"/>
    <a:srgbClr val="FFFFCC"/>
    <a:srgbClr val="003300"/>
    <a:srgbClr val="66FFFF"/>
    <a:srgbClr val="00FFCC"/>
    <a:srgbClr val="660066"/>
    <a:srgbClr val="FFFF99"/>
    <a:srgbClr val="00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12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9.jpe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image" Target="../media/image9.jpeg"/><Relationship Id="rId4"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9.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1527E-ABD6-40BD-95C7-52988420D571}" type="doc">
      <dgm:prSet loTypeId="urn:microsoft.com/office/officeart/2005/8/layout/lProcess3" loCatId="process" qsTypeId="urn:microsoft.com/office/officeart/2005/8/quickstyle/3d5" qsCatId="3D" csTypeId="urn:microsoft.com/office/officeart/2005/8/colors/accent1_2" csCatId="accent1" phldr="1"/>
      <dgm:spPr/>
      <dgm:t>
        <a:bodyPr/>
        <a:lstStyle/>
        <a:p>
          <a:endParaRPr lang="bg-BG"/>
        </a:p>
      </dgm:t>
    </dgm:pt>
    <dgm:pt modelId="{E762F5C2-85BC-4B3C-98A6-65325BCFA84C}">
      <dgm:prSet/>
      <dgm:spPr>
        <a:solidFill>
          <a:srgbClr val="00B050"/>
        </a:solidFill>
        <a:ln>
          <a:solidFill>
            <a:srgbClr val="000099"/>
          </a:solidFill>
        </a:ln>
        <a:effectLst>
          <a:glow rad="228600">
            <a:schemeClr val="accent1">
              <a:satMod val="175000"/>
              <a:alpha val="40000"/>
            </a:schemeClr>
          </a:glow>
        </a:effectLst>
        <a:sp3d extrusionH="381000" contourW="38100" prstMaterial="matte">
          <a:bevelT prst="convex"/>
          <a:contourClr>
            <a:schemeClr val="lt1"/>
          </a:contourClr>
        </a:sp3d>
      </dgm:spPr>
      <dgm:t>
        <a:bodyPr/>
        <a:lstStyle/>
        <a:p>
          <a:pPr rtl="0"/>
          <a:r>
            <a:rPr lang="en-US" b="1" dirty="0" smtClean="0">
              <a:solidFill>
                <a:srgbClr val="000099"/>
              </a:solidFill>
            </a:rPr>
            <a:t>CRUSH  SYNDROME</a:t>
          </a:r>
          <a:endParaRPr lang="bg-BG" b="1" dirty="0" smtClean="0">
            <a:solidFill>
              <a:srgbClr val="000099"/>
            </a:solidFill>
          </a:endParaRPr>
        </a:p>
        <a:p>
          <a:pPr rtl="0"/>
          <a:endParaRPr lang="bg-BG" dirty="0">
            <a:solidFill>
              <a:srgbClr val="000099"/>
            </a:solidFill>
          </a:endParaRPr>
        </a:p>
      </dgm:t>
    </dgm:pt>
    <dgm:pt modelId="{BBB35D4C-4ACB-4EE2-9768-C11816DB0414}" type="parTrans" cxnId="{84398464-6C05-453A-9CD9-B09B3BABA072}">
      <dgm:prSet/>
      <dgm:spPr/>
      <dgm:t>
        <a:bodyPr/>
        <a:lstStyle/>
        <a:p>
          <a:endParaRPr lang="bg-BG"/>
        </a:p>
      </dgm:t>
    </dgm:pt>
    <dgm:pt modelId="{076D056A-59FF-45B0-A3FB-2D082DDE286D}" type="sibTrans" cxnId="{84398464-6C05-453A-9CD9-B09B3BABA072}">
      <dgm:prSet/>
      <dgm:spPr/>
      <dgm:t>
        <a:bodyPr/>
        <a:lstStyle/>
        <a:p>
          <a:endParaRPr lang="bg-BG"/>
        </a:p>
      </dgm:t>
    </dgm:pt>
    <dgm:pt modelId="{A548A531-2413-4DBC-961B-C53D657F90C7}" type="pres">
      <dgm:prSet presAssocID="{E571527E-ABD6-40BD-95C7-52988420D571}" presName="Name0" presStyleCnt="0">
        <dgm:presLayoutVars>
          <dgm:chPref val="3"/>
          <dgm:dir/>
          <dgm:animLvl val="lvl"/>
          <dgm:resizeHandles/>
        </dgm:presLayoutVars>
      </dgm:prSet>
      <dgm:spPr/>
      <dgm:t>
        <a:bodyPr/>
        <a:lstStyle/>
        <a:p>
          <a:endParaRPr lang="bg-BG"/>
        </a:p>
      </dgm:t>
    </dgm:pt>
    <dgm:pt modelId="{37A5C74D-9122-4BBA-A4A2-1C2D43C72766}" type="pres">
      <dgm:prSet presAssocID="{E762F5C2-85BC-4B3C-98A6-65325BCFA84C}" presName="horFlow" presStyleCnt="0"/>
      <dgm:spPr/>
    </dgm:pt>
    <dgm:pt modelId="{9877E921-CCC2-4455-99DD-9A79B257120C}" type="pres">
      <dgm:prSet presAssocID="{E762F5C2-85BC-4B3C-98A6-65325BCFA84C}" presName="bigChev" presStyleLbl="node1" presStyleIdx="0" presStyleCnt="1" custLinFactNeighborX="-1217" custLinFactNeighborY="-4435"/>
      <dgm:spPr/>
      <dgm:t>
        <a:bodyPr/>
        <a:lstStyle/>
        <a:p>
          <a:endParaRPr lang="bg-BG"/>
        </a:p>
      </dgm:t>
    </dgm:pt>
  </dgm:ptLst>
  <dgm:cxnLst>
    <dgm:cxn modelId="{3F3FB065-409D-456F-AEF1-A5712711EA1B}" type="presOf" srcId="{E762F5C2-85BC-4B3C-98A6-65325BCFA84C}" destId="{9877E921-CCC2-4455-99DD-9A79B257120C}" srcOrd="0" destOrd="0" presId="urn:microsoft.com/office/officeart/2005/8/layout/lProcess3"/>
    <dgm:cxn modelId="{5147753C-5E8C-4528-A273-740F4DE1A580}" type="presOf" srcId="{E571527E-ABD6-40BD-95C7-52988420D571}" destId="{A548A531-2413-4DBC-961B-C53D657F90C7}" srcOrd="0" destOrd="0" presId="urn:microsoft.com/office/officeart/2005/8/layout/lProcess3"/>
    <dgm:cxn modelId="{84398464-6C05-453A-9CD9-B09B3BABA072}" srcId="{E571527E-ABD6-40BD-95C7-52988420D571}" destId="{E762F5C2-85BC-4B3C-98A6-65325BCFA84C}" srcOrd="0" destOrd="0" parTransId="{BBB35D4C-4ACB-4EE2-9768-C11816DB0414}" sibTransId="{076D056A-59FF-45B0-A3FB-2D082DDE286D}"/>
    <dgm:cxn modelId="{A654A22D-FC38-417F-87CA-464EC0C79D4F}" type="presParOf" srcId="{A548A531-2413-4DBC-961B-C53D657F90C7}" destId="{37A5C74D-9122-4BBA-A4A2-1C2D43C72766}" srcOrd="0" destOrd="0" presId="urn:microsoft.com/office/officeart/2005/8/layout/lProcess3"/>
    <dgm:cxn modelId="{F2EA164E-DCEE-49AD-8FE3-8AE1407B98FF}" type="presParOf" srcId="{37A5C74D-9122-4BBA-A4A2-1C2D43C72766}" destId="{9877E921-CCC2-4455-99DD-9A79B257120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84CA33-5312-4E5F-99AD-B164C1D7AB9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bg-BG"/>
        </a:p>
      </dgm:t>
    </dgm:pt>
    <dgm:pt modelId="{B0408F6B-497F-41DD-89DF-37BACE3234A6}">
      <dgm:prSet phldrT="[Text]" custT="1"/>
      <dgm:spPr>
        <a:blipFill rotWithShape="0">
          <a:blip xmlns:r="http://schemas.openxmlformats.org/officeDocument/2006/relationships" r:embed="rId1"/>
          <a:tile tx="0" ty="0" sx="100000" sy="100000" flip="none" algn="tl"/>
        </a:blipFill>
      </dgm:spPr>
      <dgm:t>
        <a:bodyPr/>
        <a:lstStyle/>
        <a:p>
          <a:r>
            <a:rPr lang="en-US" sz="3800" b="1" dirty="0" smtClean="0">
              <a:solidFill>
                <a:srgbClr val="FFFF66"/>
              </a:solidFill>
              <a:latin typeface="Arial" pitchFamily="34" charset="0"/>
              <a:cs typeface="Arial" pitchFamily="34" charset="0"/>
            </a:rPr>
            <a:t>PATHOGENESIS</a:t>
          </a:r>
          <a:endParaRPr lang="bg-BG" sz="3800" b="1" dirty="0">
            <a:solidFill>
              <a:srgbClr val="FFFF66"/>
            </a:solidFill>
            <a:latin typeface="Arial" pitchFamily="34" charset="0"/>
            <a:cs typeface="Arial" pitchFamily="34" charset="0"/>
          </a:endParaRPr>
        </a:p>
      </dgm:t>
    </dgm:pt>
    <dgm:pt modelId="{A4736620-1FAD-4AA5-AC6B-385D0F099FAF}" type="parTrans" cxnId="{821373E1-C031-42B0-856F-B29E0293D7D3}">
      <dgm:prSet/>
      <dgm:spPr/>
      <dgm:t>
        <a:bodyPr/>
        <a:lstStyle/>
        <a:p>
          <a:endParaRPr lang="bg-BG"/>
        </a:p>
      </dgm:t>
    </dgm:pt>
    <dgm:pt modelId="{8F9171DA-10A1-488E-86CD-55A3FE51030D}" type="sibTrans" cxnId="{821373E1-C031-42B0-856F-B29E0293D7D3}">
      <dgm:prSet/>
      <dgm:spPr/>
      <dgm:t>
        <a:bodyPr/>
        <a:lstStyle/>
        <a:p>
          <a:endParaRPr lang="bg-BG"/>
        </a:p>
      </dgm:t>
    </dgm:pt>
    <dgm:pt modelId="{4A968A80-6027-4FFE-B612-61A14DD99AAD}">
      <dgm:prSet phldrT="[Text]" custT="1"/>
      <dgm:spPr>
        <a:blipFill rotWithShape="0">
          <a:blip xmlns:r="http://schemas.openxmlformats.org/officeDocument/2006/relationships" r:embed="rId2"/>
          <a:tile tx="0" ty="0" sx="100000" sy="100000" flip="none" algn="tl"/>
        </a:blipFill>
      </dgm:spPr>
      <dgm:t>
        <a:bodyPr/>
        <a:lstStyle/>
        <a:p>
          <a:r>
            <a:rPr lang="en-US" sz="3800" b="1" dirty="0" smtClean="0">
              <a:solidFill>
                <a:srgbClr val="C00000"/>
              </a:solidFill>
              <a:latin typeface="Arial" pitchFamily="34" charset="0"/>
              <a:cs typeface="Arial" pitchFamily="34" charset="0"/>
            </a:rPr>
            <a:t>CRUSHING  INJURY</a:t>
          </a:r>
          <a:endParaRPr lang="bg-BG" sz="3800" b="1" dirty="0">
            <a:solidFill>
              <a:srgbClr val="C00000"/>
            </a:solidFill>
            <a:latin typeface="Arial" pitchFamily="34" charset="0"/>
            <a:cs typeface="Arial" pitchFamily="34" charset="0"/>
          </a:endParaRPr>
        </a:p>
      </dgm:t>
    </dgm:pt>
    <dgm:pt modelId="{5E095C9C-F019-453F-B538-3B6DCFE44BD7}" type="parTrans" cxnId="{AC05466F-06E9-49B2-BBDB-59587378F6DB}">
      <dgm:prSet/>
      <dgm:spPr/>
      <dgm:t>
        <a:bodyPr/>
        <a:lstStyle/>
        <a:p>
          <a:endParaRPr lang="bg-BG"/>
        </a:p>
      </dgm:t>
    </dgm:pt>
    <dgm:pt modelId="{F487544E-1327-408D-90CE-7428BF0A7E90}" type="sibTrans" cxnId="{AC05466F-06E9-49B2-BBDB-59587378F6DB}">
      <dgm:prSet/>
      <dgm:spPr/>
      <dgm:t>
        <a:bodyPr/>
        <a:lstStyle/>
        <a:p>
          <a:endParaRPr lang="bg-BG"/>
        </a:p>
      </dgm:t>
    </dgm:pt>
    <dgm:pt modelId="{E244B66A-698A-4C74-90F0-EA8C840CC284}">
      <dgm:prSet phldrT="[Text]"/>
      <dgm:spPr>
        <a:blipFill rotWithShape="0">
          <a:blip xmlns:r="http://schemas.openxmlformats.org/officeDocument/2006/relationships" r:embed="rId3"/>
          <a:tile tx="0" ty="0" sx="100000" sy="100000" flip="none" algn="tl"/>
        </a:blipFill>
      </dgm:spPr>
      <dgm:t>
        <a:bodyPr/>
        <a:lstStyle/>
        <a:p>
          <a:r>
            <a:rPr lang="en-US" b="1" dirty="0" smtClean="0">
              <a:solidFill>
                <a:srgbClr val="660066"/>
              </a:solidFill>
              <a:latin typeface="Arial" pitchFamily="34" charset="0"/>
              <a:cs typeface="Arial" pitchFamily="34" charset="0"/>
            </a:rPr>
            <a:t>ISCHAEMIC DAMAGE TO MUSCLES</a:t>
          </a:r>
          <a:endParaRPr lang="bg-BG" b="1" dirty="0">
            <a:solidFill>
              <a:srgbClr val="660066"/>
            </a:solidFill>
            <a:latin typeface="Arial" pitchFamily="34" charset="0"/>
            <a:cs typeface="Arial" pitchFamily="34" charset="0"/>
          </a:endParaRPr>
        </a:p>
      </dgm:t>
    </dgm:pt>
    <dgm:pt modelId="{B3373C50-DC48-44B1-ABAB-DABDB507FFA5}" type="parTrans" cxnId="{8BD326C2-40DA-4C8D-BC0A-4F559C22C5C3}">
      <dgm:prSet/>
      <dgm:spPr/>
      <dgm:t>
        <a:bodyPr/>
        <a:lstStyle/>
        <a:p>
          <a:endParaRPr lang="bg-BG"/>
        </a:p>
      </dgm:t>
    </dgm:pt>
    <dgm:pt modelId="{66511BBD-6D86-40B0-85A3-C9431519C99F}" type="sibTrans" cxnId="{8BD326C2-40DA-4C8D-BC0A-4F559C22C5C3}">
      <dgm:prSet/>
      <dgm:spPr/>
      <dgm:t>
        <a:bodyPr/>
        <a:lstStyle/>
        <a:p>
          <a:endParaRPr lang="bg-BG"/>
        </a:p>
      </dgm:t>
    </dgm:pt>
    <dgm:pt modelId="{80426DCE-73D7-4174-A3C9-5C94FF3292F5}">
      <dgm:prSet phldrT="[Text]"/>
      <dgm:spPr>
        <a:blipFill rotWithShape="0">
          <a:blip xmlns:r="http://schemas.openxmlformats.org/officeDocument/2006/relationships" r:embed="rId4"/>
          <a:tile tx="0" ty="0" sx="100000" sy="100000" flip="none" algn="tl"/>
        </a:blipFill>
      </dgm:spPr>
      <dgm:t>
        <a:bodyPr/>
        <a:lstStyle/>
        <a:p>
          <a:r>
            <a:rPr lang="en-US" b="1" dirty="0" smtClean="0">
              <a:solidFill>
                <a:srgbClr val="003300"/>
              </a:solidFill>
              <a:latin typeface="Arial" pitchFamily="34" charset="0"/>
              <a:cs typeface="Arial" pitchFamily="34" charset="0"/>
            </a:rPr>
            <a:t>RELEASE OF TOXIC METABOLITES</a:t>
          </a:r>
          <a:endParaRPr lang="bg-BG" b="1" dirty="0">
            <a:solidFill>
              <a:srgbClr val="003300"/>
            </a:solidFill>
            <a:latin typeface="Arial" pitchFamily="34" charset="0"/>
            <a:cs typeface="Arial" pitchFamily="34" charset="0"/>
          </a:endParaRPr>
        </a:p>
      </dgm:t>
    </dgm:pt>
    <dgm:pt modelId="{B9456A6D-9035-4225-B99B-7E9BF5FED4BF}" type="parTrans" cxnId="{B57C089A-5782-4349-B4A7-7E6F98088974}">
      <dgm:prSet/>
      <dgm:spPr/>
      <dgm:t>
        <a:bodyPr/>
        <a:lstStyle/>
        <a:p>
          <a:endParaRPr lang="bg-BG"/>
        </a:p>
      </dgm:t>
    </dgm:pt>
    <dgm:pt modelId="{9E8303BD-D1E9-4532-B7E9-AD729C0DEEF8}" type="sibTrans" cxnId="{B57C089A-5782-4349-B4A7-7E6F98088974}">
      <dgm:prSet/>
      <dgm:spPr/>
      <dgm:t>
        <a:bodyPr/>
        <a:lstStyle/>
        <a:p>
          <a:endParaRPr lang="bg-BG"/>
        </a:p>
      </dgm:t>
    </dgm:pt>
    <dgm:pt modelId="{3428EDEC-B710-4FC2-825C-107990ADCE8D}" type="pres">
      <dgm:prSet presAssocID="{1C84CA33-5312-4E5F-99AD-B164C1D7AB94}" presName="Name0" presStyleCnt="0">
        <dgm:presLayoutVars>
          <dgm:dir/>
          <dgm:animLvl val="lvl"/>
          <dgm:resizeHandles val="exact"/>
        </dgm:presLayoutVars>
      </dgm:prSet>
      <dgm:spPr/>
      <dgm:t>
        <a:bodyPr/>
        <a:lstStyle/>
        <a:p>
          <a:endParaRPr lang="bg-BG"/>
        </a:p>
      </dgm:t>
    </dgm:pt>
    <dgm:pt modelId="{F184A8AE-0C2C-402F-B7C5-CA2F27A15484}" type="pres">
      <dgm:prSet presAssocID="{80426DCE-73D7-4174-A3C9-5C94FF3292F5}" presName="boxAndChildren" presStyleCnt="0"/>
      <dgm:spPr/>
    </dgm:pt>
    <dgm:pt modelId="{E2EDC1A2-4284-441B-8296-96F0B8CAD13D}" type="pres">
      <dgm:prSet presAssocID="{80426DCE-73D7-4174-A3C9-5C94FF3292F5}" presName="parentTextBox" presStyleLbl="node1" presStyleIdx="0" presStyleCnt="3" custLinFactNeighborX="388" custLinFactNeighborY="-1900"/>
      <dgm:spPr/>
      <dgm:t>
        <a:bodyPr/>
        <a:lstStyle/>
        <a:p>
          <a:endParaRPr lang="bg-BG"/>
        </a:p>
      </dgm:t>
    </dgm:pt>
    <dgm:pt modelId="{58199204-735A-431B-83EA-04FA79F86138}" type="pres">
      <dgm:prSet presAssocID="{66511BBD-6D86-40B0-85A3-C9431519C99F}" presName="sp" presStyleCnt="0"/>
      <dgm:spPr/>
    </dgm:pt>
    <dgm:pt modelId="{6320B3DD-7E27-47DF-9710-241A23F4FEEC}" type="pres">
      <dgm:prSet presAssocID="{E244B66A-698A-4C74-90F0-EA8C840CC284}" presName="arrowAndChildren" presStyleCnt="0"/>
      <dgm:spPr/>
    </dgm:pt>
    <dgm:pt modelId="{6972ADDA-D7E8-4953-81A1-E831081684F1}" type="pres">
      <dgm:prSet presAssocID="{E244B66A-698A-4C74-90F0-EA8C840CC284}" presName="parentTextArrow" presStyleLbl="node1" presStyleIdx="1" presStyleCnt="3"/>
      <dgm:spPr/>
      <dgm:t>
        <a:bodyPr/>
        <a:lstStyle/>
        <a:p>
          <a:endParaRPr lang="bg-BG"/>
        </a:p>
      </dgm:t>
    </dgm:pt>
    <dgm:pt modelId="{C94CECA6-6C1C-4BDD-B261-95D0A49FB7BB}" type="pres">
      <dgm:prSet presAssocID="{8F9171DA-10A1-488E-86CD-55A3FE51030D}" presName="sp" presStyleCnt="0"/>
      <dgm:spPr/>
    </dgm:pt>
    <dgm:pt modelId="{4B3E2313-9769-4D82-8F7F-A3039456148B}" type="pres">
      <dgm:prSet presAssocID="{B0408F6B-497F-41DD-89DF-37BACE3234A6}" presName="arrowAndChildren" presStyleCnt="0"/>
      <dgm:spPr/>
    </dgm:pt>
    <dgm:pt modelId="{D2D8F8CF-6975-4E38-8F7C-AFBF4C1EF51B}" type="pres">
      <dgm:prSet presAssocID="{B0408F6B-497F-41DD-89DF-37BACE3234A6}" presName="parentTextArrow" presStyleLbl="node1" presStyleIdx="1" presStyleCnt="3"/>
      <dgm:spPr/>
      <dgm:t>
        <a:bodyPr/>
        <a:lstStyle/>
        <a:p>
          <a:endParaRPr lang="bg-BG"/>
        </a:p>
      </dgm:t>
    </dgm:pt>
    <dgm:pt modelId="{0761CD90-55A4-4394-99F1-6D1186F288FC}" type="pres">
      <dgm:prSet presAssocID="{B0408F6B-497F-41DD-89DF-37BACE3234A6}" presName="arrow" presStyleLbl="node1" presStyleIdx="2" presStyleCnt="3" custLinFactNeighborX="-793" custLinFactNeighborY="975"/>
      <dgm:spPr/>
      <dgm:t>
        <a:bodyPr/>
        <a:lstStyle/>
        <a:p>
          <a:endParaRPr lang="bg-BG"/>
        </a:p>
      </dgm:t>
    </dgm:pt>
    <dgm:pt modelId="{48689A2B-9B54-4388-A50B-ABD5EF49879A}" type="pres">
      <dgm:prSet presAssocID="{B0408F6B-497F-41DD-89DF-37BACE3234A6}" presName="descendantArrow" presStyleCnt="0"/>
      <dgm:spPr/>
    </dgm:pt>
    <dgm:pt modelId="{2BEBA698-4E78-42CB-A7AB-E889C3A1C65D}" type="pres">
      <dgm:prSet presAssocID="{4A968A80-6027-4FFE-B612-61A14DD99AAD}" presName="childTextArrow" presStyleLbl="fgAccFollowNode1" presStyleIdx="0" presStyleCnt="1" custScaleX="2000000" custLinFactNeighborX="-244" custLinFactNeighborY="-6265">
        <dgm:presLayoutVars>
          <dgm:bulletEnabled val="1"/>
        </dgm:presLayoutVars>
      </dgm:prSet>
      <dgm:spPr/>
      <dgm:t>
        <a:bodyPr/>
        <a:lstStyle/>
        <a:p>
          <a:endParaRPr lang="bg-BG"/>
        </a:p>
      </dgm:t>
    </dgm:pt>
  </dgm:ptLst>
  <dgm:cxnLst>
    <dgm:cxn modelId="{5F36C44D-D71B-46C9-91E5-DBEC7D4EBA51}" type="presOf" srcId="{B0408F6B-497F-41DD-89DF-37BACE3234A6}" destId="{D2D8F8CF-6975-4E38-8F7C-AFBF4C1EF51B}" srcOrd="0" destOrd="0" presId="urn:microsoft.com/office/officeart/2005/8/layout/process4"/>
    <dgm:cxn modelId="{B57C089A-5782-4349-B4A7-7E6F98088974}" srcId="{1C84CA33-5312-4E5F-99AD-B164C1D7AB94}" destId="{80426DCE-73D7-4174-A3C9-5C94FF3292F5}" srcOrd="2" destOrd="0" parTransId="{B9456A6D-9035-4225-B99B-7E9BF5FED4BF}" sibTransId="{9E8303BD-D1E9-4532-B7E9-AD729C0DEEF8}"/>
    <dgm:cxn modelId="{CDFF83F3-180E-4C44-B7CC-BB95149B745A}" type="presOf" srcId="{4A968A80-6027-4FFE-B612-61A14DD99AAD}" destId="{2BEBA698-4E78-42CB-A7AB-E889C3A1C65D}" srcOrd="0" destOrd="0" presId="urn:microsoft.com/office/officeart/2005/8/layout/process4"/>
    <dgm:cxn modelId="{C3282E7E-82F1-4FB4-AC33-6B87695AE367}" type="presOf" srcId="{E244B66A-698A-4C74-90F0-EA8C840CC284}" destId="{6972ADDA-D7E8-4953-81A1-E831081684F1}" srcOrd="0" destOrd="0" presId="urn:microsoft.com/office/officeart/2005/8/layout/process4"/>
    <dgm:cxn modelId="{56D74AA2-EB5C-4948-B235-37C2B3BC3A81}" type="presOf" srcId="{1C84CA33-5312-4E5F-99AD-B164C1D7AB94}" destId="{3428EDEC-B710-4FC2-825C-107990ADCE8D}" srcOrd="0" destOrd="0" presId="urn:microsoft.com/office/officeart/2005/8/layout/process4"/>
    <dgm:cxn modelId="{7A0077C7-70EA-463A-BDA7-B2341B21EA7E}" type="presOf" srcId="{B0408F6B-497F-41DD-89DF-37BACE3234A6}" destId="{0761CD90-55A4-4394-99F1-6D1186F288FC}" srcOrd="1" destOrd="0" presId="urn:microsoft.com/office/officeart/2005/8/layout/process4"/>
    <dgm:cxn modelId="{821373E1-C031-42B0-856F-B29E0293D7D3}" srcId="{1C84CA33-5312-4E5F-99AD-B164C1D7AB94}" destId="{B0408F6B-497F-41DD-89DF-37BACE3234A6}" srcOrd="0" destOrd="0" parTransId="{A4736620-1FAD-4AA5-AC6B-385D0F099FAF}" sibTransId="{8F9171DA-10A1-488E-86CD-55A3FE51030D}"/>
    <dgm:cxn modelId="{29BE3176-4214-4DCB-8087-93B7EEBE833C}" type="presOf" srcId="{80426DCE-73D7-4174-A3C9-5C94FF3292F5}" destId="{E2EDC1A2-4284-441B-8296-96F0B8CAD13D}" srcOrd="0" destOrd="0" presId="urn:microsoft.com/office/officeart/2005/8/layout/process4"/>
    <dgm:cxn modelId="{8BD326C2-40DA-4C8D-BC0A-4F559C22C5C3}" srcId="{1C84CA33-5312-4E5F-99AD-B164C1D7AB94}" destId="{E244B66A-698A-4C74-90F0-EA8C840CC284}" srcOrd="1" destOrd="0" parTransId="{B3373C50-DC48-44B1-ABAB-DABDB507FFA5}" sibTransId="{66511BBD-6D86-40B0-85A3-C9431519C99F}"/>
    <dgm:cxn modelId="{AC05466F-06E9-49B2-BBDB-59587378F6DB}" srcId="{B0408F6B-497F-41DD-89DF-37BACE3234A6}" destId="{4A968A80-6027-4FFE-B612-61A14DD99AAD}" srcOrd="0" destOrd="0" parTransId="{5E095C9C-F019-453F-B538-3B6DCFE44BD7}" sibTransId="{F487544E-1327-408D-90CE-7428BF0A7E90}"/>
    <dgm:cxn modelId="{D1978596-576C-4385-9FAC-EA647D7B9FE0}" type="presParOf" srcId="{3428EDEC-B710-4FC2-825C-107990ADCE8D}" destId="{F184A8AE-0C2C-402F-B7C5-CA2F27A15484}" srcOrd="0" destOrd="0" presId="urn:microsoft.com/office/officeart/2005/8/layout/process4"/>
    <dgm:cxn modelId="{8FCF40B6-E4BD-4BB7-AC67-274ECA81B8E3}" type="presParOf" srcId="{F184A8AE-0C2C-402F-B7C5-CA2F27A15484}" destId="{E2EDC1A2-4284-441B-8296-96F0B8CAD13D}" srcOrd="0" destOrd="0" presId="urn:microsoft.com/office/officeart/2005/8/layout/process4"/>
    <dgm:cxn modelId="{06C50845-BF73-4859-9B23-0D6D0B7DA2DC}" type="presParOf" srcId="{3428EDEC-B710-4FC2-825C-107990ADCE8D}" destId="{58199204-735A-431B-83EA-04FA79F86138}" srcOrd="1" destOrd="0" presId="urn:microsoft.com/office/officeart/2005/8/layout/process4"/>
    <dgm:cxn modelId="{BC2A09F6-1195-4282-BAC5-470589C99A48}" type="presParOf" srcId="{3428EDEC-B710-4FC2-825C-107990ADCE8D}" destId="{6320B3DD-7E27-47DF-9710-241A23F4FEEC}" srcOrd="2" destOrd="0" presId="urn:microsoft.com/office/officeart/2005/8/layout/process4"/>
    <dgm:cxn modelId="{570F8EE5-7FFE-402E-B784-D69F8CFC1681}" type="presParOf" srcId="{6320B3DD-7E27-47DF-9710-241A23F4FEEC}" destId="{6972ADDA-D7E8-4953-81A1-E831081684F1}" srcOrd="0" destOrd="0" presId="urn:microsoft.com/office/officeart/2005/8/layout/process4"/>
    <dgm:cxn modelId="{9DE0E580-1F93-4FC0-BD32-4674B1BD51F9}" type="presParOf" srcId="{3428EDEC-B710-4FC2-825C-107990ADCE8D}" destId="{C94CECA6-6C1C-4BDD-B261-95D0A49FB7BB}" srcOrd="3" destOrd="0" presId="urn:microsoft.com/office/officeart/2005/8/layout/process4"/>
    <dgm:cxn modelId="{FC05E0BF-D365-4FED-AE4C-7F4482148045}" type="presParOf" srcId="{3428EDEC-B710-4FC2-825C-107990ADCE8D}" destId="{4B3E2313-9769-4D82-8F7F-A3039456148B}" srcOrd="4" destOrd="0" presId="urn:microsoft.com/office/officeart/2005/8/layout/process4"/>
    <dgm:cxn modelId="{DABEF78E-AFDF-4E75-8E01-1FC37E2EC03F}" type="presParOf" srcId="{4B3E2313-9769-4D82-8F7F-A3039456148B}" destId="{D2D8F8CF-6975-4E38-8F7C-AFBF4C1EF51B}" srcOrd="0" destOrd="0" presId="urn:microsoft.com/office/officeart/2005/8/layout/process4"/>
    <dgm:cxn modelId="{842072E7-D223-475A-9D6E-592780D22698}" type="presParOf" srcId="{4B3E2313-9769-4D82-8F7F-A3039456148B}" destId="{0761CD90-55A4-4394-99F1-6D1186F288FC}" srcOrd="1" destOrd="0" presId="urn:microsoft.com/office/officeart/2005/8/layout/process4"/>
    <dgm:cxn modelId="{2A59629F-36C0-46B6-A1BB-83DEF8D5A068}" type="presParOf" srcId="{4B3E2313-9769-4D82-8F7F-A3039456148B}" destId="{48689A2B-9B54-4388-A50B-ABD5EF49879A}" srcOrd="2" destOrd="0" presId="urn:microsoft.com/office/officeart/2005/8/layout/process4"/>
    <dgm:cxn modelId="{9A48892C-F202-4987-86D0-82B689DE6E20}" type="presParOf" srcId="{48689A2B-9B54-4388-A50B-ABD5EF49879A}" destId="{2BEBA698-4E78-42CB-A7AB-E889C3A1C65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AD9C22-C503-4B31-85CE-7A04759E7F1B}"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bg-BG"/>
        </a:p>
      </dgm:t>
    </dgm:pt>
    <dgm:pt modelId="{1EECBD80-B40C-4BA5-9E38-BA323EE76FCD}">
      <dgm:prSet custT="1"/>
      <dgm:spPr>
        <a:solidFill>
          <a:srgbClr val="003300"/>
        </a:solidFill>
      </dgm:spPr>
      <dgm:t>
        <a:bodyPr/>
        <a:lstStyle/>
        <a:p>
          <a:pPr rtl="0"/>
          <a:r>
            <a:rPr lang="en-US" sz="2400" b="1" dirty="0" smtClean="0">
              <a:solidFill>
                <a:srgbClr val="FFFF00"/>
              </a:solidFill>
              <a:latin typeface="Arial" pitchFamily="34" charset="0"/>
              <a:cs typeface="Arial" pitchFamily="34" charset="0"/>
            </a:rPr>
            <a:t>Limb compression</a:t>
          </a:r>
          <a:endParaRPr lang="bg-BG" sz="2400" b="1" dirty="0">
            <a:solidFill>
              <a:srgbClr val="FFFF00"/>
            </a:solidFill>
            <a:latin typeface="Arial" pitchFamily="34" charset="0"/>
            <a:cs typeface="Arial" pitchFamily="34" charset="0"/>
          </a:endParaRPr>
        </a:p>
      </dgm:t>
    </dgm:pt>
    <dgm:pt modelId="{1793D4C7-8804-4170-A7EF-163AC4EDC3FA}" type="parTrans" cxnId="{164DFD57-2E41-437F-BA93-B11C0320146F}">
      <dgm:prSet/>
      <dgm:spPr/>
      <dgm:t>
        <a:bodyPr/>
        <a:lstStyle/>
        <a:p>
          <a:endParaRPr lang="bg-BG"/>
        </a:p>
      </dgm:t>
    </dgm:pt>
    <dgm:pt modelId="{40C8F2A5-6216-4945-85FD-8BB352A464BF}" type="sibTrans" cxnId="{164DFD57-2E41-437F-BA93-B11C0320146F}">
      <dgm:prSet/>
      <dgm:spPr/>
      <dgm:t>
        <a:bodyPr/>
        <a:lstStyle/>
        <a:p>
          <a:endParaRPr lang="bg-BG"/>
        </a:p>
      </dgm:t>
    </dgm:pt>
    <dgm:pt modelId="{B4A79491-FD68-41CE-9FB3-F1E6A676DE03}" type="pres">
      <dgm:prSet presAssocID="{43AD9C22-C503-4B31-85CE-7A04759E7F1B}" presName="Name0" presStyleCnt="0">
        <dgm:presLayoutVars>
          <dgm:dir/>
          <dgm:resizeHandles val="exact"/>
        </dgm:presLayoutVars>
      </dgm:prSet>
      <dgm:spPr/>
      <dgm:t>
        <a:bodyPr/>
        <a:lstStyle/>
        <a:p>
          <a:endParaRPr lang="bg-BG"/>
        </a:p>
      </dgm:t>
    </dgm:pt>
    <dgm:pt modelId="{5EF175EF-DEF8-4EE0-8598-87A1AC058ED4}" type="pres">
      <dgm:prSet presAssocID="{43AD9C22-C503-4B31-85CE-7A04759E7F1B}" presName="fgShape" presStyleLbl="fgShp" presStyleIdx="0" presStyleCnt="1"/>
      <dgm:spPr/>
    </dgm:pt>
    <dgm:pt modelId="{2908DA87-D8E0-4CC4-9A65-DE8D593A473A}" type="pres">
      <dgm:prSet presAssocID="{43AD9C22-C503-4B31-85CE-7A04759E7F1B}" presName="linComp" presStyleCnt="0"/>
      <dgm:spPr/>
    </dgm:pt>
    <dgm:pt modelId="{6E5DFFBA-1EC2-4156-80FF-2E51A3EB8996}" type="pres">
      <dgm:prSet presAssocID="{1EECBD80-B40C-4BA5-9E38-BA323EE76FCD}" presName="compNode" presStyleCnt="0"/>
      <dgm:spPr/>
    </dgm:pt>
    <dgm:pt modelId="{35EEA6B2-0AF1-43D0-9360-B90ED4CA774D}" type="pres">
      <dgm:prSet presAssocID="{1EECBD80-B40C-4BA5-9E38-BA323EE76FCD}" presName="bkgdShape" presStyleLbl="node1" presStyleIdx="0" presStyleCnt="1" custLinFactNeighborX="-1609"/>
      <dgm:spPr/>
      <dgm:t>
        <a:bodyPr/>
        <a:lstStyle/>
        <a:p>
          <a:endParaRPr lang="bg-BG"/>
        </a:p>
      </dgm:t>
    </dgm:pt>
    <dgm:pt modelId="{5D4D60F1-7EE7-4B1E-BBFF-1474A81EF073}" type="pres">
      <dgm:prSet presAssocID="{1EECBD80-B40C-4BA5-9E38-BA323EE76FCD}" presName="nodeTx" presStyleLbl="node1" presStyleIdx="0" presStyleCnt="1">
        <dgm:presLayoutVars>
          <dgm:bulletEnabled val="1"/>
        </dgm:presLayoutVars>
      </dgm:prSet>
      <dgm:spPr/>
      <dgm:t>
        <a:bodyPr/>
        <a:lstStyle/>
        <a:p>
          <a:endParaRPr lang="bg-BG"/>
        </a:p>
      </dgm:t>
    </dgm:pt>
    <dgm:pt modelId="{1E2F81AD-E550-40C6-8DC4-02C45ACB0A9F}" type="pres">
      <dgm:prSet presAssocID="{1EECBD80-B40C-4BA5-9E38-BA323EE76FCD}" presName="invisiNode" presStyleLbl="node1" presStyleIdx="0" presStyleCnt="1"/>
      <dgm:spPr/>
    </dgm:pt>
    <dgm:pt modelId="{BABDE593-428E-4A6E-83E6-165AA5A35D40}" type="pres">
      <dgm:prSet presAssocID="{1EECBD80-B40C-4BA5-9E38-BA323EE76FCD}" presName="imagNode" presStyleLbl="fgImgPlace1" presStyleIdx="0" presStyleCnt="1"/>
      <dgm:spPr/>
    </dgm:pt>
  </dgm:ptLst>
  <dgm:cxnLst>
    <dgm:cxn modelId="{08681D1C-554D-49BB-A4FA-F523EFF5005B}" type="presOf" srcId="{1EECBD80-B40C-4BA5-9E38-BA323EE76FCD}" destId="{35EEA6B2-0AF1-43D0-9360-B90ED4CA774D}" srcOrd="0" destOrd="0" presId="urn:microsoft.com/office/officeart/2005/8/layout/hList7"/>
    <dgm:cxn modelId="{CFA5F3F3-EFD7-4299-80AB-F111CD42DE87}" type="presOf" srcId="{43AD9C22-C503-4B31-85CE-7A04759E7F1B}" destId="{B4A79491-FD68-41CE-9FB3-F1E6A676DE03}" srcOrd="0" destOrd="0" presId="urn:microsoft.com/office/officeart/2005/8/layout/hList7"/>
    <dgm:cxn modelId="{F629D667-671B-4BFD-8171-818CD09C9029}" type="presOf" srcId="{1EECBD80-B40C-4BA5-9E38-BA323EE76FCD}" destId="{5D4D60F1-7EE7-4B1E-BBFF-1474A81EF073}" srcOrd="1" destOrd="0" presId="urn:microsoft.com/office/officeart/2005/8/layout/hList7"/>
    <dgm:cxn modelId="{164DFD57-2E41-437F-BA93-B11C0320146F}" srcId="{43AD9C22-C503-4B31-85CE-7A04759E7F1B}" destId="{1EECBD80-B40C-4BA5-9E38-BA323EE76FCD}" srcOrd="0" destOrd="0" parTransId="{1793D4C7-8804-4170-A7EF-163AC4EDC3FA}" sibTransId="{40C8F2A5-6216-4945-85FD-8BB352A464BF}"/>
    <dgm:cxn modelId="{F6E8AFFB-7957-4EC5-BE53-AA7B9FF4EA72}" type="presParOf" srcId="{B4A79491-FD68-41CE-9FB3-F1E6A676DE03}" destId="{5EF175EF-DEF8-4EE0-8598-87A1AC058ED4}" srcOrd="0" destOrd="0" presId="urn:microsoft.com/office/officeart/2005/8/layout/hList7"/>
    <dgm:cxn modelId="{86826D77-E335-4C63-B822-5A427B1EA17E}" type="presParOf" srcId="{B4A79491-FD68-41CE-9FB3-F1E6A676DE03}" destId="{2908DA87-D8E0-4CC4-9A65-DE8D593A473A}" srcOrd="1" destOrd="0" presId="urn:microsoft.com/office/officeart/2005/8/layout/hList7"/>
    <dgm:cxn modelId="{AE248260-5C1F-473E-8835-547E39D762D4}" type="presParOf" srcId="{2908DA87-D8E0-4CC4-9A65-DE8D593A473A}" destId="{6E5DFFBA-1EC2-4156-80FF-2E51A3EB8996}" srcOrd="0" destOrd="0" presId="urn:microsoft.com/office/officeart/2005/8/layout/hList7"/>
    <dgm:cxn modelId="{6B52DA99-D147-406F-B2FE-B5E977819593}" type="presParOf" srcId="{6E5DFFBA-1EC2-4156-80FF-2E51A3EB8996}" destId="{35EEA6B2-0AF1-43D0-9360-B90ED4CA774D}" srcOrd="0" destOrd="0" presId="urn:microsoft.com/office/officeart/2005/8/layout/hList7"/>
    <dgm:cxn modelId="{A8407F36-D8A5-4E3B-8E70-C2198D66790E}" type="presParOf" srcId="{6E5DFFBA-1EC2-4156-80FF-2E51A3EB8996}" destId="{5D4D60F1-7EE7-4B1E-BBFF-1474A81EF073}" srcOrd="1" destOrd="0" presId="urn:microsoft.com/office/officeart/2005/8/layout/hList7"/>
    <dgm:cxn modelId="{68E12C51-2E5B-4A46-A228-D32D80943236}" type="presParOf" srcId="{6E5DFFBA-1EC2-4156-80FF-2E51A3EB8996}" destId="{1E2F81AD-E550-40C6-8DC4-02C45ACB0A9F}" srcOrd="2" destOrd="0" presId="urn:microsoft.com/office/officeart/2005/8/layout/hList7"/>
    <dgm:cxn modelId="{88A04CF9-51A7-4673-A7A8-292211329E9E}" type="presParOf" srcId="{6E5DFFBA-1EC2-4156-80FF-2E51A3EB8996}" destId="{BABDE593-428E-4A6E-83E6-165AA5A35D4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361D28-5D86-42AA-AD37-5428D0BC6C2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bg-BG"/>
        </a:p>
      </dgm:t>
    </dgm:pt>
    <dgm:pt modelId="{8248506D-CD1A-4487-BBD2-08A2D53CFB41}">
      <dgm:prSet phldrT="[Text]" custT="1"/>
      <dgm:spPr>
        <a:blipFill rotWithShape="0">
          <a:blip xmlns:r="http://schemas.openxmlformats.org/officeDocument/2006/relationships" r:embed="rId1"/>
          <a:tile tx="0" ty="0" sx="100000" sy="100000" flip="none" algn="tl"/>
        </a:blipFill>
      </dgm:spPr>
      <dgm:t>
        <a:bodyPr/>
        <a:lstStyle/>
        <a:p>
          <a:r>
            <a:rPr lang="en-US" sz="3200" b="1" dirty="0" smtClean="0">
              <a:solidFill>
                <a:srgbClr val="000099"/>
              </a:solidFill>
              <a:latin typeface="Arial" pitchFamily="34" charset="0"/>
              <a:cs typeface="Arial" pitchFamily="34" charset="0"/>
            </a:rPr>
            <a:t>Crush injury</a:t>
          </a:r>
          <a:endParaRPr lang="bg-BG" sz="3200" b="1" dirty="0">
            <a:solidFill>
              <a:srgbClr val="000099"/>
            </a:solidFill>
            <a:latin typeface="Arial" pitchFamily="34" charset="0"/>
            <a:cs typeface="Arial" pitchFamily="34" charset="0"/>
          </a:endParaRPr>
        </a:p>
      </dgm:t>
    </dgm:pt>
    <dgm:pt modelId="{1329EEEC-54E4-496A-99EF-4D17E6AC46AE}" type="parTrans" cxnId="{3CF07A79-8226-4EF9-A345-58843400FDDD}">
      <dgm:prSet/>
      <dgm:spPr/>
      <dgm:t>
        <a:bodyPr/>
        <a:lstStyle/>
        <a:p>
          <a:endParaRPr lang="bg-BG"/>
        </a:p>
      </dgm:t>
    </dgm:pt>
    <dgm:pt modelId="{119E833D-BD12-4A6E-864C-CCEA25538560}" type="sibTrans" cxnId="{3CF07A79-8226-4EF9-A345-58843400FDDD}">
      <dgm:prSet/>
      <dgm:spPr>
        <a:solidFill>
          <a:srgbClr val="990000"/>
        </a:solidFill>
      </dgm:spPr>
      <dgm:t>
        <a:bodyPr/>
        <a:lstStyle/>
        <a:p>
          <a:endParaRPr lang="bg-BG"/>
        </a:p>
      </dgm:t>
    </dgm:pt>
    <dgm:pt modelId="{EE3CD304-D68A-482E-809C-D041097E24DA}">
      <dgm:prSet phldrT="[Text]" custT="1"/>
      <dgm:spPr>
        <a:blipFill rotWithShape="0">
          <a:blip xmlns:r="http://schemas.openxmlformats.org/officeDocument/2006/relationships" r:embed="rId2"/>
          <a:tile tx="0" ty="0" sx="100000" sy="100000" flip="none" algn="tl"/>
        </a:blipFill>
      </dgm:spPr>
      <dgm:t>
        <a:bodyPr/>
        <a:lstStyle/>
        <a:p>
          <a:r>
            <a:rPr lang="en-US" sz="3200" b="1" dirty="0" smtClean="0">
              <a:solidFill>
                <a:srgbClr val="FF9900"/>
              </a:solidFill>
              <a:latin typeface="Arial" pitchFamily="34" charset="0"/>
              <a:cs typeface="Arial" pitchFamily="34" charset="0"/>
            </a:rPr>
            <a:t>Crush syndrom</a:t>
          </a:r>
          <a:r>
            <a:rPr lang="en-US" sz="3200" dirty="0" smtClean="0">
              <a:solidFill>
                <a:srgbClr val="FF9900"/>
              </a:solidFill>
              <a:latin typeface="Arial" pitchFamily="34" charset="0"/>
              <a:cs typeface="Arial" pitchFamily="34" charset="0"/>
            </a:rPr>
            <a:t>e</a:t>
          </a:r>
          <a:endParaRPr lang="bg-BG" sz="3200" dirty="0">
            <a:solidFill>
              <a:srgbClr val="FF9900"/>
            </a:solidFill>
            <a:latin typeface="Arial" pitchFamily="34" charset="0"/>
            <a:cs typeface="Arial" pitchFamily="34" charset="0"/>
          </a:endParaRPr>
        </a:p>
      </dgm:t>
    </dgm:pt>
    <dgm:pt modelId="{B1CDB2F1-ADD4-4A6F-9EDB-EFD899BF2B83}" type="parTrans" cxnId="{5B6A01D2-4C92-49E5-B4F2-5065D5215B00}">
      <dgm:prSet/>
      <dgm:spPr/>
      <dgm:t>
        <a:bodyPr/>
        <a:lstStyle/>
        <a:p>
          <a:endParaRPr lang="bg-BG"/>
        </a:p>
      </dgm:t>
    </dgm:pt>
    <dgm:pt modelId="{669DD85A-70FE-44D1-8EFE-6240EF33B63D}" type="sibTrans" cxnId="{5B6A01D2-4C92-49E5-B4F2-5065D5215B00}">
      <dgm:prSet/>
      <dgm:spPr>
        <a:solidFill>
          <a:srgbClr val="990000"/>
        </a:solidFill>
      </dgm:spPr>
      <dgm:t>
        <a:bodyPr/>
        <a:lstStyle/>
        <a:p>
          <a:endParaRPr lang="bg-BG" dirty="0"/>
        </a:p>
      </dgm:t>
    </dgm:pt>
    <dgm:pt modelId="{BA100FC2-B824-4D40-8966-712F0BD71F21}">
      <dgm:prSet phldrT="[Text]" custT="1"/>
      <dgm:spPr>
        <a:blipFill rotWithShape="0">
          <a:blip xmlns:r="http://schemas.openxmlformats.org/officeDocument/2006/relationships" r:embed="rId3"/>
          <a:tile tx="0" ty="0" sx="100000" sy="100000" flip="none" algn="tl"/>
        </a:blipFill>
      </dgm:spPr>
      <dgm:t>
        <a:bodyPr/>
        <a:lstStyle/>
        <a:p>
          <a:r>
            <a:rPr lang="en-US" sz="3200" b="1" dirty="0" smtClean="0">
              <a:solidFill>
                <a:srgbClr val="660066"/>
              </a:solidFill>
              <a:latin typeface="Arial" pitchFamily="34" charset="0"/>
              <a:cs typeface="Arial" pitchFamily="34" charset="0"/>
            </a:rPr>
            <a:t>Compartment syndrome</a:t>
          </a:r>
          <a:endParaRPr lang="bg-BG" sz="3200" b="1" dirty="0">
            <a:solidFill>
              <a:srgbClr val="660066"/>
            </a:solidFill>
            <a:latin typeface="Arial" pitchFamily="34" charset="0"/>
            <a:cs typeface="Arial" pitchFamily="34" charset="0"/>
          </a:endParaRPr>
        </a:p>
      </dgm:t>
    </dgm:pt>
    <dgm:pt modelId="{593AB20E-5B2A-4148-9C9A-24F7288B09FB}" type="parTrans" cxnId="{BF1A132C-B8D1-4805-831C-7CF73E49AC9C}">
      <dgm:prSet/>
      <dgm:spPr/>
      <dgm:t>
        <a:bodyPr/>
        <a:lstStyle/>
        <a:p>
          <a:endParaRPr lang="bg-BG"/>
        </a:p>
      </dgm:t>
    </dgm:pt>
    <dgm:pt modelId="{BAAD8652-CE06-4D05-8C95-7F82C91E82C9}" type="sibTrans" cxnId="{BF1A132C-B8D1-4805-831C-7CF73E49AC9C}">
      <dgm:prSet/>
      <dgm:spPr>
        <a:solidFill>
          <a:srgbClr val="990000"/>
        </a:solidFill>
      </dgm:spPr>
      <dgm:t>
        <a:bodyPr/>
        <a:lstStyle/>
        <a:p>
          <a:endParaRPr lang="bg-BG"/>
        </a:p>
      </dgm:t>
    </dgm:pt>
    <dgm:pt modelId="{3A7753E6-569C-4282-856E-8DBD3333A0E5}" type="pres">
      <dgm:prSet presAssocID="{2F361D28-5D86-42AA-AD37-5428D0BC6C2D}" presName="Name0" presStyleCnt="0">
        <dgm:presLayoutVars>
          <dgm:dir/>
          <dgm:resizeHandles val="exact"/>
        </dgm:presLayoutVars>
      </dgm:prSet>
      <dgm:spPr/>
      <dgm:t>
        <a:bodyPr/>
        <a:lstStyle/>
        <a:p>
          <a:endParaRPr lang="bg-BG"/>
        </a:p>
      </dgm:t>
    </dgm:pt>
    <dgm:pt modelId="{2D6AA793-1278-498A-9756-79261DA32F3E}" type="pres">
      <dgm:prSet presAssocID="{8248506D-CD1A-4487-BBD2-08A2D53CFB41}" presName="node" presStyleLbl="node1" presStyleIdx="0" presStyleCnt="3" custScaleX="250208" custScaleY="118767">
        <dgm:presLayoutVars>
          <dgm:bulletEnabled val="1"/>
        </dgm:presLayoutVars>
      </dgm:prSet>
      <dgm:spPr/>
      <dgm:t>
        <a:bodyPr/>
        <a:lstStyle/>
        <a:p>
          <a:endParaRPr lang="bg-BG"/>
        </a:p>
      </dgm:t>
    </dgm:pt>
    <dgm:pt modelId="{2301E5A6-A4A9-452E-8A0A-8345770AFA96}" type="pres">
      <dgm:prSet presAssocID="{119E833D-BD12-4A6E-864C-CCEA25538560}" presName="sibTrans" presStyleLbl="sibTrans2D1" presStyleIdx="0" presStyleCnt="3" custScaleX="355231"/>
      <dgm:spPr/>
      <dgm:t>
        <a:bodyPr/>
        <a:lstStyle/>
        <a:p>
          <a:endParaRPr lang="bg-BG"/>
        </a:p>
      </dgm:t>
    </dgm:pt>
    <dgm:pt modelId="{0184CEA2-F787-4B90-AD60-EA6CF380CF8C}" type="pres">
      <dgm:prSet presAssocID="{119E833D-BD12-4A6E-864C-CCEA25538560}" presName="connectorText" presStyleLbl="sibTrans2D1" presStyleIdx="0" presStyleCnt="3"/>
      <dgm:spPr/>
      <dgm:t>
        <a:bodyPr/>
        <a:lstStyle/>
        <a:p>
          <a:endParaRPr lang="bg-BG"/>
        </a:p>
      </dgm:t>
    </dgm:pt>
    <dgm:pt modelId="{7F4B5C44-7198-4DC4-9443-858BB2B84452}" type="pres">
      <dgm:prSet presAssocID="{EE3CD304-D68A-482E-809C-D041097E24DA}" presName="node" presStyleLbl="node1" presStyleIdx="1" presStyleCnt="3" custScaleX="123993" custRadScaleRad="109125" custRadScaleInc="-6624">
        <dgm:presLayoutVars>
          <dgm:bulletEnabled val="1"/>
        </dgm:presLayoutVars>
      </dgm:prSet>
      <dgm:spPr/>
      <dgm:t>
        <a:bodyPr/>
        <a:lstStyle/>
        <a:p>
          <a:endParaRPr lang="bg-BG"/>
        </a:p>
      </dgm:t>
    </dgm:pt>
    <dgm:pt modelId="{07CBCAA7-2EEB-4C76-983C-EFDA18A314E3}" type="pres">
      <dgm:prSet presAssocID="{669DD85A-70FE-44D1-8EFE-6240EF33B63D}" presName="sibTrans" presStyleLbl="sibTrans2D1" presStyleIdx="1" presStyleCnt="3" custFlipVert="1" custScaleX="169829" custScaleY="47829" custLinFactNeighborX="-11703" custLinFactNeighborY="240"/>
      <dgm:spPr/>
      <dgm:t>
        <a:bodyPr/>
        <a:lstStyle/>
        <a:p>
          <a:endParaRPr lang="bg-BG"/>
        </a:p>
      </dgm:t>
    </dgm:pt>
    <dgm:pt modelId="{45A60C1B-E6E7-4112-9981-A4C75AFE04D3}" type="pres">
      <dgm:prSet presAssocID="{669DD85A-70FE-44D1-8EFE-6240EF33B63D}" presName="connectorText" presStyleLbl="sibTrans2D1" presStyleIdx="1" presStyleCnt="3"/>
      <dgm:spPr/>
      <dgm:t>
        <a:bodyPr/>
        <a:lstStyle/>
        <a:p>
          <a:endParaRPr lang="bg-BG"/>
        </a:p>
      </dgm:t>
    </dgm:pt>
    <dgm:pt modelId="{94E47D23-84FE-4C2B-89C9-A3F0FD95ACC0}" type="pres">
      <dgm:prSet presAssocID="{BA100FC2-B824-4D40-8966-712F0BD71F21}" presName="node" presStyleLbl="node1" presStyleIdx="2" presStyleCnt="3" custScaleX="141908" custRadScaleRad="99770" custRadScaleInc="2200">
        <dgm:presLayoutVars>
          <dgm:bulletEnabled val="1"/>
        </dgm:presLayoutVars>
      </dgm:prSet>
      <dgm:spPr/>
      <dgm:t>
        <a:bodyPr/>
        <a:lstStyle/>
        <a:p>
          <a:endParaRPr lang="bg-BG"/>
        </a:p>
      </dgm:t>
    </dgm:pt>
    <dgm:pt modelId="{6747AAB8-0412-46BD-9C20-04BE969118C8}" type="pres">
      <dgm:prSet presAssocID="{BAAD8652-CE06-4D05-8C95-7F82C91E82C9}" presName="sibTrans" presStyleLbl="sibTrans2D1" presStyleIdx="2" presStyleCnt="3" custScaleX="351053"/>
      <dgm:spPr/>
      <dgm:t>
        <a:bodyPr/>
        <a:lstStyle/>
        <a:p>
          <a:endParaRPr lang="bg-BG"/>
        </a:p>
      </dgm:t>
    </dgm:pt>
    <dgm:pt modelId="{6D1A2D23-A198-47CD-8D48-24750300A227}" type="pres">
      <dgm:prSet presAssocID="{BAAD8652-CE06-4D05-8C95-7F82C91E82C9}" presName="connectorText" presStyleLbl="sibTrans2D1" presStyleIdx="2" presStyleCnt="3"/>
      <dgm:spPr/>
      <dgm:t>
        <a:bodyPr/>
        <a:lstStyle/>
        <a:p>
          <a:endParaRPr lang="bg-BG"/>
        </a:p>
      </dgm:t>
    </dgm:pt>
  </dgm:ptLst>
  <dgm:cxnLst>
    <dgm:cxn modelId="{BF1A132C-B8D1-4805-831C-7CF73E49AC9C}" srcId="{2F361D28-5D86-42AA-AD37-5428D0BC6C2D}" destId="{BA100FC2-B824-4D40-8966-712F0BD71F21}" srcOrd="2" destOrd="0" parTransId="{593AB20E-5B2A-4148-9C9A-24F7288B09FB}" sibTransId="{BAAD8652-CE06-4D05-8C95-7F82C91E82C9}"/>
    <dgm:cxn modelId="{432090E8-2F6B-4E4F-B4A1-50E0515A2642}" type="presOf" srcId="{BA100FC2-B824-4D40-8966-712F0BD71F21}" destId="{94E47D23-84FE-4C2B-89C9-A3F0FD95ACC0}" srcOrd="0" destOrd="0" presId="urn:microsoft.com/office/officeart/2005/8/layout/cycle7"/>
    <dgm:cxn modelId="{3CF07A79-8226-4EF9-A345-58843400FDDD}" srcId="{2F361D28-5D86-42AA-AD37-5428D0BC6C2D}" destId="{8248506D-CD1A-4487-BBD2-08A2D53CFB41}" srcOrd="0" destOrd="0" parTransId="{1329EEEC-54E4-496A-99EF-4D17E6AC46AE}" sibTransId="{119E833D-BD12-4A6E-864C-CCEA25538560}"/>
    <dgm:cxn modelId="{59F6B8F2-D0EB-4E15-AF59-38CF68429D55}" type="presOf" srcId="{EE3CD304-D68A-482E-809C-D041097E24DA}" destId="{7F4B5C44-7198-4DC4-9443-858BB2B84452}" srcOrd="0" destOrd="0" presId="urn:microsoft.com/office/officeart/2005/8/layout/cycle7"/>
    <dgm:cxn modelId="{9DC77313-7A42-4488-993C-4157F253D4E1}" type="presOf" srcId="{BAAD8652-CE06-4D05-8C95-7F82C91E82C9}" destId="{6747AAB8-0412-46BD-9C20-04BE969118C8}" srcOrd="0" destOrd="0" presId="urn:microsoft.com/office/officeart/2005/8/layout/cycle7"/>
    <dgm:cxn modelId="{C32505EB-0F0C-40F4-B4A9-F7D013100A47}" type="presOf" srcId="{669DD85A-70FE-44D1-8EFE-6240EF33B63D}" destId="{45A60C1B-E6E7-4112-9981-A4C75AFE04D3}" srcOrd="1" destOrd="0" presId="urn:microsoft.com/office/officeart/2005/8/layout/cycle7"/>
    <dgm:cxn modelId="{4BED00B9-9DBA-425E-B03A-49DDE41631D9}" type="presOf" srcId="{BAAD8652-CE06-4D05-8C95-7F82C91E82C9}" destId="{6D1A2D23-A198-47CD-8D48-24750300A227}" srcOrd="1" destOrd="0" presId="urn:microsoft.com/office/officeart/2005/8/layout/cycle7"/>
    <dgm:cxn modelId="{4D57419E-7FDA-42CB-9625-04F3D064A13C}" type="presOf" srcId="{669DD85A-70FE-44D1-8EFE-6240EF33B63D}" destId="{07CBCAA7-2EEB-4C76-983C-EFDA18A314E3}" srcOrd="0" destOrd="0" presId="urn:microsoft.com/office/officeart/2005/8/layout/cycle7"/>
    <dgm:cxn modelId="{899D714B-6D76-4D49-A106-CB0D4543765E}" type="presOf" srcId="{119E833D-BD12-4A6E-864C-CCEA25538560}" destId="{2301E5A6-A4A9-452E-8A0A-8345770AFA96}" srcOrd="0" destOrd="0" presId="urn:microsoft.com/office/officeart/2005/8/layout/cycle7"/>
    <dgm:cxn modelId="{5B6A01D2-4C92-49E5-B4F2-5065D5215B00}" srcId="{2F361D28-5D86-42AA-AD37-5428D0BC6C2D}" destId="{EE3CD304-D68A-482E-809C-D041097E24DA}" srcOrd="1" destOrd="0" parTransId="{B1CDB2F1-ADD4-4A6F-9EDB-EFD899BF2B83}" sibTransId="{669DD85A-70FE-44D1-8EFE-6240EF33B63D}"/>
    <dgm:cxn modelId="{99F98104-C27D-4AAB-A5F3-B9BC265D4C18}" type="presOf" srcId="{8248506D-CD1A-4487-BBD2-08A2D53CFB41}" destId="{2D6AA793-1278-498A-9756-79261DA32F3E}" srcOrd="0" destOrd="0" presId="urn:microsoft.com/office/officeart/2005/8/layout/cycle7"/>
    <dgm:cxn modelId="{DE83B943-4B25-41A2-9E4E-EC82AC166028}" type="presOf" srcId="{119E833D-BD12-4A6E-864C-CCEA25538560}" destId="{0184CEA2-F787-4B90-AD60-EA6CF380CF8C}" srcOrd="1" destOrd="0" presId="urn:microsoft.com/office/officeart/2005/8/layout/cycle7"/>
    <dgm:cxn modelId="{72EE74E6-C516-43C7-B1CD-2AFA8C821CB5}" type="presOf" srcId="{2F361D28-5D86-42AA-AD37-5428D0BC6C2D}" destId="{3A7753E6-569C-4282-856E-8DBD3333A0E5}" srcOrd="0" destOrd="0" presId="urn:microsoft.com/office/officeart/2005/8/layout/cycle7"/>
    <dgm:cxn modelId="{71C8B27C-AD0D-4242-928C-3EAD0F37A2DE}" type="presParOf" srcId="{3A7753E6-569C-4282-856E-8DBD3333A0E5}" destId="{2D6AA793-1278-498A-9756-79261DA32F3E}" srcOrd="0" destOrd="0" presId="urn:microsoft.com/office/officeart/2005/8/layout/cycle7"/>
    <dgm:cxn modelId="{071B402A-9E3D-4E09-83DE-9B36F1332C44}" type="presParOf" srcId="{3A7753E6-569C-4282-856E-8DBD3333A0E5}" destId="{2301E5A6-A4A9-452E-8A0A-8345770AFA96}" srcOrd="1" destOrd="0" presId="urn:microsoft.com/office/officeart/2005/8/layout/cycle7"/>
    <dgm:cxn modelId="{C0D7842F-7B4B-404E-8E1C-761F7E1D6D1D}" type="presParOf" srcId="{2301E5A6-A4A9-452E-8A0A-8345770AFA96}" destId="{0184CEA2-F787-4B90-AD60-EA6CF380CF8C}" srcOrd="0" destOrd="0" presId="urn:microsoft.com/office/officeart/2005/8/layout/cycle7"/>
    <dgm:cxn modelId="{23154ED8-CABE-45A9-A934-0E4700C4F7CC}" type="presParOf" srcId="{3A7753E6-569C-4282-856E-8DBD3333A0E5}" destId="{7F4B5C44-7198-4DC4-9443-858BB2B84452}" srcOrd="2" destOrd="0" presId="urn:microsoft.com/office/officeart/2005/8/layout/cycle7"/>
    <dgm:cxn modelId="{5848BB0F-594F-4F85-A01F-2D9F2A2C8962}" type="presParOf" srcId="{3A7753E6-569C-4282-856E-8DBD3333A0E5}" destId="{07CBCAA7-2EEB-4C76-983C-EFDA18A314E3}" srcOrd="3" destOrd="0" presId="urn:microsoft.com/office/officeart/2005/8/layout/cycle7"/>
    <dgm:cxn modelId="{5056530C-CD8F-4732-94C7-A06840CFAB63}" type="presParOf" srcId="{07CBCAA7-2EEB-4C76-983C-EFDA18A314E3}" destId="{45A60C1B-E6E7-4112-9981-A4C75AFE04D3}" srcOrd="0" destOrd="0" presId="urn:microsoft.com/office/officeart/2005/8/layout/cycle7"/>
    <dgm:cxn modelId="{3B90C26C-3249-4D56-97CC-E9B31B7D9C67}" type="presParOf" srcId="{3A7753E6-569C-4282-856E-8DBD3333A0E5}" destId="{94E47D23-84FE-4C2B-89C9-A3F0FD95ACC0}" srcOrd="4" destOrd="0" presId="urn:microsoft.com/office/officeart/2005/8/layout/cycle7"/>
    <dgm:cxn modelId="{81D89ACE-F708-47AC-A77D-4D5F17A27A22}" type="presParOf" srcId="{3A7753E6-569C-4282-856E-8DBD3333A0E5}" destId="{6747AAB8-0412-46BD-9C20-04BE969118C8}" srcOrd="5" destOrd="0" presId="urn:microsoft.com/office/officeart/2005/8/layout/cycle7"/>
    <dgm:cxn modelId="{484074F9-D808-4FD4-B635-48695FD41272}" type="presParOf" srcId="{6747AAB8-0412-46BD-9C20-04BE969118C8}" destId="{6D1A2D23-A198-47CD-8D48-24750300A22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E921-CCC2-4455-99DD-9A79B257120C}">
      <dsp:nvSpPr>
        <dsp:cNvPr id="0" name=""/>
        <dsp:cNvSpPr/>
      </dsp:nvSpPr>
      <dsp:spPr>
        <a:xfrm>
          <a:off x="0" y="1368169"/>
          <a:ext cx="8928992" cy="3571596"/>
        </a:xfrm>
        <a:prstGeom prst="chevron">
          <a:avLst/>
        </a:prstGeom>
        <a:solidFill>
          <a:srgbClr val="00B050"/>
        </a:solidFill>
        <a:ln>
          <a:solidFill>
            <a:srgbClr val="000099"/>
          </a:solidFill>
        </a:ln>
        <a:effectLst>
          <a:glow rad="228600">
            <a:schemeClr val="accent1">
              <a:satMod val="175000"/>
              <a:alpha val="40000"/>
            </a:schemeClr>
          </a:glow>
        </a:effectLst>
        <a:sp3d extrusionH="381000" contourW="38100" prstMaterial="matte">
          <a:bevelT prst="convex"/>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b="1" kern="1200" dirty="0" smtClean="0">
              <a:solidFill>
                <a:srgbClr val="000099"/>
              </a:solidFill>
            </a:rPr>
            <a:t>CRUSH  SYNDROME</a:t>
          </a:r>
          <a:endParaRPr lang="bg-BG" sz="6500" b="1" kern="1200" dirty="0" smtClean="0">
            <a:solidFill>
              <a:srgbClr val="000099"/>
            </a:solidFill>
          </a:endParaRPr>
        </a:p>
        <a:p>
          <a:pPr lvl="0" algn="ctr" defTabSz="2889250" rtl="0">
            <a:lnSpc>
              <a:spcPct val="90000"/>
            </a:lnSpc>
            <a:spcBef>
              <a:spcPct val="0"/>
            </a:spcBef>
            <a:spcAft>
              <a:spcPct val="35000"/>
            </a:spcAft>
          </a:pPr>
          <a:endParaRPr lang="bg-BG" sz="6500" kern="1200" dirty="0">
            <a:solidFill>
              <a:srgbClr val="000099"/>
            </a:solidFill>
          </a:endParaRPr>
        </a:p>
      </dsp:txBody>
      <dsp:txXfrm>
        <a:off x="1785798" y="1368169"/>
        <a:ext cx="5357396" cy="3571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C1A2-4284-441B-8296-96F0B8CAD13D}">
      <dsp:nvSpPr>
        <dsp:cNvPr id="0" name=""/>
        <dsp:cNvSpPr/>
      </dsp:nvSpPr>
      <dsp:spPr>
        <a:xfrm>
          <a:off x="0" y="4686359"/>
          <a:ext cx="6912768" cy="1547820"/>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b="1" kern="1200" dirty="0" smtClean="0">
              <a:solidFill>
                <a:srgbClr val="003300"/>
              </a:solidFill>
              <a:latin typeface="Arial" pitchFamily="34" charset="0"/>
              <a:cs typeface="Arial" pitchFamily="34" charset="0"/>
            </a:rPr>
            <a:t>RELEASE OF TOXIC METABOLITES</a:t>
          </a:r>
          <a:endParaRPr lang="bg-BG" sz="3800" b="1" kern="1200" dirty="0">
            <a:solidFill>
              <a:srgbClr val="003300"/>
            </a:solidFill>
            <a:latin typeface="Arial" pitchFamily="34" charset="0"/>
            <a:cs typeface="Arial" pitchFamily="34" charset="0"/>
          </a:endParaRPr>
        </a:p>
      </dsp:txBody>
      <dsp:txXfrm>
        <a:off x="0" y="4686359"/>
        <a:ext cx="6912768" cy="1547820"/>
      </dsp:txXfrm>
    </dsp:sp>
    <dsp:sp modelId="{6972ADDA-D7E8-4953-81A1-E831081684F1}">
      <dsp:nvSpPr>
        <dsp:cNvPr id="0" name=""/>
        <dsp:cNvSpPr/>
      </dsp:nvSpPr>
      <dsp:spPr>
        <a:xfrm rot="10800000">
          <a:off x="0" y="2358437"/>
          <a:ext cx="6912768" cy="2380547"/>
        </a:xfrm>
        <a:prstGeom prst="upArrowCallou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b="1" kern="1200" dirty="0" smtClean="0">
              <a:solidFill>
                <a:srgbClr val="660066"/>
              </a:solidFill>
              <a:latin typeface="Arial" pitchFamily="34" charset="0"/>
              <a:cs typeface="Arial" pitchFamily="34" charset="0"/>
            </a:rPr>
            <a:t>ISCHAEMIC DAMAGE TO MUSCLES</a:t>
          </a:r>
          <a:endParaRPr lang="bg-BG" sz="3800" b="1" kern="1200" dirty="0">
            <a:solidFill>
              <a:srgbClr val="660066"/>
            </a:solidFill>
            <a:latin typeface="Arial" pitchFamily="34" charset="0"/>
            <a:cs typeface="Arial" pitchFamily="34" charset="0"/>
          </a:endParaRPr>
        </a:p>
      </dsp:txBody>
      <dsp:txXfrm rot="10800000">
        <a:off x="0" y="2358437"/>
        <a:ext cx="6912768" cy="1546808"/>
      </dsp:txXfrm>
    </dsp:sp>
    <dsp:sp modelId="{0761CD90-55A4-4394-99F1-6D1186F288FC}">
      <dsp:nvSpPr>
        <dsp:cNvPr id="0" name=""/>
        <dsp:cNvSpPr/>
      </dsp:nvSpPr>
      <dsp:spPr>
        <a:xfrm rot="10800000">
          <a:off x="0" y="24317"/>
          <a:ext cx="6912768" cy="2380547"/>
        </a:xfrm>
        <a:prstGeom prst="upArrowCallout">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b="1" kern="1200" dirty="0" smtClean="0">
              <a:solidFill>
                <a:srgbClr val="FFFF66"/>
              </a:solidFill>
              <a:latin typeface="Arial" pitchFamily="34" charset="0"/>
              <a:cs typeface="Arial" pitchFamily="34" charset="0"/>
            </a:rPr>
            <a:t>PATHOGENESIS</a:t>
          </a:r>
          <a:endParaRPr lang="bg-BG" sz="3800" b="1" kern="1200" dirty="0">
            <a:solidFill>
              <a:srgbClr val="FFFF66"/>
            </a:solidFill>
            <a:latin typeface="Arial" pitchFamily="34" charset="0"/>
            <a:cs typeface="Arial" pitchFamily="34" charset="0"/>
          </a:endParaRPr>
        </a:p>
      </dsp:txBody>
      <dsp:txXfrm rot="-10800000">
        <a:off x="0" y="24317"/>
        <a:ext cx="6912768" cy="835572"/>
      </dsp:txXfrm>
    </dsp:sp>
    <dsp:sp modelId="{2BEBA698-4E78-42CB-A7AB-E889C3A1C65D}">
      <dsp:nvSpPr>
        <dsp:cNvPr id="0" name=""/>
        <dsp:cNvSpPr/>
      </dsp:nvSpPr>
      <dsp:spPr>
        <a:xfrm>
          <a:off x="0" y="792086"/>
          <a:ext cx="6911080" cy="711783"/>
        </a:xfrm>
        <a:prstGeom prst="rect">
          <a:avLst/>
        </a:prstGeom>
        <a:blipFill rotWithShape="0">
          <a:blip xmlns:r="http://schemas.openxmlformats.org/officeDocument/2006/relationships" r:embed="rId4"/>
          <a:tile tx="0" ty="0" sx="100000" sy="100000" flip="none" algn="tl"/>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en-US" sz="3800" b="1" kern="1200" dirty="0" smtClean="0">
              <a:solidFill>
                <a:srgbClr val="C00000"/>
              </a:solidFill>
              <a:latin typeface="Arial" pitchFamily="34" charset="0"/>
              <a:cs typeface="Arial" pitchFamily="34" charset="0"/>
            </a:rPr>
            <a:t>CRUSHING  INJURY</a:t>
          </a:r>
          <a:endParaRPr lang="bg-BG" sz="3800" b="1" kern="1200" dirty="0">
            <a:solidFill>
              <a:srgbClr val="C00000"/>
            </a:solidFill>
            <a:latin typeface="Arial" pitchFamily="34" charset="0"/>
            <a:cs typeface="Arial" pitchFamily="34" charset="0"/>
          </a:endParaRPr>
        </a:p>
      </dsp:txBody>
      <dsp:txXfrm>
        <a:off x="0" y="792086"/>
        <a:ext cx="6911080" cy="711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EA6B2-0AF1-43D0-9360-B90ED4CA774D}">
      <dsp:nvSpPr>
        <dsp:cNvPr id="0" name=""/>
        <dsp:cNvSpPr/>
      </dsp:nvSpPr>
      <dsp:spPr>
        <a:xfrm>
          <a:off x="0" y="0"/>
          <a:ext cx="3168351" cy="1152128"/>
        </a:xfrm>
        <a:prstGeom prst="roundRect">
          <a:avLst>
            <a:gd name="adj" fmla="val 10000"/>
          </a:avLst>
        </a:prstGeom>
        <a:solidFill>
          <a:srgbClr val="00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FF00"/>
              </a:solidFill>
              <a:latin typeface="Arial" pitchFamily="34" charset="0"/>
              <a:cs typeface="Arial" pitchFamily="34" charset="0"/>
            </a:rPr>
            <a:t>Limb compression</a:t>
          </a:r>
          <a:endParaRPr lang="bg-BG" sz="2400" b="1" kern="1200" dirty="0">
            <a:solidFill>
              <a:srgbClr val="FFFF00"/>
            </a:solidFill>
            <a:latin typeface="Arial" pitchFamily="34" charset="0"/>
            <a:cs typeface="Arial" pitchFamily="34" charset="0"/>
          </a:endParaRPr>
        </a:p>
      </dsp:txBody>
      <dsp:txXfrm>
        <a:off x="0" y="460851"/>
        <a:ext cx="3168351" cy="460851"/>
      </dsp:txXfrm>
    </dsp:sp>
    <dsp:sp modelId="{BABDE593-428E-4A6E-83E6-165AA5A35D40}">
      <dsp:nvSpPr>
        <dsp:cNvPr id="0" name=""/>
        <dsp:cNvSpPr/>
      </dsp:nvSpPr>
      <dsp:spPr>
        <a:xfrm>
          <a:off x="1392346" y="69127"/>
          <a:ext cx="383658" cy="3836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175EF-DEF8-4EE0-8598-87A1AC058ED4}">
      <dsp:nvSpPr>
        <dsp:cNvPr id="0" name=""/>
        <dsp:cNvSpPr/>
      </dsp:nvSpPr>
      <dsp:spPr>
        <a:xfrm>
          <a:off x="126734" y="921702"/>
          <a:ext cx="2914883" cy="172819"/>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AA793-1278-498A-9756-79261DA32F3E}">
      <dsp:nvSpPr>
        <dsp:cNvPr id="0" name=""/>
        <dsp:cNvSpPr/>
      </dsp:nvSpPr>
      <dsp:spPr>
        <a:xfrm>
          <a:off x="509526" y="-48188"/>
          <a:ext cx="5265451" cy="1249684"/>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0099"/>
              </a:solidFill>
              <a:latin typeface="Arial" pitchFamily="34" charset="0"/>
              <a:cs typeface="Arial" pitchFamily="34" charset="0"/>
            </a:rPr>
            <a:t>Crush injury</a:t>
          </a:r>
          <a:endParaRPr lang="bg-BG" sz="3200" b="1" kern="1200" dirty="0">
            <a:solidFill>
              <a:srgbClr val="000099"/>
            </a:solidFill>
            <a:latin typeface="Arial" pitchFamily="34" charset="0"/>
            <a:cs typeface="Arial" pitchFamily="34" charset="0"/>
          </a:endParaRPr>
        </a:p>
      </dsp:txBody>
      <dsp:txXfrm>
        <a:off x="546128" y="-11586"/>
        <a:ext cx="5192247" cy="1176480"/>
      </dsp:txXfrm>
    </dsp:sp>
    <dsp:sp modelId="{2301E5A6-A4A9-452E-8A0A-8345770AFA96}">
      <dsp:nvSpPr>
        <dsp:cNvPr id="0" name=""/>
        <dsp:cNvSpPr/>
      </dsp:nvSpPr>
      <dsp:spPr>
        <a:xfrm rot="3578747">
          <a:off x="3077749" y="1925341"/>
          <a:ext cx="1924319" cy="368275"/>
        </a:xfrm>
        <a:prstGeom prst="leftRightArrow">
          <a:avLst>
            <a:gd name="adj1" fmla="val 60000"/>
            <a:gd name="adj2" fmla="val 50000"/>
          </a:avLst>
        </a:prstGeom>
        <a:solidFill>
          <a:srgbClr val="99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bg-BG" sz="1500" kern="1200"/>
        </a:p>
      </dsp:txBody>
      <dsp:txXfrm>
        <a:off x="3188232" y="1998996"/>
        <a:ext cx="1703354" cy="220965"/>
      </dsp:txXfrm>
    </dsp:sp>
    <dsp:sp modelId="{7F4B5C44-7198-4DC4-9443-858BB2B84452}">
      <dsp:nvSpPr>
        <dsp:cNvPr id="0" name=""/>
        <dsp:cNvSpPr/>
      </dsp:nvSpPr>
      <dsp:spPr>
        <a:xfrm>
          <a:off x="3575072" y="3017461"/>
          <a:ext cx="2609345" cy="1052214"/>
        </a:xfrm>
        <a:prstGeom prst="roundRect">
          <a:avLst>
            <a:gd name="adj" fmla="val 10000"/>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9900"/>
              </a:solidFill>
              <a:latin typeface="Arial" pitchFamily="34" charset="0"/>
              <a:cs typeface="Arial" pitchFamily="34" charset="0"/>
            </a:rPr>
            <a:t>Crush syndrom</a:t>
          </a:r>
          <a:r>
            <a:rPr lang="en-US" sz="3200" kern="1200" dirty="0" smtClean="0">
              <a:solidFill>
                <a:srgbClr val="FF9900"/>
              </a:solidFill>
              <a:latin typeface="Arial" pitchFamily="34" charset="0"/>
              <a:cs typeface="Arial" pitchFamily="34" charset="0"/>
            </a:rPr>
            <a:t>e</a:t>
          </a:r>
          <a:endParaRPr lang="bg-BG" sz="3200" kern="1200" dirty="0">
            <a:solidFill>
              <a:srgbClr val="FF9900"/>
            </a:solidFill>
            <a:latin typeface="Arial" pitchFamily="34" charset="0"/>
            <a:cs typeface="Arial" pitchFamily="34" charset="0"/>
          </a:endParaRPr>
        </a:p>
      </dsp:txBody>
      <dsp:txXfrm>
        <a:off x="3605890" y="3048279"/>
        <a:ext cx="2547709" cy="990578"/>
      </dsp:txXfrm>
    </dsp:sp>
    <dsp:sp modelId="{07CBCAA7-2EEB-4C76-983C-EFDA18A314E3}">
      <dsp:nvSpPr>
        <dsp:cNvPr id="0" name=""/>
        <dsp:cNvSpPr/>
      </dsp:nvSpPr>
      <dsp:spPr>
        <a:xfrm rot="10800006" flipV="1">
          <a:off x="2713118" y="3456384"/>
          <a:ext cx="919979" cy="176142"/>
        </a:xfrm>
        <a:prstGeom prst="leftRightArrow">
          <a:avLst>
            <a:gd name="adj1" fmla="val 60000"/>
            <a:gd name="adj2" fmla="val 50000"/>
          </a:avLst>
        </a:prstGeom>
        <a:solidFill>
          <a:srgbClr val="99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bg-BG" sz="700" kern="1200" dirty="0"/>
        </a:p>
      </dsp:txBody>
      <dsp:txXfrm rot="10800000">
        <a:off x="2765961" y="3491612"/>
        <a:ext cx="814293" cy="105686"/>
      </dsp:txXfrm>
    </dsp:sp>
    <dsp:sp modelId="{94E47D23-84FE-4C2B-89C9-A3F0FD95ACC0}">
      <dsp:nvSpPr>
        <dsp:cNvPr id="0" name=""/>
        <dsp:cNvSpPr/>
      </dsp:nvSpPr>
      <dsp:spPr>
        <a:xfrm>
          <a:off x="-88418" y="3017466"/>
          <a:ext cx="2986354" cy="1052214"/>
        </a:xfrm>
        <a:prstGeom prst="roundRect">
          <a:avLst>
            <a:gd name="adj" fmla="val 10000"/>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660066"/>
              </a:solidFill>
              <a:latin typeface="Arial" pitchFamily="34" charset="0"/>
              <a:cs typeface="Arial" pitchFamily="34" charset="0"/>
            </a:rPr>
            <a:t>Compartment syndrome</a:t>
          </a:r>
          <a:endParaRPr lang="bg-BG" sz="3200" b="1" kern="1200" dirty="0">
            <a:solidFill>
              <a:srgbClr val="660066"/>
            </a:solidFill>
            <a:latin typeface="Arial" pitchFamily="34" charset="0"/>
            <a:cs typeface="Arial" pitchFamily="34" charset="0"/>
          </a:endParaRPr>
        </a:p>
      </dsp:txBody>
      <dsp:txXfrm>
        <a:off x="-57600" y="3048284"/>
        <a:ext cx="2924718" cy="990578"/>
      </dsp:txXfrm>
    </dsp:sp>
    <dsp:sp modelId="{6747AAB8-0412-46BD-9C20-04BE969118C8}">
      <dsp:nvSpPr>
        <dsp:cNvPr id="0" name=""/>
        <dsp:cNvSpPr/>
      </dsp:nvSpPr>
      <dsp:spPr>
        <a:xfrm rot="18021250">
          <a:off x="1293751" y="1925343"/>
          <a:ext cx="1901687" cy="368275"/>
        </a:xfrm>
        <a:prstGeom prst="leftRightArrow">
          <a:avLst>
            <a:gd name="adj1" fmla="val 60000"/>
            <a:gd name="adj2" fmla="val 50000"/>
          </a:avLst>
        </a:prstGeom>
        <a:solidFill>
          <a:srgbClr val="99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bg-BG" sz="1500" kern="1200"/>
        </a:p>
      </dsp:txBody>
      <dsp:txXfrm>
        <a:off x="1404234" y="1998998"/>
        <a:ext cx="1680722" cy="2209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6440C24-AC05-422E-9F8E-EE4EA64DDC9B}" type="datetimeFigureOut">
              <a:rPr lang="bg-BG" smtClean="0"/>
              <a:t>9.12.2016 г.</a:t>
            </a:fld>
            <a:endParaRPr lang="bg-B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F914C53-A9BC-45F2-9CCF-68B171A24521}" type="slidenum">
              <a:rPr lang="bg-BG" smtClean="0"/>
              <a:t>‹#›</a:t>
            </a:fld>
            <a:endParaRPr lang="bg-BG"/>
          </a:p>
        </p:txBody>
      </p:sp>
    </p:spTree>
    <p:extLst>
      <p:ext uri="{BB962C8B-B14F-4D97-AF65-F5344CB8AC3E}">
        <p14:creationId xmlns:p14="http://schemas.microsoft.com/office/powerpoint/2010/main" val="373257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endParaRPr lang="bg-BG" altLang="bg-BG"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bg-BG" altLang="bg-B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in mind, volume</a:t>
            </a:r>
            <a:r>
              <a:rPr lang="en-US" baseline="0" dirty="0" smtClean="0"/>
              <a:t> status. Though initial volume resuscitation is warranted, maintaining volume status is equally important. The keys here that one wants to achieve are hemodynamic stability and adequate urine output.</a:t>
            </a:r>
            <a:endParaRPr lang="en-US" dirty="0"/>
          </a:p>
        </p:txBody>
      </p:sp>
      <p:sp>
        <p:nvSpPr>
          <p:cNvPr id="4" name="Slide Number Placeholder 3"/>
          <p:cNvSpPr>
            <a:spLocks noGrp="1"/>
          </p:cNvSpPr>
          <p:nvPr>
            <p:ph type="sldNum" sz="quarter" idx="10"/>
          </p:nvPr>
        </p:nvSpPr>
        <p:spPr/>
        <p:txBody>
          <a:bodyPr/>
          <a:lstStyle/>
          <a:p>
            <a:fld id="{89885D73-5AEC-4E4B-931F-29040D6BEDDC}"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BF914C53-A9BC-45F2-9CCF-68B171A24521}" type="slidenum">
              <a:rPr lang="bg-BG" smtClean="0"/>
              <a:t>40</a:t>
            </a:fld>
            <a:endParaRPr lang="bg-BG"/>
          </a:p>
        </p:txBody>
      </p:sp>
    </p:spTree>
    <p:extLst>
      <p:ext uri="{BB962C8B-B14F-4D97-AF65-F5344CB8AC3E}">
        <p14:creationId xmlns:p14="http://schemas.microsoft.com/office/powerpoint/2010/main" val="131577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endParaRPr lang="bg-BG" altLang="bg-BG"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BF914C53-A9BC-45F2-9CCF-68B171A24521}" type="slidenum">
              <a:rPr lang="bg-BG" smtClean="0"/>
              <a:t>55</a:t>
            </a:fld>
            <a:endParaRPr lang="bg-BG"/>
          </a:p>
        </p:txBody>
      </p:sp>
    </p:spTree>
    <p:extLst>
      <p:ext uri="{BB962C8B-B14F-4D97-AF65-F5344CB8AC3E}">
        <p14:creationId xmlns:p14="http://schemas.microsoft.com/office/powerpoint/2010/main" val="200416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causes</a:t>
            </a:r>
            <a:r>
              <a:rPr lang="en-US" baseline="0" dirty="0" smtClean="0"/>
              <a:t> of </a:t>
            </a:r>
            <a:r>
              <a:rPr lang="en-US" baseline="0" dirty="0" err="1" smtClean="0"/>
              <a:t>rhabdomyolysis</a:t>
            </a:r>
            <a:r>
              <a:rPr lang="en-US" baseline="0" dirty="0" smtClean="0"/>
              <a:t> attributable to muscle breakdown.  These can be broken down into traumatic and </a:t>
            </a:r>
            <a:r>
              <a:rPr lang="en-US" baseline="0" dirty="0" err="1" smtClean="0"/>
              <a:t>nontraumatic</a:t>
            </a:r>
            <a:r>
              <a:rPr lang="en-US" baseline="0" dirty="0" smtClean="0"/>
              <a:t> causes. </a:t>
            </a:r>
            <a:r>
              <a:rPr lang="en-US" baseline="0" dirty="0" err="1" smtClean="0"/>
              <a:t>Nontraumatic</a:t>
            </a:r>
            <a:r>
              <a:rPr lang="en-US" baseline="0" dirty="0" smtClean="0"/>
              <a:t> causes can be further broken down into </a:t>
            </a:r>
            <a:r>
              <a:rPr lang="en-US" baseline="0" dirty="0" err="1" smtClean="0"/>
              <a:t>exertional</a:t>
            </a:r>
            <a:r>
              <a:rPr lang="en-US" baseline="0" dirty="0" smtClean="0"/>
              <a:t> and </a:t>
            </a:r>
            <a:r>
              <a:rPr lang="en-US" baseline="0" dirty="0" err="1" smtClean="0"/>
              <a:t>nonexertional</a:t>
            </a:r>
            <a:r>
              <a:rPr lang="en-US" baseline="0" dirty="0" smtClean="0"/>
              <a:t> causes. </a:t>
            </a:r>
            <a:endParaRPr lang="en-US" dirty="0"/>
          </a:p>
        </p:txBody>
      </p:sp>
      <p:sp>
        <p:nvSpPr>
          <p:cNvPr id="4" name="Slide Number Placeholder 3"/>
          <p:cNvSpPr>
            <a:spLocks noGrp="1"/>
          </p:cNvSpPr>
          <p:nvPr>
            <p:ph type="sldNum" sz="quarter" idx="10"/>
          </p:nvPr>
        </p:nvSpPr>
        <p:spPr/>
        <p:txBody>
          <a:bodyPr/>
          <a:lstStyle/>
          <a:p>
            <a:fld id="{89885D73-5AEC-4E4B-931F-29040D6BEDDC}"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bg-BG" altLang="bg-B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bg-BG" altLang="bg-B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bg-BG" altLang="bg-B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bg-BG" altLang="bg-B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bg-BG" altLang="bg-B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bg-BG" altLang="bg-B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bg-BG" altLang="bg-B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83FBCE9E-A451-4DC3-BF15-BAB0BAF4C2BF}" type="datetimeFigureOut">
              <a:rPr lang="bg-BG" smtClean="0"/>
              <a:t>9.12.2016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385249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83FBCE9E-A451-4DC3-BF15-BAB0BAF4C2BF}" type="datetimeFigureOut">
              <a:rPr lang="bg-BG" smtClean="0"/>
              <a:t>9.12.2016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151321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83FBCE9E-A451-4DC3-BF15-BAB0BAF4C2BF}" type="datetimeFigureOut">
              <a:rPr lang="bg-BG" smtClean="0"/>
              <a:t>9.12.2016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647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83FBCE9E-A451-4DC3-BF15-BAB0BAF4C2BF}" type="datetimeFigureOut">
              <a:rPr lang="bg-BG" smtClean="0"/>
              <a:t>9.12.2016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307207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BCE9E-A451-4DC3-BF15-BAB0BAF4C2BF}" type="datetimeFigureOut">
              <a:rPr lang="bg-BG" smtClean="0"/>
              <a:t>9.12.2016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115990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83FBCE9E-A451-4DC3-BF15-BAB0BAF4C2BF}" type="datetimeFigureOut">
              <a:rPr lang="bg-BG" smtClean="0"/>
              <a:t>9.12.2016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258941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83FBCE9E-A451-4DC3-BF15-BAB0BAF4C2BF}" type="datetimeFigureOut">
              <a:rPr lang="bg-BG" smtClean="0"/>
              <a:t>9.12.2016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338820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83FBCE9E-A451-4DC3-BF15-BAB0BAF4C2BF}" type="datetimeFigureOut">
              <a:rPr lang="bg-BG" smtClean="0"/>
              <a:t>9.12.2016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358138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BCE9E-A451-4DC3-BF15-BAB0BAF4C2BF}" type="datetimeFigureOut">
              <a:rPr lang="bg-BG" smtClean="0"/>
              <a:t>9.12.2016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110626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BCE9E-A451-4DC3-BF15-BAB0BAF4C2BF}" type="datetimeFigureOut">
              <a:rPr lang="bg-BG" smtClean="0"/>
              <a:t>9.12.2016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64389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BCE9E-A451-4DC3-BF15-BAB0BAF4C2BF}" type="datetimeFigureOut">
              <a:rPr lang="bg-BG" smtClean="0"/>
              <a:t>9.12.2016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C387632-35E8-4B28-8ECE-73C7A49A5E20}" type="slidenum">
              <a:rPr lang="bg-BG" smtClean="0"/>
              <a:t>‹#›</a:t>
            </a:fld>
            <a:endParaRPr lang="bg-BG"/>
          </a:p>
        </p:txBody>
      </p:sp>
    </p:spTree>
    <p:extLst>
      <p:ext uri="{BB962C8B-B14F-4D97-AF65-F5344CB8AC3E}">
        <p14:creationId xmlns:p14="http://schemas.microsoft.com/office/powerpoint/2010/main" val="9581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BCE9E-A451-4DC3-BF15-BAB0BAF4C2BF}" type="datetimeFigureOut">
              <a:rPr lang="bg-BG" smtClean="0"/>
              <a:t>9.12.2016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87632-35E8-4B28-8ECE-73C7A49A5E20}" type="slidenum">
              <a:rPr lang="bg-BG" smtClean="0"/>
              <a:t>‹#›</a:t>
            </a:fld>
            <a:endParaRPr lang="bg-BG"/>
          </a:p>
        </p:txBody>
      </p:sp>
    </p:spTree>
    <p:extLst>
      <p:ext uri="{BB962C8B-B14F-4D97-AF65-F5344CB8AC3E}">
        <p14:creationId xmlns:p14="http://schemas.microsoft.com/office/powerpoint/2010/main" val="11064282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850933"/>
              </p:ext>
            </p:extLst>
          </p:nvPr>
        </p:nvGraphicFramePr>
        <p:xfrm>
          <a:off x="107504" y="116632"/>
          <a:ext cx="8928992"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35696" y="5517232"/>
            <a:ext cx="6120680" cy="523220"/>
          </a:xfrm>
          <a:prstGeom prst="rect">
            <a:avLst/>
          </a:prstGeom>
          <a:noFill/>
        </p:spPr>
        <p:txBody>
          <a:bodyPr wrap="square" rtlCol="0">
            <a:spAutoFit/>
          </a:bodyPr>
          <a:lstStyle/>
          <a:p>
            <a:r>
              <a:rPr lang="bg-BG" sz="2800" b="1" i="1" dirty="0" smtClean="0">
                <a:solidFill>
                  <a:srgbClr val="000099"/>
                </a:solidFill>
                <a:latin typeface="Arial" pitchFamily="34" charset="0"/>
                <a:cs typeface="Arial" pitchFamily="34" charset="0"/>
              </a:rPr>
              <a:t>Лектор: доц. д-р В.  Данчева, дм</a:t>
            </a:r>
            <a:endParaRPr lang="bg-BG" sz="2800" b="1" i="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720388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0" y="0"/>
            <a:ext cx="9036496" cy="7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a:lstStyle>
          <a:p>
            <a:pPr algn="just"/>
            <a:r>
              <a:rPr lang="en-US" altLang="bg-BG" sz="2800" b="1" dirty="0">
                <a:latin typeface="Arial" pitchFamily="34" charset="0"/>
                <a:cs typeface="Arial" pitchFamily="34" charset="0"/>
              </a:rPr>
              <a:t>S</a:t>
            </a:r>
            <a:r>
              <a:rPr lang="en-US" altLang="bg-BG" sz="2800" b="1" dirty="0" smtClean="0">
                <a:latin typeface="Arial" pitchFamily="34" charset="0"/>
                <a:cs typeface="Arial" pitchFamily="34" charset="0"/>
              </a:rPr>
              <a:t>everity of syndrome is relative to muscle mass involved (requires 4-6 h of compression)</a:t>
            </a:r>
            <a:endParaRPr lang="en-US" altLang="bg-BG" sz="2800" b="1" dirty="0">
              <a:latin typeface="Arial" pitchFamily="34" charset="0"/>
              <a:cs typeface="Arial" pitchFamily="34" charset="0"/>
            </a:endParaRPr>
          </a:p>
        </p:txBody>
      </p:sp>
      <p:sp>
        <p:nvSpPr>
          <p:cNvPr id="3" name="Rectangle 2"/>
          <p:cNvSpPr>
            <a:spLocks noGrp="1" noChangeArrowheads="1"/>
          </p:cNvSpPr>
          <p:nvPr/>
        </p:nvSpPr>
        <p:spPr bwMode="auto">
          <a:xfrm>
            <a:off x="251520" y="2492896"/>
            <a:ext cx="4896544" cy="2232248"/>
          </a:xfrm>
          <a:prstGeom prst="rect">
            <a:avLst/>
          </a:prstGeom>
          <a:solidFill>
            <a:srgbClr val="FFFF99"/>
          </a:solidFill>
          <a:ln/>
          <a:effectLst>
            <a:glow rad="228600">
              <a:schemeClr val="accent3">
                <a:satMod val="175000"/>
                <a:alpha val="40000"/>
              </a:schemeClr>
            </a:glo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altLang="bg-BG" sz="2500" b="1" dirty="0">
                <a:solidFill>
                  <a:srgbClr val="003300"/>
                </a:solidFill>
                <a:latin typeface="Arial" pitchFamily="34" charset="0"/>
                <a:cs typeface="Arial" pitchFamily="34" charset="0"/>
              </a:rPr>
              <a:t>Local Pressure</a:t>
            </a:r>
          </a:p>
          <a:p>
            <a:r>
              <a:rPr lang="en-US" altLang="bg-BG" sz="2500" b="1" dirty="0">
                <a:solidFill>
                  <a:srgbClr val="003300"/>
                </a:solidFill>
                <a:latin typeface="Arial" pitchFamily="34" charset="0"/>
                <a:cs typeface="Arial" pitchFamily="34" charset="0"/>
              </a:rPr>
              <a:t>Local Tamponade</a:t>
            </a:r>
          </a:p>
          <a:p>
            <a:r>
              <a:rPr lang="en-US" altLang="bg-BG" sz="2500" b="1" dirty="0">
                <a:solidFill>
                  <a:srgbClr val="003300"/>
                </a:solidFill>
                <a:latin typeface="Arial" pitchFamily="34" charset="0"/>
                <a:cs typeface="Arial" pitchFamily="34" charset="0"/>
              </a:rPr>
              <a:t>Muscle necrosis</a:t>
            </a:r>
          </a:p>
          <a:p>
            <a:r>
              <a:rPr lang="en-US" altLang="bg-BG" sz="2500" b="1" dirty="0">
                <a:solidFill>
                  <a:srgbClr val="003300"/>
                </a:solidFill>
                <a:latin typeface="Arial" pitchFamily="34" charset="0"/>
                <a:cs typeface="Arial" pitchFamily="34" charset="0"/>
              </a:rPr>
              <a:t>Capillary necrosis</a:t>
            </a:r>
          </a:p>
          <a:p>
            <a:r>
              <a:rPr lang="en-US" altLang="bg-BG" sz="2500" b="1" dirty="0">
                <a:solidFill>
                  <a:srgbClr val="003300"/>
                </a:solidFill>
                <a:latin typeface="Arial" pitchFamily="34" charset="0"/>
                <a:cs typeface="Arial" pitchFamily="34" charset="0"/>
              </a:rPr>
              <a:t>Edema</a:t>
            </a:r>
          </a:p>
          <a:p>
            <a:endParaRPr lang="en-US" altLang="bg-BG" sz="2400" dirty="0"/>
          </a:p>
        </p:txBody>
      </p:sp>
      <p:graphicFrame>
        <p:nvGraphicFramePr>
          <p:cNvPr id="6" name="Diagram 5"/>
          <p:cNvGraphicFramePr/>
          <p:nvPr>
            <p:extLst>
              <p:ext uri="{D42A27DB-BD31-4B8C-83A1-F6EECF244321}">
                <p14:modId xmlns:p14="http://schemas.microsoft.com/office/powerpoint/2010/main" val="435619830"/>
              </p:ext>
            </p:extLst>
          </p:nvPr>
        </p:nvGraphicFramePr>
        <p:xfrm>
          <a:off x="251520" y="836712"/>
          <a:ext cx="3168352"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flipH="1">
            <a:off x="1784727" y="1916832"/>
            <a:ext cx="339000" cy="576064"/>
          </a:xfrm>
          <a:prstGeom prst="downArrow">
            <a:avLst/>
          </a:prstGeom>
          <a:solidFill>
            <a:srgbClr val="A5002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C00000"/>
              </a:solidFill>
            </a:endParaRPr>
          </a:p>
        </p:txBody>
      </p:sp>
      <p:sp>
        <p:nvSpPr>
          <p:cNvPr id="8" name="Down Arrow 7"/>
          <p:cNvSpPr/>
          <p:nvPr/>
        </p:nvSpPr>
        <p:spPr>
          <a:xfrm>
            <a:off x="1055572" y="4752669"/>
            <a:ext cx="348075" cy="504056"/>
          </a:xfrm>
          <a:prstGeom prst="downArrow">
            <a:avLst/>
          </a:prstGeom>
          <a:solidFill>
            <a:srgbClr val="A5002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Rectangle 10"/>
          <p:cNvSpPr/>
          <p:nvPr/>
        </p:nvSpPr>
        <p:spPr>
          <a:xfrm>
            <a:off x="107504" y="5229200"/>
            <a:ext cx="2987824" cy="1130424"/>
          </a:xfrm>
          <a:prstGeom prst="rect">
            <a:avLst/>
          </a:prstGeom>
          <a:solidFill>
            <a:srgbClr val="00B050"/>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99"/>
                </a:solidFill>
                <a:latin typeface="Arial" pitchFamily="34" charset="0"/>
                <a:cs typeface="Arial" pitchFamily="34" charset="0"/>
              </a:rPr>
              <a:t>Muscle Ischemia</a:t>
            </a:r>
          </a:p>
          <a:p>
            <a:pPr algn="ctr"/>
            <a:r>
              <a:rPr lang="en-US" sz="2400" b="1" dirty="0" smtClean="0">
                <a:solidFill>
                  <a:srgbClr val="000099"/>
                </a:solidFill>
                <a:latin typeface="Arial" pitchFamily="34" charset="0"/>
                <a:cs typeface="Arial" pitchFamily="34" charset="0"/>
              </a:rPr>
              <a:t>Muscle Infarction</a:t>
            </a:r>
            <a:endParaRPr lang="bg-BG" sz="2400" b="1" dirty="0">
              <a:solidFill>
                <a:srgbClr val="000099"/>
              </a:solidFill>
              <a:latin typeface="Arial" pitchFamily="34" charset="0"/>
              <a:cs typeface="Arial" pitchFamily="34" charset="0"/>
            </a:endParaRPr>
          </a:p>
        </p:txBody>
      </p:sp>
      <p:sp>
        <p:nvSpPr>
          <p:cNvPr id="12" name="Rounded Rectangle 11"/>
          <p:cNvSpPr/>
          <p:nvPr/>
        </p:nvSpPr>
        <p:spPr>
          <a:xfrm flipH="1">
            <a:off x="3635896" y="5198778"/>
            <a:ext cx="2232248" cy="1160846"/>
          </a:xfrm>
          <a:prstGeom prst="roundRect">
            <a:avLst/>
          </a:prstGeom>
          <a:solidFill>
            <a:srgbClr val="00B0F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600FF"/>
                </a:solidFill>
                <a:latin typeface="Arial" pitchFamily="34" charset="0"/>
                <a:cs typeface="Arial" pitchFamily="34" charset="0"/>
              </a:rPr>
              <a:t>Extracellular Fluid Shifts</a:t>
            </a:r>
            <a:endParaRPr lang="bg-BG" sz="2400" b="1" dirty="0">
              <a:solidFill>
                <a:srgbClr val="6600FF"/>
              </a:solidFill>
              <a:latin typeface="Arial" pitchFamily="34" charset="0"/>
              <a:cs typeface="Arial" pitchFamily="34" charset="0"/>
            </a:endParaRPr>
          </a:p>
        </p:txBody>
      </p:sp>
      <p:sp>
        <p:nvSpPr>
          <p:cNvPr id="14" name="Right Arrow 13"/>
          <p:cNvSpPr/>
          <p:nvPr/>
        </p:nvSpPr>
        <p:spPr>
          <a:xfrm>
            <a:off x="3095328" y="5691982"/>
            <a:ext cx="540568" cy="287720"/>
          </a:xfrm>
          <a:prstGeom prst="rightArrow">
            <a:avLst/>
          </a:prstGeom>
          <a:solidFill>
            <a:srgbClr val="A5002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Bent-Up Arrow 17"/>
          <p:cNvSpPr/>
          <p:nvPr/>
        </p:nvSpPr>
        <p:spPr>
          <a:xfrm>
            <a:off x="5868144" y="1700808"/>
            <a:ext cx="432048" cy="4278894"/>
          </a:xfrm>
          <a:prstGeom prst="bentUpArrow">
            <a:avLst/>
          </a:prstGeom>
          <a:solidFill>
            <a:srgbClr val="A5002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ounded Rectangle 18"/>
          <p:cNvSpPr/>
          <p:nvPr/>
        </p:nvSpPr>
        <p:spPr>
          <a:xfrm>
            <a:off x="4139952" y="771600"/>
            <a:ext cx="2736304" cy="914400"/>
          </a:xfrm>
          <a:prstGeom prst="roundRect">
            <a:avLst/>
          </a:prstGeom>
          <a:solidFill>
            <a:srgbClr val="FFC0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rgbClr val="663300"/>
                </a:solidFill>
                <a:latin typeface="Arial" pitchFamily="34" charset="0"/>
                <a:cs typeface="Arial" pitchFamily="34" charset="0"/>
              </a:rPr>
              <a:t>Myoglobinemia</a:t>
            </a:r>
            <a:endParaRPr lang="bg-BG" sz="2600" b="1" dirty="0">
              <a:solidFill>
                <a:srgbClr val="663300"/>
              </a:solidFill>
              <a:latin typeface="Arial" pitchFamily="34" charset="0"/>
              <a:cs typeface="Arial" pitchFamily="34" charset="0"/>
            </a:endParaRPr>
          </a:p>
        </p:txBody>
      </p:sp>
      <p:sp>
        <p:nvSpPr>
          <p:cNvPr id="20" name="Right Arrow 19"/>
          <p:cNvSpPr/>
          <p:nvPr/>
        </p:nvSpPr>
        <p:spPr>
          <a:xfrm>
            <a:off x="6876256" y="1124744"/>
            <a:ext cx="432048" cy="288032"/>
          </a:xfrm>
          <a:prstGeom prst="rightArrow">
            <a:avLst/>
          </a:prstGeom>
          <a:solidFill>
            <a:srgbClr val="A5002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ounded Rectangle 20"/>
          <p:cNvSpPr/>
          <p:nvPr/>
        </p:nvSpPr>
        <p:spPr>
          <a:xfrm>
            <a:off x="7308304" y="771600"/>
            <a:ext cx="1512168" cy="1001216"/>
          </a:xfrm>
          <a:prstGeom prst="roundRect">
            <a:avLst/>
          </a:prstGeom>
          <a:solidFill>
            <a:schemeClr val="accent2">
              <a:lumMod val="20000"/>
              <a:lumOff val="8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6600FF"/>
                </a:solidFill>
                <a:latin typeface="Arial" pitchFamily="34" charset="0"/>
                <a:cs typeface="Arial" pitchFamily="34" charset="0"/>
              </a:rPr>
              <a:t>ARF</a:t>
            </a:r>
            <a:endParaRPr lang="bg-BG" sz="2800" b="1" dirty="0">
              <a:solidFill>
                <a:srgbClr val="6600FF"/>
              </a:solidFill>
              <a:latin typeface="Arial" pitchFamily="34" charset="0"/>
              <a:cs typeface="Arial" pitchFamily="34" charset="0"/>
            </a:endParaRPr>
          </a:p>
        </p:txBody>
      </p:sp>
      <p:sp>
        <p:nvSpPr>
          <p:cNvPr id="22" name="Right Arrow 21"/>
          <p:cNvSpPr/>
          <p:nvPr/>
        </p:nvSpPr>
        <p:spPr>
          <a:xfrm>
            <a:off x="6300192" y="3212976"/>
            <a:ext cx="1152128" cy="216024"/>
          </a:xfrm>
          <a:prstGeom prst="rightArrow">
            <a:avLst/>
          </a:prstGeom>
          <a:solidFill>
            <a:srgbClr val="A5002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Rounded Rectangle 22"/>
          <p:cNvSpPr/>
          <p:nvPr/>
        </p:nvSpPr>
        <p:spPr>
          <a:xfrm>
            <a:off x="7452320" y="2778635"/>
            <a:ext cx="1512168" cy="914400"/>
          </a:xfrm>
          <a:prstGeom prst="roundRect">
            <a:avLst/>
          </a:prstGeom>
          <a:solidFill>
            <a:srgbClr val="92D05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A50021"/>
                </a:solidFill>
                <a:latin typeface="Arial" pitchFamily="34" charset="0"/>
                <a:cs typeface="Arial" pitchFamily="34" charset="0"/>
              </a:rPr>
              <a:t>SHOCK</a:t>
            </a:r>
            <a:endParaRPr lang="bg-BG" sz="2400" b="1" dirty="0">
              <a:solidFill>
                <a:srgbClr val="A50021"/>
              </a:solidFill>
              <a:latin typeface="Arial" pitchFamily="34" charset="0"/>
              <a:cs typeface="Arial" pitchFamily="34" charset="0"/>
            </a:endParaRPr>
          </a:p>
        </p:txBody>
      </p:sp>
      <p:sp>
        <p:nvSpPr>
          <p:cNvPr id="24" name="Right Arrow 23"/>
          <p:cNvSpPr/>
          <p:nvPr/>
        </p:nvSpPr>
        <p:spPr>
          <a:xfrm>
            <a:off x="6300192" y="4689140"/>
            <a:ext cx="464822" cy="170969"/>
          </a:xfrm>
          <a:prstGeom prst="rightArrow">
            <a:avLst>
              <a:gd name="adj1" fmla="val 81896"/>
              <a:gd name="adj2" fmla="val 50000"/>
            </a:avLst>
          </a:prstGeom>
          <a:solidFill>
            <a:srgbClr val="A5002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Rounded Rectangle 24"/>
          <p:cNvSpPr/>
          <p:nvPr/>
        </p:nvSpPr>
        <p:spPr>
          <a:xfrm>
            <a:off x="6765014" y="4149080"/>
            <a:ext cx="2332171" cy="1080120"/>
          </a:xfrm>
          <a:prstGeom prst="roundRect">
            <a:avLst/>
          </a:prstGeom>
          <a:solidFill>
            <a:schemeClr val="accent2">
              <a:lumMod val="40000"/>
              <a:lumOff val="6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C00FF"/>
                </a:solidFill>
                <a:latin typeface="Arial" pitchFamily="34" charset="0"/>
                <a:cs typeface="Arial" pitchFamily="34" charset="0"/>
              </a:rPr>
              <a:t>Acidosis &amp; Hyperkalemia</a:t>
            </a:r>
            <a:endParaRPr lang="bg-BG" sz="2400" dirty="0">
              <a:solidFill>
                <a:srgbClr val="CC00FF"/>
              </a:solidFill>
            </a:endParaRPr>
          </a:p>
        </p:txBody>
      </p:sp>
      <p:sp>
        <p:nvSpPr>
          <p:cNvPr id="26" name="Down Arrow 25"/>
          <p:cNvSpPr/>
          <p:nvPr/>
        </p:nvSpPr>
        <p:spPr>
          <a:xfrm>
            <a:off x="7308304" y="5229200"/>
            <a:ext cx="227431" cy="462782"/>
          </a:xfrm>
          <a:prstGeom prst="downArrow">
            <a:avLst/>
          </a:prstGeom>
          <a:solidFill>
            <a:srgbClr val="A5002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Rounded Rectangle 26"/>
          <p:cNvSpPr/>
          <p:nvPr/>
        </p:nvSpPr>
        <p:spPr>
          <a:xfrm>
            <a:off x="6660232" y="5707987"/>
            <a:ext cx="2088232" cy="914400"/>
          </a:xfrm>
          <a:prstGeom prst="roundRect">
            <a:avLst/>
          </a:prstGeom>
          <a:solidFill>
            <a:srgbClr val="000099"/>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Cardiac</a:t>
            </a:r>
          </a:p>
          <a:p>
            <a:pPr algn="ctr"/>
            <a:r>
              <a:rPr lang="en-US" sz="2400" b="1" dirty="0" smtClean="0">
                <a:solidFill>
                  <a:srgbClr val="FF0000"/>
                </a:solidFill>
                <a:latin typeface="Arial" pitchFamily="34" charset="0"/>
                <a:cs typeface="Arial" pitchFamily="34" charset="0"/>
              </a:rPr>
              <a:t>Arrhythmia</a:t>
            </a:r>
            <a:endParaRPr lang="bg-BG"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4937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20408" y="1"/>
            <a:ext cx="9123592" cy="6858000"/>
          </a:xfrm>
          <a:prstGeom prst="rect">
            <a:avLst/>
          </a:prstGeom>
          <a:solidFill>
            <a:srgbClr val="FFFF99"/>
          </a:solidFill>
          <a:ln>
            <a:noFill/>
          </a:ln>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altLang="bg-BG" sz="2800" b="1" dirty="0" smtClean="0">
                <a:solidFill>
                  <a:srgbClr val="000099"/>
                </a:solidFill>
                <a:latin typeface="Arial" pitchFamily="34" charset="0"/>
                <a:cs typeface="Arial" pitchFamily="34" charset="0"/>
              </a:rPr>
              <a:t>Mechanisms </a:t>
            </a:r>
            <a:r>
              <a:rPr lang="en-US" altLang="bg-BG" sz="2800" b="1" dirty="0">
                <a:solidFill>
                  <a:srgbClr val="000099"/>
                </a:solidFill>
                <a:latin typeface="Arial" pitchFamily="34" charset="0"/>
                <a:cs typeface="Arial" pitchFamily="34" charset="0"/>
              </a:rPr>
              <a:t>of muscle cell injury:</a:t>
            </a:r>
          </a:p>
          <a:p>
            <a:pPr marL="457200" lvl="1" indent="0">
              <a:buNone/>
            </a:pPr>
            <a:r>
              <a:rPr lang="en-US" altLang="bg-BG" sz="2400" dirty="0" smtClean="0">
                <a:solidFill>
                  <a:srgbClr val="C00000"/>
                </a:solidFill>
                <a:latin typeface="Arial" pitchFamily="34" charset="0"/>
                <a:cs typeface="Arial" pitchFamily="34" charset="0"/>
              </a:rPr>
              <a:t>♦</a:t>
            </a:r>
            <a:r>
              <a:rPr lang="en-US" altLang="bg-BG" sz="2400" dirty="0" smtClean="0">
                <a:latin typeface="Arial" pitchFamily="34" charset="0"/>
                <a:cs typeface="Arial" pitchFamily="34" charset="0"/>
              </a:rPr>
              <a:t> </a:t>
            </a:r>
            <a:r>
              <a:rPr lang="en-US" altLang="bg-BG" sz="2400" b="1" dirty="0" smtClean="0">
                <a:latin typeface="Arial" pitchFamily="34" charset="0"/>
                <a:cs typeface="Arial" pitchFamily="34" charset="0"/>
              </a:rPr>
              <a:t>Immediate </a:t>
            </a:r>
            <a:r>
              <a:rPr lang="en-US" altLang="bg-BG" sz="2400" b="1" dirty="0">
                <a:latin typeface="Arial" pitchFamily="34" charset="0"/>
                <a:cs typeface="Arial" pitchFamily="34" charset="0"/>
              </a:rPr>
              <a:t>cell disruption</a:t>
            </a:r>
          </a:p>
          <a:p>
            <a:pPr marL="457200" lvl="1" indent="0">
              <a:buNone/>
            </a:pPr>
            <a:r>
              <a:rPr lang="en-US" altLang="bg-BG" sz="2400" b="1" dirty="0" smtClean="0">
                <a:solidFill>
                  <a:srgbClr val="C00000"/>
                </a:solidFill>
                <a:latin typeface="Arial" pitchFamily="34" charset="0"/>
                <a:cs typeface="Arial" pitchFamily="34" charset="0"/>
              </a:rPr>
              <a:t>♦</a:t>
            </a:r>
            <a:r>
              <a:rPr lang="en-US" altLang="bg-BG" sz="2400" b="1" dirty="0" smtClean="0">
                <a:latin typeface="Arial" pitchFamily="34" charset="0"/>
                <a:cs typeface="Arial" pitchFamily="34" charset="0"/>
              </a:rPr>
              <a:t> Direct </a:t>
            </a:r>
            <a:r>
              <a:rPr lang="en-US" altLang="bg-BG" sz="2400" b="1" dirty="0">
                <a:latin typeface="Arial" pitchFamily="34" charset="0"/>
                <a:cs typeface="Arial" pitchFamily="34" charset="0"/>
              </a:rPr>
              <a:t>pressure on muscle cells</a:t>
            </a:r>
          </a:p>
          <a:p>
            <a:pPr marL="457200" lvl="1" indent="0">
              <a:buNone/>
            </a:pPr>
            <a:r>
              <a:rPr lang="en-US" altLang="bg-BG" sz="2400" b="1" dirty="0" smtClean="0">
                <a:solidFill>
                  <a:srgbClr val="C00000"/>
                </a:solidFill>
                <a:latin typeface="Arial" pitchFamily="34" charset="0"/>
                <a:cs typeface="Arial" pitchFamily="34" charset="0"/>
              </a:rPr>
              <a:t>♦</a:t>
            </a:r>
            <a:r>
              <a:rPr lang="en-US" altLang="bg-BG" sz="2400" b="1" dirty="0" smtClean="0">
                <a:latin typeface="Arial" pitchFamily="34" charset="0"/>
                <a:cs typeface="Arial" pitchFamily="34" charset="0"/>
              </a:rPr>
              <a:t> Vascular </a:t>
            </a:r>
            <a:r>
              <a:rPr lang="en-US" altLang="bg-BG" sz="2400" b="1" dirty="0">
                <a:latin typeface="Arial" pitchFamily="34" charset="0"/>
                <a:cs typeface="Arial" pitchFamily="34" charset="0"/>
              </a:rPr>
              <a:t>Compromise (4 hours)</a:t>
            </a:r>
          </a:p>
          <a:p>
            <a:pPr lvl="2"/>
            <a:r>
              <a:rPr lang="en-US" altLang="bg-BG" b="1" dirty="0">
                <a:latin typeface="Arial" pitchFamily="34" charset="0"/>
                <a:cs typeface="Arial" pitchFamily="34" charset="0"/>
              </a:rPr>
              <a:t>Microvascular pressure </a:t>
            </a:r>
          </a:p>
          <a:p>
            <a:pPr lvl="2"/>
            <a:r>
              <a:rPr lang="en-US" altLang="bg-BG" b="1" dirty="0">
                <a:latin typeface="Arial" pitchFamily="34" charset="0"/>
                <a:cs typeface="Arial" pitchFamily="34" charset="0"/>
              </a:rPr>
              <a:t>Edema and/or Compartment Syndrome</a:t>
            </a:r>
          </a:p>
          <a:p>
            <a:pPr lvl="2"/>
            <a:r>
              <a:rPr lang="en-US" altLang="bg-BG" b="1" dirty="0" smtClean="0">
                <a:latin typeface="Arial" pitchFamily="34" charset="0"/>
                <a:cs typeface="Arial" pitchFamily="34" charset="0"/>
              </a:rPr>
              <a:t>Bleeding</a:t>
            </a:r>
          </a:p>
          <a:p>
            <a:pPr marL="914400" lvl="2" indent="0" algn="ctr">
              <a:buNone/>
            </a:pPr>
            <a:r>
              <a:rPr lang="en-US" altLang="bg-BG" sz="2800" b="1" dirty="0" smtClean="0">
                <a:solidFill>
                  <a:srgbClr val="000099"/>
                </a:solidFill>
                <a:latin typeface="Arial" pitchFamily="34" charset="0"/>
                <a:cs typeface="Arial" pitchFamily="34" charset="0"/>
              </a:rPr>
              <a:t>Crushed </a:t>
            </a:r>
            <a:r>
              <a:rPr lang="en-US" altLang="bg-BG" sz="2800" b="1" dirty="0">
                <a:solidFill>
                  <a:srgbClr val="000099"/>
                </a:solidFill>
                <a:latin typeface="Arial" pitchFamily="34" charset="0"/>
                <a:cs typeface="Arial" pitchFamily="34" charset="0"/>
              </a:rPr>
              <a:t>+/- ischemic muscle</a:t>
            </a:r>
          </a:p>
          <a:p>
            <a:pPr marL="914400" lvl="2" indent="0">
              <a:buNone/>
            </a:pPr>
            <a:r>
              <a:rPr lang="en-US" altLang="bg-BG" dirty="0" smtClean="0">
                <a:solidFill>
                  <a:srgbClr val="6600FF"/>
                </a:solidFill>
                <a:latin typeface="Arial" pitchFamily="34" charset="0"/>
                <a:cs typeface="Arial" pitchFamily="34" charset="0"/>
              </a:rPr>
              <a:t>♦</a:t>
            </a:r>
            <a:r>
              <a:rPr lang="en-US" altLang="bg-BG" dirty="0" smtClean="0">
                <a:latin typeface="Arial" pitchFamily="34" charset="0"/>
                <a:cs typeface="Arial" pitchFamily="34" charset="0"/>
              </a:rPr>
              <a:t> </a:t>
            </a:r>
            <a:r>
              <a:rPr lang="en-US" altLang="bg-BG" b="1" dirty="0" smtClean="0">
                <a:latin typeface="Arial" pitchFamily="34" charset="0"/>
                <a:cs typeface="Arial" pitchFamily="34" charset="0"/>
              </a:rPr>
              <a:t>Deficiency </a:t>
            </a:r>
            <a:r>
              <a:rPr lang="en-US" altLang="bg-BG" b="1" dirty="0">
                <a:latin typeface="Arial" pitchFamily="34" charset="0"/>
                <a:cs typeface="Arial" pitchFamily="34" charset="0"/>
              </a:rPr>
              <a:t>in ATP</a:t>
            </a:r>
          </a:p>
          <a:p>
            <a:pPr marL="914400" lvl="2" indent="0">
              <a:buNone/>
            </a:pPr>
            <a:r>
              <a:rPr lang="en-US" altLang="bg-BG" b="1" dirty="0" smtClean="0">
                <a:solidFill>
                  <a:srgbClr val="6600FF"/>
                </a:solidFill>
                <a:latin typeface="Arial" pitchFamily="34" charset="0"/>
                <a:cs typeface="Arial" pitchFamily="34" charset="0"/>
              </a:rPr>
              <a:t>♦</a:t>
            </a:r>
            <a:r>
              <a:rPr lang="en-US" altLang="bg-BG" b="1" dirty="0" smtClean="0">
                <a:latin typeface="Arial" pitchFamily="34" charset="0"/>
                <a:cs typeface="Arial" pitchFamily="34" charset="0"/>
              </a:rPr>
              <a:t> Failure </a:t>
            </a:r>
            <a:r>
              <a:rPr lang="en-US" altLang="bg-BG" b="1" dirty="0">
                <a:latin typeface="Arial" pitchFamily="34" charset="0"/>
                <a:cs typeface="Arial" pitchFamily="34" charset="0"/>
              </a:rPr>
              <a:t>of Na/K ATPase</a:t>
            </a:r>
          </a:p>
          <a:p>
            <a:pPr marL="914400" lvl="2" indent="0">
              <a:buNone/>
            </a:pPr>
            <a:r>
              <a:rPr lang="en-US" altLang="bg-BG" b="1" dirty="0" smtClean="0">
                <a:solidFill>
                  <a:srgbClr val="6600FF"/>
                </a:solidFill>
                <a:latin typeface="Arial" pitchFamily="34" charset="0"/>
                <a:cs typeface="Arial" pitchFamily="34" charset="0"/>
              </a:rPr>
              <a:t>♦</a:t>
            </a:r>
            <a:r>
              <a:rPr lang="en-US" altLang="bg-BG" b="1" dirty="0" smtClean="0">
                <a:latin typeface="Arial" pitchFamily="34" charset="0"/>
                <a:cs typeface="Arial" pitchFamily="34" charset="0"/>
              </a:rPr>
              <a:t> Sarcolemma </a:t>
            </a:r>
            <a:r>
              <a:rPr lang="en-US" altLang="bg-BG" b="1" dirty="0">
                <a:latin typeface="Arial" pitchFamily="34" charset="0"/>
                <a:cs typeface="Arial" pitchFamily="34" charset="0"/>
              </a:rPr>
              <a:t>Leakage (Influx of </a:t>
            </a:r>
            <a:r>
              <a:rPr lang="en-US" altLang="bg-BG" b="1" dirty="0" err="1">
                <a:latin typeface="Arial" pitchFamily="34" charset="0"/>
                <a:cs typeface="Arial" pitchFamily="34" charset="0"/>
              </a:rPr>
              <a:t>Ca</a:t>
            </a:r>
            <a:r>
              <a:rPr lang="en-US" altLang="bg-BG" b="1" dirty="0">
                <a:latin typeface="Arial" pitchFamily="34" charset="0"/>
                <a:cs typeface="Arial" pitchFamily="34" charset="0"/>
              </a:rPr>
              <a:t>)</a:t>
            </a:r>
          </a:p>
          <a:p>
            <a:pPr marL="914400" lvl="2" indent="0">
              <a:buNone/>
            </a:pPr>
            <a:r>
              <a:rPr lang="en-US" altLang="bg-BG" b="1" dirty="0" smtClean="0">
                <a:solidFill>
                  <a:srgbClr val="6600FF"/>
                </a:solidFill>
                <a:latin typeface="Arial" pitchFamily="34" charset="0"/>
                <a:cs typeface="Arial" pitchFamily="34" charset="0"/>
              </a:rPr>
              <a:t>♦</a:t>
            </a:r>
            <a:r>
              <a:rPr lang="en-US" altLang="bg-BG" b="1" dirty="0" smtClean="0">
                <a:latin typeface="Arial" pitchFamily="34" charset="0"/>
                <a:cs typeface="Arial" pitchFamily="34" charset="0"/>
              </a:rPr>
              <a:t> </a:t>
            </a:r>
            <a:r>
              <a:rPr lang="en-US" altLang="bg-BG" b="1" dirty="0" err="1" smtClean="0">
                <a:latin typeface="Arial" pitchFamily="34" charset="0"/>
                <a:cs typeface="Arial" pitchFamily="34" charset="0"/>
              </a:rPr>
              <a:t>Lysis</a:t>
            </a:r>
            <a:r>
              <a:rPr lang="en-US" altLang="bg-BG" b="1" dirty="0" smtClean="0">
                <a:latin typeface="Arial" pitchFamily="34" charset="0"/>
                <a:cs typeface="Arial" pitchFamily="34" charset="0"/>
              </a:rPr>
              <a:t> of </a:t>
            </a:r>
            <a:r>
              <a:rPr lang="en-US" altLang="bg-BG" b="1" dirty="0">
                <a:latin typeface="Arial" pitchFamily="34" charset="0"/>
                <a:cs typeface="Arial" pitchFamily="34" charset="0"/>
              </a:rPr>
              <a:t>muscle cell membrane</a:t>
            </a:r>
          </a:p>
          <a:p>
            <a:pPr marL="914400" lvl="2" indent="0">
              <a:buNone/>
            </a:pPr>
            <a:r>
              <a:rPr lang="en-US" altLang="bg-BG" b="1" dirty="0" smtClean="0">
                <a:solidFill>
                  <a:srgbClr val="6600FF"/>
                </a:solidFill>
                <a:latin typeface="Arial" pitchFamily="34" charset="0"/>
                <a:cs typeface="Arial" pitchFamily="34" charset="0"/>
              </a:rPr>
              <a:t>♦</a:t>
            </a:r>
            <a:r>
              <a:rPr lang="en-US" altLang="bg-BG" b="1" dirty="0" smtClean="0">
                <a:latin typeface="Arial" pitchFamily="34" charset="0"/>
                <a:cs typeface="Arial" pitchFamily="34" charset="0"/>
              </a:rPr>
              <a:t> Leaks </a:t>
            </a:r>
            <a:r>
              <a:rPr lang="en-US" altLang="bg-BG" b="1" dirty="0">
                <a:latin typeface="Arial" pitchFamily="34" charset="0"/>
                <a:cs typeface="Arial" pitchFamily="34" charset="0"/>
              </a:rPr>
              <a:t>K, </a:t>
            </a:r>
            <a:r>
              <a:rPr lang="en-US" altLang="bg-BG" b="1" dirty="0" err="1">
                <a:latin typeface="Arial" pitchFamily="34" charset="0"/>
                <a:cs typeface="Arial" pitchFamily="34" charset="0"/>
              </a:rPr>
              <a:t>Ca</a:t>
            </a:r>
            <a:r>
              <a:rPr lang="en-US" altLang="bg-BG" b="1" dirty="0">
                <a:latin typeface="Arial" pitchFamily="34" charset="0"/>
                <a:cs typeface="Arial" pitchFamily="34" charset="0"/>
              </a:rPr>
              <a:t>, CK, myoglobin</a:t>
            </a:r>
          </a:p>
          <a:p>
            <a:pPr lvl="2"/>
            <a:endParaRPr lang="en-US" altLang="bg-BG" sz="2000" dirty="0"/>
          </a:p>
        </p:txBody>
      </p:sp>
      <p:sp>
        <p:nvSpPr>
          <p:cNvPr id="4" name="TextBox 3"/>
          <p:cNvSpPr txBox="1"/>
          <p:nvPr/>
        </p:nvSpPr>
        <p:spPr>
          <a:xfrm>
            <a:off x="6444208" y="3789040"/>
            <a:ext cx="2686236" cy="2369880"/>
          </a:xfrm>
          <a:prstGeom prst="rect">
            <a:avLst/>
          </a:prstGeom>
          <a:noFill/>
        </p:spPr>
        <p:txBody>
          <a:bodyPr wrap="square" rtlCol="0">
            <a:spAutoFit/>
          </a:bodyPr>
          <a:lstStyle/>
          <a:p>
            <a:pPr algn="ctr"/>
            <a:r>
              <a:rPr lang="en-US" sz="2800" b="1" dirty="0" err="1">
                <a:solidFill>
                  <a:srgbClr val="003300"/>
                </a:solidFill>
                <a:latin typeface="Arial" pitchFamily="34" charset="0"/>
                <a:cs typeface="Arial" pitchFamily="34" charset="0"/>
              </a:rPr>
              <a:t>Hypovolemia</a:t>
            </a:r>
            <a:endParaRPr lang="en-US" sz="2800" b="1" dirty="0">
              <a:solidFill>
                <a:srgbClr val="003300"/>
              </a:solidFill>
              <a:latin typeface="Arial" pitchFamily="34" charset="0"/>
              <a:cs typeface="Arial" pitchFamily="34" charset="0"/>
            </a:endParaRPr>
          </a:p>
          <a:p>
            <a:pPr marL="342900" indent="-342900">
              <a:buClr>
                <a:srgbClr val="003300"/>
              </a:buClr>
              <a:buFont typeface="Wingdings" pitchFamily="2" charset="2"/>
              <a:buChar char="Ø"/>
            </a:pPr>
            <a:r>
              <a:rPr lang="en-US" sz="2400" b="1" dirty="0">
                <a:latin typeface="Arial" pitchFamily="34" charset="0"/>
                <a:cs typeface="Arial" pitchFamily="34" charset="0"/>
              </a:rPr>
              <a:t>Fluid Sequestration</a:t>
            </a:r>
          </a:p>
          <a:p>
            <a:pPr marL="342900" indent="-342900">
              <a:buClr>
                <a:srgbClr val="003300"/>
              </a:buClr>
              <a:buFont typeface="Wingdings" pitchFamily="2" charset="2"/>
              <a:buChar char="Ø"/>
            </a:pPr>
            <a:r>
              <a:rPr lang="en-US" sz="2400" b="1" dirty="0">
                <a:latin typeface="Arial" pitchFamily="34" charset="0"/>
                <a:cs typeface="Arial" pitchFamily="34" charset="0"/>
              </a:rPr>
              <a:t>Increased </a:t>
            </a:r>
            <a:r>
              <a:rPr lang="en-US" sz="2400" b="1" dirty="0" err="1" smtClean="0">
                <a:latin typeface="Arial" pitchFamily="34" charset="0"/>
                <a:cs typeface="Arial" pitchFamily="34" charset="0"/>
              </a:rPr>
              <a:t>osmoles</a:t>
            </a:r>
            <a:r>
              <a:rPr lang="en-US" sz="2400" b="1" dirty="0" smtClean="0">
                <a:latin typeface="Arial" pitchFamily="34" charset="0"/>
                <a:cs typeface="Arial" pitchFamily="34" charset="0"/>
              </a:rPr>
              <a:t> </a:t>
            </a:r>
            <a:r>
              <a:rPr lang="en-US" sz="2400" b="1" dirty="0">
                <a:latin typeface="Arial" pitchFamily="34" charset="0"/>
                <a:cs typeface="Arial" pitchFamily="34" charset="0"/>
              </a:rPr>
              <a:t>in EC </a:t>
            </a:r>
            <a:r>
              <a:rPr lang="en-US" sz="2400" b="1" dirty="0" smtClean="0">
                <a:latin typeface="Arial" pitchFamily="34" charset="0"/>
                <a:cs typeface="Arial" pitchFamily="34" charset="0"/>
              </a:rPr>
              <a:t>space</a:t>
            </a:r>
            <a:endParaRPr lang="bg-BG" sz="2400" b="1" dirty="0">
              <a:latin typeface="Arial" pitchFamily="34" charset="0"/>
              <a:cs typeface="Arial" pitchFamily="34" charset="0"/>
            </a:endParaRPr>
          </a:p>
        </p:txBody>
      </p:sp>
      <p:sp>
        <p:nvSpPr>
          <p:cNvPr id="5" name="TextBox 4"/>
          <p:cNvSpPr txBox="1"/>
          <p:nvPr/>
        </p:nvSpPr>
        <p:spPr>
          <a:xfrm>
            <a:off x="6444208" y="4461212"/>
            <a:ext cx="2384648" cy="369332"/>
          </a:xfrm>
          <a:prstGeom prst="rect">
            <a:avLst/>
          </a:prstGeom>
          <a:noFill/>
        </p:spPr>
        <p:txBody>
          <a:bodyPr wrap="square" rtlCol="0">
            <a:spAutoFit/>
          </a:bodyPr>
          <a:lstStyle/>
          <a:p>
            <a:endParaRPr lang="bg-BG" dirty="0"/>
          </a:p>
        </p:txBody>
      </p:sp>
    </p:spTree>
    <p:extLst>
      <p:ext uri="{BB962C8B-B14F-4D97-AF65-F5344CB8AC3E}">
        <p14:creationId xmlns:p14="http://schemas.microsoft.com/office/powerpoint/2010/main" val="3732875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467544" y="-459432"/>
            <a:ext cx="8229600" cy="1224136"/>
          </a:xfrm>
        </p:spPr>
        <p:txBody>
          <a:bodyPr anchor="b">
            <a:normAutofit/>
          </a:bodyPr>
          <a:lstStyle/>
          <a:p>
            <a:pPr eaLnBrk="1" hangingPunct="1"/>
            <a:r>
              <a:rPr lang="en-GB" altLang="bg-BG" sz="4000" b="1" dirty="0">
                <a:solidFill>
                  <a:srgbClr val="FF0000"/>
                </a:solidFill>
                <a:latin typeface="Arial" panose="020B0604020202020204" pitchFamily="34" charset="0"/>
                <a:cs typeface="Arial" panose="020B0604020202020204" pitchFamily="34" charset="0"/>
              </a:rPr>
              <a:t>P</a:t>
            </a:r>
            <a:r>
              <a:rPr lang="en-GB" altLang="bg-BG" sz="4000" b="1" dirty="0" smtClean="0">
                <a:solidFill>
                  <a:srgbClr val="FF0000"/>
                </a:solidFill>
                <a:latin typeface="Arial" panose="020B0604020202020204" pitchFamily="34" charset="0"/>
                <a:cs typeface="Arial" panose="020B0604020202020204" pitchFamily="34" charset="0"/>
              </a:rPr>
              <a:t>athogenesis</a:t>
            </a:r>
          </a:p>
        </p:txBody>
      </p:sp>
      <p:sp>
        <p:nvSpPr>
          <p:cNvPr id="11267" name="Rectangle 3"/>
          <p:cNvSpPr>
            <a:spLocks noGrp="1" noChangeArrowheads="1"/>
          </p:cNvSpPr>
          <p:nvPr>
            <p:ph idx="1"/>
          </p:nvPr>
        </p:nvSpPr>
        <p:spPr>
          <a:xfrm>
            <a:off x="0" y="836712"/>
            <a:ext cx="9144000" cy="6120680"/>
          </a:xfrm>
        </p:spPr>
        <p:txBody>
          <a:bodyPr/>
          <a:lstStyle/>
          <a:p>
            <a:pPr marL="0" indent="0" algn="just" eaLnBrk="1" hangingPunct="1">
              <a:lnSpc>
                <a:spcPct val="90000"/>
              </a:lnSpc>
              <a:buNone/>
            </a:pPr>
            <a:r>
              <a:rPr lang="en-GB" altLang="bg-BG" sz="2800" b="1" dirty="0" smtClean="0">
                <a:solidFill>
                  <a:srgbClr val="C00000"/>
                </a:solidFill>
                <a:latin typeface="Arial" panose="020B0604020202020204" pitchFamily="34" charset="0"/>
                <a:cs typeface="Arial" panose="020B0604020202020204" pitchFamily="34" charset="0"/>
              </a:rPr>
              <a:t>♠</a:t>
            </a:r>
            <a:r>
              <a:rPr lang="en-GB" altLang="bg-BG" sz="2800" b="1" dirty="0" smtClean="0">
                <a:latin typeface="Arial" panose="020B0604020202020204" pitchFamily="34" charset="0"/>
                <a:cs typeface="Arial" panose="020B0604020202020204" pitchFamily="34" charset="0"/>
              </a:rPr>
              <a:t> Compressive forces leads to cellular </a:t>
            </a:r>
            <a:r>
              <a:rPr lang="en-GB" altLang="bg-BG" sz="2800" b="1" dirty="0" err="1" smtClean="0">
                <a:latin typeface="Arial" panose="020B0604020202020204" pitchFamily="34" charset="0"/>
                <a:cs typeface="Arial" panose="020B0604020202020204" pitchFamily="34" charset="0"/>
              </a:rPr>
              <a:t>hypoperfusion</a:t>
            </a:r>
            <a:r>
              <a:rPr lang="en-GB" altLang="bg-BG" sz="2800" b="1" dirty="0" smtClean="0">
                <a:latin typeface="Arial" panose="020B0604020202020204" pitchFamily="34" charset="0"/>
                <a:cs typeface="Arial" panose="020B0604020202020204" pitchFamily="34" charset="0"/>
              </a:rPr>
              <a:t> and hypoxia </a:t>
            </a:r>
          </a:p>
          <a:p>
            <a:pPr marL="0" indent="0" algn="just">
              <a:lnSpc>
                <a:spcPct val="90000"/>
              </a:lnSpc>
              <a:buNone/>
            </a:pPr>
            <a:r>
              <a:rPr lang="en-GB" altLang="bg-BG" sz="2800" b="1" dirty="0" smtClean="0">
                <a:solidFill>
                  <a:srgbClr val="C00000"/>
                </a:solidFill>
                <a:latin typeface="Arial" panose="020B0604020202020204" pitchFamily="34" charset="0"/>
                <a:cs typeface="Arial" panose="020B0604020202020204" pitchFamily="34" charset="0"/>
              </a:rPr>
              <a:t>♠</a:t>
            </a:r>
            <a:r>
              <a:rPr lang="en-GB" altLang="bg-BG" sz="2800" b="1" dirty="0" smtClean="0">
                <a:latin typeface="Arial" panose="020B0604020202020204" pitchFamily="34" charset="0"/>
                <a:cs typeface="Arial" panose="020B0604020202020204" pitchFamily="34" charset="0"/>
              </a:rPr>
              <a:t> Decrease in ATPase </a:t>
            </a:r>
            <a:r>
              <a:rPr lang="en-GB" altLang="bg-BG" sz="2800" b="1" dirty="0" smtClean="0">
                <a:latin typeface="Arial" panose="020B0604020202020204" pitchFamily="34" charset="0"/>
                <a:cs typeface="Arial" panose="020B0604020202020204" pitchFamily="34" charset="0"/>
                <a:sym typeface="Wingdings" pitchFamily="2" charset="2"/>
              </a:rPr>
              <a:t> failure of ATPase pump and sarcolemma leakage</a:t>
            </a:r>
          </a:p>
          <a:p>
            <a:pPr marL="0" indent="0" algn="just">
              <a:lnSpc>
                <a:spcPct val="90000"/>
              </a:lnSpc>
              <a:buNone/>
            </a:pPr>
            <a:r>
              <a:rPr lang="en-GB" altLang="bg-BG" sz="2800" b="1" dirty="0" smtClean="0">
                <a:solidFill>
                  <a:srgbClr val="C00000"/>
                </a:solidFill>
                <a:latin typeface="Arial" panose="020B0604020202020204" pitchFamily="34" charset="0"/>
                <a:cs typeface="Arial" panose="020B0604020202020204" pitchFamily="34" charset="0"/>
                <a:sym typeface="Wingdings" pitchFamily="2" charset="2"/>
              </a:rPr>
              <a:t>♠</a:t>
            </a:r>
            <a:r>
              <a:rPr lang="en-GB" altLang="bg-BG" sz="2800" b="1" dirty="0" smtClean="0">
                <a:latin typeface="Arial" panose="020B0604020202020204" pitchFamily="34" charset="0"/>
                <a:cs typeface="Arial" panose="020B0604020202020204" pitchFamily="34" charset="0"/>
                <a:sym typeface="Wingdings" pitchFamily="2" charset="2"/>
              </a:rPr>
              <a:t> Lysed cells release inflammatory mediators </a:t>
            </a:r>
          </a:p>
          <a:p>
            <a:pPr marL="0" indent="0" algn="just">
              <a:lnSpc>
                <a:spcPct val="90000"/>
              </a:lnSpc>
              <a:buNone/>
            </a:pPr>
            <a:r>
              <a:rPr lang="en-GB" altLang="bg-BG" sz="2800" b="1" dirty="0" smtClean="0">
                <a:solidFill>
                  <a:srgbClr val="C00000"/>
                </a:solidFill>
                <a:latin typeface="Arial" panose="020B0604020202020204" pitchFamily="34" charset="0"/>
                <a:cs typeface="Arial" panose="020B0604020202020204" pitchFamily="34" charset="0"/>
                <a:sym typeface="Wingdings" pitchFamily="2" charset="2"/>
              </a:rPr>
              <a:t>♠</a:t>
            </a:r>
            <a:r>
              <a:rPr lang="en-GB" altLang="bg-BG" sz="2800" b="1" dirty="0" smtClean="0">
                <a:latin typeface="Arial" panose="020B0604020202020204" pitchFamily="34" charset="0"/>
                <a:cs typeface="Arial" panose="020B0604020202020204" pitchFamily="34" charset="0"/>
                <a:sym typeface="Wingdings" pitchFamily="2" charset="2"/>
              </a:rPr>
              <a:t> Platelet aggregation</a:t>
            </a:r>
          </a:p>
          <a:p>
            <a:pPr marL="0" indent="0" algn="just">
              <a:lnSpc>
                <a:spcPct val="90000"/>
              </a:lnSpc>
              <a:buNone/>
            </a:pPr>
            <a:r>
              <a:rPr lang="en-GB" altLang="bg-BG" sz="2800" b="1" dirty="0" smtClean="0">
                <a:solidFill>
                  <a:srgbClr val="C00000"/>
                </a:solidFill>
                <a:latin typeface="Arial" panose="020B0604020202020204" pitchFamily="34" charset="0"/>
                <a:cs typeface="Arial" panose="020B0604020202020204" pitchFamily="34" charset="0"/>
                <a:sym typeface="Wingdings" pitchFamily="2" charset="2"/>
              </a:rPr>
              <a:t>♠</a:t>
            </a:r>
            <a:r>
              <a:rPr lang="en-GB" altLang="bg-BG" sz="2800" b="1" dirty="0" smtClean="0">
                <a:latin typeface="Arial" panose="020B0604020202020204" pitchFamily="34" charset="0"/>
                <a:cs typeface="Arial" panose="020B0604020202020204" pitchFamily="34" charset="0"/>
                <a:sym typeface="Wingdings" pitchFamily="2" charset="2"/>
              </a:rPr>
              <a:t> Vasoconstriction</a:t>
            </a:r>
          </a:p>
          <a:p>
            <a:pPr marL="0" indent="0" algn="just">
              <a:lnSpc>
                <a:spcPct val="90000"/>
              </a:lnSpc>
              <a:buNone/>
            </a:pPr>
            <a:r>
              <a:rPr lang="en-GB" altLang="bg-BG" sz="2800" b="1" dirty="0">
                <a:solidFill>
                  <a:srgbClr val="C00000"/>
                </a:solidFill>
                <a:latin typeface="Arial" panose="020B0604020202020204" pitchFamily="34" charset="0"/>
                <a:cs typeface="Arial" panose="020B0604020202020204" pitchFamily="34" charset="0"/>
                <a:sym typeface="Wingdings" pitchFamily="2" charset="2"/>
              </a:rPr>
              <a:t>♠</a:t>
            </a:r>
            <a:r>
              <a:rPr lang="en-GB" altLang="bg-BG" sz="2800" b="1" dirty="0">
                <a:latin typeface="Arial" panose="020B0604020202020204" pitchFamily="34" charset="0"/>
                <a:cs typeface="Arial" panose="020B0604020202020204" pitchFamily="34" charset="0"/>
                <a:sym typeface="Wingdings" pitchFamily="2" charset="2"/>
              </a:rPr>
              <a:t>  </a:t>
            </a:r>
            <a:r>
              <a:rPr lang="en-GB" altLang="bg-BG" sz="2800" b="1" dirty="0" smtClean="0">
                <a:latin typeface="Arial" panose="020B0604020202020204" pitchFamily="34" charset="0"/>
                <a:cs typeface="Arial" panose="020B0604020202020204" pitchFamily="34" charset="0"/>
                <a:sym typeface="Wingdings" pitchFamily="2" charset="2"/>
              </a:rPr>
              <a:t>   vascular</a:t>
            </a:r>
          </a:p>
          <a:p>
            <a:pPr marL="0" indent="0" algn="just" eaLnBrk="1" hangingPunct="1">
              <a:lnSpc>
                <a:spcPct val="90000"/>
              </a:lnSpc>
              <a:buNone/>
            </a:pPr>
            <a:r>
              <a:rPr lang="en-GB" altLang="bg-BG" sz="2800" b="1" dirty="0" smtClean="0">
                <a:latin typeface="Arial" panose="020B0604020202020204" pitchFamily="34" charset="0"/>
                <a:cs typeface="Arial" panose="020B0604020202020204" pitchFamily="34" charset="0"/>
                <a:sym typeface="Wingdings" pitchFamily="2" charset="2"/>
              </a:rPr>
              <a:t> permeabilit</a:t>
            </a:r>
            <a:r>
              <a:rPr lang="en-GB" altLang="bg-BG" b="1" dirty="0" smtClean="0">
                <a:latin typeface="Arial" panose="020B0604020202020204" pitchFamily="34" charset="0"/>
                <a:cs typeface="Arial" panose="020B0604020202020204" pitchFamily="34" charset="0"/>
                <a:sym typeface="Wingdings" pitchFamily="2" charset="2"/>
              </a:rPr>
              <a:t>y</a:t>
            </a:r>
            <a:endParaRPr lang="en-GB" altLang="bg-BG" b="1" dirty="0" smtClean="0">
              <a:latin typeface="Arial" panose="020B0604020202020204" pitchFamily="34" charset="0"/>
              <a:cs typeface="Arial" panose="020B0604020202020204" pitchFamily="34" charset="0"/>
            </a:endParaRPr>
          </a:p>
        </p:txBody>
      </p:sp>
      <p:sp>
        <p:nvSpPr>
          <p:cNvPr id="2" name="Up Arrow 1"/>
          <p:cNvSpPr/>
          <p:nvPr/>
        </p:nvSpPr>
        <p:spPr>
          <a:xfrm>
            <a:off x="580157" y="3933053"/>
            <a:ext cx="185675" cy="432049"/>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429000"/>
            <a:ext cx="5796136" cy="340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03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79513" y="548680"/>
            <a:ext cx="8784976" cy="5493812"/>
          </a:xfrm>
          <a:prstGeom prst="rect">
            <a:avLst/>
          </a:prstGeom>
          <a:solidFill>
            <a:srgbClr val="FFFFCC"/>
          </a:solidFill>
          <a:ln w="12700">
            <a:noFill/>
            <a:miter lim="800000"/>
            <a:headEnd/>
            <a:tailEnd/>
          </a:ln>
          <a:effectLst>
            <a:glow rad="228600">
              <a:schemeClr val="accent3">
                <a:satMod val="175000"/>
                <a:alpha val="40000"/>
              </a:schemeClr>
            </a:glow>
          </a:effectLst>
        </p:spPr>
        <p:txBody>
          <a:bodyPr wrap="square" lIns="0" tIns="0" rIns="0" bIns="0">
            <a:spAutoFit/>
          </a:bodyPr>
          <a:lstStyle>
            <a:lvl1pPr marL="92075" indent="-92075">
              <a:defRPr sz="2400">
                <a:solidFill>
                  <a:schemeClr val="tx1"/>
                </a:solidFill>
                <a:latin typeface="Times New Roman" pitchFamily="18" charset="0"/>
                <a:ea typeface="MS PGothic" pitchFamily="34" charset="-128"/>
              </a:defRPr>
            </a:lvl1pPr>
            <a:lvl2pPr marL="511175" indent="-157163">
              <a:defRPr sz="2400">
                <a:solidFill>
                  <a:schemeClr val="tx1"/>
                </a:solidFill>
                <a:latin typeface="Times New Roman" pitchFamily="18" charset="0"/>
                <a:ea typeface="MS PGothic" pitchFamily="34" charset="-128"/>
              </a:defRPr>
            </a:lvl2pPr>
            <a:lvl3pPr marL="820738" indent="-147638">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lgn="just">
              <a:spcAft>
                <a:spcPct val="15000"/>
              </a:spcAft>
              <a:buClr>
                <a:srgbClr val="C00000"/>
              </a:buClr>
              <a:buSzPct val="100000"/>
              <a:buFont typeface="Wingdings" pitchFamily="2" charset="2"/>
              <a:buChar char="v"/>
            </a:pPr>
            <a:r>
              <a:rPr lang="en-US" altLang="bg-BG" sz="2800" dirty="0" smtClean="0">
                <a:latin typeface="Arial" pitchFamily="34" charset="0"/>
                <a:cs typeface="Arial" pitchFamily="34" charset="0"/>
              </a:rPr>
              <a:t>  Not </a:t>
            </a:r>
            <a:r>
              <a:rPr lang="en-US" altLang="bg-BG" sz="2800" dirty="0">
                <a:latin typeface="Arial" pitchFamily="34" charset="0"/>
                <a:cs typeface="Arial" pitchFamily="34" charset="0"/>
              </a:rPr>
              <a:t>usually directly due to </a:t>
            </a:r>
            <a:r>
              <a:rPr lang="en-US" altLang="bg-BG" sz="2800" dirty="0" smtClean="0">
                <a:latin typeface="Arial" pitchFamily="34" charset="0"/>
                <a:cs typeface="Arial" pitchFamily="34" charset="0"/>
              </a:rPr>
              <a:t>ischemia.</a:t>
            </a:r>
          </a:p>
          <a:p>
            <a:pPr marL="457200" indent="-457200" algn="just">
              <a:spcAft>
                <a:spcPct val="15000"/>
              </a:spcAft>
              <a:buClr>
                <a:srgbClr val="C00000"/>
              </a:buClr>
              <a:buSzPct val="100000"/>
              <a:buFont typeface="Wingdings" pitchFamily="2" charset="2"/>
              <a:buChar char="v"/>
            </a:pPr>
            <a:r>
              <a:rPr lang="en-US" altLang="bg-BG" sz="2800" dirty="0" smtClean="0">
                <a:latin typeface="Arial" pitchFamily="34" charset="0"/>
                <a:cs typeface="Arial" pitchFamily="34" charset="0"/>
              </a:rPr>
              <a:t>  Main </a:t>
            </a:r>
            <a:r>
              <a:rPr lang="en-US" altLang="bg-BG" sz="2800" dirty="0">
                <a:latin typeface="Arial" pitchFamily="34" charset="0"/>
                <a:cs typeface="Arial" pitchFamily="34" charset="0"/>
              </a:rPr>
              <a:t>cause is </a:t>
            </a:r>
            <a:r>
              <a:rPr lang="en-US" altLang="bg-BG" sz="2800" b="1" dirty="0">
                <a:solidFill>
                  <a:srgbClr val="000099"/>
                </a:solidFill>
                <a:latin typeface="Arial" pitchFamily="34" charset="0"/>
                <a:cs typeface="Arial" pitchFamily="34" charset="0"/>
              </a:rPr>
              <a:t>stretch of the muscle </a:t>
            </a:r>
            <a:r>
              <a:rPr lang="en-US" altLang="bg-BG" sz="2800" b="1" dirty="0" smtClean="0">
                <a:solidFill>
                  <a:srgbClr val="000099"/>
                </a:solidFill>
                <a:latin typeface="Arial" pitchFamily="34" charset="0"/>
                <a:cs typeface="Arial" pitchFamily="34" charset="0"/>
              </a:rPr>
              <a:t>sarcolemma</a:t>
            </a:r>
            <a:r>
              <a:rPr lang="en-US" altLang="bg-BG" sz="2800" dirty="0" smtClean="0">
                <a:latin typeface="Arial" pitchFamily="34" charset="0"/>
                <a:cs typeface="Arial" pitchFamily="34" charset="0"/>
              </a:rPr>
              <a:t>.      </a:t>
            </a:r>
          </a:p>
          <a:p>
            <a:pPr marL="457200" indent="-457200" algn="just">
              <a:spcAft>
                <a:spcPct val="15000"/>
              </a:spcAft>
              <a:buClr>
                <a:srgbClr val="C00000"/>
              </a:buClr>
              <a:buSzPct val="100000"/>
              <a:buFont typeface="Arial" pitchFamily="34" charset="0"/>
              <a:buChar char="•"/>
            </a:pPr>
            <a:r>
              <a:rPr lang="en-US" altLang="bg-BG" sz="2800" dirty="0" smtClean="0">
                <a:latin typeface="Arial" pitchFamily="34" charset="0"/>
                <a:cs typeface="Arial" pitchFamily="34" charset="0"/>
              </a:rPr>
              <a:t>Sarcolemma </a:t>
            </a:r>
            <a:r>
              <a:rPr lang="en-US" altLang="bg-BG" sz="2800" dirty="0">
                <a:latin typeface="Arial" pitchFamily="34" charset="0"/>
                <a:cs typeface="Arial" pitchFamily="34" charset="0"/>
              </a:rPr>
              <a:t>permeability </a:t>
            </a:r>
            <a:r>
              <a:rPr lang="en-US" altLang="bg-BG" sz="2800" dirty="0" smtClean="0">
                <a:latin typeface="Arial" pitchFamily="34" charset="0"/>
                <a:cs typeface="Arial" pitchFamily="34" charset="0"/>
              </a:rPr>
              <a:t>increases.</a:t>
            </a:r>
          </a:p>
          <a:p>
            <a:pPr marL="457200" indent="-457200" algn="just">
              <a:spcAft>
                <a:spcPct val="15000"/>
              </a:spcAft>
              <a:buClr>
                <a:srgbClr val="C00000"/>
              </a:buClr>
              <a:buSzPct val="100000"/>
              <a:buFont typeface="Arial" pitchFamily="34" charset="0"/>
              <a:buChar char="•"/>
            </a:pPr>
            <a:r>
              <a:rPr lang="en-US" altLang="bg-BG" sz="2800" dirty="0">
                <a:latin typeface="Arial" pitchFamily="34" charset="0"/>
                <a:cs typeface="Arial" pitchFamily="34" charset="0"/>
              </a:rPr>
              <a:t>I</a:t>
            </a:r>
            <a:r>
              <a:rPr lang="en-US" altLang="bg-BG" sz="2800" dirty="0" smtClean="0">
                <a:latin typeface="Arial" pitchFamily="34" charset="0"/>
                <a:cs typeface="Arial" pitchFamily="34" charset="0"/>
              </a:rPr>
              <a:t>nflux </a:t>
            </a:r>
            <a:r>
              <a:rPr lang="en-US" altLang="bg-BG" sz="2800" dirty="0">
                <a:latin typeface="Arial" pitchFamily="34" charset="0"/>
                <a:cs typeface="Arial" pitchFamily="34" charset="0"/>
              </a:rPr>
              <a:t>of sodium, water, </a:t>
            </a:r>
            <a:r>
              <a:rPr lang="en-US" altLang="bg-BG" sz="2800" dirty="0" smtClean="0">
                <a:latin typeface="Arial" pitchFamily="34" charset="0"/>
                <a:cs typeface="Arial" pitchFamily="34" charset="0"/>
              </a:rPr>
              <a:t>and </a:t>
            </a:r>
            <a:r>
              <a:rPr lang="en-US" altLang="bg-BG" sz="2800" dirty="0">
                <a:latin typeface="Arial" pitchFamily="34" charset="0"/>
                <a:cs typeface="Arial" pitchFamily="34" charset="0"/>
              </a:rPr>
              <a:t>extracellular calcium into the </a:t>
            </a:r>
            <a:r>
              <a:rPr lang="en-US" altLang="bg-BG" sz="2800" dirty="0" smtClean="0">
                <a:latin typeface="Arial" pitchFamily="34" charset="0"/>
                <a:cs typeface="Arial" pitchFamily="34" charset="0"/>
              </a:rPr>
              <a:t>sarcoplasm</a:t>
            </a:r>
          </a:p>
          <a:p>
            <a:pPr marL="457200" indent="-457200" algn="just">
              <a:spcAft>
                <a:spcPct val="15000"/>
              </a:spcAft>
              <a:buClr>
                <a:srgbClr val="003300"/>
              </a:buClr>
              <a:buSzPct val="100000"/>
              <a:buFont typeface="Wingdings" pitchFamily="2" charset="2"/>
              <a:buChar char="q"/>
            </a:pPr>
            <a:r>
              <a:rPr lang="en-US" altLang="bg-BG" sz="2800" dirty="0" smtClean="0">
                <a:latin typeface="Arial" pitchFamily="34" charset="0"/>
                <a:cs typeface="Arial" pitchFamily="34" charset="0"/>
              </a:rPr>
              <a:t>Results </a:t>
            </a:r>
            <a:r>
              <a:rPr lang="en-US" altLang="bg-BG" sz="2800" dirty="0">
                <a:latin typeface="Arial" pitchFamily="34" charset="0"/>
                <a:cs typeface="Arial" pitchFamily="34" charset="0"/>
              </a:rPr>
              <a:t>in cellular swelling, increased intracellular calcium, disrupted cellular function </a:t>
            </a:r>
            <a:r>
              <a:rPr lang="en-US" altLang="bg-BG" sz="2800" dirty="0" smtClean="0">
                <a:latin typeface="Arial" pitchFamily="34" charset="0"/>
                <a:cs typeface="Arial" pitchFamily="34" charset="0"/>
              </a:rPr>
              <a:t>and respiration, decreased </a:t>
            </a:r>
            <a:r>
              <a:rPr lang="en-US" altLang="bg-BG" sz="2800" dirty="0">
                <a:latin typeface="Arial" pitchFamily="34" charset="0"/>
                <a:cs typeface="Arial" pitchFamily="34" charset="0"/>
              </a:rPr>
              <a:t>ATP production, </a:t>
            </a:r>
            <a:r>
              <a:rPr lang="en-US" altLang="bg-BG" sz="2800" dirty="0" smtClean="0">
                <a:latin typeface="Arial" pitchFamily="34" charset="0"/>
                <a:cs typeface="Arial" pitchFamily="34" charset="0"/>
              </a:rPr>
              <a:t>and </a:t>
            </a:r>
            <a:r>
              <a:rPr lang="en-US" altLang="bg-BG" sz="2800" dirty="0">
                <a:latin typeface="Arial" pitchFamily="34" charset="0"/>
                <a:cs typeface="Arial" pitchFamily="34" charset="0"/>
              </a:rPr>
              <a:t>subsequent </a:t>
            </a:r>
            <a:r>
              <a:rPr lang="en-US" altLang="bg-BG" sz="2800" dirty="0" err="1">
                <a:latin typeface="Arial" pitchFamily="34" charset="0"/>
                <a:cs typeface="Arial" pitchFamily="34" charset="0"/>
              </a:rPr>
              <a:t>myocytic</a:t>
            </a:r>
            <a:r>
              <a:rPr lang="en-US" altLang="bg-BG" sz="2800" dirty="0">
                <a:latin typeface="Arial" pitchFamily="34" charset="0"/>
                <a:cs typeface="Arial" pitchFamily="34" charset="0"/>
              </a:rPr>
              <a:t> </a:t>
            </a:r>
            <a:r>
              <a:rPr lang="en-US" altLang="bg-BG" sz="2800" dirty="0" smtClean="0">
                <a:latin typeface="Arial" pitchFamily="34" charset="0"/>
                <a:cs typeface="Arial" pitchFamily="34" charset="0"/>
              </a:rPr>
              <a:t>death.</a:t>
            </a:r>
            <a:endParaRPr lang="en-US" altLang="bg-BG" sz="2800" dirty="0">
              <a:latin typeface="Arial" pitchFamily="34" charset="0"/>
              <a:cs typeface="Arial" pitchFamily="34" charset="0"/>
            </a:endParaRPr>
          </a:p>
          <a:p>
            <a:pPr marL="0" indent="0" algn="just">
              <a:spcAft>
                <a:spcPct val="15000"/>
              </a:spcAft>
              <a:buClr>
                <a:srgbClr val="FFFF00"/>
              </a:buClr>
              <a:buSzPct val="73000"/>
            </a:pPr>
            <a:r>
              <a:rPr lang="en-US" altLang="bg-BG" sz="2800" dirty="0">
                <a:latin typeface="Arial" pitchFamily="34" charset="0"/>
                <a:cs typeface="Arial" pitchFamily="34" charset="0"/>
              </a:rPr>
              <a:t>Muscle swelling can then cause early or even days delayed compartment </a:t>
            </a:r>
            <a:r>
              <a:rPr lang="en-US" altLang="bg-BG" sz="2800" dirty="0" smtClean="0">
                <a:latin typeface="Arial" pitchFamily="34" charset="0"/>
                <a:cs typeface="Arial" pitchFamily="34" charset="0"/>
              </a:rPr>
              <a:t>syndrome.</a:t>
            </a:r>
            <a:endParaRPr lang="en-US" altLang="bg-BG" sz="2800" dirty="0">
              <a:latin typeface="Arial" pitchFamily="34" charset="0"/>
              <a:cs typeface="Arial" pitchFamily="34" charset="0"/>
            </a:endParaRPr>
          </a:p>
        </p:txBody>
      </p:sp>
      <p:sp>
        <p:nvSpPr>
          <p:cNvPr id="266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AB7D499D-F029-4D1C-BDB1-CAA712B81F74}" type="slidenum">
              <a:rPr lang="en-US" altLang="bg-BG" sz="1300">
                <a:solidFill>
                  <a:schemeClr val="bg1"/>
                </a:solidFill>
              </a:rPr>
              <a:pPr/>
              <a:t>13</a:t>
            </a:fld>
            <a:endParaRPr lang="en-US" altLang="bg-BG" sz="1300">
              <a:solidFill>
                <a:schemeClr val="bg1"/>
              </a:solidFill>
            </a:endParaRPr>
          </a:p>
        </p:txBody>
      </p:sp>
    </p:spTree>
    <p:extLst>
      <p:ext uri="{BB962C8B-B14F-4D97-AF65-F5344CB8AC3E}">
        <p14:creationId xmlns:p14="http://schemas.microsoft.com/office/powerpoint/2010/main" val="210038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0" y="0"/>
            <a:ext cx="9144000" cy="6630988"/>
          </a:xfrm>
        </p:spPr>
        <p:txBody>
          <a:bodyPr>
            <a:normAutofit/>
          </a:bodyPr>
          <a:lstStyle/>
          <a:p>
            <a:pPr eaLnBrk="1" hangingPunct="1">
              <a:lnSpc>
                <a:spcPct val="80000"/>
              </a:lnSpc>
              <a:buFontTx/>
              <a:buNone/>
            </a:pPr>
            <a:r>
              <a:rPr lang="en-GB" altLang="bg-BG" b="1" dirty="0" smtClean="0">
                <a:solidFill>
                  <a:srgbClr val="FF0000"/>
                </a:solidFill>
                <a:latin typeface="Arial" panose="020B0604020202020204" pitchFamily="34" charset="0"/>
                <a:cs typeface="Arial" panose="020B0604020202020204" pitchFamily="34" charset="0"/>
              </a:rPr>
              <a:t>Lysed cells release</a:t>
            </a:r>
          </a:p>
          <a:p>
            <a:pPr eaLnBrk="1" hangingPunct="1">
              <a:lnSpc>
                <a:spcPct val="80000"/>
              </a:lnSpc>
            </a:pPr>
            <a:r>
              <a:rPr lang="en-GB" altLang="bg-BG" b="1" dirty="0" smtClean="0">
                <a:latin typeface="Arial" panose="020B0604020202020204" pitchFamily="34" charset="0"/>
                <a:cs typeface="Arial" panose="020B0604020202020204" pitchFamily="34" charset="0"/>
              </a:rPr>
              <a:t>Potassium</a:t>
            </a:r>
          </a:p>
          <a:p>
            <a:pPr eaLnBrk="1" hangingPunct="1">
              <a:lnSpc>
                <a:spcPct val="80000"/>
              </a:lnSpc>
            </a:pPr>
            <a:r>
              <a:rPr lang="en-GB" altLang="bg-BG" b="1" dirty="0" err="1" smtClean="0">
                <a:latin typeface="Arial" panose="020B0604020202020204" pitchFamily="34" charset="0"/>
                <a:cs typeface="Arial" panose="020B0604020202020204" pitchFamily="34" charset="0"/>
              </a:rPr>
              <a:t>Phospate</a:t>
            </a:r>
            <a:endParaRPr lang="en-GB" altLang="bg-BG" b="1" dirty="0" smtClean="0">
              <a:latin typeface="Arial" panose="020B0604020202020204" pitchFamily="34" charset="0"/>
              <a:cs typeface="Arial" panose="020B0604020202020204" pitchFamily="34" charset="0"/>
            </a:endParaRPr>
          </a:p>
          <a:p>
            <a:pPr eaLnBrk="1" hangingPunct="1">
              <a:lnSpc>
                <a:spcPct val="80000"/>
              </a:lnSpc>
            </a:pPr>
            <a:r>
              <a:rPr lang="en-GB" altLang="bg-BG" b="1" dirty="0" err="1" smtClean="0">
                <a:latin typeface="Arial" panose="020B0604020202020204" pitchFamily="34" charset="0"/>
                <a:cs typeface="Arial" panose="020B0604020202020204" pitchFamily="34" charset="0"/>
              </a:rPr>
              <a:t>Creatine</a:t>
            </a:r>
            <a:r>
              <a:rPr lang="en-GB" altLang="bg-BG" b="1" dirty="0" smtClean="0">
                <a:latin typeface="Arial" panose="020B0604020202020204" pitchFamily="34" charset="0"/>
                <a:cs typeface="Arial" panose="020B0604020202020204" pitchFamily="34" charset="0"/>
              </a:rPr>
              <a:t> kinase</a:t>
            </a:r>
          </a:p>
          <a:p>
            <a:pPr eaLnBrk="1" hangingPunct="1">
              <a:lnSpc>
                <a:spcPct val="80000"/>
              </a:lnSpc>
            </a:pPr>
            <a:r>
              <a:rPr lang="en-GB" altLang="bg-BG" b="1" dirty="0" smtClean="0">
                <a:latin typeface="Arial" panose="020B0604020202020204" pitchFamily="34" charset="0"/>
                <a:cs typeface="Arial" panose="020B0604020202020204" pitchFamily="34" charset="0"/>
              </a:rPr>
              <a:t>Myoglobin</a:t>
            </a:r>
          </a:p>
          <a:p>
            <a:pPr eaLnBrk="1" hangingPunct="1">
              <a:lnSpc>
                <a:spcPct val="80000"/>
              </a:lnSpc>
              <a:buFontTx/>
              <a:buNone/>
            </a:pPr>
            <a:endParaRPr lang="en-GB" altLang="bg-BG" dirty="0" smtClean="0">
              <a:latin typeface="Arial" panose="020B0604020202020204" pitchFamily="34" charset="0"/>
              <a:cs typeface="Arial" panose="020B0604020202020204" pitchFamily="34" charset="0"/>
            </a:endParaRPr>
          </a:p>
          <a:p>
            <a:pPr eaLnBrk="1" hangingPunct="1">
              <a:lnSpc>
                <a:spcPct val="80000"/>
              </a:lnSpc>
              <a:buFontTx/>
              <a:buNone/>
            </a:pPr>
            <a:r>
              <a:rPr lang="en-GB" altLang="bg-BG" b="1" dirty="0" smtClean="0">
                <a:solidFill>
                  <a:srgbClr val="FF0000"/>
                </a:solidFill>
                <a:latin typeface="Arial" panose="020B0604020202020204" pitchFamily="34" charset="0"/>
                <a:cs typeface="Arial" panose="020B0604020202020204" pitchFamily="34" charset="0"/>
              </a:rPr>
              <a:t>Electrolyte disturbances</a:t>
            </a:r>
          </a:p>
          <a:p>
            <a:pPr marL="0" indent="0" eaLnBrk="1" hangingPunct="1">
              <a:lnSpc>
                <a:spcPct val="80000"/>
              </a:lnSpc>
              <a:buNone/>
            </a:pPr>
            <a:r>
              <a:rPr lang="en-GB" altLang="bg-BG" b="1" dirty="0" smtClean="0">
                <a:latin typeface="Arial" panose="020B0604020202020204" pitchFamily="34" charset="0"/>
                <a:cs typeface="Arial" panose="020B0604020202020204" pitchFamily="34" charset="0"/>
              </a:rPr>
              <a:t>   Hyperkalaemia </a:t>
            </a:r>
          </a:p>
          <a:p>
            <a:pPr eaLnBrk="1" hangingPunct="1">
              <a:lnSpc>
                <a:spcPct val="80000"/>
              </a:lnSpc>
            </a:pPr>
            <a:r>
              <a:rPr lang="en-GB" altLang="bg-BG" b="1" dirty="0" smtClean="0">
                <a:latin typeface="Arial" panose="020B0604020202020204" pitchFamily="34" charset="0"/>
                <a:cs typeface="Arial" panose="020B0604020202020204" pitchFamily="34" charset="0"/>
              </a:rPr>
              <a:t>Hypocalcaemia</a:t>
            </a:r>
          </a:p>
          <a:p>
            <a:pPr eaLnBrk="1" hangingPunct="1">
              <a:lnSpc>
                <a:spcPct val="80000"/>
              </a:lnSpc>
            </a:pPr>
            <a:r>
              <a:rPr lang="en-GB" altLang="bg-BG" b="1" dirty="0" smtClean="0">
                <a:latin typeface="Arial" panose="020B0604020202020204" pitchFamily="34" charset="0"/>
                <a:cs typeface="Arial" panose="020B0604020202020204" pitchFamily="34" charset="0"/>
              </a:rPr>
              <a:t>Hyperphosphatemia</a:t>
            </a:r>
          </a:p>
          <a:p>
            <a:pPr eaLnBrk="1" hangingPunct="1">
              <a:lnSpc>
                <a:spcPct val="80000"/>
              </a:lnSpc>
            </a:pPr>
            <a:r>
              <a:rPr lang="en-GB" altLang="bg-BG" b="1" dirty="0" err="1" smtClean="0">
                <a:latin typeface="Arial" panose="020B0604020202020204" pitchFamily="34" charset="0"/>
                <a:cs typeface="Arial" panose="020B0604020202020204" pitchFamily="34" charset="0"/>
              </a:rPr>
              <a:t>Hyperuricaemia</a:t>
            </a:r>
            <a:endParaRPr lang="en-GB" altLang="bg-BG" b="1" dirty="0" smtClean="0">
              <a:latin typeface="Arial" panose="020B0604020202020204" pitchFamily="34" charset="0"/>
              <a:cs typeface="Arial" panose="020B0604020202020204" pitchFamily="34" charset="0"/>
            </a:endParaRPr>
          </a:p>
          <a:p>
            <a:pPr eaLnBrk="1" hangingPunct="1">
              <a:lnSpc>
                <a:spcPct val="80000"/>
              </a:lnSpc>
            </a:pPr>
            <a:r>
              <a:rPr lang="en-GB" altLang="bg-BG" b="1" dirty="0" smtClean="0">
                <a:latin typeface="Arial" panose="020B0604020202020204" pitchFamily="34" charset="0"/>
                <a:cs typeface="Arial" panose="020B0604020202020204" pitchFamily="34" charset="0"/>
              </a:rPr>
              <a:t>Metabolic acidosis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450" y="116632"/>
            <a:ext cx="3967045"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99309"/>
            <a:ext cx="4464495" cy="325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956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179512" y="260648"/>
            <a:ext cx="8777480" cy="6048672"/>
          </a:xfrm>
          <a:solidFill>
            <a:srgbClr val="00FFFF"/>
          </a:solidFill>
          <a:effectLst>
            <a:glow rad="228600">
              <a:schemeClr val="accent2">
                <a:satMod val="175000"/>
                <a:alpha val="40000"/>
              </a:schemeClr>
            </a:glow>
          </a:effectLst>
        </p:spPr>
        <p:txBody>
          <a:bodyPr/>
          <a:lstStyle/>
          <a:p>
            <a:pPr algn="ctr" eaLnBrk="1" hangingPunct="1">
              <a:buFontTx/>
              <a:buNone/>
            </a:pPr>
            <a:r>
              <a:rPr lang="en-GB" altLang="bg-BG" sz="3600" b="1" dirty="0" smtClean="0">
                <a:solidFill>
                  <a:srgbClr val="C00000"/>
                </a:solidFill>
                <a:latin typeface="Arial" panose="020B0604020202020204" pitchFamily="34" charset="0"/>
                <a:cs typeface="Arial" panose="020B0604020202020204" pitchFamily="34" charset="0"/>
              </a:rPr>
              <a:t> </a:t>
            </a:r>
          </a:p>
          <a:p>
            <a:pPr algn="ctr" eaLnBrk="1" hangingPunct="1">
              <a:buFontTx/>
              <a:buNone/>
            </a:pPr>
            <a:r>
              <a:rPr lang="en-GB" altLang="bg-BG" sz="3600" b="1" dirty="0" smtClean="0">
                <a:solidFill>
                  <a:srgbClr val="C00000"/>
                </a:solidFill>
                <a:latin typeface="Arial" panose="020B0604020202020204" pitchFamily="34" charset="0"/>
                <a:cs typeface="Arial" panose="020B0604020202020204" pitchFamily="34" charset="0"/>
              </a:rPr>
              <a:t>Revascularization </a:t>
            </a:r>
          </a:p>
          <a:p>
            <a:pPr eaLnBrk="1" hangingPunct="1">
              <a:buFontTx/>
              <a:buNone/>
            </a:pPr>
            <a:endParaRPr lang="en-GB" altLang="bg-BG" b="1" dirty="0" smtClean="0">
              <a:solidFill>
                <a:srgbClr val="FF3300"/>
              </a:solidFill>
              <a:latin typeface="Arial" panose="020B0604020202020204" pitchFamily="34" charset="0"/>
              <a:cs typeface="Arial" panose="020B0604020202020204" pitchFamily="34" charset="0"/>
            </a:endParaRPr>
          </a:p>
          <a:p>
            <a:pPr eaLnBrk="1" hangingPunct="1"/>
            <a:r>
              <a:rPr lang="en-GB" altLang="bg-BG" b="1" dirty="0" smtClean="0">
                <a:latin typeface="Arial" panose="020B0604020202020204" pitchFamily="34" charset="0"/>
                <a:cs typeface="Arial" panose="020B0604020202020204" pitchFamily="34" charset="0"/>
              </a:rPr>
              <a:t>Fluids trapped in damaged tissue</a:t>
            </a:r>
          </a:p>
          <a:p>
            <a:pPr eaLnBrk="1" hangingPunct="1"/>
            <a:r>
              <a:rPr lang="en-GB" altLang="bg-BG" b="1" dirty="0" smtClean="0">
                <a:latin typeface="Arial" panose="020B0604020202020204" pitchFamily="34" charset="0"/>
                <a:cs typeface="Arial" panose="020B0604020202020204" pitchFamily="34" charset="0"/>
              </a:rPr>
              <a:t>Oedema of affected limb</a:t>
            </a:r>
          </a:p>
          <a:p>
            <a:pPr eaLnBrk="1" hangingPunct="1"/>
            <a:r>
              <a:rPr lang="en-GB" altLang="bg-BG" b="1" dirty="0" err="1" smtClean="0">
                <a:latin typeface="Arial" panose="020B0604020202020204" pitchFamily="34" charset="0"/>
                <a:cs typeface="Arial" panose="020B0604020202020204" pitchFamily="34" charset="0"/>
              </a:rPr>
              <a:t>Haemoconcentration</a:t>
            </a:r>
            <a:r>
              <a:rPr lang="en-GB" altLang="bg-BG" b="1" dirty="0" smtClean="0">
                <a:latin typeface="Arial" panose="020B0604020202020204" pitchFamily="34" charset="0"/>
                <a:cs typeface="Arial" panose="020B0604020202020204" pitchFamily="34" charset="0"/>
              </a:rPr>
              <a:t> and shock</a:t>
            </a:r>
          </a:p>
          <a:p>
            <a:pPr eaLnBrk="1" hangingPunct="1"/>
            <a:r>
              <a:rPr lang="en-GB" altLang="bg-BG" b="1" dirty="0" smtClean="0">
                <a:latin typeface="Arial" panose="020B0604020202020204" pitchFamily="34" charset="0"/>
                <a:cs typeface="Arial" panose="020B0604020202020204" pitchFamily="34" charset="0"/>
              </a:rPr>
              <a:t>Myoglobin, potassium, phosphate enter venous circulation</a:t>
            </a:r>
          </a:p>
        </p:txBody>
      </p:sp>
    </p:spTree>
    <p:extLst>
      <p:ext uri="{BB962C8B-B14F-4D97-AF65-F5344CB8AC3E}">
        <p14:creationId xmlns:p14="http://schemas.microsoft.com/office/powerpoint/2010/main" val="212181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990600" y="0"/>
            <a:ext cx="71628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a:lstStyle>
          <a:p>
            <a:r>
              <a:rPr lang="en-US" altLang="bg-BG" sz="3200" b="1" dirty="0">
                <a:solidFill>
                  <a:srgbClr val="C00000"/>
                </a:solidFill>
              </a:rPr>
              <a:t>Products of Muscle Breakdown</a:t>
            </a:r>
          </a:p>
        </p:txBody>
      </p:sp>
      <p:sp>
        <p:nvSpPr>
          <p:cNvPr id="3" name="Rectangle 2"/>
          <p:cNvSpPr>
            <a:spLocks noGrp="1" noChangeArrowheads="1"/>
          </p:cNvSpPr>
          <p:nvPr/>
        </p:nvSpPr>
        <p:spPr bwMode="auto">
          <a:xfrm>
            <a:off x="323528" y="764704"/>
            <a:ext cx="489654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Clr>
                <a:srgbClr val="000099"/>
              </a:buClr>
              <a:buFont typeface="Wingdings" pitchFamily="2" charset="2"/>
              <a:buChar char="ü"/>
            </a:pPr>
            <a:r>
              <a:rPr lang="en-US" altLang="bg-BG" b="1" dirty="0">
                <a:solidFill>
                  <a:srgbClr val="660066"/>
                </a:solidFill>
                <a:latin typeface="Arial" pitchFamily="34" charset="0"/>
                <a:cs typeface="Arial" pitchFamily="34" charset="0"/>
              </a:rPr>
              <a:t>Amino acids </a:t>
            </a:r>
            <a:r>
              <a:rPr lang="en-US" altLang="bg-BG" b="1" dirty="0" smtClean="0">
                <a:solidFill>
                  <a:srgbClr val="660066"/>
                </a:solidFill>
                <a:latin typeface="Arial" pitchFamily="34" charset="0"/>
                <a:cs typeface="Arial" pitchFamily="34" charset="0"/>
              </a:rPr>
              <a:t>and </a:t>
            </a:r>
            <a:r>
              <a:rPr lang="en-US" altLang="bg-BG" b="1" dirty="0">
                <a:solidFill>
                  <a:srgbClr val="660066"/>
                </a:solidFill>
                <a:latin typeface="Arial" pitchFamily="34" charset="0"/>
                <a:cs typeface="Arial" pitchFamily="34" charset="0"/>
              </a:rPr>
              <a:t>other organic acids</a:t>
            </a:r>
          </a:p>
          <a:p>
            <a:pPr lvl="1"/>
            <a:r>
              <a:rPr lang="en-US" altLang="bg-BG" sz="2800" dirty="0">
                <a:latin typeface="Arial" pitchFamily="34" charset="0"/>
                <a:cs typeface="Arial" pitchFamily="34" charset="0"/>
              </a:rPr>
              <a:t>Acidosis</a:t>
            </a:r>
          </a:p>
          <a:p>
            <a:pPr lvl="1"/>
            <a:r>
              <a:rPr lang="en-US" altLang="bg-BG" sz="2800" dirty="0" err="1">
                <a:latin typeface="Arial" pitchFamily="34" charset="0"/>
                <a:cs typeface="Arial" pitchFamily="34" charset="0"/>
              </a:rPr>
              <a:t>Aciduria</a:t>
            </a:r>
            <a:endParaRPr lang="en-US" altLang="bg-BG" sz="2800" dirty="0">
              <a:latin typeface="Arial" pitchFamily="34" charset="0"/>
              <a:cs typeface="Arial" pitchFamily="34" charset="0"/>
            </a:endParaRPr>
          </a:p>
          <a:p>
            <a:pPr lvl="1"/>
            <a:r>
              <a:rPr lang="en-US" altLang="bg-BG" sz="2800" dirty="0">
                <a:latin typeface="Arial" pitchFamily="34" charset="0"/>
                <a:cs typeface="Arial" pitchFamily="34" charset="0"/>
              </a:rPr>
              <a:t>Dysrhythmias</a:t>
            </a:r>
          </a:p>
          <a:p>
            <a:pPr lvl="1"/>
            <a:endParaRPr lang="en-US" altLang="bg-BG" sz="2800" dirty="0">
              <a:latin typeface="Arial" pitchFamily="34" charset="0"/>
              <a:cs typeface="Arial" pitchFamily="34" charset="0"/>
            </a:endParaRPr>
          </a:p>
          <a:p>
            <a:pPr>
              <a:buClr>
                <a:srgbClr val="000099"/>
              </a:buClr>
              <a:buFont typeface="Wingdings" pitchFamily="2" charset="2"/>
              <a:buChar char="ü"/>
            </a:pPr>
            <a:r>
              <a:rPr lang="en-US" altLang="bg-BG" b="1" dirty="0" err="1">
                <a:solidFill>
                  <a:srgbClr val="FF0066"/>
                </a:solidFill>
                <a:latin typeface="Arial" pitchFamily="34" charset="0"/>
                <a:cs typeface="Arial" pitchFamily="34" charset="0"/>
              </a:rPr>
              <a:t>Creatine</a:t>
            </a:r>
            <a:r>
              <a:rPr lang="en-US" altLang="bg-BG" b="1" dirty="0">
                <a:solidFill>
                  <a:srgbClr val="FF0066"/>
                </a:solidFill>
                <a:latin typeface="Arial" pitchFamily="34" charset="0"/>
                <a:cs typeface="Arial" pitchFamily="34" charset="0"/>
              </a:rPr>
              <a:t> phosphokinase</a:t>
            </a:r>
          </a:p>
          <a:p>
            <a:pPr lvl="1"/>
            <a:r>
              <a:rPr lang="en-US" altLang="bg-BG" sz="2800" dirty="0">
                <a:latin typeface="Arial" pitchFamily="34" charset="0"/>
                <a:cs typeface="Arial" pitchFamily="34" charset="0"/>
              </a:rPr>
              <a:t>laboratory </a:t>
            </a:r>
            <a:r>
              <a:rPr lang="en-US" altLang="bg-BG" sz="2800" dirty="0" smtClean="0">
                <a:latin typeface="Arial" pitchFamily="34" charset="0"/>
                <a:cs typeface="Arial" pitchFamily="34" charset="0"/>
              </a:rPr>
              <a:t>marker </a:t>
            </a:r>
            <a:r>
              <a:rPr lang="en-US" altLang="bg-BG" sz="2800" dirty="0">
                <a:latin typeface="Arial" pitchFamily="34" charset="0"/>
                <a:cs typeface="Arial" pitchFamily="34" charset="0"/>
              </a:rPr>
              <a:t>for crush injury</a:t>
            </a:r>
          </a:p>
          <a:p>
            <a:pPr marL="0" indent="0">
              <a:buNone/>
            </a:pPr>
            <a:endParaRPr lang="en-US" altLang="bg-BG" sz="2000" dirty="0">
              <a:latin typeface="Arial" pitchFamily="34" charset="0"/>
              <a:cs typeface="Arial" pitchFamily="34" charset="0"/>
            </a:endParaRPr>
          </a:p>
          <a:p>
            <a:pPr marL="0" indent="0">
              <a:buNone/>
            </a:pPr>
            <a:endParaRPr lang="en-US" altLang="bg-BG" dirty="0">
              <a:latin typeface="Arial" pitchFamily="34" charset="0"/>
              <a:cs typeface="Arial" pitchFamily="34" charset="0"/>
            </a:endParaRPr>
          </a:p>
        </p:txBody>
      </p:sp>
      <p:sp>
        <p:nvSpPr>
          <p:cNvPr id="4" name="Rectangle 3"/>
          <p:cNvSpPr>
            <a:spLocks noGrp="1" noChangeArrowheads="1"/>
          </p:cNvSpPr>
          <p:nvPr/>
        </p:nvSpPr>
        <p:spPr bwMode="auto">
          <a:xfrm>
            <a:off x="5076056" y="764704"/>
            <a:ext cx="396044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Clr>
                <a:srgbClr val="000099"/>
              </a:buClr>
              <a:buFont typeface="Wingdings" pitchFamily="2" charset="2"/>
              <a:buChar char="ü"/>
            </a:pPr>
            <a:r>
              <a:rPr lang="en-US" altLang="bg-BG" b="1" dirty="0">
                <a:solidFill>
                  <a:srgbClr val="003300"/>
                </a:solidFill>
                <a:latin typeface="Arial" pitchFamily="34" charset="0"/>
                <a:cs typeface="Arial" pitchFamily="34" charset="0"/>
              </a:rPr>
              <a:t>Free radicals, </a:t>
            </a:r>
            <a:r>
              <a:rPr lang="en-US" altLang="bg-BG" b="1" dirty="0" err="1">
                <a:solidFill>
                  <a:srgbClr val="003300"/>
                </a:solidFill>
                <a:latin typeface="Arial" pitchFamily="34" charset="0"/>
                <a:cs typeface="Arial" pitchFamily="34" charset="0"/>
              </a:rPr>
              <a:t>superoxides</a:t>
            </a:r>
            <a:r>
              <a:rPr lang="en-US" altLang="bg-BG" b="1" dirty="0">
                <a:solidFill>
                  <a:srgbClr val="003300"/>
                </a:solidFill>
                <a:latin typeface="Arial" pitchFamily="34" charset="0"/>
                <a:cs typeface="Arial" pitchFamily="34" charset="0"/>
              </a:rPr>
              <a:t>, peroxides</a:t>
            </a:r>
          </a:p>
          <a:p>
            <a:pPr lvl="1"/>
            <a:r>
              <a:rPr lang="en-US" altLang="bg-BG" sz="2800" dirty="0">
                <a:latin typeface="Arial" pitchFamily="34" charset="0"/>
                <a:cs typeface="Arial" pitchFamily="34" charset="0"/>
              </a:rPr>
              <a:t>further tissue damage</a:t>
            </a:r>
          </a:p>
        </p:txBody>
      </p:sp>
    </p:spTree>
    <p:extLst>
      <p:ext uri="{BB962C8B-B14F-4D97-AF65-F5344CB8AC3E}">
        <p14:creationId xmlns:p14="http://schemas.microsoft.com/office/powerpoint/2010/main" val="694100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990600" y="-99392"/>
            <a:ext cx="71628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a:lstStyle>
          <a:p>
            <a:r>
              <a:rPr lang="en-US" altLang="bg-BG" sz="3200" b="1" dirty="0">
                <a:solidFill>
                  <a:srgbClr val="C00000"/>
                </a:solidFill>
              </a:rPr>
              <a:t>Products of Muscle Breakdown</a:t>
            </a:r>
          </a:p>
        </p:txBody>
      </p:sp>
      <p:sp>
        <p:nvSpPr>
          <p:cNvPr id="3" name="Rectangle 2"/>
          <p:cNvSpPr>
            <a:spLocks noGrp="1" noChangeArrowheads="1"/>
          </p:cNvSpPr>
          <p:nvPr/>
        </p:nvSpPr>
        <p:spPr bwMode="auto">
          <a:xfrm>
            <a:off x="0" y="1124744"/>
            <a:ext cx="413995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nSpc>
                <a:spcPct val="80000"/>
              </a:lnSpc>
              <a:buClr>
                <a:srgbClr val="000099"/>
              </a:buClr>
              <a:buFont typeface="Wingdings" pitchFamily="2" charset="2"/>
              <a:buChar char="v"/>
            </a:pPr>
            <a:r>
              <a:rPr lang="en-US" altLang="bg-BG" dirty="0" smtClean="0">
                <a:latin typeface="Arial" pitchFamily="34" charset="0"/>
                <a:cs typeface="Arial" pitchFamily="34" charset="0"/>
              </a:rPr>
              <a:t> </a:t>
            </a:r>
            <a:r>
              <a:rPr lang="en-US" altLang="bg-BG" b="1" dirty="0" smtClean="0">
                <a:solidFill>
                  <a:srgbClr val="000099"/>
                </a:solidFill>
                <a:latin typeface="Arial" pitchFamily="34" charset="0"/>
                <a:cs typeface="Arial" pitchFamily="34" charset="0"/>
              </a:rPr>
              <a:t>Histamines</a:t>
            </a:r>
            <a:r>
              <a:rPr lang="en-US" altLang="bg-BG" b="1" dirty="0">
                <a:solidFill>
                  <a:srgbClr val="000099"/>
                </a:solidFill>
                <a:latin typeface="Arial" pitchFamily="34" charset="0"/>
                <a:cs typeface="Arial" pitchFamily="34" charset="0"/>
              </a:rPr>
              <a:t>:</a:t>
            </a:r>
            <a:r>
              <a:rPr lang="en-US" altLang="bg-BG" dirty="0">
                <a:latin typeface="Arial" pitchFamily="34" charset="0"/>
                <a:cs typeface="Arial" pitchFamily="34" charset="0"/>
              </a:rPr>
              <a:t> </a:t>
            </a:r>
          </a:p>
          <a:p>
            <a:pPr lvl="1">
              <a:lnSpc>
                <a:spcPct val="80000"/>
              </a:lnSpc>
            </a:pPr>
            <a:r>
              <a:rPr lang="en-US" altLang="bg-BG" sz="2800" dirty="0">
                <a:latin typeface="Arial" pitchFamily="34" charset="0"/>
                <a:cs typeface="Arial" pitchFamily="34" charset="0"/>
              </a:rPr>
              <a:t>Vasodilation</a:t>
            </a:r>
          </a:p>
          <a:p>
            <a:pPr lvl="1">
              <a:lnSpc>
                <a:spcPct val="80000"/>
              </a:lnSpc>
            </a:pPr>
            <a:r>
              <a:rPr lang="en-US" altLang="bg-BG" sz="2800" dirty="0">
                <a:latin typeface="Arial" pitchFamily="34" charset="0"/>
                <a:cs typeface="Arial" pitchFamily="34" charset="0"/>
              </a:rPr>
              <a:t>Bronchoconstriction</a:t>
            </a:r>
          </a:p>
          <a:p>
            <a:pPr lvl="1">
              <a:lnSpc>
                <a:spcPct val="80000"/>
              </a:lnSpc>
            </a:pPr>
            <a:endParaRPr lang="en-US" altLang="bg-BG" sz="2800" dirty="0">
              <a:latin typeface="Arial" pitchFamily="34" charset="0"/>
              <a:cs typeface="Arial" pitchFamily="34" charset="0"/>
            </a:endParaRPr>
          </a:p>
          <a:p>
            <a:pPr>
              <a:lnSpc>
                <a:spcPct val="80000"/>
              </a:lnSpc>
              <a:buClr>
                <a:srgbClr val="660066"/>
              </a:buClr>
              <a:buFont typeface="Wingdings" pitchFamily="2" charset="2"/>
              <a:buChar char="v"/>
            </a:pPr>
            <a:r>
              <a:rPr lang="en-US" altLang="bg-BG" b="1" dirty="0" smtClean="0">
                <a:solidFill>
                  <a:srgbClr val="660066"/>
                </a:solidFill>
                <a:latin typeface="Arial" pitchFamily="34" charset="0"/>
                <a:cs typeface="Arial" pitchFamily="34" charset="0"/>
              </a:rPr>
              <a:t> Lactic </a:t>
            </a:r>
            <a:r>
              <a:rPr lang="en-US" altLang="bg-BG" b="1" dirty="0">
                <a:solidFill>
                  <a:srgbClr val="660066"/>
                </a:solidFill>
                <a:latin typeface="Arial" pitchFamily="34" charset="0"/>
                <a:cs typeface="Arial" pitchFamily="34" charset="0"/>
              </a:rPr>
              <a:t>acid</a:t>
            </a:r>
          </a:p>
          <a:p>
            <a:pPr lvl="1">
              <a:lnSpc>
                <a:spcPct val="80000"/>
              </a:lnSpc>
            </a:pPr>
            <a:r>
              <a:rPr lang="en-US" altLang="bg-BG" sz="2800" dirty="0">
                <a:latin typeface="Arial" pitchFamily="34" charset="0"/>
                <a:cs typeface="Arial" pitchFamily="34" charset="0"/>
              </a:rPr>
              <a:t>acidosis</a:t>
            </a:r>
          </a:p>
          <a:p>
            <a:pPr lvl="1">
              <a:lnSpc>
                <a:spcPct val="80000"/>
              </a:lnSpc>
            </a:pPr>
            <a:r>
              <a:rPr lang="en-US" altLang="bg-BG" sz="2800" dirty="0">
                <a:latin typeface="Arial" pitchFamily="34" charset="0"/>
                <a:cs typeface="Arial" pitchFamily="34" charset="0"/>
              </a:rPr>
              <a:t>Dysrhythmias</a:t>
            </a:r>
          </a:p>
          <a:p>
            <a:pPr lvl="1">
              <a:lnSpc>
                <a:spcPct val="80000"/>
              </a:lnSpc>
            </a:pPr>
            <a:endParaRPr lang="en-US" altLang="bg-BG" sz="2800" dirty="0">
              <a:latin typeface="Arial" pitchFamily="34" charset="0"/>
              <a:cs typeface="Arial" pitchFamily="34" charset="0"/>
            </a:endParaRPr>
          </a:p>
          <a:p>
            <a:pPr>
              <a:lnSpc>
                <a:spcPct val="80000"/>
              </a:lnSpc>
              <a:buClr>
                <a:srgbClr val="FF3300"/>
              </a:buClr>
              <a:buFont typeface="Wingdings" pitchFamily="2" charset="2"/>
              <a:buChar char="v"/>
            </a:pPr>
            <a:r>
              <a:rPr lang="en-US" altLang="bg-BG" b="1" dirty="0" smtClean="0">
                <a:solidFill>
                  <a:srgbClr val="FF3300"/>
                </a:solidFill>
                <a:latin typeface="Arial" pitchFamily="34" charset="0"/>
                <a:cs typeface="Arial" pitchFamily="34" charset="0"/>
              </a:rPr>
              <a:t> </a:t>
            </a:r>
            <a:r>
              <a:rPr lang="en-US" altLang="bg-BG" b="1" dirty="0" err="1" smtClean="0">
                <a:solidFill>
                  <a:srgbClr val="FF3300"/>
                </a:solidFill>
                <a:latin typeface="Arial" pitchFamily="34" charset="0"/>
                <a:cs typeface="Arial" pitchFamily="34" charset="0"/>
              </a:rPr>
              <a:t>Leukotrienes</a:t>
            </a:r>
            <a:r>
              <a:rPr lang="en-US" altLang="bg-BG" dirty="0" smtClean="0">
                <a:latin typeface="Arial" pitchFamily="34" charset="0"/>
                <a:cs typeface="Arial" pitchFamily="34" charset="0"/>
              </a:rPr>
              <a:t> </a:t>
            </a:r>
            <a:endParaRPr lang="en-US" altLang="bg-BG" dirty="0">
              <a:latin typeface="Arial" pitchFamily="34" charset="0"/>
              <a:cs typeface="Arial" pitchFamily="34" charset="0"/>
            </a:endParaRPr>
          </a:p>
          <a:p>
            <a:pPr lvl="1">
              <a:lnSpc>
                <a:spcPct val="80000"/>
              </a:lnSpc>
            </a:pPr>
            <a:r>
              <a:rPr lang="en-US" altLang="bg-BG" sz="2800" dirty="0">
                <a:latin typeface="Arial" pitchFamily="34" charset="0"/>
                <a:cs typeface="Arial" pitchFamily="34" charset="0"/>
              </a:rPr>
              <a:t>lung injury </a:t>
            </a:r>
          </a:p>
          <a:p>
            <a:pPr lvl="1">
              <a:lnSpc>
                <a:spcPct val="80000"/>
              </a:lnSpc>
            </a:pPr>
            <a:r>
              <a:rPr lang="en-US" altLang="bg-BG" sz="2800" dirty="0">
                <a:latin typeface="Arial" pitchFamily="34" charset="0"/>
                <a:cs typeface="Arial" pitchFamily="34" charset="0"/>
              </a:rPr>
              <a:t>hepatic injury.</a:t>
            </a:r>
          </a:p>
          <a:p>
            <a:pPr>
              <a:lnSpc>
                <a:spcPct val="80000"/>
              </a:lnSpc>
            </a:pPr>
            <a:endParaRPr lang="en-US" altLang="bg-BG" dirty="0">
              <a:latin typeface="Arial" pitchFamily="34" charset="0"/>
              <a:cs typeface="Arial" pitchFamily="34" charset="0"/>
            </a:endParaRPr>
          </a:p>
        </p:txBody>
      </p:sp>
      <p:sp>
        <p:nvSpPr>
          <p:cNvPr id="4" name="Rectangle 3"/>
          <p:cNvSpPr>
            <a:spLocks noGrp="1" noChangeArrowheads="1"/>
          </p:cNvSpPr>
          <p:nvPr/>
        </p:nvSpPr>
        <p:spPr bwMode="auto">
          <a:xfrm>
            <a:off x="4139952" y="1124744"/>
            <a:ext cx="5004048"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nSpc>
                <a:spcPct val="80000"/>
              </a:lnSpc>
              <a:buClr>
                <a:srgbClr val="00B0F0"/>
              </a:buClr>
              <a:buFont typeface="Wingdings" pitchFamily="2" charset="2"/>
              <a:buChar char="v"/>
            </a:pPr>
            <a:r>
              <a:rPr lang="en-US" altLang="bg-BG" sz="2600" b="1" dirty="0" smtClean="0">
                <a:solidFill>
                  <a:srgbClr val="0070C0"/>
                </a:solidFill>
                <a:latin typeface="Arial" pitchFamily="34" charset="0"/>
                <a:cs typeface="Arial" pitchFamily="34" charset="0"/>
              </a:rPr>
              <a:t> Lysozymes</a:t>
            </a:r>
            <a:endParaRPr lang="en-US" altLang="bg-BG" sz="2600" b="1" dirty="0">
              <a:solidFill>
                <a:srgbClr val="0070C0"/>
              </a:solidFill>
              <a:latin typeface="Arial" pitchFamily="34" charset="0"/>
              <a:cs typeface="Arial" pitchFamily="34" charset="0"/>
            </a:endParaRPr>
          </a:p>
          <a:p>
            <a:pPr lvl="1">
              <a:lnSpc>
                <a:spcPct val="80000"/>
              </a:lnSpc>
            </a:pPr>
            <a:r>
              <a:rPr lang="en-US" altLang="bg-BG" sz="2600" dirty="0">
                <a:latin typeface="Arial" pitchFamily="34" charset="0"/>
                <a:cs typeface="Arial" pitchFamily="34" charset="0"/>
              </a:rPr>
              <a:t>cell-digesting enzymes that cause further cellular injury</a:t>
            </a:r>
          </a:p>
          <a:p>
            <a:pPr lvl="1">
              <a:lnSpc>
                <a:spcPct val="80000"/>
              </a:lnSpc>
            </a:pPr>
            <a:endParaRPr lang="en-US" altLang="bg-BG" sz="2600" dirty="0">
              <a:latin typeface="Arial" pitchFamily="34" charset="0"/>
              <a:cs typeface="Arial" pitchFamily="34" charset="0"/>
            </a:endParaRPr>
          </a:p>
          <a:p>
            <a:pPr>
              <a:lnSpc>
                <a:spcPct val="80000"/>
              </a:lnSpc>
              <a:buClr>
                <a:srgbClr val="663300"/>
              </a:buClr>
              <a:buFont typeface="Wingdings" pitchFamily="2" charset="2"/>
              <a:buChar char="v"/>
            </a:pPr>
            <a:r>
              <a:rPr lang="en-US" altLang="bg-BG" sz="2600" b="1" dirty="0" smtClean="0">
                <a:solidFill>
                  <a:srgbClr val="663300"/>
                </a:solidFill>
                <a:latin typeface="Arial" pitchFamily="34" charset="0"/>
                <a:cs typeface="Arial" pitchFamily="34" charset="0"/>
              </a:rPr>
              <a:t> Myoglobin</a:t>
            </a:r>
            <a:endParaRPr lang="en-US" altLang="bg-BG" sz="2600" b="1" dirty="0">
              <a:solidFill>
                <a:srgbClr val="663300"/>
              </a:solidFill>
              <a:latin typeface="Arial" pitchFamily="34" charset="0"/>
              <a:cs typeface="Arial" pitchFamily="34" charset="0"/>
            </a:endParaRPr>
          </a:p>
          <a:p>
            <a:pPr lvl="1">
              <a:lnSpc>
                <a:spcPct val="80000"/>
              </a:lnSpc>
            </a:pPr>
            <a:r>
              <a:rPr lang="en-US" altLang="bg-BG" sz="2600" dirty="0">
                <a:latin typeface="Arial" pitchFamily="34" charset="0"/>
                <a:cs typeface="Arial" pitchFamily="34" charset="0"/>
              </a:rPr>
              <a:t>precipitates in kidney tubules, especially in the setting of acidosis with low urine pH; leads to renal failure</a:t>
            </a:r>
          </a:p>
          <a:p>
            <a:pPr lvl="1">
              <a:lnSpc>
                <a:spcPct val="80000"/>
              </a:lnSpc>
            </a:pPr>
            <a:endParaRPr lang="en-US" altLang="bg-BG" sz="2600" dirty="0">
              <a:latin typeface="Arial" pitchFamily="34" charset="0"/>
              <a:cs typeface="Arial" pitchFamily="34" charset="0"/>
            </a:endParaRPr>
          </a:p>
          <a:p>
            <a:pPr>
              <a:lnSpc>
                <a:spcPct val="80000"/>
              </a:lnSpc>
              <a:buClr>
                <a:srgbClr val="003300"/>
              </a:buClr>
              <a:buFont typeface="Wingdings" pitchFamily="2" charset="2"/>
              <a:buChar char="v"/>
            </a:pPr>
            <a:r>
              <a:rPr lang="en-US" altLang="bg-BG" sz="2600" b="1" dirty="0" smtClean="0">
                <a:solidFill>
                  <a:srgbClr val="003300"/>
                </a:solidFill>
                <a:latin typeface="Arial" pitchFamily="34" charset="0"/>
                <a:cs typeface="Arial" pitchFamily="34" charset="0"/>
              </a:rPr>
              <a:t> Nitric </a:t>
            </a:r>
            <a:r>
              <a:rPr lang="en-US" altLang="bg-BG" sz="2600" b="1" dirty="0">
                <a:solidFill>
                  <a:srgbClr val="003300"/>
                </a:solidFill>
                <a:latin typeface="Arial" pitchFamily="34" charset="0"/>
                <a:cs typeface="Arial" pitchFamily="34" charset="0"/>
              </a:rPr>
              <a:t>oxide</a:t>
            </a:r>
          </a:p>
          <a:p>
            <a:pPr lvl="1">
              <a:lnSpc>
                <a:spcPct val="80000"/>
              </a:lnSpc>
            </a:pPr>
            <a:r>
              <a:rPr lang="en-US" altLang="bg-BG" sz="2600" dirty="0">
                <a:latin typeface="Arial" pitchFamily="34" charset="0"/>
                <a:cs typeface="Arial" pitchFamily="34" charset="0"/>
              </a:rPr>
              <a:t>causes vasodilation which worsens hemodynamic shock</a:t>
            </a:r>
          </a:p>
          <a:p>
            <a:pPr>
              <a:lnSpc>
                <a:spcPct val="80000"/>
              </a:lnSpc>
            </a:pPr>
            <a:endParaRPr lang="en-US" altLang="bg-BG" sz="2000" dirty="0"/>
          </a:p>
        </p:txBody>
      </p:sp>
    </p:spTree>
    <p:extLst>
      <p:ext uri="{BB962C8B-B14F-4D97-AF65-F5344CB8AC3E}">
        <p14:creationId xmlns:p14="http://schemas.microsoft.com/office/powerpoint/2010/main" val="3922200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899592" y="47870"/>
            <a:ext cx="7162800" cy="8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a:lstStyle>
          <a:p>
            <a:r>
              <a:rPr lang="en-US" altLang="bg-BG" sz="3200" b="1" dirty="0">
                <a:solidFill>
                  <a:srgbClr val="C00000"/>
                </a:solidFill>
              </a:rPr>
              <a:t>Products of Muscle Breakdown</a:t>
            </a:r>
          </a:p>
        </p:txBody>
      </p:sp>
      <p:sp>
        <p:nvSpPr>
          <p:cNvPr id="3" name="Rectangle 2"/>
          <p:cNvSpPr>
            <a:spLocks noGrp="1" noChangeArrowheads="1"/>
          </p:cNvSpPr>
          <p:nvPr/>
        </p:nvSpPr>
        <p:spPr bwMode="auto">
          <a:xfrm>
            <a:off x="251520" y="764704"/>
            <a:ext cx="4608512"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Clr>
                <a:srgbClr val="33CC33"/>
              </a:buClr>
              <a:buFont typeface="Wingdings" pitchFamily="2" charset="2"/>
              <a:buChar char="q"/>
            </a:pPr>
            <a:r>
              <a:rPr lang="en-US" altLang="bg-BG" b="1" dirty="0" smtClean="0">
                <a:solidFill>
                  <a:srgbClr val="00B050"/>
                </a:solidFill>
                <a:latin typeface="Arial" pitchFamily="34" charset="0"/>
                <a:cs typeface="Arial" pitchFamily="34" charset="0"/>
              </a:rPr>
              <a:t> Phosphate</a:t>
            </a:r>
            <a:endParaRPr lang="en-US" altLang="bg-BG" b="1" dirty="0">
              <a:solidFill>
                <a:srgbClr val="00B050"/>
              </a:solidFill>
              <a:latin typeface="Arial" pitchFamily="34" charset="0"/>
              <a:cs typeface="Arial" pitchFamily="34" charset="0"/>
            </a:endParaRPr>
          </a:p>
          <a:p>
            <a:pPr lvl="1"/>
            <a:r>
              <a:rPr lang="en-US" altLang="bg-BG" sz="2700" dirty="0">
                <a:latin typeface="Arial" pitchFamily="34" charset="0"/>
                <a:cs typeface="Arial" pitchFamily="34" charset="0"/>
              </a:rPr>
              <a:t>hyperphosphatemia causes precipitation of serum calcium</a:t>
            </a:r>
          </a:p>
          <a:p>
            <a:pPr lvl="1"/>
            <a:r>
              <a:rPr lang="en-US" altLang="bg-BG" sz="2700" dirty="0" err="1">
                <a:latin typeface="Arial" pitchFamily="34" charset="0"/>
                <a:cs typeface="Arial" pitchFamily="34" charset="0"/>
              </a:rPr>
              <a:t>Hypocalcemic</a:t>
            </a:r>
            <a:r>
              <a:rPr lang="en-US" altLang="bg-BG" sz="2700" dirty="0">
                <a:latin typeface="Arial" pitchFamily="34" charset="0"/>
                <a:cs typeface="Arial" pitchFamily="34" charset="0"/>
              </a:rPr>
              <a:t> dysrhythmias</a:t>
            </a:r>
          </a:p>
          <a:p>
            <a:pPr lvl="1"/>
            <a:endParaRPr lang="en-US" altLang="bg-BG" sz="2800" dirty="0">
              <a:latin typeface="Arial" pitchFamily="34" charset="0"/>
              <a:cs typeface="Arial" pitchFamily="34" charset="0"/>
            </a:endParaRPr>
          </a:p>
          <a:p>
            <a:pPr>
              <a:buClr>
                <a:srgbClr val="C00000"/>
              </a:buClr>
              <a:buFont typeface="Wingdings" pitchFamily="2" charset="2"/>
              <a:buChar char="q"/>
            </a:pPr>
            <a:r>
              <a:rPr lang="en-US" altLang="bg-BG" b="1" dirty="0" smtClean="0">
                <a:solidFill>
                  <a:srgbClr val="FF0000"/>
                </a:solidFill>
                <a:latin typeface="Arial" pitchFamily="34" charset="0"/>
                <a:cs typeface="Arial" pitchFamily="34" charset="0"/>
              </a:rPr>
              <a:t> Potassium</a:t>
            </a:r>
            <a:endParaRPr lang="en-US" altLang="bg-BG" b="1" dirty="0">
              <a:solidFill>
                <a:srgbClr val="FF0000"/>
              </a:solidFill>
              <a:latin typeface="Arial" pitchFamily="34" charset="0"/>
              <a:cs typeface="Arial" pitchFamily="34" charset="0"/>
            </a:endParaRPr>
          </a:p>
          <a:p>
            <a:pPr lvl="1"/>
            <a:r>
              <a:rPr lang="en-US" altLang="bg-BG" sz="2700" dirty="0" smtClean="0">
                <a:latin typeface="Arial" pitchFamily="34" charset="0"/>
                <a:cs typeface="Arial" pitchFamily="34" charset="0"/>
              </a:rPr>
              <a:t>Dysrhythmias</a:t>
            </a:r>
          </a:p>
          <a:p>
            <a:pPr lvl="1"/>
            <a:r>
              <a:rPr lang="en-US" altLang="bg-BG" sz="2700" dirty="0" smtClean="0">
                <a:latin typeface="Arial" pitchFamily="34" charset="0"/>
                <a:cs typeface="Arial" pitchFamily="34" charset="0"/>
              </a:rPr>
              <a:t>Worsened </a:t>
            </a:r>
            <a:r>
              <a:rPr lang="en-US" altLang="bg-BG" sz="2700" dirty="0">
                <a:latin typeface="Arial" pitchFamily="34" charset="0"/>
                <a:cs typeface="Arial" pitchFamily="34" charset="0"/>
              </a:rPr>
              <a:t>when associated with acidosis and hypocalcemia.</a:t>
            </a:r>
          </a:p>
          <a:p>
            <a:endParaRPr lang="en-US" altLang="bg-BG" sz="2000" dirty="0"/>
          </a:p>
        </p:txBody>
      </p:sp>
      <p:sp>
        <p:nvSpPr>
          <p:cNvPr id="4" name="Rectangle 3"/>
          <p:cNvSpPr>
            <a:spLocks noGrp="1" noChangeArrowheads="1"/>
          </p:cNvSpPr>
          <p:nvPr/>
        </p:nvSpPr>
        <p:spPr bwMode="auto">
          <a:xfrm>
            <a:off x="4860032" y="764704"/>
            <a:ext cx="4104456" cy="55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Clr>
                <a:srgbClr val="660066"/>
              </a:buClr>
              <a:buFont typeface="Wingdings" pitchFamily="2" charset="2"/>
              <a:buChar char="q"/>
            </a:pPr>
            <a:r>
              <a:rPr lang="en-US" altLang="bg-BG" b="1" dirty="0">
                <a:solidFill>
                  <a:srgbClr val="660066"/>
                </a:solidFill>
                <a:latin typeface="Arial" pitchFamily="34" charset="0"/>
                <a:cs typeface="Arial" pitchFamily="34" charset="0"/>
              </a:rPr>
              <a:t>Prostaglandins</a:t>
            </a:r>
          </a:p>
          <a:p>
            <a:pPr lvl="1"/>
            <a:r>
              <a:rPr lang="en-US" altLang="bg-BG" sz="2800" dirty="0">
                <a:latin typeface="Arial" pitchFamily="34" charset="0"/>
                <a:cs typeface="Arial" pitchFamily="34" charset="0"/>
              </a:rPr>
              <a:t>Vasodilatation</a:t>
            </a:r>
          </a:p>
          <a:p>
            <a:pPr lvl="1"/>
            <a:r>
              <a:rPr lang="en-US" altLang="bg-BG" sz="2800" dirty="0">
                <a:latin typeface="Arial" pitchFamily="34" charset="0"/>
                <a:cs typeface="Arial" pitchFamily="34" charset="0"/>
              </a:rPr>
              <a:t>lung injury</a:t>
            </a:r>
          </a:p>
          <a:p>
            <a:pPr lvl="1"/>
            <a:endParaRPr lang="en-US" altLang="bg-BG" sz="2800" dirty="0">
              <a:latin typeface="Arial" pitchFamily="34" charset="0"/>
              <a:cs typeface="Arial" pitchFamily="34" charset="0"/>
            </a:endParaRPr>
          </a:p>
          <a:p>
            <a:pPr>
              <a:buClr>
                <a:srgbClr val="FF00FF"/>
              </a:buClr>
              <a:buFont typeface="Wingdings" pitchFamily="2" charset="2"/>
              <a:buChar char="q"/>
            </a:pPr>
            <a:r>
              <a:rPr lang="en-US" altLang="bg-BG" b="1" dirty="0">
                <a:solidFill>
                  <a:srgbClr val="FF00FF"/>
                </a:solidFill>
                <a:latin typeface="Arial" pitchFamily="34" charset="0"/>
                <a:cs typeface="Arial" pitchFamily="34" charset="0"/>
              </a:rPr>
              <a:t>Purines (uric acid)</a:t>
            </a:r>
          </a:p>
          <a:p>
            <a:pPr lvl="1"/>
            <a:r>
              <a:rPr lang="en-US" altLang="bg-BG" sz="2800" dirty="0">
                <a:latin typeface="Arial" pitchFamily="34" charset="0"/>
                <a:cs typeface="Arial" pitchFamily="34" charset="0"/>
              </a:rPr>
              <a:t>Nephrotoxic</a:t>
            </a:r>
          </a:p>
          <a:p>
            <a:pPr lvl="1"/>
            <a:endParaRPr lang="en-US" altLang="bg-BG" sz="2800" dirty="0">
              <a:latin typeface="Arial" pitchFamily="34" charset="0"/>
              <a:cs typeface="Arial" pitchFamily="34" charset="0"/>
            </a:endParaRPr>
          </a:p>
          <a:p>
            <a:pPr>
              <a:buClr>
                <a:srgbClr val="0066FF"/>
              </a:buClr>
              <a:buFont typeface="Wingdings" pitchFamily="2" charset="2"/>
              <a:buChar char="q"/>
            </a:pPr>
            <a:r>
              <a:rPr lang="en-US" altLang="bg-BG" b="1" dirty="0">
                <a:solidFill>
                  <a:srgbClr val="0066FF"/>
                </a:solidFill>
                <a:latin typeface="Arial" pitchFamily="34" charset="0"/>
                <a:cs typeface="Arial" pitchFamily="34" charset="0"/>
              </a:rPr>
              <a:t>Thromboplastin</a:t>
            </a:r>
          </a:p>
          <a:p>
            <a:pPr lvl="1"/>
            <a:r>
              <a:rPr lang="en-US" altLang="bg-BG" sz="2800" dirty="0">
                <a:latin typeface="Arial" pitchFamily="34" charset="0"/>
                <a:cs typeface="Arial" pitchFamily="34" charset="0"/>
              </a:rPr>
              <a:t>disseminated intravascular coagulation (DIC)</a:t>
            </a:r>
          </a:p>
        </p:txBody>
      </p:sp>
    </p:spTree>
    <p:extLst>
      <p:ext uri="{BB962C8B-B14F-4D97-AF65-F5344CB8AC3E}">
        <p14:creationId xmlns:p14="http://schemas.microsoft.com/office/powerpoint/2010/main" val="889331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31668" y="450370"/>
            <a:ext cx="7736119" cy="997196"/>
          </a:xfrm>
          <a:prstGeom prst="rect">
            <a:avLst/>
          </a:prstGeom>
          <a:blipFill>
            <a:blip r:embed="rId2"/>
            <a:tile tx="0" ty="0" sx="100000" sy="100000" flip="none" algn="tl"/>
          </a:blipFill>
          <a:ln w="12700">
            <a:noFill/>
            <a:miter lim="800000"/>
            <a:headEnd/>
            <a:tailEnd/>
          </a:ln>
          <a:effectLst>
            <a:glow rad="228600">
              <a:schemeClr val="accent2">
                <a:satMod val="175000"/>
                <a:alpha val="40000"/>
              </a:schemeClr>
            </a:glow>
          </a:effectLst>
        </p:spPr>
        <p:txBody>
          <a:bodyPr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600" b="1" dirty="0">
                <a:solidFill>
                  <a:srgbClr val="C00000"/>
                </a:solidFill>
                <a:latin typeface="Arial" pitchFamily="34" charset="0"/>
                <a:cs typeface="Arial" pitchFamily="34" charset="0"/>
              </a:rPr>
              <a:t>Metabolic </a:t>
            </a:r>
            <a:r>
              <a:rPr lang="en-US" altLang="bg-BG" sz="3600" b="1" dirty="0" smtClean="0">
                <a:solidFill>
                  <a:srgbClr val="C00000"/>
                </a:solidFill>
                <a:latin typeface="Arial" pitchFamily="34" charset="0"/>
                <a:cs typeface="Arial" pitchFamily="34" charset="0"/>
              </a:rPr>
              <a:t>Disorders </a:t>
            </a:r>
            <a:r>
              <a:rPr lang="en-US" altLang="bg-BG" sz="3600" b="1" dirty="0">
                <a:solidFill>
                  <a:srgbClr val="C00000"/>
                </a:solidFill>
                <a:latin typeface="Arial" pitchFamily="34" charset="0"/>
                <a:cs typeface="Arial" pitchFamily="34" charset="0"/>
              </a:rPr>
              <a:t>from Crush Syndrome</a:t>
            </a:r>
          </a:p>
        </p:txBody>
      </p:sp>
      <p:sp>
        <p:nvSpPr>
          <p:cNvPr id="12291" name="Text Box 3"/>
          <p:cNvSpPr txBox="1">
            <a:spLocks noChangeArrowheads="1"/>
          </p:cNvSpPr>
          <p:nvPr/>
        </p:nvSpPr>
        <p:spPr bwMode="auto">
          <a:xfrm>
            <a:off x="395537" y="1986358"/>
            <a:ext cx="8496944" cy="4039567"/>
          </a:xfrm>
          <a:prstGeom prst="rect">
            <a:avLst/>
          </a:prstGeom>
          <a:blipFill>
            <a:blip r:embed="rId3"/>
            <a:tile tx="0" ty="0" sx="100000" sy="100000" flip="none" algn="tl"/>
          </a:blipFill>
          <a:ln w="12700">
            <a:noFill/>
            <a:miter lim="800000"/>
            <a:headEnd/>
            <a:tailEnd/>
          </a:ln>
          <a:effectLst>
            <a:glow rad="228600">
              <a:schemeClr val="accent2">
                <a:satMod val="175000"/>
                <a:alpha val="40000"/>
              </a:schemeClr>
            </a:glow>
          </a:effectLst>
        </p:spPr>
        <p:txBody>
          <a:bodyPr wrap="square" lIns="0" tIns="0" rIns="0" bIns="0">
            <a:spAutoFit/>
          </a:bodyPr>
          <a:lstStyle>
            <a:lvl1pPr marL="130175" indent="-130175">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spcAft>
                <a:spcPct val="15000"/>
              </a:spcAft>
              <a:buClr>
                <a:srgbClr val="990000"/>
              </a:buClr>
              <a:buSzPct val="100000"/>
              <a:buFont typeface="Wingdings" pitchFamily="2" charset="2"/>
              <a:buChar char="Ø"/>
            </a:pPr>
            <a:r>
              <a:rPr lang="en-US" altLang="bg-BG" sz="3000" b="1" dirty="0" err="1">
                <a:latin typeface="Arial" pitchFamily="34" charset="0"/>
                <a:cs typeface="Arial" pitchFamily="34" charset="0"/>
              </a:rPr>
              <a:t>Hypovolemia</a:t>
            </a:r>
            <a:r>
              <a:rPr lang="en-US" altLang="bg-BG" sz="3000" b="1" dirty="0">
                <a:latin typeface="Arial" pitchFamily="34" charset="0"/>
                <a:cs typeface="Arial" pitchFamily="34" charset="0"/>
              </a:rPr>
              <a:t> (fluid sequestration in damaged </a:t>
            </a:r>
            <a:r>
              <a:rPr lang="en-US" altLang="bg-BG" sz="3000" b="1" dirty="0" smtClean="0">
                <a:latin typeface="Arial" pitchFamily="34" charset="0"/>
                <a:cs typeface="Arial" pitchFamily="34" charset="0"/>
              </a:rPr>
              <a:t>muscle)</a:t>
            </a:r>
          </a:p>
          <a:p>
            <a:pPr marL="457200" indent="-457200">
              <a:spcAft>
                <a:spcPct val="15000"/>
              </a:spcAft>
              <a:buClr>
                <a:srgbClr val="990000"/>
              </a:buClr>
              <a:buSzPct val="100000"/>
              <a:buFont typeface="Wingdings" pitchFamily="2" charset="2"/>
              <a:buChar char="Ø"/>
            </a:pPr>
            <a:r>
              <a:rPr lang="en-US" altLang="bg-BG" sz="3000" b="1" dirty="0" smtClean="0">
                <a:latin typeface="Arial" pitchFamily="34" charset="0"/>
                <a:cs typeface="Arial" pitchFamily="34" charset="0"/>
              </a:rPr>
              <a:t>Hyperkalemia</a:t>
            </a:r>
          </a:p>
          <a:p>
            <a:pPr marL="457200" indent="-457200">
              <a:spcAft>
                <a:spcPct val="15000"/>
              </a:spcAft>
              <a:buClr>
                <a:srgbClr val="990000"/>
              </a:buClr>
              <a:buSzPct val="100000"/>
              <a:buFont typeface="Wingdings" pitchFamily="2" charset="2"/>
              <a:buChar char="Ø"/>
            </a:pPr>
            <a:r>
              <a:rPr lang="en-US" altLang="bg-BG" sz="3000" b="1" dirty="0" err="1" smtClean="0">
                <a:latin typeface="Arial" pitchFamily="34" charset="0"/>
                <a:cs typeface="Arial" pitchFamily="34" charset="0"/>
              </a:rPr>
              <a:t>Hypocalcemia</a:t>
            </a:r>
            <a:r>
              <a:rPr lang="en-US" altLang="bg-BG" sz="3000" b="1" dirty="0" smtClean="0">
                <a:latin typeface="Arial" pitchFamily="34" charset="0"/>
                <a:cs typeface="Arial" pitchFamily="34" charset="0"/>
              </a:rPr>
              <a:t> </a:t>
            </a:r>
            <a:r>
              <a:rPr lang="en-US" altLang="bg-BG" sz="3000" b="1" dirty="0">
                <a:latin typeface="Arial" pitchFamily="34" charset="0"/>
                <a:cs typeface="Arial" pitchFamily="34" charset="0"/>
              </a:rPr>
              <a:t>(due to calcium deposition in </a:t>
            </a:r>
            <a:r>
              <a:rPr lang="en-US" altLang="bg-BG" sz="3000" b="1" dirty="0" smtClean="0">
                <a:latin typeface="Arial" pitchFamily="34" charset="0"/>
                <a:cs typeface="Arial" pitchFamily="34" charset="0"/>
              </a:rPr>
              <a:t>muscle)</a:t>
            </a:r>
          </a:p>
          <a:p>
            <a:pPr marL="457200" indent="-457200">
              <a:spcAft>
                <a:spcPct val="15000"/>
              </a:spcAft>
              <a:buClr>
                <a:srgbClr val="990000"/>
              </a:buClr>
              <a:buSzPct val="100000"/>
              <a:buFont typeface="Wingdings" pitchFamily="2" charset="2"/>
              <a:buChar char="Ø"/>
            </a:pPr>
            <a:r>
              <a:rPr lang="en-US" altLang="bg-BG" sz="3000" b="1" dirty="0" err="1" smtClean="0">
                <a:latin typeface="Arial" pitchFamily="34" charset="0"/>
                <a:cs typeface="Arial" pitchFamily="34" charset="0"/>
              </a:rPr>
              <a:t>Hyperphosphatemia</a:t>
            </a:r>
            <a:endParaRPr lang="en-US" altLang="bg-BG" sz="3000" b="1" dirty="0" smtClean="0">
              <a:latin typeface="Arial" pitchFamily="34" charset="0"/>
              <a:cs typeface="Arial" pitchFamily="34" charset="0"/>
            </a:endParaRPr>
          </a:p>
          <a:p>
            <a:pPr marL="457200" indent="-457200">
              <a:spcAft>
                <a:spcPct val="15000"/>
              </a:spcAft>
              <a:buClr>
                <a:srgbClr val="990000"/>
              </a:buClr>
              <a:buSzPct val="100000"/>
              <a:buFont typeface="Wingdings" pitchFamily="2" charset="2"/>
              <a:buChar char="Ø"/>
            </a:pPr>
            <a:r>
              <a:rPr lang="en-US" altLang="bg-BG" sz="3000" b="1" dirty="0" smtClean="0">
                <a:latin typeface="Arial" pitchFamily="34" charset="0"/>
                <a:cs typeface="Arial" pitchFamily="34" charset="0"/>
              </a:rPr>
              <a:t>Metabolic acidosis</a:t>
            </a:r>
          </a:p>
          <a:p>
            <a:pPr marL="457200" indent="-457200">
              <a:spcAft>
                <a:spcPct val="15000"/>
              </a:spcAft>
              <a:buClr>
                <a:srgbClr val="990000"/>
              </a:buClr>
              <a:buSzPct val="100000"/>
              <a:buFont typeface="Wingdings" pitchFamily="2" charset="2"/>
              <a:buChar char="Ø"/>
            </a:pPr>
            <a:r>
              <a:rPr lang="en-US" altLang="bg-BG" sz="3000" b="1" dirty="0" err="1" smtClean="0">
                <a:latin typeface="Arial" pitchFamily="34" charset="0"/>
                <a:cs typeface="Arial" pitchFamily="34" charset="0"/>
              </a:rPr>
              <a:t>Myoglobinemia</a:t>
            </a:r>
            <a:r>
              <a:rPr lang="en-US" altLang="bg-BG" sz="3000" b="1" dirty="0" smtClean="0">
                <a:latin typeface="Arial" pitchFamily="34" charset="0"/>
                <a:cs typeface="Arial" pitchFamily="34" charset="0"/>
              </a:rPr>
              <a:t> </a:t>
            </a:r>
            <a:r>
              <a:rPr lang="en-US" altLang="bg-BG" sz="3000" b="1" dirty="0">
                <a:latin typeface="Arial" pitchFamily="34" charset="0"/>
                <a:cs typeface="Arial" pitchFamily="34" charset="0"/>
              </a:rPr>
              <a:t>/ </a:t>
            </a:r>
            <a:r>
              <a:rPr lang="en-US" altLang="bg-BG" sz="3000" b="1" dirty="0" err="1">
                <a:latin typeface="Arial" pitchFamily="34" charset="0"/>
                <a:cs typeface="Arial" pitchFamily="34" charset="0"/>
              </a:rPr>
              <a:t>myoglobinuria</a:t>
            </a:r>
            <a:endParaRPr lang="en-US" altLang="bg-BG" sz="3000" b="1" dirty="0">
              <a:latin typeface="Arial" pitchFamily="34" charset="0"/>
              <a:cs typeface="Arial" pitchFamily="34" charset="0"/>
            </a:endParaRPr>
          </a:p>
        </p:txBody>
      </p:sp>
      <p:sp>
        <p:nvSpPr>
          <p:cNvPr id="2867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A2245FE5-EC89-4926-A817-4D69D80CF438}" type="slidenum">
              <a:rPr lang="en-US" altLang="bg-BG" sz="1300">
                <a:solidFill>
                  <a:schemeClr val="bg1"/>
                </a:solidFill>
              </a:rPr>
              <a:pPr/>
              <a:t>19</a:t>
            </a:fld>
            <a:endParaRPr lang="en-US" altLang="bg-BG" sz="1300">
              <a:solidFill>
                <a:schemeClr val="bg1"/>
              </a:solidFill>
            </a:endParaRPr>
          </a:p>
        </p:txBody>
      </p:sp>
    </p:spTree>
    <p:extLst>
      <p:ext uri="{BB962C8B-B14F-4D97-AF65-F5344CB8AC3E}">
        <p14:creationId xmlns:p14="http://schemas.microsoft.com/office/powerpoint/2010/main" val="3842617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 y="116632"/>
            <a:ext cx="9144000"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23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03939" y="232948"/>
            <a:ext cx="7736119" cy="1107996"/>
          </a:xfrm>
          <a:prstGeom prst="rect">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8100000" scaled="1"/>
            <a:tileRect/>
          </a:gradFill>
          <a:ln w="28575">
            <a:solidFill>
              <a:srgbClr val="002060"/>
            </a:solidFill>
            <a:miter lim="800000"/>
            <a:headEnd/>
            <a:tailEnd/>
          </a:ln>
          <a:effectLst/>
        </p:spPr>
        <p:txBody>
          <a:bodyPr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4000" b="1" dirty="0">
                <a:solidFill>
                  <a:srgbClr val="C00000"/>
                </a:solidFill>
                <a:latin typeface="Arial" pitchFamily="34" charset="0"/>
                <a:cs typeface="Arial" pitchFamily="34" charset="0"/>
              </a:rPr>
              <a:t>Systemic </a:t>
            </a:r>
            <a:r>
              <a:rPr lang="en-US" altLang="bg-BG" sz="4000" b="1" dirty="0" err="1" smtClean="0">
                <a:solidFill>
                  <a:srgbClr val="C00000"/>
                </a:solidFill>
                <a:latin typeface="Arial" pitchFamily="34" charset="0"/>
                <a:cs typeface="Arial" pitchFamily="34" charset="0"/>
              </a:rPr>
              <a:t>Sequelae</a:t>
            </a:r>
            <a:r>
              <a:rPr lang="en-US" altLang="bg-BG" sz="4000" b="1" dirty="0" smtClean="0">
                <a:solidFill>
                  <a:srgbClr val="C00000"/>
                </a:solidFill>
                <a:latin typeface="Arial" pitchFamily="34" charset="0"/>
                <a:cs typeface="Arial" pitchFamily="34" charset="0"/>
              </a:rPr>
              <a:t> </a:t>
            </a:r>
            <a:r>
              <a:rPr lang="en-US" altLang="bg-BG" sz="4000" b="1" dirty="0">
                <a:solidFill>
                  <a:srgbClr val="C00000"/>
                </a:solidFill>
                <a:latin typeface="Arial" pitchFamily="34" charset="0"/>
                <a:cs typeface="Arial" pitchFamily="34" charset="0"/>
              </a:rPr>
              <a:t>of Crush Injury</a:t>
            </a:r>
          </a:p>
        </p:txBody>
      </p:sp>
      <p:sp>
        <p:nvSpPr>
          <p:cNvPr id="11267" name="Text Box 3"/>
          <p:cNvSpPr txBox="1">
            <a:spLocks noChangeArrowheads="1"/>
          </p:cNvSpPr>
          <p:nvPr/>
        </p:nvSpPr>
        <p:spPr bwMode="auto">
          <a:xfrm>
            <a:off x="251520" y="1986358"/>
            <a:ext cx="8640959" cy="3594830"/>
          </a:xfrm>
          <a:prstGeom prst="rect">
            <a:avLst/>
          </a:prstGeom>
          <a:blipFill>
            <a:blip r:embed="rId2"/>
            <a:tile tx="0" ty="0" sx="100000" sy="100000" flip="none" algn="tl"/>
          </a:blipFill>
          <a:ln w="12700">
            <a:noFill/>
            <a:miter lim="800000"/>
            <a:headEnd/>
            <a:tailEnd/>
          </a:ln>
          <a:effectLst>
            <a:glow rad="228600">
              <a:schemeClr val="accent2">
                <a:satMod val="175000"/>
                <a:alpha val="40000"/>
              </a:schemeClr>
            </a:glow>
          </a:effectLst>
        </p:spPr>
        <p:txBody>
          <a:bodyPr wrap="square" lIns="0" tIns="0" rIns="0" bIns="0">
            <a:spAutoFit/>
          </a:bodyPr>
          <a:lstStyle>
            <a:lvl1pPr marL="130175" indent="-130175">
              <a:defRPr sz="2400">
                <a:solidFill>
                  <a:schemeClr val="tx1"/>
                </a:solidFill>
                <a:latin typeface="Times New Roman" pitchFamily="18" charset="0"/>
                <a:ea typeface="MS PGothic" pitchFamily="34" charset="-128"/>
              </a:defRPr>
            </a:lvl1pPr>
            <a:lvl2pPr marL="560388" indent="-206375">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lgn="just">
              <a:spcAft>
                <a:spcPct val="15000"/>
              </a:spcAft>
              <a:buClr>
                <a:srgbClr val="C00000"/>
              </a:buClr>
              <a:buSzPct val="100000"/>
              <a:buFont typeface="Wingdings" pitchFamily="2" charset="2"/>
              <a:buChar char="§"/>
            </a:pPr>
            <a:r>
              <a:rPr lang="en-US" altLang="bg-BG" sz="3200" dirty="0">
                <a:latin typeface="Arial" pitchFamily="34" charset="0"/>
                <a:cs typeface="Arial" pitchFamily="34" charset="0"/>
              </a:rPr>
              <a:t>Result from death of muscle cells and leak of intracellular metabolites into the systemic circulation ("reperfusion </a:t>
            </a:r>
            <a:r>
              <a:rPr lang="en-US" altLang="bg-BG" sz="3200" dirty="0" smtClean="0">
                <a:latin typeface="Arial" pitchFamily="34" charset="0"/>
                <a:cs typeface="Arial" pitchFamily="34" charset="0"/>
              </a:rPr>
              <a:t>injury“).</a:t>
            </a:r>
          </a:p>
          <a:p>
            <a:pPr marL="457200" indent="-457200" algn="just">
              <a:spcAft>
                <a:spcPct val="15000"/>
              </a:spcAft>
              <a:buClr>
                <a:srgbClr val="C00000"/>
              </a:buClr>
              <a:buSzPct val="100000"/>
              <a:buFont typeface="Wingdings" pitchFamily="2" charset="2"/>
              <a:buChar char="§"/>
            </a:pPr>
            <a:r>
              <a:rPr lang="en-US" altLang="bg-BG" sz="3200" dirty="0" smtClean="0">
                <a:latin typeface="Arial" pitchFamily="34" charset="0"/>
                <a:cs typeface="Arial" pitchFamily="34" charset="0"/>
              </a:rPr>
              <a:t>Superoxide </a:t>
            </a:r>
            <a:r>
              <a:rPr lang="en-US" altLang="bg-BG" sz="3200" dirty="0">
                <a:latin typeface="Arial" pitchFamily="34" charset="0"/>
                <a:cs typeface="Arial" pitchFamily="34" charset="0"/>
              </a:rPr>
              <a:t>anions (free radicals) then cause further membrane </a:t>
            </a:r>
            <a:r>
              <a:rPr lang="en-US" altLang="bg-BG" sz="3200" dirty="0" smtClean="0">
                <a:latin typeface="Arial" pitchFamily="34" charset="0"/>
                <a:cs typeface="Arial" pitchFamily="34" charset="0"/>
              </a:rPr>
              <a:t>injury.</a:t>
            </a:r>
          </a:p>
          <a:p>
            <a:pPr marL="457200" indent="-457200" algn="just">
              <a:spcAft>
                <a:spcPct val="15000"/>
              </a:spcAft>
              <a:buClr>
                <a:srgbClr val="C00000"/>
              </a:buClr>
              <a:buSzPct val="100000"/>
              <a:buFont typeface="Wingdings" pitchFamily="2" charset="2"/>
              <a:buChar char="§"/>
            </a:pPr>
            <a:r>
              <a:rPr lang="en-US" altLang="bg-BG" sz="3200" dirty="0" smtClean="0">
                <a:latin typeface="Arial" pitchFamily="34" charset="0"/>
                <a:cs typeface="Arial" pitchFamily="34" charset="0"/>
              </a:rPr>
              <a:t>May </a:t>
            </a:r>
            <a:r>
              <a:rPr lang="en-US" altLang="bg-BG" sz="3200" dirty="0">
                <a:latin typeface="Arial" pitchFamily="34" charset="0"/>
                <a:cs typeface="Arial" pitchFamily="34" charset="0"/>
              </a:rPr>
              <a:t>not manifest until just after entrapped part of body is extricated</a:t>
            </a:r>
          </a:p>
        </p:txBody>
      </p:sp>
      <p:sp>
        <p:nvSpPr>
          <p:cNvPr id="2765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A27A425E-F762-4F99-A9C4-1E7D61CAFFD8}" type="slidenum">
              <a:rPr lang="en-US" altLang="bg-BG" sz="1300">
                <a:solidFill>
                  <a:schemeClr val="bg1"/>
                </a:solidFill>
              </a:rPr>
              <a:pPr/>
              <a:t>20</a:t>
            </a:fld>
            <a:endParaRPr lang="en-US" altLang="bg-BG" sz="1300">
              <a:solidFill>
                <a:schemeClr val="bg1"/>
              </a:solidFill>
            </a:endParaRPr>
          </a:p>
        </p:txBody>
      </p:sp>
    </p:spTree>
    <p:extLst>
      <p:ext uri="{BB962C8B-B14F-4D97-AF65-F5344CB8AC3E}">
        <p14:creationId xmlns:p14="http://schemas.microsoft.com/office/powerpoint/2010/main" val="1973074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79512" y="1772816"/>
            <a:ext cx="5040560" cy="4824536"/>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0800000" scaled="1"/>
            <a:tileRect/>
          </a:gradFill>
          <a:ln>
            <a:noFill/>
          </a:ln>
          <a:effectLst>
            <a:glow rad="228600">
              <a:schemeClr val="accent3">
                <a:satMod val="175000"/>
                <a:alpha val="40000"/>
              </a:schemeClr>
            </a:glow>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bg-BG" sz="2800" b="1" dirty="0">
                <a:solidFill>
                  <a:srgbClr val="003300"/>
                </a:solidFill>
                <a:latin typeface="Arial" pitchFamily="34" charset="0"/>
                <a:cs typeface="Arial" pitchFamily="34" charset="0"/>
              </a:rPr>
              <a:t>Platelet Aggregation</a:t>
            </a:r>
          </a:p>
          <a:p>
            <a:r>
              <a:rPr lang="en-US" altLang="bg-BG" sz="2800" b="1" dirty="0">
                <a:solidFill>
                  <a:srgbClr val="003300"/>
                </a:solidFill>
                <a:latin typeface="Arial" pitchFamily="34" charset="0"/>
                <a:cs typeface="Arial" pitchFamily="34" charset="0"/>
              </a:rPr>
              <a:t>Vasoconstriction</a:t>
            </a:r>
          </a:p>
          <a:p>
            <a:r>
              <a:rPr lang="en-US" altLang="bg-BG" sz="2800" b="1" dirty="0">
                <a:solidFill>
                  <a:srgbClr val="003300"/>
                </a:solidFill>
                <a:latin typeface="Arial" pitchFamily="34" charset="0"/>
                <a:cs typeface="Arial" pitchFamily="34" charset="0"/>
              </a:rPr>
              <a:t>Hemorrhage</a:t>
            </a:r>
          </a:p>
          <a:p>
            <a:r>
              <a:rPr lang="en-US" altLang="bg-BG" sz="2800" b="1" dirty="0">
                <a:solidFill>
                  <a:srgbClr val="003300"/>
                </a:solidFill>
                <a:latin typeface="Arial" pitchFamily="34" charset="0"/>
                <a:cs typeface="Arial" pitchFamily="34" charset="0"/>
              </a:rPr>
              <a:t>Increased Vascular Permeability</a:t>
            </a:r>
          </a:p>
          <a:p>
            <a:r>
              <a:rPr lang="en-US" altLang="bg-BG" sz="2800" b="1" dirty="0">
                <a:solidFill>
                  <a:srgbClr val="003300"/>
                </a:solidFill>
                <a:latin typeface="Arial" pitchFamily="34" charset="0"/>
                <a:cs typeface="Arial" pitchFamily="34" charset="0"/>
              </a:rPr>
              <a:t>Edema</a:t>
            </a:r>
          </a:p>
          <a:p>
            <a:r>
              <a:rPr lang="en-US" altLang="bg-BG" sz="2800" b="1" dirty="0">
                <a:solidFill>
                  <a:srgbClr val="003300"/>
                </a:solidFill>
                <a:latin typeface="Arial" pitchFamily="34" charset="0"/>
                <a:cs typeface="Arial" pitchFamily="34" charset="0"/>
              </a:rPr>
              <a:t>Hypoxia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88840"/>
            <a:ext cx="35052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Grp="1" noChangeArrowheads="1"/>
          </p:cNvSpPr>
          <p:nvPr/>
        </p:nvSpPr>
        <p:spPr bwMode="auto">
          <a:xfrm>
            <a:off x="1403648" y="188640"/>
            <a:ext cx="6480720" cy="1179512"/>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t="100000" r="100000"/>
            </a:path>
            <a:tileRect l="-100000" b="-100000"/>
          </a:gradFill>
          <a:ln>
            <a:noFill/>
          </a:ln>
          <a:effectLst>
            <a:glow rad="228600">
              <a:schemeClr val="accent3">
                <a:satMod val="175000"/>
                <a:alpha val="40000"/>
              </a:schemeClr>
            </a:glow>
          </a:effectLs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a:lstStyle>
          <a:p>
            <a:r>
              <a:rPr lang="en-US" altLang="bg-BG" sz="4000" b="1" dirty="0">
                <a:solidFill>
                  <a:srgbClr val="003300"/>
                </a:solidFill>
                <a:latin typeface="Arial" pitchFamily="34" charset="0"/>
                <a:cs typeface="Arial" pitchFamily="34" charset="0"/>
              </a:rPr>
              <a:t>Cell Death</a:t>
            </a:r>
          </a:p>
        </p:txBody>
      </p:sp>
    </p:spTree>
    <p:extLst>
      <p:ext uri="{BB962C8B-B14F-4D97-AF65-F5344CB8AC3E}">
        <p14:creationId xmlns:p14="http://schemas.microsoft.com/office/powerpoint/2010/main" val="2225676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idx="4294967295"/>
          </p:nvPr>
        </p:nvSpPr>
        <p:spPr>
          <a:xfrm>
            <a:off x="0" y="274638"/>
            <a:ext cx="8229600" cy="1143000"/>
          </a:xfrm>
        </p:spPr>
        <p:txBody>
          <a:bodyPr anchor="b">
            <a:normAutofit fontScale="90000"/>
          </a:bodyPr>
          <a:lstStyle/>
          <a:p>
            <a:pPr eaLnBrk="1" hangingPunct="1"/>
            <a:r>
              <a:rPr lang="en-GB" altLang="bg-BG" sz="4000" b="1" dirty="0" smtClean="0">
                <a:solidFill>
                  <a:srgbClr val="990000"/>
                </a:solidFill>
                <a:latin typeface="Arial" panose="020B0604020202020204" pitchFamily="34" charset="0"/>
                <a:cs typeface="Arial" panose="020B0604020202020204" pitchFamily="34" charset="0"/>
              </a:rPr>
              <a:t>Mechanisms of Acute </a:t>
            </a:r>
            <a:r>
              <a:rPr lang="en-GB" altLang="bg-BG" sz="4000" b="1" dirty="0">
                <a:solidFill>
                  <a:srgbClr val="990000"/>
                </a:solidFill>
                <a:latin typeface="Arial" panose="020B0604020202020204" pitchFamily="34" charset="0"/>
                <a:cs typeface="Arial" panose="020B0604020202020204" pitchFamily="34" charset="0"/>
              </a:rPr>
              <a:t>R</a:t>
            </a:r>
            <a:r>
              <a:rPr lang="en-GB" altLang="bg-BG" sz="4000" b="1" dirty="0" smtClean="0">
                <a:solidFill>
                  <a:srgbClr val="990000"/>
                </a:solidFill>
                <a:latin typeface="Arial" panose="020B0604020202020204" pitchFamily="34" charset="0"/>
                <a:cs typeface="Arial" panose="020B0604020202020204" pitchFamily="34" charset="0"/>
              </a:rPr>
              <a:t>enal </a:t>
            </a:r>
            <a:r>
              <a:rPr lang="en-GB" altLang="bg-BG" sz="4000" b="1" dirty="0">
                <a:solidFill>
                  <a:srgbClr val="990000"/>
                </a:solidFill>
                <a:latin typeface="Arial" panose="020B0604020202020204" pitchFamily="34" charset="0"/>
                <a:cs typeface="Arial" panose="020B0604020202020204" pitchFamily="34" charset="0"/>
              </a:rPr>
              <a:t>F</a:t>
            </a:r>
            <a:r>
              <a:rPr lang="en-GB" altLang="bg-BG" sz="4000" b="1" dirty="0" smtClean="0">
                <a:solidFill>
                  <a:srgbClr val="990000"/>
                </a:solidFill>
                <a:latin typeface="Arial" panose="020B0604020202020204" pitchFamily="34" charset="0"/>
                <a:cs typeface="Arial" panose="020B0604020202020204" pitchFamily="34" charset="0"/>
              </a:rPr>
              <a:t>ailure (ARF) in </a:t>
            </a:r>
            <a:r>
              <a:rPr lang="en-US" altLang="bg-BG" sz="4000" b="1" dirty="0" smtClean="0">
                <a:solidFill>
                  <a:srgbClr val="990000"/>
                </a:solidFill>
                <a:latin typeface="Arial" panose="020B0604020202020204" pitchFamily="34" charset="0"/>
                <a:cs typeface="Arial" panose="020B0604020202020204" pitchFamily="34" charset="0"/>
              </a:rPr>
              <a:t>Crush syndrome</a:t>
            </a:r>
            <a:endParaRPr lang="en-GB" altLang="bg-BG" sz="4000" b="1" dirty="0" smtClean="0">
              <a:solidFill>
                <a:srgbClr val="990000"/>
              </a:solidFill>
              <a:latin typeface="Arial" panose="020B0604020202020204" pitchFamily="34" charset="0"/>
              <a:cs typeface="Arial" panose="020B0604020202020204" pitchFamily="34" charset="0"/>
            </a:endParaRPr>
          </a:p>
        </p:txBody>
      </p:sp>
      <p:sp>
        <p:nvSpPr>
          <p:cNvPr id="14339" name="Rectangle 3"/>
          <p:cNvSpPr>
            <a:spLocks noGrp="1" noChangeArrowheads="1"/>
          </p:cNvSpPr>
          <p:nvPr>
            <p:ph type="body" idx="4294967295"/>
          </p:nvPr>
        </p:nvSpPr>
        <p:spPr>
          <a:xfrm>
            <a:off x="0" y="1600200"/>
            <a:ext cx="9036496" cy="5257800"/>
          </a:xfrm>
        </p:spPr>
        <p:txBody>
          <a:bodyPr/>
          <a:lstStyle/>
          <a:p>
            <a:pPr marL="0" indent="0" eaLnBrk="1" hangingPunct="1">
              <a:buNone/>
            </a:pPr>
            <a:r>
              <a:rPr lang="en-GB" altLang="bg-BG" b="1" dirty="0" smtClean="0">
                <a:solidFill>
                  <a:srgbClr val="003300"/>
                </a:solidFill>
                <a:latin typeface="Arial" panose="020B0604020202020204" pitchFamily="34" charset="0"/>
                <a:cs typeface="Arial" panose="020B0604020202020204" pitchFamily="34" charset="0"/>
              </a:rPr>
              <a:t>♦</a:t>
            </a:r>
            <a:r>
              <a:rPr lang="en-GB" altLang="bg-BG" b="1" dirty="0" smtClean="0">
                <a:latin typeface="Arial" panose="020B0604020202020204" pitchFamily="34" charset="0"/>
                <a:cs typeface="Arial" panose="020B0604020202020204" pitchFamily="34" charset="0"/>
              </a:rPr>
              <a:t> </a:t>
            </a:r>
            <a:r>
              <a:rPr lang="en-GB" altLang="bg-BG" sz="2800" b="1" dirty="0" smtClean="0">
                <a:latin typeface="Arial" panose="020B0604020202020204" pitchFamily="34" charset="0"/>
                <a:cs typeface="Arial" panose="020B0604020202020204" pitchFamily="34" charset="0"/>
              </a:rPr>
              <a:t>Renal vasoconstriction with diminished renal perfusion</a:t>
            </a:r>
          </a:p>
          <a:p>
            <a:pPr marL="0" indent="0">
              <a:buNone/>
            </a:pPr>
            <a:r>
              <a:rPr lang="en-GB" altLang="bg-BG" sz="2800" b="1" dirty="0" smtClean="0">
                <a:solidFill>
                  <a:srgbClr val="003300"/>
                </a:solidFill>
                <a:latin typeface="Arial" panose="020B0604020202020204" pitchFamily="34" charset="0"/>
                <a:cs typeface="Arial" panose="020B0604020202020204" pitchFamily="34" charset="0"/>
              </a:rPr>
              <a:t>♦</a:t>
            </a:r>
            <a:r>
              <a:rPr lang="en-GB" altLang="bg-BG" sz="2800" b="1" dirty="0" smtClean="0">
                <a:latin typeface="Arial" panose="020B0604020202020204" pitchFamily="34" charset="0"/>
                <a:cs typeface="Arial" panose="020B0604020202020204" pitchFamily="34" charset="0"/>
              </a:rPr>
              <a:t> Cast formation leads to tubular obstruction  </a:t>
            </a:r>
          </a:p>
          <a:p>
            <a:pPr eaLnBrk="1" hangingPunct="1"/>
            <a:endParaRPr lang="en-GB" altLang="bg-BG" dirty="0" smtClean="0"/>
          </a:p>
          <a:p>
            <a:pPr>
              <a:buNone/>
            </a:pPr>
            <a:r>
              <a:rPr lang="en-GB" altLang="bg-BG" b="1" dirty="0" smtClean="0">
                <a:latin typeface="Arial" panose="020B0604020202020204" pitchFamily="34" charset="0"/>
                <a:cs typeface="Arial" panose="020B0604020202020204" pitchFamily="34" charset="0"/>
              </a:rPr>
              <a:t> </a:t>
            </a:r>
          </a:p>
          <a:p>
            <a:pPr>
              <a:buNone/>
            </a:pPr>
            <a:r>
              <a:rPr lang="en-GB" altLang="bg-BG" b="1" dirty="0" smtClean="0">
                <a:solidFill>
                  <a:srgbClr val="003300"/>
                </a:solidFill>
                <a:latin typeface="Arial" panose="020B0604020202020204" pitchFamily="34" charset="0"/>
                <a:cs typeface="Arial" panose="020B0604020202020204" pitchFamily="34" charset="0"/>
              </a:rPr>
              <a:t>♦</a:t>
            </a:r>
            <a:r>
              <a:rPr lang="en-GB" altLang="bg-BG" b="1" dirty="0" smtClean="0">
                <a:latin typeface="Arial" panose="020B0604020202020204" pitchFamily="34" charset="0"/>
                <a:cs typeface="Arial" panose="020B0604020202020204" pitchFamily="34" charset="0"/>
              </a:rPr>
              <a:t> </a:t>
            </a:r>
            <a:r>
              <a:rPr lang="en-GB" altLang="bg-BG" sz="2700" b="1" dirty="0" smtClean="0">
                <a:latin typeface="Arial" panose="020B0604020202020204" pitchFamily="34" charset="0"/>
                <a:cs typeface="Arial" panose="020B0604020202020204" pitchFamily="34" charset="0"/>
              </a:rPr>
              <a:t>Direct Myoglobin nephrotoxicity</a:t>
            </a:r>
            <a:br>
              <a:rPr lang="en-GB" altLang="bg-BG" sz="2700" b="1" dirty="0" smtClean="0">
                <a:latin typeface="Arial" panose="020B0604020202020204" pitchFamily="34" charset="0"/>
                <a:cs typeface="Arial" panose="020B0604020202020204" pitchFamily="34" charset="0"/>
              </a:rPr>
            </a:br>
            <a:r>
              <a:rPr lang="en-GB" altLang="bg-BG" sz="2700" b="1" dirty="0" smtClean="0">
                <a:solidFill>
                  <a:srgbClr val="000099"/>
                </a:solidFill>
                <a:latin typeface="Arial" panose="020B0604020202020204" pitchFamily="34" charset="0"/>
                <a:cs typeface="Arial" panose="020B0604020202020204" pitchFamily="34" charset="0"/>
              </a:rPr>
              <a:t>▪</a:t>
            </a:r>
            <a:r>
              <a:rPr lang="en-GB" altLang="bg-BG" sz="2700" b="1" dirty="0" smtClean="0">
                <a:latin typeface="Arial" panose="020B0604020202020204" pitchFamily="34" charset="0"/>
                <a:cs typeface="Arial" panose="020B0604020202020204" pitchFamily="34" charset="0"/>
              </a:rPr>
              <a:t> </a:t>
            </a:r>
            <a:r>
              <a:rPr lang="en-GB" altLang="bg-BG" sz="2700" b="1" dirty="0" err="1" smtClean="0">
                <a:latin typeface="Arial" panose="020B0604020202020204" pitchFamily="34" charset="0"/>
                <a:cs typeface="Arial" panose="020B0604020202020204" pitchFamily="34" charset="0"/>
              </a:rPr>
              <a:t>Haem</a:t>
            </a:r>
            <a:r>
              <a:rPr lang="en-GB" altLang="bg-BG" sz="2700" b="1" dirty="0" smtClean="0">
                <a:latin typeface="Arial" panose="020B0604020202020204" pitchFamily="34" charset="0"/>
                <a:cs typeface="Arial" panose="020B0604020202020204" pitchFamily="34" charset="0"/>
              </a:rPr>
              <a:t> - produced free radicals</a:t>
            </a:r>
          </a:p>
          <a:p>
            <a:pPr>
              <a:buNone/>
            </a:pPr>
            <a:r>
              <a:rPr lang="en-GB" altLang="bg-BG" sz="2700" b="1" dirty="0" smtClean="0">
                <a:latin typeface="Arial" panose="020B0604020202020204" pitchFamily="34" charset="0"/>
                <a:cs typeface="Arial" panose="020B0604020202020204" pitchFamily="34" charset="0"/>
              </a:rPr>
              <a:t>             </a:t>
            </a:r>
          </a:p>
          <a:p>
            <a:pPr>
              <a:buNone/>
            </a:pPr>
            <a:r>
              <a:rPr lang="en-GB" altLang="bg-BG" sz="2700" b="1" dirty="0">
                <a:latin typeface="Arial" panose="020B0604020202020204" pitchFamily="34" charset="0"/>
                <a:cs typeface="Arial" panose="020B0604020202020204" pitchFamily="34" charset="0"/>
              </a:rPr>
              <a:t> </a:t>
            </a:r>
            <a:r>
              <a:rPr lang="en-GB" altLang="bg-BG" sz="2700" b="1" dirty="0" smtClean="0">
                <a:latin typeface="Arial" panose="020B0604020202020204" pitchFamily="34" charset="0"/>
                <a:cs typeface="Arial" panose="020B0604020202020204" pitchFamily="34" charset="0"/>
              </a:rPr>
              <a:t>               </a:t>
            </a:r>
            <a:r>
              <a:rPr lang="en-GB" altLang="bg-BG" sz="2400" b="1" dirty="0" smtClean="0">
                <a:latin typeface="Arial" panose="020B0604020202020204" pitchFamily="34" charset="0"/>
                <a:cs typeface="Arial" panose="020B0604020202020204" pitchFamily="34" charset="0"/>
              </a:rPr>
              <a:t>Tubular epithelial cell cast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68961"/>
            <a:ext cx="7776864" cy="936103"/>
          </a:xfrm>
          <a:prstGeom prst="rect">
            <a:avLst/>
          </a:prstGeom>
          <a:solidFill>
            <a:srgbClr val="FFFF99"/>
          </a:solidFill>
          <a:ln>
            <a:noFill/>
          </a:ln>
          <a:effec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149080"/>
            <a:ext cx="3491880"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543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504056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05064"/>
            <a:ext cx="4968552"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80112" y="1268760"/>
            <a:ext cx="3456384" cy="1200329"/>
          </a:xfrm>
          <a:prstGeom prst="rect">
            <a:avLst/>
          </a:prstGeom>
          <a:noFill/>
        </p:spPr>
        <p:txBody>
          <a:bodyPr wrap="square" rtlCol="0">
            <a:spAutoFit/>
          </a:bodyPr>
          <a:lstStyle/>
          <a:p>
            <a:r>
              <a:rPr lang="en-US" sz="2400" dirty="0">
                <a:latin typeface="Arial" pitchFamily="34" charset="0"/>
                <a:cs typeface="Arial" pitchFamily="34" charset="0"/>
              </a:rPr>
              <a:t>Acute tubular necrosis. </a:t>
            </a:r>
            <a:r>
              <a:rPr lang="en-US" sz="2400" dirty="0" err="1">
                <a:latin typeface="Arial" pitchFamily="34" charset="0"/>
                <a:cs typeface="Arial" pitchFamily="34" charset="0"/>
              </a:rPr>
              <a:t>Intratubular</a:t>
            </a:r>
            <a:r>
              <a:rPr lang="en-US" sz="2400" dirty="0">
                <a:latin typeface="Arial" pitchFamily="34" charset="0"/>
                <a:cs typeface="Arial" pitchFamily="34" charset="0"/>
              </a:rPr>
              <a:t> cast formation</a:t>
            </a:r>
            <a:r>
              <a:rPr lang="en-US" dirty="0"/>
              <a:t>. </a:t>
            </a:r>
            <a:endParaRPr lang="bg-BG" dirty="0"/>
          </a:p>
        </p:txBody>
      </p:sp>
      <p:sp>
        <p:nvSpPr>
          <p:cNvPr id="3" name="TextBox 2"/>
          <p:cNvSpPr txBox="1"/>
          <p:nvPr/>
        </p:nvSpPr>
        <p:spPr>
          <a:xfrm>
            <a:off x="5508104" y="4509120"/>
            <a:ext cx="3456384" cy="1200329"/>
          </a:xfrm>
          <a:prstGeom prst="rect">
            <a:avLst/>
          </a:prstGeom>
          <a:noFill/>
        </p:spPr>
        <p:txBody>
          <a:bodyPr wrap="square" rtlCol="0">
            <a:spAutoFit/>
          </a:bodyPr>
          <a:lstStyle/>
          <a:p>
            <a:r>
              <a:rPr lang="en-US" sz="2400" dirty="0" smtClean="0">
                <a:latin typeface="Arial" pitchFamily="34" charset="0"/>
                <a:cs typeface="Arial" pitchFamily="34" charset="0"/>
              </a:rPr>
              <a:t>Formation </a:t>
            </a:r>
            <a:r>
              <a:rPr lang="en-US" sz="2400" dirty="0">
                <a:latin typeface="Arial" pitchFamily="34" charset="0"/>
                <a:cs typeface="Arial" pitchFamily="34" charset="0"/>
              </a:rPr>
              <a:t>of granular casts, a feature of acute tubular necrosis</a:t>
            </a:r>
            <a:endParaRPr lang="bg-BG" sz="2400" dirty="0">
              <a:latin typeface="Arial" pitchFamily="34" charset="0"/>
              <a:cs typeface="Arial" pitchFamily="34" charset="0"/>
            </a:endParaRPr>
          </a:p>
        </p:txBody>
      </p:sp>
    </p:spTree>
    <p:extLst>
      <p:ext uri="{BB962C8B-B14F-4D97-AF65-F5344CB8AC3E}">
        <p14:creationId xmlns:p14="http://schemas.microsoft.com/office/powerpoint/2010/main" val="3575005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7584" y="554138"/>
            <a:ext cx="7560840" cy="498598"/>
          </a:xfrm>
          <a:prstGeom prst="rect">
            <a:avLst/>
          </a:prstGeom>
          <a:blipFill>
            <a:blip r:embed="rId2"/>
            <a:tile tx="0" ty="0" sx="100000" sy="100000" flip="none" algn="tl"/>
          </a:blipFill>
          <a:ln w="12700">
            <a:noFill/>
            <a:miter lim="800000"/>
            <a:headEnd/>
            <a:tailEnd/>
          </a:ln>
          <a:effectLst/>
        </p:spPr>
        <p:txBody>
          <a:bodyPr wrap="square"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600" b="1" dirty="0">
                <a:solidFill>
                  <a:srgbClr val="C00000"/>
                </a:solidFill>
                <a:latin typeface="Arial" pitchFamily="34" charset="0"/>
                <a:cs typeface="Arial" pitchFamily="34" charset="0"/>
              </a:rPr>
              <a:t>Renal Toxicity of Myoglobin</a:t>
            </a:r>
          </a:p>
        </p:txBody>
      </p:sp>
      <p:sp>
        <p:nvSpPr>
          <p:cNvPr id="14339" name="Text Box 3"/>
          <p:cNvSpPr txBox="1">
            <a:spLocks noChangeArrowheads="1"/>
          </p:cNvSpPr>
          <p:nvPr/>
        </p:nvSpPr>
        <p:spPr bwMode="auto">
          <a:xfrm>
            <a:off x="107504" y="1447566"/>
            <a:ext cx="8856983" cy="5558445"/>
          </a:xfrm>
          <a:prstGeom prst="rect">
            <a:avLst/>
          </a:prstGeom>
          <a:noFill/>
          <a:ln w="12700">
            <a:noFill/>
            <a:miter lim="800000"/>
            <a:headEnd/>
            <a:tailEnd/>
          </a:ln>
          <a:effectLst/>
        </p:spPr>
        <p:txBody>
          <a:bodyPr wrap="square" lIns="0" tIns="0" rIns="0" bIns="0">
            <a:spAutoFit/>
          </a:bodyPr>
          <a:lstStyle>
            <a:lvl1pPr marL="130175" indent="-130175">
              <a:defRPr sz="2400">
                <a:solidFill>
                  <a:schemeClr val="tx1"/>
                </a:solidFill>
                <a:latin typeface="Times New Roman" pitchFamily="18" charset="0"/>
                <a:ea typeface="MS PGothic" pitchFamily="34" charset="-128"/>
              </a:defRPr>
            </a:lvl1pPr>
            <a:lvl2pPr marL="560388" indent="-206375">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lgn="just">
              <a:spcAft>
                <a:spcPct val="15000"/>
              </a:spcAft>
              <a:buClr>
                <a:srgbClr val="003300"/>
              </a:buClr>
              <a:buSzPct val="100000"/>
              <a:buFont typeface="Wingdings" pitchFamily="2" charset="2"/>
              <a:buChar char="v"/>
            </a:pPr>
            <a:r>
              <a:rPr lang="en-US" altLang="bg-BG" sz="2800" dirty="0" smtClean="0">
                <a:solidFill>
                  <a:prstClr val="black"/>
                </a:solidFill>
                <a:latin typeface="Arial" pitchFamily="34" charset="0"/>
                <a:cs typeface="Arial" pitchFamily="34" charset="0"/>
              </a:rPr>
              <a:t>Crush syndrome studies </a:t>
            </a:r>
            <a:r>
              <a:rPr lang="en-US" altLang="bg-BG" sz="2800" dirty="0">
                <a:solidFill>
                  <a:prstClr val="black"/>
                </a:solidFill>
                <a:latin typeface="Arial" pitchFamily="34" charset="0"/>
                <a:cs typeface="Arial" pitchFamily="34" charset="0"/>
              </a:rPr>
              <a:t>showed </a:t>
            </a:r>
            <a:r>
              <a:rPr lang="en-US" altLang="bg-BG" sz="2800" b="1" dirty="0">
                <a:solidFill>
                  <a:srgbClr val="C00000"/>
                </a:solidFill>
                <a:latin typeface="Arial" pitchFamily="34" charset="0"/>
                <a:cs typeface="Arial" pitchFamily="34" charset="0"/>
              </a:rPr>
              <a:t>acid urine </a:t>
            </a:r>
            <a:r>
              <a:rPr lang="en-US" altLang="bg-BG" sz="2800" dirty="0">
                <a:solidFill>
                  <a:prstClr val="black"/>
                </a:solidFill>
                <a:latin typeface="Arial" pitchFamily="34" charset="0"/>
                <a:cs typeface="Arial" pitchFamily="34" charset="0"/>
              </a:rPr>
              <a:t>is required for myoglobin to cause renal </a:t>
            </a:r>
            <a:r>
              <a:rPr lang="en-US" altLang="bg-BG" sz="2800" dirty="0" smtClean="0">
                <a:solidFill>
                  <a:prstClr val="black"/>
                </a:solidFill>
                <a:latin typeface="Arial" pitchFamily="34" charset="0"/>
                <a:cs typeface="Arial" pitchFamily="34" charset="0"/>
              </a:rPr>
              <a:t>injury.</a:t>
            </a:r>
          </a:p>
          <a:p>
            <a:pPr marL="457200" indent="-457200" algn="just">
              <a:spcAft>
                <a:spcPct val="15000"/>
              </a:spcAft>
              <a:buClr>
                <a:srgbClr val="003300"/>
              </a:buClr>
              <a:buSzPct val="100000"/>
              <a:buFont typeface="Wingdings" pitchFamily="2" charset="2"/>
              <a:buChar char="v"/>
            </a:pPr>
            <a:r>
              <a:rPr lang="en-US" altLang="bg-BG" sz="2800" dirty="0" smtClean="0">
                <a:solidFill>
                  <a:prstClr val="black"/>
                </a:solidFill>
                <a:latin typeface="Arial" pitchFamily="34" charset="0"/>
                <a:cs typeface="Arial" pitchFamily="34" charset="0"/>
              </a:rPr>
              <a:t>At </a:t>
            </a:r>
            <a:r>
              <a:rPr lang="en-US" altLang="bg-BG" sz="2800" dirty="0">
                <a:solidFill>
                  <a:prstClr val="black"/>
                </a:solidFill>
                <a:latin typeface="Arial" pitchFamily="34" charset="0"/>
                <a:cs typeface="Arial" pitchFamily="34" charset="0"/>
              </a:rPr>
              <a:t>pH &lt; 5.6, myoglobin dissociates into its 2 components :</a:t>
            </a:r>
          </a:p>
          <a:p>
            <a:pPr marL="811213" lvl="1" indent="-457200" algn="just">
              <a:spcAft>
                <a:spcPct val="15000"/>
              </a:spcAft>
              <a:buClr>
                <a:srgbClr val="FF0000"/>
              </a:buClr>
              <a:buSzPct val="100000"/>
              <a:buFont typeface="Wingdings" pitchFamily="2" charset="2"/>
              <a:buChar char="Ø"/>
            </a:pPr>
            <a:r>
              <a:rPr lang="en-US" altLang="bg-BG" sz="2800" dirty="0">
                <a:solidFill>
                  <a:prstClr val="black"/>
                </a:solidFill>
                <a:latin typeface="Arial" pitchFamily="34" charset="0"/>
                <a:cs typeface="Arial" pitchFamily="34" charset="0"/>
              </a:rPr>
              <a:t>Globin (shown nontoxic if </a:t>
            </a:r>
            <a:r>
              <a:rPr lang="en-US" altLang="bg-BG" sz="2800" dirty="0" smtClean="0">
                <a:solidFill>
                  <a:prstClr val="black"/>
                </a:solidFill>
                <a:latin typeface="Arial" pitchFamily="34" charset="0"/>
                <a:cs typeface="Arial" pitchFamily="34" charset="0"/>
              </a:rPr>
              <a:t>infused)</a:t>
            </a:r>
          </a:p>
          <a:p>
            <a:pPr marL="811213" lvl="1" indent="-457200" algn="just">
              <a:spcAft>
                <a:spcPct val="15000"/>
              </a:spcAft>
              <a:buClr>
                <a:srgbClr val="FF0000"/>
              </a:buClr>
              <a:buSzPct val="100000"/>
              <a:buFont typeface="Wingdings" pitchFamily="2" charset="2"/>
              <a:buChar char="Ø"/>
            </a:pPr>
            <a:r>
              <a:rPr lang="en-US" altLang="bg-BG" sz="2800" dirty="0" err="1" smtClean="0">
                <a:solidFill>
                  <a:prstClr val="black"/>
                </a:solidFill>
                <a:latin typeface="Arial" pitchFamily="34" charset="0"/>
                <a:cs typeface="Arial" pitchFamily="34" charset="0"/>
              </a:rPr>
              <a:t>Ferrihemate</a:t>
            </a:r>
            <a:r>
              <a:rPr lang="en-US" altLang="bg-BG" sz="2800" dirty="0" smtClean="0">
                <a:solidFill>
                  <a:prstClr val="black"/>
                </a:solidFill>
                <a:latin typeface="Arial" pitchFamily="34" charset="0"/>
                <a:cs typeface="Arial" pitchFamily="34" charset="0"/>
              </a:rPr>
              <a:t> </a:t>
            </a:r>
            <a:r>
              <a:rPr lang="en-US" altLang="bg-BG" sz="2800" dirty="0">
                <a:solidFill>
                  <a:prstClr val="black"/>
                </a:solidFill>
                <a:latin typeface="Arial" pitchFamily="34" charset="0"/>
                <a:cs typeface="Arial" pitchFamily="34" charset="0"/>
              </a:rPr>
              <a:t>(probably the toxic </a:t>
            </a:r>
            <a:r>
              <a:rPr lang="en-US" altLang="bg-BG" sz="2800" dirty="0" smtClean="0">
                <a:solidFill>
                  <a:prstClr val="black"/>
                </a:solidFill>
                <a:latin typeface="Arial" pitchFamily="34" charset="0"/>
                <a:cs typeface="Arial" pitchFamily="34" charset="0"/>
              </a:rPr>
              <a:t>component)</a:t>
            </a:r>
            <a:endParaRPr lang="bg-BG" altLang="bg-BG" sz="2800" dirty="0" smtClean="0">
              <a:solidFill>
                <a:prstClr val="black"/>
              </a:solidFill>
              <a:latin typeface="Arial" pitchFamily="34" charset="0"/>
              <a:cs typeface="Arial" pitchFamily="34" charset="0"/>
            </a:endParaRPr>
          </a:p>
          <a:p>
            <a:pPr marL="811213" lvl="1" indent="-457200" algn="just">
              <a:spcAft>
                <a:spcPct val="15000"/>
              </a:spcAft>
              <a:buClr>
                <a:srgbClr val="003300"/>
              </a:buClr>
              <a:buSzPct val="100000"/>
              <a:buFont typeface="Wingdings" pitchFamily="2" charset="2"/>
              <a:buChar char="v"/>
            </a:pPr>
            <a:r>
              <a:rPr lang="en-US" altLang="bg-BG" sz="2800" dirty="0">
                <a:solidFill>
                  <a:prstClr val="black"/>
                </a:solidFill>
                <a:latin typeface="Arial" pitchFamily="34" charset="0"/>
                <a:cs typeface="Arial" pitchFamily="34" charset="0"/>
              </a:rPr>
              <a:t>Myoglobin can precipitate (particularly with </a:t>
            </a:r>
            <a:r>
              <a:rPr lang="en-US" altLang="bg-BG" sz="2800" dirty="0" err="1">
                <a:solidFill>
                  <a:prstClr val="black"/>
                </a:solidFill>
                <a:latin typeface="Arial" pitchFamily="34" charset="0"/>
                <a:cs typeface="Arial" pitchFamily="34" charset="0"/>
              </a:rPr>
              <a:t>hypovolemia</a:t>
            </a:r>
            <a:r>
              <a:rPr lang="en-US" altLang="bg-BG" sz="2800" dirty="0">
                <a:solidFill>
                  <a:prstClr val="black"/>
                </a:solidFill>
                <a:latin typeface="Arial" pitchFamily="34" charset="0"/>
                <a:cs typeface="Arial" pitchFamily="34" charset="0"/>
              </a:rPr>
              <a:t> and acidosis) and directly obstruct renal tubular </a:t>
            </a:r>
            <a:r>
              <a:rPr lang="en-US" altLang="bg-BG" sz="2800" dirty="0" smtClean="0">
                <a:solidFill>
                  <a:prstClr val="black"/>
                </a:solidFill>
                <a:latin typeface="Arial" pitchFamily="34" charset="0"/>
                <a:cs typeface="Arial" pitchFamily="34" charset="0"/>
              </a:rPr>
              <a:t>flow</a:t>
            </a:r>
            <a:r>
              <a:rPr lang="bg-BG" altLang="bg-BG" sz="2800" dirty="0" smtClean="0">
                <a:solidFill>
                  <a:prstClr val="black"/>
                </a:solidFill>
                <a:latin typeface="Arial" pitchFamily="34" charset="0"/>
                <a:cs typeface="Arial" pitchFamily="34" charset="0"/>
              </a:rPr>
              <a:t>.</a:t>
            </a:r>
          </a:p>
          <a:p>
            <a:pPr marL="811213" lvl="1" indent="-457200" algn="just">
              <a:spcAft>
                <a:spcPct val="15000"/>
              </a:spcAft>
              <a:buClr>
                <a:srgbClr val="003300"/>
              </a:buClr>
              <a:buSzPct val="100000"/>
              <a:buFont typeface="Wingdings" pitchFamily="2" charset="2"/>
              <a:buChar char="v"/>
            </a:pPr>
            <a:r>
              <a:rPr lang="en-US" altLang="bg-BG" sz="2800" dirty="0" smtClean="0">
                <a:solidFill>
                  <a:prstClr val="black"/>
                </a:solidFill>
                <a:latin typeface="Arial" pitchFamily="34" charset="0"/>
                <a:cs typeface="Arial" pitchFamily="34" charset="0"/>
              </a:rPr>
              <a:t>Myoglobin </a:t>
            </a:r>
            <a:r>
              <a:rPr lang="en-US" altLang="bg-BG" sz="2800" dirty="0">
                <a:solidFill>
                  <a:prstClr val="black"/>
                </a:solidFill>
                <a:latin typeface="Arial" pitchFamily="34" charset="0"/>
                <a:cs typeface="Arial" pitchFamily="34" charset="0"/>
              </a:rPr>
              <a:t>is also directly toxic to the renal tubular </a:t>
            </a:r>
            <a:r>
              <a:rPr lang="en-US" altLang="bg-BG" sz="2800" dirty="0" smtClean="0">
                <a:solidFill>
                  <a:prstClr val="black"/>
                </a:solidFill>
                <a:latin typeface="Arial" pitchFamily="34" charset="0"/>
                <a:cs typeface="Arial" pitchFamily="34" charset="0"/>
              </a:rPr>
              <a:t>cells</a:t>
            </a:r>
            <a:r>
              <a:rPr lang="bg-BG" altLang="bg-BG" sz="2800" dirty="0">
                <a:solidFill>
                  <a:prstClr val="black"/>
                </a:solidFill>
                <a:latin typeface="Arial" pitchFamily="34" charset="0"/>
                <a:cs typeface="Arial" pitchFamily="34" charset="0"/>
              </a:rPr>
              <a:t>.</a:t>
            </a:r>
            <a:endParaRPr lang="en-US" altLang="bg-BG" sz="2800" dirty="0">
              <a:solidFill>
                <a:prstClr val="black"/>
              </a:solidFill>
              <a:latin typeface="Arial" pitchFamily="34" charset="0"/>
              <a:cs typeface="Arial" pitchFamily="34" charset="0"/>
            </a:endParaRPr>
          </a:p>
          <a:p>
            <a:pPr marL="811213" lvl="1" indent="-457200" algn="just">
              <a:spcAft>
                <a:spcPct val="15000"/>
              </a:spcAft>
              <a:buClr>
                <a:srgbClr val="FF0000"/>
              </a:buClr>
              <a:buSzPct val="100000"/>
              <a:buFont typeface="Wingdings" pitchFamily="2" charset="2"/>
              <a:buChar char="Ø"/>
            </a:pPr>
            <a:endParaRPr lang="en-US" altLang="bg-BG" sz="2800" dirty="0">
              <a:solidFill>
                <a:prstClr val="black"/>
              </a:solidFill>
              <a:latin typeface="Arial" pitchFamily="34" charset="0"/>
              <a:cs typeface="Arial" pitchFamily="34" charset="0"/>
            </a:endParaRPr>
          </a:p>
        </p:txBody>
      </p:sp>
      <p:sp>
        <p:nvSpPr>
          <p:cNvPr id="307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43025296-4A2A-4E2D-B31B-1230153F17DA}" type="slidenum">
              <a:rPr lang="en-US" altLang="bg-BG" sz="1300">
                <a:solidFill>
                  <a:prstClr val="white"/>
                </a:solidFill>
              </a:rPr>
              <a:pPr/>
              <a:t>24</a:t>
            </a:fld>
            <a:endParaRPr lang="en-US" altLang="bg-BG" sz="1300">
              <a:solidFill>
                <a:prstClr val="white"/>
              </a:solidFill>
            </a:endParaRPr>
          </a:p>
        </p:txBody>
      </p:sp>
    </p:spTree>
    <p:extLst>
      <p:ext uri="{BB962C8B-B14F-4D97-AF65-F5344CB8AC3E}">
        <p14:creationId xmlns:p14="http://schemas.microsoft.com/office/powerpoint/2010/main" val="300487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idx="4294967295"/>
          </p:nvPr>
        </p:nvSpPr>
        <p:spPr>
          <a:xfrm>
            <a:off x="0" y="0"/>
            <a:ext cx="9108504" cy="908720"/>
          </a:xfrm>
          <a:blipFill>
            <a:blip r:embed="rId3"/>
            <a:tile tx="0" ty="0" sx="100000" sy="100000" flip="none" algn="tl"/>
          </a:blipFill>
        </p:spPr>
        <p:txBody>
          <a:bodyPr anchor="b">
            <a:noAutofit/>
          </a:bodyPr>
          <a:lstStyle/>
          <a:p>
            <a:pPr eaLnBrk="1" hangingPunct="1"/>
            <a:r>
              <a:rPr lang="en-GB" altLang="bg-BG" sz="3600" b="1" dirty="0" smtClean="0">
                <a:solidFill>
                  <a:srgbClr val="C00000"/>
                </a:solidFill>
                <a:latin typeface="Arial" pitchFamily="34" charset="0"/>
                <a:cs typeface="Arial" pitchFamily="34" charset="0"/>
              </a:rPr>
              <a:t>Clinical </a:t>
            </a:r>
            <a:r>
              <a:rPr lang="en-US" altLang="bg-BG" sz="3600" b="1" dirty="0" smtClean="0">
                <a:solidFill>
                  <a:srgbClr val="C00000"/>
                </a:solidFill>
                <a:latin typeface="Arial" pitchFamily="34" charset="0"/>
                <a:cs typeface="Arial" pitchFamily="34" charset="0"/>
              </a:rPr>
              <a:t>Signs and Symptoms</a:t>
            </a:r>
            <a:endParaRPr lang="en-GB" altLang="bg-BG" sz="3600" b="1" dirty="0" smtClean="0">
              <a:solidFill>
                <a:srgbClr val="C00000"/>
              </a:solidFill>
              <a:latin typeface="Arial" pitchFamily="34" charset="0"/>
              <a:cs typeface="Arial" pitchFamily="34" charset="0"/>
            </a:endParaRPr>
          </a:p>
        </p:txBody>
      </p:sp>
      <p:sp>
        <p:nvSpPr>
          <p:cNvPr id="15363" name="Rectangle 3"/>
          <p:cNvSpPr>
            <a:spLocks noGrp="1" noChangeArrowheads="1"/>
          </p:cNvSpPr>
          <p:nvPr>
            <p:ph type="body" idx="4294967295"/>
          </p:nvPr>
        </p:nvSpPr>
        <p:spPr>
          <a:xfrm>
            <a:off x="0" y="980728"/>
            <a:ext cx="9108504" cy="5877272"/>
          </a:xfrm>
          <a:solidFill>
            <a:schemeClr val="accent3">
              <a:lumMod val="40000"/>
              <a:lumOff val="60000"/>
            </a:schemeClr>
          </a:solidFill>
        </p:spPr>
        <p:txBody>
          <a:bodyPr>
            <a:normAutofit/>
          </a:bodyPr>
          <a:lstStyle/>
          <a:p>
            <a:pPr algn="just" eaLnBrk="1" hangingPunct="1">
              <a:lnSpc>
                <a:spcPct val="90000"/>
              </a:lnSpc>
            </a:pPr>
            <a:r>
              <a:rPr lang="en-GB" altLang="bg-BG" sz="2800" b="1" dirty="0" smtClean="0">
                <a:solidFill>
                  <a:srgbClr val="002060"/>
                </a:solidFill>
                <a:latin typeface="Arial" panose="020B0604020202020204" pitchFamily="34" charset="0"/>
                <a:cs typeface="Arial" panose="020B0604020202020204" pitchFamily="34" charset="0"/>
              </a:rPr>
              <a:t>Range from asymptomatic to acute renal failure and DIC</a:t>
            </a:r>
          </a:p>
          <a:p>
            <a:pPr algn="just" eaLnBrk="1" hangingPunct="1">
              <a:lnSpc>
                <a:spcPct val="90000"/>
              </a:lnSpc>
            </a:pPr>
            <a:r>
              <a:rPr lang="en-GB" altLang="bg-BG" b="1" dirty="0" smtClean="0">
                <a:solidFill>
                  <a:srgbClr val="660066"/>
                </a:solidFill>
                <a:latin typeface="Arial" panose="020B0604020202020204" pitchFamily="34" charset="0"/>
                <a:cs typeface="Arial" panose="020B0604020202020204" pitchFamily="34" charset="0"/>
              </a:rPr>
              <a:t>Triad : </a:t>
            </a:r>
            <a:r>
              <a:rPr lang="en-GB" altLang="bg-BG" b="1" dirty="0" smtClean="0">
                <a:solidFill>
                  <a:srgbClr val="003300"/>
                </a:solidFill>
                <a:latin typeface="Arial" panose="020B0604020202020204" pitchFamily="34" charset="0"/>
                <a:cs typeface="Arial" panose="020B0604020202020204" pitchFamily="34" charset="0"/>
              </a:rPr>
              <a:t>muscle pain,</a:t>
            </a:r>
            <a:r>
              <a:rPr lang="en-GB" altLang="bg-BG" b="1" dirty="0" smtClean="0">
                <a:solidFill>
                  <a:srgbClr val="FF0000"/>
                </a:solidFill>
                <a:latin typeface="Arial" panose="020B0604020202020204" pitchFamily="34" charset="0"/>
                <a:cs typeface="Arial" panose="020B0604020202020204" pitchFamily="34" charset="0"/>
              </a:rPr>
              <a:t> </a:t>
            </a:r>
            <a:r>
              <a:rPr lang="en-GB" altLang="bg-BG" b="1" dirty="0" smtClean="0">
                <a:solidFill>
                  <a:srgbClr val="000099"/>
                </a:solidFill>
                <a:latin typeface="Arial" panose="020B0604020202020204" pitchFamily="34" charset="0"/>
                <a:cs typeface="Arial" panose="020B0604020202020204" pitchFamily="34" charset="0"/>
              </a:rPr>
              <a:t>weakness</a:t>
            </a:r>
            <a:r>
              <a:rPr lang="en-GB" altLang="bg-BG" b="1" dirty="0" smtClean="0">
                <a:solidFill>
                  <a:srgbClr val="002060"/>
                </a:solidFill>
                <a:latin typeface="Arial" panose="020B0604020202020204" pitchFamily="34" charset="0"/>
                <a:cs typeface="Arial" panose="020B0604020202020204" pitchFamily="34" charset="0"/>
              </a:rPr>
              <a:t>,</a:t>
            </a:r>
            <a:r>
              <a:rPr lang="en-GB" altLang="bg-BG" b="1" dirty="0" smtClean="0">
                <a:solidFill>
                  <a:srgbClr val="FF0000"/>
                </a:solidFill>
                <a:latin typeface="Arial" panose="020B0604020202020204" pitchFamily="34" charset="0"/>
                <a:cs typeface="Arial" panose="020B0604020202020204" pitchFamily="34" charset="0"/>
              </a:rPr>
              <a:t> </a:t>
            </a:r>
            <a:r>
              <a:rPr lang="en-GB" altLang="bg-BG" b="1" dirty="0" smtClean="0">
                <a:solidFill>
                  <a:srgbClr val="663300"/>
                </a:solidFill>
                <a:latin typeface="Arial" panose="020B0604020202020204" pitchFamily="34" charset="0"/>
                <a:cs typeface="Arial" panose="020B0604020202020204" pitchFamily="34" charset="0"/>
              </a:rPr>
              <a:t>dark urine </a:t>
            </a:r>
            <a:r>
              <a:rPr lang="en-GB" altLang="bg-BG" b="1" dirty="0" smtClean="0">
                <a:solidFill>
                  <a:srgbClr val="C00000"/>
                </a:solidFill>
                <a:latin typeface="Arial" panose="020B0604020202020204" pitchFamily="34" charset="0"/>
                <a:cs typeface="Arial" panose="020B0604020202020204" pitchFamily="34" charset="0"/>
              </a:rPr>
              <a:t>!!!</a:t>
            </a:r>
          </a:p>
          <a:p>
            <a:pPr algn="just" eaLnBrk="1" hangingPunct="1">
              <a:lnSpc>
                <a:spcPct val="90000"/>
              </a:lnSpc>
            </a:pPr>
            <a:r>
              <a:rPr lang="en-GB" altLang="bg-BG" sz="2800" b="1" dirty="0" smtClean="0">
                <a:solidFill>
                  <a:srgbClr val="990000"/>
                </a:solidFill>
                <a:latin typeface="Arial" panose="020B0604020202020204" pitchFamily="34" charset="0"/>
                <a:cs typeface="Arial" panose="020B0604020202020204" pitchFamily="34" charset="0"/>
              </a:rPr>
              <a:t>Musculoskeletal signs: pain (incl. joint pain), weakness, swelling</a:t>
            </a:r>
          </a:p>
          <a:p>
            <a:pPr algn="just" eaLnBrk="1" hangingPunct="1">
              <a:lnSpc>
                <a:spcPct val="90000"/>
              </a:lnSpc>
            </a:pPr>
            <a:r>
              <a:rPr lang="en-GB" altLang="bg-BG" sz="2800" b="1" dirty="0" smtClean="0">
                <a:solidFill>
                  <a:srgbClr val="000099"/>
                </a:solidFill>
                <a:latin typeface="Arial" panose="020B0604020202020204" pitchFamily="34" charset="0"/>
                <a:cs typeface="Arial" panose="020B0604020202020204" pitchFamily="34" charset="0"/>
              </a:rPr>
              <a:t>General manifestations:</a:t>
            </a:r>
          </a:p>
          <a:p>
            <a:pPr algn="just" eaLnBrk="1" hangingPunct="1">
              <a:lnSpc>
                <a:spcPct val="90000"/>
              </a:lnSpc>
              <a:buClr>
                <a:srgbClr val="660066"/>
              </a:buClr>
              <a:buFont typeface="Wingdings" pitchFamily="2" charset="2"/>
              <a:buChar char="Ø"/>
            </a:pPr>
            <a:r>
              <a:rPr lang="en-GB" altLang="bg-BG" sz="2800" b="1" dirty="0" smtClean="0">
                <a:solidFill>
                  <a:srgbClr val="990000"/>
                </a:solidFill>
                <a:latin typeface="Arial" panose="020B0604020202020204" pitchFamily="34" charset="0"/>
                <a:cs typeface="Arial" panose="020B0604020202020204" pitchFamily="34" charset="0"/>
              </a:rPr>
              <a:t> Malaise</a:t>
            </a:r>
          </a:p>
          <a:p>
            <a:pPr algn="just" eaLnBrk="1" hangingPunct="1">
              <a:lnSpc>
                <a:spcPct val="90000"/>
              </a:lnSpc>
              <a:buClr>
                <a:srgbClr val="660066"/>
              </a:buClr>
              <a:buFont typeface="Wingdings" pitchFamily="2" charset="2"/>
              <a:buChar char="Ø"/>
            </a:pPr>
            <a:r>
              <a:rPr lang="en-GB" altLang="bg-BG" sz="2800" b="1" dirty="0">
                <a:solidFill>
                  <a:srgbClr val="990000"/>
                </a:solidFill>
                <a:latin typeface="Arial" panose="020B0604020202020204" pitchFamily="34" charset="0"/>
                <a:cs typeface="Arial" panose="020B0604020202020204" pitchFamily="34" charset="0"/>
              </a:rPr>
              <a:t> </a:t>
            </a:r>
            <a:r>
              <a:rPr lang="en-GB" altLang="bg-BG" sz="2800" b="1" dirty="0" smtClean="0">
                <a:solidFill>
                  <a:srgbClr val="990000"/>
                </a:solidFill>
                <a:latin typeface="Arial" panose="020B0604020202020204" pitchFamily="34" charset="0"/>
                <a:cs typeface="Arial" panose="020B0604020202020204" pitchFamily="34" charset="0"/>
              </a:rPr>
              <a:t>Fever</a:t>
            </a:r>
          </a:p>
          <a:p>
            <a:pPr algn="just" eaLnBrk="1" hangingPunct="1">
              <a:lnSpc>
                <a:spcPct val="90000"/>
              </a:lnSpc>
              <a:buClr>
                <a:srgbClr val="660066"/>
              </a:buClr>
              <a:buFont typeface="Wingdings" pitchFamily="2" charset="2"/>
              <a:buChar char="Ø"/>
            </a:pPr>
            <a:r>
              <a:rPr lang="en-GB" altLang="bg-BG" sz="2800" b="1" dirty="0">
                <a:solidFill>
                  <a:srgbClr val="990000"/>
                </a:solidFill>
                <a:latin typeface="Arial" panose="020B0604020202020204" pitchFamily="34" charset="0"/>
                <a:cs typeface="Arial" panose="020B0604020202020204" pitchFamily="34" charset="0"/>
              </a:rPr>
              <a:t> </a:t>
            </a:r>
            <a:r>
              <a:rPr lang="en-GB" altLang="bg-BG" sz="2800" b="1" dirty="0" smtClean="0">
                <a:solidFill>
                  <a:srgbClr val="990000"/>
                </a:solidFill>
                <a:latin typeface="Arial" panose="020B0604020202020204" pitchFamily="34" charset="0"/>
                <a:cs typeface="Arial" panose="020B0604020202020204" pitchFamily="34" charset="0"/>
              </a:rPr>
              <a:t>Tachycardia</a:t>
            </a:r>
          </a:p>
          <a:p>
            <a:pPr algn="just" eaLnBrk="1" hangingPunct="1">
              <a:lnSpc>
                <a:spcPct val="90000"/>
              </a:lnSpc>
              <a:buClr>
                <a:srgbClr val="660066"/>
              </a:buClr>
              <a:buFont typeface="Wingdings" pitchFamily="2" charset="2"/>
              <a:buChar char="Ø"/>
            </a:pPr>
            <a:r>
              <a:rPr lang="en-GB" altLang="bg-BG" sz="2800" b="1" dirty="0">
                <a:solidFill>
                  <a:srgbClr val="990000"/>
                </a:solidFill>
                <a:latin typeface="Arial" panose="020B0604020202020204" pitchFamily="34" charset="0"/>
                <a:cs typeface="Arial" panose="020B0604020202020204" pitchFamily="34" charset="0"/>
              </a:rPr>
              <a:t> </a:t>
            </a:r>
            <a:r>
              <a:rPr lang="en-GB" altLang="bg-BG" sz="2800" b="1" dirty="0" smtClean="0">
                <a:solidFill>
                  <a:srgbClr val="990000"/>
                </a:solidFill>
                <a:latin typeface="Arial" panose="020B0604020202020204" pitchFamily="34" charset="0"/>
                <a:cs typeface="Arial" panose="020B0604020202020204" pitchFamily="34" charset="0"/>
              </a:rPr>
              <a:t>Nausea</a:t>
            </a:r>
          </a:p>
          <a:p>
            <a:pPr algn="just" eaLnBrk="1" hangingPunct="1">
              <a:lnSpc>
                <a:spcPct val="90000"/>
              </a:lnSpc>
              <a:buClr>
                <a:srgbClr val="660066"/>
              </a:buClr>
              <a:buFont typeface="Wingdings" pitchFamily="2" charset="2"/>
              <a:buChar char="Ø"/>
            </a:pPr>
            <a:r>
              <a:rPr lang="en-GB" altLang="bg-BG" sz="2800" b="1" dirty="0">
                <a:solidFill>
                  <a:srgbClr val="990000"/>
                </a:solidFill>
                <a:latin typeface="Arial" panose="020B0604020202020204" pitchFamily="34" charset="0"/>
                <a:cs typeface="Arial" panose="020B0604020202020204" pitchFamily="34" charset="0"/>
              </a:rPr>
              <a:t> </a:t>
            </a:r>
            <a:r>
              <a:rPr lang="en-GB" altLang="bg-BG" sz="2800" b="1" dirty="0" smtClean="0">
                <a:solidFill>
                  <a:srgbClr val="990000"/>
                </a:solidFill>
                <a:latin typeface="Arial" panose="020B0604020202020204" pitchFamily="34" charset="0"/>
                <a:cs typeface="Arial" panose="020B0604020202020204" pitchFamily="34" charset="0"/>
              </a:rPr>
              <a:t>Vomiting</a:t>
            </a:r>
          </a:p>
          <a:p>
            <a:pPr algn="just" eaLnBrk="1" hangingPunct="1">
              <a:lnSpc>
                <a:spcPct val="90000"/>
              </a:lnSpc>
              <a:buClr>
                <a:srgbClr val="660066"/>
              </a:buClr>
              <a:buFont typeface="Wingdings" pitchFamily="2" charset="2"/>
              <a:buChar char="Ø"/>
            </a:pPr>
            <a:r>
              <a:rPr lang="en-GB" altLang="bg-BG" sz="2800" b="1" dirty="0">
                <a:solidFill>
                  <a:srgbClr val="990000"/>
                </a:solidFill>
                <a:latin typeface="Arial" panose="020B0604020202020204" pitchFamily="34" charset="0"/>
                <a:cs typeface="Arial" panose="020B0604020202020204" pitchFamily="34" charset="0"/>
              </a:rPr>
              <a:t> </a:t>
            </a:r>
            <a:r>
              <a:rPr lang="en-GB" altLang="bg-BG" sz="2800" b="1" dirty="0" smtClean="0">
                <a:solidFill>
                  <a:srgbClr val="990000"/>
                </a:solidFill>
                <a:latin typeface="Arial" panose="020B0604020202020204" pitchFamily="34" charset="0"/>
                <a:cs typeface="Arial" panose="020B0604020202020204" pitchFamily="34" charset="0"/>
              </a:rPr>
              <a:t>Seizures</a:t>
            </a:r>
          </a:p>
        </p:txBody>
      </p:sp>
    </p:spTree>
    <p:extLst>
      <p:ext uri="{BB962C8B-B14F-4D97-AF65-F5344CB8AC3E}">
        <p14:creationId xmlns:p14="http://schemas.microsoft.com/office/powerpoint/2010/main" val="4007768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0" y="73025"/>
            <a:ext cx="8964488" cy="1700213"/>
          </a:xfrm>
          <a:blipFill>
            <a:blip r:embed="rId2"/>
            <a:tile tx="0" ty="0" sx="100000" sy="100000" flip="none" algn="tl"/>
          </a:blipFill>
        </p:spPr>
        <p:txBody>
          <a:bodyPr>
            <a:normAutofit/>
          </a:bodyPr>
          <a:lstStyle/>
          <a:p>
            <a:r>
              <a:rPr lang="en-US" altLang="bg-BG" sz="3600" b="1" dirty="0">
                <a:solidFill>
                  <a:srgbClr val="C00000"/>
                </a:solidFill>
                <a:latin typeface="Arial" pitchFamily="34" charset="0"/>
                <a:cs typeface="Arial" pitchFamily="34" charset="0"/>
              </a:rPr>
              <a:t>There are three periods of long-term smash tissue </a:t>
            </a:r>
            <a:r>
              <a:rPr lang="en-US" altLang="bg-BG" sz="3600" b="1" dirty="0" smtClean="0">
                <a:solidFill>
                  <a:srgbClr val="C00000"/>
                </a:solidFill>
                <a:latin typeface="Arial" pitchFamily="34" charset="0"/>
                <a:cs typeface="Arial" pitchFamily="34" charset="0"/>
              </a:rPr>
              <a:t>syndrome</a:t>
            </a:r>
            <a:endParaRPr lang="ru-RU" altLang="bg-BG" sz="3600" b="1" dirty="0">
              <a:solidFill>
                <a:srgbClr val="C00000"/>
              </a:solidFill>
              <a:latin typeface="Arial" pitchFamily="34" charset="0"/>
              <a:cs typeface="Arial" pitchFamily="34" charset="0"/>
            </a:endParaRPr>
          </a:p>
        </p:txBody>
      </p:sp>
      <p:sp>
        <p:nvSpPr>
          <p:cNvPr id="39939" name="Rectangle 3"/>
          <p:cNvSpPr>
            <a:spLocks noGrp="1" noRot="1" noChangeArrowheads="1"/>
          </p:cNvSpPr>
          <p:nvPr>
            <p:ph idx="1"/>
          </p:nvPr>
        </p:nvSpPr>
        <p:spPr>
          <a:xfrm>
            <a:off x="0" y="1916113"/>
            <a:ext cx="9144000" cy="4897263"/>
          </a:xfrm>
          <a:blipFill>
            <a:blip r:embed="rId3"/>
            <a:tile tx="0" ty="0" sx="100000" sy="100000" flip="none" algn="tl"/>
          </a:blipFill>
        </p:spPr>
        <p:txBody>
          <a:bodyPr>
            <a:normAutofit/>
          </a:bodyPr>
          <a:lstStyle/>
          <a:p>
            <a:r>
              <a:rPr lang="en-US" altLang="bg-BG" sz="3600" b="1" dirty="0">
                <a:solidFill>
                  <a:srgbClr val="000099"/>
                </a:solidFill>
                <a:latin typeface="Arial" pitchFamily="34" charset="0"/>
                <a:cs typeface="Arial" pitchFamily="34" charset="0"/>
              </a:rPr>
              <a:t>Early</a:t>
            </a:r>
            <a:r>
              <a:rPr lang="en-US" altLang="bg-BG" sz="3600" dirty="0">
                <a:latin typeface="Arial" pitchFamily="34" charset="0"/>
                <a:cs typeface="Arial" pitchFamily="34" charset="0"/>
              </a:rPr>
              <a:t> – shock manifestation (</a:t>
            </a:r>
            <a:r>
              <a:rPr lang="en-US" altLang="bg-BG" sz="3600" dirty="0" smtClean="0">
                <a:latin typeface="Arial" pitchFamily="34" charset="0"/>
                <a:cs typeface="Arial" pitchFamily="34" charset="0"/>
              </a:rPr>
              <a:t>till day </a:t>
            </a:r>
            <a:r>
              <a:rPr lang="en-US" altLang="bg-BG" sz="3600" smtClean="0">
                <a:latin typeface="Arial" pitchFamily="34" charset="0"/>
                <a:cs typeface="Arial" pitchFamily="34" charset="0"/>
              </a:rPr>
              <a:t>3rd after </a:t>
            </a:r>
            <a:r>
              <a:rPr lang="en-US" altLang="bg-BG" sz="3600" dirty="0">
                <a:latin typeface="Arial" pitchFamily="34" charset="0"/>
                <a:cs typeface="Arial" pitchFamily="34" charset="0"/>
              </a:rPr>
              <a:t>trauma);</a:t>
            </a:r>
          </a:p>
          <a:p>
            <a:r>
              <a:rPr lang="en-US" altLang="bg-BG" sz="3600" b="1" dirty="0">
                <a:solidFill>
                  <a:srgbClr val="000099"/>
                </a:solidFill>
                <a:latin typeface="Arial" pitchFamily="34" charset="0"/>
                <a:cs typeface="Arial" pitchFamily="34" charset="0"/>
              </a:rPr>
              <a:t>Intermediate</a:t>
            </a:r>
            <a:r>
              <a:rPr lang="en-US" altLang="bg-BG" sz="3600" dirty="0">
                <a:latin typeface="Arial" pitchFamily="34" charset="0"/>
                <a:cs typeface="Arial" pitchFamily="34" charset="0"/>
              </a:rPr>
              <a:t> </a:t>
            </a:r>
            <a:r>
              <a:rPr lang="en-US" altLang="bg-BG" sz="3600" dirty="0" smtClean="0">
                <a:latin typeface="Arial" pitchFamily="34" charset="0"/>
                <a:cs typeface="Arial" pitchFamily="34" charset="0"/>
              </a:rPr>
              <a:t> - acute </a:t>
            </a:r>
            <a:r>
              <a:rPr lang="en-US" altLang="bg-BG" sz="3600" dirty="0">
                <a:latin typeface="Arial" pitchFamily="34" charset="0"/>
                <a:cs typeface="Arial" pitchFamily="34" charset="0"/>
              </a:rPr>
              <a:t>renal </a:t>
            </a:r>
            <a:r>
              <a:rPr lang="en-US" altLang="bg-BG" sz="3600" dirty="0" smtClean="0">
                <a:latin typeface="Arial" pitchFamily="34" charset="0"/>
                <a:cs typeface="Arial" pitchFamily="34" charset="0"/>
              </a:rPr>
              <a:t>failure;</a:t>
            </a:r>
            <a:endParaRPr lang="en-US" altLang="bg-BG" sz="3600" dirty="0">
              <a:latin typeface="Arial" pitchFamily="34" charset="0"/>
              <a:cs typeface="Arial" pitchFamily="34" charset="0"/>
            </a:endParaRPr>
          </a:p>
          <a:p>
            <a:r>
              <a:rPr lang="en-US" altLang="bg-BG" sz="3600" b="1" dirty="0" smtClean="0">
                <a:solidFill>
                  <a:srgbClr val="000099"/>
                </a:solidFill>
                <a:latin typeface="Arial" pitchFamily="34" charset="0"/>
                <a:cs typeface="Arial" pitchFamily="34" charset="0"/>
              </a:rPr>
              <a:t>Late</a:t>
            </a:r>
            <a:r>
              <a:rPr lang="en-US" altLang="bg-BG" sz="3600" dirty="0">
                <a:latin typeface="Arial" pitchFamily="34" charset="0"/>
                <a:cs typeface="Arial" pitchFamily="34" charset="0"/>
              </a:rPr>
              <a:t> </a:t>
            </a:r>
            <a:r>
              <a:rPr lang="en-US" altLang="bg-BG" sz="3600" dirty="0" smtClean="0">
                <a:latin typeface="Arial" pitchFamily="34" charset="0"/>
                <a:cs typeface="Arial" pitchFamily="34" charset="0"/>
              </a:rPr>
              <a:t>(convalescence) – 2nd </a:t>
            </a:r>
            <a:r>
              <a:rPr lang="en-US" altLang="bg-BG" sz="3600" dirty="0">
                <a:latin typeface="Arial" pitchFamily="34" charset="0"/>
                <a:cs typeface="Arial" pitchFamily="34" charset="0"/>
              </a:rPr>
              <a:t>week </a:t>
            </a:r>
            <a:r>
              <a:rPr lang="en-US" altLang="bg-BG" sz="3600" dirty="0" smtClean="0">
                <a:latin typeface="Arial" pitchFamily="34" charset="0"/>
                <a:cs typeface="Arial" pitchFamily="34" charset="0"/>
              </a:rPr>
              <a:t>– 1-2 months after crushing injury.</a:t>
            </a:r>
            <a:endParaRPr lang="ru-RU" altLang="bg-BG" sz="3600" dirty="0">
              <a:latin typeface="Arial" pitchFamily="34" charset="0"/>
              <a:cs typeface="Arial" pitchFamily="34" charset="0"/>
            </a:endParaRPr>
          </a:p>
        </p:txBody>
      </p:sp>
    </p:spTree>
    <p:extLst>
      <p:ext uri="{BB962C8B-B14F-4D97-AF65-F5344CB8AC3E}">
        <p14:creationId xmlns:p14="http://schemas.microsoft.com/office/powerpoint/2010/main" val="1844113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idx="1"/>
          </p:nvPr>
        </p:nvSpPr>
        <p:spPr>
          <a:xfrm>
            <a:off x="107504" y="188640"/>
            <a:ext cx="8856984" cy="6408712"/>
          </a:xfrm>
          <a:blipFill>
            <a:blip r:embed="rId2"/>
            <a:tile tx="0" ty="0" sx="100000" sy="100000" flip="none" algn="tl"/>
          </a:blipFill>
          <a:effectLst>
            <a:glow rad="228600">
              <a:schemeClr val="accent6">
                <a:satMod val="175000"/>
                <a:alpha val="40000"/>
              </a:schemeClr>
            </a:glow>
          </a:effectLst>
        </p:spPr>
        <p:txBody>
          <a:bodyPr>
            <a:normAutofit/>
          </a:bodyPr>
          <a:lstStyle/>
          <a:p>
            <a:pPr algn="just">
              <a:buFont typeface="Arial" charset="0"/>
              <a:buNone/>
            </a:pPr>
            <a:r>
              <a:rPr lang="bg-BG" altLang="bg-BG" sz="3600" dirty="0" smtClean="0">
                <a:latin typeface="Arial" pitchFamily="34" charset="0"/>
                <a:cs typeface="Arial" pitchFamily="34" charset="0"/>
              </a:rPr>
              <a:t>  </a:t>
            </a:r>
            <a:endParaRPr lang="en-US" altLang="bg-BG" sz="3600" dirty="0" smtClean="0">
              <a:latin typeface="Arial" pitchFamily="34" charset="0"/>
              <a:cs typeface="Arial" pitchFamily="34" charset="0"/>
            </a:endParaRPr>
          </a:p>
          <a:p>
            <a:pPr algn="just">
              <a:buFont typeface="Arial" charset="0"/>
              <a:buNone/>
            </a:pPr>
            <a:endParaRPr lang="en-US" altLang="bg-BG" sz="3600" dirty="0">
              <a:latin typeface="Arial" pitchFamily="34" charset="0"/>
              <a:cs typeface="Arial" pitchFamily="34" charset="0"/>
            </a:endParaRPr>
          </a:p>
          <a:p>
            <a:pPr algn="just">
              <a:buFont typeface="Arial" charset="0"/>
              <a:buNone/>
            </a:pPr>
            <a:r>
              <a:rPr lang="en-US" altLang="bg-BG" sz="3600" dirty="0" smtClean="0">
                <a:latin typeface="Arial" pitchFamily="34" charset="0"/>
                <a:cs typeface="Arial" pitchFamily="34" charset="0"/>
              </a:rPr>
              <a:t>  </a:t>
            </a:r>
            <a:r>
              <a:rPr lang="bg-BG" altLang="bg-BG" sz="3600" dirty="0" smtClean="0">
                <a:latin typeface="Arial" pitchFamily="34" charset="0"/>
                <a:cs typeface="Arial" pitchFamily="34" charset="0"/>
              </a:rPr>
              <a:t> </a:t>
            </a:r>
            <a:r>
              <a:rPr lang="en-US" altLang="bg-BG" sz="3600" dirty="0" smtClean="0">
                <a:latin typeface="Arial" pitchFamily="34" charset="0"/>
                <a:cs typeface="Arial" pitchFamily="34" charset="0"/>
              </a:rPr>
              <a:t>After </a:t>
            </a:r>
            <a:r>
              <a:rPr lang="en-US" altLang="bg-BG" sz="3600" dirty="0">
                <a:latin typeface="Arial" pitchFamily="34" charset="0"/>
                <a:cs typeface="Arial" pitchFamily="34" charset="0"/>
              </a:rPr>
              <a:t>shock an </a:t>
            </a:r>
            <a:r>
              <a:rPr lang="en-US" altLang="bg-BG" sz="3600" dirty="0" smtClean="0">
                <a:latin typeface="Arial" pitchFamily="34" charset="0"/>
                <a:cs typeface="Arial" pitchFamily="34" charset="0"/>
              </a:rPr>
              <a:t>intermediate </a:t>
            </a:r>
            <a:r>
              <a:rPr lang="en-US" altLang="bg-BG" sz="3600" dirty="0">
                <a:latin typeface="Arial" pitchFamily="34" charset="0"/>
                <a:cs typeface="Arial" pitchFamily="34" charset="0"/>
              </a:rPr>
              <a:t>or light period </a:t>
            </a:r>
            <a:r>
              <a:rPr lang="en-US" altLang="bg-BG" sz="3600" dirty="0" smtClean="0">
                <a:latin typeface="Arial" pitchFamily="34" charset="0"/>
                <a:cs typeface="Arial" pitchFamily="34" charset="0"/>
              </a:rPr>
              <a:t>can be observed. The patient’s condition is getting better. There </a:t>
            </a:r>
            <a:r>
              <a:rPr lang="en-US" altLang="bg-BG" sz="3600" dirty="0">
                <a:latin typeface="Arial" pitchFamily="34" charset="0"/>
                <a:cs typeface="Arial" pitchFamily="34" charset="0"/>
              </a:rPr>
              <a:t>is no pain, normalization of a pulse and blood </a:t>
            </a:r>
            <a:r>
              <a:rPr lang="en-US" altLang="bg-BG" sz="3600" dirty="0" smtClean="0">
                <a:latin typeface="Arial" pitchFamily="34" charset="0"/>
                <a:cs typeface="Arial" pitchFamily="34" charset="0"/>
              </a:rPr>
              <a:t>pressure. Body </a:t>
            </a:r>
            <a:r>
              <a:rPr lang="en-US" altLang="bg-BG" sz="3600" dirty="0">
                <a:latin typeface="Arial" pitchFamily="34" charset="0"/>
                <a:cs typeface="Arial" pitchFamily="34" charset="0"/>
              </a:rPr>
              <a:t>temperature is </a:t>
            </a:r>
            <a:r>
              <a:rPr lang="en-US" altLang="bg-BG" sz="3600" dirty="0" smtClean="0">
                <a:latin typeface="Arial" pitchFamily="34" charset="0"/>
                <a:cs typeface="Arial" pitchFamily="34" charset="0"/>
              </a:rPr>
              <a:t>37,6 - 38,5°C</a:t>
            </a:r>
            <a:r>
              <a:rPr lang="en-US" altLang="bg-BG" sz="3600" dirty="0">
                <a:latin typeface="Arial" pitchFamily="34" charset="0"/>
                <a:cs typeface="Arial" pitchFamily="34" charset="0"/>
              </a:rPr>
              <a:t>.</a:t>
            </a:r>
            <a:r>
              <a:rPr lang="en-US" altLang="bg-BG" sz="3600" dirty="0" smtClean="0">
                <a:latin typeface="Arial" pitchFamily="34" charset="0"/>
                <a:cs typeface="Arial" pitchFamily="34" charset="0"/>
              </a:rPr>
              <a:t> </a:t>
            </a:r>
            <a:r>
              <a:rPr lang="en-US" altLang="bg-BG" sz="3600" dirty="0">
                <a:latin typeface="Arial" pitchFamily="34" charset="0"/>
                <a:cs typeface="Arial" pitchFamily="34" charset="0"/>
              </a:rPr>
              <a:t>A</a:t>
            </a:r>
            <a:r>
              <a:rPr lang="en-US" altLang="bg-BG" sz="3600" dirty="0" smtClean="0">
                <a:latin typeface="Arial" pitchFamily="34" charset="0"/>
                <a:cs typeface="Arial" pitchFamily="34" charset="0"/>
              </a:rPr>
              <a:t>n oliguria </a:t>
            </a:r>
            <a:r>
              <a:rPr lang="en-US" altLang="bg-BG" sz="3600" dirty="0">
                <a:latin typeface="Arial" pitchFamily="34" charset="0"/>
                <a:cs typeface="Arial" pitchFamily="34" charset="0"/>
              </a:rPr>
              <a:t>appears. It can be also in a hard </a:t>
            </a:r>
            <a:r>
              <a:rPr lang="en-US" altLang="bg-BG" sz="3600" dirty="0" smtClean="0">
                <a:latin typeface="Arial" pitchFamily="34" charset="0"/>
                <a:cs typeface="Arial" pitchFamily="34" charset="0"/>
              </a:rPr>
              <a:t>form, leading to death.</a:t>
            </a:r>
            <a:endParaRPr lang="ru-RU" altLang="bg-BG" sz="3600" dirty="0">
              <a:latin typeface="Arial" pitchFamily="34" charset="0"/>
              <a:cs typeface="Arial" pitchFamily="34" charset="0"/>
            </a:endParaRPr>
          </a:p>
        </p:txBody>
      </p:sp>
    </p:spTree>
    <p:extLst>
      <p:ext uri="{BB962C8B-B14F-4D97-AF65-F5344CB8AC3E}">
        <p14:creationId xmlns:p14="http://schemas.microsoft.com/office/powerpoint/2010/main" val="3875058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idx="1"/>
          </p:nvPr>
        </p:nvSpPr>
        <p:spPr>
          <a:xfrm>
            <a:off x="179512" y="332656"/>
            <a:ext cx="8749480" cy="6192688"/>
          </a:xfrm>
          <a:blipFill>
            <a:blip r:embed="rId2"/>
            <a:tile tx="0" ty="0" sx="100000" sy="100000" flip="none" algn="tl"/>
          </a:blipFill>
          <a:effectLst>
            <a:glow rad="228600">
              <a:schemeClr val="accent3">
                <a:satMod val="175000"/>
                <a:alpha val="40000"/>
              </a:schemeClr>
            </a:glow>
          </a:effectLst>
        </p:spPr>
        <p:txBody>
          <a:bodyPr/>
          <a:lstStyle/>
          <a:p>
            <a:pPr algn="just">
              <a:buFont typeface="Arial" charset="0"/>
              <a:buNone/>
            </a:pPr>
            <a:r>
              <a:rPr lang="en-US" altLang="bg-BG" sz="3600" dirty="0" smtClean="0">
                <a:latin typeface="Times New Roman" pitchFamily="18" charset="0"/>
              </a:rPr>
              <a:t>   </a:t>
            </a:r>
          </a:p>
          <a:p>
            <a:pPr algn="just">
              <a:buFont typeface="Arial" charset="0"/>
              <a:buNone/>
            </a:pPr>
            <a:r>
              <a:rPr lang="en-US" altLang="bg-BG" sz="3600" dirty="0">
                <a:latin typeface="Times New Roman" pitchFamily="18" charset="0"/>
              </a:rPr>
              <a:t> </a:t>
            </a:r>
            <a:r>
              <a:rPr lang="en-US" altLang="bg-BG" sz="3600" dirty="0" smtClean="0">
                <a:latin typeface="Times New Roman" pitchFamily="18" charset="0"/>
              </a:rPr>
              <a:t>  </a:t>
            </a:r>
            <a:r>
              <a:rPr lang="en-US" altLang="bg-BG" dirty="0" smtClean="0">
                <a:latin typeface="Times New Roman" pitchFamily="18" charset="0"/>
              </a:rPr>
              <a:t>This </a:t>
            </a:r>
            <a:r>
              <a:rPr lang="en-US" altLang="bg-BG" dirty="0">
                <a:latin typeface="Times New Roman" pitchFamily="18" charset="0"/>
              </a:rPr>
              <a:t>period </a:t>
            </a:r>
            <a:r>
              <a:rPr lang="en-US" altLang="bg-BG" dirty="0" smtClean="0">
                <a:latin typeface="Times New Roman" pitchFamily="18" charset="0"/>
              </a:rPr>
              <a:t>is followed by next stage of crush syndrome (till </a:t>
            </a:r>
            <a:r>
              <a:rPr lang="en-US" altLang="bg-BG" dirty="0">
                <a:latin typeface="Times New Roman" pitchFamily="18" charset="0"/>
              </a:rPr>
              <a:t>4 – 5 </a:t>
            </a:r>
            <a:r>
              <a:rPr lang="en-US" altLang="bg-BG" dirty="0" smtClean="0">
                <a:latin typeface="Times New Roman" pitchFamily="18" charset="0"/>
              </a:rPr>
              <a:t>days </a:t>
            </a:r>
            <a:r>
              <a:rPr lang="en-US" altLang="bg-BG" dirty="0">
                <a:latin typeface="Times New Roman" pitchFamily="18" charset="0"/>
              </a:rPr>
              <a:t>after </a:t>
            </a:r>
            <a:r>
              <a:rPr lang="en-US" altLang="bg-BG" dirty="0" smtClean="0">
                <a:latin typeface="Times New Roman" pitchFamily="18" charset="0"/>
              </a:rPr>
              <a:t>trauma) when signs and symptoms of ARF (insufficiency) become exhibited: </a:t>
            </a:r>
            <a:r>
              <a:rPr lang="en-US" altLang="bg-BG" dirty="0" err="1" smtClean="0">
                <a:latin typeface="Times New Roman" pitchFamily="18" charset="0"/>
              </a:rPr>
              <a:t>hyperazotemia</a:t>
            </a:r>
            <a:r>
              <a:rPr lang="en-US" altLang="bg-BG" dirty="0">
                <a:latin typeface="Times New Roman" pitchFamily="18" charset="0"/>
              </a:rPr>
              <a:t>, </a:t>
            </a:r>
            <a:r>
              <a:rPr lang="en-US" altLang="bg-BG" dirty="0" smtClean="0">
                <a:latin typeface="Times New Roman" pitchFamily="18" charset="0"/>
              </a:rPr>
              <a:t>hyperkalemia, metabolic acidosis. </a:t>
            </a:r>
            <a:r>
              <a:rPr lang="en-US" altLang="bg-BG" dirty="0">
                <a:latin typeface="Times New Roman" pitchFamily="18" charset="0"/>
              </a:rPr>
              <a:t>Diuresis </a:t>
            </a:r>
            <a:r>
              <a:rPr lang="en-US" altLang="bg-BG" dirty="0" smtClean="0">
                <a:latin typeface="Times New Roman" pitchFamily="18" charset="0"/>
              </a:rPr>
              <a:t>diminished distinctly till </a:t>
            </a:r>
            <a:r>
              <a:rPr lang="en-US" altLang="bg-BG" dirty="0">
                <a:latin typeface="Times New Roman" pitchFamily="18" charset="0"/>
              </a:rPr>
              <a:t>critical level (</a:t>
            </a:r>
            <a:r>
              <a:rPr lang="en-US" altLang="bg-BG" dirty="0" smtClean="0">
                <a:latin typeface="Times New Roman" pitchFamily="18" charset="0"/>
              </a:rPr>
              <a:t>30-20 ml/h</a:t>
            </a:r>
            <a:r>
              <a:rPr lang="en-US" altLang="bg-BG" dirty="0">
                <a:latin typeface="Times New Roman" pitchFamily="18" charset="0"/>
              </a:rPr>
              <a:t>). Also there are anemia, </a:t>
            </a:r>
            <a:r>
              <a:rPr lang="en-US" altLang="bg-BG" dirty="0" err="1" smtClean="0">
                <a:latin typeface="Times New Roman" pitchFamily="18" charset="0"/>
              </a:rPr>
              <a:t>hyponatremia</a:t>
            </a:r>
            <a:r>
              <a:rPr lang="en-US" altLang="bg-BG" dirty="0" smtClean="0">
                <a:latin typeface="Times New Roman" pitchFamily="18" charset="0"/>
              </a:rPr>
              <a:t> (Na), hypocalcaemia</a:t>
            </a:r>
            <a:r>
              <a:rPr lang="en-US" altLang="bg-BG" dirty="0">
                <a:latin typeface="Times New Roman" pitchFamily="18" charset="0"/>
              </a:rPr>
              <a:t>.</a:t>
            </a:r>
            <a:r>
              <a:rPr lang="en-US" altLang="bg-BG" dirty="0" smtClean="0">
                <a:latin typeface="Times New Roman" pitchFamily="18" charset="0"/>
              </a:rPr>
              <a:t> Albumin content decreased. ARF can </a:t>
            </a:r>
            <a:r>
              <a:rPr lang="en-US" altLang="bg-BG" dirty="0">
                <a:latin typeface="Times New Roman" pitchFamily="18" charset="0"/>
              </a:rPr>
              <a:t>be observed also at those cases, when there is no shock.</a:t>
            </a:r>
            <a:endParaRPr lang="ru-RU" altLang="bg-BG" dirty="0">
              <a:latin typeface="Times New Roman" pitchFamily="18" charset="0"/>
            </a:endParaRPr>
          </a:p>
        </p:txBody>
      </p:sp>
    </p:spTree>
    <p:extLst>
      <p:ext uri="{BB962C8B-B14F-4D97-AF65-F5344CB8AC3E}">
        <p14:creationId xmlns:p14="http://schemas.microsoft.com/office/powerpoint/2010/main" val="2614654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idx="1"/>
          </p:nvPr>
        </p:nvSpPr>
        <p:spPr>
          <a:xfrm>
            <a:off x="107504" y="188640"/>
            <a:ext cx="8856984" cy="6480720"/>
          </a:xfrm>
          <a:blipFill>
            <a:blip r:embed="rId2"/>
            <a:tile tx="0" ty="0" sx="100000" sy="100000" flip="none" algn="tl"/>
          </a:blipFill>
          <a:effectLst>
            <a:glow rad="228600">
              <a:schemeClr val="accent6">
                <a:satMod val="175000"/>
                <a:alpha val="40000"/>
              </a:schemeClr>
            </a:glow>
          </a:effectLst>
        </p:spPr>
        <p:txBody>
          <a:bodyPr>
            <a:normAutofit/>
          </a:bodyPr>
          <a:lstStyle/>
          <a:p>
            <a:pPr algn="just">
              <a:buFont typeface="Arial" charset="0"/>
              <a:buNone/>
            </a:pPr>
            <a:r>
              <a:rPr lang="en-US" altLang="bg-BG" sz="3600" dirty="0">
                <a:latin typeface="Times New Roman" pitchFamily="18" charset="0"/>
              </a:rPr>
              <a:t> </a:t>
            </a:r>
            <a:r>
              <a:rPr lang="en-US" altLang="bg-BG" sz="3600" dirty="0" smtClean="0">
                <a:latin typeface="Times New Roman" pitchFamily="18" charset="0"/>
              </a:rPr>
              <a:t>  </a:t>
            </a:r>
          </a:p>
          <a:p>
            <a:pPr algn="just">
              <a:buFont typeface="Arial" charset="0"/>
              <a:buNone/>
            </a:pPr>
            <a:r>
              <a:rPr lang="en-US" altLang="bg-BG" sz="3600" dirty="0">
                <a:latin typeface="Times New Roman" pitchFamily="18" charset="0"/>
                <a:cs typeface="Arial" pitchFamily="34" charset="0"/>
              </a:rPr>
              <a:t> </a:t>
            </a:r>
            <a:r>
              <a:rPr lang="en-US" altLang="bg-BG" sz="3600" dirty="0" smtClean="0">
                <a:latin typeface="Times New Roman" pitchFamily="18" charset="0"/>
                <a:cs typeface="Arial" pitchFamily="34" charset="0"/>
              </a:rPr>
              <a:t>  </a:t>
            </a:r>
            <a:r>
              <a:rPr lang="en-US" altLang="bg-BG" sz="3000" dirty="0" smtClean="0">
                <a:latin typeface="Arial" pitchFamily="34" charset="0"/>
                <a:cs typeface="Arial" pitchFamily="34" charset="0"/>
              </a:rPr>
              <a:t>Generalized </a:t>
            </a:r>
            <a:r>
              <a:rPr lang="en-US" altLang="bg-BG" sz="3000" dirty="0">
                <a:latin typeface="Arial" pitchFamily="34" charset="0"/>
                <a:cs typeface="Arial" pitchFamily="34" charset="0"/>
              </a:rPr>
              <a:t>and long-term </a:t>
            </a:r>
            <a:r>
              <a:rPr lang="en-US" altLang="bg-BG" sz="3000" dirty="0" smtClean="0">
                <a:latin typeface="Arial" pitchFamily="34" charset="0"/>
                <a:cs typeface="Arial" pitchFamily="34" charset="0"/>
              </a:rPr>
              <a:t>process </a:t>
            </a:r>
            <a:r>
              <a:rPr lang="en-US" altLang="bg-BG" sz="3000" dirty="0">
                <a:latin typeface="Arial" pitchFamily="34" charset="0"/>
                <a:cs typeface="Arial" pitchFamily="34" charset="0"/>
              </a:rPr>
              <a:t>of </a:t>
            </a:r>
            <a:r>
              <a:rPr lang="en-US" altLang="bg-BG" sz="3000" dirty="0" smtClean="0">
                <a:latin typeface="Arial" pitchFamily="34" charset="0"/>
                <a:cs typeface="Arial" pitchFamily="34" charset="0"/>
              </a:rPr>
              <a:t>microcirculation damage causes fat globules and </a:t>
            </a:r>
            <a:r>
              <a:rPr lang="en-US" altLang="bg-BG" sz="3000" dirty="0">
                <a:latin typeface="Arial" pitchFamily="34" charset="0"/>
                <a:cs typeface="Arial" pitchFamily="34" charset="0"/>
              </a:rPr>
              <a:t>micro thrombus </a:t>
            </a:r>
            <a:r>
              <a:rPr lang="en-US" altLang="bg-BG" sz="3000" dirty="0" smtClean="0">
                <a:latin typeface="Arial" pitchFamily="34" charset="0"/>
                <a:cs typeface="Arial" pitchFamily="34" charset="0"/>
              </a:rPr>
              <a:t>formation in </a:t>
            </a:r>
            <a:r>
              <a:rPr lang="en-US" altLang="bg-BG" sz="3000" dirty="0">
                <a:latin typeface="Arial" pitchFamily="34" charset="0"/>
                <a:cs typeface="Arial" pitchFamily="34" charset="0"/>
              </a:rPr>
              <a:t>the </a:t>
            </a:r>
            <a:r>
              <a:rPr lang="en-US" altLang="bg-BG" sz="3000" dirty="0" smtClean="0">
                <a:latin typeface="Arial" pitchFamily="34" charset="0"/>
                <a:cs typeface="Arial" pitchFamily="34" charset="0"/>
              </a:rPr>
              <a:t>micro vessel gap. After </a:t>
            </a:r>
            <a:r>
              <a:rPr lang="en-US" altLang="bg-BG" sz="3000" dirty="0">
                <a:latin typeface="Arial" pitchFamily="34" charset="0"/>
                <a:cs typeface="Arial" pitchFamily="34" charset="0"/>
              </a:rPr>
              <a:t>resuming </a:t>
            </a:r>
            <a:r>
              <a:rPr lang="en-US" altLang="bg-BG" sz="3000" dirty="0" smtClean="0">
                <a:latin typeface="Arial" pitchFamily="34" charset="0"/>
                <a:cs typeface="Arial" pitchFamily="34" charset="0"/>
              </a:rPr>
              <a:t>the hemodynamics,  </a:t>
            </a:r>
            <a:r>
              <a:rPr lang="en-US" altLang="bg-BG" sz="3000" dirty="0">
                <a:latin typeface="Arial" pitchFamily="34" charset="0"/>
                <a:cs typeface="Arial" pitchFamily="34" charset="0"/>
              </a:rPr>
              <a:t>a large quantity of </a:t>
            </a:r>
            <a:r>
              <a:rPr lang="en-US" altLang="bg-BG" sz="3000" dirty="0" smtClean="0">
                <a:latin typeface="Arial" pitchFamily="34" charset="0"/>
                <a:cs typeface="Arial" pitchFamily="34" charset="0"/>
              </a:rPr>
              <a:t>these </a:t>
            </a:r>
            <a:r>
              <a:rPr lang="en-US" altLang="bg-BG" sz="3000" dirty="0">
                <a:latin typeface="Arial" pitchFamily="34" charset="0"/>
                <a:cs typeface="Arial" pitchFamily="34" charset="0"/>
              </a:rPr>
              <a:t>globules </a:t>
            </a:r>
            <a:r>
              <a:rPr lang="en-US" altLang="bg-BG" sz="3000" dirty="0" smtClean="0">
                <a:latin typeface="Arial" pitchFamily="34" charset="0"/>
                <a:cs typeface="Arial" pitchFamily="34" charset="0"/>
              </a:rPr>
              <a:t>were spread by  </a:t>
            </a:r>
            <a:r>
              <a:rPr lang="en-US" altLang="bg-BG" sz="3000" dirty="0">
                <a:latin typeface="Arial" pitchFamily="34" charset="0"/>
                <a:cs typeface="Arial" pitchFamily="34" charset="0"/>
              </a:rPr>
              <a:t>blood </a:t>
            </a:r>
            <a:r>
              <a:rPr lang="en-US" altLang="bg-BG" sz="3000" dirty="0" smtClean="0">
                <a:latin typeface="Arial" pitchFamily="34" charset="0"/>
                <a:cs typeface="Arial" pitchFamily="34" charset="0"/>
              </a:rPr>
              <a:t>flow  </a:t>
            </a:r>
            <a:r>
              <a:rPr lang="en-US" altLang="bg-BG" sz="3000" dirty="0">
                <a:latin typeface="Arial" pitchFamily="34" charset="0"/>
                <a:cs typeface="Arial" pitchFamily="34" charset="0"/>
              </a:rPr>
              <a:t>in different organs and </a:t>
            </a:r>
            <a:r>
              <a:rPr lang="en-US" altLang="bg-BG" sz="3000" dirty="0" smtClean="0">
                <a:latin typeface="Arial" pitchFamily="34" charset="0"/>
                <a:cs typeface="Arial" pitchFamily="34" charset="0"/>
              </a:rPr>
              <a:t>tissues causing an obstruction </a:t>
            </a:r>
            <a:r>
              <a:rPr lang="en-US" altLang="bg-BG" sz="3000" dirty="0">
                <a:latin typeface="Arial" pitchFamily="34" charset="0"/>
                <a:cs typeface="Arial" pitchFamily="34" charset="0"/>
              </a:rPr>
              <a:t>of </a:t>
            </a:r>
            <a:r>
              <a:rPr lang="en-US" altLang="bg-BG" sz="3000" dirty="0" smtClean="0">
                <a:latin typeface="Arial" pitchFamily="34" charset="0"/>
                <a:cs typeface="Arial" pitchFamily="34" charset="0"/>
              </a:rPr>
              <a:t>microcirculatory system and disorganization of different organs and tissues (brain</a:t>
            </a:r>
            <a:r>
              <a:rPr lang="en-US" altLang="bg-BG" sz="3000" dirty="0">
                <a:latin typeface="Arial" pitchFamily="34" charset="0"/>
                <a:cs typeface="Arial" pitchFamily="34" charset="0"/>
              </a:rPr>
              <a:t>, lungs, liver, </a:t>
            </a:r>
            <a:r>
              <a:rPr lang="en-US" altLang="bg-BG" sz="3000" dirty="0" smtClean="0">
                <a:latin typeface="Arial" pitchFamily="34" charset="0"/>
                <a:cs typeface="Arial" pitchFamily="34" charset="0"/>
              </a:rPr>
              <a:t>kidneys, etc.) So, long-term </a:t>
            </a:r>
            <a:r>
              <a:rPr lang="en-US" altLang="bg-BG" sz="3000" dirty="0">
                <a:latin typeface="Arial" pitchFamily="34" charset="0"/>
                <a:cs typeface="Arial" pitchFamily="34" charset="0"/>
              </a:rPr>
              <a:t>smash tissue syndrome is many-sided, intricate for diagnosis.</a:t>
            </a:r>
            <a:endParaRPr lang="ru-RU" altLang="bg-BG" sz="3000" dirty="0">
              <a:latin typeface="Arial" pitchFamily="34" charset="0"/>
              <a:cs typeface="Arial" pitchFamily="34" charset="0"/>
            </a:endParaRPr>
          </a:p>
        </p:txBody>
      </p:sp>
    </p:spTree>
    <p:extLst>
      <p:ext uri="{BB962C8B-B14F-4D97-AF65-F5344CB8AC3E}">
        <p14:creationId xmlns:p14="http://schemas.microsoft.com/office/powerpoint/2010/main" val="3604465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79512" y="1600200"/>
            <a:ext cx="8784976" cy="4525963"/>
          </a:xfrm>
        </p:spPr>
        <p:txBody>
          <a:bodyPr>
            <a:normAutofit/>
          </a:bodyPr>
          <a:lstStyle/>
          <a:p>
            <a:pPr algn="just"/>
            <a:r>
              <a:rPr lang="en-GB" altLang="bg-BG" b="1" dirty="0" smtClean="0">
                <a:solidFill>
                  <a:srgbClr val="990000"/>
                </a:solidFill>
                <a:latin typeface="Arial" panose="020B0604020202020204" pitchFamily="34" charset="0"/>
                <a:cs typeface="Arial" panose="020B0604020202020204" pitchFamily="34" charset="0"/>
              </a:rPr>
              <a:t>Rhabdomyolysis</a:t>
            </a:r>
            <a:r>
              <a:rPr lang="en-GB" altLang="bg-BG" b="1" dirty="0" smtClean="0">
                <a:latin typeface="Arial" panose="020B0604020202020204" pitchFamily="34" charset="0"/>
                <a:cs typeface="Arial" panose="020B0604020202020204" pitchFamily="34" charset="0"/>
              </a:rPr>
              <a:t> - destruction of striated muscle. </a:t>
            </a:r>
            <a:r>
              <a:rPr lang="en-US" altLang="bg-BG" b="1" dirty="0">
                <a:latin typeface="Arial" panose="020B0604020202020204" pitchFamily="34" charset="0"/>
                <a:cs typeface="Arial" panose="020B0604020202020204" pitchFamily="34" charset="0"/>
              </a:rPr>
              <a:t>Breakdown of muscle fibers, specifically of the sarcolemma of skeletal muscle, resulting in release of </a:t>
            </a:r>
            <a:r>
              <a:rPr lang="en-US" altLang="bg-BG" b="1" dirty="0" smtClean="0">
                <a:latin typeface="Arial" panose="020B0604020202020204" pitchFamily="34" charset="0"/>
                <a:cs typeface="Arial" panose="020B0604020202020204" pitchFamily="34" charset="0"/>
              </a:rPr>
              <a:t>myoglobin.</a:t>
            </a:r>
          </a:p>
          <a:p>
            <a:pPr algn="just">
              <a:buClr>
                <a:srgbClr val="C00000"/>
              </a:buClr>
            </a:pPr>
            <a:r>
              <a:rPr lang="en-GB" altLang="bg-BG" b="1" dirty="0" smtClean="0">
                <a:latin typeface="Arial" panose="020B0604020202020204" pitchFamily="34" charset="0"/>
                <a:cs typeface="Arial" panose="020B0604020202020204" pitchFamily="34" charset="0"/>
              </a:rPr>
              <a:t>A </a:t>
            </a:r>
            <a:r>
              <a:rPr lang="en-GB" altLang="bg-BG" b="1" dirty="0" smtClean="0">
                <a:solidFill>
                  <a:srgbClr val="990000"/>
                </a:solidFill>
                <a:latin typeface="Arial" panose="020B0604020202020204" pitchFamily="34" charset="0"/>
                <a:cs typeface="Arial" panose="020B0604020202020204" pitchFamily="34" charset="0"/>
              </a:rPr>
              <a:t>crush syndrome </a:t>
            </a:r>
            <a:r>
              <a:rPr lang="en-GB" altLang="bg-BG" b="1" dirty="0" smtClean="0">
                <a:latin typeface="Arial" panose="020B0604020202020204" pitchFamily="34" charset="0"/>
                <a:cs typeface="Arial" panose="020B0604020202020204" pitchFamily="34" charset="0"/>
              </a:rPr>
              <a:t>is the systemic manifestation of muscle cell damage, resulting from pressure or crushing.</a:t>
            </a:r>
          </a:p>
          <a:p>
            <a:pPr lvl="1" eaLnBrk="1" hangingPunct="1"/>
            <a:endParaRPr lang="en-GB" altLang="bg-BG" dirty="0" smtClean="0"/>
          </a:p>
        </p:txBody>
      </p:sp>
    </p:spTree>
    <p:extLst>
      <p:ext uri="{BB962C8B-B14F-4D97-AF65-F5344CB8AC3E}">
        <p14:creationId xmlns:p14="http://schemas.microsoft.com/office/powerpoint/2010/main" val="517347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idx="1"/>
          </p:nvPr>
        </p:nvSpPr>
        <p:spPr>
          <a:xfrm>
            <a:off x="107504" y="116632"/>
            <a:ext cx="8856984" cy="6624736"/>
          </a:xfrm>
          <a:blipFill>
            <a:blip r:embed="rId2"/>
            <a:tile tx="0" ty="0" sx="100000" sy="100000" flip="none" algn="tl"/>
          </a:blipFill>
          <a:effectLst>
            <a:glow rad="228600">
              <a:schemeClr val="accent2">
                <a:satMod val="175000"/>
                <a:alpha val="40000"/>
              </a:schemeClr>
            </a:glow>
          </a:effectLst>
        </p:spPr>
        <p:txBody>
          <a:bodyPr/>
          <a:lstStyle/>
          <a:p>
            <a:pPr algn="just">
              <a:buFont typeface="Arial" charset="0"/>
              <a:buNone/>
            </a:pPr>
            <a:r>
              <a:rPr lang="en-US" altLang="bg-BG" sz="3000" dirty="0" smtClean="0">
                <a:latin typeface="Times New Roman" pitchFamily="18" charset="0"/>
              </a:rPr>
              <a:t>   Pathological changes due to </a:t>
            </a:r>
            <a:r>
              <a:rPr lang="en-US" altLang="bg-BG" sz="3000" dirty="0">
                <a:latin typeface="Times New Roman" pitchFamily="18" charset="0"/>
              </a:rPr>
              <a:t>direct </a:t>
            </a:r>
            <a:r>
              <a:rPr lang="en-US" altLang="bg-BG" sz="3000" dirty="0" smtClean="0">
                <a:latin typeface="Times New Roman" pitchFamily="18" charset="0"/>
              </a:rPr>
              <a:t>cell destruction appear </a:t>
            </a:r>
            <a:r>
              <a:rPr lang="en-US" altLang="bg-BG" sz="3000" dirty="0">
                <a:latin typeface="Times New Roman" pitchFamily="18" charset="0"/>
              </a:rPr>
              <a:t>immediately, but during ischemic </a:t>
            </a:r>
            <a:r>
              <a:rPr lang="en-US" altLang="bg-BG" sz="3000" dirty="0" smtClean="0">
                <a:latin typeface="Times New Roman" pitchFamily="18" charset="0"/>
              </a:rPr>
              <a:t>injuries </a:t>
            </a:r>
            <a:r>
              <a:rPr lang="en-US" altLang="bg-BG" sz="3000" dirty="0">
                <a:latin typeface="Times New Roman" pitchFamily="18" charset="0"/>
              </a:rPr>
              <a:t>of </a:t>
            </a:r>
            <a:r>
              <a:rPr lang="en-US" altLang="bg-BG" sz="3000" dirty="0" smtClean="0">
                <a:latin typeface="Times New Roman" pitchFamily="18" charset="0"/>
              </a:rPr>
              <a:t>muscle, they appear </a:t>
            </a:r>
            <a:r>
              <a:rPr lang="en-US" altLang="bg-BG" sz="3000" dirty="0">
                <a:latin typeface="Times New Roman" pitchFamily="18" charset="0"/>
              </a:rPr>
              <a:t>some hours later. </a:t>
            </a:r>
            <a:r>
              <a:rPr lang="en-US" altLang="bg-BG" sz="3000" dirty="0" smtClean="0">
                <a:latin typeface="Times New Roman" pitchFamily="18" charset="0"/>
              </a:rPr>
              <a:t>Because the medium-term of </a:t>
            </a:r>
            <a:r>
              <a:rPr lang="en-US" altLang="bg-BG" sz="3000" dirty="0">
                <a:latin typeface="Times New Roman" pitchFamily="18" charset="0"/>
              </a:rPr>
              <a:t>ischemic death of striated muscles is near </a:t>
            </a:r>
            <a:r>
              <a:rPr lang="en-US" altLang="bg-BG" sz="3000" dirty="0" smtClean="0">
                <a:latin typeface="Times New Roman" pitchFamily="18" charset="0"/>
              </a:rPr>
              <a:t>6 </a:t>
            </a:r>
            <a:r>
              <a:rPr lang="en-US" altLang="bg-BG" sz="3000" dirty="0">
                <a:latin typeface="Times New Roman" pitchFamily="18" charset="0"/>
              </a:rPr>
              <a:t>hours, so the cause of early necrosis (first hours) is </a:t>
            </a:r>
            <a:r>
              <a:rPr lang="en-US" altLang="bg-BG" sz="3000" b="1" i="1" dirty="0">
                <a:solidFill>
                  <a:srgbClr val="C00000"/>
                </a:solidFill>
                <a:latin typeface="Times New Roman" pitchFamily="18" charset="0"/>
              </a:rPr>
              <a:t>mechanical factor</a:t>
            </a:r>
            <a:r>
              <a:rPr lang="en-US" altLang="bg-BG" sz="3000" dirty="0">
                <a:latin typeface="Times New Roman" pitchFamily="18" charset="0"/>
              </a:rPr>
              <a:t>, but </a:t>
            </a:r>
            <a:r>
              <a:rPr lang="en-US" altLang="bg-BG" sz="3000" dirty="0" smtClean="0">
                <a:latin typeface="Times New Roman" pitchFamily="18" charset="0"/>
              </a:rPr>
              <a:t>later it is </a:t>
            </a:r>
            <a:r>
              <a:rPr lang="en-US" altLang="bg-BG" sz="3000" b="1" i="1" dirty="0" err="1">
                <a:solidFill>
                  <a:srgbClr val="C00000"/>
                </a:solidFill>
                <a:latin typeface="Times New Roman" pitchFamily="18" charset="0"/>
              </a:rPr>
              <a:t>hypoxya</a:t>
            </a:r>
            <a:r>
              <a:rPr lang="en-US" altLang="bg-BG" sz="3000" dirty="0">
                <a:latin typeface="Times New Roman" pitchFamily="18" charset="0"/>
              </a:rPr>
              <a:t>. Because of direct tissue </a:t>
            </a:r>
            <a:r>
              <a:rPr lang="en-US" altLang="bg-BG" sz="3000" dirty="0" smtClean="0">
                <a:latin typeface="Times New Roman" pitchFamily="18" charset="0"/>
              </a:rPr>
              <a:t>destruction, intracellular </a:t>
            </a:r>
            <a:r>
              <a:rPr lang="en-US" altLang="bg-BG" sz="3000" dirty="0">
                <a:latin typeface="Times New Roman" pitchFamily="18" charset="0"/>
              </a:rPr>
              <a:t>substances get into </a:t>
            </a:r>
            <a:r>
              <a:rPr lang="en-US" altLang="bg-BG" sz="3000" dirty="0" smtClean="0">
                <a:latin typeface="Times New Roman" pitchFamily="18" charset="0"/>
              </a:rPr>
              <a:t>blood. </a:t>
            </a:r>
            <a:r>
              <a:rPr lang="en-US" altLang="bg-BG" sz="3000" dirty="0">
                <a:latin typeface="Times New Roman" pitchFamily="18" charset="0"/>
              </a:rPr>
              <a:t>D</a:t>
            </a:r>
            <a:r>
              <a:rPr lang="en-US" altLang="bg-BG" sz="3000" dirty="0" smtClean="0">
                <a:latin typeface="Times New Roman" pitchFamily="18" charset="0"/>
              </a:rPr>
              <a:t>uring </a:t>
            </a:r>
            <a:r>
              <a:rPr lang="en-US" altLang="bg-BG" sz="3000" dirty="0">
                <a:latin typeface="Times New Roman" pitchFamily="18" charset="0"/>
              </a:rPr>
              <a:t>the </a:t>
            </a:r>
            <a:r>
              <a:rPr lang="en-US" altLang="bg-BG" sz="3000" dirty="0" smtClean="0">
                <a:latin typeface="Times New Roman" pitchFamily="18" charset="0"/>
              </a:rPr>
              <a:t>compressive-and ischemic </a:t>
            </a:r>
            <a:r>
              <a:rPr lang="en-US" altLang="bg-BG" sz="3000" dirty="0">
                <a:latin typeface="Times New Roman" pitchFamily="18" charset="0"/>
              </a:rPr>
              <a:t>muscle </a:t>
            </a:r>
            <a:r>
              <a:rPr lang="en-US" altLang="bg-BG" sz="3000" dirty="0" smtClean="0">
                <a:latin typeface="Times New Roman" pitchFamily="18" charset="0"/>
              </a:rPr>
              <a:t>injuries, ischemic toxins </a:t>
            </a:r>
            <a:r>
              <a:rPr lang="en-US" altLang="bg-BG" sz="3000" dirty="0">
                <a:latin typeface="Times New Roman" pitchFamily="18" charset="0"/>
              </a:rPr>
              <a:t>penetrate into </a:t>
            </a:r>
            <a:r>
              <a:rPr lang="en-US" altLang="bg-BG" sz="3000" dirty="0" smtClean="0">
                <a:latin typeface="Times New Roman" pitchFamily="18" charset="0"/>
              </a:rPr>
              <a:t>blood flowing </a:t>
            </a:r>
            <a:r>
              <a:rPr lang="en-US" altLang="bg-BG" sz="3000" dirty="0">
                <a:latin typeface="Times New Roman" pitchFamily="18" charset="0"/>
              </a:rPr>
              <a:t>(metabolites of anaerobic glycolysis). In both </a:t>
            </a:r>
            <a:r>
              <a:rPr lang="en-US" altLang="bg-BG" sz="3000" dirty="0" smtClean="0">
                <a:latin typeface="Times New Roman" pitchFamily="18" charset="0"/>
              </a:rPr>
              <a:t>cases, direct and ischemic injuries, destroying the </a:t>
            </a:r>
            <a:r>
              <a:rPr lang="en-US" altLang="bg-BG" sz="3000" dirty="0">
                <a:latin typeface="Times New Roman" pitchFamily="18" charset="0"/>
              </a:rPr>
              <a:t>blood circulation and </a:t>
            </a:r>
            <a:r>
              <a:rPr lang="en-US" altLang="bg-BG" sz="3000" dirty="0" smtClean="0">
                <a:latin typeface="Times New Roman" pitchFamily="18" charset="0"/>
              </a:rPr>
              <a:t>breathing appear.</a:t>
            </a:r>
            <a:endParaRPr lang="ru-RU" altLang="bg-BG" sz="3000" dirty="0">
              <a:latin typeface="Times New Roman" pitchFamily="18" charset="0"/>
            </a:endParaRPr>
          </a:p>
        </p:txBody>
      </p:sp>
    </p:spTree>
    <p:extLst>
      <p:ext uri="{BB962C8B-B14F-4D97-AF65-F5344CB8AC3E}">
        <p14:creationId xmlns:p14="http://schemas.microsoft.com/office/powerpoint/2010/main" val="3138628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idx="4294967295"/>
          </p:nvPr>
        </p:nvSpPr>
        <p:spPr>
          <a:xfrm>
            <a:off x="0" y="274638"/>
            <a:ext cx="8229600" cy="850106"/>
          </a:xfrm>
        </p:spPr>
        <p:txBody>
          <a:bodyPr anchor="b">
            <a:normAutofit/>
          </a:bodyPr>
          <a:lstStyle/>
          <a:p>
            <a:pPr eaLnBrk="1" hangingPunct="1"/>
            <a:r>
              <a:rPr lang="en-GB" altLang="bg-BG" sz="4000" b="1" dirty="0" smtClean="0">
                <a:solidFill>
                  <a:srgbClr val="C00000"/>
                </a:solidFill>
                <a:latin typeface="Arial" panose="020B0604020202020204" pitchFamily="34" charset="0"/>
                <a:cs typeface="Arial" panose="020B0604020202020204" pitchFamily="34" charset="0"/>
              </a:rPr>
              <a:t>Complications</a:t>
            </a:r>
          </a:p>
        </p:txBody>
      </p:sp>
      <p:sp>
        <p:nvSpPr>
          <p:cNvPr id="18435" name="Rectangle 4"/>
          <p:cNvSpPr>
            <a:spLocks noGrp="1" noChangeArrowheads="1"/>
          </p:cNvSpPr>
          <p:nvPr>
            <p:ph type="body" sz="half" idx="4294967295"/>
          </p:nvPr>
        </p:nvSpPr>
        <p:spPr>
          <a:xfrm>
            <a:off x="179512" y="1600200"/>
            <a:ext cx="3859088" cy="4525963"/>
          </a:xfrm>
        </p:spPr>
        <p:txBody>
          <a:bodyPr/>
          <a:lstStyle/>
          <a:p>
            <a:pPr eaLnBrk="1" hangingPunct="1">
              <a:buFontTx/>
              <a:buNone/>
            </a:pPr>
            <a:r>
              <a:rPr lang="en-GB" altLang="bg-BG" sz="2800" b="1" dirty="0" smtClean="0">
                <a:solidFill>
                  <a:srgbClr val="660066"/>
                </a:solidFill>
                <a:latin typeface="Arial" panose="020B0604020202020204" pitchFamily="34" charset="0"/>
                <a:cs typeface="Arial" panose="020B0604020202020204" pitchFamily="34" charset="0"/>
              </a:rPr>
              <a:t>Early</a:t>
            </a:r>
          </a:p>
          <a:p>
            <a:pPr eaLnBrk="1" hangingPunct="1"/>
            <a:r>
              <a:rPr lang="en-GB" altLang="bg-BG" sz="2800" b="1" dirty="0" smtClean="0">
                <a:latin typeface="Arial" panose="020B0604020202020204" pitchFamily="34" charset="0"/>
                <a:cs typeface="Arial" panose="020B0604020202020204" pitchFamily="34" charset="0"/>
              </a:rPr>
              <a:t>Hypovolaemia</a:t>
            </a:r>
          </a:p>
          <a:p>
            <a:pPr eaLnBrk="1" hangingPunct="1"/>
            <a:r>
              <a:rPr lang="en-GB" altLang="bg-BG" sz="2800" b="1" dirty="0" smtClean="0">
                <a:latin typeface="Arial" panose="020B0604020202020204" pitchFamily="34" charset="0"/>
                <a:cs typeface="Arial" panose="020B0604020202020204" pitchFamily="34" charset="0"/>
              </a:rPr>
              <a:t>Hyperkalaemia</a:t>
            </a:r>
          </a:p>
          <a:p>
            <a:pPr eaLnBrk="1" hangingPunct="1"/>
            <a:r>
              <a:rPr lang="en-GB" altLang="bg-BG" sz="2800" b="1" dirty="0" smtClean="0">
                <a:latin typeface="Arial" panose="020B0604020202020204" pitchFamily="34" charset="0"/>
                <a:cs typeface="Arial" panose="020B0604020202020204" pitchFamily="34" charset="0"/>
              </a:rPr>
              <a:t>Hypocalcaemia</a:t>
            </a:r>
          </a:p>
          <a:p>
            <a:pPr eaLnBrk="1" hangingPunct="1"/>
            <a:r>
              <a:rPr lang="en-GB" altLang="bg-BG" sz="2800" b="1" dirty="0" smtClean="0">
                <a:latin typeface="Arial" panose="020B0604020202020204" pitchFamily="34" charset="0"/>
                <a:cs typeface="Arial" panose="020B0604020202020204" pitchFamily="34" charset="0"/>
              </a:rPr>
              <a:t>Cardiac arrhythmias</a:t>
            </a:r>
          </a:p>
          <a:p>
            <a:pPr eaLnBrk="1" hangingPunct="1"/>
            <a:r>
              <a:rPr lang="en-GB" altLang="bg-BG" sz="2800" b="1" dirty="0" smtClean="0">
                <a:latin typeface="Arial" panose="020B0604020202020204" pitchFamily="34" charset="0"/>
                <a:cs typeface="Arial" panose="020B0604020202020204" pitchFamily="34" charset="0"/>
              </a:rPr>
              <a:t>Cardiac arrest</a:t>
            </a:r>
          </a:p>
          <a:p>
            <a:pPr eaLnBrk="1" hangingPunct="1"/>
            <a:r>
              <a:rPr lang="en-GB" altLang="bg-BG" sz="2800" b="1" dirty="0" smtClean="0">
                <a:latin typeface="Arial" panose="020B0604020202020204" pitchFamily="34" charset="0"/>
                <a:cs typeface="Arial" panose="020B0604020202020204" pitchFamily="34" charset="0"/>
              </a:rPr>
              <a:t>Compartment syndrome</a:t>
            </a:r>
          </a:p>
        </p:txBody>
      </p:sp>
      <p:sp>
        <p:nvSpPr>
          <p:cNvPr id="18436" name="Rectangle 5"/>
          <p:cNvSpPr>
            <a:spLocks noGrp="1" noChangeArrowheads="1"/>
          </p:cNvSpPr>
          <p:nvPr>
            <p:ph type="body" sz="half" idx="4294967295"/>
          </p:nvPr>
        </p:nvSpPr>
        <p:spPr>
          <a:xfrm>
            <a:off x="5105400" y="1600200"/>
            <a:ext cx="4038600" cy="4525963"/>
          </a:xfrm>
        </p:spPr>
        <p:txBody>
          <a:bodyPr/>
          <a:lstStyle/>
          <a:p>
            <a:pPr eaLnBrk="1" hangingPunct="1">
              <a:buFontTx/>
              <a:buNone/>
            </a:pPr>
            <a:r>
              <a:rPr lang="en-GB" altLang="bg-BG" sz="2800" b="1" dirty="0" smtClean="0">
                <a:solidFill>
                  <a:srgbClr val="003300"/>
                </a:solidFill>
                <a:latin typeface="Arial" panose="020B0604020202020204" pitchFamily="34" charset="0"/>
                <a:cs typeface="Arial" panose="020B0604020202020204" pitchFamily="34" charset="0"/>
              </a:rPr>
              <a:t>Late (12-72 </a:t>
            </a:r>
            <a:r>
              <a:rPr lang="en-GB" altLang="bg-BG" sz="2800" b="1" dirty="0" err="1" smtClean="0">
                <a:solidFill>
                  <a:srgbClr val="003300"/>
                </a:solidFill>
                <a:latin typeface="Arial" panose="020B0604020202020204" pitchFamily="34" charset="0"/>
                <a:cs typeface="Arial" panose="020B0604020202020204" pitchFamily="34" charset="0"/>
              </a:rPr>
              <a:t>hrs</a:t>
            </a:r>
            <a:r>
              <a:rPr lang="en-GB" altLang="bg-BG" sz="2800" b="1" dirty="0" smtClean="0">
                <a:solidFill>
                  <a:srgbClr val="003300"/>
                </a:solidFill>
                <a:latin typeface="Arial" panose="020B0604020202020204" pitchFamily="34" charset="0"/>
                <a:cs typeface="Arial" panose="020B0604020202020204" pitchFamily="34" charset="0"/>
              </a:rPr>
              <a:t>)</a:t>
            </a:r>
          </a:p>
          <a:p>
            <a:pPr eaLnBrk="1" hangingPunct="1"/>
            <a:r>
              <a:rPr lang="en-GB" altLang="bg-BG" sz="2800" b="1" dirty="0" smtClean="0">
                <a:solidFill>
                  <a:srgbClr val="003300"/>
                </a:solidFill>
                <a:latin typeface="Arial" panose="020B0604020202020204" pitchFamily="34" charset="0"/>
                <a:cs typeface="Arial" panose="020B0604020202020204" pitchFamily="34" charset="0"/>
              </a:rPr>
              <a:t>Acute renal failure </a:t>
            </a:r>
          </a:p>
          <a:p>
            <a:pPr eaLnBrk="1" hangingPunct="1"/>
            <a:r>
              <a:rPr lang="en-GB" altLang="bg-BG" sz="2800" b="1" dirty="0" smtClean="0">
                <a:solidFill>
                  <a:srgbClr val="003300"/>
                </a:solidFill>
                <a:latin typeface="Arial" panose="020B0604020202020204" pitchFamily="34" charset="0"/>
                <a:cs typeface="Arial" panose="020B0604020202020204" pitchFamily="34" charset="0"/>
              </a:rPr>
              <a:t>DIC</a:t>
            </a:r>
          </a:p>
          <a:p>
            <a:pPr eaLnBrk="1" hangingPunct="1"/>
            <a:r>
              <a:rPr lang="en-GB" altLang="bg-BG" sz="2800" b="1" dirty="0" smtClean="0">
                <a:solidFill>
                  <a:srgbClr val="003300"/>
                </a:solidFill>
                <a:latin typeface="Arial" panose="020B0604020202020204" pitchFamily="34" charset="0"/>
                <a:cs typeface="Arial" panose="020B0604020202020204" pitchFamily="34" charset="0"/>
              </a:rPr>
              <a:t>ARDS</a:t>
            </a:r>
          </a:p>
          <a:p>
            <a:pPr eaLnBrk="1" hangingPunct="1"/>
            <a:r>
              <a:rPr lang="en-GB" altLang="bg-BG" sz="2800" b="1" dirty="0">
                <a:solidFill>
                  <a:srgbClr val="003300"/>
                </a:solidFill>
                <a:latin typeface="Arial" panose="020B0604020202020204" pitchFamily="34" charset="0"/>
                <a:cs typeface="Arial" panose="020B0604020202020204" pitchFamily="34" charset="0"/>
              </a:rPr>
              <a:t>S</a:t>
            </a:r>
            <a:r>
              <a:rPr lang="en-GB" altLang="bg-BG" sz="2800" b="1" dirty="0" smtClean="0">
                <a:solidFill>
                  <a:srgbClr val="003300"/>
                </a:solidFill>
                <a:latin typeface="Arial" panose="020B0604020202020204" pitchFamily="34" charset="0"/>
                <a:cs typeface="Arial" panose="020B0604020202020204" pitchFamily="34" charset="0"/>
              </a:rPr>
              <a:t>epsis</a:t>
            </a:r>
          </a:p>
        </p:txBody>
      </p:sp>
    </p:spTree>
    <p:extLst>
      <p:ext uri="{BB962C8B-B14F-4D97-AF65-F5344CB8AC3E}">
        <p14:creationId xmlns:p14="http://schemas.microsoft.com/office/powerpoint/2010/main" val="1753021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idx="4294967295"/>
          </p:nvPr>
        </p:nvSpPr>
        <p:spPr>
          <a:xfrm>
            <a:off x="0" y="0"/>
            <a:ext cx="9144000" cy="836712"/>
          </a:xfrm>
          <a:blipFill>
            <a:blip r:embed="rId3"/>
            <a:tile tx="0" ty="0" sx="100000" sy="100000" flip="none" algn="tl"/>
          </a:blipFill>
        </p:spPr>
        <p:txBody>
          <a:bodyPr anchor="b">
            <a:noAutofit/>
          </a:bodyPr>
          <a:lstStyle/>
          <a:p>
            <a:pPr eaLnBrk="1" hangingPunct="1"/>
            <a:r>
              <a:rPr lang="en-GB" altLang="bg-BG" sz="3600" b="1" dirty="0" smtClean="0">
                <a:solidFill>
                  <a:srgbClr val="990000"/>
                </a:solidFill>
                <a:latin typeface="Arial" pitchFamily="34" charset="0"/>
                <a:cs typeface="Arial" pitchFamily="34" charset="0"/>
              </a:rPr>
              <a:t>Laboratory Findings</a:t>
            </a:r>
          </a:p>
        </p:txBody>
      </p:sp>
      <p:sp>
        <p:nvSpPr>
          <p:cNvPr id="19459" name="Rectangle 3"/>
          <p:cNvSpPr>
            <a:spLocks noGrp="1" noChangeArrowheads="1"/>
          </p:cNvSpPr>
          <p:nvPr>
            <p:ph type="body" idx="4294967295"/>
          </p:nvPr>
        </p:nvSpPr>
        <p:spPr>
          <a:xfrm>
            <a:off x="107504" y="1052736"/>
            <a:ext cx="9036496" cy="5760640"/>
          </a:xfrm>
          <a:blipFill>
            <a:blip r:embed="rId3"/>
            <a:tile tx="0" ty="0" sx="100000" sy="100000" flip="none" algn="tl"/>
          </a:blipFill>
        </p:spPr>
        <p:txBody>
          <a:bodyPr>
            <a:normAutofit fontScale="92500"/>
          </a:bodyPr>
          <a:lstStyle/>
          <a:p>
            <a:pPr eaLnBrk="1" hangingPunct="1">
              <a:buClr>
                <a:srgbClr val="C00000"/>
              </a:buClr>
              <a:buFont typeface="Wingdings" pitchFamily="2" charset="2"/>
              <a:buChar char="q"/>
            </a:pPr>
            <a:r>
              <a:rPr lang="en-GB" altLang="bg-BG" sz="2800" dirty="0" smtClean="0"/>
              <a:t> </a:t>
            </a:r>
            <a:r>
              <a:rPr lang="en-GB" altLang="bg-BG" sz="2800" b="1" dirty="0" err="1" smtClean="0">
                <a:solidFill>
                  <a:srgbClr val="000099"/>
                </a:solidFill>
                <a:latin typeface="Arial" pitchFamily="34" charset="0"/>
                <a:cs typeface="Arial" pitchFamily="34" charset="0"/>
              </a:rPr>
              <a:t>Creatine</a:t>
            </a:r>
            <a:r>
              <a:rPr lang="en-GB" altLang="bg-BG" sz="2800" b="1" dirty="0" smtClean="0">
                <a:solidFill>
                  <a:srgbClr val="000099"/>
                </a:solidFill>
                <a:latin typeface="Arial" pitchFamily="34" charset="0"/>
                <a:cs typeface="Arial" pitchFamily="34" charset="0"/>
              </a:rPr>
              <a:t> Kinase </a:t>
            </a:r>
            <a:r>
              <a:rPr lang="en-GB" altLang="bg-BG" sz="2800" dirty="0" smtClean="0">
                <a:latin typeface="Arial" pitchFamily="34" charset="0"/>
                <a:cs typeface="Arial" pitchFamily="34" charset="0"/>
              </a:rPr>
              <a:t>(</a:t>
            </a:r>
            <a:r>
              <a:rPr lang="en-GB" altLang="bg-BG" sz="2800" b="1" dirty="0" smtClean="0">
                <a:solidFill>
                  <a:srgbClr val="000099"/>
                </a:solidFill>
                <a:latin typeface="Arial" pitchFamily="34" charset="0"/>
                <a:cs typeface="Arial" pitchFamily="34" charset="0"/>
              </a:rPr>
              <a:t>CK</a:t>
            </a:r>
            <a:r>
              <a:rPr lang="en-GB" altLang="bg-BG" sz="2800" dirty="0" smtClean="0">
                <a:latin typeface="Arial" pitchFamily="34" charset="0"/>
                <a:cs typeface="Arial" pitchFamily="34" charset="0"/>
              </a:rPr>
              <a:t>) </a:t>
            </a:r>
            <a:endParaRPr lang="en-GB" altLang="bg-BG" sz="2800" dirty="0">
              <a:latin typeface="Arial" pitchFamily="34" charset="0"/>
              <a:cs typeface="Arial" pitchFamily="34" charset="0"/>
            </a:endParaRPr>
          </a:p>
          <a:p>
            <a:pPr marL="0" indent="0" algn="ctr" eaLnBrk="1" hangingPunct="1">
              <a:buClr>
                <a:srgbClr val="C00000"/>
              </a:buClr>
              <a:buNone/>
            </a:pPr>
            <a:r>
              <a:rPr lang="en-GB" altLang="bg-BG" sz="2800" dirty="0" smtClean="0">
                <a:latin typeface="Arial" pitchFamily="34" charset="0"/>
                <a:cs typeface="Arial" pitchFamily="34" charset="0"/>
              </a:rPr>
              <a:t>Serum reference values:</a:t>
            </a:r>
          </a:p>
          <a:p>
            <a:pPr marL="0" indent="0" eaLnBrk="1" hangingPunct="1">
              <a:buClr>
                <a:srgbClr val="C00000"/>
              </a:buClr>
              <a:buNone/>
            </a:pPr>
            <a:r>
              <a:rPr lang="en-GB" altLang="bg-BG" sz="2800" dirty="0" smtClean="0">
                <a:latin typeface="Arial" pitchFamily="34" charset="0"/>
                <a:cs typeface="Arial" pitchFamily="34" charset="0"/>
              </a:rPr>
              <a:t>male: 38-174/200 IU/L or 2.86 SI units (</a:t>
            </a:r>
            <a:r>
              <a:rPr lang="en-GB" altLang="bg-BG" sz="2800" dirty="0" err="1" smtClean="0">
                <a:latin typeface="Arial" pitchFamily="34" charset="0"/>
                <a:cs typeface="Arial" pitchFamily="34" charset="0"/>
              </a:rPr>
              <a:t>mkat</a:t>
            </a:r>
            <a:r>
              <a:rPr lang="en-GB" altLang="bg-BG" sz="2800" dirty="0" smtClean="0">
                <a:latin typeface="Arial" pitchFamily="34" charset="0"/>
                <a:cs typeface="Arial" pitchFamily="34" charset="0"/>
              </a:rPr>
              <a:t>/L); </a:t>
            </a:r>
          </a:p>
          <a:p>
            <a:pPr marL="0" indent="0" eaLnBrk="1" hangingPunct="1">
              <a:buClr>
                <a:srgbClr val="C00000"/>
              </a:buClr>
              <a:buNone/>
            </a:pPr>
            <a:r>
              <a:rPr lang="en-GB" altLang="bg-BG" sz="2800" dirty="0" smtClean="0">
                <a:latin typeface="Arial" pitchFamily="34" charset="0"/>
                <a:cs typeface="Arial" pitchFamily="34" charset="0"/>
              </a:rPr>
              <a:t>female: 26-140 IU/L or 2.42 SI units (</a:t>
            </a:r>
            <a:r>
              <a:rPr lang="en-GB" altLang="bg-BG" sz="2800" dirty="0" err="1" smtClean="0">
                <a:latin typeface="Arial" pitchFamily="34" charset="0"/>
                <a:cs typeface="Arial" pitchFamily="34" charset="0"/>
              </a:rPr>
              <a:t>mkat</a:t>
            </a:r>
            <a:r>
              <a:rPr lang="en-GB" altLang="bg-BG" sz="2800" dirty="0" smtClean="0">
                <a:latin typeface="Arial" pitchFamily="34" charset="0"/>
                <a:cs typeface="Arial" pitchFamily="34" charset="0"/>
              </a:rPr>
              <a:t>/L)</a:t>
            </a:r>
            <a:endParaRPr lang="en-GB" altLang="bg-BG" sz="2800" dirty="0">
              <a:latin typeface="Arial" pitchFamily="34" charset="0"/>
              <a:cs typeface="Arial" pitchFamily="34" charset="0"/>
            </a:endParaRPr>
          </a:p>
          <a:p>
            <a:pPr marL="0" indent="0" algn="just" eaLnBrk="1" hangingPunct="1">
              <a:buNone/>
            </a:pPr>
            <a:r>
              <a:rPr lang="en-GB" altLang="bg-BG" sz="2800" dirty="0" smtClean="0">
                <a:latin typeface="Arial" pitchFamily="34" charset="0"/>
                <a:cs typeface="Arial" pitchFamily="34" charset="0"/>
              </a:rPr>
              <a:t>Rises within </a:t>
            </a:r>
            <a:r>
              <a:rPr lang="en-GB" altLang="bg-BG" sz="2800" b="1" dirty="0" smtClean="0">
                <a:solidFill>
                  <a:srgbClr val="990000"/>
                </a:solidFill>
                <a:latin typeface="Arial" pitchFamily="34" charset="0"/>
                <a:cs typeface="Arial" pitchFamily="34" charset="0"/>
              </a:rPr>
              <a:t>2 to 12 </a:t>
            </a:r>
            <a:r>
              <a:rPr lang="en-GB" altLang="bg-BG" sz="2800" dirty="0" smtClean="0">
                <a:latin typeface="Arial" pitchFamily="34" charset="0"/>
                <a:cs typeface="Arial" pitchFamily="34" charset="0"/>
              </a:rPr>
              <a:t>hours following the onset of muscle injury and reaches its max within </a:t>
            </a:r>
            <a:r>
              <a:rPr lang="en-GB" altLang="bg-BG" sz="2800" b="1" dirty="0" smtClean="0">
                <a:solidFill>
                  <a:srgbClr val="990000"/>
                </a:solidFill>
                <a:latin typeface="Arial" pitchFamily="34" charset="0"/>
                <a:cs typeface="Arial" pitchFamily="34" charset="0"/>
              </a:rPr>
              <a:t>24 to 72 </a:t>
            </a:r>
            <a:r>
              <a:rPr lang="en-GB" altLang="bg-BG" sz="2800" dirty="0" smtClean="0">
                <a:latin typeface="Arial" pitchFamily="34" charset="0"/>
                <a:cs typeface="Arial" pitchFamily="34" charset="0"/>
              </a:rPr>
              <a:t>hours. A decline is usually seen within </a:t>
            </a:r>
            <a:r>
              <a:rPr lang="en-GB" altLang="bg-BG" sz="2800" b="1" dirty="0" smtClean="0">
                <a:solidFill>
                  <a:srgbClr val="990000"/>
                </a:solidFill>
                <a:latin typeface="Arial" pitchFamily="34" charset="0"/>
                <a:cs typeface="Arial" pitchFamily="34" charset="0"/>
              </a:rPr>
              <a:t>3-5</a:t>
            </a:r>
            <a:r>
              <a:rPr lang="en-GB" altLang="bg-BG" sz="2800" dirty="0" smtClean="0">
                <a:latin typeface="Arial" pitchFamily="34" charset="0"/>
                <a:cs typeface="Arial" pitchFamily="34" charset="0"/>
              </a:rPr>
              <a:t> days of cessation of muscle injury.</a:t>
            </a:r>
          </a:p>
          <a:p>
            <a:pPr>
              <a:buClr>
                <a:srgbClr val="C00000"/>
              </a:buClr>
              <a:buFont typeface="Wingdings" pitchFamily="2" charset="2"/>
              <a:buChar char="q"/>
            </a:pPr>
            <a:r>
              <a:rPr lang="en-GB" altLang="bg-BG" sz="2800" dirty="0" smtClean="0">
                <a:latin typeface="Arial" pitchFamily="34" charset="0"/>
                <a:cs typeface="Arial" pitchFamily="34" charset="0"/>
              </a:rPr>
              <a:t> </a:t>
            </a:r>
            <a:r>
              <a:rPr lang="en-GB" altLang="bg-BG" sz="2800" b="1" dirty="0" err="1" smtClean="0">
                <a:solidFill>
                  <a:srgbClr val="000099"/>
                </a:solidFill>
                <a:latin typeface="Arial" pitchFamily="34" charset="0"/>
                <a:cs typeface="Arial" pitchFamily="34" charset="0"/>
              </a:rPr>
              <a:t>Hyperkalemia</a:t>
            </a:r>
            <a:endParaRPr lang="en-GB" altLang="bg-BG" sz="2800" b="1" dirty="0" smtClean="0">
              <a:solidFill>
                <a:srgbClr val="000099"/>
              </a:solidFill>
              <a:latin typeface="Arial" pitchFamily="34" charset="0"/>
              <a:cs typeface="Arial" pitchFamily="34" charset="0"/>
            </a:endParaRPr>
          </a:p>
          <a:p>
            <a:pPr>
              <a:buClr>
                <a:srgbClr val="C00000"/>
              </a:buClr>
              <a:buFont typeface="Wingdings" pitchFamily="2" charset="2"/>
              <a:buChar char="q"/>
            </a:pPr>
            <a:r>
              <a:rPr lang="en-GB" altLang="bg-BG" sz="2800" dirty="0">
                <a:latin typeface="Arial" pitchFamily="34" charset="0"/>
                <a:cs typeface="Arial" pitchFamily="34" charset="0"/>
              </a:rPr>
              <a:t> </a:t>
            </a:r>
            <a:r>
              <a:rPr lang="en-GB" altLang="bg-BG" sz="2800" b="1" dirty="0" err="1" smtClean="0">
                <a:solidFill>
                  <a:srgbClr val="000099"/>
                </a:solidFill>
                <a:latin typeface="Arial" pitchFamily="34" charset="0"/>
                <a:cs typeface="Arial" pitchFamily="34" charset="0"/>
              </a:rPr>
              <a:t>Hyperphosphatemia</a:t>
            </a:r>
            <a:endParaRPr lang="en-GB" altLang="bg-BG" sz="2800" b="1" dirty="0" smtClean="0">
              <a:solidFill>
                <a:srgbClr val="000099"/>
              </a:solidFill>
              <a:latin typeface="Arial" pitchFamily="34" charset="0"/>
              <a:cs typeface="Arial" pitchFamily="34" charset="0"/>
            </a:endParaRPr>
          </a:p>
          <a:p>
            <a:pPr>
              <a:buClr>
                <a:srgbClr val="C00000"/>
              </a:buClr>
              <a:buFont typeface="Wingdings" pitchFamily="2" charset="2"/>
              <a:buChar char="q"/>
            </a:pPr>
            <a:r>
              <a:rPr lang="en-GB" altLang="bg-BG" sz="2800" dirty="0">
                <a:latin typeface="Arial" pitchFamily="34" charset="0"/>
                <a:cs typeface="Arial" pitchFamily="34" charset="0"/>
              </a:rPr>
              <a:t> </a:t>
            </a:r>
            <a:r>
              <a:rPr lang="en-GB" altLang="bg-BG" sz="2800" b="1" dirty="0" err="1" smtClean="0">
                <a:solidFill>
                  <a:srgbClr val="000099"/>
                </a:solidFill>
                <a:latin typeface="Arial" pitchFamily="34" charset="0"/>
                <a:cs typeface="Arial" pitchFamily="34" charset="0"/>
              </a:rPr>
              <a:t>Hypocalcemia</a:t>
            </a:r>
            <a:endParaRPr lang="en-GB" altLang="bg-BG" sz="2800" b="1" dirty="0" smtClean="0">
              <a:solidFill>
                <a:srgbClr val="000099"/>
              </a:solidFill>
              <a:latin typeface="Arial" pitchFamily="34" charset="0"/>
              <a:cs typeface="Arial" pitchFamily="34" charset="0"/>
            </a:endParaRPr>
          </a:p>
          <a:p>
            <a:pPr>
              <a:buClr>
                <a:srgbClr val="C00000"/>
              </a:buClr>
              <a:buFont typeface="Wingdings" pitchFamily="2" charset="2"/>
              <a:buChar char="q"/>
            </a:pPr>
            <a:r>
              <a:rPr lang="en-GB" altLang="bg-BG" sz="2800" b="1" dirty="0">
                <a:solidFill>
                  <a:srgbClr val="000099"/>
                </a:solidFill>
                <a:latin typeface="Arial" pitchFamily="34" charset="0"/>
                <a:cs typeface="Arial" pitchFamily="34" charset="0"/>
              </a:rPr>
              <a:t> </a:t>
            </a:r>
            <a:r>
              <a:rPr lang="en-GB" altLang="bg-BG" sz="2800" b="1" dirty="0" err="1" smtClean="0">
                <a:solidFill>
                  <a:srgbClr val="000099"/>
                </a:solidFill>
                <a:latin typeface="Arial" pitchFamily="34" charset="0"/>
                <a:cs typeface="Arial" pitchFamily="34" charset="0"/>
              </a:rPr>
              <a:t>Hyperuricemia</a:t>
            </a:r>
            <a:r>
              <a:rPr lang="en-GB" altLang="bg-BG" sz="2800" b="1" dirty="0" smtClean="0">
                <a:solidFill>
                  <a:srgbClr val="000099"/>
                </a:solidFill>
                <a:latin typeface="Arial" pitchFamily="34" charset="0"/>
                <a:cs typeface="Arial" pitchFamily="34" charset="0"/>
              </a:rPr>
              <a:t> (uric acid)</a:t>
            </a:r>
          </a:p>
          <a:p>
            <a:pPr>
              <a:buClr>
                <a:srgbClr val="C00000"/>
              </a:buClr>
              <a:buFont typeface="Wingdings" pitchFamily="2" charset="2"/>
              <a:buChar char="q"/>
            </a:pPr>
            <a:r>
              <a:rPr lang="en-GB" altLang="bg-BG" sz="2800" b="1" dirty="0">
                <a:solidFill>
                  <a:srgbClr val="000099"/>
                </a:solidFill>
                <a:latin typeface="Arial" pitchFamily="34" charset="0"/>
                <a:cs typeface="Arial" pitchFamily="34" charset="0"/>
              </a:rPr>
              <a:t> </a:t>
            </a:r>
            <a:r>
              <a:rPr lang="en-GB" altLang="bg-BG" sz="2800" b="1" dirty="0" err="1" smtClean="0">
                <a:solidFill>
                  <a:srgbClr val="000099"/>
                </a:solidFill>
                <a:latin typeface="Arial" pitchFamily="34" charset="0"/>
                <a:cs typeface="Arial" pitchFamily="34" charset="0"/>
              </a:rPr>
              <a:t>Myoglobinuria</a:t>
            </a:r>
            <a:endParaRPr lang="en-GB" altLang="bg-BG" sz="2800" b="1" dirty="0" smtClean="0">
              <a:solidFill>
                <a:srgbClr val="000099"/>
              </a:solidFill>
              <a:latin typeface="Arial" pitchFamily="34" charset="0"/>
              <a:cs typeface="Arial" pitchFamily="34" charset="0"/>
            </a:endParaRPr>
          </a:p>
          <a:p>
            <a:pPr>
              <a:buClr>
                <a:srgbClr val="C00000"/>
              </a:buClr>
              <a:buFont typeface="Wingdings" pitchFamily="2" charset="2"/>
              <a:buChar char="q"/>
            </a:pPr>
            <a:endParaRPr lang="en-GB" altLang="bg-BG" sz="2800" dirty="0"/>
          </a:p>
          <a:p>
            <a:pPr marL="0" indent="0" eaLnBrk="1" hangingPunct="1">
              <a:buNone/>
            </a:pPr>
            <a:endParaRPr lang="en-GB" altLang="bg-BG" sz="2800" dirty="0" smtClean="0"/>
          </a:p>
        </p:txBody>
      </p:sp>
    </p:spTree>
    <p:extLst>
      <p:ext uri="{BB962C8B-B14F-4D97-AF65-F5344CB8AC3E}">
        <p14:creationId xmlns:p14="http://schemas.microsoft.com/office/powerpoint/2010/main" val="4286591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idx="4294967295"/>
          </p:nvPr>
        </p:nvSpPr>
        <p:spPr>
          <a:xfrm>
            <a:off x="0" y="44624"/>
            <a:ext cx="9144000" cy="1368152"/>
          </a:xfrm>
          <a:blipFill>
            <a:blip r:embed="rId3"/>
            <a:tile tx="0" ty="0" sx="100000" sy="100000" flip="none" algn="tl"/>
          </a:blipFill>
        </p:spPr>
        <p:txBody>
          <a:bodyPr anchor="b">
            <a:normAutofit/>
          </a:bodyPr>
          <a:lstStyle/>
          <a:p>
            <a:pPr eaLnBrk="1" hangingPunct="1"/>
            <a:r>
              <a:rPr lang="en-GB" altLang="bg-BG" sz="3600" b="1" dirty="0" smtClean="0">
                <a:solidFill>
                  <a:srgbClr val="990000"/>
                </a:solidFill>
                <a:latin typeface="Arial" pitchFamily="34" charset="0"/>
                <a:cs typeface="Arial" pitchFamily="34" charset="0"/>
              </a:rPr>
              <a:t>Other muscle markers</a:t>
            </a:r>
          </a:p>
        </p:txBody>
      </p:sp>
      <p:sp>
        <p:nvSpPr>
          <p:cNvPr id="22531" name="Rectangle 3"/>
          <p:cNvSpPr>
            <a:spLocks noGrp="1" noChangeArrowheads="1"/>
          </p:cNvSpPr>
          <p:nvPr>
            <p:ph type="body" idx="4294967295"/>
          </p:nvPr>
        </p:nvSpPr>
        <p:spPr>
          <a:xfrm>
            <a:off x="0" y="1600200"/>
            <a:ext cx="9144000" cy="5257800"/>
          </a:xfrm>
          <a:blipFill>
            <a:blip r:embed="rId3"/>
            <a:tile tx="0" ty="0" sx="100000" sy="100000" flip="none" algn="tl"/>
          </a:blipFill>
        </p:spPr>
        <p:txBody>
          <a:bodyPr/>
          <a:lstStyle/>
          <a:p>
            <a:pPr eaLnBrk="1" hangingPunct="1">
              <a:lnSpc>
                <a:spcPct val="90000"/>
              </a:lnSpc>
            </a:pPr>
            <a:r>
              <a:rPr lang="en-GB" altLang="bg-BG" dirty="0" smtClean="0"/>
              <a:t>Measuring </a:t>
            </a:r>
            <a:r>
              <a:rPr lang="en-GB" altLang="bg-BG" b="1" dirty="0" smtClean="0">
                <a:solidFill>
                  <a:srgbClr val="990000"/>
                </a:solidFill>
              </a:rPr>
              <a:t>myoglobin</a:t>
            </a:r>
            <a:r>
              <a:rPr lang="en-GB" altLang="bg-BG" dirty="0" smtClean="0"/>
              <a:t> level in </a:t>
            </a:r>
            <a:r>
              <a:rPr lang="en-GB" altLang="bg-BG" b="1" dirty="0" smtClean="0">
                <a:solidFill>
                  <a:srgbClr val="000099"/>
                </a:solidFill>
              </a:rPr>
              <a:t>serum or urine</a:t>
            </a:r>
          </a:p>
          <a:p>
            <a:pPr eaLnBrk="1" hangingPunct="1">
              <a:lnSpc>
                <a:spcPct val="90000"/>
              </a:lnSpc>
            </a:pPr>
            <a:r>
              <a:rPr lang="en-GB" altLang="bg-BG" dirty="0" smtClean="0"/>
              <a:t>Appears in urine when plasma concentration exceeds 1.5 mg/dl</a:t>
            </a:r>
          </a:p>
          <a:p>
            <a:pPr eaLnBrk="1" hangingPunct="1">
              <a:lnSpc>
                <a:spcPct val="90000"/>
              </a:lnSpc>
            </a:pPr>
            <a:r>
              <a:rPr lang="en-GB" altLang="bg-BG" dirty="0" smtClean="0"/>
              <a:t>Urine becomes </a:t>
            </a:r>
            <a:r>
              <a:rPr lang="en-GB" altLang="bg-BG" b="1" dirty="0" smtClean="0">
                <a:solidFill>
                  <a:srgbClr val="990000"/>
                </a:solidFill>
              </a:rPr>
              <a:t>dark red –brown </a:t>
            </a:r>
            <a:r>
              <a:rPr lang="en-GB" altLang="bg-BG" dirty="0" smtClean="0"/>
              <a:t>colour &gt; 100mg/dl</a:t>
            </a:r>
          </a:p>
          <a:p>
            <a:pPr eaLnBrk="1" hangingPunct="1">
              <a:lnSpc>
                <a:spcPct val="90000"/>
              </a:lnSpc>
            </a:pPr>
            <a:r>
              <a:rPr lang="en-GB" altLang="bg-BG" dirty="0" smtClean="0"/>
              <a:t>Myoglobin has short </a:t>
            </a:r>
            <a:r>
              <a:rPr lang="en-GB" altLang="bg-BG" b="1" dirty="0" smtClean="0"/>
              <a:t>T</a:t>
            </a:r>
            <a:r>
              <a:rPr lang="en-GB" altLang="bg-BG" b="1" baseline="-25000" dirty="0" smtClean="0"/>
              <a:t>1/2</a:t>
            </a:r>
            <a:r>
              <a:rPr lang="en-GB" altLang="bg-BG" dirty="0" smtClean="0"/>
              <a:t> (2-3 hours)</a:t>
            </a:r>
          </a:p>
          <a:p>
            <a:pPr eaLnBrk="1" hangingPunct="1">
              <a:lnSpc>
                <a:spcPct val="90000"/>
              </a:lnSpc>
            </a:pPr>
            <a:r>
              <a:rPr lang="en-GB" altLang="bg-BG" dirty="0" smtClean="0"/>
              <a:t>Serum levels return to normal after 6-8 hours</a:t>
            </a:r>
          </a:p>
        </p:txBody>
      </p:sp>
      <p:sp>
        <p:nvSpPr>
          <p:cNvPr id="2" name="TextBox 1"/>
          <p:cNvSpPr txBox="1"/>
          <p:nvPr/>
        </p:nvSpPr>
        <p:spPr>
          <a:xfrm>
            <a:off x="179512" y="5589240"/>
            <a:ext cx="8784976" cy="954107"/>
          </a:xfrm>
          <a:prstGeom prst="rect">
            <a:avLst/>
          </a:prstGeom>
          <a:blipFill>
            <a:blip r:embed="rId4"/>
            <a:tile tx="0" ty="0" sx="100000" sy="100000" flip="none" algn="tl"/>
          </a:blipFill>
        </p:spPr>
        <p:txBody>
          <a:bodyPr wrap="square" rtlCol="0">
            <a:spAutoFit/>
          </a:bodyPr>
          <a:lstStyle/>
          <a:p>
            <a:r>
              <a:rPr lang="en-US" sz="2800" b="1" dirty="0" smtClean="0">
                <a:solidFill>
                  <a:srgbClr val="660066"/>
                </a:solidFill>
                <a:latin typeface="Arial" pitchFamily="34" charset="0"/>
                <a:cs typeface="Arial" pitchFamily="34" charset="0"/>
              </a:rPr>
              <a:t>ECG as early as possible to look for signs of hyperkalemia</a:t>
            </a:r>
            <a:endParaRPr lang="bg-BG" sz="2800" b="1" dirty="0">
              <a:solidFill>
                <a:srgbClr val="660066"/>
              </a:solidFill>
              <a:latin typeface="Arial" pitchFamily="34" charset="0"/>
              <a:cs typeface="Arial" pitchFamily="34" charset="0"/>
            </a:endParaRPr>
          </a:p>
        </p:txBody>
      </p:sp>
    </p:spTree>
    <p:extLst>
      <p:ext uri="{BB962C8B-B14F-4D97-AF65-F5344CB8AC3E}">
        <p14:creationId xmlns:p14="http://schemas.microsoft.com/office/powerpoint/2010/main" val="4130148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31538" y="450370"/>
            <a:ext cx="8710361" cy="997196"/>
          </a:xfrm>
          <a:prstGeom prst="rect">
            <a:avLst/>
          </a:prstGeom>
          <a:blipFill>
            <a:blip r:embed="rId2"/>
            <a:tile tx="0" ty="0" sx="100000" sy="100000" flip="none" algn="tl"/>
          </a:blipFill>
          <a:ln w="28575">
            <a:solidFill>
              <a:srgbClr val="660066"/>
            </a:solidFill>
            <a:miter lim="800000"/>
            <a:headEnd/>
            <a:tailEnd/>
          </a:ln>
          <a:effectLst>
            <a:glow rad="228600">
              <a:schemeClr val="accent4">
                <a:satMod val="175000"/>
                <a:alpha val="40000"/>
              </a:schemeClr>
            </a:glow>
          </a:effectLst>
        </p:spPr>
        <p:txBody>
          <a:bodyPr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600" b="1" dirty="0">
                <a:solidFill>
                  <a:srgbClr val="990000"/>
                </a:solidFill>
                <a:effectLst>
                  <a:outerShdw blurRad="38100" dist="38100" dir="2700000" algn="tl">
                    <a:srgbClr val="FFFFFF"/>
                  </a:outerShdw>
                </a:effectLst>
                <a:latin typeface="Arial" pitchFamily="34" charset="0"/>
                <a:cs typeface="Arial" pitchFamily="34" charset="0"/>
              </a:rPr>
              <a:t>Other c</a:t>
            </a:r>
            <a:r>
              <a:rPr lang="en-US" altLang="bg-BG" sz="3600" b="1" dirty="0" smtClean="0">
                <a:solidFill>
                  <a:srgbClr val="990000"/>
                </a:solidFill>
                <a:effectLst>
                  <a:outerShdw blurRad="38100" dist="38100" dir="2700000" algn="tl">
                    <a:srgbClr val="FFFFFF"/>
                  </a:outerShdw>
                </a:effectLst>
                <a:latin typeface="Arial" pitchFamily="34" charset="0"/>
                <a:cs typeface="Arial" pitchFamily="34" charset="0"/>
              </a:rPr>
              <a:t>linical syndromes </a:t>
            </a:r>
            <a:r>
              <a:rPr lang="en-US" altLang="bg-BG" sz="3600" b="1" dirty="0">
                <a:solidFill>
                  <a:srgbClr val="990000"/>
                </a:solidFill>
                <a:effectLst>
                  <a:outerShdw blurRad="38100" dist="38100" dir="2700000" algn="tl">
                    <a:srgbClr val="FFFFFF"/>
                  </a:outerShdw>
                </a:effectLst>
                <a:latin typeface="Arial" pitchFamily="34" charset="0"/>
                <a:cs typeface="Arial" pitchFamily="34" charset="0"/>
              </a:rPr>
              <a:t>with </a:t>
            </a:r>
            <a:r>
              <a:rPr lang="en-US" altLang="bg-BG" sz="3600" b="1" dirty="0" smtClean="0">
                <a:solidFill>
                  <a:srgbClr val="990000"/>
                </a:solidFill>
                <a:effectLst>
                  <a:outerShdw blurRad="38100" dist="38100" dir="2700000" algn="tl">
                    <a:srgbClr val="FFFFFF"/>
                  </a:outerShdw>
                </a:effectLst>
                <a:latin typeface="Arial" pitchFamily="34" charset="0"/>
                <a:cs typeface="Arial" pitchFamily="34" charset="0"/>
              </a:rPr>
              <a:t>similar </a:t>
            </a:r>
            <a:r>
              <a:rPr lang="en-US" altLang="bg-BG" sz="3600" b="1" dirty="0">
                <a:solidFill>
                  <a:srgbClr val="990000"/>
                </a:solidFill>
                <a:effectLst>
                  <a:outerShdw blurRad="38100" dist="38100" dir="2700000" algn="tl">
                    <a:srgbClr val="FFFFFF"/>
                  </a:outerShdw>
                </a:effectLst>
                <a:latin typeface="Arial" pitchFamily="34" charset="0"/>
                <a:cs typeface="Arial" pitchFamily="34" charset="0"/>
              </a:rPr>
              <a:t>e</a:t>
            </a:r>
            <a:r>
              <a:rPr lang="en-US" altLang="bg-BG" sz="3600" b="1" dirty="0" smtClean="0">
                <a:solidFill>
                  <a:srgbClr val="990000"/>
                </a:solidFill>
                <a:effectLst>
                  <a:outerShdw blurRad="38100" dist="38100" dir="2700000" algn="tl">
                    <a:srgbClr val="FFFFFF"/>
                  </a:outerShdw>
                </a:effectLst>
                <a:latin typeface="Arial" pitchFamily="34" charset="0"/>
                <a:cs typeface="Arial" pitchFamily="34" charset="0"/>
              </a:rPr>
              <a:t>ffects </a:t>
            </a:r>
            <a:r>
              <a:rPr lang="en-US" altLang="bg-BG" sz="3600" b="1" dirty="0">
                <a:solidFill>
                  <a:srgbClr val="990000"/>
                </a:solidFill>
                <a:effectLst>
                  <a:outerShdw blurRad="38100" dist="38100" dir="2700000" algn="tl">
                    <a:srgbClr val="FFFFFF"/>
                  </a:outerShdw>
                </a:effectLst>
                <a:latin typeface="Arial" pitchFamily="34" charset="0"/>
                <a:cs typeface="Arial" pitchFamily="34" charset="0"/>
              </a:rPr>
              <a:t>as Crush Syndrome</a:t>
            </a:r>
          </a:p>
        </p:txBody>
      </p:sp>
      <p:sp>
        <p:nvSpPr>
          <p:cNvPr id="15363" name="Text Box 3"/>
          <p:cNvSpPr txBox="1">
            <a:spLocks noChangeArrowheads="1"/>
          </p:cNvSpPr>
          <p:nvPr/>
        </p:nvSpPr>
        <p:spPr bwMode="auto">
          <a:xfrm>
            <a:off x="131538" y="1986359"/>
            <a:ext cx="8904957" cy="2191369"/>
          </a:xfrm>
          <a:prstGeom prst="rect">
            <a:avLst/>
          </a:prstGeom>
          <a:blipFill>
            <a:blip r:embed="rId2"/>
            <a:tile tx="0" ty="0" sx="100000" sy="100000" flip="none" algn="tl"/>
          </a:blipFill>
          <a:ln w="12700">
            <a:noFill/>
            <a:miter lim="800000"/>
            <a:headEnd/>
            <a:tailEnd/>
          </a:ln>
          <a:effectLst>
            <a:glow rad="228600">
              <a:schemeClr val="accent4">
                <a:satMod val="175000"/>
                <a:alpha val="40000"/>
              </a:schemeClr>
            </a:glow>
          </a:effectLst>
        </p:spPr>
        <p:txBody>
          <a:bodyPr wrap="square" lIns="0" tIns="0" rIns="0" bIns="0">
            <a:spAutoFit/>
          </a:bodyPr>
          <a:lstStyle>
            <a:lvl1pPr marL="130175" indent="-130175">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spcAft>
                <a:spcPct val="15000"/>
              </a:spcAft>
              <a:buClr>
                <a:srgbClr val="990000"/>
              </a:buClr>
              <a:buSzPct val="73000"/>
              <a:buFont typeface="Wingdings" pitchFamily="2" charset="2"/>
              <a:buChar char="v"/>
            </a:pPr>
            <a:r>
              <a:rPr lang="en-US" altLang="bg-BG" sz="3200" dirty="0">
                <a:latin typeface="Arial" pitchFamily="34" charset="0"/>
                <a:cs typeface="Arial" pitchFamily="34" charset="0"/>
              </a:rPr>
              <a:t>Tumor </a:t>
            </a:r>
            <a:r>
              <a:rPr lang="en-US" altLang="bg-BG" sz="3200" dirty="0" err="1">
                <a:latin typeface="Arial" pitchFamily="34" charset="0"/>
                <a:cs typeface="Arial" pitchFamily="34" charset="0"/>
              </a:rPr>
              <a:t>lysis</a:t>
            </a:r>
            <a:r>
              <a:rPr lang="en-US" altLang="bg-BG" sz="3200" dirty="0">
                <a:latin typeface="Arial" pitchFamily="34" charset="0"/>
                <a:cs typeface="Arial" pitchFamily="34" charset="0"/>
              </a:rPr>
              <a:t> </a:t>
            </a:r>
            <a:r>
              <a:rPr lang="en-US" altLang="bg-BG" sz="3200" dirty="0" smtClean="0">
                <a:latin typeface="Arial" pitchFamily="34" charset="0"/>
                <a:cs typeface="Arial" pitchFamily="34" charset="0"/>
              </a:rPr>
              <a:t>syndrome</a:t>
            </a:r>
          </a:p>
          <a:p>
            <a:pPr marL="457200" indent="-457200">
              <a:spcAft>
                <a:spcPct val="15000"/>
              </a:spcAft>
              <a:buClr>
                <a:srgbClr val="990000"/>
              </a:buClr>
              <a:buSzPct val="73000"/>
              <a:buFont typeface="Wingdings" pitchFamily="2" charset="2"/>
              <a:buChar char="v"/>
            </a:pPr>
            <a:r>
              <a:rPr lang="en-US" altLang="bg-BG" sz="3200" dirty="0" smtClean="0">
                <a:latin typeface="Arial" pitchFamily="34" charset="0"/>
                <a:cs typeface="Arial" pitchFamily="34" charset="0"/>
              </a:rPr>
              <a:t>Heat stroke</a:t>
            </a:r>
          </a:p>
          <a:p>
            <a:pPr marL="457200" indent="-457200">
              <a:spcAft>
                <a:spcPct val="15000"/>
              </a:spcAft>
              <a:buClr>
                <a:srgbClr val="990000"/>
              </a:buClr>
              <a:buSzPct val="73000"/>
              <a:buFont typeface="Wingdings" pitchFamily="2" charset="2"/>
              <a:buChar char="v"/>
            </a:pPr>
            <a:r>
              <a:rPr lang="en-US" altLang="bg-BG" sz="3200" dirty="0" err="1" smtClean="0">
                <a:latin typeface="Arial" pitchFamily="34" charset="0"/>
                <a:cs typeface="Arial" pitchFamily="34" charset="0"/>
              </a:rPr>
              <a:t>Exertional</a:t>
            </a:r>
            <a:r>
              <a:rPr lang="en-US" altLang="bg-BG" sz="3200" dirty="0" smtClean="0">
                <a:latin typeface="Arial" pitchFamily="34" charset="0"/>
                <a:cs typeface="Arial" pitchFamily="34" charset="0"/>
              </a:rPr>
              <a:t> </a:t>
            </a:r>
            <a:r>
              <a:rPr lang="en-US" altLang="bg-BG" sz="3200" dirty="0" err="1" smtClean="0">
                <a:latin typeface="Arial" pitchFamily="34" charset="0"/>
                <a:cs typeface="Arial" pitchFamily="34" charset="0"/>
              </a:rPr>
              <a:t>rhabdomyolysis</a:t>
            </a:r>
            <a:endParaRPr lang="en-US" altLang="bg-BG" sz="3200" dirty="0" smtClean="0">
              <a:latin typeface="Arial" pitchFamily="34" charset="0"/>
              <a:cs typeface="Arial" pitchFamily="34" charset="0"/>
            </a:endParaRPr>
          </a:p>
          <a:p>
            <a:pPr marL="457200" indent="-457200">
              <a:spcAft>
                <a:spcPct val="15000"/>
              </a:spcAft>
              <a:buClr>
                <a:srgbClr val="990000"/>
              </a:buClr>
              <a:buSzPct val="73000"/>
              <a:buFont typeface="Wingdings" pitchFamily="2" charset="2"/>
              <a:buChar char="v"/>
            </a:pPr>
            <a:r>
              <a:rPr lang="en-US" altLang="bg-BG" sz="3200" dirty="0" smtClean="0">
                <a:latin typeface="Arial" pitchFamily="34" charset="0"/>
                <a:cs typeface="Arial" pitchFamily="34" charset="0"/>
              </a:rPr>
              <a:t>High </a:t>
            </a:r>
            <a:r>
              <a:rPr lang="en-US" altLang="bg-BG" sz="3200" dirty="0">
                <a:latin typeface="Arial" pitchFamily="34" charset="0"/>
                <a:cs typeface="Arial" pitchFamily="34" charset="0"/>
              </a:rPr>
              <a:t>voltage (&gt; 1000 volts) electrical injury</a:t>
            </a:r>
          </a:p>
        </p:txBody>
      </p:sp>
      <p:sp>
        <p:nvSpPr>
          <p:cNvPr id="3174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25696198-5782-4408-9F1E-3E436E07B76E}" type="slidenum">
              <a:rPr lang="en-US" altLang="bg-BG" sz="1300">
                <a:solidFill>
                  <a:schemeClr val="bg1"/>
                </a:solidFill>
              </a:rPr>
              <a:pPr/>
              <a:t>34</a:t>
            </a:fld>
            <a:endParaRPr lang="en-US" altLang="bg-BG" sz="1300">
              <a:solidFill>
                <a:schemeClr val="bg1"/>
              </a:solidFill>
            </a:endParaRPr>
          </a:p>
        </p:txBody>
      </p:sp>
    </p:spTree>
    <p:extLst>
      <p:ext uri="{BB962C8B-B14F-4D97-AF65-F5344CB8AC3E}">
        <p14:creationId xmlns:p14="http://schemas.microsoft.com/office/powerpoint/2010/main" val="61919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67545" y="310355"/>
            <a:ext cx="7632848" cy="886397"/>
          </a:xfrm>
          <a:prstGeom prst="rect">
            <a:avLst/>
          </a:prstGeom>
          <a:noFill/>
          <a:ln w="12700">
            <a:noFill/>
            <a:miter lim="800000"/>
            <a:headEnd/>
            <a:tailEnd/>
          </a:ln>
          <a:effectLst/>
        </p:spPr>
        <p:txBody>
          <a:bodyPr wrap="square"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200" b="1" dirty="0">
                <a:solidFill>
                  <a:srgbClr val="C00000"/>
                </a:solidFill>
                <a:effectLst>
                  <a:outerShdw blurRad="38100" dist="38100" dir="2700000" algn="tl">
                    <a:srgbClr val="FFFFFF"/>
                  </a:outerShdw>
                </a:effectLst>
                <a:latin typeface="Arial" pitchFamily="34" charset="0"/>
                <a:cs typeface="Arial" pitchFamily="34" charset="0"/>
              </a:rPr>
              <a:t>Other Injuries in the Crush Syndrome Patient</a:t>
            </a:r>
          </a:p>
        </p:txBody>
      </p:sp>
      <p:sp>
        <p:nvSpPr>
          <p:cNvPr id="31747" name="Text Box 3"/>
          <p:cNvSpPr txBox="1">
            <a:spLocks noChangeArrowheads="1"/>
          </p:cNvSpPr>
          <p:nvPr/>
        </p:nvSpPr>
        <p:spPr bwMode="auto">
          <a:xfrm>
            <a:off x="0" y="1340768"/>
            <a:ext cx="9036496" cy="4696670"/>
          </a:xfrm>
          <a:prstGeom prst="rect">
            <a:avLst/>
          </a:prstGeom>
          <a:noFill/>
          <a:ln w="12700">
            <a:noFill/>
            <a:miter lim="800000"/>
            <a:headEnd/>
            <a:tailEnd/>
          </a:ln>
          <a:effectLst/>
        </p:spPr>
        <p:txBody>
          <a:bodyPr wrap="square" lIns="0" tIns="0" rIns="0" bIns="0">
            <a:spAutoFit/>
          </a:bodyPr>
          <a:lstStyle>
            <a:lvl1pPr marL="100013" indent="-100013">
              <a:defRPr sz="2400">
                <a:solidFill>
                  <a:schemeClr val="tx1"/>
                </a:solidFill>
                <a:latin typeface="Times New Roman" pitchFamily="18" charset="0"/>
                <a:ea typeface="MS PGothic" pitchFamily="34" charset="-128"/>
              </a:defRPr>
            </a:lvl1pPr>
            <a:lvl2pPr marL="523875" indent="-169863">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lgn="just">
              <a:spcAft>
                <a:spcPct val="15000"/>
              </a:spcAft>
              <a:buClr>
                <a:srgbClr val="C00000"/>
              </a:buClr>
              <a:buSzPct val="100000"/>
              <a:buFont typeface="Wingdings" pitchFamily="2" charset="2"/>
              <a:buChar char="q"/>
            </a:pPr>
            <a:r>
              <a:rPr lang="en-US" altLang="bg-BG" dirty="0" smtClean="0">
                <a:latin typeface="Arial" pitchFamily="34" charset="0"/>
                <a:cs typeface="Arial" pitchFamily="34" charset="0"/>
              </a:rPr>
              <a:t> </a:t>
            </a:r>
            <a:r>
              <a:rPr lang="en-US" altLang="bg-BG" sz="2800" dirty="0" smtClean="0">
                <a:latin typeface="Arial" pitchFamily="34" charset="0"/>
                <a:cs typeface="Arial" pitchFamily="34" charset="0"/>
              </a:rPr>
              <a:t>High </a:t>
            </a:r>
            <a:r>
              <a:rPr lang="en-US" altLang="bg-BG" sz="2800" dirty="0">
                <a:latin typeface="Arial" pitchFamily="34" charset="0"/>
                <a:cs typeface="Arial" pitchFamily="34" charset="0"/>
              </a:rPr>
              <a:t>incidence of associated </a:t>
            </a:r>
            <a:r>
              <a:rPr lang="en-US" altLang="bg-BG" sz="2800" dirty="0" smtClean="0">
                <a:latin typeface="Arial" pitchFamily="34" charset="0"/>
                <a:cs typeface="Arial" pitchFamily="34" charset="0"/>
              </a:rPr>
              <a:t>injuries</a:t>
            </a:r>
          </a:p>
          <a:p>
            <a:pPr marL="342900" indent="-342900" algn="just">
              <a:spcAft>
                <a:spcPct val="15000"/>
              </a:spcAft>
              <a:buClr>
                <a:srgbClr val="C00000"/>
              </a:buClr>
              <a:buSzPct val="100000"/>
              <a:buFont typeface="Wingdings" pitchFamily="2" charset="2"/>
              <a:buChar char="q"/>
            </a:pPr>
            <a:r>
              <a:rPr lang="en-US" altLang="bg-BG" sz="2800" dirty="0">
                <a:latin typeface="Arial" pitchFamily="34" charset="0"/>
                <a:cs typeface="Arial" pitchFamily="34" charset="0"/>
              </a:rPr>
              <a:t> </a:t>
            </a:r>
            <a:r>
              <a:rPr lang="en-US" altLang="bg-BG" sz="2800" dirty="0" smtClean="0">
                <a:latin typeface="Arial" pitchFamily="34" charset="0"/>
                <a:cs typeface="Arial" pitchFamily="34" charset="0"/>
              </a:rPr>
              <a:t>Extremity </a:t>
            </a:r>
            <a:r>
              <a:rPr lang="en-US" altLang="bg-BG" sz="2800" dirty="0">
                <a:latin typeface="Arial" pitchFamily="34" charset="0"/>
                <a:cs typeface="Arial" pitchFamily="34" charset="0"/>
              </a:rPr>
              <a:t>fractures and lacerations are most </a:t>
            </a:r>
            <a:r>
              <a:rPr lang="en-US" altLang="bg-BG" sz="2800" dirty="0" smtClean="0">
                <a:latin typeface="Arial" pitchFamily="34" charset="0"/>
                <a:cs typeface="Arial" pitchFamily="34" charset="0"/>
              </a:rPr>
              <a:t>common</a:t>
            </a:r>
          </a:p>
          <a:p>
            <a:pPr marL="342900" indent="-342900" algn="just">
              <a:spcAft>
                <a:spcPct val="15000"/>
              </a:spcAft>
              <a:buClr>
                <a:srgbClr val="C00000"/>
              </a:buClr>
              <a:buSzPct val="100000"/>
              <a:buFont typeface="Wingdings" pitchFamily="2" charset="2"/>
              <a:buChar char="q"/>
            </a:pPr>
            <a:r>
              <a:rPr lang="en-US" altLang="bg-BG" sz="2800" dirty="0">
                <a:latin typeface="Arial" pitchFamily="34" charset="0"/>
                <a:cs typeface="Arial" pitchFamily="34" charset="0"/>
              </a:rPr>
              <a:t> </a:t>
            </a:r>
            <a:r>
              <a:rPr lang="en-US" altLang="bg-BG" sz="2800" dirty="0" smtClean="0">
                <a:latin typeface="Arial" pitchFamily="34" charset="0"/>
                <a:cs typeface="Arial" pitchFamily="34" charset="0"/>
              </a:rPr>
              <a:t>With </a:t>
            </a:r>
            <a:r>
              <a:rPr lang="en-US" altLang="bg-BG" sz="2800" dirty="0">
                <a:latin typeface="Arial" pitchFamily="34" charset="0"/>
                <a:cs typeface="Arial" pitchFamily="34" charset="0"/>
              </a:rPr>
              <a:t>crush injury to trunk, can have internal abdominal injuries in addition to abdominal wall muscle compression </a:t>
            </a:r>
            <a:r>
              <a:rPr lang="en-US" altLang="bg-BG" sz="2800" dirty="0" smtClean="0">
                <a:latin typeface="Arial" pitchFamily="34" charset="0"/>
                <a:cs typeface="Arial" pitchFamily="34" charset="0"/>
              </a:rPr>
              <a:t>injury</a:t>
            </a:r>
          </a:p>
          <a:p>
            <a:pPr marL="342900" indent="-342900" algn="just">
              <a:spcAft>
                <a:spcPct val="15000"/>
              </a:spcAft>
              <a:buClr>
                <a:srgbClr val="C00000"/>
              </a:buClr>
              <a:buSzPct val="100000"/>
              <a:buFont typeface="Wingdings" pitchFamily="2" charset="2"/>
              <a:buChar char="q"/>
            </a:pPr>
            <a:r>
              <a:rPr lang="en-US" altLang="bg-BG" sz="2800" dirty="0">
                <a:latin typeface="Arial" pitchFamily="34" charset="0"/>
                <a:cs typeface="Arial" pitchFamily="34" charset="0"/>
              </a:rPr>
              <a:t> </a:t>
            </a:r>
            <a:r>
              <a:rPr lang="en-US" altLang="bg-BG" sz="2800" dirty="0" smtClean="0">
                <a:latin typeface="Arial" pitchFamily="34" charset="0"/>
                <a:cs typeface="Arial" pitchFamily="34" charset="0"/>
              </a:rPr>
              <a:t>May </a:t>
            </a:r>
            <a:r>
              <a:rPr lang="en-US" altLang="bg-BG" sz="2800" dirty="0">
                <a:latin typeface="Arial" pitchFamily="34" charset="0"/>
                <a:cs typeface="Arial" pitchFamily="34" charset="0"/>
              </a:rPr>
              <a:t>have "traumatic asphyxia" if chest </a:t>
            </a:r>
            <a:r>
              <a:rPr lang="en-US" altLang="bg-BG" sz="2800" dirty="0" smtClean="0">
                <a:latin typeface="Arial" pitchFamily="34" charset="0"/>
                <a:cs typeface="Arial" pitchFamily="34" charset="0"/>
              </a:rPr>
              <a:t>compressed</a:t>
            </a:r>
          </a:p>
          <a:p>
            <a:pPr marL="342900" indent="-342900" algn="just">
              <a:spcAft>
                <a:spcPct val="15000"/>
              </a:spcAft>
              <a:buClr>
                <a:srgbClr val="C00000"/>
              </a:buClr>
              <a:buSzPct val="100000"/>
              <a:buFont typeface="Wingdings" pitchFamily="2" charset="2"/>
              <a:buChar char="q"/>
            </a:pPr>
            <a:r>
              <a:rPr lang="en-US" altLang="bg-BG" sz="2800" dirty="0">
                <a:latin typeface="Arial" pitchFamily="34" charset="0"/>
                <a:cs typeface="Arial" pitchFamily="34" charset="0"/>
              </a:rPr>
              <a:t> </a:t>
            </a:r>
            <a:r>
              <a:rPr lang="en-US" altLang="bg-BG" sz="2800" dirty="0" smtClean="0">
                <a:latin typeface="Arial" pitchFamily="34" charset="0"/>
                <a:cs typeface="Arial" pitchFamily="34" charset="0"/>
              </a:rPr>
              <a:t>Dust </a:t>
            </a:r>
            <a:r>
              <a:rPr lang="en-US" altLang="bg-BG" sz="2800" dirty="0">
                <a:latin typeface="Arial" pitchFamily="34" charset="0"/>
                <a:cs typeface="Arial" pitchFamily="34" charset="0"/>
              </a:rPr>
              <a:t>inhalation common in concrete building </a:t>
            </a:r>
            <a:r>
              <a:rPr lang="en-US" altLang="bg-BG" sz="2800" dirty="0" smtClean="0">
                <a:latin typeface="Arial" pitchFamily="34" charset="0"/>
                <a:cs typeface="Arial" pitchFamily="34" charset="0"/>
              </a:rPr>
              <a:t>collapse</a:t>
            </a:r>
          </a:p>
          <a:p>
            <a:pPr marL="342900" indent="-342900" algn="just">
              <a:spcAft>
                <a:spcPct val="15000"/>
              </a:spcAft>
              <a:buClr>
                <a:srgbClr val="C00000"/>
              </a:buClr>
              <a:buSzPct val="100000"/>
              <a:buFont typeface="Wingdings" pitchFamily="2" charset="2"/>
              <a:buChar char="q"/>
            </a:pPr>
            <a:r>
              <a:rPr lang="en-US" altLang="bg-BG" sz="2800" dirty="0">
                <a:latin typeface="Arial" pitchFamily="34" charset="0"/>
                <a:cs typeface="Arial" pitchFamily="34" charset="0"/>
              </a:rPr>
              <a:t> </a:t>
            </a:r>
            <a:r>
              <a:rPr lang="en-US" altLang="bg-BG" sz="2800" dirty="0" smtClean="0">
                <a:latin typeface="Arial" pitchFamily="34" charset="0"/>
                <a:cs typeface="Arial" pitchFamily="34" charset="0"/>
              </a:rPr>
              <a:t>Fires </a:t>
            </a:r>
            <a:r>
              <a:rPr lang="en-US" altLang="bg-BG" sz="2800" dirty="0">
                <a:latin typeface="Arial" pitchFamily="34" charset="0"/>
                <a:cs typeface="Arial" pitchFamily="34" charset="0"/>
              </a:rPr>
              <a:t>common with earthquakes, so may have burns, smoke </a:t>
            </a:r>
            <a:r>
              <a:rPr lang="en-US" altLang="bg-BG" sz="2800" dirty="0" smtClean="0">
                <a:latin typeface="Arial" pitchFamily="34" charset="0"/>
                <a:cs typeface="Arial" pitchFamily="34" charset="0"/>
              </a:rPr>
              <a:t>  inhalation</a:t>
            </a:r>
            <a:r>
              <a:rPr lang="en-US" altLang="bg-BG" sz="2800" dirty="0">
                <a:latin typeface="Arial" pitchFamily="34" charset="0"/>
                <a:cs typeface="Arial" pitchFamily="34" charset="0"/>
              </a:rPr>
              <a:t>, and CO </a:t>
            </a:r>
            <a:r>
              <a:rPr lang="en-US" altLang="bg-BG" sz="2800" dirty="0" smtClean="0">
                <a:latin typeface="Arial" pitchFamily="34" charset="0"/>
                <a:cs typeface="Arial" pitchFamily="34" charset="0"/>
              </a:rPr>
              <a:t>poisoning</a:t>
            </a:r>
          </a:p>
          <a:p>
            <a:pPr marL="342900" indent="-342900" algn="just">
              <a:spcAft>
                <a:spcPct val="15000"/>
              </a:spcAft>
              <a:buClr>
                <a:srgbClr val="C00000"/>
              </a:buClr>
              <a:buSzPct val="100000"/>
              <a:buFont typeface="Wingdings" pitchFamily="2" charset="2"/>
              <a:buChar char="q"/>
            </a:pPr>
            <a:r>
              <a:rPr lang="en-US" altLang="bg-BG" sz="2800" dirty="0">
                <a:latin typeface="Arial" pitchFamily="34" charset="0"/>
                <a:cs typeface="Arial" pitchFamily="34" charset="0"/>
              </a:rPr>
              <a:t> </a:t>
            </a:r>
            <a:r>
              <a:rPr lang="en-US" altLang="bg-BG" sz="2800" dirty="0" smtClean="0">
                <a:latin typeface="Arial" pitchFamily="34" charset="0"/>
                <a:cs typeface="Arial" pitchFamily="34" charset="0"/>
              </a:rPr>
              <a:t>Hypothermia </a:t>
            </a:r>
            <a:r>
              <a:rPr lang="en-US" altLang="bg-BG" sz="2800" dirty="0">
                <a:latin typeface="Arial" pitchFamily="34" charset="0"/>
                <a:cs typeface="Arial" pitchFamily="34" charset="0"/>
              </a:rPr>
              <a:t>or hyperthermia</a:t>
            </a:r>
          </a:p>
        </p:txBody>
      </p:sp>
      <p:sp>
        <p:nvSpPr>
          <p:cNvPr id="4813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BA150520-0E94-4DEE-8D4D-3EBB311863CC}" type="slidenum">
              <a:rPr lang="en-US" altLang="bg-BG" sz="1300">
                <a:solidFill>
                  <a:schemeClr val="bg1"/>
                </a:solidFill>
              </a:rPr>
              <a:pPr/>
              <a:t>35</a:t>
            </a:fld>
            <a:endParaRPr lang="en-US" altLang="bg-BG" sz="1300">
              <a:solidFill>
                <a:schemeClr val="bg1"/>
              </a:solidFill>
            </a:endParaRPr>
          </a:p>
        </p:txBody>
      </p:sp>
    </p:spTree>
    <p:extLst>
      <p:ext uri="{BB962C8B-B14F-4D97-AF65-F5344CB8AC3E}">
        <p14:creationId xmlns:p14="http://schemas.microsoft.com/office/powerpoint/2010/main" val="1113013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en-US" altLang="bg-BG" b="1" dirty="0">
                <a:solidFill>
                  <a:srgbClr val="990000"/>
                </a:solidFill>
                <a:latin typeface="Times New Roman" pitchFamily="18" charset="0"/>
              </a:rPr>
              <a:t>First aid at the crush-syndrome</a:t>
            </a:r>
            <a:endParaRPr lang="ru-RU" altLang="bg-BG" b="1" dirty="0">
              <a:solidFill>
                <a:srgbClr val="990000"/>
              </a:solidFill>
              <a:latin typeface="Times New Roman" pitchFamily="18" charset="0"/>
            </a:endParaRPr>
          </a:p>
        </p:txBody>
      </p:sp>
      <p:sp>
        <p:nvSpPr>
          <p:cNvPr id="45059" name="Rectangle 3"/>
          <p:cNvSpPr>
            <a:spLocks noGrp="1" noRot="1" noChangeArrowheads="1"/>
          </p:cNvSpPr>
          <p:nvPr>
            <p:ph idx="1"/>
          </p:nvPr>
        </p:nvSpPr>
        <p:spPr/>
        <p:txBody>
          <a:bodyPr>
            <a:normAutofit/>
          </a:bodyPr>
          <a:lstStyle/>
          <a:p>
            <a:pPr marL="609600" indent="-609600" algn="just">
              <a:buFont typeface="Arial" charset="0"/>
              <a:buAutoNum type="arabicPeriod"/>
            </a:pPr>
            <a:r>
              <a:rPr lang="en-US" altLang="bg-BG" sz="2800" dirty="0">
                <a:latin typeface="Arial" pitchFamily="34" charset="0"/>
                <a:cs typeface="Arial" pitchFamily="34" charset="0"/>
              </a:rPr>
              <a:t>Remove the compressing factor</a:t>
            </a:r>
          </a:p>
          <a:p>
            <a:pPr marL="609600" indent="-609600" algn="just">
              <a:buFont typeface="Arial" charset="0"/>
              <a:buAutoNum type="arabicPeriod"/>
            </a:pPr>
            <a:r>
              <a:rPr lang="en-US" altLang="bg-BG" sz="2800" dirty="0" smtClean="0">
                <a:latin typeface="Arial" pitchFamily="34" charset="0"/>
                <a:cs typeface="Arial" pitchFamily="34" charset="0"/>
              </a:rPr>
              <a:t>Apply a proximal </a:t>
            </a:r>
            <a:r>
              <a:rPr lang="en-US" altLang="bg-BG" sz="2800" dirty="0">
                <a:latin typeface="Arial" pitchFamily="34" charset="0"/>
                <a:cs typeface="Arial" pitchFamily="34" charset="0"/>
              </a:rPr>
              <a:t>tourniquet to prevent a</a:t>
            </a:r>
            <a:r>
              <a:rPr lang="bg-BG" altLang="bg-BG" sz="2800" dirty="0" smtClean="0">
                <a:latin typeface="Arial" pitchFamily="34" charset="0"/>
                <a:cs typeface="Arial" pitchFamily="34" charset="0"/>
              </a:rPr>
              <a:t> </a:t>
            </a:r>
            <a:r>
              <a:rPr lang="ru-RU" altLang="bg-BG" sz="2800" dirty="0" smtClean="0">
                <a:latin typeface="Arial" pitchFamily="34" charset="0"/>
                <a:cs typeface="Arial" pitchFamily="34" charset="0"/>
              </a:rPr>
              <a:t>spread </a:t>
            </a:r>
            <a:r>
              <a:rPr lang="en-US" altLang="bg-BG" sz="2800" dirty="0" smtClean="0">
                <a:latin typeface="Arial" pitchFamily="34" charset="0"/>
                <a:cs typeface="Arial" pitchFamily="34" charset="0"/>
              </a:rPr>
              <a:t>of </a:t>
            </a:r>
            <a:r>
              <a:rPr lang="en-US" altLang="bg-BG" sz="2800" dirty="0">
                <a:latin typeface="Arial" pitchFamily="34" charset="0"/>
                <a:cs typeface="Arial" pitchFamily="34" charset="0"/>
              </a:rPr>
              <a:t>toxins </a:t>
            </a:r>
            <a:r>
              <a:rPr lang="en-US" altLang="bg-BG" sz="2800" dirty="0" smtClean="0">
                <a:latin typeface="Arial" pitchFamily="34" charset="0"/>
                <a:cs typeface="Arial" pitchFamily="34" charset="0"/>
              </a:rPr>
              <a:t>to the organism</a:t>
            </a:r>
            <a:endParaRPr lang="en-US" altLang="bg-BG" sz="2800" dirty="0">
              <a:latin typeface="Arial" pitchFamily="34" charset="0"/>
              <a:cs typeface="Arial" pitchFamily="34" charset="0"/>
            </a:endParaRPr>
          </a:p>
          <a:p>
            <a:pPr marL="609600" indent="-609600" algn="just">
              <a:buFont typeface="Arial" charset="0"/>
              <a:buAutoNum type="arabicPeriod"/>
            </a:pPr>
            <a:r>
              <a:rPr lang="en-US" altLang="bg-BG" sz="2800" dirty="0">
                <a:latin typeface="Arial" pitchFamily="34" charset="0"/>
                <a:cs typeface="Arial" pitchFamily="34" charset="0"/>
              </a:rPr>
              <a:t>Prescribe the narcotic </a:t>
            </a:r>
            <a:r>
              <a:rPr lang="ru-RU" altLang="bg-BG" sz="2800" dirty="0">
                <a:latin typeface="Arial" pitchFamily="34" charset="0"/>
                <a:cs typeface="Arial" pitchFamily="34" charset="0"/>
              </a:rPr>
              <a:t>analge</a:t>
            </a:r>
            <a:r>
              <a:rPr lang="en-US" altLang="bg-BG" sz="2800" dirty="0">
                <a:latin typeface="Arial" pitchFamily="34" charset="0"/>
                <a:cs typeface="Arial" pitchFamily="34" charset="0"/>
              </a:rPr>
              <a:t>t</a:t>
            </a:r>
            <a:r>
              <a:rPr lang="ru-RU" altLang="bg-BG" sz="2800" dirty="0">
                <a:latin typeface="Arial" pitchFamily="34" charset="0"/>
                <a:cs typeface="Arial" pitchFamily="34" charset="0"/>
              </a:rPr>
              <a:t>ic</a:t>
            </a:r>
            <a:r>
              <a:rPr lang="en-US" altLang="bg-BG" sz="2800" dirty="0">
                <a:latin typeface="Arial" pitchFamily="34" charset="0"/>
                <a:cs typeface="Arial" pitchFamily="34" charset="0"/>
              </a:rPr>
              <a:t>s to prevent the formation of pain </a:t>
            </a:r>
            <a:r>
              <a:rPr lang="en-US" altLang="bg-BG" sz="2800" dirty="0" smtClean="0">
                <a:latin typeface="Arial" pitchFamily="34" charset="0"/>
                <a:cs typeface="Arial" pitchFamily="34" charset="0"/>
              </a:rPr>
              <a:t>shock</a:t>
            </a:r>
          </a:p>
          <a:p>
            <a:pPr marL="609600" indent="-609600" algn="just">
              <a:buFont typeface="Arial" charset="0"/>
              <a:buAutoNum type="arabicPeriod"/>
            </a:pPr>
            <a:r>
              <a:rPr lang="en-US" altLang="bg-BG" sz="2800" dirty="0">
                <a:latin typeface="Arial" pitchFamily="34" charset="0"/>
                <a:cs typeface="Arial" pitchFamily="34" charset="0"/>
              </a:rPr>
              <a:t>Intensive therapy during crush syndrome </a:t>
            </a:r>
            <a:r>
              <a:rPr lang="en-US" altLang="bg-BG" sz="2800" dirty="0" smtClean="0">
                <a:latin typeface="Arial" pitchFamily="34" charset="0"/>
                <a:cs typeface="Arial" pitchFamily="34" charset="0"/>
              </a:rPr>
              <a:t>should be </a:t>
            </a:r>
            <a:r>
              <a:rPr lang="en-US" altLang="bg-BG" sz="2800" dirty="0">
                <a:latin typeface="Arial" pitchFamily="34" charset="0"/>
                <a:cs typeface="Arial" pitchFamily="34" charset="0"/>
              </a:rPr>
              <a:t>started in the earliest </a:t>
            </a:r>
            <a:r>
              <a:rPr lang="en-US" altLang="bg-BG" sz="2800" dirty="0" smtClean="0">
                <a:latin typeface="Arial" pitchFamily="34" charset="0"/>
                <a:cs typeface="Arial" pitchFamily="34" charset="0"/>
              </a:rPr>
              <a:t>phase, </a:t>
            </a:r>
            <a:r>
              <a:rPr lang="en-US" altLang="bg-BG" sz="2800" dirty="0">
                <a:latin typeface="Arial" pitchFamily="34" charset="0"/>
                <a:cs typeface="Arial" pitchFamily="34" charset="0"/>
              </a:rPr>
              <a:t>because the </a:t>
            </a:r>
            <a:r>
              <a:rPr lang="en-US" altLang="bg-BG" sz="2800" dirty="0" smtClean="0">
                <a:latin typeface="Arial" pitchFamily="34" charset="0"/>
                <a:cs typeface="Arial" pitchFamily="34" charset="0"/>
              </a:rPr>
              <a:t>characteristic changes </a:t>
            </a:r>
            <a:r>
              <a:rPr lang="en-US" altLang="bg-BG" sz="2800" dirty="0">
                <a:latin typeface="Arial" pitchFamily="34" charset="0"/>
                <a:cs typeface="Arial" pitchFamily="34" charset="0"/>
              </a:rPr>
              <a:t>are formed during 5-6 hours after trauma.</a:t>
            </a:r>
          </a:p>
          <a:p>
            <a:pPr marL="609600" indent="-609600" algn="just">
              <a:buFont typeface="Arial" charset="0"/>
              <a:buAutoNum type="arabicPeriod"/>
            </a:pPr>
            <a:endParaRPr lang="en-US" altLang="bg-BG" sz="2800" dirty="0" smtClean="0">
              <a:latin typeface="Arial" pitchFamily="34" charset="0"/>
              <a:cs typeface="Arial" pitchFamily="34" charset="0"/>
            </a:endParaRPr>
          </a:p>
          <a:p>
            <a:pPr marL="609600" indent="-609600">
              <a:buFont typeface="Arial" charset="0"/>
              <a:buAutoNum type="arabicPeriod"/>
            </a:pPr>
            <a:endParaRPr lang="ru-RU" altLang="bg-BG" dirty="0">
              <a:latin typeface="Arial" pitchFamily="34" charset="0"/>
              <a:cs typeface="Arial" pitchFamily="34" charset="0"/>
            </a:endParaRPr>
          </a:p>
        </p:txBody>
      </p:sp>
    </p:spTree>
    <p:extLst>
      <p:ext uri="{BB962C8B-B14F-4D97-AF65-F5344CB8AC3E}">
        <p14:creationId xmlns:p14="http://schemas.microsoft.com/office/powerpoint/2010/main" val="2750131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52128"/>
          </a:xfrm>
        </p:spPr>
        <p:txBody>
          <a:bodyPr>
            <a:normAutofit fontScale="90000"/>
          </a:bodyPr>
          <a:lstStyle/>
          <a:p>
            <a:r>
              <a:rPr lang="en-US" sz="3600" b="1" dirty="0" smtClean="0">
                <a:solidFill>
                  <a:srgbClr val="990000"/>
                </a:solidFill>
                <a:latin typeface="Arial" pitchFamily="34" charset="0"/>
                <a:cs typeface="Arial" pitchFamily="34" charset="0"/>
              </a:rPr>
              <a:t>TREATMENT</a:t>
            </a:r>
            <a:br>
              <a:rPr lang="en-US" sz="3600" b="1" dirty="0" smtClean="0">
                <a:solidFill>
                  <a:srgbClr val="990000"/>
                </a:solidFill>
                <a:latin typeface="Arial" pitchFamily="34" charset="0"/>
                <a:cs typeface="Arial" pitchFamily="34" charset="0"/>
              </a:rPr>
            </a:br>
            <a:r>
              <a:rPr lang="en-US" sz="3600" b="1" dirty="0" smtClean="0">
                <a:solidFill>
                  <a:srgbClr val="000099"/>
                </a:solidFill>
                <a:latin typeface="Arial" pitchFamily="34" charset="0"/>
                <a:cs typeface="Arial" pitchFamily="34" charset="0"/>
              </a:rPr>
              <a:t>Algorithm</a:t>
            </a:r>
            <a:endParaRPr lang="en-US" sz="3600" b="1" dirty="0">
              <a:solidFill>
                <a:srgbClr val="000099"/>
              </a:solidFill>
              <a:latin typeface="Arial" pitchFamily="34" charset="0"/>
              <a:cs typeface="Arial" pitchFamily="34" charset="0"/>
            </a:endParaRPr>
          </a:p>
        </p:txBody>
      </p:sp>
      <p:grpSp>
        <p:nvGrpSpPr>
          <p:cNvPr id="9" name="Group 8"/>
          <p:cNvGrpSpPr/>
          <p:nvPr/>
        </p:nvGrpSpPr>
        <p:grpSpPr>
          <a:xfrm>
            <a:off x="2483768" y="1719719"/>
            <a:ext cx="2548523" cy="762000"/>
            <a:chOff x="3505200" y="1600200"/>
            <a:chExt cx="2365291" cy="762000"/>
          </a:xfrm>
        </p:grpSpPr>
        <p:sp>
          <p:nvSpPr>
            <p:cNvPr id="4" name="Rounded Rectangle 3"/>
            <p:cNvSpPr/>
            <p:nvPr/>
          </p:nvSpPr>
          <p:spPr>
            <a:xfrm>
              <a:off x="3505200" y="1600200"/>
              <a:ext cx="2133600"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516962" y="1748135"/>
              <a:ext cx="2353529" cy="461665"/>
            </a:xfrm>
            <a:prstGeom prst="rect">
              <a:avLst/>
            </a:prstGeom>
            <a:noFill/>
          </p:spPr>
          <p:txBody>
            <a:bodyPr wrap="none" rtlCol="0">
              <a:spAutoFit/>
            </a:bodyPr>
            <a:lstStyle/>
            <a:p>
              <a:r>
                <a:rPr lang="en-US" sz="2400" b="1" dirty="0" smtClean="0">
                  <a:solidFill>
                    <a:prstClr val="black"/>
                  </a:solidFill>
                  <a:latin typeface="Arial" pitchFamily="34" charset="0"/>
                  <a:cs typeface="Arial" pitchFamily="34" charset="0"/>
                </a:rPr>
                <a:t>Isotonic</a:t>
              </a:r>
              <a:r>
                <a:rPr lang="en-US" sz="2400" dirty="0" smtClean="0">
                  <a:solidFill>
                    <a:prstClr val="black"/>
                  </a:solidFill>
                  <a:latin typeface="Arial" pitchFamily="34" charset="0"/>
                  <a:cs typeface="Arial" pitchFamily="34" charset="0"/>
                </a:rPr>
                <a:t> </a:t>
              </a:r>
              <a:r>
                <a:rPr lang="en-US" sz="2400" b="1" dirty="0" smtClean="0">
                  <a:solidFill>
                    <a:prstClr val="black"/>
                  </a:solidFill>
                  <a:latin typeface="Arial" pitchFamily="34" charset="0"/>
                  <a:cs typeface="Arial" pitchFamily="34" charset="0"/>
                </a:rPr>
                <a:t>Saline</a:t>
              </a:r>
              <a:endParaRPr lang="en-US" sz="2400" b="1" dirty="0">
                <a:solidFill>
                  <a:prstClr val="black"/>
                </a:solidFill>
                <a:latin typeface="Arial" pitchFamily="34" charset="0"/>
                <a:cs typeface="Arial" pitchFamily="34" charset="0"/>
              </a:endParaRPr>
            </a:p>
          </p:txBody>
        </p:sp>
      </p:grpSp>
      <p:sp>
        <p:nvSpPr>
          <p:cNvPr id="6" name="TextBox 5"/>
          <p:cNvSpPr txBox="1"/>
          <p:nvPr/>
        </p:nvSpPr>
        <p:spPr>
          <a:xfrm>
            <a:off x="4782652" y="1447800"/>
            <a:ext cx="4361348" cy="1323439"/>
          </a:xfrm>
          <a:prstGeom prst="rect">
            <a:avLst/>
          </a:prstGeom>
          <a:noFill/>
        </p:spPr>
        <p:txBody>
          <a:bodyPr wrap="square" rtlCol="0">
            <a:spAutoFit/>
          </a:bodyPr>
          <a:lstStyle/>
          <a:p>
            <a:r>
              <a:rPr lang="en-US" sz="1400" dirty="0" smtClean="0">
                <a:solidFill>
                  <a:prstClr val="black"/>
                </a:solidFill>
              </a:rPr>
              <a:t>-</a:t>
            </a:r>
            <a:r>
              <a:rPr lang="en-US" sz="2000" b="1" dirty="0" smtClean="0">
                <a:solidFill>
                  <a:prstClr val="black"/>
                </a:solidFill>
                <a:latin typeface="Arial" pitchFamily="34" charset="0"/>
                <a:cs typeface="Arial" pitchFamily="34" charset="0"/>
              </a:rPr>
              <a:t>Initial Resuscitation: 1-2 L/hr  </a:t>
            </a:r>
          </a:p>
          <a:p>
            <a:r>
              <a:rPr lang="en-US" sz="2000" b="1" dirty="0" smtClean="0">
                <a:solidFill>
                  <a:prstClr val="black"/>
                </a:solidFill>
                <a:latin typeface="Arial" pitchFamily="34" charset="0"/>
                <a:cs typeface="Arial" pitchFamily="34" charset="0"/>
              </a:rPr>
              <a:t>-100-200 ml/hr  (if </a:t>
            </a:r>
            <a:r>
              <a:rPr lang="en-US" sz="2000" b="1" dirty="0" err="1" smtClean="0">
                <a:solidFill>
                  <a:prstClr val="black"/>
                </a:solidFill>
                <a:latin typeface="Arial" pitchFamily="34" charset="0"/>
                <a:cs typeface="Arial" pitchFamily="34" charset="0"/>
              </a:rPr>
              <a:t>hemolysis</a:t>
            </a:r>
            <a:r>
              <a:rPr lang="en-US" sz="2000" b="1" dirty="0" smtClean="0">
                <a:solidFill>
                  <a:prstClr val="black"/>
                </a:solidFill>
                <a:latin typeface="Arial" pitchFamily="34" charset="0"/>
                <a:cs typeface="Arial" pitchFamily="34" charset="0"/>
              </a:rPr>
              <a:t>    </a:t>
            </a:r>
          </a:p>
          <a:p>
            <a:r>
              <a:rPr lang="en-US" sz="2000" b="1" dirty="0">
                <a:solidFill>
                  <a:prstClr val="black"/>
                </a:solidFill>
                <a:latin typeface="Arial" pitchFamily="34" charset="0"/>
                <a:cs typeface="Arial" pitchFamily="34" charset="0"/>
              </a:rPr>
              <a:t> </a:t>
            </a:r>
            <a:r>
              <a:rPr lang="en-US" sz="2000" b="1" dirty="0" smtClean="0">
                <a:solidFill>
                  <a:prstClr val="black"/>
                </a:solidFill>
                <a:latin typeface="Arial" pitchFamily="34" charset="0"/>
                <a:cs typeface="Arial" pitchFamily="34" charset="0"/>
              </a:rPr>
              <a:t> induced injury)</a:t>
            </a:r>
          </a:p>
          <a:p>
            <a:r>
              <a:rPr lang="en-US" sz="2000" b="1" dirty="0" smtClean="0">
                <a:solidFill>
                  <a:prstClr val="black"/>
                </a:solidFill>
                <a:latin typeface="Arial" pitchFamily="34" charset="0"/>
                <a:cs typeface="Arial" pitchFamily="34" charset="0"/>
              </a:rPr>
              <a:t>-Correct electrolyte abnormalities</a:t>
            </a:r>
            <a:endParaRPr lang="en-US" sz="2000" b="1" dirty="0">
              <a:solidFill>
                <a:prstClr val="black"/>
              </a:solidFill>
              <a:latin typeface="Arial" pitchFamily="34" charset="0"/>
              <a:cs typeface="Arial" pitchFamily="34" charset="0"/>
            </a:endParaRPr>
          </a:p>
        </p:txBody>
      </p:sp>
      <p:cxnSp>
        <p:nvCxnSpPr>
          <p:cNvPr id="8" name="Straight Arrow Connector 7"/>
          <p:cNvCxnSpPr/>
          <p:nvPr/>
        </p:nvCxnSpPr>
        <p:spPr>
          <a:xfrm>
            <a:off x="3631500" y="2481719"/>
            <a:ext cx="0" cy="56628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67000" y="3048000"/>
            <a:ext cx="2133600" cy="762000"/>
            <a:chOff x="3505200" y="1600200"/>
            <a:chExt cx="2133600" cy="762000"/>
          </a:xfrm>
        </p:grpSpPr>
        <p:sp>
          <p:nvSpPr>
            <p:cNvPr id="12" name="Rounded Rectangle 11"/>
            <p:cNvSpPr/>
            <p:nvPr/>
          </p:nvSpPr>
          <p:spPr>
            <a:xfrm>
              <a:off x="3505200" y="1600200"/>
              <a:ext cx="2133600"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3794911" y="1748135"/>
              <a:ext cx="1682705" cy="461665"/>
            </a:xfrm>
            <a:prstGeom prst="rect">
              <a:avLst/>
            </a:prstGeom>
            <a:noFill/>
          </p:spPr>
          <p:txBody>
            <a:bodyPr wrap="none" rtlCol="0">
              <a:spAutoFit/>
            </a:bodyPr>
            <a:lstStyle/>
            <a:p>
              <a:r>
                <a:rPr lang="en-US" sz="2400" b="1" dirty="0" smtClean="0">
                  <a:solidFill>
                    <a:prstClr val="black"/>
                  </a:solidFill>
                  <a:latin typeface="Arial" pitchFamily="34" charset="0"/>
                  <a:cs typeface="Arial" pitchFamily="34" charset="0"/>
                </a:rPr>
                <a:t>Titrate IVF</a:t>
              </a:r>
              <a:endParaRPr lang="en-US" sz="2400" b="1" dirty="0">
                <a:solidFill>
                  <a:prstClr val="black"/>
                </a:solidFill>
                <a:latin typeface="Arial" pitchFamily="34" charset="0"/>
                <a:cs typeface="Arial" pitchFamily="34" charset="0"/>
              </a:endParaRPr>
            </a:p>
          </p:txBody>
        </p:sp>
      </p:grpSp>
      <p:sp>
        <p:nvSpPr>
          <p:cNvPr id="14" name="TextBox 13"/>
          <p:cNvSpPr txBox="1"/>
          <p:nvPr/>
        </p:nvSpPr>
        <p:spPr>
          <a:xfrm>
            <a:off x="4838700" y="3200400"/>
            <a:ext cx="4312457" cy="769441"/>
          </a:xfrm>
          <a:prstGeom prst="rect">
            <a:avLst/>
          </a:prstGeom>
          <a:noFill/>
        </p:spPr>
        <p:txBody>
          <a:bodyPr wrap="square" rtlCol="0">
            <a:spAutoFit/>
          </a:bodyPr>
          <a:lstStyle/>
          <a:p>
            <a:r>
              <a:rPr lang="en-US" sz="2400" b="1" dirty="0" smtClean="0">
                <a:solidFill>
                  <a:prstClr val="black"/>
                </a:solidFill>
                <a:latin typeface="Arial" pitchFamily="34" charset="0"/>
                <a:cs typeface="Arial" pitchFamily="34" charset="0"/>
              </a:rPr>
              <a:t>Diuresis goal: 200-300ml/</a:t>
            </a:r>
            <a:r>
              <a:rPr lang="en-US" sz="2400" b="1" dirty="0" err="1" smtClean="0">
                <a:solidFill>
                  <a:prstClr val="black"/>
                </a:solidFill>
                <a:latin typeface="Arial" pitchFamily="34" charset="0"/>
                <a:cs typeface="Arial" pitchFamily="34" charset="0"/>
              </a:rPr>
              <a:t>hr</a:t>
            </a:r>
            <a:endParaRPr lang="en-US" sz="2400" b="1" dirty="0" smtClean="0">
              <a:solidFill>
                <a:prstClr val="black"/>
              </a:solidFill>
              <a:latin typeface="Arial" pitchFamily="34" charset="0"/>
              <a:cs typeface="Arial" pitchFamily="34" charset="0"/>
            </a:endParaRPr>
          </a:p>
          <a:p>
            <a:r>
              <a:rPr lang="en-US" sz="2000" b="1" dirty="0" smtClean="0">
                <a:solidFill>
                  <a:prstClr val="black"/>
                </a:solidFill>
                <a:latin typeface="Arial" pitchFamily="34" charset="0"/>
                <a:cs typeface="Arial" pitchFamily="34" charset="0"/>
              </a:rPr>
              <a:t>Renal output</a:t>
            </a:r>
            <a:endParaRPr lang="en-US" sz="2000" b="1" dirty="0">
              <a:solidFill>
                <a:prstClr val="black"/>
              </a:solidFill>
              <a:latin typeface="Arial" pitchFamily="34" charset="0"/>
              <a:cs typeface="Arial" pitchFamily="34" charset="0"/>
            </a:endParaRPr>
          </a:p>
        </p:txBody>
      </p:sp>
      <p:cxnSp>
        <p:nvCxnSpPr>
          <p:cNvPr id="20" name="Straight Arrow Connector 19"/>
          <p:cNvCxnSpPr/>
          <p:nvPr/>
        </p:nvCxnSpPr>
        <p:spPr>
          <a:xfrm>
            <a:off x="3614935" y="3810000"/>
            <a:ext cx="0" cy="609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0" y="3886200"/>
            <a:ext cx="4722440" cy="461665"/>
          </a:xfrm>
          <a:prstGeom prst="rect">
            <a:avLst/>
          </a:prstGeom>
          <a:noFill/>
        </p:spPr>
        <p:txBody>
          <a:bodyPr wrap="square" rtlCol="0">
            <a:spAutoFit/>
          </a:bodyPr>
          <a:lstStyle/>
          <a:p>
            <a:r>
              <a:rPr lang="en-US" sz="2400" b="1" dirty="0" smtClean="0">
                <a:solidFill>
                  <a:prstClr val="black"/>
                </a:solidFill>
                <a:latin typeface="Arial" pitchFamily="34" charset="0"/>
                <a:cs typeface="Arial" pitchFamily="34" charset="0"/>
              </a:rPr>
              <a:t>Serial CK measurements</a:t>
            </a:r>
            <a:endParaRPr lang="en-US" sz="2400" b="1" dirty="0">
              <a:solidFill>
                <a:prstClr val="black"/>
              </a:solidFill>
              <a:latin typeface="Arial" pitchFamily="34" charset="0"/>
              <a:cs typeface="Arial" pitchFamily="34" charset="0"/>
            </a:endParaRPr>
          </a:p>
        </p:txBody>
      </p:sp>
      <p:grpSp>
        <p:nvGrpSpPr>
          <p:cNvPr id="26" name="Group 25"/>
          <p:cNvGrpSpPr/>
          <p:nvPr/>
        </p:nvGrpSpPr>
        <p:grpSpPr>
          <a:xfrm>
            <a:off x="107504" y="1447800"/>
            <a:ext cx="1721296" cy="1477144"/>
            <a:chOff x="1295400" y="1752600"/>
            <a:chExt cx="1382504" cy="1447800"/>
          </a:xfrm>
        </p:grpSpPr>
        <p:sp>
          <p:nvSpPr>
            <p:cNvPr id="24" name="Diamond 23"/>
            <p:cNvSpPr/>
            <p:nvPr/>
          </p:nvSpPr>
          <p:spPr>
            <a:xfrm>
              <a:off x="1295400" y="1752600"/>
              <a:ext cx="1371600" cy="14478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1382504" y="2281676"/>
              <a:ext cx="1295400" cy="447182"/>
            </a:xfrm>
            <a:prstGeom prst="rect">
              <a:avLst/>
            </a:prstGeom>
            <a:noFill/>
          </p:spPr>
          <p:txBody>
            <a:bodyPr wrap="square" rtlCol="0">
              <a:spAutoFit/>
            </a:bodyPr>
            <a:lstStyle/>
            <a:p>
              <a:r>
                <a:rPr lang="en-US" sz="2000" b="1" dirty="0" smtClean="0">
                  <a:solidFill>
                    <a:prstClr val="black"/>
                  </a:solidFill>
                  <a:latin typeface="Arial" pitchFamily="34" charset="0"/>
                  <a:cs typeface="Arial" pitchFamily="34" charset="0"/>
                </a:rPr>
                <a:t>CK&gt;5000</a:t>
              </a:r>
              <a:endParaRPr lang="en-US" sz="2000" b="1" dirty="0">
                <a:solidFill>
                  <a:prstClr val="black"/>
                </a:solidFill>
                <a:latin typeface="Arial" pitchFamily="34" charset="0"/>
                <a:cs typeface="Arial" pitchFamily="34" charset="0"/>
              </a:endParaRPr>
            </a:p>
          </p:txBody>
        </p:sp>
      </p:grpSp>
      <p:cxnSp>
        <p:nvCxnSpPr>
          <p:cNvPr id="34" name="Straight Arrow Connector 33"/>
          <p:cNvCxnSpPr/>
          <p:nvPr/>
        </p:nvCxnSpPr>
        <p:spPr>
          <a:xfrm>
            <a:off x="1810641" y="2175728"/>
            <a:ext cx="6858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771800" y="4419600"/>
            <a:ext cx="1724000" cy="1295400"/>
            <a:chOff x="1295400" y="1752600"/>
            <a:chExt cx="1447800" cy="1447800"/>
          </a:xfrm>
        </p:grpSpPr>
        <p:sp>
          <p:nvSpPr>
            <p:cNvPr id="39" name="Diamond 38"/>
            <p:cNvSpPr/>
            <p:nvPr/>
          </p:nvSpPr>
          <p:spPr>
            <a:xfrm>
              <a:off x="1295400" y="1752600"/>
              <a:ext cx="1371600" cy="14478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TextBox 39"/>
            <p:cNvSpPr txBox="1"/>
            <p:nvPr/>
          </p:nvSpPr>
          <p:spPr>
            <a:xfrm>
              <a:off x="1447800" y="2297668"/>
              <a:ext cx="1295400" cy="447182"/>
            </a:xfrm>
            <a:prstGeom prst="rect">
              <a:avLst/>
            </a:prstGeom>
            <a:noFill/>
          </p:spPr>
          <p:txBody>
            <a:bodyPr wrap="square" rtlCol="0">
              <a:spAutoFit/>
            </a:bodyPr>
            <a:lstStyle/>
            <a:p>
              <a:r>
                <a:rPr lang="en-US" sz="2000" b="1" dirty="0" smtClean="0">
                  <a:solidFill>
                    <a:prstClr val="black"/>
                  </a:solidFill>
                  <a:latin typeface="Arial" pitchFamily="34" charset="0"/>
                  <a:cs typeface="Arial" pitchFamily="34" charset="0"/>
                </a:rPr>
                <a:t>CK&lt;5000</a:t>
              </a:r>
              <a:endParaRPr lang="en-US" sz="2000" b="1" dirty="0">
                <a:solidFill>
                  <a:prstClr val="black"/>
                </a:solidFill>
                <a:latin typeface="Arial" pitchFamily="34" charset="0"/>
                <a:cs typeface="Arial" pitchFamily="34" charset="0"/>
              </a:endParaRPr>
            </a:p>
          </p:txBody>
        </p:sp>
      </p:grpSp>
      <p:grpSp>
        <p:nvGrpSpPr>
          <p:cNvPr id="41" name="Group 40"/>
          <p:cNvGrpSpPr/>
          <p:nvPr/>
        </p:nvGrpSpPr>
        <p:grpSpPr>
          <a:xfrm>
            <a:off x="5257800" y="4724400"/>
            <a:ext cx="2524474" cy="762000"/>
            <a:chOff x="3657600" y="1600200"/>
            <a:chExt cx="2524474" cy="762000"/>
          </a:xfrm>
        </p:grpSpPr>
        <p:sp>
          <p:nvSpPr>
            <p:cNvPr id="42" name="Rounded Rectangle 41"/>
            <p:cNvSpPr/>
            <p:nvPr/>
          </p:nvSpPr>
          <p:spPr>
            <a:xfrm>
              <a:off x="3657600" y="1600200"/>
              <a:ext cx="2514600"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TextBox 42"/>
            <p:cNvSpPr txBox="1"/>
            <p:nvPr/>
          </p:nvSpPr>
          <p:spPr>
            <a:xfrm>
              <a:off x="3757371" y="1752528"/>
              <a:ext cx="2424703" cy="461665"/>
            </a:xfrm>
            <a:prstGeom prst="rect">
              <a:avLst/>
            </a:prstGeom>
            <a:noFill/>
          </p:spPr>
          <p:txBody>
            <a:bodyPr wrap="none" rtlCol="0">
              <a:spAutoFit/>
            </a:bodyPr>
            <a:lstStyle/>
            <a:p>
              <a:r>
                <a:rPr lang="en-US" sz="2400" b="1" dirty="0" smtClean="0">
                  <a:solidFill>
                    <a:prstClr val="black"/>
                  </a:solidFill>
                  <a:latin typeface="Arial" pitchFamily="34" charset="0"/>
                  <a:cs typeface="Arial" pitchFamily="34" charset="0"/>
                </a:rPr>
                <a:t>Stop Treatment</a:t>
              </a:r>
              <a:endParaRPr lang="en-US" sz="2400" b="1" dirty="0">
                <a:solidFill>
                  <a:prstClr val="black"/>
                </a:solidFill>
                <a:latin typeface="Arial" pitchFamily="34" charset="0"/>
                <a:cs typeface="Arial" pitchFamily="34" charset="0"/>
              </a:endParaRPr>
            </a:p>
          </p:txBody>
        </p:sp>
      </p:grpSp>
      <p:cxnSp>
        <p:nvCxnSpPr>
          <p:cNvPr id="44" name="Straight Arrow Connector 43"/>
          <p:cNvCxnSpPr/>
          <p:nvPr/>
        </p:nvCxnSpPr>
        <p:spPr>
          <a:xfrm>
            <a:off x="4495800" y="5105400"/>
            <a:ext cx="6858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659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idx="1"/>
          </p:nvPr>
        </p:nvSpPr>
        <p:spPr>
          <a:xfrm>
            <a:off x="323528" y="260648"/>
            <a:ext cx="8568952" cy="6337002"/>
          </a:xfrm>
          <a:solidFill>
            <a:srgbClr val="00FFCC"/>
          </a:solidFill>
          <a:effectLst>
            <a:glow rad="228600">
              <a:schemeClr val="accent6">
                <a:satMod val="175000"/>
                <a:alpha val="40000"/>
              </a:schemeClr>
            </a:glow>
          </a:effectLst>
        </p:spPr>
        <p:txBody>
          <a:bodyPr>
            <a:normAutofit/>
          </a:bodyPr>
          <a:lstStyle/>
          <a:p>
            <a:pPr>
              <a:buFont typeface="Arial" charset="0"/>
              <a:buNone/>
            </a:pPr>
            <a:endParaRPr lang="en-US" altLang="bg-BG" sz="4400" dirty="0" smtClean="0">
              <a:latin typeface="Times New Roman" pitchFamily="18" charset="0"/>
            </a:endParaRPr>
          </a:p>
          <a:p>
            <a:pPr algn="just">
              <a:lnSpc>
                <a:spcPct val="150000"/>
              </a:lnSpc>
              <a:buFont typeface="Arial" charset="0"/>
              <a:buNone/>
            </a:pPr>
            <a:r>
              <a:rPr lang="en-US" altLang="bg-BG" dirty="0">
                <a:latin typeface="Arial" pitchFamily="34" charset="0"/>
                <a:cs typeface="Arial" pitchFamily="34" charset="0"/>
              </a:rPr>
              <a:t> </a:t>
            </a:r>
            <a:r>
              <a:rPr lang="en-US" altLang="bg-BG" dirty="0" smtClean="0">
                <a:latin typeface="Arial" pitchFamily="34" charset="0"/>
                <a:cs typeface="Arial" pitchFamily="34" charset="0"/>
              </a:rPr>
              <a:t>  Nowadays </a:t>
            </a:r>
            <a:r>
              <a:rPr lang="en-US" altLang="bg-BG" dirty="0">
                <a:latin typeface="Arial" pitchFamily="34" charset="0"/>
                <a:cs typeface="Arial" pitchFamily="34" charset="0"/>
              </a:rPr>
              <a:t>in system of pre-hospital measures during crush syndrome special accent is put on early base infusion into the organism. But there must be excluded solutions containing potassium (Ringer’s, Hartmann’s </a:t>
            </a:r>
            <a:r>
              <a:rPr lang="en-US" altLang="bg-BG" dirty="0" smtClean="0">
                <a:latin typeface="Arial" pitchFamily="34" charset="0"/>
                <a:cs typeface="Arial" pitchFamily="34" charset="0"/>
              </a:rPr>
              <a:t>solutions).</a:t>
            </a:r>
            <a:endParaRPr lang="ru-RU" altLang="bg-BG" dirty="0">
              <a:latin typeface="Arial" pitchFamily="34" charset="0"/>
              <a:cs typeface="Arial" pitchFamily="34" charset="0"/>
            </a:endParaRPr>
          </a:p>
        </p:txBody>
      </p:sp>
    </p:spTree>
    <p:extLst>
      <p:ext uri="{BB962C8B-B14F-4D97-AF65-F5344CB8AC3E}">
        <p14:creationId xmlns:p14="http://schemas.microsoft.com/office/powerpoint/2010/main" val="187325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sz="3600" b="1" dirty="0" smtClean="0">
                <a:solidFill>
                  <a:srgbClr val="990000"/>
                </a:solidFill>
                <a:latin typeface="Arial" pitchFamily="34" charset="0"/>
                <a:cs typeface="Arial" pitchFamily="34" charset="0"/>
              </a:rPr>
              <a:t>Bicarbonate</a:t>
            </a:r>
            <a:r>
              <a:rPr lang="en-US" b="1" dirty="0" smtClean="0">
                <a:solidFill>
                  <a:srgbClr val="990000"/>
                </a:solidFill>
              </a:rPr>
              <a:t> </a:t>
            </a:r>
            <a:endParaRPr lang="en-US" b="1" dirty="0">
              <a:solidFill>
                <a:srgbClr val="990000"/>
              </a:solidFill>
            </a:endParaRPr>
          </a:p>
        </p:txBody>
      </p:sp>
      <p:sp>
        <p:nvSpPr>
          <p:cNvPr id="3" name="Content Placeholder 2"/>
          <p:cNvSpPr>
            <a:spLocks noGrp="1"/>
          </p:cNvSpPr>
          <p:nvPr>
            <p:ph idx="1"/>
          </p:nvPr>
        </p:nvSpPr>
        <p:spPr>
          <a:xfrm>
            <a:off x="179512" y="764704"/>
            <a:ext cx="8784976" cy="5976664"/>
          </a:xfrm>
        </p:spPr>
        <p:txBody>
          <a:bodyPr>
            <a:normAutofit fontScale="92500"/>
          </a:bodyPr>
          <a:lstStyle/>
          <a:p>
            <a:pPr>
              <a:buNone/>
            </a:pPr>
            <a:r>
              <a:rPr lang="en-US" sz="3000" b="1" u="sng" dirty="0" smtClean="0">
                <a:solidFill>
                  <a:srgbClr val="000099"/>
                </a:solidFill>
                <a:latin typeface="Arial" pitchFamily="34" charset="0"/>
                <a:cs typeface="Arial" pitchFamily="34" charset="0"/>
              </a:rPr>
              <a:t>Bicarbonate</a:t>
            </a:r>
            <a:r>
              <a:rPr lang="en-US" sz="3000" b="1" dirty="0" smtClean="0">
                <a:solidFill>
                  <a:srgbClr val="000099"/>
                </a:solidFill>
                <a:latin typeface="Arial" pitchFamily="34" charset="0"/>
                <a:cs typeface="Arial" pitchFamily="34" charset="0"/>
              </a:rPr>
              <a:t>: Forced alkaline </a:t>
            </a:r>
            <a:r>
              <a:rPr lang="en-US" sz="3000" b="1" dirty="0" err="1" smtClean="0">
                <a:solidFill>
                  <a:srgbClr val="000099"/>
                </a:solidFill>
                <a:latin typeface="Arial" pitchFamily="34" charset="0"/>
                <a:cs typeface="Arial" pitchFamily="34" charset="0"/>
              </a:rPr>
              <a:t>diuresis</a:t>
            </a:r>
            <a:endParaRPr lang="en-US" sz="3000" b="1" dirty="0" smtClean="0">
              <a:solidFill>
                <a:srgbClr val="000099"/>
              </a:solidFill>
              <a:latin typeface="Arial" pitchFamily="34" charset="0"/>
              <a:cs typeface="Arial" pitchFamily="34" charset="0"/>
            </a:endParaRPr>
          </a:p>
          <a:p>
            <a:r>
              <a:rPr lang="en-US" sz="2800" dirty="0" smtClean="0">
                <a:latin typeface="Arial" pitchFamily="34" charset="0"/>
                <a:cs typeface="Arial" pitchFamily="34" charset="0"/>
              </a:rPr>
              <a:t>May reduce renal </a:t>
            </a:r>
            <a:r>
              <a:rPr lang="en-US" sz="2800" dirty="0" err="1" smtClean="0">
                <a:latin typeface="Arial" pitchFamily="34" charset="0"/>
                <a:cs typeface="Arial" pitchFamily="34" charset="0"/>
              </a:rPr>
              <a:t>heme</a:t>
            </a:r>
            <a:r>
              <a:rPr lang="en-US" sz="2800" dirty="0" smtClean="0">
                <a:latin typeface="Arial" pitchFamily="34" charset="0"/>
                <a:cs typeface="Arial" pitchFamily="34" charset="0"/>
              </a:rPr>
              <a:t> toxicity;</a:t>
            </a:r>
          </a:p>
          <a:p>
            <a:pPr algn="just"/>
            <a:r>
              <a:rPr lang="en-US" sz="2800" dirty="0" smtClean="0">
                <a:latin typeface="Arial" pitchFamily="34" charset="0"/>
                <a:cs typeface="Arial" pitchFamily="34" charset="0"/>
              </a:rPr>
              <a:t>May also decrease the release of </a:t>
            </a:r>
            <a:r>
              <a:rPr lang="en-US" sz="2800" b="1" dirty="0" smtClean="0">
                <a:solidFill>
                  <a:srgbClr val="990000"/>
                </a:solidFill>
                <a:latin typeface="Arial" pitchFamily="34" charset="0"/>
                <a:cs typeface="Arial" pitchFamily="34" charset="0"/>
              </a:rPr>
              <a:t>free iron from myoglobin</a:t>
            </a:r>
            <a:r>
              <a:rPr lang="en-US" sz="2800" dirty="0" smtClean="0">
                <a:latin typeface="Arial" pitchFamily="34" charset="0"/>
                <a:cs typeface="Arial" pitchFamily="34" charset="0"/>
              </a:rPr>
              <a:t>, the formation of </a:t>
            </a:r>
            <a:r>
              <a:rPr lang="en-US" sz="2800" b="1" dirty="0" err="1" smtClean="0">
                <a:solidFill>
                  <a:srgbClr val="990000"/>
                </a:solidFill>
                <a:latin typeface="Arial" pitchFamily="34" charset="0"/>
                <a:cs typeface="Arial" pitchFamily="34" charset="0"/>
              </a:rPr>
              <a:t>vasoconstricting</a:t>
            </a:r>
            <a:r>
              <a:rPr lang="en-US" sz="2800" b="1" dirty="0" smtClean="0">
                <a:solidFill>
                  <a:srgbClr val="990000"/>
                </a:solidFill>
                <a:latin typeface="Arial" pitchFamily="34" charset="0"/>
                <a:cs typeface="Arial" pitchFamily="34" charset="0"/>
              </a:rPr>
              <a:t> F</a:t>
            </a:r>
            <a:r>
              <a:rPr lang="en-US" sz="2800" b="1" baseline="-25000" dirty="0" smtClean="0">
                <a:solidFill>
                  <a:srgbClr val="990000"/>
                </a:solidFill>
                <a:latin typeface="Arial" pitchFamily="34" charset="0"/>
                <a:cs typeface="Arial" pitchFamily="34" charset="0"/>
              </a:rPr>
              <a:t>2</a:t>
            </a:r>
            <a:r>
              <a:rPr lang="en-US" sz="2800" b="1" dirty="0" smtClean="0">
                <a:solidFill>
                  <a:srgbClr val="990000"/>
                </a:solidFill>
                <a:latin typeface="Arial" pitchFamily="34" charset="0"/>
                <a:cs typeface="Arial" pitchFamily="34" charset="0"/>
              </a:rPr>
              <a:t>-isoprostanes</a:t>
            </a:r>
            <a:r>
              <a:rPr lang="en-US" sz="2800" dirty="0" smtClean="0">
                <a:latin typeface="Arial" pitchFamily="34" charset="0"/>
                <a:cs typeface="Arial" pitchFamily="34" charset="0"/>
              </a:rPr>
              <a:t>, and the risk for </a:t>
            </a:r>
            <a:r>
              <a:rPr lang="en-US" sz="2800" b="1" dirty="0" smtClean="0">
                <a:solidFill>
                  <a:srgbClr val="990000"/>
                </a:solidFill>
                <a:latin typeface="Arial" pitchFamily="34" charset="0"/>
                <a:cs typeface="Arial" pitchFamily="34" charset="0"/>
              </a:rPr>
              <a:t>tubular precipitation of uric </a:t>
            </a:r>
            <a:r>
              <a:rPr lang="en-US" sz="2800" b="1" dirty="0">
                <a:solidFill>
                  <a:srgbClr val="990000"/>
                </a:solidFill>
                <a:latin typeface="Arial" pitchFamily="34" charset="0"/>
                <a:cs typeface="Arial" pitchFamily="34" charset="0"/>
              </a:rPr>
              <a:t>acid</a:t>
            </a:r>
            <a:r>
              <a:rPr lang="en-US" sz="2800" dirty="0">
                <a:latin typeface="Arial" pitchFamily="34" charset="0"/>
                <a:cs typeface="Arial" pitchFamily="34" charset="0"/>
              </a:rPr>
              <a:t>. </a:t>
            </a:r>
            <a:r>
              <a:rPr lang="en-US" sz="3000" dirty="0" err="1" smtClean="0">
                <a:latin typeface="Arial" pitchFamily="34" charset="0"/>
                <a:cs typeface="Arial" pitchFamily="34" charset="0"/>
              </a:rPr>
              <a:t>Alkalinization</a:t>
            </a:r>
            <a:r>
              <a:rPr lang="en-US" sz="3000" dirty="0" smtClean="0">
                <a:latin typeface="Arial" pitchFamily="34" charset="0"/>
                <a:cs typeface="Arial" pitchFamily="34" charset="0"/>
              </a:rPr>
              <a:t> </a:t>
            </a:r>
            <a:r>
              <a:rPr lang="en-US" sz="3000" dirty="0">
                <a:latin typeface="Arial" pitchFamily="34" charset="0"/>
                <a:cs typeface="Arial" pitchFamily="34" charset="0"/>
              </a:rPr>
              <a:t>increases the solubility of myoglobin and promotes its </a:t>
            </a:r>
            <a:r>
              <a:rPr lang="en-US" sz="3000" dirty="0" smtClean="0">
                <a:latin typeface="Arial" pitchFamily="34" charset="0"/>
                <a:cs typeface="Arial" pitchFamily="34" charset="0"/>
              </a:rPr>
              <a:t>excretion;</a:t>
            </a:r>
            <a:endParaRPr lang="en-US" sz="3000" dirty="0">
              <a:latin typeface="Arial" pitchFamily="34" charset="0"/>
              <a:cs typeface="Arial" pitchFamily="34" charset="0"/>
            </a:endParaRPr>
          </a:p>
          <a:p>
            <a:pPr algn="just"/>
            <a:r>
              <a:rPr lang="en-US" sz="3000" dirty="0">
                <a:latin typeface="Arial" pitchFamily="34" charset="0"/>
                <a:cs typeface="Arial" pitchFamily="34" charset="0"/>
              </a:rPr>
              <a:t>Bicarbonate is used to raise the urine pH to </a:t>
            </a:r>
            <a:r>
              <a:rPr lang="en-US" sz="3000" b="1" dirty="0">
                <a:solidFill>
                  <a:srgbClr val="000099"/>
                </a:solidFill>
                <a:latin typeface="Arial" pitchFamily="34" charset="0"/>
                <a:cs typeface="Arial" pitchFamily="34" charset="0"/>
              </a:rPr>
              <a:t>6.5</a:t>
            </a:r>
            <a:r>
              <a:rPr lang="en-US" sz="3000" dirty="0">
                <a:latin typeface="Arial" pitchFamily="34" charset="0"/>
                <a:cs typeface="Arial" pitchFamily="34" charset="0"/>
              </a:rPr>
              <a:t> thereby </a:t>
            </a:r>
            <a:r>
              <a:rPr lang="en-US" sz="3000" b="1" dirty="0">
                <a:solidFill>
                  <a:srgbClr val="000099"/>
                </a:solidFill>
                <a:latin typeface="Arial" pitchFamily="34" charset="0"/>
                <a:cs typeface="Arial" pitchFamily="34" charset="0"/>
              </a:rPr>
              <a:t>increasing solubility of </a:t>
            </a:r>
            <a:r>
              <a:rPr lang="en-US" sz="3000" b="1" dirty="0" err="1" smtClean="0">
                <a:solidFill>
                  <a:srgbClr val="000099"/>
                </a:solidFill>
                <a:latin typeface="Arial" pitchFamily="34" charset="0"/>
                <a:cs typeface="Arial" pitchFamily="34" charset="0"/>
              </a:rPr>
              <a:t>heme</a:t>
            </a:r>
            <a:r>
              <a:rPr lang="en-US" sz="3000" b="1" dirty="0" smtClean="0">
                <a:solidFill>
                  <a:srgbClr val="000099"/>
                </a:solidFill>
                <a:latin typeface="Arial" pitchFamily="34" charset="0"/>
                <a:cs typeface="Arial" pitchFamily="34" charset="0"/>
              </a:rPr>
              <a:t> pigments</a:t>
            </a:r>
            <a:r>
              <a:rPr lang="en-US" sz="3000" dirty="0" smtClean="0">
                <a:latin typeface="Arial" pitchFamily="34" charset="0"/>
                <a:cs typeface="Arial" pitchFamily="34" charset="0"/>
              </a:rPr>
              <a:t>;</a:t>
            </a:r>
          </a:p>
          <a:p>
            <a:pPr algn="just"/>
            <a:r>
              <a:rPr lang="en-US" sz="3000" dirty="0">
                <a:latin typeface="Arial" pitchFamily="34" charset="0"/>
                <a:cs typeface="Arial" pitchFamily="34" charset="0"/>
              </a:rPr>
              <a:t>Add 50 ml 8.5</a:t>
            </a:r>
            <a:r>
              <a:rPr lang="en-US" sz="3000" dirty="0" smtClean="0">
                <a:latin typeface="Arial" pitchFamily="34" charset="0"/>
                <a:cs typeface="Arial" pitchFamily="34" charset="0"/>
              </a:rPr>
              <a:t>% sodium </a:t>
            </a:r>
            <a:r>
              <a:rPr lang="en-US" sz="3000" dirty="0">
                <a:latin typeface="Arial" pitchFamily="34" charset="0"/>
                <a:cs typeface="Arial" pitchFamily="34" charset="0"/>
              </a:rPr>
              <a:t>bicarbonate to each </a:t>
            </a:r>
            <a:r>
              <a:rPr lang="en-US" sz="3000" dirty="0" smtClean="0">
                <a:latin typeface="Arial" pitchFamily="34" charset="0"/>
                <a:cs typeface="Arial" pitchFamily="34" charset="0"/>
              </a:rPr>
              <a:t>liter;</a:t>
            </a:r>
            <a:endParaRPr lang="en-US" sz="3000" dirty="0">
              <a:latin typeface="Arial" pitchFamily="34" charset="0"/>
              <a:cs typeface="Arial" pitchFamily="34" charset="0"/>
            </a:endParaRPr>
          </a:p>
          <a:p>
            <a:r>
              <a:rPr lang="en-US" sz="2800" dirty="0" smtClean="0">
                <a:latin typeface="Arial" pitchFamily="34" charset="0"/>
                <a:cs typeface="Arial" pitchFamily="34" charset="0"/>
              </a:rPr>
              <a:t> No clear clinical evidence that an alkaline diuresis is more effective than a saline diuresis in preventing acute kidney insufficiency. </a:t>
            </a:r>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580223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37139" y="935118"/>
            <a:ext cx="7736119" cy="512448"/>
          </a:xfrm>
          <a:prstGeom prst="rect">
            <a:avLst/>
          </a:prstGeom>
          <a:noFill/>
          <a:ln w="12700">
            <a:noFill/>
            <a:miter lim="800000"/>
            <a:headEnd/>
            <a:tailEnd/>
          </a:ln>
          <a:effectLst/>
        </p:spPr>
        <p:txBody>
          <a:bodyPr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700" b="1" dirty="0">
                <a:solidFill>
                  <a:srgbClr val="000099"/>
                </a:solidFill>
                <a:effectLst>
                  <a:outerShdw blurRad="38100" dist="38100" dir="2700000" algn="tl">
                    <a:srgbClr val="FFFFFF"/>
                  </a:outerShdw>
                </a:effectLst>
                <a:latin typeface="News Gothic" pitchFamily="34" charset="0"/>
              </a:rPr>
              <a:t>Crush </a:t>
            </a:r>
            <a:r>
              <a:rPr lang="en-US" altLang="bg-BG" sz="3700" b="1" dirty="0" smtClean="0">
                <a:solidFill>
                  <a:srgbClr val="000099"/>
                </a:solidFill>
                <a:effectLst>
                  <a:outerShdw blurRad="38100" dist="38100" dir="2700000" algn="tl">
                    <a:srgbClr val="FFFFFF"/>
                  </a:outerShdw>
                </a:effectLst>
                <a:latin typeface="News Gothic" pitchFamily="34" charset="0"/>
              </a:rPr>
              <a:t>Syndrome</a:t>
            </a:r>
            <a:endParaRPr lang="en-US" altLang="bg-BG" sz="3700" b="1" dirty="0">
              <a:solidFill>
                <a:srgbClr val="000099"/>
              </a:solidFill>
              <a:effectLst>
                <a:outerShdw blurRad="38100" dist="38100" dir="2700000" algn="tl">
                  <a:srgbClr val="FFFFFF"/>
                </a:outerShdw>
              </a:effectLst>
              <a:latin typeface="News Gothic" pitchFamily="34" charset="0"/>
            </a:endParaRPr>
          </a:p>
        </p:txBody>
      </p:sp>
      <p:sp>
        <p:nvSpPr>
          <p:cNvPr id="6147" name="Text Box 3"/>
          <p:cNvSpPr txBox="1">
            <a:spLocks noChangeArrowheads="1"/>
          </p:cNvSpPr>
          <p:nvPr/>
        </p:nvSpPr>
        <p:spPr bwMode="auto">
          <a:xfrm>
            <a:off x="239947" y="1986358"/>
            <a:ext cx="8518115" cy="4087273"/>
          </a:xfrm>
          <a:prstGeom prst="rect">
            <a:avLst/>
          </a:prstGeom>
          <a:noFill/>
          <a:ln w="12700">
            <a:noFill/>
            <a:miter lim="800000"/>
            <a:headEnd/>
            <a:tailEnd/>
          </a:ln>
          <a:effectLst/>
        </p:spPr>
        <p:txBody>
          <a:bodyPr lIns="0" tIns="0" rIns="0" bIns="0">
            <a:spAutoFit/>
          </a:bodyPr>
          <a:lstStyle>
            <a:lvl1pPr marL="92075" indent="-92075">
              <a:defRPr sz="2400">
                <a:solidFill>
                  <a:schemeClr val="tx1"/>
                </a:solidFill>
                <a:latin typeface="Times New Roman" pitchFamily="18" charset="0"/>
                <a:ea typeface="MS PGothic" pitchFamily="34" charset="-128"/>
              </a:defRPr>
            </a:lvl1pPr>
            <a:lvl2pPr marL="511175" indent="-157163">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54012" lvl="1" indent="0" algn="just">
              <a:spcAft>
                <a:spcPct val="15000"/>
              </a:spcAft>
              <a:buClr>
                <a:srgbClr val="FFFF00"/>
              </a:buClr>
              <a:buSzPct val="125000"/>
            </a:pPr>
            <a:r>
              <a:rPr lang="en-US" altLang="bg-BG" sz="3200" dirty="0" smtClean="0">
                <a:latin typeface="Arial" panose="020B0604020202020204" pitchFamily="34" charset="0"/>
                <a:cs typeface="Arial" panose="020B0604020202020204" pitchFamily="34" charset="0"/>
              </a:rPr>
              <a:t>Crush </a:t>
            </a:r>
            <a:r>
              <a:rPr lang="en-US" altLang="bg-BG" sz="3200" dirty="0">
                <a:latin typeface="Arial" panose="020B0604020202020204" pitchFamily="34" charset="0"/>
                <a:cs typeface="Arial" panose="020B0604020202020204" pitchFamily="34" charset="0"/>
              </a:rPr>
              <a:t>syndrome is the clinical condition caused by compression of muscle with subsequent rhabdomyolysis which can then cause the complications of electrolyte disturbances, fluid sequestration, </a:t>
            </a:r>
            <a:r>
              <a:rPr lang="en-US" altLang="bg-BG" sz="3200" dirty="0" smtClean="0">
                <a:latin typeface="Arial" panose="020B0604020202020204" pitchFamily="34" charset="0"/>
                <a:cs typeface="Arial" panose="020B0604020202020204" pitchFamily="34" charset="0"/>
              </a:rPr>
              <a:t> and </a:t>
            </a:r>
            <a:r>
              <a:rPr lang="en-US" altLang="bg-BG" sz="3200" dirty="0" err="1" smtClean="0">
                <a:latin typeface="Arial" panose="020B0604020202020204" pitchFamily="34" charset="0"/>
                <a:cs typeface="Arial" panose="020B0604020202020204" pitchFamily="34" charset="0"/>
              </a:rPr>
              <a:t>myoglobinuria</a:t>
            </a:r>
            <a:r>
              <a:rPr lang="en-US" altLang="bg-BG" sz="3200" dirty="0" smtClean="0">
                <a:latin typeface="Arial" panose="020B0604020202020204" pitchFamily="34" charset="0"/>
                <a:cs typeface="Arial" panose="020B0604020202020204" pitchFamily="34" charset="0"/>
              </a:rPr>
              <a:t>.</a:t>
            </a:r>
          </a:p>
          <a:p>
            <a:pPr marL="354012" lvl="1" indent="0" algn="just">
              <a:spcAft>
                <a:spcPct val="15000"/>
              </a:spcAft>
              <a:buClr>
                <a:srgbClr val="FFFF00"/>
              </a:buClr>
              <a:buSzPct val="125000"/>
            </a:pPr>
            <a:r>
              <a:rPr lang="en-US" altLang="bg-BG" sz="3200" dirty="0">
                <a:latin typeface="Arial" panose="020B0604020202020204" pitchFamily="34" charset="0"/>
                <a:cs typeface="Arial" panose="020B0604020202020204" pitchFamily="34" charset="0"/>
              </a:rPr>
              <a:t>Crush syndrome is a </a:t>
            </a:r>
            <a:r>
              <a:rPr lang="en-US" altLang="bg-BG" sz="3200" b="1" i="1" dirty="0" smtClean="0">
                <a:solidFill>
                  <a:srgbClr val="990000"/>
                </a:solidFill>
                <a:latin typeface="Arial" panose="020B0604020202020204" pitchFamily="34" charset="0"/>
                <a:cs typeface="Arial" panose="020B0604020202020204" pitchFamily="34" charset="0"/>
              </a:rPr>
              <a:t>reperfusion</a:t>
            </a:r>
            <a:r>
              <a:rPr lang="en-US" altLang="bg-BG" sz="3200" dirty="0" smtClean="0">
                <a:latin typeface="Arial" panose="020B0604020202020204" pitchFamily="34" charset="0"/>
                <a:cs typeface="Arial" panose="020B0604020202020204" pitchFamily="34" charset="0"/>
              </a:rPr>
              <a:t> injury </a:t>
            </a:r>
            <a:r>
              <a:rPr lang="en-US" altLang="bg-BG" sz="3200" dirty="0">
                <a:latin typeface="Arial" panose="020B0604020202020204" pitchFamily="34" charset="0"/>
                <a:cs typeface="Arial" panose="020B0604020202020204" pitchFamily="34" charset="0"/>
              </a:rPr>
              <a:t>as a </a:t>
            </a:r>
          </a:p>
          <a:p>
            <a:pPr marL="354012" lvl="1" indent="0" algn="just">
              <a:spcAft>
                <a:spcPct val="15000"/>
              </a:spcAft>
              <a:buClr>
                <a:srgbClr val="FFFF00"/>
              </a:buClr>
              <a:buSzPct val="125000"/>
            </a:pPr>
            <a:r>
              <a:rPr lang="en-US" altLang="bg-BG" sz="3200" dirty="0">
                <a:latin typeface="Arial" panose="020B0604020202020204" pitchFamily="34" charset="0"/>
                <a:cs typeface="Arial" panose="020B0604020202020204" pitchFamily="34" charset="0"/>
              </a:rPr>
              <a:t>result of traumatic </a:t>
            </a:r>
            <a:r>
              <a:rPr lang="en-US" altLang="bg-BG" sz="3200" dirty="0" err="1" smtClean="0">
                <a:latin typeface="Arial" panose="020B0604020202020204" pitchFamily="34" charset="0"/>
                <a:cs typeface="Arial" panose="020B0604020202020204" pitchFamily="34" charset="0"/>
              </a:rPr>
              <a:t>rhabdomyolysis</a:t>
            </a:r>
            <a:r>
              <a:rPr lang="en-US" altLang="bg-BG" sz="3200" dirty="0">
                <a:latin typeface="Arial" panose="020B0604020202020204" pitchFamily="34" charset="0"/>
                <a:cs typeface="Arial" panose="020B0604020202020204" pitchFamily="34" charset="0"/>
              </a:rPr>
              <a:t>!</a:t>
            </a:r>
          </a:p>
        </p:txBody>
      </p:sp>
      <p:sp>
        <p:nvSpPr>
          <p:cNvPr id="2150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3FD33736-60C1-4085-A217-094D94501CD5}" type="slidenum">
              <a:rPr lang="en-US" altLang="bg-BG" sz="1300">
                <a:solidFill>
                  <a:schemeClr val="bg1"/>
                </a:solidFill>
              </a:rPr>
              <a:pPr/>
              <a:t>4</a:t>
            </a:fld>
            <a:endParaRPr lang="en-US" altLang="bg-BG" sz="1300">
              <a:solidFill>
                <a:schemeClr val="bg1"/>
              </a:solidFill>
            </a:endParaRPr>
          </a:p>
        </p:txBody>
      </p:sp>
    </p:spTree>
    <p:extLst>
      <p:ext uri="{BB962C8B-B14F-4D97-AF65-F5344CB8AC3E}">
        <p14:creationId xmlns:p14="http://schemas.microsoft.com/office/powerpoint/2010/main" val="3273443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blipFill>
            <a:blip r:embed="rId3"/>
            <a:tile tx="0" ty="0" sx="100000" sy="100000" flip="none" algn="tl"/>
          </a:blipFill>
        </p:spPr>
        <p:txBody>
          <a:bodyPr>
            <a:normAutofit/>
          </a:bodyPr>
          <a:lstStyle/>
          <a:p>
            <a:r>
              <a:rPr lang="en-US" sz="3600" b="1" dirty="0" err="1" smtClean="0">
                <a:solidFill>
                  <a:srgbClr val="C00000"/>
                </a:solidFill>
                <a:latin typeface="Arial" pitchFamily="34" charset="0"/>
                <a:cs typeface="Arial" pitchFamily="34" charset="0"/>
              </a:rPr>
              <a:t>Mannitol</a:t>
            </a:r>
            <a:r>
              <a:rPr lang="en-US" sz="3600" b="1" dirty="0" smtClean="0">
                <a:solidFill>
                  <a:srgbClr val="C00000"/>
                </a:solidFill>
                <a:latin typeface="Arial" pitchFamily="34" charset="0"/>
                <a:cs typeface="Arial" pitchFamily="34" charset="0"/>
              </a:rPr>
              <a:t>: Forced diuresis</a:t>
            </a:r>
            <a:endParaRPr lang="en-US" sz="36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0" y="1196752"/>
            <a:ext cx="9144000" cy="5661248"/>
          </a:xfrm>
          <a:blipFill>
            <a:blip r:embed="rId3"/>
            <a:tile tx="0" ty="0" sx="100000" sy="100000" flip="none" algn="tl"/>
          </a:blipFill>
        </p:spPr>
        <p:txBody>
          <a:bodyPr>
            <a:normAutofit lnSpcReduction="10000"/>
          </a:bodyPr>
          <a:lstStyle/>
          <a:p>
            <a:pPr>
              <a:buClr>
                <a:srgbClr val="990000"/>
              </a:buClr>
              <a:buFont typeface="Wingdings" pitchFamily="2" charset="2"/>
              <a:buChar char="Ø"/>
            </a:pPr>
            <a:endParaRPr lang="en-US" sz="2800" dirty="0" smtClean="0">
              <a:latin typeface="Arial" pitchFamily="34" charset="0"/>
              <a:cs typeface="Arial" pitchFamily="34" charset="0"/>
            </a:endParaRPr>
          </a:p>
          <a:p>
            <a:pPr>
              <a:buClr>
                <a:srgbClr val="990000"/>
              </a:buClr>
              <a:buFont typeface="Wingdings" pitchFamily="2" charset="2"/>
              <a:buChar char="Ø"/>
            </a:pPr>
            <a:r>
              <a:rPr lang="en-US" sz="2800" dirty="0" smtClean="0">
                <a:latin typeface="Arial" pitchFamily="34" charset="0"/>
                <a:cs typeface="Arial" pitchFamily="34" charset="0"/>
              </a:rPr>
              <a:t>May minimize </a:t>
            </a:r>
            <a:r>
              <a:rPr lang="en-US" sz="2800" dirty="0" err="1" smtClean="0">
                <a:latin typeface="Arial" pitchFamily="34" charset="0"/>
                <a:cs typeface="Arial" pitchFamily="34" charset="0"/>
              </a:rPr>
              <a:t>intratubular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heme</a:t>
            </a:r>
            <a:r>
              <a:rPr lang="en-US" sz="2800" dirty="0" smtClean="0">
                <a:latin typeface="Arial" pitchFamily="34" charset="0"/>
                <a:cs typeface="Arial" pitchFamily="34" charset="0"/>
              </a:rPr>
              <a:t> pigment deposition and cast formation;</a:t>
            </a:r>
          </a:p>
          <a:p>
            <a:pPr>
              <a:buClr>
                <a:srgbClr val="990000"/>
              </a:buClr>
              <a:buFont typeface="Wingdings" pitchFamily="2" charset="2"/>
              <a:buChar char="Ø"/>
            </a:pPr>
            <a:r>
              <a:rPr lang="en-US" sz="2800" dirty="0" smtClean="0">
                <a:latin typeface="Arial" pitchFamily="34" charset="0"/>
                <a:cs typeface="Arial" pitchFamily="34" charset="0"/>
              </a:rPr>
              <a:t>May scavenge free radicals in muscle thus limiting necrosis;</a:t>
            </a:r>
          </a:p>
          <a:p>
            <a:pPr>
              <a:buClr>
                <a:srgbClr val="990000"/>
              </a:buClr>
              <a:buFont typeface="Wingdings" pitchFamily="2" charset="2"/>
              <a:buChar char="Ø"/>
            </a:pPr>
            <a:r>
              <a:rPr lang="en-US" sz="2800" dirty="0" smtClean="0">
                <a:latin typeface="Arial" pitchFamily="34" charset="0"/>
                <a:cs typeface="Arial" pitchFamily="34" charset="0"/>
              </a:rPr>
              <a:t>Positive inotropic effect on the heart;</a:t>
            </a:r>
          </a:p>
          <a:p>
            <a:pPr>
              <a:buClr>
                <a:srgbClr val="990000"/>
              </a:buClr>
              <a:buFont typeface="Wingdings" pitchFamily="2" charset="2"/>
              <a:buChar char="Ø"/>
            </a:pPr>
            <a:r>
              <a:rPr lang="en-US" sz="2800" dirty="0" smtClean="0">
                <a:latin typeface="Arial" pitchFamily="34" charset="0"/>
                <a:cs typeface="Arial" pitchFamily="34" charset="0"/>
              </a:rPr>
              <a:t>May </a:t>
            </a:r>
            <a:r>
              <a:rPr lang="en-US" sz="2800" dirty="0">
                <a:latin typeface="Arial" pitchFamily="34" charset="0"/>
                <a:cs typeface="Arial" pitchFamily="34" charset="0"/>
              </a:rPr>
              <a:t>help eliminate myoglobin from the </a:t>
            </a:r>
            <a:r>
              <a:rPr lang="en-US" sz="2800" dirty="0" smtClean="0">
                <a:latin typeface="Arial" pitchFamily="34" charset="0"/>
                <a:cs typeface="Arial" pitchFamily="34" charset="0"/>
              </a:rPr>
              <a:t>kidney and prevent </a:t>
            </a:r>
            <a:r>
              <a:rPr lang="en-US" sz="2800" dirty="0">
                <a:latin typeface="Arial" pitchFamily="34" charset="0"/>
                <a:cs typeface="Arial" pitchFamily="34" charset="0"/>
              </a:rPr>
              <a:t>renal </a:t>
            </a:r>
            <a:r>
              <a:rPr lang="en-US" sz="2800" dirty="0" smtClean="0">
                <a:latin typeface="Arial" pitchFamily="34" charset="0"/>
                <a:cs typeface="Arial" pitchFamily="34" charset="0"/>
              </a:rPr>
              <a:t>failure;</a:t>
            </a:r>
          </a:p>
          <a:p>
            <a:pPr>
              <a:buClr>
                <a:srgbClr val="990000"/>
              </a:buClr>
              <a:buFont typeface="Wingdings" pitchFamily="2" charset="2"/>
              <a:buChar char="Ø"/>
            </a:pPr>
            <a:r>
              <a:rPr lang="en-US" sz="2800" dirty="0" smtClean="0">
                <a:latin typeface="Arial" pitchFamily="34" charset="0"/>
                <a:cs typeface="Arial" pitchFamily="34" charset="0"/>
              </a:rPr>
              <a:t>May </a:t>
            </a:r>
            <a:r>
              <a:rPr lang="en-US" sz="2800" dirty="0">
                <a:latin typeface="Arial" pitchFamily="34" charset="0"/>
                <a:cs typeface="Arial" pitchFamily="34" charset="0"/>
              </a:rPr>
              <a:t>be useful to initiate </a:t>
            </a:r>
            <a:r>
              <a:rPr lang="en-US" sz="2800" dirty="0" smtClean="0">
                <a:latin typeface="Arial" pitchFamily="34" charset="0"/>
                <a:cs typeface="Arial" pitchFamily="34" charset="0"/>
              </a:rPr>
              <a:t>diuresis;</a:t>
            </a:r>
          </a:p>
          <a:p>
            <a:pPr algn="just">
              <a:buClr>
                <a:srgbClr val="990000"/>
              </a:buClr>
              <a:buFont typeface="Wingdings" pitchFamily="2" charset="2"/>
              <a:buChar char="Ø"/>
            </a:pPr>
            <a:r>
              <a:rPr lang="en-US" sz="2800" dirty="0" smtClean="0">
                <a:latin typeface="Arial" pitchFamily="34" charset="0"/>
                <a:cs typeface="Arial" pitchFamily="34" charset="0"/>
              </a:rPr>
              <a:t>Most important may help decompression of compartment syndrome by mobilizing fluid from damaged muscle (thereby preventing need for </a:t>
            </a:r>
            <a:r>
              <a:rPr lang="en-US" sz="2800" dirty="0" err="1" smtClean="0">
                <a:latin typeface="Arial" pitchFamily="34" charset="0"/>
                <a:cs typeface="Arial" pitchFamily="34" charset="0"/>
              </a:rPr>
              <a:t>fasciotomy</a:t>
            </a:r>
            <a:r>
              <a:rPr lang="en-US" sz="2800" dirty="0" smtClean="0">
                <a:latin typeface="Arial" pitchFamily="34" charset="0"/>
                <a:cs typeface="Arial" pitchFamily="34" charset="0"/>
              </a:rPr>
              <a:t>).</a:t>
            </a:r>
            <a:endParaRPr lang="en-US" sz="2800" dirty="0" smtClean="0"/>
          </a:p>
          <a:p>
            <a:pPr>
              <a:buNone/>
            </a:pPr>
            <a:endParaRPr lang="en-US" sz="2800" u="sng" dirty="0"/>
          </a:p>
          <a:p>
            <a:pPr>
              <a:buNone/>
            </a:pPr>
            <a:endParaRPr lang="en-US" u="sng" dirty="0" smtClean="0"/>
          </a:p>
          <a:p>
            <a:pPr>
              <a:buNone/>
            </a:pPr>
            <a:endParaRPr lang="en-US" sz="2200" dirty="0"/>
          </a:p>
        </p:txBody>
      </p:sp>
    </p:spTree>
    <p:extLst>
      <p:ext uri="{BB962C8B-B14F-4D97-AF65-F5344CB8AC3E}">
        <p14:creationId xmlns:p14="http://schemas.microsoft.com/office/powerpoint/2010/main" val="3759319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70" y="-31065"/>
            <a:ext cx="9122029" cy="1124744"/>
          </a:xfrm>
          <a:blipFill>
            <a:blip r:embed="rId2"/>
            <a:tile tx="0" ty="0" sx="100000" sy="100000" flip="none" algn="tl"/>
          </a:blipFill>
        </p:spPr>
        <p:txBody>
          <a:bodyPr>
            <a:normAutofit/>
          </a:bodyPr>
          <a:lstStyle/>
          <a:p>
            <a:r>
              <a:rPr lang="en-US" sz="3600" b="1" dirty="0" err="1" smtClean="0">
                <a:solidFill>
                  <a:srgbClr val="660066"/>
                </a:solidFill>
                <a:latin typeface="Arial" pitchFamily="34" charset="0"/>
                <a:cs typeface="Arial" pitchFamily="34" charset="0"/>
              </a:rPr>
              <a:t>Mannitol</a:t>
            </a:r>
            <a:endParaRPr lang="bg-BG" sz="3600" b="1" dirty="0">
              <a:solidFill>
                <a:srgbClr val="660066"/>
              </a:solidFill>
              <a:latin typeface="Arial" pitchFamily="34" charset="0"/>
              <a:cs typeface="Arial" pitchFamily="34" charset="0"/>
            </a:endParaRPr>
          </a:p>
        </p:txBody>
      </p:sp>
      <p:sp>
        <p:nvSpPr>
          <p:cNvPr id="3" name="Subtitle 2"/>
          <p:cNvSpPr>
            <a:spLocks noGrp="1"/>
          </p:cNvSpPr>
          <p:nvPr>
            <p:ph type="subTitle" idx="1"/>
          </p:nvPr>
        </p:nvSpPr>
        <p:spPr>
          <a:xfrm>
            <a:off x="179512" y="1268760"/>
            <a:ext cx="8784976" cy="5400600"/>
          </a:xfrm>
          <a:blipFill>
            <a:blip r:embed="rId3"/>
            <a:tile tx="0" ty="0" sx="100000" sy="100000" flip="none" algn="tl"/>
          </a:blipFill>
          <a:effectLst>
            <a:glow rad="228600">
              <a:schemeClr val="accent4">
                <a:satMod val="175000"/>
                <a:alpha val="40000"/>
              </a:schemeClr>
            </a:glow>
          </a:effectLst>
        </p:spPr>
        <p:txBody>
          <a:bodyPr>
            <a:normAutofit/>
          </a:bodyPr>
          <a:lstStyle/>
          <a:p>
            <a:pPr algn="l"/>
            <a:r>
              <a:rPr lang="en-US" sz="2800" b="1" dirty="0" err="1" smtClean="0">
                <a:solidFill>
                  <a:srgbClr val="990000"/>
                </a:solidFill>
                <a:latin typeface="Arial" pitchFamily="34" charset="0"/>
                <a:cs typeface="Arial" pitchFamily="34" charset="0"/>
              </a:rPr>
              <a:t>Prerenal</a:t>
            </a:r>
            <a:r>
              <a:rPr lang="en-US" sz="2800" b="1" dirty="0" smtClean="0">
                <a:solidFill>
                  <a:srgbClr val="990000"/>
                </a:solidFill>
                <a:latin typeface="Arial" pitchFamily="34" charset="0"/>
                <a:cs typeface="Arial" pitchFamily="34" charset="0"/>
              </a:rPr>
              <a:t> effects:</a:t>
            </a:r>
          </a:p>
          <a:p>
            <a:pPr marL="457200" indent="-457200" algn="l">
              <a:buClr>
                <a:srgbClr val="990000"/>
              </a:buClr>
              <a:buFont typeface="Wingdings" pitchFamily="2" charset="2"/>
              <a:buChar char="v"/>
            </a:pPr>
            <a:r>
              <a:rPr lang="en-US" sz="2800" dirty="0" smtClean="0">
                <a:solidFill>
                  <a:schemeClr val="tx1"/>
                </a:solidFill>
                <a:latin typeface="Arial" pitchFamily="34" charset="0"/>
                <a:cs typeface="Arial" pitchFamily="34" charset="0"/>
              </a:rPr>
              <a:t>Intravascular volume expansion</a:t>
            </a:r>
          </a:p>
          <a:p>
            <a:pPr marL="457200" indent="-457200" algn="l">
              <a:buClr>
                <a:srgbClr val="990000"/>
              </a:buClr>
              <a:buFont typeface="Wingdings" pitchFamily="2" charset="2"/>
              <a:buChar char="v"/>
            </a:pPr>
            <a:r>
              <a:rPr lang="en-US" sz="2800" dirty="0" smtClean="0">
                <a:solidFill>
                  <a:schemeClr val="tx1"/>
                </a:solidFill>
                <a:latin typeface="Arial" pitchFamily="34" charset="0"/>
                <a:cs typeface="Arial" pitchFamily="34" charset="0"/>
              </a:rPr>
              <a:t>Increased cardiac output and contractility</a:t>
            </a:r>
          </a:p>
          <a:p>
            <a:pPr marL="457200" indent="-457200" algn="l">
              <a:buClr>
                <a:srgbClr val="990000"/>
              </a:buClr>
              <a:buFont typeface="Wingdings" pitchFamily="2" charset="2"/>
              <a:buChar char="v"/>
            </a:pPr>
            <a:r>
              <a:rPr lang="en-US" sz="2800" dirty="0" smtClean="0">
                <a:solidFill>
                  <a:schemeClr val="tx1"/>
                </a:solidFill>
                <a:latin typeface="Arial" pitchFamily="34" charset="0"/>
                <a:cs typeface="Arial" pitchFamily="34" charset="0"/>
              </a:rPr>
              <a:t>Possibly reduction in </a:t>
            </a:r>
            <a:r>
              <a:rPr lang="en-US" sz="2800" dirty="0" err="1" smtClean="0">
                <a:solidFill>
                  <a:schemeClr val="tx1"/>
                </a:solidFill>
                <a:latin typeface="Arial" pitchFamily="34" charset="0"/>
                <a:cs typeface="Arial" pitchFamily="34" charset="0"/>
              </a:rPr>
              <a:t>intracompartment</a:t>
            </a:r>
            <a:r>
              <a:rPr lang="en-US" sz="2800" dirty="0" smtClean="0">
                <a:solidFill>
                  <a:schemeClr val="tx1"/>
                </a:solidFill>
                <a:latin typeface="Arial" pitchFamily="34" charset="0"/>
                <a:cs typeface="Arial" pitchFamily="34" charset="0"/>
              </a:rPr>
              <a:t> pressure in compartment syndrome</a:t>
            </a:r>
          </a:p>
          <a:p>
            <a:pPr algn="l">
              <a:buClr>
                <a:srgbClr val="990000"/>
              </a:buClr>
            </a:pPr>
            <a:r>
              <a:rPr lang="en-US" sz="2800" b="1" dirty="0" smtClean="0">
                <a:solidFill>
                  <a:srgbClr val="000099"/>
                </a:solidFill>
                <a:latin typeface="Arial" pitchFamily="34" charset="0"/>
                <a:cs typeface="Arial" pitchFamily="34" charset="0"/>
              </a:rPr>
              <a:t>Renal effects:</a:t>
            </a:r>
          </a:p>
          <a:p>
            <a:pPr marL="457200" indent="-457200" algn="l">
              <a:buClr>
                <a:srgbClr val="000099"/>
              </a:buClr>
              <a:buFont typeface="Wingdings" pitchFamily="2" charset="2"/>
              <a:buChar char="v"/>
            </a:pPr>
            <a:r>
              <a:rPr lang="en-US" sz="2800" dirty="0" smtClean="0">
                <a:solidFill>
                  <a:schemeClr val="tx1"/>
                </a:solidFill>
                <a:latin typeface="Arial" pitchFamily="34" charset="0"/>
                <a:cs typeface="Arial" pitchFamily="34" charset="0"/>
              </a:rPr>
              <a:t>Increases glomerular filtration rate</a:t>
            </a:r>
          </a:p>
          <a:p>
            <a:pPr marL="457200" indent="-457200" algn="l">
              <a:buClr>
                <a:srgbClr val="000099"/>
              </a:buClr>
              <a:buFont typeface="Wingdings" pitchFamily="2" charset="2"/>
              <a:buChar char="v"/>
            </a:pPr>
            <a:r>
              <a:rPr lang="en-US" sz="2800" dirty="0" smtClean="0">
                <a:solidFill>
                  <a:schemeClr val="tx1"/>
                </a:solidFill>
                <a:latin typeface="Arial" pitchFamily="34" charset="0"/>
                <a:cs typeface="Arial" pitchFamily="34" charset="0"/>
              </a:rPr>
              <a:t>Increases </a:t>
            </a:r>
            <a:r>
              <a:rPr lang="en-US" sz="2800" dirty="0" err="1" smtClean="0">
                <a:solidFill>
                  <a:schemeClr val="tx1"/>
                </a:solidFill>
                <a:latin typeface="Arial" pitchFamily="34" charset="0"/>
                <a:cs typeface="Arial" pitchFamily="34" charset="0"/>
              </a:rPr>
              <a:t>intratubular</a:t>
            </a:r>
            <a:r>
              <a:rPr lang="en-US" sz="2800" dirty="0" smtClean="0">
                <a:solidFill>
                  <a:schemeClr val="tx1"/>
                </a:solidFill>
                <a:latin typeface="Arial" pitchFamily="34" charset="0"/>
                <a:cs typeface="Arial" pitchFamily="34" charset="0"/>
              </a:rPr>
              <a:t> pressure and flow</a:t>
            </a:r>
          </a:p>
          <a:p>
            <a:pPr marL="457200" indent="-457200" algn="l">
              <a:buClr>
                <a:srgbClr val="000099"/>
              </a:buClr>
              <a:buFont typeface="Wingdings" pitchFamily="2" charset="2"/>
              <a:buChar char="v"/>
            </a:pPr>
            <a:r>
              <a:rPr lang="en-US" sz="2800" dirty="0" smtClean="0">
                <a:solidFill>
                  <a:schemeClr val="tx1"/>
                </a:solidFill>
                <a:latin typeface="Arial" pitchFamily="34" charset="0"/>
                <a:cs typeface="Arial" pitchFamily="34" charset="0"/>
              </a:rPr>
              <a:t>Dilatation of renal vasculature</a:t>
            </a:r>
          </a:p>
          <a:p>
            <a:pPr marL="457200" indent="-457200" algn="l">
              <a:buClr>
                <a:srgbClr val="000099"/>
              </a:buClr>
              <a:buFont typeface="Wingdings" pitchFamily="2" charset="2"/>
              <a:buChar char="v"/>
            </a:pPr>
            <a:r>
              <a:rPr lang="en-US" sz="2800" dirty="0">
                <a:solidFill>
                  <a:schemeClr val="tx1"/>
                </a:solidFill>
                <a:latin typeface="Arial" pitchFamily="34" charset="0"/>
                <a:cs typeface="Arial" pitchFamily="34" charset="0"/>
              </a:rPr>
              <a:t>O</a:t>
            </a:r>
            <a:r>
              <a:rPr lang="en-US" sz="2800" dirty="0" smtClean="0">
                <a:solidFill>
                  <a:schemeClr val="tx1"/>
                </a:solidFill>
                <a:latin typeface="Arial" pitchFamily="34" charset="0"/>
                <a:cs typeface="Arial" pitchFamily="34" charset="0"/>
              </a:rPr>
              <a:t>smotic diuresis</a:t>
            </a:r>
          </a:p>
          <a:p>
            <a:pPr marL="457200" indent="-457200" algn="l">
              <a:buClr>
                <a:srgbClr val="000099"/>
              </a:buClr>
              <a:buFont typeface="Wingdings" pitchFamily="2" charset="2"/>
              <a:buChar char="v"/>
            </a:pPr>
            <a:endParaRPr lang="en-US" sz="2800" dirty="0" smtClean="0">
              <a:solidFill>
                <a:schemeClr val="tx1"/>
              </a:solidFill>
              <a:latin typeface="Arial" pitchFamily="34" charset="0"/>
              <a:cs typeface="Arial" pitchFamily="34" charset="0"/>
            </a:endParaRPr>
          </a:p>
          <a:p>
            <a:pPr marL="457200" indent="-457200" algn="l">
              <a:buClr>
                <a:srgbClr val="000099"/>
              </a:buClr>
              <a:buFont typeface="Wingdings" pitchFamily="2" charset="2"/>
              <a:buChar char="v"/>
            </a:pPr>
            <a:endParaRPr lang="bg-BG"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05233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07503" y="948968"/>
            <a:ext cx="8928991" cy="498598"/>
          </a:xfrm>
          <a:prstGeom prst="rect">
            <a:avLst/>
          </a:prstGeom>
          <a:blipFill>
            <a:blip r:embed="rId2"/>
            <a:tile tx="0" ty="0" sx="100000" sy="100000" flip="none" algn="tl"/>
          </a:blipFill>
          <a:ln w="12700">
            <a:noFill/>
            <a:miter lim="800000"/>
            <a:headEnd/>
            <a:tailEnd/>
          </a:ln>
          <a:effectLst>
            <a:glow rad="228600">
              <a:schemeClr val="accent1">
                <a:satMod val="175000"/>
                <a:alpha val="40000"/>
              </a:schemeClr>
            </a:glow>
          </a:effectLst>
        </p:spPr>
        <p:txBody>
          <a:bodyPr wrap="square"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600" b="1" dirty="0">
                <a:solidFill>
                  <a:srgbClr val="660066"/>
                </a:solidFill>
                <a:latin typeface="Arial" pitchFamily="34" charset="0"/>
                <a:cs typeface="Arial" pitchFamily="34" charset="0"/>
              </a:rPr>
              <a:t>Contraindications to </a:t>
            </a:r>
            <a:r>
              <a:rPr lang="en-US" altLang="bg-BG" sz="3600" b="1" dirty="0" err="1">
                <a:solidFill>
                  <a:srgbClr val="660066"/>
                </a:solidFill>
                <a:latin typeface="Arial" pitchFamily="34" charset="0"/>
                <a:cs typeface="Arial" pitchFamily="34" charset="0"/>
              </a:rPr>
              <a:t>Mannitol</a:t>
            </a:r>
            <a:endParaRPr lang="en-US" altLang="bg-BG" sz="3600" b="1" dirty="0">
              <a:solidFill>
                <a:srgbClr val="660066"/>
              </a:solidFill>
              <a:latin typeface="Arial" pitchFamily="34" charset="0"/>
              <a:cs typeface="Arial" pitchFamily="34" charset="0"/>
            </a:endParaRPr>
          </a:p>
        </p:txBody>
      </p:sp>
      <p:sp>
        <p:nvSpPr>
          <p:cNvPr id="24579" name="Text Box 3"/>
          <p:cNvSpPr txBox="1">
            <a:spLocks noChangeArrowheads="1"/>
          </p:cNvSpPr>
          <p:nvPr/>
        </p:nvSpPr>
        <p:spPr bwMode="auto">
          <a:xfrm>
            <a:off x="107504" y="1986358"/>
            <a:ext cx="8928991" cy="2283702"/>
          </a:xfrm>
          <a:prstGeom prst="rect">
            <a:avLst/>
          </a:prstGeom>
          <a:blipFill>
            <a:blip r:embed="rId3"/>
            <a:tile tx="0" ty="0" sx="100000" sy="100000" flip="none" algn="tl"/>
          </a:blipFill>
          <a:ln w="12700">
            <a:noFill/>
            <a:miter lim="800000"/>
            <a:headEnd/>
            <a:tailEnd/>
          </a:ln>
          <a:effectLst>
            <a:glow rad="228600">
              <a:schemeClr val="accent4">
                <a:satMod val="175000"/>
                <a:alpha val="40000"/>
              </a:schemeClr>
            </a:glow>
          </a:effectLst>
        </p:spPr>
        <p:txBody>
          <a:bodyPr wrap="square" lIns="0" tIns="0" rIns="0" bIns="0">
            <a:spAutoFit/>
          </a:bodyPr>
          <a:lstStyle>
            <a:lvl1pPr marL="130175" indent="-130175">
              <a:defRPr sz="2400">
                <a:solidFill>
                  <a:schemeClr val="tx1"/>
                </a:solidFill>
                <a:latin typeface="Times New Roman" pitchFamily="18" charset="0"/>
                <a:ea typeface="MS PGothic" pitchFamily="34" charset="-128"/>
              </a:defRPr>
            </a:lvl1pPr>
            <a:lvl2pPr marL="560388" indent="-206375">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spcAft>
                <a:spcPct val="15000"/>
              </a:spcAft>
              <a:buClr>
                <a:srgbClr val="990000"/>
              </a:buClr>
              <a:buSzPct val="100000"/>
              <a:buFont typeface="Wingdings" pitchFamily="2" charset="2"/>
              <a:buChar char="q"/>
            </a:pPr>
            <a:r>
              <a:rPr lang="en-US" altLang="bg-BG" sz="2800" dirty="0">
                <a:latin typeface="Arial" pitchFamily="34" charset="0"/>
                <a:cs typeface="Arial" pitchFamily="34" charset="0"/>
              </a:rPr>
              <a:t>Established </a:t>
            </a:r>
            <a:r>
              <a:rPr lang="en-US" altLang="bg-BG" sz="2800" dirty="0" err="1">
                <a:latin typeface="Arial" pitchFamily="34" charset="0"/>
                <a:cs typeface="Arial" pitchFamily="34" charset="0"/>
              </a:rPr>
              <a:t>anuric</a:t>
            </a:r>
            <a:r>
              <a:rPr lang="en-US" altLang="bg-BG" sz="2800" dirty="0">
                <a:latin typeface="Arial" pitchFamily="34" charset="0"/>
                <a:cs typeface="Arial" pitchFamily="34" charset="0"/>
              </a:rPr>
              <a:t> renal </a:t>
            </a:r>
            <a:r>
              <a:rPr lang="en-US" altLang="bg-BG" sz="2800" dirty="0" smtClean="0">
                <a:latin typeface="Arial" pitchFamily="34" charset="0"/>
                <a:cs typeface="Arial" pitchFamily="34" charset="0"/>
              </a:rPr>
              <a:t>failure;</a:t>
            </a:r>
          </a:p>
          <a:p>
            <a:pPr marL="457200" indent="-457200">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Severe </a:t>
            </a:r>
            <a:r>
              <a:rPr lang="en-US" altLang="bg-BG" sz="2800" dirty="0">
                <a:latin typeface="Arial" pitchFamily="34" charset="0"/>
                <a:cs typeface="Arial" pitchFamily="34" charset="0"/>
              </a:rPr>
              <a:t>congestive heart </a:t>
            </a:r>
            <a:r>
              <a:rPr lang="en-US" altLang="bg-BG" sz="2800" dirty="0" smtClean="0">
                <a:latin typeface="Arial" pitchFamily="34" charset="0"/>
                <a:cs typeface="Arial" pitchFamily="34" charset="0"/>
              </a:rPr>
              <a:t>failure;</a:t>
            </a:r>
          </a:p>
          <a:p>
            <a:pPr marL="457200" indent="-457200" algn="just">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These </a:t>
            </a:r>
            <a:r>
              <a:rPr lang="en-US" altLang="bg-BG" sz="2800" dirty="0">
                <a:latin typeface="Arial" pitchFamily="34" charset="0"/>
                <a:cs typeface="Arial" pitchFamily="34" charset="0"/>
              </a:rPr>
              <a:t>patients may require </a:t>
            </a:r>
            <a:r>
              <a:rPr lang="en-US" altLang="bg-BG" sz="2800" dirty="0" err="1">
                <a:latin typeface="Arial" pitchFamily="34" charset="0"/>
                <a:cs typeface="Arial" pitchFamily="34" charset="0"/>
              </a:rPr>
              <a:t>pressors</a:t>
            </a:r>
            <a:r>
              <a:rPr lang="en-US" altLang="bg-BG" sz="2800" dirty="0">
                <a:latin typeface="Arial" pitchFamily="34" charset="0"/>
                <a:cs typeface="Arial" pitchFamily="34" charset="0"/>
              </a:rPr>
              <a:t> such as dopamine in order to tolerate the fluid load required for treatment, or may need early dialysis</a:t>
            </a:r>
          </a:p>
        </p:txBody>
      </p:sp>
      <p:sp>
        <p:nvSpPr>
          <p:cNvPr id="4096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B7A95636-6587-441C-8F0F-6AE73CC46322}" type="slidenum">
              <a:rPr lang="en-US" altLang="bg-BG" sz="1300">
                <a:solidFill>
                  <a:schemeClr val="bg1"/>
                </a:solidFill>
              </a:rPr>
              <a:pPr/>
              <a:t>42</a:t>
            </a:fld>
            <a:endParaRPr lang="en-US" altLang="bg-BG" sz="1300">
              <a:solidFill>
                <a:schemeClr val="bg1"/>
              </a:solidFill>
            </a:endParaRPr>
          </a:p>
        </p:txBody>
      </p:sp>
    </p:spTree>
    <p:extLst>
      <p:ext uri="{BB962C8B-B14F-4D97-AF65-F5344CB8AC3E}">
        <p14:creationId xmlns:p14="http://schemas.microsoft.com/office/powerpoint/2010/main" val="1591238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31667" y="471857"/>
            <a:ext cx="7736119" cy="997196"/>
          </a:xfrm>
          <a:prstGeom prst="rect">
            <a:avLst/>
          </a:prstGeom>
          <a:blipFill>
            <a:blip r:embed="rId2"/>
            <a:tile tx="0" ty="0" sx="100000" sy="100000" flip="none" algn="tl"/>
          </a:blipFill>
          <a:ln w="28575">
            <a:solidFill>
              <a:schemeClr val="tx1"/>
            </a:solidFill>
            <a:prstDash val="lgDashDotDot"/>
            <a:miter lim="800000"/>
            <a:headEnd/>
            <a:tailEnd/>
          </a:ln>
          <a:effectLst>
            <a:glow rad="228600">
              <a:schemeClr val="accent6">
                <a:satMod val="175000"/>
                <a:alpha val="40000"/>
              </a:schemeClr>
            </a:glow>
          </a:effectLst>
        </p:spPr>
        <p:txBody>
          <a:bodyPr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600" b="1" dirty="0" err="1">
                <a:solidFill>
                  <a:srgbClr val="990000"/>
                </a:solidFill>
                <a:latin typeface="Arial" pitchFamily="34" charset="0"/>
                <a:cs typeface="Arial" pitchFamily="34" charset="0"/>
              </a:rPr>
              <a:t>Mannitol</a:t>
            </a:r>
            <a:r>
              <a:rPr lang="en-US" altLang="bg-BG" sz="3600" b="1" dirty="0">
                <a:solidFill>
                  <a:srgbClr val="990000"/>
                </a:solidFill>
                <a:latin typeface="Arial" pitchFamily="34" charset="0"/>
                <a:cs typeface="Arial" pitchFamily="34" charset="0"/>
              </a:rPr>
              <a:t> Dosage for Crush Syndrome</a:t>
            </a:r>
          </a:p>
        </p:txBody>
      </p:sp>
      <p:sp>
        <p:nvSpPr>
          <p:cNvPr id="23555" name="Text Box 3"/>
          <p:cNvSpPr txBox="1">
            <a:spLocks noChangeArrowheads="1"/>
          </p:cNvSpPr>
          <p:nvPr/>
        </p:nvSpPr>
        <p:spPr bwMode="auto">
          <a:xfrm>
            <a:off x="179512" y="1986358"/>
            <a:ext cx="8784976" cy="3640997"/>
          </a:xfrm>
          <a:prstGeom prst="rect">
            <a:avLst/>
          </a:prstGeom>
          <a:solidFill>
            <a:srgbClr val="FFFF99"/>
          </a:solidFill>
          <a:ln w="12700">
            <a:noFill/>
            <a:miter lim="800000"/>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lvl1pPr marL="130175" indent="-130175">
              <a:defRPr sz="2400">
                <a:solidFill>
                  <a:schemeClr val="tx1"/>
                </a:solidFill>
                <a:latin typeface="Times New Roman" pitchFamily="18" charset="0"/>
                <a:ea typeface="MS PGothic" pitchFamily="34" charset="-128"/>
              </a:defRPr>
            </a:lvl1pPr>
            <a:lvl2pPr marL="560388" indent="-206375">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spcAft>
                <a:spcPct val="15000"/>
              </a:spcAft>
              <a:buClr>
                <a:srgbClr val="990000"/>
              </a:buClr>
              <a:buSzPct val="100000"/>
              <a:buFont typeface="Wingdings" pitchFamily="2" charset="2"/>
              <a:buChar char="q"/>
            </a:pPr>
            <a:r>
              <a:rPr lang="en-US" altLang="bg-BG" sz="2800" dirty="0" err="1">
                <a:latin typeface="Arial" pitchFamily="34" charset="0"/>
                <a:cs typeface="Arial" pitchFamily="34" charset="0"/>
              </a:rPr>
              <a:t>Mannitol</a:t>
            </a:r>
            <a:r>
              <a:rPr lang="en-US" altLang="bg-BG" sz="2800" dirty="0">
                <a:latin typeface="Arial" pitchFamily="34" charset="0"/>
                <a:cs typeface="Arial" pitchFamily="34" charset="0"/>
              </a:rPr>
              <a:t> 20 % solution 0.25 grams per kg IV over 10 to 30 </a:t>
            </a:r>
            <a:r>
              <a:rPr lang="en-US" altLang="bg-BG" sz="2800" dirty="0" smtClean="0">
                <a:latin typeface="Arial" pitchFamily="34" charset="0"/>
                <a:cs typeface="Arial" pitchFamily="34" charset="0"/>
              </a:rPr>
              <a:t>minutes;</a:t>
            </a:r>
          </a:p>
          <a:p>
            <a:pPr marL="457200" indent="-457200">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Diuresis </a:t>
            </a:r>
            <a:r>
              <a:rPr lang="en-US" altLang="bg-BG" sz="2800" dirty="0">
                <a:latin typeface="Arial" pitchFamily="34" charset="0"/>
                <a:cs typeface="Arial" pitchFamily="34" charset="0"/>
              </a:rPr>
              <a:t>should start in 15 to 30 </a:t>
            </a:r>
            <a:r>
              <a:rPr lang="en-US" altLang="bg-BG" sz="2800" dirty="0" smtClean="0">
                <a:latin typeface="Arial" pitchFamily="34" charset="0"/>
                <a:cs typeface="Arial" pitchFamily="34" charset="0"/>
              </a:rPr>
              <a:t>minutes;</a:t>
            </a:r>
          </a:p>
          <a:p>
            <a:pPr marL="457200" indent="-457200" algn="just">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If </a:t>
            </a:r>
            <a:r>
              <a:rPr lang="en-US" altLang="bg-BG" sz="2800" dirty="0">
                <a:latin typeface="Arial" pitchFamily="34" charset="0"/>
                <a:cs typeface="Arial" pitchFamily="34" charset="0"/>
              </a:rPr>
              <a:t>urine output thereafter drops again, </a:t>
            </a:r>
            <a:r>
              <a:rPr lang="en-US" altLang="bg-BG" sz="2800" dirty="0" err="1">
                <a:latin typeface="Arial" pitchFamily="34" charset="0"/>
                <a:cs typeface="Arial" pitchFamily="34" charset="0"/>
              </a:rPr>
              <a:t>hypovolemia</a:t>
            </a:r>
            <a:r>
              <a:rPr lang="en-US" altLang="bg-BG" sz="2800" dirty="0">
                <a:latin typeface="Arial" pitchFamily="34" charset="0"/>
                <a:cs typeface="Arial" pitchFamily="34" charset="0"/>
              </a:rPr>
              <a:t> should be assumed, and only after aggressive </a:t>
            </a:r>
            <a:r>
              <a:rPr lang="en-US" altLang="bg-BG" sz="2800" dirty="0" smtClean="0">
                <a:latin typeface="Arial" pitchFamily="34" charset="0"/>
                <a:cs typeface="Arial" pitchFamily="34" charset="0"/>
              </a:rPr>
              <a:t>rehydration a </a:t>
            </a:r>
            <a:r>
              <a:rPr lang="en-US" altLang="bg-BG" sz="2800" dirty="0">
                <a:latin typeface="Arial" pitchFamily="34" charset="0"/>
                <a:cs typeface="Arial" pitchFamily="34" charset="0"/>
              </a:rPr>
              <a:t>second dose of </a:t>
            </a:r>
            <a:r>
              <a:rPr lang="en-US" altLang="bg-BG" sz="2800" dirty="0" err="1" smtClean="0">
                <a:latin typeface="Arial" pitchFamily="34" charset="0"/>
                <a:cs typeface="Arial" pitchFamily="34" charset="0"/>
              </a:rPr>
              <a:t>mannitol</a:t>
            </a:r>
            <a:r>
              <a:rPr lang="en-US" altLang="bg-BG" sz="2800" dirty="0" smtClean="0">
                <a:latin typeface="Arial" pitchFamily="34" charset="0"/>
                <a:cs typeface="Arial" pitchFamily="34" charset="0"/>
              </a:rPr>
              <a:t> should </a:t>
            </a:r>
            <a:r>
              <a:rPr lang="en-US" altLang="bg-BG" sz="2800" dirty="0">
                <a:latin typeface="Arial" pitchFamily="34" charset="0"/>
                <a:cs typeface="Arial" pitchFamily="34" charset="0"/>
              </a:rPr>
              <a:t>be </a:t>
            </a:r>
            <a:r>
              <a:rPr lang="en-US" altLang="bg-BG" sz="2800" dirty="0" smtClean="0">
                <a:latin typeface="Arial" pitchFamily="34" charset="0"/>
                <a:cs typeface="Arial" pitchFamily="34" charset="0"/>
              </a:rPr>
              <a:t>given;</a:t>
            </a:r>
          </a:p>
          <a:p>
            <a:pPr marL="457200" indent="-457200" algn="just">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Maximum </a:t>
            </a:r>
            <a:r>
              <a:rPr lang="en-US" altLang="bg-BG" sz="2800" dirty="0">
                <a:latin typeface="Arial" pitchFamily="34" charset="0"/>
                <a:cs typeface="Arial" pitchFamily="34" charset="0"/>
              </a:rPr>
              <a:t>dose : 2 </a:t>
            </a:r>
            <a:r>
              <a:rPr lang="en-US" altLang="bg-BG" sz="2800" dirty="0" smtClean="0">
                <a:latin typeface="Arial" pitchFamily="34" charset="0"/>
                <a:cs typeface="Arial" pitchFamily="34" charset="0"/>
              </a:rPr>
              <a:t>g/kg/d </a:t>
            </a:r>
            <a:r>
              <a:rPr lang="en-US" altLang="bg-BG" sz="2800" dirty="0">
                <a:latin typeface="Arial" pitchFamily="34" charset="0"/>
                <a:cs typeface="Arial" pitchFamily="34" charset="0"/>
              </a:rPr>
              <a:t>(or 200 grams per day)</a:t>
            </a:r>
          </a:p>
        </p:txBody>
      </p:sp>
      <p:sp>
        <p:nvSpPr>
          <p:cNvPr id="3993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2012B174-564B-4D3C-80E9-1E867EAFB9FA}" type="slidenum">
              <a:rPr lang="en-US" altLang="bg-BG" sz="1300">
                <a:solidFill>
                  <a:schemeClr val="bg1"/>
                </a:solidFill>
              </a:rPr>
              <a:pPr/>
              <a:t>43</a:t>
            </a:fld>
            <a:endParaRPr lang="en-US" altLang="bg-BG" sz="1300" dirty="0">
              <a:solidFill>
                <a:schemeClr val="bg1"/>
              </a:solidFill>
            </a:endParaRPr>
          </a:p>
        </p:txBody>
      </p:sp>
    </p:spTree>
    <p:extLst>
      <p:ext uri="{BB962C8B-B14F-4D97-AF65-F5344CB8AC3E}">
        <p14:creationId xmlns:p14="http://schemas.microsoft.com/office/powerpoint/2010/main" val="789030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9511" y="893568"/>
            <a:ext cx="8856983" cy="553998"/>
          </a:xfrm>
          <a:prstGeom prst="rect">
            <a:avLst/>
          </a:prstGeom>
          <a:blipFill>
            <a:blip r:embed="rId2"/>
            <a:tile tx="0" ty="0" sx="100000" sy="100000" flip="none" algn="tl"/>
          </a:blipFill>
          <a:ln w="12700">
            <a:noFill/>
            <a:miter lim="800000"/>
            <a:headEnd/>
            <a:tailEnd/>
          </a:ln>
          <a:effectLst/>
        </p:spPr>
        <p:txBody>
          <a:bodyPr wrap="square"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4000" b="1" dirty="0">
                <a:solidFill>
                  <a:srgbClr val="003300"/>
                </a:solidFill>
                <a:latin typeface="Arial" pitchFamily="34" charset="0"/>
                <a:cs typeface="Arial" pitchFamily="34" charset="0"/>
              </a:rPr>
              <a:t>Hyperkalemia in Crush Syndrome</a:t>
            </a:r>
          </a:p>
        </p:txBody>
      </p:sp>
      <p:sp>
        <p:nvSpPr>
          <p:cNvPr id="17411" name="Text Box 3"/>
          <p:cNvSpPr txBox="1">
            <a:spLocks noChangeArrowheads="1"/>
          </p:cNvSpPr>
          <p:nvPr/>
        </p:nvSpPr>
        <p:spPr bwMode="auto">
          <a:xfrm>
            <a:off x="179512" y="1986358"/>
            <a:ext cx="8856983" cy="2843855"/>
          </a:xfrm>
          <a:prstGeom prst="rect">
            <a:avLst/>
          </a:prstGeom>
          <a:blipFill>
            <a:blip r:embed="rId3"/>
            <a:tile tx="0" ty="0" sx="100000" sy="100000" flip="none" algn="tl"/>
          </a:blipFill>
          <a:ln w="12700">
            <a:noFill/>
            <a:miter lim="800000"/>
            <a:headEnd/>
            <a:tailEnd/>
          </a:ln>
          <a:effectLst>
            <a:glow rad="228600">
              <a:schemeClr val="accent3">
                <a:satMod val="175000"/>
                <a:alpha val="40000"/>
              </a:schemeClr>
            </a:glow>
          </a:effectLst>
        </p:spPr>
        <p:txBody>
          <a:bodyPr wrap="square" lIns="0" tIns="0" rIns="0" bIns="0">
            <a:spAutoFit/>
          </a:bodyPr>
          <a:lstStyle>
            <a:lvl1pPr marL="130175" indent="-130175">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spcAft>
                <a:spcPct val="15000"/>
              </a:spcAft>
              <a:buClr>
                <a:srgbClr val="990000"/>
              </a:buClr>
              <a:buSzPct val="100000"/>
              <a:buFont typeface="Wingdings" pitchFamily="2" charset="2"/>
              <a:buChar char="Ø"/>
            </a:pPr>
            <a:r>
              <a:rPr lang="en-US" altLang="bg-BG" sz="2800" dirty="0">
                <a:latin typeface="Arial" pitchFamily="34" charset="0"/>
                <a:cs typeface="Arial" pitchFamily="34" charset="0"/>
              </a:rPr>
              <a:t>Can occur soon after </a:t>
            </a:r>
            <a:r>
              <a:rPr lang="en-US" altLang="bg-BG" sz="2800" dirty="0" smtClean="0">
                <a:latin typeface="Arial" pitchFamily="34" charset="0"/>
                <a:cs typeface="Arial" pitchFamily="34" charset="0"/>
              </a:rPr>
              <a:t>extrication</a:t>
            </a:r>
          </a:p>
          <a:p>
            <a:pPr marL="457200" indent="-457200">
              <a:spcAft>
                <a:spcPct val="15000"/>
              </a:spcAft>
              <a:buClr>
                <a:srgbClr val="990000"/>
              </a:buClr>
              <a:buSzPct val="100000"/>
              <a:buFont typeface="Wingdings" pitchFamily="2" charset="2"/>
              <a:buChar char="Ø"/>
            </a:pPr>
            <a:r>
              <a:rPr lang="en-US" altLang="bg-BG" sz="2800" dirty="0" smtClean="0">
                <a:latin typeface="Arial" pitchFamily="34" charset="0"/>
                <a:cs typeface="Arial" pitchFamily="34" charset="0"/>
              </a:rPr>
              <a:t>Can </a:t>
            </a:r>
            <a:r>
              <a:rPr lang="en-US" altLang="bg-BG" sz="2800" dirty="0">
                <a:latin typeface="Arial" pitchFamily="34" charset="0"/>
                <a:cs typeface="Arial" pitchFamily="34" charset="0"/>
              </a:rPr>
              <a:t>be quickly </a:t>
            </a:r>
            <a:r>
              <a:rPr lang="en-US" altLang="bg-BG" sz="2800" dirty="0" smtClean="0">
                <a:latin typeface="Arial" pitchFamily="34" charset="0"/>
                <a:cs typeface="Arial" pitchFamily="34" charset="0"/>
              </a:rPr>
              <a:t>fatal</a:t>
            </a:r>
          </a:p>
          <a:p>
            <a:pPr marL="457200" indent="-457200">
              <a:spcAft>
                <a:spcPct val="15000"/>
              </a:spcAft>
              <a:buClr>
                <a:srgbClr val="990000"/>
              </a:buClr>
              <a:buSzPct val="100000"/>
              <a:buFont typeface="Wingdings" pitchFamily="2" charset="2"/>
              <a:buChar char="Ø"/>
            </a:pPr>
            <a:r>
              <a:rPr lang="en-US" altLang="bg-BG" sz="2800" dirty="0" smtClean="0">
                <a:latin typeface="Arial" pitchFamily="34" charset="0"/>
                <a:cs typeface="Arial" pitchFamily="34" charset="0"/>
              </a:rPr>
              <a:t>May </a:t>
            </a:r>
            <a:r>
              <a:rPr lang="en-US" altLang="bg-BG" sz="2800" dirty="0">
                <a:latin typeface="Arial" pitchFamily="34" charset="0"/>
                <a:cs typeface="Arial" pitchFamily="34" charset="0"/>
              </a:rPr>
              <a:t>occur before manifestations of renal </a:t>
            </a:r>
            <a:r>
              <a:rPr lang="en-US" altLang="bg-BG" sz="2800" dirty="0" smtClean="0">
                <a:latin typeface="Arial" pitchFamily="34" charset="0"/>
                <a:cs typeface="Arial" pitchFamily="34" charset="0"/>
              </a:rPr>
              <a:t>failure</a:t>
            </a:r>
          </a:p>
          <a:p>
            <a:pPr marL="457200" indent="-457200">
              <a:spcAft>
                <a:spcPct val="15000"/>
              </a:spcAft>
              <a:buClr>
                <a:srgbClr val="990000"/>
              </a:buClr>
              <a:buSzPct val="100000"/>
              <a:buFont typeface="Wingdings" pitchFamily="2" charset="2"/>
              <a:buChar char="Ø"/>
            </a:pPr>
            <a:r>
              <a:rPr lang="en-US" altLang="bg-BG" sz="2800" dirty="0" smtClean="0">
                <a:latin typeface="Arial" pitchFamily="34" charset="0"/>
                <a:cs typeface="Arial" pitchFamily="34" charset="0"/>
              </a:rPr>
              <a:t>May </a:t>
            </a:r>
            <a:r>
              <a:rPr lang="en-US" altLang="bg-BG" sz="2800" dirty="0">
                <a:latin typeface="Arial" pitchFamily="34" charset="0"/>
                <a:cs typeface="Arial" pitchFamily="34" charset="0"/>
              </a:rPr>
              <a:t>occur without obvious signs of compartment </a:t>
            </a:r>
            <a:r>
              <a:rPr lang="en-US" altLang="bg-BG" sz="2800" dirty="0" smtClean="0">
                <a:latin typeface="Arial" pitchFamily="34" charset="0"/>
                <a:cs typeface="Arial" pitchFamily="34" charset="0"/>
              </a:rPr>
              <a:t>syndrome</a:t>
            </a:r>
          </a:p>
          <a:p>
            <a:pPr marL="457200" indent="-457200">
              <a:spcAft>
                <a:spcPct val="15000"/>
              </a:spcAft>
              <a:buClr>
                <a:srgbClr val="990000"/>
              </a:buClr>
              <a:buSzPct val="100000"/>
              <a:buFont typeface="Wingdings" pitchFamily="2" charset="2"/>
              <a:buChar char="Ø"/>
            </a:pPr>
            <a:r>
              <a:rPr lang="en-US" altLang="bg-BG" sz="2800" dirty="0" smtClean="0">
                <a:latin typeface="Arial" pitchFamily="34" charset="0"/>
                <a:cs typeface="Arial" pitchFamily="34" charset="0"/>
              </a:rPr>
              <a:t>May </a:t>
            </a:r>
            <a:r>
              <a:rPr lang="en-US" altLang="bg-BG" sz="2800" dirty="0">
                <a:latin typeface="Arial" pitchFamily="34" charset="0"/>
                <a:cs typeface="Arial" pitchFamily="34" charset="0"/>
              </a:rPr>
              <a:t>require emergent </a:t>
            </a:r>
            <a:r>
              <a:rPr lang="en-US" altLang="bg-BG" sz="2800" dirty="0" err="1">
                <a:latin typeface="Arial" pitchFamily="34" charset="0"/>
                <a:cs typeface="Arial" pitchFamily="34" charset="0"/>
              </a:rPr>
              <a:t>prehospital</a:t>
            </a:r>
            <a:r>
              <a:rPr lang="en-US" altLang="bg-BG" sz="2800" dirty="0">
                <a:latin typeface="Arial" pitchFamily="34" charset="0"/>
                <a:cs typeface="Arial" pitchFamily="34" charset="0"/>
              </a:rPr>
              <a:t> treatment</a:t>
            </a:r>
          </a:p>
        </p:txBody>
      </p:sp>
      <p:sp>
        <p:nvSpPr>
          <p:cNvPr id="3379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4D367C91-AC9C-4711-A3DE-FCEDFC89BDF4}" type="slidenum">
              <a:rPr lang="en-US" altLang="bg-BG" sz="1300">
                <a:solidFill>
                  <a:schemeClr val="bg1"/>
                </a:solidFill>
              </a:rPr>
              <a:pPr/>
              <a:t>44</a:t>
            </a:fld>
            <a:endParaRPr lang="en-US" altLang="bg-BG" sz="1300">
              <a:solidFill>
                <a:schemeClr val="bg1"/>
              </a:solidFill>
            </a:endParaRPr>
          </a:p>
        </p:txBody>
      </p:sp>
    </p:spTree>
    <p:extLst>
      <p:ext uri="{BB962C8B-B14F-4D97-AF65-F5344CB8AC3E}">
        <p14:creationId xmlns:p14="http://schemas.microsoft.com/office/powerpoint/2010/main" val="2397549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0" y="0"/>
            <a:ext cx="9144000" cy="6858000"/>
          </a:xfrm>
          <a:blipFill>
            <a:blip r:embed="rId2"/>
            <a:tile tx="0" ty="0" sx="100000" sy="100000" flip="none" algn="tl"/>
          </a:blipFill>
        </p:spPr>
        <p:txBody>
          <a:bodyPr>
            <a:normAutofit/>
          </a:bodyPr>
          <a:lstStyle/>
          <a:p>
            <a:pPr algn="just">
              <a:buFont typeface="Arial" charset="0"/>
              <a:buNone/>
            </a:pPr>
            <a:endParaRPr lang="en-US" altLang="bg-BG" sz="2800" dirty="0" smtClean="0">
              <a:latin typeface="Arial" pitchFamily="34" charset="0"/>
              <a:cs typeface="Arial" pitchFamily="34" charset="0"/>
            </a:endParaRPr>
          </a:p>
          <a:p>
            <a:pPr algn="ctr">
              <a:buFont typeface="Arial" charset="0"/>
              <a:buNone/>
            </a:pPr>
            <a:r>
              <a:rPr lang="en-US" altLang="bg-BG" b="1" dirty="0" smtClean="0">
                <a:solidFill>
                  <a:srgbClr val="660066"/>
                </a:solidFill>
                <a:latin typeface="Arial" pitchFamily="34" charset="0"/>
                <a:cs typeface="Arial" pitchFamily="34" charset="0"/>
              </a:rPr>
              <a:t>Treatment of hyperkalemia at hospital: </a:t>
            </a:r>
          </a:p>
          <a:p>
            <a:pPr algn="ctr">
              <a:buFont typeface="Arial" charset="0"/>
              <a:buNone/>
            </a:pPr>
            <a:endParaRPr lang="en-US" altLang="bg-BG" b="1" dirty="0" smtClean="0">
              <a:solidFill>
                <a:srgbClr val="660066"/>
              </a:solidFill>
              <a:latin typeface="Arial" pitchFamily="34" charset="0"/>
              <a:cs typeface="Arial" pitchFamily="34" charset="0"/>
            </a:endParaRPr>
          </a:p>
          <a:p>
            <a:pPr algn="just">
              <a:buClr>
                <a:srgbClr val="6600FF"/>
              </a:buClr>
              <a:buFont typeface="Wingdings" pitchFamily="2" charset="2"/>
              <a:buChar char="q"/>
            </a:pPr>
            <a:r>
              <a:rPr lang="en-US" altLang="bg-BG" sz="2800" b="1" dirty="0" smtClean="0">
                <a:latin typeface="Arial" pitchFamily="34" charset="0"/>
                <a:cs typeface="Arial" pitchFamily="34" charset="0"/>
              </a:rPr>
              <a:t> </a:t>
            </a:r>
            <a:r>
              <a:rPr lang="en-US" altLang="bg-BG" sz="2800" dirty="0" smtClean="0">
                <a:latin typeface="Arial" pitchFamily="34" charset="0"/>
                <a:cs typeface="Arial" pitchFamily="34" charset="0"/>
              </a:rPr>
              <a:t>IV </a:t>
            </a:r>
            <a:r>
              <a:rPr lang="en-US" altLang="bg-BG" sz="2800" dirty="0">
                <a:latin typeface="Arial" pitchFamily="34" charset="0"/>
                <a:cs typeface="Arial" pitchFamily="34" charset="0"/>
              </a:rPr>
              <a:t>infusion of </a:t>
            </a:r>
            <a:r>
              <a:rPr lang="en-US" altLang="bg-BG" sz="2800" b="1" dirty="0">
                <a:solidFill>
                  <a:srgbClr val="660066"/>
                </a:solidFill>
                <a:latin typeface="Arial" pitchFamily="34" charset="0"/>
                <a:cs typeface="Arial" pitchFamily="34" charset="0"/>
              </a:rPr>
              <a:t>hypertonic</a:t>
            </a:r>
            <a:r>
              <a:rPr lang="en-US" altLang="bg-BG" sz="2800" b="1" dirty="0">
                <a:latin typeface="Arial" pitchFamily="34" charset="0"/>
                <a:cs typeface="Arial" pitchFamily="34" charset="0"/>
              </a:rPr>
              <a:t> </a:t>
            </a:r>
            <a:r>
              <a:rPr lang="en-US" altLang="bg-BG" sz="2800" dirty="0">
                <a:latin typeface="Arial" pitchFamily="34" charset="0"/>
                <a:cs typeface="Arial" pitchFamily="34" charset="0"/>
              </a:rPr>
              <a:t>(40%) solution </a:t>
            </a:r>
            <a:r>
              <a:rPr lang="en-US" altLang="bg-BG" sz="2800" dirty="0" smtClean="0">
                <a:latin typeface="Arial" pitchFamily="34" charset="0"/>
                <a:cs typeface="Arial" pitchFamily="34" charset="0"/>
              </a:rPr>
              <a:t>of </a:t>
            </a:r>
            <a:r>
              <a:rPr lang="en-US" altLang="bg-BG" sz="2800" b="1" dirty="0" smtClean="0">
                <a:solidFill>
                  <a:srgbClr val="660066"/>
                </a:solidFill>
                <a:latin typeface="Arial" pitchFamily="34" charset="0"/>
                <a:cs typeface="Arial" pitchFamily="34" charset="0"/>
              </a:rPr>
              <a:t>glucose</a:t>
            </a:r>
            <a:r>
              <a:rPr lang="en-US" altLang="bg-BG" sz="2800" b="1" dirty="0" smtClean="0">
                <a:latin typeface="Arial" pitchFamily="34" charset="0"/>
                <a:cs typeface="Arial" pitchFamily="34" charset="0"/>
              </a:rPr>
              <a:t> </a:t>
            </a:r>
            <a:r>
              <a:rPr lang="en-US" altLang="bg-BG" sz="2800" dirty="0">
                <a:latin typeface="Arial" pitchFamily="34" charset="0"/>
                <a:cs typeface="Arial" pitchFamily="34" charset="0"/>
              </a:rPr>
              <a:t>(50 ml) with </a:t>
            </a:r>
            <a:r>
              <a:rPr lang="en-US" altLang="bg-BG" sz="2800" b="1" dirty="0" smtClean="0">
                <a:solidFill>
                  <a:srgbClr val="660066"/>
                </a:solidFill>
                <a:latin typeface="Arial" pitchFamily="34" charset="0"/>
                <a:cs typeface="Arial" pitchFamily="34" charset="0"/>
              </a:rPr>
              <a:t>insulin</a:t>
            </a:r>
          </a:p>
          <a:p>
            <a:pPr algn="just">
              <a:buClr>
                <a:srgbClr val="6600FF"/>
              </a:buClr>
              <a:buFont typeface="Wingdings" pitchFamily="2" charset="2"/>
              <a:buChar char="q"/>
            </a:pPr>
            <a:r>
              <a:rPr lang="en-US" altLang="bg-BG" sz="2800" dirty="0" smtClean="0">
                <a:latin typeface="Arial" pitchFamily="34" charset="0"/>
                <a:cs typeface="Arial" pitchFamily="34" charset="0"/>
              </a:rPr>
              <a:t> </a:t>
            </a:r>
            <a:r>
              <a:rPr lang="en-US" altLang="bg-BG" sz="2800" dirty="0">
                <a:latin typeface="Arial" pitchFamily="34" charset="0"/>
                <a:cs typeface="Arial" pitchFamily="34" charset="0"/>
              </a:rPr>
              <a:t>10% solution of </a:t>
            </a:r>
            <a:r>
              <a:rPr lang="en-US" altLang="bg-BG" sz="2800" b="1" dirty="0">
                <a:solidFill>
                  <a:srgbClr val="660066"/>
                </a:solidFill>
                <a:latin typeface="Arial" pitchFamily="34" charset="0"/>
                <a:cs typeface="Arial" pitchFamily="34" charset="0"/>
              </a:rPr>
              <a:t>C</a:t>
            </a:r>
            <a:r>
              <a:rPr lang="en-US" altLang="bg-BG" sz="2800" b="1" dirty="0" smtClean="0">
                <a:solidFill>
                  <a:srgbClr val="660066"/>
                </a:solidFill>
                <a:latin typeface="Arial" pitchFamily="34" charset="0"/>
                <a:cs typeface="Arial" pitchFamily="34" charset="0"/>
              </a:rPr>
              <a:t>alcium chloride </a:t>
            </a:r>
            <a:r>
              <a:rPr lang="en-US" altLang="bg-BG" sz="2800" b="1" dirty="0">
                <a:solidFill>
                  <a:srgbClr val="660066"/>
                </a:solidFill>
                <a:latin typeface="Arial" pitchFamily="34" charset="0"/>
                <a:cs typeface="Arial" pitchFamily="34" charset="0"/>
              </a:rPr>
              <a:t>or </a:t>
            </a:r>
            <a:r>
              <a:rPr lang="en-US" altLang="bg-BG" sz="2800" b="1" dirty="0" smtClean="0">
                <a:solidFill>
                  <a:srgbClr val="660066"/>
                </a:solidFill>
                <a:latin typeface="Arial" pitchFamily="34" charset="0"/>
                <a:cs typeface="Arial" pitchFamily="34" charset="0"/>
              </a:rPr>
              <a:t> </a:t>
            </a:r>
            <a:r>
              <a:rPr lang="en-US" altLang="bg-BG" sz="2800" b="1" dirty="0" err="1" smtClean="0">
                <a:solidFill>
                  <a:srgbClr val="660066"/>
                </a:solidFill>
                <a:latin typeface="Arial" pitchFamily="34" charset="0"/>
                <a:cs typeface="Arial" pitchFamily="34" charset="0"/>
              </a:rPr>
              <a:t>Ca</a:t>
            </a:r>
            <a:r>
              <a:rPr lang="en-US" altLang="bg-BG" sz="2800" b="1" dirty="0" smtClean="0">
                <a:solidFill>
                  <a:srgbClr val="660066"/>
                </a:solidFill>
                <a:latin typeface="Arial" pitchFamily="34" charset="0"/>
                <a:cs typeface="Arial" pitchFamily="34" charset="0"/>
              </a:rPr>
              <a:t> </a:t>
            </a:r>
            <a:r>
              <a:rPr lang="en-US" altLang="bg-BG" sz="2800" b="1" dirty="0" err="1" smtClean="0">
                <a:solidFill>
                  <a:srgbClr val="660066"/>
                </a:solidFill>
                <a:latin typeface="Arial" pitchFamily="34" charset="0"/>
                <a:cs typeface="Arial" pitchFamily="34" charset="0"/>
              </a:rPr>
              <a:t>gluconate</a:t>
            </a:r>
            <a:r>
              <a:rPr lang="en-US" altLang="bg-BG" sz="2800" dirty="0" smtClean="0">
                <a:latin typeface="Arial" pitchFamily="34" charset="0"/>
                <a:cs typeface="Arial" pitchFamily="34" charset="0"/>
              </a:rPr>
              <a:t> </a:t>
            </a:r>
            <a:r>
              <a:rPr lang="en-US" altLang="bg-BG" sz="2800" dirty="0">
                <a:latin typeface="Arial" pitchFamily="34" charset="0"/>
                <a:cs typeface="Arial" pitchFamily="34" charset="0"/>
              </a:rPr>
              <a:t>(30 </a:t>
            </a:r>
            <a:r>
              <a:rPr lang="en-US" altLang="bg-BG" sz="2800" dirty="0" smtClean="0">
                <a:latin typeface="Arial" pitchFamily="34" charset="0"/>
                <a:cs typeface="Arial" pitchFamily="34" charset="0"/>
              </a:rPr>
              <a:t>ml for </a:t>
            </a:r>
            <a:r>
              <a:rPr lang="en-US" altLang="bg-BG" sz="2800" dirty="0">
                <a:latin typeface="Arial" pitchFamily="34" charset="0"/>
                <a:cs typeface="Arial" pitchFamily="34" charset="0"/>
              </a:rPr>
              <a:t>20 </a:t>
            </a:r>
            <a:r>
              <a:rPr lang="en-US" altLang="bg-BG" sz="2800" dirty="0" smtClean="0">
                <a:latin typeface="Arial" pitchFamily="34" charset="0"/>
                <a:cs typeface="Arial" pitchFamily="34" charset="0"/>
              </a:rPr>
              <a:t>min</a:t>
            </a:r>
            <a:r>
              <a:rPr lang="bg-BG" altLang="bg-BG" sz="2800" dirty="0" smtClean="0">
                <a:latin typeface="Arial" pitchFamily="34" charset="0"/>
                <a:cs typeface="Arial" pitchFamily="34" charset="0"/>
              </a:rPr>
              <a:t> – </a:t>
            </a:r>
            <a:r>
              <a:rPr lang="en-US" altLang="bg-BG" sz="2800" dirty="0" smtClean="0">
                <a:latin typeface="Arial" pitchFamily="34" charset="0"/>
                <a:cs typeface="Arial" pitchFamily="34" charset="0"/>
              </a:rPr>
              <a:t>cardiac membrane stabilizing effect, hyper/K – hypo/</a:t>
            </a:r>
            <a:r>
              <a:rPr lang="en-US" altLang="bg-BG" sz="2800" dirty="0" err="1" smtClean="0">
                <a:latin typeface="Arial" pitchFamily="34" charset="0"/>
                <a:cs typeface="Arial" pitchFamily="34" charset="0"/>
              </a:rPr>
              <a:t>Ca</a:t>
            </a:r>
            <a:endParaRPr lang="en-US" altLang="bg-BG" sz="2800" dirty="0">
              <a:latin typeface="Arial" pitchFamily="34" charset="0"/>
              <a:cs typeface="Arial" pitchFamily="34" charset="0"/>
            </a:endParaRPr>
          </a:p>
          <a:p>
            <a:pPr algn="just">
              <a:buClr>
                <a:srgbClr val="6600FF"/>
              </a:buClr>
              <a:buFont typeface="Wingdings" pitchFamily="2" charset="2"/>
              <a:buChar char="q"/>
            </a:pPr>
            <a:r>
              <a:rPr lang="en-US" altLang="bg-BG" sz="2800" dirty="0" smtClean="0">
                <a:latin typeface="Arial" pitchFamily="34" charset="0"/>
                <a:cs typeface="Arial" pitchFamily="34" charset="0"/>
              </a:rPr>
              <a:t>nebulized </a:t>
            </a:r>
            <a:r>
              <a:rPr lang="en-US" altLang="bg-BG" sz="2800" b="1" dirty="0">
                <a:solidFill>
                  <a:srgbClr val="660066"/>
                </a:solidFill>
                <a:latin typeface="Arial" pitchFamily="34" charset="0"/>
                <a:cs typeface="Arial" pitchFamily="34" charset="0"/>
              </a:rPr>
              <a:t>albuterol</a:t>
            </a:r>
            <a:r>
              <a:rPr lang="en-US" altLang="bg-BG" sz="2800" dirty="0">
                <a:latin typeface="Arial" pitchFamily="34" charset="0"/>
                <a:cs typeface="Arial" pitchFamily="34" charset="0"/>
              </a:rPr>
              <a:t> (2.5 mg in 3 cc</a:t>
            </a:r>
            <a:r>
              <a:rPr lang="en-US" altLang="bg-BG" sz="2800" dirty="0" smtClean="0">
                <a:latin typeface="Arial" pitchFamily="34" charset="0"/>
                <a:cs typeface="Arial" pitchFamily="34" charset="0"/>
              </a:rPr>
              <a:t>) - potassium-lowering </a:t>
            </a:r>
            <a:r>
              <a:rPr lang="en-US" altLang="bg-BG" sz="2800" dirty="0">
                <a:latin typeface="Arial" pitchFamily="34" charset="0"/>
                <a:cs typeface="Arial" pitchFamily="34" charset="0"/>
              </a:rPr>
              <a:t>effect </a:t>
            </a:r>
            <a:r>
              <a:rPr lang="en-US" altLang="bg-BG" sz="2800" dirty="0" smtClean="0">
                <a:latin typeface="Arial" pitchFamily="34" charset="0"/>
                <a:cs typeface="Arial" pitchFamily="34" charset="0"/>
              </a:rPr>
              <a:t>for </a:t>
            </a:r>
            <a:r>
              <a:rPr lang="en-US" altLang="bg-BG" sz="2800" dirty="0">
                <a:latin typeface="Arial" pitchFamily="34" charset="0"/>
                <a:cs typeface="Arial" pitchFamily="34" charset="0"/>
              </a:rPr>
              <a:t>hyperkalemia in renal </a:t>
            </a:r>
            <a:r>
              <a:rPr lang="en-US" altLang="bg-BG" sz="2800" dirty="0" smtClean="0">
                <a:latin typeface="Arial" pitchFamily="34" charset="0"/>
                <a:cs typeface="Arial" pitchFamily="34" charset="0"/>
              </a:rPr>
              <a:t>failure (</a:t>
            </a:r>
            <a:r>
              <a:rPr lang="sv-SE" altLang="bg-BG" sz="2800" dirty="0" smtClean="0">
                <a:latin typeface="Arial" pitchFamily="34" charset="0"/>
                <a:cs typeface="Arial" pitchFamily="34" charset="0"/>
              </a:rPr>
              <a:t>beta </a:t>
            </a:r>
            <a:r>
              <a:rPr lang="sv-SE" altLang="bg-BG" sz="2800" dirty="0">
                <a:latin typeface="Arial" pitchFamily="34" charset="0"/>
                <a:cs typeface="Arial" pitchFamily="34" charset="0"/>
              </a:rPr>
              <a:t>2-adrenergic stimulation on potassium </a:t>
            </a:r>
            <a:r>
              <a:rPr lang="sv-SE" altLang="bg-BG" sz="2800" dirty="0" smtClean="0">
                <a:latin typeface="Arial" pitchFamily="34" charset="0"/>
                <a:cs typeface="Arial" pitchFamily="34" charset="0"/>
              </a:rPr>
              <a:t>metabolism)</a:t>
            </a:r>
            <a:endParaRPr lang="en-US" altLang="bg-BG" sz="2800" dirty="0" smtClean="0">
              <a:latin typeface="Arial" pitchFamily="34" charset="0"/>
              <a:cs typeface="Arial" pitchFamily="34" charset="0"/>
            </a:endParaRPr>
          </a:p>
          <a:p>
            <a:pPr algn="just">
              <a:buClr>
                <a:srgbClr val="6600FF"/>
              </a:buClr>
              <a:buFont typeface="Wingdings" pitchFamily="2" charset="2"/>
              <a:buChar char="q"/>
            </a:pPr>
            <a:r>
              <a:rPr lang="en-US" altLang="bg-BG" sz="2800" dirty="0" smtClean="0">
                <a:latin typeface="Arial" pitchFamily="34" charset="0"/>
                <a:cs typeface="Arial" pitchFamily="34" charset="0"/>
              </a:rPr>
              <a:t> If </a:t>
            </a:r>
            <a:r>
              <a:rPr lang="en-US" altLang="bg-BG" sz="2800" dirty="0">
                <a:latin typeface="Arial" pitchFamily="34" charset="0"/>
                <a:cs typeface="Arial" pitchFamily="34" charset="0"/>
              </a:rPr>
              <a:t>the level of </a:t>
            </a:r>
            <a:r>
              <a:rPr lang="en-US" altLang="bg-BG" sz="2800" dirty="0" smtClean="0">
                <a:latin typeface="Arial" pitchFamily="34" charset="0"/>
                <a:cs typeface="Arial" pitchFamily="34" charset="0"/>
              </a:rPr>
              <a:t>potassium </a:t>
            </a:r>
            <a:r>
              <a:rPr lang="en-US" altLang="bg-BG" sz="2800" dirty="0">
                <a:latin typeface="Arial" pitchFamily="34" charset="0"/>
                <a:cs typeface="Arial" pitchFamily="34" charset="0"/>
              </a:rPr>
              <a:t>in blood plasma is more than </a:t>
            </a:r>
            <a:endParaRPr lang="en-US" altLang="bg-BG" sz="2800" dirty="0" smtClean="0">
              <a:latin typeface="Arial" pitchFamily="34" charset="0"/>
              <a:cs typeface="Arial" pitchFamily="34" charset="0"/>
            </a:endParaRPr>
          </a:p>
          <a:p>
            <a:pPr marL="0" indent="0" algn="just">
              <a:buClr>
                <a:srgbClr val="6600FF"/>
              </a:buClr>
              <a:buNone/>
            </a:pPr>
            <a:r>
              <a:rPr lang="en-US" altLang="bg-BG" sz="2800" dirty="0" smtClean="0">
                <a:latin typeface="Arial" pitchFamily="34" charset="0"/>
                <a:cs typeface="Arial" pitchFamily="34" charset="0"/>
              </a:rPr>
              <a:t>7 </a:t>
            </a:r>
            <a:r>
              <a:rPr lang="en-US" altLang="bg-BG" sz="2800" dirty="0" err="1" smtClean="0">
                <a:latin typeface="Arial" pitchFamily="34" charset="0"/>
                <a:cs typeface="Arial" pitchFamily="34" charset="0"/>
              </a:rPr>
              <a:t>mmol</a:t>
            </a:r>
            <a:r>
              <a:rPr lang="en-US" altLang="bg-BG" sz="2800" dirty="0" smtClean="0">
                <a:latin typeface="Arial" pitchFamily="34" charset="0"/>
                <a:cs typeface="Arial" pitchFamily="34" charset="0"/>
              </a:rPr>
              <a:t>/L an emergent </a:t>
            </a:r>
            <a:r>
              <a:rPr lang="en-US" altLang="bg-BG" sz="2800" b="1" dirty="0" smtClean="0">
                <a:solidFill>
                  <a:srgbClr val="660066"/>
                </a:solidFill>
                <a:latin typeface="Arial" pitchFamily="34" charset="0"/>
                <a:cs typeface="Arial" pitchFamily="34" charset="0"/>
              </a:rPr>
              <a:t>hemodialysis</a:t>
            </a:r>
            <a:r>
              <a:rPr lang="en-US" altLang="bg-BG" sz="2800" dirty="0" smtClean="0">
                <a:latin typeface="Arial" pitchFamily="34" charset="0"/>
                <a:cs typeface="Arial" pitchFamily="34" charset="0"/>
              </a:rPr>
              <a:t> may be needed. </a:t>
            </a:r>
            <a:r>
              <a:rPr lang="en-US" altLang="bg-BG" sz="2800" dirty="0">
                <a:latin typeface="Arial" pitchFamily="34" charset="0"/>
                <a:cs typeface="Arial" pitchFamily="34" charset="0"/>
              </a:rPr>
              <a:t>Special attention should </a:t>
            </a:r>
            <a:r>
              <a:rPr lang="en-US" altLang="bg-BG" sz="2800" dirty="0" smtClean="0">
                <a:latin typeface="Arial" pitchFamily="34" charset="0"/>
                <a:cs typeface="Arial" pitchFamily="34" charset="0"/>
              </a:rPr>
              <a:t>be </a:t>
            </a:r>
            <a:r>
              <a:rPr lang="en-US" altLang="bg-BG" sz="2800" dirty="0">
                <a:latin typeface="Arial" pitchFamily="34" charset="0"/>
                <a:cs typeface="Arial" pitchFamily="34" charset="0"/>
              </a:rPr>
              <a:t>paid to diuresis control.</a:t>
            </a:r>
            <a:endParaRPr lang="ru-RU" altLang="bg-BG" sz="2800" dirty="0">
              <a:latin typeface="Arial" pitchFamily="34" charset="0"/>
              <a:cs typeface="Arial" pitchFamily="34" charset="0"/>
            </a:endParaRPr>
          </a:p>
        </p:txBody>
      </p:sp>
    </p:spTree>
    <p:extLst>
      <p:ext uri="{BB962C8B-B14F-4D97-AF65-F5344CB8AC3E}">
        <p14:creationId xmlns:p14="http://schemas.microsoft.com/office/powerpoint/2010/main" val="2731261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idx="1"/>
          </p:nvPr>
        </p:nvSpPr>
        <p:spPr>
          <a:xfrm>
            <a:off x="82235" y="188640"/>
            <a:ext cx="9036496" cy="6480720"/>
          </a:xfrm>
          <a:blipFill>
            <a:blip r:embed="rId2"/>
            <a:tile tx="0" ty="0" sx="100000" sy="100000" flip="none" algn="tl"/>
          </a:blipFill>
          <a:effectLst>
            <a:glow rad="228600">
              <a:schemeClr val="accent1">
                <a:satMod val="175000"/>
                <a:alpha val="40000"/>
              </a:schemeClr>
            </a:glow>
          </a:effectLst>
        </p:spPr>
        <p:txBody>
          <a:bodyPr>
            <a:noAutofit/>
          </a:bodyPr>
          <a:lstStyle/>
          <a:p>
            <a:pPr algn="just">
              <a:buFont typeface="Arial" charset="0"/>
              <a:buNone/>
            </a:pPr>
            <a:r>
              <a:rPr lang="en-US" altLang="bg-BG" sz="3000" dirty="0">
                <a:latin typeface="Arial" pitchFamily="34" charset="0"/>
                <a:cs typeface="Arial" pitchFamily="34" charset="0"/>
              </a:rPr>
              <a:t>If the response on diuresis stimulation is absent, you </a:t>
            </a:r>
            <a:endParaRPr lang="en-US" altLang="bg-BG" sz="3000" dirty="0" smtClean="0">
              <a:latin typeface="Arial" pitchFamily="34" charset="0"/>
              <a:cs typeface="Arial" pitchFamily="34" charset="0"/>
            </a:endParaRPr>
          </a:p>
          <a:p>
            <a:pPr algn="just">
              <a:buFont typeface="Arial" charset="0"/>
              <a:buNone/>
            </a:pPr>
            <a:r>
              <a:rPr lang="en-US" altLang="bg-BG" sz="3000" dirty="0" smtClean="0">
                <a:latin typeface="Arial" pitchFamily="34" charset="0"/>
                <a:cs typeface="Arial" pitchFamily="34" charset="0"/>
              </a:rPr>
              <a:t>should </a:t>
            </a:r>
            <a:r>
              <a:rPr lang="en-US" altLang="bg-BG" sz="3000" dirty="0">
                <a:latin typeface="Arial" pitchFamily="34" charset="0"/>
                <a:cs typeface="Arial" pitchFamily="34" charset="0"/>
              </a:rPr>
              <a:t>not prescribe </a:t>
            </a:r>
            <a:r>
              <a:rPr lang="en-US" altLang="bg-BG" sz="3000" b="1" dirty="0">
                <a:solidFill>
                  <a:srgbClr val="990000"/>
                </a:solidFill>
                <a:latin typeface="Arial" pitchFamily="34" charset="0"/>
                <a:cs typeface="Arial" pitchFamily="34" charset="0"/>
              </a:rPr>
              <a:t>F</a:t>
            </a:r>
            <a:r>
              <a:rPr lang="en-US" altLang="bg-BG" sz="3000" b="1" dirty="0" smtClean="0">
                <a:solidFill>
                  <a:srgbClr val="990000"/>
                </a:solidFill>
                <a:latin typeface="Arial" pitchFamily="34" charset="0"/>
                <a:cs typeface="Arial" pitchFamily="34" charset="0"/>
              </a:rPr>
              <a:t>urosemide </a:t>
            </a:r>
            <a:r>
              <a:rPr lang="en-US" altLang="bg-BG" sz="3000" dirty="0" smtClean="0">
                <a:latin typeface="Arial" pitchFamily="34" charset="0"/>
                <a:cs typeface="Arial" pitchFamily="34" charset="0"/>
              </a:rPr>
              <a:t>(</a:t>
            </a:r>
            <a:r>
              <a:rPr lang="en-US" altLang="bg-BG" sz="3000" b="1" dirty="0">
                <a:solidFill>
                  <a:srgbClr val="660066"/>
                </a:solidFill>
                <a:latin typeface="Arial" pitchFamily="34" charset="0"/>
                <a:cs typeface="Arial" pitchFamily="34" charset="0"/>
              </a:rPr>
              <a:t>L</a:t>
            </a:r>
            <a:r>
              <a:rPr lang="en-US" altLang="bg-BG" sz="3000" b="1" dirty="0" smtClean="0">
                <a:solidFill>
                  <a:srgbClr val="660066"/>
                </a:solidFill>
                <a:latin typeface="Arial" pitchFamily="34" charset="0"/>
                <a:cs typeface="Arial" pitchFamily="34" charset="0"/>
              </a:rPr>
              <a:t>asix</a:t>
            </a:r>
            <a:r>
              <a:rPr lang="en-US" altLang="bg-BG" sz="3000" dirty="0">
                <a:latin typeface="Arial" pitchFamily="34" charset="0"/>
                <a:cs typeface="Arial" pitchFamily="34" charset="0"/>
              </a:rPr>
              <a:t>) </a:t>
            </a:r>
            <a:r>
              <a:rPr lang="en-US" altLang="bg-BG" sz="3000" dirty="0" smtClean="0">
                <a:latin typeface="Arial" pitchFamily="34" charset="0"/>
                <a:cs typeface="Arial" pitchFamily="34" charset="0"/>
              </a:rPr>
              <a:t>or</a:t>
            </a:r>
          </a:p>
          <a:p>
            <a:pPr algn="just">
              <a:buFont typeface="Arial" charset="0"/>
              <a:buNone/>
            </a:pPr>
            <a:r>
              <a:rPr lang="en-US" altLang="bg-BG" sz="3000" b="1" dirty="0" err="1" smtClean="0">
                <a:solidFill>
                  <a:srgbClr val="990000"/>
                </a:solidFill>
                <a:latin typeface="Arial" pitchFamily="34" charset="0"/>
                <a:cs typeface="Arial" pitchFamily="34" charset="0"/>
              </a:rPr>
              <a:t>Mannitol</a:t>
            </a:r>
            <a:r>
              <a:rPr lang="en-US" altLang="bg-BG" sz="3000" b="1" dirty="0" smtClean="0">
                <a:solidFill>
                  <a:srgbClr val="990000"/>
                </a:solidFill>
                <a:latin typeface="Arial" pitchFamily="34" charset="0"/>
                <a:cs typeface="Arial" pitchFamily="34" charset="0"/>
              </a:rPr>
              <a:t> </a:t>
            </a:r>
            <a:r>
              <a:rPr lang="en-US" altLang="bg-BG" sz="3000" dirty="0" smtClean="0">
                <a:latin typeface="Arial" pitchFamily="34" charset="0"/>
                <a:cs typeface="Arial" pitchFamily="34" charset="0"/>
              </a:rPr>
              <a:t>one </a:t>
            </a:r>
            <a:r>
              <a:rPr lang="en-US" altLang="bg-BG" sz="3000" dirty="0">
                <a:latin typeface="Arial" pitchFamily="34" charset="0"/>
                <a:cs typeface="Arial" pitchFamily="34" charset="0"/>
              </a:rPr>
              <a:t>more time, because there is </a:t>
            </a:r>
            <a:r>
              <a:rPr lang="en-US" altLang="bg-BG" sz="3000" dirty="0" smtClean="0">
                <a:latin typeface="Arial" pitchFamily="34" charset="0"/>
                <a:cs typeface="Arial" pitchFamily="34" charset="0"/>
              </a:rPr>
              <a:t>already</a:t>
            </a:r>
          </a:p>
          <a:p>
            <a:pPr algn="just">
              <a:buFont typeface="Arial" charset="0"/>
              <a:buNone/>
            </a:pPr>
            <a:r>
              <a:rPr lang="en-US" altLang="bg-BG" sz="3000" dirty="0" smtClean="0">
                <a:latin typeface="Arial" pitchFamily="34" charset="0"/>
                <a:cs typeface="Arial" pitchFamily="34" charset="0"/>
              </a:rPr>
              <a:t>tubular necrosis </a:t>
            </a:r>
            <a:r>
              <a:rPr lang="en-US" altLang="bg-BG" sz="3000" dirty="0">
                <a:latin typeface="Arial" pitchFamily="34" charset="0"/>
                <a:cs typeface="Arial" pitchFamily="34" charset="0"/>
              </a:rPr>
              <a:t>in </a:t>
            </a:r>
            <a:r>
              <a:rPr lang="en-US" altLang="bg-BG" sz="3000" dirty="0" smtClean="0">
                <a:latin typeface="Arial" pitchFamily="34" charset="0"/>
                <a:cs typeface="Arial" pitchFamily="34" charset="0"/>
              </a:rPr>
              <a:t>kidneys. </a:t>
            </a:r>
            <a:r>
              <a:rPr lang="en-US" altLang="bg-BG" sz="3000" dirty="0" err="1" smtClean="0">
                <a:latin typeface="Arial" pitchFamily="34" charset="0"/>
                <a:cs typeface="Arial" pitchFamily="34" charset="0"/>
              </a:rPr>
              <a:t>Haemoabsorption</a:t>
            </a:r>
            <a:r>
              <a:rPr lang="en-US" altLang="bg-BG" sz="3000" dirty="0">
                <a:latin typeface="Arial" pitchFamily="34" charset="0"/>
                <a:cs typeface="Arial" pitchFamily="34" charset="0"/>
              </a:rPr>
              <a:t>, </a:t>
            </a:r>
            <a:r>
              <a:rPr lang="en-US" altLang="bg-BG" sz="3000" dirty="0" smtClean="0">
                <a:latin typeface="Arial" pitchFamily="34" charset="0"/>
                <a:cs typeface="Arial" pitchFamily="34" charset="0"/>
              </a:rPr>
              <a:t>and </a:t>
            </a:r>
          </a:p>
          <a:p>
            <a:pPr algn="just">
              <a:buFont typeface="Arial" charset="0"/>
              <a:buNone/>
            </a:pPr>
            <a:r>
              <a:rPr lang="en-US" altLang="bg-BG" sz="3000" dirty="0" err="1" smtClean="0">
                <a:latin typeface="Arial" pitchFamily="34" charset="0"/>
                <a:cs typeface="Arial" pitchFamily="34" charset="0"/>
              </a:rPr>
              <a:t>Haemodialysis</a:t>
            </a:r>
            <a:r>
              <a:rPr lang="en-US" altLang="bg-BG" sz="3000" dirty="0" smtClean="0">
                <a:latin typeface="Arial" pitchFamily="34" charset="0"/>
                <a:cs typeface="Arial" pitchFamily="34" charset="0"/>
              </a:rPr>
              <a:t> are needed.</a:t>
            </a:r>
          </a:p>
          <a:p>
            <a:pPr algn="just">
              <a:buFont typeface="Arial" charset="0"/>
              <a:buNone/>
            </a:pPr>
            <a:r>
              <a:rPr lang="en-US" altLang="bg-BG" sz="3000" dirty="0" smtClean="0">
                <a:latin typeface="Arial" pitchFamily="34" charset="0"/>
                <a:cs typeface="Arial" pitchFamily="34" charset="0"/>
              </a:rPr>
              <a:t>Large attention </a:t>
            </a:r>
            <a:r>
              <a:rPr lang="en-US" altLang="bg-BG" sz="3000" dirty="0">
                <a:latin typeface="Arial" pitchFamily="34" charset="0"/>
                <a:cs typeface="Arial" pitchFamily="34" charset="0"/>
              </a:rPr>
              <a:t>is paid to simple and safe method of </a:t>
            </a:r>
            <a:endParaRPr lang="en-US" altLang="bg-BG" sz="3000" dirty="0" smtClean="0">
              <a:latin typeface="Arial" pitchFamily="34" charset="0"/>
              <a:cs typeface="Arial" pitchFamily="34" charset="0"/>
            </a:endParaRPr>
          </a:p>
          <a:p>
            <a:pPr algn="just">
              <a:buFont typeface="Arial" charset="0"/>
              <a:buNone/>
            </a:pPr>
            <a:r>
              <a:rPr lang="en-US" altLang="bg-BG" sz="3000" dirty="0" err="1" smtClean="0">
                <a:latin typeface="Arial" pitchFamily="34" charset="0"/>
                <a:cs typeface="Arial" pitchFamily="34" charset="0"/>
              </a:rPr>
              <a:t>detoxication</a:t>
            </a:r>
            <a:r>
              <a:rPr lang="en-US" altLang="bg-BG" sz="3000" dirty="0" smtClean="0">
                <a:latin typeface="Arial" pitchFamily="34" charset="0"/>
                <a:cs typeface="Arial" pitchFamily="34" charset="0"/>
              </a:rPr>
              <a:t> </a:t>
            </a:r>
            <a:r>
              <a:rPr lang="en-US" altLang="bg-BG" sz="3000" dirty="0">
                <a:latin typeface="Arial" pitchFamily="34" charset="0"/>
                <a:cs typeface="Arial" pitchFamily="34" charset="0"/>
              </a:rPr>
              <a:t>– </a:t>
            </a:r>
            <a:r>
              <a:rPr lang="en-US" altLang="bg-BG" sz="3000" dirty="0" err="1" smtClean="0">
                <a:latin typeface="Arial" pitchFamily="34" charset="0"/>
                <a:cs typeface="Arial" pitchFamily="34" charset="0"/>
              </a:rPr>
              <a:t>haemo</a:t>
            </a:r>
            <a:r>
              <a:rPr lang="en-US" altLang="bg-BG" sz="3000" dirty="0" smtClean="0">
                <a:latin typeface="Arial" pitchFamily="34" charset="0"/>
                <a:cs typeface="Arial" pitchFamily="34" charset="0"/>
              </a:rPr>
              <a:t> - </a:t>
            </a:r>
            <a:r>
              <a:rPr lang="en-US" altLang="bg-BG" sz="3000" dirty="0">
                <a:latin typeface="Arial" pitchFamily="34" charset="0"/>
                <a:cs typeface="Arial" pitchFamily="34" charset="0"/>
              </a:rPr>
              <a:t>and </a:t>
            </a:r>
            <a:r>
              <a:rPr lang="en-US" altLang="bg-BG" sz="3000" dirty="0" err="1" smtClean="0">
                <a:latin typeface="Arial" pitchFamily="34" charset="0"/>
                <a:cs typeface="Arial" pitchFamily="34" charset="0"/>
              </a:rPr>
              <a:t>lymphosorption</a:t>
            </a:r>
            <a:r>
              <a:rPr lang="en-US" altLang="bg-BG" sz="3000" dirty="0">
                <a:latin typeface="Arial" pitchFamily="34" charset="0"/>
                <a:cs typeface="Arial" pitchFamily="34" charset="0"/>
              </a:rPr>
              <a:t>. During </a:t>
            </a:r>
            <a:endParaRPr lang="en-US" altLang="bg-BG" sz="3000" dirty="0" smtClean="0">
              <a:latin typeface="Arial" pitchFamily="34" charset="0"/>
              <a:cs typeface="Arial" pitchFamily="34" charset="0"/>
            </a:endParaRPr>
          </a:p>
          <a:p>
            <a:pPr algn="just">
              <a:buFont typeface="Arial" charset="0"/>
              <a:buNone/>
            </a:pPr>
            <a:r>
              <a:rPr lang="en-US" altLang="bg-BG" sz="3000" dirty="0" err="1" smtClean="0">
                <a:latin typeface="Arial" pitchFamily="34" charset="0"/>
                <a:cs typeface="Arial" pitchFamily="34" charset="0"/>
              </a:rPr>
              <a:t>sorptions</a:t>
            </a:r>
            <a:r>
              <a:rPr lang="en-US" altLang="bg-BG" sz="3000" dirty="0" smtClean="0">
                <a:latin typeface="Arial" pitchFamily="34" charset="0"/>
                <a:cs typeface="Arial" pitchFamily="34" charset="0"/>
              </a:rPr>
              <a:t> </a:t>
            </a:r>
            <a:r>
              <a:rPr lang="en-US" altLang="bg-BG" sz="3000" dirty="0">
                <a:latin typeface="Arial" pitchFamily="34" charset="0"/>
                <a:cs typeface="Arial" pitchFamily="34" charset="0"/>
              </a:rPr>
              <a:t>the content of potassium, magnesium, </a:t>
            </a:r>
            <a:endParaRPr lang="en-US" altLang="bg-BG" sz="3000" dirty="0" smtClean="0">
              <a:latin typeface="Arial" pitchFamily="34" charset="0"/>
              <a:cs typeface="Arial" pitchFamily="34" charset="0"/>
            </a:endParaRPr>
          </a:p>
          <a:p>
            <a:pPr algn="just">
              <a:buFont typeface="Arial" charset="0"/>
              <a:buNone/>
            </a:pPr>
            <a:r>
              <a:rPr lang="en-US" altLang="bg-BG" sz="3000" dirty="0" smtClean="0">
                <a:latin typeface="Arial" pitchFamily="34" charset="0"/>
                <a:cs typeface="Arial" pitchFamily="34" charset="0"/>
              </a:rPr>
              <a:t>phosphorus </a:t>
            </a:r>
            <a:r>
              <a:rPr lang="en-US" altLang="bg-BG" sz="3000" dirty="0">
                <a:latin typeface="Arial" pitchFamily="34" charset="0"/>
                <a:cs typeface="Arial" pitchFamily="34" charset="0"/>
              </a:rPr>
              <a:t>and some toxic substances </a:t>
            </a:r>
            <a:r>
              <a:rPr lang="en-US" altLang="bg-BG" sz="3000" dirty="0" smtClean="0">
                <a:latin typeface="Arial" pitchFamily="34" charset="0"/>
                <a:cs typeface="Arial" pitchFamily="34" charset="0"/>
              </a:rPr>
              <a:t>decrease. </a:t>
            </a:r>
            <a:endParaRPr lang="ru-RU" altLang="bg-BG" sz="3000" dirty="0">
              <a:latin typeface="Arial" pitchFamily="34" charset="0"/>
              <a:cs typeface="Arial" pitchFamily="34" charset="0"/>
            </a:endParaRPr>
          </a:p>
        </p:txBody>
      </p:sp>
    </p:spTree>
    <p:extLst>
      <p:ext uri="{BB962C8B-B14F-4D97-AF65-F5344CB8AC3E}">
        <p14:creationId xmlns:p14="http://schemas.microsoft.com/office/powerpoint/2010/main" val="2169718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idx="1"/>
          </p:nvPr>
        </p:nvSpPr>
        <p:spPr>
          <a:xfrm>
            <a:off x="0" y="1196752"/>
            <a:ext cx="9036496" cy="5400898"/>
          </a:xfrm>
          <a:solidFill>
            <a:schemeClr val="accent2">
              <a:lumMod val="20000"/>
              <a:lumOff val="80000"/>
            </a:schemeClr>
          </a:solidFill>
        </p:spPr>
        <p:txBody>
          <a:bodyPr>
            <a:normAutofit lnSpcReduction="10000"/>
          </a:bodyPr>
          <a:lstStyle/>
          <a:p>
            <a:pPr algn="just">
              <a:lnSpc>
                <a:spcPct val="90000"/>
              </a:lnSpc>
              <a:buClr>
                <a:srgbClr val="990000"/>
              </a:buClr>
              <a:buFont typeface="Wingdings" pitchFamily="2" charset="2"/>
              <a:buChar char="§"/>
            </a:pPr>
            <a:r>
              <a:rPr lang="en-US" altLang="bg-BG" sz="2600" dirty="0">
                <a:latin typeface="Times New Roman" pitchFamily="18" charset="0"/>
              </a:rPr>
              <a:t>M</a:t>
            </a:r>
            <a:r>
              <a:rPr lang="en-US" altLang="bg-BG" sz="2600" dirty="0" smtClean="0">
                <a:latin typeface="Times New Roman" pitchFamily="18" charset="0"/>
              </a:rPr>
              <a:t>oderate and severe forms -  an indication for </a:t>
            </a:r>
            <a:r>
              <a:rPr lang="en-US" altLang="bg-BG" sz="2600" dirty="0" err="1" smtClean="0">
                <a:latin typeface="Times New Roman" pitchFamily="18" charset="0"/>
              </a:rPr>
              <a:t>haemoabsorption</a:t>
            </a:r>
            <a:endParaRPr lang="en-US" altLang="bg-BG" sz="2600" dirty="0" smtClean="0">
              <a:latin typeface="Times New Roman" pitchFamily="18" charset="0"/>
            </a:endParaRPr>
          </a:p>
          <a:p>
            <a:pPr algn="just">
              <a:lnSpc>
                <a:spcPct val="90000"/>
              </a:lnSpc>
              <a:buClr>
                <a:srgbClr val="990000"/>
              </a:buClr>
              <a:buFont typeface="Wingdings" pitchFamily="2" charset="2"/>
              <a:buChar char="§"/>
            </a:pPr>
            <a:r>
              <a:rPr lang="en-US" altLang="bg-BG" sz="2600" dirty="0" smtClean="0">
                <a:latin typeface="Times New Roman" pitchFamily="18" charset="0"/>
              </a:rPr>
              <a:t>Development of acute renal insufficiency – </a:t>
            </a:r>
            <a:r>
              <a:rPr lang="en-US" altLang="bg-BG" sz="2600" dirty="0" err="1" smtClean="0">
                <a:latin typeface="Times New Roman" pitchFamily="18" charset="0"/>
              </a:rPr>
              <a:t>haemodialysis</a:t>
            </a:r>
            <a:r>
              <a:rPr lang="en-US" altLang="bg-BG" sz="2600" dirty="0" smtClean="0">
                <a:latin typeface="Times New Roman" pitchFamily="18" charset="0"/>
              </a:rPr>
              <a:t>. </a:t>
            </a:r>
          </a:p>
          <a:p>
            <a:pPr algn="just">
              <a:lnSpc>
                <a:spcPct val="90000"/>
              </a:lnSpc>
              <a:buClr>
                <a:srgbClr val="990000"/>
              </a:buClr>
              <a:buFont typeface="Wingdings" pitchFamily="2" charset="2"/>
              <a:buChar char="§"/>
            </a:pPr>
            <a:r>
              <a:rPr lang="en-US" altLang="bg-BG" sz="2600" dirty="0" smtClean="0">
                <a:latin typeface="Times New Roman" pitchFamily="18" charset="0"/>
              </a:rPr>
              <a:t>During treatment of patients with severe form of crush </a:t>
            </a:r>
          </a:p>
          <a:p>
            <a:pPr marL="0" indent="0" algn="just">
              <a:lnSpc>
                <a:spcPct val="90000"/>
              </a:lnSpc>
              <a:buClr>
                <a:srgbClr val="990000"/>
              </a:buClr>
              <a:buNone/>
            </a:pPr>
            <a:r>
              <a:rPr lang="en-US" altLang="bg-BG" sz="2600" dirty="0" smtClean="0">
                <a:latin typeface="Times New Roman" pitchFamily="18" charset="0"/>
              </a:rPr>
              <a:t>syndrome it is necessary to provide both procedures, absorption </a:t>
            </a:r>
          </a:p>
          <a:p>
            <a:pPr algn="just">
              <a:lnSpc>
                <a:spcPct val="90000"/>
              </a:lnSpc>
              <a:buFont typeface="Arial" charset="0"/>
              <a:buNone/>
            </a:pPr>
            <a:r>
              <a:rPr lang="en-US" altLang="bg-BG" sz="2600" dirty="0" smtClean="0">
                <a:latin typeface="Times New Roman" pitchFamily="18" charset="0"/>
              </a:rPr>
              <a:t>and dialysis. </a:t>
            </a:r>
          </a:p>
          <a:p>
            <a:pPr algn="just">
              <a:lnSpc>
                <a:spcPct val="90000"/>
              </a:lnSpc>
              <a:buClr>
                <a:srgbClr val="990000"/>
              </a:buClr>
              <a:buFont typeface="Wingdings" pitchFamily="2" charset="2"/>
              <a:buChar char="§"/>
            </a:pPr>
            <a:r>
              <a:rPr lang="en-US" altLang="bg-BG" sz="2600" dirty="0" smtClean="0">
                <a:latin typeface="Times New Roman" pitchFamily="18" charset="0"/>
              </a:rPr>
              <a:t>Absorption helps to eliminate encephalopathy, improves general </a:t>
            </a:r>
          </a:p>
          <a:p>
            <a:pPr algn="just">
              <a:lnSpc>
                <a:spcPct val="90000"/>
              </a:lnSpc>
              <a:buFont typeface="Arial" charset="0"/>
              <a:buNone/>
            </a:pPr>
            <a:r>
              <a:rPr lang="en-US" altLang="bg-BG" sz="2600" dirty="0" smtClean="0">
                <a:latin typeface="Times New Roman" pitchFamily="18" charset="0"/>
              </a:rPr>
              <a:t>condition, but it hardly changes level of urea and </a:t>
            </a:r>
            <a:r>
              <a:rPr lang="en-US" altLang="bg-BG" sz="2600" dirty="0" err="1" smtClean="0">
                <a:latin typeface="Times New Roman" pitchFamily="18" charset="0"/>
              </a:rPr>
              <a:t>kreatinine</a:t>
            </a:r>
            <a:r>
              <a:rPr lang="en-US" altLang="bg-BG" sz="2600" dirty="0" smtClean="0">
                <a:latin typeface="Times New Roman" pitchFamily="18" charset="0"/>
              </a:rPr>
              <a:t> in </a:t>
            </a:r>
          </a:p>
          <a:p>
            <a:pPr algn="just">
              <a:lnSpc>
                <a:spcPct val="90000"/>
              </a:lnSpc>
              <a:buFont typeface="Arial" charset="0"/>
              <a:buNone/>
            </a:pPr>
            <a:r>
              <a:rPr lang="en-US" altLang="bg-BG" sz="2600" dirty="0" smtClean="0">
                <a:latin typeface="Times New Roman" pitchFamily="18" charset="0"/>
              </a:rPr>
              <a:t>blood.</a:t>
            </a:r>
          </a:p>
          <a:p>
            <a:pPr algn="just">
              <a:lnSpc>
                <a:spcPct val="90000"/>
              </a:lnSpc>
              <a:buClr>
                <a:srgbClr val="990000"/>
              </a:buClr>
              <a:buFont typeface="Wingdings" pitchFamily="2" charset="2"/>
              <a:buChar char="§"/>
            </a:pPr>
            <a:r>
              <a:rPr lang="en-US" altLang="bg-BG" sz="2600" dirty="0" err="1" smtClean="0">
                <a:latin typeface="Times New Roman" pitchFamily="18" charset="0"/>
              </a:rPr>
              <a:t>Haemodialysis</a:t>
            </a:r>
            <a:r>
              <a:rPr lang="en-US" altLang="bg-BG" sz="2600" dirty="0" smtClean="0">
                <a:latin typeface="Times New Roman" pitchFamily="18" charset="0"/>
              </a:rPr>
              <a:t> effectively eliminates </a:t>
            </a:r>
            <a:r>
              <a:rPr lang="en-US" altLang="bg-BG" sz="2600" dirty="0" err="1" smtClean="0">
                <a:latin typeface="Times New Roman" pitchFamily="18" charset="0"/>
              </a:rPr>
              <a:t>hyperazotemia</a:t>
            </a:r>
            <a:r>
              <a:rPr lang="en-US" altLang="bg-BG" sz="2600" dirty="0" smtClean="0">
                <a:latin typeface="Times New Roman" pitchFamily="18" charset="0"/>
              </a:rPr>
              <a:t> and </a:t>
            </a:r>
          </a:p>
          <a:p>
            <a:pPr algn="just">
              <a:lnSpc>
                <a:spcPct val="90000"/>
              </a:lnSpc>
              <a:buFont typeface="Arial" charset="0"/>
              <a:buNone/>
            </a:pPr>
            <a:r>
              <a:rPr lang="en-US" altLang="bg-BG" sz="2600" dirty="0" err="1" smtClean="0">
                <a:latin typeface="Times New Roman" pitchFamily="18" charset="0"/>
              </a:rPr>
              <a:t>hyperhydration</a:t>
            </a:r>
            <a:r>
              <a:rPr lang="en-US" altLang="bg-BG" sz="2600" dirty="0" smtClean="0">
                <a:latin typeface="Times New Roman" pitchFamily="18" charset="0"/>
              </a:rPr>
              <a:t>. </a:t>
            </a:r>
          </a:p>
          <a:p>
            <a:pPr algn="just">
              <a:lnSpc>
                <a:spcPct val="90000"/>
              </a:lnSpc>
              <a:buClr>
                <a:srgbClr val="990000"/>
              </a:buClr>
              <a:buFont typeface="Wingdings" pitchFamily="2" charset="2"/>
              <a:buChar char="§"/>
            </a:pPr>
            <a:r>
              <a:rPr lang="en-US" altLang="bg-BG" sz="2600" dirty="0" smtClean="0">
                <a:latin typeface="Times New Roman" pitchFamily="18" charset="0"/>
              </a:rPr>
              <a:t>Dangerous hyperkalemia and </a:t>
            </a:r>
            <a:r>
              <a:rPr lang="en-US" altLang="bg-BG" sz="2600" dirty="0" err="1" smtClean="0">
                <a:latin typeface="Times New Roman" pitchFamily="18" charset="0"/>
              </a:rPr>
              <a:t>hyperhydration</a:t>
            </a:r>
            <a:r>
              <a:rPr lang="en-US" altLang="bg-BG" sz="2600" dirty="0" smtClean="0">
                <a:latin typeface="Times New Roman" pitchFamily="18" charset="0"/>
              </a:rPr>
              <a:t> are absolute </a:t>
            </a:r>
          </a:p>
          <a:p>
            <a:pPr marL="0" indent="0" algn="just">
              <a:lnSpc>
                <a:spcPct val="90000"/>
              </a:lnSpc>
              <a:buClr>
                <a:srgbClr val="990000"/>
              </a:buClr>
              <a:buNone/>
            </a:pPr>
            <a:r>
              <a:rPr lang="en-US" altLang="bg-BG" sz="2600" dirty="0" smtClean="0">
                <a:latin typeface="Times New Roman" pitchFamily="18" charset="0"/>
              </a:rPr>
              <a:t>indications for “artificial kidney” usage – </a:t>
            </a:r>
            <a:r>
              <a:rPr lang="en-US" altLang="bg-BG" sz="2600" b="1" dirty="0" smtClean="0">
                <a:solidFill>
                  <a:srgbClr val="990000"/>
                </a:solidFill>
                <a:latin typeface="Times New Roman" pitchFamily="18" charset="0"/>
              </a:rPr>
              <a:t>remove urea and potassium</a:t>
            </a:r>
            <a:r>
              <a:rPr lang="en-US" altLang="bg-BG" sz="2600" dirty="0" smtClean="0">
                <a:latin typeface="Times New Roman" pitchFamily="18" charset="0"/>
              </a:rPr>
              <a:t>.</a:t>
            </a:r>
            <a:endParaRPr lang="ru-RU" altLang="bg-BG" sz="2600" dirty="0">
              <a:latin typeface="Times New Roman" pitchFamily="18" charset="0"/>
            </a:endParaRPr>
          </a:p>
        </p:txBody>
      </p:sp>
      <p:sp>
        <p:nvSpPr>
          <p:cNvPr id="2" name="TextBox 1"/>
          <p:cNvSpPr txBox="1"/>
          <p:nvPr/>
        </p:nvSpPr>
        <p:spPr>
          <a:xfrm>
            <a:off x="611560" y="292387"/>
            <a:ext cx="8064896" cy="584775"/>
          </a:xfrm>
          <a:prstGeom prst="rect">
            <a:avLst/>
          </a:prstGeom>
          <a:blipFill>
            <a:blip r:embed="rId2"/>
            <a:tile tx="0" ty="0" sx="100000" sy="100000" flip="none" algn="tl"/>
          </a:blipFill>
        </p:spPr>
        <p:txBody>
          <a:bodyPr wrap="square" rtlCol="0">
            <a:spAutoFit/>
          </a:bodyPr>
          <a:lstStyle/>
          <a:p>
            <a:pPr algn="ctr"/>
            <a:r>
              <a:rPr lang="en-US" sz="3200" b="1" dirty="0" err="1" smtClean="0">
                <a:solidFill>
                  <a:srgbClr val="990000"/>
                </a:solidFill>
                <a:latin typeface="Arial" pitchFamily="34" charset="0"/>
                <a:cs typeface="Arial" pitchFamily="34" charset="0"/>
              </a:rPr>
              <a:t>Haemoabsorption</a:t>
            </a:r>
            <a:r>
              <a:rPr lang="en-US" sz="3200" b="1" dirty="0" smtClean="0">
                <a:solidFill>
                  <a:srgbClr val="990000"/>
                </a:solidFill>
                <a:latin typeface="Arial" pitchFamily="34" charset="0"/>
                <a:cs typeface="Arial" pitchFamily="34" charset="0"/>
              </a:rPr>
              <a:t> and </a:t>
            </a:r>
            <a:r>
              <a:rPr lang="en-US" sz="3200" b="1" dirty="0" err="1" smtClean="0">
                <a:solidFill>
                  <a:srgbClr val="990000"/>
                </a:solidFill>
                <a:latin typeface="Arial" pitchFamily="34" charset="0"/>
                <a:cs typeface="Arial" pitchFamily="34" charset="0"/>
              </a:rPr>
              <a:t>Haemodialysis</a:t>
            </a:r>
            <a:endParaRPr lang="bg-BG" sz="3200" b="1" dirty="0">
              <a:solidFill>
                <a:srgbClr val="990000"/>
              </a:solidFill>
              <a:latin typeface="Arial" pitchFamily="34" charset="0"/>
              <a:cs typeface="Arial" pitchFamily="34" charset="0"/>
            </a:endParaRPr>
          </a:p>
        </p:txBody>
      </p:sp>
    </p:spTree>
    <p:extLst>
      <p:ext uri="{BB962C8B-B14F-4D97-AF65-F5344CB8AC3E}">
        <p14:creationId xmlns:p14="http://schemas.microsoft.com/office/powerpoint/2010/main" val="1436944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31668" y="450370"/>
            <a:ext cx="7736119" cy="997196"/>
          </a:xfrm>
          <a:prstGeom prst="rect">
            <a:avLst/>
          </a:prstGeom>
          <a:solidFill>
            <a:srgbClr val="00FFCC"/>
          </a:solidFill>
          <a:ln w="12700">
            <a:noFill/>
            <a:miter lim="800000"/>
            <a:headEnd/>
            <a:tailEnd/>
          </a:ln>
          <a:effectLst>
            <a:glow rad="228600">
              <a:schemeClr val="accent6">
                <a:satMod val="175000"/>
                <a:alpha val="40000"/>
              </a:schemeClr>
            </a:glow>
          </a:effectLst>
        </p:spPr>
        <p:txBody>
          <a:bodyPr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600" b="1" dirty="0">
                <a:solidFill>
                  <a:srgbClr val="003300"/>
                </a:solidFill>
                <a:latin typeface="Arial" pitchFamily="34" charset="0"/>
                <a:cs typeface="Arial" pitchFamily="34" charset="0"/>
              </a:rPr>
              <a:t>Additional </a:t>
            </a:r>
            <a:r>
              <a:rPr lang="en-US" altLang="bg-BG" sz="3600" b="1" dirty="0" smtClean="0">
                <a:solidFill>
                  <a:srgbClr val="003300"/>
                </a:solidFill>
                <a:latin typeface="Arial" pitchFamily="34" charset="0"/>
                <a:cs typeface="Arial" pitchFamily="34" charset="0"/>
              </a:rPr>
              <a:t>Treatment </a:t>
            </a:r>
            <a:r>
              <a:rPr lang="en-US" altLang="bg-BG" sz="3600" b="1" dirty="0">
                <a:solidFill>
                  <a:srgbClr val="003300"/>
                </a:solidFill>
                <a:latin typeface="Arial" pitchFamily="34" charset="0"/>
                <a:cs typeface="Arial" pitchFamily="34" charset="0"/>
              </a:rPr>
              <a:t>for Crush Injury</a:t>
            </a:r>
          </a:p>
        </p:txBody>
      </p:sp>
      <p:sp>
        <p:nvSpPr>
          <p:cNvPr id="28675" name="Text Box 3"/>
          <p:cNvSpPr txBox="1">
            <a:spLocks noChangeArrowheads="1"/>
          </p:cNvSpPr>
          <p:nvPr/>
        </p:nvSpPr>
        <p:spPr bwMode="auto">
          <a:xfrm>
            <a:off x="107504" y="1986358"/>
            <a:ext cx="8928991" cy="3899529"/>
          </a:xfrm>
          <a:prstGeom prst="rect">
            <a:avLst/>
          </a:prstGeom>
          <a:solidFill>
            <a:srgbClr val="66FFFF"/>
          </a:solidFill>
          <a:ln w="12700">
            <a:noFill/>
            <a:miter lim="800000"/>
            <a:headEnd/>
            <a:tailEnd/>
          </a:ln>
          <a:effectLst>
            <a:glow rad="228600">
              <a:schemeClr val="accent3">
                <a:satMod val="175000"/>
                <a:alpha val="40000"/>
              </a:schemeClr>
            </a:glow>
          </a:effectLst>
        </p:spPr>
        <p:txBody>
          <a:bodyPr wrap="square" lIns="0" tIns="0" rIns="0" bIns="0">
            <a:spAutoFit/>
          </a:bodyPr>
          <a:lstStyle>
            <a:lvl1pPr marL="114300" indent="-11430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oxygen supplementation </a:t>
            </a:r>
            <a:r>
              <a:rPr lang="en-US" altLang="bg-BG" sz="2800" dirty="0">
                <a:latin typeface="Arial" pitchFamily="34" charset="0"/>
                <a:cs typeface="Arial" pitchFamily="34" charset="0"/>
              </a:rPr>
              <a:t>(even if the patient is not </a:t>
            </a:r>
            <a:endParaRPr lang="en-US" altLang="bg-BG" sz="2800" dirty="0" smtClean="0">
              <a:latin typeface="Arial" pitchFamily="34" charset="0"/>
              <a:cs typeface="Arial" pitchFamily="34" charset="0"/>
            </a:endParaRPr>
          </a:p>
          <a:p>
            <a:pPr marL="0" indent="0">
              <a:spcAft>
                <a:spcPct val="15000"/>
              </a:spcAft>
              <a:buClr>
                <a:srgbClr val="990000"/>
              </a:buClr>
              <a:buSzPct val="100000"/>
            </a:pPr>
            <a:r>
              <a:rPr lang="en-US" altLang="bg-BG" sz="2800" dirty="0" smtClean="0">
                <a:latin typeface="Arial" pitchFamily="34" charset="0"/>
                <a:cs typeface="Arial" pitchFamily="34" charset="0"/>
              </a:rPr>
              <a:t>hypoxemic</a:t>
            </a:r>
            <a:r>
              <a:rPr lang="en-US" altLang="bg-BG" sz="2800" dirty="0">
                <a:latin typeface="Arial" pitchFamily="34" charset="0"/>
                <a:cs typeface="Arial" pitchFamily="34" charset="0"/>
              </a:rPr>
              <a:t>, </a:t>
            </a:r>
            <a:r>
              <a:rPr lang="en-US" altLang="bg-BG" sz="2800" b="1" dirty="0">
                <a:latin typeface="Arial" pitchFamily="34" charset="0"/>
                <a:cs typeface="Arial" pitchFamily="34" charset="0"/>
              </a:rPr>
              <a:t>O</a:t>
            </a:r>
            <a:r>
              <a:rPr lang="en-US" altLang="bg-BG" sz="2800" b="1" baseline="-25000" dirty="0">
                <a:latin typeface="Arial" pitchFamily="34" charset="0"/>
                <a:cs typeface="Arial" pitchFamily="34" charset="0"/>
              </a:rPr>
              <a:t>2</a:t>
            </a:r>
            <a:r>
              <a:rPr lang="en-US" altLang="bg-BG" sz="2800" dirty="0">
                <a:latin typeface="Arial" pitchFamily="34" charset="0"/>
                <a:cs typeface="Arial" pitchFamily="34" charset="0"/>
              </a:rPr>
              <a:t> may help ischemic </a:t>
            </a:r>
            <a:r>
              <a:rPr lang="en-US" altLang="bg-BG" sz="2800" dirty="0" smtClean="0">
                <a:latin typeface="Arial" pitchFamily="34" charset="0"/>
                <a:cs typeface="Arial" pitchFamily="34" charset="0"/>
              </a:rPr>
              <a:t>muscle)</a:t>
            </a:r>
          </a:p>
          <a:p>
            <a:pPr marL="457200" indent="-457200">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pain medication</a:t>
            </a:r>
          </a:p>
          <a:p>
            <a:pPr marL="457200" indent="-457200">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tetanus </a:t>
            </a:r>
            <a:r>
              <a:rPr lang="en-US" altLang="bg-BG" sz="2800" dirty="0">
                <a:latin typeface="Arial" pitchFamily="34" charset="0"/>
                <a:cs typeface="Arial" pitchFamily="34" charset="0"/>
              </a:rPr>
              <a:t>immunization </a:t>
            </a:r>
            <a:endParaRPr lang="en-US" altLang="bg-BG" sz="2800" dirty="0" smtClean="0">
              <a:latin typeface="Arial" pitchFamily="34" charset="0"/>
              <a:cs typeface="Arial" pitchFamily="34" charset="0"/>
            </a:endParaRPr>
          </a:p>
          <a:p>
            <a:pPr marL="457200" indent="-457200">
              <a:spcAft>
                <a:spcPct val="15000"/>
              </a:spcAft>
              <a:buClr>
                <a:srgbClr val="990000"/>
              </a:buClr>
              <a:buSzPct val="100000"/>
              <a:buFont typeface="Wingdings" pitchFamily="2" charset="2"/>
              <a:buChar char="q"/>
            </a:pPr>
            <a:r>
              <a:rPr lang="en-US" altLang="bg-BG" sz="2800" b="1" dirty="0" smtClean="0">
                <a:latin typeface="Arial" pitchFamily="34" charset="0"/>
                <a:cs typeface="Arial" pitchFamily="34" charset="0"/>
              </a:rPr>
              <a:t>Acetazolamide</a:t>
            </a:r>
            <a:r>
              <a:rPr lang="en-US" altLang="bg-BG" sz="2800" dirty="0" smtClean="0">
                <a:latin typeface="Arial" pitchFamily="34" charset="0"/>
                <a:cs typeface="Arial" pitchFamily="34" charset="0"/>
              </a:rPr>
              <a:t> (a carbonic </a:t>
            </a:r>
            <a:r>
              <a:rPr lang="en-US" altLang="bg-BG" sz="2800" dirty="0">
                <a:latin typeface="Arial" pitchFamily="34" charset="0"/>
                <a:cs typeface="Arial" pitchFamily="34" charset="0"/>
              </a:rPr>
              <a:t>anhydrase </a:t>
            </a:r>
            <a:r>
              <a:rPr lang="en-US" altLang="bg-BG" sz="2800" dirty="0" smtClean="0">
                <a:latin typeface="Arial" pitchFamily="34" charset="0"/>
                <a:cs typeface="Arial" pitchFamily="34" charset="0"/>
              </a:rPr>
              <a:t>inhibitor: 250 </a:t>
            </a:r>
          </a:p>
          <a:p>
            <a:pPr marL="0" indent="0">
              <a:spcAft>
                <a:spcPct val="15000"/>
              </a:spcAft>
              <a:buClr>
                <a:srgbClr val="990000"/>
              </a:buClr>
              <a:buSzPct val="100000"/>
            </a:pPr>
            <a:r>
              <a:rPr lang="en-US" altLang="bg-BG" sz="2800" dirty="0">
                <a:latin typeface="Arial" pitchFamily="34" charset="0"/>
                <a:cs typeface="Arial" pitchFamily="34" charset="0"/>
              </a:rPr>
              <a:t>m</a:t>
            </a:r>
            <a:r>
              <a:rPr lang="en-US" altLang="bg-BG" sz="2800" dirty="0" smtClean="0">
                <a:latin typeface="Arial" pitchFamily="34" charset="0"/>
                <a:cs typeface="Arial" pitchFamily="34" charset="0"/>
              </a:rPr>
              <a:t>g </a:t>
            </a:r>
            <a:r>
              <a:rPr lang="en-US" altLang="bg-BG" sz="2800" b="1" dirty="0" smtClean="0">
                <a:latin typeface="Arial" pitchFamily="34" charset="0"/>
                <a:cs typeface="Arial" pitchFamily="34" charset="0"/>
              </a:rPr>
              <a:t>PO</a:t>
            </a:r>
            <a:r>
              <a:rPr lang="en-US" altLang="bg-BG" sz="2800" dirty="0" smtClean="0">
                <a:latin typeface="Arial" pitchFamily="34" charset="0"/>
                <a:cs typeface="Arial" pitchFamily="34" charset="0"/>
              </a:rPr>
              <a:t>)</a:t>
            </a:r>
            <a:r>
              <a:rPr lang="en-US" altLang="bg-BG" sz="2800" b="1" i="1" dirty="0" smtClean="0">
                <a:latin typeface="Arial" pitchFamily="34" charset="0"/>
                <a:cs typeface="Arial" pitchFamily="34" charset="0"/>
              </a:rPr>
              <a:t>.</a:t>
            </a:r>
            <a:r>
              <a:rPr lang="en-US" altLang="bg-BG" sz="2800" dirty="0" smtClean="0">
                <a:latin typeface="Arial" pitchFamily="34" charset="0"/>
                <a:cs typeface="Arial" pitchFamily="34" charset="0"/>
              </a:rPr>
              <a:t> May </a:t>
            </a:r>
            <a:r>
              <a:rPr lang="en-US" altLang="bg-BG" sz="2800" dirty="0">
                <a:latin typeface="Arial" pitchFamily="34" charset="0"/>
                <a:cs typeface="Arial" pitchFamily="34" charset="0"/>
              </a:rPr>
              <a:t>help </a:t>
            </a:r>
            <a:r>
              <a:rPr lang="en-US" altLang="bg-BG" sz="2800" dirty="0" smtClean="0">
                <a:latin typeface="Arial" pitchFamily="34" charset="0"/>
                <a:cs typeface="Arial" pitchFamily="34" charset="0"/>
              </a:rPr>
              <a:t>excretion of </a:t>
            </a:r>
            <a:r>
              <a:rPr lang="en-US" altLang="bg-BG" sz="2800" dirty="0">
                <a:latin typeface="Arial" pitchFamily="34" charset="0"/>
                <a:cs typeface="Arial" pitchFamily="34" charset="0"/>
              </a:rPr>
              <a:t>bicarbonate in the </a:t>
            </a:r>
            <a:r>
              <a:rPr lang="en-US" altLang="bg-BG" sz="2800" dirty="0" smtClean="0">
                <a:latin typeface="Arial" pitchFamily="34" charset="0"/>
                <a:cs typeface="Arial" pitchFamily="34" charset="0"/>
              </a:rPr>
              <a:t>urine.</a:t>
            </a:r>
          </a:p>
          <a:p>
            <a:pPr marL="457200" indent="-457200">
              <a:spcAft>
                <a:spcPct val="15000"/>
              </a:spcAft>
              <a:buClr>
                <a:srgbClr val="990000"/>
              </a:buClr>
              <a:buSzPct val="100000"/>
              <a:buFont typeface="Wingdings" pitchFamily="2" charset="2"/>
              <a:buChar char="q"/>
            </a:pPr>
            <a:r>
              <a:rPr lang="en-US" altLang="bg-BG" sz="2800" b="1" dirty="0" smtClean="0">
                <a:latin typeface="Arial" pitchFamily="34" charset="0"/>
                <a:cs typeface="Arial" pitchFamily="34" charset="0"/>
              </a:rPr>
              <a:t>Furosemide</a:t>
            </a:r>
            <a:r>
              <a:rPr lang="en-US" altLang="bg-BG" sz="2800" dirty="0" smtClean="0">
                <a:latin typeface="Arial" pitchFamily="34" charset="0"/>
                <a:cs typeface="Arial" pitchFamily="34" charset="0"/>
              </a:rPr>
              <a:t> </a:t>
            </a:r>
            <a:r>
              <a:rPr lang="en-US" altLang="bg-BG" sz="2800" dirty="0">
                <a:latin typeface="Arial" pitchFamily="34" charset="0"/>
                <a:cs typeface="Arial" pitchFamily="34" charset="0"/>
              </a:rPr>
              <a:t>may initiate diuresis but not favored </a:t>
            </a:r>
            <a:endParaRPr lang="en-US" altLang="bg-BG" sz="2800" dirty="0" smtClean="0">
              <a:latin typeface="Arial" pitchFamily="34" charset="0"/>
              <a:cs typeface="Arial" pitchFamily="34" charset="0"/>
            </a:endParaRPr>
          </a:p>
          <a:p>
            <a:pPr marL="0" indent="0">
              <a:spcAft>
                <a:spcPct val="15000"/>
              </a:spcAft>
              <a:buClr>
                <a:srgbClr val="990000"/>
              </a:buClr>
              <a:buSzPct val="100000"/>
            </a:pPr>
            <a:r>
              <a:rPr lang="en-US" altLang="bg-BG" sz="2800" dirty="0">
                <a:latin typeface="Arial" pitchFamily="34" charset="0"/>
                <a:cs typeface="Arial" pitchFamily="34" charset="0"/>
              </a:rPr>
              <a:t>s</a:t>
            </a:r>
            <a:r>
              <a:rPr lang="en-US" altLang="bg-BG" sz="2800" dirty="0" smtClean="0">
                <a:latin typeface="Arial" pitchFamily="34" charset="0"/>
                <a:cs typeface="Arial" pitchFamily="34" charset="0"/>
              </a:rPr>
              <a:t>ince </a:t>
            </a:r>
            <a:r>
              <a:rPr lang="en-US" altLang="bg-BG" sz="2800" dirty="0">
                <a:latin typeface="Arial" pitchFamily="34" charset="0"/>
                <a:cs typeface="Arial" pitchFamily="34" charset="0"/>
              </a:rPr>
              <a:t>it makes acid urine</a:t>
            </a:r>
          </a:p>
        </p:txBody>
      </p:sp>
      <p:sp>
        <p:nvSpPr>
          <p:cNvPr id="4505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E50E9571-FBE7-4C41-9D81-E6FBCECDB5EB}" type="slidenum">
              <a:rPr lang="en-US" altLang="bg-BG" sz="1300">
                <a:solidFill>
                  <a:schemeClr val="bg1"/>
                </a:solidFill>
              </a:rPr>
              <a:pPr/>
              <a:t>48</a:t>
            </a:fld>
            <a:endParaRPr lang="en-US" altLang="bg-BG" sz="1300">
              <a:solidFill>
                <a:schemeClr val="bg1"/>
              </a:solidFill>
            </a:endParaRPr>
          </a:p>
        </p:txBody>
      </p:sp>
    </p:spTree>
    <p:extLst>
      <p:ext uri="{BB962C8B-B14F-4D97-AF65-F5344CB8AC3E}">
        <p14:creationId xmlns:p14="http://schemas.microsoft.com/office/powerpoint/2010/main" val="37652886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6555641"/>
          </a:xfrm>
          <a:prstGeom prst="rect">
            <a:avLst/>
          </a:prstGeom>
          <a:solidFill>
            <a:srgbClr val="66FFFF"/>
          </a:solidFill>
          <a:effectLst>
            <a:glow rad="228600">
              <a:schemeClr val="accent3">
                <a:satMod val="175000"/>
                <a:alpha val="40000"/>
              </a:schemeClr>
            </a:glow>
          </a:effectLst>
        </p:spPr>
        <p:txBody>
          <a:bodyPr wrap="square">
            <a:spAutoFit/>
          </a:bodyPr>
          <a:lstStyle/>
          <a:p>
            <a:pPr marL="457200" indent="-457200" algn="just">
              <a:buClr>
                <a:srgbClr val="990000"/>
              </a:buClr>
              <a:buFont typeface="Wingdings" pitchFamily="2" charset="2"/>
              <a:buChar char="q"/>
            </a:pPr>
            <a:r>
              <a:rPr lang="en-US" sz="2800" b="1" dirty="0" smtClean="0">
                <a:solidFill>
                  <a:srgbClr val="990000"/>
                </a:solidFill>
                <a:latin typeface="Arial" pitchFamily="34" charset="0"/>
                <a:cs typeface="Arial" pitchFamily="34" charset="0"/>
              </a:rPr>
              <a:t>Hyperbaric oxygen </a:t>
            </a:r>
            <a:r>
              <a:rPr lang="en-US" sz="2800" dirty="0" smtClean="0">
                <a:latin typeface="Arial" pitchFamily="34" charset="0"/>
                <a:cs typeface="Arial" pitchFamily="34" charset="0"/>
              </a:rPr>
              <a:t>– At high pressure, physically dissolved levels of oxygen increases in the plasma, tissue viability is enhanced, some vasoconstriction occurs and so fluid outflow from the vascular compartments decrease thus reducing tissue edema. It directly assists wound healing by fibroblast proliferation. Finally it can reduce anaerobic bacterial growth in </a:t>
            </a:r>
            <a:r>
              <a:rPr lang="en-US" sz="2800" dirty="0" err="1" smtClean="0">
                <a:latin typeface="Arial" pitchFamily="34" charset="0"/>
                <a:cs typeface="Arial" pitchFamily="34" charset="0"/>
              </a:rPr>
              <a:t>necrosed</a:t>
            </a:r>
            <a:r>
              <a:rPr lang="en-US" sz="2800" dirty="0" smtClean="0">
                <a:latin typeface="Arial" pitchFamily="34" charset="0"/>
                <a:cs typeface="Arial" pitchFamily="34" charset="0"/>
              </a:rPr>
              <a:t> muscle. The usual dose is about </a:t>
            </a:r>
            <a:r>
              <a:rPr lang="en-US" sz="2800" b="1" dirty="0" smtClean="0">
                <a:solidFill>
                  <a:srgbClr val="990000"/>
                </a:solidFill>
                <a:latin typeface="Arial" pitchFamily="34" charset="0"/>
                <a:cs typeface="Arial" pitchFamily="34" charset="0"/>
              </a:rPr>
              <a:t>2.5</a:t>
            </a:r>
            <a:r>
              <a:rPr lang="en-US" sz="2800" dirty="0" smtClean="0">
                <a:latin typeface="Arial" pitchFamily="34" charset="0"/>
                <a:cs typeface="Arial" pitchFamily="34" charset="0"/>
              </a:rPr>
              <a:t> atmospheres for about </a:t>
            </a:r>
            <a:r>
              <a:rPr lang="en-US" sz="2800" b="1" dirty="0" smtClean="0">
                <a:solidFill>
                  <a:srgbClr val="990000"/>
                </a:solidFill>
                <a:latin typeface="Arial" pitchFamily="34" charset="0"/>
                <a:cs typeface="Arial" pitchFamily="34" charset="0"/>
              </a:rPr>
              <a:t>one and half hours twice a day for a week.</a:t>
            </a:r>
          </a:p>
          <a:p>
            <a:pPr marL="457200" indent="-457200">
              <a:buClr>
                <a:srgbClr val="990000"/>
              </a:buClr>
              <a:buFont typeface="Wingdings" pitchFamily="2" charset="2"/>
              <a:buChar char="q"/>
            </a:pPr>
            <a:r>
              <a:rPr lang="en-US" sz="2800" b="1" dirty="0" err="1" smtClean="0">
                <a:solidFill>
                  <a:srgbClr val="990000"/>
                </a:solidFill>
                <a:latin typeface="Arial" pitchFamily="34" charset="0"/>
                <a:cs typeface="Arial" pitchFamily="34" charset="0"/>
              </a:rPr>
              <a:t>Plasmapheresis</a:t>
            </a:r>
            <a:r>
              <a:rPr lang="en-US" sz="2800" dirty="0" smtClean="0">
                <a:latin typeface="Arial" pitchFamily="34" charset="0"/>
                <a:cs typeface="Arial" pitchFamily="34" charset="0"/>
              </a:rPr>
              <a:t>  in </a:t>
            </a:r>
            <a:r>
              <a:rPr lang="en-US" sz="2800" dirty="0">
                <a:latin typeface="Arial" pitchFamily="34" charset="0"/>
                <a:cs typeface="Arial" pitchFamily="34" charset="0"/>
              </a:rPr>
              <a:t>complex treatment - high effectiveness of liquidation of DIC-syndrome, and </a:t>
            </a:r>
            <a:r>
              <a:rPr lang="en-US" sz="2800" dirty="0" err="1">
                <a:latin typeface="Arial" pitchFamily="34" charset="0"/>
                <a:cs typeface="Arial" pitchFamily="34" charset="0"/>
              </a:rPr>
              <a:t>detoxication</a:t>
            </a:r>
            <a:r>
              <a:rPr lang="en-US" sz="2800" dirty="0">
                <a:latin typeface="Arial" pitchFamily="34" charset="0"/>
                <a:cs typeface="Arial" pitchFamily="34" charset="0"/>
              </a:rPr>
              <a:t> of the organism.</a:t>
            </a:r>
            <a:br>
              <a:rPr lang="en-US" sz="2800" dirty="0">
                <a:latin typeface="Arial" pitchFamily="34" charset="0"/>
                <a:cs typeface="Arial" pitchFamily="34" charset="0"/>
              </a:rPr>
            </a:br>
            <a:endParaRPr lang="bg-BG" sz="2800" dirty="0">
              <a:latin typeface="Arial" pitchFamily="34" charset="0"/>
              <a:cs typeface="Arial" pitchFamily="34" charset="0"/>
            </a:endParaRPr>
          </a:p>
        </p:txBody>
      </p:sp>
    </p:spTree>
    <p:extLst>
      <p:ext uri="{BB962C8B-B14F-4D97-AF65-F5344CB8AC3E}">
        <p14:creationId xmlns:p14="http://schemas.microsoft.com/office/powerpoint/2010/main" val="1661092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p:spPr>
        <p:txBody>
          <a:bodyPr>
            <a:normAutofit/>
          </a:bodyPr>
          <a:lstStyle/>
          <a:p>
            <a:r>
              <a:rPr lang="en-US" sz="3600" b="1" dirty="0" smtClean="0">
                <a:solidFill>
                  <a:srgbClr val="C00000"/>
                </a:solidFill>
                <a:latin typeface="Arial" pitchFamily="34" charset="0"/>
                <a:cs typeface="Arial" pitchFamily="34" charset="0"/>
              </a:rPr>
              <a:t>Causes (Muscle Breakdown)</a:t>
            </a:r>
            <a:endParaRPr lang="en-US" sz="3600" b="1" dirty="0">
              <a:solidFill>
                <a:srgbClr val="C00000"/>
              </a:solidFill>
              <a:latin typeface="Arial" pitchFamily="34" charset="0"/>
              <a:cs typeface="Arial" pitchFamily="34" charset="0"/>
            </a:endParaRPr>
          </a:p>
        </p:txBody>
      </p:sp>
      <p:grpSp>
        <p:nvGrpSpPr>
          <p:cNvPr id="8" name="Group 7"/>
          <p:cNvGrpSpPr/>
          <p:nvPr/>
        </p:nvGrpSpPr>
        <p:grpSpPr>
          <a:xfrm>
            <a:off x="1790700" y="1268760"/>
            <a:ext cx="5229572" cy="1169641"/>
            <a:chOff x="3200400" y="2057402"/>
            <a:chExt cx="2094412" cy="636742"/>
          </a:xfrm>
        </p:grpSpPr>
        <p:sp>
          <p:nvSpPr>
            <p:cNvPr id="6" name="Rounded Rectangle 5"/>
            <p:cNvSpPr/>
            <p:nvPr/>
          </p:nvSpPr>
          <p:spPr>
            <a:xfrm>
              <a:off x="3200400" y="2057402"/>
              <a:ext cx="1981200" cy="63674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3257006" y="2231058"/>
              <a:ext cx="2037806" cy="284836"/>
            </a:xfrm>
            <a:prstGeom prst="rect">
              <a:avLst/>
            </a:prstGeom>
            <a:noFill/>
          </p:spPr>
          <p:txBody>
            <a:bodyPr wrap="square" rtlCol="0">
              <a:spAutoFit/>
            </a:bodyPr>
            <a:lstStyle/>
            <a:p>
              <a:pPr algn="ctr"/>
              <a:r>
                <a:rPr lang="en-US" sz="2800" b="1" dirty="0" smtClean="0">
                  <a:solidFill>
                    <a:srgbClr val="000099"/>
                  </a:solidFill>
                  <a:latin typeface="Arial" pitchFamily="34" charset="0"/>
                  <a:cs typeface="Arial" pitchFamily="34" charset="0"/>
                </a:rPr>
                <a:t>RHABDOMYOLYSIS</a:t>
              </a:r>
              <a:endParaRPr lang="en-US" sz="2800" b="1" dirty="0">
                <a:solidFill>
                  <a:srgbClr val="000099"/>
                </a:solidFill>
                <a:latin typeface="Arial" pitchFamily="34" charset="0"/>
                <a:cs typeface="Arial" pitchFamily="34" charset="0"/>
              </a:endParaRPr>
            </a:p>
          </p:txBody>
        </p:sp>
      </p:grpSp>
      <p:grpSp>
        <p:nvGrpSpPr>
          <p:cNvPr id="9" name="Group 8"/>
          <p:cNvGrpSpPr/>
          <p:nvPr/>
        </p:nvGrpSpPr>
        <p:grpSpPr>
          <a:xfrm>
            <a:off x="360072" y="2762934"/>
            <a:ext cx="3231449" cy="894729"/>
            <a:chOff x="3200400" y="2057400"/>
            <a:chExt cx="1981200" cy="762000"/>
          </a:xfrm>
        </p:grpSpPr>
        <p:sp>
          <p:nvSpPr>
            <p:cNvPr id="10" name="Rounded Rectangle 9"/>
            <p:cNvSpPr/>
            <p:nvPr/>
          </p:nvSpPr>
          <p:spPr>
            <a:xfrm>
              <a:off x="3200400" y="2057400"/>
              <a:ext cx="1981200" cy="76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3276600" y="2286000"/>
              <a:ext cx="1904999" cy="340756"/>
            </a:xfrm>
            <a:prstGeom prst="rect">
              <a:avLst/>
            </a:prstGeom>
            <a:noFill/>
          </p:spPr>
          <p:txBody>
            <a:bodyPr wrap="square" rtlCol="0">
              <a:spAutoFit/>
            </a:bodyPr>
            <a:lstStyle/>
            <a:p>
              <a:pPr algn="ctr"/>
              <a:r>
                <a:rPr lang="en-US" sz="2000" b="1" dirty="0" smtClean="0">
                  <a:solidFill>
                    <a:srgbClr val="003300"/>
                  </a:solidFill>
                  <a:latin typeface="Arial" pitchFamily="34" charset="0"/>
                  <a:cs typeface="Arial" pitchFamily="34" charset="0"/>
                </a:rPr>
                <a:t>Traumatic/Compression</a:t>
              </a:r>
              <a:endParaRPr lang="en-US" sz="2000" b="1" dirty="0">
                <a:solidFill>
                  <a:srgbClr val="003300"/>
                </a:solidFill>
                <a:latin typeface="Arial" pitchFamily="34" charset="0"/>
                <a:cs typeface="Arial" pitchFamily="34" charset="0"/>
              </a:endParaRPr>
            </a:p>
          </p:txBody>
        </p:sp>
      </p:grpSp>
      <p:grpSp>
        <p:nvGrpSpPr>
          <p:cNvPr id="12" name="Group 11"/>
          <p:cNvGrpSpPr/>
          <p:nvPr/>
        </p:nvGrpSpPr>
        <p:grpSpPr>
          <a:xfrm>
            <a:off x="4312356" y="2819399"/>
            <a:ext cx="3211972" cy="820352"/>
            <a:chOff x="3200400" y="2057400"/>
            <a:chExt cx="1981200" cy="762000"/>
          </a:xfrm>
          <a:solidFill>
            <a:schemeClr val="accent3">
              <a:lumMod val="60000"/>
              <a:lumOff val="40000"/>
            </a:schemeClr>
          </a:solidFill>
        </p:grpSpPr>
        <p:sp>
          <p:nvSpPr>
            <p:cNvPr id="13" name="Rounded Rectangle 12"/>
            <p:cNvSpPr/>
            <p:nvPr/>
          </p:nvSpPr>
          <p:spPr>
            <a:xfrm>
              <a:off x="3200400" y="2057400"/>
              <a:ext cx="1981200" cy="762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352800" y="2221468"/>
              <a:ext cx="1767036" cy="428826"/>
            </a:xfrm>
            <a:prstGeom prst="rect">
              <a:avLst/>
            </a:prstGeom>
            <a:grpFill/>
          </p:spPr>
          <p:txBody>
            <a:bodyPr wrap="square" rtlCol="0">
              <a:spAutoFit/>
            </a:bodyPr>
            <a:lstStyle/>
            <a:p>
              <a:pPr algn="ctr"/>
              <a:r>
                <a:rPr lang="en-US" sz="2400" b="1" dirty="0" err="1" smtClean="0">
                  <a:solidFill>
                    <a:srgbClr val="003300"/>
                  </a:solidFill>
                  <a:latin typeface="Arial" pitchFamily="34" charset="0"/>
                  <a:cs typeface="Arial" pitchFamily="34" charset="0"/>
                </a:rPr>
                <a:t>Nontraumatic</a:t>
              </a:r>
              <a:endParaRPr lang="en-US" sz="2400" b="1" dirty="0">
                <a:solidFill>
                  <a:srgbClr val="003300"/>
                </a:solidFill>
                <a:latin typeface="Arial" pitchFamily="34" charset="0"/>
                <a:cs typeface="Arial" pitchFamily="34" charset="0"/>
              </a:endParaRPr>
            </a:p>
          </p:txBody>
        </p:sp>
      </p:grpSp>
      <p:cxnSp>
        <p:nvCxnSpPr>
          <p:cNvPr id="16" name="Straight Connector 15"/>
          <p:cNvCxnSpPr/>
          <p:nvPr/>
        </p:nvCxnSpPr>
        <p:spPr>
          <a:xfrm flipV="1">
            <a:off x="2743200" y="2438400"/>
            <a:ext cx="152400" cy="3245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86400" y="2438400"/>
            <a:ext cx="152400" cy="38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800" y="3733800"/>
            <a:ext cx="2209800" cy="2185214"/>
          </a:xfrm>
          <a:prstGeom prst="rect">
            <a:avLst/>
          </a:prstGeom>
          <a:noFill/>
        </p:spPr>
        <p:txBody>
          <a:bodyPr wrap="square" rtlCol="0">
            <a:spAutoFit/>
          </a:bodyPr>
          <a:lstStyle/>
          <a:p>
            <a:pPr>
              <a:buFontTx/>
              <a:buChar char="-"/>
            </a:pPr>
            <a:r>
              <a:rPr lang="en-US" sz="2000" b="1" dirty="0" smtClean="0">
                <a:solidFill>
                  <a:prstClr val="black"/>
                </a:solidFill>
                <a:latin typeface="Arial" pitchFamily="34" charset="0"/>
                <a:cs typeface="Arial" pitchFamily="34" charset="0"/>
              </a:rPr>
              <a:t>Multiple Trauma</a:t>
            </a:r>
          </a:p>
          <a:p>
            <a:pPr>
              <a:buFontTx/>
              <a:buChar char="-"/>
            </a:pPr>
            <a:r>
              <a:rPr lang="en-US" sz="2000" b="1" dirty="0" smtClean="0">
                <a:solidFill>
                  <a:prstClr val="black"/>
                </a:solidFill>
                <a:latin typeface="Arial" pitchFamily="34" charset="0"/>
                <a:cs typeface="Arial" pitchFamily="34" charset="0"/>
              </a:rPr>
              <a:t>Crush Injury</a:t>
            </a:r>
          </a:p>
          <a:p>
            <a:pPr>
              <a:buFontTx/>
              <a:buChar char="-"/>
            </a:pPr>
            <a:r>
              <a:rPr lang="en-US" sz="2000" b="1" dirty="0" smtClean="0">
                <a:solidFill>
                  <a:prstClr val="black"/>
                </a:solidFill>
                <a:latin typeface="Arial" pitchFamily="34" charset="0"/>
                <a:cs typeface="Arial" pitchFamily="34" charset="0"/>
              </a:rPr>
              <a:t>Surgery</a:t>
            </a:r>
          </a:p>
          <a:p>
            <a:pPr>
              <a:buFontTx/>
              <a:buChar char="-"/>
            </a:pPr>
            <a:r>
              <a:rPr lang="en-US" sz="2000" b="1" dirty="0" smtClean="0">
                <a:solidFill>
                  <a:prstClr val="black"/>
                </a:solidFill>
                <a:latin typeface="Arial" pitchFamily="34" charset="0"/>
                <a:cs typeface="Arial" pitchFamily="34" charset="0"/>
              </a:rPr>
              <a:t>Coma</a:t>
            </a:r>
          </a:p>
          <a:p>
            <a:pPr>
              <a:buFontTx/>
              <a:buChar char="-"/>
            </a:pPr>
            <a:r>
              <a:rPr lang="en-US" sz="2000" b="1" dirty="0" smtClean="0">
                <a:solidFill>
                  <a:prstClr val="black"/>
                </a:solidFill>
                <a:latin typeface="Arial" pitchFamily="34" charset="0"/>
                <a:cs typeface="Arial" pitchFamily="34" charset="0"/>
              </a:rPr>
              <a:t>Immobilization</a:t>
            </a:r>
          </a:p>
          <a:p>
            <a:pPr>
              <a:buFontTx/>
              <a:buChar char="-"/>
            </a:pPr>
            <a:endParaRPr lang="en-US" dirty="0" smtClean="0">
              <a:solidFill>
                <a:prstClr val="black"/>
              </a:solidFill>
            </a:endParaRPr>
          </a:p>
          <a:p>
            <a:pPr>
              <a:buFontTx/>
              <a:buChar char="-"/>
            </a:pPr>
            <a:endParaRPr lang="en-US" dirty="0" smtClean="0">
              <a:solidFill>
                <a:prstClr val="black"/>
              </a:solidFill>
            </a:endParaRPr>
          </a:p>
        </p:txBody>
      </p:sp>
      <p:grpSp>
        <p:nvGrpSpPr>
          <p:cNvPr id="26" name="Group 25"/>
          <p:cNvGrpSpPr/>
          <p:nvPr/>
        </p:nvGrpSpPr>
        <p:grpSpPr>
          <a:xfrm>
            <a:off x="3203848" y="3886200"/>
            <a:ext cx="2073150" cy="609600"/>
            <a:chOff x="3200400" y="2057400"/>
            <a:chExt cx="1981200" cy="762000"/>
          </a:xfrm>
          <a:solidFill>
            <a:srgbClr val="FFC000"/>
          </a:solidFill>
        </p:grpSpPr>
        <p:sp>
          <p:nvSpPr>
            <p:cNvPr id="27" name="Rounded Rectangle 26"/>
            <p:cNvSpPr/>
            <p:nvPr/>
          </p:nvSpPr>
          <p:spPr>
            <a:xfrm>
              <a:off x="3200400" y="2057400"/>
              <a:ext cx="1981200" cy="762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TextBox 27"/>
            <p:cNvSpPr txBox="1"/>
            <p:nvPr/>
          </p:nvSpPr>
          <p:spPr>
            <a:xfrm>
              <a:off x="3200401" y="2247900"/>
              <a:ext cx="1857985" cy="500138"/>
            </a:xfrm>
            <a:prstGeom prst="rect">
              <a:avLst/>
            </a:prstGeom>
            <a:grpFill/>
          </p:spPr>
          <p:txBody>
            <a:bodyPr wrap="square" rtlCol="0">
              <a:spAutoFit/>
            </a:bodyPr>
            <a:lstStyle/>
            <a:p>
              <a:pPr algn="ctr"/>
              <a:r>
                <a:rPr lang="en-US" sz="2000" b="1" dirty="0" err="1" smtClean="0">
                  <a:solidFill>
                    <a:srgbClr val="FF0000"/>
                  </a:solidFill>
                  <a:latin typeface="Arial" pitchFamily="34" charset="0"/>
                  <a:cs typeface="Arial" pitchFamily="34" charset="0"/>
                </a:rPr>
                <a:t>Exertional</a:t>
              </a:r>
              <a:endParaRPr lang="en-US" sz="1400" b="1" dirty="0">
                <a:solidFill>
                  <a:srgbClr val="FF0000"/>
                </a:solidFill>
              </a:endParaRPr>
            </a:p>
          </p:txBody>
        </p:sp>
      </p:grpSp>
      <p:grpSp>
        <p:nvGrpSpPr>
          <p:cNvPr id="35" name="Group 34"/>
          <p:cNvGrpSpPr/>
          <p:nvPr/>
        </p:nvGrpSpPr>
        <p:grpSpPr>
          <a:xfrm>
            <a:off x="6084168" y="3886200"/>
            <a:ext cx="2160240" cy="609600"/>
            <a:chOff x="3200400" y="2057400"/>
            <a:chExt cx="1981200" cy="762000"/>
          </a:xfrm>
          <a:solidFill>
            <a:srgbClr val="FFC000"/>
          </a:solidFill>
        </p:grpSpPr>
        <p:sp>
          <p:nvSpPr>
            <p:cNvPr id="36" name="Rounded Rectangle 35"/>
            <p:cNvSpPr/>
            <p:nvPr/>
          </p:nvSpPr>
          <p:spPr>
            <a:xfrm>
              <a:off x="3200400" y="2057400"/>
              <a:ext cx="1981200" cy="762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p:nvSpPr>
          <p:spPr>
            <a:xfrm>
              <a:off x="3259282" y="2247900"/>
              <a:ext cx="1905000" cy="500138"/>
            </a:xfrm>
            <a:prstGeom prst="rect">
              <a:avLst/>
            </a:prstGeom>
            <a:grpFill/>
          </p:spPr>
          <p:txBody>
            <a:bodyPr wrap="square" rtlCol="0">
              <a:spAutoFit/>
            </a:bodyPr>
            <a:lstStyle/>
            <a:p>
              <a:r>
                <a:rPr lang="en-US" sz="2000" b="1" dirty="0" err="1" smtClean="0">
                  <a:solidFill>
                    <a:srgbClr val="FF0000"/>
                  </a:solidFill>
                  <a:latin typeface="Arial" pitchFamily="34" charset="0"/>
                  <a:cs typeface="Arial" pitchFamily="34" charset="0"/>
                </a:rPr>
                <a:t>Nonexertional</a:t>
              </a:r>
              <a:endParaRPr lang="en-US" sz="2000" b="1" dirty="0">
                <a:solidFill>
                  <a:srgbClr val="FF0000"/>
                </a:solidFill>
                <a:latin typeface="Arial" pitchFamily="34" charset="0"/>
                <a:cs typeface="Arial" pitchFamily="34" charset="0"/>
              </a:endParaRPr>
            </a:p>
          </p:txBody>
        </p:sp>
      </p:grpSp>
      <p:sp>
        <p:nvSpPr>
          <p:cNvPr id="41" name="TextBox 40"/>
          <p:cNvSpPr txBox="1"/>
          <p:nvPr/>
        </p:nvSpPr>
        <p:spPr>
          <a:xfrm>
            <a:off x="3429000" y="4514671"/>
            <a:ext cx="2819400" cy="2308324"/>
          </a:xfrm>
          <a:prstGeom prst="rect">
            <a:avLst/>
          </a:prstGeom>
          <a:noFill/>
        </p:spPr>
        <p:txBody>
          <a:bodyPr wrap="square" rtlCol="0">
            <a:spAutoFit/>
          </a:bodyPr>
          <a:lstStyle/>
          <a:p>
            <a:r>
              <a:rPr lang="en-US" sz="1600" dirty="0" smtClean="0">
                <a:solidFill>
                  <a:prstClr val="black"/>
                </a:solidFill>
              </a:rPr>
              <a:t>-</a:t>
            </a:r>
            <a:r>
              <a:rPr lang="en-US" b="1" dirty="0" smtClean="0">
                <a:solidFill>
                  <a:prstClr val="black"/>
                </a:solidFill>
                <a:latin typeface="Arial" pitchFamily="34" charset="0"/>
                <a:cs typeface="Arial" pitchFamily="34" charset="0"/>
              </a:rPr>
              <a:t>Exertion</a:t>
            </a:r>
          </a:p>
          <a:p>
            <a:r>
              <a:rPr lang="en-US" b="1" dirty="0" smtClean="0">
                <a:solidFill>
                  <a:prstClr val="black"/>
                </a:solidFill>
                <a:latin typeface="Arial" pitchFamily="34" charset="0"/>
                <a:cs typeface="Arial" pitchFamily="34" charset="0"/>
              </a:rPr>
              <a:t>-Heat illness</a:t>
            </a:r>
          </a:p>
          <a:p>
            <a:r>
              <a:rPr lang="en-US" b="1" dirty="0" smtClean="0">
                <a:solidFill>
                  <a:prstClr val="black"/>
                </a:solidFill>
                <a:latin typeface="Arial" pitchFamily="34" charset="0"/>
                <a:cs typeface="Arial" pitchFamily="34" charset="0"/>
              </a:rPr>
              <a:t>-Seizures</a:t>
            </a:r>
          </a:p>
          <a:p>
            <a:r>
              <a:rPr lang="en-US" b="1" dirty="0" smtClean="0">
                <a:solidFill>
                  <a:prstClr val="black"/>
                </a:solidFill>
                <a:latin typeface="Arial" pitchFamily="34" charset="0"/>
                <a:cs typeface="Arial" pitchFamily="34" charset="0"/>
              </a:rPr>
              <a:t>-Metabolic </a:t>
            </a:r>
            <a:r>
              <a:rPr lang="en-US" b="1" dirty="0" err="1" smtClean="0">
                <a:solidFill>
                  <a:prstClr val="black"/>
                </a:solidFill>
                <a:latin typeface="Arial" pitchFamily="34" charset="0"/>
                <a:cs typeface="Arial" pitchFamily="34" charset="0"/>
              </a:rPr>
              <a:t>myopathies</a:t>
            </a:r>
            <a:endParaRPr lang="en-US" b="1" dirty="0" smtClean="0">
              <a:solidFill>
                <a:prstClr val="black"/>
              </a:solidFill>
              <a:latin typeface="Arial" pitchFamily="34" charset="0"/>
              <a:cs typeface="Arial" pitchFamily="34" charset="0"/>
            </a:endParaRPr>
          </a:p>
          <a:p>
            <a:r>
              <a:rPr lang="en-US" b="1" dirty="0" smtClean="0">
                <a:solidFill>
                  <a:prstClr val="black"/>
                </a:solidFill>
                <a:latin typeface="Arial" pitchFamily="34" charset="0"/>
                <a:cs typeface="Arial" pitchFamily="34" charset="0"/>
              </a:rPr>
              <a:t>-Malignant hyperthermia</a:t>
            </a:r>
          </a:p>
          <a:p>
            <a:endParaRPr lang="en-US" b="1" dirty="0" smtClean="0">
              <a:solidFill>
                <a:prstClr val="black"/>
              </a:solidFill>
              <a:latin typeface="Arial" pitchFamily="34" charset="0"/>
              <a:cs typeface="Arial" pitchFamily="34" charset="0"/>
            </a:endParaRPr>
          </a:p>
          <a:p>
            <a:endParaRPr lang="en-US" b="1" dirty="0" smtClean="0">
              <a:solidFill>
                <a:prstClr val="black"/>
              </a:solidFill>
              <a:latin typeface="Arial" pitchFamily="34" charset="0"/>
              <a:cs typeface="Arial" pitchFamily="34" charset="0"/>
            </a:endParaRPr>
          </a:p>
        </p:txBody>
      </p:sp>
      <p:sp>
        <p:nvSpPr>
          <p:cNvPr id="42" name="TextBox 41"/>
          <p:cNvSpPr txBox="1"/>
          <p:nvPr/>
        </p:nvSpPr>
        <p:spPr>
          <a:xfrm>
            <a:off x="6324600" y="4514671"/>
            <a:ext cx="2667000" cy="1200329"/>
          </a:xfrm>
          <a:prstGeom prst="rect">
            <a:avLst/>
          </a:prstGeom>
          <a:noFill/>
        </p:spPr>
        <p:txBody>
          <a:bodyPr wrap="square" rtlCol="0">
            <a:spAutoFit/>
          </a:bodyPr>
          <a:lstStyle/>
          <a:p>
            <a:r>
              <a:rPr lang="en-US" sz="2400" dirty="0" smtClean="0">
                <a:solidFill>
                  <a:prstClr val="black"/>
                </a:solidFill>
                <a:latin typeface="Arial" pitchFamily="34" charset="0"/>
                <a:cs typeface="Arial" pitchFamily="34" charset="0"/>
              </a:rPr>
              <a:t>-</a:t>
            </a:r>
            <a:r>
              <a:rPr lang="en-US" sz="2400" b="1" dirty="0" smtClean="0">
                <a:solidFill>
                  <a:prstClr val="black"/>
                </a:solidFill>
                <a:latin typeface="Arial" pitchFamily="34" charset="0"/>
                <a:cs typeface="Arial" pitchFamily="34" charset="0"/>
              </a:rPr>
              <a:t>Drugs</a:t>
            </a:r>
          </a:p>
          <a:p>
            <a:r>
              <a:rPr lang="en-US" sz="2400" b="1" dirty="0" smtClean="0">
                <a:solidFill>
                  <a:prstClr val="black"/>
                </a:solidFill>
                <a:latin typeface="Arial" pitchFamily="34" charset="0"/>
                <a:cs typeface="Arial" pitchFamily="34" charset="0"/>
              </a:rPr>
              <a:t>-Infection</a:t>
            </a:r>
          </a:p>
          <a:p>
            <a:r>
              <a:rPr lang="en-US" sz="2400" b="1" dirty="0" smtClean="0">
                <a:solidFill>
                  <a:prstClr val="black"/>
                </a:solidFill>
                <a:latin typeface="Arial" pitchFamily="34" charset="0"/>
                <a:cs typeface="Arial" pitchFamily="34" charset="0"/>
              </a:rPr>
              <a:t>-Electrolytes</a:t>
            </a:r>
          </a:p>
        </p:txBody>
      </p:sp>
      <p:cxnSp>
        <p:nvCxnSpPr>
          <p:cNvPr id="51" name="Straight Connector 50"/>
          <p:cNvCxnSpPr>
            <a:endCxn id="27" idx="0"/>
          </p:cNvCxnSpPr>
          <p:nvPr/>
        </p:nvCxnSpPr>
        <p:spPr>
          <a:xfrm flipH="1">
            <a:off x="4240423" y="3657600"/>
            <a:ext cx="483978"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36" idx="0"/>
          </p:cNvCxnSpPr>
          <p:nvPr/>
        </p:nvCxnSpPr>
        <p:spPr>
          <a:xfrm>
            <a:off x="6781800" y="3657600"/>
            <a:ext cx="382488" cy="228599"/>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2469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07504" y="44624"/>
            <a:ext cx="8928992" cy="1080120"/>
          </a:xfrm>
          <a:blipFill>
            <a:blip r:embed="rId3"/>
            <a:tile tx="0" ty="0" sx="100000" sy="100000" flip="none" algn="tl"/>
          </a:blipFill>
          <a:ln w="28575">
            <a:solidFill>
              <a:srgbClr val="990000"/>
            </a:solidFill>
          </a:ln>
        </p:spPr>
        <p:txBody>
          <a:bodyPr anchor="b">
            <a:normAutofit fontScale="90000"/>
          </a:bodyPr>
          <a:lstStyle/>
          <a:p>
            <a:pPr eaLnBrk="1" hangingPunct="1"/>
            <a:r>
              <a:rPr lang="en-GB" altLang="bg-BG" sz="4000" b="1" dirty="0" smtClean="0">
                <a:solidFill>
                  <a:srgbClr val="990000"/>
                </a:solidFill>
                <a:latin typeface="Arial" pitchFamily="34" charset="0"/>
                <a:cs typeface="Arial" pitchFamily="34" charset="0"/>
              </a:rPr>
              <a:t>Free radical scavengers and antioxidants</a:t>
            </a:r>
          </a:p>
        </p:txBody>
      </p:sp>
      <p:sp>
        <p:nvSpPr>
          <p:cNvPr id="31747" name="Rectangle 3"/>
          <p:cNvSpPr>
            <a:spLocks noGrp="1" noChangeArrowheads="1"/>
          </p:cNvSpPr>
          <p:nvPr>
            <p:ph idx="1"/>
          </p:nvPr>
        </p:nvSpPr>
        <p:spPr>
          <a:xfrm>
            <a:off x="107504" y="1196752"/>
            <a:ext cx="8928992" cy="5400600"/>
          </a:xfrm>
          <a:solidFill>
            <a:schemeClr val="accent5">
              <a:lumMod val="20000"/>
              <a:lumOff val="80000"/>
            </a:schemeClr>
          </a:solidFill>
          <a:scene3d>
            <a:camera prst="orthographicFront"/>
            <a:lightRig rig="threePt" dir="t"/>
          </a:scene3d>
          <a:sp3d>
            <a:bevelT prst="relaxedInset"/>
          </a:sp3d>
        </p:spPr>
        <p:txBody>
          <a:bodyPr>
            <a:noAutofit/>
          </a:bodyPr>
          <a:lstStyle/>
          <a:p>
            <a:pPr algn="just" eaLnBrk="1" hangingPunct="1">
              <a:lnSpc>
                <a:spcPct val="90000"/>
              </a:lnSpc>
            </a:pPr>
            <a:r>
              <a:rPr lang="en-GB" altLang="bg-BG" sz="2600" dirty="0" smtClean="0">
                <a:latin typeface="Arial" pitchFamily="34" charset="0"/>
                <a:cs typeface="Arial" pitchFamily="34" charset="0"/>
              </a:rPr>
              <a:t>The magnitude of muscle necrosis caused by ischemia-reperfusion injury has been reduced in experimental models by the administration of free-radical scavengers.</a:t>
            </a:r>
          </a:p>
          <a:p>
            <a:pPr algn="just" eaLnBrk="1" hangingPunct="1">
              <a:lnSpc>
                <a:spcPct val="90000"/>
              </a:lnSpc>
            </a:pPr>
            <a:r>
              <a:rPr lang="en-GB" altLang="bg-BG" sz="2600" dirty="0" smtClean="0">
                <a:latin typeface="Arial" pitchFamily="34" charset="0"/>
                <a:cs typeface="Arial" pitchFamily="34" charset="0"/>
              </a:rPr>
              <a:t> Many of these agents have been used in the early treatment of crush syndrome to minimize the amount of nephrotoxic material released from the muscle.</a:t>
            </a:r>
          </a:p>
          <a:p>
            <a:pPr algn="just" eaLnBrk="1" hangingPunct="1">
              <a:lnSpc>
                <a:spcPct val="90000"/>
              </a:lnSpc>
            </a:pPr>
            <a:r>
              <a:rPr lang="en-GB" altLang="bg-BG" sz="2600" dirty="0" smtClean="0">
                <a:latin typeface="Arial" pitchFamily="34" charset="0"/>
                <a:cs typeface="Arial" pitchFamily="34" charset="0"/>
              </a:rPr>
              <a:t> </a:t>
            </a:r>
            <a:r>
              <a:rPr lang="en-GB" altLang="bg-BG" sz="2600" b="1" dirty="0" err="1" smtClean="0">
                <a:solidFill>
                  <a:srgbClr val="990000"/>
                </a:solidFill>
                <a:latin typeface="Arial" pitchFamily="34" charset="0"/>
                <a:cs typeface="Arial" pitchFamily="34" charset="0"/>
              </a:rPr>
              <a:t>Pentoxyphylline</a:t>
            </a:r>
            <a:r>
              <a:rPr lang="en-GB" altLang="bg-BG" sz="2600" dirty="0" smtClean="0">
                <a:latin typeface="Arial" pitchFamily="34" charset="0"/>
                <a:cs typeface="Arial" pitchFamily="34" charset="0"/>
              </a:rPr>
              <a:t> is a </a:t>
            </a:r>
            <a:r>
              <a:rPr lang="en-GB" altLang="bg-BG" sz="2600" b="1" dirty="0" smtClean="0">
                <a:solidFill>
                  <a:srgbClr val="000099"/>
                </a:solidFill>
                <a:latin typeface="Arial" pitchFamily="34" charset="0"/>
                <a:cs typeface="Arial" pitchFamily="34" charset="0"/>
              </a:rPr>
              <a:t>xanthine derivative </a:t>
            </a:r>
            <a:r>
              <a:rPr lang="en-GB" altLang="bg-BG" sz="2600" dirty="0" smtClean="0">
                <a:latin typeface="Arial" pitchFamily="34" charset="0"/>
                <a:cs typeface="Arial" pitchFamily="34" charset="0"/>
              </a:rPr>
              <a:t>used to improve </a:t>
            </a:r>
            <a:r>
              <a:rPr lang="en-GB" altLang="bg-BG" sz="2600" dirty="0" err="1" smtClean="0">
                <a:latin typeface="Arial" pitchFamily="34" charset="0"/>
                <a:cs typeface="Arial" pitchFamily="34" charset="0"/>
              </a:rPr>
              <a:t>microvascular</a:t>
            </a:r>
            <a:r>
              <a:rPr lang="en-GB" altLang="bg-BG" sz="2600" dirty="0" smtClean="0">
                <a:latin typeface="Arial" pitchFamily="34" charset="0"/>
                <a:cs typeface="Arial" pitchFamily="34" charset="0"/>
              </a:rPr>
              <a:t> blood flow. In addition, </a:t>
            </a:r>
            <a:r>
              <a:rPr lang="en-GB" altLang="bg-BG" sz="2600" dirty="0" err="1" smtClean="0">
                <a:latin typeface="Arial" pitchFamily="34" charset="0"/>
                <a:cs typeface="Arial" pitchFamily="34" charset="0"/>
              </a:rPr>
              <a:t>pentoxyphylline</a:t>
            </a:r>
            <a:r>
              <a:rPr lang="en-GB" altLang="bg-BG" sz="2600" dirty="0" smtClean="0">
                <a:latin typeface="Arial" pitchFamily="34" charset="0"/>
                <a:cs typeface="Arial" pitchFamily="34" charset="0"/>
              </a:rPr>
              <a:t> acts to decrease neutrophil adhesion and cytokine release. </a:t>
            </a:r>
          </a:p>
          <a:p>
            <a:pPr algn="just" eaLnBrk="1" hangingPunct="1">
              <a:lnSpc>
                <a:spcPct val="90000"/>
              </a:lnSpc>
            </a:pPr>
            <a:r>
              <a:rPr lang="en-GB" altLang="bg-BG" sz="2600" dirty="0" smtClean="0">
                <a:latin typeface="Arial" pitchFamily="34" charset="0"/>
                <a:cs typeface="Arial" pitchFamily="34" charset="0"/>
              </a:rPr>
              <a:t> </a:t>
            </a:r>
            <a:r>
              <a:rPr lang="en-GB" altLang="bg-BG" sz="2600" b="1" dirty="0" smtClean="0">
                <a:solidFill>
                  <a:srgbClr val="990000"/>
                </a:solidFill>
                <a:latin typeface="Arial" pitchFamily="34" charset="0"/>
                <a:cs typeface="Arial" pitchFamily="34" charset="0"/>
              </a:rPr>
              <a:t>Vitamin E</a:t>
            </a:r>
            <a:r>
              <a:rPr lang="en-GB" altLang="bg-BG" sz="2600" dirty="0" smtClean="0">
                <a:latin typeface="Arial" pitchFamily="34" charset="0"/>
                <a:cs typeface="Arial" pitchFamily="34" charset="0"/>
              </a:rPr>
              <a:t> , </a:t>
            </a:r>
            <a:r>
              <a:rPr lang="en-GB" altLang="bg-BG" sz="2600" b="1" dirty="0" smtClean="0">
                <a:solidFill>
                  <a:srgbClr val="990000"/>
                </a:solidFill>
                <a:latin typeface="Arial" pitchFamily="34" charset="0"/>
                <a:cs typeface="Arial" pitchFamily="34" charset="0"/>
              </a:rPr>
              <a:t>vitamin C</a:t>
            </a:r>
            <a:r>
              <a:rPr lang="en-GB" altLang="bg-BG" sz="2600" dirty="0" smtClean="0">
                <a:latin typeface="Arial" pitchFamily="34" charset="0"/>
                <a:cs typeface="Arial" pitchFamily="34" charset="0"/>
              </a:rPr>
              <a:t>, </a:t>
            </a:r>
            <a:r>
              <a:rPr lang="en-GB" altLang="bg-BG" sz="2600" b="1" dirty="0" err="1" smtClean="0">
                <a:solidFill>
                  <a:srgbClr val="990000"/>
                </a:solidFill>
                <a:latin typeface="Arial" pitchFamily="34" charset="0"/>
                <a:cs typeface="Arial" pitchFamily="34" charset="0"/>
              </a:rPr>
              <a:t>lazaroids</a:t>
            </a:r>
            <a:r>
              <a:rPr lang="en-GB" altLang="bg-BG" sz="2600" dirty="0" smtClean="0">
                <a:latin typeface="Arial" pitchFamily="34" charset="0"/>
                <a:cs typeface="Arial" pitchFamily="34" charset="0"/>
              </a:rPr>
              <a:t> (</a:t>
            </a:r>
            <a:r>
              <a:rPr lang="en-GB" altLang="bg-BG" sz="2600" b="1" dirty="0" smtClean="0">
                <a:solidFill>
                  <a:srgbClr val="000099"/>
                </a:solidFill>
                <a:latin typeface="Arial" pitchFamily="34" charset="0"/>
                <a:cs typeface="Arial" pitchFamily="34" charset="0"/>
              </a:rPr>
              <a:t>21-aminosteroids</a:t>
            </a:r>
            <a:r>
              <a:rPr lang="en-GB" altLang="bg-BG" sz="2600" dirty="0" smtClean="0">
                <a:latin typeface="Arial" pitchFamily="34" charset="0"/>
                <a:cs typeface="Arial" pitchFamily="34" charset="0"/>
              </a:rPr>
              <a:t>) and minerals such as </a:t>
            </a:r>
            <a:r>
              <a:rPr lang="en-GB" altLang="bg-BG" sz="2600" b="1" dirty="0" smtClean="0">
                <a:solidFill>
                  <a:srgbClr val="003300"/>
                </a:solidFill>
                <a:latin typeface="Arial" pitchFamily="34" charset="0"/>
                <a:cs typeface="Arial" pitchFamily="34" charset="0"/>
              </a:rPr>
              <a:t>zinc</a:t>
            </a:r>
            <a:r>
              <a:rPr lang="en-GB" altLang="bg-BG" sz="2600" dirty="0" smtClean="0">
                <a:latin typeface="Arial" pitchFamily="34" charset="0"/>
                <a:cs typeface="Arial" pitchFamily="34" charset="0"/>
              </a:rPr>
              <a:t>, </a:t>
            </a:r>
            <a:r>
              <a:rPr lang="en-GB" altLang="bg-BG" sz="2600" b="1" dirty="0" smtClean="0">
                <a:solidFill>
                  <a:srgbClr val="003300"/>
                </a:solidFill>
                <a:latin typeface="Arial" pitchFamily="34" charset="0"/>
                <a:cs typeface="Arial" pitchFamily="34" charset="0"/>
              </a:rPr>
              <a:t>manganese</a:t>
            </a:r>
            <a:r>
              <a:rPr lang="en-GB" altLang="bg-BG" sz="2600" dirty="0" smtClean="0">
                <a:latin typeface="Arial" pitchFamily="34" charset="0"/>
                <a:cs typeface="Arial" pitchFamily="34" charset="0"/>
              </a:rPr>
              <a:t> and </a:t>
            </a:r>
            <a:r>
              <a:rPr lang="en-GB" altLang="bg-BG" sz="2600" b="1" dirty="0" smtClean="0">
                <a:solidFill>
                  <a:srgbClr val="003300"/>
                </a:solidFill>
                <a:latin typeface="Arial" pitchFamily="34" charset="0"/>
                <a:cs typeface="Arial" pitchFamily="34" charset="0"/>
              </a:rPr>
              <a:t>selenium</a:t>
            </a:r>
            <a:r>
              <a:rPr lang="en-GB" altLang="bg-BG" sz="2600" dirty="0" smtClean="0">
                <a:latin typeface="Arial" pitchFamily="34" charset="0"/>
                <a:cs typeface="Arial" pitchFamily="34" charset="0"/>
              </a:rPr>
              <a:t> all have antioxidant activity and may have a role in the treatment of the patient with </a:t>
            </a:r>
            <a:r>
              <a:rPr lang="en-GB" altLang="bg-BG" sz="2600" dirty="0" err="1" smtClean="0">
                <a:latin typeface="Arial" pitchFamily="34" charset="0"/>
                <a:cs typeface="Arial" pitchFamily="34" charset="0"/>
              </a:rPr>
              <a:t>rhabdomyolysis</a:t>
            </a:r>
            <a:r>
              <a:rPr lang="en-GB" altLang="bg-BG" sz="2600" dirty="0" smtClean="0">
                <a:latin typeface="Arial" pitchFamily="34" charset="0"/>
                <a:cs typeface="Arial" pitchFamily="34" charset="0"/>
              </a:rPr>
              <a:t>. </a:t>
            </a:r>
          </a:p>
        </p:txBody>
      </p:sp>
    </p:spTree>
    <p:extLst>
      <p:ext uri="{BB962C8B-B14F-4D97-AF65-F5344CB8AC3E}">
        <p14:creationId xmlns:p14="http://schemas.microsoft.com/office/powerpoint/2010/main" val="1696735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630616" cy="720080"/>
          </a:xfrm>
          <a:solidFill>
            <a:schemeClr val="accent3">
              <a:lumMod val="40000"/>
              <a:lumOff val="60000"/>
            </a:schemeClr>
          </a:solidFill>
          <a:ln w="28575">
            <a:solidFill>
              <a:schemeClr val="tx1"/>
            </a:solidFill>
          </a:ln>
          <a:effectLst>
            <a:glow rad="228600">
              <a:schemeClr val="accent3">
                <a:satMod val="175000"/>
                <a:alpha val="40000"/>
              </a:schemeClr>
            </a:glow>
          </a:effectLst>
        </p:spPr>
        <p:txBody>
          <a:bodyPr>
            <a:noAutofit/>
          </a:bodyPr>
          <a:lstStyle/>
          <a:p>
            <a:r>
              <a:rPr lang="en-US" sz="3200" b="1" dirty="0" smtClean="0">
                <a:solidFill>
                  <a:srgbClr val="990000"/>
                </a:solidFill>
                <a:latin typeface="Arial" pitchFamily="34" charset="0"/>
                <a:cs typeface="Arial" pitchFamily="34" charset="0"/>
              </a:rPr>
              <a:t/>
            </a:r>
            <a:br>
              <a:rPr lang="en-US" sz="3200" b="1" dirty="0" smtClean="0">
                <a:solidFill>
                  <a:srgbClr val="990000"/>
                </a:solidFill>
                <a:latin typeface="Arial" pitchFamily="34" charset="0"/>
                <a:cs typeface="Arial" pitchFamily="34" charset="0"/>
              </a:rPr>
            </a:br>
            <a:r>
              <a:rPr lang="en-US" sz="3200" b="1" dirty="0" smtClean="0">
                <a:solidFill>
                  <a:srgbClr val="990000"/>
                </a:solidFill>
                <a:latin typeface="Arial" pitchFamily="34" charset="0"/>
                <a:cs typeface="Arial" pitchFamily="34" charset="0"/>
              </a:rPr>
              <a:t>Treatment </a:t>
            </a:r>
            <a:r>
              <a:rPr lang="en-US" sz="3200" b="1" dirty="0">
                <a:solidFill>
                  <a:srgbClr val="990000"/>
                </a:solidFill>
                <a:latin typeface="Arial" pitchFamily="34" charset="0"/>
                <a:cs typeface="Arial" pitchFamily="34" charset="0"/>
              </a:rPr>
              <a:t>of </a:t>
            </a:r>
            <a:r>
              <a:rPr lang="en-US" sz="3200" b="1" dirty="0" smtClean="0">
                <a:solidFill>
                  <a:srgbClr val="990000"/>
                </a:solidFill>
                <a:latin typeface="Arial" pitchFamily="34" charset="0"/>
                <a:cs typeface="Arial" pitchFamily="34" charset="0"/>
              </a:rPr>
              <a:t>infections  </a:t>
            </a:r>
            <a:r>
              <a:rPr lang="en-US" sz="3600" b="1" dirty="0">
                <a:solidFill>
                  <a:srgbClr val="990000"/>
                </a:solidFill>
                <a:latin typeface="Arial" pitchFamily="34" charset="0"/>
                <a:cs typeface="Arial" pitchFamily="34" charset="0"/>
              </a:rPr>
              <a:t/>
            </a:r>
            <a:br>
              <a:rPr lang="en-US" sz="3600" b="1" dirty="0">
                <a:solidFill>
                  <a:srgbClr val="990000"/>
                </a:solidFill>
                <a:latin typeface="Arial" pitchFamily="34" charset="0"/>
                <a:cs typeface="Arial" pitchFamily="34" charset="0"/>
              </a:rPr>
            </a:br>
            <a:endParaRPr lang="bg-BG" sz="3600" b="1" dirty="0">
              <a:solidFill>
                <a:srgbClr val="990000"/>
              </a:solidFill>
              <a:latin typeface="Arial" pitchFamily="34" charset="0"/>
              <a:cs typeface="Arial" pitchFamily="34" charset="0"/>
            </a:endParaRPr>
          </a:p>
        </p:txBody>
      </p:sp>
      <p:sp>
        <p:nvSpPr>
          <p:cNvPr id="3" name="Subtitle 2"/>
          <p:cNvSpPr>
            <a:spLocks noGrp="1"/>
          </p:cNvSpPr>
          <p:nvPr>
            <p:ph type="subTitle" idx="1"/>
          </p:nvPr>
        </p:nvSpPr>
        <p:spPr>
          <a:xfrm>
            <a:off x="107504" y="908720"/>
            <a:ext cx="8932290" cy="5949280"/>
          </a:xfrm>
          <a:blipFill>
            <a:blip r:embed="rId2"/>
            <a:tile tx="0" ty="0" sx="100000" sy="100000" flip="none" algn="tl"/>
          </a:blipFill>
          <a:effectLst>
            <a:glow rad="228600">
              <a:schemeClr val="accent3">
                <a:satMod val="175000"/>
                <a:alpha val="40000"/>
              </a:schemeClr>
            </a:glow>
          </a:effectLst>
        </p:spPr>
        <p:txBody>
          <a:bodyPr>
            <a:normAutofit/>
          </a:bodyPr>
          <a:lstStyle/>
          <a:p>
            <a:pPr marL="457200" indent="-457200" algn="l">
              <a:buClr>
                <a:srgbClr val="990000"/>
              </a:buClr>
              <a:buFont typeface="Wingdings" pitchFamily="2" charset="2"/>
              <a:buChar char="v"/>
            </a:pPr>
            <a:r>
              <a:rPr lang="en-US" sz="2800" dirty="0" smtClean="0">
                <a:solidFill>
                  <a:schemeClr val="tx1"/>
                </a:solidFill>
                <a:latin typeface="Arial" pitchFamily="34" charset="0"/>
                <a:cs typeface="Arial" pitchFamily="34" charset="0"/>
              </a:rPr>
              <a:t>Multiple broad spectrum </a:t>
            </a:r>
            <a:r>
              <a:rPr lang="en-US" sz="2800" dirty="0">
                <a:solidFill>
                  <a:schemeClr val="tx1"/>
                </a:solidFill>
                <a:latin typeface="Arial" pitchFamily="34" charset="0"/>
                <a:cs typeface="Arial" pitchFamily="34" charset="0"/>
              </a:rPr>
              <a:t>non </a:t>
            </a:r>
            <a:r>
              <a:rPr lang="en-US" sz="2800" dirty="0" smtClean="0">
                <a:solidFill>
                  <a:schemeClr val="tx1"/>
                </a:solidFill>
                <a:latin typeface="Arial" pitchFamily="34" charset="0"/>
                <a:cs typeface="Arial" pitchFamily="34" charset="0"/>
              </a:rPr>
              <a:t>nephrotoxic antibiotics may be needed. </a:t>
            </a:r>
          </a:p>
          <a:p>
            <a:pPr marL="457200" indent="-457200" algn="l">
              <a:buClr>
                <a:srgbClr val="990000"/>
              </a:buClr>
              <a:buFont typeface="Wingdings" pitchFamily="2" charset="2"/>
              <a:buChar char="v"/>
            </a:pPr>
            <a:r>
              <a:rPr lang="en-US" sz="2800" dirty="0" smtClean="0">
                <a:solidFill>
                  <a:schemeClr val="tx1"/>
                </a:solidFill>
                <a:latin typeface="Arial" pitchFamily="34" charset="0"/>
                <a:cs typeface="Arial" pitchFamily="34" charset="0"/>
              </a:rPr>
              <a:t>Combined </a:t>
            </a:r>
            <a:r>
              <a:rPr lang="en-US" sz="2800" dirty="0">
                <a:solidFill>
                  <a:schemeClr val="tx1"/>
                </a:solidFill>
                <a:latin typeface="Arial" pitchFamily="34" charset="0"/>
                <a:cs typeface="Arial" pitchFamily="34" charset="0"/>
              </a:rPr>
              <a:t>antibiotic therapy </a:t>
            </a:r>
            <a:r>
              <a:rPr lang="en-US" sz="2800" dirty="0" smtClean="0">
                <a:solidFill>
                  <a:schemeClr val="tx1"/>
                </a:solidFill>
                <a:latin typeface="Arial" pitchFamily="34" charset="0"/>
                <a:cs typeface="Arial" pitchFamily="34" charset="0"/>
              </a:rPr>
              <a:t>(combination of two antibiotics)</a:t>
            </a:r>
          </a:p>
          <a:p>
            <a:pPr algn="just">
              <a:buClr>
                <a:srgbClr val="990000"/>
              </a:buClr>
            </a:pPr>
            <a:endParaRPr lang="en-US" sz="2400" dirty="0" smtClean="0">
              <a:solidFill>
                <a:schemeClr val="tx1"/>
              </a:solidFill>
              <a:latin typeface="Arial" pitchFamily="34" charset="0"/>
              <a:cs typeface="Arial" pitchFamily="34" charset="0"/>
            </a:endParaRPr>
          </a:p>
          <a:p>
            <a:pPr algn="just">
              <a:buClr>
                <a:srgbClr val="990000"/>
              </a:buClr>
            </a:pPr>
            <a:endParaRPr lang="bg-BG" sz="2600"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618273"/>
            <a:ext cx="6372200" cy="413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504" y="3117754"/>
            <a:ext cx="2664296" cy="3046988"/>
          </a:xfrm>
          <a:prstGeom prst="rect">
            <a:avLst/>
          </a:prstGeom>
          <a:noFill/>
        </p:spPr>
        <p:txBody>
          <a:bodyPr wrap="square" rtlCol="0">
            <a:spAutoFit/>
          </a:bodyPr>
          <a:lstStyle/>
          <a:p>
            <a:pPr algn="just"/>
            <a:r>
              <a:rPr lang="en-US" sz="2400" dirty="0" err="1" smtClean="0">
                <a:latin typeface="Arial" pitchFamily="34" charset="0"/>
                <a:cs typeface="Arial" pitchFamily="34" charset="0"/>
              </a:rPr>
              <a:t>Fx</a:t>
            </a:r>
            <a:r>
              <a:rPr lang="en-US" sz="2400" dirty="0" smtClean="0">
                <a:latin typeface="Arial" pitchFamily="34" charset="0"/>
                <a:cs typeface="Arial" pitchFamily="34" charset="0"/>
              </a:rPr>
              <a:t> need  fixation and conservative amputations may have to be performed either as emergencies or  as an elective measure.</a:t>
            </a:r>
            <a:endParaRPr lang="bg-BG" sz="2400" dirty="0">
              <a:latin typeface="Arial" pitchFamily="34" charset="0"/>
              <a:cs typeface="Arial" pitchFamily="34" charset="0"/>
            </a:endParaRPr>
          </a:p>
        </p:txBody>
      </p:sp>
    </p:spTree>
    <p:extLst>
      <p:ext uri="{BB962C8B-B14F-4D97-AF65-F5344CB8AC3E}">
        <p14:creationId xmlns:p14="http://schemas.microsoft.com/office/powerpoint/2010/main" val="2655596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31669" y="271564"/>
            <a:ext cx="7396716" cy="997196"/>
          </a:xfrm>
          <a:prstGeom prst="rect">
            <a:avLst/>
          </a:prstGeom>
          <a:blipFill>
            <a:blip r:embed="rId2"/>
            <a:tile tx="0" ty="0" sx="100000" sy="100000" flip="none" algn="tl"/>
          </a:blipFill>
          <a:ln w="12700">
            <a:noFill/>
            <a:miter lim="800000"/>
            <a:headEnd/>
            <a:tailEnd/>
          </a:ln>
          <a:effectLst>
            <a:glow rad="228600">
              <a:schemeClr val="accent2">
                <a:satMod val="175000"/>
                <a:alpha val="40000"/>
              </a:schemeClr>
            </a:glow>
          </a:effectLst>
        </p:spPr>
        <p:txBody>
          <a:bodyPr wrap="square"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600" b="1" dirty="0">
                <a:solidFill>
                  <a:srgbClr val="990000"/>
                </a:solidFill>
                <a:latin typeface="Arial" pitchFamily="34" charset="0"/>
                <a:cs typeface="Arial" pitchFamily="34" charset="0"/>
              </a:rPr>
              <a:t>Prognosis Related to Crush Syndrome</a:t>
            </a:r>
          </a:p>
        </p:txBody>
      </p:sp>
      <p:sp>
        <p:nvSpPr>
          <p:cNvPr id="33795" name="Text Box 3"/>
          <p:cNvSpPr txBox="1">
            <a:spLocks noChangeArrowheads="1"/>
          </p:cNvSpPr>
          <p:nvPr/>
        </p:nvSpPr>
        <p:spPr bwMode="auto">
          <a:xfrm>
            <a:off x="107504" y="1556792"/>
            <a:ext cx="8856984" cy="3834896"/>
          </a:xfrm>
          <a:prstGeom prst="rect">
            <a:avLst/>
          </a:prstGeom>
          <a:blipFill>
            <a:blip r:embed="rId3"/>
            <a:tile tx="0" ty="0" sx="100000" sy="100000" flip="none" algn="tl"/>
          </a:blipFill>
          <a:ln w="12700">
            <a:noFill/>
            <a:miter lim="800000"/>
            <a:headEnd/>
            <a:tailEnd/>
          </a:ln>
          <a:effectLst>
            <a:glow rad="228600">
              <a:schemeClr val="accent4">
                <a:satMod val="175000"/>
                <a:alpha val="40000"/>
              </a:schemeClr>
            </a:glow>
          </a:effectLst>
        </p:spPr>
        <p:txBody>
          <a:bodyPr wrap="square" lIns="0" tIns="0" rIns="0" bIns="0">
            <a:spAutoFit/>
          </a:bodyPr>
          <a:lstStyle>
            <a:lvl1pPr marL="130175" indent="-130175">
              <a:defRPr sz="2400">
                <a:solidFill>
                  <a:schemeClr val="tx1"/>
                </a:solidFill>
                <a:latin typeface="Times New Roman" pitchFamily="18" charset="0"/>
                <a:ea typeface="MS PGothic" pitchFamily="34" charset="-128"/>
              </a:defRPr>
            </a:lvl1pPr>
            <a:lvl2pPr marL="560388" indent="-206375">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spcAft>
                <a:spcPct val="15000"/>
              </a:spcAft>
              <a:buClr>
                <a:srgbClr val="990000"/>
              </a:buClr>
              <a:buSzPct val="100000"/>
              <a:buFont typeface="Wingdings" pitchFamily="2" charset="2"/>
              <a:buChar char="q"/>
            </a:pPr>
            <a:r>
              <a:rPr lang="en-US" altLang="bg-BG" sz="2800" dirty="0">
                <a:latin typeface="Arial" pitchFamily="34" charset="0"/>
                <a:cs typeface="Arial" pitchFamily="34" charset="0"/>
              </a:rPr>
              <a:t>Major risk factors for renal failure :</a:t>
            </a:r>
          </a:p>
          <a:p>
            <a:pPr marL="811213" lvl="1" indent="-457200">
              <a:spcAft>
                <a:spcPct val="15000"/>
              </a:spcAft>
              <a:buClr>
                <a:srgbClr val="000099"/>
              </a:buClr>
              <a:buSzPct val="100000"/>
              <a:buFont typeface="Wingdings" pitchFamily="2" charset="2"/>
              <a:buChar char="§"/>
            </a:pPr>
            <a:r>
              <a:rPr lang="en-US" altLang="bg-BG" sz="2800" dirty="0">
                <a:latin typeface="Arial" pitchFamily="34" charset="0"/>
                <a:cs typeface="Arial" pitchFamily="34" charset="0"/>
              </a:rPr>
              <a:t>2 or more limbs </a:t>
            </a:r>
            <a:r>
              <a:rPr lang="en-US" altLang="bg-BG" sz="2800" dirty="0" smtClean="0">
                <a:latin typeface="Arial" pitchFamily="34" charset="0"/>
                <a:cs typeface="Arial" pitchFamily="34" charset="0"/>
              </a:rPr>
              <a:t>crushed</a:t>
            </a:r>
          </a:p>
          <a:p>
            <a:pPr marL="811213" lvl="1" indent="-457200">
              <a:spcAft>
                <a:spcPct val="15000"/>
              </a:spcAft>
              <a:buClr>
                <a:srgbClr val="000099"/>
              </a:buClr>
              <a:buSzPct val="100000"/>
              <a:buFont typeface="Wingdings" pitchFamily="2" charset="2"/>
              <a:buChar char="§"/>
            </a:pPr>
            <a:r>
              <a:rPr lang="en-US" altLang="bg-BG" sz="2800" dirty="0" smtClean="0">
                <a:latin typeface="Arial" pitchFamily="34" charset="0"/>
                <a:cs typeface="Arial" pitchFamily="34" charset="0"/>
              </a:rPr>
              <a:t>Insufficient </a:t>
            </a:r>
            <a:r>
              <a:rPr lang="en-US" altLang="bg-BG" sz="2800" dirty="0">
                <a:latin typeface="Arial" pitchFamily="34" charset="0"/>
                <a:cs typeface="Arial" pitchFamily="34" charset="0"/>
              </a:rPr>
              <a:t>early IV </a:t>
            </a:r>
            <a:r>
              <a:rPr lang="en-US" altLang="bg-BG" sz="2800" dirty="0" smtClean="0">
                <a:latin typeface="Arial" pitchFamily="34" charset="0"/>
                <a:cs typeface="Arial" pitchFamily="34" charset="0"/>
              </a:rPr>
              <a:t>fluid</a:t>
            </a:r>
          </a:p>
          <a:p>
            <a:pPr marL="811213" lvl="1" indent="-457200">
              <a:spcAft>
                <a:spcPct val="15000"/>
              </a:spcAft>
              <a:buClr>
                <a:srgbClr val="000099"/>
              </a:buClr>
              <a:buSzPct val="100000"/>
              <a:buFont typeface="Wingdings" pitchFamily="2" charset="2"/>
              <a:buChar char="§"/>
            </a:pPr>
            <a:r>
              <a:rPr lang="en-US" altLang="bg-BG" sz="2800" dirty="0" smtClean="0">
                <a:latin typeface="Arial" pitchFamily="34" charset="0"/>
                <a:cs typeface="Arial" pitchFamily="34" charset="0"/>
              </a:rPr>
              <a:t>Delayed </a:t>
            </a:r>
            <a:r>
              <a:rPr lang="en-US" altLang="bg-BG" sz="2800" dirty="0">
                <a:latin typeface="Arial" pitchFamily="34" charset="0"/>
                <a:cs typeface="Arial" pitchFamily="34" charset="0"/>
              </a:rPr>
              <a:t>in presentation to hospital</a:t>
            </a:r>
          </a:p>
          <a:p>
            <a:pPr marL="457200" indent="-457200">
              <a:spcAft>
                <a:spcPct val="15000"/>
              </a:spcAft>
              <a:buClr>
                <a:srgbClr val="990000"/>
              </a:buClr>
              <a:buSzPct val="100000"/>
              <a:buFont typeface="Wingdings" pitchFamily="2" charset="2"/>
              <a:buChar char="q"/>
            </a:pPr>
            <a:r>
              <a:rPr lang="en-US" altLang="bg-BG" sz="2800" dirty="0">
                <a:latin typeface="Arial" pitchFamily="34" charset="0"/>
                <a:cs typeface="Arial" pitchFamily="34" charset="0"/>
              </a:rPr>
              <a:t>Children at lesser risk </a:t>
            </a:r>
            <a:r>
              <a:rPr lang="en-US" altLang="bg-BG" sz="2800" dirty="0" smtClean="0">
                <a:latin typeface="Arial" pitchFamily="34" charset="0"/>
                <a:cs typeface="Arial" pitchFamily="34" charset="0"/>
              </a:rPr>
              <a:t>may </a:t>
            </a:r>
            <a:r>
              <a:rPr lang="en-US" altLang="bg-BG" sz="2800" dirty="0">
                <a:latin typeface="Arial" pitchFamily="34" charset="0"/>
                <a:cs typeface="Arial" pitchFamily="34" charset="0"/>
              </a:rPr>
              <a:t>need </a:t>
            </a:r>
            <a:r>
              <a:rPr lang="en-US" altLang="bg-BG" sz="2800" dirty="0" smtClean="0">
                <a:latin typeface="Arial" pitchFamily="34" charset="0"/>
                <a:cs typeface="Arial" pitchFamily="34" charset="0"/>
              </a:rPr>
              <a:t>dialysis</a:t>
            </a:r>
          </a:p>
          <a:p>
            <a:pPr marL="457200" indent="-457200">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50 </a:t>
            </a:r>
            <a:r>
              <a:rPr lang="en-US" altLang="bg-BG" sz="2800" dirty="0">
                <a:latin typeface="Arial" pitchFamily="34" charset="0"/>
                <a:cs typeface="Arial" pitchFamily="34" charset="0"/>
              </a:rPr>
              <a:t>% or more may have severe long term limb disability if </a:t>
            </a:r>
            <a:r>
              <a:rPr lang="en-US" altLang="bg-BG" sz="2800" dirty="0" err="1">
                <a:latin typeface="Arial" pitchFamily="34" charset="0"/>
                <a:cs typeface="Arial" pitchFamily="34" charset="0"/>
              </a:rPr>
              <a:t>fasciotomy</a:t>
            </a:r>
            <a:r>
              <a:rPr lang="en-US" altLang="bg-BG" sz="2800" dirty="0">
                <a:latin typeface="Arial" pitchFamily="34" charset="0"/>
                <a:cs typeface="Arial" pitchFamily="34" charset="0"/>
              </a:rPr>
              <a:t> </a:t>
            </a:r>
            <a:r>
              <a:rPr lang="en-US" altLang="bg-BG" sz="2800" dirty="0" smtClean="0">
                <a:latin typeface="Arial" pitchFamily="34" charset="0"/>
                <a:cs typeface="Arial" pitchFamily="34" charset="0"/>
              </a:rPr>
              <a:t>done</a:t>
            </a:r>
          </a:p>
          <a:p>
            <a:pPr marL="457200" indent="-457200">
              <a:spcAft>
                <a:spcPct val="15000"/>
              </a:spcAft>
              <a:buClr>
                <a:srgbClr val="990000"/>
              </a:buClr>
              <a:buSzPct val="100000"/>
              <a:buFont typeface="Wingdings" pitchFamily="2" charset="2"/>
              <a:buChar char="q"/>
            </a:pPr>
            <a:r>
              <a:rPr lang="en-US" altLang="bg-BG" sz="2800" dirty="0" smtClean="0">
                <a:latin typeface="Arial" pitchFamily="34" charset="0"/>
                <a:cs typeface="Arial" pitchFamily="34" charset="0"/>
              </a:rPr>
              <a:t>Patients </a:t>
            </a:r>
            <a:r>
              <a:rPr lang="en-US" altLang="bg-BG" sz="2800" dirty="0">
                <a:latin typeface="Arial" pitchFamily="34" charset="0"/>
                <a:cs typeface="Arial" pitchFamily="34" charset="0"/>
              </a:rPr>
              <a:t>often need long term physical </a:t>
            </a:r>
            <a:r>
              <a:rPr lang="en-US" altLang="bg-BG" sz="2800" dirty="0" smtClean="0">
                <a:latin typeface="Arial" pitchFamily="34" charset="0"/>
                <a:cs typeface="Arial" pitchFamily="34" charset="0"/>
              </a:rPr>
              <a:t>therapy</a:t>
            </a:r>
            <a:endParaRPr lang="en-US" altLang="bg-BG" sz="2800" dirty="0">
              <a:latin typeface="Arial" pitchFamily="34" charset="0"/>
              <a:cs typeface="Arial" pitchFamily="34" charset="0"/>
            </a:endParaRPr>
          </a:p>
        </p:txBody>
      </p:sp>
      <p:sp>
        <p:nvSpPr>
          <p:cNvPr id="522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207FA062-64BA-4EDC-ACF4-6303A080A3BA}" type="slidenum">
              <a:rPr lang="en-US" altLang="bg-BG" sz="1300">
                <a:solidFill>
                  <a:schemeClr val="bg1"/>
                </a:solidFill>
              </a:rPr>
              <a:pPr/>
              <a:t>52</a:t>
            </a:fld>
            <a:endParaRPr lang="en-US" altLang="bg-BG" sz="1300">
              <a:solidFill>
                <a:schemeClr val="bg1"/>
              </a:solidFill>
            </a:endParaRPr>
          </a:p>
        </p:txBody>
      </p:sp>
    </p:spTree>
    <p:extLst>
      <p:ext uri="{BB962C8B-B14F-4D97-AF65-F5344CB8AC3E}">
        <p14:creationId xmlns:p14="http://schemas.microsoft.com/office/powerpoint/2010/main" val="33523524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07504" y="2060848"/>
            <a:ext cx="8928992" cy="4608512"/>
          </a:xfrm>
          <a:prstGeom prst="rect">
            <a:avLst/>
          </a:prstGeom>
          <a:blipFill>
            <a:blip r:embed="rId2"/>
            <a:tile tx="0" ty="0" sx="100000" sy="100000" flip="none" algn="tl"/>
          </a:blipFill>
          <a:ln>
            <a:noFill/>
          </a:ln>
          <a:effectLst>
            <a:glow rad="228600">
              <a:schemeClr val="accent1">
                <a:satMod val="175000"/>
                <a:alpha val="40000"/>
              </a:schemeClr>
            </a:glow>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bg-BG" b="1" dirty="0">
                <a:solidFill>
                  <a:srgbClr val="000099"/>
                </a:solidFill>
                <a:latin typeface="Arial" pitchFamily="34" charset="0"/>
                <a:cs typeface="Arial" pitchFamily="34" charset="0"/>
              </a:rPr>
              <a:t>ARF</a:t>
            </a:r>
          </a:p>
          <a:p>
            <a:r>
              <a:rPr lang="en-US" altLang="bg-BG" b="1" dirty="0">
                <a:solidFill>
                  <a:srgbClr val="003300"/>
                </a:solidFill>
                <a:latin typeface="Arial" pitchFamily="34" charset="0"/>
                <a:cs typeface="Arial" pitchFamily="34" charset="0"/>
              </a:rPr>
              <a:t>ARDS</a:t>
            </a:r>
          </a:p>
          <a:p>
            <a:r>
              <a:rPr lang="en-US" altLang="bg-BG" b="1" dirty="0">
                <a:solidFill>
                  <a:srgbClr val="990000"/>
                </a:solidFill>
                <a:latin typeface="Arial" pitchFamily="34" charset="0"/>
                <a:cs typeface="Arial" pitchFamily="34" charset="0"/>
              </a:rPr>
              <a:t>Sepsis</a:t>
            </a:r>
          </a:p>
          <a:p>
            <a:r>
              <a:rPr lang="en-US" altLang="bg-BG" b="1" dirty="0">
                <a:solidFill>
                  <a:srgbClr val="660066"/>
                </a:solidFill>
                <a:latin typeface="Arial" pitchFamily="34" charset="0"/>
                <a:cs typeface="Arial" pitchFamily="34" charset="0"/>
              </a:rPr>
              <a:t>Ischemic Organ Injury</a:t>
            </a:r>
          </a:p>
          <a:p>
            <a:r>
              <a:rPr lang="en-US" altLang="bg-BG" b="1" dirty="0">
                <a:solidFill>
                  <a:srgbClr val="FF0066"/>
                </a:solidFill>
                <a:latin typeface="Arial" pitchFamily="34" charset="0"/>
                <a:cs typeface="Arial" pitchFamily="34" charset="0"/>
              </a:rPr>
              <a:t>DIC</a:t>
            </a:r>
          </a:p>
          <a:p>
            <a:r>
              <a:rPr lang="en-US" altLang="bg-BG" b="1" dirty="0">
                <a:solidFill>
                  <a:srgbClr val="00B050"/>
                </a:solidFill>
                <a:latin typeface="Arial" pitchFamily="34" charset="0"/>
                <a:cs typeface="Arial" pitchFamily="34" charset="0"/>
              </a:rPr>
              <a:t>Electrolyte Disturbances</a:t>
            </a:r>
          </a:p>
        </p:txBody>
      </p:sp>
      <p:sp>
        <p:nvSpPr>
          <p:cNvPr id="3" name="Rectangle 2"/>
          <p:cNvSpPr>
            <a:spLocks noGrp="1" noChangeArrowheads="1"/>
          </p:cNvSpPr>
          <p:nvPr/>
        </p:nvSpPr>
        <p:spPr bwMode="auto">
          <a:xfrm>
            <a:off x="107504" y="116632"/>
            <a:ext cx="8928992" cy="1728192"/>
          </a:xfrm>
          <a:prstGeom prst="rect">
            <a:avLst/>
          </a:prstGeom>
          <a:blipFill>
            <a:blip r:embed="rId3"/>
            <a:tile tx="0" ty="0" sx="100000" sy="100000" flip="none" algn="tl"/>
          </a:blipFill>
          <a:ln>
            <a:noFill/>
          </a:ln>
          <a:effectLst>
            <a:glow rad="228600">
              <a:schemeClr val="accent2">
                <a:satMod val="175000"/>
                <a:alpha val="40000"/>
              </a:schemeClr>
            </a:glow>
          </a:effectLs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a:lstStyle>
          <a:p>
            <a:r>
              <a:rPr lang="en-US" altLang="bg-BG" sz="3600" b="1" dirty="0">
                <a:solidFill>
                  <a:srgbClr val="FF0000"/>
                </a:solidFill>
                <a:latin typeface="Arial" pitchFamily="34" charset="0"/>
                <a:cs typeface="Arial" pitchFamily="34" charset="0"/>
              </a:rPr>
              <a:t>Delayed Causes of Death </a:t>
            </a:r>
          </a:p>
        </p:txBody>
      </p:sp>
    </p:spTree>
    <p:extLst>
      <p:ext uri="{BB962C8B-B14F-4D97-AF65-F5344CB8AC3E}">
        <p14:creationId xmlns:p14="http://schemas.microsoft.com/office/powerpoint/2010/main" val="1360906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31668" y="367270"/>
            <a:ext cx="7736119" cy="1080296"/>
          </a:xfrm>
          <a:prstGeom prst="rect">
            <a:avLst/>
          </a:prstGeom>
          <a:solidFill>
            <a:schemeClr val="accent2">
              <a:lumMod val="20000"/>
              <a:lumOff val="80000"/>
            </a:schemeClr>
          </a:solidFill>
          <a:ln w="38100">
            <a:solidFill>
              <a:schemeClr val="accent2">
                <a:lumMod val="50000"/>
              </a:schemeClr>
            </a:solidFill>
            <a:miter lim="800000"/>
            <a:headEnd/>
            <a:tailEnd/>
          </a:ln>
          <a:effectLst/>
        </p:spPr>
        <p:txBody>
          <a:bodyPr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600" b="1" dirty="0">
                <a:solidFill>
                  <a:srgbClr val="990000"/>
                </a:solidFill>
                <a:effectLst>
                  <a:outerShdw blurRad="38100" dist="38100" dir="2700000" algn="tl">
                    <a:srgbClr val="FFFFFF"/>
                  </a:outerShdw>
                </a:effectLst>
                <a:latin typeface="Arial" pitchFamily="34" charset="0"/>
                <a:cs typeface="Arial" pitchFamily="34" charset="0"/>
              </a:rPr>
              <a:t>Crush Syndrome </a:t>
            </a:r>
          </a:p>
          <a:p>
            <a:pPr algn="ctr">
              <a:lnSpc>
                <a:spcPct val="90000"/>
              </a:lnSpc>
              <a:spcAft>
                <a:spcPct val="15000"/>
              </a:spcAft>
            </a:pPr>
            <a:r>
              <a:rPr lang="en-US" altLang="bg-BG" sz="3600" b="1" dirty="0">
                <a:solidFill>
                  <a:srgbClr val="990000"/>
                </a:solidFill>
                <a:effectLst>
                  <a:outerShdw blurRad="38100" dist="38100" dir="2700000" algn="tl">
                    <a:srgbClr val="FFFFFF"/>
                  </a:outerShdw>
                </a:effectLst>
                <a:latin typeface="Arial" pitchFamily="34" charset="0"/>
                <a:cs typeface="Arial" pitchFamily="34" charset="0"/>
              </a:rPr>
              <a:t>Lecture Summary</a:t>
            </a:r>
          </a:p>
        </p:txBody>
      </p:sp>
      <p:sp>
        <p:nvSpPr>
          <p:cNvPr id="35843" name="Text Box 3"/>
          <p:cNvSpPr txBox="1">
            <a:spLocks noChangeArrowheads="1"/>
          </p:cNvSpPr>
          <p:nvPr/>
        </p:nvSpPr>
        <p:spPr bwMode="auto">
          <a:xfrm>
            <a:off x="179513" y="1991572"/>
            <a:ext cx="8856984" cy="3890296"/>
          </a:xfrm>
          <a:prstGeom prst="rect">
            <a:avLst/>
          </a:prstGeom>
          <a:blipFill>
            <a:blip r:embed="rId2"/>
            <a:tile tx="0" ty="0" sx="100000" sy="100000" flip="none" algn="tl"/>
          </a:blipFill>
          <a:ln w="12700">
            <a:noFill/>
            <a:miter lim="800000"/>
            <a:headEnd/>
            <a:tailEnd/>
          </a:ln>
          <a:effectLst>
            <a:glow rad="228600">
              <a:schemeClr val="accent4">
                <a:satMod val="175000"/>
                <a:alpha val="40000"/>
              </a:schemeClr>
            </a:glow>
          </a:effectLst>
        </p:spPr>
        <p:txBody>
          <a:bodyPr wrap="square" lIns="0" tIns="0" rIns="0" bIns="0">
            <a:spAutoFit/>
          </a:bodyPr>
          <a:lstStyle>
            <a:lvl1pPr marL="130175" indent="-130175">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spcAft>
                <a:spcPct val="15000"/>
              </a:spcAft>
              <a:buClr>
                <a:srgbClr val="C00000"/>
              </a:buClr>
              <a:buSzPct val="100000"/>
              <a:buFont typeface="Wingdings" pitchFamily="2" charset="2"/>
              <a:buChar char="q"/>
            </a:pPr>
            <a:r>
              <a:rPr lang="en-US" altLang="bg-BG" sz="3200" dirty="0">
                <a:latin typeface="Arial" pitchFamily="34" charset="0"/>
                <a:cs typeface="Arial" pitchFamily="34" charset="0"/>
              </a:rPr>
              <a:t>Start IV fluids prior to extrication if </a:t>
            </a:r>
            <a:r>
              <a:rPr lang="en-US" altLang="bg-BG" sz="3200" dirty="0" smtClean="0">
                <a:latin typeface="Arial" pitchFamily="34" charset="0"/>
                <a:cs typeface="Arial" pitchFamily="34" charset="0"/>
              </a:rPr>
              <a:t>possible</a:t>
            </a:r>
          </a:p>
          <a:p>
            <a:pPr marL="457200" indent="-457200">
              <a:spcAft>
                <a:spcPct val="15000"/>
              </a:spcAft>
              <a:buClr>
                <a:srgbClr val="C00000"/>
              </a:buClr>
              <a:buSzPct val="100000"/>
              <a:buFont typeface="Wingdings" pitchFamily="2" charset="2"/>
              <a:buChar char="q"/>
            </a:pPr>
            <a:r>
              <a:rPr lang="en-US" altLang="bg-BG" sz="3200" dirty="0" smtClean="0">
                <a:latin typeface="Arial" pitchFamily="34" charset="0"/>
                <a:cs typeface="Arial" pitchFamily="34" charset="0"/>
              </a:rPr>
              <a:t>Assess </a:t>
            </a:r>
            <a:r>
              <a:rPr lang="en-US" altLang="bg-BG" sz="3200" dirty="0">
                <a:latin typeface="Arial" pitchFamily="34" charset="0"/>
                <a:cs typeface="Arial" pitchFamily="34" charset="0"/>
              </a:rPr>
              <a:t>quickly for hyperkalemia </a:t>
            </a:r>
            <a:r>
              <a:rPr lang="en-US" altLang="bg-BG" sz="3200" dirty="0" smtClean="0">
                <a:latin typeface="Arial" pitchFamily="34" charset="0"/>
                <a:cs typeface="Arial" pitchFamily="34" charset="0"/>
              </a:rPr>
              <a:t>and</a:t>
            </a:r>
          </a:p>
          <a:p>
            <a:pPr marL="0" indent="0">
              <a:spcAft>
                <a:spcPct val="15000"/>
              </a:spcAft>
              <a:buClr>
                <a:srgbClr val="C00000"/>
              </a:buClr>
              <a:buSzPct val="100000"/>
            </a:pPr>
            <a:r>
              <a:rPr lang="en-US" altLang="bg-BG" sz="3200" dirty="0" smtClean="0">
                <a:latin typeface="Arial" pitchFamily="34" charset="0"/>
                <a:cs typeface="Arial" pitchFamily="34" charset="0"/>
              </a:rPr>
              <a:t>associated injuries </a:t>
            </a:r>
          </a:p>
          <a:p>
            <a:pPr marL="457200" indent="-457200">
              <a:spcAft>
                <a:spcPct val="15000"/>
              </a:spcAft>
              <a:buClr>
                <a:srgbClr val="C00000"/>
              </a:buClr>
              <a:buSzPct val="100000"/>
              <a:buFont typeface="Wingdings" pitchFamily="2" charset="2"/>
              <a:buChar char="q"/>
            </a:pPr>
            <a:r>
              <a:rPr lang="en-US" altLang="bg-BG" sz="3200" dirty="0" smtClean="0">
                <a:latin typeface="Arial" pitchFamily="34" charset="0"/>
                <a:cs typeface="Arial" pitchFamily="34" charset="0"/>
              </a:rPr>
              <a:t>If </a:t>
            </a:r>
            <a:r>
              <a:rPr lang="en-US" altLang="bg-BG" sz="3200" dirty="0">
                <a:latin typeface="Arial" pitchFamily="34" charset="0"/>
                <a:cs typeface="Arial" pitchFamily="34" charset="0"/>
              </a:rPr>
              <a:t>extrication &gt; 6 hours after injury, do not </a:t>
            </a:r>
            <a:endParaRPr lang="en-US" altLang="bg-BG" sz="3200" dirty="0" smtClean="0">
              <a:latin typeface="Arial" pitchFamily="34" charset="0"/>
              <a:cs typeface="Arial" pitchFamily="34" charset="0"/>
            </a:endParaRPr>
          </a:p>
          <a:p>
            <a:pPr marL="0" indent="0">
              <a:spcAft>
                <a:spcPct val="15000"/>
              </a:spcAft>
              <a:buClr>
                <a:srgbClr val="C00000"/>
              </a:buClr>
              <a:buSzPct val="100000"/>
            </a:pPr>
            <a:r>
              <a:rPr lang="en-US" altLang="bg-BG" sz="3200" dirty="0" smtClean="0">
                <a:latin typeface="Arial" pitchFamily="34" charset="0"/>
                <a:cs typeface="Arial" pitchFamily="34" charset="0"/>
              </a:rPr>
              <a:t>perform </a:t>
            </a:r>
            <a:r>
              <a:rPr lang="en-US" altLang="bg-BG" sz="3200" dirty="0" err="1">
                <a:latin typeface="Arial" pitchFamily="34" charset="0"/>
                <a:cs typeface="Arial" pitchFamily="34" charset="0"/>
              </a:rPr>
              <a:t>fasciotomy</a:t>
            </a:r>
            <a:r>
              <a:rPr lang="en-US" altLang="bg-BG" sz="3200" dirty="0">
                <a:latin typeface="Arial" pitchFamily="34" charset="0"/>
                <a:cs typeface="Arial" pitchFamily="34" charset="0"/>
              </a:rPr>
              <a:t> for compartment </a:t>
            </a:r>
            <a:r>
              <a:rPr lang="en-US" altLang="bg-BG" sz="3200" dirty="0" smtClean="0">
                <a:latin typeface="Arial" pitchFamily="34" charset="0"/>
                <a:cs typeface="Arial" pitchFamily="34" charset="0"/>
              </a:rPr>
              <a:t>syndrome</a:t>
            </a:r>
          </a:p>
          <a:p>
            <a:pPr marL="457200" indent="-457200">
              <a:spcAft>
                <a:spcPct val="15000"/>
              </a:spcAft>
              <a:buClr>
                <a:srgbClr val="C00000"/>
              </a:buClr>
              <a:buSzPct val="100000"/>
              <a:buFont typeface="Wingdings" pitchFamily="2" charset="2"/>
              <a:buChar char="q"/>
            </a:pPr>
            <a:r>
              <a:rPr lang="en-US" altLang="bg-BG" sz="3200" dirty="0" smtClean="0">
                <a:latin typeface="Arial" pitchFamily="34" charset="0"/>
                <a:cs typeface="Arial" pitchFamily="34" charset="0"/>
              </a:rPr>
              <a:t>Perform </a:t>
            </a:r>
            <a:r>
              <a:rPr lang="en-US" altLang="bg-BG" sz="3200" dirty="0">
                <a:latin typeface="Arial" pitchFamily="34" charset="0"/>
                <a:cs typeface="Arial" pitchFamily="34" charset="0"/>
              </a:rPr>
              <a:t>careful monitoring after admission to </a:t>
            </a:r>
            <a:endParaRPr lang="en-US" altLang="bg-BG" sz="3200" dirty="0" smtClean="0">
              <a:latin typeface="Arial" pitchFamily="34" charset="0"/>
              <a:cs typeface="Arial" pitchFamily="34" charset="0"/>
            </a:endParaRPr>
          </a:p>
          <a:p>
            <a:pPr marL="0" indent="0">
              <a:spcAft>
                <a:spcPct val="15000"/>
              </a:spcAft>
              <a:buClr>
                <a:srgbClr val="C00000"/>
              </a:buClr>
              <a:buSzPct val="100000"/>
            </a:pPr>
            <a:r>
              <a:rPr lang="en-US" altLang="bg-BG" sz="3200" dirty="0" smtClean="0">
                <a:latin typeface="Arial" pitchFamily="34" charset="0"/>
                <a:cs typeface="Arial" pitchFamily="34" charset="0"/>
              </a:rPr>
              <a:t>hospital</a:t>
            </a:r>
            <a:endParaRPr lang="en-US" altLang="bg-BG" sz="3200" dirty="0">
              <a:latin typeface="Arial" pitchFamily="34" charset="0"/>
              <a:cs typeface="Arial" pitchFamily="34" charset="0"/>
            </a:endParaRPr>
          </a:p>
        </p:txBody>
      </p:sp>
      <p:sp>
        <p:nvSpPr>
          <p:cNvPr id="5427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F44C1441-F792-4C4E-BABF-20E4A901F939}" type="slidenum">
              <a:rPr lang="en-US" altLang="bg-BG" sz="1300">
                <a:solidFill>
                  <a:schemeClr val="bg1"/>
                </a:solidFill>
              </a:rPr>
              <a:pPr/>
              <a:t>54</a:t>
            </a:fld>
            <a:endParaRPr lang="en-US" altLang="bg-BG" sz="1300">
              <a:solidFill>
                <a:schemeClr val="bg1"/>
              </a:solidFill>
            </a:endParaRPr>
          </a:p>
        </p:txBody>
      </p:sp>
    </p:spTree>
    <p:extLst>
      <p:ext uri="{BB962C8B-B14F-4D97-AF65-F5344CB8AC3E}">
        <p14:creationId xmlns:p14="http://schemas.microsoft.com/office/powerpoint/2010/main" val="2127443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31668" y="422670"/>
            <a:ext cx="7736119" cy="1024896"/>
          </a:xfrm>
          <a:prstGeom prst="rect">
            <a:avLst/>
          </a:prstGeom>
          <a:noFill/>
          <a:ln w="12700">
            <a:noFill/>
            <a:miter lim="800000"/>
            <a:headEnd/>
            <a:tailEnd/>
          </a:ln>
          <a:effectLst/>
        </p:spPr>
        <p:txBody>
          <a:bodyPr lIns="0" tIns="0" rIns="0" bIns="0" anchor="b">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Aft>
                <a:spcPct val="15000"/>
              </a:spcAft>
            </a:pPr>
            <a:r>
              <a:rPr lang="en-US" altLang="bg-BG" sz="3600" b="1" dirty="0">
                <a:solidFill>
                  <a:srgbClr val="990000"/>
                </a:solidFill>
                <a:effectLst>
                  <a:outerShdw blurRad="38100" dist="38100" dir="2700000" algn="tl">
                    <a:srgbClr val="FFFFFF"/>
                  </a:outerShdw>
                </a:effectLst>
                <a:latin typeface="Arial" pitchFamily="34" charset="0"/>
                <a:cs typeface="Arial" pitchFamily="34" charset="0"/>
              </a:rPr>
              <a:t>Major Mass Casualty Events with Reports of Crush Syndrome</a:t>
            </a:r>
          </a:p>
        </p:txBody>
      </p:sp>
      <p:sp>
        <p:nvSpPr>
          <p:cNvPr id="8195" name="Text Box 3"/>
          <p:cNvSpPr txBox="1">
            <a:spLocks noChangeArrowheads="1"/>
          </p:cNvSpPr>
          <p:nvPr/>
        </p:nvSpPr>
        <p:spPr bwMode="auto">
          <a:xfrm>
            <a:off x="251520" y="1986358"/>
            <a:ext cx="8712967" cy="4616648"/>
          </a:xfrm>
          <a:prstGeom prst="rect">
            <a:avLst/>
          </a:prstGeom>
          <a:noFill/>
          <a:ln w="12700">
            <a:noFill/>
            <a:miter lim="800000"/>
            <a:headEnd/>
            <a:tailEnd/>
          </a:ln>
          <a:effectLst/>
        </p:spPr>
        <p:txBody>
          <a:bodyPr wrap="square" lIns="0" tIns="0" rIns="0" bIns="0">
            <a:spAutoFit/>
          </a:bodyPr>
          <a:lstStyle>
            <a:lvl1pPr marL="92075" indent="-92075">
              <a:defRPr sz="2400">
                <a:solidFill>
                  <a:schemeClr val="tx1"/>
                </a:solidFill>
                <a:latin typeface="Times New Roman" pitchFamily="18" charset="0"/>
                <a:ea typeface="MS PGothic" pitchFamily="34" charset="-128"/>
              </a:defRPr>
            </a:lvl1pPr>
            <a:lvl2pPr marL="511175" indent="-157163">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a:spcAft>
                <a:spcPct val="15000"/>
              </a:spcAft>
              <a:buClr>
                <a:srgbClr val="990000"/>
              </a:buClr>
              <a:buSzPct val="100000"/>
              <a:buFont typeface="Wingdings" pitchFamily="2" charset="2"/>
              <a:buChar char="q"/>
            </a:pPr>
            <a:r>
              <a:rPr lang="en-US" altLang="bg-BG" dirty="0">
                <a:latin typeface="Arial" pitchFamily="34" charset="0"/>
                <a:cs typeface="Arial" pitchFamily="34" charset="0"/>
              </a:rPr>
              <a:t>Earthquakes :</a:t>
            </a:r>
          </a:p>
          <a:p>
            <a:pPr marL="696912" lvl="1" indent="-342900">
              <a:spcAft>
                <a:spcPct val="15000"/>
              </a:spcAft>
              <a:buClr>
                <a:srgbClr val="660066"/>
              </a:buClr>
              <a:buSzPct val="100000"/>
              <a:buFont typeface="Wingdings" pitchFamily="2" charset="2"/>
              <a:buChar char="§"/>
            </a:pPr>
            <a:r>
              <a:rPr lang="en-US" altLang="bg-BG" dirty="0">
                <a:latin typeface="Arial" pitchFamily="34" charset="0"/>
                <a:cs typeface="Arial" pitchFamily="34" charset="0"/>
              </a:rPr>
              <a:t>Tangshan, China </a:t>
            </a:r>
            <a:r>
              <a:rPr lang="en-US" altLang="bg-BG" dirty="0" smtClean="0">
                <a:latin typeface="Arial" pitchFamily="34" charset="0"/>
                <a:cs typeface="Arial" pitchFamily="34" charset="0"/>
              </a:rPr>
              <a:t>1976</a:t>
            </a:r>
          </a:p>
          <a:p>
            <a:pPr marL="696912" lvl="1" indent="-342900">
              <a:spcAft>
                <a:spcPct val="15000"/>
              </a:spcAft>
              <a:buClr>
                <a:srgbClr val="660066"/>
              </a:buClr>
              <a:buSzPct val="100000"/>
              <a:buFont typeface="Wingdings" pitchFamily="2" charset="2"/>
              <a:buChar char="§"/>
            </a:pPr>
            <a:r>
              <a:rPr lang="en-US" altLang="bg-BG" dirty="0" smtClean="0">
                <a:latin typeface="Arial" pitchFamily="34" charset="0"/>
                <a:cs typeface="Arial" pitchFamily="34" charset="0"/>
              </a:rPr>
              <a:t>Armenia 1988</a:t>
            </a:r>
          </a:p>
          <a:p>
            <a:pPr marL="696912" lvl="1" indent="-342900">
              <a:spcAft>
                <a:spcPct val="15000"/>
              </a:spcAft>
              <a:buClr>
                <a:srgbClr val="660066"/>
              </a:buClr>
              <a:buSzPct val="100000"/>
              <a:buFont typeface="Wingdings" pitchFamily="2" charset="2"/>
              <a:buChar char="§"/>
            </a:pPr>
            <a:r>
              <a:rPr lang="en-US" altLang="bg-BG" dirty="0" smtClean="0">
                <a:latin typeface="Arial" pitchFamily="34" charset="0"/>
                <a:cs typeface="Arial" pitchFamily="34" charset="0"/>
              </a:rPr>
              <a:t>Iran </a:t>
            </a:r>
            <a:r>
              <a:rPr lang="en-US" altLang="bg-BG" dirty="0">
                <a:latin typeface="Arial" pitchFamily="34" charset="0"/>
                <a:cs typeface="Arial" pitchFamily="34" charset="0"/>
              </a:rPr>
              <a:t>1990 and </a:t>
            </a:r>
            <a:r>
              <a:rPr lang="en-US" altLang="bg-BG" dirty="0" smtClean="0">
                <a:latin typeface="Arial" pitchFamily="34" charset="0"/>
                <a:cs typeface="Arial" pitchFamily="34" charset="0"/>
              </a:rPr>
              <a:t>2003</a:t>
            </a:r>
          </a:p>
          <a:p>
            <a:pPr marL="696912" lvl="1" indent="-342900">
              <a:spcAft>
                <a:spcPct val="15000"/>
              </a:spcAft>
              <a:buClr>
                <a:srgbClr val="660066"/>
              </a:buClr>
              <a:buSzPct val="100000"/>
              <a:buFont typeface="Wingdings" pitchFamily="2" charset="2"/>
              <a:buChar char="§"/>
            </a:pPr>
            <a:r>
              <a:rPr lang="en-US" altLang="bg-BG" dirty="0" smtClean="0">
                <a:latin typeface="Arial" pitchFamily="34" charset="0"/>
                <a:cs typeface="Arial" pitchFamily="34" charset="0"/>
              </a:rPr>
              <a:t>Northridge</a:t>
            </a:r>
            <a:r>
              <a:rPr lang="en-US" altLang="bg-BG" dirty="0">
                <a:latin typeface="Arial" pitchFamily="34" charset="0"/>
                <a:cs typeface="Arial" pitchFamily="34" charset="0"/>
              </a:rPr>
              <a:t>, California </a:t>
            </a:r>
            <a:r>
              <a:rPr lang="en-US" altLang="bg-BG" dirty="0" smtClean="0">
                <a:latin typeface="Arial" pitchFamily="34" charset="0"/>
                <a:cs typeface="Arial" pitchFamily="34" charset="0"/>
              </a:rPr>
              <a:t>1994</a:t>
            </a:r>
          </a:p>
          <a:p>
            <a:pPr marL="696912" lvl="1" indent="-342900">
              <a:spcAft>
                <a:spcPct val="15000"/>
              </a:spcAft>
              <a:buClr>
                <a:srgbClr val="660066"/>
              </a:buClr>
              <a:buSzPct val="100000"/>
              <a:buFont typeface="Wingdings" pitchFamily="2" charset="2"/>
              <a:buChar char="§"/>
            </a:pPr>
            <a:r>
              <a:rPr lang="en-US" altLang="bg-BG" dirty="0" smtClean="0">
                <a:latin typeface="Arial" pitchFamily="34" charset="0"/>
                <a:cs typeface="Arial" pitchFamily="34" charset="0"/>
              </a:rPr>
              <a:t>Kobe</a:t>
            </a:r>
            <a:r>
              <a:rPr lang="en-US" altLang="bg-BG" dirty="0">
                <a:latin typeface="Arial" pitchFamily="34" charset="0"/>
                <a:cs typeface="Arial" pitchFamily="34" charset="0"/>
              </a:rPr>
              <a:t>, Japan 1995 ("Hanshin-Awaji</a:t>
            </a:r>
            <a:r>
              <a:rPr lang="en-US" altLang="bg-BG" dirty="0" smtClean="0">
                <a:latin typeface="Arial" pitchFamily="34" charset="0"/>
                <a:cs typeface="Arial" pitchFamily="34" charset="0"/>
              </a:rPr>
              <a:t>")</a:t>
            </a:r>
          </a:p>
          <a:p>
            <a:pPr marL="696912" lvl="1" indent="-342900">
              <a:spcAft>
                <a:spcPct val="15000"/>
              </a:spcAft>
              <a:buClr>
                <a:srgbClr val="660066"/>
              </a:buClr>
              <a:buSzPct val="100000"/>
              <a:buFont typeface="Wingdings" pitchFamily="2" charset="2"/>
              <a:buChar char="§"/>
            </a:pPr>
            <a:r>
              <a:rPr lang="en-US" altLang="bg-BG" dirty="0" smtClean="0">
                <a:latin typeface="Arial" pitchFamily="34" charset="0"/>
                <a:cs typeface="Arial" pitchFamily="34" charset="0"/>
              </a:rPr>
              <a:t>Turkey </a:t>
            </a:r>
            <a:r>
              <a:rPr lang="en-US" altLang="bg-BG" dirty="0">
                <a:latin typeface="Arial" pitchFamily="34" charset="0"/>
                <a:cs typeface="Arial" pitchFamily="34" charset="0"/>
              </a:rPr>
              <a:t>1992 (</a:t>
            </a:r>
            <a:r>
              <a:rPr lang="en-US" altLang="bg-BG" dirty="0" smtClean="0">
                <a:latin typeface="Arial" pitchFamily="34" charset="0"/>
                <a:cs typeface="Arial" pitchFamily="34" charset="0"/>
              </a:rPr>
              <a:t>Izmir, </a:t>
            </a:r>
            <a:r>
              <a:rPr lang="en-US" altLang="bg-BG" dirty="0">
                <a:latin typeface="Arial" pitchFamily="34" charset="0"/>
                <a:cs typeface="Arial" pitchFamily="34" charset="0"/>
              </a:rPr>
              <a:t>"Marmara" 1999)</a:t>
            </a:r>
          </a:p>
          <a:p>
            <a:pPr marL="342900" indent="-342900">
              <a:spcAft>
                <a:spcPct val="15000"/>
              </a:spcAft>
              <a:buClr>
                <a:srgbClr val="990000"/>
              </a:buClr>
              <a:buSzPct val="100000"/>
              <a:buFont typeface="Wingdings" pitchFamily="2" charset="2"/>
              <a:buChar char="q"/>
            </a:pPr>
            <a:r>
              <a:rPr lang="en-US" altLang="bg-BG" dirty="0">
                <a:latin typeface="Arial" pitchFamily="34" charset="0"/>
                <a:cs typeface="Arial" pitchFamily="34" charset="0"/>
              </a:rPr>
              <a:t>Terrorist bombings :</a:t>
            </a:r>
          </a:p>
          <a:p>
            <a:pPr marL="696912" lvl="1" indent="-342900">
              <a:spcAft>
                <a:spcPct val="15000"/>
              </a:spcAft>
              <a:buClr>
                <a:srgbClr val="660066"/>
              </a:buClr>
              <a:buSzPct val="100000"/>
              <a:buFont typeface="Wingdings" pitchFamily="2" charset="2"/>
              <a:buChar char="§"/>
            </a:pPr>
            <a:r>
              <a:rPr lang="en-US" altLang="bg-BG" dirty="0" smtClean="0">
                <a:latin typeface="Arial" pitchFamily="34" charset="0"/>
                <a:cs typeface="Arial" pitchFamily="34" charset="0"/>
              </a:rPr>
              <a:t>Israel</a:t>
            </a:r>
          </a:p>
          <a:p>
            <a:pPr marL="696912" lvl="1" indent="-342900">
              <a:spcAft>
                <a:spcPct val="15000"/>
              </a:spcAft>
              <a:buClr>
                <a:srgbClr val="660066"/>
              </a:buClr>
              <a:buSzPct val="100000"/>
              <a:buFont typeface="Wingdings" pitchFamily="2" charset="2"/>
              <a:buChar char="§"/>
            </a:pPr>
            <a:r>
              <a:rPr lang="en-US" altLang="bg-BG" dirty="0" smtClean="0">
                <a:latin typeface="Arial" pitchFamily="34" charset="0"/>
                <a:cs typeface="Arial" pitchFamily="34" charset="0"/>
              </a:rPr>
              <a:t>Lebanon</a:t>
            </a:r>
          </a:p>
          <a:p>
            <a:pPr marL="696912" lvl="1" indent="-342900">
              <a:spcAft>
                <a:spcPct val="15000"/>
              </a:spcAft>
              <a:buClr>
                <a:srgbClr val="660066"/>
              </a:buClr>
              <a:buSzPct val="100000"/>
              <a:buFont typeface="Wingdings" pitchFamily="2" charset="2"/>
              <a:buChar char="§"/>
            </a:pPr>
            <a:r>
              <a:rPr lang="en-US" altLang="bg-BG" dirty="0" smtClean="0">
                <a:latin typeface="Arial" pitchFamily="34" charset="0"/>
                <a:cs typeface="Arial" pitchFamily="34" charset="0"/>
              </a:rPr>
              <a:t>Saudi </a:t>
            </a:r>
            <a:r>
              <a:rPr lang="en-US" altLang="bg-BG" dirty="0">
                <a:latin typeface="Arial" pitchFamily="34" charset="0"/>
                <a:cs typeface="Arial" pitchFamily="34" charset="0"/>
              </a:rPr>
              <a:t>Arabia</a:t>
            </a:r>
          </a:p>
        </p:txBody>
      </p:sp>
      <p:sp>
        <p:nvSpPr>
          <p:cNvPr id="2355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ea typeface="MS PGothic" pitchFamily="34" charset="-128"/>
              </a:defRPr>
            </a:lvl1pPr>
            <a:lvl2pPr marL="668581" indent="-257146">
              <a:defRPr sz="2200">
                <a:solidFill>
                  <a:schemeClr val="tx1"/>
                </a:solidFill>
                <a:latin typeface="Times New Roman" pitchFamily="18" charset="0"/>
                <a:ea typeface="MS PGothic" pitchFamily="34" charset="-128"/>
              </a:defRPr>
            </a:lvl2pPr>
            <a:lvl3pPr marL="1028586" indent="-205717">
              <a:defRPr sz="2200">
                <a:solidFill>
                  <a:schemeClr val="tx1"/>
                </a:solidFill>
                <a:latin typeface="Times New Roman" pitchFamily="18" charset="0"/>
                <a:ea typeface="MS PGothic" pitchFamily="34" charset="-128"/>
              </a:defRPr>
            </a:lvl3pPr>
            <a:lvl4pPr marL="1440020" indent="-205717">
              <a:defRPr sz="2200">
                <a:solidFill>
                  <a:schemeClr val="tx1"/>
                </a:solidFill>
                <a:latin typeface="Times New Roman" pitchFamily="18" charset="0"/>
                <a:ea typeface="MS PGothic" pitchFamily="34" charset="-128"/>
              </a:defRPr>
            </a:lvl4pPr>
            <a:lvl5pPr marL="1851454" indent="-205717">
              <a:defRPr sz="2200">
                <a:solidFill>
                  <a:schemeClr val="tx1"/>
                </a:solidFill>
                <a:latin typeface="Times New Roman" pitchFamily="18" charset="0"/>
                <a:ea typeface="MS PGothic" pitchFamily="34" charset="-128"/>
              </a:defRPr>
            </a:lvl5pPr>
            <a:lvl6pPr marL="2262889" indent="-205717"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323" indent="-205717"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5757" indent="-205717"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191" indent="-205717"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fld id="{EB004018-82A2-4AF2-9794-9B5A87578F2D}" type="slidenum">
              <a:rPr lang="en-US" altLang="bg-BG" sz="1300">
                <a:solidFill>
                  <a:schemeClr val="bg1"/>
                </a:solidFill>
              </a:rPr>
              <a:pPr/>
              <a:t>55</a:t>
            </a:fld>
            <a:endParaRPr lang="en-US" altLang="bg-BG" sz="1300">
              <a:solidFill>
                <a:schemeClr val="bg1"/>
              </a:solidFill>
            </a:endParaRPr>
          </a:p>
        </p:txBody>
      </p:sp>
    </p:spTree>
    <p:extLst>
      <p:ext uri="{BB962C8B-B14F-4D97-AF65-F5344CB8AC3E}">
        <p14:creationId xmlns:p14="http://schemas.microsoft.com/office/powerpoint/2010/main" val="32879917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03648" y="116632"/>
            <a:ext cx="6336704" cy="1058416"/>
          </a:xfrm>
          <a:prstGeom prst="roundRect">
            <a:avLst/>
          </a:prstGeom>
          <a:blipFill>
            <a:blip r:embed="rId2"/>
            <a:tile tx="0" ty="0" sx="100000" sy="100000" flip="none" algn="tl"/>
          </a:blip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990000"/>
                </a:solidFill>
                <a:latin typeface="Arial" pitchFamily="34" charset="0"/>
                <a:cs typeface="Arial" pitchFamily="34" charset="0"/>
              </a:rPr>
              <a:t>Compartment syndrome</a:t>
            </a:r>
            <a:endParaRPr lang="bg-BG" sz="3200" b="1" dirty="0">
              <a:solidFill>
                <a:srgbClr val="990000"/>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2910159519"/>
              </p:ext>
            </p:extLst>
          </p:nvPr>
        </p:nvGraphicFramePr>
        <p:xfrm>
          <a:off x="1614203" y="1340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403648" y="6021288"/>
            <a:ext cx="184731" cy="369332"/>
          </a:xfrm>
          <a:prstGeom prst="rect">
            <a:avLst/>
          </a:prstGeom>
          <a:noFill/>
        </p:spPr>
        <p:txBody>
          <a:bodyPr wrap="none" rtlCol="0">
            <a:spAutoFit/>
          </a:bodyPr>
          <a:lstStyle/>
          <a:p>
            <a:endParaRPr lang="bg-BG" dirty="0"/>
          </a:p>
        </p:txBody>
      </p:sp>
      <p:sp>
        <p:nvSpPr>
          <p:cNvPr id="8" name="TextBox 7"/>
          <p:cNvSpPr txBox="1"/>
          <p:nvPr/>
        </p:nvSpPr>
        <p:spPr>
          <a:xfrm>
            <a:off x="179512" y="5513457"/>
            <a:ext cx="8712968" cy="954107"/>
          </a:xfrm>
          <a:prstGeom prst="rect">
            <a:avLst/>
          </a:prstGeom>
          <a:noFill/>
        </p:spPr>
        <p:txBody>
          <a:bodyPr wrap="square" rtlCol="0">
            <a:spAutoFit/>
          </a:bodyPr>
          <a:lstStyle/>
          <a:p>
            <a:pPr algn="just"/>
            <a:r>
              <a:rPr lang="en-US" sz="2800" dirty="0" smtClean="0">
                <a:latin typeface="Arial" pitchFamily="34" charset="0"/>
                <a:cs typeface="Arial" pitchFamily="34" charset="0"/>
              </a:rPr>
              <a:t>A crushing injury can cause </a:t>
            </a:r>
            <a:r>
              <a:rPr lang="en-US" sz="2800" dirty="0">
                <a:latin typeface="Arial" pitchFamily="34" charset="0"/>
                <a:cs typeface="Arial" pitchFamily="34" charset="0"/>
              </a:rPr>
              <a:t>either Compartment Syndrome (CS) or Crush </a:t>
            </a:r>
            <a:r>
              <a:rPr lang="en-US" sz="2800" dirty="0" smtClean="0">
                <a:latin typeface="Arial" pitchFamily="34" charset="0"/>
                <a:cs typeface="Arial" pitchFamily="34" charset="0"/>
              </a:rPr>
              <a:t>Syndrome</a:t>
            </a:r>
            <a:endParaRPr lang="bg-BG" sz="2800" dirty="0">
              <a:latin typeface="Arial" pitchFamily="34" charset="0"/>
              <a:cs typeface="Arial" pitchFamily="34" charset="0"/>
            </a:endParaRPr>
          </a:p>
        </p:txBody>
      </p:sp>
    </p:spTree>
    <p:extLst>
      <p:ext uri="{BB962C8B-B14F-4D97-AF65-F5344CB8AC3E}">
        <p14:creationId xmlns:p14="http://schemas.microsoft.com/office/powerpoint/2010/main" val="22436623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68760"/>
            <a:ext cx="9036496" cy="1815882"/>
          </a:xfrm>
          <a:prstGeom prst="rect">
            <a:avLst/>
          </a:prstGeom>
        </p:spPr>
        <p:txBody>
          <a:bodyPr wrap="square">
            <a:spAutoFit/>
          </a:bodyPr>
          <a:lstStyle/>
          <a:p>
            <a:pPr marL="457200" indent="-457200">
              <a:buClr>
                <a:srgbClr val="000099"/>
              </a:buClr>
              <a:buFont typeface="Wingdings" pitchFamily="2" charset="2"/>
              <a:buChar char="q"/>
            </a:pPr>
            <a:r>
              <a:rPr lang="en-US" sz="2800" dirty="0">
                <a:latin typeface="Arial" pitchFamily="34" charset="0"/>
                <a:cs typeface="Arial" pitchFamily="34" charset="0"/>
              </a:rPr>
              <a:t>Defined as an </a:t>
            </a:r>
            <a:r>
              <a:rPr lang="en-US" sz="2800" dirty="0" smtClean="0">
                <a:latin typeface="Arial" pitchFamily="34" charset="0"/>
                <a:cs typeface="Arial" pitchFamily="34" charset="0"/>
              </a:rPr>
              <a:t>“</a:t>
            </a:r>
            <a:r>
              <a:rPr lang="en-US" sz="2800" dirty="0">
                <a:latin typeface="Arial" pitchFamily="34" charset="0"/>
                <a:cs typeface="Arial" pitchFamily="34" charset="0"/>
              </a:rPr>
              <a:t>increased pressure within a </a:t>
            </a:r>
            <a:r>
              <a:rPr lang="en-US" sz="2800" dirty="0" smtClean="0">
                <a:latin typeface="Arial" pitchFamily="34" charset="0"/>
                <a:cs typeface="Arial" pitchFamily="34" charset="0"/>
              </a:rPr>
              <a:t>confined </a:t>
            </a:r>
            <a:r>
              <a:rPr lang="en-US" sz="2800" dirty="0">
                <a:latin typeface="Arial" pitchFamily="34" charset="0"/>
                <a:cs typeface="Arial" pitchFamily="34" charset="0"/>
              </a:rPr>
              <a:t>space that leads to micro-vascular </a:t>
            </a:r>
            <a:r>
              <a:rPr lang="en-US" sz="2800" dirty="0" smtClean="0">
                <a:latin typeface="Arial" pitchFamily="34" charset="0"/>
                <a:cs typeface="Arial" pitchFamily="34" charset="0"/>
              </a:rPr>
              <a:t>compromise </a:t>
            </a:r>
            <a:r>
              <a:rPr lang="en-US" sz="2800" dirty="0">
                <a:latin typeface="Arial" pitchFamily="34" charset="0"/>
                <a:cs typeface="Arial" pitchFamily="34" charset="0"/>
              </a:rPr>
              <a:t>and ultimately to cell death as a </a:t>
            </a:r>
            <a:r>
              <a:rPr lang="en-US" sz="2800" dirty="0" smtClean="0">
                <a:latin typeface="Arial" pitchFamily="34" charset="0"/>
                <a:cs typeface="Arial" pitchFamily="34" charset="0"/>
              </a:rPr>
              <a:t>result </a:t>
            </a:r>
            <a:r>
              <a:rPr lang="en-US" sz="2800" dirty="0">
                <a:latin typeface="Arial" pitchFamily="34" charset="0"/>
                <a:cs typeface="Arial" pitchFamily="34" charset="0"/>
              </a:rPr>
              <a:t>of oxygen starvation”</a:t>
            </a:r>
            <a:endParaRPr lang="bg-BG" sz="2800" dirty="0">
              <a:latin typeface="Arial" pitchFamily="34" charset="0"/>
              <a:cs typeface="Arial" pitchFamily="34" charset="0"/>
            </a:endParaRPr>
          </a:p>
        </p:txBody>
      </p:sp>
      <p:sp>
        <p:nvSpPr>
          <p:cNvPr id="3" name="TextBox 2"/>
          <p:cNvSpPr txBox="1"/>
          <p:nvPr/>
        </p:nvSpPr>
        <p:spPr>
          <a:xfrm>
            <a:off x="1331640" y="548680"/>
            <a:ext cx="4968552" cy="584775"/>
          </a:xfrm>
          <a:prstGeom prst="rect">
            <a:avLst/>
          </a:prstGeom>
          <a:noFill/>
        </p:spPr>
        <p:txBody>
          <a:bodyPr wrap="square" rtlCol="0">
            <a:spAutoFit/>
          </a:bodyPr>
          <a:lstStyle/>
          <a:p>
            <a:pPr algn="ctr"/>
            <a:r>
              <a:rPr lang="en-US" sz="3200" b="1" dirty="0" smtClean="0">
                <a:solidFill>
                  <a:srgbClr val="990000"/>
                </a:solidFill>
                <a:latin typeface="Arial" pitchFamily="34" charset="0"/>
                <a:cs typeface="Arial" pitchFamily="34" charset="0"/>
              </a:rPr>
              <a:t>Compartment syndrome</a:t>
            </a:r>
            <a:endParaRPr lang="bg-BG" sz="3200" b="1" dirty="0">
              <a:solidFill>
                <a:srgbClr val="990000"/>
              </a:solidFill>
              <a:latin typeface="Arial" pitchFamily="34" charset="0"/>
              <a:cs typeface="Arial" pitchFamily="34" charset="0"/>
            </a:endParaRPr>
          </a:p>
        </p:txBody>
      </p:sp>
      <p:sp>
        <p:nvSpPr>
          <p:cNvPr id="4" name="Rectangle 3"/>
          <p:cNvSpPr/>
          <p:nvPr/>
        </p:nvSpPr>
        <p:spPr>
          <a:xfrm>
            <a:off x="251520" y="3161586"/>
            <a:ext cx="8712968" cy="1384995"/>
          </a:xfrm>
          <a:prstGeom prst="rect">
            <a:avLst/>
          </a:prstGeom>
        </p:spPr>
        <p:txBody>
          <a:bodyPr wrap="square">
            <a:spAutoFit/>
          </a:bodyPr>
          <a:lstStyle/>
          <a:p>
            <a:pPr marL="457200" indent="-457200">
              <a:buClr>
                <a:srgbClr val="000099"/>
              </a:buClr>
              <a:buFont typeface="Wingdings" pitchFamily="2" charset="2"/>
              <a:buChar char="q"/>
            </a:pPr>
            <a:r>
              <a:rPr lang="en-US" sz="2800" dirty="0">
                <a:latin typeface="Arial" pitchFamily="34" charset="0"/>
                <a:cs typeface="Arial" pitchFamily="34" charset="0"/>
              </a:rPr>
              <a:t>Acute compartment syndrome can </a:t>
            </a:r>
            <a:r>
              <a:rPr lang="en-US" sz="2800" dirty="0" smtClean="0">
                <a:latin typeface="Arial" pitchFamily="34" charset="0"/>
                <a:cs typeface="Arial" pitchFamily="34" charset="0"/>
              </a:rPr>
              <a:t> </a:t>
            </a:r>
            <a:r>
              <a:rPr lang="en-US" sz="2800" dirty="0">
                <a:latin typeface="Arial" pitchFamily="34" charset="0"/>
                <a:cs typeface="Arial" pitchFamily="34" charset="0"/>
              </a:rPr>
              <a:t>have </a:t>
            </a:r>
            <a:r>
              <a:rPr lang="en-US" sz="2800" dirty="0" smtClean="0">
                <a:latin typeface="Arial" pitchFamily="34" charset="0"/>
                <a:cs typeface="Arial" pitchFamily="34" charset="0"/>
              </a:rPr>
              <a:t>severe </a:t>
            </a:r>
            <a:r>
              <a:rPr lang="en-US" sz="2800" dirty="0">
                <a:latin typeface="Arial" pitchFamily="34" charset="0"/>
                <a:cs typeface="Arial" pitchFamily="34" charset="0"/>
              </a:rPr>
              <a:t>consequences, including paralysis, </a:t>
            </a:r>
            <a:r>
              <a:rPr lang="en-US" sz="2800" dirty="0" smtClean="0">
                <a:latin typeface="Arial" pitchFamily="34" charset="0"/>
                <a:cs typeface="Arial" pitchFamily="34" charset="0"/>
              </a:rPr>
              <a:t>loss </a:t>
            </a:r>
            <a:r>
              <a:rPr lang="en-US" sz="2800" dirty="0">
                <a:latin typeface="Arial" pitchFamily="34" charset="0"/>
                <a:cs typeface="Arial" pitchFamily="34" charset="0"/>
              </a:rPr>
              <a:t>of limb or loss of life</a:t>
            </a:r>
            <a:endParaRPr lang="bg-BG" sz="2800" dirty="0">
              <a:latin typeface="Arial" pitchFamily="34" charset="0"/>
              <a:cs typeface="Arial" pitchFamily="34" charset="0"/>
            </a:endParaRPr>
          </a:p>
        </p:txBody>
      </p:sp>
    </p:spTree>
    <p:extLst>
      <p:ext uri="{BB962C8B-B14F-4D97-AF65-F5344CB8AC3E}">
        <p14:creationId xmlns:p14="http://schemas.microsoft.com/office/powerpoint/2010/main" val="33865986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760"/>
            <a:ext cx="9036496" cy="1569660"/>
          </a:xfrm>
          <a:prstGeom prst="rect">
            <a:avLst/>
          </a:prstGeom>
        </p:spPr>
        <p:txBody>
          <a:bodyPr wrap="square">
            <a:spAutoFit/>
          </a:bodyPr>
          <a:lstStyle/>
          <a:p>
            <a:r>
              <a:rPr lang="en-US" sz="2400" dirty="0">
                <a:latin typeface="Arial" pitchFamily="34" charset="0"/>
                <a:cs typeface="Arial" pitchFamily="34" charset="0"/>
              </a:rPr>
              <a:t>Muscle groups </a:t>
            </a:r>
            <a:r>
              <a:rPr lang="en-US" sz="2400" dirty="0" smtClean="0">
                <a:latin typeface="Arial" pitchFamily="34" charset="0"/>
                <a:cs typeface="Arial" pitchFamily="34" charset="0"/>
              </a:rPr>
              <a:t>- including </a:t>
            </a:r>
            <a:r>
              <a:rPr lang="en-US" sz="2400" dirty="0">
                <a:latin typeface="Arial" pitchFamily="34" charset="0"/>
                <a:cs typeface="Arial" pitchFamily="34" charset="0"/>
              </a:rPr>
              <a:t>the nerves and blood </a:t>
            </a:r>
            <a:r>
              <a:rPr lang="en-US" sz="2400" dirty="0" smtClean="0">
                <a:latin typeface="Arial" pitchFamily="34" charset="0"/>
                <a:cs typeface="Arial" pitchFamily="34" charset="0"/>
              </a:rPr>
              <a:t>vessels </a:t>
            </a:r>
            <a:r>
              <a:rPr lang="en-US" sz="2400" dirty="0">
                <a:latin typeface="Arial" pitchFamily="34" charset="0"/>
                <a:cs typeface="Arial" pitchFamily="34" charset="0"/>
              </a:rPr>
              <a:t>that flow through them- are covered by </a:t>
            </a:r>
            <a:r>
              <a:rPr lang="en-US" sz="2400" dirty="0" smtClean="0">
                <a:latin typeface="Arial" pitchFamily="34" charset="0"/>
                <a:cs typeface="Arial" pitchFamily="34" charset="0"/>
              </a:rPr>
              <a:t>a </a:t>
            </a:r>
            <a:r>
              <a:rPr lang="en-US" sz="2400" dirty="0">
                <a:latin typeface="Arial" pitchFamily="34" charset="0"/>
                <a:cs typeface="Arial" pitchFamily="34" charset="0"/>
              </a:rPr>
              <a:t>tough </a:t>
            </a:r>
            <a:r>
              <a:rPr lang="en-US" sz="2400" dirty="0" smtClean="0">
                <a:latin typeface="Arial" pitchFamily="34" charset="0"/>
                <a:cs typeface="Arial" pitchFamily="34" charset="0"/>
              </a:rPr>
              <a:t>membrane (strong webs of connective tissue) called fascia </a:t>
            </a:r>
            <a:r>
              <a:rPr lang="en-US" sz="2400" dirty="0">
                <a:latin typeface="Arial" pitchFamily="34" charset="0"/>
                <a:cs typeface="Arial" pitchFamily="34" charset="0"/>
              </a:rPr>
              <a:t>that does not </a:t>
            </a:r>
            <a:r>
              <a:rPr lang="en-US" sz="2400" dirty="0" smtClean="0">
                <a:latin typeface="Arial" pitchFamily="34" charset="0"/>
                <a:cs typeface="Arial" pitchFamily="34" charset="0"/>
              </a:rPr>
              <a:t>readily expand -this </a:t>
            </a:r>
            <a:r>
              <a:rPr lang="en-US" sz="2400" dirty="0">
                <a:latin typeface="Arial" pitchFamily="34" charset="0"/>
                <a:cs typeface="Arial" pitchFamily="34" charset="0"/>
              </a:rPr>
              <a:t>area is called a </a:t>
            </a:r>
            <a:r>
              <a:rPr lang="en-US" sz="2400" b="1" dirty="0" smtClean="0">
                <a:solidFill>
                  <a:srgbClr val="990000"/>
                </a:solidFill>
                <a:latin typeface="Arial" pitchFamily="34" charset="0"/>
                <a:cs typeface="Arial" pitchFamily="34" charset="0"/>
              </a:rPr>
              <a:t>compartment</a:t>
            </a:r>
            <a:r>
              <a:rPr lang="en-US" sz="2400" dirty="0" smtClean="0">
                <a:latin typeface="Arial" pitchFamily="34" charset="0"/>
                <a:cs typeface="Arial" pitchFamily="34" charset="0"/>
              </a:rPr>
              <a:t>.</a:t>
            </a:r>
            <a:endParaRPr lang="bg-BG" sz="2400" dirty="0">
              <a:latin typeface="Arial" pitchFamily="34" charset="0"/>
              <a:cs typeface="Arial" pitchFamily="34" charset="0"/>
            </a:endParaRPr>
          </a:p>
        </p:txBody>
      </p:sp>
      <p:sp>
        <p:nvSpPr>
          <p:cNvPr id="3" name="Rectangle 2"/>
          <p:cNvSpPr/>
          <p:nvPr/>
        </p:nvSpPr>
        <p:spPr>
          <a:xfrm>
            <a:off x="107504" y="4653136"/>
            <a:ext cx="8928992" cy="1938992"/>
          </a:xfrm>
          <a:prstGeom prst="rect">
            <a:avLst/>
          </a:prstGeom>
        </p:spPr>
        <p:txBody>
          <a:bodyPr wrap="square">
            <a:spAutoFit/>
          </a:bodyPr>
          <a:lstStyle/>
          <a:p>
            <a:pPr algn="just"/>
            <a:r>
              <a:rPr lang="en-US" sz="2400" dirty="0">
                <a:latin typeface="Arial" pitchFamily="34" charset="0"/>
                <a:cs typeface="Arial" pitchFamily="34" charset="0"/>
              </a:rPr>
              <a:t>Compartment syndrome occurs when excessive pressure builds up inside an enclosed muscle space in the body. Compartment syndrome usually results from bleeding or swelling after an injury. The dangerously high pressure in compartment syndrome impedes the flow of blood to and from the affected tissues.</a:t>
            </a:r>
            <a:endParaRPr lang="bg-BG" sz="2400" dirty="0">
              <a:latin typeface="Arial" pitchFamily="34" charset="0"/>
              <a:cs typeface="Arial" pitchFamily="34" charset="0"/>
            </a:endParaRPr>
          </a:p>
        </p:txBody>
      </p:sp>
      <p:sp>
        <p:nvSpPr>
          <p:cNvPr id="4" name="TextBox 3"/>
          <p:cNvSpPr txBox="1"/>
          <p:nvPr/>
        </p:nvSpPr>
        <p:spPr>
          <a:xfrm>
            <a:off x="1766903" y="404664"/>
            <a:ext cx="4464496" cy="584775"/>
          </a:xfrm>
          <a:prstGeom prst="rect">
            <a:avLst/>
          </a:prstGeom>
          <a:noFill/>
        </p:spPr>
        <p:txBody>
          <a:bodyPr wrap="square" rtlCol="0">
            <a:spAutoFit/>
          </a:bodyPr>
          <a:lstStyle/>
          <a:p>
            <a:pPr algn="ctr"/>
            <a:r>
              <a:rPr lang="en-US" sz="3200" b="1" dirty="0" smtClean="0">
                <a:solidFill>
                  <a:srgbClr val="990000"/>
                </a:solidFill>
                <a:latin typeface="Arial" pitchFamily="34" charset="0"/>
                <a:cs typeface="Arial" pitchFamily="34" charset="0"/>
              </a:rPr>
              <a:t>Pathophysiology</a:t>
            </a:r>
            <a:endParaRPr lang="bg-BG" sz="3200" b="1" dirty="0">
              <a:solidFill>
                <a:srgbClr val="990000"/>
              </a:solidFill>
              <a:latin typeface="Arial" pitchFamily="34" charset="0"/>
              <a:cs typeface="Arial" pitchFamily="34" charset="0"/>
            </a:endParaRPr>
          </a:p>
        </p:txBody>
      </p:sp>
      <p:pic>
        <p:nvPicPr>
          <p:cNvPr id="1026" name="Picture 2" descr="&amp;Rcy;&amp;iecy;&amp;zcy;&amp;ucy;&amp;lcy;&amp;tcy;&amp;acy;&amp;tcy; &amp;scy; &amp;icy;&amp;zcy;&amp;ocy;&amp;bcy;&amp;rcy;&amp;acy;&amp;zhcy;&amp;iecy;&amp;ncy;&amp;icy;&amp;iecy; &amp;zcy;&amp;acy; fascia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472" y="2484541"/>
            <a:ext cx="4752528" cy="219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113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200800" cy="1080120"/>
          </a:xfrm>
          <a:blipFill>
            <a:blip r:embed="rId2"/>
            <a:tile tx="0" ty="0" sx="100000" sy="100000" flip="none" algn="tl"/>
          </a:blipFill>
          <a:effectLst>
            <a:glow rad="228600">
              <a:schemeClr val="accent2">
                <a:satMod val="175000"/>
                <a:alpha val="40000"/>
              </a:schemeClr>
            </a:glow>
          </a:effectLst>
        </p:spPr>
        <p:txBody>
          <a:bodyPr>
            <a:normAutofit/>
          </a:bodyPr>
          <a:lstStyle/>
          <a:p>
            <a:r>
              <a:rPr lang="en-US" sz="3600" b="1" dirty="0">
                <a:solidFill>
                  <a:srgbClr val="990000"/>
                </a:solidFill>
                <a:latin typeface="Arial" pitchFamily="34" charset="0"/>
                <a:cs typeface="Arial" pitchFamily="34" charset="0"/>
              </a:rPr>
              <a:t>Epidemiology</a:t>
            </a:r>
            <a:endParaRPr lang="bg-BG" sz="3600" b="1" dirty="0">
              <a:solidFill>
                <a:srgbClr val="990000"/>
              </a:solidFill>
              <a:latin typeface="Arial" pitchFamily="34" charset="0"/>
              <a:cs typeface="Arial" pitchFamily="34" charset="0"/>
            </a:endParaRPr>
          </a:p>
        </p:txBody>
      </p:sp>
      <p:sp>
        <p:nvSpPr>
          <p:cNvPr id="3" name="Subtitle 2"/>
          <p:cNvSpPr>
            <a:spLocks noGrp="1"/>
          </p:cNvSpPr>
          <p:nvPr>
            <p:ph type="subTitle" idx="1"/>
          </p:nvPr>
        </p:nvSpPr>
        <p:spPr>
          <a:xfrm>
            <a:off x="107504" y="1628799"/>
            <a:ext cx="8856984" cy="5040561"/>
          </a:xfrm>
          <a:blipFill>
            <a:blip r:embed="rId3"/>
            <a:tile tx="0" ty="0" sx="100000" sy="100000" flip="none" algn="tl"/>
          </a:blipFill>
          <a:effectLst>
            <a:glow rad="228600">
              <a:schemeClr val="accent5">
                <a:satMod val="175000"/>
                <a:alpha val="40000"/>
              </a:schemeClr>
            </a:glow>
          </a:effectLst>
        </p:spPr>
        <p:txBody>
          <a:bodyPr>
            <a:noAutofit/>
          </a:bodyPr>
          <a:lstStyle/>
          <a:p>
            <a:pPr algn="l"/>
            <a:r>
              <a:rPr lang="en-US" sz="2400" b="1" dirty="0" smtClean="0">
                <a:solidFill>
                  <a:srgbClr val="990000"/>
                </a:solidFill>
                <a:latin typeface="Arial" pitchFamily="34" charset="0"/>
                <a:cs typeface="Arial" pitchFamily="34" charset="0"/>
              </a:rPr>
              <a:t>Acute CS </a:t>
            </a:r>
            <a:r>
              <a:rPr lang="en-US" sz="2400" dirty="0" smtClean="0">
                <a:solidFill>
                  <a:schemeClr val="tx1"/>
                </a:solidFill>
                <a:latin typeface="Arial" pitchFamily="34" charset="0"/>
                <a:cs typeface="Arial" pitchFamily="34" charset="0"/>
              </a:rPr>
              <a:t>is the most common type of Compartment syndrome.</a:t>
            </a:r>
            <a:endParaRPr lang="en-US" sz="2400" dirty="0">
              <a:solidFill>
                <a:schemeClr val="tx1"/>
              </a:solidFill>
              <a:latin typeface="Arial" pitchFamily="34" charset="0"/>
              <a:cs typeface="Arial" pitchFamily="34" charset="0"/>
            </a:endParaRPr>
          </a:p>
          <a:p>
            <a:pPr marL="342900" indent="-342900" algn="just">
              <a:buClr>
                <a:srgbClr val="990000"/>
              </a:buClr>
              <a:buFont typeface="Wingdings" pitchFamily="2" charset="2"/>
              <a:buChar char="q"/>
            </a:pPr>
            <a:r>
              <a:rPr lang="en-US" sz="2400" dirty="0" smtClean="0">
                <a:solidFill>
                  <a:schemeClr val="tx1"/>
                </a:solidFill>
                <a:latin typeface="Arial" pitchFamily="34" charset="0"/>
                <a:cs typeface="Arial" pitchFamily="34" charset="0"/>
              </a:rPr>
              <a:t>Trauma - Fractures, </a:t>
            </a:r>
            <a:r>
              <a:rPr lang="en-US" sz="2400" dirty="0">
                <a:solidFill>
                  <a:schemeClr val="tx1"/>
                </a:solidFill>
                <a:latin typeface="Arial" pitchFamily="34" charset="0"/>
                <a:cs typeface="Arial" pitchFamily="34" charset="0"/>
              </a:rPr>
              <a:t>hematoma, animal/insect bites, crush </a:t>
            </a:r>
            <a:r>
              <a:rPr lang="en-US" sz="2400" dirty="0" smtClean="0">
                <a:solidFill>
                  <a:schemeClr val="tx1"/>
                </a:solidFill>
                <a:latin typeface="Arial" pitchFamily="34" charset="0"/>
                <a:cs typeface="Arial" pitchFamily="34" charset="0"/>
              </a:rPr>
              <a:t> </a:t>
            </a:r>
            <a:r>
              <a:rPr lang="en-US" sz="2400" dirty="0">
                <a:solidFill>
                  <a:schemeClr val="tx1"/>
                </a:solidFill>
                <a:latin typeface="Arial" pitchFamily="34" charset="0"/>
                <a:cs typeface="Arial" pitchFamily="34" charset="0"/>
              </a:rPr>
              <a:t>i</a:t>
            </a:r>
            <a:r>
              <a:rPr lang="en-US" sz="2400" dirty="0" smtClean="0">
                <a:solidFill>
                  <a:schemeClr val="tx1"/>
                </a:solidFill>
                <a:latin typeface="Arial" pitchFamily="34" charset="0"/>
                <a:cs typeface="Arial" pitchFamily="34" charset="0"/>
              </a:rPr>
              <a:t>njury,  </a:t>
            </a:r>
            <a:r>
              <a:rPr lang="en-US" sz="2400" dirty="0">
                <a:solidFill>
                  <a:schemeClr val="tx1"/>
                </a:solidFill>
                <a:latin typeface="Arial" pitchFamily="34" charset="0"/>
                <a:cs typeface="Arial" pitchFamily="34" charset="0"/>
              </a:rPr>
              <a:t>surgery to blood vessels of an arm or </a:t>
            </a:r>
            <a:r>
              <a:rPr lang="en-US" sz="2400" dirty="0" smtClean="0">
                <a:solidFill>
                  <a:schemeClr val="tx1"/>
                </a:solidFill>
                <a:latin typeface="Arial" pitchFamily="34" charset="0"/>
                <a:cs typeface="Arial" pitchFamily="34" charset="0"/>
              </a:rPr>
              <a:t>leg</a:t>
            </a:r>
          </a:p>
          <a:p>
            <a:pPr marL="342900" indent="-342900" algn="just">
              <a:buClr>
                <a:srgbClr val="990000"/>
              </a:buClr>
              <a:buFont typeface="Wingdings" pitchFamily="2" charset="2"/>
              <a:buChar char="q"/>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Edema related - frostbite</a:t>
            </a:r>
            <a:r>
              <a:rPr lang="en-US" sz="2400" dirty="0">
                <a:solidFill>
                  <a:schemeClr val="tx1"/>
                </a:solidFill>
                <a:latin typeface="Arial" pitchFamily="34" charset="0"/>
                <a:cs typeface="Arial" pitchFamily="34" charset="0"/>
              </a:rPr>
              <a:t>, burns, overuse injuries</a:t>
            </a:r>
          </a:p>
          <a:p>
            <a:pPr marL="342900" indent="-342900" algn="just">
              <a:buClr>
                <a:srgbClr val="990000"/>
              </a:buClr>
              <a:buFont typeface="Wingdings" pitchFamily="2" charset="2"/>
              <a:buChar char="q"/>
            </a:pPr>
            <a:r>
              <a:rPr lang="en-US" sz="2400" dirty="0" smtClean="0">
                <a:solidFill>
                  <a:schemeClr val="tx1"/>
                </a:solidFill>
                <a:latin typeface="Arial" pitchFamily="34" charset="0"/>
                <a:cs typeface="Arial" pitchFamily="34" charset="0"/>
              </a:rPr>
              <a:t>Coagulopathies - genetic</a:t>
            </a:r>
            <a:r>
              <a:rPr lang="en-US" sz="2400" dirty="0">
                <a:solidFill>
                  <a:schemeClr val="tx1"/>
                </a:solidFill>
                <a:latin typeface="Arial" pitchFamily="34" charset="0"/>
                <a:cs typeface="Arial" pitchFamily="34" charset="0"/>
              </a:rPr>
              <a:t>, iatrogenic or </a:t>
            </a:r>
            <a:r>
              <a:rPr lang="en-US" sz="2400" dirty="0" smtClean="0">
                <a:solidFill>
                  <a:schemeClr val="tx1"/>
                </a:solidFill>
                <a:latin typeface="Arial" pitchFamily="34" charset="0"/>
                <a:cs typeface="Arial" pitchFamily="34" charset="0"/>
              </a:rPr>
              <a:t>acquired; a blood clot in a blood vessel in an arm or leg</a:t>
            </a:r>
            <a:endParaRPr lang="en-US" sz="2400" dirty="0">
              <a:solidFill>
                <a:schemeClr val="tx1"/>
              </a:solidFill>
              <a:latin typeface="Arial" pitchFamily="34" charset="0"/>
              <a:cs typeface="Arial" pitchFamily="34" charset="0"/>
            </a:endParaRPr>
          </a:p>
          <a:p>
            <a:pPr marL="342900" indent="-342900" algn="just">
              <a:buClr>
                <a:srgbClr val="990000"/>
              </a:buClr>
              <a:buFont typeface="Wingdings" pitchFamily="2" charset="2"/>
              <a:buChar char="q"/>
            </a:pPr>
            <a:r>
              <a:rPr lang="en-US" sz="2400" dirty="0" smtClean="0">
                <a:solidFill>
                  <a:schemeClr val="tx1"/>
                </a:solidFill>
                <a:latin typeface="Arial" pitchFamily="34" charset="0"/>
                <a:cs typeface="Arial" pitchFamily="34" charset="0"/>
              </a:rPr>
              <a:t>Other external compression -  overly tight bandaging, prolonged compression of a limb during a period of  unconsciousness, extremely vigorous exercise (extension under pressure). Taking anabolic steroids can also contribute to developing compartment syndrome.</a:t>
            </a:r>
            <a:endParaRPr lang="bg-BG"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30888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990600" y="-459432"/>
            <a:ext cx="716280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Verdana" pitchFamily="34" charset="0"/>
              </a:defRPr>
            </a:lvl2pPr>
            <a:lvl3pPr algn="ctr" rtl="0" fontAlgn="base">
              <a:spcBef>
                <a:spcPct val="0"/>
              </a:spcBef>
              <a:spcAft>
                <a:spcPct val="0"/>
              </a:spcAft>
              <a:defRPr sz="4400">
                <a:solidFill>
                  <a:schemeClr val="tx1"/>
                </a:solidFill>
                <a:latin typeface="Verdana" pitchFamily="34" charset="0"/>
              </a:defRPr>
            </a:lvl3pPr>
            <a:lvl4pPr algn="ctr" rtl="0" fontAlgn="base">
              <a:spcBef>
                <a:spcPct val="0"/>
              </a:spcBef>
              <a:spcAft>
                <a:spcPct val="0"/>
              </a:spcAft>
              <a:defRPr sz="4400">
                <a:solidFill>
                  <a:schemeClr val="tx1"/>
                </a:solidFill>
                <a:latin typeface="Verdana" pitchFamily="34" charset="0"/>
              </a:defRPr>
            </a:lvl4pPr>
            <a:lvl5pPr algn="ctr" rtl="0" fontAlgn="base">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a:lstStyle>
          <a:p>
            <a:r>
              <a:rPr lang="en-US" altLang="bg-BG" sz="3600" b="1" dirty="0" smtClean="0">
                <a:solidFill>
                  <a:srgbClr val="000099"/>
                </a:solidFill>
                <a:latin typeface="Arial" panose="020B0604020202020204" pitchFamily="34" charset="0"/>
                <a:cs typeface="Arial" panose="020B0604020202020204" pitchFamily="34" charset="0"/>
              </a:rPr>
              <a:t>Based on 3 criteria</a:t>
            </a:r>
            <a:endParaRPr lang="en-US" altLang="bg-BG" sz="3600" b="1" dirty="0">
              <a:solidFill>
                <a:srgbClr val="000099"/>
              </a:solidFill>
              <a:latin typeface="Arial" panose="020B0604020202020204" pitchFamily="34" charset="0"/>
              <a:cs typeface="Arial" panose="020B0604020202020204" pitchFamily="34" charset="0"/>
            </a:endParaRPr>
          </a:p>
        </p:txBody>
      </p:sp>
      <p:sp>
        <p:nvSpPr>
          <p:cNvPr id="3" name="Rectangle 2"/>
          <p:cNvSpPr>
            <a:spLocks noGrp="1" noChangeArrowheads="1"/>
          </p:cNvSpPr>
          <p:nvPr/>
        </p:nvSpPr>
        <p:spPr bwMode="auto">
          <a:xfrm>
            <a:off x="0" y="1052736"/>
            <a:ext cx="8784976" cy="391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indent="-609600">
              <a:buFontTx/>
              <a:buNone/>
            </a:pPr>
            <a:r>
              <a:rPr lang="en-US" altLang="bg-BG" b="1" dirty="0">
                <a:latin typeface="Arial" panose="020B0604020202020204" pitchFamily="34" charset="0"/>
                <a:cs typeface="Arial" panose="020B0604020202020204" pitchFamily="34" charset="0"/>
              </a:rPr>
              <a:t>Any injury that has:</a:t>
            </a:r>
          </a:p>
          <a:p>
            <a:pPr marL="609600" indent="-609600">
              <a:buFontTx/>
              <a:buAutoNum type="arabicPeriod"/>
            </a:pPr>
            <a:r>
              <a:rPr lang="en-US" altLang="bg-BG" b="1" dirty="0">
                <a:latin typeface="Arial" panose="020B0604020202020204" pitchFamily="34" charset="0"/>
                <a:cs typeface="Arial" panose="020B0604020202020204" pitchFamily="34" charset="0"/>
              </a:rPr>
              <a:t>Involvement of Muscle Mass</a:t>
            </a:r>
          </a:p>
          <a:p>
            <a:pPr marL="609600" indent="-609600">
              <a:buFontTx/>
              <a:buAutoNum type="arabicPeriod"/>
            </a:pPr>
            <a:r>
              <a:rPr lang="en-US" altLang="bg-BG" b="1" dirty="0">
                <a:latin typeface="Arial" panose="020B0604020202020204" pitchFamily="34" charset="0"/>
                <a:cs typeface="Arial" panose="020B0604020202020204" pitchFamily="34" charset="0"/>
              </a:rPr>
              <a:t>Prolonged </a:t>
            </a:r>
            <a:r>
              <a:rPr lang="en-US" altLang="bg-BG" b="1" dirty="0" smtClean="0">
                <a:latin typeface="Arial" panose="020B0604020202020204" pitchFamily="34" charset="0"/>
                <a:cs typeface="Arial" panose="020B0604020202020204" pitchFamily="34" charset="0"/>
              </a:rPr>
              <a:t>Compression</a:t>
            </a:r>
          </a:p>
          <a:p>
            <a:pPr marL="0" indent="0">
              <a:buNone/>
            </a:pPr>
            <a:r>
              <a:rPr lang="en-US" altLang="bg-BG" b="1" dirty="0">
                <a:latin typeface="Arial" panose="020B0604020202020204" pitchFamily="34" charset="0"/>
                <a:cs typeface="Arial" panose="020B0604020202020204" pitchFamily="34" charset="0"/>
              </a:rPr>
              <a:t>u</a:t>
            </a:r>
            <a:r>
              <a:rPr lang="en-US" altLang="bg-BG" sz="3200" b="1" dirty="0" smtClean="0">
                <a:latin typeface="Arial" panose="020B0604020202020204" pitchFamily="34" charset="0"/>
                <a:cs typeface="Arial" panose="020B0604020202020204" pitchFamily="34" charset="0"/>
              </a:rPr>
              <a:t>sually </a:t>
            </a:r>
            <a:r>
              <a:rPr lang="en-US" altLang="bg-BG" sz="3200" b="1" dirty="0">
                <a:latin typeface="Arial" panose="020B0604020202020204" pitchFamily="34" charset="0"/>
                <a:cs typeface="Arial" panose="020B0604020202020204" pitchFamily="34" charset="0"/>
              </a:rPr>
              <a:t>4-6 </a:t>
            </a:r>
            <a:r>
              <a:rPr lang="en-US" altLang="bg-BG" sz="3200" b="1" dirty="0" smtClean="0">
                <a:latin typeface="Arial" panose="020B0604020202020204" pitchFamily="34" charset="0"/>
                <a:cs typeface="Arial" panose="020B0604020202020204" pitchFamily="34" charset="0"/>
              </a:rPr>
              <a:t>hours</a:t>
            </a:r>
          </a:p>
          <a:p>
            <a:pPr marL="0" indent="0">
              <a:buNone/>
            </a:pPr>
            <a:r>
              <a:rPr lang="en-US" altLang="bg-BG" b="1" dirty="0" smtClean="0">
                <a:latin typeface="Arial" panose="020B0604020202020204" pitchFamily="34" charset="0"/>
                <a:cs typeface="Arial" panose="020B0604020202020204" pitchFamily="34" charset="0"/>
              </a:rPr>
              <a:t>3. Compromised </a:t>
            </a:r>
          </a:p>
          <a:p>
            <a:pPr marL="0" indent="0">
              <a:buNone/>
            </a:pPr>
            <a:r>
              <a:rPr lang="en-US" altLang="bg-BG" b="1" dirty="0" smtClean="0">
                <a:latin typeface="Arial" panose="020B0604020202020204" pitchFamily="34" charset="0"/>
                <a:cs typeface="Arial" panose="020B0604020202020204" pitchFamily="34" charset="0"/>
              </a:rPr>
              <a:t>local </a:t>
            </a:r>
            <a:r>
              <a:rPr lang="en-US" altLang="bg-BG" b="1" dirty="0">
                <a:latin typeface="Arial" panose="020B0604020202020204" pitchFamily="34" charset="0"/>
                <a:cs typeface="Arial" panose="020B0604020202020204" pitchFamily="34" charset="0"/>
              </a:rPr>
              <a:t>circulation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105" y="2820612"/>
            <a:ext cx="5121895" cy="384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9719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4345"/>
            <a:ext cx="8784976" cy="5693866"/>
          </a:xfrm>
          <a:prstGeom prst="rect">
            <a:avLst/>
          </a:prstGeom>
          <a:solidFill>
            <a:schemeClr val="accent2">
              <a:lumMod val="20000"/>
              <a:lumOff val="80000"/>
            </a:schemeClr>
          </a:solidFill>
          <a:effectLst>
            <a:glow rad="228600">
              <a:schemeClr val="accent4">
                <a:satMod val="175000"/>
                <a:alpha val="40000"/>
              </a:schemeClr>
            </a:glow>
          </a:effectLst>
          <a:scene3d>
            <a:camera prst="obliqueBottomRight"/>
            <a:lightRig rig="threePt" dir="t"/>
          </a:scene3d>
        </p:spPr>
        <p:txBody>
          <a:bodyPr wrap="square">
            <a:spAutoFit/>
          </a:bodyPr>
          <a:lstStyle/>
          <a:p>
            <a:pPr algn="just"/>
            <a:r>
              <a:rPr lang="en-US" sz="2800" b="1" dirty="0">
                <a:solidFill>
                  <a:srgbClr val="660066"/>
                </a:solidFill>
                <a:latin typeface="Arial" pitchFamily="34" charset="0"/>
                <a:cs typeface="Arial" pitchFamily="34" charset="0"/>
              </a:rPr>
              <a:t>Abdominal compartment syndrome </a:t>
            </a:r>
            <a:r>
              <a:rPr lang="en-US" sz="2400" dirty="0">
                <a:latin typeface="Arial" pitchFamily="34" charset="0"/>
                <a:cs typeface="Arial" pitchFamily="34" charset="0"/>
              </a:rPr>
              <a:t>almost always develops after a severe injury, surgery, or during critical illness. Some conditions associated with abdominal compartment syndrome include:</a:t>
            </a:r>
          </a:p>
          <a:p>
            <a:pPr marL="342900" indent="-342900" algn="just">
              <a:buClr>
                <a:srgbClr val="660066"/>
              </a:buClr>
              <a:buFont typeface="Wingdings" pitchFamily="2" charset="2"/>
              <a:buChar char="v"/>
            </a:pPr>
            <a:r>
              <a:rPr lang="en-US" sz="2400" dirty="0">
                <a:latin typeface="Arial" pitchFamily="34" charset="0"/>
                <a:cs typeface="Arial" pitchFamily="34" charset="0"/>
              </a:rPr>
              <a:t>    Trauma, especially when it results in </a:t>
            </a:r>
            <a:r>
              <a:rPr lang="en-US" sz="2400" dirty="0" smtClean="0">
                <a:latin typeface="Arial" pitchFamily="34" charset="0"/>
                <a:cs typeface="Arial" pitchFamily="34" charset="0"/>
              </a:rPr>
              <a:t>shock</a:t>
            </a:r>
          </a:p>
          <a:p>
            <a:pPr marL="342900" indent="-342900" algn="just">
              <a:buClr>
                <a:srgbClr val="660066"/>
              </a:buClr>
              <a:buFont typeface="Wingdings" pitchFamily="2" charset="2"/>
              <a:buChar char="v"/>
            </a:pPr>
            <a:r>
              <a:rPr lang="en-US" sz="2400" dirty="0" smtClean="0">
                <a:latin typeface="Arial" pitchFamily="34" charset="0"/>
                <a:cs typeface="Arial" pitchFamily="34" charset="0"/>
              </a:rPr>
              <a:t>    </a:t>
            </a:r>
            <a:r>
              <a:rPr lang="en-US" sz="2400" dirty="0">
                <a:latin typeface="Arial" pitchFamily="34" charset="0"/>
                <a:cs typeface="Arial" pitchFamily="34" charset="0"/>
              </a:rPr>
              <a:t>Abdominal surgery, particularly liver </a:t>
            </a:r>
            <a:r>
              <a:rPr lang="en-US" sz="2400" dirty="0" smtClean="0">
                <a:latin typeface="Arial" pitchFamily="34" charset="0"/>
                <a:cs typeface="Arial" pitchFamily="34" charset="0"/>
              </a:rPr>
              <a:t>transplant</a:t>
            </a:r>
          </a:p>
          <a:p>
            <a:pPr marL="342900" indent="-342900" algn="just">
              <a:buClr>
                <a:srgbClr val="660066"/>
              </a:buClr>
              <a:buFont typeface="Wingdings" pitchFamily="2" charset="2"/>
              <a:buChar char="v"/>
            </a:pPr>
            <a:r>
              <a:rPr lang="en-US" sz="2400" dirty="0" smtClean="0">
                <a:latin typeface="Arial" pitchFamily="34" charset="0"/>
                <a:cs typeface="Arial" pitchFamily="34" charset="0"/>
              </a:rPr>
              <a:t>    Burns</a:t>
            </a:r>
          </a:p>
          <a:p>
            <a:pPr marL="342900" indent="-342900" algn="just">
              <a:buClr>
                <a:srgbClr val="660066"/>
              </a:buClr>
              <a:buFont typeface="Wingdings" pitchFamily="2" charset="2"/>
              <a:buChar char="v"/>
            </a:pPr>
            <a:r>
              <a:rPr lang="en-US" sz="2400" dirty="0" smtClean="0">
                <a:latin typeface="Arial" pitchFamily="34" charset="0"/>
                <a:cs typeface="Arial" pitchFamily="34" charset="0"/>
              </a:rPr>
              <a:t>    </a:t>
            </a:r>
            <a:r>
              <a:rPr lang="en-US" sz="2400" dirty="0">
                <a:latin typeface="Arial" pitchFamily="34" charset="0"/>
                <a:cs typeface="Arial" pitchFamily="34" charset="0"/>
              </a:rPr>
              <a:t>Sepsis (an infection causing inflammation throughout the body</a:t>
            </a:r>
            <a:r>
              <a:rPr lang="en-US" sz="2400" dirty="0" smtClean="0">
                <a:latin typeface="Arial" pitchFamily="34" charset="0"/>
                <a:cs typeface="Arial" pitchFamily="34" charset="0"/>
              </a:rPr>
              <a:t>)</a:t>
            </a:r>
          </a:p>
          <a:p>
            <a:pPr marL="342900" indent="-342900" algn="just">
              <a:buClr>
                <a:srgbClr val="660066"/>
              </a:buClr>
              <a:buFont typeface="Wingdings" pitchFamily="2" charset="2"/>
              <a:buChar char="v"/>
            </a:pPr>
            <a:r>
              <a:rPr lang="en-US" sz="2400" dirty="0" smtClean="0">
                <a:latin typeface="Arial" pitchFamily="34" charset="0"/>
                <a:cs typeface="Arial" pitchFamily="34" charset="0"/>
              </a:rPr>
              <a:t>    </a:t>
            </a:r>
            <a:r>
              <a:rPr lang="en-US" sz="2400" dirty="0">
                <a:latin typeface="Arial" pitchFamily="34" charset="0"/>
                <a:cs typeface="Arial" pitchFamily="34" charset="0"/>
              </a:rPr>
              <a:t>Severe ascites or abdominal </a:t>
            </a:r>
            <a:r>
              <a:rPr lang="en-US" sz="2400" dirty="0" smtClean="0">
                <a:latin typeface="Arial" pitchFamily="34" charset="0"/>
                <a:cs typeface="Arial" pitchFamily="34" charset="0"/>
              </a:rPr>
              <a:t>bleeding</a:t>
            </a:r>
          </a:p>
          <a:p>
            <a:pPr marL="342900" indent="-342900" algn="just">
              <a:buClr>
                <a:srgbClr val="660066"/>
              </a:buClr>
              <a:buFont typeface="Wingdings" pitchFamily="2" charset="2"/>
              <a:buChar char="v"/>
            </a:pPr>
            <a:r>
              <a:rPr lang="en-US" sz="2400" dirty="0" smtClean="0">
                <a:latin typeface="Arial" pitchFamily="34" charset="0"/>
                <a:cs typeface="Arial" pitchFamily="34" charset="0"/>
              </a:rPr>
              <a:t>    </a:t>
            </a:r>
            <a:r>
              <a:rPr lang="en-US" sz="2400" dirty="0">
                <a:latin typeface="Arial" pitchFamily="34" charset="0"/>
                <a:cs typeface="Arial" pitchFamily="34" charset="0"/>
              </a:rPr>
              <a:t>Pelvic fracture</a:t>
            </a:r>
          </a:p>
          <a:p>
            <a:pPr algn="just"/>
            <a:r>
              <a:rPr lang="en-US" sz="2400" dirty="0" smtClean="0">
                <a:latin typeface="Arial" pitchFamily="34" charset="0"/>
                <a:cs typeface="Arial" pitchFamily="34" charset="0"/>
              </a:rPr>
              <a:t>As </a:t>
            </a:r>
            <a:r>
              <a:rPr lang="en-US" sz="2400" dirty="0">
                <a:latin typeface="Arial" pitchFamily="34" charset="0"/>
                <a:cs typeface="Arial" pitchFamily="34" charset="0"/>
              </a:rPr>
              <a:t>the pressure in the abdominal compartment rises, blood flow to and from the abdominal organs is reduced. The liver, bowels, kidneys, and other organs may be injured or permanently damaged.</a:t>
            </a:r>
          </a:p>
        </p:txBody>
      </p:sp>
    </p:spTree>
    <p:extLst>
      <p:ext uri="{BB962C8B-B14F-4D97-AF65-F5344CB8AC3E}">
        <p14:creationId xmlns:p14="http://schemas.microsoft.com/office/powerpoint/2010/main" val="33138430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51" y="116632"/>
            <a:ext cx="9036496" cy="3908762"/>
          </a:xfrm>
          <a:prstGeom prst="rect">
            <a:avLst/>
          </a:prstGeom>
        </p:spPr>
        <p:txBody>
          <a:bodyPr wrap="square">
            <a:spAutoFit/>
          </a:bodyPr>
          <a:lstStyle/>
          <a:p>
            <a:pPr algn="ctr"/>
            <a:r>
              <a:rPr lang="en-US" sz="2800" b="1" dirty="0">
                <a:solidFill>
                  <a:srgbClr val="990000"/>
                </a:solidFill>
                <a:latin typeface="Arial" pitchFamily="34" charset="0"/>
                <a:cs typeface="Arial" pitchFamily="34" charset="0"/>
              </a:rPr>
              <a:t>Compartment Syndrome: </a:t>
            </a:r>
            <a:r>
              <a:rPr lang="en-US" sz="2800" b="1" dirty="0" smtClean="0">
                <a:solidFill>
                  <a:srgbClr val="990000"/>
                </a:solidFill>
                <a:latin typeface="Arial" pitchFamily="34" charset="0"/>
                <a:cs typeface="Arial" pitchFamily="34" charset="0"/>
              </a:rPr>
              <a:t>Signs </a:t>
            </a:r>
            <a:r>
              <a:rPr lang="en-US" sz="2800" b="1" dirty="0">
                <a:solidFill>
                  <a:srgbClr val="990000"/>
                </a:solidFill>
                <a:latin typeface="Arial" pitchFamily="34" charset="0"/>
                <a:cs typeface="Arial" pitchFamily="34" charset="0"/>
              </a:rPr>
              <a:t>and Symptoms</a:t>
            </a:r>
          </a:p>
          <a:p>
            <a:pPr algn="ctr"/>
            <a:r>
              <a:rPr lang="en-US" sz="2800" b="1" dirty="0">
                <a:solidFill>
                  <a:srgbClr val="990000"/>
                </a:solidFill>
                <a:latin typeface="Arial" pitchFamily="34" charset="0"/>
                <a:cs typeface="Arial" pitchFamily="34" charset="0"/>
              </a:rPr>
              <a:t>Presents as the </a:t>
            </a:r>
            <a:r>
              <a:rPr lang="en-US" sz="2800" b="1" dirty="0" smtClean="0">
                <a:solidFill>
                  <a:srgbClr val="000099"/>
                </a:solidFill>
                <a:latin typeface="Arial" pitchFamily="34" charset="0"/>
                <a:cs typeface="Arial" pitchFamily="34" charset="0"/>
              </a:rPr>
              <a:t>Five </a:t>
            </a:r>
            <a:r>
              <a:rPr lang="en-US" sz="2800" b="1" dirty="0">
                <a:solidFill>
                  <a:srgbClr val="000099"/>
                </a:solidFill>
                <a:latin typeface="Arial" pitchFamily="34" charset="0"/>
                <a:cs typeface="Arial" pitchFamily="34" charset="0"/>
              </a:rPr>
              <a:t>“Ps”</a:t>
            </a:r>
          </a:p>
          <a:p>
            <a:endParaRPr lang="en-US" sz="2800" b="1" dirty="0">
              <a:solidFill>
                <a:srgbClr val="000099"/>
              </a:solidFill>
              <a:latin typeface="Arial" pitchFamily="34" charset="0"/>
              <a:cs typeface="Arial" pitchFamily="34" charset="0"/>
            </a:endParaRPr>
          </a:p>
          <a:p>
            <a:pPr marL="342900" indent="-342900" algn="just">
              <a:buClr>
                <a:srgbClr val="990000"/>
              </a:buClr>
              <a:buFont typeface="Wingdings" pitchFamily="2" charset="2"/>
              <a:buChar char="q"/>
            </a:pPr>
            <a:r>
              <a:rPr lang="en-US" sz="2400" b="1" dirty="0" smtClean="0">
                <a:solidFill>
                  <a:srgbClr val="000099"/>
                </a:solidFill>
                <a:latin typeface="Arial" pitchFamily="34" charset="0"/>
                <a:cs typeface="Arial" pitchFamily="34" charset="0"/>
              </a:rPr>
              <a:t>Pain</a:t>
            </a:r>
            <a:r>
              <a:rPr lang="en-US" sz="2400" dirty="0" smtClean="0">
                <a:latin typeface="Arial" pitchFamily="34" charset="0"/>
                <a:cs typeface="Arial" pitchFamily="34" charset="0"/>
              </a:rPr>
              <a:t> - is </a:t>
            </a:r>
            <a:r>
              <a:rPr lang="en-US" sz="2400" dirty="0">
                <a:latin typeface="Arial" pitchFamily="34" charset="0"/>
                <a:cs typeface="Arial" pitchFamily="34" charset="0"/>
              </a:rPr>
              <a:t>most common and consistent sign; </a:t>
            </a:r>
            <a:r>
              <a:rPr lang="en-US" sz="2400" dirty="0" smtClean="0">
                <a:latin typeface="Arial" pitchFamily="34" charset="0"/>
                <a:cs typeface="Arial" pitchFamily="34" charset="0"/>
              </a:rPr>
              <a:t>described as </a:t>
            </a:r>
            <a:r>
              <a:rPr lang="en-US" sz="2400" dirty="0">
                <a:latin typeface="Arial" pitchFamily="34" charset="0"/>
                <a:cs typeface="Arial" pitchFamily="34" charset="0"/>
              </a:rPr>
              <a:t>diffuse and intense, exacerbated with </a:t>
            </a:r>
            <a:r>
              <a:rPr lang="en-US" sz="2400" dirty="0" smtClean="0">
                <a:latin typeface="Arial" pitchFamily="34" charset="0"/>
                <a:cs typeface="Arial" pitchFamily="34" charset="0"/>
              </a:rPr>
              <a:t>movement</a:t>
            </a:r>
            <a:r>
              <a:rPr lang="en-US" sz="2400" dirty="0">
                <a:latin typeface="Arial" pitchFamily="34" charset="0"/>
                <a:cs typeface="Arial" pitchFamily="34" charset="0"/>
              </a:rPr>
              <a:t>, touch, pressure, </a:t>
            </a:r>
            <a:r>
              <a:rPr lang="en-US" sz="2400" dirty="0" smtClean="0">
                <a:latin typeface="Arial" pitchFamily="34" charset="0"/>
                <a:cs typeface="Arial" pitchFamily="34" charset="0"/>
              </a:rPr>
              <a:t>stretch;</a:t>
            </a:r>
          </a:p>
          <a:p>
            <a:pPr marL="342900" indent="-342900" algn="just">
              <a:buClr>
                <a:srgbClr val="990000"/>
              </a:buClr>
              <a:buFont typeface="Wingdings" pitchFamily="2" charset="2"/>
              <a:buChar char="q"/>
            </a:pPr>
            <a:r>
              <a:rPr lang="en-US" sz="2400" b="1" dirty="0" err="1" smtClean="0">
                <a:solidFill>
                  <a:srgbClr val="000099"/>
                </a:solidFill>
                <a:latin typeface="Arial" pitchFamily="34" charset="0"/>
                <a:cs typeface="Arial" pitchFamily="34" charset="0"/>
              </a:rPr>
              <a:t>Paresthesias</a:t>
            </a:r>
            <a:r>
              <a:rPr lang="en-US" sz="2400" dirty="0" smtClean="0">
                <a:latin typeface="Arial" pitchFamily="34" charset="0"/>
                <a:cs typeface="Arial" pitchFamily="34" charset="0"/>
              </a:rPr>
              <a:t> (or anesthesia) - loss </a:t>
            </a:r>
            <a:r>
              <a:rPr lang="en-US" sz="2400" dirty="0">
                <a:latin typeface="Arial" pitchFamily="34" charset="0"/>
                <a:cs typeface="Arial" pitchFamily="34" charset="0"/>
              </a:rPr>
              <a:t>of feeling below </a:t>
            </a:r>
            <a:r>
              <a:rPr lang="en-US" sz="2400" dirty="0" smtClean="0">
                <a:latin typeface="Arial" pitchFamily="34" charset="0"/>
                <a:cs typeface="Arial" pitchFamily="34" charset="0"/>
              </a:rPr>
              <a:t>CS </a:t>
            </a:r>
            <a:r>
              <a:rPr lang="en-US" sz="2400" dirty="0">
                <a:latin typeface="Arial" pitchFamily="34" charset="0"/>
                <a:cs typeface="Arial" pitchFamily="34" charset="0"/>
              </a:rPr>
              <a:t>area and radiating farther </a:t>
            </a:r>
            <a:r>
              <a:rPr lang="en-US" sz="2400" dirty="0" smtClean="0">
                <a:latin typeface="Arial" pitchFamily="34" charset="0"/>
                <a:cs typeface="Arial" pitchFamily="34" charset="0"/>
              </a:rPr>
              <a:t>away;</a:t>
            </a:r>
          </a:p>
          <a:p>
            <a:pPr marL="342900" indent="-342900" algn="just">
              <a:buClr>
                <a:srgbClr val="990000"/>
              </a:buClr>
              <a:buFont typeface="Wingdings" pitchFamily="2" charset="2"/>
              <a:buChar char="q"/>
            </a:pPr>
            <a:r>
              <a:rPr lang="en-US" sz="2400" b="1" dirty="0" smtClean="0">
                <a:solidFill>
                  <a:srgbClr val="000099"/>
                </a:solidFill>
                <a:latin typeface="Arial" pitchFamily="34" charset="0"/>
                <a:cs typeface="Arial" pitchFamily="34" charset="0"/>
              </a:rPr>
              <a:t>Passive Stretch </a:t>
            </a:r>
            <a:r>
              <a:rPr lang="en-US" sz="2400" dirty="0" smtClean="0">
                <a:latin typeface="Arial" pitchFamily="34" charset="0"/>
                <a:cs typeface="Arial" pitchFamily="34" charset="0"/>
              </a:rPr>
              <a:t>- severe </a:t>
            </a:r>
            <a:r>
              <a:rPr lang="en-US" sz="2400" dirty="0">
                <a:latin typeface="Arial" pitchFamily="34" charset="0"/>
                <a:cs typeface="Arial" pitchFamily="34" charset="0"/>
              </a:rPr>
              <a:t>pain when muscles in </a:t>
            </a:r>
            <a:r>
              <a:rPr lang="en-US" sz="2400" dirty="0" smtClean="0">
                <a:latin typeface="Arial" pitchFamily="34" charset="0"/>
                <a:cs typeface="Arial" pitchFamily="34" charset="0"/>
              </a:rPr>
              <a:t>affected compartment are stretched</a:t>
            </a:r>
            <a:endParaRPr lang="bg-BG" sz="2400" dirty="0">
              <a:latin typeface="Arial" pitchFamily="34" charset="0"/>
              <a:cs typeface="Arial" pitchFamily="34" charset="0"/>
            </a:endParaRPr>
          </a:p>
        </p:txBody>
      </p:sp>
      <p:sp>
        <p:nvSpPr>
          <p:cNvPr id="3" name="Rectangle 2"/>
          <p:cNvSpPr/>
          <p:nvPr/>
        </p:nvSpPr>
        <p:spPr>
          <a:xfrm>
            <a:off x="-26951" y="4077072"/>
            <a:ext cx="8991439" cy="2308324"/>
          </a:xfrm>
          <a:prstGeom prst="rect">
            <a:avLst/>
          </a:prstGeom>
        </p:spPr>
        <p:txBody>
          <a:bodyPr wrap="square">
            <a:spAutoFit/>
          </a:bodyPr>
          <a:lstStyle/>
          <a:p>
            <a:pPr marL="342900" indent="-342900" algn="just">
              <a:buClr>
                <a:srgbClr val="990000"/>
              </a:buClr>
              <a:buFont typeface="Wingdings" pitchFamily="2" charset="2"/>
              <a:buChar char="q"/>
            </a:pPr>
            <a:r>
              <a:rPr lang="en-US" sz="2400" b="1" dirty="0" smtClean="0">
                <a:solidFill>
                  <a:srgbClr val="000099"/>
                </a:solidFill>
                <a:latin typeface="Arial" pitchFamily="34" charset="0"/>
                <a:cs typeface="Arial" pitchFamily="34" charset="0"/>
              </a:rPr>
              <a:t>Pressure </a:t>
            </a:r>
            <a:r>
              <a:rPr lang="en-US" sz="2400" dirty="0" smtClean="0">
                <a:latin typeface="Arial" pitchFamily="34" charset="0"/>
                <a:cs typeface="Arial" pitchFamily="34" charset="0"/>
              </a:rPr>
              <a:t>- palpable tenseness </a:t>
            </a:r>
            <a:r>
              <a:rPr lang="en-US" sz="2400" dirty="0">
                <a:latin typeface="Arial" pitchFamily="34" charset="0"/>
                <a:cs typeface="Arial" pitchFamily="34" charset="0"/>
              </a:rPr>
              <a:t>in affected </a:t>
            </a:r>
            <a:r>
              <a:rPr lang="en-US" sz="2400" dirty="0" smtClean="0">
                <a:latin typeface="Arial" pitchFamily="34" charset="0"/>
                <a:cs typeface="Arial" pitchFamily="34" charset="0"/>
              </a:rPr>
              <a:t>compartment </a:t>
            </a:r>
            <a:r>
              <a:rPr lang="en-US" sz="2400" dirty="0">
                <a:latin typeface="Arial" pitchFamily="34" charset="0"/>
                <a:cs typeface="Arial" pitchFamily="34" charset="0"/>
              </a:rPr>
              <a:t>(very tight to feel, sometimes </a:t>
            </a:r>
            <a:r>
              <a:rPr lang="en-US" sz="2400" dirty="0" smtClean="0">
                <a:latin typeface="Arial" pitchFamily="34" charset="0"/>
                <a:cs typeface="Arial" pitchFamily="34" charset="0"/>
              </a:rPr>
              <a:t>warm)</a:t>
            </a:r>
            <a:r>
              <a:rPr lang="bg-BG" sz="2400" dirty="0" smtClean="0">
                <a:latin typeface="Arial" pitchFamily="34" charset="0"/>
                <a:cs typeface="Arial" pitchFamily="34" charset="0"/>
              </a:rPr>
              <a:t>, </a:t>
            </a:r>
            <a:r>
              <a:rPr lang="en-US" sz="2400" dirty="0" smtClean="0">
                <a:latin typeface="Arial" pitchFamily="34" charset="0"/>
                <a:cs typeface="Arial" pitchFamily="34" charset="0"/>
              </a:rPr>
              <a:t>not recommended </a:t>
            </a:r>
            <a:r>
              <a:rPr lang="en-US" sz="2400" dirty="0">
                <a:latin typeface="Arial" pitchFamily="34" charset="0"/>
                <a:cs typeface="Arial" pitchFamily="34" charset="0"/>
              </a:rPr>
              <a:t>palpation for </a:t>
            </a:r>
            <a:r>
              <a:rPr lang="en-US" sz="2400" dirty="0" smtClean="0">
                <a:latin typeface="Arial" pitchFamily="34" charset="0"/>
                <a:cs typeface="Arial" pitchFamily="34" charset="0"/>
              </a:rPr>
              <a:t>diagnosis</a:t>
            </a:r>
          </a:p>
          <a:p>
            <a:pPr marL="342900" indent="-342900" algn="just">
              <a:buClr>
                <a:srgbClr val="990000"/>
              </a:buClr>
              <a:buFont typeface="Wingdings" pitchFamily="2" charset="2"/>
              <a:buChar char="q"/>
            </a:pPr>
            <a:r>
              <a:rPr lang="en-US" sz="2400" b="1" dirty="0" err="1" smtClean="0">
                <a:solidFill>
                  <a:srgbClr val="000099"/>
                </a:solidFill>
                <a:latin typeface="Arial" pitchFamily="34" charset="0"/>
                <a:cs typeface="Arial" pitchFamily="34" charset="0"/>
              </a:rPr>
              <a:t>Pulselessness</a:t>
            </a:r>
            <a:r>
              <a:rPr lang="en-US" sz="2400" b="1" dirty="0" smtClean="0">
                <a:solidFill>
                  <a:srgbClr val="000099"/>
                </a:solidFill>
                <a:latin typeface="Arial" pitchFamily="34" charset="0"/>
                <a:cs typeface="Arial" pitchFamily="34" charset="0"/>
              </a:rPr>
              <a:t> </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least </a:t>
            </a:r>
            <a:r>
              <a:rPr lang="en-US" sz="2400" dirty="0">
                <a:latin typeface="Arial" pitchFamily="34" charset="0"/>
                <a:cs typeface="Arial" pitchFamily="34" charset="0"/>
              </a:rPr>
              <a:t>reliable and often late stages; </a:t>
            </a:r>
            <a:r>
              <a:rPr lang="en-US" sz="2400" dirty="0" smtClean="0">
                <a:latin typeface="Arial" pitchFamily="34" charset="0"/>
                <a:cs typeface="Arial" pitchFamily="34" charset="0"/>
              </a:rPr>
              <a:t>CS </a:t>
            </a:r>
            <a:r>
              <a:rPr lang="en-US" sz="2400" dirty="0">
                <a:latin typeface="Arial" pitchFamily="34" charset="0"/>
                <a:cs typeface="Arial" pitchFamily="34" charset="0"/>
              </a:rPr>
              <a:t>affects microvasculature, typically, major </a:t>
            </a:r>
            <a:r>
              <a:rPr lang="en-US" sz="2400" dirty="0" smtClean="0">
                <a:latin typeface="Arial" pitchFamily="34" charset="0"/>
                <a:cs typeface="Arial" pitchFamily="34" charset="0"/>
              </a:rPr>
              <a:t>vessels </a:t>
            </a:r>
            <a:r>
              <a:rPr lang="en-US" sz="2400" dirty="0">
                <a:latin typeface="Arial" pitchFamily="34" charset="0"/>
                <a:cs typeface="Arial" pitchFamily="34" charset="0"/>
              </a:rPr>
              <a:t>not affected</a:t>
            </a:r>
          </a:p>
          <a:p>
            <a:pPr algn="ctr"/>
            <a:r>
              <a:rPr lang="en-US" sz="2400" b="1" dirty="0" smtClean="0">
                <a:solidFill>
                  <a:srgbClr val="990000"/>
                </a:solidFill>
                <a:latin typeface="Arial" pitchFamily="34" charset="0"/>
                <a:cs typeface="Arial" pitchFamily="34" charset="0"/>
              </a:rPr>
              <a:t>CS </a:t>
            </a:r>
            <a:r>
              <a:rPr lang="en-US" sz="2400" b="1" dirty="0">
                <a:solidFill>
                  <a:srgbClr val="990000"/>
                </a:solidFill>
                <a:latin typeface="Arial" pitchFamily="34" charset="0"/>
                <a:cs typeface="Arial" pitchFamily="34" charset="0"/>
              </a:rPr>
              <a:t>is TYPICALLY a localized injury!</a:t>
            </a:r>
            <a:endParaRPr lang="bg-BG" sz="2400" b="1" dirty="0">
              <a:solidFill>
                <a:srgbClr val="990000"/>
              </a:solidFill>
              <a:latin typeface="Arial" pitchFamily="34" charset="0"/>
              <a:cs typeface="Arial" pitchFamily="34" charset="0"/>
            </a:endParaRPr>
          </a:p>
        </p:txBody>
      </p:sp>
    </p:spTree>
    <p:extLst>
      <p:ext uri="{BB962C8B-B14F-4D97-AF65-F5344CB8AC3E}">
        <p14:creationId xmlns:p14="http://schemas.microsoft.com/office/powerpoint/2010/main" val="40569371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79"/>
            <a:ext cx="8856984" cy="4832092"/>
          </a:xfrm>
          <a:prstGeom prst="rect">
            <a:avLst/>
          </a:prstGeom>
          <a:blipFill>
            <a:blip r:embed="rId2"/>
            <a:tile tx="0" ty="0" sx="100000" sy="100000" flip="none" algn="tl"/>
          </a:blipFill>
          <a:effectLst>
            <a:glow rad="228600">
              <a:schemeClr val="accent6">
                <a:satMod val="175000"/>
                <a:alpha val="40000"/>
              </a:schemeClr>
            </a:glow>
          </a:effectLst>
        </p:spPr>
        <p:txBody>
          <a:bodyPr wrap="square">
            <a:spAutoFit/>
          </a:bodyPr>
          <a:lstStyle/>
          <a:p>
            <a:pPr algn="ctr"/>
            <a:r>
              <a:rPr lang="en-US" sz="3200" b="1" dirty="0" smtClean="0">
                <a:solidFill>
                  <a:srgbClr val="990000"/>
                </a:solidFill>
                <a:latin typeface="Arial" pitchFamily="34" charset="0"/>
                <a:cs typeface="Arial" pitchFamily="34" charset="0"/>
              </a:rPr>
              <a:t>Treatment</a:t>
            </a:r>
            <a:endParaRPr lang="en-US" sz="3200" b="1" dirty="0">
              <a:solidFill>
                <a:srgbClr val="990000"/>
              </a:solidFill>
              <a:latin typeface="Arial" pitchFamily="34" charset="0"/>
              <a:cs typeface="Arial" pitchFamily="34" charset="0"/>
            </a:endParaRPr>
          </a:p>
          <a:p>
            <a:endParaRPr lang="en-US" sz="2400" dirty="0">
              <a:latin typeface="Arial" pitchFamily="34" charset="0"/>
              <a:cs typeface="Arial" pitchFamily="34" charset="0"/>
            </a:endParaRPr>
          </a:p>
          <a:p>
            <a:pPr algn="ctr"/>
            <a:r>
              <a:rPr lang="en-US" sz="2800" b="1" dirty="0" smtClean="0">
                <a:solidFill>
                  <a:srgbClr val="000099"/>
                </a:solidFill>
                <a:latin typeface="Arial" pitchFamily="34" charset="0"/>
                <a:cs typeface="Arial" pitchFamily="34" charset="0"/>
              </a:rPr>
              <a:t>Pre-hospital </a:t>
            </a:r>
            <a:r>
              <a:rPr lang="en-US" sz="2800" b="1" dirty="0">
                <a:solidFill>
                  <a:srgbClr val="000099"/>
                </a:solidFill>
                <a:latin typeface="Arial" pitchFamily="34" charset="0"/>
                <a:cs typeface="Arial" pitchFamily="34" charset="0"/>
              </a:rPr>
              <a:t>Treatment (</a:t>
            </a:r>
            <a:r>
              <a:rPr lang="en-US" sz="2800" b="1" dirty="0" smtClean="0">
                <a:solidFill>
                  <a:srgbClr val="990000"/>
                </a:solidFill>
                <a:latin typeface="Arial" pitchFamily="34" charset="0"/>
                <a:cs typeface="Arial" pitchFamily="34" charset="0"/>
              </a:rPr>
              <a:t>BLS</a:t>
            </a:r>
            <a:r>
              <a:rPr lang="en-US" sz="2800" b="1" dirty="0" smtClean="0">
                <a:solidFill>
                  <a:srgbClr val="000099"/>
                </a:solidFill>
                <a:latin typeface="Arial" pitchFamily="34" charset="0"/>
                <a:cs typeface="Arial" pitchFamily="34" charset="0"/>
              </a:rPr>
              <a:t>)</a:t>
            </a:r>
            <a:endParaRPr lang="en-US" sz="2800" b="1" dirty="0">
              <a:solidFill>
                <a:srgbClr val="000099"/>
              </a:solidFill>
              <a:latin typeface="Arial" pitchFamily="34" charset="0"/>
              <a:cs typeface="Arial" pitchFamily="34" charset="0"/>
            </a:endParaRPr>
          </a:p>
          <a:p>
            <a:pPr algn="ctr"/>
            <a:endParaRPr lang="en-US" sz="2800" b="1" dirty="0">
              <a:solidFill>
                <a:srgbClr val="000099"/>
              </a:solidFill>
              <a:latin typeface="Arial" pitchFamily="34" charset="0"/>
              <a:cs typeface="Arial" pitchFamily="34" charset="0"/>
            </a:endParaRPr>
          </a:p>
          <a:p>
            <a:pPr marL="457200" indent="-457200" algn="just">
              <a:buClr>
                <a:srgbClr val="000099"/>
              </a:buClr>
              <a:buFont typeface="Wingdings" pitchFamily="2" charset="2"/>
              <a:buChar char="q"/>
            </a:pPr>
            <a:r>
              <a:rPr lang="en-US" sz="2800" dirty="0" smtClean="0">
                <a:latin typeface="Arial" pitchFamily="34" charset="0"/>
                <a:cs typeface="Arial" pitchFamily="34" charset="0"/>
              </a:rPr>
              <a:t>Oxygen; </a:t>
            </a:r>
            <a:r>
              <a:rPr lang="en-US" sz="2800" dirty="0">
                <a:latin typeface="Arial" pitchFamily="34" charset="0"/>
                <a:cs typeface="Arial" pitchFamily="34" charset="0"/>
              </a:rPr>
              <a:t>high </a:t>
            </a:r>
            <a:r>
              <a:rPr lang="en-US" sz="2800" dirty="0" smtClean="0">
                <a:latin typeface="Arial" pitchFamily="34" charset="0"/>
                <a:cs typeface="Arial" pitchFamily="34" charset="0"/>
              </a:rPr>
              <a:t>flow</a:t>
            </a:r>
          </a:p>
          <a:p>
            <a:pPr marL="457200" indent="-457200" algn="just">
              <a:buClr>
                <a:srgbClr val="000099"/>
              </a:buClr>
              <a:buFont typeface="Wingdings" pitchFamily="2" charset="2"/>
              <a:buChar char="q"/>
            </a:pPr>
            <a:r>
              <a:rPr lang="en-US" sz="2800" dirty="0" smtClean="0">
                <a:latin typeface="Arial" pitchFamily="34" charset="0"/>
                <a:cs typeface="Arial" pitchFamily="34" charset="0"/>
              </a:rPr>
              <a:t>Do </a:t>
            </a:r>
            <a:r>
              <a:rPr lang="en-US" sz="2800" dirty="0">
                <a:latin typeface="Arial" pitchFamily="34" charset="0"/>
                <a:cs typeface="Arial" pitchFamily="34" charset="0"/>
              </a:rPr>
              <a:t>NOT ice; ice increases </a:t>
            </a:r>
            <a:r>
              <a:rPr lang="en-US" sz="2800" dirty="0" smtClean="0">
                <a:latin typeface="Arial" pitchFamily="34" charset="0"/>
                <a:cs typeface="Arial" pitchFamily="34" charset="0"/>
              </a:rPr>
              <a:t>vasoconstriction</a:t>
            </a:r>
          </a:p>
          <a:p>
            <a:pPr marL="457200" indent="-457200" algn="just">
              <a:buClr>
                <a:srgbClr val="000099"/>
              </a:buClr>
              <a:buFont typeface="Wingdings" pitchFamily="2" charset="2"/>
              <a:buChar char="q"/>
            </a:pPr>
            <a:r>
              <a:rPr lang="en-US" sz="2800" dirty="0" smtClean="0">
                <a:latin typeface="Arial" pitchFamily="34" charset="0"/>
                <a:cs typeface="Arial" pitchFamily="34" charset="0"/>
              </a:rPr>
              <a:t>Do </a:t>
            </a:r>
            <a:r>
              <a:rPr lang="en-US" sz="2800" dirty="0">
                <a:latin typeface="Arial" pitchFamily="34" charset="0"/>
                <a:cs typeface="Arial" pitchFamily="34" charset="0"/>
              </a:rPr>
              <a:t>NOT elevate; keep in position where found or </a:t>
            </a:r>
          </a:p>
          <a:p>
            <a:pPr algn="just"/>
            <a:r>
              <a:rPr lang="en-US" sz="2800" dirty="0">
                <a:latin typeface="Arial" pitchFamily="34" charset="0"/>
                <a:cs typeface="Arial" pitchFamily="34" charset="0"/>
              </a:rPr>
              <a:t>position of </a:t>
            </a:r>
            <a:r>
              <a:rPr lang="en-US" sz="2800" dirty="0" smtClean="0">
                <a:latin typeface="Arial" pitchFamily="34" charset="0"/>
                <a:cs typeface="Arial" pitchFamily="34" charset="0"/>
              </a:rPr>
              <a:t>comfort</a:t>
            </a:r>
          </a:p>
          <a:p>
            <a:pPr marL="457200" indent="-457200" algn="just">
              <a:buClr>
                <a:srgbClr val="000099"/>
              </a:buClr>
              <a:buFont typeface="Wingdings" pitchFamily="2" charset="2"/>
              <a:buChar char="q"/>
            </a:pPr>
            <a:r>
              <a:rPr lang="en-US" sz="2800" dirty="0" smtClean="0">
                <a:latin typeface="Arial" pitchFamily="34" charset="0"/>
                <a:cs typeface="Arial" pitchFamily="34" charset="0"/>
              </a:rPr>
              <a:t>Splint </a:t>
            </a:r>
            <a:r>
              <a:rPr lang="en-US" sz="2800" dirty="0">
                <a:latin typeface="Arial" pitchFamily="34" charset="0"/>
                <a:cs typeface="Arial" pitchFamily="34" charset="0"/>
              </a:rPr>
              <a:t>for comfort and protection only when </a:t>
            </a:r>
          </a:p>
          <a:p>
            <a:pPr algn="just"/>
            <a:r>
              <a:rPr lang="en-US" sz="2800" dirty="0">
                <a:latin typeface="Arial" pitchFamily="34" charset="0"/>
                <a:cs typeface="Arial" pitchFamily="34" charset="0"/>
              </a:rPr>
              <a:t>necessary (i.e. long </a:t>
            </a:r>
            <a:r>
              <a:rPr lang="en-US" sz="2800" dirty="0" smtClean="0">
                <a:latin typeface="Arial" pitchFamily="34" charset="0"/>
                <a:cs typeface="Arial" pitchFamily="34" charset="0"/>
              </a:rPr>
              <a:t>transport)</a:t>
            </a:r>
          </a:p>
          <a:p>
            <a:pPr marL="457200" indent="-457200" algn="just">
              <a:buClr>
                <a:srgbClr val="000099"/>
              </a:buClr>
              <a:buFont typeface="Wingdings" pitchFamily="2" charset="2"/>
              <a:buChar char="q"/>
            </a:pPr>
            <a:r>
              <a:rPr lang="en-US" sz="2800" dirty="0" smtClean="0">
                <a:latin typeface="Arial" pitchFamily="34" charset="0"/>
                <a:cs typeface="Arial" pitchFamily="34" charset="0"/>
              </a:rPr>
              <a:t>Transport </a:t>
            </a:r>
            <a:r>
              <a:rPr lang="en-US" sz="2800" dirty="0">
                <a:latin typeface="Arial" pitchFamily="34" charset="0"/>
                <a:cs typeface="Arial" pitchFamily="34" charset="0"/>
              </a:rPr>
              <a:t>to appropriate medical facility </a:t>
            </a:r>
            <a:endParaRPr lang="bg-BG" sz="2800" dirty="0">
              <a:latin typeface="Arial" pitchFamily="34" charset="0"/>
              <a:cs typeface="Arial" pitchFamily="34" charset="0"/>
            </a:endParaRPr>
          </a:p>
        </p:txBody>
      </p:sp>
    </p:spTree>
    <p:extLst>
      <p:ext uri="{BB962C8B-B14F-4D97-AF65-F5344CB8AC3E}">
        <p14:creationId xmlns:p14="http://schemas.microsoft.com/office/powerpoint/2010/main" val="38014095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8964488" cy="2677656"/>
          </a:xfrm>
          <a:prstGeom prst="rect">
            <a:avLst/>
          </a:prstGeom>
        </p:spPr>
        <p:txBody>
          <a:bodyPr wrap="square">
            <a:spAutoFit/>
          </a:bodyPr>
          <a:lstStyle/>
          <a:p>
            <a:pPr algn="ctr"/>
            <a:r>
              <a:rPr lang="en-US" sz="2400" b="1" dirty="0" smtClean="0">
                <a:solidFill>
                  <a:srgbClr val="990000"/>
                </a:solidFill>
                <a:latin typeface="Arial" pitchFamily="34" charset="0"/>
                <a:cs typeface="Arial" pitchFamily="34" charset="0"/>
              </a:rPr>
              <a:t>Pre-hospital Treatment</a:t>
            </a:r>
            <a:r>
              <a:rPr lang="en-US" sz="2400" dirty="0" smtClean="0">
                <a:solidFill>
                  <a:srgbClr val="990000"/>
                </a:solidFill>
                <a:latin typeface="Arial" pitchFamily="34" charset="0"/>
                <a:cs typeface="Arial" pitchFamily="34" charset="0"/>
              </a:rPr>
              <a:t> </a:t>
            </a:r>
            <a:r>
              <a:rPr lang="en-US" sz="2400" dirty="0" smtClean="0">
                <a:latin typeface="Arial" pitchFamily="34" charset="0"/>
                <a:cs typeface="Arial" pitchFamily="34" charset="0"/>
              </a:rPr>
              <a:t>(</a:t>
            </a:r>
            <a:r>
              <a:rPr lang="en-US" sz="2400" b="1" dirty="0" smtClean="0">
                <a:solidFill>
                  <a:srgbClr val="000099"/>
                </a:solidFill>
                <a:latin typeface="Arial" pitchFamily="34" charset="0"/>
                <a:cs typeface="Arial" pitchFamily="34" charset="0"/>
              </a:rPr>
              <a:t>ALS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endParaRPr lang="en-US" sz="2400" dirty="0">
              <a:latin typeface="Arial" pitchFamily="34" charset="0"/>
              <a:cs typeface="Arial" pitchFamily="34" charset="0"/>
            </a:endParaRPr>
          </a:p>
          <a:p>
            <a:pPr marL="342900" indent="-342900" algn="just">
              <a:buClr>
                <a:srgbClr val="000099"/>
              </a:buClr>
              <a:buFont typeface="Wingdings" pitchFamily="2" charset="2"/>
              <a:buChar char="q"/>
            </a:pPr>
            <a:r>
              <a:rPr lang="bg-BG" sz="2400" dirty="0" smtClean="0">
                <a:latin typeface="Arial" pitchFamily="34" charset="0"/>
                <a:cs typeface="Arial" pitchFamily="34" charset="0"/>
              </a:rPr>
              <a:t> </a:t>
            </a:r>
            <a:r>
              <a:rPr lang="en-US" sz="2400" dirty="0" smtClean="0">
                <a:latin typeface="Arial" pitchFamily="34" charset="0"/>
                <a:cs typeface="Arial" pitchFamily="34" charset="0"/>
              </a:rPr>
              <a:t>Same </a:t>
            </a:r>
            <a:r>
              <a:rPr lang="en-US" sz="2400" dirty="0">
                <a:latin typeface="Arial" pitchFamily="34" charset="0"/>
                <a:cs typeface="Arial" pitchFamily="34" charset="0"/>
              </a:rPr>
              <a:t>as </a:t>
            </a:r>
            <a:r>
              <a:rPr lang="en-US" sz="2400" dirty="0" smtClean="0">
                <a:latin typeface="Arial" pitchFamily="34" charset="0"/>
                <a:cs typeface="Arial" pitchFamily="34" charset="0"/>
              </a:rPr>
              <a:t>BLS</a:t>
            </a:r>
          </a:p>
          <a:p>
            <a:pPr marL="342900" indent="-342900" algn="just">
              <a:buClr>
                <a:srgbClr val="000099"/>
              </a:buClr>
              <a:buFont typeface="Wingdings" pitchFamily="2" charset="2"/>
              <a:buChar char="q"/>
            </a:pPr>
            <a:r>
              <a:rPr lang="en-US" sz="2400" dirty="0" smtClean="0">
                <a:latin typeface="Arial" pitchFamily="34" charset="0"/>
                <a:cs typeface="Arial" pitchFamily="34" charset="0"/>
              </a:rPr>
              <a:t> Keep v</a:t>
            </a:r>
            <a:r>
              <a:rPr lang="bg-BG" sz="2400" dirty="0" smtClean="0">
                <a:latin typeface="Arial" pitchFamily="34" charset="0"/>
                <a:cs typeface="Arial" pitchFamily="34" charset="0"/>
              </a:rPr>
              <a:t>е</a:t>
            </a:r>
            <a:r>
              <a:rPr lang="en-US" sz="2400" dirty="0" smtClean="0">
                <a:latin typeface="Arial" pitchFamily="34" charset="0"/>
                <a:cs typeface="Arial" pitchFamily="34" charset="0"/>
              </a:rPr>
              <a:t>nous infusion line open (infusion of IV fluids)</a:t>
            </a:r>
          </a:p>
          <a:p>
            <a:pPr marL="342900" indent="-342900" algn="just">
              <a:buClr>
                <a:srgbClr val="000099"/>
              </a:buClr>
              <a:buFont typeface="Wingdings" pitchFamily="2" charset="2"/>
              <a:buChar char="q"/>
            </a:pPr>
            <a:r>
              <a:rPr lang="bg-BG" sz="2400" dirty="0" smtClean="0">
                <a:latin typeface="Arial" pitchFamily="34" charset="0"/>
                <a:cs typeface="Arial" pitchFamily="34" charset="0"/>
              </a:rPr>
              <a:t> </a:t>
            </a:r>
            <a:r>
              <a:rPr lang="en-US" sz="2400" dirty="0" smtClean="0">
                <a:latin typeface="Arial" pitchFamily="34" charset="0"/>
                <a:cs typeface="Arial" pitchFamily="34" charset="0"/>
              </a:rPr>
              <a:t>Pain relief - </a:t>
            </a:r>
            <a:r>
              <a:rPr lang="en-US" sz="2400" b="1" dirty="0" smtClean="0">
                <a:solidFill>
                  <a:srgbClr val="000099"/>
                </a:solidFill>
                <a:latin typeface="Arial" pitchFamily="34" charset="0"/>
                <a:cs typeface="Arial" pitchFamily="34" charset="0"/>
              </a:rPr>
              <a:t>Fentanyl</a:t>
            </a:r>
            <a:r>
              <a:rPr lang="en-US" sz="2400" dirty="0" smtClean="0">
                <a:latin typeface="Arial" pitchFamily="34" charset="0"/>
                <a:cs typeface="Arial" pitchFamily="34" charset="0"/>
              </a:rPr>
              <a:t> is preferred </a:t>
            </a:r>
            <a:r>
              <a:rPr lang="en-US" sz="2400" dirty="0">
                <a:latin typeface="Arial" pitchFamily="34" charset="0"/>
                <a:cs typeface="Arial" pitchFamily="34" charset="0"/>
              </a:rPr>
              <a:t>because it </a:t>
            </a:r>
            <a:r>
              <a:rPr lang="en-US" sz="2400" dirty="0" smtClean="0">
                <a:latin typeface="Arial" pitchFamily="34" charset="0"/>
                <a:cs typeface="Arial" pitchFamily="34" charset="0"/>
              </a:rPr>
              <a:t>provides same   pain control as Magnesium </a:t>
            </a:r>
            <a:r>
              <a:rPr lang="en-US" sz="2400" dirty="0" err="1" smtClean="0">
                <a:latin typeface="Arial" pitchFamily="34" charset="0"/>
                <a:cs typeface="Arial" pitchFamily="34" charset="0"/>
              </a:rPr>
              <a:t>sulphate</a:t>
            </a:r>
            <a:r>
              <a:rPr lang="en-US" sz="2400" dirty="0" smtClean="0">
                <a:latin typeface="Arial" pitchFamily="34" charset="0"/>
                <a:cs typeface="Arial" pitchFamily="34" charset="0"/>
              </a:rPr>
              <a:t> without </a:t>
            </a:r>
            <a:r>
              <a:rPr lang="en-US" sz="2400" dirty="0" err="1" smtClean="0">
                <a:latin typeface="Arial" pitchFamily="34" charset="0"/>
                <a:cs typeface="Arial" pitchFamily="34" charset="0"/>
              </a:rPr>
              <a:t>vasodialation</a:t>
            </a:r>
            <a:endParaRPr lang="en-US" sz="2400" dirty="0" smtClean="0">
              <a:latin typeface="Arial" pitchFamily="34" charset="0"/>
              <a:cs typeface="Arial" pitchFamily="34" charset="0"/>
            </a:endParaRPr>
          </a:p>
          <a:p>
            <a:pPr marL="342900" indent="-342900" algn="just">
              <a:buClr>
                <a:srgbClr val="000099"/>
              </a:buClr>
              <a:buFont typeface="Wingdings" pitchFamily="2" charset="2"/>
              <a:buChar char="q"/>
            </a:pPr>
            <a:r>
              <a:rPr lang="en-US" sz="2400" dirty="0" smtClean="0">
                <a:latin typeface="Arial" pitchFamily="34" charset="0"/>
                <a:cs typeface="Arial" pitchFamily="34" charset="0"/>
              </a:rPr>
              <a:t> USAR/Military </a:t>
            </a:r>
            <a:r>
              <a:rPr lang="en-US" sz="2400" dirty="0" err="1" smtClean="0">
                <a:latin typeface="Arial" pitchFamily="34" charset="0"/>
                <a:cs typeface="Arial" pitchFamily="34" charset="0"/>
              </a:rPr>
              <a:t>Protoco</a:t>
            </a:r>
            <a:r>
              <a:rPr lang="en-US" sz="2400" dirty="0" smtClean="0">
                <a:latin typeface="Arial" pitchFamily="34" charset="0"/>
                <a:cs typeface="Arial" pitchFamily="34" charset="0"/>
              </a:rPr>
              <a:t> l- </a:t>
            </a:r>
            <a:r>
              <a:rPr lang="en-US" sz="2400" b="1" dirty="0" smtClean="0">
                <a:solidFill>
                  <a:srgbClr val="990000"/>
                </a:solidFill>
                <a:latin typeface="Arial" pitchFamily="34" charset="0"/>
                <a:cs typeface="Arial" pitchFamily="34" charset="0"/>
              </a:rPr>
              <a:t>field </a:t>
            </a:r>
            <a:r>
              <a:rPr lang="en-US" sz="2400" b="1" dirty="0" err="1" smtClean="0">
                <a:solidFill>
                  <a:srgbClr val="990000"/>
                </a:solidFill>
                <a:latin typeface="Arial" pitchFamily="34" charset="0"/>
                <a:cs typeface="Arial" pitchFamily="34" charset="0"/>
              </a:rPr>
              <a:t>fasciotomy</a:t>
            </a:r>
            <a:r>
              <a:rPr lang="en-US" sz="2400" b="1" dirty="0" smtClean="0">
                <a:solidFill>
                  <a:srgbClr val="990000"/>
                </a:solidFill>
                <a:latin typeface="Arial" pitchFamily="34" charset="0"/>
                <a:cs typeface="Arial" pitchFamily="34" charset="0"/>
              </a:rPr>
              <a:t> </a:t>
            </a:r>
            <a:r>
              <a:rPr lang="en-US" sz="2400" dirty="0">
                <a:latin typeface="Arial" pitchFamily="34" charset="0"/>
                <a:cs typeface="Arial" pitchFamily="34" charset="0"/>
              </a:rPr>
              <a:t>may be </a:t>
            </a:r>
            <a:r>
              <a:rPr lang="en-US" sz="2400" dirty="0" smtClean="0">
                <a:latin typeface="Arial" pitchFamily="34" charset="0"/>
                <a:cs typeface="Arial" pitchFamily="34" charset="0"/>
              </a:rPr>
              <a:t>performed; </a:t>
            </a:r>
            <a:endParaRPr lang="bg-BG" sz="2400"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12976"/>
            <a:ext cx="4896544"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5085184"/>
            <a:ext cx="3672408" cy="830997"/>
          </a:xfrm>
          <a:prstGeom prst="rect">
            <a:avLst/>
          </a:prstGeom>
          <a:noFill/>
        </p:spPr>
        <p:txBody>
          <a:bodyPr wrap="square" rtlCol="0">
            <a:spAutoFit/>
          </a:bodyPr>
          <a:lstStyle/>
          <a:p>
            <a:pPr algn="just"/>
            <a:r>
              <a:rPr lang="en-US" sz="2400" dirty="0" err="1">
                <a:latin typeface="Arial" pitchFamily="34" charset="0"/>
                <a:cs typeface="Arial" pitchFamily="34" charset="0"/>
              </a:rPr>
              <a:t>Fasciotomy</a:t>
            </a:r>
            <a:r>
              <a:rPr lang="en-US" sz="2400" dirty="0">
                <a:latin typeface="Arial" pitchFamily="34" charset="0"/>
                <a:cs typeface="Arial" pitchFamily="34" charset="0"/>
              </a:rPr>
              <a:t> to relieve compartment syndrome</a:t>
            </a:r>
            <a:endParaRPr lang="bg-BG" sz="2400" dirty="0">
              <a:latin typeface="Arial" pitchFamily="34" charset="0"/>
              <a:cs typeface="Arial" pitchFamily="34" charset="0"/>
            </a:endParaRPr>
          </a:p>
        </p:txBody>
      </p:sp>
    </p:spTree>
    <p:extLst>
      <p:ext uri="{BB962C8B-B14F-4D97-AF65-F5344CB8AC3E}">
        <p14:creationId xmlns:p14="http://schemas.microsoft.com/office/powerpoint/2010/main" val="1817833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56984" cy="6124754"/>
          </a:xfrm>
          <a:prstGeom prst="rect">
            <a:avLst/>
          </a:prstGeom>
          <a:solidFill>
            <a:srgbClr val="FFFFCC"/>
          </a:solidFill>
          <a:effectLst>
            <a:glow rad="228600">
              <a:schemeClr val="accent2">
                <a:satMod val="175000"/>
                <a:alpha val="40000"/>
              </a:schemeClr>
            </a:glow>
          </a:effectLst>
        </p:spPr>
        <p:txBody>
          <a:bodyPr wrap="square">
            <a:spAutoFit/>
          </a:bodyPr>
          <a:lstStyle/>
          <a:p>
            <a:pPr algn="ctr"/>
            <a:r>
              <a:rPr lang="en-US" sz="2800" b="1" dirty="0">
                <a:solidFill>
                  <a:srgbClr val="990000"/>
                </a:solidFill>
                <a:latin typeface="Arial" pitchFamily="34" charset="0"/>
                <a:cs typeface="Arial" pitchFamily="34" charset="0"/>
              </a:rPr>
              <a:t>Compartment Syndrome: </a:t>
            </a:r>
            <a:r>
              <a:rPr lang="en-US" sz="2800" b="1" dirty="0" err="1" smtClean="0">
                <a:solidFill>
                  <a:srgbClr val="990000"/>
                </a:solidFill>
                <a:latin typeface="Arial" pitchFamily="34" charset="0"/>
                <a:cs typeface="Arial" pitchFamily="34" charset="0"/>
              </a:rPr>
              <a:t>Sequelae</a:t>
            </a:r>
            <a:r>
              <a:rPr lang="en-US" sz="2800" b="1" dirty="0" smtClean="0">
                <a:solidFill>
                  <a:srgbClr val="990000"/>
                </a:solidFill>
                <a:latin typeface="Arial" pitchFamily="34" charset="0"/>
                <a:cs typeface="Arial" pitchFamily="34" charset="0"/>
              </a:rPr>
              <a:t> after initial injury</a:t>
            </a:r>
          </a:p>
          <a:p>
            <a:pPr marL="457200" indent="-457200" algn="just">
              <a:buClr>
                <a:srgbClr val="990000"/>
              </a:buClr>
              <a:buFont typeface="Wingdings" pitchFamily="2" charset="2"/>
              <a:buChar char="v"/>
            </a:pPr>
            <a:r>
              <a:rPr lang="en-US" sz="2800" dirty="0" smtClean="0">
                <a:latin typeface="Arial" pitchFamily="34" charset="0"/>
                <a:cs typeface="Arial" pitchFamily="34" charset="0"/>
              </a:rPr>
              <a:t>Tissue damage - irreversible tissue death within 4-12 hours depending on tissue type and compartmental pressure; </a:t>
            </a:r>
          </a:p>
          <a:p>
            <a:pPr marL="457200" indent="-457200" algn="just">
              <a:buClr>
                <a:srgbClr val="990000"/>
              </a:buClr>
              <a:buFont typeface="Wingdings" pitchFamily="2" charset="2"/>
              <a:buChar char="v"/>
            </a:pPr>
            <a:r>
              <a:rPr lang="en-US" sz="2800" dirty="0" smtClean="0">
                <a:latin typeface="Arial" pitchFamily="34" charset="0"/>
                <a:cs typeface="Arial" pitchFamily="34" charset="0"/>
              </a:rPr>
              <a:t>Amputation - </a:t>
            </a:r>
            <a:r>
              <a:rPr lang="en-US" sz="2800" dirty="0">
                <a:latin typeface="Arial" pitchFamily="34" charset="0"/>
                <a:cs typeface="Arial" pitchFamily="34" charset="0"/>
              </a:rPr>
              <a:t>sometimes tissue </a:t>
            </a:r>
            <a:r>
              <a:rPr lang="en-US" sz="2800" dirty="0" smtClean="0">
                <a:latin typeface="Arial" pitchFamily="34" charset="0"/>
                <a:cs typeface="Arial" pitchFamily="34" charset="0"/>
              </a:rPr>
              <a:t>is irreversibly damaged and </a:t>
            </a:r>
            <a:r>
              <a:rPr lang="en-US" sz="2800" dirty="0">
                <a:latin typeface="Arial" pitchFamily="34" charset="0"/>
                <a:cs typeface="Arial" pitchFamily="34" charset="0"/>
              </a:rPr>
              <a:t>only </a:t>
            </a:r>
            <a:r>
              <a:rPr lang="en-US" sz="2800" dirty="0" smtClean="0">
                <a:latin typeface="Arial" pitchFamily="34" charset="0"/>
                <a:cs typeface="Arial" pitchFamily="34" charset="0"/>
              </a:rPr>
              <a:t>measure </a:t>
            </a:r>
            <a:r>
              <a:rPr lang="en-US" sz="2800" dirty="0">
                <a:latin typeface="Arial" pitchFamily="34" charset="0"/>
                <a:cs typeface="Arial" pitchFamily="34" charset="0"/>
              </a:rPr>
              <a:t>to prevent gangrene and death is </a:t>
            </a:r>
            <a:r>
              <a:rPr lang="en-US" sz="2800" dirty="0" smtClean="0">
                <a:latin typeface="Arial" pitchFamily="34" charset="0"/>
                <a:cs typeface="Arial" pitchFamily="34" charset="0"/>
              </a:rPr>
              <a:t>amputation</a:t>
            </a:r>
          </a:p>
          <a:p>
            <a:pPr marL="457200" indent="-457200" algn="just">
              <a:buClr>
                <a:srgbClr val="990000"/>
              </a:buClr>
              <a:buFont typeface="Wingdings" pitchFamily="2" charset="2"/>
              <a:buChar char="v"/>
            </a:pPr>
            <a:r>
              <a:rPr lang="en-US" sz="2800" dirty="0" smtClean="0">
                <a:latin typeface="Arial" pitchFamily="34" charset="0"/>
                <a:cs typeface="Arial" pitchFamily="34" charset="0"/>
              </a:rPr>
              <a:t>Renal </a:t>
            </a:r>
            <a:r>
              <a:rPr lang="en-US" sz="2800" dirty="0">
                <a:latin typeface="Arial" pitchFamily="34" charset="0"/>
                <a:cs typeface="Arial" pitchFamily="34" charset="0"/>
              </a:rPr>
              <a:t>failure and/or death- can occur due to chemical </a:t>
            </a:r>
            <a:r>
              <a:rPr lang="en-US" sz="2800" dirty="0" smtClean="0">
                <a:latin typeface="Arial" pitchFamily="34" charset="0"/>
                <a:cs typeface="Arial" pitchFamily="34" charset="0"/>
              </a:rPr>
              <a:t>imbalance</a:t>
            </a:r>
            <a:r>
              <a:rPr lang="en-US" sz="2800" dirty="0">
                <a:latin typeface="Arial" pitchFamily="34" charset="0"/>
                <a:cs typeface="Arial" pitchFamily="34" charset="0"/>
              </a:rPr>
              <a:t>, infectious </a:t>
            </a:r>
            <a:r>
              <a:rPr lang="en-US" sz="2800" dirty="0" smtClean="0">
                <a:latin typeface="Arial" pitchFamily="34" charset="0"/>
                <a:cs typeface="Arial" pitchFamily="34" charset="0"/>
              </a:rPr>
              <a:t>or  </a:t>
            </a:r>
            <a:r>
              <a:rPr lang="en-US" sz="2800" dirty="0">
                <a:latin typeface="Arial" pitchFamily="34" charset="0"/>
                <a:cs typeface="Arial" pitchFamily="34" charset="0"/>
              </a:rPr>
              <a:t>cardiac </a:t>
            </a:r>
            <a:r>
              <a:rPr lang="en-US" sz="2800" dirty="0" smtClean="0">
                <a:latin typeface="Arial" pitchFamily="34" charset="0"/>
                <a:cs typeface="Arial" pitchFamily="34" charset="0"/>
              </a:rPr>
              <a:t>complications </a:t>
            </a:r>
          </a:p>
          <a:p>
            <a:r>
              <a:rPr lang="en-US" sz="2800" dirty="0" smtClean="0">
                <a:latin typeface="Arial" pitchFamily="34" charset="0"/>
                <a:cs typeface="Arial" pitchFamily="34" charset="0"/>
              </a:rPr>
              <a:t>CS is an independent injury, typically no migration to Crush syndrome. This is a crush injury but completely different than Crush syndrome.</a:t>
            </a:r>
            <a:endParaRPr lang="bg-BG" sz="2800" dirty="0">
              <a:latin typeface="Arial" pitchFamily="34" charset="0"/>
              <a:cs typeface="Arial" pitchFamily="34" charset="0"/>
            </a:endParaRPr>
          </a:p>
        </p:txBody>
      </p:sp>
    </p:spTree>
    <p:extLst>
      <p:ext uri="{BB962C8B-B14F-4D97-AF65-F5344CB8AC3E}">
        <p14:creationId xmlns:p14="http://schemas.microsoft.com/office/powerpoint/2010/main" val="2214404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008111"/>
          </a:xfrm>
          <a:blipFill>
            <a:blip r:embed="rId2"/>
            <a:tile tx="0" ty="0" sx="100000" sy="100000" flip="none" algn="tl"/>
          </a:blipFill>
          <a:effectLst>
            <a:glow rad="228600">
              <a:schemeClr val="accent4">
                <a:satMod val="175000"/>
                <a:alpha val="40000"/>
              </a:schemeClr>
            </a:glow>
          </a:effectLst>
        </p:spPr>
        <p:txBody>
          <a:bodyPr>
            <a:normAutofit/>
          </a:bodyPr>
          <a:lstStyle/>
          <a:p>
            <a:r>
              <a:rPr lang="en-US" sz="3600" b="1" dirty="0" smtClean="0">
                <a:solidFill>
                  <a:srgbClr val="660066"/>
                </a:solidFill>
                <a:latin typeface="Arial" pitchFamily="34" charset="0"/>
                <a:cs typeface="Arial" pitchFamily="34" charset="0"/>
              </a:rPr>
              <a:t>Epidemiology</a:t>
            </a:r>
            <a:endParaRPr lang="bg-BG" sz="3600" b="1" dirty="0">
              <a:solidFill>
                <a:srgbClr val="660066"/>
              </a:solidFill>
              <a:latin typeface="Arial" pitchFamily="34" charset="0"/>
              <a:cs typeface="Arial" pitchFamily="34" charset="0"/>
            </a:endParaRPr>
          </a:p>
        </p:txBody>
      </p:sp>
      <p:sp>
        <p:nvSpPr>
          <p:cNvPr id="3" name="Subtitle 2"/>
          <p:cNvSpPr>
            <a:spLocks noGrp="1"/>
          </p:cNvSpPr>
          <p:nvPr>
            <p:ph type="subTitle" idx="1"/>
          </p:nvPr>
        </p:nvSpPr>
        <p:spPr>
          <a:xfrm>
            <a:off x="395536" y="1484784"/>
            <a:ext cx="8280920" cy="5328592"/>
          </a:xfrm>
          <a:blipFill>
            <a:blip r:embed="rId3"/>
            <a:tile tx="0" ty="0" sx="100000" sy="100000" flip="none" algn="tl"/>
          </a:blipFill>
          <a:effectLst>
            <a:glow rad="228600">
              <a:schemeClr val="accent2">
                <a:satMod val="175000"/>
                <a:alpha val="40000"/>
              </a:schemeClr>
            </a:glow>
          </a:effectLst>
        </p:spPr>
        <p:txBody>
          <a:bodyPr>
            <a:normAutofit/>
          </a:bodyPr>
          <a:lstStyle/>
          <a:p>
            <a:pPr marL="457200" indent="-457200" algn="l">
              <a:buClr>
                <a:schemeClr val="accent2">
                  <a:lumMod val="60000"/>
                  <a:lumOff val="40000"/>
                </a:schemeClr>
              </a:buClr>
              <a:buFont typeface="Wingdings" pitchFamily="2" charset="2"/>
              <a:buChar char="q"/>
            </a:pPr>
            <a:r>
              <a:rPr lang="en-US" b="1" dirty="0" smtClean="0">
                <a:solidFill>
                  <a:srgbClr val="FFFF00"/>
                </a:solidFill>
              </a:rPr>
              <a:t>Earthquakes</a:t>
            </a:r>
          </a:p>
          <a:p>
            <a:pPr marL="457200" indent="-457200" algn="l">
              <a:buClr>
                <a:schemeClr val="accent2">
                  <a:lumMod val="60000"/>
                  <a:lumOff val="40000"/>
                </a:schemeClr>
              </a:buClr>
              <a:buFont typeface="Wingdings" pitchFamily="2" charset="2"/>
              <a:buChar char="q"/>
            </a:pPr>
            <a:r>
              <a:rPr lang="en-US" b="1" dirty="0" smtClean="0">
                <a:solidFill>
                  <a:srgbClr val="FFFF00"/>
                </a:solidFill>
              </a:rPr>
              <a:t>Bombings</a:t>
            </a:r>
          </a:p>
          <a:p>
            <a:pPr marL="457200" indent="-457200" algn="l">
              <a:buClr>
                <a:schemeClr val="accent2">
                  <a:lumMod val="60000"/>
                  <a:lumOff val="40000"/>
                </a:schemeClr>
              </a:buClr>
              <a:buFont typeface="Wingdings" pitchFamily="2" charset="2"/>
              <a:buChar char="q"/>
            </a:pPr>
            <a:r>
              <a:rPr lang="en-US" b="1" dirty="0" smtClean="0">
                <a:solidFill>
                  <a:srgbClr val="FFFF00"/>
                </a:solidFill>
              </a:rPr>
              <a:t>Structural Collapse</a:t>
            </a:r>
          </a:p>
          <a:p>
            <a:pPr marL="457200" indent="-457200" algn="l">
              <a:buClr>
                <a:schemeClr val="accent2">
                  <a:lumMod val="60000"/>
                  <a:lumOff val="40000"/>
                </a:schemeClr>
              </a:buClr>
              <a:buFont typeface="Wingdings" pitchFamily="2" charset="2"/>
              <a:buChar char="q"/>
            </a:pPr>
            <a:r>
              <a:rPr lang="en-US" b="1" dirty="0" smtClean="0">
                <a:solidFill>
                  <a:srgbClr val="FFFF00"/>
                </a:solidFill>
              </a:rPr>
              <a:t>Trench Collapse</a:t>
            </a:r>
            <a:endParaRPr lang="bg-BG" b="1" dirty="0">
              <a:solidFill>
                <a:srgbClr val="FFFF00"/>
              </a:solidFill>
            </a:endParaRPr>
          </a:p>
        </p:txBody>
      </p:sp>
    </p:spTree>
    <p:extLst>
      <p:ext uri="{BB962C8B-B14F-4D97-AF65-F5344CB8AC3E}">
        <p14:creationId xmlns:p14="http://schemas.microsoft.com/office/powerpoint/2010/main" val="758877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851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14056582"/>
              </p:ext>
            </p:extLst>
          </p:nvPr>
        </p:nvGraphicFramePr>
        <p:xfrm>
          <a:off x="1043608" y="332656"/>
          <a:ext cx="691276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770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2238</TotalTime>
  <Words>3408</Words>
  <Application>Microsoft Office PowerPoint</Application>
  <PresentationFormat>On-screen Show (4:3)</PresentationFormat>
  <Paragraphs>482</Paragraphs>
  <Slides>64</Slides>
  <Notes>14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PowerPoint Presentation</vt:lpstr>
      <vt:lpstr>PowerPoint Presentation</vt:lpstr>
      <vt:lpstr>Causes (Muscle Breakdown)</vt:lpstr>
      <vt:lpstr>PowerPoint Presentation</vt:lpstr>
      <vt:lpstr>Epidemiology</vt:lpstr>
      <vt:lpstr>PowerPoint Presentation</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Mechanisms of Acute Renal Failure (ARF) in Crush syndrome</vt:lpstr>
      <vt:lpstr>PowerPoint Presentation</vt:lpstr>
      <vt:lpstr>PowerPoint Presentation</vt:lpstr>
      <vt:lpstr>Clinical Signs and Symptoms</vt:lpstr>
      <vt:lpstr>There are three periods of long-term smash tissue syndrome</vt:lpstr>
      <vt:lpstr>PowerPoint Presentation</vt:lpstr>
      <vt:lpstr>PowerPoint Presentation</vt:lpstr>
      <vt:lpstr>PowerPoint Presentation</vt:lpstr>
      <vt:lpstr>PowerPoint Presentation</vt:lpstr>
      <vt:lpstr>Complications</vt:lpstr>
      <vt:lpstr>Laboratory Findings</vt:lpstr>
      <vt:lpstr>Other muscle markers</vt:lpstr>
      <vt:lpstr>PowerPoint Presentation</vt:lpstr>
      <vt:lpstr>PowerPoint Presentation</vt:lpstr>
      <vt:lpstr>First aid at the crush-syndrome</vt:lpstr>
      <vt:lpstr>TREATMENT Algorithm</vt:lpstr>
      <vt:lpstr>PowerPoint Presentation</vt:lpstr>
      <vt:lpstr>Bicarbonate </vt:lpstr>
      <vt:lpstr>Mannitol: Forced diuresis</vt:lpstr>
      <vt:lpstr>Mannitol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radical scavengers and antioxidants</vt:lpstr>
      <vt:lpstr> Treatment of infections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Epidemiology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CRUSH  Syndrome</dc:title>
  <dc:creator>user</dc:creator>
  <cp:lastModifiedBy>User1</cp:lastModifiedBy>
  <cp:revision>401</cp:revision>
  <cp:lastPrinted>2016-12-05T07:34:18Z</cp:lastPrinted>
  <dcterms:created xsi:type="dcterms:W3CDTF">2016-06-13T07:50:40Z</dcterms:created>
  <dcterms:modified xsi:type="dcterms:W3CDTF">2016-12-09T09:08:10Z</dcterms:modified>
</cp:coreProperties>
</file>