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0" r:id="rId3"/>
    <p:sldId id="284" r:id="rId4"/>
    <p:sldId id="281" r:id="rId5"/>
    <p:sldId id="283" r:id="rId6"/>
    <p:sldId id="257" r:id="rId7"/>
    <p:sldId id="282" r:id="rId8"/>
    <p:sldId id="287" r:id="rId9"/>
    <p:sldId id="285" r:id="rId10"/>
    <p:sldId id="286" r:id="rId11"/>
    <p:sldId id="260" r:id="rId12"/>
    <p:sldId id="304" r:id="rId13"/>
    <p:sldId id="263" r:id="rId14"/>
    <p:sldId id="264" r:id="rId15"/>
    <p:sldId id="265" r:id="rId16"/>
    <p:sldId id="261" r:id="rId17"/>
    <p:sldId id="259" r:id="rId18"/>
    <p:sldId id="288" r:id="rId19"/>
    <p:sldId id="289" r:id="rId20"/>
    <p:sldId id="290" r:id="rId21"/>
    <p:sldId id="291" r:id="rId22"/>
    <p:sldId id="292" r:id="rId23"/>
    <p:sldId id="293" r:id="rId24"/>
    <p:sldId id="294" r:id="rId25"/>
    <p:sldId id="295" r:id="rId26"/>
    <p:sldId id="296" r:id="rId27"/>
    <p:sldId id="297" r:id="rId28"/>
    <p:sldId id="301" r:id="rId29"/>
    <p:sldId id="298" r:id="rId30"/>
    <p:sldId id="299" r:id="rId31"/>
    <p:sldId id="302" r:id="rId32"/>
    <p:sldId id="303" r:id="rId33"/>
    <p:sldId id="300" r:id="rId34"/>
    <p:sldId id="279" r:id="rId35"/>
    <p:sldId id="26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F75"/>
    <a:srgbClr val="F1FF9B"/>
    <a:srgbClr val="FFE0A3"/>
    <a:srgbClr val="FF3399"/>
    <a:srgbClr val="CC3399"/>
    <a:srgbClr val="70AC2E"/>
    <a:srgbClr val="C19FFF"/>
    <a:srgbClr val="CAB4EA"/>
    <a:srgbClr val="D3B5E9"/>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48" autoAdjust="0"/>
  </p:normalViewPr>
  <p:slideViewPr>
    <p:cSldViewPr>
      <p:cViewPr varScale="1">
        <p:scale>
          <a:sx n="65" d="100"/>
          <a:sy n="65" d="100"/>
        </p:scale>
        <p:origin x="-1954" y="-77"/>
      </p:cViewPr>
      <p:guideLst>
        <p:guide orient="horz" pos="2160"/>
        <p:guide pos="2880"/>
      </p:guideLst>
    </p:cSldViewPr>
  </p:slideViewPr>
  <p:notesTextViewPr>
    <p:cViewPr>
      <p:scale>
        <a:sx n="1" d="1"/>
        <a:sy n="1" d="1"/>
      </p:scale>
      <p:origin x="0" y="0"/>
    </p:cViewPr>
  </p:notesTextViewPr>
  <p:sorterViewPr>
    <p:cViewPr>
      <p:scale>
        <a:sx n="100" d="100"/>
        <a:sy n="100" d="100"/>
      </p:scale>
      <p:origin x="0" y="120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DAF5F-F900-46FF-9986-B572711ACB9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bg-BG"/>
        </a:p>
      </dgm:t>
    </dgm:pt>
    <dgm:pt modelId="{3ABA0878-05F7-454E-89AE-D49CFF5299E7}">
      <dgm:prSet phldrT="[Текст]" custT="1"/>
      <dgm:spPr/>
      <dgm:t>
        <a:bodyPr/>
        <a:lstStyle/>
        <a:p>
          <a:r>
            <a:rPr lang="bg-BG" sz="2800" b="1" dirty="0" smtClean="0">
              <a:effectLst>
                <a:outerShdw blurRad="38100" dist="38100" dir="2700000" algn="tl">
                  <a:srgbClr val="000000">
                    <a:alpha val="43137"/>
                  </a:srgbClr>
                </a:outerShdw>
              </a:effectLst>
            </a:rPr>
            <a:t>Ангажимент към благополучието на пациента</a:t>
          </a:r>
          <a:endParaRPr lang="bg-BG" sz="2800" b="1" dirty="0">
            <a:effectLst>
              <a:outerShdw blurRad="38100" dist="38100" dir="2700000" algn="tl">
                <a:srgbClr val="000000">
                  <a:alpha val="43137"/>
                </a:srgbClr>
              </a:outerShdw>
            </a:effectLst>
          </a:endParaRPr>
        </a:p>
      </dgm:t>
    </dgm:pt>
    <dgm:pt modelId="{E6A7B220-6DC1-4D19-B225-00175BC547BC}" type="parTrans" cxnId="{4089BBE5-FAD6-4186-993B-AF89ED0B5802}">
      <dgm:prSet/>
      <dgm:spPr/>
      <dgm:t>
        <a:bodyPr/>
        <a:lstStyle/>
        <a:p>
          <a:endParaRPr lang="bg-BG" sz="2000" b="1">
            <a:effectLst>
              <a:outerShdw blurRad="38100" dist="38100" dir="2700000" algn="tl">
                <a:srgbClr val="000000">
                  <a:alpha val="43137"/>
                </a:srgbClr>
              </a:outerShdw>
            </a:effectLst>
          </a:endParaRPr>
        </a:p>
      </dgm:t>
    </dgm:pt>
    <dgm:pt modelId="{37E04581-981A-42E0-A63E-3D3AB3AB7F05}" type="sibTrans" cxnId="{4089BBE5-FAD6-4186-993B-AF89ED0B5802}">
      <dgm:prSet/>
      <dgm:spPr/>
      <dgm:t>
        <a:bodyPr/>
        <a:lstStyle/>
        <a:p>
          <a:endParaRPr lang="bg-BG" sz="2000" b="1">
            <a:effectLst>
              <a:outerShdw blurRad="38100" dist="38100" dir="2700000" algn="tl">
                <a:srgbClr val="000000">
                  <a:alpha val="43137"/>
                </a:srgbClr>
              </a:outerShdw>
            </a:effectLst>
          </a:endParaRPr>
        </a:p>
      </dgm:t>
    </dgm:pt>
    <dgm:pt modelId="{01150274-A62E-4865-8F60-8CF22EF0B416}">
      <dgm:prSet phldrT="[Текст]" custT="1"/>
      <dgm:spPr/>
      <dgm:t>
        <a:bodyPr/>
        <a:lstStyle/>
        <a:p>
          <a:r>
            <a:rPr lang="bg-BG" sz="2800" b="1" dirty="0" smtClean="0">
              <a:effectLst>
                <a:outerShdw blurRad="38100" dist="38100" dir="2700000" algn="tl">
                  <a:srgbClr val="000000">
                    <a:alpha val="43137"/>
                  </a:srgbClr>
                </a:outerShdw>
              </a:effectLst>
            </a:rPr>
            <a:t>Благонадеждност и грижа</a:t>
          </a:r>
          <a:endParaRPr lang="bg-BG" sz="2800" b="1" dirty="0">
            <a:effectLst>
              <a:outerShdw blurRad="38100" dist="38100" dir="2700000" algn="tl">
                <a:srgbClr val="000000">
                  <a:alpha val="43137"/>
                </a:srgbClr>
              </a:outerShdw>
            </a:effectLst>
          </a:endParaRPr>
        </a:p>
      </dgm:t>
    </dgm:pt>
    <dgm:pt modelId="{2A7ECDC5-C255-4496-B194-30097191AE02}" type="parTrans" cxnId="{983D0F7B-2B99-43B4-85DA-EC56EB892F12}">
      <dgm:prSet/>
      <dgm:spPr/>
      <dgm:t>
        <a:bodyPr/>
        <a:lstStyle/>
        <a:p>
          <a:endParaRPr lang="bg-BG" sz="2000" b="1">
            <a:effectLst>
              <a:outerShdw blurRad="38100" dist="38100" dir="2700000" algn="tl">
                <a:srgbClr val="000000">
                  <a:alpha val="43137"/>
                </a:srgbClr>
              </a:outerShdw>
            </a:effectLst>
          </a:endParaRPr>
        </a:p>
      </dgm:t>
    </dgm:pt>
    <dgm:pt modelId="{6AC05699-7AD3-432A-AB56-BAD12400F479}" type="sibTrans" cxnId="{983D0F7B-2B99-43B4-85DA-EC56EB892F12}">
      <dgm:prSet/>
      <dgm:spPr/>
      <dgm:t>
        <a:bodyPr/>
        <a:lstStyle/>
        <a:p>
          <a:endParaRPr lang="bg-BG" sz="2000" b="1">
            <a:effectLst>
              <a:outerShdw blurRad="38100" dist="38100" dir="2700000" algn="tl">
                <a:srgbClr val="000000">
                  <a:alpha val="43137"/>
                </a:srgbClr>
              </a:outerShdw>
            </a:effectLst>
          </a:endParaRPr>
        </a:p>
      </dgm:t>
    </dgm:pt>
    <dgm:pt modelId="{CD6CDD03-150C-4213-AD0F-3B826DB5E35B}">
      <dgm:prSet phldrT="[Текст]" custT="1"/>
      <dgm:spPr/>
      <dgm:t>
        <a:bodyPr/>
        <a:lstStyle/>
        <a:p>
          <a:r>
            <a:rPr lang="bg-BG" sz="2800" b="1" dirty="0" smtClean="0">
              <a:effectLst>
                <a:outerShdw blurRad="38100" dist="38100" dir="2700000" algn="tl">
                  <a:srgbClr val="000000">
                    <a:alpha val="43137"/>
                  </a:srgbClr>
                </a:outerShdw>
              </a:effectLst>
            </a:rPr>
            <a:t>Професионална автономност</a:t>
          </a:r>
          <a:endParaRPr lang="bg-BG" sz="2800" b="1" dirty="0">
            <a:effectLst>
              <a:outerShdw blurRad="38100" dist="38100" dir="2700000" algn="tl">
                <a:srgbClr val="000000">
                  <a:alpha val="43137"/>
                </a:srgbClr>
              </a:outerShdw>
            </a:effectLst>
          </a:endParaRPr>
        </a:p>
      </dgm:t>
    </dgm:pt>
    <dgm:pt modelId="{E8B430AF-7894-4427-AE93-8DED60C5AE30}" type="parTrans" cxnId="{52D45C30-BCB0-4D25-B248-1C1FA1D648BB}">
      <dgm:prSet/>
      <dgm:spPr/>
      <dgm:t>
        <a:bodyPr/>
        <a:lstStyle/>
        <a:p>
          <a:endParaRPr lang="bg-BG" sz="2000" b="1">
            <a:effectLst>
              <a:outerShdw blurRad="38100" dist="38100" dir="2700000" algn="tl">
                <a:srgbClr val="000000">
                  <a:alpha val="43137"/>
                </a:srgbClr>
              </a:outerShdw>
            </a:effectLst>
          </a:endParaRPr>
        </a:p>
      </dgm:t>
    </dgm:pt>
    <dgm:pt modelId="{FB157EA7-EC60-45C7-AA06-C57D5768D153}" type="sibTrans" cxnId="{52D45C30-BCB0-4D25-B248-1C1FA1D648BB}">
      <dgm:prSet/>
      <dgm:spPr/>
      <dgm:t>
        <a:bodyPr/>
        <a:lstStyle/>
        <a:p>
          <a:endParaRPr lang="bg-BG" sz="2000" b="1">
            <a:effectLst>
              <a:outerShdw blurRad="38100" dist="38100" dir="2700000" algn="tl">
                <a:srgbClr val="000000">
                  <a:alpha val="43137"/>
                </a:srgbClr>
              </a:outerShdw>
            </a:effectLst>
          </a:endParaRPr>
        </a:p>
      </dgm:t>
    </dgm:pt>
    <dgm:pt modelId="{9D784CB4-3A89-412C-89D0-49585199C29A}">
      <dgm:prSet phldrT="[Текст]" custT="1"/>
      <dgm:spPr/>
      <dgm:t>
        <a:bodyPr/>
        <a:lstStyle/>
        <a:p>
          <a:r>
            <a:rPr lang="bg-BG" sz="2800" b="1" dirty="0" smtClean="0">
              <a:effectLst>
                <a:outerShdw blurRad="38100" dist="38100" dir="2700000" algn="tl">
                  <a:srgbClr val="000000">
                    <a:alpha val="43137"/>
                  </a:srgbClr>
                </a:outerShdw>
              </a:effectLst>
            </a:rPr>
            <a:t>Професионална компетентност</a:t>
          </a:r>
          <a:endParaRPr lang="bg-BG" sz="2800" b="1" dirty="0">
            <a:effectLst>
              <a:outerShdw blurRad="38100" dist="38100" dir="2700000" algn="tl">
                <a:srgbClr val="000000">
                  <a:alpha val="43137"/>
                </a:srgbClr>
              </a:outerShdw>
            </a:effectLst>
          </a:endParaRPr>
        </a:p>
      </dgm:t>
    </dgm:pt>
    <dgm:pt modelId="{04D3B095-CA1A-42D3-9455-76F814BC7434}" type="parTrans" cxnId="{9A9F8B35-4FA7-488A-AF61-8663250DCC78}">
      <dgm:prSet/>
      <dgm:spPr/>
      <dgm:t>
        <a:bodyPr/>
        <a:lstStyle/>
        <a:p>
          <a:endParaRPr lang="bg-BG" sz="2000" b="1">
            <a:effectLst>
              <a:outerShdw blurRad="38100" dist="38100" dir="2700000" algn="tl">
                <a:srgbClr val="000000">
                  <a:alpha val="43137"/>
                </a:srgbClr>
              </a:outerShdw>
            </a:effectLst>
          </a:endParaRPr>
        </a:p>
      </dgm:t>
    </dgm:pt>
    <dgm:pt modelId="{F0A08E1D-595B-4DB0-B39F-D1CD386D6920}" type="sibTrans" cxnId="{9A9F8B35-4FA7-488A-AF61-8663250DCC78}">
      <dgm:prSet/>
      <dgm:spPr/>
      <dgm:t>
        <a:bodyPr/>
        <a:lstStyle/>
        <a:p>
          <a:endParaRPr lang="bg-BG" sz="2000" b="1">
            <a:effectLst>
              <a:outerShdw blurRad="38100" dist="38100" dir="2700000" algn="tl">
                <a:srgbClr val="000000">
                  <a:alpha val="43137"/>
                </a:srgbClr>
              </a:outerShdw>
            </a:effectLst>
          </a:endParaRPr>
        </a:p>
      </dgm:t>
    </dgm:pt>
    <dgm:pt modelId="{8D6EA2F1-A4BD-49F4-AC15-D91998B2D272}">
      <dgm:prSet phldrT="[Текст]" custT="1"/>
      <dgm:spPr/>
      <dgm:t>
        <a:bodyPr/>
        <a:lstStyle/>
        <a:p>
          <a:r>
            <a:rPr lang="bg-BG" sz="2800" b="1" dirty="0" smtClean="0">
              <a:effectLst>
                <a:outerShdw blurRad="38100" dist="38100" dir="2700000" algn="tl">
                  <a:srgbClr val="000000">
                    <a:alpha val="43137"/>
                  </a:srgbClr>
                </a:outerShdw>
              </a:effectLst>
            </a:rPr>
            <a:t>Социална отговорност</a:t>
          </a:r>
          <a:endParaRPr lang="bg-BG" sz="2800" b="1" dirty="0">
            <a:effectLst>
              <a:outerShdw blurRad="38100" dist="38100" dir="2700000" algn="tl">
                <a:srgbClr val="000000">
                  <a:alpha val="43137"/>
                </a:srgbClr>
              </a:outerShdw>
            </a:effectLst>
          </a:endParaRPr>
        </a:p>
      </dgm:t>
    </dgm:pt>
    <dgm:pt modelId="{54D6CC29-2AA7-41CA-8118-56C98E9668BC}" type="parTrans" cxnId="{20B35A2A-9A33-489D-8514-EE590EB13FFF}">
      <dgm:prSet/>
      <dgm:spPr/>
      <dgm:t>
        <a:bodyPr/>
        <a:lstStyle/>
        <a:p>
          <a:endParaRPr lang="bg-BG" sz="2000" b="1">
            <a:effectLst>
              <a:outerShdw blurRad="38100" dist="38100" dir="2700000" algn="tl">
                <a:srgbClr val="000000">
                  <a:alpha val="43137"/>
                </a:srgbClr>
              </a:outerShdw>
            </a:effectLst>
          </a:endParaRPr>
        </a:p>
      </dgm:t>
    </dgm:pt>
    <dgm:pt modelId="{D8F829A5-3A8E-464E-83CF-B312C3F2CBA5}" type="sibTrans" cxnId="{20B35A2A-9A33-489D-8514-EE590EB13FFF}">
      <dgm:prSet/>
      <dgm:spPr/>
      <dgm:t>
        <a:bodyPr/>
        <a:lstStyle/>
        <a:p>
          <a:endParaRPr lang="bg-BG" sz="2000" b="1">
            <a:effectLst>
              <a:outerShdw blurRad="38100" dist="38100" dir="2700000" algn="tl">
                <a:srgbClr val="000000">
                  <a:alpha val="43137"/>
                </a:srgbClr>
              </a:outerShdw>
            </a:effectLst>
          </a:endParaRPr>
        </a:p>
      </dgm:t>
    </dgm:pt>
    <dgm:pt modelId="{30DB3DE1-FBBC-4296-9499-E55CB8BE9EF1}" type="pres">
      <dgm:prSet presAssocID="{EF2DAF5F-F900-46FF-9986-B572711ACB91}" presName="Name0" presStyleCnt="0">
        <dgm:presLayoutVars>
          <dgm:chMax val="7"/>
          <dgm:chPref val="7"/>
          <dgm:dir/>
        </dgm:presLayoutVars>
      </dgm:prSet>
      <dgm:spPr/>
      <dgm:t>
        <a:bodyPr/>
        <a:lstStyle/>
        <a:p>
          <a:endParaRPr lang="bg-BG"/>
        </a:p>
      </dgm:t>
    </dgm:pt>
    <dgm:pt modelId="{1A62D335-C37A-4054-B89A-BB7F7B967B92}" type="pres">
      <dgm:prSet presAssocID="{EF2DAF5F-F900-46FF-9986-B572711ACB91}" presName="Name1" presStyleCnt="0"/>
      <dgm:spPr/>
    </dgm:pt>
    <dgm:pt modelId="{AC3951FD-9B6F-476A-8E9D-2E34A0343E36}" type="pres">
      <dgm:prSet presAssocID="{EF2DAF5F-F900-46FF-9986-B572711ACB91}" presName="cycle" presStyleCnt="0"/>
      <dgm:spPr/>
    </dgm:pt>
    <dgm:pt modelId="{EABF5850-B178-4A7C-9B19-0BAEAFB0D8F0}" type="pres">
      <dgm:prSet presAssocID="{EF2DAF5F-F900-46FF-9986-B572711ACB91}" presName="srcNode" presStyleLbl="node1" presStyleIdx="0" presStyleCnt="5"/>
      <dgm:spPr/>
    </dgm:pt>
    <dgm:pt modelId="{62ECFFC1-BBD5-4564-8333-1FC9A93D281B}" type="pres">
      <dgm:prSet presAssocID="{EF2DAF5F-F900-46FF-9986-B572711ACB91}" presName="conn" presStyleLbl="parChTrans1D2" presStyleIdx="0" presStyleCnt="1"/>
      <dgm:spPr/>
      <dgm:t>
        <a:bodyPr/>
        <a:lstStyle/>
        <a:p>
          <a:endParaRPr lang="bg-BG"/>
        </a:p>
      </dgm:t>
    </dgm:pt>
    <dgm:pt modelId="{15D85807-0B88-4624-8533-65388F6D6B65}" type="pres">
      <dgm:prSet presAssocID="{EF2DAF5F-F900-46FF-9986-B572711ACB91}" presName="extraNode" presStyleLbl="node1" presStyleIdx="0" presStyleCnt="5"/>
      <dgm:spPr/>
    </dgm:pt>
    <dgm:pt modelId="{0B457F55-8D33-40E7-BB6D-FCEF7D0A3363}" type="pres">
      <dgm:prSet presAssocID="{EF2DAF5F-F900-46FF-9986-B572711ACB91}" presName="dstNode" presStyleLbl="node1" presStyleIdx="0" presStyleCnt="5"/>
      <dgm:spPr/>
    </dgm:pt>
    <dgm:pt modelId="{261FFF3F-8743-4B3C-A9F4-4C81B4320320}" type="pres">
      <dgm:prSet presAssocID="{3ABA0878-05F7-454E-89AE-D49CFF5299E7}" presName="text_1" presStyleLbl="node1" presStyleIdx="0" presStyleCnt="5">
        <dgm:presLayoutVars>
          <dgm:bulletEnabled val="1"/>
        </dgm:presLayoutVars>
      </dgm:prSet>
      <dgm:spPr/>
      <dgm:t>
        <a:bodyPr/>
        <a:lstStyle/>
        <a:p>
          <a:endParaRPr lang="bg-BG"/>
        </a:p>
      </dgm:t>
    </dgm:pt>
    <dgm:pt modelId="{3A642A44-9987-4614-B9D0-C248E7C1F294}" type="pres">
      <dgm:prSet presAssocID="{3ABA0878-05F7-454E-89AE-D49CFF5299E7}" presName="accent_1" presStyleCnt="0"/>
      <dgm:spPr/>
    </dgm:pt>
    <dgm:pt modelId="{9E08FC84-8C76-4685-A485-8D463CAB2C60}" type="pres">
      <dgm:prSet presAssocID="{3ABA0878-05F7-454E-89AE-D49CFF5299E7}" presName="accentRepeatNode" presStyleLbl="solidFgAcc1" presStyleIdx="0" presStyleCnt="5"/>
      <dgm:spPr/>
    </dgm:pt>
    <dgm:pt modelId="{30D94E9A-C008-4A5D-839E-750B47E23C75}" type="pres">
      <dgm:prSet presAssocID="{9D784CB4-3A89-412C-89D0-49585199C29A}" presName="text_2" presStyleLbl="node1" presStyleIdx="1" presStyleCnt="5">
        <dgm:presLayoutVars>
          <dgm:bulletEnabled val="1"/>
        </dgm:presLayoutVars>
      </dgm:prSet>
      <dgm:spPr/>
      <dgm:t>
        <a:bodyPr/>
        <a:lstStyle/>
        <a:p>
          <a:endParaRPr lang="bg-BG"/>
        </a:p>
      </dgm:t>
    </dgm:pt>
    <dgm:pt modelId="{5F69ECB6-9168-4FF9-8F7A-0EB7C2DF76BF}" type="pres">
      <dgm:prSet presAssocID="{9D784CB4-3A89-412C-89D0-49585199C29A}" presName="accent_2" presStyleCnt="0"/>
      <dgm:spPr/>
    </dgm:pt>
    <dgm:pt modelId="{EB42A637-982A-4E0B-98B5-F2A47F219255}" type="pres">
      <dgm:prSet presAssocID="{9D784CB4-3A89-412C-89D0-49585199C29A}" presName="accentRepeatNode" presStyleLbl="solidFgAcc1" presStyleIdx="1" presStyleCnt="5"/>
      <dgm:spPr/>
    </dgm:pt>
    <dgm:pt modelId="{0145F33C-2468-4114-B274-15FF1311FEF9}" type="pres">
      <dgm:prSet presAssocID="{8D6EA2F1-A4BD-49F4-AC15-D91998B2D272}" presName="text_3" presStyleLbl="node1" presStyleIdx="2" presStyleCnt="5">
        <dgm:presLayoutVars>
          <dgm:bulletEnabled val="1"/>
        </dgm:presLayoutVars>
      </dgm:prSet>
      <dgm:spPr/>
      <dgm:t>
        <a:bodyPr/>
        <a:lstStyle/>
        <a:p>
          <a:endParaRPr lang="bg-BG"/>
        </a:p>
      </dgm:t>
    </dgm:pt>
    <dgm:pt modelId="{54872D07-91FD-4243-932B-4170BAFC36B4}" type="pres">
      <dgm:prSet presAssocID="{8D6EA2F1-A4BD-49F4-AC15-D91998B2D272}" presName="accent_3" presStyleCnt="0"/>
      <dgm:spPr/>
    </dgm:pt>
    <dgm:pt modelId="{58F40B36-5B13-4B40-9A90-CB4517B531EE}" type="pres">
      <dgm:prSet presAssocID="{8D6EA2F1-A4BD-49F4-AC15-D91998B2D272}" presName="accentRepeatNode" presStyleLbl="solidFgAcc1" presStyleIdx="2" presStyleCnt="5"/>
      <dgm:spPr/>
    </dgm:pt>
    <dgm:pt modelId="{A27AC484-35F1-4E12-9B0F-9CC98B28D151}" type="pres">
      <dgm:prSet presAssocID="{01150274-A62E-4865-8F60-8CF22EF0B416}" presName="text_4" presStyleLbl="node1" presStyleIdx="3" presStyleCnt="5">
        <dgm:presLayoutVars>
          <dgm:bulletEnabled val="1"/>
        </dgm:presLayoutVars>
      </dgm:prSet>
      <dgm:spPr/>
      <dgm:t>
        <a:bodyPr/>
        <a:lstStyle/>
        <a:p>
          <a:endParaRPr lang="bg-BG"/>
        </a:p>
      </dgm:t>
    </dgm:pt>
    <dgm:pt modelId="{F0E4C7AE-83F4-4CB5-A3E6-BF2FCC250803}" type="pres">
      <dgm:prSet presAssocID="{01150274-A62E-4865-8F60-8CF22EF0B416}" presName="accent_4" presStyleCnt="0"/>
      <dgm:spPr/>
    </dgm:pt>
    <dgm:pt modelId="{0C3707D4-0AC2-401A-8A5C-566F6B2A8EB5}" type="pres">
      <dgm:prSet presAssocID="{01150274-A62E-4865-8F60-8CF22EF0B416}" presName="accentRepeatNode" presStyleLbl="solidFgAcc1" presStyleIdx="3" presStyleCnt="5"/>
      <dgm:spPr/>
    </dgm:pt>
    <dgm:pt modelId="{B781E5DF-41B3-42E8-9778-5351541C1003}" type="pres">
      <dgm:prSet presAssocID="{CD6CDD03-150C-4213-AD0F-3B826DB5E35B}" presName="text_5" presStyleLbl="node1" presStyleIdx="4" presStyleCnt="5">
        <dgm:presLayoutVars>
          <dgm:bulletEnabled val="1"/>
        </dgm:presLayoutVars>
      </dgm:prSet>
      <dgm:spPr/>
      <dgm:t>
        <a:bodyPr/>
        <a:lstStyle/>
        <a:p>
          <a:endParaRPr lang="bg-BG"/>
        </a:p>
      </dgm:t>
    </dgm:pt>
    <dgm:pt modelId="{55539FA3-9314-4371-9741-5EF269CE2B77}" type="pres">
      <dgm:prSet presAssocID="{CD6CDD03-150C-4213-AD0F-3B826DB5E35B}" presName="accent_5" presStyleCnt="0"/>
      <dgm:spPr/>
    </dgm:pt>
    <dgm:pt modelId="{51AF7589-E1C7-48C9-82F7-9A28E6341511}" type="pres">
      <dgm:prSet presAssocID="{CD6CDD03-150C-4213-AD0F-3B826DB5E35B}" presName="accentRepeatNode" presStyleLbl="solidFgAcc1" presStyleIdx="4" presStyleCnt="5"/>
      <dgm:spPr/>
    </dgm:pt>
  </dgm:ptLst>
  <dgm:cxnLst>
    <dgm:cxn modelId="{07F0FA75-ADAC-4F5F-886C-A5066D148CCD}" type="presOf" srcId="{EF2DAF5F-F900-46FF-9986-B572711ACB91}" destId="{30DB3DE1-FBBC-4296-9499-E55CB8BE9EF1}" srcOrd="0" destOrd="0" presId="urn:microsoft.com/office/officeart/2008/layout/VerticalCurvedList"/>
    <dgm:cxn modelId="{52D45C30-BCB0-4D25-B248-1C1FA1D648BB}" srcId="{EF2DAF5F-F900-46FF-9986-B572711ACB91}" destId="{CD6CDD03-150C-4213-AD0F-3B826DB5E35B}" srcOrd="4" destOrd="0" parTransId="{E8B430AF-7894-4427-AE93-8DED60C5AE30}" sibTransId="{FB157EA7-EC60-45C7-AA06-C57D5768D153}"/>
    <dgm:cxn modelId="{8E48F390-F5E2-44A7-9228-63C7A780D13E}" type="presOf" srcId="{CD6CDD03-150C-4213-AD0F-3B826DB5E35B}" destId="{B781E5DF-41B3-42E8-9778-5351541C1003}" srcOrd="0" destOrd="0" presId="urn:microsoft.com/office/officeart/2008/layout/VerticalCurvedList"/>
    <dgm:cxn modelId="{C93DE421-6410-4BC7-8390-ED309F1C3F53}" type="presOf" srcId="{9D784CB4-3A89-412C-89D0-49585199C29A}" destId="{30D94E9A-C008-4A5D-839E-750B47E23C75}" srcOrd="0" destOrd="0" presId="urn:microsoft.com/office/officeart/2008/layout/VerticalCurvedList"/>
    <dgm:cxn modelId="{4089BBE5-FAD6-4186-993B-AF89ED0B5802}" srcId="{EF2DAF5F-F900-46FF-9986-B572711ACB91}" destId="{3ABA0878-05F7-454E-89AE-D49CFF5299E7}" srcOrd="0" destOrd="0" parTransId="{E6A7B220-6DC1-4D19-B225-00175BC547BC}" sibTransId="{37E04581-981A-42E0-A63E-3D3AB3AB7F05}"/>
    <dgm:cxn modelId="{20B35A2A-9A33-489D-8514-EE590EB13FFF}" srcId="{EF2DAF5F-F900-46FF-9986-B572711ACB91}" destId="{8D6EA2F1-A4BD-49F4-AC15-D91998B2D272}" srcOrd="2" destOrd="0" parTransId="{54D6CC29-2AA7-41CA-8118-56C98E9668BC}" sibTransId="{D8F829A5-3A8E-464E-83CF-B312C3F2CBA5}"/>
    <dgm:cxn modelId="{A253AF04-EA87-44CA-BD0B-F8F8EE718768}" type="presOf" srcId="{3ABA0878-05F7-454E-89AE-D49CFF5299E7}" destId="{261FFF3F-8743-4B3C-A9F4-4C81B4320320}" srcOrd="0" destOrd="0" presId="urn:microsoft.com/office/officeart/2008/layout/VerticalCurvedList"/>
    <dgm:cxn modelId="{983D0F7B-2B99-43B4-85DA-EC56EB892F12}" srcId="{EF2DAF5F-F900-46FF-9986-B572711ACB91}" destId="{01150274-A62E-4865-8F60-8CF22EF0B416}" srcOrd="3" destOrd="0" parTransId="{2A7ECDC5-C255-4496-B194-30097191AE02}" sibTransId="{6AC05699-7AD3-432A-AB56-BAD12400F479}"/>
    <dgm:cxn modelId="{584C5B0A-A1B2-464D-B0C3-FE351ED9CEB5}" type="presOf" srcId="{37E04581-981A-42E0-A63E-3D3AB3AB7F05}" destId="{62ECFFC1-BBD5-4564-8333-1FC9A93D281B}" srcOrd="0" destOrd="0" presId="urn:microsoft.com/office/officeart/2008/layout/VerticalCurvedList"/>
    <dgm:cxn modelId="{B2B19DC9-C326-4F8F-B1E8-10A5B9464601}" type="presOf" srcId="{8D6EA2F1-A4BD-49F4-AC15-D91998B2D272}" destId="{0145F33C-2468-4114-B274-15FF1311FEF9}" srcOrd="0" destOrd="0" presId="urn:microsoft.com/office/officeart/2008/layout/VerticalCurvedList"/>
    <dgm:cxn modelId="{9A9F8B35-4FA7-488A-AF61-8663250DCC78}" srcId="{EF2DAF5F-F900-46FF-9986-B572711ACB91}" destId="{9D784CB4-3A89-412C-89D0-49585199C29A}" srcOrd="1" destOrd="0" parTransId="{04D3B095-CA1A-42D3-9455-76F814BC7434}" sibTransId="{F0A08E1D-595B-4DB0-B39F-D1CD386D6920}"/>
    <dgm:cxn modelId="{74F60881-144B-42C6-AB65-4EE5B6D8B2AE}" type="presOf" srcId="{01150274-A62E-4865-8F60-8CF22EF0B416}" destId="{A27AC484-35F1-4E12-9B0F-9CC98B28D151}" srcOrd="0" destOrd="0" presId="urn:microsoft.com/office/officeart/2008/layout/VerticalCurvedList"/>
    <dgm:cxn modelId="{C4ED78C0-6EF0-4D06-B1FB-3822D082A85D}" type="presParOf" srcId="{30DB3DE1-FBBC-4296-9499-E55CB8BE9EF1}" destId="{1A62D335-C37A-4054-B89A-BB7F7B967B92}" srcOrd="0" destOrd="0" presId="urn:microsoft.com/office/officeart/2008/layout/VerticalCurvedList"/>
    <dgm:cxn modelId="{E27DF2EF-2280-440F-AEFC-879F0966B334}" type="presParOf" srcId="{1A62D335-C37A-4054-B89A-BB7F7B967B92}" destId="{AC3951FD-9B6F-476A-8E9D-2E34A0343E36}" srcOrd="0" destOrd="0" presId="urn:microsoft.com/office/officeart/2008/layout/VerticalCurvedList"/>
    <dgm:cxn modelId="{104E2A59-4D0C-4756-91F9-E1C5B3FF12F6}" type="presParOf" srcId="{AC3951FD-9B6F-476A-8E9D-2E34A0343E36}" destId="{EABF5850-B178-4A7C-9B19-0BAEAFB0D8F0}" srcOrd="0" destOrd="0" presId="urn:microsoft.com/office/officeart/2008/layout/VerticalCurvedList"/>
    <dgm:cxn modelId="{7EE20D5B-3D78-4C50-8173-37A51A88970B}" type="presParOf" srcId="{AC3951FD-9B6F-476A-8E9D-2E34A0343E36}" destId="{62ECFFC1-BBD5-4564-8333-1FC9A93D281B}" srcOrd="1" destOrd="0" presId="urn:microsoft.com/office/officeart/2008/layout/VerticalCurvedList"/>
    <dgm:cxn modelId="{BCC16D47-DEE1-4F3E-9040-633C0A68548E}" type="presParOf" srcId="{AC3951FD-9B6F-476A-8E9D-2E34A0343E36}" destId="{15D85807-0B88-4624-8533-65388F6D6B65}" srcOrd="2" destOrd="0" presId="urn:microsoft.com/office/officeart/2008/layout/VerticalCurvedList"/>
    <dgm:cxn modelId="{BD86E2C0-D5EC-4F26-B7A7-6D7843A4DB73}" type="presParOf" srcId="{AC3951FD-9B6F-476A-8E9D-2E34A0343E36}" destId="{0B457F55-8D33-40E7-BB6D-FCEF7D0A3363}" srcOrd="3" destOrd="0" presId="urn:microsoft.com/office/officeart/2008/layout/VerticalCurvedList"/>
    <dgm:cxn modelId="{B2E465EC-A0E6-42FE-BC00-5AD306B7A85E}" type="presParOf" srcId="{1A62D335-C37A-4054-B89A-BB7F7B967B92}" destId="{261FFF3F-8743-4B3C-A9F4-4C81B4320320}" srcOrd="1" destOrd="0" presId="urn:microsoft.com/office/officeart/2008/layout/VerticalCurvedList"/>
    <dgm:cxn modelId="{8C8BF87B-5216-4325-BEA8-F75F00677E07}" type="presParOf" srcId="{1A62D335-C37A-4054-B89A-BB7F7B967B92}" destId="{3A642A44-9987-4614-B9D0-C248E7C1F294}" srcOrd="2" destOrd="0" presId="urn:microsoft.com/office/officeart/2008/layout/VerticalCurvedList"/>
    <dgm:cxn modelId="{D9287C2C-C63B-44E7-BBB2-D0D7EA21CF71}" type="presParOf" srcId="{3A642A44-9987-4614-B9D0-C248E7C1F294}" destId="{9E08FC84-8C76-4685-A485-8D463CAB2C60}" srcOrd="0" destOrd="0" presId="urn:microsoft.com/office/officeart/2008/layout/VerticalCurvedList"/>
    <dgm:cxn modelId="{23110BF7-F5F6-4173-880F-1A00AAF1B4DE}" type="presParOf" srcId="{1A62D335-C37A-4054-B89A-BB7F7B967B92}" destId="{30D94E9A-C008-4A5D-839E-750B47E23C75}" srcOrd="3" destOrd="0" presId="urn:microsoft.com/office/officeart/2008/layout/VerticalCurvedList"/>
    <dgm:cxn modelId="{1318ACBC-11E9-4D97-9AB2-E74D5781E6E0}" type="presParOf" srcId="{1A62D335-C37A-4054-B89A-BB7F7B967B92}" destId="{5F69ECB6-9168-4FF9-8F7A-0EB7C2DF76BF}" srcOrd="4" destOrd="0" presId="urn:microsoft.com/office/officeart/2008/layout/VerticalCurvedList"/>
    <dgm:cxn modelId="{CA4AF26C-CCA5-4238-9BA5-74C8898D3463}" type="presParOf" srcId="{5F69ECB6-9168-4FF9-8F7A-0EB7C2DF76BF}" destId="{EB42A637-982A-4E0B-98B5-F2A47F219255}" srcOrd="0" destOrd="0" presId="urn:microsoft.com/office/officeart/2008/layout/VerticalCurvedList"/>
    <dgm:cxn modelId="{0050EEB5-3815-4D7B-9AD0-E60006EAEE5E}" type="presParOf" srcId="{1A62D335-C37A-4054-B89A-BB7F7B967B92}" destId="{0145F33C-2468-4114-B274-15FF1311FEF9}" srcOrd="5" destOrd="0" presId="urn:microsoft.com/office/officeart/2008/layout/VerticalCurvedList"/>
    <dgm:cxn modelId="{F57AF141-9F0F-417C-91DE-CF677B590C17}" type="presParOf" srcId="{1A62D335-C37A-4054-B89A-BB7F7B967B92}" destId="{54872D07-91FD-4243-932B-4170BAFC36B4}" srcOrd="6" destOrd="0" presId="urn:microsoft.com/office/officeart/2008/layout/VerticalCurvedList"/>
    <dgm:cxn modelId="{DF4E4E5D-4B59-4351-AE66-A3968F6EF3D2}" type="presParOf" srcId="{54872D07-91FD-4243-932B-4170BAFC36B4}" destId="{58F40B36-5B13-4B40-9A90-CB4517B531EE}" srcOrd="0" destOrd="0" presId="urn:microsoft.com/office/officeart/2008/layout/VerticalCurvedList"/>
    <dgm:cxn modelId="{38596A8C-D302-43B2-B0D1-14828B277FB9}" type="presParOf" srcId="{1A62D335-C37A-4054-B89A-BB7F7B967B92}" destId="{A27AC484-35F1-4E12-9B0F-9CC98B28D151}" srcOrd="7" destOrd="0" presId="urn:microsoft.com/office/officeart/2008/layout/VerticalCurvedList"/>
    <dgm:cxn modelId="{80EE8618-09AB-4A8C-9A52-0C3091C5DDA6}" type="presParOf" srcId="{1A62D335-C37A-4054-B89A-BB7F7B967B92}" destId="{F0E4C7AE-83F4-4CB5-A3E6-BF2FCC250803}" srcOrd="8" destOrd="0" presId="urn:microsoft.com/office/officeart/2008/layout/VerticalCurvedList"/>
    <dgm:cxn modelId="{5D3E0F87-A09B-4ACC-B8F9-5F971860ED74}" type="presParOf" srcId="{F0E4C7AE-83F4-4CB5-A3E6-BF2FCC250803}" destId="{0C3707D4-0AC2-401A-8A5C-566F6B2A8EB5}" srcOrd="0" destOrd="0" presId="urn:microsoft.com/office/officeart/2008/layout/VerticalCurvedList"/>
    <dgm:cxn modelId="{F1539731-0C89-4A01-B0CE-D2E0A3DE5631}" type="presParOf" srcId="{1A62D335-C37A-4054-B89A-BB7F7B967B92}" destId="{B781E5DF-41B3-42E8-9778-5351541C1003}" srcOrd="9" destOrd="0" presId="urn:microsoft.com/office/officeart/2008/layout/VerticalCurvedList"/>
    <dgm:cxn modelId="{E27B5538-EA9B-4410-B272-31A71F0BF534}" type="presParOf" srcId="{1A62D335-C37A-4054-B89A-BB7F7B967B92}" destId="{55539FA3-9314-4371-9741-5EF269CE2B77}" srcOrd="10" destOrd="0" presId="urn:microsoft.com/office/officeart/2008/layout/VerticalCurvedList"/>
    <dgm:cxn modelId="{0531BF50-1D8A-4B8D-A640-7012644290CC}" type="presParOf" srcId="{55539FA3-9314-4371-9741-5EF269CE2B77}" destId="{51AF7589-E1C7-48C9-82F7-9A28E634151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CFFC1-BBD5-4564-8333-1FC9A93D281B}">
      <dsp:nvSpPr>
        <dsp:cNvPr id="0" name=""/>
        <dsp:cNvSpPr/>
      </dsp:nvSpPr>
      <dsp:spPr>
        <a:xfrm>
          <a:off x="-6388803" y="-977214"/>
          <a:ext cx="7604514" cy="7604514"/>
        </a:xfrm>
        <a:prstGeom prst="blockArc">
          <a:avLst>
            <a:gd name="adj1" fmla="val 18900000"/>
            <a:gd name="adj2" fmla="val 2700000"/>
            <a:gd name="adj3" fmla="val 28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1FFF3F-8743-4B3C-A9F4-4C81B4320320}">
      <dsp:nvSpPr>
        <dsp:cNvPr id="0" name=""/>
        <dsp:cNvSpPr/>
      </dsp:nvSpPr>
      <dsp:spPr>
        <a:xfrm>
          <a:off x="531102" y="353017"/>
          <a:ext cx="6865105" cy="70648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774" tIns="71120" rIns="71120" bIns="71120" numCol="1" spcCol="1270" anchor="ctr" anchorCtr="0">
          <a:noAutofit/>
        </a:bodyPr>
        <a:lstStyle/>
        <a:p>
          <a:pPr lvl="0" algn="l" defTabSz="1244600">
            <a:lnSpc>
              <a:spcPct val="90000"/>
            </a:lnSpc>
            <a:spcBef>
              <a:spcPct val="0"/>
            </a:spcBef>
            <a:spcAft>
              <a:spcPct val="35000"/>
            </a:spcAft>
          </a:pPr>
          <a:r>
            <a:rPr lang="bg-BG" sz="2800" b="1" kern="1200" dirty="0" smtClean="0">
              <a:effectLst>
                <a:outerShdw blurRad="38100" dist="38100" dir="2700000" algn="tl">
                  <a:srgbClr val="000000">
                    <a:alpha val="43137"/>
                  </a:srgbClr>
                </a:outerShdw>
              </a:effectLst>
            </a:rPr>
            <a:t>Ангажимент към благополучието на пациента</a:t>
          </a:r>
          <a:endParaRPr lang="bg-BG" sz="2800" b="1" kern="1200" dirty="0">
            <a:effectLst>
              <a:outerShdw blurRad="38100" dist="38100" dir="2700000" algn="tl">
                <a:srgbClr val="000000">
                  <a:alpha val="43137"/>
                </a:srgbClr>
              </a:outerShdw>
            </a:effectLst>
          </a:endParaRPr>
        </a:p>
      </dsp:txBody>
      <dsp:txXfrm>
        <a:off x="531102" y="353017"/>
        <a:ext cx="6865105" cy="706486"/>
      </dsp:txXfrm>
    </dsp:sp>
    <dsp:sp modelId="{9E08FC84-8C76-4685-A485-8D463CAB2C60}">
      <dsp:nvSpPr>
        <dsp:cNvPr id="0" name=""/>
        <dsp:cNvSpPr/>
      </dsp:nvSpPr>
      <dsp:spPr>
        <a:xfrm>
          <a:off x="89547" y="264706"/>
          <a:ext cx="883108" cy="88310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D94E9A-C008-4A5D-839E-750B47E23C75}">
      <dsp:nvSpPr>
        <dsp:cNvPr id="0" name=""/>
        <dsp:cNvSpPr/>
      </dsp:nvSpPr>
      <dsp:spPr>
        <a:xfrm>
          <a:off x="1037349" y="1412408"/>
          <a:ext cx="6358858" cy="706486"/>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774" tIns="71120" rIns="71120" bIns="71120" numCol="1" spcCol="1270" anchor="ctr" anchorCtr="0">
          <a:noAutofit/>
        </a:bodyPr>
        <a:lstStyle/>
        <a:p>
          <a:pPr lvl="0" algn="l" defTabSz="1244600">
            <a:lnSpc>
              <a:spcPct val="90000"/>
            </a:lnSpc>
            <a:spcBef>
              <a:spcPct val="0"/>
            </a:spcBef>
            <a:spcAft>
              <a:spcPct val="35000"/>
            </a:spcAft>
          </a:pPr>
          <a:r>
            <a:rPr lang="bg-BG" sz="2800" b="1" kern="1200" dirty="0" smtClean="0">
              <a:effectLst>
                <a:outerShdw blurRad="38100" dist="38100" dir="2700000" algn="tl">
                  <a:srgbClr val="000000">
                    <a:alpha val="43137"/>
                  </a:srgbClr>
                </a:outerShdw>
              </a:effectLst>
            </a:rPr>
            <a:t>Професионална компетентност</a:t>
          </a:r>
          <a:endParaRPr lang="bg-BG" sz="2800" b="1" kern="1200" dirty="0">
            <a:effectLst>
              <a:outerShdw blurRad="38100" dist="38100" dir="2700000" algn="tl">
                <a:srgbClr val="000000">
                  <a:alpha val="43137"/>
                </a:srgbClr>
              </a:outerShdw>
            </a:effectLst>
          </a:endParaRPr>
        </a:p>
      </dsp:txBody>
      <dsp:txXfrm>
        <a:off x="1037349" y="1412408"/>
        <a:ext cx="6358858" cy="706486"/>
      </dsp:txXfrm>
    </dsp:sp>
    <dsp:sp modelId="{EB42A637-982A-4E0B-98B5-F2A47F219255}">
      <dsp:nvSpPr>
        <dsp:cNvPr id="0" name=""/>
        <dsp:cNvSpPr/>
      </dsp:nvSpPr>
      <dsp:spPr>
        <a:xfrm>
          <a:off x="595795" y="1324097"/>
          <a:ext cx="883108" cy="883108"/>
        </a:xfrm>
        <a:prstGeom prst="ellipse">
          <a:avLst/>
        </a:prstGeom>
        <a:solidFill>
          <a:schemeClr val="lt1">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0145F33C-2468-4114-B274-15FF1311FEF9}">
      <dsp:nvSpPr>
        <dsp:cNvPr id="0" name=""/>
        <dsp:cNvSpPr/>
      </dsp:nvSpPr>
      <dsp:spPr>
        <a:xfrm>
          <a:off x="1192727" y="2471799"/>
          <a:ext cx="6203480" cy="706486"/>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774" tIns="71120" rIns="71120" bIns="71120" numCol="1" spcCol="1270" anchor="ctr" anchorCtr="0">
          <a:noAutofit/>
        </a:bodyPr>
        <a:lstStyle/>
        <a:p>
          <a:pPr lvl="0" algn="l" defTabSz="1244600">
            <a:lnSpc>
              <a:spcPct val="90000"/>
            </a:lnSpc>
            <a:spcBef>
              <a:spcPct val="0"/>
            </a:spcBef>
            <a:spcAft>
              <a:spcPct val="35000"/>
            </a:spcAft>
          </a:pPr>
          <a:r>
            <a:rPr lang="bg-BG" sz="2800" b="1" kern="1200" dirty="0" smtClean="0">
              <a:effectLst>
                <a:outerShdw blurRad="38100" dist="38100" dir="2700000" algn="tl">
                  <a:srgbClr val="000000">
                    <a:alpha val="43137"/>
                  </a:srgbClr>
                </a:outerShdw>
              </a:effectLst>
            </a:rPr>
            <a:t>Социална отговорност</a:t>
          </a:r>
          <a:endParaRPr lang="bg-BG" sz="2800" b="1" kern="1200" dirty="0">
            <a:effectLst>
              <a:outerShdw blurRad="38100" dist="38100" dir="2700000" algn="tl">
                <a:srgbClr val="000000">
                  <a:alpha val="43137"/>
                </a:srgbClr>
              </a:outerShdw>
            </a:effectLst>
          </a:endParaRPr>
        </a:p>
      </dsp:txBody>
      <dsp:txXfrm>
        <a:off x="1192727" y="2471799"/>
        <a:ext cx="6203480" cy="706486"/>
      </dsp:txXfrm>
    </dsp:sp>
    <dsp:sp modelId="{58F40B36-5B13-4B40-9A90-CB4517B531EE}">
      <dsp:nvSpPr>
        <dsp:cNvPr id="0" name=""/>
        <dsp:cNvSpPr/>
      </dsp:nvSpPr>
      <dsp:spPr>
        <a:xfrm>
          <a:off x="751172" y="2383488"/>
          <a:ext cx="883108" cy="883108"/>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A27AC484-35F1-4E12-9B0F-9CC98B28D151}">
      <dsp:nvSpPr>
        <dsp:cNvPr id="0" name=""/>
        <dsp:cNvSpPr/>
      </dsp:nvSpPr>
      <dsp:spPr>
        <a:xfrm>
          <a:off x="1037349" y="3531190"/>
          <a:ext cx="6358858" cy="706486"/>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774" tIns="71120" rIns="71120" bIns="71120" numCol="1" spcCol="1270" anchor="ctr" anchorCtr="0">
          <a:noAutofit/>
        </a:bodyPr>
        <a:lstStyle/>
        <a:p>
          <a:pPr lvl="0" algn="l" defTabSz="1244600">
            <a:lnSpc>
              <a:spcPct val="90000"/>
            </a:lnSpc>
            <a:spcBef>
              <a:spcPct val="0"/>
            </a:spcBef>
            <a:spcAft>
              <a:spcPct val="35000"/>
            </a:spcAft>
          </a:pPr>
          <a:r>
            <a:rPr lang="bg-BG" sz="2800" b="1" kern="1200" dirty="0" smtClean="0">
              <a:effectLst>
                <a:outerShdw blurRad="38100" dist="38100" dir="2700000" algn="tl">
                  <a:srgbClr val="000000">
                    <a:alpha val="43137"/>
                  </a:srgbClr>
                </a:outerShdw>
              </a:effectLst>
            </a:rPr>
            <a:t>Благонадеждност и грижа</a:t>
          </a:r>
          <a:endParaRPr lang="bg-BG" sz="2800" b="1" kern="1200" dirty="0">
            <a:effectLst>
              <a:outerShdw blurRad="38100" dist="38100" dir="2700000" algn="tl">
                <a:srgbClr val="000000">
                  <a:alpha val="43137"/>
                </a:srgbClr>
              </a:outerShdw>
            </a:effectLst>
          </a:endParaRPr>
        </a:p>
      </dsp:txBody>
      <dsp:txXfrm>
        <a:off x="1037349" y="3531190"/>
        <a:ext cx="6358858" cy="706486"/>
      </dsp:txXfrm>
    </dsp:sp>
    <dsp:sp modelId="{0C3707D4-0AC2-401A-8A5C-566F6B2A8EB5}">
      <dsp:nvSpPr>
        <dsp:cNvPr id="0" name=""/>
        <dsp:cNvSpPr/>
      </dsp:nvSpPr>
      <dsp:spPr>
        <a:xfrm>
          <a:off x="595795" y="3442879"/>
          <a:ext cx="883108" cy="883108"/>
        </a:xfrm>
        <a:prstGeom prst="ellipse">
          <a:avLst/>
        </a:prstGeom>
        <a:solidFill>
          <a:schemeClr val="lt1">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B781E5DF-41B3-42E8-9778-5351541C1003}">
      <dsp:nvSpPr>
        <dsp:cNvPr id="0" name=""/>
        <dsp:cNvSpPr/>
      </dsp:nvSpPr>
      <dsp:spPr>
        <a:xfrm>
          <a:off x="531102" y="4590581"/>
          <a:ext cx="6865105" cy="70648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774" tIns="71120" rIns="71120" bIns="71120" numCol="1" spcCol="1270" anchor="ctr" anchorCtr="0">
          <a:noAutofit/>
        </a:bodyPr>
        <a:lstStyle/>
        <a:p>
          <a:pPr lvl="0" algn="l" defTabSz="1244600">
            <a:lnSpc>
              <a:spcPct val="90000"/>
            </a:lnSpc>
            <a:spcBef>
              <a:spcPct val="0"/>
            </a:spcBef>
            <a:spcAft>
              <a:spcPct val="35000"/>
            </a:spcAft>
          </a:pPr>
          <a:r>
            <a:rPr lang="bg-BG" sz="2800" b="1" kern="1200" dirty="0" smtClean="0">
              <a:effectLst>
                <a:outerShdw blurRad="38100" dist="38100" dir="2700000" algn="tl">
                  <a:srgbClr val="000000">
                    <a:alpha val="43137"/>
                  </a:srgbClr>
                </a:outerShdw>
              </a:effectLst>
            </a:rPr>
            <a:t>Професионална автономност</a:t>
          </a:r>
          <a:endParaRPr lang="bg-BG" sz="2800" b="1" kern="1200" dirty="0">
            <a:effectLst>
              <a:outerShdw blurRad="38100" dist="38100" dir="2700000" algn="tl">
                <a:srgbClr val="000000">
                  <a:alpha val="43137"/>
                </a:srgbClr>
              </a:outerShdw>
            </a:effectLst>
          </a:endParaRPr>
        </a:p>
      </dsp:txBody>
      <dsp:txXfrm>
        <a:off x="531102" y="4590581"/>
        <a:ext cx="6865105" cy="706486"/>
      </dsp:txXfrm>
    </dsp:sp>
    <dsp:sp modelId="{51AF7589-E1C7-48C9-82F7-9A28E6341511}">
      <dsp:nvSpPr>
        <dsp:cNvPr id="0" name=""/>
        <dsp:cNvSpPr/>
      </dsp:nvSpPr>
      <dsp:spPr>
        <a:xfrm>
          <a:off x="89547" y="4502270"/>
          <a:ext cx="883108" cy="883108"/>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14DD4B-FA7C-4460-AC36-F7E2EDB9EE10}" type="datetimeFigureOut">
              <a:rPr lang="bg-BG" smtClean="0"/>
              <a:t>4.3.2018 г.</a:t>
            </a:fld>
            <a:endParaRPr lang="bg-BG"/>
          </a:p>
        </p:txBody>
      </p:sp>
      <p:sp>
        <p:nvSpPr>
          <p:cNvPr id="4" name="Контейнер за долния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5" name="Контейнер за номер н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85C14A-8D44-429D-A2F8-B661B86F56A3}" type="slidenum">
              <a:rPr lang="bg-BG" smtClean="0"/>
              <a:t>‹#›</a:t>
            </a:fld>
            <a:endParaRPr lang="bg-BG"/>
          </a:p>
        </p:txBody>
      </p:sp>
    </p:spTree>
    <p:extLst>
      <p:ext uri="{BB962C8B-B14F-4D97-AF65-F5344CB8AC3E}">
        <p14:creationId xmlns:p14="http://schemas.microsoft.com/office/powerpoint/2010/main" val="2670528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FB5BA-AD46-4A12-B99C-200C61DEF169}" type="datetimeFigureOut">
              <a:rPr lang="bg-BG" smtClean="0"/>
              <a:t>4.3.2018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B8C91D-0853-48A5-ACE6-0091528D3080}" type="slidenum">
              <a:rPr lang="bg-BG" smtClean="0"/>
              <a:t>‹#›</a:t>
            </a:fld>
            <a:endParaRPr lang="bg-BG"/>
          </a:p>
        </p:txBody>
      </p:sp>
    </p:spTree>
    <p:extLst>
      <p:ext uri="{BB962C8B-B14F-4D97-AF65-F5344CB8AC3E}">
        <p14:creationId xmlns:p14="http://schemas.microsoft.com/office/powerpoint/2010/main" val="128884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ranslate.googleusercontent.com/translate_c?depth=1&amp;hl=bg&amp;prev=search&amp;rurl=translate.google.bg&amp;sl=en&amp;sp=nmt4&amp;u=https://en.wikipedia.org/wiki/University_of_Pennsylvania&amp;usg=ALkJrhg_UmegR79QR34igaaLAL9b0enChw"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translate.googleusercontent.com/translate_c?depth=1&amp;hl=bg&amp;prev=search&amp;rurl=translate.google.bg&amp;sl=en&amp;sp=nmt4&amp;u=https://en.wikipedia.org/wiki/Medicine&amp;usg=ALkJrhj3WEIgDltoSEY5RT1OFdvx_i8LRw" TargetMode="External"/><Relationship Id="rId5" Type="http://schemas.openxmlformats.org/officeDocument/2006/relationships/hyperlink" Target="https://translate.googleusercontent.com/translate_c?depth=1&amp;hl=bg&amp;prev=search&amp;rurl=translate.google.bg&amp;sl=en&amp;sp=nmt4&amp;u=https://en.wikipedia.org/wiki/Philadelphia&amp;usg=ALkJrhjdC9JI9UDNpbsfmp3h2GplOlP6BA" TargetMode="External"/><Relationship Id="rId4" Type="http://schemas.openxmlformats.org/officeDocument/2006/relationships/hyperlink" Target="https://translate.googleusercontent.com/translate_c?depth=1&amp;hl=bg&amp;prev=search&amp;rurl=translate.google.bg&amp;sl=en&amp;sp=nmt4&amp;u=https://en.wikipedia.org/wiki/United_States&amp;usg=ALkJrhgUAtbk5ePT6vuEewiFV9bsvLNzmw"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a:t>
            </a:fld>
            <a:endParaRPr lang="bg-BG"/>
          </a:p>
        </p:txBody>
      </p:sp>
    </p:spTree>
    <p:extLst>
      <p:ext uri="{BB962C8B-B14F-4D97-AF65-F5344CB8AC3E}">
        <p14:creationId xmlns:p14="http://schemas.microsoft.com/office/powerpoint/2010/main" val="46162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r>
              <a:rPr lang="bg-BG" dirty="0" smtClean="0"/>
              <a:t>Когато </a:t>
            </a:r>
            <a:r>
              <a:rPr lang="bg-BG" dirty="0" err="1" smtClean="0"/>
              <a:t>Албърт</a:t>
            </a:r>
            <a:r>
              <a:rPr lang="bg-BG" dirty="0" smtClean="0"/>
              <a:t> </a:t>
            </a:r>
            <a:r>
              <a:rPr lang="bg-BG" dirty="0" err="1" smtClean="0"/>
              <a:t>Прескот</a:t>
            </a:r>
            <a:r>
              <a:rPr lang="bg-BG" dirty="0" smtClean="0"/>
              <a:t> поставя началото на фармацевтичен курс в </a:t>
            </a:r>
            <a:r>
              <a:rPr lang="bg-BG" dirty="0" err="1" smtClean="0"/>
              <a:t>Унивеситета</a:t>
            </a:r>
            <a:r>
              <a:rPr lang="bg-BG" dirty="0" smtClean="0"/>
              <a:t> в Мичиган през 1868 г., начинанието е </a:t>
            </a:r>
            <a:r>
              <a:rPr lang="bg-BG" dirty="0" smtClean="0"/>
              <a:t>посрещнато</a:t>
            </a:r>
            <a:r>
              <a:rPr lang="bg-BG" baseline="0" dirty="0" smtClean="0"/>
              <a:t> </a:t>
            </a:r>
            <a:r>
              <a:rPr lang="bg-BG" baseline="0" dirty="0" smtClean="0"/>
              <a:t>с критики поради това, че </a:t>
            </a:r>
            <a:r>
              <a:rPr lang="bg-BG" baseline="0" dirty="0" err="1" smtClean="0"/>
              <a:t>Прескот</a:t>
            </a:r>
            <a:r>
              <a:rPr lang="bg-BG" baseline="0" dirty="0" smtClean="0"/>
              <a:t> отхвърля традиционното чиракуване след дипломирането. През 1871 г. Американската </a:t>
            </a:r>
            <a:r>
              <a:rPr lang="bg-BG" baseline="0" dirty="0" smtClean="0"/>
              <a:t>фармацевтична </a:t>
            </a:r>
            <a:r>
              <a:rPr lang="bg-BG" baseline="0" dirty="0" smtClean="0"/>
              <a:t>асоциация го лишава от право на практикуване и го отлъчва. </a:t>
            </a:r>
            <a:r>
              <a:rPr lang="bg-BG" baseline="0" dirty="0" err="1" smtClean="0"/>
              <a:t>Мичиганският</a:t>
            </a:r>
            <a:r>
              <a:rPr lang="bg-BG" baseline="0" dirty="0" smtClean="0"/>
              <a:t> курс обаче поставя началото на други големи промени: лабораторна фармация, стриктно дефиниран </a:t>
            </a:r>
            <a:r>
              <a:rPr lang="bg-BG" baseline="0" dirty="0" smtClean="0"/>
              <a:t>учебен </a:t>
            </a:r>
            <a:r>
              <a:rPr lang="bg-BG" baseline="0" dirty="0" smtClean="0"/>
              <a:t>план с включване на </a:t>
            </a:r>
            <a:r>
              <a:rPr lang="bg-BG" baseline="0" dirty="0" smtClean="0"/>
              <a:t>фундаментални </a:t>
            </a:r>
            <a:r>
              <a:rPr lang="bg-BG" baseline="0" dirty="0" smtClean="0"/>
              <a:t>дисциплини и пълна програма редовно обучение. В </a:t>
            </a:r>
            <a:r>
              <a:rPr lang="bg-BG" baseline="0" dirty="0" err="1" smtClean="0"/>
              <a:t>следващте</a:t>
            </a:r>
            <a:r>
              <a:rPr lang="bg-BG" baseline="0" dirty="0" smtClean="0"/>
              <a:t> 30 години </a:t>
            </a:r>
            <a:r>
              <a:rPr lang="bg-BG" baseline="0" dirty="0" err="1" smtClean="0"/>
              <a:t>Прескот</a:t>
            </a:r>
            <a:r>
              <a:rPr lang="bg-BG" baseline="0" dirty="0" smtClean="0"/>
              <a:t> е удовлетворен да види приемането на неговите някога революционни иновации във фармацевтичните факултети.</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28</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r>
              <a:rPr lang="bg-BG" sz="1200" b="0" i="0" kern="1200" dirty="0" err="1" smtClean="0">
                <a:solidFill>
                  <a:schemeClr val="tx1"/>
                </a:solidFill>
                <a:effectLst/>
                <a:latin typeface="+mn-lt"/>
                <a:ea typeface="+mn-ea"/>
                <a:cs typeface="+mn-cs"/>
              </a:rPr>
              <a:t>Юджийн</a:t>
            </a:r>
            <a:r>
              <a:rPr lang="bg-BG" sz="1200" b="0" i="0" kern="1200" baseline="0" dirty="0" smtClean="0">
                <a:solidFill>
                  <a:schemeClr val="tx1"/>
                </a:solidFill>
                <a:effectLst/>
                <a:latin typeface="+mn-lt"/>
                <a:ea typeface="+mn-ea"/>
                <a:cs typeface="+mn-cs"/>
              </a:rPr>
              <a:t> Уайт повлиява фармацевтичната практика по света като показва на колегите си, че пациент-центрирания подход с поддържане на пациентски досиета по отношение на терапията и медицинската история е стъпка напред в здравните грижи за пациентите.</a:t>
            </a:r>
            <a:endParaRPr lang="en-US" sz="1200" b="0" i="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bg-BG" sz="1200" b="0" i="0" kern="1200" dirty="0" smtClean="0">
                <a:solidFill>
                  <a:schemeClr val="tx1"/>
                </a:solidFill>
                <a:effectLst/>
                <a:latin typeface="+mn-lt"/>
                <a:ea typeface="+mn-ea"/>
                <a:cs typeface="+mn-cs"/>
              </a:rPr>
              <a:t>Той се противопоставя</a:t>
            </a:r>
            <a:r>
              <a:rPr lang="bg-BG" sz="1200" b="0" i="0" kern="1200" baseline="0" dirty="0" smtClean="0">
                <a:solidFill>
                  <a:schemeClr val="tx1"/>
                </a:solidFill>
                <a:effectLst/>
                <a:latin typeface="+mn-lt"/>
                <a:ea typeface="+mn-ea"/>
                <a:cs typeface="+mn-cs"/>
              </a:rPr>
              <a:t> на протокола от 60-те години, който забранява на фармацевтите да консултират пациентите или да </a:t>
            </a:r>
            <a:r>
              <a:rPr lang="bg-BG" sz="1200" b="0" i="0" kern="1200" baseline="0" dirty="0" err="1" smtClean="0">
                <a:solidFill>
                  <a:schemeClr val="tx1"/>
                </a:solidFill>
                <a:effectLst/>
                <a:latin typeface="+mn-lt"/>
                <a:ea typeface="+mn-ea"/>
                <a:cs typeface="+mn-cs"/>
              </a:rPr>
              <a:t>колаборират</a:t>
            </a:r>
            <a:r>
              <a:rPr lang="bg-BG" sz="1200" b="0" i="0" kern="1200" baseline="0" dirty="0" smtClean="0">
                <a:solidFill>
                  <a:schemeClr val="tx1"/>
                </a:solidFill>
                <a:effectLst/>
                <a:latin typeface="+mn-lt"/>
                <a:ea typeface="+mn-ea"/>
                <a:cs typeface="+mn-cs"/>
              </a:rPr>
              <a:t> с лекарите. Вместо това, той получавал информация за медицинската история на пациентите си и развивал системна документация с детайли относно </a:t>
            </a:r>
            <a:r>
              <a:rPr lang="bg-BG" sz="1200" b="0" i="0" kern="1200" baseline="0" dirty="0" err="1" smtClean="0">
                <a:solidFill>
                  <a:schemeClr val="tx1"/>
                </a:solidFill>
                <a:effectLst/>
                <a:latin typeface="+mn-lt"/>
                <a:ea typeface="+mn-ea"/>
                <a:cs typeface="+mn-cs"/>
              </a:rPr>
              <a:t>медикацията</a:t>
            </a:r>
            <a:r>
              <a:rPr lang="bg-BG" sz="1200" b="0" i="0" kern="1200" baseline="0" dirty="0" smtClean="0">
                <a:solidFill>
                  <a:schemeClr val="tx1"/>
                </a:solidFill>
                <a:effectLst/>
                <a:latin typeface="+mn-lt"/>
                <a:ea typeface="+mn-ea"/>
                <a:cs typeface="+mn-cs"/>
              </a:rPr>
              <a:t>, алергиите и </a:t>
            </a:r>
            <a:r>
              <a:rPr lang="bg-BG" sz="1200" b="0" i="0" kern="1200" baseline="0" dirty="0" smtClean="0">
                <a:solidFill>
                  <a:schemeClr val="tx1"/>
                </a:solidFill>
                <a:effectLst/>
                <a:latin typeface="+mn-lt"/>
                <a:ea typeface="+mn-ea"/>
                <a:cs typeface="+mn-cs"/>
              </a:rPr>
              <a:t>други </a:t>
            </a:r>
            <a:r>
              <a:rPr lang="bg-BG" sz="1200" b="0" i="0" kern="1200" baseline="0" dirty="0" smtClean="0">
                <a:solidFill>
                  <a:schemeClr val="tx1"/>
                </a:solidFill>
                <a:effectLst/>
                <a:latin typeface="+mn-lt"/>
                <a:ea typeface="+mn-ea"/>
                <a:cs typeface="+mn-cs"/>
              </a:rPr>
              <a:t>техни особености. Той използвал тези </a:t>
            </a:r>
            <a:r>
              <a:rPr lang="bg-BG" sz="1200" b="0" i="0" kern="1200" baseline="0" dirty="0" smtClean="0">
                <a:solidFill>
                  <a:schemeClr val="tx1"/>
                </a:solidFill>
                <a:effectLst/>
                <a:latin typeface="+mn-lt"/>
                <a:ea typeface="+mn-ea"/>
                <a:cs typeface="+mn-cs"/>
              </a:rPr>
              <a:t>знания, </a:t>
            </a:r>
            <a:r>
              <a:rPr lang="bg-BG" sz="1200" b="0" i="0" kern="1200" baseline="0" dirty="0" smtClean="0">
                <a:solidFill>
                  <a:schemeClr val="tx1"/>
                </a:solidFill>
                <a:effectLst/>
                <a:latin typeface="+mn-lt"/>
                <a:ea typeface="+mn-ea"/>
                <a:cs typeface="+mn-cs"/>
              </a:rPr>
              <a:t>за да дава съвети на пациентите и техните лекуващи лекари.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29</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30</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buFont typeface="Wingdings" panose="05000000000000000000" pitchFamily="2" charset="2"/>
              <a:buNone/>
            </a:pPr>
            <a:r>
              <a:rPr lang="bg-BG" dirty="0" smtClean="0"/>
              <a:t>Изследователска</a:t>
            </a:r>
            <a:r>
              <a:rPr lang="bg-BG" baseline="0" dirty="0" smtClean="0"/>
              <a:t> работа в някаква форма непрекъснато е съпътствала развитието на фармацията през годините. Химичната синтеза на антипирина през 1883 г. дава тласък и вдъхновение за интензивно изследване на полезни за терапията химични съединения.</a:t>
            </a:r>
            <a:r>
              <a:rPr lang="en-US" dirty="0" smtClean="0"/>
              <a:t> </a:t>
            </a:r>
            <a:r>
              <a:rPr lang="bg-BG" dirty="0" smtClean="0"/>
              <a:t>Изследователската работа започната от германците, които доминират в тази сфера до Първата световна война, впоследствие се разгръща в САЩ.</a:t>
            </a:r>
            <a:r>
              <a:rPr lang="bg-BG" baseline="0" dirty="0" smtClean="0"/>
              <a:t> Самостоятелни фармацевтични </a:t>
            </a:r>
            <a:r>
              <a:rPr lang="bg-BG" baseline="0" dirty="0" smtClean="0"/>
              <a:t>изследвания </a:t>
            </a:r>
            <a:r>
              <a:rPr lang="bg-BG" baseline="0" dirty="0" smtClean="0"/>
              <a:t>датират от края на 30-те и началото на 40-те. Те бележат стабилен растеж с подкрепата на фармацевтичните компании, университети и правителството. Понастоящем във фармацевтична изследователска работа са ангажирани квалифицирани специалисти от различни научни сфери.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31</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r>
              <a:rPr lang="bg-BG" dirty="0" smtClean="0"/>
              <a:t>С подобряване на професионалната подготовка фармацевтът придобива все повече автономност и се включва с</a:t>
            </a:r>
            <a:r>
              <a:rPr lang="bg-BG" baseline="0" dirty="0" smtClean="0"/>
              <a:t> реални решения за лечението на пациента – </a:t>
            </a:r>
            <a:r>
              <a:rPr lang="bg-BG" baseline="0" dirty="0" err="1" smtClean="0"/>
              <a:t>триаж</a:t>
            </a:r>
            <a:r>
              <a:rPr lang="bg-BG" baseline="0" dirty="0" smtClean="0"/>
              <a:t> функции, „прескрипция на гише“.</a:t>
            </a:r>
            <a:endParaRPr lang="bg-BG" dirty="0" smtClean="0"/>
          </a:p>
          <a:p>
            <a:pPr marL="171450" indent="-171450">
              <a:buFont typeface="Wingdings" panose="05000000000000000000" pitchFamily="2" charset="2"/>
              <a:buChar char="Ø"/>
            </a:pPr>
            <a:r>
              <a:rPr lang="bg-BG" dirty="0" smtClean="0"/>
              <a:t>С появата</a:t>
            </a:r>
            <a:r>
              <a:rPr lang="bg-BG" baseline="0" dirty="0" smtClean="0"/>
              <a:t> на по-мощни препарати с по-сериозни странични ефекти се завишават изискванията към разпространението им. Контролните органи изискват от производителите да определят кои медикаменти могат да бъдат разпространявани свободно и кои само срещу рецепта.</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32</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33</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b="1" dirty="0" err="1" smtClean="0"/>
              <a:t>Публикационна</a:t>
            </a:r>
            <a:r>
              <a:rPr lang="bg-BG" b="1" dirty="0" smtClean="0"/>
              <a:t> етика </a:t>
            </a:r>
            <a:r>
              <a:rPr lang="bg-BG" dirty="0" smtClean="0"/>
              <a:t>– Фармацевтични компании плащат на автори</a:t>
            </a:r>
            <a:r>
              <a:rPr lang="bg-BG" baseline="0" dirty="0" smtClean="0"/>
              <a:t> на медицински статии да изготвят чернови и финални версии на научни статии с резултати от проучвания и после намират известни учени, които да „застанат зад публикацията“ като официални автори. Истинските автори често са споменавани накрая в благодарностите за редакционната си подкрепа – </a:t>
            </a:r>
            <a:r>
              <a:rPr lang="bg-BG" b="1" baseline="0" dirty="0" smtClean="0"/>
              <a:t>Предприети мерки</a:t>
            </a:r>
            <a:r>
              <a:rPr lang="bg-BG" baseline="0" dirty="0" smtClean="0"/>
              <a:t>: Приети стриктни критерии за авторство от Международния комитет на редакторите на медицински списания - </a:t>
            </a:r>
            <a:r>
              <a:rPr lang="en-US" baseline="0" dirty="0" smtClean="0"/>
              <a:t>http://www.icmje.org/recommendations/browse/roles-and-responsibilities/defining-the-role-of-authors-and-contributors.html</a:t>
            </a:r>
            <a:r>
              <a:rPr lang="bg-BG" baseline="0" dirty="0" smtClean="0"/>
              <a:t> – </a:t>
            </a:r>
            <a:r>
              <a:rPr lang="bg-BG" b="1" baseline="0" dirty="0" smtClean="0"/>
              <a:t>4 утвърдени критерия</a:t>
            </a:r>
            <a:r>
              <a:rPr lang="bg-BG" baseline="0" dirty="0" smtClean="0"/>
              <a:t>: 1) значителен принос към концепцията или дизайна на публикацията; придобиване, анализ или интерпретация на данните; 2) написване на чернова или критична рецензия на интелектуалното съдържание; 3) одобрение на финалната версия за публикуване; 4) поемане на отговорност за всякакви аспекти на работата и гаранция, че адекватно са адресирани въпросите за акуратността на данните и интегритета.   </a:t>
            </a:r>
            <a:endParaRPr lang="bg-BG" dirty="0" smtClean="0"/>
          </a:p>
          <a:p>
            <a:r>
              <a:rPr lang="bg-BG" b="1" dirty="0" smtClean="0"/>
              <a:t>Манипулиране на резултати </a:t>
            </a:r>
            <a:r>
              <a:rPr lang="bg-BG" dirty="0" smtClean="0"/>
              <a:t>– Съобщаване само на положителни </a:t>
            </a:r>
            <a:r>
              <a:rPr lang="bg-BG" dirty="0" err="1" smtClean="0"/>
              <a:t>потвърдителни</a:t>
            </a:r>
            <a:r>
              <a:rPr lang="bg-BG" baseline="0" dirty="0" smtClean="0"/>
              <a:t> резултати</a:t>
            </a:r>
            <a:r>
              <a:rPr lang="en-US" baseline="0" dirty="0" smtClean="0"/>
              <a:t> </a:t>
            </a:r>
            <a:r>
              <a:rPr lang="bg-BG" baseline="0" dirty="0" smtClean="0"/>
              <a:t>или тенденция за финансиране на изследвания на медикаменти с известна ефективност</a:t>
            </a:r>
            <a:endParaRPr lang="en-US" baseline="0" dirty="0" smtClean="0"/>
          </a:p>
          <a:p>
            <a:r>
              <a:rPr lang="bg-BG" b="1" baseline="0" dirty="0" smtClean="0"/>
              <a:t>Неетични маркетингови практики </a:t>
            </a:r>
            <a:r>
              <a:rPr lang="bg-BG" baseline="0" dirty="0" smtClean="0"/>
              <a:t>– набавяне на информация за тенденциите в предписване на медикаменти от конкретни лекари и изготвяне на </a:t>
            </a:r>
            <a:r>
              <a:rPr lang="bg-BG" baseline="0" dirty="0" err="1" smtClean="0"/>
              <a:t>промоционалните</a:t>
            </a:r>
            <a:r>
              <a:rPr lang="bg-BG" baseline="0" dirty="0" smtClean="0"/>
              <a:t> предложения според тази информация</a:t>
            </a:r>
          </a:p>
          <a:p>
            <a:r>
              <a:rPr lang="bg-BG" b="1" baseline="0" dirty="0" smtClean="0"/>
              <a:t>Наемане на известни лекари за рекламни лица </a:t>
            </a:r>
            <a:r>
              <a:rPr lang="bg-BG" baseline="0" dirty="0" smtClean="0"/>
              <a:t>– риск от манипулиране на презентациите в полза на продуктите на компанията, която ги е наела. </a:t>
            </a:r>
            <a:r>
              <a:rPr lang="bg-BG" b="1" baseline="0" dirty="0" smtClean="0"/>
              <a:t>Мерки</a:t>
            </a:r>
            <a:r>
              <a:rPr lang="bg-BG" baseline="0" dirty="0" smtClean="0"/>
              <a:t>: Задължително оповестяване на плащанията за лекари на сайта на компаниите</a:t>
            </a:r>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34</a:t>
            </a:fld>
            <a:endParaRPr lang="bg-BG"/>
          </a:p>
        </p:txBody>
      </p:sp>
    </p:spTree>
    <p:extLst>
      <p:ext uri="{BB962C8B-B14F-4D97-AF65-F5344CB8AC3E}">
        <p14:creationId xmlns:p14="http://schemas.microsoft.com/office/powerpoint/2010/main" val="1860109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smtClean="0"/>
              <a:t>С този пример и предходните бележки за взаимоотношенията между биоетиката и бизнес етиката</a:t>
            </a:r>
            <a:r>
              <a:rPr lang="bg-BG" baseline="0" dirty="0" smtClean="0"/>
              <a:t> искам </a:t>
            </a:r>
            <a:r>
              <a:rPr lang="bg-BG" baseline="0" smtClean="0"/>
              <a:t>да покажа, че …</a:t>
            </a:r>
            <a:endParaRPr lang="bg-BG"/>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35</a:t>
            </a:fld>
            <a:endParaRPr lang="bg-BG"/>
          </a:p>
        </p:txBody>
      </p:sp>
    </p:spTree>
    <p:extLst>
      <p:ext uri="{BB962C8B-B14F-4D97-AF65-F5344CB8AC3E}">
        <p14:creationId xmlns:p14="http://schemas.microsoft.com/office/powerpoint/2010/main" val="214190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6</a:t>
            </a:fld>
            <a:endParaRPr lang="bg-BG"/>
          </a:p>
        </p:txBody>
      </p:sp>
    </p:spTree>
    <p:extLst>
      <p:ext uri="{BB962C8B-B14F-4D97-AF65-F5344CB8AC3E}">
        <p14:creationId xmlns:p14="http://schemas.microsoft.com/office/powerpoint/2010/main" val="217419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smtClean="0"/>
              <a:t>Законът и етиката имат общи тематични полета, тъй като и двете търсят най-добрият начин на поведение, но имат различни социални функции и начин на мотивиране на спазването им. Освен това </a:t>
            </a:r>
            <a:r>
              <a:rPr lang="bg-BG" sz="1200" kern="1200" dirty="0" smtClean="0">
                <a:solidFill>
                  <a:schemeClr val="tx1"/>
                </a:solidFill>
                <a:effectLst/>
                <a:latin typeface="+mn-lt"/>
                <a:ea typeface="+mn-ea"/>
                <a:cs typeface="+mn-cs"/>
              </a:rPr>
              <a:t>законовият метод е основан на гарантиране на сигурност и предоставяне на конкретни отговори,</a:t>
            </a:r>
            <a:r>
              <a:rPr lang="bg-BG" sz="1200" kern="1200" baseline="0" dirty="0" smtClean="0">
                <a:solidFill>
                  <a:schemeClr val="tx1"/>
                </a:solidFill>
                <a:effectLst/>
                <a:latin typeface="+mn-lt"/>
                <a:ea typeface="+mn-ea"/>
                <a:cs typeface="+mn-cs"/>
              </a:rPr>
              <a:t> докато е</a:t>
            </a:r>
            <a:r>
              <a:rPr lang="bg-BG" sz="1200" kern="1200" dirty="0" smtClean="0">
                <a:solidFill>
                  <a:schemeClr val="tx1"/>
                </a:solidFill>
                <a:effectLst/>
                <a:latin typeface="+mn-lt"/>
                <a:ea typeface="+mn-ea"/>
                <a:cs typeface="+mn-cs"/>
              </a:rPr>
              <a:t>тиката трябва да се справя с несигурността. „Чистата етика“ започва там, където свършва закона, макар че и при</a:t>
            </a:r>
            <a:r>
              <a:rPr lang="bg-BG" sz="1200" kern="1200" baseline="0" dirty="0" smtClean="0">
                <a:solidFill>
                  <a:schemeClr val="tx1"/>
                </a:solidFill>
                <a:effectLst/>
                <a:latin typeface="+mn-lt"/>
                <a:ea typeface="+mn-ea"/>
                <a:cs typeface="+mn-cs"/>
              </a:rPr>
              <a:t> </a:t>
            </a:r>
            <a:r>
              <a:rPr lang="bg-BG" sz="1200" kern="1200" baseline="0" dirty="0" err="1" smtClean="0">
                <a:solidFill>
                  <a:schemeClr val="tx1"/>
                </a:solidFill>
                <a:effectLst/>
                <a:latin typeface="+mn-lt"/>
                <a:ea typeface="+mn-ea"/>
                <a:cs typeface="+mn-cs"/>
              </a:rPr>
              <a:t>наличиние</a:t>
            </a:r>
            <a:r>
              <a:rPr lang="bg-BG" sz="1200" kern="1200" baseline="0" dirty="0" smtClean="0">
                <a:solidFill>
                  <a:schemeClr val="tx1"/>
                </a:solidFill>
                <a:effectLst/>
                <a:latin typeface="+mn-lt"/>
                <a:ea typeface="+mn-ea"/>
                <a:cs typeface="+mn-cs"/>
              </a:rPr>
              <a:t> на нормативна база не са редки етичните проблеми. В сферата на фармацията пример за силен нормативен елемент са етапите на производство на медикаменти и провеждането на клинични изпитвания.</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14</a:t>
            </a:fld>
            <a:endParaRPr lang="bg-BG"/>
          </a:p>
        </p:txBody>
      </p:sp>
    </p:spTree>
    <p:extLst>
      <p:ext uri="{BB962C8B-B14F-4D97-AF65-F5344CB8AC3E}">
        <p14:creationId xmlns:p14="http://schemas.microsoft.com/office/powerpoint/2010/main" val="290019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Фармацевтичната индустрия има допирни точки с тези две измерения. От една страна тя съществува, за да допринесе за справяне с медицинските проблеми на пациентите. От друга страна, за да може една фармацевтична фирма да оцелее в силно конкурентната среда, тя не може да работи само с алтруистични подбуди, а трябва да бъде и успешна бизнес организация. В този ред на мисли фармацевтичната етика се доближава до биоетиката със специфичният й фокус върху благодеянието за отделния пациент по отношение на етичните дилеми при предписването на медикаменти и етичните принципи на организация на изследователската работа. Докато производството и дистрибуцията на медикаменти поставя етични проблеми по-скоро в сферата на бизнес етиката. </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16</a:t>
            </a:fld>
            <a:endParaRPr lang="bg-BG"/>
          </a:p>
        </p:txBody>
      </p:sp>
    </p:spTree>
    <p:extLst>
      <p:ext uri="{BB962C8B-B14F-4D97-AF65-F5344CB8AC3E}">
        <p14:creationId xmlns:p14="http://schemas.microsoft.com/office/powerpoint/2010/main" val="320344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При наличието на толкова много ценности е неизбежно възникването на ценностни конфликти. Както моралните, така и неморалните ценности могат лесно да се окажат в конфликт помежду си. Личните ценности могат да встъпят в конфликт с професионалните, които на свой ред могат да се окажат в конфликт с </a:t>
            </a:r>
            <a:r>
              <a:rPr lang="bg-BG" sz="1200" kern="1200" dirty="0" err="1" smtClean="0">
                <a:solidFill>
                  <a:schemeClr val="tx1"/>
                </a:solidFill>
                <a:effectLst/>
                <a:latin typeface="+mn-lt"/>
                <a:ea typeface="+mn-ea"/>
                <a:cs typeface="+mn-cs"/>
              </a:rPr>
              <a:t>културалните</a:t>
            </a:r>
            <a:r>
              <a:rPr lang="bg-BG" sz="1200" kern="1200" dirty="0" smtClean="0">
                <a:solidFill>
                  <a:schemeClr val="tx1"/>
                </a:solidFill>
                <a:effectLst/>
                <a:latin typeface="+mn-lt"/>
                <a:ea typeface="+mn-ea"/>
                <a:cs typeface="+mn-cs"/>
              </a:rPr>
              <a:t> ценности и т.н.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23</a:t>
            </a:fld>
            <a:endParaRPr lang="bg-BG"/>
          </a:p>
        </p:txBody>
      </p:sp>
    </p:spTree>
    <p:extLst>
      <p:ext uri="{BB962C8B-B14F-4D97-AF65-F5344CB8AC3E}">
        <p14:creationId xmlns:p14="http://schemas.microsoft.com/office/powerpoint/2010/main" val="319606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При наличието на толкова много ценности е неизбежно възникването на ценностни конфликти. Както моралните, така и неморалните ценности могат лесно да се окажат в конфликт помежду си. Личните ценности могат да встъпят в конфликт с професионалните, които на свой ред могат да се окажат в конфликт с </a:t>
            </a:r>
            <a:r>
              <a:rPr lang="bg-BG" sz="1200" kern="1200" dirty="0" err="1" smtClean="0">
                <a:solidFill>
                  <a:schemeClr val="tx1"/>
                </a:solidFill>
                <a:effectLst/>
                <a:latin typeface="+mn-lt"/>
                <a:ea typeface="+mn-ea"/>
                <a:cs typeface="+mn-cs"/>
              </a:rPr>
              <a:t>културалните</a:t>
            </a:r>
            <a:r>
              <a:rPr lang="bg-BG" sz="1200" kern="1200" smtClean="0">
                <a:solidFill>
                  <a:schemeClr val="tx1"/>
                </a:solidFill>
                <a:effectLst/>
                <a:latin typeface="+mn-lt"/>
                <a:ea typeface="+mn-ea"/>
                <a:cs typeface="+mn-cs"/>
              </a:rPr>
              <a:t> ценности и т.н. </a:t>
            </a:r>
            <a:endParaRPr lang="bg-BG"/>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24</a:t>
            </a:fld>
            <a:endParaRPr lang="bg-BG"/>
          </a:p>
        </p:txBody>
      </p:sp>
    </p:spTree>
    <p:extLst>
      <p:ext uri="{BB962C8B-B14F-4D97-AF65-F5344CB8AC3E}">
        <p14:creationId xmlns:p14="http://schemas.microsoft.com/office/powerpoint/2010/main" val="319606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r>
              <a:rPr lang="bg-BG" sz="1200" kern="1200" dirty="0" smtClean="0">
                <a:solidFill>
                  <a:schemeClr val="tx1"/>
                </a:solidFill>
                <a:latin typeface="+mn-lt"/>
                <a:ea typeface="+mn-ea"/>
                <a:cs typeface="+mn-cs"/>
              </a:rPr>
              <a:t>Фармацевтите от началото 20-ти век не само изпълнявали професионалната функция на приготовление и</a:t>
            </a:r>
            <a:r>
              <a:rPr lang="bg-BG" sz="1200" kern="1200" baseline="0" dirty="0" smtClean="0">
                <a:solidFill>
                  <a:schemeClr val="tx1"/>
                </a:solidFill>
                <a:latin typeface="+mn-lt"/>
                <a:ea typeface="+mn-ea"/>
                <a:cs typeface="+mn-cs"/>
              </a:rPr>
              <a:t> разпространение на медикаменти предписани от лекар, но също и по собствена инициатива защитавали интересите на пациента и предоставяли съвети с цел да предпазят клиентите си от отровни и фалшиви медикаменти.</a:t>
            </a:r>
            <a:endParaRPr lang="bg-BG" sz="1200" kern="1200" dirty="0" smtClean="0">
              <a:solidFill>
                <a:schemeClr val="tx1"/>
              </a:solidFill>
              <a:latin typeface="+mn-lt"/>
              <a:ea typeface="+mn-ea"/>
              <a:cs typeface="+mn-cs"/>
            </a:endParaRPr>
          </a:p>
          <a:p>
            <a:pPr marL="171450" indent="-171450">
              <a:buFont typeface="Wingdings" panose="05000000000000000000" pitchFamily="2" charset="2"/>
              <a:buChar char="Ø"/>
            </a:pPr>
            <a:r>
              <a:rPr lang="bg-BG" sz="1200" kern="1200" dirty="0" smtClean="0">
                <a:solidFill>
                  <a:schemeClr val="tx1"/>
                </a:solidFill>
                <a:latin typeface="+mn-lt"/>
                <a:ea typeface="+mn-ea"/>
                <a:cs typeface="+mn-cs"/>
              </a:rPr>
              <a:t>В средата на 80-те повсеместно</a:t>
            </a:r>
            <a:r>
              <a:rPr lang="bg-BG" sz="1200" kern="1200" baseline="0" dirty="0" smtClean="0">
                <a:solidFill>
                  <a:schemeClr val="tx1"/>
                </a:solidFill>
                <a:latin typeface="+mn-lt"/>
                <a:ea typeface="+mn-ea"/>
                <a:cs typeface="+mn-cs"/>
              </a:rPr>
              <a:t> се изисква бакалавърско образование по фармация, което се стреми да разшири </a:t>
            </a:r>
            <a:r>
              <a:rPr lang="bg-BG" sz="1200" kern="1200" baseline="0" dirty="0" err="1" smtClean="0">
                <a:solidFill>
                  <a:schemeClr val="tx1"/>
                </a:solidFill>
                <a:latin typeface="+mn-lt"/>
                <a:ea typeface="+mn-ea"/>
                <a:cs typeface="+mn-cs"/>
              </a:rPr>
              <a:t>традициония</a:t>
            </a:r>
            <a:r>
              <a:rPr lang="bg-BG" sz="1200" kern="1200" baseline="0" dirty="0" smtClean="0">
                <a:solidFill>
                  <a:schemeClr val="tx1"/>
                </a:solidFill>
                <a:latin typeface="+mn-lt"/>
                <a:ea typeface="+mn-ea"/>
                <a:cs typeface="+mn-cs"/>
              </a:rPr>
              <a:t> учебен план. </a:t>
            </a:r>
            <a:endParaRPr lang="bg-BG" sz="1200" kern="1200" dirty="0" smtClean="0">
              <a:solidFill>
                <a:schemeClr val="tx1"/>
              </a:solidFill>
              <a:latin typeface="+mn-lt"/>
              <a:ea typeface="+mn-ea"/>
              <a:cs typeface="+mn-cs"/>
            </a:endParaRPr>
          </a:p>
          <a:p>
            <a:pPr marL="171450" indent="-171450">
              <a:buFont typeface="Wingdings" panose="05000000000000000000" pitchFamily="2" charset="2"/>
              <a:buChar char="Ø"/>
            </a:pPr>
            <a:r>
              <a:rPr lang="bg-BG" sz="1200" kern="1200" dirty="0" smtClean="0">
                <a:solidFill>
                  <a:schemeClr val="tx1"/>
                </a:solidFill>
                <a:latin typeface="+mn-lt"/>
                <a:ea typeface="+mn-ea"/>
                <a:cs typeface="+mn-cs"/>
              </a:rPr>
              <a:t>Въвеждане на лицензи за практикуване след реализиране</a:t>
            </a:r>
            <a:r>
              <a:rPr lang="bg-BG" sz="1200" kern="1200" baseline="0" dirty="0" smtClean="0">
                <a:solidFill>
                  <a:schemeClr val="tx1"/>
                </a:solidFill>
                <a:latin typeface="+mn-lt"/>
                <a:ea typeface="+mn-ea"/>
                <a:cs typeface="+mn-cs"/>
              </a:rPr>
              <a:t> на стажантска програма </a:t>
            </a:r>
            <a:endParaRPr lang="bg-BG" sz="1200" kern="1200" dirty="0" smtClean="0">
              <a:solidFill>
                <a:schemeClr val="tx1"/>
              </a:solidFill>
              <a:latin typeface="+mn-lt"/>
              <a:ea typeface="+mn-ea"/>
              <a:cs typeface="+mn-cs"/>
            </a:endParaRPr>
          </a:p>
          <a:p>
            <a:pPr marL="171450" indent="-171450">
              <a:buFont typeface="Wingdings" panose="05000000000000000000" pitchFamily="2" charset="2"/>
              <a:buChar char="Ø"/>
            </a:pPr>
            <a:r>
              <a:rPr lang="bg-BG" sz="1200" kern="1200" dirty="0" smtClean="0">
                <a:solidFill>
                  <a:schemeClr val="tx1"/>
                </a:solidFill>
                <a:latin typeface="+mn-lt"/>
                <a:ea typeface="+mn-ea"/>
                <a:cs typeface="+mn-cs"/>
              </a:rPr>
              <a:t>В началото на 40-те фокусът на професионалната фармацевтична функция започва да се измества от приготвянето на несложни</a:t>
            </a:r>
            <a:r>
              <a:rPr lang="bg-BG" sz="1200" kern="1200" baseline="0" dirty="0" smtClean="0">
                <a:solidFill>
                  <a:schemeClr val="tx1"/>
                </a:solidFill>
                <a:latin typeface="+mn-lt"/>
                <a:ea typeface="+mn-ea"/>
                <a:cs typeface="+mn-cs"/>
              </a:rPr>
              <a:t> лекарствени продукти към разпространение на високоефективни препарати изработени в специализирани фармацевтични компании.</a:t>
            </a:r>
            <a:endParaRPr lang="bg-BG" sz="1200" kern="1200" dirty="0" smtClean="0">
              <a:solidFill>
                <a:schemeClr val="tx1"/>
              </a:solidFill>
              <a:latin typeface="+mn-lt"/>
              <a:ea typeface="+mn-ea"/>
              <a:cs typeface="+mn-cs"/>
            </a:endParaRPr>
          </a:p>
          <a:p>
            <a:pPr marL="171450" indent="-171450">
              <a:buFont typeface="Wingdings" panose="05000000000000000000" pitchFamily="2" charset="2"/>
              <a:buChar char="Ø"/>
            </a:pPr>
            <a:r>
              <a:rPr lang="bg-BG" sz="1200" kern="1200" dirty="0" smtClean="0">
                <a:solidFill>
                  <a:schemeClr val="tx1"/>
                </a:solidFill>
                <a:latin typeface="+mn-lt"/>
                <a:ea typeface="+mn-ea"/>
                <a:cs typeface="+mn-cs"/>
              </a:rPr>
              <a:t>Фармацевтите са</a:t>
            </a:r>
            <a:r>
              <a:rPr lang="bg-BG" sz="1200" kern="1200" baseline="0" dirty="0" smtClean="0">
                <a:solidFill>
                  <a:schemeClr val="tx1"/>
                </a:solidFill>
                <a:latin typeface="+mn-lt"/>
                <a:ea typeface="+mn-ea"/>
                <a:cs typeface="+mn-cs"/>
              </a:rPr>
              <a:t> се гордели с близките </a:t>
            </a:r>
            <a:r>
              <a:rPr lang="bg-BG" sz="1200" kern="1200" baseline="0" dirty="0" err="1" smtClean="0">
                <a:solidFill>
                  <a:schemeClr val="tx1"/>
                </a:solidFill>
                <a:latin typeface="+mn-lt"/>
                <a:ea typeface="+mn-ea"/>
                <a:cs typeface="+mn-cs"/>
              </a:rPr>
              <a:t>взаиомоотношения</a:t>
            </a:r>
            <a:r>
              <a:rPr lang="bg-BG" sz="1200" kern="1200" baseline="0" dirty="0" smtClean="0">
                <a:solidFill>
                  <a:schemeClr val="tx1"/>
                </a:solidFill>
                <a:latin typeface="+mn-lt"/>
                <a:ea typeface="+mn-ea"/>
                <a:cs typeface="+mn-cs"/>
              </a:rPr>
              <a:t>, които са установявали с пациентите, но са се въздържали от поемане на активна отговорност за здравните грижи за тях, като просто са препоръчвали или намеса на лекар или са отпускали само безобидни медикаменти. Т.нар. „предписване на гише“ се смята за злоупотреба с лекарската привилегия за поставяне на диагноза и предписване на терапия и поради това се е смятало за неетично. Фармацевтите са гледали на професионалните си задължения към лекарите като ограничени до </a:t>
            </a:r>
            <a:r>
              <a:rPr lang="bg-BG" sz="1200" kern="1200" baseline="0" dirty="0" smtClean="0">
                <a:solidFill>
                  <a:schemeClr val="tx1"/>
                </a:solidFill>
                <a:latin typeface="+mn-lt"/>
                <a:ea typeface="+mn-ea"/>
                <a:cs typeface="+mn-cs"/>
              </a:rPr>
              <a:t>акуратното </a:t>
            </a:r>
            <a:r>
              <a:rPr lang="bg-BG" sz="1200" kern="1200" baseline="0" dirty="0" smtClean="0">
                <a:solidFill>
                  <a:schemeClr val="tx1"/>
                </a:solidFill>
                <a:latin typeface="+mn-lt"/>
                <a:ea typeface="+mn-ea"/>
                <a:cs typeface="+mn-cs"/>
              </a:rPr>
              <a:t>приготвяне на лекарства без оспорване на прескрипциите.</a:t>
            </a:r>
            <a:r>
              <a:rPr lang="bg-BG" sz="1200" kern="1200" dirty="0" smtClean="0">
                <a:solidFill>
                  <a:schemeClr val="tx1"/>
                </a:solidFill>
                <a:latin typeface="+mn-lt"/>
                <a:ea typeface="+mn-ea"/>
                <a:cs typeface="+mn-cs"/>
              </a:rPr>
              <a:t>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25</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r>
              <a:rPr lang="ru-RU" sz="1200" b="0" i="0" kern="1200" dirty="0" smtClean="0">
                <a:solidFill>
                  <a:schemeClr val="tx1"/>
                </a:solidFill>
                <a:effectLst/>
                <a:latin typeface="+mn-lt"/>
                <a:ea typeface="+mn-ea"/>
                <a:cs typeface="+mn-cs"/>
              </a:rPr>
              <a:t>Той е </a:t>
            </a:r>
            <a:r>
              <a:rPr lang="ru-RU" sz="1200" b="0" i="0" kern="1200" dirty="0" err="1" smtClean="0">
                <a:solidFill>
                  <a:schemeClr val="tx1"/>
                </a:solidFill>
                <a:effectLst/>
                <a:latin typeface="+mn-lt"/>
                <a:ea typeface="+mn-ea"/>
                <a:cs typeface="+mn-cs"/>
              </a:rPr>
              <a:t>син</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Филаделфийския</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лекар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Джоузеф</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Париш</a:t>
            </a:r>
            <a:r>
              <a:rPr lang="ru-RU" sz="1200" b="0" i="0" kern="1200" dirty="0" smtClean="0">
                <a:solidFill>
                  <a:schemeClr val="tx1"/>
                </a:solidFill>
                <a:effectLst/>
                <a:latin typeface="+mn-lt"/>
                <a:ea typeface="+mn-ea"/>
                <a:cs typeface="+mn-cs"/>
              </a:rPr>
              <a:t> (1779-1840).</a:t>
            </a:r>
          </a:p>
          <a:p>
            <a:pPr marL="171450" indent="-171450">
              <a:buFont typeface="Wingdings" panose="05000000000000000000" pitchFamily="2" charset="2"/>
              <a:buChar char="Ø"/>
            </a:pPr>
            <a:r>
              <a:rPr lang="ru-RU" sz="1200" b="0" i="0" kern="1200" dirty="0" err="1" smtClean="0">
                <a:solidFill>
                  <a:schemeClr val="tx1"/>
                </a:solidFill>
                <a:effectLst/>
                <a:latin typeface="+mn-lt"/>
                <a:ea typeface="+mn-ea"/>
                <a:cs typeface="+mn-cs"/>
              </a:rPr>
              <a:t>Магазинът</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Париш</a:t>
            </a:r>
            <a:r>
              <a:rPr lang="ru-RU" sz="1200" b="0" i="0" kern="1200" dirty="0" smtClean="0">
                <a:solidFill>
                  <a:schemeClr val="tx1"/>
                </a:solidFill>
                <a:effectLst/>
                <a:latin typeface="+mn-lt"/>
                <a:ea typeface="+mn-ea"/>
                <a:cs typeface="+mn-cs"/>
              </a:rPr>
              <a:t> е </a:t>
            </a:r>
            <a:r>
              <a:rPr lang="ru-RU" sz="1200" b="0" i="0" kern="1200" dirty="0" err="1" smtClean="0">
                <a:solidFill>
                  <a:schemeClr val="tx1"/>
                </a:solidFill>
                <a:effectLst/>
                <a:latin typeface="+mn-lt"/>
                <a:ea typeface="+mn-ea"/>
                <a:cs typeface="+mn-cs"/>
              </a:rPr>
              <a:t>разположен</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близост</a:t>
            </a:r>
            <a:r>
              <a:rPr lang="ru-RU" sz="1200" b="0" i="0" kern="1200" dirty="0" smtClean="0">
                <a:solidFill>
                  <a:schemeClr val="tx1"/>
                </a:solidFill>
                <a:effectLst/>
                <a:latin typeface="+mn-lt"/>
                <a:ea typeface="+mn-ea"/>
                <a:cs typeface="+mn-cs"/>
              </a:rPr>
              <a:t> до </a:t>
            </a:r>
            <a:r>
              <a:rPr lang="ru-RU" sz="1200" b="0" i="0" u="none" strike="noStrike" kern="1200" dirty="0" smtClean="0">
                <a:solidFill>
                  <a:schemeClr val="tx1"/>
                </a:solidFill>
                <a:effectLst/>
                <a:latin typeface="+mn-lt"/>
                <a:ea typeface="+mn-ea"/>
                <a:cs typeface="+mn-cs"/>
                <a:hlinkClick r:id="rId3" tooltip="Университета на Пенсилвания"/>
              </a:rPr>
              <a:t>Университета на </a:t>
            </a:r>
            <a:r>
              <a:rPr lang="ru-RU" sz="1200" b="0" i="0" u="none" strike="noStrike" kern="1200" dirty="0" err="1" smtClean="0">
                <a:solidFill>
                  <a:schemeClr val="tx1"/>
                </a:solidFill>
                <a:effectLst/>
                <a:latin typeface="+mn-lt"/>
                <a:ea typeface="+mn-ea"/>
                <a:cs typeface="+mn-cs"/>
                <a:hlinkClick r:id="rId3" tooltip="Университета на Пенсилвания"/>
              </a:rPr>
              <a:t>Пенсилвания</a:t>
            </a:r>
            <a:r>
              <a:rPr lang="ru-RU" sz="1200" b="0"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и в </a:t>
            </a:r>
            <a:r>
              <a:rPr lang="ru-RU" sz="1200" b="0" i="0" kern="1200" dirty="0" err="1" smtClean="0">
                <a:solidFill>
                  <a:schemeClr val="tx1"/>
                </a:solidFill>
                <a:effectLst/>
                <a:latin typeface="+mn-lt"/>
                <a:ea typeface="+mn-ea"/>
                <a:cs typeface="+mn-cs"/>
              </a:rPr>
              <a:t>дискусиите</a:t>
            </a:r>
            <a:r>
              <a:rPr lang="ru-RU" sz="1200" b="0" i="0" kern="1200" dirty="0" smtClean="0">
                <a:solidFill>
                  <a:schemeClr val="tx1"/>
                </a:solidFill>
                <a:effectLst/>
                <a:latin typeface="+mn-lt"/>
                <a:ea typeface="+mn-ea"/>
                <a:cs typeface="+mn-cs"/>
              </a:rPr>
              <a:t> си с </a:t>
            </a:r>
            <a:r>
              <a:rPr lang="ru-RU" sz="1200" b="0" i="0" kern="1200" dirty="0" err="1" smtClean="0">
                <a:solidFill>
                  <a:schemeClr val="tx1"/>
                </a:solidFill>
                <a:effectLst/>
                <a:latin typeface="+mn-lt"/>
                <a:ea typeface="+mn-ea"/>
                <a:cs typeface="+mn-cs"/>
              </a:rPr>
              <a:t>професорите</a:t>
            </a:r>
            <a:r>
              <a:rPr lang="ru-RU" sz="1200" b="0" i="0" kern="1200" dirty="0" smtClean="0">
                <a:solidFill>
                  <a:schemeClr val="tx1"/>
                </a:solidFill>
                <a:effectLst/>
                <a:latin typeface="+mn-lt"/>
                <a:ea typeface="+mn-ea"/>
                <a:cs typeface="+mn-cs"/>
              </a:rPr>
              <a:t> там той </a:t>
            </a:r>
            <a:r>
              <a:rPr lang="ru-RU" sz="1200" b="0" i="0" kern="1200" dirty="0" err="1" smtClean="0">
                <a:solidFill>
                  <a:schemeClr val="tx1"/>
                </a:solidFill>
                <a:effectLst/>
                <a:latin typeface="+mn-lt"/>
                <a:ea typeface="+mn-ea"/>
                <a:cs typeface="+mn-cs"/>
              </a:rPr>
              <a:t>остава</a:t>
            </a:r>
            <a:r>
              <a:rPr lang="ru-RU" sz="1200" b="0" i="0" kern="1200" dirty="0" smtClean="0">
                <a:solidFill>
                  <a:schemeClr val="tx1"/>
                </a:solidFill>
                <a:effectLst/>
                <a:latin typeface="+mn-lt"/>
                <a:ea typeface="+mn-ea"/>
                <a:cs typeface="+mn-cs"/>
              </a:rPr>
              <a:t> впечатлен от факта, че </a:t>
            </a:r>
            <a:r>
              <a:rPr lang="ru-RU" sz="1200" b="0" i="0" kern="1200" dirty="0" err="1" smtClean="0">
                <a:solidFill>
                  <a:schemeClr val="tx1"/>
                </a:solidFill>
                <a:effectLst/>
                <a:latin typeface="+mn-lt"/>
                <a:ea typeface="+mn-ea"/>
                <a:cs typeface="+mn-cs"/>
              </a:rPr>
              <a:t>студенти</a:t>
            </a:r>
            <a:r>
              <a:rPr lang="ru-RU" sz="1200" b="0" i="0" kern="1200" dirty="0" smtClean="0">
                <a:solidFill>
                  <a:schemeClr val="tx1"/>
                </a:solidFill>
                <a:effectLst/>
                <a:latin typeface="+mn-lt"/>
                <a:ea typeface="+mn-ea"/>
                <a:cs typeface="+mn-cs"/>
              </a:rPr>
              <a:t> от всички части на </a:t>
            </a:r>
            <a:r>
              <a:rPr lang="ru-RU" sz="1200" b="0" i="0" u="none" strike="noStrike" kern="1200" dirty="0" err="1" smtClean="0">
                <a:solidFill>
                  <a:schemeClr val="tx1"/>
                </a:solidFill>
                <a:effectLst/>
                <a:latin typeface="+mn-lt"/>
                <a:ea typeface="+mn-ea"/>
                <a:cs typeface="+mn-cs"/>
                <a:hlinkClick r:id="rId4" tooltip="Съединени щати"/>
              </a:rPr>
              <a:t>Съединените</a:t>
            </a:r>
            <a:r>
              <a:rPr lang="ru-RU" sz="1200" b="0" i="0" u="none" strike="noStrike" kern="1200" dirty="0" smtClean="0">
                <a:solidFill>
                  <a:schemeClr val="tx1"/>
                </a:solidFill>
                <a:effectLst/>
                <a:latin typeface="+mn-lt"/>
                <a:ea typeface="+mn-ea"/>
                <a:cs typeface="+mn-cs"/>
                <a:hlinkClick r:id="rId4" tooltip="Съединени щати"/>
              </a:rPr>
              <a:t> </a:t>
            </a:r>
            <a:r>
              <a:rPr lang="ru-RU" sz="1200" b="0" i="0" u="none" strike="noStrike" kern="1200" dirty="0" err="1" smtClean="0">
                <a:solidFill>
                  <a:schemeClr val="tx1"/>
                </a:solidFill>
                <a:effectLst/>
                <a:latin typeface="+mn-lt"/>
                <a:ea typeface="+mn-ea"/>
                <a:cs typeface="+mn-cs"/>
                <a:hlinkClick r:id="rId4" tooltip="Съединени щати"/>
              </a:rPr>
              <a:t>щати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идват</a:t>
            </a:r>
            <a:r>
              <a:rPr lang="ru-RU" sz="1200" b="0" i="0" kern="1200" dirty="0" smtClean="0">
                <a:solidFill>
                  <a:schemeClr val="tx1"/>
                </a:solidFill>
                <a:effectLst/>
                <a:latin typeface="+mn-lt"/>
                <a:ea typeface="+mn-ea"/>
                <a:cs typeface="+mn-cs"/>
              </a:rPr>
              <a:t> до </a:t>
            </a:r>
            <a:r>
              <a:rPr lang="ru-RU" sz="1200" b="0" i="0" u="none" strike="noStrike" kern="1200" dirty="0" err="1" smtClean="0">
                <a:solidFill>
                  <a:schemeClr val="tx1"/>
                </a:solidFill>
                <a:effectLst/>
                <a:latin typeface="+mn-lt"/>
                <a:ea typeface="+mn-ea"/>
                <a:cs typeface="+mn-cs"/>
                <a:hlinkClick r:id="rId5" tooltip="Филаделфия"/>
              </a:rPr>
              <a:t>Филаделфия</a:t>
            </a:r>
            <a:r>
              <a:rPr lang="ru-RU" sz="1200" b="0" i="0" kern="1200" dirty="0" smtClean="0">
                <a:solidFill>
                  <a:schemeClr val="tx1"/>
                </a:solidFill>
                <a:effectLst/>
                <a:latin typeface="+mn-lt"/>
                <a:ea typeface="+mn-ea"/>
                <a:cs typeface="+mn-cs"/>
              </a:rPr>
              <a:t> да учат </a:t>
            </a:r>
            <a:r>
              <a:rPr lang="ru-RU" sz="1200" b="0" i="0" u="none" strike="noStrike" kern="1200" dirty="0" smtClean="0">
                <a:solidFill>
                  <a:schemeClr val="tx1"/>
                </a:solidFill>
                <a:effectLst/>
                <a:latin typeface="+mn-lt"/>
                <a:ea typeface="+mn-ea"/>
                <a:cs typeface="+mn-cs"/>
                <a:hlinkClick r:id="rId6" tooltip="медицина"/>
              </a:rPr>
              <a:t>медицина</a:t>
            </a:r>
            <a:r>
              <a:rPr lang="ru-RU" sz="1200" b="0" i="0" kern="1200" dirty="0" smtClean="0">
                <a:solidFill>
                  <a:schemeClr val="tx1"/>
                </a:solidFill>
                <a:effectLst/>
                <a:latin typeface="+mn-lt"/>
                <a:ea typeface="+mn-ea"/>
                <a:cs typeface="+mn-cs"/>
              </a:rPr>
              <a:t> и </a:t>
            </a:r>
            <a:r>
              <a:rPr lang="ru-RU" sz="1200" b="0" i="0" kern="1200" dirty="0" err="1" smtClean="0">
                <a:solidFill>
                  <a:schemeClr val="tx1"/>
                </a:solidFill>
                <a:effectLst/>
                <a:latin typeface="+mn-lt"/>
                <a:ea typeface="+mn-ea"/>
                <a:cs typeface="+mn-cs"/>
              </a:rPr>
              <a:t>излизат</a:t>
            </a:r>
            <a:r>
              <a:rPr lang="ru-RU" sz="1200" b="0" i="0" kern="1200" dirty="0" smtClean="0">
                <a:solidFill>
                  <a:schemeClr val="tx1"/>
                </a:solidFill>
                <a:effectLst/>
                <a:latin typeface="+mn-lt"/>
                <a:ea typeface="+mn-ea"/>
                <a:cs typeface="+mn-cs"/>
              </a:rPr>
              <a:t> без знания по фармация. Много от </a:t>
            </a:r>
            <a:r>
              <a:rPr lang="ru-RU" sz="1200" b="0" i="0" kern="1200" dirty="0" err="1" smtClean="0">
                <a:solidFill>
                  <a:schemeClr val="tx1"/>
                </a:solidFill>
                <a:effectLst/>
                <a:latin typeface="+mn-lt"/>
                <a:ea typeface="+mn-ea"/>
                <a:cs typeface="+mn-cs"/>
              </a:rPr>
              <a:t>тези</a:t>
            </a:r>
            <a:r>
              <a:rPr lang="ru-RU" sz="1200" b="0" i="0" kern="1200" dirty="0" smtClean="0">
                <a:solidFill>
                  <a:schemeClr val="tx1"/>
                </a:solidFill>
                <a:effectLst/>
                <a:latin typeface="+mn-lt"/>
                <a:ea typeface="+mn-ea"/>
                <a:cs typeface="+mn-cs"/>
              </a:rPr>
              <a:t> лекари се </a:t>
            </a:r>
            <a:r>
              <a:rPr lang="ru-RU" sz="1200" b="0" i="0" kern="1200" dirty="0" err="1" smtClean="0">
                <a:solidFill>
                  <a:schemeClr val="tx1"/>
                </a:solidFill>
                <a:effectLst/>
                <a:latin typeface="+mn-lt"/>
                <a:ea typeface="+mn-ea"/>
                <a:cs typeface="+mn-cs"/>
              </a:rPr>
              <a:t>връщат</a:t>
            </a:r>
            <a:r>
              <a:rPr lang="ru-RU" sz="1200" b="0" i="0" kern="1200" dirty="0" smtClean="0">
                <a:solidFill>
                  <a:schemeClr val="tx1"/>
                </a:solidFill>
                <a:effectLst/>
                <a:latin typeface="+mn-lt"/>
                <a:ea typeface="+mn-ea"/>
                <a:cs typeface="+mn-cs"/>
              </a:rPr>
              <a:t> в малки </a:t>
            </a:r>
            <a:r>
              <a:rPr lang="ru-RU" sz="1200" b="0" i="0" kern="1200" dirty="0" err="1" smtClean="0">
                <a:solidFill>
                  <a:schemeClr val="tx1"/>
                </a:solidFill>
                <a:effectLst/>
                <a:latin typeface="+mn-lt"/>
                <a:ea typeface="+mn-ea"/>
                <a:cs typeface="+mn-cs"/>
              </a:rPr>
              <a:t>градове</a:t>
            </a:r>
            <a:r>
              <a:rPr lang="ru-RU" sz="1200" b="0" i="0" kern="1200" dirty="0" smtClean="0">
                <a:solidFill>
                  <a:schemeClr val="tx1"/>
                </a:solidFill>
                <a:effectLst/>
                <a:latin typeface="+mn-lt"/>
                <a:ea typeface="+mn-ea"/>
                <a:cs typeface="+mn-cs"/>
              </a:rPr>
              <a:t> и села, </a:t>
            </a:r>
            <a:r>
              <a:rPr lang="ru-RU" sz="1200" b="0" i="0" kern="1200" dirty="0" err="1" smtClean="0">
                <a:solidFill>
                  <a:schemeClr val="tx1"/>
                </a:solidFill>
                <a:effectLst/>
                <a:latin typeface="+mn-lt"/>
                <a:ea typeface="+mn-ea"/>
                <a:cs typeface="+mn-cs"/>
              </a:rPr>
              <a:t>където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няма</a:t>
            </a:r>
            <a:r>
              <a:rPr lang="ru-RU" sz="1200" b="0"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аптекари </a:t>
            </a:r>
            <a:r>
              <a:rPr lang="ru-RU" sz="1200" b="0" i="0" kern="1200" dirty="0" smtClean="0">
                <a:solidFill>
                  <a:schemeClr val="tx1"/>
                </a:solidFill>
                <a:effectLst/>
                <a:latin typeface="+mn-lt"/>
                <a:ea typeface="+mn-ea"/>
                <a:cs typeface="+mn-cs"/>
              </a:rPr>
              <a:t>и </a:t>
            </a:r>
            <a:r>
              <a:rPr lang="ru-RU" sz="1200" b="0" i="0" kern="1200" dirty="0" err="1" smtClean="0">
                <a:solidFill>
                  <a:schemeClr val="tx1"/>
                </a:solidFill>
                <a:effectLst/>
                <a:latin typeface="+mn-lt"/>
                <a:ea typeface="+mn-ea"/>
                <a:cs typeface="+mn-cs"/>
              </a:rPr>
              <a:t>тяхната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липса</a:t>
            </a:r>
            <a:r>
              <a:rPr lang="ru-RU" sz="1200" b="0" i="0" kern="1200" dirty="0" smtClean="0">
                <a:solidFill>
                  <a:schemeClr val="tx1"/>
                </a:solidFill>
                <a:effectLst/>
                <a:latin typeface="+mn-lt"/>
                <a:ea typeface="+mn-ea"/>
                <a:cs typeface="+mn-cs"/>
              </a:rPr>
              <a:t> на познания по фармация е </a:t>
            </a:r>
            <a:r>
              <a:rPr lang="ru-RU" sz="1200" b="0" i="0" kern="1200" dirty="0" err="1" smtClean="0">
                <a:solidFill>
                  <a:schemeClr val="tx1"/>
                </a:solidFill>
                <a:effectLst/>
                <a:latin typeface="+mn-lt"/>
                <a:ea typeface="+mn-ea"/>
                <a:cs typeface="+mn-cs"/>
              </a:rPr>
              <a:t>сериозен</a:t>
            </a:r>
            <a:r>
              <a:rPr lang="ru-RU" sz="1200" b="0" i="0" kern="1200" dirty="0" smtClean="0">
                <a:solidFill>
                  <a:schemeClr val="tx1"/>
                </a:solidFill>
                <a:effectLst/>
                <a:latin typeface="+mn-lt"/>
                <a:ea typeface="+mn-ea"/>
                <a:cs typeface="+mn-cs"/>
              </a:rPr>
              <a:t> проблем в </a:t>
            </a:r>
            <a:r>
              <a:rPr lang="ru-RU" sz="1200" b="0" i="0" kern="1200" dirty="0" err="1" smtClean="0">
                <a:solidFill>
                  <a:schemeClr val="tx1"/>
                </a:solidFill>
                <a:effectLst/>
                <a:latin typeface="+mn-lt"/>
                <a:ea typeface="+mn-ea"/>
                <a:cs typeface="+mn-cs"/>
              </a:rPr>
              <a:t>упражняването</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професията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Така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през</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есента</a:t>
            </a:r>
            <a:r>
              <a:rPr lang="ru-RU" sz="1200" b="0" i="0" kern="1200" dirty="0" smtClean="0">
                <a:solidFill>
                  <a:schemeClr val="tx1"/>
                </a:solidFill>
                <a:effectLst/>
                <a:latin typeface="+mn-lt"/>
                <a:ea typeface="+mn-ea"/>
                <a:cs typeface="+mn-cs"/>
              </a:rPr>
              <a:t> на 1849 г. </a:t>
            </a:r>
            <a:r>
              <a:rPr lang="ru-RU" sz="1200" b="0" i="0" kern="1200" dirty="0" err="1" smtClean="0">
                <a:solidFill>
                  <a:schemeClr val="tx1"/>
                </a:solidFill>
                <a:effectLst/>
                <a:latin typeface="+mn-lt"/>
                <a:ea typeface="+mn-ea"/>
                <a:cs typeface="+mn-cs"/>
              </a:rPr>
              <a:t>Париш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създава</a:t>
            </a:r>
            <a:r>
              <a:rPr lang="ru-RU" sz="1200" b="0" i="0" kern="1200" dirty="0" smtClean="0">
                <a:solidFill>
                  <a:schemeClr val="tx1"/>
                </a:solidFill>
                <a:effectLst/>
                <a:latin typeface="+mn-lt"/>
                <a:ea typeface="+mn-ea"/>
                <a:cs typeface="+mn-cs"/>
              </a:rPr>
              <a:t> школа за </a:t>
            </a:r>
            <a:r>
              <a:rPr lang="ru-RU" sz="1200" b="0" i="0" kern="1200" dirty="0" err="1" smtClean="0">
                <a:solidFill>
                  <a:schemeClr val="tx1"/>
                </a:solidFill>
                <a:effectLst/>
                <a:latin typeface="+mn-lt"/>
                <a:ea typeface="+mn-ea"/>
                <a:cs typeface="+mn-cs"/>
              </a:rPr>
              <a:t>практическоа</a:t>
            </a:r>
            <a:r>
              <a:rPr lang="ru-RU" sz="1200" b="0" i="0" kern="1200" baseline="0" dirty="0" smtClean="0">
                <a:solidFill>
                  <a:schemeClr val="tx1"/>
                </a:solidFill>
                <a:effectLst/>
                <a:latin typeface="+mn-lt"/>
                <a:ea typeface="+mn-ea"/>
                <a:cs typeface="+mn-cs"/>
              </a:rPr>
              <a:t> фармация</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неговата</a:t>
            </a:r>
            <a:r>
              <a:rPr lang="ru-RU" sz="1200" b="0" i="0" kern="1200" baseline="0" dirty="0" smtClean="0">
                <a:solidFill>
                  <a:schemeClr val="tx1"/>
                </a:solidFill>
                <a:effectLst/>
                <a:latin typeface="+mn-lt"/>
                <a:ea typeface="+mn-ea"/>
                <a:cs typeface="+mn-cs"/>
              </a:rPr>
              <a:t> аптека. </a:t>
            </a:r>
            <a:r>
              <a:rPr lang="ru-RU" sz="1200" b="0" i="0" kern="1200" baseline="0" dirty="0" err="1" smtClean="0">
                <a:solidFill>
                  <a:schemeClr val="tx1"/>
                </a:solidFill>
                <a:effectLst/>
                <a:latin typeface="+mn-lt"/>
                <a:ea typeface="+mn-ea"/>
                <a:cs typeface="+mn-cs"/>
              </a:rPr>
              <a:t>У</a:t>
            </a:r>
            <a:r>
              <a:rPr lang="ru-RU" sz="1200" b="0" i="0" kern="1200" dirty="0" err="1" smtClean="0">
                <a:solidFill>
                  <a:schemeClr val="tx1"/>
                </a:solidFill>
                <a:effectLst/>
                <a:latin typeface="+mn-lt"/>
                <a:ea typeface="+mn-ea"/>
                <a:cs typeface="+mn-cs"/>
              </a:rPr>
              <a:t>чебната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програма</a:t>
            </a:r>
            <a:r>
              <a:rPr lang="ru-RU" sz="1200" b="0" i="0" kern="1200" dirty="0" smtClean="0">
                <a:solidFill>
                  <a:schemeClr val="tx1"/>
                </a:solidFill>
                <a:effectLst/>
                <a:latin typeface="+mn-lt"/>
                <a:ea typeface="+mn-ea"/>
                <a:cs typeface="+mn-cs"/>
              </a:rPr>
              <a:t> е </a:t>
            </a:r>
            <a:r>
              <a:rPr lang="ru-RU" sz="1200" b="0" i="0" kern="1200" dirty="0" err="1" smtClean="0">
                <a:solidFill>
                  <a:schemeClr val="tx1"/>
                </a:solidFill>
                <a:effectLst/>
                <a:latin typeface="+mn-lt"/>
                <a:ea typeface="+mn-ea"/>
                <a:cs typeface="+mn-cs"/>
              </a:rPr>
              <a:t>насочена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основно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към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студенти</a:t>
            </a:r>
            <a:r>
              <a:rPr lang="ru-RU" sz="1200" b="0" i="0" kern="1200" dirty="0" smtClean="0">
                <a:solidFill>
                  <a:schemeClr val="tx1"/>
                </a:solidFill>
                <a:effectLst/>
                <a:latin typeface="+mn-lt"/>
                <a:ea typeface="+mn-ea"/>
                <a:cs typeface="+mn-cs"/>
              </a:rPr>
              <a:t> по медицина. До 1859 г. той е обучил 299 лекари от </a:t>
            </a:r>
            <a:r>
              <a:rPr lang="ru-RU" sz="1200" b="0" i="0" kern="1200" dirty="0" err="1" smtClean="0">
                <a:solidFill>
                  <a:schemeClr val="tx1"/>
                </a:solidFill>
                <a:effectLst/>
                <a:latin typeface="+mn-lt"/>
                <a:ea typeface="+mn-ea"/>
                <a:cs typeface="+mn-cs"/>
              </a:rPr>
              <a:t>различни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щати</a:t>
            </a:r>
            <a:r>
              <a:rPr lang="ru-RU" sz="1200" b="0" i="0" kern="1200" dirty="0" smtClean="0">
                <a:solidFill>
                  <a:schemeClr val="tx1"/>
                </a:solidFill>
                <a:effectLst/>
                <a:latin typeface="+mn-lt"/>
                <a:ea typeface="+mn-ea"/>
                <a:cs typeface="+mn-cs"/>
              </a:rPr>
              <a:t>.</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26</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smtClean="0"/>
              <a:t>Изправени пред две големи</a:t>
            </a:r>
            <a:r>
              <a:rPr lang="bg-BG" baseline="0" dirty="0" smtClean="0"/>
              <a:t> заплахи – влошаване на фармацевтичната практика и дискриминация от страна на медицинския </a:t>
            </a:r>
            <a:r>
              <a:rPr lang="bg-BG" baseline="0" dirty="0" smtClean="0"/>
              <a:t>факултет </a:t>
            </a:r>
            <a:r>
              <a:rPr lang="bg-BG" baseline="0" dirty="0" smtClean="0"/>
              <a:t>на Университета в Пенсилвания, фармацевтите </a:t>
            </a:r>
            <a:r>
              <a:rPr lang="bg-BG" baseline="0" dirty="0" smtClean="0"/>
              <a:t>от </a:t>
            </a:r>
            <a:r>
              <a:rPr lang="bg-BG" baseline="0" dirty="0" smtClean="0"/>
              <a:t>Филаделфия </a:t>
            </a:r>
            <a:r>
              <a:rPr lang="bg-BG" baseline="0" dirty="0" smtClean="0"/>
              <a:t>организират </a:t>
            </a:r>
            <a:r>
              <a:rPr lang="bg-BG" baseline="0" dirty="0" smtClean="0"/>
              <a:t>яростен протест в </a:t>
            </a:r>
            <a:r>
              <a:rPr lang="en-US" dirty="0" smtClean="0"/>
              <a:t>Carpenters’ Hall, February 23, 1821. </a:t>
            </a:r>
            <a:r>
              <a:rPr lang="bg-BG" dirty="0" smtClean="0"/>
              <a:t>На втора среща на</a:t>
            </a:r>
            <a:r>
              <a:rPr lang="bg-BG" baseline="0" dirty="0" smtClean="0"/>
              <a:t> 13-ти март същата година </a:t>
            </a:r>
            <a:r>
              <a:rPr lang="bg-BG" baseline="0" dirty="0" smtClean="0"/>
              <a:t>фармацевтите </a:t>
            </a:r>
            <a:r>
              <a:rPr lang="bg-BG" baseline="0" dirty="0" smtClean="0"/>
              <a:t>гласуват формирането на асоциация, която дава началото на Филаделфийския колеж по фармация. 69 фармацевти подписват Конституцията на първата фармацевтична асоциация в САЩ. На 9-ти ноември стартира и първата </a:t>
            </a:r>
            <a:r>
              <a:rPr lang="bg-BG" baseline="0" dirty="0" err="1" smtClean="0"/>
              <a:t>обаразователна</a:t>
            </a:r>
            <a:r>
              <a:rPr lang="bg-BG" baseline="0" dirty="0" smtClean="0"/>
              <a:t> фармацевтична институция.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27</a:t>
            </a:fld>
            <a:endParaRPr lang="bg-BG"/>
          </a:p>
        </p:txBody>
      </p:sp>
    </p:spTree>
    <p:extLst>
      <p:ext uri="{BB962C8B-B14F-4D97-AF65-F5344CB8AC3E}">
        <p14:creationId xmlns:p14="http://schemas.microsoft.com/office/powerpoint/2010/main" val="196281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9970" y="3887115"/>
            <a:ext cx="7772400" cy="763525"/>
          </a:xfrm>
          <a:effectLst>
            <a:outerShdw blurRad="50800" dist="38100" dir="2700000" algn="tl" rotWithShape="0">
              <a:prstClr val="black">
                <a:alpha val="70000"/>
              </a:prstClr>
            </a:outerShdw>
          </a:effectLst>
        </p:spPr>
        <p:txBody>
          <a:bodyPr>
            <a:normAutofit/>
          </a:bodyPr>
          <a:lstStyle>
            <a:lvl1pPr algn="r">
              <a:defRPr sz="3600">
                <a:solidFill>
                  <a:srgbClr val="F1FF9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4375" y="4650640"/>
            <a:ext cx="6400800" cy="610820"/>
          </a:xfrm>
        </p:spPr>
        <p:txBody>
          <a:bodyPr>
            <a:normAutofit/>
          </a:bodyPr>
          <a:lstStyle>
            <a:lvl1pPr marL="0" indent="0" algn="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5E730B0-9DB5-4BFA-B32F-66B4D82D97DD}" type="datetime1">
              <a:rPr lang="en-US" smtClean="0"/>
              <a:t>3/4/2018</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F233B-C023-46B6-8E1F-1827D94CFB3C}" type="datetime1">
              <a:rPr lang="en-US" smtClean="0"/>
              <a:t>3/4/2018</a:t>
            </a:fld>
            <a:endParaRPr lang="en-US"/>
          </a:p>
        </p:txBody>
      </p:sp>
      <p:sp>
        <p:nvSpPr>
          <p:cNvPr id="6" name="Footer Placeholder 5"/>
          <p:cNvSpPr>
            <a:spLocks noGrp="1"/>
          </p:cNvSpPr>
          <p:nvPr>
            <p:ph type="ftr" sz="quarter" idx="11"/>
          </p:nvPr>
        </p:nvSpPr>
        <p:spPr/>
        <p:txBody>
          <a:bodyPr/>
          <a:lstStyle/>
          <a:p>
            <a:r>
              <a:rPr lang="bg-BG" smtClean="0"/>
              <a:t>Български Фармацевтични Дни 2015</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0EC4E-0AEF-4CD1-915D-9D3EA6118F2D}" type="datetime1">
              <a:rPr lang="en-US" smtClean="0"/>
              <a:t>3/4/2018</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03DD9-40CC-443B-8F47-0AA5CA8E6E94}" type="datetime1">
              <a:rPr lang="en-US" smtClean="0"/>
              <a:t>3/4/2018</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458115"/>
          </a:xfrm>
          <a:effectLst>
            <a:outerShdw blurRad="50800" dist="38100" dir="2700000" algn="tl" rotWithShape="0">
              <a:prstClr val="black">
                <a:alpha val="70000"/>
              </a:prstClr>
            </a:outerShdw>
          </a:effectLst>
        </p:spPr>
        <p:txBody>
          <a:bodyPr>
            <a:normAutofit/>
          </a:bodyPr>
          <a:lstStyle>
            <a:lvl1pPr algn="l">
              <a:defRPr sz="3600">
                <a:solidFill>
                  <a:srgbClr val="F1FF9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901951"/>
            <a:ext cx="7329840" cy="397032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28C17C9-7FFA-4A28-92AC-F32C46000AA5}" type="datetime1">
              <a:rPr lang="en-US" smtClean="0"/>
              <a:t>3/4/2018</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527605"/>
            <a:ext cx="7016195" cy="610820"/>
          </a:xfrm>
        </p:spPr>
        <p:txBody>
          <a:bodyPr>
            <a:normAutofit/>
          </a:bodyPr>
          <a:lstStyle>
            <a:lvl1pPr algn="l">
              <a:defRPr sz="3600">
                <a:solidFill>
                  <a:srgbClr val="00B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701619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DBF9FC-6EAA-4FA7-9A6A-ED05C5003639}" type="datetime1">
              <a:rPr lang="en-US" smtClean="0"/>
              <a:t>3/4/2018</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E6514-B0DC-456E-ABCF-D39ABF3A5B11}" type="datetime1">
              <a:rPr lang="en-US" smtClean="0"/>
              <a:t>3/4/2018</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B1FD7F-D267-4337-895C-2875E5396DF0}" type="datetime1">
              <a:rPr lang="en-US" smtClean="0"/>
              <a:t>3/4/2018</a:t>
            </a:fld>
            <a:endParaRPr lang="en-US"/>
          </a:p>
        </p:txBody>
      </p:sp>
      <p:sp>
        <p:nvSpPr>
          <p:cNvPr id="6" name="Footer Placeholder 5"/>
          <p:cNvSpPr>
            <a:spLocks noGrp="1"/>
          </p:cNvSpPr>
          <p:nvPr>
            <p:ph type="ftr" sz="quarter" idx="11"/>
          </p:nvPr>
        </p:nvSpPr>
        <p:spPr/>
        <p:txBody>
          <a:bodyPr/>
          <a:lstStyle/>
          <a:p>
            <a:r>
              <a:rPr lang="bg-BG" smtClean="0"/>
              <a:t>Български Фармацевтични Дни 2015</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140" y="1291130"/>
            <a:ext cx="8229600" cy="610820"/>
          </a:xfrm>
          <a:effectLst>
            <a:outerShdw blurRad="50800" dist="38100" dir="2700000" algn="tl" rotWithShape="0">
              <a:prstClr val="black">
                <a:alpha val="69000"/>
              </a:prstClr>
            </a:outerShdw>
          </a:effectLst>
        </p:spPr>
        <p:txBody>
          <a:bodyPr>
            <a:normAutofit/>
          </a:bodyPr>
          <a:lstStyle>
            <a:lvl1pPr algn="l">
              <a:defRPr sz="3600">
                <a:solidFill>
                  <a:srgbClr val="F1FF9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1901950"/>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531813"/>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901950"/>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31813"/>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80681E2-4A90-4F60-BCC2-3850DA8A0520}" type="datetime1">
              <a:rPr lang="en-US" smtClean="0"/>
              <a:t>3/4/2018</a:t>
            </a:fld>
            <a:endParaRPr lang="en-US"/>
          </a:p>
        </p:txBody>
      </p:sp>
      <p:sp>
        <p:nvSpPr>
          <p:cNvPr id="8" name="Footer Placeholder 7"/>
          <p:cNvSpPr>
            <a:spLocks noGrp="1"/>
          </p:cNvSpPr>
          <p:nvPr>
            <p:ph type="ftr" sz="quarter" idx="11"/>
          </p:nvPr>
        </p:nvSpPr>
        <p:spPr/>
        <p:txBody>
          <a:bodyPr/>
          <a:lstStyle/>
          <a:p>
            <a:r>
              <a:rPr lang="bg-BG" smtClean="0"/>
              <a:t>Български Фармацевтични Дни 2015</a:t>
            </a:r>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5C2CDD-4CDD-4741-9E8F-B5DBBB84032C}" type="datetime1">
              <a:rPr lang="en-US" smtClean="0"/>
              <a:t>3/4/2018</a:t>
            </a:fld>
            <a:endParaRPr lang="en-US"/>
          </a:p>
        </p:txBody>
      </p:sp>
      <p:sp>
        <p:nvSpPr>
          <p:cNvPr id="4" name="Footer Placeholder 3"/>
          <p:cNvSpPr>
            <a:spLocks noGrp="1"/>
          </p:cNvSpPr>
          <p:nvPr>
            <p:ph type="ftr" sz="quarter" idx="11"/>
          </p:nvPr>
        </p:nvSpPr>
        <p:spPr/>
        <p:txBody>
          <a:bodyPr/>
          <a:lstStyle/>
          <a:p>
            <a:r>
              <a:rPr lang="bg-BG" smtClean="0"/>
              <a:t>Български Фармацевтични Дни 2015</a:t>
            </a:r>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B391B-756A-4636-9A8A-0B004CD78603}" type="datetime1">
              <a:rPr lang="en-US" smtClean="0"/>
              <a:t>3/4/2018</a:t>
            </a:fld>
            <a:endParaRPr lang="en-US"/>
          </a:p>
        </p:txBody>
      </p:sp>
      <p:sp>
        <p:nvSpPr>
          <p:cNvPr id="3" name="Footer Placeholder 2"/>
          <p:cNvSpPr>
            <a:spLocks noGrp="1"/>
          </p:cNvSpPr>
          <p:nvPr>
            <p:ph type="ftr" sz="quarter" idx="11"/>
          </p:nvPr>
        </p:nvSpPr>
        <p:spPr/>
        <p:txBody>
          <a:bodyPr/>
          <a:lstStyle/>
          <a:p>
            <a:r>
              <a:rPr lang="bg-BG" smtClean="0"/>
              <a:t>Български Фармацевтични Дни 2015</a:t>
            </a:r>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4A0BA-C0C4-42E7-A329-E9F16359F0B1}" type="datetime1">
              <a:rPr lang="en-US" smtClean="0"/>
              <a:t>3/4/2018</a:t>
            </a:fld>
            <a:endParaRPr lang="en-US"/>
          </a:p>
        </p:txBody>
      </p:sp>
      <p:sp>
        <p:nvSpPr>
          <p:cNvPr id="6" name="Footer Placeholder 5"/>
          <p:cNvSpPr>
            <a:spLocks noGrp="1"/>
          </p:cNvSpPr>
          <p:nvPr>
            <p:ph type="ftr" sz="quarter" idx="11"/>
          </p:nvPr>
        </p:nvSpPr>
        <p:spPr/>
        <p:txBody>
          <a:bodyPr/>
          <a:lstStyle/>
          <a:p>
            <a:r>
              <a:rPr lang="bg-BG" smtClean="0"/>
              <a:t>Български Фармацевтични Дни 2015</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F9CB-8769-403C-AB30-C8092254C0D1}" type="datetime1">
              <a:rPr lang="en-US" smtClean="0"/>
              <a:t>3/4/2018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g-BG" smtClean="0"/>
              <a:t>Български Фармацевтични Дни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6.wdp"/><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4560" y="3581705"/>
            <a:ext cx="7772400" cy="763525"/>
          </a:xfrm>
        </p:spPr>
        <p:txBody>
          <a:bodyPr>
            <a:normAutofit/>
          </a:bodyPr>
          <a:lstStyle/>
          <a:p>
            <a:r>
              <a:rPr lang="bg-BG" b="1" dirty="0" smtClean="0"/>
              <a:t>Въведение в биоетиката</a:t>
            </a:r>
            <a:endParaRPr lang="bg-BG" dirty="0"/>
          </a:p>
        </p:txBody>
      </p:sp>
      <p:sp>
        <p:nvSpPr>
          <p:cNvPr id="3" name="Subtitle 2"/>
          <p:cNvSpPr>
            <a:spLocks noGrp="1"/>
          </p:cNvSpPr>
          <p:nvPr>
            <p:ph type="subTitle" idx="1"/>
          </p:nvPr>
        </p:nvSpPr>
        <p:spPr>
          <a:xfrm>
            <a:off x="754375" y="4650640"/>
            <a:ext cx="6400800" cy="1221640"/>
          </a:xfrm>
        </p:spPr>
        <p:txBody>
          <a:bodyPr>
            <a:normAutofit fontScale="85000" lnSpcReduction="10000"/>
          </a:bodyPr>
          <a:lstStyle/>
          <a:p>
            <a:r>
              <a:rPr lang="bg-BG" dirty="0" smtClean="0">
                <a:effectLst>
                  <a:outerShdw blurRad="38100" dist="38100" dir="2700000" algn="tl">
                    <a:srgbClr val="000000">
                      <a:alpha val="43137"/>
                    </a:srgbClr>
                  </a:outerShdw>
                </a:effectLst>
              </a:rPr>
              <a:t>Проф. д-р Силвия </a:t>
            </a:r>
            <a:r>
              <a:rPr lang="bg-BG" dirty="0" err="1" smtClean="0">
                <a:effectLst>
                  <a:outerShdw blurRad="38100" dist="38100" dir="2700000" algn="tl">
                    <a:srgbClr val="000000">
                      <a:alpha val="43137"/>
                    </a:srgbClr>
                  </a:outerShdw>
                </a:effectLst>
              </a:rPr>
              <a:t>Александрова-Янкуловска</a:t>
            </a:r>
            <a:r>
              <a:rPr lang="bg-BG" dirty="0" smtClean="0">
                <a:effectLst>
                  <a:outerShdw blurRad="38100" dist="38100" dir="2700000" algn="tl">
                    <a:srgbClr val="000000">
                      <a:alpha val="43137"/>
                    </a:srgbClr>
                  </a:outerShdw>
                </a:effectLst>
              </a:rPr>
              <a:t>, дмн</a:t>
            </a:r>
          </a:p>
          <a:p>
            <a:r>
              <a:rPr lang="bg-BG" dirty="0" smtClean="0">
                <a:effectLst>
                  <a:outerShdw blurRad="38100" dist="38100" dir="2700000" algn="tl">
                    <a:srgbClr val="000000">
                      <a:alpha val="43137"/>
                    </a:srgbClr>
                  </a:outerShdw>
                </a:effectLst>
              </a:rPr>
              <a:t>Факултет „Обществено здраве“</a:t>
            </a:r>
          </a:p>
          <a:p>
            <a:r>
              <a:rPr lang="bg-BG" dirty="0" smtClean="0">
                <a:effectLst>
                  <a:outerShdw blurRad="38100" dist="38100" dir="2700000" algn="tl">
                    <a:srgbClr val="000000">
                      <a:alpha val="43137"/>
                    </a:srgbClr>
                  </a:outerShdw>
                </a:effectLst>
              </a:rPr>
              <a:t>Медицински Университет-Плевен</a:t>
            </a:r>
            <a:endParaRPr lang="en-US" dirty="0">
              <a:effectLst>
                <a:outerShdw blurRad="38100" dist="38100" dir="2700000" algn="tl">
                  <a:srgbClr val="000000">
                    <a:alpha val="43137"/>
                  </a:srgbClr>
                </a:outerShdw>
              </a:effectLst>
            </a:endParaRPr>
          </a:p>
        </p:txBody>
      </p:sp>
      <p:sp>
        <p:nvSpPr>
          <p:cNvPr id="4" name="Контейнер за дата 3"/>
          <p:cNvSpPr>
            <a:spLocks noGrp="1"/>
          </p:cNvSpPr>
          <p:nvPr>
            <p:ph type="dt" sz="half" idx="10"/>
          </p:nvPr>
        </p:nvSpPr>
        <p:spPr/>
        <p:txBody>
          <a:bodyPr/>
          <a:lstStyle/>
          <a:p>
            <a:fld id="{12DA86F9-317C-45DC-A8C4-9AB5072E605C}" type="datetime1">
              <a:rPr lang="en-US" smtClean="0"/>
              <a:t>3/4/2018</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a:t>
            </a:fld>
            <a:endParaRPr lang="en-US"/>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Основни понятия (4)</a:t>
            </a:r>
            <a:endParaRPr lang="bg-BG" dirty="0"/>
          </a:p>
        </p:txBody>
      </p:sp>
      <p:sp>
        <p:nvSpPr>
          <p:cNvPr id="4" name="Контейнер за дата 3"/>
          <p:cNvSpPr>
            <a:spLocks noGrp="1"/>
          </p:cNvSpPr>
          <p:nvPr>
            <p:ph type="dt" sz="half" idx="10"/>
          </p:nvPr>
        </p:nvSpPr>
        <p:spPr/>
        <p:txBody>
          <a:bodyPr/>
          <a:lstStyle/>
          <a:p>
            <a:fld id="{F28C17C9-7FFA-4A28-92AC-F32C46000AA5}" type="datetime1">
              <a:rPr lang="en-US" smtClean="0"/>
              <a:t>3/4/2018</a:t>
            </a:fld>
            <a:endParaRPr lang="en-US"/>
          </a:p>
        </p:txBody>
      </p:sp>
      <p:sp>
        <p:nvSpPr>
          <p:cNvPr id="5" name="Контейнер за долния колонтитул 4"/>
          <p:cNvSpPr>
            <a:spLocks noGrp="1"/>
          </p:cNvSpPr>
          <p:nvPr>
            <p:ph type="ftr" sz="quarter" idx="11"/>
          </p:nvPr>
        </p:nvSpPr>
        <p:spPr/>
        <p:txBody>
          <a:bodyPr/>
          <a:lstStyle/>
          <a:p>
            <a:r>
              <a:rPr lang="bg-BG" smtClean="0"/>
              <a:t>Български Фармацевтични Дни 2015</a:t>
            </a:r>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10</a:t>
            </a:fld>
            <a:endParaRPr lang="en-US"/>
          </a:p>
        </p:txBody>
      </p:sp>
      <p:sp>
        <p:nvSpPr>
          <p:cNvPr id="7" name="Rectangle 3"/>
          <p:cNvSpPr txBox="1">
            <a:spLocks noChangeArrowheads="1"/>
          </p:cNvSpPr>
          <p:nvPr/>
        </p:nvSpPr>
        <p:spPr>
          <a:xfrm>
            <a:off x="468312" y="2054655"/>
            <a:ext cx="7157787"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bg-BG" altLang="bg-BG" sz="2400" i="1" dirty="0" err="1" smtClean="0">
                <a:solidFill>
                  <a:srgbClr val="FFFF00"/>
                </a:solidFill>
                <a:effectLst>
                  <a:outerShdw blurRad="38100" dist="38100" dir="2700000" algn="tl">
                    <a:srgbClr val="000000">
                      <a:alpha val="43137"/>
                    </a:srgbClr>
                  </a:outerShdw>
                </a:effectLst>
                <a:latin typeface="+mj-lt"/>
              </a:rPr>
              <a:t>Биоетиката</a:t>
            </a:r>
            <a:r>
              <a:rPr lang="bg-BG" altLang="bg-BG" sz="2400" dirty="0" smtClean="0">
                <a:latin typeface="+mj-lt"/>
              </a:rPr>
              <a:t> е систематично изследване на моралните измерения – включително морални интуиции, решения, действия и политики – в науките за живота и здравните грижи, използващо различни етични методологии в интердисциплинарен контекст.</a:t>
            </a:r>
          </a:p>
        </p:txBody>
      </p:sp>
      <p:sp>
        <p:nvSpPr>
          <p:cNvPr id="8" name="TextBox 1"/>
          <p:cNvSpPr txBox="1"/>
          <p:nvPr/>
        </p:nvSpPr>
        <p:spPr>
          <a:xfrm>
            <a:off x="900113" y="5445125"/>
            <a:ext cx="7559675" cy="369888"/>
          </a:xfrm>
          <a:prstGeom prst="rect">
            <a:avLst/>
          </a:prstGeom>
          <a:noFill/>
        </p:spPr>
        <p:txBody>
          <a:bodyPr>
            <a:spAutoFit/>
          </a:bodyPr>
          <a:lstStyle/>
          <a:p>
            <a:pPr marL="285750" indent="-285750">
              <a:buFont typeface="Wingdings" panose="05000000000000000000" pitchFamily="2" charset="2"/>
              <a:buChar char="Ø"/>
              <a:defRPr/>
            </a:pPr>
            <a:r>
              <a:rPr lang="bg-BG" i="1" dirty="0">
                <a:solidFill>
                  <a:schemeClr val="bg2">
                    <a:lumMod val="60000"/>
                    <a:lumOff val="40000"/>
                  </a:schemeClr>
                </a:solidFill>
              </a:rPr>
              <a:t>Албърт Джонсън – „Раждането на биоетиката“</a:t>
            </a:r>
          </a:p>
        </p:txBody>
      </p:sp>
    </p:spTree>
    <p:extLst>
      <p:ext uri="{BB962C8B-B14F-4D97-AF65-F5344CB8AC3E}">
        <p14:creationId xmlns:p14="http://schemas.microsoft.com/office/powerpoint/2010/main" val="38799785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A15B391B-756A-4636-9A8A-0B004CD78603}" type="datetime1">
              <a:rPr lang="en-US" smtClean="0"/>
              <a:t>3/4/2018</a:t>
            </a:fld>
            <a:endParaRPr lang="en-US"/>
          </a:p>
        </p:txBody>
      </p:sp>
      <p:sp>
        <p:nvSpPr>
          <p:cNvPr id="4" name="Контейнер за номер на слайда 3"/>
          <p:cNvSpPr>
            <a:spLocks noGrp="1"/>
          </p:cNvSpPr>
          <p:nvPr>
            <p:ph type="sldNum" sz="quarter" idx="12"/>
          </p:nvPr>
        </p:nvSpPr>
        <p:spPr/>
        <p:txBody>
          <a:bodyPr/>
          <a:lstStyle/>
          <a:p>
            <a:fld id="{B82CCC60-E8CD-4174-8B1A-7DF615B22EEF}" type="slidenum">
              <a:rPr lang="en-US" smtClean="0"/>
              <a:pPr/>
              <a:t>11</a:t>
            </a:fld>
            <a:endParaRPr lang="en-US"/>
          </a:p>
        </p:txBody>
      </p:sp>
      <p:sp>
        <p:nvSpPr>
          <p:cNvPr id="5" name="Текстово поле 4"/>
          <p:cNvSpPr txBox="1"/>
          <p:nvPr/>
        </p:nvSpPr>
        <p:spPr>
          <a:xfrm>
            <a:off x="448965" y="1901950"/>
            <a:ext cx="6871725" cy="1815882"/>
          </a:xfrm>
          <a:prstGeom prst="rect">
            <a:avLst/>
          </a:prstGeom>
          <a:noFill/>
        </p:spPr>
        <p:txBody>
          <a:bodyPr wrap="square" rtlCol="0">
            <a:spAutoFit/>
          </a:bodyPr>
          <a:lstStyle/>
          <a:p>
            <a:r>
              <a:rPr lang="bg-BG" sz="2800" i="1" dirty="0">
                <a:solidFill>
                  <a:srgbClr val="FFFF00"/>
                </a:solidFill>
              </a:rPr>
              <a:t>Фармацевтичната етика </a:t>
            </a:r>
            <a:r>
              <a:rPr lang="bg-BG" sz="2800" dirty="0">
                <a:solidFill>
                  <a:schemeClr val="bg1"/>
                </a:solidFill>
              </a:rPr>
              <a:t>може да бъде определена като </a:t>
            </a:r>
            <a:r>
              <a:rPr lang="bg-BG" sz="2800" dirty="0">
                <a:solidFill>
                  <a:srgbClr val="FFFF00"/>
                </a:solidFill>
              </a:rPr>
              <a:t>вид професионална етика</a:t>
            </a:r>
            <a:r>
              <a:rPr lang="bg-BG" sz="2800" dirty="0">
                <a:solidFill>
                  <a:schemeClr val="bg1"/>
                </a:solidFill>
              </a:rPr>
              <a:t>, представяща моралните ценности в професията на фармацевта. </a:t>
            </a:r>
          </a:p>
        </p:txBody>
      </p:sp>
      <p:sp>
        <p:nvSpPr>
          <p:cNvPr id="6" name="Закръглено правоъгълно изнесено означение 5"/>
          <p:cNvSpPr/>
          <p:nvPr/>
        </p:nvSpPr>
        <p:spPr>
          <a:xfrm>
            <a:off x="448965" y="4039820"/>
            <a:ext cx="3970330" cy="2450667"/>
          </a:xfrm>
          <a:prstGeom prst="wedgeRoundRectCallout">
            <a:avLst>
              <a:gd name="adj1" fmla="val 36328"/>
              <a:gd name="adj2" fmla="val -68953"/>
              <a:gd name="adj3" fmla="val 16667"/>
            </a:avLst>
          </a:prstGeom>
          <a:ln>
            <a:solidFill>
              <a:schemeClr val="tx1">
                <a:lumMod val="65000"/>
                <a:lumOff val="35000"/>
              </a:schemeClr>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bg-BG" sz="2000" dirty="0" smtClean="0">
                <a:solidFill>
                  <a:schemeClr val="tx1"/>
                </a:solidFill>
              </a:rPr>
              <a:t>Професионалната етика е ценностно-нормативна теория за поведението на хората в дадена професия. Тя изследва, анализира, сравнява и систематизира моралните ценности в професията. </a:t>
            </a:r>
            <a:endParaRPr lang="bg-BG" sz="2000" dirty="0">
              <a:solidFill>
                <a:schemeClr val="tx1"/>
              </a:solidFill>
            </a:endParaRPr>
          </a:p>
        </p:txBody>
      </p:sp>
      <p:sp>
        <p:nvSpPr>
          <p:cNvPr id="7" name="Заглавие 1"/>
          <p:cNvSpPr txBox="1">
            <a:spLocks/>
          </p:cNvSpPr>
          <p:nvPr/>
        </p:nvSpPr>
        <p:spPr>
          <a:xfrm>
            <a:off x="448965" y="1291130"/>
            <a:ext cx="8229600" cy="4581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F1FF9B"/>
                </a:solidFill>
                <a:effectLst>
                  <a:outerShdw blurRad="38100" dist="38100" dir="2700000" algn="tl">
                    <a:srgbClr val="000000">
                      <a:alpha val="43137"/>
                    </a:srgbClr>
                  </a:outerShdw>
                </a:effectLst>
              </a:rPr>
              <a:t>Основни понятия (5)</a:t>
            </a:r>
            <a:endParaRPr lang="bg-BG" sz="3200" dirty="0">
              <a:solidFill>
                <a:srgbClr val="F1FF9B"/>
              </a:solidFill>
              <a:effectLst>
                <a:outerShdw blurRad="38100" dist="38100" dir="2700000" algn="tl">
                  <a:srgbClr val="000000">
                    <a:alpha val="43137"/>
                  </a:srgbClr>
                </a:outerShdw>
              </a:effectLst>
            </a:endParaRPr>
          </a:p>
        </p:txBody>
      </p:sp>
      <p:sp>
        <p:nvSpPr>
          <p:cNvPr id="8" name="Закръглено правоъгълно изнесено означение 7"/>
          <p:cNvSpPr/>
          <p:nvPr/>
        </p:nvSpPr>
        <p:spPr>
          <a:xfrm>
            <a:off x="4571695" y="4039821"/>
            <a:ext cx="3970330" cy="2441994"/>
          </a:xfrm>
          <a:prstGeom prst="wedgeRoundRectCallout">
            <a:avLst>
              <a:gd name="adj1" fmla="val -36898"/>
              <a:gd name="adj2" fmla="val -68953"/>
              <a:gd name="adj3" fmla="val 16667"/>
            </a:avLst>
          </a:prstGeom>
          <a:ln>
            <a:solidFill>
              <a:schemeClr val="tx1">
                <a:lumMod val="65000"/>
                <a:lumOff val="35000"/>
              </a:schemeClr>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bg-BG" sz="2000" dirty="0" smtClean="0">
                <a:solidFill>
                  <a:schemeClr val="tx1"/>
                </a:solidFill>
              </a:rPr>
              <a:t>Особено важно е да </a:t>
            </a:r>
            <a:r>
              <a:rPr lang="bg-BG" sz="2000" dirty="0" smtClean="0">
                <a:solidFill>
                  <a:schemeClr val="tx1"/>
                </a:solidFill>
              </a:rPr>
              <a:t>се открият </a:t>
            </a:r>
            <a:r>
              <a:rPr lang="bg-BG" sz="2000" dirty="0" smtClean="0">
                <a:solidFill>
                  <a:schemeClr val="tx1"/>
                </a:solidFill>
              </a:rPr>
              <a:t>онези норми, които в най-голяма степен допринасят за постигане на крайните цели в съответната професия, като </a:t>
            </a:r>
            <a:r>
              <a:rPr lang="bg-BG" sz="2000" dirty="0" err="1" smtClean="0">
                <a:solidFill>
                  <a:schemeClr val="tx1"/>
                </a:solidFill>
              </a:rPr>
              <a:t>същевремнно</a:t>
            </a:r>
            <a:r>
              <a:rPr lang="bg-BG" sz="2000" dirty="0" smtClean="0">
                <a:solidFill>
                  <a:schemeClr val="tx1"/>
                </a:solidFill>
              </a:rPr>
              <a:t> съчетават и координират интересите на всички засегнати страни. </a:t>
            </a:r>
            <a:endParaRPr lang="bg-BG" sz="2000" dirty="0">
              <a:solidFill>
                <a:schemeClr val="tx1"/>
              </a:solidFill>
            </a:endParaRPr>
          </a:p>
        </p:txBody>
      </p:sp>
    </p:spTree>
    <p:extLst>
      <p:ext uri="{BB962C8B-B14F-4D97-AF65-F5344CB8AC3E}">
        <p14:creationId xmlns:p14="http://schemas.microsoft.com/office/powerpoint/2010/main" val="399182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A15B391B-756A-4636-9A8A-0B004CD78603}" type="datetime1">
              <a:rPr lang="en-US" smtClean="0"/>
              <a:t>3/4/2018</a:t>
            </a:fld>
            <a:endParaRPr lang="en-US"/>
          </a:p>
        </p:txBody>
      </p:sp>
      <p:sp>
        <p:nvSpPr>
          <p:cNvPr id="4" name="Контейнер за номер на слайда 3"/>
          <p:cNvSpPr>
            <a:spLocks noGrp="1"/>
          </p:cNvSpPr>
          <p:nvPr>
            <p:ph type="sldNum" sz="quarter" idx="12"/>
          </p:nvPr>
        </p:nvSpPr>
        <p:spPr/>
        <p:txBody>
          <a:bodyPr/>
          <a:lstStyle/>
          <a:p>
            <a:fld id="{B82CCC60-E8CD-4174-8B1A-7DF615B22EEF}" type="slidenum">
              <a:rPr lang="en-US" smtClean="0"/>
              <a:pPr/>
              <a:t>12</a:t>
            </a:fld>
            <a:endParaRPr lang="en-US"/>
          </a:p>
        </p:txBody>
      </p:sp>
      <p:sp>
        <p:nvSpPr>
          <p:cNvPr id="5" name="Текстово поле 4"/>
          <p:cNvSpPr txBox="1"/>
          <p:nvPr/>
        </p:nvSpPr>
        <p:spPr>
          <a:xfrm>
            <a:off x="448965" y="1918528"/>
            <a:ext cx="6871725" cy="1815882"/>
          </a:xfrm>
          <a:prstGeom prst="rect">
            <a:avLst/>
          </a:prstGeom>
          <a:noFill/>
        </p:spPr>
        <p:txBody>
          <a:bodyPr wrap="square" rtlCol="0">
            <a:spAutoFit/>
          </a:bodyPr>
          <a:lstStyle/>
          <a:p>
            <a:r>
              <a:rPr lang="bg-BG" sz="2800" i="1" dirty="0">
                <a:solidFill>
                  <a:srgbClr val="FFFF00"/>
                </a:solidFill>
              </a:rPr>
              <a:t>Фармацевтичната етика </a:t>
            </a:r>
            <a:r>
              <a:rPr lang="bg-BG" sz="2800" dirty="0">
                <a:solidFill>
                  <a:schemeClr val="bg1"/>
                </a:solidFill>
              </a:rPr>
              <a:t>може да бъде определена като </a:t>
            </a:r>
            <a:r>
              <a:rPr lang="bg-BG" sz="2800" dirty="0">
                <a:solidFill>
                  <a:srgbClr val="FFFF00"/>
                </a:solidFill>
              </a:rPr>
              <a:t>вид професионална етика</a:t>
            </a:r>
            <a:r>
              <a:rPr lang="bg-BG" sz="2800" dirty="0">
                <a:solidFill>
                  <a:schemeClr val="bg1"/>
                </a:solidFill>
              </a:rPr>
              <a:t>, представяща моралните ценности в професията на фармацевта. </a:t>
            </a:r>
          </a:p>
        </p:txBody>
      </p:sp>
      <p:sp>
        <p:nvSpPr>
          <p:cNvPr id="6" name="Закръглено правоъгълно изнесено означение 5"/>
          <p:cNvSpPr/>
          <p:nvPr/>
        </p:nvSpPr>
        <p:spPr>
          <a:xfrm>
            <a:off x="2128720" y="4192525"/>
            <a:ext cx="5497380" cy="2290575"/>
          </a:xfrm>
          <a:prstGeom prst="wedgeRoundRectCallout">
            <a:avLst>
              <a:gd name="adj1" fmla="val -34831"/>
              <a:gd name="adj2" fmla="val -72024"/>
              <a:gd name="adj3" fmla="val 16667"/>
            </a:avLst>
          </a:prstGeom>
          <a:ln>
            <a:solidFill>
              <a:schemeClr val="tx1">
                <a:lumMod val="65000"/>
                <a:lumOff val="35000"/>
              </a:schemeClr>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bg-BG" sz="2000" dirty="0" smtClean="0">
                <a:solidFill>
                  <a:schemeClr val="tx1"/>
                </a:solidFill>
              </a:rPr>
              <a:t>Ограничава се фокусът </a:t>
            </a:r>
            <a:r>
              <a:rPr lang="bg-BG" sz="2000" dirty="0">
                <a:solidFill>
                  <a:schemeClr val="tx1"/>
                </a:solidFill>
              </a:rPr>
              <a:t>на фармацевтичната етика до нормативното й измерение и предоставянето на етични стандарти на поведение спрямо пациента, останалите фармацевти, други медицински и здравни професионалисти и обществото като цяло.</a:t>
            </a:r>
          </a:p>
        </p:txBody>
      </p:sp>
      <p:sp>
        <p:nvSpPr>
          <p:cNvPr id="7" name="Заглавие 1"/>
          <p:cNvSpPr txBox="1">
            <a:spLocks/>
          </p:cNvSpPr>
          <p:nvPr/>
        </p:nvSpPr>
        <p:spPr>
          <a:xfrm>
            <a:off x="448965" y="1291130"/>
            <a:ext cx="8229600" cy="4581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F1FF9B"/>
                </a:solidFill>
                <a:effectLst>
                  <a:outerShdw blurRad="38100" dist="38100" dir="2700000" algn="tl">
                    <a:srgbClr val="000000">
                      <a:alpha val="43137"/>
                    </a:srgbClr>
                  </a:outerShdw>
                </a:effectLst>
              </a:rPr>
              <a:t>Основни понятия (5)</a:t>
            </a:r>
            <a:endParaRPr lang="bg-BG" sz="3200" dirty="0">
              <a:solidFill>
                <a:srgbClr val="F1FF9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40753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A15B391B-756A-4636-9A8A-0B004CD78603}" type="datetime1">
              <a:rPr lang="en-US" smtClean="0"/>
              <a:t>3/4/2018</a:t>
            </a:fld>
            <a:endParaRPr lang="en-US"/>
          </a:p>
        </p:txBody>
      </p:sp>
      <p:sp>
        <p:nvSpPr>
          <p:cNvPr id="4" name="Контейнер за номер на слайда 3"/>
          <p:cNvSpPr>
            <a:spLocks noGrp="1"/>
          </p:cNvSpPr>
          <p:nvPr>
            <p:ph type="sldNum" sz="quarter" idx="12"/>
          </p:nvPr>
        </p:nvSpPr>
        <p:spPr/>
        <p:txBody>
          <a:bodyPr/>
          <a:lstStyle/>
          <a:p>
            <a:fld id="{B82CCC60-E8CD-4174-8B1A-7DF615B22EEF}" type="slidenum">
              <a:rPr lang="en-US" smtClean="0"/>
              <a:pPr/>
              <a:t>13</a:t>
            </a:fld>
            <a:endParaRPr lang="en-US"/>
          </a:p>
        </p:txBody>
      </p:sp>
      <p:sp>
        <p:nvSpPr>
          <p:cNvPr id="5" name="Текстово поле 4"/>
          <p:cNvSpPr txBox="1"/>
          <p:nvPr/>
        </p:nvSpPr>
        <p:spPr>
          <a:xfrm>
            <a:off x="448965" y="2550751"/>
            <a:ext cx="6871725" cy="1815882"/>
          </a:xfrm>
          <a:prstGeom prst="rect">
            <a:avLst/>
          </a:prstGeom>
          <a:noFill/>
        </p:spPr>
        <p:txBody>
          <a:bodyPr wrap="square" rtlCol="0">
            <a:spAutoFit/>
          </a:bodyPr>
          <a:lstStyle/>
          <a:p>
            <a:r>
              <a:rPr lang="bg-BG" sz="2800" dirty="0">
                <a:solidFill>
                  <a:schemeClr val="bg1"/>
                </a:solidFill>
              </a:rPr>
              <a:t>Фармацевтичната етика </a:t>
            </a:r>
            <a:r>
              <a:rPr lang="bg-BG" sz="2800" dirty="0" smtClean="0">
                <a:solidFill>
                  <a:schemeClr val="bg1"/>
                </a:solidFill>
              </a:rPr>
              <a:t>търси отговор на въпроса „Кой е правилният начин на действие?“ по отношение на фармацевтичната практика. </a:t>
            </a:r>
            <a:endParaRPr lang="bg-BG" sz="2800" dirty="0">
              <a:solidFill>
                <a:schemeClr val="bg1"/>
              </a:solidFill>
            </a:endParaRPr>
          </a:p>
        </p:txBody>
      </p:sp>
      <p:sp>
        <p:nvSpPr>
          <p:cNvPr id="8" name="Title 3"/>
          <p:cNvSpPr txBox="1">
            <a:spLocks/>
          </p:cNvSpPr>
          <p:nvPr/>
        </p:nvSpPr>
        <p:spPr>
          <a:xfrm>
            <a:off x="448965" y="1443835"/>
            <a:ext cx="7329840" cy="610820"/>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F1FF9B"/>
                </a:solidFill>
                <a:effectLst>
                  <a:outerShdw blurRad="38100" dist="38100" dir="2700000" algn="tl">
                    <a:srgbClr val="000000">
                      <a:alpha val="43137"/>
                    </a:srgbClr>
                  </a:outerShdw>
                </a:effectLst>
              </a:rPr>
              <a:t>Какъв е предмета на фармацевтичната етика?</a:t>
            </a:r>
            <a:endParaRPr lang="en-US" sz="3200" dirty="0">
              <a:solidFill>
                <a:srgbClr val="F1FF9B"/>
              </a:solidFill>
              <a:effectLst>
                <a:outerShdw blurRad="38100" dist="38100" dir="2700000" algn="tl">
                  <a:srgbClr val="000000">
                    <a:alpha val="43137"/>
                  </a:srgbClr>
                </a:outerShdw>
              </a:effectLst>
            </a:endParaRPr>
          </a:p>
        </p:txBody>
      </p:sp>
      <p:sp>
        <p:nvSpPr>
          <p:cNvPr id="9" name="Раирана стрелка надясно 8"/>
          <p:cNvSpPr/>
          <p:nvPr/>
        </p:nvSpPr>
        <p:spPr>
          <a:xfrm>
            <a:off x="601670" y="4497935"/>
            <a:ext cx="5497380" cy="1095452"/>
          </a:xfrm>
          <a:prstGeom prst="stripedRightArrow">
            <a:avLst/>
          </a:prstGeom>
          <a:ln>
            <a:solidFill>
              <a:srgbClr val="EBFF75"/>
            </a:solid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bg-BG" sz="2000" dirty="0" smtClean="0"/>
              <a:t>Законодателството не дава ли отговор?</a:t>
            </a:r>
            <a:endParaRPr lang="bg-BG" sz="2000" dirty="0"/>
          </a:p>
        </p:txBody>
      </p:sp>
    </p:spTree>
    <p:extLst>
      <p:ext uri="{BB962C8B-B14F-4D97-AF65-F5344CB8AC3E}">
        <p14:creationId xmlns:p14="http://schemas.microsoft.com/office/powerpoint/2010/main" val="31027446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14</a:t>
            </a:fld>
            <a:endParaRPr lang="en-US"/>
          </a:p>
        </p:txBody>
      </p:sp>
      <p:pic>
        <p:nvPicPr>
          <p:cNvPr id="4" name="Картина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689" y="527605"/>
            <a:ext cx="6633051" cy="3800083"/>
          </a:xfrm>
          <a:prstGeom prst="rect">
            <a:avLst/>
          </a:prstGeom>
        </p:spPr>
      </p:pic>
      <p:sp>
        <p:nvSpPr>
          <p:cNvPr id="5" name="Облаковидно изнесено означение 4"/>
          <p:cNvSpPr/>
          <p:nvPr/>
        </p:nvSpPr>
        <p:spPr>
          <a:xfrm>
            <a:off x="296260" y="3734410"/>
            <a:ext cx="3054100" cy="2425738"/>
          </a:xfrm>
          <a:prstGeom prst="cloudCallout">
            <a:avLst>
              <a:gd name="adj1" fmla="val 34364"/>
              <a:gd name="adj2" fmla="val -8374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g-BG" dirty="0" smtClean="0"/>
              <a:t>Силен нормативен елемент по отношение на:</a:t>
            </a:r>
          </a:p>
          <a:p>
            <a:pPr marL="285750" indent="-285750">
              <a:buFont typeface="Courier New" panose="02070309020205020404" pitchFamily="49" charset="0"/>
              <a:buChar char="o"/>
            </a:pPr>
            <a:r>
              <a:rPr lang="bg-BG" dirty="0" smtClean="0"/>
              <a:t>Производство</a:t>
            </a:r>
          </a:p>
          <a:p>
            <a:pPr marL="285750" indent="-285750">
              <a:buFont typeface="Courier New" panose="02070309020205020404" pitchFamily="49" charset="0"/>
              <a:buChar char="o"/>
            </a:pPr>
            <a:r>
              <a:rPr lang="bg-BG" dirty="0" smtClean="0"/>
              <a:t>Клинични изпитвания</a:t>
            </a:r>
            <a:endParaRPr lang="bg-BG" dirty="0"/>
          </a:p>
        </p:txBody>
      </p:sp>
    </p:spTree>
    <p:extLst>
      <p:ext uri="{BB962C8B-B14F-4D97-AF65-F5344CB8AC3E}">
        <p14:creationId xmlns:p14="http://schemas.microsoft.com/office/powerpoint/2010/main" val="34173524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A15B391B-756A-4636-9A8A-0B004CD78603}" type="datetime1">
              <a:rPr lang="en-US" smtClean="0"/>
              <a:t>3/4/2018</a:t>
            </a:fld>
            <a:endParaRPr lang="en-US"/>
          </a:p>
        </p:txBody>
      </p:sp>
      <p:sp>
        <p:nvSpPr>
          <p:cNvPr id="4" name="Контейнер за номер на слайда 3"/>
          <p:cNvSpPr>
            <a:spLocks noGrp="1"/>
          </p:cNvSpPr>
          <p:nvPr>
            <p:ph type="sldNum" sz="quarter" idx="12"/>
          </p:nvPr>
        </p:nvSpPr>
        <p:spPr/>
        <p:txBody>
          <a:bodyPr/>
          <a:lstStyle/>
          <a:p>
            <a:fld id="{B82CCC60-E8CD-4174-8B1A-7DF615B22EEF}" type="slidenum">
              <a:rPr lang="en-US" smtClean="0"/>
              <a:pPr/>
              <a:t>15</a:t>
            </a:fld>
            <a:endParaRPr lang="en-US"/>
          </a:p>
        </p:txBody>
      </p:sp>
      <p:sp>
        <p:nvSpPr>
          <p:cNvPr id="5" name="Текстово поле 4"/>
          <p:cNvSpPr txBox="1"/>
          <p:nvPr/>
        </p:nvSpPr>
        <p:spPr>
          <a:xfrm>
            <a:off x="448965" y="2502120"/>
            <a:ext cx="6871725" cy="1384995"/>
          </a:xfrm>
          <a:prstGeom prst="rect">
            <a:avLst/>
          </a:prstGeom>
          <a:noFill/>
        </p:spPr>
        <p:txBody>
          <a:bodyPr wrap="square" rtlCol="0">
            <a:spAutoFit/>
          </a:bodyPr>
          <a:lstStyle/>
          <a:p>
            <a:r>
              <a:rPr lang="bg-BG" sz="2800" dirty="0">
                <a:solidFill>
                  <a:schemeClr val="bg1"/>
                </a:solidFill>
              </a:rPr>
              <a:t>Фармацевтичната етика </a:t>
            </a:r>
            <a:r>
              <a:rPr lang="bg-BG" sz="2800" dirty="0" smtClean="0">
                <a:solidFill>
                  <a:schemeClr val="bg1"/>
                </a:solidFill>
              </a:rPr>
              <a:t>търси отговор на въпроса „Кое е добро във фармацевтичната практика?“. </a:t>
            </a:r>
            <a:endParaRPr lang="bg-BG" sz="2800" dirty="0">
              <a:solidFill>
                <a:schemeClr val="bg1"/>
              </a:solidFill>
            </a:endParaRPr>
          </a:p>
        </p:txBody>
      </p:sp>
      <p:sp>
        <p:nvSpPr>
          <p:cNvPr id="8" name="Title 3"/>
          <p:cNvSpPr txBox="1">
            <a:spLocks/>
          </p:cNvSpPr>
          <p:nvPr/>
        </p:nvSpPr>
        <p:spPr>
          <a:xfrm>
            <a:off x="448965" y="1443835"/>
            <a:ext cx="7329840" cy="61082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F1FF9B"/>
                </a:solidFill>
                <a:effectLst>
                  <a:outerShdw blurRad="38100" dist="38100" dir="2700000" algn="tl">
                    <a:srgbClr val="000000">
                      <a:alpha val="43137"/>
                    </a:srgbClr>
                  </a:outerShdw>
                </a:effectLst>
              </a:rPr>
              <a:t>Обобщаващо определение</a:t>
            </a:r>
            <a:endParaRPr lang="en-US" sz="3200" dirty="0">
              <a:solidFill>
                <a:srgbClr val="F1FF9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7288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16</a:t>
            </a:fld>
            <a:endParaRPr lang="en-US"/>
          </a:p>
        </p:txBody>
      </p:sp>
      <p:pic>
        <p:nvPicPr>
          <p:cNvPr id="9" name="Картина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010" y="873453"/>
            <a:ext cx="7330003" cy="3013662"/>
          </a:xfrm>
          <a:prstGeom prst="rect">
            <a:avLst/>
          </a:prstGeom>
          <a:ln>
            <a:noFill/>
          </a:ln>
          <a:effectLst>
            <a:softEdge rad="112500"/>
          </a:effectLst>
        </p:spPr>
      </p:pic>
      <p:sp>
        <p:nvSpPr>
          <p:cNvPr id="10" name="Текстово поле 9"/>
          <p:cNvSpPr txBox="1"/>
          <p:nvPr/>
        </p:nvSpPr>
        <p:spPr>
          <a:xfrm>
            <a:off x="2434130" y="2629964"/>
            <a:ext cx="1527050" cy="646331"/>
          </a:xfrm>
          <a:prstGeom prst="rect">
            <a:avLst/>
          </a:prstGeom>
          <a:noFill/>
        </p:spPr>
        <p:txBody>
          <a:bodyPr wrap="square" rtlCol="0">
            <a:spAutoFit/>
          </a:bodyPr>
          <a:lstStyle/>
          <a:p>
            <a:pPr algn="ctr"/>
            <a:r>
              <a:rPr lang="bg-BG" dirty="0"/>
              <a:t>ф</a:t>
            </a:r>
            <a:r>
              <a:rPr lang="bg-BG" dirty="0" smtClean="0"/>
              <a:t>окус върху пациента</a:t>
            </a:r>
            <a:endParaRPr lang="bg-BG" dirty="0"/>
          </a:p>
        </p:txBody>
      </p:sp>
      <p:sp>
        <p:nvSpPr>
          <p:cNvPr id="11" name="Текстово поле 10"/>
          <p:cNvSpPr txBox="1"/>
          <p:nvPr/>
        </p:nvSpPr>
        <p:spPr>
          <a:xfrm>
            <a:off x="6709870" y="2629964"/>
            <a:ext cx="1679755" cy="646331"/>
          </a:xfrm>
          <a:prstGeom prst="rect">
            <a:avLst/>
          </a:prstGeom>
          <a:noFill/>
        </p:spPr>
        <p:txBody>
          <a:bodyPr wrap="square" rtlCol="0">
            <a:spAutoFit/>
          </a:bodyPr>
          <a:lstStyle/>
          <a:p>
            <a:pPr algn="ctr"/>
            <a:r>
              <a:rPr lang="bg-BG" dirty="0"/>
              <a:t>ф</a:t>
            </a:r>
            <a:r>
              <a:rPr lang="bg-BG" dirty="0" smtClean="0"/>
              <a:t>окус върху организацията</a:t>
            </a:r>
            <a:endParaRPr lang="bg-BG" dirty="0"/>
          </a:p>
        </p:txBody>
      </p:sp>
      <p:sp>
        <p:nvSpPr>
          <p:cNvPr id="12" name="Закръглено правоъгълно изнесено означение 11"/>
          <p:cNvSpPr/>
          <p:nvPr/>
        </p:nvSpPr>
        <p:spPr>
          <a:xfrm>
            <a:off x="1976015" y="3887115"/>
            <a:ext cx="2901395" cy="1679755"/>
          </a:xfrm>
          <a:prstGeom prst="wedgeRoundRectCallout">
            <a:avLst>
              <a:gd name="adj1" fmla="val 29093"/>
              <a:gd name="adj2" fmla="val -13069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
            </a:pPr>
            <a:r>
              <a:rPr lang="bg-BG" dirty="0" smtClean="0"/>
              <a:t>Подбор и предписване на медикаменти</a:t>
            </a:r>
          </a:p>
          <a:p>
            <a:pPr marL="285750" indent="-285750">
              <a:buFont typeface="Wingdings" panose="05000000000000000000" pitchFamily="2" charset="2"/>
              <a:buChar char="§"/>
            </a:pPr>
            <a:r>
              <a:rPr lang="bg-BG" dirty="0" smtClean="0"/>
              <a:t>Етични принципи на организация на изследователската работа</a:t>
            </a:r>
            <a:endParaRPr lang="bg-BG" dirty="0"/>
          </a:p>
        </p:txBody>
      </p:sp>
      <p:sp>
        <p:nvSpPr>
          <p:cNvPr id="13" name="Закръглено правоъгълно изнесено означение 12"/>
          <p:cNvSpPr/>
          <p:nvPr/>
        </p:nvSpPr>
        <p:spPr>
          <a:xfrm>
            <a:off x="5335525" y="3887115"/>
            <a:ext cx="2901395" cy="1679755"/>
          </a:xfrm>
          <a:prstGeom prst="wedgeRoundRectCallout">
            <a:avLst>
              <a:gd name="adj1" fmla="val -12408"/>
              <a:gd name="adj2" fmla="val -13015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Wingdings" panose="05000000000000000000" pitchFamily="2" charset="2"/>
              <a:buChar char="§"/>
            </a:pPr>
            <a:r>
              <a:rPr lang="bg-BG" dirty="0" smtClean="0"/>
              <a:t>Производство на медикаменти</a:t>
            </a:r>
          </a:p>
          <a:p>
            <a:pPr marL="285750" indent="-285750">
              <a:buFont typeface="Wingdings" panose="05000000000000000000" pitchFamily="2" charset="2"/>
              <a:buChar char="§"/>
            </a:pPr>
            <a:r>
              <a:rPr lang="bg-BG" dirty="0" smtClean="0"/>
              <a:t>Дистрибуция </a:t>
            </a:r>
            <a:endParaRPr lang="bg-BG" dirty="0"/>
          </a:p>
        </p:txBody>
      </p:sp>
    </p:spTree>
    <p:extLst>
      <p:ext uri="{BB962C8B-B14F-4D97-AF65-F5344CB8AC3E}">
        <p14:creationId xmlns:p14="http://schemas.microsoft.com/office/powerpoint/2010/main" val="6776006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Формиране на ценности (1)</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lnSpcReduction="10000"/>
          </a:bodyPr>
          <a:lstStyle/>
          <a:p>
            <a:pPr>
              <a:buFont typeface="Wingdings" panose="05000000000000000000" pitchFamily="2" charset="2"/>
              <a:buChar char="Ø"/>
            </a:pPr>
            <a:r>
              <a:rPr lang="bg-BG" dirty="0"/>
              <a:t>Етичното поведение се базира на много </a:t>
            </a:r>
            <a:r>
              <a:rPr lang="bg-BG" dirty="0" smtClean="0"/>
              <a:t>ценности.</a:t>
            </a:r>
          </a:p>
          <a:p>
            <a:pPr marL="0" indent="0">
              <a:buNone/>
            </a:pPr>
            <a:r>
              <a:rPr lang="bg-BG" b="1" i="1" dirty="0">
                <a:solidFill>
                  <a:srgbClr val="00B050"/>
                </a:solidFill>
              </a:rPr>
              <a:t>Ценностите</a:t>
            </a:r>
            <a:r>
              <a:rPr lang="bg-BG" b="1" dirty="0">
                <a:solidFill>
                  <a:srgbClr val="00B050"/>
                </a:solidFill>
              </a:rPr>
              <a:t> </a:t>
            </a:r>
            <a:r>
              <a:rPr lang="bg-BG" b="1" i="1" dirty="0">
                <a:solidFill>
                  <a:srgbClr val="00B050"/>
                </a:solidFill>
              </a:rPr>
              <a:t>представляват стандарти или качества, които са желани и важни за конкретно лице, група, </a:t>
            </a:r>
            <a:r>
              <a:rPr lang="bg-BG" b="1" i="1" dirty="0" smtClean="0">
                <a:solidFill>
                  <a:srgbClr val="00B050"/>
                </a:solidFill>
              </a:rPr>
              <a:t>институция.</a:t>
            </a:r>
          </a:p>
          <a:p>
            <a:pPr>
              <a:buFont typeface="Wingdings" panose="05000000000000000000" pitchFamily="2" charset="2"/>
              <a:buChar char="Ø"/>
            </a:pPr>
            <a:r>
              <a:rPr lang="bg-BG" dirty="0"/>
              <a:t>Докато изповедник на ценностите е самият индивид, то източниците на ценностите са обикновено извън индивида. В най-общ план те се формират под влияние на обществото, образованието и семейството, професионалната група или институционалното работно място. </a:t>
            </a:r>
          </a:p>
          <a:p>
            <a:pPr marL="0" indent="0">
              <a:buNone/>
            </a:pPr>
            <a:endParaRPr lang="en-US"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17</a:t>
            </a:fld>
            <a:endParaRPr lang="en-US"/>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Формиране на ценности (2)</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a:bodyPr>
          <a:lstStyle/>
          <a:p>
            <a:pPr marL="0" indent="0">
              <a:buNone/>
            </a:pPr>
            <a:r>
              <a:rPr lang="bg-BG" b="1" i="1" dirty="0" smtClean="0">
                <a:solidFill>
                  <a:srgbClr val="00B050"/>
                </a:solidFill>
              </a:rPr>
              <a:t>Ценностите </a:t>
            </a:r>
            <a:r>
              <a:rPr lang="bg-BG" b="1" i="1" dirty="0">
                <a:solidFill>
                  <a:srgbClr val="00B050"/>
                </a:solidFill>
              </a:rPr>
              <a:t>могат да се разглеждат като трайни </a:t>
            </a:r>
            <a:r>
              <a:rPr lang="bg-BG" b="1" i="1" dirty="0" smtClean="0">
                <a:solidFill>
                  <a:srgbClr val="00B050"/>
                </a:solidFill>
              </a:rPr>
              <a:t>вярвания</a:t>
            </a:r>
            <a:r>
              <a:rPr lang="bg-BG" b="1" i="1" dirty="0">
                <a:solidFill>
                  <a:srgbClr val="00B050"/>
                </a:solidFill>
              </a:rPr>
              <a:t>, че дадено специфично поведение е личностно или социално предпочитано пред противоположното такова</a:t>
            </a:r>
            <a:r>
              <a:rPr lang="bg-BG" b="1" i="1" dirty="0" smtClean="0">
                <a:solidFill>
                  <a:srgbClr val="00B050"/>
                </a:solidFill>
              </a:rPr>
              <a:t>.</a:t>
            </a:r>
          </a:p>
          <a:p>
            <a:pPr>
              <a:buFont typeface="Wingdings" panose="05000000000000000000" pitchFamily="2" charset="2"/>
              <a:buChar char="Ø"/>
            </a:pPr>
            <a:r>
              <a:rPr lang="bg-BG" b="1" i="1" dirty="0"/>
              <a:t>К</a:t>
            </a:r>
            <a:r>
              <a:rPr lang="bg-BG" b="1" i="1" dirty="0" smtClean="0"/>
              <a:t>райни ценности - </a:t>
            </a:r>
            <a:r>
              <a:rPr lang="bg-BG" dirty="0" smtClean="0"/>
              <a:t>отнасят се до </a:t>
            </a:r>
            <a:r>
              <a:rPr lang="bg-BG" dirty="0"/>
              <a:t>целите или желаните крайни състояния на човешкото съществуване</a:t>
            </a:r>
            <a:r>
              <a:rPr lang="bg-BG" dirty="0" smtClean="0"/>
              <a:t>. </a:t>
            </a:r>
          </a:p>
          <a:p>
            <a:pPr>
              <a:buFont typeface="Wingdings" panose="05000000000000000000" pitchFamily="2" charset="2"/>
              <a:buChar char="Ø"/>
            </a:pPr>
            <a:r>
              <a:rPr lang="bg-BG" b="1" i="1" dirty="0"/>
              <a:t>И</a:t>
            </a:r>
            <a:r>
              <a:rPr lang="bg-BG" b="1" i="1" dirty="0" smtClean="0"/>
              <a:t>нструментални ценности - </a:t>
            </a:r>
            <a:r>
              <a:rPr lang="bg-BG" dirty="0" smtClean="0"/>
              <a:t>касаят </a:t>
            </a:r>
            <a:r>
              <a:rPr lang="bg-BG" dirty="0"/>
              <a:t>средствата или желаните кодекси на </a:t>
            </a:r>
            <a:r>
              <a:rPr lang="bg-BG" dirty="0" smtClean="0"/>
              <a:t>поведение.</a:t>
            </a:r>
            <a:endParaRPr lang="bg-BG" dirty="0"/>
          </a:p>
          <a:p>
            <a:pPr marL="0" indent="0">
              <a:buNone/>
            </a:pPr>
            <a:endParaRPr lang="en-US"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18</a:t>
            </a:fld>
            <a:endParaRPr lang="en-US"/>
          </a:p>
        </p:txBody>
      </p:sp>
    </p:spTree>
    <p:extLst>
      <p:ext uri="{BB962C8B-B14F-4D97-AF65-F5344CB8AC3E}">
        <p14:creationId xmlns:p14="http://schemas.microsoft.com/office/powerpoint/2010/main" val="34198409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Видове ценности (1)</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lnSpcReduction="10000"/>
          </a:bodyPr>
          <a:lstStyle/>
          <a:p>
            <a:pPr>
              <a:buFont typeface="Wingdings" panose="05000000000000000000" pitchFamily="2" charset="2"/>
              <a:buChar char="Ø"/>
            </a:pPr>
            <a:r>
              <a:rPr lang="bg-BG" b="1" i="1" dirty="0" smtClean="0"/>
              <a:t>Лични - </a:t>
            </a:r>
            <a:r>
              <a:rPr lang="bg-BG" i="1" dirty="0" smtClean="0"/>
              <a:t>индивидуални </a:t>
            </a:r>
            <a:r>
              <a:rPr lang="bg-BG" i="1" dirty="0"/>
              <a:t>схващания, които формират поведението и светогледа на човека</a:t>
            </a:r>
            <a:r>
              <a:rPr lang="bg-BG" dirty="0"/>
              <a:t>. </a:t>
            </a:r>
            <a:endParaRPr lang="bg-BG" dirty="0" smtClean="0"/>
          </a:p>
          <a:p>
            <a:pPr>
              <a:buFont typeface="Wingdings" panose="05000000000000000000" pitchFamily="2" charset="2"/>
              <a:buChar char="Ø"/>
            </a:pPr>
            <a:r>
              <a:rPr lang="bg-BG" dirty="0" smtClean="0"/>
              <a:t>Те </a:t>
            </a:r>
            <a:r>
              <a:rPr lang="bg-BG" dirty="0"/>
              <a:t>са организирани и </a:t>
            </a:r>
            <a:r>
              <a:rPr lang="bg-BG" dirty="0" smtClean="0"/>
              <a:t>подредени </a:t>
            </a:r>
            <a:r>
              <a:rPr lang="bg-BG" dirty="0"/>
              <a:t>по тяхната значимост в йерархична система, наречена </a:t>
            </a:r>
            <a:r>
              <a:rPr lang="bg-BG" b="1" i="1" dirty="0"/>
              <a:t>ценностна система</a:t>
            </a:r>
            <a:r>
              <a:rPr lang="bg-BG" b="1" dirty="0" smtClean="0"/>
              <a:t>.</a:t>
            </a:r>
          </a:p>
          <a:p>
            <a:pPr marL="0" indent="0" hangingPunct="0">
              <a:buNone/>
            </a:pPr>
            <a:r>
              <a:rPr lang="bg-BG" b="1" i="1" dirty="0">
                <a:solidFill>
                  <a:srgbClr val="00B050"/>
                </a:solidFill>
              </a:rPr>
              <a:t>В</a:t>
            </a:r>
            <a:r>
              <a:rPr lang="bg-BG" b="1" i="1" dirty="0" smtClean="0">
                <a:solidFill>
                  <a:srgbClr val="00B050"/>
                </a:solidFill>
              </a:rPr>
              <a:t>никването </a:t>
            </a:r>
            <a:r>
              <a:rPr lang="bg-BG" b="1" i="1" dirty="0">
                <a:solidFill>
                  <a:srgbClr val="00B050"/>
                </a:solidFill>
              </a:rPr>
              <a:t>и разбирането на ценностната система на другия е първата стъпка във вземането на етични решения</a:t>
            </a:r>
            <a:r>
              <a:rPr lang="bg-BG" b="1" dirty="0">
                <a:solidFill>
                  <a:srgbClr val="00B050"/>
                </a:solidFill>
              </a:rPr>
              <a:t>.</a:t>
            </a:r>
            <a:endParaRPr lang="bg-BG" dirty="0">
              <a:solidFill>
                <a:srgbClr val="00B050"/>
              </a:solidFill>
            </a:endParaRPr>
          </a:p>
          <a:p>
            <a:pPr marL="0" indent="0" hangingPunct="0">
              <a:buNone/>
            </a:pPr>
            <a:r>
              <a:rPr lang="bg-BG" b="1" i="1" dirty="0">
                <a:solidFill>
                  <a:srgbClr val="00B050"/>
                </a:solidFill>
              </a:rPr>
              <a:t>Следващата стъпка е разбирането на това кои са важните за индивида ценности и защо те заемат приоритетно място. </a:t>
            </a:r>
            <a:endParaRPr lang="bg-BG" dirty="0">
              <a:solidFill>
                <a:srgbClr val="00B050"/>
              </a:solidFill>
            </a:endParaRPr>
          </a:p>
          <a:p>
            <a:pPr>
              <a:buFont typeface="Wingdings" panose="05000000000000000000" pitchFamily="2" charset="2"/>
              <a:buChar char="Ø"/>
            </a:pPr>
            <a:endParaRPr lang="en-US"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19</a:t>
            </a:fld>
            <a:endParaRPr lang="en-US"/>
          </a:p>
        </p:txBody>
      </p:sp>
    </p:spTree>
    <p:extLst>
      <p:ext uri="{BB962C8B-B14F-4D97-AF65-F5344CB8AC3E}">
        <p14:creationId xmlns:p14="http://schemas.microsoft.com/office/powerpoint/2010/main" val="18312186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Обща информация за курса</a:t>
            </a:r>
            <a:endParaRPr lang="bg-BG" dirty="0"/>
          </a:p>
        </p:txBody>
      </p:sp>
      <p:sp>
        <p:nvSpPr>
          <p:cNvPr id="3" name="Контейнер за съдържание 2"/>
          <p:cNvSpPr>
            <a:spLocks noGrp="1"/>
          </p:cNvSpPr>
          <p:nvPr>
            <p:ph idx="1"/>
          </p:nvPr>
        </p:nvSpPr>
        <p:spPr/>
        <p:txBody>
          <a:bodyPr>
            <a:normAutofit fontScale="92500"/>
          </a:bodyPr>
          <a:lstStyle/>
          <a:p>
            <a:pPr marL="0" indent="0">
              <a:buNone/>
            </a:pPr>
            <a:r>
              <a:rPr lang="bg-BG" b="1" i="1" dirty="0" smtClean="0"/>
              <a:t>Цели:</a:t>
            </a:r>
          </a:p>
          <a:p>
            <a:r>
              <a:rPr lang="bg-BG" dirty="0" smtClean="0"/>
              <a:t>да се </a:t>
            </a:r>
            <a:r>
              <a:rPr lang="bg-BG" dirty="0" smtClean="0"/>
              <a:t>запознаят </a:t>
            </a:r>
            <a:r>
              <a:rPr lang="bg-BG" dirty="0"/>
              <a:t>студентите със същността, методите и теориите на етиката; </a:t>
            </a:r>
            <a:endParaRPr lang="bg-BG" dirty="0" smtClean="0"/>
          </a:p>
          <a:p>
            <a:r>
              <a:rPr lang="bg-BG" dirty="0" smtClean="0"/>
              <a:t>да се подпомогне </a:t>
            </a:r>
            <a:r>
              <a:rPr lang="bg-BG" dirty="0"/>
              <a:t>развитието на етична чувствителност и процеса на морално разсъждаване; </a:t>
            </a:r>
            <a:endParaRPr lang="bg-BG" dirty="0" smtClean="0"/>
          </a:p>
          <a:p>
            <a:r>
              <a:rPr lang="bg-BG" dirty="0" smtClean="0"/>
              <a:t>да се представят </a:t>
            </a:r>
            <a:r>
              <a:rPr lang="bg-BG" dirty="0"/>
              <a:t>и </a:t>
            </a:r>
            <a:r>
              <a:rPr lang="bg-BG" dirty="0" smtClean="0"/>
              <a:t>отработят </a:t>
            </a:r>
            <a:r>
              <a:rPr lang="bg-BG" dirty="0"/>
              <a:t>различни подходи за анализ на етични казуси с оглед бъдещата готовност за решаването на такива в практиката</a:t>
            </a:r>
            <a:endParaRPr lang="bg-BG" dirty="0">
              <a:solidFill>
                <a:srgbClr val="FFFF00"/>
              </a:solidFill>
              <a:effectLst>
                <a:outerShdw blurRad="38100" dist="38100" dir="2700000" algn="tl">
                  <a:srgbClr val="000000">
                    <a:alpha val="43137"/>
                  </a:srgbClr>
                </a:outerShdw>
              </a:effectLst>
            </a:endParaRPr>
          </a:p>
        </p:txBody>
      </p:sp>
      <p:sp>
        <p:nvSpPr>
          <p:cNvPr id="4" name="Контейнер за дата 3"/>
          <p:cNvSpPr>
            <a:spLocks noGrp="1"/>
          </p:cNvSpPr>
          <p:nvPr>
            <p:ph type="dt" sz="half" idx="10"/>
          </p:nvPr>
        </p:nvSpPr>
        <p:spPr/>
        <p:txBody>
          <a:bodyPr/>
          <a:lstStyle/>
          <a:p>
            <a:fld id="{F28C17C9-7FFA-4A28-92AC-F32C46000AA5}" type="datetime1">
              <a:rPr lang="en-US" smtClean="0"/>
              <a:t>3/4/2018</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a:t>
            </a:fld>
            <a:endParaRPr lang="en-US"/>
          </a:p>
        </p:txBody>
      </p:sp>
    </p:spTree>
    <p:extLst>
      <p:ext uri="{BB962C8B-B14F-4D97-AF65-F5344CB8AC3E}">
        <p14:creationId xmlns:p14="http://schemas.microsoft.com/office/powerpoint/2010/main" val="24728585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Видове ценности (2)</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a:bodyPr>
          <a:lstStyle/>
          <a:p>
            <a:pPr>
              <a:buFont typeface="Wingdings" panose="05000000000000000000" pitchFamily="2" charset="2"/>
              <a:buChar char="Ø"/>
            </a:pPr>
            <a:r>
              <a:rPr lang="en-US" b="1" i="1" dirty="0"/>
              <a:t>M</a:t>
            </a:r>
            <a:r>
              <a:rPr lang="bg-BG" b="1" i="1" dirty="0" smtClean="0"/>
              <a:t>орални -</a:t>
            </a:r>
            <a:r>
              <a:rPr lang="bg-BG" dirty="0" smtClean="0"/>
              <a:t> </a:t>
            </a:r>
            <a:r>
              <a:rPr lang="bg-BG" dirty="0"/>
              <a:t>свързани с човешките действия и </a:t>
            </a:r>
            <a:r>
              <a:rPr lang="bg-BG" dirty="0" smtClean="0"/>
              <a:t>поведение; отразяват </a:t>
            </a:r>
            <a:r>
              <a:rPr lang="bg-BG" dirty="0"/>
              <a:t>предпочитания и </a:t>
            </a:r>
            <a:r>
              <a:rPr lang="bg-BG" dirty="0" err="1"/>
              <a:t>склонности</a:t>
            </a:r>
            <a:r>
              <a:rPr lang="bg-BG" dirty="0"/>
              <a:t> в определени </a:t>
            </a:r>
            <a:r>
              <a:rPr lang="bg-BG" dirty="0" smtClean="0"/>
              <a:t>ситуации;  </a:t>
            </a:r>
            <a:r>
              <a:rPr lang="bg-BG" dirty="0"/>
              <a:t>занимават </a:t>
            </a:r>
            <a:r>
              <a:rPr lang="bg-BG" dirty="0" smtClean="0"/>
              <a:t>се с </a:t>
            </a:r>
            <a:r>
              <a:rPr lang="bg-BG" dirty="0"/>
              <a:t>това кое е правилно или </a:t>
            </a:r>
            <a:r>
              <a:rPr lang="bg-BG" dirty="0" smtClean="0"/>
              <a:t>неправилно. </a:t>
            </a:r>
          </a:p>
          <a:p>
            <a:pPr>
              <a:buFont typeface="Wingdings" panose="05000000000000000000" pitchFamily="2" charset="2"/>
              <a:buChar char="Ø"/>
            </a:pPr>
            <a:r>
              <a:rPr lang="bg-BG" b="1" i="1" dirty="0" smtClean="0"/>
              <a:t>Неморални - </a:t>
            </a:r>
            <a:r>
              <a:rPr lang="bg-BG" dirty="0" smtClean="0"/>
              <a:t>отразяват </a:t>
            </a:r>
            <a:r>
              <a:rPr lang="bg-BG" dirty="0"/>
              <a:t>личните предпочитания, вярвания или вкусове на индивида</a:t>
            </a:r>
            <a:r>
              <a:rPr lang="bg-BG" dirty="0" smtClean="0"/>
              <a:t>.</a:t>
            </a:r>
            <a:endParaRPr lang="bg-BG" dirty="0"/>
          </a:p>
          <a:p>
            <a:pPr marL="0" indent="0">
              <a:buNone/>
            </a:pPr>
            <a:endParaRPr lang="en-US"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20</a:t>
            </a:fld>
            <a:endParaRPr lang="en-US"/>
          </a:p>
        </p:txBody>
      </p:sp>
    </p:spTree>
    <p:extLst>
      <p:ext uri="{BB962C8B-B14F-4D97-AF65-F5344CB8AC3E}">
        <p14:creationId xmlns:p14="http://schemas.microsoft.com/office/powerpoint/2010/main" val="8263053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Видове ценности (3)</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a:bodyPr>
          <a:lstStyle/>
          <a:p>
            <a:pPr>
              <a:buFont typeface="Wingdings" panose="05000000000000000000" pitchFamily="2" charset="2"/>
              <a:buChar char="Ø"/>
            </a:pPr>
            <a:r>
              <a:rPr lang="bg-BG" b="1" i="1" dirty="0" err="1" smtClean="0"/>
              <a:t>Културални</a:t>
            </a:r>
            <a:r>
              <a:rPr lang="bg-BG" b="1" i="1" dirty="0" smtClean="0"/>
              <a:t> - </a:t>
            </a:r>
            <a:r>
              <a:rPr lang="bg-BG" i="1" dirty="0"/>
              <a:t>ценностите, характерни за дадена култура, към която принадлежи и с която се идентифицира конкретния индивид</a:t>
            </a:r>
            <a:r>
              <a:rPr lang="bg-BG" dirty="0" smtClean="0"/>
              <a:t>.</a:t>
            </a:r>
          </a:p>
          <a:p>
            <a:pPr marL="0" indent="0">
              <a:buNone/>
            </a:pPr>
            <a:r>
              <a:rPr lang="bg-BG" b="1" i="1" dirty="0">
                <a:solidFill>
                  <a:srgbClr val="00B050"/>
                </a:solidFill>
              </a:rPr>
              <a:t>В</a:t>
            </a:r>
            <a:r>
              <a:rPr lang="bg-BG" b="1" i="1" dirty="0" smtClean="0">
                <a:solidFill>
                  <a:srgbClr val="00B050"/>
                </a:solidFill>
              </a:rPr>
              <a:t>земането </a:t>
            </a:r>
            <a:r>
              <a:rPr lang="bg-BG" b="1" i="1" dirty="0">
                <a:solidFill>
                  <a:srgbClr val="00B050"/>
                </a:solidFill>
              </a:rPr>
              <a:t>на етични решения трябва да се съобразява, доколкото е възможно, с ценностите на културата, към която принадлежи </a:t>
            </a:r>
            <a:r>
              <a:rPr lang="bg-BG" b="1" i="1" dirty="0" smtClean="0">
                <a:solidFill>
                  <a:srgbClr val="00B050"/>
                </a:solidFill>
              </a:rPr>
              <a:t>пациентът.</a:t>
            </a:r>
            <a:endParaRPr lang="bg-BG" dirty="0">
              <a:solidFill>
                <a:srgbClr val="00B050"/>
              </a:solidFill>
            </a:endParaRPr>
          </a:p>
          <a:p>
            <a:pPr marL="0" indent="0">
              <a:buNone/>
            </a:pPr>
            <a:endParaRPr lang="en-US"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21</a:t>
            </a:fld>
            <a:endParaRPr lang="en-US"/>
          </a:p>
        </p:txBody>
      </p:sp>
    </p:spTree>
    <p:extLst>
      <p:ext uri="{BB962C8B-B14F-4D97-AF65-F5344CB8AC3E}">
        <p14:creationId xmlns:p14="http://schemas.microsoft.com/office/powerpoint/2010/main" val="15420165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Видове ценности (4)</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fontScale="92500" lnSpcReduction="20000"/>
          </a:bodyPr>
          <a:lstStyle/>
          <a:p>
            <a:pPr>
              <a:buFont typeface="Wingdings" panose="05000000000000000000" pitchFamily="2" charset="2"/>
              <a:buChar char="Ø"/>
            </a:pPr>
            <a:r>
              <a:rPr lang="bg-BG" b="1" i="1" dirty="0" smtClean="0"/>
              <a:t>Професионални - </a:t>
            </a:r>
            <a:r>
              <a:rPr lang="bg-BG" i="1" dirty="0" smtClean="0"/>
              <a:t>характерни </a:t>
            </a:r>
            <a:r>
              <a:rPr lang="bg-BG" i="1" dirty="0"/>
              <a:t>качества, които се ценят високо от съответна професионална група</a:t>
            </a:r>
            <a:r>
              <a:rPr lang="bg-BG" b="1" i="1" dirty="0"/>
              <a:t>.</a:t>
            </a:r>
            <a:r>
              <a:rPr lang="bg-BG" i="1" dirty="0"/>
              <a:t> </a:t>
            </a:r>
            <a:endParaRPr lang="bg-BG" i="1" dirty="0" smtClean="0"/>
          </a:p>
          <a:p>
            <a:pPr lvl="1">
              <a:buFont typeface="Wingdings" panose="05000000000000000000" pitchFamily="2" charset="2"/>
              <a:buChar char="§"/>
            </a:pPr>
            <a:r>
              <a:rPr lang="bg-BG" dirty="0" smtClean="0"/>
              <a:t>Усвояват се </a:t>
            </a:r>
            <a:r>
              <a:rPr lang="bg-BG" dirty="0"/>
              <a:t>както от официалните инструкции, така и от неформалното наблюдение на практикуващите </a:t>
            </a:r>
            <a:r>
              <a:rPr lang="bg-BG" dirty="0" smtClean="0"/>
              <a:t>колеги.</a:t>
            </a:r>
          </a:p>
          <a:p>
            <a:pPr lvl="1">
              <a:buFont typeface="Wingdings" panose="05000000000000000000" pitchFamily="2" charset="2"/>
              <a:buChar char="§"/>
            </a:pPr>
            <a:r>
              <a:rPr lang="bg-BG" dirty="0"/>
              <a:t>О</a:t>
            </a:r>
            <a:r>
              <a:rPr lang="bg-BG" dirty="0" smtClean="0"/>
              <a:t>тразяват се в </a:t>
            </a:r>
            <a:r>
              <a:rPr lang="bg-BG" dirty="0"/>
              <a:t>етични </a:t>
            </a:r>
            <a:r>
              <a:rPr lang="bg-BG" dirty="0" smtClean="0"/>
              <a:t>кодекси.</a:t>
            </a:r>
          </a:p>
          <a:p>
            <a:pPr lvl="1">
              <a:buFont typeface="Wingdings" panose="05000000000000000000" pitchFamily="2" charset="2"/>
              <a:buChar char="§"/>
            </a:pPr>
            <a:r>
              <a:rPr lang="bg-BG" dirty="0"/>
              <a:t>И</a:t>
            </a:r>
            <a:r>
              <a:rPr lang="bg-BG" dirty="0" smtClean="0"/>
              <a:t>нституциите </a:t>
            </a:r>
            <a:r>
              <a:rPr lang="bg-BG" dirty="0"/>
              <a:t>като организирани системи за предоставяне на здравни и социални грижи имат свои ценности, които се предават директно или </a:t>
            </a:r>
            <a:r>
              <a:rPr lang="bg-BG" dirty="0" smtClean="0"/>
              <a:t>индиректно.</a:t>
            </a:r>
          </a:p>
          <a:p>
            <a:pPr marL="457200" lvl="1" indent="0">
              <a:buNone/>
            </a:pPr>
            <a:endParaRPr lang="bg-BG" dirty="0"/>
          </a:p>
          <a:p>
            <a:pPr marL="57150" indent="0">
              <a:buNone/>
            </a:pPr>
            <a:r>
              <a:rPr lang="bg-BG" b="1" i="1" dirty="0">
                <a:solidFill>
                  <a:srgbClr val="00B050"/>
                </a:solidFill>
              </a:rPr>
              <a:t>Професионалните морални ценности </a:t>
            </a:r>
            <a:r>
              <a:rPr lang="bg-BG" b="1" i="1" dirty="0" smtClean="0">
                <a:solidFill>
                  <a:srgbClr val="00B050"/>
                </a:solidFill>
              </a:rPr>
              <a:t>се усвояват </a:t>
            </a:r>
            <a:r>
              <a:rPr lang="bg-BG" b="1" i="1" dirty="0">
                <a:solidFill>
                  <a:srgbClr val="00B050"/>
                </a:solidFill>
              </a:rPr>
              <a:t>чрез обучение или социализация. </a:t>
            </a:r>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22</a:t>
            </a:fld>
            <a:endParaRPr lang="en-US"/>
          </a:p>
        </p:txBody>
      </p:sp>
    </p:spTree>
    <p:extLst>
      <p:ext uri="{BB962C8B-B14F-4D97-AF65-F5344CB8AC3E}">
        <p14:creationId xmlns:p14="http://schemas.microsoft.com/office/powerpoint/2010/main" val="15035522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Конфликт на ценности</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a:bodyPr>
          <a:lstStyle/>
          <a:p>
            <a:pPr>
              <a:buFont typeface="Wingdings" panose="05000000000000000000" pitchFamily="2" charset="2"/>
              <a:buChar char="Ø"/>
            </a:pPr>
            <a:r>
              <a:rPr lang="bg-BG" b="1" i="1" dirty="0" smtClean="0">
                <a:solidFill>
                  <a:srgbClr val="00B050"/>
                </a:solidFill>
              </a:rPr>
              <a:t>Етична чувствителност </a:t>
            </a:r>
            <a:r>
              <a:rPr lang="bg-BG" b="1" i="1" dirty="0" smtClean="0"/>
              <a:t>- </a:t>
            </a:r>
            <a:r>
              <a:rPr lang="bg-BG" i="1" dirty="0" smtClean="0"/>
              <a:t>способност </a:t>
            </a:r>
            <a:r>
              <a:rPr lang="bg-BG" i="1" dirty="0"/>
              <a:t>да се разпознават ценностите и ценностните конфликти, да се идентифицират етичните аспекти на конкретната ситуация, засягаща благополучието на </a:t>
            </a:r>
            <a:r>
              <a:rPr lang="bg-BG" i="1" dirty="0" smtClean="0"/>
              <a:t>индивида</a:t>
            </a:r>
            <a:r>
              <a:rPr lang="bg-BG" b="1" i="1" dirty="0" smtClean="0"/>
              <a:t>.</a:t>
            </a:r>
            <a:r>
              <a:rPr lang="bg-BG" dirty="0" smtClean="0"/>
              <a:t> </a:t>
            </a:r>
          </a:p>
          <a:p>
            <a:pPr>
              <a:buFont typeface="Wingdings" panose="05000000000000000000" pitchFamily="2" charset="2"/>
              <a:buChar char="Ø"/>
            </a:pPr>
            <a:r>
              <a:rPr lang="bg-BG" b="1" i="1" dirty="0" smtClean="0">
                <a:solidFill>
                  <a:srgbClr val="00B050"/>
                </a:solidFill>
              </a:rPr>
              <a:t>Морално разсъждаване </a:t>
            </a:r>
            <a:r>
              <a:rPr lang="bg-BG" i="1" dirty="0" smtClean="0"/>
              <a:t>- познавателният </a:t>
            </a:r>
            <a:r>
              <a:rPr lang="bg-BG" i="1" dirty="0"/>
              <a:t>процес, чрез който човек избира измежду ценностите с цел да вземе конкретно решение относно поведението </a:t>
            </a:r>
            <a:r>
              <a:rPr lang="bg-BG" i="1" dirty="0" smtClean="0"/>
              <a:t>си.</a:t>
            </a:r>
            <a:r>
              <a:rPr lang="bg-BG" dirty="0" smtClean="0"/>
              <a:t> </a:t>
            </a:r>
            <a:r>
              <a:rPr lang="bg-BG" b="1" i="1" dirty="0" smtClean="0">
                <a:solidFill>
                  <a:srgbClr val="00B050"/>
                </a:solidFill>
              </a:rPr>
              <a:t> </a:t>
            </a:r>
            <a:endParaRPr lang="bg-BG" b="1" i="1" dirty="0">
              <a:solidFill>
                <a:srgbClr val="00B050"/>
              </a:solidFill>
            </a:endParaRPr>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23</a:t>
            </a:fld>
            <a:endParaRPr lang="en-US"/>
          </a:p>
        </p:txBody>
      </p:sp>
    </p:spTree>
    <p:extLst>
      <p:ext uri="{BB962C8B-B14F-4D97-AF65-F5344CB8AC3E}">
        <p14:creationId xmlns:p14="http://schemas.microsoft.com/office/powerpoint/2010/main" val="8121189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24</a:t>
            </a:fld>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9" name="Обект 8"/>
          <p:cNvGraphicFramePr>
            <a:graphicFrameLocks noChangeAspect="1"/>
          </p:cNvGraphicFramePr>
          <p:nvPr>
            <p:extLst>
              <p:ext uri="{D42A27DB-BD31-4B8C-83A1-F6EECF244321}">
                <p14:modId xmlns:p14="http://schemas.microsoft.com/office/powerpoint/2010/main" val="1705697122"/>
              </p:ext>
            </p:extLst>
          </p:nvPr>
        </p:nvGraphicFramePr>
        <p:xfrm>
          <a:off x="1483813" y="680310"/>
          <a:ext cx="7669337" cy="5344675"/>
        </p:xfrm>
        <a:graphic>
          <a:graphicData uri="http://schemas.openxmlformats.org/presentationml/2006/ole">
            <mc:AlternateContent xmlns:mc="http://schemas.openxmlformats.org/markup-compatibility/2006">
              <mc:Choice xmlns:v="urn:schemas-microsoft-com:vml" Requires="v">
                <p:oleObj spid="_x0000_s1109" r:id="rId5" imgW="5543791" imgH="2939194" progId="Visio.Drawing.11">
                  <p:embed/>
                </p:oleObj>
              </mc:Choice>
              <mc:Fallback>
                <p:oleObj r:id="rId5" imgW="5543791" imgH="2939194"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813" y="680310"/>
                        <a:ext cx="7669337" cy="5344675"/>
                      </a:xfrm>
                      <a:prstGeom prst="rect">
                        <a:avLst/>
                      </a:prstGeom>
                      <a:noFill/>
                    </p:spPr>
                  </p:pic>
                </p:oleObj>
              </mc:Fallback>
            </mc:AlternateContent>
          </a:graphicData>
        </a:graphic>
      </p:graphicFrame>
    </p:spTree>
    <p:extLst>
      <p:ext uri="{BB962C8B-B14F-4D97-AF65-F5344CB8AC3E}">
        <p14:creationId xmlns:p14="http://schemas.microsoft.com/office/powerpoint/2010/main" val="176325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374900"/>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Професионални ценности във фармацевтичната практика (1)</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497380"/>
          </a:xfrm>
        </p:spPr>
        <p:txBody>
          <a:bodyPr>
            <a:normAutofit fontScale="85000" lnSpcReduction="20000"/>
          </a:bodyPr>
          <a:lstStyle/>
          <a:p>
            <a:pPr marL="0" indent="0">
              <a:buNone/>
            </a:pPr>
            <a:r>
              <a:rPr lang="bg-BG" sz="2600" b="1" i="1" dirty="0" smtClean="0"/>
              <a:t>Традиционна функция на фармацевтичната практика – </a:t>
            </a:r>
            <a:r>
              <a:rPr lang="bg-BG" sz="2600" dirty="0" smtClean="0"/>
              <a:t>приготвяне и разпространение на медикаменти директно до обществото по надежден и безопасен начин.</a:t>
            </a:r>
          </a:p>
          <a:p>
            <a:pPr marL="0" indent="0">
              <a:buNone/>
            </a:pPr>
            <a:endParaRPr lang="bg-BG" sz="800" dirty="0" smtClean="0"/>
          </a:p>
          <a:p>
            <a:pPr marL="514350" indent="-514350">
              <a:buAutoNum type="arabicPeriod"/>
            </a:pPr>
            <a:r>
              <a:rPr lang="bg-BG" dirty="0" smtClean="0">
                <a:solidFill>
                  <a:srgbClr val="00B050"/>
                </a:solidFill>
                <a:effectLst>
                  <a:outerShdw blurRad="38100" dist="38100" dir="2700000" algn="tl">
                    <a:srgbClr val="000000">
                      <a:alpha val="43137"/>
                    </a:srgbClr>
                  </a:outerShdw>
                </a:effectLst>
              </a:rPr>
              <a:t>Традиционни професионални ценности развиващи се с времето</a:t>
            </a:r>
          </a:p>
          <a:p>
            <a:pPr lvl="1">
              <a:buFont typeface="Wingdings" panose="05000000000000000000" pitchFamily="2" charset="2"/>
              <a:buChar char="Ø"/>
            </a:pPr>
            <a:r>
              <a:rPr lang="bg-BG" sz="2600" dirty="0" smtClean="0"/>
              <a:t>Пазител на пациента</a:t>
            </a:r>
          </a:p>
          <a:p>
            <a:pPr lvl="1">
              <a:buFont typeface="Wingdings" panose="05000000000000000000" pitchFamily="2" charset="2"/>
              <a:buChar char="Ø"/>
            </a:pPr>
            <a:r>
              <a:rPr lang="bg-BG" sz="2600" dirty="0" smtClean="0"/>
              <a:t>Съветник на пациента</a:t>
            </a:r>
          </a:p>
          <a:p>
            <a:pPr lvl="1">
              <a:buFont typeface="Wingdings" panose="05000000000000000000" pitchFamily="2" charset="2"/>
              <a:buChar char="Ø"/>
            </a:pPr>
            <a:r>
              <a:rPr lang="bg-BG" sz="2600" dirty="0" smtClean="0"/>
              <a:t>Професионално обучение</a:t>
            </a:r>
          </a:p>
          <a:p>
            <a:pPr lvl="1">
              <a:buFont typeface="Wingdings" panose="05000000000000000000" pitchFamily="2" charset="2"/>
              <a:buChar char="Ø"/>
            </a:pPr>
            <a:r>
              <a:rPr lang="bg-BG" sz="2600" dirty="0" smtClean="0"/>
              <a:t>Лицензиране (след чиракуване)</a:t>
            </a:r>
          </a:p>
          <a:p>
            <a:pPr lvl="1">
              <a:buFont typeface="Wingdings" panose="05000000000000000000" pitchFamily="2" charset="2"/>
              <a:buChar char="Ø"/>
            </a:pPr>
            <a:r>
              <a:rPr lang="bg-BG" sz="2600" dirty="0" smtClean="0"/>
              <a:t>Непрекъснат достъп (удължено работно време)</a:t>
            </a:r>
          </a:p>
          <a:p>
            <a:pPr lvl="1">
              <a:buFont typeface="Wingdings" panose="05000000000000000000" pitchFamily="2" charset="2"/>
              <a:buChar char="Ø"/>
            </a:pPr>
            <a:r>
              <a:rPr lang="bg-BG" sz="2600" dirty="0" smtClean="0"/>
              <a:t>Акуратност и Бързо обслужване</a:t>
            </a:r>
          </a:p>
          <a:p>
            <a:pPr lvl="1">
              <a:buFont typeface="Wingdings" panose="05000000000000000000" pitchFamily="2" charset="2"/>
              <a:buChar char="Ø"/>
            </a:pPr>
            <a:r>
              <a:rPr lang="bg-BG" sz="2600" dirty="0" smtClean="0"/>
              <a:t>Близки взаимоотношения с клиентите (</a:t>
            </a:r>
            <a:r>
              <a:rPr lang="bg-BG" sz="2600" b="1" i="1" dirty="0" smtClean="0"/>
              <a:t>но без поемане на директна отговорност за здравето им – насочване към лекар или предлагане на най-безобидни лекарства = </a:t>
            </a:r>
            <a:r>
              <a:rPr lang="bg-BG" sz="2600" b="1" i="1" dirty="0" err="1" smtClean="0"/>
              <a:t>самоналожена</a:t>
            </a:r>
            <a:r>
              <a:rPr lang="bg-BG" sz="2600" b="1" i="1" dirty="0" smtClean="0"/>
              <a:t> </a:t>
            </a:r>
            <a:r>
              <a:rPr lang="bg-BG" sz="2600" b="1" i="1" dirty="0" smtClean="0">
                <a:solidFill>
                  <a:srgbClr val="00B050"/>
                </a:solidFill>
                <a:effectLst>
                  <a:outerShdw blurRad="38100" dist="38100" dir="2700000" algn="tl">
                    <a:srgbClr val="000000">
                      <a:alpha val="43137"/>
                    </a:srgbClr>
                  </a:outerShdw>
                </a:effectLst>
              </a:rPr>
              <a:t>„етична“ бариера</a:t>
            </a:r>
            <a:r>
              <a:rPr lang="bg-BG" sz="2600" dirty="0" smtClean="0"/>
              <a:t>)</a:t>
            </a:r>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25</a:t>
            </a:fld>
            <a:endParaRPr lang="en-US"/>
          </a:p>
        </p:txBody>
      </p:sp>
    </p:spTree>
    <p:extLst>
      <p:ext uri="{BB962C8B-B14F-4D97-AF65-F5344CB8AC3E}">
        <p14:creationId xmlns:p14="http://schemas.microsoft.com/office/powerpoint/2010/main" val="3008942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26</a:t>
            </a:fld>
            <a:endParaRPr lang="en-US"/>
          </a:p>
        </p:txBody>
      </p:sp>
      <p:pic>
        <p:nvPicPr>
          <p:cNvPr id="7" name="Картина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3589214" y="374900"/>
            <a:ext cx="3078285" cy="4123036"/>
          </a:xfrm>
          <a:prstGeom prst="rect">
            <a:avLst/>
          </a:prstGeom>
        </p:spPr>
      </p:pic>
      <p:sp>
        <p:nvSpPr>
          <p:cNvPr id="8" name="Текстово поле 7"/>
          <p:cNvSpPr txBox="1"/>
          <p:nvPr/>
        </p:nvSpPr>
        <p:spPr>
          <a:xfrm>
            <a:off x="1823310" y="4650640"/>
            <a:ext cx="6871725" cy="1569660"/>
          </a:xfrm>
          <a:prstGeom prst="rect">
            <a:avLst/>
          </a:prstGeom>
          <a:noFill/>
        </p:spPr>
        <p:txBody>
          <a:bodyPr wrap="square" rtlCol="0">
            <a:spAutoFit/>
          </a:bodyPr>
          <a:lstStyle/>
          <a:p>
            <a:pPr algn="ctr"/>
            <a:r>
              <a:rPr lang="bg-BG" sz="2400" b="1" dirty="0" smtClean="0">
                <a:solidFill>
                  <a:srgbClr val="00B050"/>
                </a:solidFill>
                <a:effectLst>
                  <a:outerShdw blurRad="38100" dist="38100" dir="2700000" algn="tl">
                    <a:srgbClr val="000000">
                      <a:alpha val="43137"/>
                    </a:srgbClr>
                  </a:outerShdw>
                </a:effectLst>
              </a:rPr>
              <a:t>Едуард Париш </a:t>
            </a:r>
            <a:endParaRPr lang="bg-BG" sz="2400" dirty="0"/>
          </a:p>
          <a:p>
            <a:r>
              <a:rPr lang="bg-BG" sz="2400" dirty="0" smtClean="0"/>
              <a:t>Автор на есето „Етичен анализ“ (1857) – първо сериозно дискутиране на моралните отговорности на американските фармацевти.</a:t>
            </a:r>
            <a:endParaRPr lang="bg-BG" sz="2400" dirty="0"/>
          </a:p>
        </p:txBody>
      </p:sp>
    </p:spTree>
    <p:extLst>
      <p:ext uri="{BB962C8B-B14F-4D97-AF65-F5344CB8AC3E}">
        <p14:creationId xmlns:p14="http://schemas.microsoft.com/office/powerpoint/2010/main" val="9327534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27</a:t>
            </a:fld>
            <a:endParaRPr lang="en-US"/>
          </a:p>
        </p:txBody>
      </p:sp>
      <p:sp>
        <p:nvSpPr>
          <p:cNvPr id="9" name="Текстово поле 8"/>
          <p:cNvSpPr txBox="1"/>
          <p:nvPr/>
        </p:nvSpPr>
        <p:spPr>
          <a:xfrm>
            <a:off x="1517900" y="5820776"/>
            <a:ext cx="7626100" cy="830997"/>
          </a:xfrm>
          <a:prstGeom prst="rect">
            <a:avLst/>
          </a:prstGeom>
          <a:noFill/>
        </p:spPr>
        <p:txBody>
          <a:bodyPr wrap="square" rtlCol="0">
            <a:spAutoFit/>
          </a:bodyPr>
          <a:lstStyle/>
          <a:p>
            <a:r>
              <a:rPr lang="bg-BG" sz="2400" dirty="0" smtClean="0"/>
              <a:t>1848 г. Фармацевтичен колеж Филаделфия оповестява </a:t>
            </a:r>
            <a:r>
              <a:rPr lang="bg-BG" sz="2400" dirty="0" smtClean="0"/>
              <a:t>първия </a:t>
            </a:r>
            <a:r>
              <a:rPr lang="bg-BG" sz="2400" dirty="0" smtClean="0"/>
              <a:t>Етичен кодекс на фармацевта в Америка</a:t>
            </a:r>
            <a:endParaRPr lang="bg-BG" sz="2400" dirty="0"/>
          </a:p>
        </p:txBody>
      </p:sp>
      <p:sp>
        <p:nvSpPr>
          <p:cNvPr id="10" name="Текстово поле 9"/>
          <p:cNvSpPr txBox="1"/>
          <p:nvPr/>
        </p:nvSpPr>
        <p:spPr>
          <a:xfrm>
            <a:off x="1823310" y="4956050"/>
            <a:ext cx="7177135" cy="646331"/>
          </a:xfrm>
          <a:prstGeom prst="rect">
            <a:avLst/>
          </a:prstGeom>
          <a:noFill/>
        </p:spPr>
        <p:txBody>
          <a:bodyPr wrap="square" rtlCol="0">
            <a:spAutoFit/>
          </a:bodyPr>
          <a:lstStyle/>
          <a:p>
            <a:pPr algn="r"/>
            <a:r>
              <a:rPr lang="en-US" b="1" i="1" dirty="0" smtClean="0">
                <a:solidFill>
                  <a:srgbClr val="92D050"/>
                </a:solidFill>
                <a:effectLst>
                  <a:outerShdw blurRad="38100" dist="38100" dir="2700000" algn="tl">
                    <a:srgbClr val="000000">
                      <a:alpha val="43137"/>
                    </a:srgbClr>
                  </a:outerShdw>
                </a:effectLst>
              </a:rPr>
              <a:t> Robert Thom</a:t>
            </a:r>
          </a:p>
          <a:p>
            <a:pPr algn="r"/>
            <a:r>
              <a:rPr lang="en-US" b="1" i="1" dirty="0" smtClean="0">
                <a:solidFill>
                  <a:srgbClr val="92D050"/>
                </a:solidFill>
                <a:effectLst>
                  <a:outerShdw blurRad="38100" dist="38100" dir="2700000" algn="tl">
                    <a:srgbClr val="000000">
                      <a:alpha val="43137"/>
                    </a:srgbClr>
                  </a:outerShdw>
                </a:effectLst>
              </a:rPr>
              <a:t>„American Pharmacy Builds Its Foundations“ (1952)</a:t>
            </a:r>
            <a:endParaRPr lang="bg-BG" b="1" i="1" dirty="0">
              <a:solidFill>
                <a:srgbClr val="92D050"/>
              </a:solidFill>
              <a:effectLst>
                <a:outerShdw blurRad="38100" dist="38100" dir="2700000" algn="tl">
                  <a:srgbClr val="000000">
                    <a:alpha val="43137"/>
                  </a:srgbClr>
                </a:outerShdw>
              </a:effectLst>
            </a:endParaRPr>
          </a:p>
        </p:txBody>
      </p:sp>
      <p:pic>
        <p:nvPicPr>
          <p:cNvPr id="11" name="Картина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641945" y="69491"/>
            <a:ext cx="7358500" cy="4964068"/>
          </a:xfrm>
          <a:prstGeom prst="rect">
            <a:avLst/>
          </a:prstGeom>
        </p:spPr>
      </p:pic>
    </p:spTree>
    <p:extLst>
      <p:ext uri="{BB962C8B-B14F-4D97-AF65-F5344CB8AC3E}">
        <p14:creationId xmlns:p14="http://schemas.microsoft.com/office/powerpoint/2010/main" val="128833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28</a:t>
            </a:fld>
            <a:endParaRPr lang="en-US"/>
          </a:p>
        </p:txBody>
      </p:sp>
      <p:pic>
        <p:nvPicPr>
          <p:cNvPr id="3" name="Картина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670605" y="173574"/>
            <a:ext cx="7258328" cy="4935181"/>
          </a:xfrm>
          <a:prstGeom prst="rect">
            <a:avLst/>
          </a:prstGeom>
        </p:spPr>
      </p:pic>
      <p:sp>
        <p:nvSpPr>
          <p:cNvPr id="9" name="Текстово поле 8"/>
          <p:cNvSpPr txBox="1"/>
          <p:nvPr/>
        </p:nvSpPr>
        <p:spPr>
          <a:xfrm>
            <a:off x="1823310" y="5073244"/>
            <a:ext cx="7177135" cy="646331"/>
          </a:xfrm>
          <a:prstGeom prst="rect">
            <a:avLst/>
          </a:prstGeom>
          <a:noFill/>
        </p:spPr>
        <p:txBody>
          <a:bodyPr wrap="square" rtlCol="0">
            <a:spAutoFit/>
          </a:bodyPr>
          <a:lstStyle/>
          <a:p>
            <a:pPr algn="r"/>
            <a:r>
              <a:rPr lang="en-US" b="1" i="1" dirty="0" smtClean="0">
                <a:solidFill>
                  <a:srgbClr val="92D050"/>
                </a:solidFill>
                <a:effectLst>
                  <a:outerShdw blurRad="38100" dist="38100" dir="2700000" algn="tl">
                    <a:srgbClr val="000000">
                      <a:alpha val="43137"/>
                    </a:srgbClr>
                  </a:outerShdw>
                </a:effectLst>
              </a:rPr>
              <a:t> Robert Thom</a:t>
            </a:r>
          </a:p>
          <a:p>
            <a:pPr algn="r"/>
            <a:r>
              <a:rPr lang="en-US" b="1" i="1" dirty="0" smtClean="0">
                <a:solidFill>
                  <a:srgbClr val="92D050"/>
                </a:solidFill>
                <a:effectLst>
                  <a:outerShdw blurRad="38100" dist="38100" dir="2700000" algn="tl">
                    <a:srgbClr val="000000">
                      <a:alpha val="43137"/>
                    </a:srgbClr>
                  </a:outerShdw>
                </a:effectLst>
              </a:rPr>
              <a:t>„A Revolution in Pharmaceutical  Education“ (1952)</a:t>
            </a:r>
            <a:endParaRPr lang="bg-BG" b="1" i="1" dirty="0">
              <a:solidFill>
                <a:srgbClr val="92D050"/>
              </a:solidFill>
              <a:effectLst>
                <a:outerShdw blurRad="38100" dist="38100" dir="2700000" algn="tl">
                  <a:srgbClr val="000000">
                    <a:alpha val="43137"/>
                  </a:srgbClr>
                </a:outerShdw>
              </a:effectLst>
            </a:endParaRPr>
          </a:p>
        </p:txBody>
      </p:sp>
      <p:sp>
        <p:nvSpPr>
          <p:cNvPr id="10" name="Текстово поле 9"/>
          <p:cNvSpPr txBox="1"/>
          <p:nvPr/>
        </p:nvSpPr>
        <p:spPr>
          <a:xfrm>
            <a:off x="2892245" y="5719575"/>
            <a:ext cx="6251754" cy="1200329"/>
          </a:xfrm>
          <a:prstGeom prst="rect">
            <a:avLst/>
          </a:prstGeom>
          <a:solidFill>
            <a:schemeClr val="bg1"/>
          </a:solidFill>
        </p:spPr>
        <p:txBody>
          <a:bodyPr wrap="square" rtlCol="0">
            <a:spAutoFit/>
          </a:bodyPr>
          <a:lstStyle/>
          <a:p>
            <a:pPr algn="r"/>
            <a:r>
              <a:rPr lang="bg-BG" sz="2400" dirty="0" smtClean="0"/>
              <a:t>1868 А. </a:t>
            </a:r>
            <a:r>
              <a:rPr lang="bg-BG" sz="2400" dirty="0" err="1" smtClean="0"/>
              <a:t>Прескот</a:t>
            </a:r>
            <a:r>
              <a:rPr lang="bg-BG" sz="2400" dirty="0" smtClean="0"/>
              <a:t> в Университета в Мичиган започва нов курс на обучение, отхвърляйки традиционното чиракуване</a:t>
            </a:r>
            <a:endParaRPr lang="bg-BG" sz="2400" dirty="0"/>
          </a:p>
        </p:txBody>
      </p:sp>
      <p:pic>
        <p:nvPicPr>
          <p:cNvPr id="4" name="Картина 3"/>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0" y="3276295"/>
            <a:ext cx="2792681" cy="3206805"/>
          </a:xfrm>
          <a:prstGeom prst="rect">
            <a:avLst/>
          </a:prstGeom>
        </p:spPr>
      </p:pic>
      <p:sp>
        <p:nvSpPr>
          <p:cNvPr id="11" name="Текстово поле 10"/>
          <p:cNvSpPr txBox="1"/>
          <p:nvPr/>
        </p:nvSpPr>
        <p:spPr>
          <a:xfrm>
            <a:off x="1" y="3285170"/>
            <a:ext cx="2739540" cy="369332"/>
          </a:xfrm>
          <a:prstGeom prst="rect">
            <a:avLst/>
          </a:prstGeom>
          <a:noFill/>
        </p:spPr>
        <p:txBody>
          <a:bodyPr wrap="square" rtlCol="0">
            <a:spAutoFit/>
          </a:bodyPr>
          <a:lstStyle/>
          <a:p>
            <a:pPr algn="ctr"/>
            <a:r>
              <a:rPr lang="en-US" b="1" i="1" dirty="0" smtClean="0">
                <a:solidFill>
                  <a:schemeClr val="bg1"/>
                </a:solidFill>
                <a:effectLst>
                  <a:outerShdw blurRad="38100" dist="38100" dir="2700000" algn="tl">
                    <a:srgbClr val="000000">
                      <a:alpha val="43137"/>
                    </a:srgbClr>
                  </a:outerShdw>
                </a:effectLst>
              </a:rPr>
              <a:t> </a:t>
            </a:r>
            <a:r>
              <a:rPr lang="bg-BG" b="1" i="1" dirty="0" err="1" smtClean="0">
                <a:solidFill>
                  <a:schemeClr val="bg1"/>
                </a:solidFill>
                <a:effectLst>
                  <a:outerShdw blurRad="38100" dist="38100" dir="2700000" algn="tl">
                    <a:srgbClr val="000000">
                      <a:alpha val="43137"/>
                    </a:srgbClr>
                  </a:outerShdw>
                </a:effectLst>
              </a:rPr>
              <a:t>Албърт</a:t>
            </a:r>
            <a:r>
              <a:rPr lang="bg-BG" b="1" i="1" dirty="0" smtClean="0">
                <a:solidFill>
                  <a:schemeClr val="bg1"/>
                </a:solidFill>
                <a:effectLst>
                  <a:outerShdw blurRad="38100" dist="38100" dir="2700000" algn="tl">
                    <a:srgbClr val="000000">
                      <a:alpha val="43137"/>
                    </a:srgbClr>
                  </a:outerShdw>
                </a:effectLst>
              </a:rPr>
              <a:t> </a:t>
            </a:r>
            <a:r>
              <a:rPr lang="bg-BG" b="1" i="1" dirty="0" err="1" smtClean="0">
                <a:solidFill>
                  <a:schemeClr val="bg1"/>
                </a:solidFill>
                <a:effectLst>
                  <a:outerShdw blurRad="38100" dist="38100" dir="2700000" algn="tl">
                    <a:srgbClr val="000000">
                      <a:alpha val="43137"/>
                    </a:srgbClr>
                  </a:outerShdw>
                </a:effectLst>
              </a:rPr>
              <a:t>Прескот</a:t>
            </a:r>
            <a:endParaRPr lang="bg-BG"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3614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Картина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9150" y="3887115"/>
            <a:ext cx="2521920" cy="2521920"/>
          </a:xfrm>
          <a:prstGeom prst="rect">
            <a:avLst/>
          </a:prstGeom>
        </p:spPr>
      </p:pic>
      <p:sp>
        <p:nvSpPr>
          <p:cNvPr id="4" name="Title 3"/>
          <p:cNvSpPr>
            <a:spLocks noGrp="1"/>
          </p:cNvSpPr>
          <p:nvPr>
            <p:ph type="title"/>
          </p:nvPr>
        </p:nvSpPr>
        <p:spPr>
          <a:xfrm>
            <a:off x="1670605" y="374900"/>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Професионални ценности във фармацевтичната практика (2)</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497380"/>
          </a:xfrm>
        </p:spPr>
        <p:txBody>
          <a:bodyPr>
            <a:normAutofit/>
          </a:bodyPr>
          <a:lstStyle/>
          <a:p>
            <a:pPr marL="514350" indent="-514350">
              <a:buFont typeface="+mj-lt"/>
              <a:buAutoNum type="arabicPeriod" startAt="2"/>
            </a:pPr>
            <a:r>
              <a:rPr lang="bg-BG" dirty="0" smtClean="0">
                <a:solidFill>
                  <a:srgbClr val="00B050"/>
                </a:solidFill>
                <a:effectLst>
                  <a:outerShdw blurRad="38100" dist="38100" dir="2700000" algn="tl">
                    <a:srgbClr val="000000">
                      <a:alpha val="43137"/>
                    </a:srgbClr>
                  </a:outerShdw>
                </a:effectLst>
              </a:rPr>
              <a:t>Промяна в традиционните професионални ценности</a:t>
            </a:r>
          </a:p>
          <a:p>
            <a:pPr lvl="1">
              <a:buFont typeface="Wingdings" panose="05000000000000000000" pitchFamily="2" charset="2"/>
              <a:buChar char="Ø"/>
            </a:pPr>
            <a:r>
              <a:rPr lang="bg-BG" sz="2400" dirty="0" smtClean="0"/>
              <a:t>Нови програми за обучение с клиничен компонент – </a:t>
            </a:r>
            <a:r>
              <a:rPr lang="bg-BG" sz="2400" i="1" dirty="0" smtClean="0"/>
              <a:t>превръщане от просто изпълнители на прескрипции в </a:t>
            </a:r>
            <a:r>
              <a:rPr lang="bg-BG" sz="2400" i="1" dirty="0" smtClean="0"/>
              <a:t>уважавани </a:t>
            </a:r>
            <a:r>
              <a:rPr lang="bg-BG" sz="2400" i="1" dirty="0" smtClean="0"/>
              <a:t>членове на терапевтичния екип</a:t>
            </a:r>
          </a:p>
          <a:p>
            <a:pPr lvl="2">
              <a:buFont typeface="Wingdings" panose="05000000000000000000" pitchFamily="2" charset="2"/>
              <a:buChar char="Ø"/>
            </a:pPr>
            <a:r>
              <a:rPr lang="bg-BG" dirty="0" smtClean="0"/>
              <a:t>Преход от </a:t>
            </a:r>
            <a:r>
              <a:rPr lang="bg-BG" dirty="0" smtClean="0"/>
              <a:t>продукт-центрирана </a:t>
            </a:r>
            <a:r>
              <a:rPr lang="bg-BG" dirty="0" smtClean="0"/>
              <a:t>в пациент-центрирана </a:t>
            </a:r>
            <a:r>
              <a:rPr lang="bg-BG" dirty="0" smtClean="0"/>
              <a:t>услуга</a:t>
            </a:r>
            <a:r>
              <a:rPr lang="bg-BG" dirty="0"/>
              <a:t>;</a:t>
            </a:r>
            <a:endParaRPr lang="bg-BG" dirty="0" smtClean="0"/>
          </a:p>
          <a:p>
            <a:pPr lvl="2">
              <a:buFont typeface="Wingdings" panose="05000000000000000000" pitchFamily="2" charset="2"/>
              <a:buChar char="Ø"/>
            </a:pPr>
            <a:r>
              <a:rPr lang="bg-BG" dirty="0" smtClean="0"/>
              <a:t>Приноса на </a:t>
            </a:r>
            <a:r>
              <a:rPr lang="bg-BG" dirty="0" err="1" smtClean="0">
                <a:solidFill>
                  <a:srgbClr val="00B050"/>
                </a:solidFill>
                <a:effectLst>
                  <a:outerShdw blurRad="38100" dist="38100" dir="2700000" algn="tl">
                    <a:srgbClr val="000000">
                      <a:alpha val="43137"/>
                    </a:srgbClr>
                  </a:outerShdw>
                </a:effectLst>
              </a:rPr>
              <a:t>Юджийн</a:t>
            </a:r>
            <a:r>
              <a:rPr lang="bg-BG" dirty="0" smtClean="0">
                <a:solidFill>
                  <a:srgbClr val="00B050"/>
                </a:solidFill>
                <a:effectLst>
                  <a:outerShdw blurRad="38100" dist="38100" dir="2700000" algn="tl">
                    <a:srgbClr val="000000">
                      <a:alpha val="43137"/>
                    </a:srgbClr>
                  </a:outerShdw>
                </a:effectLst>
              </a:rPr>
              <a:t> Уайт:</a:t>
            </a:r>
          </a:p>
          <a:p>
            <a:pPr lvl="3">
              <a:buFont typeface="Wingdings" panose="05000000000000000000" pitchFamily="2" charset="2"/>
              <a:buChar char="§"/>
            </a:pPr>
            <a:r>
              <a:rPr lang="bg-BG" dirty="0" smtClean="0"/>
              <a:t>създаване на пациентски досиета с детайлни данни за </a:t>
            </a:r>
            <a:r>
              <a:rPr lang="bg-BG" dirty="0" err="1" smtClean="0"/>
              <a:t>медикацията</a:t>
            </a:r>
            <a:r>
              <a:rPr lang="bg-BG" dirty="0" smtClean="0"/>
              <a:t>, алергиите на пациентите; </a:t>
            </a:r>
          </a:p>
          <a:p>
            <a:pPr lvl="3">
              <a:buFont typeface="Wingdings" panose="05000000000000000000" pitchFamily="2" charset="2"/>
              <a:buChar char="§"/>
            </a:pPr>
            <a:r>
              <a:rPr lang="bg-BG" dirty="0" smtClean="0"/>
              <a:t>отхвърля стандартните протоколи, забраняващи на </a:t>
            </a:r>
            <a:r>
              <a:rPr lang="bg-BG" dirty="0" smtClean="0"/>
              <a:t>фармацевтите </a:t>
            </a:r>
            <a:r>
              <a:rPr lang="bg-BG" dirty="0" smtClean="0"/>
              <a:t>да дават съвет и да </a:t>
            </a:r>
            <a:r>
              <a:rPr lang="bg-BG" dirty="0" err="1" smtClean="0"/>
              <a:t>колаборират</a:t>
            </a:r>
            <a:r>
              <a:rPr lang="bg-BG" dirty="0" smtClean="0"/>
              <a:t> с лекарите.</a:t>
            </a:r>
          </a:p>
          <a:p>
            <a:pPr lvl="1">
              <a:buFont typeface="Wingdings" panose="05000000000000000000" pitchFamily="2" charset="2"/>
              <a:buChar char="Ø"/>
            </a:pPr>
            <a:endParaRPr lang="bg-BG" sz="2600" i="1"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29</a:t>
            </a:fld>
            <a:endParaRPr lang="en-US"/>
          </a:p>
        </p:txBody>
      </p:sp>
    </p:spTree>
    <p:extLst>
      <p:ext uri="{BB962C8B-B14F-4D97-AF65-F5344CB8AC3E}">
        <p14:creationId xmlns:p14="http://schemas.microsoft.com/office/powerpoint/2010/main" val="42897185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Обща информация за курса</a:t>
            </a:r>
            <a:endParaRPr lang="bg-BG" dirty="0"/>
          </a:p>
        </p:txBody>
      </p:sp>
      <p:sp>
        <p:nvSpPr>
          <p:cNvPr id="3" name="Контейнер за съдържание 2"/>
          <p:cNvSpPr>
            <a:spLocks noGrp="1"/>
          </p:cNvSpPr>
          <p:nvPr>
            <p:ph idx="1"/>
          </p:nvPr>
        </p:nvSpPr>
        <p:spPr/>
        <p:txBody>
          <a:bodyPr>
            <a:normAutofit lnSpcReduction="10000"/>
          </a:bodyPr>
          <a:lstStyle/>
          <a:p>
            <a:r>
              <a:rPr lang="bg-BG" dirty="0" smtClean="0"/>
              <a:t>Задължителна дисциплина</a:t>
            </a:r>
          </a:p>
          <a:p>
            <a:r>
              <a:rPr lang="bg-BG" dirty="0" smtClean="0"/>
              <a:t>15 часа лекции през седмица – всяка първа</a:t>
            </a:r>
          </a:p>
          <a:p>
            <a:r>
              <a:rPr lang="bg-BG" dirty="0" smtClean="0"/>
              <a:t>15 часа упражнения по групи</a:t>
            </a:r>
          </a:p>
          <a:p>
            <a:r>
              <a:rPr lang="bg-BG" dirty="0" smtClean="0"/>
              <a:t>Изпит в лятна сесия</a:t>
            </a:r>
          </a:p>
          <a:p>
            <a:r>
              <a:rPr lang="bg-BG" dirty="0" smtClean="0"/>
              <a:t>Тест и анализ на казус</a:t>
            </a:r>
          </a:p>
          <a:p>
            <a:endParaRPr lang="bg-BG" dirty="0" smtClean="0"/>
          </a:p>
          <a:p>
            <a:pPr marL="0" indent="0">
              <a:buNone/>
            </a:pPr>
            <a:r>
              <a:rPr lang="bg-BG" dirty="0" smtClean="0">
                <a:solidFill>
                  <a:srgbClr val="FFFF00"/>
                </a:solidFill>
                <a:effectLst>
                  <a:outerShdw blurRad="38100" dist="38100" dir="2700000" algn="tl">
                    <a:srgbClr val="000000">
                      <a:alpha val="43137"/>
                    </a:srgbClr>
                  </a:outerShdw>
                </a:effectLst>
              </a:rPr>
              <a:t>Изпитна оценка = (0,5 х казус) + (0,4 х тест) + (0,1 х семестриална оценка)</a:t>
            </a:r>
            <a:endParaRPr lang="bg-BG" dirty="0">
              <a:solidFill>
                <a:srgbClr val="FFFF00"/>
              </a:solidFill>
              <a:effectLst>
                <a:outerShdw blurRad="38100" dist="38100" dir="2700000" algn="tl">
                  <a:srgbClr val="000000">
                    <a:alpha val="43137"/>
                  </a:srgbClr>
                </a:outerShdw>
              </a:effectLst>
            </a:endParaRPr>
          </a:p>
        </p:txBody>
      </p:sp>
      <p:sp>
        <p:nvSpPr>
          <p:cNvPr id="4" name="Контейнер за дата 3"/>
          <p:cNvSpPr>
            <a:spLocks noGrp="1"/>
          </p:cNvSpPr>
          <p:nvPr>
            <p:ph type="dt" sz="half" idx="10"/>
          </p:nvPr>
        </p:nvSpPr>
        <p:spPr/>
        <p:txBody>
          <a:bodyPr/>
          <a:lstStyle/>
          <a:p>
            <a:fld id="{F28C17C9-7FFA-4A28-92AC-F32C46000AA5}" type="datetime1">
              <a:rPr lang="en-US" smtClean="0"/>
              <a:t>3/4/2018</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a:t>
            </a:fld>
            <a:endParaRPr lang="en-US"/>
          </a:p>
        </p:txBody>
      </p:sp>
    </p:spTree>
    <p:extLst>
      <p:ext uri="{BB962C8B-B14F-4D97-AF65-F5344CB8AC3E}">
        <p14:creationId xmlns:p14="http://schemas.microsoft.com/office/powerpoint/2010/main" val="37455769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374900"/>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Професионални ценности във фармацевтичната практика (3)</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497380"/>
          </a:xfrm>
        </p:spPr>
        <p:txBody>
          <a:bodyPr>
            <a:normAutofit/>
          </a:bodyPr>
          <a:lstStyle/>
          <a:p>
            <a:pPr marL="514350" indent="-514350">
              <a:buFont typeface="+mj-lt"/>
              <a:buAutoNum type="arabicPeriod" startAt="3"/>
            </a:pPr>
            <a:r>
              <a:rPr lang="bg-BG" dirty="0" err="1" smtClean="0">
                <a:solidFill>
                  <a:srgbClr val="00B050"/>
                </a:solidFill>
                <a:effectLst>
                  <a:outerShdw blurRad="38100" dist="38100" dir="2700000" algn="tl">
                    <a:srgbClr val="000000">
                      <a:alpha val="43137"/>
                    </a:srgbClr>
                  </a:outerShdw>
                </a:effectLst>
              </a:rPr>
              <a:t>Общохуманни</a:t>
            </a:r>
            <a:r>
              <a:rPr lang="bg-BG" dirty="0" smtClean="0">
                <a:solidFill>
                  <a:srgbClr val="00B050"/>
                </a:solidFill>
                <a:effectLst>
                  <a:outerShdw blurRad="38100" dist="38100" dir="2700000" algn="tl">
                    <a:srgbClr val="000000">
                      <a:alpha val="43137"/>
                    </a:srgbClr>
                  </a:outerShdw>
                </a:effectLst>
              </a:rPr>
              <a:t> ценности във фармацевтичната практика</a:t>
            </a:r>
          </a:p>
          <a:p>
            <a:pPr lvl="1">
              <a:buFont typeface="Wingdings" panose="05000000000000000000" pitchFamily="2" charset="2"/>
              <a:buChar char="Ø"/>
            </a:pPr>
            <a:r>
              <a:rPr lang="bg-BG" dirty="0" smtClean="0"/>
              <a:t>Професионална компетентност</a:t>
            </a:r>
          </a:p>
          <a:p>
            <a:pPr lvl="1">
              <a:buFont typeface="Wingdings" panose="05000000000000000000" pitchFamily="2" charset="2"/>
              <a:buChar char="Ø"/>
            </a:pPr>
            <a:r>
              <a:rPr lang="bg-BG" dirty="0" smtClean="0"/>
              <a:t>Разкриване на информация за продуктите</a:t>
            </a:r>
          </a:p>
          <a:p>
            <a:pPr lvl="1">
              <a:buFont typeface="Wingdings" panose="05000000000000000000" pitchFamily="2" charset="2"/>
              <a:buChar char="Ø"/>
            </a:pPr>
            <a:r>
              <a:rPr lang="bg-BG" dirty="0" smtClean="0"/>
              <a:t>Завишени стандарти на продуктова безопасност</a:t>
            </a:r>
          </a:p>
          <a:p>
            <a:pPr lvl="1">
              <a:buFont typeface="Wingdings" panose="05000000000000000000" pitchFamily="2" charset="2"/>
              <a:buChar char="Ø"/>
            </a:pPr>
            <a:r>
              <a:rPr lang="bg-BG" dirty="0" smtClean="0"/>
              <a:t>Етични стандарти при тестване на медикаменти</a:t>
            </a:r>
          </a:p>
          <a:p>
            <a:pPr lvl="1">
              <a:buFont typeface="Wingdings" panose="05000000000000000000" pitchFamily="2" charset="2"/>
              <a:buChar char="Ø"/>
            </a:pPr>
            <a:r>
              <a:rPr lang="bg-BG" dirty="0" smtClean="0"/>
              <a:t>Законова регулация</a:t>
            </a:r>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30</a:t>
            </a:fld>
            <a:endParaRPr lang="en-US"/>
          </a:p>
        </p:txBody>
      </p:sp>
    </p:spTree>
    <p:extLst>
      <p:ext uri="{BB962C8B-B14F-4D97-AF65-F5344CB8AC3E}">
        <p14:creationId xmlns:p14="http://schemas.microsoft.com/office/powerpoint/2010/main" val="2445877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31</a:t>
            </a:fld>
            <a:endParaRPr lang="en-US"/>
          </a:p>
        </p:txBody>
      </p:sp>
      <p:pic>
        <p:nvPicPr>
          <p:cNvPr id="8" name="Картина 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629061" y="222195"/>
            <a:ext cx="7371384" cy="5003754"/>
          </a:xfrm>
          <a:prstGeom prst="rect">
            <a:avLst/>
          </a:prstGeom>
        </p:spPr>
      </p:pic>
      <p:sp>
        <p:nvSpPr>
          <p:cNvPr id="9" name="Текстово поле 8"/>
          <p:cNvSpPr txBox="1"/>
          <p:nvPr/>
        </p:nvSpPr>
        <p:spPr>
          <a:xfrm>
            <a:off x="1823310" y="5378654"/>
            <a:ext cx="7177135" cy="646331"/>
          </a:xfrm>
          <a:prstGeom prst="rect">
            <a:avLst/>
          </a:prstGeom>
          <a:noFill/>
        </p:spPr>
        <p:txBody>
          <a:bodyPr wrap="square" rtlCol="0">
            <a:spAutoFit/>
          </a:bodyPr>
          <a:lstStyle/>
          <a:p>
            <a:pPr algn="r"/>
            <a:r>
              <a:rPr lang="en-US" b="1" i="1" dirty="0" smtClean="0">
                <a:solidFill>
                  <a:srgbClr val="92D050"/>
                </a:solidFill>
                <a:effectLst>
                  <a:outerShdw blurRad="38100" dist="38100" dir="2700000" algn="tl">
                    <a:srgbClr val="000000">
                      <a:alpha val="43137"/>
                    </a:srgbClr>
                  </a:outerShdw>
                </a:effectLst>
              </a:rPr>
              <a:t> Robert Thom</a:t>
            </a:r>
          </a:p>
          <a:p>
            <a:pPr algn="r"/>
            <a:r>
              <a:rPr lang="en-US" b="1" i="1" dirty="0" smtClean="0">
                <a:solidFill>
                  <a:srgbClr val="92D050"/>
                </a:solidFill>
                <a:effectLst>
                  <a:outerShdw blurRad="38100" dist="38100" dir="2700000" algn="tl">
                    <a:srgbClr val="000000">
                      <a:alpha val="43137"/>
                    </a:srgbClr>
                  </a:outerShdw>
                </a:effectLst>
              </a:rPr>
              <a:t>„Pharmaceutical  Research“ (1952)</a:t>
            </a:r>
            <a:endParaRPr lang="bg-BG" b="1" i="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60098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374900"/>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Професионални ценности във фармацевтичната практика (4)</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497380"/>
          </a:xfrm>
        </p:spPr>
        <p:txBody>
          <a:bodyPr>
            <a:normAutofit lnSpcReduction="10000"/>
          </a:bodyPr>
          <a:lstStyle/>
          <a:p>
            <a:pPr marL="514350" indent="-514350">
              <a:buFont typeface="+mj-lt"/>
              <a:buAutoNum type="arabicPeriod" startAt="4"/>
            </a:pPr>
            <a:r>
              <a:rPr lang="bg-BG" dirty="0">
                <a:solidFill>
                  <a:srgbClr val="00B050"/>
                </a:solidFill>
                <a:effectLst>
                  <a:outerShdw blurRad="38100" dist="38100" dir="2700000" algn="tl">
                    <a:srgbClr val="000000">
                      <a:alpha val="43137"/>
                    </a:srgbClr>
                  </a:outerShdw>
                </a:effectLst>
              </a:rPr>
              <a:t>Фармацевтът </a:t>
            </a:r>
            <a:r>
              <a:rPr lang="bg-BG" dirty="0" smtClean="0">
                <a:solidFill>
                  <a:srgbClr val="00B050"/>
                </a:solidFill>
                <a:effectLst>
                  <a:outerShdw blurRad="38100" dist="38100" dir="2700000" algn="tl">
                    <a:srgbClr val="000000">
                      <a:alpha val="43137"/>
                    </a:srgbClr>
                  </a:outerShdw>
                </a:effectLst>
              </a:rPr>
              <a:t>като оказващ грижи за пациента</a:t>
            </a:r>
            <a:endParaRPr lang="en-US" dirty="0" smtClean="0">
              <a:solidFill>
                <a:srgbClr val="00B050"/>
              </a:solidFill>
              <a:effectLst>
                <a:outerShdw blurRad="38100" dist="38100" dir="2700000" algn="tl">
                  <a:srgbClr val="000000">
                    <a:alpha val="43137"/>
                  </a:srgbClr>
                </a:outerShdw>
              </a:effectLst>
            </a:endParaRPr>
          </a:p>
          <a:p>
            <a:pPr lvl="1">
              <a:buFont typeface="Wingdings" panose="05000000000000000000" pitchFamily="2" charset="2"/>
              <a:buChar char="Ø"/>
            </a:pPr>
            <a:r>
              <a:rPr lang="bg-BG" sz="2400" dirty="0" err="1" smtClean="0"/>
              <a:t>Триаж</a:t>
            </a:r>
            <a:r>
              <a:rPr lang="bg-BG" sz="2400" dirty="0" smtClean="0"/>
              <a:t> функции – кои пациенти трябва задължително да бъдат насочени към лекар и при кои проблемът им може да се разреши със свободно предоставяне на медикамент.</a:t>
            </a:r>
          </a:p>
          <a:p>
            <a:pPr lvl="1">
              <a:buFont typeface="Wingdings" panose="05000000000000000000" pitchFamily="2" charset="2"/>
              <a:buChar char="Ø"/>
            </a:pPr>
            <a:r>
              <a:rPr lang="bg-BG" sz="2400" dirty="0"/>
              <a:t>Контролни органи</a:t>
            </a:r>
          </a:p>
          <a:p>
            <a:pPr lvl="1">
              <a:buFont typeface="Wingdings" panose="05000000000000000000" pitchFamily="2" charset="2"/>
              <a:buChar char="Ø"/>
            </a:pPr>
            <a:r>
              <a:rPr lang="bg-BG" sz="2400" dirty="0"/>
              <a:t>Изисквания към производителите (напр. към </a:t>
            </a:r>
            <a:r>
              <a:rPr lang="bg-BG" sz="2400" dirty="0" smtClean="0"/>
              <a:t>етикирането, информационните брошури)</a:t>
            </a:r>
            <a:endParaRPr lang="bg-BG" sz="2400" dirty="0"/>
          </a:p>
          <a:p>
            <a:pPr lvl="1">
              <a:buFont typeface="Wingdings" panose="05000000000000000000" pitchFamily="2" charset="2"/>
              <a:buChar char="Ø"/>
            </a:pPr>
            <a:r>
              <a:rPr lang="bg-BG" sz="2400" dirty="0" smtClean="0"/>
              <a:t>Различни режими на разпространение на лекарства – свободно и само срещу рецепта</a:t>
            </a:r>
          </a:p>
          <a:p>
            <a:pPr lvl="1">
              <a:buFont typeface="Wingdings" panose="05000000000000000000" pitchFamily="2" charset="2"/>
              <a:buChar char="Ø"/>
            </a:pPr>
            <a:r>
              <a:rPr lang="bg-BG" sz="2400" dirty="0" smtClean="0"/>
              <a:t>Задължения за информиране на пациентите за потенциални взаимодействия между медикаментите</a:t>
            </a:r>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32</a:t>
            </a:fld>
            <a:endParaRPr lang="en-US"/>
          </a:p>
        </p:txBody>
      </p:sp>
    </p:spTree>
    <p:extLst>
      <p:ext uri="{BB962C8B-B14F-4D97-AF65-F5344CB8AC3E}">
        <p14:creationId xmlns:p14="http://schemas.microsoft.com/office/powerpoint/2010/main" val="4266319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222195"/>
            <a:ext cx="7016195" cy="610820"/>
          </a:xfrm>
        </p:spPr>
        <p:txBody>
          <a:bodyPr>
            <a:normAutofit fontScale="90000"/>
          </a:bodyPr>
          <a:lstStyle/>
          <a:p>
            <a:pPr algn="ctr"/>
            <a:r>
              <a:rPr lang="bg-BG" dirty="0" smtClean="0">
                <a:effectLst>
                  <a:outerShdw blurRad="38100" dist="38100" dir="2700000" algn="tl">
                    <a:srgbClr val="000000">
                      <a:alpha val="43137"/>
                    </a:srgbClr>
                  </a:outerShdw>
                </a:effectLst>
              </a:rPr>
              <a:t>Ключови ценности на фармацевта</a:t>
            </a:r>
            <a:endParaRPr lang="en-US" dirty="0">
              <a:effectLst>
                <a:outerShdw blurRad="38100" dist="38100" dir="2700000" algn="tl">
                  <a:srgbClr val="000000">
                    <a:alpha val="43137"/>
                  </a:srgbClr>
                </a:outerShdw>
              </a:effectLst>
            </a:endParaRPr>
          </a:p>
        </p:txBody>
      </p:sp>
      <p:sp>
        <p:nvSpPr>
          <p:cNvPr id="2" name="Контейнер за дата 1"/>
          <p:cNvSpPr>
            <a:spLocks noGrp="1"/>
          </p:cNvSpPr>
          <p:nvPr>
            <p:ph type="dt" sz="half" idx="10"/>
          </p:nvPr>
        </p:nvSpPr>
        <p:spPr/>
        <p:txBody>
          <a:bodyPr/>
          <a:lstStyle/>
          <a:p>
            <a:fld id="{49732B17-C7F2-48EF-A24C-8548B37D1019}"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33</a:t>
            </a:fld>
            <a:endParaRPr lang="en-US"/>
          </a:p>
        </p:txBody>
      </p:sp>
      <p:graphicFrame>
        <p:nvGraphicFramePr>
          <p:cNvPr id="7" name="Диаграма 6"/>
          <p:cNvGraphicFramePr/>
          <p:nvPr>
            <p:extLst>
              <p:ext uri="{D42A27DB-BD31-4B8C-83A1-F6EECF244321}">
                <p14:modId xmlns:p14="http://schemas.microsoft.com/office/powerpoint/2010/main" val="3681153958"/>
              </p:ext>
            </p:extLst>
          </p:nvPr>
        </p:nvGraphicFramePr>
        <p:xfrm>
          <a:off x="1523999" y="833015"/>
          <a:ext cx="7476445" cy="56500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2097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260" y="1291130"/>
            <a:ext cx="7787955" cy="610820"/>
          </a:xfrm>
        </p:spPr>
        <p:txBody>
          <a:bodyPr>
            <a:normAutofit fontScale="90000"/>
          </a:bodyPr>
          <a:lstStyle/>
          <a:p>
            <a:r>
              <a:rPr lang="bg-BG" dirty="0" smtClean="0"/>
              <a:t>Най-коментирани етични проблеми на съвременния етап на развитие на фармацията</a:t>
            </a:r>
            <a:endParaRPr lang="en-US" dirty="0"/>
          </a:p>
        </p:txBody>
      </p:sp>
      <p:sp>
        <p:nvSpPr>
          <p:cNvPr id="8" name="Content Placeholder 7"/>
          <p:cNvSpPr>
            <a:spLocks noGrp="1"/>
          </p:cNvSpPr>
          <p:nvPr>
            <p:ph sz="quarter" idx="4"/>
          </p:nvPr>
        </p:nvSpPr>
        <p:spPr>
          <a:xfrm>
            <a:off x="296260" y="2512770"/>
            <a:ext cx="7706696" cy="3512215"/>
          </a:xfrm>
          <a:noFill/>
          <a:effectLst>
            <a:softEdge rad="31750"/>
          </a:effectLst>
          <a:scene3d>
            <a:camera prst="orthographicFront"/>
            <a:lightRig rig="threePt" dir="t"/>
          </a:scene3d>
        </p:spPr>
        <p:txBody>
          <a:bodyPr>
            <a:normAutofit/>
          </a:bodyPr>
          <a:lstStyle/>
          <a:p>
            <a:r>
              <a:rPr lang="bg-BG" dirty="0" err="1" smtClean="0"/>
              <a:t>Публикационна</a:t>
            </a:r>
            <a:r>
              <a:rPr lang="bg-BG" dirty="0" smtClean="0"/>
              <a:t> етика – готови публикации под известно име</a:t>
            </a:r>
          </a:p>
          <a:p>
            <a:r>
              <a:rPr lang="bg-BG" dirty="0" smtClean="0"/>
              <a:t>Манипулиране на резултати от клинични проучвания</a:t>
            </a:r>
          </a:p>
          <a:p>
            <a:r>
              <a:rPr lang="bg-BG" dirty="0" smtClean="0"/>
              <a:t>Неетични маркетингови практики</a:t>
            </a:r>
          </a:p>
          <a:p>
            <a:r>
              <a:rPr lang="bg-BG" dirty="0" smtClean="0"/>
              <a:t>Финансови стимули за лекари</a:t>
            </a:r>
          </a:p>
          <a:p>
            <a:r>
              <a:rPr lang="bg-BG" dirty="0" smtClean="0"/>
              <a:t>Наемане на известни лекари за рекламни лица</a:t>
            </a:r>
          </a:p>
          <a:p>
            <a:endParaRPr lang="bg-BG" dirty="0" smtClean="0"/>
          </a:p>
          <a:p>
            <a:endParaRPr lang="bg-BG" dirty="0" smtClean="0"/>
          </a:p>
          <a:p>
            <a:endParaRPr lang="en-US" dirty="0"/>
          </a:p>
        </p:txBody>
      </p:sp>
      <p:sp>
        <p:nvSpPr>
          <p:cNvPr id="2" name="Контейнер за дата 1"/>
          <p:cNvSpPr>
            <a:spLocks noGrp="1"/>
          </p:cNvSpPr>
          <p:nvPr>
            <p:ph type="dt" sz="half" idx="10"/>
          </p:nvPr>
        </p:nvSpPr>
        <p:spPr/>
        <p:txBody>
          <a:bodyPr/>
          <a:lstStyle/>
          <a:p>
            <a:fld id="{3570A262-AFC2-4762-B58F-41295471E8E0}" type="datetime1">
              <a:rPr lang="en-US" smtClean="0"/>
              <a:t>3/4/2018</a:t>
            </a:fld>
            <a:endParaRPr lang="en-US"/>
          </a:p>
        </p:txBody>
      </p:sp>
      <p:sp>
        <p:nvSpPr>
          <p:cNvPr id="9" name="Контейнер за номер на слайда 8"/>
          <p:cNvSpPr>
            <a:spLocks noGrp="1"/>
          </p:cNvSpPr>
          <p:nvPr>
            <p:ph type="sldNum" sz="quarter" idx="12"/>
          </p:nvPr>
        </p:nvSpPr>
        <p:spPr/>
        <p:txBody>
          <a:bodyPr/>
          <a:lstStyle/>
          <a:p>
            <a:fld id="{B82CCC60-E8CD-4174-8B1A-7DF615B22EEF}" type="slidenum">
              <a:rPr lang="en-US" smtClean="0"/>
              <a:pPr/>
              <a:t>34</a:t>
            </a:fld>
            <a:endParaRPr lang="en-US"/>
          </a:p>
        </p:txBody>
      </p:sp>
    </p:spTree>
    <p:extLst>
      <p:ext uri="{BB962C8B-B14F-4D97-AF65-F5344CB8AC3E}">
        <p14:creationId xmlns:p14="http://schemas.microsoft.com/office/powerpoint/2010/main" val="1622863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291130"/>
            <a:ext cx="7635250" cy="458115"/>
          </a:xfrm>
        </p:spPr>
        <p:txBody>
          <a:bodyPr>
            <a:normAutofit fontScale="90000"/>
          </a:bodyPr>
          <a:lstStyle/>
          <a:p>
            <a:r>
              <a:rPr lang="bg-BG" dirty="0" smtClean="0"/>
              <a:t>Заключителни бележки</a:t>
            </a:r>
            <a:endParaRPr lang="en-US" dirty="0"/>
          </a:p>
        </p:txBody>
      </p:sp>
      <p:sp>
        <p:nvSpPr>
          <p:cNvPr id="3" name="Content Placeholder 2"/>
          <p:cNvSpPr>
            <a:spLocks noGrp="1"/>
          </p:cNvSpPr>
          <p:nvPr>
            <p:ph idx="1"/>
          </p:nvPr>
        </p:nvSpPr>
        <p:spPr>
          <a:xfrm>
            <a:off x="296260" y="1901953"/>
            <a:ext cx="7329840" cy="4123032"/>
          </a:xfrm>
        </p:spPr>
        <p:txBody>
          <a:bodyPr>
            <a:normAutofit fontScale="77500" lnSpcReduction="20000"/>
          </a:bodyPr>
          <a:lstStyle/>
          <a:p>
            <a:pPr>
              <a:buClr>
                <a:srgbClr val="EBFF75"/>
              </a:buClr>
              <a:buFont typeface="Courier New" panose="02070309020205020404" pitchFamily="49" charset="0"/>
              <a:buChar char="o"/>
            </a:pPr>
            <a:r>
              <a:rPr lang="bg-BG" dirty="0"/>
              <a:t>Фармацевтичната етика излиза извън рамките на предоставяне на етични стандарти на поведение. </a:t>
            </a:r>
            <a:endParaRPr lang="bg-BG" dirty="0" smtClean="0"/>
          </a:p>
          <a:p>
            <a:pPr>
              <a:buClr>
                <a:srgbClr val="EBFF75"/>
              </a:buClr>
              <a:buFont typeface="Courier New" panose="02070309020205020404" pitchFamily="49" charset="0"/>
              <a:buChar char="o"/>
            </a:pPr>
            <a:r>
              <a:rPr lang="bg-BG" dirty="0" smtClean="0"/>
              <a:t>Предметната </a:t>
            </a:r>
            <a:r>
              <a:rPr lang="bg-BG" dirty="0"/>
              <a:t>ú област има елементи на биоетиката с фокус върху благодеянието за пациента и бизнес етиката с фокус върху доброто за организацията. </a:t>
            </a:r>
            <a:endParaRPr lang="bg-BG" dirty="0" smtClean="0"/>
          </a:p>
          <a:p>
            <a:pPr>
              <a:buClr>
                <a:srgbClr val="EBFF75"/>
              </a:buClr>
              <a:buFont typeface="Courier New" panose="02070309020205020404" pitchFamily="49" charset="0"/>
              <a:buChar char="o"/>
            </a:pPr>
            <a:r>
              <a:rPr lang="bg-BG" dirty="0" smtClean="0"/>
              <a:t>Практикуващият </a:t>
            </a:r>
            <a:r>
              <a:rPr lang="bg-BG" dirty="0"/>
              <a:t>фармацевт се сблъсква с широка гама етични проблеми в работата си, за част от които липсват насоки в професионалните етични кодекси. </a:t>
            </a:r>
            <a:endParaRPr lang="bg-BG" dirty="0" smtClean="0"/>
          </a:p>
          <a:p>
            <a:pPr>
              <a:buClr>
                <a:srgbClr val="EBFF75"/>
              </a:buClr>
              <a:buFont typeface="Courier New" panose="02070309020205020404" pitchFamily="49" charset="0"/>
              <a:buChar char="o"/>
            </a:pPr>
            <a:r>
              <a:rPr lang="bg-BG" dirty="0" smtClean="0"/>
              <a:t>Методите </a:t>
            </a:r>
            <a:r>
              <a:rPr lang="bg-BG" dirty="0"/>
              <a:t>за етичен анализ могат да подпомогнат вземането на етични решения във фармацевтичната практика, там където нормативността е недостатъчна за разрешаване на ценностния конфликт.</a:t>
            </a:r>
            <a:endParaRPr lang="en-US" dirty="0"/>
          </a:p>
        </p:txBody>
      </p:sp>
      <p:sp>
        <p:nvSpPr>
          <p:cNvPr id="4" name="Контейнер за дата 3"/>
          <p:cNvSpPr>
            <a:spLocks noGrp="1"/>
          </p:cNvSpPr>
          <p:nvPr>
            <p:ph type="dt" sz="half" idx="10"/>
          </p:nvPr>
        </p:nvSpPr>
        <p:spPr/>
        <p:txBody>
          <a:bodyPr/>
          <a:lstStyle/>
          <a:p>
            <a:fld id="{0A646EFD-4EA4-4D18-8BB1-9528AA4AA28A}" type="datetime1">
              <a:rPr lang="en-US" smtClean="0"/>
              <a:t>3/4/2018</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35</a:t>
            </a:fld>
            <a:endParaRPr lang="en-US"/>
          </a:p>
        </p:txBody>
      </p:sp>
    </p:spTree>
    <p:extLst>
      <p:ext uri="{BB962C8B-B14F-4D97-AF65-F5344CB8AC3E}">
        <p14:creationId xmlns:p14="http://schemas.microsoft.com/office/powerpoint/2010/main" val="36247276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Обща информация за курса</a:t>
            </a:r>
            <a:endParaRPr lang="bg-BG" dirty="0"/>
          </a:p>
        </p:txBody>
      </p:sp>
      <p:sp>
        <p:nvSpPr>
          <p:cNvPr id="3" name="Контейнер за съдържание 2"/>
          <p:cNvSpPr>
            <a:spLocks noGrp="1"/>
          </p:cNvSpPr>
          <p:nvPr>
            <p:ph idx="1"/>
          </p:nvPr>
        </p:nvSpPr>
        <p:spPr/>
        <p:txBody>
          <a:bodyPr>
            <a:normAutofit/>
          </a:bodyPr>
          <a:lstStyle/>
          <a:p>
            <a:pPr marL="0" indent="0">
              <a:buNone/>
            </a:pPr>
            <a:r>
              <a:rPr lang="bg-BG" dirty="0" smtClean="0"/>
              <a:t>По време на семестъра:</a:t>
            </a:r>
          </a:p>
          <a:p>
            <a:pPr lvl="0" hangingPunct="0"/>
            <a:r>
              <a:rPr lang="bg-BG" sz="2400" dirty="0"/>
              <a:t>Анализ на казус по специфична методология;</a:t>
            </a:r>
          </a:p>
          <a:p>
            <a:pPr lvl="0" hangingPunct="0"/>
            <a:r>
              <a:rPr lang="bg-BG" sz="2400" dirty="0"/>
              <a:t>Подготовка на презентация на рекламна кампания;</a:t>
            </a:r>
          </a:p>
          <a:p>
            <a:pPr lvl="0" hangingPunct="0"/>
            <a:r>
              <a:rPr lang="bg-BG" sz="2400" dirty="0"/>
              <a:t>Изработване на форма за информирано съгласие;</a:t>
            </a:r>
          </a:p>
          <a:p>
            <a:pPr lvl="0" hangingPunct="0"/>
            <a:r>
              <a:rPr lang="bg-BG" sz="2400" dirty="0" smtClean="0"/>
              <a:t>По</a:t>
            </a:r>
            <a:r>
              <a:rPr lang="bg-BG" sz="2400" dirty="0"/>
              <a:t>дготовка за дискусионен панел в работни </a:t>
            </a:r>
            <a:r>
              <a:rPr lang="bg-BG" sz="2400" dirty="0" smtClean="0"/>
              <a:t>групи.</a:t>
            </a:r>
            <a:endParaRPr lang="bg-BG" sz="2400" dirty="0"/>
          </a:p>
          <a:p>
            <a:pPr lvl="0" hangingPunct="0"/>
            <a:r>
              <a:rPr lang="bg-BG" sz="2400" dirty="0" smtClean="0"/>
              <a:t>Оценка за активно участие.</a:t>
            </a:r>
            <a:endParaRPr lang="bg-BG" sz="2400" dirty="0"/>
          </a:p>
        </p:txBody>
      </p:sp>
      <p:sp>
        <p:nvSpPr>
          <p:cNvPr id="4" name="Контейнер за дата 3"/>
          <p:cNvSpPr>
            <a:spLocks noGrp="1"/>
          </p:cNvSpPr>
          <p:nvPr>
            <p:ph type="dt" sz="half" idx="10"/>
          </p:nvPr>
        </p:nvSpPr>
        <p:spPr/>
        <p:txBody>
          <a:bodyPr/>
          <a:lstStyle/>
          <a:p>
            <a:fld id="{F28C17C9-7FFA-4A28-92AC-F32C46000AA5}" type="datetime1">
              <a:rPr lang="en-US" smtClean="0"/>
              <a:t>3/4/2018</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4</a:t>
            </a:fld>
            <a:endParaRPr lang="en-US"/>
          </a:p>
        </p:txBody>
      </p:sp>
    </p:spTree>
    <p:extLst>
      <p:ext uri="{BB962C8B-B14F-4D97-AF65-F5344CB8AC3E}">
        <p14:creationId xmlns:p14="http://schemas.microsoft.com/office/powerpoint/2010/main" val="15752400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План на лекция 1</a:t>
            </a:r>
            <a:endParaRPr lang="bg-BG" dirty="0"/>
          </a:p>
        </p:txBody>
      </p:sp>
      <p:sp>
        <p:nvSpPr>
          <p:cNvPr id="3" name="Контейнер за съдържание 2"/>
          <p:cNvSpPr>
            <a:spLocks noGrp="1"/>
          </p:cNvSpPr>
          <p:nvPr>
            <p:ph idx="1"/>
          </p:nvPr>
        </p:nvSpPr>
        <p:spPr/>
        <p:txBody>
          <a:bodyPr>
            <a:normAutofit/>
          </a:bodyPr>
          <a:lstStyle/>
          <a:p>
            <a:pPr marL="514350" indent="-514350">
              <a:buAutoNum type="arabicPeriod"/>
            </a:pPr>
            <a:r>
              <a:rPr lang="bg-BG" dirty="0" smtClean="0"/>
              <a:t>Основни понятия</a:t>
            </a:r>
          </a:p>
          <a:p>
            <a:pPr marL="457200" indent="-457200">
              <a:buAutoNum type="arabicPeriod"/>
            </a:pPr>
            <a:r>
              <a:rPr lang="bg-BG" dirty="0" smtClean="0"/>
              <a:t>Формиране на ценности и конфликт на ценности</a:t>
            </a:r>
          </a:p>
          <a:p>
            <a:pPr marL="457200" indent="-457200">
              <a:buAutoNum type="arabicPeriod"/>
            </a:pPr>
            <a:r>
              <a:rPr lang="bg-BG" dirty="0" smtClean="0"/>
              <a:t>Ценности във фармацевтичната практика</a:t>
            </a:r>
          </a:p>
          <a:p>
            <a:pPr marL="457200" indent="-457200">
              <a:buAutoNum type="arabicPeriod"/>
            </a:pPr>
            <a:r>
              <a:rPr lang="bg-BG" dirty="0" smtClean="0"/>
              <a:t>Фармацевтът в </a:t>
            </a:r>
            <a:r>
              <a:rPr lang="bg-BG" dirty="0" smtClean="0"/>
              <a:t>ролята </a:t>
            </a:r>
            <a:r>
              <a:rPr lang="bg-BG" dirty="0" smtClean="0"/>
              <a:t>на оказващ грижи за пациента</a:t>
            </a:r>
          </a:p>
          <a:p>
            <a:pPr marL="457200" indent="-457200">
              <a:buAutoNum type="arabicPeriod"/>
            </a:pPr>
            <a:endParaRPr lang="bg-BG" dirty="0"/>
          </a:p>
        </p:txBody>
      </p:sp>
      <p:sp>
        <p:nvSpPr>
          <p:cNvPr id="4" name="Контейнер за дата 3"/>
          <p:cNvSpPr>
            <a:spLocks noGrp="1"/>
          </p:cNvSpPr>
          <p:nvPr>
            <p:ph type="dt" sz="half" idx="10"/>
          </p:nvPr>
        </p:nvSpPr>
        <p:spPr/>
        <p:txBody>
          <a:bodyPr/>
          <a:lstStyle/>
          <a:p>
            <a:fld id="{F28C17C9-7FFA-4A28-92AC-F32C46000AA5}" type="datetime1">
              <a:rPr lang="en-US" smtClean="0"/>
              <a:t>3/4/2018</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5</a:t>
            </a:fld>
            <a:endParaRPr lang="en-US"/>
          </a:p>
        </p:txBody>
      </p:sp>
    </p:spTree>
    <p:extLst>
      <p:ext uri="{BB962C8B-B14F-4D97-AF65-F5344CB8AC3E}">
        <p14:creationId xmlns:p14="http://schemas.microsoft.com/office/powerpoint/2010/main" val="3782183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291130"/>
            <a:ext cx="7329840" cy="5191969"/>
          </a:xfrm>
        </p:spPr>
        <p:txBody>
          <a:bodyPr>
            <a:normAutofit fontScale="92500" lnSpcReduction="10000"/>
          </a:bodyPr>
          <a:lstStyle/>
          <a:p>
            <a:pPr marL="0" indent="0">
              <a:lnSpc>
                <a:spcPct val="110000"/>
              </a:lnSpc>
              <a:buNone/>
            </a:pPr>
            <a:r>
              <a:rPr lang="bg-BG" dirty="0"/>
              <a:t>Всяка професия е съпроводена освен от необходимите знания и умения за практикуването й и с дискусии и налагане на норми за правилността на това практикуване</a:t>
            </a:r>
            <a:r>
              <a:rPr lang="bg-BG" dirty="0" smtClean="0"/>
              <a:t>.</a:t>
            </a:r>
          </a:p>
          <a:p>
            <a:pPr marL="0" indent="0">
              <a:lnSpc>
                <a:spcPct val="110000"/>
              </a:lnSpc>
              <a:spcBef>
                <a:spcPts val="0"/>
              </a:spcBef>
              <a:buNone/>
            </a:pPr>
            <a:endParaRPr lang="bg-BG" dirty="0" smtClean="0"/>
          </a:p>
          <a:p>
            <a:pPr marL="0" indent="0">
              <a:lnSpc>
                <a:spcPct val="110000"/>
              </a:lnSpc>
              <a:spcBef>
                <a:spcPts val="0"/>
              </a:spcBef>
              <a:buNone/>
            </a:pPr>
            <a:r>
              <a:rPr lang="bg-BG" dirty="0" smtClean="0"/>
              <a:t>Фармацевтичната </a:t>
            </a:r>
            <a:r>
              <a:rPr lang="bg-BG" dirty="0"/>
              <a:t>професия е хуманитарна</a:t>
            </a:r>
          </a:p>
          <a:p>
            <a:pPr marL="0" indent="0">
              <a:lnSpc>
                <a:spcPct val="110000"/>
              </a:lnSpc>
              <a:spcBef>
                <a:spcPts val="0"/>
              </a:spcBef>
              <a:buNone/>
            </a:pPr>
            <a:r>
              <a:rPr lang="bg-BG" dirty="0"/>
              <a:t>наука и </a:t>
            </a:r>
            <a:r>
              <a:rPr lang="bg-BG" dirty="0" smtClean="0"/>
              <a:t>практика, </a:t>
            </a:r>
            <a:r>
              <a:rPr lang="bg-BG" dirty="0"/>
              <a:t>т.е. </a:t>
            </a:r>
          </a:p>
          <a:p>
            <a:pPr marL="0" indent="0">
              <a:lnSpc>
                <a:spcPct val="110000"/>
              </a:lnSpc>
              <a:spcBef>
                <a:spcPts val="0"/>
              </a:spcBef>
              <a:buNone/>
            </a:pPr>
            <a:r>
              <a:rPr lang="bg-BG" dirty="0"/>
              <a:t>– </a:t>
            </a:r>
            <a:r>
              <a:rPr lang="bg-BG" dirty="0" smtClean="0"/>
              <a:t>фокусирана е </a:t>
            </a:r>
            <a:r>
              <a:rPr lang="bg-BG" dirty="0" smtClean="0"/>
              <a:t>върху </a:t>
            </a:r>
            <a:r>
              <a:rPr lang="bg-BG" dirty="0"/>
              <a:t>грижата и</a:t>
            </a:r>
          </a:p>
          <a:p>
            <a:pPr marL="0" indent="0">
              <a:lnSpc>
                <a:spcPct val="110000"/>
              </a:lnSpc>
              <a:spcBef>
                <a:spcPts val="0"/>
              </a:spcBef>
              <a:buNone/>
            </a:pPr>
            <a:r>
              <a:rPr lang="bg-BG" dirty="0" smtClean="0"/>
              <a:t>съхраняването </a:t>
            </a:r>
            <a:r>
              <a:rPr lang="bg-BG" dirty="0"/>
              <a:t>на здравето на обществото и</a:t>
            </a:r>
          </a:p>
          <a:p>
            <a:pPr marL="0" indent="0">
              <a:lnSpc>
                <a:spcPct val="110000"/>
              </a:lnSpc>
              <a:spcBef>
                <a:spcPts val="0"/>
              </a:spcBef>
              <a:buNone/>
            </a:pPr>
            <a:r>
              <a:rPr lang="bg-BG" dirty="0"/>
              <a:t>в частност на отделния човек, </a:t>
            </a:r>
          </a:p>
          <a:p>
            <a:pPr marL="0" indent="0">
              <a:lnSpc>
                <a:spcPct val="110000"/>
              </a:lnSpc>
              <a:spcBef>
                <a:spcPts val="0"/>
              </a:spcBef>
              <a:buNone/>
            </a:pPr>
            <a:r>
              <a:rPr lang="bg-BG" dirty="0"/>
              <a:t>– основава се и зависи от морала и етиката </a:t>
            </a:r>
          </a:p>
          <a:p>
            <a:pPr marL="0" indent="0">
              <a:lnSpc>
                <a:spcPct val="110000"/>
              </a:lnSpc>
              <a:spcBef>
                <a:spcPts val="0"/>
              </a:spcBef>
              <a:buNone/>
            </a:pPr>
            <a:r>
              <a:rPr lang="bg-BG" dirty="0"/>
              <a:t>на всеки един свой </a:t>
            </a:r>
            <a:r>
              <a:rPr lang="bg-BG" dirty="0" smtClean="0"/>
              <a:t>представител. </a:t>
            </a:r>
            <a:endParaRPr lang="en-US" dirty="0" smtClean="0"/>
          </a:p>
          <a:p>
            <a:pPr marL="0" indent="0">
              <a:lnSpc>
                <a:spcPct val="110000"/>
              </a:lnSpc>
              <a:buNone/>
            </a:pPr>
            <a:endParaRPr lang="en-US" dirty="0"/>
          </a:p>
        </p:txBody>
      </p:sp>
      <p:sp>
        <p:nvSpPr>
          <p:cNvPr id="4" name="Контейнер за дата 3"/>
          <p:cNvSpPr>
            <a:spLocks noGrp="1"/>
          </p:cNvSpPr>
          <p:nvPr>
            <p:ph type="dt" sz="half" idx="10"/>
          </p:nvPr>
        </p:nvSpPr>
        <p:spPr/>
        <p:txBody>
          <a:bodyPr/>
          <a:lstStyle/>
          <a:p>
            <a:fld id="{0A646EFD-4EA4-4D18-8BB1-9528AA4AA28A}"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6</a:t>
            </a:fld>
            <a:endParaRPr lang="en-US"/>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Основни понятия (1)</a:t>
            </a:r>
            <a:endParaRPr lang="bg-BG" dirty="0"/>
          </a:p>
        </p:txBody>
      </p:sp>
      <p:sp>
        <p:nvSpPr>
          <p:cNvPr id="3" name="Контейнер за съдържание 2"/>
          <p:cNvSpPr>
            <a:spLocks noGrp="1"/>
          </p:cNvSpPr>
          <p:nvPr>
            <p:ph idx="1"/>
          </p:nvPr>
        </p:nvSpPr>
        <p:spPr/>
        <p:txBody>
          <a:bodyPr/>
          <a:lstStyle/>
          <a:p>
            <a:pPr marL="514350" indent="-514350">
              <a:buFont typeface="Wingdings" pitchFamily="2" charset="2"/>
              <a:buAutoNum type="arabicPeriod"/>
              <a:defRPr/>
            </a:pPr>
            <a:r>
              <a:rPr lang="bg-BG" altLang="bg-BG" i="1" dirty="0">
                <a:solidFill>
                  <a:srgbClr val="FFFF00"/>
                </a:solidFill>
                <a:effectLst>
                  <a:outerShdw blurRad="38100" dist="38100" dir="2700000" algn="tl">
                    <a:srgbClr val="000000">
                      <a:alpha val="43137"/>
                    </a:srgbClr>
                  </a:outerShdw>
                </a:effectLst>
              </a:rPr>
              <a:t>Етика</a:t>
            </a:r>
            <a:r>
              <a:rPr lang="bg-BG" altLang="bg-BG" i="1" dirty="0"/>
              <a:t> - наука за </a:t>
            </a:r>
            <a:r>
              <a:rPr lang="bg-BG" altLang="bg-BG" b="1" i="1" dirty="0">
                <a:solidFill>
                  <a:schemeClr val="bg2"/>
                </a:solidFill>
              </a:rPr>
              <a:t>морала</a:t>
            </a:r>
            <a:r>
              <a:rPr lang="bg-BG" altLang="bg-BG" dirty="0"/>
              <a:t> </a:t>
            </a:r>
          </a:p>
          <a:p>
            <a:pPr marL="0" indent="0">
              <a:buNone/>
              <a:defRPr/>
            </a:pPr>
            <a:endParaRPr lang="bg-BG" altLang="bg-BG" dirty="0"/>
          </a:p>
          <a:p>
            <a:pPr marL="0" indent="0">
              <a:buNone/>
              <a:defRPr/>
            </a:pPr>
            <a:r>
              <a:rPr lang="bg-BG" altLang="bg-BG" i="1" dirty="0">
                <a:solidFill>
                  <a:srgbClr val="FFFF00"/>
                </a:solidFill>
              </a:rPr>
              <a:t>2.</a:t>
            </a:r>
            <a:r>
              <a:rPr lang="bg-BG" altLang="bg-BG" i="1" dirty="0"/>
              <a:t> </a:t>
            </a:r>
            <a:r>
              <a:rPr lang="bg-BG" altLang="bg-BG" i="1" dirty="0">
                <a:solidFill>
                  <a:srgbClr val="FFFF00"/>
                </a:solidFill>
                <a:effectLst>
                  <a:outerShdw blurRad="38100" dist="38100" dir="2700000" algn="tl">
                    <a:srgbClr val="000000">
                      <a:alpha val="43137"/>
                    </a:srgbClr>
                  </a:outerShdw>
                </a:effectLst>
              </a:rPr>
              <a:t>Морал</a:t>
            </a:r>
            <a:r>
              <a:rPr lang="bg-BG" altLang="bg-BG" i="1" dirty="0"/>
              <a:t> - съвкупност от нравствени ценности, определящи </a:t>
            </a:r>
            <a:r>
              <a:rPr lang="bg-BG" altLang="bg-BG" i="1" dirty="0">
                <a:solidFill>
                  <a:schemeClr val="bg2">
                    <a:lumMod val="60000"/>
                    <a:lumOff val="40000"/>
                  </a:schemeClr>
                </a:solidFill>
              </a:rPr>
              <a:t>поведението на човека </a:t>
            </a:r>
            <a:r>
              <a:rPr lang="bg-BG" altLang="bg-BG" i="1" dirty="0"/>
              <a:t>и </a:t>
            </a:r>
            <a:r>
              <a:rPr lang="bg-BG" altLang="bg-BG" i="1" dirty="0">
                <a:solidFill>
                  <a:schemeClr val="bg2">
                    <a:lumMod val="60000"/>
                    <a:lumOff val="40000"/>
                  </a:schemeClr>
                </a:solidFill>
              </a:rPr>
              <a:t>взаимоотношенията</a:t>
            </a:r>
            <a:r>
              <a:rPr lang="bg-BG" altLang="bg-BG" i="1" dirty="0"/>
              <a:t> между хората.</a:t>
            </a:r>
          </a:p>
          <a:p>
            <a:pPr lvl="1">
              <a:defRPr/>
            </a:pPr>
            <a:r>
              <a:rPr lang="bg-BG" altLang="bg-BG" sz="2400" dirty="0"/>
              <a:t>Възпитаваща и регулираща функция</a:t>
            </a:r>
          </a:p>
          <a:p>
            <a:pPr marL="0" indent="0">
              <a:buNone/>
            </a:pPr>
            <a:endParaRPr lang="bg-BG" dirty="0"/>
          </a:p>
        </p:txBody>
      </p:sp>
      <p:sp>
        <p:nvSpPr>
          <p:cNvPr id="4" name="Контейнер за дата 3"/>
          <p:cNvSpPr>
            <a:spLocks noGrp="1"/>
          </p:cNvSpPr>
          <p:nvPr>
            <p:ph type="dt" sz="half" idx="10"/>
          </p:nvPr>
        </p:nvSpPr>
        <p:spPr/>
        <p:txBody>
          <a:bodyPr/>
          <a:lstStyle/>
          <a:p>
            <a:fld id="{F28C17C9-7FFA-4A28-92AC-F32C46000AA5}"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7</a:t>
            </a:fld>
            <a:endParaRPr lang="en-US"/>
          </a:p>
        </p:txBody>
      </p:sp>
    </p:spTree>
    <p:extLst>
      <p:ext uri="{BB962C8B-B14F-4D97-AF65-F5344CB8AC3E}">
        <p14:creationId xmlns:p14="http://schemas.microsoft.com/office/powerpoint/2010/main" val="3984266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Основни понятия (2)</a:t>
            </a:r>
            <a:endParaRPr lang="bg-BG" dirty="0"/>
          </a:p>
        </p:txBody>
      </p:sp>
      <p:sp>
        <p:nvSpPr>
          <p:cNvPr id="3" name="Контейнер за съдържание 2"/>
          <p:cNvSpPr>
            <a:spLocks noGrp="1"/>
          </p:cNvSpPr>
          <p:nvPr>
            <p:ph idx="1"/>
          </p:nvPr>
        </p:nvSpPr>
        <p:spPr/>
        <p:txBody>
          <a:bodyPr/>
          <a:lstStyle/>
          <a:p>
            <a:pPr marL="0" indent="0">
              <a:buNone/>
              <a:defRPr/>
            </a:pPr>
            <a:r>
              <a:rPr lang="bg-BG" altLang="bg-BG" i="1" dirty="0" smtClean="0">
                <a:solidFill>
                  <a:srgbClr val="FFFF00"/>
                </a:solidFill>
                <a:effectLst>
                  <a:outerShdw blurRad="38100" dist="38100" dir="2700000" algn="tl">
                    <a:srgbClr val="000000">
                      <a:alpha val="43137"/>
                    </a:srgbClr>
                  </a:outerShdw>
                </a:effectLst>
              </a:rPr>
              <a:t>Морал</a:t>
            </a:r>
            <a:r>
              <a:rPr lang="bg-BG" altLang="bg-BG" i="1" dirty="0" smtClean="0"/>
              <a:t> – търсене на правилното поведение от индивида или обществото</a:t>
            </a:r>
            <a:endParaRPr lang="bg-BG" altLang="bg-BG" i="1" dirty="0"/>
          </a:p>
          <a:p>
            <a:pPr marL="0" indent="0">
              <a:buNone/>
            </a:pPr>
            <a:endParaRPr lang="bg-BG" altLang="bg-BG" i="1" dirty="0" smtClean="0">
              <a:solidFill>
                <a:srgbClr val="FFFF00"/>
              </a:solidFill>
              <a:effectLst>
                <a:outerShdw blurRad="38100" dist="38100" dir="2700000" algn="tl">
                  <a:srgbClr val="000000">
                    <a:alpha val="43137"/>
                  </a:srgbClr>
                </a:outerShdw>
              </a:effectLst>
            </a:endParaRPr>
          </a:p>
          <a:p>
            <a:pPr marL="0" indent="0">
              <a:buNone/>
            </a:pPr>
            <a:r>
              <a:rPr lang="bg-BG" altLang="bg-BG" i="1" dirty="0" smtClean="0">
                <a:solidFill>
                  <a:srgbClr val="FFFF00"/>
                </a:solidFill>
                <a:effectLst>
                  <a:outerShdw blurRad="38100" dist="38100" dir="2700000" algn="tl">
                    <a:srgbClr val="000000">
                      <a:alpha val="43137"/>
                    </a:srgbClr>
                  </a:outerShdw>
                </a:effectLst>
              </a:rPr>
              <a:t>Етика</a:t>
            </a:r>
            <a:r>
              <a:rPr lang="bg-BG" altLang="bg-BG" i="1" dirty="0" smtClean="0"/>
              <a:t> – търсене на моралността в по-широк смисъл; изучаване на моралните феномени, формулиране на норми и етични теории, анализ на приложението им</a:t>
            </a:r>
            <a:endParaRPr lang="bg-BG" altLang="bg-BG" dirty="0"/>
          </a:p>
          <a:p>
            <a:pPr marL="0" indent="0">
              <a:buNone/>
            </a:pPr>
            <a:endParaRPr lang="bg-BG" dirty="0"/>
          </a:p>
        </p:txBody>
      </p:sp>
      <p:sp>
        <p:nvSpPr>
          <p:cNvPr id="4" name="Контейнер за дата 3"/>
          <p:cNvSpPr>
            <a:spLocks noGrp="1"/>
          </p:cNvSpPr>
          <p:nvPr>
            <p:ph type="dt" sz="half" idx="10"/>
          </p:nvPr>
        </p:nvSpPr>
        <p:spPr/>
        <p:txBody>
          <a:bodyPr/>
          <a:lstStyle/>
          <a:p>
            <a:fld id="{F28C17C9-7FFA-4A28-92AC-F32C46000AA5}" type="datetime1">
              <a:rPr lang="en-US" smtClean="0"/>
              <a:t>3/4/2018</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8</a:t>
            </a:fld>
            <a:endParaRPr lang="en-US"/>
          </a:p>
        </p:txBody>
      </p:sp>
    </p:spTree>
    <p:extLst>
      <p:ext uri="{BB962C8B-B14F-4D97-AF65-F5344CB8AC3E}">
        <p14:creationId xmlns:p14="http://schemas.microsoft.com/office/powerpoint/2010/main" val="41430253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Основни понятия (3)</a:t>
            </a:r>
            <a:endParaRPr lang="bg-BG" dirty="0"/>
          </a:p>
        </p:txBody>
      </p:sp>
      <p:sp>
        <p:nvSpPr>
          <p:cNvPr id="3" name="Контейнер за съдържание 2"/>
          <p:cNvSpPr>
            <a:spLocks noGrp="1"/>
          </p:cNvSpPr>
          <p:nvPr>
            <p:ph idx="1"/>
          </p:nvPr>
        </p:nvSpPr>
        <p:spPr/>
        <p:txBody>
          <a:bodyPr/>
          <a:lstStyle/>
          <a:p>
            <a:pPr marL="0" indent="0">
              <a:buNone/>
            </a:pPr>
            <a:r>
              <a:rPr lang="bg-BG" altLang="bg-BG" dirty="0"/>
              <a:t>Хетерогенна философска наука, която търси отговор на въпроса “</a:t>
            </a:r>
            <a:r>
              <a:rPr lang="bg-BG" altLang="bg-BG" dirty="0">
                <a:solidFill>
                  <a:srgbClr val="FFFF00"/>
                </a:solidFill>
              </a:rPr>
              <a:t>Кое е добро</a:t>
            </a:r>
            <a:r>
              <a:rPr lang="bg-BG" altLang="bg-BG" dirty="0">
                <a:solidFill>
                  <a:schemeClr val="bg2"/>
                </a:solidFill>
              </a:rPr>
              <a:t>?</a:t>
            </a:r>
            <a:r>
              <a:rPr lang="bg-BG" altLang="bg-BG" dirty="0"/>
              <a:t>” по отношение на </a:t>
            </a:r>
            <a:r>
              <a:rPr lang="bg-BG" altLang="bg-BG" dirty="0">
                <a:solidFill>
                  <a:schemeClr val="bg2">
                    <a:lumMod val="60000"/>
                    <a:lumOff val="40000"/>
                  </a:schemeClr>
                </a:solidFill>
              </a:rPr>
              <a:t>човешките действия</a:t>
            </a:r>
            <a:r>
              <a:rPr lang="bg-BG" altLang="bg-BG" dirty="0"/>
              <a:t>.</a:t>
            </a:r>
          </a:p>
          <a:p>
            <a:pPr marL="0" indent="0">
              <a:buNone/>
            </a:pPr>
            <a:endParaRPr lang="bg-BG" dirty="0"/>
          </a:p>
        </p:txBody>
      </p:sp>
      <p:sp>
        <p:nvSpPr>
          <p:cNvPr id="4" name="Контейнер за дата 3"/>
          <p:cNvSpPr>
            <a:spLocks noGrp="1"/>
          </p:cNvSpPr>
          <p:nvPr>
            <p:ph type="dt" sz="half" idx="10"/>
          </p:nvPr>
        </p:nvSpPr>
        <p:spPr/>
        <p:txBody>
          <a:bodyPr/>
          <a:lstStyle/>
          <a:p>
            <a:fld id="{F28C17C9-7FFA-4A28-92AC-F32C46000AA5}" type="datetime1">
              <a:rPr lang="en-US" smtClean="0"/>
              <a:t>3/4/2018</a:t>
            </a:fld>
            <a:endParaRPr lang="en-US"/>
          </a:p>
        </p:txBody>
      </p:sp>
      <p:sp>
        <p:nvSpPr>
          <p:cNvPr id="5" name="Контейнер за долния колонтитул 4"/>
          <p:cNvSpPr>
            <a:spLocks noGrp="1"/>
          </p:cNvSpPr>
          <p:nvPr>
            <p:ph type="ftr" sz="quarter" idx="11"/>
          </p:nvPr>
        </p:nvSpPr>
        <p:spPr/>
        <p:txBody>
          <a:bodyPr/>
          <a:lstStyle/>
          <a:p>
            <a:r>
              <a:rPr lang="bg-BG" smtClean="0"/>
              <a:t>Български Фармацевтични Дни 2015</a:t>
            </a:r>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9</a:t>
            </a:fld>
            <a:endParaRPr lang="en-US"/>
          </a:p>
        </p:txBody>
      </p:sp>
    </p:spTree>
    <p:extLst>
      <p:ext uri="{BB962C8B-B14F-4D97-AF65-F5344CB8AC3E}">
        <p14:creationId xmlns:p14="http://schemas.microsoft.com/office/powerpoint/2010/main" val="7766250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5009</TotalTime>
  <Words>2883</Words>
  <Application>Microsoft Office PowerPoint</Application>
  <PresentationFormat>Презентация на цял екран (4:3)</PresentationFormat>
  <Paragraphs>275</Paragraphs>
  <Slides>35</Slides>
  <Notes>17</Notes>
  <HiddenSlides>0</HiddenSlides>
  <MMClips>0</MMClips>
  <ScaleCrop>false</ScaleCrop>
  <HeadingPairs>
    <vt:vector size="6" baseType="variant">
      <vt:variant>
        <vt:lpstr>Тема</vt:lpstr>
      </vt:variant>
      <vt:variant>
        <vt:i4>1</vt:i4>
      </vt:variant>
      <vt:variant>
        <vt:lpstr>Вградени OLE сървъри</vt:lpstr>
      </vt:variant>
      <vt:variant>
        <vt:i4>1</vt:i4>
      </vt:variant>
      <vt:variant>
        <vt:lpstr>Заглавия на слайдовете</vt:lpstr>
      </vt:variant>
      <vt:variant>
        <vt:i4>35</vt:i4>
      </vt:variant>
    </vt:vector>
  </HeadingPairs>
  <TitlesOfParts>
    <vt:vector size="37" baseType="lpstr">
      <vt:lpstr>Office Theme</vt:lpstr>
      <vt:lpstr>Visio.Drawing.11</vt:lpstr>
      <vt:lpstr>Въведение в биоетиката</vt:lpstr>
      <vt:lpstr>Обща информация за курса</vt:lpstr>
      <vt:lpstr>Обща информация за курса</vt:lpstr>
      <vt:lpstr>Обща информация за курса</vt:lpstr>
      <vt:lpstr>План на лекция 1</vt:lpstr>
      <vt:lpstr>Презентация на PowerPoint</vt:lpstr>
      <vt:lpstr>Основни понятия (1)</vt:lpstr>
      <vt:lpstr>Основни понятия (2)</vt:lpstr>
      <vt:lpstr>Основни понятия (3)</vt:lpstr>
      <vt:lpstr>Основни понятия (4)</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Формиране на ценности (1)</vt:lpstr>
      <vt:lpstr>Формиране на ценности (2)</vt:lpstr>
      <vt:lpstr>Видове ценности (1)</vt:lpstr>
      <vt:lpstr>Видове ценности (2)</vt:lpstr>
      <vt:lpstr>Видове ценности (3)</vt:lpstr>
      <vt:lpstr>Видове ценности (4)</vt:lpstr>
      <vt:lpstr>Конфликт на ценности</vt:lpstr>
      <vt:lpstr>Презентация на PowerPoint</vt:lpstr>
      <vt:lpstr>Професионални ценности във фармацевтичната практика (1)</vt:lpstr>
      <vt:lpstr>Презентация на PowerPoint</vt:lpstr>
      <vt:lpstr>Презентация на PowerPoint</vt:lpstr>
      <vt:lpstr>Презентация на PowerPoint</vt:lpstr>
      <vt:lpstr>Професионални ценности във фармацевтичната практика (2)</vt:lpstr>
      <vt:lpstr>Професионални ценности във фармацевтичната практика (3)</vt:lpstr>
      <vt:lpstr>Презентация на PowerPoint</vt:lpstr>
      <vt:lpstr>Професионални ценности във фармацевтичната практика (4)</vt:lpstr>
      <vt:lpstr>Ключови ценности на фармацевта</vt:lpstr>
      <vt:lpstr>Най-коментирани етични проблеми на съвременния етап на развитие на фармацията</vt:lpstr>
      <vt:lpstr>Заключителни бележки</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Doc.Aleкsandrova</cp:lastModifiedBy>
  <cp:revision>201</cp:revision>
  <dcterms:created xsi:type="dcterms:W3CDTF">2013-08-21T19:17:07Z</dcterms:created>
  <dcterms:modified xsi:type="dcterms:W3CDTF">2018-03-04T22:37:23Z</dcterms:modified>
</cp:coreProperties>
</file>