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5"/>
  </p:notesMasterIdLst>
  <p:sldIdLst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72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BF84A-14B4-4610-972D-E3F77044FDAA}" type="datetimeFigureOut">
              <a:rPr lang="bg-BG" smtClean="0"/>
              <a:t>22.11.2018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66875-AE1B-4E54-A534-20F186DA18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293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B108-BC87-4E24-8CA6-913862C440E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3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01242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3640060"/>
            <a:ext cx="8458200" cy="916781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6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7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5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40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5219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08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43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97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78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3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94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0096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44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0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258367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15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3296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5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1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8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7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0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5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4386839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1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3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14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07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75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165623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75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491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0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11/22/2018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765" y="1024226"/>
            <a:ext cx="8441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100" b="1" cap="all" dirty="0">
                <a:solidFill>
                  <a:srgbClr val="C00000"/>
                </a:solidFill>
              </a:rPr>
              <a:t>СЕКТОР „ФИЗИКА И БИОФИЗИКА“</a:t>
            </a:r>
            <a:endParaRPr lang="en-US" sz="2100" b="1" cap="all" dirty="0">
              <a:solidFill>
                <a:srgbClr val="C00000"/>
              </a:solidFill>
            </a:endParaRPr>
          </a:p>
          <a:p>
            <a:endParaRPr lang="bg-BG" sz="21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0634" y="150355"/>
            <a:ext cx="6508833" cy="103874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hangingPunct="0"/>
            <a:r>
              <a:rPr lang="en-US" sz="3600" dirty="0">
                <a:solidFill>
                  <a:prstClr val="white"/>
                </a:solidFill>
              </a:rPr>
              <a:t>  </a:t>
            </a:r>
            <a:r>
              <a:rPr lang="bg-BG" sz="2700" b="1" cap="all" dirty="0">
                <a:solidFill>
                  <a:srgbClr val="FF0000"/>
                </a:solidFill>
              </a:rPr>
              <a:t>Медицински университет</a:t>
            </a:r>
            <a:r>
              <a:rPr lang="bg-BG" sz="2700" b="1" dirty="0">
                <a:solidFill>
                  <a:srgbClr val="FF0000"/>
                </a:solidFill>
              </a:rPr>
              <a:t>  -  ПЛЕВЕН</a:t>
            </a:r>
            <a:endParaRPr lang="en-US" sz="2700" dirty="0">
              <a:solidFill>
                <a:srgbClr val="FF0000"/>
              </a:solidFill>
            </a:endParaRPr>
          </a:p>
          <a:p>
            <a:pPr algn="ctr" hangingPunct="0"/>
            <a:r>
              <a:rPr lang="bg-BG" sz="2700" b="1" cap="all" dirty="0">
                <a:solidFill>
                  <a:srgbClr val="FF0000"/>
                </a:solidFill>
              </a:rPr>
              <a:t>медицински колеж</a:t>
            </a:r>
            <a:endParaRPr lang="en-US" sz="2700" b="1" cap="all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2137" y="2062705"/>
            <a:ext cx="8258185" cy="43858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anchor="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400" b="1" dirty="0" smtClean="0">
                <a:effectLst/>
              </a:rPr>
              <a:t>Синусов и импулсен променлив ток</a:t>
            </a:r>
            <a:endParaRPr lang="bg-BG" sz="2400" b="1" dirty="0">
              <a:solidFill>
                <a:prstClr val="white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7619" y="1600202"/>
            <a:ext cx="1504258" cy="346249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ЛЕКЦИЯ</a:t>
            </a:r>
            <a:r>
              <a:rPr lang="en-US" b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bg-BG" b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No3</a:t>
            </a:r>
            <a:endParaRPr lang="en-US" b="1" dirty="0">
              <a:ln w="11430"/>
              <a:solidFill>
                <a:srgbClr val="99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61464" y="4343745"/>
            <a:ext cx="5076564" cy="41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30177" y="4374676"/>
            <a:ext cx="41644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Ас. Илиана Дамянова</a:t>
            </a:r>
            <a:endParaRPr lang="bg-BG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756" y="2791531"/>
            <a:ext cx="8037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i="1" dirty="0" smtClean="0">
                <a:solidFill>
                  <a:prstClr val="black"/>
                </a:solidFill>
              </a:rPr>
              <a:t>Същност и основни характеристики на синусов и импулсен променлив ток. Биологични ефекти и медицински приложения</a:t>
            </a:r>
            <a:r>
              <a:rPr lang="bg-BG" sz="2000" dirty="0"/>
              <a:t>за диагностика, стимулация, анестезия и </a:t>
            </a:r>
            <a:r>
              <a:rPr lang="bg-BG" sz="2000" dirty="0" smtClean="0"/>
              <a:t>терапия</a:t>
            </a:r>
            <a:r>
              <a:rPr lang="bg-BG" sz="2000" i="1" dirty="0" smtClean="0">
                <a:solidFill>
                  <a:prstClr val="black"/>
                </a:solidFill>
              </a:rPr>
              <a:t>. </a:t>
            </a:r>
          </a:p>
          <a:p>
            <a:pPr algn="ctr"/>
            <a:r>
              <a:rPr lang="bg-BG" sz="2000" i="1" dirty="0" smtClean="0">
                <a:solidFill>
                  <a:prstClr val="black"/>
                </a:solidFill>
              </a:rPr>
              <a:t>Мерки за безопасност при работа с електричество.</a:t>
            </a:r>
            <a:endParaRPr lang="en-US" sz="2000" i="1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9" y="93419"/>
            <a:ext cx="1056134" cy="78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0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12301" cy="5334000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bg-BG" sz="2400" b="1" dirty="0" smtClean="0">
                <a:solidFill>
                  <a:srgbClr val="A5644E"/>
                </a:solidFill>
              </a:rPr>
              <a:t>ТЕРАПИЯ СЪС СИНУСОВ ПРОМЕНЛИВ ТОК</a:t>
            </a:r>
          </a:p>
          <a:p>
            <a:pPr algn="just"/>
            <a:r>
              <a:rPr lang="bg-BG" sz="2400" dirty="0" smtClean="0">
                <a:solidFill>
                  <a:schemeClr val="tx1"/>
                </a:solidFill>
              </a:rPr>
              <a:t>В медицината за терапия се прилагат както възбуждащия, така и топлинния ефект на променливите токове.</a:t>
            </a:r>
          </a:p>
          <a:p>
            <a:pPr algn="just"/>
            <a:r>
              <a:rPr lang="bg-BG" sz="2400" dirty="0" smtClean="0">
                <a:solidFill>
                  <a:schemeClr val="tx1"/>
                </a:solidFill>
              </a:rPr>
              <a:t>Променливи токове с честоти </a:t>
            </a:r>
            <a:r>
              <a:rPr lang="bg-BG" sz="2400" dirty="0" smtClean="0">
                <a:solidFill>
                  <a:srgbClr val="FF0000"/>
                </a:solidFill>
              </a:rPr>
              <a:t>до</a:t>
            </a:r>
            <a:r>
              <a:rPr lang="bg-BG" sz="2400" dirty="0" smtClean="0">
                <a:solidFill>
                  <a:schemeClr val="tx1"/>
                </a:solidFill>
              </a:rPr>
              <a:t> около </a:t>
            </a:r>
            <a:r>
              <a:rPr lang="bg-BG" sz="2400" dirty="0" smtClean="0">
                <a:solidFill>
                  <a:srgbClr val="FF0000"/>
                </a:solidFill>
              </a:rPr>
              <a:t>300 </a:t>
            </a:r>
            <a:r>
              <a:rPr lang="en-US" sz="2400" dirty="0" smtClean="0">
                <a:solidFill>
                  <a:srgbClr val="FF0000"/>
                </a:solidFill>
              </a:rPr>
              <a:t>kHz </a:t>
            </a:r>
            <a:r>
              <a:rPr lang="bg-BG" sz="2400" dirty="0" smtClean="0">
                <a:solidFill>
                  <a:schemeClr val="tx1"/>
                </a:solidFill>
              </a:rPr>
              <a:t>се използват за възбуждане на двигателните нерви и контракция на мускулите – </a:t>
            </a:r>
            <a:r>
              <a:rPr lang="bg-BG" sz="2400" dirty="0" smtClean="0">
                <a:solidFill>
                  <a:srgbClr val="FF0000"/>
                </a:solidFill>
              </a:rPr>
              <a:t>електростимулация</a:t>
            </a:r>
            <a:r>
              <a:rPr lang="bg-BG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bg-BG" sz="2400" dirty="0" smtClean="0">
                <a:solidFill>
                  <a:schemeClr val="tx1"/>
                </a:solidFill>
              </a:rPr>
              <a:t>При прилагане на токове с честоти над 300</a:t>
            </a:r>
            <a:r>
              <a:rPr lang="en-US" sz="2400" dirty="0" smtClean="0">
                <a:solidFill>
                  <a:schemeClr val="tx1"/>
                </a:solidFill>
              </a:rPr>
              <a:t> kHz –</a:t>
            </a:r>
            <a:r>
              <a:rPr lang="bg-BG" sz="2400" dirty="0" smtClean="0">
                <a:solidFill>
                  <a:schemeClr val="tx1"/>
                </a:solidFill>
              </a:rPr>
              <a:t> лечебно затопляне. Предимства пред традиционното затопляне: </a:t>
            </a:r>
            <a:r>
              <a:rPr lang="bg-BG" sz="2400" dirty="0" smtClean="0">
                <a:solidFill>
                  <a:srgbClr val="FF0000"/>
                </a:solidFill>
              </a:rPr>
              <a:t>не зависи от топлопроводността на кожата и подкожната мазнина</a:t>
            </a:r>
            <a:r>
              <a:rPr lang="bg-BG" sz="2400" dirty="0" smtClean="0">
                <a:solidFill>
                  <a:schemeClr val="tx1"/>
                </a:solidFill>
              </a:rPr>
              <a:t>, защото не се осъществява през тях както традиционното, а се извършва </a:t>
            </a:r>
            <a:r>
              <a:rPr lang="bg-BG" sz="2400" dirty="0" smtClean="0">
                <a:solidFill>
                  <a:srgbClr val="FF0000"/>
                </a:solidFill>
              </a:rPr>
              <a:t>директно във вътрешността на организма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  <a:r>
              <a:rPr lang="bg-BG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g-BG" sz="2400" dirty="0" smtClean="0">
                <a:solidFill>
                  <a:schemeClr val="tx1"/>
                </a:solidFill>
              </a:rPr>
              <a:t>може да се </a:t>
            </a:r>
            <a:r>
              <a:rPr lang="bg-BG" sz="2400" dirty="0" smtClean="0">
                <a:solidFill>
                  <a:srgbClr val="FF0000"/>
                </a:solidFill>
              </a:rPr>
              <a:t>управлява степента на топлоотдаване чрез мощността на генератора на ток</a:t>
            </a:r>
            <a:r>
              <a:rPr lang="en-US" sz="2400" dirty="0" smtClean="0">
                <a:solidFill>
                  <a:schemeClr val="tx1"/>
                </a:solidFill>
              </a:rPr>
              <a:t>; </a:t>
            </a:r>
            <a:r>
              <a:rPr lang="bg-BG" sz="2400" dirty="0" smtClean="0">
                <a:solidFill>
                  <a:schemeClr val="tx1"/>
                </a:solidFill>
              </a:rPr>
              <a:t>въздейства на </a:t>
            </a:r>
            <a:r>
              <a:rPr lang="bg-BG" sz="2400" dirty="0" smtClean="0">
                <a:solidFill>
                  <a:srgbClr val="FF0000"/>
                </a:solidFill>
              </a:rPr>
              <a:t>по-голяма дълбочина.</a:t>
            </a:r>
          </a:p>
          <a:p>
            <a:pPr algn="just"/>
            <a:r>
              <a:rPr lang="bg-BG" sz="2400" dirty="0" smtClean="0">
                <a:solidFill>
                  <a:schemeClr val="tx1"/>
                </a:solidFill>
              </a:rPr>
              <a:t>Апаратите за електротерапия с променлив ток се състоят от генератор на променливо напрежение, което се прилага чрез електроди върху пациента.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623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350"/>
            <a:ext cx="8686800" cy="50101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g-BG" sz="2400" dirty="0" smtClean="0"/>
              <a:t>Синусови модулирани токове</a:t>
            </a:r>
          </a:p>
          <a:p>
            <a:pPr algn="just"/>
            <a:r>
              <a:rPr lang="bg-BG" sz="2400" dirty="0" smtClean="0"/>
              <a:t>Най-широко се използват токове с основна честота 5</a:t>
            </a:r>
            <a:r>
              <a:rPr lang="en-US" sz="2400" dirty="0" smtClean="0"/>
              <a:t>kHz</a:t>
            </a:r>
            <a:r>
              <a:rPr lang="bg-BG" sz="2400" dirty="0" smtClean="0"/>
              <a:t>, амплитудно модулирани с ниска честота 10-150</a:t>
            </a:r>
            <a:r>
              <a:rPr lang="en-US" sz="2400" dirty="0" smtClean="0"/>
              <a:t> Hz.</a:t>
            </a:r>
          </a:p>
          <a:p>
            <a:pPr algn="just"/>
            <a:r>
              <a:rPr lang="bg-BG" sz="2400" dirty="0" smtClean="0"/>
              <a:t>Такива токове преминават през тъканите </a:t>
            </a:r>
            <a:r>
              <a:rPr lang="bg-BG" sz="2400" dirty="0" smtClean="0">
                <a:solidFill>
                  <a:srgbClr val="FF0000"/>
                </a:solidFill>
              </a:rPr>
              <a:t>без изразено дразнене</a:t>
            </a:r>
            <a:r>
              <a:rPr lang="bg-BG" sz="2400" dirty="0" smtClean="0"/>
              <a:t> на кожните рецептори и оказват възбуждащо действие върху нервно-мускулния апарат. Ефект – </a:t>
            </a:r>
            <a:r>
              <a:rPr lang="bg-BG" sz="2400" dirty="0" smtClean="0">
                <a:solidFill>
                  <a:srgbClr val="FF0000"/>
                </a:solidFill>
              </a:rPr>
              <a:t>болкоуспокояващ</a:t>
            </a:r>
            <a:r>
              <a:rPr lang="bg-BG" sz="2400" dirty="0" smtClean="0"/>
              <a:t>.</a:t>
            </a:r>
          </a:p>
          <a:p>
            <a:pPr marL="0" indent="0" algn="just">
              <a:buNone/>
            </a:pPr>
            <a:r>
              <a:rPr lang="bg-BG" sz="2400" dirty="0" smtClean="0"/>
              <a:t>Интерферентни токове</a:t>
            </a:r>
          </a:p>
          <a:p>
            <a:pPr algn="just"/>
            <a:r>
              <a:rPr lang="bg-BG" sz="2400" dirty="0" smtClean="0"/>
              <a:t>Използват се, когато </a:t>
            </a:r>
            <a:r>
              <a:rPr lang="bg-BG" sz="2400" dirty="0" smtClean="0">
                <a:solidFill>
                  <a:srgbClr val="FF0000"/>
                </a:solidFill>
              </a:rPr>
              <a:t>тъканта</a:t>
            </a:r>
            <a:r>
              <a:rPr lang="bg-BG" sz="2400" dirty="0" smtClean="0"/>
              <a:t>, на която трябва да се въздейства е разположена </a:t>
            </a:r>
            <a:r>
              <a:rPr lang="bg-BG" sz="2400" dirty="0" smtClean="0">
                <a:solidFill>
                  <a:srgbClr val="FF0000"/>
                </a:solidFill>
              </a:rPr>
              <a:t>по-дълбото в тялото</a:t>
            </a:r>
            <a:r>
              <a:rPr lang="bg-BG" sz="2400" dirty="0" smtClean="0"/>
              <a:t>.</a:t>
            </a:r>
          </a:p>
          <a:p>
            <a:pPr algn="just"/>
            <a:r>
              <a:rPr lang="bg-BG" sz="2400" dirty="0" smtClean="0"/>
              <a:t>Интерферентен ток е </a:t>
            </a:r>
            <a:r>
              <a:rPr lang="bg-BG" sz="2400" dirty="0" smtClean="0">
                <a:solidFill>
                  <a:srgbClr val="FF0000"/>
                </a:solidFill>
              </a:rPr>
              <a:t>резултантният ток от взаимодействието на 2 тока</a:t>
            </a:r>
            <a:r>
              <a:rPr lang="bg-BG" sz="2400" dirty="0" smtClean="0"/>
              <a:t> със звукова честота и </a:t>
            </a:r>
            <a:r>
              <a:rPr lang="bg-BG" sz="2400" dirty="0" smtClean="0">
                <a:solidFill>
                  <a:srgbClr val="FF0000"/>
                </a:solidFill>
              </a:rPr>
              <a:t>с малка разлика в честотите</a:t>
            </a:r>
            <a:r>
              <a:rPr lang="bg-BG" sz="2400" dirty="0" smtClean="0"/>
              <a:t>, които се </a:t>
            </a:r>
            <a:r>
              <a:rPr lang="bg-BG" sz="2400" dirty="0" smtClean="0">
                <a:solidFill>
                  <a:srgbClr val="FF0000"/>
                </a:solidFill>
              </a:rPr>
              <a:t>разпространяват перпендикулярно </a:t>
            </a:r>
            <a:r>
              <a:rPr lang="bg-BG" sz="2400" dirty="0" smtClean="0"/>
              <a:t>един на друг и се пресичат в даден участък.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7473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74499"/>
                <a:ext cx="8686800" cy="4952999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bg-BG" sz="2400" dirty="0" smtClean="0"/>
                  <a:t>Резултантният ток е с честота 100</a:t>
                </a:r>
                <a:r>
                  <a:rPr lang="en-US" sz="2400" dirty="0" smtClean="0"/>
                  <a:t>Hz</a:t>
                </a:r>
              </a:p>
              <a:p>
                <a:pPr algn="just"/>
                <a:r>
                  <a:rPr lang="bg-BG" sz="2400" dirty="0" smtClean="0"/>
                  <a:t>Предимства: методът позволява по-голяма</a:t>
                </a:r>
              </a:p>
              <a:p>
                <a:pPr marL="0" indent="0" algn="just">
                  <a:buNone/>
                </a:pPr>
                <a:r>
                  <a:rPr lang="bg-BG" sz="2400" dirty="0"/>
                  <a:t>с</a:t>
                </a:r>
                <a:r>
                  <a:rPr lang="bg-BG" sz="2400" dirty="0" smtClean="0"/>
                  <a:t>ила на прилаганите токове</a:t>
                </a:r>
              </a:p>
              <a:p>
                <a:pPr algn="just"/>
                <a:r>
                  <a:rPr lang="bg-BG" sz="2400" dirty="0" smtClean="0"/>
                  <a:t>Методът има противооточен, противовъзпалителен и болкоуспокояващ ефект. Стимулира регенерацията на периферните нерви, ускорява зарастването на костите.</a:t>
                </a:r>
              </a:p>
              <a:p>
                <a:pPr marL="0" indent="0" algn="just">
                  <a:buNone/>
                </a:pPr>
                <a:r>
                  <a:rPr lang="bg-BG" sz="2400" dirty="0" smtClean="0"/>
                  <a:t>Диатермия </a:t>
                </a:r>
              </a:p>
              <a:p>
                <a:pPr algn="just"/>
                <a:r>
                  <a:rPr lang="bg-BG" sz="2400" dirty="0" smtClean="0"/>
                  <a:t>Използват се токове с висока честота (около 1</a:t>
                </a:r>
                <a:r>
                  <a:rPr lang="en-US" sz="2400" dirty="0" smtClean="0"/>
                  <a:t>MHz</a:t>
                </a:r>
                <a:r>
                  <a:rPr lang="bg-BG" sz="2400" dirty="0" smtClean="0"/>
                  <a:t>)</a:t>
                </a:r>
                <a:r>
                  <a:rPr lang="en-US" sz="2400" dirty="0" smtClean="0"/>
                  <a:t> </a:t>
                </a:r>
                <a:r>
                  <a:rPr lang="bg-BG" sz="2400" dirty="0" smtClean="0"/>
                  <a:t>и сила на тока няколко ампера, но с плътност по-малка от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10</m:t>
                    </m:r>
                    <m:r>
                      <a:rPr lang="en-US" sz="2400" b="0" i="1" smtClean="0">
                        <a:latin typeface="Cambria Math"/>
                      </a:rPr>
                      <m:t>𝑚𝐴</m:t>
                    </m:r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.</a:t>
                </a:r>
              </a:p>
              <a:p>
                <a:pPr algn="just"/>
                <a:r>
                  <a:rPr lang="bg-BG" sz="2400" dirty="0" smtClean="0"/>
                  <a:t>Те оказват термично действие</a:t>
                </a:r>
              </a:p>
              <a:p>
                <a:pPr algn="just"/>
                <a:r>
                  <a:rPr lang="bg-BG" sz="2400" dirty="0" smtClean="0"/>
                  <a:t>Най-силно се нагряват кожата, мазнините и костите, тъй като притежават най-голямо специфично съпротивление.</a:t>
                </a:r>
                <a:endParaRPr lang="bg-BG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74499"/>
                <a:ext cx="8686800" cy="4952999"/>
              </a:xfrm>
              <a:blipFill rotWithShape="1">
                <a:blip r:embed="rId2"/>
                <a:stretch>
                  <a:fillRect l="-1053" t="-1601" r="-1053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3350"/>
            <a:ext cx="2290762" cy="128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63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57150"/>
                <a:ext cx="8839200" cy="5029200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bg-BG" sz="2400" dirty="0" smtClean="0"/>
                  <a:t>Недостатък на метода е, че голямо количество топлина се отделя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непродуктивно в слоя кожа </a:t>
                </a:r>
                <a:r>
                  <a:rPr lang="bg-BG" sz="2400" dirty="0" smtClean="0"/>
                  <a:t>и подкожни мазнини.</a:t>
                </a:r>
              </a:p>
              <a:p>
                <a:pPr algn="just"/>
                <a:r>
                  <a:rPr lang="bg-BG" sz="2400" dirty="0" smtClean="0"/>
                  <a:t>Ефект: обезболяващ, противовъзпалителен, антиспазмичен, понижават се възбудимостта и проводимостта на нервните влакна.</a:t>
                </a:r>
              </a:p>
              <a:p>
                <a:pPr algn="just"/>
                <a:r>
                  <a:rPr lang="bg-BG" sz="2400" dirty="0" smtClean="0"/>
                  <a:t>Диатермията се прилага при бъбречни заболявания, артрити, артрози, гастрити, язва и др.</a:t>
                </a:r>
              </a:p>
              <a:p>
                <a:pPr marL="0" indent="0" algn="just">
                  <a:buNone/>
                </a:pPr>
                <a:r>
                  <a:rPr lang="bg-BG" sz="2400" dirty="0" smtClean="0"/>
                  <a:t>Електрохирургия</a:t>
                </a:r>
              </a:p>
              <a:p>
                <a:pPr algn="just"/>
                <a:r>
                  <a:rPr lang="bg-BG" sz="2400" dirty="0" smtClean="0"/>
                  <a:t>Използва се непрекъснат синусов ток с честоти са в диапазона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200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kHz – 5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MHz</a:t>
                </a:r>
                <a:r>
                  <a:rPr lang="en-US" sz="2400" dirty="0" err="1" smtClean="0"/>
                  <a:t>.</a:t>
                </a:r>
                <a:r>
                  <a:rPr lang="bg-BG" sz="2400" dirty="0" smtClean="0"/>
                  <a:t> </a:t>
                </a:r>
                <a:endParaRPr lang="en-US" sz="2400" dirty="0" smtClean="0"/>
              </a:p>
              <a:p>
                <a:pPr algn="just"/>
                <a:r>
                  <a:rPr lang="bg-BG" sz="2400" dirty="0" smtClean="0"/>
                  <a:t>Токът тече през затворена верига, част от която е човешкото тяло. </a:t>
                </a:r>
              </a:p>
              <a:p>
                <a:pPr algn="just"/>
                <a:r>
                  <a:rPr lang="bg-BG" sz="2400" dirty="0" smtClean="0"/>
                  <a:t>В зависимост от плътността на тока тъканите могат да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коагулират</a:t>
                </a:r>
                <a:r>
                  <a:rPr lang="bg-BG" sz="2400" dirty="0" smtClean="0"/>
                  <a:t> (при плътност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0,5−1 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bg-BG" sz="2400" dirty="0" smtClean="0"/>
                  <a:t>)</a:t>
                </a:r>
                <a:r>
                  <a:rPr lang="en-US" sz="2400" dirty="0" smtClean="0"/>
                  <a:t> </a:t>
                </a:r>
                <a:r>
                  <a:rPr lang="bg-BG" sz="2400" dirty="0" smtClean="0"/>
                  <a:t>или да бъдат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разрязани</a:t>
                </a:r>
                <a:r>
                  <a:rPr lang="bg-BG" sz="2400" dirty="0" smtClean="0"/>
                  <a:t> (при плътност до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4 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bg-BG" sz="2400" dirty="0" smtClean="0"/>
                  <a:t>)</a:t>
                </a:r>
                <a:endParaRPr lang="bg-B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57150"/>
                <a:ext cx="8839200" cy="5029200"/>
              </a:xfrm>
              <a:blipFill rotWithShape="1">
                <a:blip r:embed="rId2"/>
                <a:stretch>
                  <a:fillRect l="-828" t="-727" r="-897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4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51435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lvl="0" indent="0" algn="ctr">
                  <a:buNone/>
                </a:pPr>
                <a:r>
                  <a:rPr lang="bg-BG" sz="2400" b="1" dirty="0" smtClean="0">
                    <a:solidFill>
                      <a:srgbClr val="A5644E"/>
                    </a:solidFill>
                  </a:rPr>
                  <a:t>МЕДИЦИНСКИ ПРИЛОЖЕНИЯ НА ИМПУЛСНИТЕ ТОКОВЕ</a:t>
                </a:r>
              </a:p>
              <a:p>
                <a:pPr marL="0" indent="0">
                  <a:buNone/>
                </a:pPr>
                <a:r>
                  <a:rPr lang="bg-BG" sz="2400" dirty="0" smtClean="0"/>
                  <a:t>Приложения за диагностика</a:t>
                </a:r>
              </a:p>
              <a:p>
                <a:pPr algn="just"/>
                <a:r>
                  <a:rPr lang="bg-BG" sz="2400" dirty="0" smtClean="0"/>
                  <a:t>Изследване на нервна проводимост – използва се възбуждащия ефект на електрическите импулси като се въздейства последователно с тях по протежение на изследвания нерв и се регистрира дали има ефект от това дразнене върху инервирания изпълнителен орган(например мускул) и колко силен е този ефект.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Увреждането на нерв намалява неговата проводимост</a:t>
                </a:r>
                <a:r>
                  <a:rPr lang="bg-BG" sz="2400" dirty="0" smtClean="0"/>
                  <a:t>. Скорост на провеждане на нервни импулси: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40−50</m:t>
                    </m:r>
                    <m:r>
                      <a:rPr lang="bg-BG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r>
                      <a:rPr lang="en-US" sz="24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 smtClean="0"/>
                  <a:t>,</a:t>
                </a:r>
                <a:r>
                  <a:rPr lang="bg-BG" sz="2400" dirty="0" smtClean="0"/>
                  <a:t> скорости под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10 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r>
                      <a:rPr lang="en-US" sz="2400" b="0" i="1" smtClean="0">
                        <a:latin typeface="Cambria Math"/>
                      </a:rPr>
                      <m:t>𝑠𝑒𝑐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bg-BG" sz="2400" dirty="0" smtClean="0"/>
                  <a:t>са индикация за проблем.</a:t>
                </a:r>
              </a:p>
              <a:p>
                <a:pPr algn="just"/>
                <a:r>
                  <a:rPr lang="bg-BG" sz="2400" dirty="0" smtClean="0"/>
                  <a:t>Изследване на генерирани от организма импулсни напрежения: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електрокардиография</a:t>
                </a:r>
                <a:r>
                  <a:rPr lang="bg-BG" sz="2400" dirty="0" smtClean="0"/>
                  <a:t> – от сърцето,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електроенцефалография</a:t>
                </a:r>
                <a:r>
                  <a:rPr lang="bg-BG" sz="2400" dirty="0" smtClean="0"/>
                  <a:t> – от мозъка,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електромиография</a:t>
                </a:r>
                <a:r>
                  <a:rPr lang="bg-BG" sz="2400" dirty="0" smtClean="0"/>
                  <a:t> – от скелетните мускули. Общ принцип на измерване – прикрепят се електроди в определени точки към съответната област на тялото и се снема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зависимост на генерираните напрежения от времето</a:t>
                </a:r>
                <a:r>
                  <a:rPr lang="bg-BG" sz="2400" dirty="0" smtClean="0"/>
                  <a:t>. Всяко отклонение от нормалните стойности на различните параметри на графиките е показател за заболяване или здравословен проблем.</a:t>
                </a:r>
              </a:p>
              <a:p>
                <a:endParaRPr lang="en-US" sz="2400" dirty="0"/>
              </a:p>
              <a:p>
                <a:pPr marL="0" lvl="0" indent="0">
                  <a:buNone/>
                </a:pPr>
                <a:endParaRPr lang="bg-BG" sz="2400" b="1" dirty="0">
                  <a:solidFill>
                    <a:srgbClr val="A5644E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5143500"/>
              </a:xfrm>
              <a:blipFill rotWithShape="1">
                <a:blip r:embed="rId2"/>
                <a:stretch>
                  <a:fillRect l="-800" t="-2014" r="-867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1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57150"/>
                <a:ext cx="8839200" cy="50292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bg-BG" sz="2400" dirty="0" smtClean="0"/>
                  <a:t>Приложения за стимулация – прилага се за стимулация на мускулната дейност на някои вътрешни органи при нарушения в тяхното функциониране (например за сърцето –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кардиостимулатори и дефибрилатори</a:t>
                </a:r>
                <a:r>
                  <a:rPr lang="bg-BG" sz="2400" dirty="0" smtClean="0"/>
                  <a:t>). Кардиостимулаторите поддържат ритъма на сърцето с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нискоенергетични правоъгълни импулси </a:t>
                </a:r>
                <a:r>
                  <a:rPr lang="bg-BG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~20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𝑚𝐽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1÷3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=1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𝑚𝑠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bg-BG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g-BG" sz="24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70−90 импулса в минута</m:t>
                    </m:r>
                  </m:oMath>
                </a14:m>
                <a:r>
                  <a:rPr lang="bg-BG" sz="2400" dirty="0" smtClean="0"/>
                  <a:t>). Дефибрилаторите при необходимост възстановяват сърдечния ритъм –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мощни електрически импулси</a:t>
                </a:r>
                <a:r>
                  <a:rPr lang="bg-BG" sz="2400" dirty="0" smtClean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I</m:t>
                    </m:r>
                    <m:r>
                      <a:rPr lang="en-US" sz="2400" b="0" i="1" smtClean="0">
                        <a:latin typeface="Cambria Math"/>
                      </a:rPr>
                      <m:t>=20 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=0,2 </m:t>
                    </m:r>
                    <m:r>
                      <a:rPr lang="en-US" sz="2400" b="0" i="1" smtClean="0">
                        <a:latin typeface="Cambria Math"/>
                      </a:rPr>
                      <m:t>𝑚𝑠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=200</m:t>
                    </m:r>
                    <m:r>
                      <a:rPr lang="en-US" sz="2400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bg-BG" sz="2400" dirty="0" smtClean="0"/>
                  <a:t>)</a:t>
                </a:r>
                <a:r>
                  <a:rPr lang="en-US" sz="2400" dirty="0" smtClean="0"/>
                  <a:t>.</a:t>
                </a:r>
                <a:endParaRPr lang="bg-BG" sz="2400" dirty="0" smtClean="0"/>
              </a:p>
              <a:p>
                <a:pPr marL="0" indent="0">
                  <a:buNone/>
                </a:pPr>
                <a:r>
                  <a:rPr lang="bg-BG" sz="2400" dirty="0" smtClean="0"/>
                  <a:t> </a:t>
                </a:r>
              </a:p>
              <a:p>
                <a:pPr marL="0" indent="0">
                  <a:buNone/>
                </a:pPr>
                <a:endParaRPr lang="bg-B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57150"/>
                <a:ext cx="8839200" cy="5029200"/>
              </a:xfrm>
              <a:blipFill rotWithShape="1">
                <a:blip r:embed="rId2"/>
                <a:stretch>
                  <a:fillRect l="-207" t="-848" r="-1034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4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150"/>
            <a:ext cx="8686800" cy="4953000"/>
          </a:xfrm>
        </p:spPr>
        <p:txBody>
          <a:bodyPr>
            <a:normAutofit fontScale="92500" lnSpcReduction="10000"/>
          </a:bodyPr>
          <a:lstStyle/>
          <a:p>
            <a:pPr lvl="0" algn="just">
              <a:buClr>
                <a:srgbClr val="F0A22E"/>
              </a:buClr>
            </a:pPr>
            <a:r>
              <a:rPr lang="bg-BG" sz="2600" dirty="0">
                <a:solidFill>
                  <a:srgbClr val="4E3B30"/>
                </a:solidFill>
              </a:rPr>
              <a:t>Приложения за анестезия – при определени условия, </a:t>
            </a:r>
            <a:r>
              <a:rPr lang="bg-BG" sz="2600" dirty="0" smtClean="0">
                <a:solidFill>
                  <a:srgbClr val="4E3B30"/>
                </a:solidFill>
              </a:rPr>
              <a:t>електрическите импулси </a:t>
            </a:r>
            <a:r>
              <a:rPr lang="bg-BG" sz="2600" dirty="0">
                <a:solidFill>
                  <a:srgbClr val="4E3B30"/>
                </a:solidFill>
              </a:rPr>
              <a:t>могат да предизвикат не </a:t>
            </a:r>
            <a:r>
              <a:rPr lang="bg-BG" sz="2600" dirty="0">
                <a:solidFill>
                  <a:srgbClr val="FF0000"/>
                </a:solidFill>
              </a:rPr>
              <a:t>процеси на </a:t>
            </a:r>
            <a:r>
              <a:rPr lang="bg-BG" sz="2600" dirty="0">
                <a:solidFill>
                  <a:srgbClr val="4E3B30"/>
                </a:solidFill>
              </a:rPr>
              <a:t>възбуждане, а на </a:t>
            </a:r>
            <a:r>
              <a:rPr lang="bg-BG" sz="2600" dirty="0">
                <a:solidFill>
                  <a:srgbClr val="FF0000"/>
                </a:solidFill>
              </a:rPr>
              <a:t>задържане</a:t>
            </a:r>
            <a:r>
              <a:rPr lang="bg-BG" sz="2600" dirty="0">
                <a:solidFill>
                  <a:srgbClr val="4E3B30"/>
                </a:solidFill>
              </a:rPr>
              <a:t> – особено </a:t>
            </a:r>
            <a:r>
              <a:rPr lang="bg-BG" sz="2600" dirty="0">
                <a:solidFill>
                  <a:srgbClr val="FF0000"/>
                </a:solidFill>
              </a:rPr>
              <a:t>върху централната нервна система</a:t>
            </a:r>
            <a:r>
              <a:rPr lang="bg-BG" sz="2600" dirty="0">
                <a:solidFill>
                  <a:srgbClr val="4E3B30"/>
                </a:solidFill>
              </a:rPr>
              <a:t>. Първо се въздейства със </a:t>
            </a:r>
            <a:r>
              <a:rPr lang="bg-BG" sz="2600" dirty="0">
                <a:solidFill>
                  <a:srgbClr val="FF0000"/>
                </a:solidFill>
              </a:rPr>
              <a:t>силен токов импулс</a:t>
            </a:r>
            <a:r>
              <a:rPr lang="en-US" sz="2600" dirty="0">
                <a:solidFill>
                  <a:srgbClr val="4E3B30"/>
                </a:solidFill>
              </a:rPr>
              <a:t> </a:t>
            </a:r>
            <a:r>
              <a:rPr lang="bg-BG" sz="2600" dirty="0">
                <a:solidFill>
                  <a:srgbClr val="4E3B30"/>
                </a:solidFill>
              </a:rPr>
              <a:t>(120-150</a:t>
            </a:r>
            <a:r>
              <a:rPr lang="en-US" sz="2600" dirty="0">
                <a:solidFill>
                  <a:srgbClr val="4E3B30"/>
                </a:solidFill>
              </a:rPr>
              <a:t>mA</a:t>
            </a:r>
            <a:r>
              <a:rPr lang="bg-BG" sz="2600" dirty="0">
                <a:solidFill>
                  <a:srgbClr val="4E3B30"/>
                </a:solidFill>
              </a:rPr>
              <a:t>) – </a:t>
            </a:r>
            <a:r>
              <a:rPr lang="bg-BG" sz="2600" dirty="0">
                <a:solidFill>
                  <a:srgbClr val="FF0000"/>
                </a:solidFill>
              </a:rPr>
              <a:t>електрошок</a:t>
            </a:r>
            <a:r>
              <a:rPr lang="en-US" sz="2600" dirty="0">
                <a:solidFill>
                  <a:srgbClr val="4E3B30"/>
                </a:solidFill>
              </a:rPr>
              <a:t>,</a:t>
            </a:r>
            <a:r>
              <a:rPr lang="bg-BG" sz="2600" dirty="0">
                <a:solidFill>
                  <a:srgbClr val="4E3B30"/>
                </a:solidFill>
              </a:rPr>
              <a:t> а след това – с импулсен ток с големина 60-70</a:t>
            </a:r>
            <a:r>
              <a:rPr lang="en-US" sz="2600" dirty="0">
                <a:solidFill>
                  <a:srgbClr val="4E3B30"/>
                </a:solidFill>
              </a:rPr>
              <a:t>mA – </a:t>
            </a:r>
            <a:r>
              <a:rPr lang="bg-BG" sz="2600" dirty="0">
                <a:solidFill>
                  <a:srgbClr val="4E3B30"/>
                </a:solidFill>
              </a:rPr>
              <a:t>състояние на </a:t>
            </a:r>
            <a:r>
              <a:rPr lang="bg-BG" sz="2600" dirty="0">
                <a:solidFill>
                  <a:srgbClr val="FF0000"/>
                </a:solidFill>
              </a:rPr>
              <a:t>електроанестезия</a:t>
            </a:r>
            <a:r>
              <a:rPr lang="bg-BG" sz="2600" dirty="0">
                <a:solidFill>
                  <a:srgbClr val="4E3B30"/>
                </a:solidFill>
              </a:rPr>
              <a:t> до изключване на тока. </a:t>
            </a:r>
            <a:endParaRPr lang="bg-BG" sz="2600" dirty="0" smtClean="0">
              <a:solidFill>
                <a:srgbClr val="4E3B30"/>
              </a:solidFill>
            </a:endParaRPr>
          </a:p>
          <a:p>
            <a:pPr marL="0" lvl="0" indent="0" algn="just">
              <a:buClr>
                <a:srgbClr val="F0A22E"/>
              </a:buClr>
              <a:buNone/>
            </a:pPr>
            <a:r>
              <a:rPr lang="bg-BG" sz="2600" dirty="0">
                <a:solidFill>
                  <a:srgbClr val="4E3B30"/>
                </a:solidFill>
              </a:rPr>
              <a:t> </a:t>
            </a:r>
            <a:r>
              <a:rPr lang="bg-BG" sz="2600" dirty="0" smtClean="0">
                <a:solidFill>
                  <a:srgbClr val="4E3B30"/>
                </a:solidFill>
              </a:rPr>
              <a:t>   Електросън </a:t>
            </a:r>
            <a:r>
              <a:rPr lang="bg-BG" sz="2600" dirty="0">
                <a:solidFill>
                  <a:srgbClr val="4E3B30"/>
                </a:solidFill>
              </a:rPr>
              <a:t>– върху главния мозък се въздейства със </a:t>
            </a:r>
            <a:r>
              <a:rPr lang="bg-BG" sz="2600" dirty="0">
                <a:solidFill>
                  <a:srgbClr val="FF0000"/>
                </a:solidFill>
              </a:rPr>
              <a:t>слаби импулсни токове</a:t>
            </a:r>
            <a:r>
              <a:rPr lang="bg-BG" sz="2600" dirty="0">
                <a:solidFill>
                  <a:srgbClr val="4E3B30"/>
                </a:solidFill>
              </a:rPr>
              <a:t>. Предизвикват разлято задържане, което преминава в </a:t>
            </a:r>
            <a:r>
              <a:rPr lang="bg-BG" sz="2600" dirty="0">
                <a:solidFill>
                  <a:srgbClr val="FF0000"/>
                </a:solidFill>
              </a:rPr>
              <a:t>обикновен сън</a:t>
            </a:r>
            <a:r>
              <a:rPr lang="bg-BG" sz="2600" dirty="0">
                <a:solidFill>
                  <a:srgbClr val="4E3B30"/>
                </a:solidFill>
              </a:rPr>
              <a:t>. Една двойка електроди се разполага на очите, а втората в шийната област.  </a:t>
            </a:r>
            <a:endParaRPr lang="bg-BG" sz="2600" dirty="0" smtClean="0">
              <a:solidFill>
                <a:srgbClr val="4E3B30"/>
              </a:solidFill>
            </a:endParaRPr>
          </a:p>
          <a:p>
            <a:pPr marL="0" lvl="0" indent="0" algn="just">
              <a:buClr>
                <a:srgbClr val="F0A22E"/>
              </a:buClr>
              <a:buNone/>
            </a:pPr>
            <a:r>
              <a:rPr lang="bg-BG" sz="2600" dirty="0" smtClean="0">
                <a:solidFill>
                  <a:srgbClr val="4E3B30"/>
                </a:solidFill>
              </a:rPr>
              <a:t>     Електросънят помага при невро-хуморални, невро-съдови и невро-ендокринни системи. Нормализират се основните процеси на висшата нервна дейност.</a:t>
            </a:r>
            <a:endParaRPr lang="bg-BG" sz="2600" dirty="0">
              <a:solidFill>
                <a:srgbClr val="4E3B30"/>
              </a:solidFill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1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57150"/>
                <a:ext cx="8686800" cy="5238750"/>
              </a:xfrm>
            </p:spPr>
            <p:txBody>
              <a:bodyPr>
                <a:normAutofit/>
              </a:bodyPr>
              <a:lstStyle/>
              <a:p>
                <a:r>
                  <a:rPr lang="bg-BG" sz="2400" dirty="0" smtClean="0"/>
                  <a:t>Приложения за терапия</a:t>
                </a:r>
              </a:p>
              <a:p>
                <a:pPr marL="0" indent="0" algn="just">
                  <a:buNone/>
                </a:pPr>
                <a:r>
                  <a:rPr lang="en-US" sz="2400" dirty="0" smtClean="0"/>
                  <a:t>-</a:t>
                </a:r>
                <a:r>
                  <a:rPr lang="bg-BG" sz="2400" dirty="0" smtClean="0"/>
                  <a:t>Нискочестотни импулсни токове (честоти до 120</a:t>
                </a:r>
                <a:r>
                  <a:rPr lang="en-US" sz="2400" dirty="0" smtClean="0"/>
                  <a:t> Hz</a:t>
                </a:r>
                <a:r>
                  <a:rPr lang="bg-BG" sz="2400" dirty="0" smtClean="0"/>
                  <a:t>):</a:t>
                </a:r>
                <a:endParaRPr lang="en-US" sz="2400" dirty="0" smtClean="0"/>
              </a:p>
              <a:p>
                <a:pPr marL="0" indent="0" algn="just">
                  <a:buNone/>
                </a:pPr>
                <a:r>
                  <a:rPr lang="bg-BG" sz="2400" dirty="0"/>
                  <a:t> </a:t>
                </a:r>
                <a:r>
                  <a:rPr lang="bg-BG" sz="2400" dirty="0" smtClean="0"/>
                  <a:t> Импулсите с честота до 10</a:t>
                </a:r>
                <a:r>
                  <a:rPr lang="en-US" sz="2400" dirty="0" smtClean="0"/>
                  <a:t>Hz </a:t>
                </a:r>
                <a:r>
                  <a:rPr lang="bg-BG" sz="2400" dirty="0" smtClean="0"/>
                  <a:t>влияят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стимулиращо</a:t>
                </a:r>
                <a:r>
                  <a:rPr lang="bg-BG" sz="2400" dirty="0" smtClean="0"/>
                  <a:t> върху мускулите, 30-60</a:t>
                </a:r>
                <a:r>
                  <a:rPr lang="en-US" sz="2400" dirty="0" smtClean="0"/>
                  <a:t>Hz</a:t>
                </a:r>
                <a:r>
                  <a:rPr lang="bg-BG" sz="2400" dirty="0" smtClean="0"/>
                  <a:t> –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трениращо</a:t>
                </a:r>
                <a:r>
                  <a:rPr lang="bg-BG" sz="2400" dirty="0" smtClean="0"/>
                  <a:t>, а 90-120 –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обезболяващо</a:t>
                </a:r>
                <a:r>
                  <a:rPr lang="bg-BG" sz="2400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US" sz="2400" dirty="0"/>
                  <a:t>-</a:t>
                </a:r>
                <a:r>
                  <a:rPr lang="bg-BG" sz="2400" dirty="0" smtClean="0"/>
                  <a:t>Нискочестотни апериодични импулсни токове (флуктоаризация):</a:t>
                </a:r>
              </a:p>
              <a:p>
                <a:pPr marL="0" indent="0" algn="just">
                  <a:buNone/>
                </a:pPr>
                <a:r>
                  <a:rPr lang="bg-BG" sz="2400" dirty="0" smtClean="0"/>
                  <a:t>  Използва се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ниско напрежение</a:t>
                </a:r>
                <a:r>
                  <a:rPr lang="bg-BG" sz="2400" dirty="0" smtClean="0"/>
                  <a:t>,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хаотично изменящи се честота</a:t>
                </a:r>
                <a:r>
                  <a:rPr lang="bg-BG" sz="2400" dirty="0" smtClean="0"/>
                  <a:t>(30-200 </a:t>
                </a:r>
                <a:r>
                  <a:rPr lang="en-US" sz="2400" dirty="0" smtClean="0"/>
                  <a:t>Hz</a:t>
                </a:r>
                <a:r>
                  <a:rPr lang="bg-BG" sz="2400" dirty="0" smtClean="0"/>
                  <a:t>) и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амплитуда</a:t>
                </a:r>
                <a:r>
                  <a:rPr lang="en-US" sz="2400" dirty="0" smtClean="0"/>
                  <a:t> </a:t>
                </a:r>
                <a:r>
                  <a:rPr lang="bg-BG" sz="2400" dirty="0" smtClean="0"/>
                  <a:t>(плътност на тока до 3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𝑚𝐴</m:t>
                    </m:r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bg-BG" sz="2400" dirty="0" smtClean="0"/>
                  <a:t>)</a:t>
                </a:r>
                <a:r>
                  <a:rPr lang="en-US" sz="2400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bg-BG" sz="2400" dirty="0" smtClean="0"/>
                  <a:t>Предимство –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не настъпва бърза адаптация</a:t>
                </a:r>
              </a:p>
              <a:p>
                <a:pPr marL="0" indent="0" algn="just">
                  <a:buNone/>
                </a:pPr>
                <a:r>
                  <a:rPr lang="bg-BG" sz="2400" dirty="0" smtClean="0">
                    <a:solidFill>
                      <a:srgbClr val="FF0000"/>
                    </a:solidFill>
                  </a:rPr>
                  <a:t>на организма</a:t>
                </a:r>
                <a:r>
                  <a:rPr lang="bg-BG" sz="2400" dirty="0" smtClean="0"/>
                  <a:t>. Действие – противовъзпалително </a:t>
                </a:r>
              </a:p>
              <a:p>
                <a:pPr marL="0" indent="0" algn="just">
                  <a:buNone/>
                </a:pPr>
                <a:r>
                  <a:rPr lang="bg-BG" sz="2400" dirty="0" smtClean="0"/>
                  <a:t>и болкоуспокояващо.</a:t>
                </a:r>
              </a:p>
              <a:p>
                <a:pPr marL="0" indent="0" algn="just">
                  <a:buNone/>
                </a:pPr>
                <a:endParaRPr lang="en-US" sz="2400" dirty="0" smtClean="0"/>
              </a:p>
              <a:p>
                <a:pPr marL="0" indent="0" algn="just">
                  <a:buNone/>
                </a:pPr>
                <a:endParaRPr lang="bg-B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57150"/>
                <a:ext cx="8686800" cy="5238750"/>
              </a:xfrm>
              <a:blipFill rotWithShape="1">
                <a:blip r:embed="rId2"/>
                <a:stretch>
                  <a:fillRect l="-1053" t="-814" r="-1053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62350"/>
            <a:ext cx="1987508" cy="132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8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3350"/>
            <a:ext cx="891540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400" dirty="0" smtClean="0"/>
              <a:t>- Диадинамични </a:t>
            </a:r>
            <a:r>
              <a:rPr lang="bg-BG" sz="2400" dirty="0"/>
              <a:t>токове (токове на </a:t>
            </a:r>
            <a:r>
              <a:rPr lang="en-US" sz="2400" dirty="0"/>
              <a:t>Bernard</a:t>
            </a:r>
            <a:r>
              <a:rPr lang="bg-BG" sz="2400" dirty="0"/>
              <a:t>)– </a:t>
            </a:r>
            <a:r>
              <a:rPr lang="bg-BG" sz="2400" dirty="0">
                <a:solidFill>
                  <a:srgbClr val="FF0000"/>
                </a:solidFill>
              </a:rPr>
              <a:t>комбинации между  постоянен и монополярен импулсен ток </a:t>
            </a:r>
            <a:r>
              <a:rPr lang="bg-BG" sz="2400" dirty="0"/>
              <a:t>с различно съотношение между амплитудите на тези два компонента</a:t>
            </a:r>
            <a:r>
              <a:rPr lang="bg-BG" sz="2400" dirty="0" smtClean="0"/>
              <a:t>.</a:t>
            </a:r>
            <a:endParaRPr lang="bg-BG" sz="2400" dirty="0"/>
          </a:p>
          <a:p>
            <a:pPr marL="0" indent="0" algn="just">
              <a:buNone/>
            </a:pPr>
            <a:r>
              <a:rPr lang="bg-BG" sz="2400" dirty="0" smtClean="0"/>
              <a:t> Тези токове имат болкоуспокояващ ефект. Прилагат се при лечение на невралгии, неврити, радикулити..</a:t>
            </a:r>
          </a:p>
          <a:p>
            <a:pPr marL="0" indent="0" algn="just">
              <a:buNone/>
            </a:pPr>
            <a:r>
              <a:rPr lang="bg-BG" sz="2400" dirty="0" smtClean="0"/>
              <a:t> Използват се за </a:t>
            </a:r>
            <a:r>
              <a:rPr lang="bg-BG" sz="2400" dirty="0" smtClean="0">
                <a:solidFill>
                  <a:srgbClr val="FF0000"/>
                </a:solidFill>
              </a:rPr>
              <a:t>диадинамофореза</a:t>
            </a:r>
            <a:r>
              <a:rPr lang="bg-BG" sz="2400" dirty="0" smtClean="0"/>
              <a:t> </a:t>
            </a:r>
            <a:r>
              <a:rPr lang="bg-BG" sz="2400" dirty="0" smtClean="0">
                <a:solidFill>
                  <a:srgbClr val="FF0000"/>
                </a:solidFill>
              </a:rPr>
              <a:t>– електрофоретично въвеждане на локални анестетици и лекалствени вещества</a:t>
            </a:r>
            <a:r>
              <a:rPr lang="bg-BG" sz="2400" dirty="0" smtClean="0"/>
              <a:t>.</a:t>
            </a:r>
            <a:endParaRPr lang="bg-BG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57550"/>
            <a:ext cx="2477669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5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350"/>
            <a:ext cx="8686800" cy="4953000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bg-BG" sz="2400" b="1" dirty="0" smtClean="0">
                <a:solidFill>
                  <a:srgbClr val="A5644E"/>
                </a:solidFill>
              </a:rPr>
              <a:t>МЕРКИ ЗА БЕЗОПАСНОСТ ПРИ РАБОТА С ЕЛЕКТРИЧЕСТВО</a:t>
            </a:r>
            <a:r>
              <a:rPr lang="bg-BG" sz="2400" dirty="0"/>
              <a:t> </a:t>
            </a:r>
            <a:endParaRPr lang="bg-BG" sz="2400" dirty="0" smtClean="0"/>
          </a:p>
          <a:p>
            <a:pPr marL="0" lvl="0" indent="0" algn="just">
              <a:buNone/>
            </a:pPr>
            <a:r>
              <a:rPr lang="bg-BG" sz="2400" dirty="0" smtClean="0"/>
              <a:t>Електрическият ток винаги е опасен! Работещите с електрически апарати никога не трябва да пренебрегват мерките за безопасност! Познаването и прилагането на правилата за безопасност може да изглежда досадно и спъващо работата, но е ЖИВОТОСПАСЯВАЩО!</a:t>
            </a:r>
          </a:p>
          <a:p>
            <a:pPr algn="just"/>
            <a:r>
              <a:rPr lang="bg-BG" sz="2400" dirty="0" smtClean="0">
                <a:solidFill>
                  <a:srgbClr val="A5644E"/>
                </a:solidFill>
              </a:rPr>
              <a:t>Електричен удар</a:t>
            </a:r>
            <a:endParaRPr lang="bg-BG" sz="2400" dirty="0">
              <a:solidFill>
                <a:srgbClr val="A5644E"/>
              </a:solidFill>
            </a:endParaRPr>
          </a:p>
          <a:p>
            <a:pPr marL="0" indent="0" algn="just">
              <a:buNone/>
            </a:pPr>
            <a:r>
              <a:rPr lang="bg-BG" sz="2400" dirty="0" smtClean="0"/>
              <a:t>Всички тъканни течност съдържат електролити – те са добри проводници на електричество. Когато част от човешкото тяло бъде поставена в контакт с две точки с различен потенциал, тя става част от електрическа верига и през тялото може да премине електричен ток – </a:t>
            </a:r>
            <a:r>
              <a:rPr lang="bg-BG" sz="2400" dirty="0" smtClean="0">
                <a:solidFill>
                  <a:srgbClr val="FF0000"/>
                </a:solidFill>
              </a:rPr>
              <a:t>електричен удар</a:t>
            </a:r>
            <a:r>
              <a:rPr lang="bg-BG" sz="2400" dirty="0" smtClean="0"/>
              <a:t>. </a:t>
            </a:r>
          </a:p>
          <a:p>
            <a:pPr marL="0" indent="0" algn="just">
              <a:buNone/>
            </a:pPr>
            <a:r>
              <a:rPr lang="bg-BG" sz="2400" dirty="0" smtClean="0"/>
              <a:t>Той причинява два типа увреждания: изгаряния и парализа.</a:t>
            </a:r>
          </a:p>
          <a:p>
            <a:pPr marL="0" indent="0" algn="just">
              <a:buNone/>
            </a:pPr>
            <a:endParaRPr lang="bg-BG" sz="2400" dirty="0" smtClean="0"/>
          </a:p>
          <a:p>
            <a:pPr marL="0" indent="0" algn="just">
              <a:buNone/>
            </a:pPr>
            <a:endParaRPr lang="bg-BG" sz="2400" dirty="0" smtClean="0">
              <a:solidFill>
                <a:srgbClr val="A564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962150"/>
            <a:ext cx="2590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399" y="31921"/>
                <a:ext cx="8964828" cy="393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bg-BG" sz="2800" b="1" dirty="0" smtClean="0">
                    <a:solidFill>
                      <a:srgbClr val="A5644E"/>
                    </a:solidFill>
                  </a:rPr>
                  <a:t>СИНУСОВ ПРОМЕНЛИВ ТОК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bg-BG" sz="2400" dirty="0"/>
                  <a:t>Променливият ток е електричен ток с </a:t>
                </a:r>
                <a:r>
                  <a:rPr lang="bg-BG" sz="2400" dirty="0">
                    <a:solidFill>
                      <a:srgbClr val="FF0000"/>
                    </a:solidFill>
                  </a:rPr>
                  <a:t>променлива големина и</a:t>
                </a:r>
                <a:r>
                  <a:rPr lang="en-US" sz="2400" dirty="0">
                    <a:solidFill>
                      <a:srgbClr val="FF0000"/>
                    </a:solidFill>
                  </a:rPr>
                  <a:t>/</a:t>
                </a:r>
                <a:r>
                  <a:rPr lang="bg-BG" sz="2400" dirty="0">
                    <a:solidFill>
                      <a:srgbClr val="FF0000"/>
                    </a:solidFill>
                  </a:rPr>
                  <a:t>или посока.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bg-BG" sz="2400" dirty="0"/>
                  <a:t>Синусовият променлив ток променя своята амплитуда във времето по </a:t>
                </a:r>
                <a:r>
                  <a:rPr lang="bg-BG" sz="2400" dirty="0">
                    <a:solidFill>
                      <a:srgbClr val="FF0000"/>
                    </a:solidFill>
                  </a:rPr>
                  <a:t>синусов закон</a:t>
                </a:r>
                <a:r>
                  <a:rPr lang="bg-BG" sz="2400" dirty="0"/>
                  <a:t>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𝐼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bg-BG" sz="2400" dirty="0">
                  <a:ea typeface="Cambria Math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bg-BG" sz="2400" dirty="0">
                    <a:ea typeface="Cambria Math"/>
                  </a:rPr>
                  <a:t>Аналогичен е и законът, по който се изменя пораждащото тока напрежение: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400" dirty="0">
                  <a:ea typeface="Cambria Math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bg-BG" sz="2400" dirty="0">
                    <a:ea typeface="Cambria Math"/>
                  </a:rPr>
                  <a:t>Графика</a:t>
                </a:r>
              </a:p>
              <a:p>
                <a:endParaRPr lang="bg-BG" sz="26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31921"/>
                <a:ext cx="8964828" cy="3939540"/>
              </a:xfrm>
              <a:prstGeom prst="rect">
                <a:avLst/>
              </a:prstGeom>
              <a:blipFill rotWithShape="1">
                <a:blip r:embed="rId2"/>
                <a:stretch>
                  <a:fillRect l="-884" t="-1393" r="-952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88" y="3486150"/>
            <a:ext cx="36004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2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3350"/>
                <a:ext cx="8686800" cy="4876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bg-BG" sz="2400" dirty="0" smtClean="0"/>
                  <a:t>Тежестта на увреждането варира широко в зависимост от големината и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плътността на протеклия ток</a:t>
                </a:r>
                <a:r>
                  <a:rPr lang="bg-BG" sz="2400" dirty="0" smtClean="0"/>
                  <a:t>, от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пътя</a:t>
                </a:r>
                <a:r>
                  <a:rPr lang="bg-BG" sz="2400" dirty="0" smtClean="0"/>
                  <a:t>, през който е преминал и от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продължителността</a:t>
                </a:r>
                <a:r>
                  <a:rPr lang="bg-BG" sz="2400" dirty="0" smtClean="0"/>
                  <a:t> му.</a:t>
                </a:r>
              </a:p>
              <a:p>
                <a:pPr marL="0" indent="0">
                  <a:buNone/>
                </a:pPr>
                <a:r>
                  <a:rPr lang="bg-BG" sz="2400" dirty="0" smtClean="0"/>
                  <a:t> Човешкото тяло притежава известна защита срещу електричен удар –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сухата и здрава кожа е добър изолатор </a:t>
                </a:r>
                <a:r>
                  <a:rPr lang="bg-BG" sz="2400" dirty="0" smtClean="0"/>
                  <a:t>(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голямо съпротивление </a:t>
                </a:r>
                <a14:m>
                  <m:oMath xmlns:m="http://schemas.openxmlformats.org/officeDocument/2006/math">
                    <m:r>
                      <a:rPr lang="bg-BG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bg-BG" sz="2400" dirty="0" smtClean="0"/>
                  <a:t>), когато обаче се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намокри</a:t>
                </a:r>
                <a:r>
                  <a:rPr lang="bg-BG" sz="2400" dirty="0" smtClean="0"/>
                  <a:t>, съпротивлението рязко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спада</a:t>
                </a:r>
                <a:r>
                  <a:rPr lang="bg-BG" sz="2400" dirty="0" smtClean="0"/>
                  <a:t> до около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300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sz="2400" dirty="0" smtClean="0"/>
                  <a:t>. </a:t>
                </a:r>
                <a:r>
                  <a:rPr lang="bg-BG" sz="2400" dirty="0" smtClean="0"/>
                  <a:t>Това позволява протичането на хиляди пъти по-силен ток.</a:t>
                </a:r>
              </a:p>
              <a:p>
                <a:pPr marL="0" indent="0">
                  <a:buNone/>
                </a:pPr>
                <a:r>
                  <a:rPr lang="bg-BG" sz="2400" dirty="0" smtClean="0"/>
                  <a:t>При протичането на електричен ток през тялото се получават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мускулни съкращения</a:t>
                </a:r>
                <a:r>
                  <a:rPr lang="bg-BG" sz="2400" dirty="0" smtClean="0"/>
                  <a:t> и временна паразила, което не позволява на жертвата да се отдели от електричните проводници, до които се е докоснала. Това увеличава времетраенето на тока и утежнява електричния удар – тежки изгаряния и смърт.</a:t>
                </a:r>
                <a:endParaRPr lang="bg-B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3350"/>
                <a:ext cx="8686800" cy="4876800"/>
              </a:xfrm>
              <a:blipFill rotWithShape="1">
                <a:blip r:embed="rId2"/>
                <a:stretch>
                  <a:fillRect l="-1053" t="-1625" r="-1123" b="-2375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5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21" y="1676"/>
            <a:ext cx="91440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bg-BG" sz="2400" dirty="0" smtClean="0">
                <a:solidFill>
                  <a:srgbClr val="A5644E"/>
                </a:solidFill>
              </a:rPr>
              <a:t>Съобразяване </a:t>
            </a:r>
            <a:r>
              <a:rPr lang="bg-BG" sz="2400" dirty="0">
                <a:solidFill>
                  <a:srgbClr val="A5644E"/>
                </a:solidFill>
              </a:rPr>
              <a:t>с мощността на захранващите линии</a:t>
            </a:r>
          </a:p>
          <a:p>
            <a:pPr lvl="0" algn="just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bg-BG" sz="2400" dirty="0">
                <a:solidFill>
                  <a:srgbClr val="4E3B30"/>
                </a:solidFill>
              </a:rPr>
              <a:t>Общата мощност, консумирана от всички прибори, включени към дадена захранваща електрическа линия, не трябва да надвишава максималната мощност, която тази линия може да осигури</a:t>
            </a:r>
            <a:r>
              <a:rPr lang="bg-BG" sz="2400" dirty="0" smtClean="0">
                <a:solidFill>
                  <a:srgbClr val="4E3B30"/>
                </a:solidFill>
              </a:rPr>
              <a:t>. </a:t>
            </a:r>
          </a:p>
          <a:p>
            <a:pPr lvl="0" algn="just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bg-BG" sz="2400" dirty="0" smtClean="0">
                <a:solidFill>
                  <a:srgbClr val="4E3B30"/>
                </a:solidFill>
              </a:rPr>
              <a:t>Съществуват автоматични бушони, които прекъсват електричния ток през линията, когато неговата сила надмине зададена стойност. Те предпазват електрическата линия от повреди.</a:t>
            </a:r>
          </a:p>
          <a:p>
            <a:pPr lvl="0" algn="just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bg-BG" sz="2400" dirty="0" smtClean="0">
                <a:solidFill>
                  <a:srgbClr val="4E3B30"/>
                </a:solidFill>
              </a:rPr>
              <a:t> Върху всеки електричен апарат е записана неговата мощност. Общият ток, който се черпи от няколко апарата може да бъде намерен чрез събиране на консумираната от тях мощност и разделяне на напрежението. Този ток не трябва да надвишава максималния допустим за дадената захранваща линия.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Arial" panose="020B0604020202020204" pitchFamily="34" charset="0"/>
              <a:buChar char="•"/>
            </a:pPr>
            <a:endParaRPr lang="bg-BG" sz="2400" dirty="0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lang="bg-BG" dirty="0">
                    <a:solidFill>
                      <a:srgbClr val="4E3B30"/>
                    </a:solidFill>
                  </a:rPr>
                  <a:t>Пример: Общата консумирана мощност от няколко апарата е: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4E3B3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>
                        <a:solidFill>
                          <a:srgbClr val="4E3B30"/>
                        </a:solidFill>
                        <a:latin typeface="Cambria Math"/>
                      </a:rPr>
                      <m:t>=1500</m:t>
                    </m:r>
                    <m:r>
                      <a:rPr lang="en-US" i="1" dirty="0">
                        <a:solidFill>
                          <a:srgbClr val="4E3B30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rgbClr val="4E3B30"/>
                    </a:solidFill>
                  </a:rPr>
                  <a:t>,</a:t>
                </a:r>
                <a:r>
                  <a:rPr lang="bg-BG" dirty="0">
                    <a:solidFill>
                      <a:srgbClr val="4E3B30"/>
                    </a:solidFill>
                  </a:rPr>
                  <a:t> напрежението : </a:t>
                </a:r>
                <a:r>
                  <a:rPr lang="en-US" dirty="0">
                    <a:solidFill>
                      <a:srgbClr val="4E3B3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4E3B30"/>
                        </a:solidFill>
                        <a:latin typeface="Cambria Math"/>
                      </a:rPr>
                      <m:t>𝑈</m:t>
                    </m:r>
                    <m:r>
                      <a:rPr lang="en-US" i="1" dirty="0">
                        <a:solidFill>
                          <a:srgbClr val="4E3B30"/>
                        </a:solidFill>
                        <a:latin typeface="Cambria Math"/>
                      </a:rPr>
                      <m:t>=220</m:t>
                    </m:r>
                    <m:r>
                      <a:rPr lang="en-US" i="1" dirty="0">
                        <a:solidFill>
                          <a:srgbClr val="4E3B3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rgbClr val="4E3B30"/>
                    </a:solidFill>
                  </a:rPr>
                  <a:t>,</a:t>
                </a:r>
                <a:r>
                  <a:rPr lang="bg-BG" dirty="0">
                    <a:solidFill>
                      <a:srgbClr val="4E3B30"/>
                    </a:solidFill>
                  </a:rPr>
                  <a:t> максималният допустим ток: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4E3B3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solidFill>
                          <a:srgbClr val="4E3B30"/>
                        </a:solidFill>
                        <a:latin typeface="Cambria Math"/>
                      </a:rPr>
                      <m:t>=6</m:t>
                    </m:r>
                    <m:r>
                      <a:rPr lang="en-US" i="1">
                        <a:solidFill>
                          <a:srgbClr val="4E3B30"/>
                        </a:solidFill>
                        <a:latin typeface="Cambria Math"/>
                      </a:rPr>
                      <m:t>𝐴</m:t>
                    </m:r>
                    <m:r>
                      <a:rPr lang="en-US">
                        <a:solidFill>
                          <a:srgbClr val="4E3B3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4E3B30"/>
                    </a:solidFill>
                  </a:rPr>
                  <a:t> </a:t>
                </a:r>
                <a:r>
                  <a:rPr lang="bg-BG" dirty="0">
                    <a:solidFill>
                      <a:srgbClr val="4E3B30"/>
                    </a:solidFill>
                  </a:rPr>
                  <a:t>Ще изключи ли прекъсвачът?</a:t>
                </a:r>
              </a:p>
              <a:p>
                <a:endParaRPr lang="bg-B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54" t="-2154" r="-2526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3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0" y="272415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Rectangle 2"/>
          <p:cNvSpPr/>
          <p:nvPr/>
        </p:nvSpPr>
        <p:spPr>
          <a:xfrm>
            <a:off x="2819400" y="1885950"/>
            <a:ext cx="3810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Rectangle 1"/>
          <p:cNvSpPr/>
          <p:nvPr/>
        </p:nvSpPr>
        <p:spPr>
          <a:xfrm>
            <a:off x="3048000" y="819150"/>
            <a:ext cx="3352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31921"/>
                <a:ext cx="8991600" cy="4266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2400" dirty="0" smtClean="0">
                    <a:ea typeface="Cambria Math"/>
                  </a:rPr>
                  <a:t>За определяне на </a:t>
                </a:r>
                <a:r>
                  <a:rPr lang="bg-BG" sz="2400" dirty="0">
                    <a:solidFill>
                      <a:srgbClr val="FF0000"/>
                    </a:solidFill>
                    <a:ea typeface="Cambria Math"/>
                  </a:rPr>
                  <a:t>енергийните ефекти</a:t>
                </a:r>
                <a:r>
                  <a:rPr lang="bg-BG" sz="2400" dirty="0">
                    <a:ea typeface="Cambria Math"/>
                  </a:rPr>
                  <a:t> от протичането на променлив ток се използват</a:t>
                </a:r>
                <a:r>
                  <a:rPr lang="en-US" sz="2400" dirty="0">
                    <a:ea typeface="Cambria Math"/>
                  </a:rPr>
                  <a:t> </a:t>
                </a:r>
                <a:r>
                  <a:rPr lang="bg-BG" sz="2400" dirty="0">
                    <a:solidFill>
                      <a:srgbClr val="FF0000"/>
                    </a:solidFill>
                    <a:ea typeface="Cambria Math"/>
                  </a:rPr>
                  <a:t>ефективни стойности</a:t>
                </a:r>
                <a:r>
                  <a:rPr lang="bg-BG" sz="2400" dirty="0">
                    <a:ea typeface="Cambria Math"/>
                  </a:rPr>
                  <a:t>: </a:t>
                </a:r>
                <a:endParaRPr lang="bg-BG" sz="2400" i="1" dirty="0" smtClean="0"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𝑒𝑓𝑓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𝑒𝑓𝑓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bg-BG" sz="2400" dirty="0">
                  <a:ea typeface="Cambria Math"/>
                </a:endParaRPr>
              </a:p>
              <a:p>
                <a:pPr algn="just"/>
                <a:r>
                  <a:rPr lang="bg-BG" sz="2400" dirty="0">
                    <a:solidFill>
                      <a:srgbClr val="FF0000"/>
                    </a:solidFill>
                    <a:ea typeface="Cambria Math"/>
                  </a:rPr>
                  <a:t>Максимална мощност </a:t>
                </a:r>
                <a:r>
                  <a:rPr lang="bg-BG" sz="2400" dirty="0">
                    <a:ea typeface="Cambria Math"/>
                  </a:rPr>
                  <a:t>и енергия:</a:t>
                </a:r>
                <a:r>
                  <a:rPr lang="en-US" sz="2400" dirty="0">
                    <a:ea typeface="Cambria Math"/>
                  </a:rPr>
                  <a:t> </a:t>
                </a:r>
              </a:p>
              <a:p>
                <a:pPr marL="109728" indent="0" algn="ctr">
                  <a:buNone/>
                </a:pPr>
                <a:r>
                  <a:rPr lang="bg-BG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g-BG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𝑚𝑎𝑥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𝑒𝑓𝑓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𝑒𝑓𝑓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,  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bg-BG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𝑚𝑎𝑥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en-US" sz="2400" dirty="0">
                  <a:ea typeface="Cambria Math"/>
                </a:endParaRPr>
              </a:p>
              <a:p>
                <a:r>
                  <a:rPr lang="bg-BG" sz="2400" dirty="0"/>
                  <a:t>Отделено количество </a:t>
                </a:r>
                <a:r>
                  <a:rPr lang="bg-BG" sz="2400" dirty="0">
                    <a:solidFill>
                      <a:srgbClr val="FF0000"/>
                    </a:solidFill>
                  </a:rPr>
                  <a:t>топлина</a:t>
                </a:r>
                <a:r>
                  <a:rPr lang="en-US" sz="2400" dirty="0"/>
                  <a:t> (</a:t>
                </a:r>
                <a:r>
                  <a:rPr lang="bg-BG" sz="2400" dirty="0"/>
                  <a:t>закон на Джаул-Ленц</a:t>
                </a:r>
                <a:r>
                  <a:rPr lang="en-US" sz="2400" dirty="0"/>
                  <a:t>)</a:t>
                </a:r>
                <a:r>
                  <a:rPr lang="bg-BG" sz="2400" dirty="0"/>
                  <a:t>: </a:t>
                </a:r>
                <a:endParaRPr lang="en-US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𝑄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𝑒𝑓𝑓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𝑒𝑓𝑓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bg-BG" sz="2400" dirty="0"/>
                  <a:t>Амплитудна и честотна </a:t>
                </a:r>
                <a:endParaRPr lang="bg-BG" sz="2400" dirty="0" smtClean="0"/>
              </a:p>
              <a:p>
                <a:r>
                  <a:rPr lang="bg-BG" sz="2400" dirty="0" smtClean="0"/>
                  <a:t>     модулация</a:t>
                </a:r>
                <a:endParaRPr lang="bg-BG" sz="2400" dirty="0">
                  <a:ea typeface="Cambria Math"/>
                </a:endParaRPr>
              </a:p>
              <a:p>
                <a:endParaRPr lang="bg-BG" sz="26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1921"/>
                <a:ext cx="8991600" cy="4266874"/>
              </a:xfrm>
              <a:prstGeom prst="rect">
                <a:avLst/>
              </a:prstGeom>
              <a:blipFill rotWithShape="1">
                <a:blip r:embed="rId2"/>
                <a:stretch>
                  <a:fillRect l="-1017" t="-1000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 descr="Ð ÐµÐ·ÑÐ»ÑÐ°Ñ Ñ Ð¸Ð·Ð¾Ð±ÑÐ°Ð¶ÐµÐ½Ð¸Ðµ Ð·Ð° Ð°Ð¼Ð¿Ð»Ð¸ÑÑÐ´Ð½Ð° Ð¸ ÑÐµÑÑÐ¾ÑÐ½Ð° Ð¼Ð¾Ð´ÑÐ»Ð°ÑÐ¸Ñ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09950"/>
            <a:ext cx="3590544" cy="146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1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921"/>
            <a:ext cx="9144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g-BG" sz="2400" b="1" dirty="0" smtClean="0">
                <a:solidFill>
                  <a:srgbClr val="A5644E"/>
                </a:solidFill>
              </a:rPr>
              <a:t>ИМПУЛСЕН ПРОМЕНЛИВ ТОК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rgbClr val="FF0000"/>
                </a:solidFill>
              </a:rPr>
              <a:t>Импулс</a:t>
            </a:r>
            <a:r>
              <a:rPr lang="bg-BG" sz="2400" dirty="0"/>
              <a:t> – бърза промяна на тока или напрежението за кратък интервал от време.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-BG" sz="2400" dirty="0"/>
              <a:t>Импулсен ток – </a:t>
            </a:r>
            <a:r>
              <a:rPr lang="bg-BG" sz="2400" dirty="0">
                <a:solidFill>
                  <a:srgbClr val="FF0000"/>
                </a:solidFill>
              </a:rPr>
              <a:t>периодично повтарящи се токови импулси</a:t>
            </a:r>
            <a:r>
              <a:rPr lang="bg-BG" sz="2400" dirty="0"/>
              <a:t> или групи от импулси</a:t>
            </a:r>
            <a:r>
              <a:rPr lang="bg-BG" sz="24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-BG" sz="2400" dirty="0" smtClean="0"/>
              <a:t>Характеристики на отделния импулс: време на нарастване, максимална амплитуда, време на спадане и обща продължителност.</a:t>
            </a:r>
            <a:endParaRPr lang="bg-BG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-BG" sz="2400" dirty="0"/>
              <a:t>Характеристики на импулсния ток: </a:t>
            </a:r>
            <a:r>
              <a:rPr lang="bg-BG" sz="2400" dirty="0">
                <a:solidFill>
                  <a:srgbClr val="FF0000"/>
                </a:solidFill>
              </a:rPr>
              <a:t>амплитуда</a:t>
            </a:r>
            <a:r>
              <a:rPr lang="bg-BG" sz="2400" dirty="0"/>
              <a:t>, </a:t>
            </a:r>
            <a:r>
              <a:rPr lang="bg-BG" sz="2400" dirty="0">
                <a:solidFill>
                  <a:srgbClr val="FF0000"/>
                </a:solidFill>
              </a:rPr>
              <a:t>честота</a:t>
            </a:r>
            <a:r>
              <a:rPr lang="bg-BG" sz="2400" dirty="0"/>
              <a:t> на импулсите, </a:t>
            </a:r>
            <a:r>
              <a:rPr lang="bg-BG" sz="2400" dirty="0">
                <a:solidFill>
                  <a:srgbClr val="FF0000"/>
                </a:solidFill>
              </a:rPr>
              <a:t>форма</a:t>
            </a:r>
            <a:r>
              <a:rPr lang="bg-BG" sz="2400" dirty="0"/>
              <a:t> на импулсите (правоъгълна, триъгълна...), </a:t>
            </a:r>
            <a:r>
              <a:rPr lang="bg-BG" sz="2400" dirty="0">
                <a:solidFill>
                  <a:srgbClr val="FF0000"/>
                </a:solidFill>
              </a:rPr>
              <a:t>продължителност на един импулс</a:t>
            </a:r>
            <a:r>
              <a:rPr lang="bg-BG" sz="2400" dirty="0"/>
              <a:t>, </a:t>
            </a:r>
            <a:r>
              <a:rPr lang="bg-BG" sz="2400" dirty="0">
                <a:solidFill>
                  <a:srgbClr val="FF0000"/>
                </a:solidFill>
              </a:rPr>
              <a:t>продължителност на паузата</a:t>
            </a:r>
            <a:r>
              <a:rPr lang="bg-BG" sz="2400" dirty="0"/>
              <a:t> между импулсите, наличие и вид на </a:t>
            </a:r>
            <a:r>
              <a:rPr lang="bg-BG" sz="2400" dirty="0">
                <a:solidFill>
                  <a:srgbClr val="FF0000"/>
                </a:solidFill>
              </a:rPr>
              <a:t>модулация</a:t>
            </a:r>
            <a:r>
              <a:rPr lang="bg-BG" sz="2400" dirty="0"/>
              <a:t>.</a:t>
            </a:r>
          </a:p>
          <a:p>
            <a:endParaRPr lang="bg-BG" sz="2600" dirty="0" smtClean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57700"/>
            <a:ext cx="5743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380" y="666750"/>
            <a:ext cx="89648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g-BG" sz="2400" b="1" dirty="0" smtClean="0">
                <a:solidFill>
                  <a:srgbClr val="A5644E"/>
                </a:solidFill>
              </a:rPr>
              <a:t>БИОЛОГИЧНИ ЕФЕКТИ НА СИНУСОВИЯ ПРОМЕНЛИВ ТОК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-BG" sz="2400" dirty="0"/>
              <a:t>Ефектите на променливия ток върху човешкото тяло са </a:t>
            </a:r>
            <a:r>
              <a:rPr lang="bg-BG" sz="2400" dirty="0">
                <a:solidFill>
                  <a:srgbClr val="FF0000"/>
                </a:solidFill>
              </a:rPr>
              <a:t>по-сериозни</a:t>
            </a:r>
            <a:r>
              <a:rPr lang="bg-BG" sz="2400" dirty="0"/>
              <a:t> от тези на постоянния.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-BG" sz="2400"/>
              <a:t>Най-чувствителни </a:t>
            </a:r>
            <a:r>
              <a:rPr lang="bg-BG" sz="2400" smtClean="0"/>
              <a:t>за </a:t>
            </a:r>
            <a:r>
              <a:rPr lang="bg-BG" sz="2400" dirty="0"/>
              <a:t>увреждане са: </a:t>
            </a:r>
            <a:r>
              <a:rPr lang="bg-BG" sz="2400" dirty="0">
                <a:solidFill>
                  <a:srgbClr val="FF0000"/>
                </a:solidFill>
              </a:rPr>
              <a:t>мозъка</a:t>
            </a:r>
            <a:r>
              <a:rPr lang="bg-BG" sz="2400" dirty="0"/>
              <a:t>, </a:t>
            </a:r>
            <a:r>
              <a:rPr lang="bg-BG" sz="2400" dirty="0">
                <a:solidFill>
                  <a:srgbClr val="FF0000"/>
                </a:solidFill>
              </a:rPr>
              <a:t>нервните центове</a:t>
            </a:r>
            <a:r>
              <a:rPr lang="bg-BG" sz="2400" dirty="0"/>
              <a:t>, </a:t>
            </a:r>
            <a:r>
              <a:rPr lang="bg-BG" sz="2400" dirty="0">
                <a:solidFill>
                  <a:srgbClr val="FF0000"/>
                </a:solidFill>
              </a:rPr>
              <a:t>контролиращи дишането</a:t>
            </a:r>
            <a:r>
              <a:rPr lang="bg-BG" sz="2400" dirty="0"/>
              <a:t>, </a:t>
            </a:r>
            <a:r>
              <a:rPr lang="bg-BG" sz="2400" dirty="0">
                <a:solidFill>
                  <a:srgbClr val="FF0000"/>
                </a:solidFill>
              </a:rPr>
              <a:t>дихателните </a:t>
            </a:r>
            <a:r>
              <a:rPr lang="bg-BG" sz="2400" dirty="0" smtClean="0">
                <a:solidFill>
                  <a:srgbClr val="FF0000"/>
                </a:solidFill>
              </a:rPr>
              <a:t>мускули и </a:t>
            </a:r>
            <a:r>
              <a:rPr lang="bg-BG" sz="2400" dirty="0">
                <a:solidFill>
                  <a:srgbClr val="FF0000"/>
                </a:solidFill>
              </a:rPr>
              <a:t>сърцето</a:t>
            </a:r>
            <a:r>
              <a:rPr lang="bg-BG" sz="24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-BG" sz="2400" dirty="0"/>
              <a:t>Ефектите на променливия ток върху човека зависят от </a:t>
            </a:r>
            <a:r>
              <a:rPr lang="bg-BG" sz="2400" dirty="0">
                <a:solidFill>
                  <a:srgbClr val="FF0000"/>
                </a:solidFill>
              </a:rPr>
              <a:t>плътността на тока и от честотата</a:t>
            </a:r>
            <a:r>
              <a:rPr lang="bg-BG" sz="2400" dirty="0"/>
              <a:t>, а при импулсния променлив ток – и от </a:t>
            </a:r>
            <a:r>
              <a:rPr lang="bg-BG" sz="2400" dirty="0">
                <a:solidFill>
                  <a:srgbClr val="FF0000"/>
                </a:solidFill>
              </a:rPr>
              <a:t>скоростта на изменение на тока в отделния импулс</a:t>
            </a:r>
            <a:r>
              <a:rPr lang="bg-BG" sz="2400" dirty="0"/>
              <a:t>. </a:t>
            </a:r>
          </a:p>
          <a:p>
            <a:endParaRPr lang="bg-BG" sz="2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398028"/>
              </p:ext>
            </p:extLst>
          </p:nvPr>
        </p:nvGraphicFramePr>
        <p:xfrm>
          <a:off x="647700" y="133350"/>
          <a:ext cx="78485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4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858">
                <a:tc>
                  <a:txBody>
                    <a:bodyPr/>
                    <a:lstStyle/>
                    <a:p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ЧЕСТОТЕН ДИАПАЗОН</a:t>
                      </a:r>
                      <a:endParaRPr lang="bg-BG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БИОЛОГИЧЕН ЕФЕКТ</a:t>
                      </a:r>
                      <a:endParaRPr lang="bg-BG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58"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Ниски честоти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0</a:t>
                      </a:r>
                      <a:r>
                        <a:rPr lang="en-US" sz="1200" dirty="0" smtClean="0"/>
                        <a:t> Hz</a:t>
                      </a:r>
                      <a:r>
                        <a:rPr lang="bg-BG" sz="1200" dirty="0" smtClean="0"/>
                        <a:t> – 20</a:t>
                      </a:r>
                      <a:r>
                        <a:rPr lang="en-US" sz="1200" dirty="0" smtClean="0"/>
                        <a:t> Hz</a:t>
                      </a:r>
                      <a:endParaRPr lang="bg-BG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ВЪЗБУЖДАНЕ</a:t>
                      </a:r>
                      <a:endParaRPr lang="bg-BG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58"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Звукови честоти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 Hz – 20 kHz</a:t>
                      </a:r>
                      <a:endParaRPr lang="bg-BG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ВЪЗБУЖДАНЕ</a:t>
                      </a:r>
                      <a:endParaRPr lang="bg-BG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58"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Ултразвукови честоти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 kHz – 300 kHz</a:t>
                      </a:r>
                      <a:endParaRPr lang="bg-BG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ВЪЗБУЖДАНЕ И ОТДЕЛЯНЕ НА ТОПЛИНА</a:t>
                      </a:r>
                      <a:endParaRPr lang="bg-BG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858"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Високи честоти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300 kHz – 30 MHz</a:t>
                      </a:r>
                      <a:endParaRPr lang="bg-BG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/>
                        <a:t>ОТДЕЛЯНЕ НА ТОПЛИНА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58"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Ултрависоки честоти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 MHz – 300</a:t>
                      </a:r>
                      <a:r>
                        <a:rPr lang="en-US" sz="1200" baseline="0" dirty="0" smtClean="0"/>
                        <a:t> MHz</a:t>
                      </a:r>
                      <a:endParaRPr lang="bg-BG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/>
                        <a:t>ОТДЕЛЯНЕ НА ТОПЛИНА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858"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Свръхвисоки честоти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300</a:t>
                      </a:r>
                      <a:r>
                        <a:rPr lang="en-US" sz="1200" baseline="0" dirty="0" smtClean="0"/>
                        <a:t> MHz – 3 GHz</a:t>
                      </a:r>
                      <a:endParaRPr lang="bg-BG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/>
                        <a:t>ОТДЕЛЯНЕ НА ТОПЛИНА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038350"/>
            <a:ext cx="906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dirty="0" smtClean="0"/>
              <a:t>Условно разделяне на променливите токове в честотни диапазони</a:t>
            </a:r>
            <a:endParaRPr lang="bg-BG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5603" y="237553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-BG" sz="2400" dirty="0" smtClean="0"/>
              <a:t>При ниски, звукови и ултразвукови честоти променливият ток предизвиква възбуждане (на двигателните нерви и контракция на мускулите) - дължи се на </a:t>
            </a:r>
            <a:r>
              <a:rPr lang="bg-BG" sz="2400" dirty="0" smtClean="0">
                <a:solidFill>
                  <a:srgbClr val="FF0000"/>
                </a:solidFill>
              </a:rPr>
              <a:t>промени в йонната концентрация </a:t>
            </a:r>
            <a:r>
              <a:rPr lang="bg-BG" sz="2400" dirty="0" smtClean="0"/>
              <a:t>около клетъчните мембрани.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400" dirty="0" smtClean="0"/>
              <a:t>Възбуждащото действие на такива честоти зависи от силата на тока.</a:t>
            </a:r>
          </a:p>
        </p:txBody>
      </p:sp>
    </p:spTree>
    <p:extLst>
      <p:ext uri="{BB962C8B-B14F-4D97-AF65-F5344CB8AC3E}">
        <p14:creationId xmlns:p14="http://schemas.microsoft.com/office/powerpoint/2010/main" val="42176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350"/>
            <a:ext cx="8686800" cy="5010150"/>
          </a:xfrm>
        </p:spPr>
        <p:txBody>
          <a:bodyPr>
            <a:normAutofit lnSpcReduction="10000"/>
          </a:bodyPr>
          <a:lstStyle/>
          <a:p>
            <a:pPr algn="just"/>
            <a:r>
              <a:rPr lang="bg-BG" sz="2400" dirty="0"/>
              <a:t>Най-малката сила на тока, чийто праг се усеща се нарича праг на осезаемия ток. При увеличение се достига </a:t>
            </a:r>
            <a:r>
              <a:rPr lang="bg-BG" sz="2400" i="1" dirty="0">
                <a:solidFill>
                  <a:srgbClr val="FF0000"/>
                </a:solidFill>
              </a:rPr>
              <a:t>прагът на неотпускащия ток</a:t>
            </a:r>
            <a:r>
              <a:rPr lang="bg-BG" sz="2400" dirty="0"/>
              <a:t> (предизвиква контракция на мускулите, която човек не може волево да преодолее</a:t>
            </a:r>
            <a:r>
              <a:rPr lang="bg-BG" sz="2400" dirty="0" smtClean="0"/>
              <a:t>).</a:t>
            </a:r>
          </a:p>
          <a:p>
            <a:pPr algn="just"/>
            <a:r>
              <a:rPr lang="bg-BG" sz="2400" dirty="0" smtClean="0"/>
              <a:t>Токове със сила между прага на осезаемия ток и прага на неотпускащия ток се наричат </a:t>
            </a:r>
            <a:r>
              <a:rPr lang="bg-BG" sz="2400" i="1" dirty="0" smtClean="0">
                <a:solidFill>
                  <a:srgbClr val="FF0000"/>
                </a:solidFill>
              </a:rPr>
              <a:t>отпускащи токове</a:t>
            </a:r>
            <a:r>
              <a:rPr lang="bg-BG" sz="2400" dirty="0" smtClean="0"/>
              <a:t>.</a:t>
            </a:r>
            <a:br>
              <a:rPr lang="bg-BG" sz="2400" dirty="0" smtClean="0"/>
            </a:br>
            <a:endParaRPr lang="bg-BG" sz="2400" dirty="0" smtClean="0"/>
          </a:p>
          <a:p>
            <a:pPr marL="0" indent="0" algn="just">
              <a:buNone/>
            </a:pPr>
            <a:r>
              <a:rPr lang="bg-BG" sz="1900" dirty="0" smtClean="0">
                <a:solidFill>
                  <a:srgbClr val="FF0000"/>
                </a:solidFill>
              </a:rPr>
              <a:t>! Променливият ток в електрическата мрежа с честота 50</a:t>
            </a:r>
            <a:r>
              <a:rPr lang="en-US" sz="1900" dirty="0" smtClean="0">
                <a:solidFill>
                  <a:srgbClr val="FF0000"/>
                </a:solidFill>
              </a:rPr>
              <a:t>Hz</a:t>
            </a:r>
            <a:r>
              <a:rPr lang="bg-BG" sz="1900" dirty="0" smtClean="0">
                <a:solidFill>
                  <a:srgbClr val="FF0000"/>
                </a:solidFill>
              </a:rPr>
              <a:t> може да бъде смъртоносен. Всяка негова промяна стимулира нервните и мускулните клетки, като предизвиква принудителни спазми 50 пъти в секунда!</a:t>
            </a:r>
            <a:br>
              <a:rPr lang="bg-BG" sz="1900" dirty="0" smtClean="0">
                <a:solidFill>
                  <a:srgbClr val="FF0000"/>
                </a:solidFill>
              </a:rPr>
            </a:br>
            <a:endParaRPr lang="bg-BG" sz="19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bg-BG" sz="1900" dirty="0" smtClean="0">
                <a:solidFill>
                  <a:srgbClr val="FF0000"/>
                </a:solidFill>
              </a:rPr>
              <a:t>!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bg-BG" sz="1900" dirty="0" smtClean="0">
                <a:solidFill>
                  <a:srgbClr val="FF0000"/>
                </a:solidFill>
              </a:rPr>
              <a:t>За променливи токове с честоти до 1</a:t>
            </a:r>
            <a:r>
              <a:rPr lang="en-US" sz="1900" dirty="0" smtClean="0">
                <a:solidFill>
                  <a:srgbClr val="FF0000"/>
                </a:solidFill>
              </a:rPr>
              <a:t>kHz </a:t>
            </a:r>
            <a:r>
              <a:rPr lang="bg-BG" sz="1900" dirty="0" smtClean="0">
                <a:solidFill>
                  <a:srgbClr val="FF0000"/>
                </a:solidFill>
              </a:rPr>
              <a:t>безопасната сила е около 10</a:t>
            </a:r>
            <a:r>
              <a:rPr lang="en-US" sz="1900" dirty="0" smtClean="0">
                <a:solidFill>
                  <a:srgbClr val="FF0000"/>
                </a:solidFill>
              </a:rPr>
              <a:t>mA. </a:t>
            </a:r>
            <a:r>
              <a:rPr lang="bg-BG" sz="1900" dirty="0" smtClean="0">
                <a:solidFill>
                  <a:srgbClr val="FF0000"/>
                </a:solidFill>
              </a:rPr>
              <a:t>Токове със сила между 25 и 80 </a:t>
            </a:r>
            <a:r>
              <a:rPr lang="en-US" sz="1900" dirty="0" smtClean="0">
                <a:solidFill>
                  <a:srgbClr val="FF0000"/>
                </a:solidFill>
              </a:rPr>
              <a:t>mA</a:t>
            </a:r>
            <a:r>
              <a:rPr lang="bg-BG" sz="1900" dirty="0" smtClean="0">
                <a:solidFill>
                  <a:srgbClr val="FF0000"/>
                </a:solidFill>
              </a:rPr>
              <a:t> могат да доведат до обратимо спиране на сърцето, а над 1</a:t>
            </a:r>
            <a:r>
              <a:rPr lang="en-US" sz="1900" dirty="0" smtClean="0">
                <a:solidFill>
                  <a:srgbClr val="FF0000"/>
                </a:solidFill>
              </a:rPr>
              <a:t>A</a:t>
            </a:r>
            <a:r>
              <a:rPr lang="bg-BG" sz="1900" dirty="0" smtClean="0">
                <a:solidFill>
                  <a:srgbClr val="FF0000"/>
                </a:solidFill>
              </a:rPr>
              <a:t> последиците са НЕОБРАТИМИ! Смъртта обикновенно се причинява от спиране на сърдечната дейност, задушаване в резултат на спазъм на дихателните мускули или тежки изгаряния!</a:t>
            </a:r>
            <a:endParaRPr lang="bg-BG" sz="1900" dirty="0">
              <a:solidFill>
                <a:srgbClr val="FF0000"/>
              </a:solidFill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111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9550"/>
            <a:ext cx="8686800" cy="4495800"/>
          </a:xfrm>
        </p:spPr>
        <p:txBody>
          <a:bodyPr>
            <a:normAutofit lnSpcReduction="10000"/>
          </a:bodyPr>
          <a:lstStyle/>
          <a:p>
            <a:r>
              <a:rPr lang="bg-BG" sz="2400" dirty="0" smtClean="0"/>
              <a:t>С увеличаване на честотата, ефектът на възбуждане постепенно намалява и </a:t>
            </a:r>
            <a:r>
              <a:rPr lang="bg-BG" sz="2400" dirty="0" smtClean="0">
                <a:solidFill>
                  <a:srgbClr val="FF0000"/>
                </a:solidFill>
              </a:rPr>
              <a:t>преминава в топлинен</a:t>
            </a:r>
            <a:r>
              <a:rPr lang="bg-BG" sz="2400" dirty="0" smtClean="0"/>
              <a:t>. При честоти над 300</a:t>
            </a:r>
            <a:r>
              <a:rPr lang="en-US" sz="2400" dirty="0" smtClean="0"/>
              <a:t> kHz </a:t>
            </a:r>
            <a:r>
              <a:rPr lang="bg-BG" sz="2400" dirty="0" smtClean="0"/>
              <a:t>йоните само </a:t>
            </a:r>
            <a:r>
              <a:rPr lang="bg-BG" sz="2400" dirty="0" smtClean="0">
                <a:solidFill>
                  <a:srgbClr val="FF0000"/>
                </a:solidFill>
              </a:rPr>
              <a:t>вибрират</a:t>
            </a:r>
            <a:r>
              <a:rPr lang="bg-BG" sz="2400" dirty="0" smtClean="0"/>
              <a:t> на едно място без да се преместват в пространството.</a:t>
            </a:r>
          </a:p>
          <a:p>
            <a:r>
              <a:rPr lang="bg-BG" sz="2400" dirty="0" smtClean="0"/>
              <a:t>Топлинното действие се дължи и на преориентиране (</a:t>
            </a:r>
            <a:r>
              <a:rPr lang="bg-BG" sz="2400" dirty="0" smtClean="0">
                <a:solidFill>
                  <a:srgbClr val="FF0000"/>
                </a:solidFill>
              </a:rPr>
              <a:t>въртене</a:t>
            </a:r>
            <a:r>
              <a:rPr lang="bg-BG" sz="2400" dirty="0" smtClean="0"/>
              <a:t> под действие на електрическото поле)  </a:t>
            </a:r>
            <a:r>
              <a:rPr lang="bg-BG" sz="2400" dirty="0" smtClean="0">
                <a:solidFill>
                  <a:srgbClr val="FF0000"/>
                </a:solidFill>
              </a:rPr>
              <a:t>на съществуващи диполни молекули</a:t>
            </a:r>
            <a:r>
              <a:rPr lang="bg-BG" sz="2400" dirty="0" smtClean="0"/>
              <a:t> в тъканите (напр. водни).</a:t>
            </a:r>
          </a:p>
          <a:p>
            <a:r>
              <a:rPr lang="bg-BG" sz="2400" dirty="0" smtClean="0">
                <a:solidFill>
                  <a:srgbClr val="FF0000"/>
                </a:solidFill>
              </a:rPr>
              <a:t>Максималното отдаване на топлинна енергия </a:t>
            </a:r>
            <a:r>
              <a:rPr lang="bg-BG" sz="2400" dirty="0" smtClean="0"/>
              <a:t>под действие на променливо електрично поле </a:t>
            </a:r>
            <a:r>
              <a:rPr lang="bg-BG" sz="2400" dirty="0" smtClean="0">
                <a:solidFill>
                  <a:srgbClr val="FF0000"/>
                </a:solidFill>
              </a:rPr>
              <a:t>се извършва в тъкъни, богати на вода</a:t>
            </a:r>
            <a:r>
              <a:rPr lang="bg-BG" sz="2400" dirty="0" smtClean="0"/>
              <a:t> (мускули, кръв). </a:t>
            </a:r>
          </a:p>
          <a:p>
            <a:r>
              <a:rPr lang="bg-BG" sz="2400" dirty="0" smtClean="0"/>
              <a:t>Костната и мастната тъкан се нагр</a:t>
            </a:r>
            <a:r>
              <a:rPr lang="bg-BG" sz="2400" dirty="0"/>
              <a:t>я</a:t>
            </a:r>
            <a:r>
              <a:rPr lang="bg-BG" sz="2400" dirty="0" smtClean="0"/>
              <a:t>ват относително по-слабо поради по-ниското им съдържание на вода.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8865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6002"/>
            <a:ext cx="9144000" cy="5257800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bg-BG" sz="2400" b="1" dirty="0">
                <a:solidFill>
                  <a:srgbClr val="A5644E"/>
                </a:solidFill>
              </a:rPr>
              <a:t>БИОЛОГИЧНИ ЕФЕКТИ НА </a:t>
            </a:r>
            <a:r>
              <a:rPr lang="bg-BG" sz="2400" b="1" dirty="0" smtClean="0">
                <a:solidFill>
                  <a:srgbClr val="A5644E"/>
                </a:solidFill>
              </a:rPr>
              <a:t>ИМПУЛСНИТЕ ТОКОВЕ</a:t>
            </a:r>
            <a:endParaRPr lang="en-US" sz="2400" dirty="0">
              <a:solidFill>
                <a:prstClr val="black"/>
              </a:solidFill>
            </a:endParaRPr>
          </a:p>
          <a:p>
            <a:pPr algn="just"/>
            <a:r>
              <a:rPr lang="bg-BG" sz="2400" dirty="0" smtClean="0">
                <a:solidFill>
                  <a:schemeClr val="tx1"/>
                </a:solidFill>
              </a:rPr>
              <a:t>Ефектите зависят освен от плътността на тока и неговата честота, и от </a:t>
            </a:r>
            <a:r>
              <a:rPr lang="bg-BG" sz="2400" dirty="0" smtClean="0">
                <a:solidFill>
                  <a:srgbClr val="FF0000"/>
                </a:solidFill>
              </a:rPr>
              <a:t>скоростта на изменение на тока в отделния импулс (от формата на импулса).</a:t>
            </a:r>
          </a:p>
          <a:p>
            <a:pPr algn="just"/>
            <a:r>
              <a:rPr lang="bg-BG" sz="2400" dirty="0" smtClean="0">
                <a:solidFill>
                  <a:schemeClr val="tx1"/>
                </a:solidFill>
              </a:rPr>
              <a:t>Най-изразен възбуждащ ефект имат импулсите </a:t>
            </a:r>
          </a:p>
          <a:p>
            <a:pPr marL="0" indent="0" algn="just">
              <a:buNone/>
            </a:pPr>
            <a:r>
              <a:rPr lang="bg-BG" sz="2400" dirty="0" smtClean="0">
                <a:solidFill>
                  <a:schemeClr val="tx1"/>
                </a:solidFill>
              </a:rPr>
              <a:t>    с най-бърза промяна на силата на тока - правоъгълните.</a:t>
            </a:r>
          </a:p>
          <a:p>
            <a:pPr algn="just"/>
            <a:r>
              <a:rPr lang="bg-BG" sz="2400" dirty="0" smtClean="0">
                <a:solidFill>
                  <a:schemeClr val="tx1"/>
                </a:solidFill>
              </a:rPr>
              <a:t>Нискочестотни импулсни токове с малка продължителност на импулса (0,1 -1 </a:t>
            </a:r>
            <a:r>
              <a:rPr lang="en-US" sz="2400" dirty="0" err="1" smtClean="0">
                <a:solidFill>
                  <a:schemeClr val="tx1"/>
                </a:solidFill>
              </a:rPr>
              <a:t>ms</a:t>
            </a:r>
            <a:r>
              <a:rPr lang="bg-BG" sz="2400" dirty="0" smtClean="0">
                <a:solidFill>
                  <a:schemeClr val="tx1"/>
                </a:solidFill>
              </a:rPr>
              <a:t>) и честота 100-200</a:t>
            </a:r>
            <a:r>
              <a:rPr lang="en-US" sz="2400" dirty="0" smtClean="0">
                <a:solidFill>
                  <a:schemeClr val="tx1"/>
                </a:solidFill>
              </a:rPr>
              <a:t>Hz  </a:t>
            </a:r>
            <a:r>
              <a:rPr lang="bg-BG" sz="2400" dirty="0" smtClean="0">
                <a:solidFill>
                  <a:schemeClr val="tx1"/>
                </a:solidFill>
              </a:rPr>
              <a:t>имат инхибиращ и обезболяващ ефект – неврогенен механизъм.</a:t>
            </a:r>
          </a:p>
          <a:p>
            <a:pPr algn="just"/>
            <a:r>
              <a:rPr lang="bg-BG" sz="2400" dirty="0" smtClean="0">
                <a:solidFill>
                  <a:schemeClr val="tx1"/>
                </a:solidFill>
              </a:rPr>
              <a:t>В зависимост от целта се използват импулси с различна форма, продължителност и честота. Например при електросън, електронаркоза и кардиостимулация се използват правоъгълни импулси, а за възбуждане на денервирани мускули – импулси с триъгълна или експоненциална форма. </a:t>
            </a:r>
            <a:endParaRPr lang="bg-BG" sz="2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56" y="1104288"/>
            <a:ext cx="175260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7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1097</TotalTime>
  <Words>1837</Words>
  <Application>Microsoft Office PowerPoint</Application>
  <PresentationFormat>On-screen Show (16:9)</PresentationFormat>
  <Paragraphs>128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Franklin Gothic Book</vt:lpstr>
      <vt:lpstr>Franklin Gothic Medium</vt:lpstr>
      <vt:lpstr>Times New Roman</vt:lpstr>
      <vt:lpstr>Wingdings 2</vt:lpstr>
      <vt:lpstr>Trek</vt:lpstr>
      <vt:lpstr>1_Trek</vt:lpstr>
      <vt:lpstr>Синусов и импулсен променлив ток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Синусов и импулсен променлив ток</dc:title>
  <dc:creator>User</dc:creator>
  <cp:lastModifiedBy>Georgi_Tzanev</cp:lastModifiedBy>
  <cp:revision>61</cp:revision>
  <dcterms:created xsi:type="dcterms:W3CDTF">2006-08-16T00:00:00Z</dcterms:created>
  <dcterms:modified xsi:type="dcterms:W3CDTF">2018-11-22T08:29:08Z</dcterms:modified>
</cp:coreProperties>
</file>