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3"/>
  </p:notesMasterIdLst>
  <p:sldIdLst>
    <p:sldId id="289" r:id="rId3"/>
    <p:sldId id="290" r:id="rId4"/>
    <p:sldId id="291" r:id="rId5"/>
    <p:sldId id="293" r:id="rId6"/>
    <p:sldId id="294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34" r:id="rId20"/>
    <p:sldId id="335" r:id="rId21"/>
    <p:sldId id="324" r:id="rId22"/>
    <p:sldId id="325" r:id="rId23"/>
    <p:sldId id="326" r:id="rId24"/>
    <p:sldId id="327" r:id="rId25"/>
    <p:sldId id="332" r:id="rId26"/>
    <p:sldId id="336" r:id="rId27"/>
    <p:sldId id="337" r:id="rId28"/>
    <p:sldId id="338" r:id="rId29"/>
    <p:sldId id="339" r:id="rId30"/>
    <p:sldId id="340" r:id="rId31"/>
    <p:sldId id="34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" initials="MA" lastIdx="1" clrIdx="0">
    <p:extLst>
      <p:ext uri="{19B8F6BF-5375-455C-9EA6-DF929625EA0E}">
        <p15:presenceInfo xmlns:p15="http://schemas.microsoft.com/office/powerpoint/2012/main" userId="ma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523E7-5EE9-420E-9D9D-879CB6F587D8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E859B-1126-4FE0-A1B9-FCC04ADF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7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CB108-BC87-4E24-8CA6-913862C440E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44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CB108-BC87-4E24-8CA6-913862C440E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8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CB108-BC87-4E24-8CA6-913862C440E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34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13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7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81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05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89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01350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86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50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73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60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8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87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5901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68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2289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12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9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0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4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6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72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1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beautyforce.bg/%D0%B0%D0%BC%D0%BF%D1%83%D0%BB%D0%B8-%D0%BA%D0%BE%D0%BB%D0%B0%D0%B3%D0%B5%D0%BD-%D0%B7%D0%B0-%D0%B5%D1%84%D0%B5%D0%BA%D1%82%D0%B8%D0%B2%D0%BD%D0%BE-%D1%81%D1%82%D1%8F%D0%B3%D0%B0%D0%BD%D0%B5-%D0%BD%D0%B0-%D0%BA%D0%BE%D0%B6%D0%B0%D1%82%D0%B0-%D0%BF%D1%80%D0%BE%D1%82%D0%B8%D0%B2-%D0%B1%D1%80%D1%8A%D1%87%D0%BA%D0%B8-9424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2249" y="1454907"/>
            <a:ext cx="11255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cap="all" dirty="0">
                <a:solidFill>
                  <a:srgbClr val="C00000"/>
                </a:solidFill>
                <a:effectLst/>
              </a:rPr>
              <a:t>СЕКТОР „ФИЗИКА И БИОФИЗИКА“</a:t>
            </a:r>
            <a:endParaRPr lang="en-US" sz="2800" b="1" cap="all" dirty="0">
              <a:solidFill>
                <a:srgbClr val="C00000"/>
              </a:solidFill>
              <a:effectLst/>
            </a:endParaRPr>
          </a:p>
          <a:p>
            <a:endParaRPr lang="bg-BG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309967" y="76201"/>
            <a:ext cx="8677375" cy="138499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hangingPunct="0"/>
            <a:r>
              <a:rPr lang="en-US" sz="4800" dirty="0" smtClean="0">
                <a:solidFill>
                  <a:prstClr val="white"/>
                </a:solidFill>
              </a:rPr>
              <a:t>  </a:t>
            </a:r>
            <a:r>
              <a:rPr lang="bg-BG" sz="3600" b="1" cap="all" dirty="0">
                <a:solidFill>
                  <a:srgbClr val="FF0000"/>
                </a:solidFill>
                <a:effectLst/>
              </a:rPr>
              <a:t>Медицински университет</a:t>
            </a:r>
            <a:r>
              <a:rPr lang="bg-BG" sz="3600" b="1" dirty="0">
                <a:solidFill>
                  <a:srgbClr val="FF0000"/>
                </a:solidFill>
                <a:effectLst/>
              </a:rPr>
              <a:t>  -  ПЛЕВЕН</a:t>
            </a:r>
            <a:endParaRPr lang="en-US" sz="3600" dirty="0">
              <a:solidFill>
                <a:srgbClr val="FF0000"/>
              </a:solidFill>
              <a:effectLst/>
            </a:endParaRPr>
          </a:p>
          <a:p>
            <a:pPr algn="ctr" hangingPunct="0"/>
            <a:r>
              <a:rPr lang="bg-BG" sz="3600" b="1" cap="all" dirty="0">
                <a:solidFill>
                  <a:srgbClr val="FF0000"/>
                </a:solidFill>
                <a:effectLst/>
              </a:rPr>
              <a:t>медицински колеж</a:t>
            </a:r>
            <a:endParaRPr lang="en-US" sz="3600" b="1" cap="all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487" y="2907324"/>
            <a:ext cx="10162254" cy="15696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effectLst/>
              </a:rPr>
              <a:t>И</a:t>
            </a:r>
            <a:r>
              <a:rPr lang="bg-BG" sz="3200" b="1" dirty="0" err="1">
                <a:effectLst/>
              </a:rPr>
              <a:t>нфрачервени</a:t>
            </a:r>
            <a:r>
              <a:rPr lang="bg-BG" sz="3200" b="1" dirty="0">
                <a:effectLst/>
              </a:rPr>
              <a:t> и ултравиолетови лъчи – биологични ефекти и </a:t>
            </a:r>
            <a:r>
              <a:rPr lang="bg-BG" sz="3200" b="1" dirty="0" smtClean="0">
                <a:effectLst/>
              </a:rPr>
              <a:t>приложения.  </a:t>
            </a:r>
            <a:r>
              <a:rPr lang="bg-BG" sz="3200" b="1" dirty="0">
                <a:effectLst/>
              </a:rPr>
              <a:t>Лазерна терапия в дерматологията и козметиката</a:t>
            </a:r>
            <a:endParaRPr lang="bg-BG" sz="3200" b="1" dirty="0">
              <a:solidFill>
                <a:prstClr val="white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65897" y="2252001"/>
            <a:ext cx="2000869" cy="461665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g-BG" sz="2400" b="1" dirty="0" smtClean="0">
                <a:ln w="11430">
                  <a:solidFill>
                    <a:srgbClr val="C00000"/>
                  </a:solidFill>
                </a:ln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ЛЕКЦИЯ </a:t>
            </a:r>
            <a:r>
              <a:rPr lang="en-US" sz="2400" b="1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</a:t>
            </a:r>
            <a:r>
              <a:rPr lang="bg-BG" sz="2400" b="1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en-US" sz="2400" b="1" dirty="0">
              <a:ln w="11430"/>
              <a:solidFill>
                <a:srgbClr val="99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81952" y="6169776"/>
            <a:ext cx="6768752" cy="73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73568" y="6224768"/>
            <a:ext cx="555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bg-BG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Александрова, дбн</a:t>
            </a:r>
            <a:endParaRPr lang="bg-BG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1961" y="4661660"/>
            <a:ext cx="10717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/>
              <a:t>Инфрачервени</a:t>
            </a:r>
            <a:r>
              <a:rPr lang="en-US" sz="2000" b="1" i="1" dirty="0"/>
              <a:t> </a:t>
            </a:r>
            <a:r>
              <a:rPr lang="en-US" sz="2000" b="1" i="1" dirty="0" err="1"/>
              <a:t>лъчи</a:t>
            </a:r>
            <a:r>
              <a:rPr lang="en-US" sz="2000" b="1" i="1" dirty="0"/>
              <a:t>. </a:t>
            </a:r>
            <a:r>
              <a:rPr lang="en-US" sz="2000" b="1" i="1" dirty="0" err="1"/>
              <a:t>Топлинно</a:t>
            </a:r>
            <a:r>
              <a:rPr lang="en-US" sz="2000" b="1" i="1" dirty="0"/>
              <a:t> </a:t>
            </a:r>
            <a:r>
              <a:rPr lang="en-US" sz="2000" b="1" i="1" dirty="0" err="1"/>
              <a:t>излъчване</a:t>
            </a:r>
            <a:r>
              <a:rPr lang="en-US" sz="2000" b="1" i="1" dirty="0"/>
              <a:t> </a:t>
            </a:r>
            <a:r>
              <a:rPr lang="en-US" sz="2000" b="1" i="1" dirty="0" err="1"/>
              <a:t>на</a:t>
            </a:r>
            <a:r>
              <a:rPr lang="en-US" sz="2000" b="1" i="1" dirty="0"/>
              <a:t> </a:t>
            </a:r>
            <a:r>
              <a:rPr lang="en-US" sz="2000" b="1" i="1" dirty="0" err="1"/>
              <a:t>човешкото</a:t>
            </a:r>
            <a:r>
              <a:rPr lang="en-US" sz="2000" b="1" i="1" dirty="0"/>
              <a:t> </a:t>
            </a:r>
            <a:r>
              <a:rPr lang="en-US" sz="2000" b="1" i="1" dirty="0" err="1"/>
              <a:t>тяло</a:t>
            </a:r>
            <a:r>
              <a:rPr lang="en-US" sz="2000" b="1" i="1" dirty="0"/>
              <a:t>. </a:t>
            </a:r>
            <a:r>
              <a:rPr lang="en-US" sz="2000" b="1" i="1" dirty="0" err="1" smtClean="0"/>
              <a:t>Инфрачервена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фотография</a:t>
            </a:r>
            <a:r>
              <a:rPr lang="en-US" sz="2000" b="1" i="1" dirty="0"/>
              <a:t> и </a:t>
            </a:r>
            <a:r>
              <a:rPr lang="en-US" sz="2000" b="1" i="1" dirty="0" err="1"/>
              <a:t>термография</a:t>
            </a:r>
            <a:r>
              <a:rPr lang="en-US" sz="2000" b="1" i="1" dirty="0"/>
              <a:t>. </a:t>
            </a:r>
            <a:r>
              <a:rPr lang="en-US" sz="2000" b="1" i="1" dirty="0" err="1"/>
              <a:t>Ултравиолетови</a:t>
            </a:r>
            <a:r>
              <a:rPr lang="en-US" sz="2000" b="1" i="1" dirty="0"/>
              <a:t> </a:t>
            </a:r>
            <a:r>
              <a:rPr lang="en-US" sz="2000" b="1" i="1" dirty="0" err="1"/>
              <a:t>лъчи</a:t>
            </a:r>
            <a:r>
              <a:rPr lang="en-US" sz="2000" b="1" i="1" dirty="0"/>
              <a:t> – </a:t>
            </a:r>
            <a:r>
              <a:rPr lang="en-US" sz="2000" b="1" i="1" dirty="0" err="1"/>
              <a:t>същност</a:t>
            </a:r>
            <a:r>
              <a:rPr lang="en-US" sz="2000" b="1" i="1" dirty="0"/>
              <a:t> и </a:t>
            </a:r>
            <a:r>
              <a:rPr lang="en-US" sz="2000" b="1" i="1" dirty="0" err="1"/>
              <a:t>биологични</a:t>
            </a:r>
            <a:r>
              <a:rPr lang="en-US" sz="2000" b="1" i="1" dirty="0"/>
              <a:t> </a:t>
            </a:r>
            <a:r>
              <a:rPr lang="en-US" sz="2000" b="1" i="1" dirty="0" err="1"/>
              <a:t>ефекти</a:t>
            </a:r>
            <a:r>
              <a:rPr lang="en-US" sz="2000" b="1" i="1" dirty="0"/>
              <a:t>. </a:t>
            </a:r>
            <a:r>
              <a:rPr lang="en-US" sz="2000" b="1" i="1" dirty="0" err="1"/>
              <a:t>Приложение</a:t>
            </a:r>
            <a:r>
              <a:rPr lang="en-US" sz="2000" b="1" i="1" dirty="0"/>
              <a:t> </a:t>
            </a:r>
            <a:r>
              <a:rPr lang="en-US" sz="2000" b="1" i="1" dirty="0" err="1"/>
              <a:t>на</a:t>
            </a:r>
            <a:r>
              <a:rPr lang="en-US" sz="2000" b="1" i="1" dirty="0"/>
              <a:t> </a:t>
            </a:r>
            <a:r>
              <a:rPr lang="en-US" sz="2000" b="1" i="1" dirty="0" err="1"/>
              <a:t>ултравиолетовата</a:t>
            </a:r>
            <a:r>
              <a:rPr lang="en-US" sz="2000" b="1" i="1" dirty="0"/>
              <a:t> </a:t>
            </a:r>
            <a:r>
              <a:rPr lang="en-US" sz="2000" b="1" i="1" dirty="0" err="1"/>
              <a:t>светлина</a:t>
            </a:r>
            <a:r>
              <a:rPr lang="en-US" sz="2000" b="1" i="1" dirty="0"/>
              <a:t> в </a:t>
            </a:r>
            <a:r>
              <a:rPr lang="en-US" sz="2000" b="1" i="1" dirty="0" err="1"/>
              <a:t>козметиката</a:t>
            </a:r>
            <a:r>
              <a:rPr lang="en-US" sz="2000" b="1" i="1" dirty="0"/>
              <a:t>. </a:t>
            </a:r>
            <a:r>
              <a:rPr lang="en-US" sz="2000" b="1" i="1" dirty="0" err="1"/>
              <a:t>Лазерно</a:t>
            </a:r>
            <a:r>
              <a:rPr lang="en-US" sz="2000" b="1" i="1" dirty="0"/>
              <a:t> </a:t>
            </a:r>
            <a:r>
              <a:rPr lang="en-US" sz="2000" b="1" i="1" dirty="0" err="1"/>
              <a:t>лъчение</a:t>
            </a:r>
            <a:r>
              <a:rPr lang="en-US" sz="2000" b="1" i="1" dirty="0"/>
              <a:t> - </a:t>
            </a:r>
            <a:r>
              <a:rPr lang="en-US" sz="2000" b="1" i="1" dirty="0" err="1"/>
              <a:t>естество</a:t>
            </a:r>
            <a:r>
              <a:rPr lang="en-US" sz="2000" b="1" i="1" dirty="0"/>
              <a:t>, </a:t>
            </a:r>
            <a:r>
              <a:rPr lang="en-US" sz="2000" b="1" i="1" dirty="0" err="1"/>
              <a:t>свойства</a:t>
            </a:r>
            <a:r>
              <a:rPr lang="en-US" sz="2000" b="1" i="1" dirty="0"/>
              <a:t> и </a:t>
            </a:r>
            <a:r>
              <a:rPr lang="en-US" sz="2000" b="1" i="1" dirty="0" err="1"/>
              <a:t>механизъм</a:t>
            </a:r>
            <a:r>
              <a:rPr lang="en-US" sz="2000" b="1" i="1" dirty="0"/>
              <a:t> </a:t>
            </a:r>
            <a:r>
              <a:rPr lang="en-US" sz="2000" b="1" i="1" dirty="0" err="1"/>
              <a:t>на</a:t>
            </a:r>
            <a:r>
              <a:rPr lang="en-US" sz="2000" b="1" i="1" dirty="0"/>
              <a:t> </a:t>
            </a:r>
            <a:r>
              <a:rPr lang="en-US" sz="2000" b="1" i="1" dirty="0" err="1"/>
              <a:t>излъчване</a:t>
            </a:r>
            <a:r>
              <a:rPr lang="en-US" sz="2000" b="1" i="1" dirty="0"/>
              <a:t>. </a:t>
            </a:r>
            <a:r>
              <a:rPr lang="en-US" sz="2000" b="1" i="1" dirty="0" err="1"/>
              <a:t>Лазерна</a:t>
            </a:r>
            <a:r>
              <a:rPr lang="en-US" sz="2000" b="1" i="1" dirty="0"/>
              <a:t> </a:t>
            </a:r>
            <a:r>
              <a:rPr lang="en-US" sz="2000" b="1" i="1" dirty="0" err="1"/>
              <a:t>терапия</a:t>
            </a:r>
            <a:r>
              <a:rPr lang="en-US" sz="2000" b="1" i="1" dirty="0"/>
              <a:t> в </a:t>
            </a:r>
            <a:r>
              <a:rPr lang="en-US" sz="2000" b="1" i="1" dirty="0" err="1"/>
              <a:t>дерматологията</a:t>
            </a:r>
            <a:r>
              <a:rPr lang="en-US" sz="2000" b="1" i="1" dirty="0"/>
              <a:t> и </a:t>
            </a:r>
            <a:r>
              <a:rPr lang="en-US" sz="2000" b="1" i="1" dirty="0" err="1" smtClean="0"/>
              <a:t>козметиката</a:t>
            </a:r>
            <a:endParaRPr lang="en-US" sz="2000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60" y="169949"/>
            <a:ext cx="1408179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8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936812" y="668371"/>
            <a:ext cx="10493188" cy="1676400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923865"/>
            <a:ext cx="10287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bg-BG" sz="2600" dirty="0" smtClean="0">
                <a:solidFill>
                  <a:prstClr val="black"/>
                </a:solidFill>
              </a:rPr>
              <a:t>Следователно, всяко тяло с температура</a:t>
            </a:r>
            <a:r>
              <a:rPr lang="en-US" sz="2600" dirty="0" smtClean="0">
                <a:solidFill>
                  <a:prstClr val="black"/>
                </a:solidFill>
              </a:rPr>
              <a:t> T</a:t>
            </a:r>
            <a:r>
              <a:rPr lang="bg-BG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smtClean="0">
                <a:solidFill>
                  <a:prstClr val="black"/>
                </a:solidFill>
              </a:rPr>
              <a:t>&gt; 0K </a:t>
            </a:r>
            <a:r>
              <a:rPr lang="bg-BG" sz="2600" dirty="0" smtClean="0">
                <a:solidFill>
                  <a:prstClr val="black"/>
                </a:solidFill>
              </a:rPr>
              <a:t>излъчва ЕМ в </a:t>
            </a:r>
            <a:r>
              <a:rPr lang="bg-BG" sz="2600" b="1" dirty="0">
                <a:solidFill>
                  <a:srgbClr val="FF0000"/>
                </a:solidFill>
              </a:rPr>
              <a:t>широк диапазон от </a:t>
            </a:r>
            <a:r>
              <a:rPr lang="bg-BG" sz="2600" b="1" dirty="0" smtClean="0">
                <a:solidFill>
                  <a:srgbClr val="FF0000"/>
                </a:solidFill>
              </a:rPr>
              <a:t>честоти</a:t>
            </a:r>
            <a:r>
              <a:rPr lang="en-US" sz="2600" dirty="0" smtClean="0">
                <a:solidFill>
                  <a:prstClr val="black"/>
                </a:solidFill>
              </a:rPr>
              <a:t>, </a:t>
            </a:r>
            <a:r>
              <a:rPr lang="bg-BG" sz="2600" dirty="0" smtClean="0">
                <a:solidFill>
                  <a:prstClr val="black"/>
                </a:solidFill>
              </a:rPr>
              <a:t>с относителен интензитет, зависещ от честотата под формата на добре дефинирана непрекъсната крива. </a:t>
            </a:r>
          </a:p>
          <a:p>
            <a:pPr indent="355600"/>
            <a:endParaRPr lang="bg-BG" sz="2600" dirty="0">
              <a:solidFill>
                <a:prstClr val="black"/>
              </a:solidFill>
            </a:endParaRPr>
          </a:p>
          <a:p>
            <a:pPr indent="355600"/>
            <a:endParaRPr lang="bg-BG" sz="2600" dirty="0" smtClean="0">
              <a:solidFill>
                <a:prstClr val="black"/>
              </a:solidFill>
            </a:endParaRPr>
          </a:p>
          <a:p>
            <a:pPr indent="355600"/>
            <a:r>
              <a:rPr lang="bg-BG" sz="2600" dirty="0" smtClean="0">
                <a:solidFill>
                  <a:prstClr val="black"/>
                </a:solidFill>
              </a:rPr>
              <a:t>Ако температурата на тялото се увеличи, количеството излъчена енергия нараства и честотата, която съответства на пика на разпределението също нараства. </a:t>
            </a:r>
          </a:p>
          <a:p>
            <a:pPr indent="355600"/>
            <a:endParaRPr lang="bg-BG" sz="2600" dirty="0" smtClean="0">
              <a:solidFill>
                <a:prstClr val="black"/>
              </a:solidFill>
            </a:endParaRPr>
          </a:p>
          <a:p>
            <a:pPr indent="355600"/>
            <a:endParaRPr lang="bg-BG" sz="2600" dirty="0">
              <a:solidFill>
                <a:prstClr val="black"/>
              </a:solidFill>
            </a:endParaRPr>
          </a:p>
          <a:p>
            <a:pPr indent="355600"/>
            <a:r>
              <a:rPr lang="bg-BG" sz="2600" dirty="0" smtClean="0">
                <a:solidFill>
                  <a:prstClr val="black"/>
                </a:solidFill>
              </a:rPr>
              <a:t>По-високата температура означава, че обектът има по-висока вътрешна енергия, която се излъчва под формата на ЕМ вълни. 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929" y="555813"/>
            <a:ext cx="1105348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bg-BG" sz="2600" dirty="0" smtClean="0">
                <a:solidFill>
                  <a:srgbClr val="FF0000"/>
                </a:solidFill>
              </a:rPr>
              <a:t>Инфрачервените лампи </a:t>
            </a:r>
            <a:r>
              <a:rPr lang="bg-BG" sz="2600" dirty="0">
                <a:solidFill>
                  <a:prstClr val="black"/>
                </a:solidFill>
              </a:rPr>
              <a:t>се </a:t>
            </a:r>
            <a:r>
              <a:rPr lang="bg-BG" sz="2600" dirty="0" smtClean="0">
                <a:solidFill>
                  <a:prstClr val="black"/>
                </a:solidFill>
              </a:rPr>
              <a:t>използват за топлинна терапия, но характеристиките на такова затопляне са твърде различни от диатермията (затопляне с помощта на микровълни).</a:t>
            </a:r>
          </a:p>
          <a:p>
            <a:pPr indent="355600"/>
            <a:endParaRPr lang="bg-BG" sz="2600" dirty="0" smtClean="0">
              <a:solidFill>
                <a:prstClr val="black"/>
              </a:solidFill>
            </a:endParaRPr>
          </a:p>
          <a:p>
            <a:pPr indent="355600"/>
            <a:r>
              <a:rPr lang="bg-BG" sz="2600" dirty="0" smtClean="0">
                <a:solidFill>
                  <a:prstClr val="black"/>
                </a:solidFill>
              </a:rPr>
              <a:t>Инфрачервените вълни предизвикват </a:t>
            </a:r>
            <a:r>
              <a:rPr lang="bg-BG" sz="2600" b="1" dirty="0" smtClean="0">
                <a:solidFill>
                  <a:schemeClr val="accent6">
                    <a:lumMod val="50000"/>
                  </a:schemeClr>
                </a:solidFill>
              </a:rPr>
              <a:t>молекулни вибрации </a:t>
            </a:r>
            <a:r>
              <a:rPr lang="bg-BG" sz="2600" dirty="0" smtClean="0">
                <a:solidFill>
                  <a:prstClr val="black"/>
                </a:solidFill>
              </a:rPr>
              <a:t>и енергията, която пренасят се поглъща много бързо. </a:t>
            </a:r>
          </a:p>
          <a:p>
            <a:pPr indent="355600"/>
            <a:endParaRPr lang="bg-BG" sz="2600" dirty="0">
              <a:solidFill>
                <a:prstClr val="black"/>
              </a:solidFill>
            </a:endParaRPr>
          </a:p>
          <a:p>
            <a:pPr indent="355600"/>
            <a:r>
              <a:rPr lang="bg-BG" sz="2600" dirty="0">
                <a:solidFill>
                  <a:prstClr val="black"/>
                </a:solidFill>
              </a:rPr>
              <a:t>Инфрачервените вълни </a:t>
            </a:r>
            <a:r>
              <a:rPr lang="bg-BG" sz="2600" dirty="0" smtClean="0">
                <a:solidFill>
                  <a:srgbClr val="FF0000"/>
                </a:solidFill>
              </a:rPr>
              <a:t>не проникват в дълбочина и не са подходящи за използване, </a:t>
            </a:r>
            <a:r>
              <a:rPr lang="bg-BG" sz="2600" dirty="0">
                <a:solidFill>
                  <a:prstClr val="black"/>
                </a:solidFill>
              </a:rPr>
              <a:t>когато търсеният терапевтичен ефект </a:t>
            </a:r>
            <a:r>
              <a:rPr lang="bg-BG" sz="2600" dirty="0" smtClean="0">
                <a:solidFill>
                  <a:prstClr val="black"/>
                </a:solidFill>
              </a:rPr>
              <a:t>е затопляне на тъкани, които се намират в дълбочината на обекта. </a:t>
            </a:r>
          </a:p>
          <a:p>
            <a:pPr indent="355600"/>
            <a:endParaRPr lang="bg-BG" sz="2600" dirty="0">
              <a:solidFill>
                <a:prstClr val="black"/>
              </a:solidFill>
            </a:endParaRPr>
          </a:p>
          <a:p>
            <a:pPr indent="355600"/>
            <a:r>
              <a:rPr lang="bg-BG" sz="2600" dirty="0" smtClean="0">
                <a:solidFill>
                  <a:prstClr val="black"/>
                </a:solidFill>
              </a:rPr>
              <a:t>В същото време инфрачервените </a:t>
            </a:r>
            <a:r>
              <a:rPr lang="bg-BG" sz="2600" dirty="0">
                <a:solidFill>
                  <a:prstClr val="black"/>
                </a:solidFill>
              </a:rPr>
              <a:t>вълни </a:t>
            </a:r>
            <a:r>
              <a:rPr lang="bg-BG" sz="2600" dirty="0">
                <a:solidFill>
                  <a:srgbClr val="FF0000"/>
                </a:solidFill>
              </a:rPr>
              <a:t>проникват</a:t>
            </a:r>
            <a:r>
              <a:rPr lang="bg-BG" sz="2600" dirty="0" smtClean="0">
                <a:solidFill>
                  <a:prstClr val="black"/>
                </a:solidFill>
              </a:rPr>
              <a:t> </a:t>
            </a:r>
            <a:r>
              <a:rPr lang="bg-BG" sz="2600" dirty="0" smtClean="0">
                <a:solidFill>
                  <a:srgbClr val="FF0000"/>
                </a:solidFill>
              </a:rPr>
              <a:t>по-надълбоко от видимата светлина </a:t>
            </a:r>
            <a:r>
              <a:rPr lang="bg-BG" sz="2600" dirty="0">
                <a:solidFill>
                  <a:prstClr val="black"/>
                </a:solidFill>
              </a:rPr>
              <a:t>и този факт се използва в инфрачервената фотография за диагностични цели. </a:t>
            </a: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7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07495" y="4451348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07495" y="813314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156222"/>
            <a:ext cx="11470341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bg-BG" sz="2600" b="1" dirty="0" smtClean="0">
                <a:solidFill>
                  <a:prstClr val="black"/>
                </a:solidFill>
              </a:rPr>
              <a:t>МЕДИЦИНСКИ ПРИЛОЖЕНИЯ НА ИНФРАЧЕРВЕНИТЕ ЛЪЧИ</a:t>
            </a:r>
          </a:p>
          <a:p>
            <a:pPr marL="444500" indent="-444500">
              <a:spcBef>
                <a:spcPts val="1800"/>
              </a:spcBef>
              <a:buFontTx/>
              <a:buAutoNum type="arabicPeriod"/>
            </a:pPr>
            <a:r>
              <a:rPr lang="bg-BG" sz="2600" dirty="0">
                <a:solidFill>
                  <a:prstClr val="black"/>
                </a:solidFill>
              </a:rPr>
              <a:t>Инфрачервената фотография </a:t>
            </a:r>
            <a:endParaRPr lang="bg-BG" sz="2600" dirty="0" smtClean="0">
              <a:solidFill>
                <a:prstClr val="black"/>
              </a:solidFill>
            </a:endParaRP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bg-BG" sz="2600" dirty="0" smtClean="0">
                <a:solidFill>
                  <a:prstClr val="black"/>
                </a:solidFill>
              </a:rPr>
              <a:t>Тъй като инфрачервената светлина прониква през кожата, тя може да бъде използвана </a:t>
            </a:r>
            <a:r>
              <a:rPr lang="bg-BG" sz="2600" dirty="0">
                <a:solidFill>
                  <a:srgbClr val="7030A0"/>
                </a:solidFill>
              </a:rPr>
              <a:t>за да се фотографират вените и други структури под кожата</a:t>
            </a:r>
            <a:r>
              <a:rPr lang="bg-BG" sz="2600" dirty="0" smtClean="0">
                <a:solidFill>
                  <a:prstClr val="black"/>
                </a:solidFill>
              </a:rPr>
              <a:t>, които са невидими за окото. </a:t>
            </a:r>
            <a:endParaRPr lang="en-US" sz="2600" dirty="0">
              <a:solidFill>
                <a:prstClr val="black"/>
              </a:solidFill>
            </a:endParaRPr>
          </a:p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bg-BG" sz="2600" dirty="0" smtClean="0">
                <a:solidFill>
                  <a:prstClr val="black"/>
                </a:solidFill>
              </a:rPr>
              <a:t>Инфрачервената фотография се използва също така за да се следи процесът на оздравяване на струпеи по кожата, както и за диагностика на очите. </a:t>
            </a:r>
          </a:p>
          <a:p>
            <a:pPr marL="444500" indent="-444500">
              <a:spcBef>
                <a:spcPts val="1800"/>
              </a:spcBef>
            </a:pPr>
            <a:r>
              <a:rPr lang="bg-BG" sz="2600" dirty="0">
                <a:solidFill>
                  <a:prstClr val="black"/>
                </a:solidFill>
              </a:rPr>
              <a:t>2. </a:t>
            </a:r>
            <a:r>
              <a:rPr lang="bg-BG" sz="2600" dirty="0" smtClean="0">
                <a:solidFill>
                  <a:prstClr val="black"/>
                </a:solidFill>
              </a:rPr>
              <a:t>	Инфрачервена </a:t>
            </a:r>
            <a:r>
              <a:rPr lang="bg-BG" sz="2600" dirty="0" err="1" smtClean="0">
                <a:solidFill>
                  <a:prstClr val="black"/>
                </a:solidFill>
              </a:rPr>
              <a:t>термография</a:t>
            </a:r>
            <a:endParaRPr lang="bg-BG" sz="2600" dirty="0">
              <a:solidFill>
                <a:prstClr val="black"/>
              </a:solidFill>
            </a:endParaRPr>
          </a:p>
          <a:p>
            <a:pPr indent="444500">
              <a:spcBef>
                <a:spcPts val="600"/>
              </a:spcBef>
            </a:pPr>
            <a:r>
              <a:rPr lang="bg-BG" sz="2600" dirty="0" smtClean="0">
                <a:solidFill>
                  <a:prstClr val="black"/>
                </a:solidFill>
              </a:rPr>
              <a:t>Човешкото тяло е ефективен радиатор и пикът на кривата на топлинно излъчване е в инфрачервения регион. Може да бъде получен образ на човешкото тяло, използвайки чувствителни инфрачервени детектори. Такъв процес се нарича </a:t>
            </a:r>
            <a:r>
              <a:rPr lang="bg-BG" sz="2600" dirty="0" smtClean="0">
                <a:solidFill>
                  <a:srgbClr val="FF0000"/>
                </a:solidFill>
              </a:rPr>
              <a:t>инфрачервена </a:t>
            </a:r>
            <a:r>
              <a:rPr lang="bg-BG" sz="2600" dirty="0" err="1" smtClean="0">
                <a:solidFill>
                  <a:srgbClr val="FF0000"/>
                </a:solidFill>
              </a:rPr>
              <a:t>термография</a:t>
            </a:r>
            <a:r>
              <a:rPr lang="bg-BG" sz="2600" dirty="0" smtClean="0">
                <a:solidFill>
                  <a:srgbClr val="FF0000"/>
                </a:solidFill>
              </a:rPr>
              <a:t>.</a:t>
            </a:r>
            <a:r>
              <a:rPr lang="bg-BG" sz="2600" dirty="0" smtClean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239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5851" y="439948"/>
            <a:ext cx="10529047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bg-BG" sz="2600" dirty="0">
                <a:solidFill>
                  <a:prstClr val="black"/>
                </a:solidFill>
              </a:rPr>
              <a:t>Термографът по същество изобразява температурните вариации на кожата. По-ярък образ в даден регион на тялото означава по-висока температура. </a:t>
            </a:r>
            <a:endParaRPr lang="en-US" sz="2600" dirty="0">
              <a:solidFill>
                <a:prstClr val="black"/>
              </a:solidFill>
            </a:endParaRPr>
          </a:p>
          <a:p>
            <a:pPr indent="355600">
              <a:spcBef>
                <a:spcPts val="600"/>
              </a:spcBef>
            </a:pPr>
            <a:r>
              <a:rPr lang="bg-BG" sz="2600" dirty="0" smtClean="0">
                <a:solidFill>
                  <a:prstClr val="black"/>
                </a:solidFill>
              </a:rPr>
              <a:t>Контрастът на образа може да се увеличи чрез </a:t>
            </a:r>
            <a:r>
              <a:rPr lang="bg-BG" sz="2600" b="1" dirty="0">
                <a:solidFill>
                  <a:srgbClr val="0070C0"/>
                </a:solidFill>
              </a:rPr>
              <a:t>филтриране на по-ниските честоти</a:t>
            </a:r>
            <a:r>
              <a:rPr lang="bg-BG" sz="2600" dirty="0" smtClean="0">
                <a:solidFill>
                  <a:prstClr val="black"/>
                </a:solidFill>
              </a:rPr>
              <a:t>, използвайки факта, че пиковата честота също се измества към по-големи стойности с нарастването на температурата. </a:t>
            </a:r>
          </a:p>
          <a:p>
            <a:pPr indent="355600">
              <a:spcBef>
                <a:spcPts val="1800"/>
              </a:spcBef>
            </a:pPr>
            <a:r>
              <a:rPr lang="bg-BG" sz="2600" dirty="0" smtClean="0">
                <a:solidFill>
                  <a:prstClr val="black"/>
                </a:solidFill>
              </a:rPr>
              <a:t>Едно от приложенията на термографа е за ранна диагностика </a:t>
            </a:r>
            <a:r>
              <a:rPr lang="bg-BG" sz="2600" dirty="0">
                <a:solidFill>
                  <a:srgbClr val="FF0000"/>
                </a:solidFill>
              </a:rPr>
              <a:t>на </a:t>
            </a:r>
            <a:r>
              <a:rPr lang="bg-BG" sz="2600" dirty="0" smtClean="0">
                <a:solidFill>
                  <a:srgbClr val="FF0000"/>
                </a:solidFill>
              </a:rPr>
              <a:t>рак </a:t>
            </a:r>
            <a:r>
              <a:rPr lang="bg-BG" sz="2600" dirty="0">
                <a:solidFill>
                  <a:srgbClr val="FF0000"/>
                </a:solidFill>
              </a:rPr>
              <a:t>на гърдата</a:t>
            </a:r>
            <a:r>
              <a:rPr lang="bg-BG" sz="2600" dirty="0" smtClean="0">
                <a:solidFill>
                  <a:prstClr val="black"/>
                </a:solidFill>
              </a:rPr>
              <a:t>. Температурата на туморите обикновено е с 1 - 2 </a:t>
            </a:r>
            <a:r>
              <a:rPr lang="en-US" sz="2600" dirty="0">
                <a:solidFill>
                  <a:prstClr val="black"/>
                </a:solidFill>
              </a:rPr>
              <a:t>°C </a:t>
            </a:r>
            <a:r>
              <a:rPr lang="bg-BG" sz="2600" dirty="0" smtClean="0">
                <a:solidFill>
                  <a:prstClr val="black"/>
                </a:solidFill>
              </a:rPr>
              <a:t>по-висока от тази на нормална тъкан, като индикатор </a:t>
            </a:r>
            <a:r>
              <a:rPr lang="bg-BG" sz="2600" dirty="0">
                <a:solidFill>
                  <a:prstClr val="black"/>
                </a:solidFill>
              </a:rPr>
              <a:t>за наличие на рак на гърдата</a:t>
            </a:r>
            <a:r>
              <a:rPr lang="bg-BG" sz="2600" dirty="0" smtClean="0">
                <a:solidFill>
                  <a:prstClr val="black"/>
                </a:solidFill>
              </a:rPr>
              <a:t> е увеличение на температурата на кожата с около </a:t>
            </a:r>
            <a:r>
              <a:rPr lang="en-US" sz="2600" dirty="0" smtClean="0">
                <a:solidFill>
                  <a:prstClr val="black"/>
                </a:solidFill>
              </a:rPr>
              <a:t>5°C</a:t>
            </a:r>
            <a:r>
              <a:rPr lang="bg-BG" sz="2600" dirty="0" smtClean="0">
                <a:solidFill>
                  <a:prstClr val="black"/>
                </a:solidFill>
              </a:rPr>
              <a:t>. </a:t>
            </a:r>
          </a:p>
          <a:p>
            <a:pPr indent="355600">
              <a:spcBef>
                <a:spcPts val="3600"/>
              </a:spcBef>
            </a:pPr>
            <a:r>
              <a:rPr lang="bg-BG" sz="2600" dirty="0" smtClean="0">
                <a:solidFill>
                  <a:prstClr val="black"/>
                </a:solidFill>
              </a:rPr>
              <a:t>Термографи се използват също така при изследването на изгаряния и измръзвания, както и за анализ на </a:t>
            </a:r>
            <a:r>
              <a:rPr lang="bg-BG" sz="2600" dirty="0">
                <a:solidFill>
                  <a:srgbClr val="FF0000"/>
                </a:solidFill>
              </a:rPr>
              <a:t>виталността на различни типове кожни присадки</a:t>
            </a:r>
            <a:r>
              <a:rPr lang="bg-BG" sz="2600" dirty="0" smtClean="0">
                <a:solidFill>
                  <a:prstClr val="black"/>
                </a:solidFill>
              </a:rPr>
              <a:t>. 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9586" y="3213846"/>
            <a:ext cx="10529047" cy="16762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4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1001554"/>
            <a:ext cx="7301753" cy="5448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96788" y="1001554"/>
            <a:ext cx="100046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bg-BG" sz="2600" dirty="0" smtClean="0">
                <a:solidFill>
                  <a:srgbClr val="C00000"/>
                </a:solidFill>
              </a:rPr>
              <a:t>Какво представлява инфрачервеният термограф?</a:t>
            </a:r>
          </a:p>
          <a:p>
            <a:pPr indent="355600" algn="just"/>
            <a:endParaRPr lang="bg-BG" sz="2600" dirty="0" smtClean="0">
              <a:solidFill>
                <a:prstClr val="black"/>
              </a:solidFill>
            </a:endParaRPr>
          </a:p>
          <a:p>
            <a:pPr indent="355600" algn="just"/>
            <a:r>
              <a:rPr lang="bg-BG" sz="2600" dirty="0" smtClean="0">
                <a:solidFill>
                  <a:prstClr val="black"/>
                </a:solidFill>
              </a:rPr>
              <a:t>Термографът е чувствителен инфрачервен детектор, сканиращ </a:t>
            </a:r>
            <a:r>
              <a:rPr lang="bg-BG" sz="2600" dirty="0">
                <a:solidFill>
                  <a:srgbClr val="FF0000"/>
                </a:solidFill>
              </a:rPr>
              <a:t>последователни малки ивици </a:t>
            </a:r>
            <a:r>
              <a:rPr lang="bg-BG" sz="2600" dirty="0" smtClean="0">
                <a:solidFill>
                  <a:srgbClr val="FF0000"/>
                </a:solidFill>
              </a:rPr>
              <a:t>от изследваната повърхност.</a:t>
            </a:r>
            <a:r>
              <a:rPr lang="bg-BG" sz="2600" dirty="0">
                <a:solidFill>
                  <a:prstClr val="black"/>
                </a:solidFill>
              </a:rPr>
              <a:t> Т</a:t>
            </a:r>
            <a:r>
              <a:rPr lang="bg-BG" sz="2600" dirty="0" smtClean="0">
                <a:solidFill>
                  <a:prstClr val="black"/>
                </a:solidFill>
              </a:rPr>
              <a:t>ой преобразува получената </a:t>
            </a:r>
            <a:r>
              <a:rPr lang="bg-BG" sz="2600" dirty="0">
                <a:solidFill>
                  <a:prstClr val="black"/>
                </a:solidFill>
              </a:rPr>
              <a:t>информация </a:t>
            </a:r>
            <a:r>
              <a:rPr lang="bg-BG" sz="2600" dirty="0" smtClean="0">
                <a:solidFill>
                  <a:prstClr val="black"/>
                </a:solidFill>
              </a:rPr>
              <a:t>в електрични сигнали, които впоследствие се усилват и изобразяват на екрана на осцилоскоп. </a:t>
            </a:r>
            <a:r>
              <a:rPr lang="bg-BG" sz="2600" dirty="0">
                <a:solidFill>
                  <a:srgbClr val="FF0000"/>
                </a:solidFill>
              </a:rPr>
              <a:t>Яркостта на дисплея </a:t>
            </a:r>
            <a:r>
              <a:rPr lang="bg-BG" sz="2600" dirty="0" smtClean="0">
                <a:solidFill>
                  <a:prstClr val="black"/>
                </a:solidFill>
              </a:rPr>
              <a:t>зависи от броя и скоростта на електроните, които бомбардират фосфорен екран. </a:t>
            </a:r>
          </a:p>
          <a:p>
            <a:pPr indent="355600" algn="just"/>
            <a:endParaRPr lang="bg-BG" sz="2600" dirty="0">
              <a:solidFill>
                <a:prstClr val="black"/>
              </a:solidFill>
            </a:endParaRPr>
          </a:p>
          <a:p>
            <a:pPr indent="355600" algn="just"/>
            <a:r>
              <a:rPr lang="bg-BG" sz="2600" dirty="0" smtClean="0">
                <a:solidFill>
                  <a:prstClr val="black"/>
                </a:solidFill>
              </a:rPr>
              <a:t>Информацията може да бъде съхранена на подходящ носител. </a:t>
            </a: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24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494" y="398930"/>
            <a:ext cx="719005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spc="500" dirty="0" smtClean="0">
                <a:solidFill>
                  <a:srgbClr val="A5644E"/>
                </a:solidFill>
              </a:rPr>
              <a:t>УЛТРАВИОЛЕТОВИ ЛЪЧИ</a:t>
            </a:r>
            <a:endParaRPr lang="en-US" sz="3200" b="1" spc="500" dirty="0">
              <a:solidFill>
                <a:srgbClr val="A5644E"/>
              </a:solidFill>
            </a:endParaRPr>
          </a:p>
          <a:p>
            <a:pPr indent="355600" algn="just">
              <a:spcBef>
                <a:spcPts val="2400"/>
              </a:spcBef>
            </a:pPr>
            <a:r>
              <a:rPr lang="bg-BG" sz="2600" dirty="0" smtClean="0">
                <a:solidFill>
                  <a:prstClr val="black"/>
                </a:solidFill>
              </a:rPr>
              <a:t>В зависимост от честотата и енергия си, ултравиолетовите (</a:t>
            </a:r>
            <a:r>
              <a:rPr lang="en-US" sz="2600" dirty="0" smtClean="0">
                <a:solidFill>
                  <a:prstClr val="black"/>
                </a:solidFill>
              </a:rPr>
              <a:t>UV</a:t>
            </a:r>
            <a:r>
              <a:rPr lang="bg-BG" sz="2600" dirty="0" smtClean="0">
                <a:solidFill>
                  <a:prstClr val="black"/>
                </a:solidFill>
              </a:rPr>
              <a:t>)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bg-BG" sz="2600" dirty="0" smtClean="0">
                <a:solidFill>
                  <a:prstClr val="black"/>
                </a:solidFill>
              </a:rPr>
              <a:t>лъчи се разпростират между високочестотните видими лъчи и нискочестотните рентгенови лъчи </a:t>
            </a:r>
            <a:r>
              <a:rPr lang="en-US" sz="2600" dirty="0" smtClean="0">
                <a:solidFill>
                  <a:prstClr val="black"/>
                </a:solidFill>
              </a:rPr>
              <a:t>(</a:t>
            </a:r>
            <a:r>
              <a:rPr lang="el-GR" sz="2600" dirty="0">
                <a:solidFill>
                  <a:prstClr val="black"/>
                </a:solidFill>
              </a:rPr>
              <a:t>λ</a:t>
            </a:r>
            <a:r>
              <a:rPr lang="en-US" sz="2600" dirty="0">
                <a:solidFill>
                  <a:prstClr val="black"/>
                </a:solidFill>
              </a:rPr>
              <a:t>=4000 - 400 A). 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“</a:t>
            </a:r>
            <a:r>
              <a:rPr lang="bg-BG" sz="2600" dirty="0">
                <a:solidFill>
                  <a:srgbClr val="FF0000"/>
                </a:solidFill>
              </a:rPr>
              <a:t>Б</a:t>
            </a:r>
            <a:r>
              <a:rPr lang="bg-BG" sz="2600" dirty="0" smtClean="0">
                <a:solidFill>
                  <a:srgbClr val="FF0000"/>
                </a:solidFill>
              </a:rPr>
              <a:t>лизък </a:t>
            </a:r>
            <a:r>
              <a:rPr lang="bg-BG" sz="2600" dirty="0" err="1" smtClean="0">
                <a:solidFill>
                  <a:srgbClr val="FF0000"/>
                </a:solidFill>
              </a:rPr>
              <a:t>ултравиолет</a:t>
            </a:r>
            <a:r>
              <a:rPr lang="en-US" sz="2600" dirty="0" smtClean="0">
                <a:solidFill>
                  <a:srgbClr val="FF0000"/>
                </a:solidFill>
              </a:rPr>
              <a:t>" </a:t>
            </a:r>
            <a:r>
              <a:rPr lang="bg-BG" sz="2600" dirty="0" smtClean="0">
                <a:solidFill>
                  <a:srgbClr val="FF0000"/>
                </a:solidFill>
              </a:rPr>
              <a:t>(</a:t>
            </a:r>
            <a:r>
              <a:rPr lang="en-US" sz="2600" dirty="0" smtClean="0">
                <a:solidFill>
                  <a:srgbClr val="FF0000"/>
                </a:solidFill>
              </a:rPr>
              <a:t>NUV) </a:t>
            </a:r>
            <a:r>
              <a:rPr lang="en-US" sz="2600" dirty="0" smtClean="0">
                <a:solidFill>
                  <a:prstClr val="black"/>
                </a:solidFill>
              </a:rPr>
              <a:t>  </a:t>
            </a:r>
            <a:r>
              <a:rPr lang="el-GR" sz="2600" dirty="0">
                <a:solidFill>
                  <a:prstClr val="black"/>
                </a:solidFill>
              </a:rPr>
              <a:t>λ</a:t>
            </a:r>
            <a:r>
              <a:rPr lang="en-US" sz="2600" dirty="0">
                <a:solidFill>
                  <a:prstClr val="black"/>
                </a:solidFill>
              </a:rPr>
              <a:t>= 2500 - 4000 A (250-400 nm). </a:t>
            </a:r>
            <a:endParaRPr lang="bg-BG" sz="2600" dirty="0" smtClean="0">
              <a:solidFill>
                <a:prstClr val="black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“</a:t>
            </a:r>
            <a:r>
              <a:rPr lang="bg-BG" sz="2600" dirty="0" smtClean="0">
                <a:solidFill>
                  <a:srgbClr val="FF0000"/>
                </a:solidFill>
              </a:rPr>
              <a:t>Далечен </a:t>
            </a:r>
            <a:r>
              <a:rPr lang="bg-BG" sz="2600" dirty="0" err="1" smtClean="0">
                <a:solidFill>
                  <a:srgbClr val="FF0000"/>
                </a:solidFill>
              </a:rPr>
              <a:t>ултравиолет</a:t>
            </a:r>
            <a:r>
              <a:rPr lang="en-US" sz="2600" dirty="0">
                <a:solidFill>
                  <a:srgbClr val="FF0000"/>
                </a:solidFill>
              </a:rPr>
              <a:t>" </a:t>
            </a:r>
            <a:r>
              <a:rPr lang="bg-BG" sz="2600" dirty="0" smtClean="0">
                <a:solidFill>
                  <a:srgbClr val="FF0000"/>
                </a:solidFill>
              </a:rPr>
              <a:t>(</a:t>
            </a:r>
            <a:r>
              <a:rPr lang="en-US" sz="2600" dirty="0" smtClean="0">
                <a:solidFill>
                  <a:srgbClr val="FF0000"/>
                </a:solidFill>
              </a:rPr>
              <a:t>FUV</a:t>
            </a:r>
            <a:r>
              <a:rPr lang="en-US" sz="2600" dirty="0">
                <a:solidFill>
                  <a:srgbClr val="FF0000"/>
                </a:solidFill>
              </a:rPr>
              <a:t>) </a:t>
            </a:r>
            <a:r>
              <a:rPr lang="el-GR" sz="2800" dirty="0">
                <a:solidFill>
                  <a:prstClr val="black"/>
                </a:solidFill>
              </a:rPr>
              <a:t>λ</a:t>
            </a:r>
            <a:r>
              <a:rPr lang="en-US" sz="2800" dirty="0">
                <a:solidFill>
                  <a:prstClr val="black"/>
                </a:solidFill>
              </a:rPr>
              <a:t>= </a:t>
            </a:r>
            <a:r>
              <a:rPr lang="en-US" sz="2800" dirty="0" smtClean="0"/>
              <a:t>200 </a:t>
            </a:r>
            <a:r>
              <a:rPr lang="en-US" sz="2800" dirty="0"/>
              <a:t>- 122 nm</a:t>
            </a:r>
            <a:endParaRPr lang="en-US" sz="2600" dirty="0">
              <a:solidFill>
                <a:prstClr val="black"/>
              </a:solidFill>
            </a:endParaRPr>
          </a:p>
          <a:p>
            <a:pPr indent="355600" algn="just"/>
            <a:r>
              <a:rPr lang="en-US" sz="2600" dirty="0">
                <a:solidFill>
                  <a:prstClr val="black"/>
                </a:solidFill>
              </a:rPr>
              <a:t>UV </a:t>
            </a:r>
            <a:r>
              <a:rPr lang="bg-BG" sz="2600" dirty="0" smtClean="0">
                <a:solidFill>
                  <a:prstClr val="black"/>
                </a:solidFill>
              </a:rPr>
              <a:t>лъчи се поглъщат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bg-BG" sz="2600" dirty="0">
                <a:solidFill>
                  <a:srgbClr val="FF0000"/>
                </a:solidFill>
              </a:rPr>
              <a:t>силно</a:t>
            </a:r>
            <a:r>
              <a:rPr lang="bg-BG" sz="2600" dirty="0" smtClean="0">
                <a:solidFill>
                  <a:prstClr val="black"/>
                </a:solidFill>
              </a:rPr>
              <a:t> </a:t>
            </a:r>
            <a:r>
              <a:rPr lang="bg-BG" sz="2600" dirty="0" smtClean="0">
                <a:solidFill>
                  <a:srgbClr val="FF0000"/>
                </a:solidFill>
              </a:rPr>
              <a:t>от повечето вещества</a:t>
            </a:r>
            <a:r>
              <a:rPr lang="en-US" sz="2600" dirty="0" smtClean="0">
                <a:solidFill>
                  <a:prstClr val="black"/>
                </a:solidFill>
              </a:rPr>
              <a:t>, </a:t>
            </a:r>
            <a:r>
              <a:rPr lang="bg-BG" sz="2600" dirty="0" smtClean="0">
                <a:solidFill>
                  <a:prstClr val="black"/>
                </a:solidFill>
              </a:rPr>
              <a:t>дори от въздуха</a:t>
            </a:r>
            <a:r>
              <a:rPr lang="en-US" sz="2600" dirty="0" smtClean="0">
                <a:solidFill>
                  <a:prstClr val="black"/>
                </a:solidFill>
              </a:rPr>
              <a:t>. </a:t>
            </a:r>
            <a:endParaRPr lang="bg-BG" sz="2600" dirty="0" smtClean="0">
              <a:solidFill>
                <a:prstClr val="black"/>
              </a:solidFill>
            </a:endParaRPr>
          </a:p>
          <a:p>
            <a:pPr indent="355600" algn="just"/>
            <a:r>
              <a:rPr lang="bg-BG" sz="2600" dirty="0" smtClean="0">
                <a:solidFill>
                  <a:prstClr val="black"/>
                </a:solidFill>
              </a:rPr>
              <a:t>Сепарацията на разрешените енергетични нива за електрони в много атоми съответства на енергията на фотоните в </a:t>
            </a:r>
            <a:r>
              <a:rPr lang="en-US" sz="2600" dirty="0" smtClean="0">
                <a:solidFill>
                  <a:prstClr val="black"/>
                </a:solidFill>
              </a:rPr>
              <a:t>UV</a:t>
            </a:r>
            <a:r>
              <a:rPr lang="bg-BG" sz="2600" dirty="0" smtClean="0">
                <a:solidFill>
                  <a:prstClr val="black"/>
                </a:solidFill>
              </a:rPr>
              <a:t> диапазона. </a:t>
            </a:r>
            <a:endParaRPr lang="en-US" sz="26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361" y="1828027"/>
            <a:ext cx="4400948" cy="2986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15082" y="1223682"/>
            <a:ext cx="357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C00000"/>
                </a:solidFill>
              </a:rPr>
              <a:t>Видима светлина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5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170331"/>
            <a:ext cx="1137621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bg-BG" sz="2600" dirty="0" smtClean="0">
                <a:solidFill>
                  <a:prstClr val="black"/>
                </a:solidFill>
              </a:rPr>
              <a:t>Ефекти на </a:t>
            </a:r>
            <a:r>
              <a:rPr lang="en-US" sz="2600" dirty="0" smtClean="0">
                <a:solidFill>
                  <a:prstClr val="black"/>
                </a:solidFill>
              </a:rPr>
              <a:t>UV </a:t>
            </a:r>
            <a:r>
              <a:rPr lang="bg-BG" sz="2600" dirty="0" smtClean="0">
                <a:solidFill>
                  <a:prstClr val="black"/>
                </a:solidFill>
              </a:rPr>
              <a:t>фотони</a:t>
            </a:r>
            <a:r>
              <a:rPr lang="en-US" sz="2600" dirty="0" smtClean="0">
                <a:solidFill>
                  <a:prstClr val="black"/>
                </a:solidFill>
              </a:rPr>
              <a:t>:</a:t>
            </a:r>
            <a:endParaRPr lang="en-US" sz="2600" dirty="0">
              <a:solidFill>
                <a:prstClr val="black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bg-BG" sz="2600" dirty="0" smtClean="0">
                <a:solidFill>
                  <a:srgbClr val="7030A0"/>
                </a:solidFill>
              </a:rPr>
              <a:t>Възбуждане </a:t>
            </a:r>
            <a:r>
              <a:rPr lang="en-US" sz="2600" dirty="0" smtClean="0">
                <a:solidFill>
                  <a:srgbClr val="7030A0"/>
                </a:solidFill>
              </a:rPr>
              <a:t> </a:t>
            </a:r>
            <a:r>
              <a:rPr lang="bg-BG" sz="2600" dirty="0" smtClean="0">
                <a:solidFill>
                  <a:srgbClr val="7030A0"/>
                </a:solidFill>
              </a:rPr>
              <a:t>- </a:t>
            </a:r>
            <a:r>
              <a:rPr lang="bg-BG" sz="2600" dirty="0">
                <a:solidFill>
                  <a:prstClr val="black"/>
                </a:solidFill>
              </a:rPr>
              <a:t>електроните заемат </a:t>
            </a:r>
            <a:r>
              <a:rPr lang="bg-BG" sz="2600" dirty="0" smtClean="0">
                <a:solidFill>
                  <a:prstClr val="black"/>
                </a:solidFill>
              </a:rPr>
              <a:t>нива с </a:t>
            </a:r>
            <a:r>
              <a:rPr lang="bg-BG" sz="2600" dirty="0">
                <a:solidFill>
                  <a:prstClr val="black"/>
                </a:solidFill>
              </a:rPr>
              <a:t>по-висока </a:t>
            </a:r>
            <a:r>
              <a:rPr lang="bg-BG" sz="2600" dirty="0" smtClean="0">
                <a:solidFill>
                  <a:prstClr val="black"/>
                </a:solidFill>
              </a:rPr>
              <a:t>енергия</a:t>
            </a:r>
            <a:r>
              <a:rPr lang="en-US" sz="2600" dirty="0" smtClean="0">
                <a:solidFill>
                  <a:prstClr val="black"/>
                </a:solidFill>
              </a:rPr>
              <a:t>, </a:t>
            </a:r>
            <a:endParaRPr lang="en-US" sz="2600" dirty="0">
              <a:solidFill>
                <a:prstClr val="black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bg-BG" sz="2600" dirty="0" smtClean="0">
                <a:solidFill>
                  <a:srgbClr val="7030A0"/>
                </a:solidFill>
              </a:rPr>
              <a:t>Йонизация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bg-BG" sz="2600" dirty="0" smtClean="0">
                <a:solidFill>
                  <a:srgbClr val="7030A0"/>
                </a:solidFill>
              </a:rPr>
              <a:t>– </a:t>
            </a:r>
            <a:r>
              <a:rPr lang="bg-BG" sz="2600" dirty="0">
                <a:solidFill>
                  <a:prstClr val="black"/>
                </a:solidFill>
              </a:rPr>
              <a:t>отделяне на електроните </a:t>
            </a:r>
            <a:r>
              <a:rPr lang="bg-BG" sz="2600" dirty="0" smtClean="0">
                <a:solidFill>
                  <a:prstClr val="black"/>
                </a:solidFill>
              </a:rPr>
              <a:t>от атомите и молекулите и образуване на йони</a:t>
            </a:r>
            <a:r>
              <a:rPr lang="en-US" sz="2600" dirty="0" smtClean="0">
                <a:solidFill>
                  <a:prstClr val="black"/>
                </a:solidFill>
              </a:rPr>
              <a:t>,</a:t>
            </a:r>
            <a:endParaRPr lang="en-US" sz="2600" dirty="0">
              <a:solidFill>
                <a:prstClr val="black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bg-BG" sz="2600" dirty="0" smtClean="0">
                <a:solidFill>
                  <a:srgbClr val="7030A0"/>
                </a:solidFill>
              </a:rPr>
              <a:t>Дисоциация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bg-BG" sz="2600" dirty="0" smtClean="0">
                <a:solidFill>
                  <a:srgbClr val="7030A0"/>
                </a:solidFill>
              </a:rPr>
              <a:t>– </a:t>
            </a:r>
            <a:r>
              <a:rPr lang="bg-BG" sz="2600" dirty="0">
                <a:solidFill>
                  <a:prstClr val="black"/>
                </a:solidFill>
              </a:rPr>
              <a:t>разпадане на молекулите на съставящите ги </a:t>
            </a:r>
            <a:r>
              <a:rPr lang="bg-BG" sz="2600" dirty="0" smtClean="0">
                <a:solidFill>
                  <a:prstClr val="black"/>
                </a:solidFill>
              </a:rPr>
              <a:t>атоми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bg-BG" sz="2600" dirty="0">
                <a:solidFill>
                  <a:prstClr val="black"/>
                </a:solidFill>
              </a:rPr>
              <a:t>или </a:t>
            </a:r>
            <a:r>
              <a:rPr lang="bg-BG" sz="2600" dirty="0" smtClean="0">
                <a:solidFill>
                  <a:prstClr val="black"/>
                </a:solidFill>
              </a:rPr>
              <a:t>възникване на други химични промени</a:t>
            </a:r>
            <a:r>
              <a:rPr lang="en-US" sz="2600" dirty="0" smtClean="0">
                <a:solidFill>
                  <a:prstClr val="black"/>
                </a:solidFill>
              </a:rPr>
              <a:t>. </a:t>
            </a:r>
            <a:endParaRPr lang="en-US" sz="2600" dirty="0">
              <a:solidFill>
                <a:prstClr val="black"/>
              </a:solidFill>
            </a:endParaRPr>
          </a:p>
          <a:p>
            <a:pPr indent="355600" algn="just">
              <a:spcBef>
                <a:spcPts val="4200"/>
              </a:spcBef>
            </a:pPr>
            <a:r>
              <a:rPr lang="bg-BG" sz="2600" dirty="0" smtClean="0">
                <a:solidFill>
                  <a:prstClr val="black"/>
                </a:solidFill>
              </a:rPr>
              <a:t>Въпреки че слънцето е силен източник на </a:t>
            </a:r>
            <a:r>
              <a:rPr lang="en-US" sz="2600" dirty="0" smtClean="0">
                <a:solidFill>
                  <a:prstClr val="black"/>
                </a:solidFill>
              </a:rPr>
              <a:t>UV </a:t>
            </a:r>
            <a:r>
              <a:rPr lang="bg-BG" sz="2600" dirty="0" smtClean="0">
                <a:solidFill>
                  <a:prstClr val="black"/>
                </a:solidFill>
              </a:rPr>
              <a:t>радиация</a:t>
            </a:r>
            <a:r>
              <a:rPr lang="en-US" sz="2600" dirty="0" smtClean="0">
                <a:solidFill>
                  <a:prstClr val="black"/>
                </a:solidFill>
              </a:rPr>
              <a:t>, </a:t>
            </a:r>
            <a:r>
              <a:rPr lang="bg-BG" sz="2600" dirty="0" smtClean="0">
                <a:solidFill>
                  <a:prstClr val="black"/>
                </a:solidFill>
              </a:rPr>
              <a:t>много малка част от нея, особено късовълнова </a:t>
            </a:r>
            <a:r>
              <a:rPr lang="bg-BG" sz="2600" dirty="0">
                <a:solidFill>
                  <a:srgbClr val="7030A0"/>
                </a:solidFill>
              </a:rPr>
              <a:t>(</a:t>
            </a:r>
            <a:r>
              <a:rPr lang="en-US" sz="2600" dirty="0">
                <a:solidFill>
                  <a:srgbClr val="7030A0"/>
                </a:solidFill>
              </a:rPr>
              <a:t>&lt;</a:t>
            </a:r>
            <a:r>
              <a:rPr lang="el-GR" sz="2600" dirty="0">
                <a:solidFill>
                  <a:srgbClr val="7030A0"/>
                </a:solidFill>
              </a:rPr>
              <a:t>λ</a:t>
            </a:r>
            <a:r>
              <a:rPr lang="en-US" sz="2600" dirty="0" smtClean="0">
                <a:solidFill>
                  <a:srgbClr val="7030A0"/>
                </a:solidFill>
              </a:rPr>
              <a:t>=3000 A) </a:t>
            </a:r>
            <a:r>
              <a:rPr lang="bg-BG" sz="2600" dirty="0">
                <a:solidFill>
                  <a:prstClr val="black"/>
                </a:solidFill>
              </a:rPr>
              <a:t>достига до земната повърхност</a:t>
            </a:r>
            <a:r>
              <a:rPr lang="en-US" sz="2600" dirty="0">
                <a:solidFill>
                  <a:prstClr val="black"/>
                </a:solidFill>
              </a:rPr>
              <a:t>. </a:t>
            </a:r>
          </a:p>
          <a:p>
            <a:pPr indent="355600" algn="just">
              <a:spcBef>
                <a:spcPts val="4200"/>
              </a:spcBef>
            </a:pPr>
            <a:r>
              <a:rPr lang="bg-BG" sz="2600" dirty="0" smtClean="0">
                <a:solidFill>
                  <a:prstClr val="black"/>
                </a:solidFill>
              </a:rPr>
              <a:t>Газовите молекули в атмосферата, основно </a:t>
            </a:r>
            <a:r>
              <a:rPr lang="bg-BG" sz="2600" dirty="0">
                <a:solidFill>
                  <a:srgbClr val="FF0000"/>
                </a:solidFill>
              </a:rPr>
              <a:t>кислород</a:t>
            </a:r>
            <a:r>
              <a:rPr lang="bg-BG" sz="2600" dirty="0" smtClean="0">
                <a:solidFill>
                  <a:prstClr val="black"/>
                </a:solidFill>
              </a:rPr>
              <a:t> и </a:t>
            </a:r>
            <a:r>
              <a:rPr lang="bg-BG" sz="2600" dirty="0">
                <a:solidFill>
                  <a:srgbClr val="FF0000"/>
                </a:solidFill>
              </a:rPr>
              <a:t>озон</a:t>
            </a:r>
            <a:r>
              <a:rPr lang="bg-BG" sz="2600" dirty="0" smtClean="0">
                <a:solidFill>
                  <a:prstClr val="black"/>
                </a:solidFill>
              </a:rPr>
              <a:t>, поглъщат ултравиолетовата радиация преди тя да достигне земната повърхност. Следователно </a:t>
            </a:r>
            <a:r>
              <a:rPr lang="bg-BG" sz="2600" dirty="0">
                <a:solidFill>
                  <a:srgbClr val="FF0000"/>
                </a:solidFill>
              </a:rPr>
              <a:t>изтъняването на озоновия слой </a:t>
            </a:r>
            <a:r>
              <a:rPr lang="bg-BG" sz="2600" dirty="0" smtClean="0">
                <a:solidFill>
                  <a:prstClr val="black"/>
                </a:solidFill>
              </a:rPr>
              <a:t>от замърсители на околната среда може да има много сериозни последствия. </a:t>
            </a: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9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399" y="251011"/>
            <a:ext cx="1058283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bg-BG" sz="2600" dirty="0" smtClean="0">
                <a:solidFill>
                  <a:srgbClr val="FF0000"/>
                </a:solidFill>
              </a:rPr>
              <a:t>Слънчевите изгаряния </a:t>
            </a:r>
            <a:r>
              <a:rPr lang="bg-BG" sz="2600" dirty="0">
                <a:solidFill>
                  <a:prstClr val="black"/>
                </a:solidFill>
              </a:rPr>
              <a:t>се дължат основно на ултравиолетовите лъчи, които преминават през атмосферата. </a:t>
            </a:r>
            <a:endParaRPr lang="bg-BG" sz="2600" dirty="0" smtClean="0">
              <a:solidFill>
                <a:prstClr val="black"/>
              </a:solidFill>
            </a:endParaRPr>
          </a:p>
          <a:p>
            <a:pPr indent="355600" algn="just"/>
            <a:endParaRPr lang="bg-BG" sz="2600" dirty="0" smtClean="0">
              <a:solidFill>
                <a:prstClr val="black"/>
              </a:solidFill>
            </a:endParaRPr>
          </a:p>
          <a:p>
            <a:pPr indent="355600" algn="just"/>
            <a:r>
              <a:rPr lang="bg-BG" sz="2600" dirty="0" smtClean="0">
                <a:solidFill>
                  <a:prstClr val="black"/>
                </a:solidFill>
              </a:rPr>
              <a:t>Тъй като ултравиолетови кванти с висока честота могат да предизвикат </a:t>
            </a:r>
            <a:r>
              <a:rPr lang="bg-BG" sz="2600" dirty="0">
                <a:solidFill>
                  <a:srgbClr val="FF0000"/>
                </a:solidFill>
              </a:rPr>
              <a:t>йонизация</a:t>
            </a:r>
            <a:r>
              <a:rPr lang="bg-BG" sz="2600" dirty="0" smtClean="0">
                <a:solidFill>
                  <a:prstClr val="black"/>
                </a:solidFill>
              </a:rPr>
              <a:t> на атоми и молекули</a:t>
            </a:r>
            <a:r>
              <a:rPr lang="en-US" sz="2600" dirty="0" smtClean="0">
                <a:solidFill>
                  <a:prstClr val="black"/>
                </a:solidFill>
              </a:rPr>
              <a:t>, </a:t>
            </a:r>
            <a:r>
              <a:rPr lang="en-US" sz="2600" dirty="0">
                <a:solidFill>
                  <a:prstClr val="black"/>
                </a:solidFill>
              </a:rPr>
              <a:t>UV </a:t>
            </a:r>
            <a:r>
              <a:rPr lang="bg-BG" sz="2600" dirty="0" smtClean="0">
                <a:solidFill>
                  <a:prstClr val="black"/>
                </a:solidFill>
              </a:rPr>
              <a:t>се разглежда като основна причина за </a:t>
            </a:r>
            <a:r>
              <a:rPr lang="bg-BG" sz="2600" dirty="0">
                <a:solidFill>
                  <a:srgbClr val="FF0000"/>
                </a:solidFill>
              </a:rPr>
              <a:t>кожен рак</a:t>
            </a:r>
            <a:r>
              <a:rPr lang="bg-BG" sz="2600" dirty="0" smtClean="0">
                <a:solidFill>
                  <a:prstClr val="black"/>
                </a:solidFill>
              </a:rPr>
              <a:t>. </a:t>
            </a:r>
          </a:p>
          <a:p>
            <a:pPr indent="355600" algn="just"/>
            <a:endParaRPr lang="bg-BG" sz="2600" dirty="0" smtClean="0">
              <a:solidFill>
                <a:prstClr val="black"/>
              </a:solidFill>
            </a:endParaRPr>
          </a:p>
          <a:p>
            <a:pPr indent="355600" algn="just"/>
            <a:r>
              <a:rPr lang="bg-BG" sz="2600" dirty="0" smtClean="0">
                <a:solidFill>
                  <a:prstClr val="black"/>
                </a:solidFill>
              </a:rPr>
              <a:t>Нормално </a:t>
            </a:r>
            <a:r>
              <a:rPr lang="en-US" sz="2600" dirty="0" smtClean="0">
                <a:solidFill>
                  <a:prstClr val="black"/>
                </a:solidFill>
              </a:rPr>
              <a:t>UV </a:t>
            </a:r>
            <a:r>
              <a:rPr lang="bg-BG" sz="2600" dirty="0" smtClean="0">
                <a:solidFill>
                  <a:prstClr val="black"/>
                </a:solidFill>
              </a:rPr>
              <a:t>лъчи не проникват в тъканите на дълбочина </a:t>
            </a:r>
            <a:r>
              <a:rPr lang="bg-BG" sz="2600" dirty="0">
                <a:solidFill>
                  <a:srgbClr val="7030A0"/>
                </a:solidFill>
              </a:rPr>
              <a:t>по-голяма от </a:t>
            </a:r>
            <a:r>
              <a:rPr lang="en-US" sz="2600" dirty="0" smtClean="0">
                <a:solidFill>
                  <a:srgbClr val="7030A0"/>
                </a:solidFill>
              </a:rPr>
              <a:t>1mm</a:t>
            </a:r>
            <a:r>
              <a:rPr lang="en-US" sz="2600" dirty="0">
                <a:solidFill>
                  <a:prstClr val="black"/>
                </a:solidFill>
              </a:rPr>
              <a:t>. </a:t>
            </a:r>
            <a:r>
              <a:rPr lang="bg-BG" sz="2600" dirty="0" smtClean="0">
                <a:solidFill>
                  <a:prstClr val="black"/>
                </a:solidFill>
              </a:rPr>
              <a:t>Човешкото око е изключително чувствително към въздействието с </a:t>
            </a:r>
            <a:r>
              <a:rPr lang="en-US" sz="2600" dirty="0" smtClean="0">
                <a:solidFill>
                  <a:prstClr val="black"/>
                </a:solidFill>
              </a:rPr>
              <a:t>UV </a:t>
            </a:r>
            <a:r>
              <a:rPr lang="bg-BG" sz="2600" dirty="0" smtClean="0">
                <a:solidFill>
                  <a:prstClr val="black"/>
                </a:solidFill>
              </a:rPr>
              <a:t>лъчи</a:t>
            </a:r>
            <a:r>
              <a:rPr lang="en-US" sz="2600" dirty="0" smtClean="0">
                <a:solidFill>
                  <a:prstClr val="black"/>
                </a:solidFill>
              </a:rPr>
              <a:t>. </a:t>
            </a:r>
            <a:endParaRPr lang="bg-BG" sz="2600" dirty="0" smtClean="0">
              <a:solidFill>
                <a:prstClr val="black"/>
              </a:solidFill>
            </a:endParaRPr>
          </a:p>
          <a:p>
            <a:pPr indent="355600" algn="just"/>
            <a:endParaRPr lang="bg-BG" sz="2600" dirty="0" smtClean="0"/>
          </a:p>
          <a:p>
            <a:pPr indent="355600" algn="just"/>
            <a:r>
              <a:rPr lang="bg-BG" sz="2600" dirty="0" smtClean="0"/>
              <a:t>Понастоящем </a:t>
            </a:r>
            <a:r>
              <a:rPr lang="en-US" sz="2600" dirty="0">
                <a:solidFill>
                  <a:prstClr val="black"/>
                </a:solidFill>
              </a:rPr>
              <a:t>UV</a:t>
            </a:r>
            <a:r>
              <a:rPr lang="bg-BG" sz="2600" dirty="0"/>
              <a:t> лъчи намират широко приложение в научните изследвания, бита, медицинската практика, в т.ч. в козметиката. </a:t>
            </a:r>
            <a:endParaRPr lang="en-US" sz="2600" dirty="0"/>
          </a:p>
          <a:p>
            <a:pPr indent="355600" algn="just"/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8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4435" y="76200"/>
            <a:ext cx="11362765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/>
            <a:r>
              <a:rPr lang="bg-BG" sz="2800" b="1" dirty="0" smtClean="0"/>
              <a:t>Някои приложения на </a:t>
            </a:r>
            <a:r>
              <a:rPr lang="en-US" sz="2800" b="1" dirty="0"/>
              <a:t>UV</a:t>
            </a:r>
            <a:r>
              <a:rPr lang="bg-BG" sz="2800" b="1" dirty="0"/>
              <a:t> лъчи</a:t>
            </a: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dirty="0" smtClean="0"/>
              <a:t>За </a:t>
            </a:r>
            <a:r>
              <a:rPr lang="bg-BG" sz="2800" dirty="0" smtClean="0">
                <a:solidFill>
                  <a:srgbClr val="FF0000"/>
                </a:solidFill>
              </a:rPr>
              <a:t>фототерапия</a:t>
            </a:r>
            <a:r>
              <a:rPr lang="bg-BG" sz="2800" dirty="0" smtClean="0"/>
              <a:t> </a:t>
            </a:r>
            <a:r>
              <a:rPr lang="bg-BG" sz="2800" dirty="0"/>
              <a:t>във физиотерапията и </a:t>
            </a:r>
            <a:r>
              <a:rPr lang="bg-BG" sz="2800" dirty="0" smtClean="0"/>
              <a:t>дерматологията – </a:t>
            </a:r>
            <a:r>
              <a:rPr lang="bg-BG" sz="2800" dirty="0" smtClean="0">
                <a:solidFill>
                  <a:prstClr val="black"/>
                </a:solidFill>
              </a:rPr>
              <a:t>при лечение </a:t>
            </a:r>
            <a:r>
              <a:rPr lang="bg-BG" sz="2800" dirty="0">
                <a:solidFill>
                  <a:prstClr val="black"/>
                </a:solidFill>
              </a:rPr>
              <a:t>на кожни проблеми като </a:t>
            </a:r>
            <a:r>
              <a:rPr lang="bg-BG" sz="2800" dirty="0" err="1">
                <a:solidFill>
                  <a:srgbClr val="7030A0"/>
                </a:solidFill>
              </a:rPr>
              <a:t>псориазис</a:t>
            </a:r>
            <a:r>
              <a:rPr lang="bg-BG" sz="2800" dirty="0">
                <a:solidFill>
                  <a:prstClr val="black"/>
                </a:solidFill>
              </a:rPr>
              <a:t> и </a:t>
            </a:r>
            <a:r>
              <a:rPr lang="bg-BG" sz="2800" dirty="0" err="1">
                <a:solidFill>
                  <a:srgbClr val="7030A0"/>
                </a:solidFill>
              </a:rPr>
              <a:t>акне</a:t>
            </a:r>
            <a:r>
              <a:rPr lang="bg-BG" sz="2800" dirty="0">
                <a:solidFill>
                  <a:prstClr val="black"/>
                </a:solidFill>
              </a:rPr>
              <a:t>, както и за отстраняване на някои </a:t>
            </a:r>
            <a:r>
              <a:rPr lang="bg-BG" sz="2800" dirty="0">
                <a:solidFill>
                  <a:srgbClr val="7030A0"/>
                </a:solidFill>
              </a:rPr>
              <a:t>козметични дефекти</a:t>
            </a:r>
            <a:r>
              <a:rPr lang="bg-BG" sz="2800" dirty="0">
                <a:solidFill>
                  <a:prstClr val="black"/>
                </a:solidFill>
              </a:rPr>
              <a:t>. 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dirty="0" smtClean="0"/>
              <a:t>За </a:t>
            </a:r>
            <a:r>
              <a:rPr lang="bg-BG" sz="2800" dirty="0" err="1">
                <a:solidFill>
                  <a:srgbClr val="FF0000"/>
                </a:solidFill>
              </a:rPr>
              <a:t>ф</a:t>
            </a:r>
            <a:r>
              <a:rPr lang="bg-BG" sz="2800" dirty="0" err="1" smtClean="0">
                <a:solidFill>
                  <a:srgbClr val="FF0000"/>
                </a:solidFill>
              </a:rPr>
              <a:t>отополимеризация</a:t>
            </a:r>
            <a:r>
              <a:rPr lang="bg-BG" sz="2800" dirty="0" smtClean="0"/>
              <a:t> </a:t>
            </a:r>
            <a:r>
              <a:rPr lang="bg-BG" sz="2800" dirty="0"/>
              <a:t>в стоматологията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dirty="0" smtClean="0"/>
              <a:t>За </a:t>
            </a:r>
            <a:r>
              <a:rPr lang="bg-BG" sz="2800" dirty="0" smtClean="0">
                <a:solidFill>
                  <a:srgbClr val="FF0000"/>
                </a:solidFill>
              </a:rPr>
              <a:t>стерилизация</a:t>
            </a:r>
            <a:r>
              <a:rPr lang="bg-BG" sz="2800" dirty="0" smtClean="0"/>
              <a:t> </a:t>
            </a:r>
            <a:r>
              <a:rPr lang="bg-BG" sz="2800" dirty="0"/>
              <a:t>на вода, въздух и различни повърхности в хигиената и противоепидемичния </a:t>
            </a:r>
            <a:r>
              <a:rPr lang="bg-BG" sz="2800" dirty="0" smtClean="0"/>
              <a:t>контрол </a:t>
            </a:r>
            <a:r>
              <a:rPr lang="bg-BG" sz="2800" dirty="0" smtClean="0">
                <a:solidFill>
                  <a:prstClr val="black"/>
                </a:solidFill>
              </a:rPr>
              <a:t>(ефективно </a:t>
            </a:r>
            <a:r>
              <a:rPr lang="bg-BG" sz="2800" dirty="0">
                <a:solidFill>
                  <a:prstClr val="black"/>
                </a:solidFill>
              </a:rPr>
              <a:t>убива </a:t>
            </a:r>
            <a:r>
              <a:rPr lang="bg-BG" sz="2800" dirty="0">
                <a:solidFill>
                  <a:srgbClr val="7030A0"/>
                </a:solidFill>
              </a:rPr>
              <a:t>гъбички</a:t>
            </a:r>
            <a:r>
              <a:rPr lang="bg-BG" sz="2800" dirty="0">
                <a:solidFill>
                  <a:prstClr val="black"/>
                </a:solidFill>
              </a:rPr>
              <a:t> и </a:t>
            </a:r>
            <a:r>
              <a:rPr lang="bg-BG" sz="2800" dirty="0" smtClean="0">
                <a:solidFill>
                  <a:srgbClr val="7030A0"/>
                </a:solidFill>
              </a:rPr>
              <a:t>бактерии)</a:t>
            </a:r>
            <a:r>
              <a:rPr lang="bg-BG" sz="2800" dirty="0" smtClean="0">
                <a:solidFill>
                  <a:prstClr val="black"/>
                </a:solidFill>
              </a:rPr>
              <a:t>. </a:t>
            </a:r>
            <a:endParaRPr lang="bg-BG" sz="28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dirty="0" smtClean="0"/>
              <a:t>За </a:t>
            </a:r>
            <a:r>
              <a:rPr lang="bg-BG" sz="2800" dirty="0">
                <a:solidFill>
                  <a:srgbClr val="FF0000"/>
                </a:solidFill>
              </a:rPr>
              <a:t>сушене на пластмаси и </a:t>
            </a:r>
            <a:r>
              <a:rPr lang="bg-BG" sz="2800" dirty="0" smtClean="0">
                <a:solidFill>
                  <a:srgbClr val="FF0000"/>
                </a:solidFill>
              </a:rPr>
              <a:t>мастила </a:t>
            </a:r>
            <a:r>
              <a:rPr lang="bg-BG" sz="2800" dirty="0" smtClean="0"/>
              <a:t>в промишлеността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dirty="0"/>
              <a:t>П</a:t>
            </a:r>
            <a:r>
              <a:rPr lang="bg-BG" sz="2800" dirty="0" smtClean="0"/>
              <a:t>ри </a:t>
            </a:r>
            <a:r>
              <a:rPr lang="bg-BG" sz="2800" dirty="0"/>
              <a:t>проверка </a:t>
            </a:r>
            <a:r>
              <a:rPr lang="bg-BG" sz="2800" dirty="0">
                <a:solidFill>
                  <a:srgbClr val="FF0000"/>
                </a:solidFill>
              </a:rPr>
              <a:t>достоверността</a:t>
            </a:r>
            <a:r>
              <a:rPr lang="bg-BG" sz="2800" dirty="0"/>
              <a:t> на документи</a:t>
            </a:r>
            <a:endParaRPr lang="en-US" sz="2800" dirty="0"/>
          </a:p>
          <a:p>
            <a:pPr indent="363538">
              <a:spcBef>
                <a:spcPts val="1200"/>
              </a:spcBef>
            </a:pPr>
            <a:r>
              <a:rPr lang="bg-BG" sz="2800" dirty="0" smtClean="0"/>
              <a:t>Ежедневно </a:t>
            </a:r>
            <a:r>
              <a:rPr lang="bg-BG" sz="2800" dirty="0"/>
              <a:t>хората са изложени на въздействието на </a:t>
            </a:r>
            <a:r>
              <a:rPr lang="en-US" sz="2800" dirty="0">
                <a:solidFill>
                  <a:prstClr val="black"/>
                </a:solidFill>
              </a:rPr>
              <a:t>UV</a:t>
            </a:r>
            <a:r>
              <a:rPr lang="bg-BG" sz="2800" dirty="0" smtClean="0"/>
              <a:t> лъчи </a:t>
            </a:r>
            <a:r>
              <a:rPr lang="bg-BG" sz="2800" dirty="0"/>
              <a:t>от Слънцето или от изкуствени източници. </a:t>
            </a:r>
            <a:r>
              <a:rPr lang="bg-BG" sz="2800" dirty="0" smtClean="0"/>
              <a:t>Научните </a:t>
            </a:r>
            <a:r>
              <a:rPr lang="bg-BG" sz="2800" dirty="0"/>
              <a:t>проучвания са доказали </a:t>
            </a:r>
            <a:r>
              <a:rPr lang="bg-BG" sz="2800" dirty="0" smtClean="0"/>
              <a:t>техни разнообразни </a:t>
            </a:r>
            <a:r>
              <a:rPr lang="bg-BG" sz="2800" dirty="0"/>
              <a:t>вредни </a:t>
            </a:r>
            <a:r>
              <a:rPr lang="bg-BG" sz="2800" dirty="0" smtClean="0"/>
              <a:t>ефекти, </a:t>
            </a:r>
            <a:r>
              <a:rPr lang="bg-BG" sz="2800" dirty="0"/>
              <a:t>в т.ч. канцерогенни такива. </a:t>
            </a:r>
            <a:r>
              <a:rPr lang="bg-BG" sz="2800" dirty="0">
                <a:solidFill>
                  <a:prstClr val="black"/>
                </a:solidFill>
              </a:rPr>
              <a:t>Лицата, които работят с тези лъчи следва да предприемат съответни методи на защита. </a:t>
            </a:r>
            <a:endParaRPr lang="en-US" sz="2800" dirty="0">
              <a:solidFill>
                <a:prstClr val="black"/>
              </a:solidFill>
            </a:endParaRPr>
          </a:p>
          <a:p>
            <a:pPr indent="363538"/>
            <a:endParaRPr lang="bg-BG" sz="2800" dirty="0" smtClean="0"/>
          </a:p>
        </p:txBody>
      </p:sp>
    </p:spTree>
    <p:extLst>
      <p:ext uri="{BB962C8B-B14F-4D97-AF65-F5344CB8AC3E}">
        <p14:creationId xmlns:p14="http://schemas.microsoft.com/office/powerpoint/2010/main" val="370689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8530" y="551330"/>
            <a:ext cx="1042147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/>
            <a:r>
              <a:rPr lang="bg-BG" sz="2800" dirty="0" smtClean="0"/>
              <a:t>През </a:t>
            </a:r>
            <a:r>
              <a:rPr lang="bg-BG" sz="2800" dirty="0"/>
              <a:t>90-те години на миналия век </a:t>
            </a:r>
            <a:r>
              <a:rPr lang="bg-BG" sz="2800" dirty="0" smtClean="0"/>
              <a:t>Международната агенция за научни изследвания на рака (International </a:t>
            </a:r>
            <a:r>
              <a:rPr lang="bg-BG" sz="2800" dirty="0" err="1" smtClean="0"/>
              <a:t>agency</a:t>
            </a:r>
            <a:r>
              <a:rPr lang="bg-BG" sz="2800" dirty="0" smtClean="0"/>
              <a:t> </a:t>
            </a:r>
            <a:r>
              <a:rPr lang="bg-BG" sz="2800" dirty="0" err="1"/>
              <a:t>for</a:t>
            </a:r>
            <a:r>
              <a:rPr lang="bg-BG" sz="2800" dirty="0"/>
              <a:t> </a:t>
            </a:r>
            <a:r>
              <a:rPr lang="bg-BG" sz="2800" dirty="0" err="1"/>
              <a:t>research</a:t>
            </a:r>
            <a:r>
              <a:rPr lang="bg-BG" sz="2800" dirty="0"/>
              <a:t> </a:t>
            </a:r>
            <a:r>
              <a:rPr lang="bg-BG" sz="2800" dirty="0" err="1"/>
              <a:t>on</a:t>
            </a:r>
            <a:r>
              <a:rPr lang="bg-BG" sz="2800" dirty="0"/>
              <a:t> </a:t>
            </a:r>
            <a:r>
              <a:rPr lang="bg-BG" sz="2800" dirty="0" err="1"/>
              <a:t>cancer</a:t>
            </a:r>
            <a:r>
              <a:rPr lang="bg-BG" sz="2800" dirty="0"/>
              <a:t> </a:t>
            </a:r>
            <a:r>
              <a:rPr lang="bg-BG" sz="2800" dirty="0" smtClean="0"/>
              <a:t>(IARC)) включва слънчевите </a:t>
            </a:r>
            <a:r>
              <a:rPr lang="bg-BG" sz="2800" dirty="0"/>
              <a:t>лъчи, в т.ч. </a:t>
            </a:r>
            <a:r>
              <a:rPr lang="bg-BG" sz="2800" dirty="0" smtClean="0"/>
              <a:t>ултравиолетовите лъчи в </a:t>
            </a:r>
            <a:r>
              <a:rPr lang="bg-BG" sz="2800" dirty="0"/>
              <a:t>списъка на </a:t>
            </a:r>
            <a:r>
              <a:rPr lang="bg-BG" sz="2800" dirty="0" err="1" smtClean="0"/>
              <a:t>канцерогените</a:t>
            </a:r>
            <a:r>
              <a:rPr lang="bg-BG" sz="2800" dirty="0" smtClean="0"/>
              <a:t>. </a:t>
            </a:r>
          </a:p>
          <a:p>
            <a:pPr indent="363538"/>
            <a:endParaRPr lang="bg-BG" sz="2800" dirty="0"/>
          </a:p>
          <a:p>
            <a:pPr indent="363538"/>
            <a:r>
              <a:rPr lang="bg-BG" sz="2800" dirty="0" smtClean="0"/>
              <a:t>През </a:t>
            </a:r>
            <a:r>
              <a:rPr lang="bg-BG" sz="2800" dirty="0"/>
              <a:t>2011 г. са включени като </a:t>
            </a:r>
            <a:r>
              <a:rPr lang="bg-BG" sz="2800" dirty="0" err="1" smtClean="0"/>
              <a:t>канцерогени</a:t>
            </a:r>
            <a:r>
              <a:rPr lang="bg-BG" sz="2800" dirty="0" smtClean="0"/>
              <a:t> </a:t>
            </a:r>
            <a:r>
              <a:rPr lang="bg-BG" sz="2800" dirty="0"/>
              <a:t>и отделните </a:t>
            </a:r>
            <a:r>
              <a:rPr lang="bg-BG" sz="2800" dirty="0" err="1"/>
              <a:t>поддиапазони</a:t>
            </a:r>
            <a:r>
              <a:rPr lang="bg-BG" sz="2800" dirty="0"/>
              <a:t> на </a:t>
            </a:r>
            <a:r>
              <a:rPr lang="en-US" sz="2800" dirty="0">
                <a:solidFill>
                  <a:prstClr val="black"/>
                </a:solidFill>
              </a:rPr>
              <a:t>UV</a:t>
            </a:r>
            <a:r>
              <a:rPr lang="bg-BG" sz="2800" dirty="0" smtClean="0"/>
              <a:t> </a:t>
            </a:r>
            <a:r>
              <a:rPr lang="bg-BG" sz="2800" dirty="0"/>
              <a:t>обхват, а също и използването на солариуми за козметични цели.</a:t>
            </a:r>
            <a:endParaRPr lang="en-US" sz="2800" dirty="0"/>
          </a:p>
          <a:p>
            <a:pPr indent="363538"/>
            <a:endParaRPr lang="en-US" sz="2800" dirty="0" smtClean="0"/>
          </a:p>
          <a:p>
            <a:pPr indent="363538"/>
            <a:endParaRPr lang="bg-BG" sz="2800" dirty="0" smtClean="0"/>
          </a:p>
          <a:p>
            <a:pPr indent="363538"/>
            <a:r>
              <a:rPr lang="bg-BG" sz="2800" dirty="0" smtClean="0"/>
              <a:t>Понастоящем се работи в </a:t>
            </a:r>
            <a:r>
              <a:rPr lang="bg-BG" sz="2800" dirty="0"/>
              <a:t>посока </a:t>
            </a:r>
            <a:r>
              <a:rPr lang="bg-BG" sz="2800" b="1" i="1" dirty="0"/>
              <a:t>въвеждане на системен контрол на изкуствени </a:t>
            </a:r>
            <a:r>
              <a:rPr lang="en-US" sz="2800" b="1" i="1" dirty="0"/>
              <a:t>UV</a:t>
            </a:r>
            <a:r>
              <a:rPr lang="bg-BG" sz="2800" b="1" i="1" dirty="0"/>
              <a:t> лъчи</a:t>
            </a:r>
            <a:r>
              <a:rPr lang="bg-BG" sz="2800" dirty="0"/>
              <a:t>, както и на адекватни методи за оценка на експозицията и риска.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29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072" y="161364"/>
            <a:ext cx="1147034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Bef>
                <a:spcPts val="1200"/>
              </a:spcBef>
            </a:pPr>
            <a:r>
              <a:rPr lang="bg-BG" sz="3200" b="1" dirty="0" smtClean="0">
                <a:solidFill>
                  <a:srgbClr val="A5644E"/>
                </a:solidFill>
              </a:rPr>
              <a:t>МЕДИЦИНСКИ ПРИЛОЖЕНИЯ НА </a:t>
            </a:r>
            <a:r>
              <a:rPr lang="en-US" sz="3200" b="1" dirty="0" smtClean="0">
                <a:solidFill>
                  <a:srgbClr val="A5644E"/>
                </a:solidFill>
              </a:rPr>
              <a:t>EM</a:t>
            </a:r>
            <a:r>
              <a:rPr lang="bg-BG" sz="3200" b="1" dirty="0" smtClean="0">
                <a:solidFill>
                  <a:srgbClr val="A5644E"/>
                </a:solidFill>
              </a:rPr>
              <a:t> ВЪЛНИ</a:t>
            </a:r>
            <a:endParaRPr lang="en-US" sz="3200" b="1" dirty="0" smtClean="0">
              <a:solidFill>
                <a:srgbClr val="A5644E"/>
              </a:solidFill>
            </a:endParaRPr>
          </a:p>
          <a:p>
            <a:pPr indent="723900" algn="just">
              <a:spcBef>
                <a:spcPts val="1200"/>
              </a:spcBef>
            </a:pPr>
            <a:r>
              <a:rPr lang="bg-BG" sz="2600" dirty="0" smtClean="0">
                <a:solidFill>
                  <a:prstClr val="black"/>
                </a:solidFill>
              </a:rPr>
              <a:t>Електромагнитните </a:t>
            </a:r>
            <a:r>
              <a:rPr lang="bg-BG" sz="2600" dirty="0">
                <a:solidFill>
                  <a:prstClr val="black"/>
                </a:solidFill>
              </a:rPr>
              <a:t>(</a:t>
            </a:r>
            <a:r>
              <a:rPr lang="en-US" sz="2600" dirty="0">
                <a:solidFill>
                  <a:prstClr val="black"/>
                </a:solidFill>
              </a:rPr>
              <a:t>E</a:t>
            </a:r>
            <a:r>
              <a:rPr lang="bg-BG" sz="2600" dirty="0">
                <a:solidFill>
                  <a:prstClr val="black"/>
                </a:solidFill>
              </a:rPr>
              <a:t>М</a:t>
            </a:r>
            <a:r>
              <a:rPr lang="bg-BG" sz="2600" dirty="0" smtClean="0">
                <a:solidFill>
                  <a:prstClr val="black"/>
                </a:solidFill>
              </a:rPr>
              <a:t>) вълни </a:t>
            </a:r>
            <a:r>
              <a:rPr lang="bg-BG" sz="2600" dirty="0">
                <a:solidFill>
                  <a:prstClr val="black"/>
                </a:solidFill>
              </a:rPr>
              <a:t>се </a:t>
            </a:r>
            <a:r>
              <a:rPr lang="bg-BG" sz="2600" dirty="0" smtClean="0">
                <a:solidFill>
                  <a:prstClr val="black"/>
                </a:solidFill>
              </a:rPr>
              <a:t>използват широко в медицинската практика както за диагностични, така и за терапевтични цели. </a:t>
            </a:r>
            <a:endParaRPr lang="en-US" sz="2600" dirty="0" smtClean="0">
              <a:solidFill>
                <a:prstClr val="black"/>
              </a:solidFill>
            </a:endParaRPr>
          </a:p>
          <a:p>
            <a:pPr indent="723900" algn="just">
              <a:spcBef>
                <a:spcPts val="1200"/>
              </a:spcBef>
            </a:pPr>
            <a:r>
              <a:rPr lang="bg-BG" sz="2600" dirty="0" smtClean="0">
                <a:solidFill>
                  <a:srgbClr val="FF0000"/>
                </a:solidFill>
              </a:rPr>
              <a:t>Важно!</a:t>
            </a:r>
            <a:r>
              <a:rPr lang="bg-BG" sz="2600" dirty="0" smtClean="0">
                <a:solidFill>
                  <a:prstClr val="black"/>
                </a:solidFill>
              </a:rPr>
              <a:t> Различните електромагнитни вълни проявяват </a:t>
            </a:r>
            <a:r>
              <a:rPr lang="bg-BG" sz="2600" dirty="0" smtClean="0">
                <a:solidFill>
                  <a:srgbClr val="FF0000"/>
                </a:solidFill>
              </a:rPr>
              <a:t>различни физиологични ефекти.</a:t>
            </a:r>
            <a:r>
              <a:rPr lang="bg-BG" sz="2600" dirty="0">
                <a:solidFill>
                  <a:prstClr val="black"/>
                </a:solidFill>
              </a:rPr>
              <a:t> Например, човешкото тяло е прозрачно за радиовълните. </a:t>
            </a:r>
            <a:endParaRPr lang="bg-BG" sz="2600" dirty="0" smtClean="0">
              <a:solidFill>
                <a:srgbClr val="FF0000"/>
              </a:solidFill>
            </a:endParaRPr>
          </a:p>
          <a:p>
            <a:pPr indent="723900" algn="just">
              <a:spcBef>
                <a:spcPts val="1200"/>
              </a:spcBef>
            </a:pPr>
            <a:endParaRPr lang="bg-BG" sz="2600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73" y="2617755"/>
            <a:ext cx="7680385" cy="4104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072" y="3230230"/>
            <a:ext cx="41282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600" dirty="0" smtClean="0">
                <a:solidFill>
                  <a:prstClr val="black"/>
                </a:solidFill>
              </a:rPr>
              <a:t>С </a:t>
            </a:r>
            <a:r>
              <a:rPr lang="bg-BG" sz="2600" dirty="0">
                <a:solidFill>
                  <a:prstClr val="black"/>
                </a:solidFill>
              </a:rPr>
              <a:t>нарастването на честотата до региона на видимата светлина то е непрозрачно и става отново прозрачно по отношение на рентгеновите и гама лъчите. </a:t>
            </a:r>
            <a:endParaRPr lang="en-US" sz="2600" dirty="0">
              <a:solidFill>
                <a:prstClr val="black"/>
              </a:solidFill>
            </a:endParaRPr>
          </a:p>
          <a:p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3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762001"/>
            <a:ext cx="10945906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A564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ЛАЗЕРНО ЛЪЧЕНИЕ – ЕСТЕСТВО, СВОЙСТВА, МЕХАНИЗЪМ НА ИЗЛЪЧВАНЕ И ПРИЛОЖЕНИЯ</a:t>
            </a:r>
            <a:endParaRPr lang="en-US" sz="3200" b="1" dirty="0">
              <a:solidFill>
                <a:srgbClr val="A564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55600"/>
            <a:r>
              <a:rPr lang="bg-BG" sz="2600" dirty="0" err="1" smtClean="0">
                <a:solidFill>
                  <a:prstClr val="black"/>
                </a:solidFill>
              </a:rPr>
              <a:t>Акронимът</a:t>
            </a:r>
            <a:r>
              <a:rPr lang="bg-BG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smtClean="0">
                <a:solidFill>
                  <a:prstClr val="black"/>
                </a:solidFill>
              </a:rPr>
              <a:t>LASER </a:t>
            </a:r>
            <a:r>
              <a:rPr lang="bg-BG" sz="2600" dirty="0" smtClean="0">
                <a:solidFill>
                  <a:prstClr val="black"/>
                </a:solidFill>
              </a:rPr>
              <a:t>означава </a:t>
            </a:r>
            <a:r>
              <a:rPr lang="bg-BG" sz="2600" i="1" dirty="0" smtClean="0">
                <a:solidFill>
                  <a:prstClr val="black"/>
                </a:solidFill>
              </a:rPr>
              <a:t>Усилване на светлината чрез стимулирана емисия на радиация </a:t>
            </a:r>
            <a:r>
              <a:rPr lang="bg-BG" sz="2600" dirty="0">
                <a:solidFill>
                  <a:srgbClr val="FF0000"/>
                </a:solidFill>
              </a:rPr>
              <a:t>(</a:t>
            </a:r>
            <a:r>
              <a:rPr lang="en-US" sz="2600" dirty="0">
                <a:solidFill>
                  <a:srgbClr val="FF0000"/>
                </a:solidFill>
              </a:rPr>
              <a:t>L</a:t>
            </a:r>
            <a:r>
              <a:rPr lang="en-US" sz="2600" dirty="0" smtClean="0">
                <a:solidFill>
                  <a:srgbClr val="FF0000"/>
                </a:solidFill>
              </a:rPr>
              <a:t>ight </a:t>
            </a:r>
            <a:r>
              <a:rPr lang="en-US" sz="2600" dirty="0">
                <a:solidFill>
                  <a:srgbClr val="FF0000"/>
                </a:solidFill>
              </a:rPr>
              <a:t>Amplification by Stimulated Emission of </a:t>
            </a:r>
            <a:r>
              <a:rPr lang="en-US" sz="2600" dirty="0" smtClean="0">
                <a:solidFill>
                  <a:srgbClr val="FF0000"/>
                </a:solidFill>
              </a:rPr>
              <a:t>Radiation</a:t>
            </a:r>
            <a:r>
              <a:rPr lang="bg-BG" sz="2600" dirty="0" smtClean="0">
                <a:solidFill>
                  <a:srgbClr val="FF0000"/>
                </a:solidFill>
              </a:rPr>
              <a:t>)</a:t>
            </a:r>
            <a:r>
              <a:rPr lang="en-US" sz="2600" dirty="0" smtClean="0">
                <a:solidFill>
                  <a:srgbClr val="FF0000"/>
                </a:solidFill>
              </a:rPr>
              <a:t>. </a:t>
            </a:r>
            <a:endParaRPr lang="en-US" sz="2600" dirty="0">
              <a:solidFill>
                <a:srgbClr val="FF0000"/>
              </a:solidFill>
            </a:endParaRPr>
          </a:p>
          <a:p>
            <a:pPr indent="355600">
              <a:spcBef>
                <a:spcPts val="1800"/>
              </a:spcBef>
            </a:pPr>
            <a:r>
              <a:rPr lang="bg-BG" sz="2600" dirty="0" smtClean="0">
                <a:solidFill>
                  <a:prstClr val="black"/>
                </a:solidFill>
              </a:rPr>
              <a:t>Свойства на лазерното лъчение, използвани в медицинските приложения:</a:t>
            </a:r>
          </a:p>
          <a:p>
            <a:pPr marL="514350" indent="-514350">
              <a:spcBef>
                <a:spcPts val="1800"/>
              </a:spcBef>
              <a:buFont typeface="Wingdings" pitchFamily="2" charset="2"/>
              <a:buChar char="ü"/>
            </a:pPr>
            <a:r>
              <a:rPr lang="bg-BG" sz="2600" dirty="0" smtClean="0">
                <a:solidFill>
                  <a:srgbClr val="FF0000"/>
                </a:solidFill>
              </a:rPr>
              <a:t>Формиране на силно фокусиран сноп светлина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endParaRPr lang="en-US" sz="2600" dirty="0">
              <a:solidFill>
                <a:srgbClr val="FF0000"/>
              </a:solidFill>
            </a:endParaRPr>
          </a:p>
          <a:p>
            <a:pPr marL="514350" indent="-514350">
              <a:spcBef>
                <a:spcPts val="1800"/>
              </a:spcBef>
              <a:buFont typeface="Wingdings" pitchFamily="2" charset="2"/>
              <a:buChar char="ü"/>
            </a:pPr>
            <a:r>
              <a:rPr lang="bg-BG" sz="2600" dirty="0" smtClean="0">
                <a:solidFill>
                  <a:srgbClr val="FF0000"/>
                </a:solidFill>
              </a:rPr>
              <a:t>Възможност за по-нататъшно фокусиране до почти микроскопична точка, където се концентрира огромно количество енергия</a:t>
            </a:r>
          </a:p>
        </p:txBody>
      </p:sp>
    </p:spTree>
    <p:extLst>
      <p:ext uri="{BB962C8B-B14F-4D97-AF65-F5344CB8AC3E}">
        <p14:creationId xmlns:p14="http://schemas.microsoft.com/office/powerpoint/2010/main" val="86867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6142" y="421341"/>
            <a:ext cx="10932459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bg-BG" sz="2600" dirty="0" smtClean="0">
                <a:solidFill>
                  <a:prstClr val="black"/>
                </a:solidFill>
              </a:rPr>
              <a:t>Емисията на светлина от веществото възниква при преход на електрони от нива с по-голяма енергия на нива с по-малка такава. Всеки електрон се стреми </a:t>
            </a:r>
            <a:r>
              <a:rPr lang="bg-BG" sz="2600" dirty="0">
                <a:solidFill>
                  <a:srgbClr val="FF0000"/>
                </a:solidFill>
              </a:rPr>
              <a:t>спонтанно</a:t>
            </a:r>
            <a:r>
              <a:rPr lang="bg-BG" sz="2600" dirty="0">
                <a:solidFill>
                  <a:prstClr val="black"/>
                </a:solidFill>
              </a:rPr>
              <a:t> да </a:t>
            </a:r>
            <a:r>
              <a:rPr lang="bg-BG" sz="2600" dirty="0" smtClean="0">
                <a:solidFill>
                  <a:prstClr val="black"/>
                </a:solidFill>
              </a:rPr>
              <a:t>заеме ниво с по-ниска енергия. В резултат на такъв процес се излъчват фотони с енергия</a:t>
            </a:r>
          </a:p>
          <a:p>
            <a:pPr algn="ctr"/>
            <a:r>
              <a:rPr lang="bg-BG" sz="2600" dirty="0" smtClean="0">
                <a:solidFill>
                  <a:prstClr val="black"/>
                </a:solidFill>
              </a:rPr>
              <a:t> </a:t>
            </a:r>
            <a:r>
              <a:rPr lang="en-US" sz="2600" i="1" dirty="0" smtClean="0">
                <a:solidFill>
                  <a:prstClr val="black"/>
                </a:solidFill>
              </a:rPr>
              <a:t>E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>
                <a:solidFill>
                  <a:prstClr val="black"/>
                </a:solidFill>
              </a:rPr>
              <a:t>= </a:t>
            </a:r>
            <a:r>
              <a:rPr lang="en-US" sz="2600" dirty="0" err="1">
                <a:solidFill>
                  <a:prstClr val="black"/>
                </a:solidFill>
              </a:rPr>
              <a:t>hf</a:t>
            </a:r>
            <a:r>
              <a:rPr lang="en-US" sz="2600" dirty="0">
                <a:solidFill>
                  <a:prstClr val="black"/>
                </a:solidFill>
              </a:rPr>
              <a:t> =E</a:t>
            </a:r>
            <a:r>
              <a:rPr lang="en-US" sz="2600" baseline="-25000" dirty="0">
                <a:solidFill>
                  <a:prstClr val="black"/>
                </a:solidFill>
              </a:rPr>
              <a:t>2</a:t>
            </a:r>
            <a:r>
              <a:rPr lang="en-US" sz="2600" dirty="0">
                <a:solidFill>
                  <a:prstClr val="black"/>
                </a:solidFill>
              </a:rPr>
              <a:t> – E</a:t>
            </a:r>
            <a:r>
              <a:rPr lang="en-US" sz="2600" baseline="-25000" dirty="0">
                <a:solidFill>
                  <a:prstClr val="black"/>
                </a:solidFill>
              </a:rPr>
              <a:t>1</a:t>
            </a:r>
            <a:r>
              <a:rPr lang="en-US" sz="2600" dirty="0">
                <a:solidFill>
                  <a:prstClr val="black"/>
                </a:solidFill>
              </a:rPr>
              <a:t>. </a:t>
            </a:r>
          </a:p>
          <a:p>
            <a:pPr indent="355600">
              <a:spcBef>
                <a:spcPts val="1800"/>
              </a:spcBef>
            </a:pPr>
            <a:r>
              <a:rPr lang="bg-BG" sz="2600" dirty="0" smtClean="0">
                <a:solidFill>
                  <a:prstClr val="black"/>
                </a:solidFill>
              </a:rPr>
              <a:t>Ако фотон с енергия </a:t>
            </a:r>
            <a:r>
              <a:rPr lang="en-US" sz="2600" i="1" dirty="0" smtClean="0">
                <a:solidFill>
                  <a:prstClr val="black"/>
                </a:solidFill>
              </a:rPr>
              <a:t>E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bg-BG" sz="2600" dirty="0" smtClean="0">
                <a:solidFill>
                  <a:prstClr val="black"/>
                </a:solidFill>
              </a:rPr>
              <a:t>взаимодейства с атом, чийто електрон е разположен на ниво с ниска енергия </a:t>
            </a:r>
            <a:r>
              <a:rPr lang="en-US" sz="2600" dirty="0" smtClean="0">
                <a:solidFill>
                  <a:srgbClr val="FF0000"/>
                </a:solidFill>
              </a:rPr>
              <a:t>E</a:t>
            </a:r>
            <a:r>
              <a:rPr lang="en-US" sz="2600" baseline="-25000" dirty="0" smtClean="0">
                <a:solidFill>
                  <a:srgbClr val="FF0000"/>
                </a:solidFill>
              </a:rPr>
              <a:t>1</a:t>
            </a:r>
            <a:r>
              <a:rPr lang="en-US" sz="2600" baseline="-25000" dirty="0" smtClean="0">
                <a:solidFill>
                  <a:prstClr val="black"/>
                </a:solidFill>
              </a:rPr>
              <a:t> </a:t>
            </a:r>
            <a:r>
              <a:rPr lang="bg-BG" sz="2600" dirty="0" smtClean="0"/>
              <a:t>, то този фотон може да бъде погълнат, което е съпроводено с преминаването на електрона на по-високо енергетично ниво </a:t>
            </a:r>
            <a:r>
              <a:rPr lang="en-US" sz="2600" dirty="0" smtClean="0">
                <a:solidFill>
                  <a:srgbClr val="FF0000"/>
                </a:solidFill>
              </a:rPr>
              <a:t>E</a:t>
            </a:r>
            <a:r>
              <a:rPr lang="en-US" sz="2600" baseline="-25000" dirty="0" smtClean="0">
                <a:solidFill>
                  <a:srgbClr val="FF0000"/>
                </a:solidFill>
              </a:rPr>
              <a:t>2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  <a:p>
            <a:pPr indent="355600">
              <a:spcBef>
                <a:spcPts val="1800"/>
              </a:spcBef>
            </a:pP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bg-BG" sz="2600" dirty="0" smtClean="0">
                <a:solidFill>
                  <a:prstClr val="black"/>
                </a:solidFill>
              </a:rPr>
              <a:t>Ако </a:t>
            </a:r>
            <a:r>
              <a:rPr lang="bg-BG" sz="2600" dirty="0">
                <a:solidFill>
                  <a:prstClr val="black"/>
                </a:solidFill>
              </a:rPr>
              <a:t>фотон с енергия </a:t>
            </a:r>
            <a:r>
              <a:rPr lang="en-US" sz="2600" dirty="0">
                <a:solidFill>
                  <a:prstClr val="black"/>
                </a:solidFill>
              </a:rPr>
              <a:t>E </a:t>
            </a:r>
            <a:r>
              <a:rPr lang="bg-BG" sz="2600" dirty="0" smtClean="0">
                <a:solidFill>
                  <a:prstClr val="black"/>
                </a:solidFill>
              </a:rPr>
              <a:t> </a:t>
            </a:r>
            <a:r>
              <a:rPr lang="bg-BG" sz="2600" dirty="0">
                <a:solidFill>
                  <a:prstClr val="black"/>
                </a:solidFill>
              </a:rPr>
              <a:t>взаимодейства с </a:t>
            </a:r>
            <a:r>
              <a:rPr lang="bg-BG" sz="2600" dirty="0" smtClean="0">
                <a:solidFill>
                  <a:prstClr val="black"/>
                </a:solidFill>
              </a:rPr>
              <a:t>атом, чийто електрон е разположен </a:t>
            </a:r>
            <a:r>
              <a:rPr lang="bg-BG" sz="2600" dirty="0">
                <a:solidFill>
                  <a:prstClr val="black"/>
                </a:solidFill>
              </a:rPr>
              <a:t>на ниво с </a:t>
            </a:r>
            <a:r>
              <a:rPr lang="bg-BG" sz="2600" dirty="0" smtClean="0">
                <a:solidFill>
                  <a:prstClr val="black"/>
                </a:solidFill>
              </a:rPr>
              <a:t>по-висока енергия </a:t>
            </a:r>
            <a:r>
              <a:rPr lang="en-US" sz="2600" dirty="0" smtClean="0">
                <a:solidFill>
                  <a:srgbClr val="FF0000"/>
                </a:solidFill>
              </a:rPr>
              <a:t>E</a:t>
            </a:r>
            <a:r>
              <a:rPr lang="en-US" sz="2600" baseline="-25000" dirty="0" smtClean="0">
                <a:solidFill>
                  <a:srgbClr val="FF0000"/>
                </a:solidFill>
              </a:rPr>
              <a:t>2</a:t>
            </a:r>
            <a:r>
              <a:rPr lang="bg-BG" sz="2600" baseline="-25000" dirty="0" smtClean="0">
                <a:solidFill>
                  <a:srgbClr val="FF0000"/>
                </a:solidFill>
              </a:rPr>
              <a:t>, </a:t>
            </a:r>
            <a:r>
              <a:rPr lang="bg-BG" sz="2600" dirty="0">
                <a:solidFill>
                  <a:prstClr val="black"/>
                </a:solidFill>
              </a:rPr>
              <a:t>той </a:t>
            </a:r>
            <a:r>
              <a:rPr lang="bg-BG" sz="2600" dirty="0" smtClean="0">
                <a:solidFill>
                  <a:prstClr val="black"/>
                </a:solidFill>
              </a:rPr>
              <a:t>може да стимулира електрона да премине на ниво с по-ниска енергия по-бързо отколкото при спонтанния процес – такъв преход е съпроводен с емисия на фотон, която се нарича </a:t>
            </a:r>
            <a:r>
              <a:rPr lang="bg-BG" sz="2600" dirty="0">
                <a:solidFill>
                  <a:srgbClr val="FF0000"/>
                </a:solidFill>
              </a:rPr>
              <a:t>стимулирана емисия. </a:t>
            </a:r>
            <a:endParaRPr lang="en-US" sz="2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7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8" y="-68124"/>
            <a:ext cx="116720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bg-BG" sz="2600" dirty="0" smtClean="0">
                <a:solidFill>
                  <a:prstClr val="black"/>
                </a:solidFill>
              </a:rPr>
              <a:t>Следователно, ако едно вещество се облъчи с голям брой фотони с такава енергия, ще се наблюдават едновременно два процеса – </a:t>
            </a:r>
            <a:r>
              <a:rPr lang="bg-BG" sz="2600" b="1" dirty="0">
                <a:solidFill>
                  <a:srgbClr val="0070C0"/>
                </a:solidFill>
              </a:rPr>
              <a:t>поглъщане (абсорбция) и стимулирана емисия. </a:t>
            </a:r>
            <a:r>
              <a:rPr lang="bg-BG" sz="2600" dirty="0" smtClean="0">
                <a:solidFill>
                  <a:prstClr val="black"/>
                </a:solidFill>
              </a:rPr>
              <a:t> Нормално във веществата е повече </a:t>
            </a:r>
            <a:r>
              <a:rPr lang="bg-BG" sz="2600" dirty="0">
                <a:solidFill>
                  <a:prstClr val="black"/>
                </a:solidFill>
              </a:rPr>
              <a:t>броят </a:t>
            </a:r>
            <a:r>
              <a:rPr lang="bg-BG" sz="2600" dirty="0" smtClean="0">
                <a:solidFill>
                  <a:prstClr val="black"/>
                </a:solidFill>
              </a:rPr>
              <a:t>на електроните в основно състояние (с по-ниска енергия), така че по-често ще възниква абсорбция отколкото емисия на фотони. </a:t>
            </a:r>
          </a:p>
          <a:p>
            <a:pPr indent="355600"/>
            <a:r>
              <a:rPr lang="bg-BG" sz="2600" dirty="0" smtClean="0">
                <a:solidFill>
                  <a:prstClr val="black"/>
                </a:solidFill>
              </a:rPr>
              <a:t>Ако по някакъв начин се създаде т.нар</a:t>
            </a:r>
            <a:r>
              <a:rPr lang="bg-BG" sz="2600" dirty="0" smtClean="0">
                <a:solidFill>
                  <a:srgbClr val="C00000"/>
                </a:solidFill>
              </a:rPr>
              <a:t>. инверсна населеност на нивата</a:t>
            </a:r>
            <a:r>
              <a:rPr lang="bg-BG" sz="2600" dirty="0" smtClean="0">
                <a:solidFill>
                  <a:prstClr val="black"/>
                </a:solidFill>
              </a:rPr>
              <a:t>,  т.е. състояние, при което по-горните нива са заселени с по-голям брой електрони отколкото нивата с по-ниска енергия, тогава може да се постигне </a:t>
            </a:r>
            <a:r>
              <a:rPr lang="bg-BG" sz="2600" dirty="0">
                <a:solidFill>
                  <a:srgbClr val="FF0000"/>
                </a:solidFill>
              </a:rPr>
              <a:t>усилване на емитираната светлина. </a:t>
            </a:r>
            <a:endParaRPr lang="en-US" sz="26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544513"/>
            <a:ext cx="7621440" cy="3232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56494" y="3416752"/>
            <a:ext cx="392205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600" dirty="0">
                <a:solidFill>
                  <a:prstClr val="black"/>
                </a:solidFill>
              </a:rPr>
              <a:t>Инициира се </a:t>
            </a:r>
            <a:r>
              <a:rPr lang="bg-BG" sz="2600" dirty="0">
                <a:solidFill>
                  <a:srgbClr val="C00000"/>
                </a:solidFill>
              </a:rPr>
              <a:t>верижна реакция</a:t>
            </a:r>
            <a:r>
              <a:rPr lang="bg-BG" sz="2600" dirty="0">
                <a:solidFill>
                  <a:prstClr val="black"/>
                </a:solidFill>
              </a:rPr>
              <a:t>, при която един фотон стимулира емисията на друг и така се получават два фотона, </a:t>
            </a:r>
            <a:r>
              <a:rPr lang="bg-BG" sz="2600" dirty="0" smtClean="0">
                <a:solidFill>
                  <a:prstClr val="black"/>
                </a:solidFill>
              </a:rPr>
              <a:t>и </a:t>
            </a:r>
            <a:r>
              <a:rPr lang="bg-BG" sz="2600" dirty="0">
                <a:solidFill>
                  <a:prstClr val="black"/>
                </a:solidFill>
              </a:rPr>
              <a:t>т. н. докато се произведат голям брой фотони. 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8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1151-fig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18" y="48596"/>
            <a:ext cx="5810258" cy="66317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441" y="878541"/>
            <a:ext cx="5130863" cy="497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625" y="124991"/>
            <a:ext cx="11591364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>
              <a:spcBef>
                <a:spcPts val="1200"/>
              </a:spcBef>
              <a:spcAft>
                <a:spcPts val="1200"/>
              </a:spcAft>
            </a:pPr>
            <a:r>
              <a:rPr lang="bg-BG" sz="2600" dirty="0" smtClean="0">
                <a:solidFill>
                  <a:prstClr val="black"/>
                </a:solidFill>
              </a:rPr>
              <a:t>Фактът, че лазерното лъчение се състои от почти успоредни лъчи и че е монохроматично (има една дължина на вълната) позволява то да се фокусира върху изключително малка площ (с размери на точка). </a:t>
            </a:r>
          </a:p>
          <a:p>
            <a:pPr indent="355600">
              <a:spcBef>
                <a:spcPts val="600"/>
              </a:spcBef>
            </a:pPr>
            <a:r>
              <a:rPr lang="bg-BG" sz="2600" dirty="0" smtClean="0">
                <a:solidFill>
                  <a:prstClr val="black"/>
                </a:solidFill>
              </a:rPr>
              <a:t>Най-широко приложение намират лазерите в </a:t>
            </a:r>
            <a:r>
              <a:rPr lang="bg-BG" sz="2600" b="1" dirty="0">
                <a:solidFill>
                  <a:srgbClr val="002060"/>
                </a:solidFill>
              </a:rPr>
              <a:t>офталмологията</a:t>
            </a:r>
            <a:r>
              <a:rPr lang="bg-BG" sz="2600" dirty="0" smtClean="0">
                <a:solidFill>
                  <a:prstClr val="black"/>
                </a:solidFill>
              </a:rPr>
              <a:t>. </a:t>
            </a:r>
          </a:p>
          <a:p>
            <a:pPr indent="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g-BG" sz="2600" dirty="0" smtClean="0">
                <a:solidFill>
                  <a:prstClr val="black"/>
                </a:solidFill>
              </a:rPr>
              <a:t>Пулсиращо лазерно лъчение се използва при </a:t>
            </a:r>
            <a:r>
              <a:rPr lang="bg-BG" sz="2600" dirty="0" err="1">
                <a:solidFill>
                  <a:srgbClr val="FF0000"/>
                </a:solidFill>
              </a:rPr>
              <a:t>фотокоагулация</a:t>
            </a:r>
            <a:r>
              <a:rPr lang="bg-BG" sz="2600" dirty="0">
                <a:solidFill>
                  <a:srgbClr val="FF0000"/>
                </a:solidFill>
              </a:rPr>
              <a:t> на ретината. </a:t>
            </a:r>
          </a:p>
          <a:p>
            <a:pPr indent="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g-BG" sz="2600" dirty="0" smtClean="0">
                <a:solidFill>
                  <a:srgbClr val="FF0000"/>
                </a:solidFill>
              </a:rPr>
              <a:t>Кръвоизливи в ретината </a:t>
            </a:r>
            <a:r>
              <a:rPr lang="bg-BG" sz="2600" dirty="0" smtClean="0">
                <a:solidFill>
                  <a:prstClr val="black"/>
                </a:solidFill>
              </a:rPr>
              <a:t>се лекуват с помощта на лазерно лъчение, което се фокусира от очната леща върху увредената област от ретината.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bg-BG" sz="2600" dirty="0" smtClean="0">
                <a:solidFill>
                  <a:prstClr val="black"/>
                </a:solidFill>
              </a:rPr>
              <a:t>Лъчът може да се фокусира върху площ с диаметър от </a:t>
            </a:r>
            <a:r>
              <a:rPr lang="en-US" sz="2600" dirty="0" smtClean="0">
                <a:solidFill>
                  <a:srgbClr val="FF0000"/>
                </a:solidFill>
              </a:rPr>
              <a:t>50 µm</a:t>
            </a:r>
            <a:r>
              <a:rPr lang="bg-BG" sz="2600" dirty="0" smtClean="0">
                <a:solidFill>
                  <a:srgbClr val="FF0000"/>
                </a:solidFill>
              </a:rPr>
              <a:t>,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bg-BG" sz="2600" dirty="0" smtClean="0">
                <a:solidFill>
                  <a:prstClr val="black"/>
                </a:solidFill>
              </a:rPr>
              <a:t>което позволява лечение на </a:t>
            </a:r>
            <a:r>
              <a:rPr lang="en-US" sz="2600" dirty="0" smtClean="0">
                <a:solidFill>
                  <a:prstClr val="black"/>
                </a:solidFill>
              </a:rPr>
              <a:t>fovea </a:t>
            </a:r>
            <a:r>
              <a:rPr lang="en-US" sz="2600" dirty="0" err="1" smtClean="0">
                <a:solidFill>
                  <a:prstClr val="black"/>
                </a:solidFill>
              </a:rPr>
              <a:t>centralis</a:t>
            </a:r>
            <a:r>
              <a:rPr lang="bg-BG" sz="2600" dirty="0" smtClean="0">
                <a:solidFill>
                  <a:prstClr val="black"/>
                </a:solidFill>
              </a:rPr>
              <a:t> - област </a:t>
            </a:r>
            <a:r>
              <a:rPr lang="bg-BG" sz="2600" dirty="0">
                <a:solidFill>
                  <a:prstClr val="black"/>
                </a:solidFill>
              </a:rPr>
              <a:t>от </a:t>
            </a:r>
            <a:r>
              <a:rPr lang="bg-BG" sz="2600" dirty="0" smtClean="0">
                <a:solidFill>
                  <a:prstClr val="black"/>
                </a:solidFill>
              </a:rPr>
              <a:t>ретината, </a:t>
            </a:r>
            <a:r>
              <a:rPr lang="bg-BG" sz="2600" dirty="0">
                <a:solidFill>
                  <a:prstClr val="black"/>
                </a:solidFill>
              </a:rPr>
              <a:t>съществена за цветното зрение. Тя има размер от около </a:t>
            </a:r>
            <a:r>
              <a:rPr lang="en-US" sz="2600" dirty="0">
                <a:solidFill>
                  <a:prstClr val="black"/>
                </a:solidFill>
              </a:rPr>
              <a:t>10</a:t>
            </a:r>
            <a:r>
              <a:rPr lang="en-US" sz="2600" baseline="30000" dirty="0">
                <a:solidFill>
                  <a:prstClr val="black"/>
                </a:solidFill>
              </a:rPr>
              <a:t>3</a:t>
            </a:r>
            <a:r>
              <a:rPr lang="en-US" sz="2600" dirty="0">
                <a:solidFill>
                  <a:prstClr val="black"/>
                </a:solidFill>
              </a:rPr>
              <a:t> µm </a:t>
            </a:r>
            <a:r>
              <a:rPr lang="bg-BG" sz="2600" dirty="0">
                <a:solidFill>
                  <a:prstClr val="black"/>
                </a:solidFill>
              </a:rPr>
              <a:t>в диаметър</a:t>
            </a:r>
            <a:r>
              <a:rPr lang="en-US" sz="2600" dirty="0">
                <a:solidFill>
                  <a:prstClr val="black"/>
                </a:solidFill>
              </a:rPr>
              <a:t>. </a:t>
            </a:r>
            <a:endParaRPr lang="bg-BG" sz="2600" dirty="0" smtClean="0">
              <a:solidFill>
                <a:prstClr val="black"/>
              </a:solidFill>
            </a:endParaRPr>
          </a:p>
          <a:p>
            <a:pPr indent="355600">
              <a:spcBef>
                <a:spcPts val="600"/>
              </a:spcBef>
            </a:pPr>
            <a:endParaRPr lang="bg-BG" sz="2600" dirty="0" smtClean="0">
              <a:solidFill>
                <a:prstClr val="black"/>
              </a:solidFill>
            </a:endParaRPr>
          </a:p>
          <a:p>
            <a:pPr indent="355600">
              <a:spcBef>
                <a:spcPts val="600"/>
              </a:spcBef>
            </a:pPr>
            <a:r>
              <a:rPr lang="bg-BG" sz="2600" dirty="0" smtClean="0">
                <a:solidFill>
                  <a:prstClr val="black"/>
                </a:solidFill>
              </a:rPr>
              <a:t>Огромната </a:t>
            </a:r>
            <a:r>
              <a:rPr lang="bg-BG" sz="2600" dirty="0">
                <a:solidFill>
                  <a:prstClr val="black"/>
                </a:solidFill>
              </a:rPr>
              <a:t>енергийна плътност и възможността за прецизно фокусиране позволяват лазерите да се използват в </a:t>
            </a:r>
            <a:r>
              <a:rPr lang="bg-BG" sz="2600" dirty="0" err="1">
                <a:solidFill>
                  <a:srgbClr val="C00000"/>
                </a:solidFill>
              </a:rPr>
              <a:t>микро</a:t>
            </a:r>
            <a:r>
              <a:rPr lang="bg-BG" sz="2600" dirty="0">
                <a:solidFill>
                  <a:srgbClr val="C00000"/>
                </a:solidFill>
              </a:rPr>
              <a:t>- и безкръвната хирургия</a:t>
            </a:r>
            <a:r>
              <a:rPr lang="bg-BG" sz="2600" dirty="0">
                <a:solidFill>
                  <a:prstClr val="black"/>
                </a:solidFill>
              </a:rPr>
              <a:t>. </a:t>
            </a:r>
          </a:p>
          <a:p>
            <a:pPr indent="355600">
              <a:spcBef>
                <a:spcPts val="1200"/>
              </a:spcBef>
              <a:spcAft>
                <a:spcPts val="1200"/>
              </a:spcAft>
            </a:pP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6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012" y="304592"/>
            <a:ext cx="10717307" cy="708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ctr"/>
            <a:r>
              <a:rPr lang="bg-BG" sz="2600" b="1" dirty="0" smtClean="0">
                <a:solidFill>
                  <a:srgbClr val="C00000"/>
                </a:solidFill>
              </a:rPr>
              <a:t>ЛАЗЕРНА ТЕРАПИЯ В ДЕРМАТОЛОГИЯТА И КОЗМЕТИКАТА</a:t>
            </a:r>
          </a:p>
          <a:p>
            <a:pPr indent="355600" algn="ctr"/>
            <a:endParaRPr lang="bg-BG" sz="2600" dirty="0" smtClean="0">
              <a:solidFill>
                <a:srgbClr val="C00000"/>
              </a:solidFill>
            </a:endParaRPr>
          </a:p>
          <a:p>
            <a:pPr indent="363538" algn="just">
              <a:lnSpc>
                <a:spcPts val="3500"/>
              </a:lnSpc>
              <a:spcBef>
                <a:spcPts val="1800"/>
              </a:spcBef>
              <a:spcAft>
                <a:spcPts val="1200"/>
              </a:spcAft>
            </a:pPr>
            <a:r>
              <a:rPr lang="bg-BG" sz="2600" dirty="0" smtClean="0"/>
              <a:t>Приложението </a:t>
            </a:r>
            <a:r>
              <a:rPr lang="en-US" sz="2600" dirty="0" err="1"/>
              <a:t>на</a:t>
            </a:r>
            <a:r>
              <a:rPr lang="en-US" sz="2600" dirty="0"/>
              <a:t> </a:t>
            </a:r>
            <a:r>
              <a:rPr lang="en-US" sz="2600" dirty="0" err="1"/>
              <a:t>лазерите</a:t>
            </a:r>
            <a:r>
              <a:rPr lang="en-US" sz="2600" dirty="0"/>
              <a:t> в </a:t>
            </a:r>
            <a:r>
              <a:rPr lang="en-US" sz="2600" dirty="0" err="1"/>
              <a:t>медицината</a:t>
            </a:r>
            <a:r>
              <a:rPr lang="en-US" sz="2600" dirty="0"/>
              <a:t> </a:t>
            </a:r>
            <a:r>
              <a:rPr lang="bg-BG" sz="2600" dirty="0"/>
              <a:t>датира от </a:t>
            </a:r>
            <a:r>
              <a:rPr lang="en-US" sz="2600" dirty="0"/>
              <a:t>60-те </a:t>
            </a:r>
            <a:r>
              <a:rPr lang="en-US" sz="2600" dirty="0" err="1"/>
              <a:t>години</a:t>
            </a:r>
            <a:r>
              <a:rPr lang="en-US" sz="2600" dirty="0"/>
              <a:t> </a:t>
            </a:r>
            <a:r>
              <a:rPr lang="en-US" sz="2600" dirty="0" err="1"/>
              <a:t>на</a:t>
            </a:r>
            <a:r>
              <a:rPr lang="en-US" sz="2600" dirty="0"/>
              <a:t> </a:t>
            </a:r>
            <a:r>
              <a:rPr lang="en-US" sz="2600" dirty="0" err="1"/>
              <a:t>миналия</a:t>
            </a:r>
            <a:r>
              <a:rPr lang="en-US" sz="2600" dirty="0"/>
              <a:t> </a:t>
            </a:r>
            <a:r>
              <a:rPr lang="en-US" sz="2600" dirty="0" err="1"/>
              <a:t>век</a:t>
            </a:r>
            <a:r>
              <a:rPr lang="en-US" sz="2600" dirty="0"/>
              <a:t> в </a:t>
            </a:r>
            <a:r>
              <a:rPr lang="en-US" sz="2600" dirty="0" err="1"/>
              <a:t>областта</a:t>
            </a:r>
            <a:r>
              <a:rPr lang="en-US" sz="2600" dirty="0"/>
              <a:t> </a:t>
            </a:r>
            <a:r>
              <a:rPr lang="en-US" sz="2600" dirty="0" err="1"/>
              <a:t>на</a:t>
            </a:r>
            <a:r>
              <a:rPr lang="en-US" sz="2600" dirty="0"/>
              <a:t> </a:t>
            </a:r>
            <a:r>
              <a:rPr lang="en-US" sz="2600" dirty="0" err="1"/>
              <a:t>хирургията</a:t>
            </a:r>
            <a:r>
              <a:rPr lang="en-US" sz="2600" dirty="0"/>
              <a:t>. </a:t>
            </a:r>
            <a:endParaRPr lang="bg-BG" sz="2600" dirty="0" smtClean="0"/>
          </a:p>
          <a:p>
            <a:pPr indent="363538" algn="just">
              <a:lnSpc>
                <a:spcPts val="35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sz="2600" dirty="0" err="1" smtClean="0"/>
              <a:t>През</a:t>
            </a:r>
            <a:r>
              <a:rPr lang="en-US" sz="2600" dirty="0" smtClean="0"/>
              <a:t> </a:t>
            </a:r>
            <a:r>
              <a:rPr lang="en-US" sz="2600" dirty="0" err="1"/>
              <a:t>следващите</a:t>
            </a:r>
            <a:r>
              <a:rPr lang="en-US" sz="2600" dirty="0"/>
              <a:t> </a:t>
            </a:r>
            <a:r>
              <a:rPr lang="en-US" sz="2600" dirty="0" err="1"/>
              <a:t>десетилетия</a:t>
            </a:r>
            <a:r>
              <a:rPr lang="en-US" sz="2600" dirty="0"/>
              <a:t> </a:t>
            </a:r>
            <a:r>
              <a:rPr lang="en-US" sz="2600" dirty="0" err="1"/>
              <a:t>лазерните</a:t>
            </a:r>
            <a:r>
              <a:rPr lang="en-US" sz="2600" dirty="0"/>
              <a:t> </a:t>
            </a:r>
            <a:r>
              <a:rPr lang="en-US" sz="2600" dirty="0" err="1"/>
              <a:t>технологии</a:t>
            </a:r>
            <a:r>
              <a:rPr lang="en-US" sz="2600" dirty="0"/>
              <a:t> </a:t>
            </a:r>
            <a:r>
              <a:rPr lang="bg-BG" sz="2600" dirty="0"/>
              <a:t>разширяват своя обхват от </a:t>
            </a:r>
            <a:r>
              <a:rPr lang="bg-BG" sz="2600" dirty="0" smtClean="0"/>
              <a:t>приложения. В </a:t>
            </a:r>
            <a:r>
              <a:rPr lang="bg-BG" sz="2600" dirty="0"/>
              <a:t>частност </a:t>
            </a:r>
            <a:r>
              <a:rPr lang="bg-BG" sz="2600" dirty="0" smtClean="0"/>
              <a:t>те започват </a:t>
            </a:r>
            <a:r>
              <a:rPr lang="bg-BG" sz="2600" dirty="0"/>
              <a:t>да </a:t>
            </a:r>
            <a:r>
              <a:rPr lang="en-US" sz="2600" dirty="0" err="1"/>
              <a:t>се</a:t>
            </a:r>
            <a:r>
              <a:rPr lang="en-US" sz="2600" dirty="0"/>
              <a:t> </a:t>
            </a:r>
            <a:r>
              <a:rPr lang="en-US" sz="2600" dirty="0" err="1"/>
              <a:t>използват</a:t>
            </a:r>
            <a:r>
              <a:rPr lang="en-US" sz="2600" dirty="0"/>
              <a:t> </a:t>
            </a:r>
            <a:r>
              <a:rPr lang="en-US" sz="2600" dirty="0" err="1"/>
              <a:t>за</a:t>
            </a:r>
            <a:r>
              <a:rPr lang="en-US" sz="2600" dirty="0"/>
              <a:t> </a:t>
            </a:r>
            <a:r>
              <a:rPr lang="bg-BG" sz="2600" dirty="0"/>
              <a:t>лечение </a:t>
            </a:r>
            <a:r>
              <a:rPr lang="en-US" sz="2600" dirty="0" err="1"/>
              <a:t>на</a:t>
            </a:r>
            <a:r>
              <a:rPr lang="en-US" sz="2600" dirty="0"/>
              <a:t> </a:t>
            </a:r>
            <a:r>
              <a:rPr lang="en-US" sz="2600" dirty="0" err="1"/>
              <a:t>редица</a:t>
            </a:r>
            <a:r>
              <a:rPr lang="en-US" sz="2600" dirty="0"/>
              <a:t> </a:t>
            </a:r>
            <a:r>
              <a:rPr lang="en-US" sz="2600" dirty="0" err="1"/>
              <a:t>проблеми</a:t>
            </a:r>
            <a:r>
              <a:rPr lang="en-US" sz="2600" dirty="0"/>
              <a:t> </a:t>
            </a:r>
            <a:r>
              <a:rPr lang="en-US" sz="2600" dirty="0" err="1"/>
              <a:t>по</a:t>
            </a:r>
            <a:r>
              <a:rPr lang="en-US" sz="2600" dirty="0"/>
              <a:t> </a:t>
            </a:r>
            <a:r>
              <a:rPr lang="en-US" sz="2600" dirty="0" err="1"/>
              <a:t>кожата</a:t>
            </a:r>
            <a:r>
              <a:rPr lang="en-US" sz="2600" dirty="0"/>
              <a:t> – </a:t>
            </a:r>
            <a:r>
              <a:rPr lang="en-US" sz="2600" dirty="0" err="1" smtClean="0"/>
              <a:t>слънчев</a:t>
            </a:r>
            <a:r>
              <a:rPr lang="bg-BG" sz="2600" dirty="0" smtClean="0"/>
              <a:t>и изгаряния</a:t>
            </a:r>
            <a:r>
              <a:rPr lang="en-US" sz="2600" dirty="0" smtClean="0"/>
              <a:t>,</a:t>
            </a:r>
            <a:r>
              <a:rPr lang="bg-BG" sz="2600" dirty="0" smtClean="0"/>
              <a:t> пигментация,</a:t>
            </a:r>
            <a:r>
              <a:rPr lang="en-US" sz="2600" dirty="0" smtClean="0"/>
              <a:t> </a:t>
            </a:r>
            <a:r>
              <a:rPr lang="en-US" sz="2600" dirty="0" err="1"/>
              <a:t>премахване</a:t>
            </a:r>
            <a:r>
              <a:rPr lang="en-US" sz="2600" dirty="0"/>
              <a:t> </a:t>
            </a:r>
            <a:r>
              <a:rPr lang="en-US" sz="2600" dirty="0" err="1"/>
              <a:t>на</a:t>
            </a:r>
            <a:r>
              <a:rPr lang="en-US" sz="2600" dirty="0"/>
              <a:t> </a:t>
            </a:r>
            <a:r>
              <a:rPr lang="en-US" sz="2600" dirty="0" err="1"/>
              <a:t>нежелано</a:t>
            </a:r>
            <a:r>
              <a:rPr lang="en-US" sz="2600" dirty="0"/>
              <a:t> </a:t>
            </a:r>
            <a:r>
              <a:rPr lang="en-US" sz="2600" dirty="0" err="1" smtClean="0"/>
              <a:t>окосмяване</a:t>
            </a:r>
            <a:r>
              <a:rPr lang="bg-BG" sz="2600" dirty="0" smtClean="0"/>
              <a:t>,</a:t>
            </a:r>
            <a:r>
              <a:rPr lang="en-US" sz="2600" dirty="0" smtClean="0"/>
              <a:t> </a:t>
            </a:r>
            <a:r>
              <a:rPr lang="en-US" sz="2600" dirty="0" err="1" smtClean="0"/>
              <a:t>псориазис</a:t>
            </a:r>
            <a:r>
              <a:rPr lang="bg-BG" sz="2600" dirty="0" smtClean="0"/>
              <a:t>,</a:t>
            </a:r>
            <a:r>
              <a:rPr lang="en-US" sz="2600" dirty="0" smtClean="0"/>
              <a:t> </a:t>
            </a:r>
            <a:r>
              <a:rPr lang="en-US" sz="2600" dirty="0" err="1" smtClean="0"/>
              <a:t>акне</a:t>
            </a:r>
            <a:r>
              <a:rPr lang="bg-BG" sz="2600" dirty="0" smtClean="0"/>
              <a:t> и </a:t>
            </a:r>
            <a:r>
              <a:rPr lang="bg-BG" sz="2600" dirty="0" err="1" smtClean="0"/>
              <a:t>пр</a:t>
            </a:r>
            <a:r>
              <a:rPr lang="en-US" sz="2600" dirty="0" smtClean="0"/>
              <a:t>.</a:t>
            </a:r>
            <a:endParaRPr lang="en-US" sz="2600" dirty="0"/>
          </a:p>
          <a:p>
            <a:pPr indent="363538">
              <a:lnSpc>
                <a:spcPts val="35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sz="2600" dirty="0"/>
              <a:t>В </a:t>
            </a:r>
            <a:r>
              <a:rPr lang="en-US" sz="2600" dirty="0" err="1"/>
              <a:t>началото</a:t>
            </a:r>
            <a:r>
              <a:rPr lang="en-US" sz="2600" dirty="0"/>
              <a:t> </a:t>
            </a:r>
            <a:r>
              <a:rPr lang="en-US" sz="2600" dirty="0" err="1"/>
              <a:t>на</a:t>
            </a:r>
            <a:r>
              <a:rPr lang="en-US" sz="2600" dirty="0"/>
              <a:t> 90-те </a:t>
            </a:r>
            <a:r>
              <a:rPr lang="en-US" sz="2600" dirty="0" err="1"/>
              <a:t>години</a:t>
            </a:r>
            <a:r>
              <a:rPr lang="en-US" sz="2600" dirty="0"/>
              <a:t> </a:t>
            </a:r>
            <a:r>
              <a:rPr lang="en-US" sz="2600" dirty="0" err="1"/>
              <a:t>на</a:t>
            </a:r>
            <a:r>
              <a:rPr lang="en-US" sz="2600" dirty="0"/>
              <a:t> </a:t>
            </a:r>
            <a:r>
              <a:rPr lang="en-US" sz="2600" dirty="0" err="1"/>
              <a:t>миналия</a:t>
            </a:r>
            <a:r>
              <a:rPr lang="en-US" sz="2600" dirty="0"/>
              <a:t> </a:t>
            </a:r>
            <a:r>
              <a:rPr lang="en-US" sz="2600" dirty="0" err="1"/>
              <a:t>век</a:t>
            </a:r>
            <a:r>
              <a:rPr lang="en-US" sz="2600" dirty="0"/>
              <a:t> </a:t>
            </a:r>
            <a:r>
              <a:rPr lang="en-US" sz="2600" dirty="0" err="1"/>
              <a:t>лазерите</a:t>
            </a:r>
            <a:r>
              <a:rPr lang="en-US" sz="2600" dirty="0"/>
              <a:t> </a:t>
            </a:r>
            <a:r>
              <a:rPr lang="en-US" sz="2600" dirty="0" err="1"/>
              <a:t>станаха</a:t>
            </a:r>
            <a:r>
              <a:rPr lang="en-US" sz="2600" dirty="0"/>
              <a:t> </a:t>
            </a:r>
            <a:r>
              <a:rPr lang="en-US" sz="2600" dirty="0" err="1" smtClean="0"/>
              <a:t>високотехнол</a:t>
            </a:r>
            <a:r>
              <a:rPr lang="bg-BG" sz="2600" dirty="0" smtClean="0"/>
              <a:t>о</a:t>
            </a:r>
            <a:r>
              <a:rPr lang="en-US" sz="2600" dirty="0" err="1" smtClean="0"/>
              <a:t>гичния</a:t>
            </a:r>
            <a:r>
              <a:rPr lang="bg-BG" sz="2600" dirty="0" smtClean="0"/>
              <a:t>т</a:t>
            </a:r>
            <a:r>
              <a:rPr lang="en-US" sz="2600" dirty="0" smtClean="0"/>
              <a:t> </a:t>
            </a:r>
            <a:r>
              <a:rPr lang="en-US" sz="2600" dirty="0" err="1"/>
              <a:t>еквивалент</a:t>
            </a:r>
            <a:r>
              <a:rPr lang="en-US" sz="2600" dirty="0"/>
              <a:t> </a:t>
            </a:r>
            <a:r>
              <a:rPr lang="en-US" sz="2600" dirty="0" err="1"/>
              <a:t>на</a:t>
            </a:r>
            <a:r>
              <a:rPr lang="en-US" sz="2600" dirty="0"/>
              <a:t> </a:t>
            </a:r>
            <a:r>
              <a:rPr lang="en-US" sz="2600" dirty="0" err="1" smtClean="0"/>
              <a:t>дълбоките</a:t>
            </a:r>
            <a:r>
              <a:rPr lang="en-US" sz="2600" dirty="0" smtClean="0"/>
              <a:t> </a:t>
            </a:r>
            <a:r>
              <a:rPr lang="en-US" sz="2600" dirty="0" err="1"/>
              <a:t>химични</a:t>
            </a:r>
            <a:r>
              <a:rPr lang="en-US" sz="2600" dirty="0"/>
              <a:t> </a:t>
            </a:r>
            <a:r>
              <a:rPr lang="en-US" sz="2600" dirty="0" err="1"/>
              <a:t>пилинги</a:t>
            </a:r>
            <a:r>
              <a:rPr lang="en-US" sz="2600" dirty="0"/>
              <a:t> </a:t>
            </a:r>
            <a:r>
              <a:rPr lang="en-US" sz="2600" dirty="0" err="1"/>
              <a:t>за</a:t>
            </a:r>
            <a:r>
              <a:rPr lang="en-US" sz="2600" dirty="0"/>
              <a:t> т. </a:t>
            </a:r>
            <a:r>
              <a:rPr lang="en-US" sz="2600" dirty="0" err="1"/>
              <a:t>нар</a:t>
            </a:r>
            <a:r>
              <a:rPr lang="en-US" sz="2600" dirty="0"/>
              <a:t>. „</a:t>
            </a:r>
            <a:r>
              <a:rPr lang="en-US" sz="2600" dirty="0" err="1"/>
              <a:t>рисърфисинг</a:t>
            </a:r>
            <a:r>
              <a:rPr lang="en-US" sz="2600" dirty="0"/>
              <a:t>” (</a:t>
            </a:r>
            <a:r>
              <a:rPr lang="en-US" sz="2600" dirty="0" err="1"/>
              <a:t>премахване</a:t>
            </a:r>
            <a:r>
              <a:rPr lang="en-US" sz="2600" dirty="0"/>
              <a:t> </a:t>
            </a:r>
            <a:r>
              <a:rPr lang="en-US" sz="2600" dirty="0" err="1"/>
              <a:t>на</a:t>
            </a:r>
            <a:r>
              <a:rPr lang="en-US" sz="2600" dirty="0"/>
              <a:t> </a:t>
            </a:r>
            <a:r>
              <a:rPr lang="en-US" sz="2600" dirty="0" err="1"/>
              <a:t>горния</a:t>
            </a:r>
            <a:r>
              <a:rPr lang="en-US" sz="2600" dirty="0"/>
              <a:t> </a:t>
            </a:r>
            <a:r>
              <a:rPr lang="en-US" sz="2600" dirty="0" err="1"/>
              <a:t>слой</a:t>
            </a:r>
            <a:r>
              <a:rPr lang="en-US" sz="2600" dirty="0"/>
              <a:t> </a:t>
            </a:r>
            <a:r>
              <a:rPr lang="en-US" sz="2600" dirty="0" err="1"/>
              <a:t>на</a:t>
            </a:r>
            <a:r>
              <a:rPr lang="en-US" sz="2600" dirty="0"/>
              <a:t> </a:t>
            </a:r>
            <a:r>
              <a:rPr lang="en-US" sz="2600" dirty="0" err="1" smtClean="0"/>
              <a:t>кожата</a:t>
            </a:r>
            <a:r>
              <a:rPr lang="en-US" sz="2600" dirty="0" smtClean="0"/>
              <a:t>, </a:t>
            </a:r>
            <a:r>
              <a:rPr lang="bg-BG" sz="2600" dirty="0" smtClean="0"/>
              <a:t>пилинг).</a:t>
            </a:r>
          </a:p>
          <a:p>
            <a:pPr indent="363538">
              <a:lnSpc>
                <a:spcPct val="150000"/>
              </a:lnSpc>
            </a:pPr>
            <a:endParaRPr lang="bg-BG" sz="2600" dirty="0" smtClean="0"/>
          </a:p>
          <a:p>
            <a:pPr indent="363538"/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6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136" y="166570"/>
            <a:ext cx="1147034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В</a:t>
            </a:r>
            <a:r>
              <a:rPr lang="en-US" sz="2800" dirty="0" smtClean="0"/>
              <a:t> </a:t>
            </a:r>
            <a:r>
              <a:rPr lang="en-US" sz="2800" dirty="0" err="1"/>
              <a:t>естетичната</a:t>
            </a:r>
            <a:r>
              <a:rPr lang="en-US" sz="2800" dirty="0"/>
              <a:t> </a:t>
            </a:r>
            <a:r>
              <a:rPr lang="en-US" sz="2800" dirty="0" err="1"/>
              <a:t>медицина</a:t>
            </a:r>
            <a:r>
              <a:rPr lang="en-US" sz="2800" dirty="0"/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en-US" sz="2800" dirty="0" err="1" smtClean="0"/>
              <a:t>използва</a:t>
            </a:r>
            <a:r>
              <a:rPr lang="bg-BG" sz="2800" dirty="0" smtClean="0"/>
              <a:t>т три </a:t>
            </a:r>
            <a:r>
              <a:rPr lang="en-US" sz="2800" dirty="0" err="1" smtClean="0"/>
              <a:t>типа</a:t>
            </a:r>
            <a:r>
              <a:rPr lang="en-US" sz="2800" dirty="0" smtClean="0"/>
              <a:t> </a:t>
            </a:r>
            <a:r>
              <a:rPr lang="en-US" sz="2800" dirty="0" err="1"/>
              <a:t>лазери</a:t>
            </a:r>
            <a:r>
              <a:rPr lang="en-US" sz="2800" dirty="0"/>
              <a:t> – </a:t>
            </a:r>
            <a:r>
              <a:rPr lang="en-US" sz="2800" dirty="0" err="1" smtClean="0"/>
              <a:t>аблативни</a:t>
            </a:r>
            <a:r>
              <a:rPr lang="bg-BG" sz="2800" dirty="0" smtClean="0"/>
              <a:t>,</a:t>
            </a:r>
            <a:r>
              <a:rPr lang="en-US" sz="2800" dirty="0" smtClean="0"/>
              <a:t> </a:t>
            </a:r>
            <a:r>
              <a:rPr lang="en-US" sz="2800" dirty="0" err="1" smtClean="0"/>
              <a:t>неаблативни</a:t>
            </a:r>
            <a:r>
              <a:rPr lang="bg-BG" sz="2800" dirty="0" smtClean="0"/>
              <a:t> и </a:t>
            </a:r>
            <a:r>
              <a:rPr lang="bg-BG" sz="2800" dirty="0"/>
              <a:t>л</a:t>
            </a:r>
            <a:r>
              <a:rPr lang="en-US" sz="2800" dirty="0" err="1" smtClean="0"/>
              <a:t>азери</a:t>
            </a:r>
            <a:r>
              <a:rPr lang="en-US" sz="2800" dirty="0"/>
              <a:t>, </a:t>
            </a:r>
            <a:r>
              <a:rPr lang="en-US" sz="2800" dirty="0" err="1"/>
              <a:t>работещи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принципа</a:t>
            </a:r>
            <a:r>
              <a:rPr lang="en-US" sz="2800" dirty="0"/>
              <a:t> </a:t>
            </a:r>
            <a:r>
              <a:rPr lang="bg-BG" sz="2800" dirty="0"/>
              <a:t>на </a:t>
            </a:r>
            <a:r>
              <a:rPr lang="bg-BG" sz="2800" dirty="0" smtClean="0"/>
              <a:t>ф</a:t>
            </a:r>
            <a:r>
              <a:rPr lang="en-US" sz="2800" dirty="0" err="1" smtClean="0"/>
              <a:t>ракционирана</a:t>
            </a:r>
            <a:r>
              <a:rPr lang="bg-BG" sz="2800" dirty="0" smtClean="0"/>
              <a:t>та</a:t>
            </a:r>
            <a:r>
              <a:rPr lang="en-US" sz="2800" dirty="0" smtClean="0"/>
              <a:t> </a:t>
            </a:r>
            <a:r>
              <a:rPr lang="en-US" sz="2800" dirty="0" err="1" smtClean="0"/>
              <a:t>фототермолиза</a:t>
            </a:r>
            <a:r>
              <a:rPr lang="en-US" sz="2800" dirty="0" smtClean="0"/>
              <a:t>. </a:t>
            </a:r>
            <a:endParaRPr lang="bg-BG" sz="2800" dirty="0"/>
          </a:p>
          <a:p>
            <a:r>
              <a:rPr lang="en-US" sz="2800" dirty="0" err="1" smtClean="0"/>
              <a:t>При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аблативни</a:t>
            </a:r>
            <a:r>
              <a:rPr lang="bg-BG" sz="2800" b="1" dirty="0" smtClean="0">
                <a:solidFill>
                  <a:srgbClr val="C00000"/>
                </a:solidFill>
              </a:rPr>
              <a:t>те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или</a:t>
            </a:r>
            <a:r>
              <a:rPr lang="en-US" sz="2800" b="1" dirty="0">
                <a:solidFill>
                  <a:srgbClr val="C00000"/>
                </a:solidFill>
              </a:rPr>
              <a:t> „</a:t>
            </a:r>
            <a:r>
              <a:rPr lang="en-US" sz="2800" b="1" dirty="0" err="1">
                <a:solidFill>
                  <a:srgbClr val="C00000"/>
                </a:solidFill>
              </a:rPr>
              <a:t>рисърфисинг</a:t>
            </a:r>
            <a:r>
              <a:rPr lang="en-US" sz="2800" b="1" dirty="0">
                <a:solidFill>
                  <a:srgbClr val="C00000"/>
                </a:solidFill>
              </a:rPr>
              <a:t>” </a:t>
            </a:r>
            <a:r>
              <a:rPr lang="en-US" sz="2800" dirty="0" err="1" smtClean="0"/>
              <a:t>лазери</a:t>
            </a:r>
            <a:r>
              <a:rPr lang="bg-BG" sz="2800" dirty="0" smtClean="0"/>
              <a:t>,</a:t>
            </a:r>
            <a:r>
              <a:rPr lang="en-US" sz="2800" dirty="0" smtClean="0"/>
              <a:t> </a:t>
            </a:r>
            <a:r>
              <a:rPr lang="en-US" sz="2800" dirty="0" err="1" smtClean="0"/>
              <a:t>лазерн</a:t>
            </a:r>
            <a:r>
              <a:rPr lang="bg-BG" sz="2800" dirty="0" smtClean="0"/>
              <a:t>а</a:t>
            </a:r>
            <a:r>
              <a:rPr lang="en-US" sz="2800" dirty="0" smtClean="0"/>
              <a:t> </a:t>
            </a:r>
            <a:r>
              <a:rPr lang="bg-BG" sz="2800" dirty="0" smtClean="0"/>
              <a:t>светлина</a:t>
            </a:r>
            <a:r>
              <a:rPr lang="en-US" sz="2800" dirty="0" smtClean="0"/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en-US" sz="2800" dirty="0" err="1"/>
              <a:t>насочва</a:t>
            </a:r>
            <a:r>
              <a:rPr lang="en-US" sz="2800" dirty="0"/>
              <a:t> </a:t>
            </a:r>
            <a:r>
              <a:rPr lang="en-US" sz="2800" dirty="0" err="1" smtClean="0"/>
              <a:t>към</a:t>
            </a:r>
            <a:r>
              <a:rPr lang="en-US" sz="2800" dirty="0" smtClean="0"/>
              <a:t> </a:t>
            </a:r>
            <a:r>
              <a:rPr lang="en-US" sz="2800" dirty="0" err="1"/>
              <a:t>повърхността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кожата</a:t>
            </a:r>
            <a:r>
              <a:rPr lang="en-US" sz="2800" dirty="0"/>
              <a:t>. </a:t>
            </a:r>
            <a:r>
              <a:rPr lang="en-US" sz="2800" dirty="0" err="1"/>
              <a:t>Тази</a:t>
            </a:r>
            <a:r>
              <a:rPr lang="en-US" sz="2800" dirty="0"/>
              <a:t> </a:t>
            </a:r>
            <a:r>
              <a:rPr lang="en-US" sz="2800" dirty="0" err="1"/>
              <a:t>енергия</a:t>
            </a:r>
            <a:r>
              <a:rPr lang="en-US" sz="2800" dirty="0"/>
              <a:t> „</a:t>
            </a:r>
            <a:r>
              <a:rPr lang="en-US" sz="2800" dirty="0" err="1" smtClean="0"/>
              <a:t>изпарява</a:t>
            </a:r>
            <a:r>
              <a:rPr lang="en-US" sz="2800" dirty="0" smtClean="0"/>
              <a:t>”</a:t>
            </a:r>
            <a:r>
              <a:rPr lang="bg-BG" sz="2800" dirty="0" smtClean="0"/>
              <a:t> в</a:t>
            </a:r>
            <a:r>
              <a:rPr lang="en-US" sz="2800" dirty="0" err="1" smtClean="0"/>
              <a:t>одата</a:t>
            </a:r>
            <a:r>
              <a:rPr lang="en-US" sz="2800" dirty="0" smtClean="0"/>
              <a:t> </a:t>
            </a:r>
            <a:r>
              <a:rPr lang="bg-BG" sz="2800" dirty="0" smtClean="0"/>
              <a:t>и</a:t>
            </a:r>
            <a:r>
              <a:rPr lang="en-US" sz="2800" dirty="0" smtClean="0"/>
              <a:t> </a:t>
            </a:r>
            <a:r>
              <a:rPr lang="en-US" sz="2800" dirty="0" err="1"/>
              <a:t>повърхностните</a:t>
            </a:r>
            <a:r>
              <a:rPr lang="en-US" sz="2800" dirty="0"/>
              <a:t> </a:t>
            </a:r>
            <a:r>
              <a:rPr lang="en-US" sz="2800" dirty="0" err="1"/>
              <a:t>слоеве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 smtClean="0"/>
              <a:t>кожата</a:t>
            </a:r>
            <a:r>
              <a:rPr lang="bg-BG" sz="2800" dirty="0"/>
              <a:t>.</a:t>
            </a:r>
            <a:r>
              <a:rPr lang="en-US" sz="2800" dirty="0" smtClean="0"/>
              <a:t> </a:t>
            </a:r>
            <a:r>
              <a:rPr lang="en-US" sz="2800" dirty="0" err="1" smtClean="0"/>
              <a:t>При</a:t>
            </a:r>
            <a:r>
              <a:rPr lang="en-US" sz="2800" dirty="0" smtClean="0"/>
              <a:t> </a:t>
            </a:r>
            <a:r>
              <a:rPr lang="en-US" sz="2800" dirty="0" err="1" smtClean="0"/>
              <a:t>вс</a:t>
            </a:r>
            <a:r>
              <a:rPr lang="bg-BG" sz="2800" dirty="0" smtClean="0"/>
              <a:t>я</a:t>
            </a:r>
            <a:r>
              <a:rPr lang="en-US" sz="2800" dirty="0" smtClean="0"/>
              <a:t>к</a:t>
            </a:r>
            <a:r>
              <a:rPr lang="bg-BG" sz="2800" dirty="0" smtClean="0"/>
              <a:t>о п</a:t>
            </a:r>
            <a:r>
              <a:rPr lang="en-US" sz="2800" dirty="0" err="1" smtClean="0"/>
              <a:t>реминаване</a:t>
            </a:r>
            <a:r>
              <a:rPr lang="en-US" sz="2800" dirty="0" smtClean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лазер</a:t>
            </a:r>
            <a:r>
              <a:rPr lang="bg-BG" sz="2800" dirty="0" err="1"/>
              <a:t>ния</a:t>
            </a:r>
            <a:r>
              <a:rPr lang="bg-BG" sz="2800" dirty="0"/>
              <a:t> сноп</a:t>
            </a:r>
            <a:r>
              <a:rPr lang="en-US" sz="2800" dirty="0"/>
              <a:t> </a:t>
            </a:r>
            <a:r>
              <a:rPr lang="en-US" sz="2800" dirty="0" err="1"/>
              <a:t>върху</a:t>
            </a:r>
            <a:r>
              <a:rPr lang="en-US" sz="2800" dirty="0"/>
              <a:t> </a:t>
            </a:r>
            <a:r>
              <a:rPr lang="en-US" sz="2800" dirty="0" err="1"/>
              <a:t>кожата</a:t>
            </a:r>
            <a:r>
              <a:rPr lang="en-US" sz="2800" dirty="0"/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en-US" sz="2800" dirty="0" err="1"/>
              <a:t>премахват</a:t>
            </a:r>
            <a:r>
              <a:rPr lang="en-US" sz="2800" dirty="0"/>
              <a:t> </a:t>
            </a:r>
            <a:r>
              <a:rPr lang="en-US" sz="2800" dirty="0" err="1"/>
              <a:t>горните</a:t>
            </a:r>
            <a:r>
              <a:rPr lang="en-US" sz="2800" dirty="0"/>
              <a:t> </a:t>
            </a:r>
            <a:r>
              <a:rPr lang="en-US" sz="2800" dirty="0" err="1"/>
              <a:t>слоеве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кожата</a:t>
            </a:r>
            <a:r>
              <a:rPr lang="en-US" sz="2800" dirty="0"/>
              <a:t> </a:t>
            </a:r>
            <a:r>
              <a:rPr lang="en-US" sz="2800" dirty="0" err="1"/>
              <a:t>по</a:t>
            </a:r>
            <a:r>
              <a:rPr lang="en-US" sz="2800" dirty="0"/>
              <a:t> </a:t>
            </a:r>
            <a:r>
              <a:rPr lang="en-US" sz="2800" dirty="0" err="1" smtClean="0"/>
              <a:t>изключително</a:t>
            </a:r>
            <a:r>
              <a:rPr lang="en-US" sz="2800" dirty="0" smtClean="0"/>
              <a:t> </a:t>
            </a:r>
            <a:r>
              <a:rPr lang="en-US" sz="2800" dirty="0" err="1"/>
              <a:t>прецизен</a:t>
            </a:r>
            <a:r>
              <a:rPr lang="en-US" sz="2800" dirty="0"/>
              <a:t> </a:t>
            </a:r>
            <a:r>
              <a:rPr lang="en-US" sz="2800" dirty="0" err="1"/>
              <a:t>начин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контролирана</a:t>
            </a:r>
            <a:r>
              <a:rPr lang="en-US" sz="2800" dirty="0"/>
              <a:t> </a:t>
            </a:r>
            <a:r>
              <a:rPr lang="en-US" sz="2800" dirty="0" err="1"/>
              <a:t>дълбочина</a:t>
            </a:r>
            <a:r>
              <a:rPr lang="en-US" sz="2800" dirty="0"/>
              <a:t>. </a:t>
            </a:r>
            <a:endParaRPr lang="bg-BG" sz="2800" dirty="0" smtClean="0"/>
          </a:p>
          <a:p>
            <a:endParaRPr lang="bg-BG" sz="2800" dirty="0" smtClean="0"/>
          </a:p>
          <a:p>
            <a:r>
              <a:rPr lang="bg-BG" sz="2800" dirty="0" smtClean="0"/>
              <a:t>В</a:t>
            </a:r>
            <a:r>
              <a:rPr lang="en-US" sz="2800" dirty="0" smtClean="0"/>
              <a:t> </a:t>
            </a:r>
            <a:r>
              <a:rPr lang="en-US" sz="2800" dirty="0" err="1" smtClean="0"/>
              <a:t>период</a:t>
            </a:r>
            <a:r>
              <a:rPr lang="bg-BG" sz="2800" dirty="0" smtClean="0"/>
              <a:t>а</a:t>
            </a:r>
            <a:r>
              <a:rPr lang="en-US" sz="2800" dirty="0" smtClean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 smtClean="0"/>
              <a:t>възстановяване</a:t>
            </a:r>
            <a:r>
              <a:rPr lang="bg-BG" sz="2800" dirty="0" smtClean="0"/>
              <a:t> се </a:t>
            </a:r>
            <a:r>
              <a:rPr lang="en-US" sz="2800" dirty="0" err="1" smtClean="0"/>
              <a:t>произвежда</a:t>
            </a:r>
            <a:r>
              <a:rPr lang="en-US" sz="2800" dirty="0" smtClean="0"/>
              <a:t> </a:t>
            </a:r>
            <a:r>
              <a:rPr lang="en-US" sz="2800" dirty="0" err="1"/>
              <a:t>нов</a:t>
            </a:r>
            <a:r>
              <a:rPr lang="en-US" sz="2800" dirty="0"/>
              <a:t> </a:t>
            </a:r>
            <a:r>
              <a:rPr lang="en-US" sz="2800" dirty="0" err="1" smtClean="0"/>
              <a:t>колаген</a:t>
            </a:r>
            <a:r>
              <a:rPr lang="bg-BG" sz="2800" dirty="0" smtClean="0"/>
              <a:t>, което</a:t>
            </a:r>
            <a:r>
              <a:rPr lang="en-US" sz="2800" dirty="0" smtClean="0"/>
              <a:t> </a:t>
            </a:r>
            <a:r>
              <a:rPr lang="en-US" sz="2800" dirty="0" err="1" smtClean="0"/>
              <a:t>подобр</a:t>
            </a:r>
            <a:r>
              <a:rPr lang="bg-BG" sz="2800" dirty="0" err="1"/>
              <a:t>ява</a:t>
            </a:r>
            <a:r>
              <a:rPr lang="en-US" sz="2800" dirty="0"/>
              <a:t> </a:t>
            </a:r>
            <a:r>
              <a:rPr lang="en-US" sz="2800" dirty="0" err="1"/>
              <a:t>състоянието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увредената</a:t>
            </a:r>
            <a:r>
              <a:rPr lang="en-US" sz="2800" dirty="0"/>
              <a:t> </a:t>
            </a:r>
            <a:r>
              <a:rPr lang="en-US" sz="2800" dirty="0" err="1"/>
              <a:t>от</a:t>
            </a:r>
            <a:r>
              <a:rPr lang="en-US" sz="2800" dirty="0"/>
              <a:t> </a:t>
            </a:r>
            <a:r>
              <a:rPr lang="en-US" sz="2800" dirty="0" err="1"/>
              <a:t>слънцето</a:t>
            </a:r>
            <a:r>
              <a:rPr lang="en-US" sz="2800" dirty="0"/>
              <a:t> </a:t>
            </a:r>
            <a:r>
              <a:rPr lang="en-US" sz="2800" dirty="0" err="1"/>
              <a:t>или</a:t>
            </a:r>
            <a:r>
              <a:rPr lang="en-US" sz="2800" dirty="0"/>
              <a:t> </a:t>
            </a:r>
            <a:r>
              <a:rPr lang="en-US" sz="2800" dirty="0" err="1"/>
              <a:t>акне</a:t>
            </a:r>
            <a:r>
              <a:rPr lang="en-US" sz="2800" dirty="0"/>
              <a:t> </a:t>
            </a:r>
            <a:r>
              <a:rPr lang="en-US" sz="2800" dirty="0" err="1"/>
              <a:t>кожа</a:t>
            </a:r>
            <a:r>
              <a:rPr lang="en-US" sz="2800" dirty="0"/>
              <a:t>. </a:t>
            </a:r>
            <a:endParaRPr lang="bg-BG" sz="2800" dirty="0" smtClean="0"/>
          </a:p>
          <a:p>
            <a:r>
              <a:rPr lang="bg-BG" sz="2800" b="1" dirty="0" smtClean="0">
                <a:solidFill>
                  <a:srgbClr val="C00000"/>
                </a:solidFill>
              </a:rPr>
              <a:t>Предимства на метода: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dirty="0" smtClean="0"/>
              <a:t>К</a:t>
            </a:r>
            <a:r>
              <a:rPr lang="en-US" sz="2800" dirty="0" err="1" smtClean="0"/>
              <a:t>ожата</a:t>
            </a:r>
            <a:r>
              <a:rPr lang="en-US" sz="2800" dirty="0" smtClean="0"/>
              <a:t> </a:t>
            </a:r>
            <a:r>
              <a:rPr lang="bg-BG" sz="2800" dirty="0" smtClean="0"/>
              <a:t>става </a:t>
            </a:r>
            <a:r>
              <a:rPr lang="en-US" sz="2800" dirty="0" err="1" smtClean="0"/>
              <a:t>значително</a:t>
            </a:r>
            <a:r>
              <a:rPr lang="en-US" sz="2800" dirty="0" smtClean="0"/>
              <a:t> </a:t>
            </a:r>
            <a:r>
              <a:rPr lang="en-US" sz="2800" dirty="0" err="1"/>
              <a:t>по-здрава</a:t>
            </a:r>
            <a:r>
              <a:rPr lang="en-US" sz="2800" dirty="0"/>
              <a:t>, </a:t>
            </a:r>
            <a:r>
              <a:rPr lang="en-US" sz="2800" dirty="0" err="1"/>
              <a:t>гладка</a:t>
            </a:r>
            <a:r>
              <a:rPr lang="en-US" sz="2800" dirty="0"/>
              <a:t> и </a:t>
            </a:r>
            <a:r>
              <a:rPr lang="en-US" sz="2800" dirty="0" err="1" smtClean="0"/>
              <a:t>стегната</a:t>
            </a:r>
            <a:endParaRPr lang="bg-BG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dirty="0" smtClean="0"/>
              <a:t>Ре</a:t>
            </a:r>
            <a:r>
              <a:rPr lang="en-US" sz="2800" dirty="0" err="1" smtClean="0"/>
              <a:t>дуцират</a:t>
            </a:r>
            <a:r>
              <a:rPr lang="en-US" sz="2800" dirty="0" smtClean="0"/>
              <a:t> </a:t>
            </a:r>
            <a:r>
              <a:rPr lang="bg-BG" sz="2800" dirty="0" smtClean="0"/>
              <a:t>се </a:t>
            </a:r>
            <a:r>
              <a:rPr lang="en-US" sz="2800" dirty="0" err="1" smtClean="0"/>
              <a:t>линиите</a:t>
            </a:r>
            <a:r>
              <a:rPr lang="en-US" sz="2800" dirty="0" smtClean="0"/>
              <a:t> </a:t>
            </a:r>
            <a:r>
              <a:rPr lang="en-US" sz="2800" dirty="0"/>
              <a:t>и </a:t>
            </a:r>
            <a:r>
              <a:rPr lang="en-US" sz="2800" dirty="0" err="1"/>
              <a:t>бръчките</a:t>
            </a:r>
            <a:r>
              <a:rPr lang="en-US" sz="2800" dirty="0"/>
              <a:t> </a:t>
            </a:r>
            <a:r>
              <a:rPr lang="en-US" sz="2800" dirty="0" err="1"/>
              <a:t>по</a:t>
            </a:r>
            <a:r>
              <a:rPr lang="en-US" sz="2800" dirty="0"/>
              <a:t> </a:t>
            </a:r>
            <a:r>
              <a:rPr lang="en-US" sz="2800" dirty="0" err="1"/>
              <a:t>лицето</a:t>
            </a:r>
            <a:r>
              <a:rPr lang="en-US" sz="2800" dirty="0"/>
              <a:t>, </a:t>
            </a:r>
            <a:r>
              <a:rPr lang="en-US" sz="2800" dirty="0" err="1"/>
              <a:t>заглажда</a:t>
            </a:r>
            <a:r>
              <a:rPr lang="en-US" sz="2800" dirty="0"/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en-US" sz="2800" dirty="0" err="1"/>
              <a:t>релефа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кожата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7642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754" y="304592"/>
            <a:ext cx="1118795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solidFill>
                  <a:srgbClr val="C00000"/>
                </a:solidFill>
              </a:rPr>
              <a:t>Н</a:t>
            </a:r>
            <a:r>
              <a:rPr lang="en-US" sz="2800" b="1" dirty="0" err="1" smtClean="0">
                <a:solidFill>
                  <a:srgbClr val="C00000"/>
                </a:solidFill>
              </a:rPr>
              <a:t>едостатъ</a:t>
            </a:r>
            <a:r>
              <a:rPr lang="bg-BG" sz="2800" b="1" dirty="0" err="1" smtClean="0">
                <a:solidFill>
                  <a:srgbClr val="C00000"/>
                </a:solidFill>
              </a:rPr>
              <a:t>ци</a:t>
            </a:r>
            <a:r>
              <a:rPr lang="bg-BG" sz="2800" b="1" dirty="0" smtClean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dirty="0" smtClean="0"/>
              <a:t> Д</a:t>
            </a:r>
            <a:r>
              <a:rPr lang="en-US" sz="2800" dirty="0" err="1" smtClean="0"/>
              <a:t>ъл</a:t>
            </a:r>
            <a:r>
              <a:rPr lang="bg-BG" sz="2800" dirty="0"/>
              <a:t>ъ</a:t>
            </a:r>
            <a:r>
              <a:rPr lang="en-US" sz="2800" dirty="0"/>
              <a:t>г </a:t>
            </a:r>
            <a:r>
              <a:rPr lang="en-US" sz="2800" dirty="0" err="1"/>
              <a:t>период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възстановяване</a:t>
            </a:r>
            <a:r>
              <a:rPr lang="en-US" sz="2800" dirty="0"/>
              <a:t> (</a:t>
            </a:r>
            <a:r>
              <a:rPr lang="en-US" sz="2800" dirty="0" err="1"/>
              <a:t>понякога</a:t>
            </a:r>
            <a:r>
              <a:rPr lang="en-US" sz="2800" dirty="0"/>
              <a:t> </a:t>
            </a:r>
            <a:r>
              <a:rPr lang="en-US" sz="2800" dirty="0" err="1"/>
              <a:t>месеци</a:t>
            </a:r>
            <a:r>
              <a:rPr lang="en-US" sz="2800" dirty="0"/>
              <a:t>) и </a:t>
            </a:r>
            <a:r>
              <a:rPr lang="en-US" sz="2800" dirty="0" err="1"/>
              <a:t>по-висок</a:t>
            </a:r>
            <a:r>
              <a:rPr lang="en-US" sz="2800" dirty="0"/>
              <a:t> </a:t>
            </a:r>
            <a:r>
              <a:rPr lang="en-US" sz="2800" dirty="0" err="1"/>
              <a:t>риск</a:t>
            </a:r>
            <a:r>
              <a:rPr lang="en-US" sz="2800" dirty="0"/>
              <a:t> </a:t>
            </a:r>
            <a:r>
              <a:rPr lang="en-US" sz="2800" dirty="0" err="1"/>
              <a:t>от</a:t>
            </a:r>
            <a:r>
              <a:rPr lang="en-US" sz="2800" dirty="0"/>
              <a:t> </a:t>
            </a:r>
            <a:r>
              <a:rPr lang="en-US" sz="2800" dirty="0" err="1"/>
              <a:t>странични</a:t>
            </a:r>
            <a:r>
              <a:rPr lang="en-US" sz="2800" dirty="0"/>
              <a:t> </a:t>
            </a:r>
            <a:r>
              <a:rPr lang="en-US" sz="2800" dirty="0" err="1"/>
              <a:t>реакции</a:t>
            </a:r>
            <a:r>
              <a:rPr lang="en-US" sz="2800" dirty="0"/>
              <a:t>. </a:t>
            </a:r>
            <a:endParaRPr lang="bg-BG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bg-BG" sz="2800" b="1" dirty="0"/>
          </a:p>
          <a:p>
            <a:r>
              <a:rPr lang="en-US" sz="2800" b="1" dirty="0" err="1" smtClean="0">
                <a:solidFill>
                  <a:srgbClr val="C00000"/>
                </a:solidFill>
              </a:rPr>
              <a:t>Неаблативните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лазери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bg-BG" sz="2800" dirty="0" smtClean="0"/>
              <a:t>използват </a:t>
            </a:r>
            <a:r>
              <a:rPr lang="en-US" sz="2800" dirty="0" err="1" smtClean="0"/>
              <a:t>за</a:t>
            </a:r>
            <a:r>
              <a:rPr lang="en-US" sz="2800" dirty="0" smtClean="0"/>
              <a:t> </a:t>
            </a:r>
            <a:r>
              <a:rPr lang="en-US" sz="2800" dirty="0" err="1"/>
              <a:t>фотоподмладяване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кожата</a:t>
            </a:r>
            <a:r>
              <a:rPr lang="en-US" sz="2800" dirty="0" smtClean="0"/>
              <a:t>.</a:t>
            </a:r>
            <a:r>
              <a:rPr lang="bg-BG" sz="2800" dirty="0" smtClean="0"/>
              <a:t> </a:t>
            </a:r>
            <a:r>
              <a:rPr lang="en-US" sz="2800" dirty="0" err="1" smtClean="0"/>
              <a:t>Тези</a:t>
            </a:r>
            <a:r>
              <a:rPr lang="en-US" sz="2800" dirty="0" smtClean="0"/>
              <a:t> </a:t>
            </a:r>
            <a:r>
              <a:rPr lang="en-US" sz="2800" dirty="0" err="1"/>
              <a:t>апарати</a:t>
            </a:r>
            <a:r>
              <a:rPr lang="en-US" sz="2800" dirty="0"/>
              <a:t> </a:t>
            </a:r>
            <a:r>
              <a:rPr lang="en-US" sz="2800" dirty="0" err="1"/>
              <a:t>имат</a:t>
            </a:r>
            <a:r>
              <a:rPr lang="en-US" sz="2800" dirty="0"/>
              <a:t> </a:t>
            </a:r>
            <a:r>
              <a:rPr lang="en-US" sz="2800" dirty="0" err="1"/>
              <a:t>по-ниска</a:t>
            </a:r>
            <a:r>
              <a:rPr lang="en-US" sz="2800" dirty="0"/>
              <a:t> </a:t>
            </a:r>
            <a:r>
              <a:rPr lang="en-US" sz="2800" dirty="0" err="1"/>
              <a:t>енергия</a:t>
            </a:r>
            <a:r>
              <a:rPr lang="en-US" sz="2800" dirty="0"/>
              <a:t> </a:t>
            </a:r>
            <a:r>
              <a:rPr lang="en-US" sz="2800" dirty="0" err="1"/>
              <a:t>от</a:t>
            </a:r>
            <a:r>
              <a:rPr lang="en-US" sz="2800" dirty="0"/>
              <a:t> </a:t>
            </a:r>
            <a:r>
              <a:rPr lang="en-US" sz="2800" dirty="0" err="1"/>
              <a:t>аблативните</a:t>
            </a:r>
            <a:r>
              <a:rPr lang="en-US" sz="2800" dirty="0"/>
              <a:t> </a:t>
            </a:r>
            <a:r>
              <a:rPr lang="en-US" sz="2800" dirty="0" err="1"/>
              <a:t>лазери</a:t>
            </a:r>
            <a:r>
              <a:rPr lang="en-US" sz="2800" dirty="0"/>
              <a:t> и </a:t>
            </a:r>
            <a:r>
              <a:rPr lang="en-US" sz="2800" dirty="0" err="1"/>
              <a:t>при</a:t>
            </a:r>
            <a:r>
              <a:rPr lang="en-US" sz="2800" dirty="0"/>
              <a:t> </a:t>
            </a:r>
            <a:r>
              <a:rPr lang="en-US" sz="2800" dirty="0" err="1"/>
              <a:t>тях</a:t>
            </a:r>
            <a:r>
              <a:rPr lang="en-US" sz="2800" dirty="0"/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en-US" sz="2800" dirty="0" err="1"/>
              <a:t>атакува</a:t>
            </a:r>
            <a:r>
              <a:rPr lang="en-US" sz="2800" dirty="0"/>
              <a:t> </a:t>
            </a:r>
            <a:r>
              <a:rPr lang="en-US" sz="2800" dirty="0" err="1" smtClean="0"/>
              <a:t>средния</a:t>
            </a:r>
            <a:r>
              <a:rPr lang="bg-BG" sz="2800" dirty="0" smtClean="0"/>
              <a:t>т</a:t>
            </a:r>
            <a:r>
              <a:rPr lang="en-US" sz="2800" dirty="0" smtClean="0"/>
              <a:t> </a:t>
            </a:r>
            <a:r>
              <a:rPr lang="en-US" sz="2800" dirty="0" err="1"/>
              <a:t>слой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кожата</a:t>
            </a:r>
            <a:r>
              <a:rPr lang="en-US" sz="2800" dirty="0"/>
              <a:t> – </a:t>
            </a:r>
            <a:r>
              <a:rPr lang="en-US" sz="2800" dirty="0" err="1"/>
              <a:t>дермата</a:t>
            </a:r>
            <a:r>
              <a:rPr lang="en-US" sz="2800" dirty="0"/>
              <a:t> </a:t>
            </a:r>
            <a:r>
              <a:rPr lang="en-US" sz="2800" dirty="0" err="1"/>
              <a:t>без</a:t>
            </a:r>
            <a:r>
              <a:rPr lang="en-US" sz="2800" dirty="0"/>
              <a:t> </a:t>
            </a:r>
            <a:r>
              <a:rPr lang="en-US" sz="2800" dirty="0" err="1"/>
              <a:t>да</a:t>
            </a:r>
            <a:r>
              <a:rPr lang="en-US" sz="2800" dirty="0"/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en-US" sz="2800" dirty="0" err="1"/>
              <a:t>изгаря</a:t>
            </a:r>
            <a:r>
              <a:rPr lang="en-US" sz="2800" dirty="0"/>
              <a:t> </a:t>
            </a:r>
            <a:r>
              <a:rPr lang="en-US" sz="2800" dirty="0" err="1" smtClean="0"/>
              <a:t>епидермис</a:t>
            </a:r>
            <a:r>
              <a:rPr lang="bg-BG" sz="2800" dirty="0" err="1" smtClean="0"/>
              <a:t>ът</a:t>
            </a:r>
            <a:r>
              <a:rPr lang="en-US" sz="2800" dirty="0" smtClean="0"/>
              <a:t> </a:t>
            </a:r>
            <a:r>
              <a:rPr lang="en-US" sz="2800" dirty="0"/>
              <a:t> (</a:t>
            </a:r>
            <a:r>
              <a:rPr lang="en-US" sz="2800" dirty="0" err="1"/>
              <a:t>горният</a:t>
            </a:r>
            <a:r>
              <a:rPr lang="en-US" sz="2800" dirty="0"/>
              <a:t> </a:t>
            </a:r>
            <a:r>
              <a:rPr lang="en-US" sz="2800" dirty="0" err="1"/>
              <a:t>слой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кожата</a:t>
            </a:r>
            <a:r>
              <a:rPr lang="en-US" sz="2800" dirty="0"/>
              <a:t>). </a:t>
            </a:r>
            <a:endParaRPr lang="bg-BG" sz="2800" dirty="0" smtClean="0"/>
          </a:p>
          <a:p>
            <a:r>
              <a:rPr lang="bg-BG" sz="2800" i="1" dirty="0" smtClean="0"/>
              <a:t>Механизъм на действие: </a:t>
            </a:r>
            <a:r>
              <a:rPr lang="en-US" sz="2800" dirty="0" err="1" smtClean="0"/>
              <a:t>енергията</a:t>
            </a:r>
            <a:r>
              <a:rPr lang="bg-BG" sz="2800" dirty="0" smtClean="0"/>
              <a:t> на </a:t>
            </a:r>
            <a:r>
              <a:rPr lang="en-US" sz="2800" dirty="0" err="1" smtClean="0"/>
              <a:t>лазер</a:t>
            </a:r>
            <a:r>
              <a:rPr lang="bg-BG" sz="2800" dirty="0" err="1" smtClean="0"/>
              <a:t>ното</a:t>
            </a:r>
            <a:r>
              <a:rPr lang="bg-BG" sz="2800" dirty="0" smtClean="0"/>
              <a:t> лъчение</a:t>
            </a:r>
            <a:r>
              <a:rPr lang="en-US" sz="2800" dirty="0" smtClean="0"/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en-US" sz="2800" dirty="0" err="1"/>
              <a:t>превръща</a:t>
            </a:r>
            <a:r>
              <a:rPr lang="en-US" sz="2800" dirty="0"/>
              <a:t> в </a:t>
            </a:r>
            <a:r>
              <a:rPr lang="en-US" sz="2800" dirty="0" err="1"/>
              <a:t>топлина</a:t>
            </a:r>
            <a:r>
              <a:rPr lang="en-US" sz="2800" dirty="0"/>
              <a:t> в </a:t>
            </a:r>
            <a:r>
              <a:rPr lang="en-US" sz="2800" dirty="0" err="1"/>
              <a:t>дермата</a:t>
            </a:r>
            <a:r>
              <a:rPr lang="en-US" sz="2800" dirty="0"/>
              <a:t>, </a:t>
            </a:r>
            <a:r>
              <a:rPr lang="en-US" sz="2800" dirty="0" err="1"/>
              <a:t>при</a:t>
            </a:r>
            <a:r>
              <a:rPr lang="en-US" sz="2800" dirty="0"/>
              <a:t> </a:t>
            </a:r>
            <a:r>
              <a:rPr lang="en-US" sz="2800" dirty="0" err="1"/>
              <a:t>което</a:t>
            </a:r>
            <a:r>
              <a:rPr lang="en-US" sz="2800" dirty="0"/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en-US" sz="2800" dirty="0" err="1"/>
              <a:t>активира</a:t>
            </a:r>
            <a:r>
              <a:rPr lang="en-US" sz="2800" dirty="0"/>
              <a:t> </a:t>
            </a:r>
            <a:r>
              <a:rPr lang="en-US" sz="2800" dirty="0" err="1"/>
              <a:t>производството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нов</a:t>
            </a:r>
            <a:r>
              <a:rPr lang="en-US" sz="2800" dirty="0"/>
              <a:t> </a:t>
            </a:r>
            <a:r>
              <a:rPr lang="en-US" sz="2800" dirty="0" err="1" smtClean="0"/>
              <a:t>колаген</a:t>
            </a:r>
            <a:r>
              <a:rPr lang="bg-BG" sz="2800" dirty="0"/>
              <a:t>. В </a:t>
            </a:r>
            <a:r>
              <a:rPr lang="en-US" sz="2800" dirty="0" err="1"/>
              <a:t>резултат</a:t>
            </a:r>
            <a:r>
              <a:rPr lang="en-US" sz="2800" dirty="0"/>
              <a:t> </a:t>
            </a:r>
            <a:r>
              <a:rPr lang="bg-BG" sz="2800" dirty="0" smtClean="0"/>
              <a:t>на това </a:t>
            </a:r>
            <a:r>
              <a:rPr lang="en-US" sz="2800" dirty="0" err="1" smtClean="0"/>
              <a:t>се</a:t>
            </a:r>
            <a:r>
              <a:rPr lang="en-US" sz="2800" dirty="0" smtClean="0"/>
              <a:t> </a:t>
            </a:r>
            <a:r>
              <a:rPr lang="en-US" sz="2800" dirty="0" err="1"/>
              <a:t>редуцират</a:t>
            </a:r>
            <a:r>
              <a:rPr lang="en-US" sz="2800" dirty="0"/>
              <a:t> </a:t>
            </a:r>
            <a:r>
              <a:rPr lang="en-US" sz="2800" dirty="0" err="1"/>
              <a:t>по-фините</a:t>
            </a:r>
            <a:r>
              <a:rPr lang="en-US" sz="2800" dirty="0"/>
              <a:t> </a:t>
            </a:r>
            <a:r>
              <a:rPr lang="en-US" sz="2800" dirty="0" err="1"/>
              <a:t>линии</a:t>
            </a:r>
            <a:r>
              <a:rPr lang="en-US" sz="2800" dirty="0"/>
              <a:t> и </a:t>
            </a:r>
            <a:r>
              <a:rPr lang="en-US" sz="2800" dirty="0" err="1"/>
              <a:t>бръчки</a:t>
            </a:r>
            <a:r>
              <a:rPr lang="en-US" sz="2800" dirty="0"/>
              <a:t>, </a:t>
            </a:r>
            <a:r>
              <a:rPr lang="en-US" sz="2800" dirty="0" err="1"/>
              <a:t>премахват</a:t>
            </a:r>
            <a:r>
              <a:rPr lang="en-US" sz="2800" dirty="0"/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en-US" sz="2800" dirty="0" err="1"/>
              <a:t>капиляри</a:t>
            </a:r>
            <a:r>
              <a:rPr lang="en-US" sz="2800" dirty="0"/>
              <a:t> и </a:t>
            </a:r>
            <a:r>
              <a:rPr lang="en-US" sz="2800" dirty="0" err="1"/>
              <a:t>пигментни</a:t>
            </a:r>
            <a:r>
              <a:rPr lang="en-US" sz="2800" dirty="0"/>
              <a:t> </a:t>
            </a:r>
            <a:r>
              <a:rPr lang="en-US" sz="2800" dirty="0" err="1"/>
              <a:t>лезии</a:t>
            </a:r>
            <a:r>
              <a:rPr lang="en-US" sz="2800" dirty="0"/>
              <a:t>. </a:t>
            </a:r>
            <a:endParaRPr lang="bg-BG" sz="2800" dirty="0" smtClean="0"/>
          </a:p>
          <a:p>
            <a:r>
              <a:rPr lang="bg-BG" sz="2800" b="1" dirty="0" smtClean="0">
                <a:solidFill>
                  <a:srgbClr val="C00000"/>
                </a:solidFill>
              </a:rPr>
              <a:t>Предимства: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dirty="0" smtClean="0"/>
              <a:t>З</a:t>
            </a:r>
            <a:r>
              <a:rPr lang="en-US" sz="2800" dirty="0" err="1" smtClean="0"/>
              <a:t>начително</a:t>
            </a:r>
            <a:r>
              <a:rPr lang="en-US" sz="2800" dirty="0" smtClean="0"/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en-US" sz="2800" dirty="0" err="1"/>
              <a:t>намалява</a:t>
            </a:r>
            <a:r>
              <a:rPr lang="en-US" sz="2800" dirty="0"/>
              <a:t> </a:t>
            </a:r>
            <a:r>
              <a:rPr lang="en-US" sz="2800" dirty="0" err="1" smtClean="0"/>
              <a:t>възстановителния</a:t>
            </a:r>
            <a:r>
              <a:rPr lang="bg-BG" sz="2800" dirty="0" smtClean="0"/>
              <a:t>т</a:t>
            </a:r>
            <a:r>
              <a:rPr lang="en-US" sz="2800" dirty="0" smtClean="0"/>
              <a:t> </a:t>
            </a:r>
            <a:r>
              <a:rPr lang="en-US" sz="2800" dirty="0" err="1"/>
              <a:t>период</a:t>
            </a:r>
            <a:r>
              <a:rPr lang="en-US" sz="2800" dirty="0"/>
              <a:t> и е </a:t>
            </a:r>
            <a:r>
              <a:rPr lang="en-US" sz="2800" dirty="0" err="1"/>
              <a:t>по-малък</a:t>
            </a:r>
            <a:r>
              <a:rPr lang="en-US" sz="2800" dirty="0"/>
              <a:t> </a:t>
            </a:r>
            <a:r>
              <a:rPr lang="en-US" sz="2800" dirty="0" err="1"/>
              <a:t>рискът</a:t>
            </a:r>
            <a:r>
              <a:rPr lang="en-US" sz="2800" dirty="0"/>
              <a:t> </a:t>
            </a:r>
            <a:r>
              <a:rPr lang="en-US" sz="2800" dirty="0" err="1"/>
              <a:t>от</a:t>
            </a:r>
            <a:r>
              <a:rPr lang="en-US" sz="2800" dirty="0"/>
              <a:t> </a:t>
            </a:r>
            <a:r>
              <a:rPr lang="en-US" sz="2800" dirty="0" err="1"/>
              <a:t>странични</a:t>
            </a:r>
            <a:r>
              <a:rPr lang="en-US" sz="2800" dirty="0"/>
              <a:t> </a:t>
            </a:r>
            <a:r>
              <a:rPr lang="en-US" sz="2800" dirty="0" err="1"/>
              <a:t>реакции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208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471" y="0"/>
            <a:ext cx="1205752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solidFill>
                  <a:srgbClr val="C00000"/>
                </a:solidFill>
              </a:rPr>
              <a:t>Н</a:t>
            </a:r>
            <a:r>
              <a:rPr lang="en-US" sz="2800" dirty="0" err="1" smtClean="0">
                <a:solidFill>
                  <a:srgbClr val="C00000"/>
                </a:solidFill>
              </a:rPr>
              <a:t>едостатъ</a:t>
            </a:r>
            <a:r>
              <a:rPr lang="bg-BG" sz="2800" dirty="0" err="1" smtClean="0">
                <a:solidFill>
                  <a:srgbClr val="C00000"/>
                </a:solidFill>
              </a:rPr>
              <a:t>ци</a:t>
            </a:r>
            <a:r>
              <a:rPr lang="bg-BG" sz="2800" dirty="0" smtClean="0">
                <a:solidFill>
                  <a:srgbClr val="C00000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dirty="0" smtClean="0"/>
              <a:t>Имат </a:t>
            </a:r>
            <a:r>
              <a:rPr lang="en-US" sz="2800" dirty="0" smtClean="0"/>
              <a:t> </a:t>
            </a:r>
            <a:r>
              <a:rPr lang="en-US" sz="2800" dirty="0" err="1"/>
              <a:t>по-слаб</a:t>
            </a:r>
            <a:r>
              <a:rPr lang="en-US" sz="2800" dirty="0"/>
              <a:t> </a:t>
            </a:r>
            <a:r>
              <a:rPr lang="en-US" sz="2800" dirty="0" err="1"/>
              <a:t>ефект</a:t>
            </a:r>
            <a:r>
              <a:rPr lang="en-US" sz="2800" dirty="0"/>
              <a:t> и </a:t>
            </a:r>
            <a:r>
              <a:rPr lang="en-US" sz="2800" dirty="0" err="1" smtClean="0"/>
              <a:t>изисква</a:t>
            </a:r>
            <a:r>
              <a:rPr lang="bg-BG" sz="2800" dirty="0" smtClean="0"/>
              <a:t>т</a:t>
            </a:r>
            <a:r>
              <a:rPr lang="en-US" sz="2800" dirty="0" smtClean="0"/>
              <a:t> </a:t>
            </a:r>
            <a:r>
              <a:rPr lang="bg-BG" sz="2800" dirty="0" smtClean="0"/>
              <a:t>по-продължително въздействие (повече процедури)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bg-BG" sz="2800" b="1" dirty="0" smtClean="0">
                <a:solidFill>
                  <a:srgbClr val="C00000"/>
                </a:solidFill>
              </a:rPr>
              <a:t>Л</a:t>
            </a:r>
            <a:r>
              <a:rPr lang="en-US" sz="2800" b="1" dirty="0" err="1" smtClean="0">
                <a:solidFill>
                  <a:srgbClr val="C00000"/>
                </a:solidFill>
              </a:rPr>
              <a:t>азери</a:t>
            </a:r>
            <a:r>
              <a:rPr lang="en-US" sz="2800" b="1" dirty="0" smtClean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работещи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на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принципа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bg-BG" sz="2800" b="1" dirty="0" smtClean="0">
                <a:solidFill>
                  <a:srgbClr val="C00000"/>
                </a:solidFill>
              </a:rPr>
              <a:t>на </a:t>
            </a:r>
            <a:r>
              <a:rPr lang="en-US" sz="2800" b="1" dirty="0" smtClean="0">
                <a:solidFill>
                  <a:srgbClr val="C00000"/>
                </a:solidFill>
              </a:rPr>
              <a:t>т</a:t>
            </a:r>
            <a:r>
              <a:rPr lang="en-US" sz="2800" b="1" dirty="0">
                <a:solidFill>
                  <a:srgbClr val="C00000"/>
                </a:solidFill>
              </a:rPr>
              <a:t>. </a:t>
            </a:r>
            <a:r>
              <a:rPr lang="en-US" sz="2800" b="1" dirty="0" err="1">
                <a:solidFill>
                  <a:srgbClr val="C00000"/>
                </a:solidFill>
              </a:rPr>
              <a:t>нар</a:t>
            </a:r>
            <a:r>
              <a:rPr lang="en-US" sz="2800" b="1" dirty="0">
                <a:solidFill>
                  <a:srgbClr val="C00000"/>
                </a:solidFill>
              </a:rPr>
              <a:t>. </a:t>
            </a:r>
            <a:r>
              <a:rPr lang="en-US" sz="2800" b="1" dirty="0" err="1">
                <a:solidFill>
                  <a:srgbClr val="C00000"/>
                </a:solidFill>
              </a:rPr>
              <a:t>фракционирана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технология</a:t>
            </a:r>
            <a:r>
              <a:rPr lang="bg-BG" sz="2800" b="1" dirty="0" smtClean="0">
                <a:solidFill>
                  <a:srgbClr val="C00000"/>
                </a:solidFill>
              </a:rPr>
              <a:t> или </a:t>
            </a:r>
            <a:r>
              <a:rPr lang="bg-BG" sz="2800" b="1" dirty="0">
                <a:solidFill>
                  <a:srgbClr val="C00000"/>
                </a:solidFill>
              </a:rPr>
              <a:t>ф</a:t>
            </a:r>
            <a:r>
              <a:rPr lang="en-US" sz="2800" b="1" dirty="0" err="1" smtClean="0">
                <a:solidFill>
                  <a:srgbClr val="C00000"/>
                </a:solidFill>
              </a:rPr>
              <a:t>ракционирана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фототермолиза</a:t>
            </a:r>
            <a:endParaRPr lang="bg-BG" sz="2800" b="1" dirty="0">
              <a:solidFill>
                <a:srgbClr val="C00000"/>
              </a:solidFill>
            </a:endParaRPr>
          </a:p>
          <a:p>
            <a:pPr indent="363538"/>
            <a:r>
              <a:rPr lang="en-US" sz="2800" dirty="0" err="1"/>
              <a:t>Методът</a:t>
            </a:r>
            <a:r>
              <a:rPr lang="en-US" sz="2800" dirty="0"/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en-US" sz="2800" dirty="0" err="1"/>
              <a:t>основава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т.нар</a:t>
            </a:r>
            <a:r>
              <a:rPr lang="en-US" sz="2800" dirty="0"/>
              <a:t>. "</a:t>
            </a:r>
            <a:r>
              <a:rPr lang="en-US" sz="2800" dirty="0" err="1"/>
              <a:t>изпаряване</a:t>
            </a:r>
            <a:r>
              <a:rPr lang="en-US" sz="2800" dirty="0"/>
              <a:t>" (</a:t>
            </a:r>
            <a:r>
              <a:rPr lang="en-US" sz="2800" dirty="0" err="1"/>
              <a:t>вапоризация</a:t>
            </a:r>
            <a:r>
              <a:rPr lang="en-US" sz="2800" dirty="0"/>
              <a:t>)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микроучастъци</a:t>
            </a:r>
            <a:r>
              <a:rPr lang="en-US" sz="2800" dirty="0"/>
              <a:t> </a:t>
            </a:r>
            <a:r>
              <a:rPr lang="en-US" sz="2800" dirty="0" err="1"/>
              <a:t>от</a:t>
            </a:r>
            <a:r>
              <a:rPr lang="en-US" sz="2800" dirty="0"/>
              <a:t> </a:t>
            </a:r>
            <a:r>
              <a:rPr lang="en-US" sz="2800" dirty="0" err="1"/>
              <a:t>кожата</a:t>
            </a:r>
            <a:r>
              <a:rPr lang="en-US" sz="2800" dirty="0"/>
              <a:t> с </a:t>
            </a:r>
            <a:r>
              <a:rPr lang="en-US" sz="2800" dirty="0" err="1"/>
              <a:t>помощта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лазерен</a:t>
            </a:r>
            <a:r>
              <a:rPr lang="en-US" sz="2800" dirty="0"/>
              <a:t> </a:t>
            </a:r>
            <a:r>
              <a:rPr lang="en-US" sz="2800" dirty="0" err="1"/>
              <a:t>лъч</a:t>
            </a:r>
            <a:r>
              <a:rPr lang="en-US" sz="2800" dirty="0"/>
              <a:t>, </a:t>
            </a:r>
            <a:r>
              <a:rPr lang="en-US" sz="2800" dirty="0" err="1"/>
              <a:t>който</a:t>
            </a:r>
            <a:r>
              <a:rPr lang="en-US" sz="2800" dirty="0"/>
              <a:t> </a:t>
            </a:r>
            <a:r>
              <a:rPr lang="en-US" sz="2800" dirty="0" err="1"/>
              <a:t>прониква</a:t>
            </a:r>
            <a:r>
              <a:rPr lang="en-US" sz="2800" dirty="0"/>
              <a:t> в </a:t>
            </a:r>
            <a:r>
              <a:rPr lang="en-US" sz="2800" dirty="0" err="1"/>
              <a:t>кожата</a:t>
            </a:r>
            <a:r>
              <a:rPr lang="en-US" sz="2800" dirty="0"/>
              <a:t> </a:t>
            </a:r>
            <a:r>
              <a:rPr lang="en-US" sz="2800" dirty="0" err="1"/>
              <a:t>многократно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определена</a:t>
            </a:r>
            <a:r>
              <a:rPr lang="en-US" sz="2800" dirty="0"/>
              <a:t> </a:t>
            </a:r>
            <a:r>
              <a:rPr lang="en-US" sz="2800" dirty="0" err="1"/>
              <a:t>дълбочина</a:t>
            </a:r>
            <a:r>
              <a:rPr lang="en-US" sz="2800" dirty="0"/>
              <a:t>, </a:t>
            </a:r>
            <a:r>
              <a:rPr lang="en-US" sz="2800" dirty="0" err="1"/>
              <a:t>създавайки</a:t>
            </a:r>
            <a:r>
              <a:rPr lang="en-US" sz="2800" dirty="0"/>
              <a:t> </a:t>
            </a:r>
            <a:r>
              <a:rPr lang="en-US" sz="2800" dirty="0" err="1"/>
              <a:t>равномерно</a:t>
            </a:r>
            <a:r>
              <a:rPr lang="en-US" sz="2800" dirty="0"/>
              <a:t> </a:t>
            </a:r>
            <a:r>
              <a:rPr lang="en-US" sz="2800" dirty="0" err="1"/>
              <a:t>разпределени</a:t>
            </a:r>
            <a:r>
              <a:rPr lang="en-US" sz="2800" dirty="0"/>
              <a:t> </a:t>
            </a:r>
            <a:r>
              <a:rPr lang="en-US" sz="2800" dirty="0" err="1"/>
              <a:t>термично</a:t>
            </a:r>
            <a:r>
              <a:rPr lang="en-US" sz="2800" dirty="0"/>
              <a:t> </a:t>
            </a:r>
            <a:r>
              <a:rPr lang="en-US" sz="2800" dirty="0" err="1"/>
              <a:t>увредени</a:t>
            </a:r>
            <a:r>
              <a:rPr lang="en-US" sz="2800" dirty="0"/>
              <a:t> </a:t>
            </a:r>
            <a:r>
              <a:rPr lang="en-US" sz="2800" dirty="0" err="1"/>
              <a:t>микрозони</a:t>
            </a:r>
            <a:r>
              <a:rPr lang="en-US" sz="2800" dirty="0"/>
              <a:t>, </a:t>
            </a:r>
            <a:r>
              <a:rPr lang="en-US" sz="2800" dirty="0" err="1"/>
              <a:t>заобиколени</a:t>
            </a:r>
            <a:r>
              <a:rPr lang="en-US" sz="2800" dirty="0"/>
              <a:t> </a:t>
            </a:r>
            <a:r>
              <a:rPr lang="en-US" sz="2800" dirty="0" err="1"/>
              <a:t>от</a:t>
            </a:r>
            <a:r>
              <a:rPr lang="en-US" sz="2800" dirty="0"/>
              <a:t> </a:t>
            </a:r>
            <a:r>
              <a:rPr lang="en-US" sz="2800" dirty="0" err="1"/>
              <a:t>множество</a:t>
            </a:r>
            <a:r>
              <a:rPr lang="en-US" sz="2800" dirty="0"/>
              <a:t> </a:t>
            </a:r>
            <a:r>
              <a:rPr lang="en-US" sz="2800" dirty="0" err="1"/>
              <a:t>здрави</a:t>
            </a:r>
            <a:r>
              <a:rPr lang="en-US" sz="2800" dirty="0"/>
              <a:t> и </a:t>
            </a:r>
            <a:r>
              <a:rPr lang="en-US" sz="2800" dirty="0" err="1"/>
              <a:t>незасегнати</a:t>
            </a:r>
            <a:r>
              <a:rPr lang="en-US" sz="2800" dirty="0"/>
              <a:t> </a:t>
            </a:r>
            <a:r>
              <a:rPr lang="en-US" sz="2800" dirty="0" err="1"/>
              <a:t>зони</a:t>
            </a:r>
            <a:r>
              <a:rPr lang="en-US" sz="2800" dirty="0"/>
              <a:t>. </a:t>
            </a:r>
            <a:r>
              <a:rPr lang="en-US" sz="2800" b="1" dirty="0" err="1"/>
              <a:t>Това</a:t>
            </a:r>
            <a:r>
              <a:rPr lang="en-US" sz="2800" b="1" dirty="0"/>
              <a:t> </a:t>
            </a:r>
            <a:r>
              <a:rPr lang="en-US" sz="2800" b="1" dirty="0" err="1"/>
              <a:t>термично</a:t>
            </a:r>
            <a:r>
              <a:rPr lang="en-US" sz="2800" b="1" dirty="0"/>
              <a:t> </a:t>
            </a:r>
            <a:r>
              <a:rPr lang="en-US" sz="2800" b="1" dirty="0" err="1"/>
              <a:t>увреждане</a:t>
            </a:r>
            <a:r>
              <a:rPr lang="en-US" sz="2800" b="1" dirty="0"/>
              <a:t> е </a:t>
            </a:r>
            <a:r>
              <a:rPr lang="en-US" sz="2800" b="1" dirty="0" err="1"/>
              <a:t>безопасно</a:t>
            </a:r>
            <a:r>
              <a:rPr lang="en-US" sz="2800" b="1" dirty="0"/>
              <a:t> </a:t>
            </a:r>
            <a:r>
              <a:rPr lang="en-US" sz="2800" b="1" dirty="0" err="1"/>
              <a:t>дори</a:t>
            </a:r>
            <a:r>
              <a:rPr lang="en-US" sz="2800" b="1" dirty="0"/>
              <a:t> и </a:t>
            </a:r>
            <a:r>
              <a:rPr lang="en-US" sz="2800" b="1" dirty="0" err="1"/>
              <a:t>за</a:t>
            </a:r>
            <a:r>
              <a:rPr lang="en-US" sz="2800" b="1" dirty="0"/>
              <a:t> </a:t>
            </a:r>
            <a:r>
              <a:rPr lang="en-US" sz="2800" b="1" dirty="0" err="1"/>
              <a:t>чувствителни</a:t>
            </a:r>
            <a:r>
              <a:rPr lang="en-US" sz="2800" b="1" dirty="0"/>
              <a:t> </a:t>
            </a:r>
            <a:r>
              <a:rPr lang="en-US" sz="2800" b="1" dirty="0" err="1"/>
              <a:t>участъци</a:t>
            </a:r>
            <a:r>
              <a:rPr lang="en-US" sz="2800" b="1" dirty="0"/>
              <a:t> </a:t>
            </a:r>
            <a:r>
              <a:rPr lang="en-US" sz="2800" b="1" dirty="0" err="1"/>
              <a:t>на</a:t>
            </a:r>
            <a:r>
              <a:rPr lang="en-US" sz="2800" b="1" dirty="0"/>
              <a:t> </a:t>
            </a:r>
            <a:r>
              <a:rPr lang="en-US" sz="2800" b="1" dirty="0" err="1"/>
              <a:t>кожата</a:t>
            </a:r>
            <a:r>
              <a:rPr lang="en-US" sz="2800" b="1" dirty="0"/>
              <a:t>, </a:t>
            </a:r>
            <a:r>
              <a:rPr lang="en-US" sz="2800" b="1" dirty="0" err="1"/>
              <a:t>но</a:t>
            </a:r>
            <a:r>
              <a:rPr lang="en-US" sz="2800" b="1" dirty="0"/>
              <a:t> е </a:t>
            </a:r>
            <a:r>
              <a:rPr lang="en-US" sz="2800" b="1" dirty="0" err="1"/>
              <a:t>достатъчно</a:t>
            </a:r>
            <a:r>
              <a:rPr lang="en-US" sz="2800" b="1" dirty="0"/>
              <a:t> </a:t>
            </a:r>
            <a:r>
              <a:rPr lang="en-US" sz="2800" b="1" dirty="0" err="1"/>
              <a:t>за</a:t>
            </a:r>
            <a:r>
              <a:rPr lang="en-US" sz="2800" b="1" dirty="0"/>
              <a:t> </a:t>
            </a:r>
            <a:r>
              <a:rPr lang="en-US" sz="2800" b="1" dirty="0" err="1" smtClean="0"/>
              <a:t>актив</a:t>
            </a:r>
            <a:r>
              <a:rPr lang="bg-BG" sz="2800" b="1" dirty="0" err="1" smtClean="0"/>
              <a:t>иране</a:t>
            </a:r>
            <a:r>
              <a:rPr lang="bg-BG" sz="2800" b="1" dirty="0" smtClean="0"/>
              <a:t> на </a:t>
            </a:r>
            <a:r>
              <a:rPr lang="en-US" sz="2800" b="1" dirty="0" err="1" smtClean="0"/>
              <a:t>възстанов</a:t>
            </a:r>
            <a:r>
              <a:rPr lang="bg-BG" sz="2800" b="1" dirty="0" err="1" smtClean="0"/>
              <a:t>ителните</a:t>
            </a:r>
            <a:r>
              <a:rPr lang="bg-BG" sz="2800" b="1" dirty="0" smtClean="0"/>
              <a:t> процеси 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тъканите</a:t>
            </a:r>
            <a:r>
              <a:rPr lang="bg-BG" sz="2800" b="1" dirty="0" smtClean="0"/>
              <a:t>.</a:t>
            </a:r>
            <a:endParaRPr lang="en-US" sz="2800" dirty="0"/>
          </a:p>
          <a:p>
            <a:pPr indent="363538"/>
            <a:r>
              <a:rPr lang="en-US" sz="2800" dirty="0" err="1"/>
              <a:t>Травматичното</a:t>
            </a:r>
            <a:r>
              <a:rPr lang="en-US" sz="2800" dirty="0"/>
              <a:t> </a:t>
            </a:r>
            <a:r>
              <a:rPr lang="en-US" sz="2800" dirty="0" err="1"/>
              <a:t>въздействие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 smtClean="0"/>
              <a:t>лазера</a:t>
            </a:r>
            <a:r>
              <a:rPr lang="en-US" sz="2800" dirty="0" smtClean="0"/>
              <a:t> </a:t>
            </a:r>
            <a:r>
              <a:rPr lang="en-US" sz="2800" dirty="0"/>
              <a:t>в </a:t>
            </a:r>
            <a:r>
              <a:rPr lang="en-US" sz="2800" dirty="0" err="1"/>
              <a:t>междинните</a:t>
            </a:r>
            <a:r>
              <a:rPr lang="en-US" sz="2800" dirty="0"/>
              <a:t> </a:t>
            </a:r>
            <a:r>
              <a:rPr lang="en-US" sz="2800" dirty="0" err="1"/>
              <a:t>слоеве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 smtClean="0"/>
              <a:t>кожата</a:t>
            </a:r>
            <a:r>
              <a:rPr lang="en-US" sz="2800" dirty="0" smtClean="0"/>
              <a:t> </a:t>
            </a:r>
            <a:r>
              <a:rPr lang="en-US" sz="2800" dirty="0" err="1"/>
              <a:t>не</a:t>
            </a:r>
            <a:r>
              <a:rPr lang="en-US" sz="2800" dirty="0"/>
              <a:t> </a:t>
            </a:r>
            <a:r>
              <a:rPr lang="en-US" sz="2800" dirty="0" err="1"/>
              <a:t>нарушава</a:t>
            </a:r>
            <a:r>
              <a:rPr lang="en-US" sz="2800" dirty="0"/>
              <a:t> </a:t>
            </a:r>
            <a:r>
              <a:rPr lang="en-US" sz="2800" dirty="0" err="1"/>
              <a:t>нейната</a:t>
            </a:r>
            <a:r>
              <a:rPr lang="en-US" sz="2800" dirty="0"/>
              <a:t> </a:t>
            </a:r>
            <a:r>
              <a:rPr lang="en-US" sz="2800" dirty="0" err="1"/>
              <a:t>бариер</a:t>
            </a:r>
            <a:r>
              <a:rPr lang="bg-BG" sz="2800" dirty="0"/>
              <a:t>н</a:t>
            </a:r>
            <a:r>
              <a:rPr lang="en-US" sz="2800" dirty="0"/>
              <a:t>а </a:t>
            </a:r>
            <a:r>
              <a:rPr lang="en-US" sz="2800" dirty="0" err="1" smtClean="0"/>
              <a:t>функция</a:t>
            </a:r>
            <a:r>
              <a:rPr lang="bg-BG" sz="2800" dirty="0" smtClean="0"/>
              <a:t> поради</a:t>
            </a:r>
            <a:r>
              <a:rPr lang="en-US" sz="2800" dirty="0" smtClean="0"/>
              <a:t> </a:t>
            </a:r>
            <a:r>
              <a:rPr lang="en-US" sz="2800" dirty="0" err="1" smtClean="0"/>
              <a:t>оптимално</a:t>
            </a:r>
            <a:r>
              <a:rPr lang="en-US" sz="2800" dirty="0" smtClean="0"/>
              <a:t> </a:t>
            </a:r>
            <a:r>
              <a:rPr lang="en-US" sz="2800" dirty="0" err="1"/>
              <a:t>съотношение</a:t>
            </a:r>
            <a:r>
              <a:rPr lang="en-US" sz="2800" dirty="0"/>
              <a:t> </a:t>
            </a:r>
            <a:r>
              <a:rPr lang="bg-BG" sz="2800" dirty="0" smtClean="0"/>
              <a:t>между </a:t>
            </a:r>
            <a:r>
              <a:rPr lang="en-US" sz="2800" dirty="0" err="1" smtClean="0"/>
              <a:t>площта</a:t>
            </a:r>
            <a:r>
              <a:rPr lang="en-US" sz="2800" dirty="0" smtClean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увредената</a:t>
            </a:r>
            <a:r>
              <a:rPr lang="en-US" sz="2800" dirty="0"/>
              <a:t> и </a:t>
            </a:r>
            <a:r>
              <a:rPr lang="bg-BG" sz="2800" dirty="0" err="1" smtClean="0"/>
              <a:t>интактна</a:t>
            </a:r>
            <a:r>
              <a:rPr lang="bg-BG" sz="2800" dirty="0" smtClean="0"/>
              <a:t> </a:t>
            </a:r>
            <a:r>
              <a:rPr lang="en-US" sz="2800" dirty="0" err="1" smtClean="0"/>
              <a:t>тъкан</a:t>
            </a:r>
            <a:r>
              <a:rPr lang="en-US" sz="2800" dirty="0"/>
              <a:t>: 15-25% и 75-85%, </a:t>
            </a:r>
            <a:r>
              <a:rPr lang="en-US" sz="2800" dirty="0" err="1"/>
              <a:t>съответно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765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706" y="129781"/>
            <a:ext cx="11990294" cy="721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/>
            <a:r>
              <a:rPr lang="en-US" sz="2800" dirty="0" err="1" smtClean="0"/>
              <a:t>Ответната</a:t>
            </a:r>
            <a:r>
              <a:rPr lang="en-US" sz="2800" dirty="0" smtClean="0"/>
              <a:t> </a:t>
            </a:r>
            <a:r>
              <a:rPr lang="en-US" sz="2800" dirty="0" err="1"/>
              <a:t>реакция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кожата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контролираното</a:t>
            </a:r>
            <a:r>
              <a:rPr lang="en-US" sz="2800" dirty="0"/>
              <a:t> </a:t>
            </a:r>
            <a:r>
              <a:rPr lang="en-US" sz="2800" dirty="0" err="1"/>
              <a:t>увреждане</a:t>
            </a:r>
            <a:r>
              <a:rPr lang="en-US" sz="2800" dirty="0"/>
              <a:t> е </a:t>
            </a:r>
            <a:r>
              <a:rPr lang="bg-BG" sz="2800" dirty="0"/>
              <a:t>инициирането на</a:t>
            </a:r>
            <a:r>
              <a:rPr lang="en-US" sz="2800" dirty="0"/>
              <a:t> </a:t>
            </a:r>
            <a:r>
              <a:rPr lang="en-US" sz="2800" dirty="0" err="1"/>
              <a:t>регенеративни</a:t>
            </a:r>
            <a:r>
              <a:rPr lang="en-US" sz="2800" dirty="0"/>
              <a:t> </a:t>
            </a:r>
            <a:r>
              <a:rPr lang="en-US" sz="2800" dirty="0" err="1"/>
              <a:t>процеси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тъканно</a:t>
            </a:r>
            <a:r>
              <a:rPr lang="en-US" sz="2800" dirty="0"/>
              <a:t> и </a:t>
            </a:r>
            <a:r>
              <a:rPr lang="en-US" sz="2800" dirty="0" err="1"/>
              <a:t>клетъчно</a:t>
            </a:r>
            <a:r>
              <a:rPr lang="en-US" sz="2800" dirty="0"/>
              <a:t> </a:t>
            </a:r>
            <a:r>
              <a:rPr lang="en-US" sz="2800" dirty="0" err="1" smtClean="0"/>
              <a:t>ниво</a:t>
            </a:r>
            <a:r>
              <a:rPr lang="bg-BG" sz="2800" dirty="0" smtClean="0"/>
              <a:t>, в частност а</a:t>
            </a:r>
            <a:r>
              <a:rPr lang="en-US" sz="2800" dirty="0" err="1" smtClean="0"/>
              <a:t>ктивен</a:t>
            </a:r>
            <a:r>
              <a:rPr lang="en-US" sz="2800" dirty="0" smtClean="0"/>
              <a:t> </a:t>
            </a:r>
            <a:r>
              <a:rPr lang="en-US" sz="2800" dirty="0" err="1"/>
              <a:t>синтез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u="sng" dirty="0" err="1">
                <a:hlinkClick r:id="rId2"/>
              </a:rPr>
              <a:t>колаген</a:t>
            </a:r>
            <a:r>
              <a:rPr lang="en-US" sz="2800" dirty="0"/>
              <a:t> и </a:t>
            </a:r>
            <a:r>
              <a:rPr lang="en-US" sz="2800" dirty="0" err="1">
                <a:solidFill>
                  <a:srgbClr val="C00000"/>
                </a:solidFill>
              </a:rPr>
              <a:t>фибробласти</a:t>
            </a:r>
            <a:r>
              <a:rPr lang="en-US" sz="2800" dirty="0"/>
              <a:t>.</a:t>
            </a:r>
          </a:p>
          <a:p>
            <a:pPr indent="363538"/>
            <a:r>
              <a:rPr lang="bg-BG" sz="2800" b="1" dirty="0" smtClean="0">
                <a:solidFill>
                  <a:srgbClr val="C00000"/>
                </a:solidFill>
              </a:rPr>
              <a:t>Предимства:</a:t>
            </a:r>
            <a:endParaRPr lang="bg-BG" sz="2800" b="1" dirty="0">
              <a:solidFill>
                <a:srgbClr val="C00000"/>
              </a:solidFill>
            </a:endParaRPr>
          </a:p>
          <a:p>
            <a:pPr indent="363538"/>
            <a:r>
              <a:rPr lang="bg-BG" sz="2800" dirty="0" smtClean="0"/>
              <a:t>К</a:t>
            </a:r>
            <a:r>
              <a:rPr lang="en-US" sz="2800" dirty="0" err="1" smtClean="0"/>
              <a:t>ожата</a:t>
            </a:r>
            <a:r>
              <a:rPr lang="en-US" sz="2800" dirty="0" smtClean="0"/>
              <a:t> </a:t>
            </a:r>
            <a:r>
              <a:rPr lang="en-US" sz="2800" dirty="0" err="1" smtClean="0"/>
              <a:t>се</a:t>
            </a:r>
            <a:r>
              <a:rPr lang="en-US" sz="2800" dirty="0" smtClean="0"/>
              <a:t> </a:t>
            </a:r>
            <a:r>
              <a:rPr lang="en-US" sz="2800" dirty="0" err="1" smtClean="0"/>
              <a:t>възстанов</a:t>
            </a:r>
            <a:r>
              <a:rPr lang="bg-BG" sz="2800" dirty="0" err="1" smtClean="0"/>
              <a:t>ява</a:t>
            </a:r>
            <a:r>
              <a:rPr lang="en-US" sz="2800" dirty="0" smtClean="0"/>
              <a:t> </a:t>
            </a:r>
            <a:r>
              <a:rPr lang="en-US" sz="2800" dirty="0" err="1"/>
              <a:t>много</a:t>
            </a:r>
            <a:r>
              <a:rPr lang="en-US" sz="2800" dirty="0"/>
              <a:t> </a:t>
            </a:r>
            <a:r>
              <a:rPr lang="en-US" sz="2800" dirty="0" err="1"/>
              <a:t>бързо</a:t>
            </a:r>
            <a:r>
              <a:rPr lang="en-US" sz="2800" dirty="0"/>
              <a:t> </a:t>
            </a:r>
            <a:r>
              <a:rPr lang="en-US" sz="2800" dirty="0" err="1"/>
              <a:t>дори</a:t>
            </a:r>
            <a:r>
              <a:rPr lang="en-US" sz="2800" dirty="0"/>
              <a:t> </a:t>
            </a:r>
            <a:r>
              <a:rPr lang="en-US" sz="2800" dirty="0" err="1"/>
              <a:t>при</a:t>
            </a:r>
            <a:r>
              <a:rPr lang="en-US" sz="2800" dirty="0"/>
              <a:t> </a:t>
            </a:r>
            <a:r>
              <a:rPr lang="en-US" sz="2800" dirty="0" err="1"/>
              <a:t>обработване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по-големи</a:t>
            </a:r>
            <a:r>
              <a:rPr lang="en-US" sz="2800" dirty="0"/>
              <a:t> </a:t>
            </a:r>
            <a:r>
              <a:rPr lang="en-US" sz="2800" dirty="0" err="1"/>
              <a:t>повърхности</a:t>
            </a:r>
            <a:r>
              <a:rPr lang="en-US" sz="2800" dirty="0"/>
              <a:t>. </a:t>
            </a:r>
            <a:r>
              <a:rPr lang="bg-BG" sz="2800" dirty="0" smtClean="0"/>
              <a:t>Р</a:t>
            </a:r>
            <a:r>
              <a:rPr lang="en-US" sz="2800" dirty="0" err="1" smtClean="0"/>
              <a:t>езултати</a:t>
            </a:r>
            <a:r>
              <a:rPr lang="bg-BG" sz="2800" dirty="0" smtClean="0"/>
              <a:t>те са </a:t>
            </a:r>
            <a:r>
              <a:rPr lang="en-US" sz="2800" dirty="0" smtClean="0"/>
              <a:t> </a:t>
            </a:r>
            <a:r>
              <a:rPr lang="en-US" sz="2800" dirty="0" err="1"/>
              <a:t>сходни</a:t>
            </a:r>
            <a:r>
              <a:rPr lang="en-US" sz="2800" dirty="0"/>
              <a:t> с </a:t>
            </a:r>
            <a:r>
              <a:rPr lang="en-US" sz="2800" dirty="0" err="1"/>
              <a:t>тези</a:t>
            </a:r>
            <a:r>
              <a:rPr lang="en-US" sz="2800" dirty="0"/>
              <a:t> </a:t>
            </a:r>
            <a:r>
              <a:rPr lang="en-US" sz="2800" dirty="0" err="1"/>
              <a:t>при</a:t>
            </a:r>
            <a:r>
              <a:rPr lang="en-US" sz="2800" dirty="0"/>
              <a:t> </a:t>
            </a:r>
            <a:r>
              <a:rPr lang="en-US" sz="2800" dirty="0" err="1"/>
              <a:t>аблативния</a:t>
            </a:r>
            <a:r>
              <a:rPr lang="en-US" sz="2800" dirty="0"/>
              <a:t> </a:t>
            </a:r>
            <a:r>
              <a:rPr lang="en-US" sz="2800" dirty="0" err="1"/>
              <a:t>лазерен</a:t>
            </a:r>
            <a:r>
              <a:rPr lang="en-US" sz="2800" dirty="0"/>
              <a:t> </a:t>
            </a:r>
            <a:r>
              <a:rPr lang="en-US" sz="2800" dirty="0" err="1"/>
              <a:t>рисърфисинг</a:t>
            </a:r>
            <a:r>
              <a:rPr lang="en-US" sz="2800" dirty="0"/>
              <a:t>, </a:t>
            </a:r>
            <a:r>
              <a:rPr lang="en-US" sz="2800" dirty="0" err="1"/>
              <a:t>но</a:t>
            </a:r>
            <a:r>
              <a:rPr lang="en-US" sz="2800" dirty="0"/>
              <a:t> </a:t>
            </a:r>
            <a:r>
              <a:rPr lang="bg-BG" sz="2800" dirty="0" smtClean="0"/>
              <a:t>тук липсва </a:t>
            </a:r>
            <a:r>
              <a:rPr lang="en-US" sz="2800" dirty="0" err="1" smtClean="0"/>
              <a:t>дългия</a:t>
            </a:r>
            <a:r>
              <a:rPr lang="bg-BG" sz="2800" dirty="0" smtClean="0"/>
              <a:t>т</a:t>
            </a:r>
            <a:r>
              <a:rPr lang="en-US" sz="2800" dirty="0" smtClean="0"/>
              <a:t> </a:t>
            </a:r>
            <a:r>
              <a:rPr lang="en-US" sz="2800" dirty="0" err="1"/>
              <a:t>период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възстановяване</a:t>
            </a:r>
            <a:r>
              <a:rPr lang="en-US" sz="2800" dirty="0"/>
              <a:t> и </a:t>
            </a:r>
            <a:r>
              <a:rPr lang="en-US" sz="2800" dirty="0" err="1" smtClean="0"/>
              <a:t>риск</a:t>
            </a:r>
            <a:r>
              <a:rPr lang="bg-BG" sz="2800" dirty="0" smtClean="0"/>
              <a:t>а</a:t>
            </a:r>
            <a:r>
              <a:rPr lang="en-US" sz="2800" dirty="0" smtClean="0"/>
              <a:t> </a:t>
            </a:r>
            <a:r>
              <a:rPr lang="en-US" sz="2800" dirty="0" err="1"/>
              <a:t>от</a:t>
            </a:r>
            <a:r>
              <a:rPr lang="en-US" sz="2800" dirty="0"/>
              <a:t> </a:t>
            </a:r>
            <a:r>
              <a:rPr lang="en-US" sz="2800" dirty="0" err="1"/>
              <a:t>странични</a:t>
            </a:r>
            <a:r>
              <a:rPr lang="en-US" sz="2800" dirty="0"/>
              <a:t> </a:t>
            </a:r>
            <a:r>
              <a:rPr lang="en-US" sz="2800" dirty="0" err="1"/>
              <a:t>реакции</a:t>
            </a:r>
            <a:r>
              <a:rPr lang="en-US" sz="2800" dirty="0" smtClean="0"/>
              <a:t>.</a:t>
            </a:r>
            <a:endParaRPr lang="bg-BG" sz="2800" dirty="0" smtClean="0"/>
          </a:p>
          <a:p>
            <a:r>
              <a:rPr lang="bg-BG" sz="2800" b="1" dirty="0" smtClean="0">
                <a:solidFill>
                  <a:srgbClr val="C00000"/>
                </a:solidFill>
              </a:rPr>
              <a:t>Важно!</a:t>
            </a:r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g-BG" sz="2800" b="1" dirty="0"/>
              <a:t>П</a:t>
            </a:r>
            <a:r>
              <a:rPr lang="en-US" sz="2800" b="1" dirty="0" err="1"/>
              <a:t>р</a:t>
            </a:r>
            <a:r>
              <a:rPr lang="en-US" sz="2800" b="1" dirty="0" err="1" smtClean="0"/>
              <a:t>авил</a:t>
            </a:r>
            <a:r>
              <a:rPr lang="bg-BG" sz="2800" b="1" dirty="0" smtClean="0"/>
              <a:t>е</a:t>
            </a:r>
            <a:r>
              <a:rPr lang="en-US" sz="2800" b="1" dirty="0" smtClean="0"/>
              <a:t>н</a:t>
            </a:r>
            <a:r>
              <a:rPr lang="bg-BG" sz="2800" b="1" dirty="0" smtClean="0"/>
              <a:t> избор на </a:t>
            </a:r>
            <a:r>
              <a:rPr lang="en-US" sz="2800" b="1" dirty="0" err="1" smtClean="0"/>
              <a:t>дължината</a:t>
            </a:r>
            <a:r>
              <a:rPr lang="en-US" sz="2800" b="1" dirty="0" smtClean="0"/>
              <a:t> </a:t>
            </a:r>
            <a:r>
              <a:rPr lang="en-US" sz="2800" b="1" dirty="0" err="1"/>
              <a:t>на</a:t>
            </a:r>
            <a:r>
              <a:rPr lang="en-US" sz="2800" b="1" dirty="0"/>
              <a:t> </a:t>
            </a:r>
            <a:r>
              <a:rPr lang="en-US" sz="2800" b="1" dirty="0" err="1" smtClean="0"/>
              <a:t>вълната</a:t>
            </a:r>
            <a:r>
              <a:rPr lang="bg-BG" sz="2800" b="1" dirty="0"/>
              <a:t> </a:t>
            </a:r>
            <a:r>
              <a:rPr lang="bg-BG" sz="2800" b="1" dirty="0" smtClean="0"/>
              <a:t>и</a:t>
            </a:r>
            <a:r>
              <a:rPr lang="en-US" sz="2800" b="1" dirty="0" smtClean="0"/>
              <a:t> </a:t>
            </a:r>
            <a:r>
              <a:rPr lang="en-US" sz="2800" b="1" dirty="0" err="1"/>
              <a:t>мощността</a:t>
            </a:r>
            <a:r>
              <a:rPr lang="en-US" sz="2800" b="1" dirty="0"/>
              <a:t> </a:t>
            </a:r>
            <a:r>
              <a:rPr lang="en-US" sz="2800" b="1" dirty="0" err="1"/>
              <a:t>за</a:t>
            </a:r>
            <a:r>
              <a:rPr lang="en-US" sz="2800" b="1" dirty="0"/>
              <a:t> </a:t>
            </a:r>
            <a:r>
              <a:rPr lang="bg-BG" sz="2800" b="1" dirty="0" smtClean="0"/>
              <a:t>лазерното лъчение предвид  търсения резултат</a:t>
            </a:r>
            <a:r>
              <a:rPr lang="en-US" sz="2800" b="1" dirty="0" smtClean="0"/>
              <a:t> </a:t>
            </a:r>
            <a:r>
              <a:rPr lang="en-US" sz="2800" b="1" dirty="0"/>
              <a:t>(</a:t>
            </a:r>
            <a:r>
              <a:rPr lang="en-US" sz="2800" b="1" dirty="0" err="1"/>
              <a:t>пигмент</a:t>
            </a:r>
            <a:r>
              <a:rPr lang="en-US" sz="2800" b="1" dirty="0"/>
              <a:t>, </a:t>
            </a:r>
            <a:r>
              <a:rPr lang="en-US" sz="2800" b="1" dirty="0" err="1"/>
              <a:t>кръвоносни</a:t>
            </a:r>
            <a:r>
              <a:rPr lang="en-US" sz="2800" b="1" dirty="0"/>
              <a:t> </a:t>
            </a:r>
            <a:r>
              <a:rPr lang="en-US" sz="2800" b="1" dirty="0" err="1"/>
              <a:t>съдове</a:t>
            </a:r>
            <a:r>
              <a:rPr lang="en-US" sz="2800" b="1" dirty="0"/>
              <a:t>, </a:t>
            </a:r>
            <a:r>
              <a:rPr lang="en-US" sz="2800" b="1" dirty="0" err="1"/>
              <a:t>разширени</a:t>
            </a:r>
            <a:r>
              <a:rPr lang="en-US" sz="2800" b="1" dirty="0"/>
              <a:t> </a:t>
            </a:r>
            <a:r>
              <a:rPr lang="en-US" sz="2800" b="1" dirty="0" err="1"/>
              <a:t>пори</a:t>
            </a:r>
            <a:r>
              <a:rPr lang="en-US" sz="2800" b="1" dirty="0"/>
              <a:t>, </a:t>
            </a:r>
            <a:r>
              <a:rPr lang="en-US" sz="2800" b="1" dirty="0" err="1"/>
              <a:t>бръчки</a:t>
            </a:r>
            <a:r>
              <a:rPr lang="en-US" sz="2800" b="1" dirty="0"/>
              <a:t> и </a:t>
            </a:r>
            <a:r>
              <a:rPr lang="en-US" sz="2800" b="1" dirty="0" err="1"/>
              <a:t>т.н</a:t>
            </a:r>
            <a:r>
              <a:rPr lang="en-US" sz="2800" b="1" dirty="0"/>
              <a:t>.). </a:t>
            </a:r>
            <a:endParaRPr lang="bg-BG" sz="2800" b="1" dirty="0" smtClean="0"/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err="1" smtClean="0"/>
              <a:t>Компетентн</a:t>
            </a:r>
            <a:r>
              <a:rPr lang="bg-BG" sz="2800" b="1" dirty="0" smtClean="0"/>
              <a:t>о прилагане на комбинация от процедури</a:t>
            </a:r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g-BG" sz="2800" b="1" dirty="0" smtClean="0"/>
              <a:t>С</a:t>
            </a:r>
            <a:r>
              <a:rPr lang="en-US" sz="2800" b="1" dirty="0" err="1" smtClean="0"/>
              <a:t>пециалистът</a:t>
            </a:r>
            <a:r>
              <a:rPr lang="en-US" sz="2800" b="1" dirty="0" smtClean="0"/>
              <a:t> </a:t>
            </a:r>
            <a:r>
              <a:rPr lang="en-US" sz="2800" b="1" dirty="0"/>
              <a:t>е </a:t>
            </a:r>
            <a:r>
              <a:rPr lang="en-US" sz="2800" b="1" dirty="0" err="1"/>
              <a:t>длъжен</a:t>
            </a:r>
            <a:r>
              <a:rPr lang="en-US" sz="2800" b="1" dirty="0"/>
              <a:t> </a:t>
            </a:r>
            <a:r>
              <a:rPr lang="en-US" sz="2800" b="1" dirty="0" err="1"/>
              <a:t>да</a:t>
            </a:r>
            <a:r>
              <a:rPr lang="en-US" sz="2800" b="1" dirty="0"/>
              <a:t> </a:t>
            </a:r>
            <a:r>
              <a:rPr lang="en-US" sz="2800" b="1" dirty="0" err="1"/>
              <a:t>има</a:t>
            </a:r>
            <a:r>
              <a:rPr lang="en-US" sz="2800" b="1" dirty="0"/>
              <a:t> </a:t>
            </a:r>
            <a:r>
              <a:rPr lang="en-US" sz="2800" b="1" dirty="0" err="1"/>
              <a:t>медицинското</a:t>
            </a:r>
            <a:r>
              <a:rPr lang="en-US" sz="2800" b="1" dirty="0"/>
              <a:t> </a:t>
            </a:r>
            <a:r>
              <a:rPr lang="en-US" sz="2800" b="1" dirty="0" err="1"/>
              <a:t>образование</a:t>
            </a:r>
            <a:r>
              <a:rPr lang="en-US" sz="2800" b="1" dirty="0"/>
              <a:t> и </a:t>
            </a:r>
            <a:r>
              <a:rPr lang="en-US" sz="2800" b="1" dirty="0" err="1"/>
              <a:t>сертификат</a:t>
            </a:r>
            <a:r>
              <a:rPr lang="en-US" sz="2800" b="1" dirty="0"/>
              <a:t>, </a:t>
            </a:r>
            <a:r>
              <a:rPr lang="en-US" sz="2800" b="1" dirty="0" err="1"/>
              <a:t>който</a:t>
            </a:r>
            <a:r>
              <a:rPr lang="en-US" sz="2800" b="1" dirty="0"/>
              <a:t> </a:t>
            </a:r>
            <a:r>
              <a:rPr lang="en-US" sz="2800" b="1" dirty="0" err="1"/>
              <a:t>потвърждава</a:t>
            </a:r>
            <a:r>
              <a:rPr lang="en-US" sz="2800" b="1" dirty="0"/>
              <a:t> </a:t>
            </a:r>
            <a:r>
              <a:rPr lang="bg-BG" sz="2800" b="1" dirty="0" smtClean="0"/>
              <a:t>компетенции</a:t>
            </a:r>
            <a:r>
              <a:rPr lang="en-US" sz="2800" b="1" dirty="0" smtClean="0"/>
              <a:t> </a:t>
            </a:r>
            <a:r>
              <a:rPr lang="en-US" sz="2800" b="1" dirty="0" err="1"/>
              <a:t>за</a:t>
            </a:r>
            <a:r>
              <a:rPr lang="en-US" sz="2800" b="1" dirty="0"/>
              <a:t> </a:t>
            </a:r>
            <a:r>
              <a:rPr lang="en-US" sz="2800" b="1" dirty="0" err="1"/>
              <a:t>работа</a:t>
            </a:r>
            <a:r>
              <a:rPr lang="en-US" sz="2800" b="1" dirty="0"/>
              <a:t> с </a:t>
            </a:r>
            <a:r>
              <a:rPr lang="en-US" sz="2800" b="1" dirty="0" err="1"/>
              <a:t>лазерна</a:t>
            </a:r>
            <a:r>
              <a:rPr lang="en-US" sz="2800" b="1" dirty="0"/>
              <a:t> </a:t>
            </a:r>
            <a:r>
              <a:rPr lang="en-US" sz="2800" b="1" dirty="0" err="1"/>
              <a:t>апаратура</a:t>
            </a:r>
            <a:r>
              <a:rPr lang="en-US" sz="2800" b="1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2266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799" y="135117"/>
            <a:ext cx="1077109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>
              <a:spcBef>
                <a:spcPts val="3000"/>
              </a:spcBef>
            </a:pPr>
            <a:r>
              <a:rPr lang="bg-BG" sz="2600" dirty="0" smtClean="0">
                <a:solidFill>
                  <a:prstClr val="black"/>
                </a:solidFill>
              </a:rPr>
              <a:t>Физиологичните ефекти на </a:t>
            </a:r>
            <a:r>
              <a:rPr lang="en-US" sz="2600" dirty="0" smtClean="0">
                <a:solidFill>
                  <a:prstClr val="black"/>
                </a:solidFill>
              </a:rPr>
              <a:t>EM </a:t>
            </a:r>
            <a:r>
              <a:rPr lang="bg-BG" sz="2600" dirty="0" smtClean="0">
                <a:solidFill>
                  <a:prstClr val="black"/>
                </a:solidFill>
              </a:rPr>
              <a:t>вълни са различни, поради различията в енергията на светлинните кванти, която предизвиква различен тип физични взаимодействия.</a:t>
            </a:r>
          </a:p>
          <a:p>
            <a:pPr indent="355600" algn="just">
              <a:spcBef>
                <a:spcPts val="3000"/>
              </a:spcBef>
            </a:pPr>
            <a:r>
              <a:rPr lang="bg-BG" sz="2600" dirty="0" smtClean="0">
                <a:solidFill>
                  <a:srgbClr val="7030A0"/>
                </a:solidFill>
              </a:rPr>
              <a:t>Природата на предизвиканите от ЕМ вълни физиологични ефекти зависят от това, колко силно се поглъщат те от веществата. </a:t>
            </a:r>
          </a:p>
          <a:p>
            <a:pPr indent="355600" algn="just">
              <a:spcBef>
                <a:spcPts val="4200"/>
              </a:spcBef>
            </a:pPr>
            <a:r>
              <a:rPr lang="bg-BG" sz="2600" dirty="0" smtClean="0">
                <a:solidFill>
                  <a:prstClr val="black"/>
                </a:solidFill>
              </a:rPr>
              <a:t>Ако веществото има много двойки енергетични нива, съответстващи на честотата на дадена ЕМ вълна, то тя ще се поглъща много силно. Ако няма подходяща двойка енергетични състояния </a:t>
            </a:r>
            <a:r>
              <a:rPr lang="en-US" sz="2600" dirty="0" smtClean="0">
                <a:solidFill>
                  <a:prstClr val="black"/>
                </a:solidFill>
              </a:rPr>
              <a:t>(</a:t>
            </a:r>
            <a:r>
              <a:rPr lang="en-US" sz="2600" dirty="0">
                <a:solidFill>
                  <a:prstClr val="black"/>
                </a:solidFill>
              </a:rPr>
              <a:t>∆E≠ </a:t>
            </a:r>
            <a:r>
              <a:rPr lang="en-US" sz="2600" dirty="0" err="1">
                <a:solidFill>
                  <a:prstClr val="black"/>
                </a:solidFill>
              </a:rPr>
              <a:t>hf</a:t>
            </a:r>
            <a:r>
              <a:rPr lang="en-US" sz="2600" dirty="0">
                <a:solidFill>
                  <a:prstClr val="black"/>
                </a:solidFill>
              </a:rPr>
              <a:t>), </a:t>
            </a:r>
            <a:r>
              <a:rPr lang="bg-BG" sz="2600" dirty="0" smtClean="0">
                <a:solidFill>
                  <a:prstClr val="black"/>
                </a:solidFill>
              </a:rPr>
              <a:t>тогава веществото ще бъде прозрачно за тази честота.</a:t>
            </a:r>
          </a:p>
          <a:p>
            <a:pPr indent="355600" algn="just">
              <a:spcBef>
                <a:spcPts val="2400"/>
              </a:spcBef>
            </a:pPr>
            <a:r>
              <a:rPr lang="bg-BG" sz="2600" dirty="0">
                <a:solidFill>
                  <a:srgbClr val="0070C0"/>
                </a:solidFill>
              </a:rPr>
              <a:t>Инфрачервените лъчи </a:t>
            </a:r>
            <a:r>
              <a:rPr lang="bg-BG" sz="2600" dirty="0">
                <a:solidFill>
                  <a:prstClr val="black"/>
                </a:solidFill>
              </a:rPr>
              <a:t>предизвикват вибрации на молекулите</a:t>
            </a:r>
            <a:r>
              <a:rPr lang="en-US" sz="2600" dirty="0">
                <a:solidFill>
                  <a:prstClr val="black"/>
                </a:solidFill>
              </a:rPr>
              <a:t>:</a:t>
            </a:r>
            <a:r>
              <a:rPr lang="en-US" sz="2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периодично разтягане или усукване на вътрешни молекулни връзки. </a:t>
            </a:r>
            <a:r>
              <a:rPr lang="bg-BG" sz="2600" dirty="0">
                <a:solidFill>
                  <a:prstClr val="black"/>
                </a:solidFill>
              </a:rPr>
              <a:t>Предизвиканите промени във вътрешната енергия се проявяват като </a:t>
            </a:r>
            <a:r>
              <a:rPr lang="bg-BG" sz="2600" dirty="0">
                <a:solidFill>
                  <a:srgbClr val="FF0000"/>
                </a:solidFill>
              </a:rPr>
              <a:t>отделяне на топлина близо до повърхността на тялото, а не в дълбочина. </a:t>
            </a:r>
            <a:r>
              <a:rPr lang="bg-BG" sz="2600" dirty="0" smtClean="0">
                <a:solidFill>
                  <a:prstClr val="black"/>
                </a:solidFill>
              </a:rPr>
              <a:t> 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2" name="Flowchart: Document 1"/>
          <p:cNvSpPr/>
          <p:nvPr/>
        </p:nvSpPr>
        <p:spPr>
          <a:xfrm>
            <a:off x="470647" y="1658471"/>
            <a:ext cx="10986247" cy="1528482"/>
          </a:xfrm>
          <a:prstGeom prst="flowChartDocumen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1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647" y="304592"/>
            <a:ext cx="1137621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Процесът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на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възстановяване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на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кожата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включва</a:t>
            </a:r>
            <a:r>
              <a:rPr lang="en-US" sz="2800" dirty="0">
                <a:solidFill>
                  <a:srgbClr val="0070C0"/>
                </a:solidFill>
              </a:rPr>
              <a:t>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потъмняване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кожата</a:t>
            </a:r>
            <a:r>
              <a:rPr lang="en-US" sz="2800" dirty="0"/>
              <a:t> </a:t>
            </a:r>
            <a:r>
              <a:rPr lang="en-US" sz="2800" dirty="0" smtClean="0"/>
              <a:t>–</a:t>
            </a:r>
            <a:r>
              <a:rPr lang="en-US" sz="2800" dirty="0" err="1" smtClean="0"/>
              <a:t>персистира</a:t>
            </a:r>
            <a:r>
              <a:rPr lang="en-US" sz="2800" dirty="0" smtClean="0"/>
              <a:t> </a:t>
            </a:r>
            <a:r>
              <a:rPr lang="en-US" sz="2800" dirty="0" err="1"/>
              <a:t>от</a:t>
            </a:r>
            <a:r>
              <a:rPr lang="en-US" sz="2800" dirty="0"/>
              <a:t> 3 </a:t>
            </a:r>
            <a:r>
              <a:rPr lang="en-US" sz="2800" dirty="0" err="1"/>
              <a:t>до</a:t>
            </a:r>
            <a:r>
              <a:rPr lang="en-US" sz="2800" dirty="0"/>
              <a:t> 14 </a:t>
            </a:r>
            <a:r>
              <a:rPr lang="en-US" sz="2800" dirty="0" err="1"/>
              <a:t>дни</a:t>
            </a:r>
            <a:r>
              <a:rPr lang="en-US" sz="2800" dirty="0"/>
              <a:t>, </a:t>
            </a:r>
            <a:r>
              <a:rPr lang="en-US" sz="2800" dirty="0" err="1"/>
              <a:t>като</a:t>
            </a:r>
            <a:r>
              <a:rPr lang="en-US" sz="2800" dirty="0"/>
              <a:t> </a:t>
            </a:r>
            <a:r>
              <a:rPr lang="en-US" sz="2800" dirty="0" err="1"/>
              <a:t>това</a:t>
            </a:r>
            <a:r>
              <a:rPr lang="en-US" sz="2800" dirty="0"/>
              <a:t> </a:t>
            </a:r>
            <a:r>
              <a:rPr lang="en-US" sz="2800" dirty="0" err="1"/>
              <a:t>зависи</a:t>
            </a:r>
            <a:r>
              <a:rPr lang="en-US" sz="2800" dirty="0"/>
              <a:t> </a:t>
            </a:r>
            <a:r>
              <a:rPr lang="en-US" sz="2800" dirty="0" err="1"/>
              <a:t>от</a:t>
            </a:r>
            <a:r>
              <a:rPr lang="en-US" sz="2800" dirty="0"/>
              <a:t> </a:t>
            </a:r>
            <a:r>
              <a:rPr lang="en-US" sz="2800" dirty="0" err="1"/>
              <a:t>дълбочината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лазерната</a:t>
            </a:r>
            <a:r>
              <a:rPr lang="en-US" sz="2800" dirty="0"/>
              <a:t> </a:t>
            </a:r>
            <a:r>
              <a:rPr lang="en-US" sz="2800" dirty="0" err="1"/>
              <a:t>обработка</a:t>
            </a:r>
            <a:r>
              <a:rPr lang="en-US" sz="2800" dirty="0"/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залющване</a:t>
            </a:r>
            <a:r>
              <a:rPr lang="en-US" sz="2800" dirty="0"/>
              <a:t> </a:t>
            </a:r>
            <a:r>
              <a:rPr lang="en-US" sz="2800" dirty="0" smtClean="0"/>
              <a:t>–</a:t>
            </a:r>
            <a:r>
              <a:rPr lang="bg-BG" sz="2800" dirty="0" smtClean="0"/>
              <a:t> </a:t>
            </a:r>
            <a:r>
              <a:rPr lang="en-US" sz="2800" dirty="0" err="1" smtClean="0"/>
              <a:t>новообразуваната</a:t>
            </a:r>
            <a:r>
              <a:rPr lang="en-US" sz="2800" dirty="0" smtClean="0"/>
              <a:t> </a:t>
            </a:r>
            <a:r>
              <a:rPr lang="en-US" sz="2800" dirty="0" err="1"/>
              <a:t>кожа</a:t>
            </a:r>
            <a:r>
              <a:rPr lang="en-US" sz="2800" dirty="0"/>
              <a:t> </a:t>
            </a:r>
            <a:r>
              <a:rPr lang="en-US" sz="2800" dirty="0" err="1"/>
              <a:t>замества</a:t>
            </a:r>
            <a:r>
              <a:rPr lang="en-US" sz="2800" dirty="0"/>
              <a:t> </a:t>
            </a:r>
            <a:r>
              <a:rPr lang="en-US" sz="2800" dirty="0" err="1"/>
              <a:t>тази</a:t>
            </a:r>
            <a:r>
              <a:rPr lang="en-US" sz="2800" dirty="0"/>
              <a:t>, </a:t>
            </a:r>
            <a:r>
              <a:rPr lang="en-US" sz="2800" dirty="0" err="1"/>
              <a:t>която</a:t>
            </a:r>
            <a:r>
              <a:rPr lang="en-US" sz="2800" dirty="0"/>
              <a:t> е </a:t>
            </a:r>
            <a:r>
              <a:rPr lang="en-US" sz="2800" dirty="0" err="1"/>
              <a:t>изгорена</a:t>
            </a:r>
            <a:r>
              <a:rPr lang="en-US" sz="2800" dirty="0"/>
              <a:t>. </a:t>
            </a:r>
            <a:r>
              <a:rPr lang="en-US" sz="2800" dirty="0" err="1"/>
              <a:t>Използването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хидратанти</a:t>
            </a:r>
            <a:r>
              <a:rPr lang="en-US" sz="2800" dirty="0"/>
              <a:t> </a:t>
            </a:r>
            <a:r>
              <a:rPr lang="bg-BG" sz="2800" dirty="0" smtClean="0"/>
              <a:t>и </a:t>
            </a:r>
            <a:r>
              <a:rPr lang="en-US" sz="2800" dirty="0" err="1"/>
              <a:t>слънцезащитни</a:t>
            </a:r>
            <a:r>
              <a:rPr lang="en-US" sz="2800" dirty="0"/>
              <a:t> </a:t>
            </a:r>
            <a:r>
              <a:rPr lang="en-US" sz="2800" dirty="0" err="1" smtClean="0"/>
              <a:t>продукти</a:t>
            </a:r>
            <a:r>
              <a:rPr lang="bg-BG" sz="2800" dirty="0" smtClean="0"/>
              <a:t> е </a:t>
            </a:r>
            <a:r>
              <a:rPr lang="en-US" sz="2800" dirty="0" err="1" smtClean="0"/>
              <a:t>от</a:t>
            </a:r>
            <a:r>
              <a:rPr lang="en-US" sz="2800" dirty="0" smtClean="0"/>
              <a:t> </a:t>
            </a:r>
            <a:r>
              <a:rPr lang="en-US" sz="2800" dirty="0" err="1"/>
              <a:t>изключителна</a:t>
            </a:r>
            <a:r>
              <a:rPr lang="en-US" sz="2800" dirty="0"/>
              <a:t> </a:t>
            </a:r>
            <a:r>
              <a:rPr lang="en-US" sz="2800" dirty="0" err="1" smtClean="0"/>
              <a:t>важност</a:t>
            </a:r>
            <a:r>
              <a:rPr lang="en-US" sz="2800" dirty="0" smtClean="0"/>
              <a:t>. </a:t>
            </a:r>
            <a:endParaRPr lang="en-US" sz="2800" dirty="0"/>
          </a:p>
          <a:p>
            <a:pPr indent="363538"/>
            <a:endParaRPr lang="bg-BG" sz="2800" dirty="0" smtClean="0"/>
          </a:p>
          <a:p>
            <a:pPr indent="363538"/>
            <a:r>
              <a:rPr lang="bg-BG" sz="2800" dirty="0">
                <a:solidFill>
                  <a:srgbClr val="0070C0"/>
                </a:solidFill>
              </a:rPr>
              <a:t>Странични ефекти</a:t>
            </a:r>
          </a:p>
          <a:p>
            <a:pPr indent="363538"/>
            <a:r>
              <a:rPr lang="bg-BG" sz="2800" dirty="0" smtClean="0"/>
              <a:t>В </a:t>
            </a:r>
            <a:r>
              <a:rPr lang="en-US" sz="2800" dirty="0" err="1" smtClean="0"/>
              <a:t>редки</a:t>
            </a:r>
            <a:r>
              <a:rPr lang="en-US" sz="2800" dirty="0" smtClean="0"/>
              <a:t> </a:t>
            </a:r>
            <a:r>
              <a:rPr lang="en-US" sz="2800" dirty="0" err="1"/>
              <a:t>случаи</a:t>
            </a:r>
            <a:r>
              <a:rPr lang="en-US" sz="2800" dirty="0"/>
              <a:t> </a:t>
            </a:r>
            <a:r>
              <a:rPr lang="en-US" sz="2800" dirty="0" err="1"/>
              <a:t>може</a:t>
            </a:r>
            <a:r>
              <a:rPr lang="en-US" sz="2800" dirty="0"/>
              <a:t> </a:t>
            </a:r>
            <a:r>
              <a:rPr lang="en-US" sz="2800" dirty="0" err="1"/>
              <a:t>да</a:t>
            </a:r>
            <a:r>
              <a:rPr lang="en-US" sz="2800" dirty="0"/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en-US" sz="2800" dirty="0" err="1" smtClean="0"/>
              <a:t>наблюдават</a:t>
            </a:r>
            <a:r>
              <a:rPr lang="bg-BG" sz="2800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/>
              <a:t>хипер</a:t>
            </a:r>
            <a:r>
              <a:rPr lang="en-US" sz="2800" dirty="0"/>
              <a:t>- </a:t>
            </a:r>
            <a:r>
              <a:rPr lang="en-US" sz="2800" dirty="0" err="1"/>
              <a:t>или</a:t>
            </a:r>
            <a:r>
              <a:rPr lang="en-US" sz="2800" dirty="0"/>
              <a:t> </a:t>
            </a:r>
            <a:r>
              <a:rPr lang="en-US" sz="2800" dirty="0" err="1"/>
              <a:t>хипопигментация</a:t>
            </a:r>
            <a:r>
              <a:rPr lang="en-US" sz="2800" dirty="0"/>
              <a:t> (</a:t>
            </a:r>
            <a:r>
              <a:rPr lang="en-US" sz="2800" dirty="0" err="1"/>
              <a:t>промяна</a:t>
            </a:r>
            <a:r>
              <a:rPr lang="en-US" sz="2800" dirty="0"/>
              <a:t> в </a:t>
            </a:r>
            <a:r>
              <a:rPr lang="en-US" sz="2800" dirty="0" err="1"/>
              <a:t>цвета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 smtClean="0"/>
              <a:t>кожата</a:t>
            </a:r>
            <a:r>
              <a:rPr lang="bg-BG" sz="2800" dirty="0" smtClean="0"/>
              <a:t>)</a:t>
            </a:r>
            <a:r>
              <a:rPr lang="en-US" sz="2800" dirty="0" smtClean="0"/>
              <a:t>, </a:t>
            </a:r>
            <a:r>
              <a:rPr lang="en-US" sz="2800" dirty="0" err="1" smtClean="0"/>
              <a:t>ко</a:t>
            </a:r>
            <a:r>
              <a:rPr lang="bg-BG" sz="2800" dirty="0" smtClean="0"/>
              <a:t>и</a:t>
            </a:r>
            <a:r>
              <a:rPr lang="en-US" sz="2800" dirty="0" err="1" smtClean="0"/>
              <a:t>то</a:t>
            </a:r>
            <a:r>
              <a:rPr lang="en-US" sz="2800" dirty="0" smtClean="0"/>
              <a:t> </a:t>
            </a:r>
            <a:r>
              <a:rPr lang="en-US" sz="2800" dirty="0" err="1"/>
              <a:t>обикновено</a:t>
            </a:r>
            <a:r>
              <a:rPr lang="en-US" sz="2800" dirty="0"/>
              <a:t> </a:t>
            </a:r>
            <a:r>
              <a:rPr lang="bg-BG" sz="2800" dirty="0" smtClean="0"/>
              <a:t>са</a:t>
            </a:r>
            <a:r>
              <a:rPr lang="en-US" sz="2800" dirty="0" smtClean="0"/>
              <a:t> </a:t>
            </a:r>
            <a:r>
              <a:rPr lang="en-US" sz="2800" dirty="0" err="1" smtClean="0"/>
              <a:t>преходн</a:t>
            </a:r>
            <a:r>
              <a:rPr lang="bg-BG" sz="2800" dirty="0" smtClean="0"/>
              <a:t>и</a:t>
            </a:r>
            <a:r>
              <a:rPr lang="en-US" sz="2800" dirty="0" smtClean="0"/>
              <a:t>),</a:t>
            </a:r>
            <a:endParaRPr lang="bg-BG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/>
              <a:t>алергични</a:t>
            </a:r>
            <a:r>
              <a:rPr lang="en-US" sz="2800" dirty="0"/>
              <a:t> </a:t>
            </a:r>
            <a:r>
              <a:rPr lang="en-US" sz="2800" dirty="0" err="1"/>
              <a:t>реакции</a:t>
            </a:r>
            <a:r>
              <a:rPr lang="en-US" sz="2800" dirty="0"/>
              <a:t> в </a:t>
            </a:r>
            <a:r>
              <a:rPr lang="en-US" sz="2800" dirty="0" err="1"/>
              <a:t>резултат</a:t>
            </a:r>
            <a:r>
              <a:rPr lang="en-US" sz="2800" dirty="0"/>
              <a:t> </a:t>
            </a:r>
            <a:r>
              <a:rPr lang="bg-BG" sz="2800" dirty="0" smtClean="0"/>
              <a:t>на </a:t>
            </a:r>
            <a:r>
              <a:rPr lang="en-US" sz="2800" dirty="0" err="1" smtClean="0"/>
              <a:t>използване</a:t>
            </a:r>
            <a:r>
              <a:rPr lang="en-US" sz="2800" dirty="0" smtClean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 smtClean="0"/>
              <a:t>медикаменти</a:t>
            </a:r>
            <a:r>
              <a:rPr lang="en-US" sz="2800" dirty="0" smtClean="0"/>
              <a:t> </a:t>
            </a:r>
            <a:r>
              <a:rPr lang="en-US" sz="2800" dirty="0"/>
              <a:t>и </a:t>
            </a:r>
            <a:r>
              <a:rPr lang="en-US" sz="2800" dirty="0" err="1"/>
              <a:t>кремове</a:t>
            </a:r>
            <a:r>
              <a:rPr lang="en-US" sz="2800" dirty="0"/>
              <a:t>. </a:t>
            </a:r>
            <a:endParaRPr lang="bg-BG" sz="2800" dirty="0" smtClean="0"/>
          </a:p>
          <a:p>
            <a:pPr indent="363538"/>
            <a:r>
              <a:rPr lang="en-US" sz="2800" dirty="0" err="1" smtClean="0"/>
              <a:t>Образуването</a:t>
            </a:r>
            <a:r>
              <a:rPr lang="en-US" sz="2800" dirty="0" smtClean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белези</a:t>
            </a:r>
            <a:r>
              <a:rPr lang="en-US" sz="2800" dirty="0"/>
              <a:t> е </a:t>
            </a:r>
            <a:r>
              <a:rPr lang="en-US" sz="2800" dirty="0" err="1" smtClean="0"/>
              <a:t>изключителн</a:t>
            </a:r>
            <a:r>
              <a:rPr lang="bg-BG" sz="2800" dirty="0" smtClean="0"/>
              <a:t>о</a:t>
            </a:r>
            <a:r>
              <a:rPr lang="en-US" sz="2800" dirty="0" smtClean="0"/>
              <a:t> </a:t>
            </a:r>
            <a:r>
              <a:rPr lang="en-US" sz="2800" dirty="0" err="1" smtClean="0"/>
              <a:t>рядко</a:t>
            </a:r>
            <a:r>
              <a:rPr lang="en-US" sz="2800" dirty="0" smtClean="0"/>
              <a:t>.</a:t>
            </a:r>
            <a:endParaRPr lang="en-US" sz="2800" dirty="0"/>
          </a:p>
          <a:p>
            <a:pPr lvl="0" indent="363538"/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972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1143-fig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220066"/>
            <a:ext cx="8550859" cy="65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1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8565" y="536494"/>
            <a:ext cx="1093245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bg-BG" sz="2600" dirty="0" smtClean="0">
                <a:solidFill>
                  <a:prstClr val="black"/>
                </a:solidFill>
              </a:rPr>
              <a:t>Във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bg-BG" sz="2600" dirty="0" smtClean="0">
                <a:solidFill>
                  <a:srgbClr val="0070C0"/>
                </a:solidFill>
              </a:rPr>
              <a:t>видимата и ултравиолетовата области </a:t>
            </a:r>
            <a:r>
              <a:rPr lang="bg-BG" sz="2600" dirty="0" smtClean="0">
                <a:solidFill>
                  <a:prstClr val="black"/>
                </a:solidFill>
              </a:rPr>
              <a:t>енергията на електромагнитните кванти е достатъчна да възбуди електроните, което е свързано с тяхното локализиране на нива с по-висока енергия. Тъй като има значим брой налични енергетични нива за електрони, тези </a:t>
            </a:r>
            <a:r>
              <a:rPr lang="en-US" sz="2600" dirty="0" smtClean="0">
                <a:solidFill>
                  <a:prstClr val="black"/>
                </a:solidFill>
              </a:rPr>
              <a:t>EM</a:t>
            </a:r>
            <a:r>
              <a:rPr lang="bg-BG" sz="2600" dirty="0" smtClean="0">
                <a:solidFill>
                  <a:prstClr val="black"/>
                </a:solidFill>
              </a:rPr>
              <a:t> вълни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bg-BG" sz="2600" dirty="0" smtClean="0">
                <a:solidFill>
                  <a:prstClr val="black"/>
                </a:solidFill>
              </a:rPr>
              <a:t>се </a:t>
            </a:r>
            <a:r>
              <a:rPr lang="bg-BG" sz="2600" dirty="0">
                <a:solidFill>
                  <a:srgbClr val="FF0000"/>
                </a:solidFill>
              </a:rPr>
              <a:t>поглъщат силно </a:t>
            </a:r>
            <a:r>
              <a:rPr lang="bg-BG" sz="2600" dirty="0" smtClean="0">
                <a:solidFill>
                  <a:prstClr val="black"/>
                </a:solidFill>
              </a:rPr>
              <a:t>и като цяло не преминават през кожата. </a:t>
            </a:r>
          </a:p>
          <a:p>
            <a:pPr indent="355600" algn="just">
              <a:spcBef>
                <a:spcPts val="1200"/>
              </a:spcBef>
              <a:spcAft>
                <a:spcPts val="1200"/>
              </a:spcAft>
            </a:pPr>
            <a:r>
              <a:rPr lang="bg-BG" sz="2600" dirty="0" smtClean="0">
                <a:solidFill>
                  <a:prstClr val="black"/>
                </a:solidFill>
              </a:rPr>
              <a:t>На енергията на </a:t>
            </a:r>
            <a:r>
              <a:rPr lang="bg-BG" sz="2600" dirty="0" smtClean="0">
                <a:solidFill>
                  <a:srgbClr val="0070C0"/>
                </a:solidFill>
              </a:rPr>
              <a:t>фотоните </a:t>
            </a:r>
            <a:r>
              <a:rPr lang="bg-BG" sz="2600" dirty="0">
                <a:solidFill>
                  <a:srgbClr val="0070C0"/>
                </a:solidFill>
              </a:rPr>
              <a:t>от ултравиолетовата </a:t>
            </a:r>
            <a:r>
              <a:rPr lang="bg-BG" sz="2600" dirty="0" smtClean="0">
                <a:solidFill>
                  <a:srgbClr val="0070C0"/>
                </a:solidFill>
              </a:rPr>
              <a:t>област </a:t>
            </a:r>
            <a:r>
              <a:rPr lang="bg-BG" sz="2600" dirty="0" smtClean="0">
                <a:solidFill>
                  <a:prstClr val="black"/>
                </a:solidFill>
              </a:rPr>
              <a:t>съответства</a:t>
            </a:r>
            <a:r>
              <a:rPr lang="bg-BG" sz="2600" dirty="0" smtClean="0">
                <a:solidFill>
                  <a:srgbClr val="0070C0"/>
                </a:solidFill>
              </a:rPr>
              <a:t> гъста мрежа </a:t>
            </a:r>
            <a:r>
              <a:rPr lang="bg-BG" sz="2600" dirty="0">
                <a:solidFill>
                  <a:prstClr val="black"/>
                </a:solidFill>
              </a:rPr>
              <a:t>от електронни </a:t>
            </a:r>
            <a:r>
              <a:rPr lang="bg-BG" sz="2600" dirty="0" smtClean="0">
                <a:solidFill>
                  <a:prstClr val="black"/>
                </a:solidFill>
              </a:rPr>
              <a:t>енергетични нива</a:t>
            </a:r>
            <a:r>
              <a:rPr lang="bg-BG" sz="2600" dirty="0">
                <a:solidFill>
                  <a:prstClr val="black"/>
                </a:solidFill>
              </a:rPr>
              <a:t>, така че всеки </a:t>
            </a:r>
            <a:r>
              <a:rPr lang="bg-BG" sz="2600" dirty="0" smtClean="0">
                <a:solidFill>
                  <a:prstClr val="black"/>
                </a:solidFill>
              </a:rPr>
              <a:t>такъв фотон, падащ </a:t>
            </a:r>
            <a:r>
              <a:rPr lang="bg-BG" sz="2600" dirty="0">
                <a:solidFill>
                  <a:prstClr val="black"/>
                </a:solidFill>
              </a:rPr>
              <a:t>върху </a:t>
            </a:r>
            <a:r>
              <a:rPr lang="bg-BG" sz="2600" dirty="0" smtClean="0">
                <a:solidFill>
                  <a:prstClr val="black"/>
                </a:solidFill>
              </a:rPr>
              <a:t>тялото, се поглъща в рамките на </a:t>
            </a:r>
            <a:r>
              <a:rPr lang="bg-BG" sz="2600" dirty="0">
                <a:solidFill>
                  <a:srgbClr val="FF0000"/>
                </a:solidFill>
              </a:rPr>
              <a:t>много тънък външен слой от кожата</a:t>
            </a:r>
            <a:r>
              <a:rPr lang="bg-BG" sz="2600" dirty="0" smtClean="0">
                <a:solidFill>
                  <a:srgbClr val="FF0000"/>
                </a:solidFill>
              </a:rPr>
              <a:t>.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endParaRPr lang="en-US" sz="2600" dirty="0">
              <a:solidFill>
                <a:prstClr val="black"/>
              </a:solidFill>
            </a:endParaRPr>
          </a:p>
          <a:p>
            <a:pPr indent="355600" algn="just">
              <a:spcBef>
                <a:spcPts val="1200"/>
              </a:spcBef>
              <a:spcAft>
                <a:spcPts val="1200"/>
              </a:spcAft>
            </a:pPr>
            <a:r>
              <a:rPr lang="bg-BG" sz="2600" dirty="0" smtClean="0">
                <a:solidFill>
                  <a:prstClr val="black"/>
                </a:solidFill>
              </a:rPr>
              <a:t>Когато честотата на </a:t>
            </a:r>
            <a:r>
              <a:rPr lang="en-US" sz="2600" dirty="0" smtClean="0">
                <a:solidFill>
                  <a:prstClr val="black"/>
                </a:solidFill>
              </a:rPr>
              <a:t>EM</a:t>
            </a:r>
            <a:r>
              <a:rPr lang="bg-BG" sz="2600" dirty="0" smtClean="0">
                <a:solidFill>
                  <a:prstClr val="black"/>
                </a:solidFill>
              </a:rPr>
              <a:t> вълни принадлежи на високочестотния ултравиолетов регион или на диапазона на рентгеновите и гама лъчите, енергията на фотоните е толкова голяма, че тези фотони, ако се погълнат, ще предизвикат </a:t>
            </a:r>
            <a:r>
              <a:rPr lang="bg-BG" sz="2600" dirty="0">
                <a:solidFill>
                  <a:srgbClr val="FF0000"/>
                </a:solidFill>
              </a:rPr>
              <a:t>разрушаване </a:t>
            </a:r>
            <a:r>
              <a:rPr lang="bg-BG" sz="2600" dirty="0" smtClean="0">
                <a:solidFill>
                  <a:prstClr val="black"/>
                </a:solidFill>
              </a:rPr>
              <a:t>на  атоми или молекули. Затова такива </a:t>
            </a:r>
            <a:r>
              <a:rPr lang="en-US" sz="2600" dirty="0">
                <a:solidFill>
                  <a:prstClr val="black"/>
                </a:solidFill>
              </a:rPr>
              <a:t>EM</a:t>
            </a:r>
            <a:r>
              <a:rPr lang="bg-BG" sz="2600" dirty="0">
                <a:solidFill>
                  <a:prstClr val="black"/>
                </a:solidFill>
              </a:rPr>
              <a:t> вълни </a:t>
            </a:r>
            <a:r>
              <a:rPr lang="bg-BG" sz="2600" dirty="0" smtClean="0">
                <a:solidFill>
                  <a:prstClr val="black"/>
                </a:solidFill>
              </a:rPr>
              <a:t>се наричат още </a:t>
            </a:r>
            <a:r>
              <a:rPr lang="bg-BG" sz="2600" dirty="0" smtClean="0">
                <a:solidFill>
                  <a:srgbClr val="FF0000"/>
                </a:solidFill>
              </a:rPr>
              <a:t>йонизираща радиация</a:t>
            </a:r>
            <a:r>
              <a:rPr lang="bg-BG" sz="2600" dirty="0" smtClean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693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660" y="0"/>
            <a:ext cx="1017942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</a:pPr>
            <a:endParaRPr lang="en-US" sz="1600" b="1" spc="500" dirty="0">
              <a:solidFill>
                <a:srgbClr val="A5644E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bg-BG" sz="3200" b="1" spc="500" dirty="0" smtClean="0">
                <a:solidFill>
                  <a:srgbClr val="A5644E"/>
                </a:solidFill>
              </a:rPr>
              <a:t>ИНФРАЧЕРВЕНИ ЛЪЧИ</a:t>
            </a:r>
            <a:endParaRPr lang="en-US" sz="3200" b="1" spc="500" dirty="0" smtClean="0">
              <a:solidFill>
                <a:srgbClr val="A5644E"/>
              </a:solidFill>
            </a:endParaRPr>
          </a:p>
          <a:p>
            <a:pPr indent="463550">
              <a:lnSpc>
                <a:spcPct val="150000"/>
              </a:lnSpc>
            </a:pPr>
            <a:r>
              <a:rPr lang="bg-BG" sz="2600" dirty="0" smtClean="0">
                <a:solidFill>
                  <a:prstClr val="black"/>
                </a:solidFill>
              </a:rPr>
              <a:t>Терминът „инфрачервени“ (</a:t>
            </a:r>
            <a:r>
              <a:rPr lang="en-US" sz="2600" dirty="0" smtClean="0">
                <a:solidFill>
                  <a:prstClr val="black"/>
                </a:solidFill>
              </a:rPr>
              <a:t>IR</a:t>
            </a:r>
            <a:r>
              <a:rPr lang="bg-BG" sz="2600" dirty="0" smtClean="0">
                <a:solidFill>
                  <a:prstClr val="black"/>
                </a:solidFill>
              </a:rPr>
              <a:t>)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bg-BG" sz="2600" dirty="0" smtClean="0">
                <a:solidFill>
                  <a:prstClr val="black"/>
                </a:solidFill>
              </a:rPr>
              <a:t>лъчи се отнася до ЕМ вълни с широк обхват от честоти, локализирани в ЕМ спектър между високо-честотните микровълни, използвани за комуникация и нискочестотните вълни от видимия диапазон (</a:t>
            </a:r>
            <a:r>
              <a:rPr lang="bg-BG" sz="2600" dirty="0" smtClean="0">
                <a:solidFill>
                  <a:srgbClr val="FF0000"/>
                </a:solidFill>
              </a:rPr>
              <a:t>червената</a:t>
            </a:r>
            <a:r>
              <a:rPr lang="bg-BG" sz="2600" dirty="0" smtClean="0">
                <a:solidFill>
                  <a:prstClr val="black"/>
                </a:solidFill>
              </a:rPr>
              <a:t> светлина).</a:t>
            </a:r>
          </a:p>
          <a:p>
            <a:pPr indent="463550" algn="ctr"/>
            <a:r>
              <a:rPr lang="el-GR" sz="2600" dirty="0" smtClean="0">
                <a:solidFill>
                  <a:srgbClr val="FF0000"/>
                </a:solidFill>
              </a:rPr>
              <a:t>λ</a:t>
            </a:r>
            <a:r>
              <a:rPr lang="en-US" sz="2600" dirty="0">
                <a:solidFill>
                  <a:srgbClr val="FF0000"/>
                </a:solidFill>
              </a:rPr>
              <a:t>=1 mm (10</a:t>
            </a:r>
            <a:r>
              <a:rPr lang="en-US" sz="2600" baseline="30000" dirty="0">
                <a:solidFill>
                  <a:srgbClr val="FF0000"/>
                </a:solidFill>
              </a:rPr>
              <a:t>-3</a:t>
            </a:r>
            <a:r>
              <a:rPr lang="en-US" sz="2600" dirty="0">
                <a:solidFill>
                  <a:srgbClr val="FF0000"/>
                </a:solidFill>
              </a:rPr>
              <a:t> m) - 7500 A  (7.5 x 10</a:t>
            </a:r>
            <a:r>
              <a:rPr lang="en-US" sz="2600" baseline="30000" dirty="0">
                <a:solidFill>
                  <a:srgbClr val="FF0000"/>
                </a:solidFill>
              </a:rPr>
              <a:t>-7</a:t>
            </a:r>
            <a:r>
              <a:rPr lang="en-US" sz="2600" dirty="0">
                <a:solidFill>
                  <a:srgbClr val="FF0000"/>
                </a:solidFill>
              </a:rPr>
              <a:t> m). </a:t>
            </a:r>
            <a:endParaRPr lang="bg-BG" sz="2600" dirty="0" smtClean="0">
              <a:solidFill>
                <a:srgbClr val="FF0000"/>
              </a:solidFill>
            </a:endParaRPr>
          </a:p>
          <a:p>
            <a:pPr indent="463550" algn="just">
              <a:lnSpc>
                <a:spcPct val="150000"/>
              </a:lnSpc>
            </a:pPr>
            <a:r>
              <a:rPr lang="bg-BG" sz="2600" dirty="0">
                <a:solidFill>
                  <a:prstClr val="black"/>
                </a:solidFill>
              </a:rPr>
              <a:t>Нискочестотният край на инфрачервения диапазон се нарича „</a:t>
            </a:r>
            <a:r>
              <a:rPr lang="bg-BG" sz="2600" dirty="0">
                <a:solidFill>
                  <a:srgbClr val="FF0000"/>
                </a:solidFill>
              </a:rPr>
              <a:t>далечен инфрачервен диапазон от честоти</a:t>
            </a:r>
            <a:r>
              <a:rPr lang="bg-BG" sz="2600" dirty="0">
                <a:solidFill>
                  <a:prstClr val="black"/>
                </a:solidFill>
              </a:rPr>
              <a:t>“, а високочестотният край – „</a:t>
            </a:r>
            <a:r>
              <a:rPr lang="bg-BG" sz="2600" dirty="0">
                <a:solidFill>
                  <a:srgbClr val="FF0000"/>
                </a:solidFill>
              </a:rPr>
              <a:t>близък инфрачервен диапазон</a:t>
            </a:r>
            <a:r>
              <a:rPr lang="bg-BG" sz="2600" dirty="0">
                <a:solidFill>
                  <a:prstClr val="black"/>
                </a:solidFill>
              </a:rPr>
              <a:t>“, класификация базирана на отстоянието </a:t>
            </a:r>
            <a:r>
              <a:rPr lang="bg-BG" sz="2600" dirty="0" smtClean="0">
                <a:solidFill>
                  <a:prstClr val="black"/>
                </a:solidFill>
              </a:rPr>
              <a:t>на честотите на тези ЕМ вълни от честотния регион </a:t>
            </a:r>
            <a:r>
              <a:rPr lang="bg-BG" sz="2600" dirty="0">
                <a:solidFill>
                  <a:prstClr val="black"/>
                </a:solidFill>
              </a:rPr>
              <a:t>на видимата светлина. </a:t>
            </a:r>
          </a:p>
          <a:p>
            <a:pPr indent="463550" algn="just">
              <a:lnSpc>
                <a:spcPct val="150000"/>
              </a:lnSpc>
            </a:pP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964" y="0"/>
            <a:ext cx="11497235" cy="6735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>
              <a:lnSpc>
                <a:spcPts val="3700"/>
              </a:lnSpc>
            </a:pPr>
            <a:r>
              <a:rPr lang="bg-BG" sz="2600" dirty="0" smtClean="0">
                <a:solidFill>
                  <a:prstClr val="black"/>
                </a:solidFill>
              </a:rPr>
              <a:t>Повечето медицински приложения на </a:t>
            </a:r>
            <a:r>
              <a:rPr lang="en-US" sz="2600" dirty="0" smtClean="0">
                <a:solidFill>
                  <a:prstClr val="black"/>
                </a:solidFill>
              </a:rPr>
              <a:t>IR </a:t>
            </a:r>
            <a:r>
              <a:rPr lang="bg-BG" sz="2600" dirty="0" smtClean="0">
                <a:solidFill>
                  <a:prstClr val="black"/>
                </a:solidFill>
              </a:rPr>
              <a:t>лъчи са в близкия инфрачервен диапазон, т.е. честоти под тези на видимата светлина </a:t>
            </a:r>
            <a:r>
              <a:rPr lang="el-GR" sz="2600" dirty="0" smtClean="0">
                <a:solidFill>
                  <a:srgbClr val="FF0000"/>
                </a:solidFill>
              </a:rPr>
              <a:t>λ</a:t>
            </a:r>
            <a:r>
              <a:rPr lang="en-US" sz="2600" dirty="0">
                <a:solidFill>
                  <a:srgbClr val="FF0000"/>
                </a:solidFill>
              </a:rPr>
              <a:t>=7500 A -30,000 A.</a:t>
            </a:r>
          </a:p>
          <a:p>
            <a:pPr algn="ctr">
              <a:lnSpc>
                <a:spcPts val="3700"/>
              </a:lnSpc>
            </a:pPr>
            <a:r>
              <a:rPr lang="bg-BG" altLang="bg-BG" sz="2600" b="1" dirty="0">
                <a:solidFill>
                  <a:srgbClr val="C00000"/>
                </a:solidFill>
              </a:rPr>
              <a:t>Топлинно лъчение</a:t>
            </a:r>
          </a:p>
          <a:p>
            <a:pPr algn="just">
              <a:lnSpc>
                <a:spcPts val="3700"/>
              </a:lnSpc>
            </a:pPr>
            <a:r>
              <a:rPr lang="en-US" altLang="bg-BG" sz="2600" u="sng" dirty="0" smtClean="0">
                <a:solidFill>
                  <a:srgbClr val="C00000"/>
                </a:solidFill>
              </a:rPr>
              <a:t>Def.</a:t>
            </a:r>
            <a:r>
              <a:rPr lang="en-US" altLang="bg-BG" sz="2600" dirty="0" smtClean="0">
                <a:solidFill>
                  <a:prstClr val="black"/>
                </a:solidFill>
              </a:rPr>
              <a:t> </a:t>
            </a:r>
            <a:r>
              <a:rPr lang="bg-BG" altLang="bg-BG" sz="2600" dirty="0" smtClean="0">
                <a:solidFill>
                  <a:prstClr val="black"/>
                </a:solidFill>
              </a:rPr>
              <a:t>Това </a:t>
            </a:r>
            <a:r>
              <a:rPr lang="bg-BG" altLang="bg-BG" sz="2600" dirty="0">
                <a:solidFill>
                  <a:prstClr val="black"/>
                </a:solidFill>
              </a:rPr>
              <a:t>е електромагнитно </a:t>
            </a:r>
            <a:r>
              <a:rPr lang="bg-BG" altLang="bg-BG" sz="2600" dirty="0" smtClean="0">
                <a:solidFill>
                  <a:prstClr val="black"/>
                </a:solidFill>
              </a:rPr>
              <a:t>лъчение</a:t>
            </a:r>
            <a:r>
              <a:rPr lang="en-US" altLang="bg-BG" sz="2600" dirty="0">
                <a:solidFill>
                  <a:prstClr val="black"/>
                </a:solidFill>
              </a:rPr>
              <a:t>,</a:t>
            </a:r>
            <a:r>
              <a:rPr lang="bg-BG" altLang="bg-BG" sz="2600" dirty="0" smtClean="0">
                <a:solidFill>
                  <a:prstClr val="black"/>
                </a:solidFill>
              </a:rPr>
              <a:t> </a:t>
            </a:r>
            <a:r>
              <a:rPr lang="bg-BG" altLang="bg-BG" sz="2600" dirty="0">
                <a:solidFill>
                  <a:prstClr val="black"/>
                </a:solidFill>
              </a:rPr>
              <a:t>което се излъчва от телата за сметка на вътрешната им енергия т.е. за сметка на топлинното движение на частиците изграждащи телата</a:t>
            </a:r>
            <a:r>
              <a:rPr lang="bg-BG" altLang="bg-BG" sz="2600" dirty="0" smtClean="0">
                <a:solidFill>
                  <a:prstClr val="black"/>
                </a:solidFill>
              </a:rPr>
              <a:t>.</a:t>
            </a:r>
            <a:r>
              <a:rPr lang="bg-BG" sz="2600" dirty="0">
                <a:solidFill>
                  <a:srgbClr val="FF0000"/>
                </a:solidFill>
              </a:rPr>
              <a:t> </a:t>
            </a:r>
            <a:r>
              <a:rPr lang="bg-BG" sz="2600" dirty="0" smtClean="0">
                <a:solidFill>
                  <a:prstClr val="black"/>
                </a:solidFill>
              </a:rPr>
              <a:t>От </a:t>
            </a:r>
            <a:r>
              <a:rPr lang="bg-BG" sz="2600" dirty="0">
                <a:solidFill>
                  <a:prstClr val="black"/>
                </a:solidFill>
              </a:rPr>
              <a:t>класическа гледна точка </a:t>
            </a:r>
            <a:r>
              <a:rPr lang="bg-BG" sz="2600" dirty="0" smtClean="0">
                <a:solidFill>
                  <a:prstClr val="black"/>
                </a:solidFill>
              </a:rPr>
              <a:t>това лъчение се дължи на </a:t>
            </a:r>
            <a:r>
              <a:rPr lang="bg-BG" sz="2600" dirty="0">
                <a:solidFill>
                  <a:prstClr val="black"/>
                </a:solidFill>
              </a:rPr>
              <a:t>ускорени заредени частици в близост до повърхността на обекта, които излъчват ЕМ вълни подобно </a:t>
            </a:r>
            <a:r>
              <a:rPr lang="bg-BG" sz="2600" dirty="0">
                <a:solidFill>
                  <a:srgbClr val="0070C0"/>
                </a:solidFill>
              </a:rPr>
              <a:t>на малки антени. Термично ускорените заряди </a:t>
            </a:r>
            <a:r>
              <a:rPr lang="bg-BG" sz="2600" dirty="0">
                <a:solidFill>
                  <a:prstClr val="black"/>
                </a:solidFill>
              </a:rPr>
              <a:t>генерират лъчение с непрекъснат спектър. </a:t>
            </a:r>
            <a:endParaRPr lang="en-US" sz="2600" dirty="0">
              <a:solidFill>
                <a:prstClr val="black"/>
              </a:solidFill>
            </a:endParaRPr>
          </a:p>
          <a:p>
            <a:pPr algn="just">
              <a:lnSpc>
                <a:spcPts val="3700"/>
              </a:lnSpc>
            </a:pPr>
            <a:r>
              <a:rPr lang="bg-BG" altLang="bg-BG" sz="2600" i="1" dirty="0" smtClean="0">
                <a:solidFill>
                  <a:prstClr val="black"/>
                </a:solidFill>
              </a:rPr>
              <a:t>Особености </a:t>
            </a:r>
            <a:r>
              <a:rPr lang="bg-BG" altLang="bg-BG" sz="2600" i="1" dirty="0">
                <a:solidFill>
                  <a:prstClr val="black"/>
                </a:solidFill>
              </a:rPr>
              <a:t>на топлинното  лъчение:</a:t>
            </a:r>
          </a:p>
          <a:p>
            <a:pPr indent="363538" algn="just">
              <a:lnSpc>
                <a:spcPts val="3700"/>
              </a:lnSpc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bg-BG" altLang="bg-BG" sz="2600" dirty="0" smtClean="0">
                <a:solidFill>
                  <a:prstClr val="black"/>
                </a:solidFill>
              </a:rPr>
              <a:t>излъчва се от </a:t>
            </a:r>
            <a:r>
              <a:rPr lang="bg-BG" altLang="bg-BG" sz="2600" dirty="0">
                <a:solidFill>
                  <a:prstClr val="black"/>
                </a:solidFill>
              </a:rPr>
              <a:t>всички тела, които имат </a:t>
            </a:r>
            <a:r>
              <a:rPr lang="bg-BG" altLang="bg-BG" sz="2600" dirty="0" smtClean="0">
                <a:solidFill>
                  <a:prstClr val="black"/>
                </a:solidFill>
              </a:rPr>
              <a:t>температура </a:t>
            </a:r>
            <a:r>
              <a:rPr lang="en-US" altLang="bg-BG" sz="2600" dirty="0" smtClean="0">
                <a:solidFill>
                  <a:prstClr val="black"/>
                </a:solidFill>
              </a:rPr>
              <a:t>T&gt;0 K</a:t>
            </a:r>
            <a:endParaRPr lang="bg-BG" altLang="bg-BG" sz="2600" dirty="0">
              <a:solidFill>
                <a:prstClr val="black"/>
              </a:solidFill>
            </a:endParaRPr>
          </a:p>
          <a:p>
            <a:pPr marL="457200" indent="-457200" algn="just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bg-BG" altLang="bg-BG" sz="2600" dirty="0" smtClean="0">
                <a:solidFill>
                  <a:prstClr val="black"/>
                </a:solidFill>
              </a:rPr>
              <a:t>това е електромагнитно лъчение  (разпространение </a:t>
            </a:r>
            <a:r>
              <a:rPr lang="bg-BG" altLang="bg-BG" sz="2600" dirty="0">
                <a:solidFill>
                  <a:prstClr val="black"/>
                </a:solidFill>
              </a:rPr>
              <a:t>в </a:t>
            </a:r>
            <a:r>
              <a:rPr lang="bg-BG" altLang="bg-BG" sz="2600" dirty="0" smtClean="0">
                <a:solidFill>
                  <a:prstClr val="black"/>
                </a:solidFill>
              </a:rPr>
              <a:t>пространството </a:t>
            </a:r>
            <a:r>
              <a:rPr lang="bg-BG" altLang="bg-BG" sz="2600" dirty="0">
                <a:solidFill>
                  <a:prstClr val="black"/>
                </a:solidFill>
              </a:rPr>
              <a:t>на </a:t>
            </a:r>
            <a:r>
              <a:rPr lang="bg-BG" altLang="bg-BG" sz="2600" dirty="0" smtClean="0">
                <a:solidFill>
                  <a:prstClr val="black"/>
                </a:solidFill>
              </a:rPr>
              <a:t>променливо </a:t>
            </a:r>
            <a:r>
              <a:rPr lang="bg-BG" altLang="bg-BG" sz="2600" dirty="0">
                <a:solidFill>
                  <a:prstClr val="black"/>
                </a:solidFill>
              </a:rPr>
              <a:t>електрично и магнитно </a:t>
            </a:r>
            <a:r>
              <a:rPr lang="bg-BG" altLang="bg-BG" sz="2600" dirty="0" smtClean="0">
                <a:solidFill>
                  <a:prstClr val="black"/>
                </a:solidFill>
              </a:rPr>
              <a:t>поле, </a:t>
            </a:r>
            <a:r>
              <a:rPr lang="bg-BG" altLang="bg-BG" sz="2600" dirty="0">
                <a:solidFill>
                  <a:prstClr val="black"/>
                </a:solidFill>
              </a:rPr>
              <a:t>които се преобразуват едно в друго). Такава </a:t>
            </a:r>
            <a:r>
              <a:rPr lang="bg-BG" altLang="bg-BG" sz="2600" dirty="0" smtClean="0">
                <a:solidFill>
                  <a:prstClr val="black"/>
                </a:solidFill>
              </a:rPr>
              <a:t>ЕМ вълна </a:t>
            </a:r>
            <a:r>
              <a:rPr lang="bg-BG" altLang="bg-BG" sz="2600" dirty="0">
                <a:solidFill>
                  <a:prstClr val="black"/>
                </a:solidFill>
              </a:rPr>
              <a:t>може да се разпространява и във вакуум. </a:t>
            </a:r>
          </a:p>
        </p:txBody>
      </p:sp>
    </p:spTree>
    <p:extLst>
      <p:ext uri="{BB962C8B-B14F-4D97-AF65-F5344CB8AC3E}">
        <p14:creationId xmlns:p14="http://schemas.microsoft.com/office/powerpoint/2010/main" val="13698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8941" y="2044217"/>
            <a:ext cx="7173722" cy="13367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pic>
        <p:nvPicPr>
          <p:cNvPr id="6" name="Picture 5" descr="File26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555" y="2324036"/>
            <a:ext cx="3207410" cy="44769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328" y="333971"/>
            <a:ext cx="111341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altLang="bg-BG" sz="2600" dirty="0">
                <a:solidFill>
                  <a:prstClr val="black"/>
                </a:solidFill>
              </a:rPr>
              <a:t>енергията на  лъчението нараства с увеличаване на температурата на тялото, т.е. колкото е по-висока е температурата, толкова повече излъчва тялото </a:t>
            </a:r>
            <a:r>
              <a:rPr lang="bg-BG" altLang="bg-BG" sz="2600" dirty="0" smtClean="0">
                <a:solidFill>
                  <a:prstClr val="black"/>
                </a:solidFill>
              </a:rPr>
              <a:t>под формата на </a:t>
            </a:r>
            <a:r>
              <a:rPr lang="bg-BG" altLang="bg-BG" sz="2600" dirty="0">
                <a:solidFill>
                  <a:prstClr val="black"/>
                </a:solidFill>
              </a:rPr>
              <a:t>топлинно лъчение. </a:t>
            </a:r>
          </a:p>
          <a:p>
            <a:pPr>
              <a:spcBef>
                <a:spcPts val="600"/>
              </a:spcBef>
            </a:pPr>
            <a:endParaRPr lang="bg-BG" sz="2600" b="1" u="sng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600" b="1" u="sng" dirty="0" smtClean="0">
                <a:solidFill>
                  <a:srgbClr val="FF0000"/>
                </a:solidFill>
              </a:rPr>
              <a:t>Def</a:t>
            </a:r>
            <a:r>
              <a:rPr lang="en-US" sz="2600" b="1" dirty="0">
                <a:solidFill>
                  <a:srgbClr val="FF0000"/>
                </a:solidFill>
              </a:rPr>
              <a:t>. </a:t>
            </a:r>
            <a:r>
              <a:rPr lang="bg-BG" sz="2600" dirty="0" smtClean="0">
                <a:solidFill>
                  <a:prstClr val="black"/>
                </a:solidFill>
              </a:rPr>
              <a:t>Абсолютно черно </a:t>
            </a:r>
            <a:r>
              <a:rPr lang="bg-BG" sz="2600" dirty="0">
                <a:solidFill>
                  <a:prstClr val="black"/>
                </a:solidFill>
              </a:rPr>
              <a:t>тяло е </a:t>
            </a:r>
            <a:r>
              <a:rPr lang="bg-BG" sz="2600" dirty="0" smtClean="0">
                <a:solidFill>
                  <a:prstClr val="black"/>
                </a:solidFill>
              </a:rPr>
              <a:t>идеална система, </a:t>
            </a:r>
          </a:p>
          <a:p>
            <a:r>
              <a:rPr lang="bg-BG" sz="2600" dirty="0" smtClean="0">
                <a:solidFill>
                  <a:prstClr val="black"/>
                </a:solidFill>
              </a:rPr>
              <a:t>която поглъща всички паднали върху нея</a:t>
            </a:r>
          </a:p>
          <a:p>
            <a:r>
              <a:rPr lang="bg-BG" sz="2600" dirty="0" smtClean="0">
                <a:solidFill>
                  <a:prstClr val="black"/>
                </a:solidFill>
              </a:rPr>
              <a:t> ЕМ вълни. 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270" y="3516046"/>
            <a:ext cx="59346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bg-BG" sz="2600" dirty="0" smtClean="0">
                <a:solidFill>
                  <a:prstClr val="black"/>
                </a:solidFill>
              </a:rPr>
              <a:t>Добро приближение на абсолютно черно тяло е вътрешността на кух обект. Природата на топлинното излъчване през малък отвор зависи единствено от  температурата на стените на кухината.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906" y="5744014"/>
            <a:ext cx="79536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bg-BG" sz="2400" b="1" i="1" dirty="0" smtClean="0">
                <a:solidFill>
                  <a:prstClr val="black"/>
                </a:solidFill>
              </a:rPr>
              <a:t>Фиг. </a:t>
            </a:r>
            <a:r>
              <a:rPr lang="bg-BG" sz="2400" b="1" i="1" dirty="0" err="1" smtClean="0">
                <a:solidFill>
                  <a:prstClr val="black"/>
                </a:solidFill>
              </a:rPr>
              <a:t>Непрекъснатт</a:t>
            </a:r>
            <a:r>
              <a:rPr lang="bg-BG" sz="2400" b="1" i="1" dirty="0" smtClean="0">
                <a:solidFill>
                  <a:prstClr val="black"/>
                </a:solidFill>
              </a:rPr>
              <a:t> </a:t>
            </a:r>
            <a:r>
              <a:rPr lang="bg-BG" sz="2400" b="1" i="1" dirty="0">
                <a:solidFill>
                  <a:prstClr val="black"/>
                </a:solidFill>
              </a:rPr>
              <a:t>спектър на </a:t>
            </a:r>
            <a:r>
              <a:rPr lang="bg-BG" sz="2400" b="1" i="1" dirty="0" smtClean="0">
                <a:solidFill>
                  <a:prstClr val="black"/>
                </a:solidFill>
              </a:rPr>
              <a:t>топлинно </a:t>
            </a:r>
            <a:r>
              <a:rPr lang="bg-BG" sz="2400" b="1" i="1" dirty="0">
                <a:solidFill>
                  <a:prstClr val="black"/>
                </a:solidFill>
              </a:rPr>
              <a:t>излъчване от </a:t>
            </a:r>
            <a:r>
              <a:rPr lang="bg-BG" sz="2400" b="1" i="1" dirty="0" smtClean="0">
                <a:solidFill>
                  <a:prstClr val="black"/>
                </a:solidFill>
              </a:rPr>
              <a:t>абсолютно черно </a:t>
            </a:r>
            <a:r>
              <a:rPr lang="bg-BG" sz="2400" b="1" i="1" dirty="0">
                <a:solidFill>
                  <a:prstClr val="black"/>
                </a:solidFill>
              </a:rPr>
              <a:t>тяло</a:t>
            </a:r>
            <a:r>
              <a:rPr lang="bg-BG" sz="2600" dirty="0">
                <a:solidFill>
                  <a:prstClr val="black"/>
                </a:solidFill>
              </a:rPr>
              <a:t>.</a:t>
            </a: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0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08807" y="5486400"/>
            <a:ext cx="3336238" cy="5078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175" y="338768"/>
            <a:ext cx="115060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bg-BG" sz="2600" dirty="0" smtClean="0">
                <a:solidFill>
                  <a:prstClr val="black"/>
                </a:solidFill>
              </a:rPr>
              <a:t>Излъчената енергия зависи от дължината на вълната и температурата. С увеличаване на температурата на абсолютно черното тяло, общата излъчена от него енергия нараства.  </a:t>
            </a:r>
            <a:endParaRPr lang="en-US" sz="26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957" y="1363394"/>
            <a:ext cx="5410200" cy="541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6176" y="1801906"/>
            <a:ext cx="461927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600" dirty="0" smtClean="0">
                <a:solidFill>
                  <a:prstClr val="black"/>
                </a:solidFill>
              </a:rPr>
              <a:t>С нарастването на температурата </a:t>
            </a:r>
            <a:r>
              <a:rPr lang="en-US" sz="2600" dirty="0" smtClean="0">
                <a:solidFill>
                  <a:prstClr val="black"/>
                </a:solidFill>
              </a:rPr>
              <a:t>T</a:t>
            </a:r>
            <a:r>
              <a:rPr lang="en-US" sz="2600" dirty="0">
                <a:solidFill>
                  <a:prstClr val="black"/>
                </a:solidFill>
              </a:rPr>
              <a:t>, </a:t>
            </a:r>
            <a:r>
              <a:rPr lang="bg-BG" sz="2600" dirty="0" smtClean="0">
                <a:solidFill>
                  <a:prstClr val="black"/>
                </a:solidFill>
              </a:rPr>
              <a:t>пикът на разпределението се отмества към по-късите дължини на вълните 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l-GR" sz="2600" dirty="0">
                <a:solidFill>
                  <a:prstClr val="black"/>
                </a:solidFill>
              </a:rPr>
              <a:t>λ</a:t>
            </a:r>
            <a:r>
              <a:rPr lang="en-US" sz="2600" dirty="0">
                <a:solidFill>
                  <a:prstClr val="black"/>
                </a:solidFill>
              </a:rPr>
              <a:t>. </a:t>
            </a:r>
            <a:endParaRPr lang="bg-BG" sz="2600" dirty="0" smtClean="0">
              <a:solidFill>
                <a:prstClr val="black"/>
              </a:solidFill>
            </a:endParaRPr>
          </a:p>
          <a:p>
            <a:r>
              <a:rPr lang="bg-BG" sz="2600" dirty="0" smtClean="0">
                <a:solidFill>
                  <a:prstClr val="black"/>
                </a:solidFill>
              </a:rPr>
              <a:t>Такова едно изместване се </a:t>
            </a:r>
            <a:r>
              <a:rPr lang="bg-BG" sz="2600" dirty="0" err="1" smtClean="0">
                <a:solidFill>
                  <a:prstClr val="black"/>
                </a:solidFill>
              </a:rPr>
              <a:t>околичествява</a:t>
            </a:r>
            <a:r>
              <a:rPr lang="bg-BG" sz="2600" dirty="0" smtClean="0">
                <a:solidFill>
                  <a:prstClr val="black"/>
                </a:solidFill>
              </a:rPr>
              <a:t> със </a:t>
            </a:r>
            <a:r>
              <a:rPr lang="bg-BG" sz="2600" b="1" dirty="0" smtClean="0">
                <a:solidFill>
                  <a:srgbClr val="FF0000"/>
                </a:solidFill>
              </a:rPr>
              <a:t>закона </a:t>
            </a:r>
            <a:r>
              <a:rPr lang="bg-BG" sz="2600" b="1" dirty="0">
                <a:solidFill>
                  <a:srgbClr val="FF0000"/>
                </a:solidFill>
              </a:rPr>
              <a:t>на </a:t>
            </a:r>
            <a:r>
              <a:rPr lang="bg-BG" sz="2600" b="1" dirty="0" err="1">
                <a:solidFill>
                  <a:srgbClr val="FF0000"/>
                </a:solidFill>
              </a:rPr>
              <a:t>Вин</a:t>
            </a:r>
            <a:r>
              <a:rPr lang="bg-BG" sz="2600" b="1" dirty="0">
                <a:solidFill>
                  <a:srgbClr val="FF0000"/>
                </a:solidFill>
              </a:rPr>
              <a:t>. 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8807" y="5436067"/>
            <a:ext cx="4146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prstClr val="black"/>
                </a:solidFill>
              </a:rPr>
              <a:t>λ</a:t>
            </a:r>
            <a:r>
              <a:rPr lang="en-US" sz="2600" baseline="-25000" dirty="0" err="1">
                <a:solidFill>
                  <a:prstClr val="black"/>
                </a:solidFill>
              </a:rPr>
              <a:t>max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smtClean="0">
                <a:solidFill>
                  <a:prstClr val="black"/>
                </a:solidFill>
              </a:rPr>
              <a:t>T=0.29x10</a:t>
            </a:r>
            <a:r>
              <a:rPr lang="en-US" sz="2600" baseline="30000" dirty="0" smtClean="0">
                <a:solidFill>
                  <a:prstClr val="black"/>
                </a:solidFill>
              </a:rPr>
              <a:t>-2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>
                <a:solidFill>
                  <a:prstClr val="black"/>
                </a:solidFill>
              </a:rPr>
              <a:t>m</a:t>
            </a:r>
            <a:r>
              <a:rPr lang="bg-BG" sz="2600" dirty="0">
                <a:solidFill>
                  <a:prstClr val="black"/>
                </a:solidFill>
              </a:rPr>
              <a:t> </a:t>
            </a:r>
            <a:r>
              <a:rPr lang="en-US" sz="2600" dirty="0">
                <a:solidFill>
                  <a:prstClr val="black"/>
                </a:solidFill>
              </a:rPr>
              <a:t>K</a:t>
            </a:r>
          </a:p>
          <a:p>
            <a:pPr indent="463550"/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3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2913</TotalTime>
  <Words>2871</Words>
  <Application>Microsoft Office PowerPoint</Application>
  <PresentationFormat>Widescreen</PresentationFormat>
  <Paragraphs>163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Trek</vt:lpstr>
      <vt:lpstr>1_Trek</vt:lpstr>
      <vt:lpstr>Инфрачервени и ултравиолетови лъчи – биологични ефекти и приложения.  Лазерна терапия в дерматологията и козметиката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</dc:creator>
  <cp:lastModifiedBy>Georgi_Tzanev</cp:lastModifiedBy>
  <cp:revision>149</cp:revision>
  <dcterms:created xsi:type="dcterms:W3CDTF">2018-09-10T14:20:52Z</dcterms:created>
  <dcterms:modified xsi:type="dcterms:W3CDTF">2018-11-22T09:37:43Z</dcterms:modified>
</cp:coreProperties>
</file>