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0"/>
  </p:notesMasterIdLst>
  <p:sldIdLst>
    <p:sldId id="289" r:id="rId3"/>
    <p:sldId id="258" r:id="rId4"/>
    <p:sldId id="275" r:id="rId5"/>
    <p:sldId id="259" r:id="rId6"/>
    <p:sldId id="260" r:id="rId7"/>
    <p:sldId id="278" r:id="rId8"/>
    <p:sldId id="279" r:id="rId9"/>
    <p:sldId id="280" r:id="rId10"/>
    <p:sldId id="269" r:id="rId11"/>
    <p:sldId id="276" r:id="rId12"/>
    <p:sldId id="277" r:id="rId13"/>
    <p:sldId id="263" r:id="rId14"/>
    <p:sldId id="281" r:id="rId15"/>
    <p:sldId id="264" r:id="rId16"/>
    <p:sldId id="265" r:id="rId17"/>
    <p:sldId id="282" r:id="rId18"/>
    <p:sldId id="283" r:id="rId19"/>
    <p:sldId id="284" r:id="rId20"/>
    <p:sldId id="270" r:id="rId21"/>
    <p:sldId id="271" r:id="rId22"/>
    <p:sldId id="272" r:id="rId23"/>
    <p:sldId id="285" r:id="rId24"/>
    <p:sldId id="287" r:id="rId25"/>
    <p:sldId id="273" r:id="rId26"/>
    <p:sldId id="274" r:id="rId27"/>
    <p:sldId id="288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" initials="MA" lastIdx="1" clrIdx="0">
    <p:extLst>
      <p:ext uri="{19B8F6BF-5375-455C-9EA6-DF929625EA0E}">
        <p15:presenceInfo xmlns:p15="http://schemas.microsoft.com/office/powerpoint/2012/main" userId="ma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6T18:57:20.53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23E7-5EE9-420E-9D9D-879CB6F587D8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E859B-1126-4FE0-A1B9-FCC04ADF4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7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B108-BC87-4E24-8CA6-913862C440E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4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B108-BC87-4E24-8CA6-913862C440E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8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B108-BC87-4E24-8CA6-913862C440E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6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acoustic impedance </a:t>
            </a:r>
            <a:r>
              <a:rPr lang="en-US" dirty="0" smtClean="0"/>
              <a:t>(</a:t>
            </a:r>
            <a:r>
              <a:rPr lang="en-US" b="1" dirty="0" smtClean="0"/>
              <a:t>Z</a:t>
            </a:r>
            <a:r>
              <a:rPr lang="en-US" dirty="0" smtClean="0"/>
              <a:t>) of a material is defined as the product of its density (</a:t>
            </a:r>
            <a:r>
              <a:rPr lang="en-US" b="1" dirty="0" smtClean="0"/>
              <a:t>p</a:t>
            </a:r>
            <a:r>
              <a:rPr lang="en-US" dirty="0" smtClean="0"/>
              <a:t>) and acoustic velocity (</a:t>
            </a:r>
            <a:r>
              <a:rPr lang="en-US" b="1" dirty="0" smtClean="0"/>
              <a:t>V</a:t>
            </a:r>
            <a:r>
              <a:rPr lang="en-US" dirty="0" smtClean="0"/>
              <a:t>). </a:t>
            </a:r>
            <a:r>
              <a:rPr lang="en-US" b="1" dirty="0" smtClean="0"/>
              <a:t>Z = </a:t>
            </a:r>
            <a:r>
              <a:rPr lang="en-US" b="1" dirty="0" err="1" smtClean="0"/>
              <a:t>pV</a:t>
            </a:r>
            <a:endParaRPr lang="en-US" dirty="0" smtClean="0"/>
          </a:p>
          <a:p>
            <a:r>
              <a:rPr lang="en-US" dirty="0" smtClean="0"/>
              <a:t>Acoustic impedance is important in the determination of acoustic transmission and reflection at the boundary of two materials having different acoustic impedances. </a:t>
            </a:r>
          </a:p>
          <a:p>
            <a:r>
              <a:rPr lang="en-US" dirty="0" smtClean="0"/>
              <a:t>the design of ultrasonic transducers.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CB108-BC87-4E24-8CA6-913862C440E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2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E859B-1126-4FE0-A1B9-FCC04ADF48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3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7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981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98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147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653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01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84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00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2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87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0562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32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6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2289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12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9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0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4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6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72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23F0EF-F5EE-4EB4-9A87-2830909C08FF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11/8/2018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A8C007-36D3-4DF7-B478-7257521A06C2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85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2249" y="1454907"/>
            <a:ext cx="1125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b="1" cap="all" dirty="0">
                <a:solidFill>
                  <a:srgbClr val="C00000"/>
                </a:solidFill>
                <a:effectLst/>
              </a:rPr>
              <a:t>СЕКТОР „ФИЗИКА И БИОФИЗИКА“</a:t>
            </a:r>
            <a:endParaRPr lang="en-US" sz="2800" b="1" cap="all" dirty="0">
              <a:solidFill>
                <a:srgbClr val="C00000"/>
              </a:solidFill>
              <a:effectLst/>
            </a:endParaRPr>
          </a:p>
          <a:p>
            <a:endParaRPr lang="bg-BG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309967" y="76201"/>
            <a:ext cx="8677375" cy="13849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hangingPunct="0"/>
            <a:r>
              <a:rPr lang="en-US" sz="4800" dirty="0" smtClean="0">
                <a:solidFill>
                  <a:prstClr val="white"/>
                </a:solidFill>
              </a:rPr>
              <a:t>  </a:t>
            </a:r>
            <a:r>
              <a:rPr lang="bg-BG" sz="3600" b="1" cap="all" dirty="0">
                <a:solidFill>
                  <a:srgbClr val="FF0000"/>
                </a:solidFill>
                <a:effectLst/>
              </a:rPr>
              <a:t>Медицински университет</a:t>
            </a:r>
            <a:r>
              <a:rPr lang="bg-BG" sz="3600" b="1" dirty="0">
                <a:solidFill>
                  <a:srgbClr val="FF0000"/>
                </a:solidFill>
                <a:effectLst/>
              </a:rPr>
              <a:t>  -  ПЛЕВЕН</a:t>
            </a:r>
            <a:endParaRPr lang="en-US" sz="3600" dirty="0">
              <a:solidFill>
                <a:srgbClr val="FF0000"/>
              </a:solidFill>
              <a:effectLst/>
            </a:endParaRPr>
          </a:p>
          <a:p>
            <a:pPr algn="ctr" hangingPunct="0"/>
            <a:r>
              <a:rPr lang="bg-BG" sz="3600" b="1" cap="all" dirty="0">
                <a:solidFill>
                  <a:srgbClr val="FF0000"/>
                </a:solidFill>
                <a:effectLst/>
              </a:rPr>
              <a:t>медицински колеж</a:t>
            </a:r>
            <a:endParaRPr lang="en-US" sz="3600" b="1" cap="all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487" y="2907324"/>
            <a:ext cx="10162254" cy="107721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Звук</a:t>
            </a:r>
            <a:r>
              <a:rPr lang="en-US" sz="3200" b="1" dirty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3200" b="1" dirty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и у</a:t>
            </a:r>
            <a:r>
              <a:rPr lang="en-US" sz="3200" b="1" dirty="0" err="1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лтразвук</a:t>
            </a:r>
            <a:r>
              <a:rPr lang="bg-BG" sz="3200" b="1" dirty="0" smtClean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bg-BG" sz="3200" b="1" dirty="0" smtClean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bg-BG" sz="3200" b="1" dirty="0" smtClean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3200" b="1" dirty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en-US" sz="3200" b="1" dirty="0" err="1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риложения</a:t>
            </a:r>
            <a:r>
              <a:rPr lang="bg-BG" sz="3200" b="1" dirty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 в дерматологията и </a:t>
            </a:r>
            <a:r>
              <a:rPr lang="bg-BG" sz="3200" b="1" dirty="0">
                <a:solidFill>
                  <a:prstClr val="white"/>
                </a:solidFill>
                <a:effectLst/>
                <a:latin typeface="+mn-lt"/>
                <a:ea typeface="+mn-ea"/>
                <a:cs typeface="+mn-cs"/>
              </a:rPr>
              <a:t>козметиката</a:t>
            </a:r>
          </a:p>
        </p:txBody>
      </p:sp>
      <p:sp>
        <p:nvSpPr>
          <p:cNvPr id="6" name="Rectangle 5"/>
          <p:cNvSpPr/>
          <p:nvPr/>
        </p:nvSpPr>
        <p:spPr>
          <a:xfrm>
            <a:off x="5265897" y="2252001"/>
            <a:ext cx="2000869" cy="461665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2400" b="1" dirty="0" smtClean="0">
                <a:ln w="11430">
                  <a:solidFill>
                    <a:srgbClr val="C00000"/>
                  </a:solidFill>
                </a:ln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ЛЕКЦИЯ </a:t>
            </a:r>
            <a:r>
              <a:rPr lang="en-US" sz="2400" b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No1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81952" y="6169776"/>
            <a:ext cx="6768752" cy="7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3568" y="6224768"/>
            <a:ext cx="555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bg-BG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Александрова, дбн</a:t>
            </a:r>
            <a:endParaRPr lang="bg-BG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4741" y="4178200"/>
            <a:ext cx="107173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Вълни</a:t>
            </a:r>
            <a:r>
              <a:rPr lang="en-US" sz="2000" i="1" dirty="0"/>
              <a:t> в </a:t>
            </a:r>
            <a:r>
              <a:rPr lang="en-US" sz="2000" i="1" dirty="0" err="1"/>
              <a:t>неограничена</a:t>
            </a:r>
            <a:r>
              <a:rPr lang="en-US" sz="2000" i="1" dirty="0"/>
              <a:t> </a:t>
            </a:r>
            <a:r>
              <a:rPr lang="en-US" sz="2000" i="1" dirty="0" err="1" smtClean="0"/>
              <a:t>среда</a:t>
            </a:r>
            <a:r>
              <a:rPr lang="bg-BG" sz="2000" i="1" dirty="0" smtClean="0"/>
              <a:t> </a:t>
            </a:r>
            <a:r>
              <a:rPr lang="en-US" sz="2000" i="1" dirty="0" smtClean="0"/>
              <a:t>– </a:t>
            </a:r>
            <a:r>
              <a:rPr lang="en-US" sz="2000" i="1" dirty="0" err="1"/>
              <a:t>основни</a:t>
            </a:r>
            <a:r>
              <a:rPr lang="en-US" sz="2000" i="1" dirty="0"/>
              <a:t> </a:t>
            </a:r>
            <a:r>
              <a:rPr lang="en-US" sz="2000" i="1" dirty="0" err="1"/>
              <a:t>характеристики</a:t>
            </a:r>
            <a:r>
              <a:rPr lang="en-US" sz="2000" i="1" dirty="0"/>
              <a:t>. </a:t>
            </a:r>
            <a:r>
              <a:rPr lang="en-US" sz="2000" i="1" dirty="0" err="1"/>
              <a:t>Акустика</a:t>
            </a:r>
            <a:r>
              <a:rPr lang="en-US" sz="2000" i="1" dirty="0"/>
              <a:t>. </a:t>
            </a:r>
            <a:r>
              <a:rPr lang="en-US" sz="2000" i="1" dirty="0" err="1"/>
              <a:t>Звук</a:t>
            </a:r>
            <a:r>
              <a:rPr lang="en-US" sz="2000" i="1" dirty="0"/>
              <a:t> – </a:t>
            </a:r>
            <a:r>
              <a:rPr lang="en-US" sz="2000" i="1" dirty="0" err="1"/>
              <a:t>физични</a:t>
            </a:r>
            <a:r>
              <a:rPr lang="en-US" sz="2000" i="1" dirty="0"/>
              <a:t> </a:t>
            </a:r>
            <a:r>
              <a:rPr lang="en-US" sz="2000" i="1" dirty="0" err="1"/>
              <a:t>свойства</a:t>
            </a:r>
            <a:r>
              <a:rPr lang="en-US" sz="2000" i="1" dirty="0"/>
              <a:t>, </a:t>
            </a:r>
            <a:r>
              <a:rPr lang="en-US" sz="2000" i="1" dirty="0" err="1"/>
              <a:t>източници</a:t>
            </a:r>
            <a:r>
              <a:rPr lang="en-US" sz="2000" i="1" dirty="0"/>
              <a:t>, </a:t>
            </a:r>
            <a:r>
              <a:rPr lang="en-US" sz="2000" i="1" dirty="0" err="1" smtClean="0"/>
              <a:t>характеристики</a:t>
            </a:r>
            <a:r>
              <a:rPr lang="en-US" sz="2000" i="1" dirty="0" smtClean="0"/>
              <a:t> </a:t>
            </a:r>
            <a:r>
              <a:rPr lang="en-US" sz="2000" i="1" dirty="0"/>
              <a:t>– </a:t>
            </a:r>
            <a:r>
              <a:rPr lang="en-US" sz="2000" i="1" dirty="0" err="1"/>
              <a:t>честота</a:t>
            </a:r>
            <a:r>
              <a:rPr lang="en-US" sz="2000" i="1" dirty="0"/>
              <a:t>, </a:t>
            </a:r>
            <a:r>
              <a:rPr lang="en-US" sz="2000" i="1" dirty="0" err="1"/>
              <a:t>период</a:t>
            </a:r>
            <a:r>
              <a:rPr lang="en-US" sz="2000" i="1" dirty="0"/>
              <a:t>, </a:t>
            </a:r>
            <a:r>
              <a:rPr lang="en-US" sz="2000" i="1" dirty="0" err="1"/>
              <a:t>интензитет</a:t>
            </a:r>
            <a:r>
              <a:rPr lang="en-US" sz="2000" i="1" dirty="0"/>
              <a:t>. </a:t>
            </a:r>
            <a:r>
              <a:rPr lang="en-US" sz="2000" i="1" dirty="0" err="1"/>
              <a:t>Видове</a:t>
            </a:r>
            <a:r>
              <a:rPr lang="en-US" sz="2000" i="1" dirty="0"/>
              <a:t> </a:t>
            </a:r>
            <a:r>
              <a:rPr lang="en-US" sz="2000" i="1" dirty="0" err="1"/>
              <a:t>звук</a:t>
            </a:r>
            <a:r>
              <a:rPr lang="en-US" sz="2000" i="1" dirty="0"/>
              <a:t>. </a:t>
            </a:r>
            <a:r>
              <a:rPr lang="en-US" sz="2000" i="1" dirty="0" err="1"/>
              <a:t>Разпространение</a:t>
            </a:r>
            <a:r>
              <a:rPr lang="en-US" sz="2000" i="1" dirty="0"/>
              <a:t> </a:t>
            </a:r>
            <a:r>
              <a:rPr lang="en-US" sz="2000" i="1" dirty="0" err="1"/>
              <a:t>на</a:t>
            </a:r>
            <a:r>
              <a:rPr lang="en-US" sz="2000" i="1" dirty="0"/>
              <a:t> </a:t>
            </a:r>
            <a:r>
              <a:rPr lang="en-US" sz="2000" i="1" dirty="0" err="1"/>
              <a:t>звука</a:t>
            </a:r>
            <a:r>
              <a:rPr lang="en-US" sz="2000" i="1" dirty="0"/>
              <a:t>. </a:t>
            </a:r>
            <a:r>
              <a:rPr lang="en-US" sz="2000" i="1" dirty="0" err="1"/>
              <a:t>Акустичен</a:t>
            </a:r>
            <a:r>
              <a:rPr lang="en-US" sz="2000" i="1" dirty="0"/>
              <a:t> </a:t>
            </a:r>
            <a:r>
              <a:rPr lang="en-US" sz="2000" i="1" dirty="0" err="1"/>
              <a:t>импеданс</a:t>
            </a:r>
            <a:r>
              <a:rPr lang="en-US" sz="2000" i="1" dirty="0"/>
              <a:t>. </a:t>
            </a:r>
            <a:r>
              <a:rPr lang="en-US" sz="2000" i="1" dirty="0" err="1" smtClean="0"/>
              <a:t>Отслабване</a:t>
            </a:r>
            <a:r>
              <a:rPr lang="en-US" sz="2000" i="1" dirty="0" smtClean="0"/>
              <a:t> </a:t>
            </a:r>
            <a:r>
              <a:rPr lang="en-US" sz="2000" i="1" dirty="0" err="1"/>
              <a:t>на</a:t>
            </a:r>
            <a:r>
              <a:rPr lang="en-US" sz="2000" i="1" dirty="0"/>
              <a:t> </a:t>
            </a:r>
            <a:r>
              <a:rPr lang="en-US" sz="2000" i="1" dirty="0" err="1"/>
              <a:t>звука</a:t>
            </a:r>
            <a:r>
              <a:rPr lang="en-US" sz="2000" i="1" dirty="0"/>
              <a:t>. </a:t>
            </a:r>
            <a:r>
              <a:rPr lang="en-US" sz="2000" i="1" dirty="0" err="1"/>
              <a:t>Поглъщане</a:t>
            </a:r>
            <a:r>
              <a:rPr lang="en-US" sz="2000" i="1" dirty="0"/>
              <a:t> и </a:t>
            </a:r>
            <a:r>
              <a:rPr lang="en-US" sz="2000" i="1" dirty="0" err="1"/>
              <a:t>разсейване</a:t>
            </a:r>
            <a:r>
              <a:rPr lang="en-US" sz="2000" i="1" dirty="0"/>
              <a:t>. </a:t>
            </a:r>
            <a:r>
              <a:rPr lang="en-US" sz="2000" i="1" dirty="0" err="1"/>
              <a:t>Отражение</a:t>
            </a:r>
            <a:r>
              <a:rPr lang="en-US" sz="2000" i="1" dirty="0"/>
              <a:t> и </a:t>
            </a:r>
            <a:r>
              <a:rPr lang="en-US" sz="2000" i="1" dirty="0" err="1"/>
              <a:t>пречупване</a:t>
            </a:r>
            <a:r>
              <a:rPr lang="en-US" sz="2000" i="1" dirty="0"/>
              <a:t>. </a:t>
            </a:r>
            <a:r>
              <a:rPr lang="en-US" sz="2000" i="1" dirty="0" err="1"/>
              <a:t>Интерференция</a:t>
            </a:r>
            <a:r>
              <a:rPr lang="en-US" sz="2000" i="1" dirty="0"/>
              <a:t> и </a:t>
            </a:r>
            <a:r>
              <a:rPr lang="en-US" sz="2000" i="1" dirty="0" err="1"/>
              <a:t>дифракция</a:t>
            </a:r>
            <a:r>
              <a:rPr lang="en-US" sz="2000" i="1" dirty="0"/>
              <a:t>. </a:t>
            </a:r>
            <a:r>
              <a:rPr lang="en-US" sz="2000" i="1" dirty="0" err="1"/>
              <a:t>Ултразвук</a:t>
            </a:r>
            <a:r>
              <a:rPr lang="en-US" sz="2000" i="1" dirty="0"/>
              <a:t> – </a:t>
            </a:r>
            <a:r>
              <a:rPr lang="en-US" sz="2000" i="1" dirty="0" err="1" smtClean="0"/>
              <a:t>същност</a:t>
            </a:r>
            <a:r>
              <a:rPr lang="en-US" sz="2000" i="1" dirty="0" smtClean="0"/>
              <a:t>. </a:t>
            </a:r>
            <a:r>
              <a:rPr lang="en-US" sz="2000" i="1" dirty="0" err="1"/>
              <a:t>Физични</a:t>
            </a:r>
            <a:r>
              <a:rPr lang="en-US" sz="2000" i="1" dirty="0"/>
              <a:t>, </a:t>
            </a:r>
            <a:r>
              <a:rPr lang="en-US" sz="2000" i="1" dirty="0" err="1"/>
              <a:t>химични</a:t>
            </a:r>
            <a:r>
              <a:rPr lang="en-US" sz="2000" i="1" dirty="0"/>
              <a:t> и </a:t>
            </a:r>
            <a:r>
              <a:rPr lang="en-US" sz="2000" i="1" dirty="0" err="1"/>
              <a:t>биологични</a:t>
            </a:r>
            <a:r>
              <a:rPr lang="en-US" sz="2000" i="1" dirty="0"/>
              <a:t> </a:t>
            </a:r>
            <a:r>
              <a:rPr lang="en-US" sz="2000" i="1" dirty="0" err="1"/>
              <a:t>ефекти</a:t>
            </a:r>
            <a:r>
              <a:rPr lang="en-US" sz="2000" i="1" dirty="0"/>
              <a:t>. </a:t>
            </a:r>
            <a:r>
              <a:rPr lang="en-US" sz="2000" i="1" dirty="0" err="1"/>
              <a:t>Диагностични</a:t>
            </a:r>
            <a:r>
              <a:rPr lang="en-US" sz="2000" i="1" dirty="0"/>
              <a:t> и </a:t>
            </a:r>
            <a:r>
              <a:rPr lang="en-US" sz="2000" i="1" dirty="0" err="1"/>
              <a:t>терапевтични</a:t>
            </a:r>
            <a:r>
              <a:rPr lang="en-US" sz="2000" i="1" dirty="0"/>
              <a:t> </a:t>
            </a:r>
            <a:r>
              <a:rPr lang="en-US" sz="2000" i="1" dirty="0" err="1"/>
              <a:t>приложения</a:t>
            </a:r>
            <a:r>
              <a:rPr lang="en-US" sz="2000" i="1" dirty="0"/>
              <a:t> </a:t>
            </a:r>
            <a:r>
              <a:rPr lang="en-US" sz="2000" i="1" dirty="0" err="1"/>
              <a:t>на</a:t>
            </a:r>
            <a:r>
              <a:rPr lang="en-US" sz="2000" i="1" dirty="0"/>
              <a:t> </a:t>
            </a:r>
            <a:r>
              <a:rPr lang="en-US" sz="2000" i="1" dirty="0" err="1" smtClean="0"/>
              <a:t>ултразвука</a:t>
            </a:r>
            <a:r>
              <a:rPr lang="en-US" sz="2000" i="1" dirty="0" smtClean="0"/>
              <a:t>. </a:t>
            </a:r>
            <a:r>
              <a:rPr lang="en-US" sz="2000" i="1" dirty="0" err="1"/>
              <a:t>Използване</a:t>
            </a:r>
            <a:r>
              <a:rPr lang="en-US" sz="2000" i="1" dirty="0"/>
              <a:t> </a:t>
            </a:r>
            <a:r>
              <a:rPr lang="en-US" sz="2000" i="1" dirty="0" err="1"/>
              <a:t>на</a:t>
            </a:r>
            <a:r>
              <a:rPr lang="en-US" sz="2000" i="1" dirty="0"/>
              <a:t> </a:t>
            </a:r>
            <a:r>
              <a:rPr lang="en-US" sz="2000" i="1" dirty="0" err="1"/>
              <a:t>ултразвук</a:t>
            </a:r>
            <a:r>
              <a:rPr lang="en-US" sz="2000" i="1" dirty="0"/>
              <a:t> </a:t>
            </a:r>
            <a:r>
              <a:rPr lang="en-US" sz="2000" i="1" dirty="0" err="1"/>
              <a:t>за</a:t>
            </a:r>
            <a:r>
              <a:rPr lang="en-US" sz="2000" i="1" dirty="0"/>
              <a:t> </a:t>
            </a:r>
            <a:r>
              <a:rPr lang="en-US" sz="2000" i="1" dirty="0" err="1"/>
              <a:t>козметични</a:t>
            </a:r>
            <a:r>
              <a:rPr lang="en-US" sz="2000" i="1" dirty="0"/>
              <a:t> </a:t>
            </a:r>
            <a:r>
              <a:rPr lang="en-US" sz="2000" i="1" dirty="0" err="1" smtClean="0"/>
              <a:t>цели</a:t>
            </a:r>
            <a:endParaRPr lang="en-US" sz="2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60" y="169949"/>
            <a:ext cx="1408179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8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29" y="253308"/>
            <a:ext cx="10932459" cy="107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600" u="sng" dirty="0" smtClean="0">
                <a:solidFill>
                  <a:srgbClr val="FF0000"/>
                </a:solidFill>
              </a:rPr>
              <a:t>Def.</a:t>
            </a:r>
            <a:r>
              <a:rPr lang="en-US" sz="2600" dirty="0" smtClean="0"/>
              <a:t> </a:t>
            </a:r>
            <a:r>
              <a:rPr lang="bg-BG" sz="2600" i="1" dirty="0" smtClean="0"/>
              <a:t>Под </a:t>
            </a:r>
            <a:r>
              <a:rPr lang="bg-BG" sz="2600" i="1" dirty="0">
                <a:solidFill>
                  <a:srgbClr val="FF0000"/>
                </a:solidFill>
              </a:rPr>
              <a:t>звук</a:t>
            </a:r>
            <a:r>
              <a:rPr lang="bg-BG" sz="2600" i="1" dirty="0"/>
              <a:t> се разбират всички механични </a:t>
            </a:r>
            <a:r>
              <a:rPr lang="bg-BG" sz="2600" i="1" dirty="0" smtClean="0"/>
              <a:t>трептения, </a:t>
            </a:r>
            <a:r>
              <a:rPr lang="bg-BG" sz="2600" i="1" dirty="0"/>
              <a:t>създаващи и разпространяващи се в еластична среда.</a:t>
            </a:r>
            <a:endParaRPr lang="en-US" sz="2600" i="1" dirty="0"/>
          </a:p>
          <a:p>
            <a:pPr indent="363538">
              <a:spcBef>
                <a:spcPts val="2400"/>
              </a:spcBef>
            </a:pPr>
            <a:r>
              <a:rPr lang="bg-BG" sz="2600" dirty="0">
                <a:solidFill>
                  <a:srgbClr val="FF0000"/>
                </a:solidFill>
              </a:rPr>
              <a:t>Източници</a:t>
            </a:r>
            <a:r>
              <a:rPr lang="bg-BG" sz="2600" dirty="0"/>
              <a:t> на звук: всички трептящи тела – твърди, течни и газообразни. Вибриращите тела предизвикват периодични изменения </a:t>
            </a:r>
            <a:r>
              <a:rPr lang="bg-BG" sz="2600" dirty="0" smtClean="0"/>
              <a:t>в налягането </a:t>
            </a:r>
            <a:r>
              <a:rPr lang="bg-BG" sz="2600" dirty="0"/>
              <a:t>или плътността на флуид или в еластичното напрежение на твърдите тела. </a:t>
            </a:r>
            <a:endParaRPr lang="bg-BG" sz="2600" dirty="0" smtClean="0"/>
          </a:p>
          <a:p>
            <a:pPr indent="363538">
              <a:spcBef>
                <a:spcPts val="2400"/>
              </a:spcBef>
            </a:pPr>
            <a:r>
              <a:rPr lang="bg-BG" sz="2600" dirty="0" smtClean="0"/>
              <a:t>Всяка </a:t>
            </a:r>
            <a:r>
              <a:rPr lang="bg-BG" sz="2600" dirty="0"/>
              <a:t>звукова вълна се състои от редуващи се области на високо и ниско налягане, които се движат с някаква </a:t>
            </a:r>
            <a:r>
              <a:rPr lang="bg-BG" sz="2600" dirty="0" smtClean="0"/>
              <a:t>скорост, т.нар. </a:t>
            </a:r>
            <a:r>
              <a:rPr lang="bg-BG" sz="2600" dirty="0" smtClean="0">
                <a:solidFill>
                  <a:srgbClr val="FF0000"/>
                </a:solidFill>
              </a:rPr>
              <a:t>скорост на разпространение на звука.</a:t>
            </a:r>
            <a:endParaRPr lang="en-US" sz="2600" dirty="0">
              <a:solidFill>
                <a:srgbClr val="FF0000"/>
              </a:solidFill>
            </a:endParaRPr>
          </a:p>
          <a:p>
            <a:pPr indent="363538">
              <a:spcBef>
                <a:spcPts val="2400"/>
              </a:spcBef>
            </a:pPr>
            <a:r>
              <a:rPr lang="bg-BG" sz="2600" dirty="0"/>
              <a:t>В еластична </a:t>
            </a:r>
            <a:r>
              <a:rPr lang="bg-BG" sz="2600" dirty="0" smtClean="0"/>
              <a:t>среда, в частност във въздуха, звуковите </a:t>
            </a:r>
            <a:r>
              <a:rPr lang="bg-BG" sz="2600" dirty="0"/>
              <a:t>вълни се състоят от сгъстявания и разреждания, като енергията която носи звуковата вълна се предава от частица на частица по посока на разпространението на вълната</a:t>
            </a:r>
            <a:r>
              <a:rPr lang="bg-BG" sz="2600" dirty="0" smtClean="0"/>
              <a:t>. Затова </a:t>
            </a:r>
            <a:r>
              <a:rPr lang="bg-BG" sz="2600" b="1" dirty="0" smtClean="0">
                <a:solidFill>
                  <a:srgbClr val="FF0000"/>
                </a:solidFill>
              </a:rPr>
              <a:t>звуковите </a:t>
            </a:r>
            <a:r>
              <a:rPr lang="bg-BG" sz="2600" b="1" dirty="0">
                <a:solidFill>
                  <a:srgbClr val="FF0000"/>
                </a:solidFill>
              </a:rPr>
              <a:t>вълни</a:t>
            </a:r>
            <a:r>
              <a:rPr lang="en-US" sz="2600" dirty="0">
                <a:solidFill>
                  <a:prstClr val="black"/>
                </a:solidFill>
              </a:rPr>
              <a:t>  </a:t>
            </a:r>
            <a:r>
              <a:rPr lang="bg-BG" sz="2600" dirty="0">
                <a:solidFill>
                  <a:prstClr val="black"/>
                </a:solidFill>
              </a:rPr>
              <a:t>във въздуха са </a:t>
            </a:r>
            <a:r>
              <a:rPr lang="bg-BG" sz="2600" dirty="0" smtClean="0">
                <a:solidFill>
                  <a:prstClr val="black"/>
                </a:solidFill>
              </a:rPr>
              <a:t>надлъжни.</a:t>
            </a:r>
            <a:endParaRPr lang="en-US" sz="2600" dirty="0"/>
          </a:p>
          <a:p>
            <a:pPr>
              <a:spcBef>
                <a:spcPts val="3000"/>
              </a:spcBef>
              <a:spcAft>
                <a:spcPts val="600"/>
              </a:spcAft>
            </a:pPr>
            <a:endParaRPr lang="bg-BG" sz="2600" b="1" dirty="0" smtClean="0">
              <a:solidFill>
                <a:srgbClr val="FF0000"/>
              </a:solidFill>
            </a:endParaRP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en-US" sz="2600" b="1" dirty="0" smtClean="0">
                <a:solidFill>
                  <a:srgbClr val="002060"/>
                </a:solidFill>
              </a:rPr>
              <a:t>.</a:t>
            </a:r>
            <a:endParaRPr lang="en-US" sz="2600" b="1" dirty="0">
              <a:solidFill>
                <a:srgbClr val="002060"/>
              </a:solidFill>
            </a:endParaRPr>
          </a:p>
          <a:p>
            <a:pPr>
              <a:spcBef>
                <a:spcPts val="3000"/>
              </a:spcBef>
              <a:spcAft>
                <a:spcPts val="600"/>
              </a:spcAft>
            </a:pPr>
            <a:endParaRPr lang="bg-BG" sz="2600" dirty="0" smtClean="0">
              <a:solidFill>
                <a:srgbClr val="0070C0"/>
              </a:solidFill>
            </a:endParaRP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bg-BG" sz="2600" dirty="0" smtClean="0">
                <a:solidFill>
                  <a:srgbClr val="0070C0"/>
                </a:solidFill>
              </a:rPr>
              <a:t>Важна характеристика на вълновия процес е, че скоростта на разпространение на вълната зависи от средата, в която тя се разпространява и обикновено не зависи от нейната честотата и амплитуда</a:t>
            </a:r>
            <a:r>
              <a:rPr lang="en-US" sz="2600" dirty="0" smtClean="0">
                <a:solidFill>
                  <a:srgbClr val="0070C0"/>
                </a:solidFill>
              </a:rPr>
              <a:t>. 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29" y="253308"/>
            <a:ext cx="11214847" cy="764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>
              <a:spcBef>
                <a:spcPts val="1200"/>
              </a:spcBef>
            </a:pPr>
            <a:r>
              <a:rPr lang="bg-BG" sz="2600" dirty="0"/>
              <a:t>Периодичните сгъстявания създават допълнително налягане в средата, наречено </a:t>
            </a:r>
            <a:r>
              <a:rPr lang="bg-BG" sz="2600" dirty="0">
                <a:solidFill>
                  <a:srgbClr val="FF0000"/>
                </a:solidFill>
              </a:rPr>
              <a:t>звуково налягане</a:t>
            </a:r>
            <a:r>
              <a:rPr lang="bg-BG" sz="2600" dirty="0"/>
              <a:t>. Следователно звуковата вълна създава периодични промени в налягането около някаква негова равновесна стойност.</a:t>
            </a:r>
            <a:endParaRPr lang="bg-BG" sz="2600" b="1" dirty="0" smtClean="0">
              <a:solidFill>
                <a:srgbClr val="FF0000"/>
              </a:solidFill>
            </a:endParaRPr>
          </a:p>
          <a:p>
            <a:pPr indent="363538">
              <a:spcBef>
                <a:spcPts val="1200"/>
              </a:spcBef>
            </a:pPr>
            <a:r>
              <a:rPr lang="bg-BG" sz="2600" b="1" dirty="0" smtClean="0">
                <a:solidFill>
                  <a:srgbClr val="002060"/>
                </a:solidFill>
              </a:rPr>
              <a:t>Важно! </a:t>
            </a:r>
            <a:r>
              <a:rPr lang="ru-RU" sz="2600" u="sng" dirty="0" err="1" smtClean="0">
                <a:solidFill>
                  <a:srgbClr val="C00000"/>
                </a:solidFill>
              </a:rPr>
              <a:t>Периодът</a:t>
            </a:r>
            <a:r>
              <a:rPr lang="ru-RU" sz="2600" u="sng" dirty="0" smtClean="0">
                <a:solidFill>
                  <a:srgbClr val="C00000"/>
                </a:solidFill>
              </a:rPr>
              <a:t> </a:t>
            </a:r>
            <a:r>
              <a:rPr lang="ru-RU" sz="2600" u="sng" dirty="0">
                <a:solidFill>
                  <a:srgbClr val="C00000"/>
                </a:solidFill>
              </a:rPr>
              <a:t>и </a:t>
            </a:r>
            <a:r>
              <a:rPr lang="ru-RU" sz="2600" u="sng" dirty="0" err="1">
                <a:solidFill>
                  <a:srgbClr val="C00000"/>
                </a:solidFill>
              </a:rPr>
              <a:t>честотата</a:t>
            </a:r>
            <a:r>
              <a:rPr lang="ru-RU" sz="2600" u="sng" dirty="0">
                <a:solidFill>
                  <a:srgbClr val="C00000"/>
                </a:solidFill>
              </a:rPr>
              <a:t> </a:t>
            </a:r>
            <a:r>
              <a:rPr lang="ru-RU" sz="2600" dirty="0">
                <a:solidFill>
                  <a:srgbClr val="C00000"/>
                </a:solidFill>
              </a:rPr>
              <a:t>не зависят от </a:t>
            </a:r>
            <a:r>
              <a:rPr lang="ru-RU" sz="2600" dirty="0" err="1">
                <a:solidFill>
                  <a:srgbClr val="C00000"/>
                </a:solidFill>
              </a:rPr>
              <a:t>средата</a:t>
            </a:r>
            <a:r>
              <a:rPr lang="ru-RU" sz="2600" dirty="0">
                <a:solidFill>
                  <a:srgbClr val="C00000"/>
                </a:solidFill>
              </a:rPr>
              <a:t>, в </a:t>
            </a:r>
            <a:r>
              <a:rPr lang="ru-RU" sz="2600" dirty="0" err="1">
                <a:solidFill>
                  <a:srgbClr val="C00000"/>
                </a:solidFill>
              </a:rPr>
              <a:t>която</a:t>
            </a:r>
            <a:r>
              <a:rPr lang="ru-RU" sz="2600" dirty="0">
                <a:solidFill>
                  <a:srgbClr val="C00000"/>
                </a:solidFill>
              </a:rPr>
              <a:t> се </a:t>
            </a:r>
            <a:r>
              <a:rPr lang="ru-RU" sz="2600" dirty="0" err="1">
                <a:solidFill>
                  <a:srgbClr val="C00000"/>
                </a:solidFill>
              </a:rPr>
              <a:t>разпространява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вълната</a:t>
            </a:r>
            <a:r>
              <a:rPr lang="ru-RU" sz="2600" dirty="0">
                <a:solidFill>
                  <a:srgbClr val="C00000"/>
                </a:solidFill>
              </a:rPr>
              <a:t>. Те се определят само от </a:t>
            </a:r>
            <a:r>
              <a:rPr lang="ru-RU" sz="2600" dirty="0" err="1">
                <a:solidFill>
                  <a:srgbClr val="C00000"/>
                </a:solidFill>
              </a:rPr>
              <a:t>източника</a:t>
            </a:r>
            <a:r>
              <a:rPr lang="ru-RU" sz="2600" dirty="0">
                <a:solidFill>
                  <a:srgbClr val="C00000"/>
                </a:solidFill>
              </a:rPr>
              <a:t> на </a:t>
            </a:r>
            <a:r>
              <a:rPr lang="ru-RU" sz="2600" dirty="0" err="1">
                <a:solidFill>
                  <a:srgbClr val="C00000"/>
                </a:solidFill>
              </a:rPr>
              <a:t>трептене</a:t>
            </a:r>
            <a:r>
              <a:rPr lang="ru-RU" sz="2600" dirty="0">
                <a:solidFill>
                  <a:srgbClr val="C00000"/>
                </a:solidFill>
              </a:rPr>
              <a:t>. Обратно, </a:t>
            </a:r>
            <a:r>
              <a:rPr lang="ru-RU" sz="2600" u="sng" dirty="0" err="1">
                <a:solidFill>
                  <a:srgbClr val="C00000"/>
                </a:solidFill>
              </a:rPr>
              <a:t>скоростта</a:t>
            </a:r>
            <a:r>
              <a:rPr lang="ru-RU" sz="2600" u="sng" dirty="0">
                <a:solidFill>
                  <a:srgbClr val="C00000"/>
                </a:solidFill>
              </a:rPr>
              <a:t> на </a:t>
            </a:r>
            <a:r>
              <a:rPr lang="ru-RU" sz="2600" u="sng" dirty="0" err="1">
                <a:solidFill>
                  <a:srgbClr val="C00000"/>
                </a:solidFill>
              </a:rPr>
              <a:t>разпространение</a:t>
            </a:r>
            <a:r>
              <a:rPr lang="ru-RU" sz="2600" u="sng" dirty="0">
                <a:solidFill>
                  <a:srgbClr val="C00000"/>
                </a:solidFill>
              </a:rPr>
              <a:t> </a:t>
            </a:r>
            <a:r>
              <a:rPr lang="ru-RU" sz="2600" dirty="0">
                <a:solidFill>
                  <a:srgbClr val="C00000"/>
                </a:solidFill>
              </a:rPr>
              <a:t>на </a:t>
            </a:r>
            <a:r>
              <a:rPr lang="ru-RU" sz="2600" dirty="0" err="1">
                <a:solidFill>
                  <a:srgbClr val="C00000"/>
                </a:solidFill>
              </a:rPr>
              <a:t>вълната</a:t>
            </a:r>
            <a:r>
              <a:rPr lang="ru-RU" sz="2600" dirty="0">
                <a:solidFill>
                  <a:srgbClr val="C00000"/>
                </a:solidFill>
              </a:rPr>
              <a:t> не </a:t>
            </a:r>
            <a:r>
              <a:rPr lang="ru-RU" sz="2600" dirty="0" err="1">
                <a:solidFill>
                  <a:srgbClr val="C00000"/>
                </a:solidFill>
              </a:rPr>
              <a:t>зависи</a:t>
            </a:r>
            <a:r>
              <a:rPr lang="ru-RU" sz="2600" dirty="0">
                <a:solidFill>
                  <a:srgbClr val="C00000"/>
                </a:solidFill>
              </a:rPr>
              <a:t> от </a:t>
            </a:r>
            <a:r>
              <a:rPr lang="ru-RU" sz="2600" dirty="0" err="1">
                <a:solidFill>
                  <a:srgbClr val="C00000"/>
                </a:solidFill>
              </a:rPr>
              <a:t>източника</a:t>
            </a:r>
            <a:r>
              <a:rPr lang="ru-RU" sz="2600" dirty="0">
                <a:solidFill>
                  <a:srgbClr val="C00000"/>
                </a:solidFill>
              </a:rPr>
              <a:t>, а </a:t>
            </a:r>
            <a:r>
              <a:rPr lang="ru-RU" sz="2600" dirty="0" err="1">
                <a:solidFill>
                  <a:srgbClr val="C00000"/>
                </a:solidFill>
              </a:rPr>
              <a:t>зависи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единствено</a:t>
            </a:r>
            <a:r>
              <a:rPr lang="ru-RU" sz="2600" dirty="0">
                <a:solidFill>
                  <a:srgbClr val="C00000"/>
                </a:solidFill>
              </a:rPr>
              <a:t> от </a:t>
            </a:r>
            <a:r>
              <a:rPr lang="ru-RU" sz="2600" dirty="0" err="1">
                <a:solidFill>
                  <a:srgbClr val="C00000"/>
                </a:solidFill>
              </a:rPr>
              <a:t>еластичните</a:t>
            </a:r>
            <a:r>
              <a:rPr lang="ru-RU" sz="2600" dirty="0">
                <a:solidFill>
                  <a:srgbClr val="C00000"/>
                </a:solidFill>
              </a:rPr>
              <a:t> свойства на </a:t>
            </a:r>
            <a:r>
              <a:rPr lang="ru-RU" sz="2600" dirty="0" err="1">
                <a:solidFill>
                  <a:srgbClr val="C00000"/>
                </a:solidFill>
              </a:rPr>
              <a:t>средата</a:t>
            </a:r>
            <a:r>
              <a:rPr lang="ru-RU" sz="2600" dirty="0">
                <a:solidFill>
                  <a:srgbClr val="C00000"/>
                </a:solidFill>
              </a:rPr>
              <a:t>. </a:t>
            </a:r>
          </a:p>
          <a:p>
            <a:pPr indent="363538">
              <a:spcBef>
                <a:spcPts val="1200"/>
              </a:spcBef>
            </a:pPr>
            <a:endParaRPr lang="en-US" sz="2600" dirty="0"/>
          </a:p>
          <a:p>
            <a:pPr indent="363538">
              <a:spcBef>
                <a:spcPts val="1200"/>
              </a:spcBef>
            </a:pPr>
            <a:r>
              <a:rPr lang="ru-RU" sz="2600" dirty="0" err="1">
                <a:solidFill>
                  <a:srgbClr val="C00000"/>
                </a:solidFill>
              </a:rPr>
              <a:t>Дължината</a:t>
            </a:r>
            <a:r>
              <a:rPr lang="ru-RU" sz="2600" dirty="0">
                <a:solidFill>
                  <a:srgbClr val="C00000"/>
                </a:solidFill>
              </a:rPr>
              <a:t> на </a:t>
            </a:r>
            <a:r>
              <a:rPr lang="ru-RU" sz="2600" dirty="0" err="1" smtClean="0">
                <a:solidFill>
                  <a:srgbClr val="C00000"/>
                </a:solidFill>
              </a:rPr>
              <a:t>вълната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</a:rPr>
              <a:t>зависи</a:t>
            </a:r>
            <a:r>
              <a:rPr lang="ru-RU" sz="2600" dirty="0" smtClean="0">
                <a:solidFill>
                  <a:srgbClr val="C00000"/>
                </a:solidFill>
              </a:rPr>
              <a:t> </a:t>
            </a:r>
            <a:r>
              <a:rPr lang="ru-RU" sz="2600" dirty="0" err="1">
                <a:solidFill>
                  <a:srgbClr val="C00000"/>
                </a:solidFill>
              </a:rPr>
              <a:t>както</a:t>
            </a:r>
            <a:r>
              <a:rPr lang="ru-RU" sz="2600" dirty="0">
                <a:solidFill>
                  <a:srgbClr val="C00000"/>
                </a:solidFill>
              </a:rPr>
              <a:t> от </a:t>
            </a:r>
            <a:r>
              <a:rPr lang="ru-RU" sz="2600" dirty="0" err="1">
                <a:solidFill>
                  <a:srgbClr val="C00000"/>
                </a:solidFill>
              </a:rPr>
              <a:t>източника</a:t>
            </a:r>
            <a:r>
              <a:rPr lang="ru-RU" sz="2600" dirty="0">
                <a:solidFill>
                  <a:srgbClr val="C00000"/>
                </a:solidFill>
              </a:rPr>
              <a:t>, </a:t>
            </a:r>
            <a:r>
              <a:rPr lang="ru-RU" sz="2600" dirty="0" err="1">
                <a:solidFill>
                  <a:srgbClr val="C00000"/>
                </a:solidFill>
              </a:rPr>
              <a:t>така</a:t>
            </a:r>
            <a:r>
              <a:rPr lang="ru-RU" sz="2600" dirty="0">
                <a:solidFill>
                  <a:srgbClr val="C00000"/>
                </a:solidFill>
              </a:rPr>
              <a:t> и от </a:t>
            </a:r>
            <a:r>
              <a:rPr lang="ru-RU" sz="2600" dirty="0" err="1">
                <a:solidFill>
                  <a:srgbClr val="C00000"/>
                </a:solidFill>
              </a:rPr>
              <a:t>свойствата</a:t>
            </a:r>
            <a:r>
              <a:rPr lang="ru-RU" sz="2600" dirty="0">
                <a:solidFill>
                  <a:srgbClr val="C00000"/>
                </a:solidFill>
              </a:rPr>
              <a:t> на </a:t>
            </a:r>
            <a:r>
              <a:rPr lang="ru-RU" sz="2600" dirty="0" err="1">
                <a:solidFill>
                  <a:srgbClr val="C00000"/>
                </a:solidFill>
              </a:rPr>
              <a:t>средата</a:t>
            </a:r>
            <a:r>
              <a:rPr lang="ru-RU" sz="2600" dirty="0">
                <a:solidFill>
                  <a:srgbClr val="C00000"/>
                </a:solidFill>
              </a:rPr>
              <a:t>. </a:t>
            </a:r>
            <a:endParaRPr lang="ru-RU" sz="2600" dirty="0" smtClean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endParaRPr lang="bg-BG" sz="2600" dirty="0" smtClean="0"/>
          </a:p>
          <a:p>
            <a:pPr indent="363538">
              <a:spcBef>
                <a:spcPts val="1200"/>
              </a:spcBef>
            </a:pPr>
            <a:r>
              <a:rPr lang="bg-BG" sz="2600" dirty="0" smtClean="0"/>
              <a:t>Звукът </a:t>
            </a:r>
            <a:r>
              <a:rPr lang="bg-BG" sz="2600" dirty="0"/>
              <a:t>се разпространява в твърдите тела като надлъжна и напречна вълна, а в течностите и газовете – само като надлъжна.</a:t>
            </a:r>
            <a:endParaRPr lang="en-US" sz="2600" dirty="0"/>
          </a:p>
          <a:p>
            <a:endParaRPr lang="en-US" sz="2600" b="1" dirty="0">
              <a:solidFill>
                <a:srgbClr val="002060"/>
              </a:solidFill>
            </a:endParaRPr>
          </a:p>
          <a:p>
            <a:pPr>
              <a:spcBef>
                <a:spcPts val="3000"/>
              </a:spcBef>
              <a:spcAft>
                <a:spcPts val="600"/>
              </a:spcAft>
            </a:pPr>
            <a:endParaRPr lang="bg-BG" sz="26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1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777" y="148291"/>
            <a:ext cx="11322423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A5644E"/>
                </a:solidFill>
              </a:rPr>
              <a:t>ВЪЛНОВИ СВОЙСТВА НА ЗВУКА </a:t>
            </a:r>
          </a:p>
          <a:p>
            <a:r>
              <a:rPr lang="bg-BG" sz="2800" b="1" dirty="0" smtClean="0">
                <a:solidFill>
                  <a:srgbClr val="7030A0"/>
                </a:solidFill>
              </a:rPr>
              <a:t>Видове </a:t>
            </a:r>
            <a:r>
              <a:rPr lang="bg-BG" sz="2800" b="1" dirty="0">
                <a:solidFill>
                  <a:srgbClr val="7030A0"/>
                </a:solidFill>
              </a:rPr>
              <a:t>звук</a:t>
            </a:r>
            <a:endParaRPr lang="en-US" sz="2800" b="1" dirty="0">
              <a:solidFill>
                <a:srgbClr val="7030A0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2600" b="1" u="sng" dirty="0" smtClean="0">
                <a:solidFill>
                  <a:srgbClr val="002060"/>
                </a:solidFill>
              </a:rPr>
              <a:t>Def</a:t>
            </a:r>
            <a:r>
              <a:rPr lang="en-US" sz="2600" b="1" u="sng" dirty="0">
                <a:solidFill>
                  <a:srgbClr val="002060"/>
                </a:solidFill>
              </a:rPr>
              <a:t>.</a:t>
            </a:r>
            <a:r>
              <a:rPr lang="en-US" sz="2600" dirty="0">
                <a:solidFill>
                  <a:prstClr val="black"/>
                </a:solidFill>
              </a:rPr>
              <a:t>  </a:t>
            </a:r>
            <a:r>
              <a:rPr lang="bg-BG" sz="2600" dirty="0" smtClean="0">
                <a:solidFill>
                  <a:prstClr val="black"/>
                </a:solidFill>
              </a:rPr>
              <a:t>Звуковите вълни изискват материална среда за своето разпространение. </a:t>
            </a:r>
            <a:r>
              <a:rPr lang="bg-BG" sz="2600" dirty="0">
                <a:solidFill>
                  <a:srgbClr val="FF0000"/>
                </a:solidFill>
              </a:rPr>
              <a:t>Те не могат да се разпространяват във вакуум. </a:t>
            </a:r>
            <a:endParaRPr lang="bg-BG" sz="2600" dirty="0" smtClean="0">
              <a:solidFill>
                <a:srgbClr val="FF0000"/>
              </a:solidFill>
            </a:endParaRPr>
          </a:p>
          <a:p>
            <a:pPr indent="444500">
              <a:spcBef>
                <a:spcPts val="1800"/>
              </a:spcBef>
            </a:pPr>
            <a:r>
              <a:rPr lang="bg-BG" sz="2600" dirty="0" smtClean="0">
                <a:solidFill>
                  <a:srgbClr val="FF0000"/>
                </a:solidFill>
              </a:rPr>
              <a:t>В зависимост от честота на звуковата вълна различаваме:</a:t>
            </a:r>
          </a:p>
          <a:p>
            <a:pPr indent="363538">
              <a:spcBef>
                <a:spcPts val="1800"/>
              </a:spcBef>
            </a:pPr>
            <a:r>
              <a:rPr lang="en-US" sz="2600" dirty="0" smtClean="0">
                <a:solidFill>
                  <a:srgbClr val="FF0000"/>
                </a:solidFill>
              </a:rPr>
              <a:t>“</a:t>
            </a:r>
            <a:r>
              <a:rPr lang="bg-BG" sz="2600" dirty="0" err="1" smtClean="0">
                <a:solidFill>
                  <a:srgbClr val="FF0000"/>
                </a:solidFill>
              </a:rPr>
              <a:t>Чуваем</a:t>
            </a:r>
            <a:r>
              <a:rPr lang="en-US" sz="2600" dirty="0" smtClean="0">
                <a:solidFill>
                  <a:srgbClr val="FF0000"/>
                </a:solidFill>
              </a:rPr>
              <a:t>" </a:t>
            </a:r>
            <a:r>
              <a:rPr lang="bg-BG" sz="2600" dirty="0" smtClean="0">
                <a:solidFill>
                  <a:srgbClr val="FF0000"/>
                </a:solidFill>
              </a:rPr>
              <a:t>звук </a:t>
            </a:r>
            <a:r>
              <a:rPr lang="en-US" sz="2600" dirty="0" smtClean="0">
                <a:solidFill>
                  <a:prstClr val="black"/>
                </a:solidFill>
              </a:rPr>
              <a:t>– </a:t>
            </a:r>
            <a:r>
              <a:rPr lang="en-US" sz="2600" dirty="0">
                <a:solidFill>
                  <a:prstClr val="black"/>
                </a:solidFill>
              </a:rPr>
              <a:t>f = 20 ÷ 20000 </a:t>
            </a:r>
            <a:r>
              <a:rPr lang="en-US" sz="2600" dirty="0" smtClean="0">
                <a:solidFill>
                  <a:prstClr val="black"/>
                </a:solidFill>
              </a:rPr>
              <a:t>Hz</a:t>
            </a:r>
            <a:endParaRPr lang="en-US" sz="2600" dirty="0">
              <a:solidFill>
                <a:prstClr val="black"/>
              </a:solidFill>
            </a:endParaRPr>
          </a:p>
          <a:p>
            <a:pPr indent="355600">
              <a:spcBef>
                <a:spcPts val="18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</a:rPr>
              <a:t>“</a:t>
            </a:r>
            <a:r>
              <a:rPr lang="bg-BG" sz="2600" dirty="0" smtClean="0">
                <a:solidFill>
                  <a:srgbClr val="FF0000"/>
                </a:solidFill>
              </a:rPr>
              <a:t>Ултразвук</a:t>
            </a:r>
            <a:r>
              <a:rPr lang="en-US" sz="2600" dirty="0" smtClean="0">
                <a:solidFill>
                  <a:srgbClr val="FF0000"/>
                </a:solidFill>
              </a:rPr>
              <a:t>" </a:t>
            </a:r>
            <a:r>
              <a:rPr lang="en-US" sz="2600" dirty="0">
                <a:solidFill>
                  <a:prstClr val="black"/>
                </a:solidFill>
              </a:rPr>
              <a:t>– f &gt; 20000 Hz</a:t>
            </a:r>
          </a:p>
          <a:p>
            <a:pPr indent="355600">
              <a:spcBef>
                <a:spcPts val="1800"/>
              </a:spcBef>
              <a:spcAft>
                <a:spcPts val="600"/>
              </a:spcAft>
            </a:pPr>
            <a:r>
              <a:rPr lang="en-US" sz="2600" dirty="0" smtClean="0">
                <a:solidFill>
                  <a:srgbClr val="FF0000"/>
                </a:solidFill>
              </a:rPr>
              <a:t>“</a:t>
            </a:r>
            <a:r>
              <a:rPr lang="bg-BG" sz="2600" dirty="0" smtClean="0">
                <a:solidFill>
                  <a:srgbClr val="FF0000"/>
                </a:solidFill>
              </a:rPr>
              <a:t>Инфразвук</a:t>
            </a:r>
            <a:r>
              <a:rPr lang="en-US" sz="2600" dirty="0" smtClean="0">
                <a:solidFill>
                  <a:srgbClr val="FF0000"/>
                </a:solidFill>
              </a:rPr>
              <a:t>" </a:t>
            </a:r>
            <a:r>
              <a:rPr lang="en-US" sz="2600" dirty="0" smtClean="0">
                <a:solidFill>
                  <a:prstClr val="black"/>
                </a:solidFill>
              </a:rPr>
              <a:t>– </a:t>
            </a:r>
            <a:r>
              <a:rPr lang="en-US" sz="2600" dirty="0">
                <a:solidFill>
                  <a:prstClr val="black"/>
                </a:solidFill>
              </a:rPr>
              <a:t>f &lt; 20 Hz</a:t>
            </a:r>
          </a:p>
          <a:p>
            <a:pPr indent="355600">
              <a:spcBef>
                <a:spcPts val="1800"/>
              </a:spcBef>
              <a:spcAft>
                <a:spcPts val="600"/>
              </a:spcAft>
            </a:pPr>
            <a:r>
              <a:rPr lang="bg-BG" sz="2600" dirty="0" smtClean="0">
                <a:solidFill>
                  <a:prstClr val="black"/>
                </a:solidFill>
              </a:rPr>
              <a:t>Обикновено под звук се разбира </a:t>
            </a:r>
            <a:r>
              <a:rPr lang="bg-BG" sz="2600" b="1" dirty="0" smtClean="0">
                <a:solidFill>
                  <a:srgbClr val="FF0000"/>
                </a:solidFill>
              </a:rPr>
              <a:t>„</a:t>
            </a:r>
            <a:r>
              <a:rPr lang="bg-BG" sz="2600" b="1" dirty="0" err="1" smtClean="0">
                <a:solidFill>
                  <a:srgbClr val="FF0000"/>
                </a:solidFill>
              </a:rPr>
              <a:t>чуваемият</a:t>
            </a:r>
            <a:r>
              <a:rPr lang="bg-BG" sz="2600" b="1" dirty="0" smtClean="0">
                <a:solidFill>
                  <a:srgbClr val="FF0000"/>
                </a:solidFill>
              </a:rPr>
              <a:t> звук“, </a:t>
            </a:r>
            <a:r>
              <a:rPr lang="bg-BG" sz="2600" dirty="0" smtClean="0">
                <a:solidFill>
                  <a:prstClr val="black"/>
                </a:solidFill>
              </a:rPr>
              <a:t>т.е. тези вариации в налягането, предизвикани от честоти в диапазона на възприятие от слуховия апарат на човека.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9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389" y="13821"/>
            <a:ext cx="11604812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2600" b="1" dirty="0" smtClean="0">
                <a:solidFill>
                  <a:srgbClr val="7030A0"/>
                </a:solidFill>
              </a:rPr>
              <a:t>Видове </a:t>
            </a:r>
            <a:r>
              <a:rPr lang="bg-BG" sz="2600" b="1" dirty="0">
                <a:solidFill>
                  <a:srgbClr val="7030A0"/>
                </a:solidFill>
              </a:rPr>
              <a:t>звук</a:t>
            </a:r>
            <a:endParaRPr lang="en-US" sz="2600" b="1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2600" dirty="0">
                <a:solidFill>
                  <a:srgbClr val="FF0000"/>
                </a:solidFill>
              </a:rPr>
              <a:t>В зависимост от </a:t>
            </a:r>
            <a:r>
              <a:rPr lang="bg-BG" altLang="bg-BG" sz="2600" dirty="0" smtClean="0">
                <a:solidFill>
                  <a:srgbClr val="FF0000"/>
                </a:solidFill>
              </a:rPr>
              <a:t>спектралния </a:t>
            </a:r>
            <a:r>
              <a:rPr lang="bg-BG" altLang="bg-BG" sz="2600" dirty="0">
                <a:solidFill>
                  <a:srgbClr val="FF0000"/>
                </a:solidFill>
              </a:rPr>
              <a:t>си състав</a:t>
            </a:r>
            <a:r>
              <a:rPr lang="bg-BG" altLang="bg-BG" sz="2600" dirty="0" smtClean="0">
                <a:solidFill>
                  <a:srgbClr val="FF0000"/>
                </a:solidFill>
              </a:rPr>
              <a:t>, звукът </a:t>
            </a:r>
            <a:r>
              <a:rPr lang="bg-BG" altLang="bg-BG" sz="2600" dirty="0">
                <a:solidFill>
                  <a:srgbClr val="FF0000"/>
                </a:solidFill>
              </a:rPr>
              <a:t>бива: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600" dirty="0">
                <a:solidFill>
                  <a:srgbClr val="C00000"/>
                </a:solidFill>
              </a:rPr>
              <a:t>Тон</a:t>
            </a:r>
            <a:r>
              <a:rPr lang="bg-BG" sz="2600" dirty="0"/>
              <a:t> – Звук с периодичен характер. </a:t>
            </a:r>
            <a:r>
              <a:rPr lang="bg-BG" sz="2600" dirty="0" smtClean="0"/>
              <a:t>Различаваме: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600" dirty="0">
                <a:solidFill>
                  <a:srgbClr val="C00000"/>
                </a:solidFill>
              </a:rPr>
              <a:t>Прост тон </a:t>
            </a:r>
            <a:r>
              <a:rPr lang="bg-BG" sz="2600" dirty="0"/>
              <a:t>– Отместването от равновесното положение се изменя по синусов закон. Простите тонове имат само една единствена честота, но могат да имат различни интензитети.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600" dirty="0">
                <a:solidFill>
                  <a:srgbClr val="C00000"/>
                </a:solidFill>
              </a:rPr>
              <a:t>Сложен тон: </a:t>
            </a:r>
            <a:r>
              <a:rPr lang="bg-BG" sz="2600" dirty="0"/>
              <a:t>Резултат е от наслагване на повече от един прости тонове с различни честоти и интензитети. Той се състои от основен тон, който има </a:t>
            </a:r>
            <a:r>
              <a:rPr lang="bg-BG" sz="2600" dirty="0">
                <a:solidFill>
                  <a:srgbClr val="0070C0"/>
                </a:solidFill>
              </a:rPr>
              <a:t>най-ниска честота</a:t>
            </a:r>
            <a:r>
              <a:rPr lang="bg-BG" sz="2600" dirty="0"/>
              <a:t> и обикновено най-висок интензитет и допълнителни прости тонове, наречени </a:t>
            </a:r>
            <a:r>
              <a:rPr lang="bg-BG" sz="2600" dirty="0">
                <a:solidFill>
                  <a:srgbClr val="0070C0"/>
                </a:solidFill>
              </a:rPr>
              <a:t>обертонове</a:t>
            </a:r>
            <a:r>
              <a:rPr lang="bg-BG" sz="2600" dirty="0"/>
              <a:t> с по-малък интензитет и честоти кратни на основната – 2</a:t>
            </a:r>
            <a:r>
              <a:rPr lang="en-US" sz="2600" dirty="0" smtClean="0"/>
              <a:t>f</a:t>
            </a:r>
            <a:r>
              <a:rPr lang="en-US" sz="2600" baseline="-25000" dirty="0" smtClean="0"/>
              <a:t>1</a:t>
            </a:r>
            <a:r>
              <a:rPr lang="bg-BG" sz="2600" dirty="0" smtClean="0"/>
              <a:t>,</a:t>
            </a:r>
            <a:r>
              <a:rPr lang="en-US" sz="2600" dirty="0" smtClean="0"/>
              <a:t> 3f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, 4f</a:t>
            </a:r>
            <a:r>
              <a:rPr lang="en-US" sz="2600" baseline="-25000" dirty="0" smtClean="0"/>
              <a:t>1</a:t>
            </a:r>
            <a:r>
              <a:rPr lang="bg-BG" sz="2600" dirty="0" smtClean="0"/>
              <a:t> </a:t>
            </a:r>
            <a:r>
              <a:rPr lang="bg-BG" sz="2600" dirty="0"/>
              <a:t>и т.н.  Обертоновете съставят т.нар. </a:t>
            </a:r>
            <a:r>
              <a:rPr lang="bg-BG" sz="2600" dirty="0">
                <a:solidFill>
                  <a:srgbClr val="C00000"/>
                </a:solidFill>
              </a:rPr>
              <a:t>акустичен спектър </a:t>
            </a:r>
            <a:r>
              <a:rPr lang="bg-BG" sz="2600" dirty="0"/>
              <a:t>– </a:t>
            </a:r>
            <a:r>
              <a:rPr lang="bg-BG" sz="2600" dirty="0" smtClean="0"/>
              <a:t>честотният състав </a:t>
            </a:r>
            <a:r>
              <a:rPr lang="bg-BG" sz="2600" dirty="0"/>
              <a:t>на сложния тон и при субективното възприятие </a:t>
            </a:r>
            <a:r>
              <a:rPr lang="bg-BG" sz="2600" dirty="0" smtClean="0"/>
              <a:t>определят неговия </a:t>
            </a:r>
            <a:r>
              <a:rPr lang="bg-BG" sz="2600" dirty="0"/>
              <a:t>тембър или окраска.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600" dirty="0">
                <a:solidFill>
                  <a:srgbClr val="C00000"/>
                </a:solidFill>
              </a:rPr>
              <a:t>Шум</a:t>
            </a:r>
            <a:r>
              <a:rPr lang="bg-BG" sz="2600" dirty="0"/>
              <a:t> – звук със сложна спектрална </a:t>
            </a:r>
            <a:r>
              <a:rPr lang="bg-BG" sz="2600" dirty="0" smtClean="0"/>
              <a:t>структура, </a:t>
            </a:r>
            <a:r>
              <a:rPr lang="bg-BG" sz="2600" dirty="0"/>
              <a:t>който е съчетание от множество тонове, честоти и форми.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012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98" y="862047"/>
            <a:ext cx="6022814" cy="4462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6" y="862047"/>
            <a:ext cx="5692139" cy="446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017" y="105649"/>
            <a:ext cx="118449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bg-BG" sz="2600" dirty="0" smtClean="0"/>
              <a:t>Интензитетът</a:t>
            </a:r>
            <a:r>
              <a:rPr lang="en-US" sz="2600" dirty="0" smtClean="0"/>
              <a:t> </a:t>
            </a:r>
            <a:r>
              <a:rPr lang="bg-BG" sz="2600" dirty="0" smtClean="0"/>
              <a:t>на звука зависи </a:t>
            </a:r>
            <a:r>
              <a:rPr lang="bg-BG" sz="2600" dirty="0"/>
              <a:t>от амплитудата и </a:t>
            </a:r>
            <a:r>
              <a:rPr lang="bg-BG" sz="2600" dirty="0" smtClean="0"/>
              <a:t>честотата </a:t>
            </a:r>
            <a:r>
              <a:rPr lang="bg-BG" sz="2600" dirty="0"/>
              <a:t>на механичните </a:t>
            </a:r>
            <a:r>
              <a:rPr lang="bg-BG" sz="2600" dirty="0" smtClean="0"/>
              <a:t>трептения, </a:t>
            </a:r>
            <a:r>
              <a:rPr lang="bg-BG" sz="2600" dirty="0"/>
              <a:t>от плътността на средата и скоростта на разпространение на звуковите вълни в нея.</a:t>
            </a:r>
            <a:endParaRPr lang="en-US" sz="2600" dirty="0"/>
          </a:p>
          <a:p>
            <a:pPr indent="363538"/>
            <a:r>
              <a:rPr lang="bg-BG" sz="2600" dirty="0" smtClean="0"/>
              <a:t>По-плътната </a:t>
            </a:r>
            <a:r>
              <a:rPr lang="bg-BG" sz="2600" dirty="0"/>
              <a:t>среда съдържа повече маса в единица обем и от там по-голяма кинетична </a:t>
            </a:r>
            <a:r>
              <a:rPr lang="bg-BG" sz="2600" dirty="0" smtClean="0"/>
              <a:t>енергия; </a:t>
            </a:r>
            <a:r>
              <a:rPr lang="bg-BG" sz="2600" dirty="0"/>
              <a:t>скорост – колкото по-бързо се движи вълната, толкова повече енергия ще </a:t>
            </a:r>
            <a:r>
              <a:rPr lang="bg-BG" sz="2600" dirty="0" smtClean="0"/>
              <a:t>пренася за </a:t>
            </a:r>
            <a:r>
              <a:rPr lang="bg-BG" sz="2600" dirty="0"/>
              <a:t>единица </a:t>
            </a:r>
            <a:r>
              <a:rPr lang="bg-BG" sz="2600" dirty="0" smtClean="0"/>
              <a:t>време </a:t>
            </a:r>
            <a:r>
              <a:rPr lang="bg-BG" sz="2600" dirty="0"/>
              <a:t>и колкото по-бързо </a:t>
            </a:r>
            <a:r>
              <a:rPr lang="bg-BG" sz="2600" dirty="0" smtClean="0"/>
              <a:t>трепти, </a:t>
            </a:r>
            <a:r>
              <a:rPr lang="bg-BG" sz="2600" dirty="0"/>
              <a:t>толкова повече енергия ще се пренася.</a:t>
            </a:r>
            <a:endParaRPr lang="en-US" sz="26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74459" y="37920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411387"/>
              </p:ext>
            </p:extLst>
          </p:nvPr>
        </p:nvGraphicFramePr>
        <p:xfrm>
          <a:off x="4074459" y="780999"/>
          <a:ext cx="2904565" cy="712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Уравнение" r:id="rId3" imgW="1054100" imgH="254000" progId="Equation.3">
                  <p:embed/>
                </p:oleObj>
              </mc:Choice>
              <mc:Fallback>
                <p:oleObj name="Уравнение" r:id="rId3" imgW="1054100" imgH="254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4459" y="780999"/>
                        <a:ext cx="2904565" cy="7129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9493" y="3251973"/>
            <a:ext cx="116784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2600" b="1" dirty="0">
                <a:solidFill>
                  <a:srgbClr val="7030A0"/>
                </a:solidFill>
              </a:rPr>
              <a:t>Акустичен импеданс</a:t>
            </a:r>
            <a:endParaRPr lang="en-US" sz="2600" b="1" dirty="0">
              <a:solidFill>
                <a:srgbClr val="7030A0"/>
              </a:solidFill>
            </a:endParaRPr>
          </a:p>
          <a:p>
            <a:r>
              <a:rPr lang="bg-BG" sz="2600" dirty="0"/>
              <a:t>Съпротивлението, което една материална среда оказва на </a:t>
            </a:r>
            <a:r>
              <a:rPr lang="bg-BG" sz="2600" dirty="0" smtClean="0"/>
              <a:t>разпространението </a:t>
            </a:r>
            <a:r>
              <a:rPr lang="bg-BG" sz="2600" dirty="0"/>
              <a:t>на звуковите вълни в нея се нарича </a:t>
            </a:r>
            <a:r>
              <a:rPr lang="bg-BG" sz="2600" dirty="0">
                <a:solidFill>
                  <a:srgbClr val="C00000"/>
                </a:solidFill>
              </a:rPr>
              <a:t>акустичен </a:t>
            </a:r>
            <a:r>
              <a:rPr lang="bg-BG" sz="2600" dirty="0" smtClean="0">
                <a:solidFill>
                  <a:srgbClr val="C00000"/>
                </a:solidFill>
              </a:rPr>
              <a:t>импеданс.</a:t>
            </a:r>
          </a:p>
          <a:p>
            <a:r>
              <a:rPr lang="bg-BG" sz="2600" dirty="0" smtClean="0"/>
              <a:t>Ефикасността</a:t>
            </a:r>
            <a:r>
              <a:rPr lang="bg-BG" sz="2600" dirty="0"/>
              <a:t>, с която звукът се пренася през различни среди се увеличава с уеднаквяването на техните импеданси – т.нар. </a:t>
            </a:r>
            <a:r>
              <a:rPr lang="bg-BG" sz="2600" dirty="0">
                <a:solidFill>
                  <a:srgbClr val="C00000"/>
                </a:solidFill>
              </a:rPr>
              <a:t>съгласуване на импедансите</a:t>
            </a:r>
            <a:r>
              <a:rPr lang="bg-BG" sz="2600" dirty="0"/>
              <a:t>. Такова съгласуване е необходимо и при ехографските изследвания за да могат ултразвуковите вълни да проникнат </a:t>
            </a:r>
            <a:r>
              <a:rPr lang="bg-BG" sz="2600" dirty="0" smtClean="0"/>
              <a:t>в </a:t>
            </a:r>
            <a:r>
              <a:rPr lang="bg-BG" sz="2600" dirty="0"/>
              <a:t>тялото на пациента. </a:t>
            </a:r>
            <a:r>
              <a:rPr lang="bg-BG" sz="2600" dirty="0" smtClean="0"/>
              <a:t>Затова </a:t>
            </a:r>
            <a:r>
              <a:rPr lang="bg-BG" sz="2600" dirty="0"/>
              <a:t>между </a:t>
            </a:r>
            <a:r>
              <a:rPr lang="bg-BG" sz="2600" dirty="0" smtClean="0"/>
              <a:t>тялото и излъчвателя  </a:t>
            </a:r>
            <a:r>
              <a:rPr lang="bg-BG" sz="2600" dirty="0"/>
              <a:t>се поставя гел с подходящ акустичен импеданс.</a:t>
            </a:r>
            <a:endParaRPr lang="en-US" sz="2600" dirty="0">
              <a:solidFill>
                <a:srgbClr val="C00000"/>
              </a:solidFill>
            </a:endParaRPr>
          </a:p>
          <a:p>
            <a:endParaRPr lang="en-US" sz="2600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230905" y="5406082"/>
            <a:ext cx="30731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00871"/>
              </p:ext>
            </p:extLst>
          </p:nvPr>
        </p:nvGraphicFramePr>
        <p:xfrm>
          <a:off x="8946995" y="4015277"/>
          <a:ext cx="1476682" cy="628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Уравнение" r:id="rId5" imgW="520474" imgH="215806" progId="Equation.3">
                  <p:embed/>
                </p:oleObj>
              </mc:Choice>
              <mc:Fallback>
                <p:oleObj name="Уравнение" r:id="rId5" imgW="520474" imgH="21580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6995" y="4015277"/>
                        <a:ext cx="1476682" cy="628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40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017" y="105649"/>
            <a:ext cx="1184499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2600" b="1" dirty="0">
                <a:solidFill>
                  <a:srgbClr val="7030A0"/>
                </a:solidFill>
              </a:rPr>
              <a:t>Поглъщане и разсейване на звука</a:t>
            </a:r>
            <a:endParaRPr lang="en-US" sz="2600" b="1" dirty="0">
              <a:solidFill>
                <a:srgbClr val="7030A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g-BG" sz="2800" dirty="0"/>
              <a:t>Малка част </a:t>
            </a:r>
            <a:r>
              <a:rPr lang="bg-BG" sz="2600" dirty="0"/>
              <a:t>от енергията на звуковата вълна се поглъща в резултат на триене между трептящите частици и се разсейва необратимо във вид на топлина. Законът, описващ намаляването на интензитета на звуковата вълна </a:t>
            </a:r>
            <a:r>
              <a:rPr lang="en-US" sz="2600" b="1" dirty="0" smtClean="0"/>
              <a:t>I</a:t>
            </a:r>
            <a:r>
              <a:rPr lang="en-US" sz="2600" dirty="0" smtClean="0"/>
              <a:t> </a:t>
            </a:r>
            <a:r>
              <a:rPr lang="bg-BG" sz="2600" dirty="0" smtClean="0"/>
              <a:t>в </a:t>
            </a:r>
            <a:r>
              <a:rPr lang="bg-BG" sz="2600" dirty="0"/>
              <a:t>зависимост от </a:t>
            </a:r>
            <a:r>
              <a:rPr lang="bg-BG" sz="2600" dirty="0" smtClean="0"/>
              <a:t>разстоянието</a:t>
            </a:r>
            <a:r>
              <a:rPr lang="en-US" sz="2600" dirty="0" smtClean="0"/>
              <a:t> </a:t>
            </a:r>
            <a:r>
              <a:rPr lang="en-US" sz="2600" b="1" dirty="0" smtClean="0"/>
              <a:t>x</a:t>
            </a:r>
            <a:r>
              <a:rPr lang="bg-BG" sz="2600" dirty="0" smtClean="0"/>
              <a:t>, </a:t>
            </a:r>
            <a:r>
              <a:rPr lang="bg-BG" sz="2600" dirty="0"/>
              <a:t>което тя изминава във веществото има експоненциален характер:</a:t>
            </a:r>
            <a:endParaRPr lang="en-US" sz="2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g-BG" sz="2600" dirty="0"/>
              <a:t>Степента на поглъщане е пропорционална на честотата – коефициентът на </a:t>
            </a:r>
            <a:r>
              <a:rPr lang="bg-BG" sz="2600" dirty="0" smtClean="0"/>
              <a:t>отслабване</a:t>
            </a:r>
            <a:r>
              <a:rPr lang="en-US" sz="2600" dirty="0" smtClean="0"/>
              <a:t> </a:t>
            </a:r>
            <a:r>
              <a:rPr lang="bg-BG" sz="2600" dirty="0" smtClean="0"/>
              <a:t> </a:t>
            </a:r>
            <a:r>
              <a:rPr lang="en-US" sz="2600" dirty="0" smtClean="0"/>
              <a:t>             </a:t>
            </a:r>
            <a:r>
              <a:rPr lang="bg-BG" sz="2600" dirty="0" smtClean="0"/>
              <a:t>, </a:t>
            </a:r>
            <a:r>
              <a:rPr lang="bg-BG" sz="2600" dirty="0" err="1"/>
              <a:t>т.е</a:t>
            </a:r>
            <a:r>
              <a:rPr lang="bg-BG" sz="2600" dirty="0"/>
              <a:t> </a:t>
            </a:r>
            <a:r>
              <a:rPr lang="bg-BG" sz="2600" dirty="0" smtClean="0"/>
              <a:t>звук с по-висока </a:t>
            </a:r>
            <a:r>
              <a:rPr lang="bg-BG" sz="2600" dirty="0"/>
              <a:t>честота ще се поглъща по-силно. </a:t>
            </a:r>
            <a:endParaRPr lang="en-US" sz="2600" dirty="0" smtClean="0"/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6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g-BG" sz="2600" dirty="0" smtClean="0"/>
              <a:t>Отслабването </a:t>
            </a:r>
            <a:r>
              <a:rPr lang="en-US" sz="2600" dirty="0" smtClean="0"/>
              <a:t>e </a:t>
            </a:r>
            <a:r>
              <a:rPr lang="bg-BG" sz="2600" dirty="0" smtClean="0"/>
              <a:t>малко </a:t>
            </a:r>
            <a:r>
              <a:rPr lang="bg-BG" sz="2600" dirty="0"/>
              <a:t>при звукови честоти, но то може да стане много голямо при високочестотните ултразвукови вълни. Затова ултразвукът трудно прониква през по-плътни среди и това е съществено ограничение </a:t>
            </a:r>
            <a:r>
              <a:rPr lang="bg-BG" sz="2600" dirty="0" smtClean="0"/>
              <a:t>при високочестотните </a:t>
            </a:r>
            <a:r>
              <a:rPr lang="bg-BG" sz="2600" dirty="0"/>
              <a:t>ултразвукови приложения</a:t>
            </a:r>
            <a:r>
              <a:rPr lang="bg-BG" sz="2800" dirty="0"/>
              <a:t>.</a:t>
            </a:r>
            <a:endParaRPr lang="en-US" sz="26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74459" y="37920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230905" y="5406082"/>
            <a:ext cx="30731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983373"/>
              </p:ext>
            </p:extLst>
          </p:nvPr>
        </p:nvGraphicFramePr>
        <p:xfrm>
          <a:off x="5334000" y="2254082"/>
          <a:ext cx="20923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Уравнение" r:id="rId3" imgW="736560" imgH="266400" progId="Equation.3">
                  <p:embed/>
                </p:oleObj>
              </mc:Choice>
              <mc:Fallback>
                <p:oleObj name="Уравнение" r:id="rId3" imgW="736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54082"/>
                        <a:ext cx="2092325" cy="777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36119"/>
              </p:ext>
            </p:extLst>
          </p:nvPr>
        </p:nvGraphicFramePr>
        <p:xfrm>
          <a:off x="1980960" y="3265642"/>
          <a:ext cx="1371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Уравнение" r:id="rId5" imgW="482400" imgH="215640" progId="Equation.3">
                  <p:embed/>
                </p:oleObj>
              </mc:Choice>
              <mc:Fallback>
                <p:oleObj name="Уравнение" r:id="rId5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0960" y="3265642"/>
                        <a:ext cx="1371600" cy="63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26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017" y="105649"/>
            <a:ext cx="1184499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b="1" dirty="0">
                <a:solidFill>
                  <a:srgbClr val="7030A0"/>
                </a:solidFill>
              </a:rPr>
              <a:t>Отражение и пречупване</a:t>
            </a:r>
            <a:endParaRPr lang="en-US" sz="2600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bg-BG" sz="2600" dirty="0"/>
              <a:t>Когато звукова вълна пада върху граничната повърхност между две среди с различен акустичен импеданс, част от вълната се отразява, а останалата преминава през нея. Когато звуковата вълна пада перпендикулярно върху </a:t>
            </a:r>
            <a:r>
              <a:rPr lang="bg-BG" sz="2600" dirty="0" smtClean="0"/>
              <a:t>граничната повърхност</a:t>
            </a:r>
            <a:r>
              <a:rPr lang="bg-BG" sz="2600" dirty="0"/>
              <a:t>, коефициентът на отражение са задава с формулата</a:t>
            </a:r>
            <a:r>
              <a:rPr lang="bg-BG" sz="2600" dirty="0" smtClean="0"/>
              <a:t>:</a:t>
            </a:r>
          </a:p>
          <a:p>
            <a:pPr>
              <a:lnSpc>
                <a:spcPct val="150000"/>
              </a:lnSpc>
            </a:pPr>
            <a:endParaRPr lang="bg-BG" sz="2600" dirty="0"/>
          </a:p>
          <a:p>
            <a:pPr>
              <a:lnSpc>
                <a:spcPct val="150000"/>
              </a:lnSpc>
            </a:pPr>
            <a:endParaRPr lang="en-US" sz="2600" dirty="0"/>
          </a:p>
          <a:p>
            <a:pPr indent="365125">
              <a:lnSpc>
                <a:spcPct val="150000"/>
              </a:lnSpc>
            </a:pPr>
            <a:r>
              <a:rPr lang="bg-BG" sz="2600" dirty="0" smtClean="0"/>
              <a:t>където </a:t>
            </a:r>
            <a:r>
              <a:rPr lang="en-US" sz="2600" dirty="0" smtClean="0"/>
              <a:t>Z</a:t>
            </a:r>
            <a:r>
              <a:rPr lang="bg-BG" sz="2600" baseline="-25000" dirty="0" smtClean="0"/>
              <a:t>1 </a:t>
            </a:r>
            <a:r>
              <a:rPr lang="bg-BG" sz="2600" dirty="0" smtClean="0"/>
              <a:t>и </a:t>
            </a:r>
            <a:r>
              <a:rPr lang="en-US" sz="2600" dirty="0" smtClean="0"/>
              <a:t> Z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</a:t>
            </a:r>
            <a:r>
              <a:rPr lang="bg-BG" sz="2600" dirty="0" smtClean="0"/>
              <a:t>са акустичните импеданси на двете среди. Подбирането </a:t>
            </a:r>
            <a:r>
              <a:rPr lang="bg-BG" sz="2600" dirty="0"/>
              <a:t>на среди с подобни акустични импеданси се нарича съгласуване на импедансите</a:t>
            </a:r>
            <a:r>
              <a:rPr lang="bg-BG" sz="2600" dirty="0" smtClean="0"/>
              <a:t>.</a:t>
            </a:r>
          </a:p>
          <a:p>
            <a:pPr indent="365125">
              <a:lnSpc>
                <a:spcPct val="150000"/>
              </a:lnSpc>
            </a:pPr>
            <a:r>
              <a:rPr lang="bg-BG" sz="2600" dirty="0" smtClean="0"/>
              <a:t> Навлизането </a:t>
            </a:r>
            <a:r>
              <a:rPr lang="bg-BG" sz="2600" dirty="0"/>
              <a:t>на звукова вълна в </a:t>
            </a:r>
            <a:r>
              <a:rPr lang="bg-BG" sz="2600" dirty="0" smtClean="0"/>
              <a:t>човешкото тяло </a:t>
            </a:r>
            <a:r>
              <a:rPr lang="bg-BG" sz="2600" dirty="0"/>
              <a:t>изисква съгласуване на импедансите. </a:t>
            </a:r>
            <a:endParaRPr lang="en-US" sz="26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74459" y="37920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230905" y="5406082"/>
            <a:ext cx="30731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533292"/>
              </p:ext>
            </p:extLst>
          </p:nvPr>
        </p:nvGraphicFramePr>
        <p:xfrm>
          <a:off x="4285176" y="2867378"/>
          <a:ext cx="2537655" cy="1257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Уравнение" r:id="rId3" imgW="1079280" imgH="520560" progId="Equation.3">
                  <p:embed/>
                </p:oleObj>
              </mc:Choice>
              <mc:Fallback>
                <p:oleObj name="Уравнение" r:id="rId3" imgW="10792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176" y="2867378"/>
                        <a:ext cx="2537655" cy="12576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9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1017" y="105649"/>
            <a:ext cx="118449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Интерференция и </a:t>
            </a:r>
            <a:r>
              <a:rPr lang="bg-BG" sz="2800" b="1" dirty="0" smtClean="0"/>
              <a:t>дифракция</a:t>
            </a:r>
          </a:p>
          <a:p>
            <a:endParaRPr lang="bg-BG" sz="2800" b="1" dirty="0"/>
          </a:p>
          <a:p>
            <a:r>
              <a:rPr lang="bg-BG" sz="2600" dirty="0">
                <a:solidFill>
                  <a:srgbClr val="FF0000"/>
                </a:solidFill>
              </a:rPr>
              <a:t>Интерференцията</a:t>
            </a:r>
            <a:r>
              <a:rPr lang="bg-BG" sz="2600" dirty="0"/>
              <a:t> е наслагване на две или повече звукови вълни, в резултат на което в пространството се получава устойчива картина на усилване или отслабване на интензитета на резултантната вълна. </a:t>
            </a:r>
            <a:r>
              <a:rPr lang="bg-BG" sz="2600" dirty="0">
                <a:solidFill>
                  <a:srgbClr val="FF0000"/>
                </a:solidFill>
              </a:rPr>
              <a:t>Дифракцията</a:t>
            </a:r>
            <a:r>
              <a:rPr lang="bg-BG" sz="2600" dirty="0"/>
              <a:t> е отклоняване на звуковата </a:t>
            </a:r>
            <a:r>
              <a:rPr lang="bg-BG" sz="2600" dirty="0" smtClean="0"/>
              <a:t>вълна</a:t>
            </a:r>
            <a:r>
              <a:rPr lang="en-US" sz="2600" dirty="0" smtClean="0"/>
              <a:t> </a:t>
            </a:r>
            <a:r>
              <a:rPr lang="bg-BG" sz="2600" dirty="0" smtClean="0"/>
              <a:t>от </a:t>
            </a:r>
            <a:r>
              <a:rPr lang="bg-BG" sz="2600" dirty="0"/>
              <a:t>посоката </a:t>
            </a:r>
            <a:r>
              <a:rPr lang="bg-BG" sz="2600" dirty="0" smtClean="0"/>
              <a:t>си на </a:t>
            </a:r>
            <a:r>
              <a:rPr lang="bg-BG" sz="2600" dirty="0"/>
              <a:t>разпространение </a:t>
            </a:r>
            <a:r>
              <a:rPr lang="bg-BG" sz="2600" dirty="0" smtClean="0"/>
              <a:t>при </a:t>
            </a:r>
            <a:r>
              <a:rPr lang="bg-BG" sz="2600" dirty="0"/>
              <a:t>препятствия, чиито размери са съизмерими с нейната дължина на вълната. </a:t>
            </a:r>
            <a:endParaRPr lang="bg-BG" sz="2600" dirty="0" smtClean="0"/>
          </a:p>
          <a:p>
            <a:pPr indent="365125"/>
            <a:r>
              <a:rPr lang="bg-BG" sz="2600" dirty="0" smtClean="0"/>
              <a:t>За звука </a:t>
            </a:r>
            <a:r>
              <a:rPr lang="bg-BG" sz="2600" dirty="0" smtClean="0">
                <a:sym typeface="Symbol" panose="05050102010706020507" pitchFamily="18" charset="2"/>
              </a:rPr>
              <a:t></a:t>
            </a:r>
            <a:r>
              <a:rPr lang="en-US" sz="2600" dirty="0" smtClean="0">
                <a:sym typeface="Symbol" panose="05050102010706020507" pitchFamily="18" charset="2"/>
              </a:rPr>
              <a:t>=1.3 </a:t>
            </a:r>
            <a:r>
              <a:rPr lang="en-US" sz="2600" dirty="0">
                <a:sym typeface="Symbol" panose="05050102010706020507" pitchFamily="18" charset="2"/>
              </a:rPr>
              <a:t>c</a:t>
            </a:r>
            <a:r>
              <a:rPr lang="en-US" sz="2600" dirty="0" smtClean="0">
                <a:sym typeface="Symbol" panose="05050102010706020507" pitchFamily="18" charset="2"/>
              </a:rPr>
              <a:t>m – 17 m.</a:t>
            </a:r>
            <a:endParaRPr lang="bg-BG" sz="2600" dirty="0"/>
          </a:p>
          <a:p>
            <a:pPr indent="365125"/>
            <a:r>
              <a:rPr lang="bg-BG" sz="2600" dirty="0" smtClean="0"/>
              <a:t>Поради </a:t>
            </a:r>
            <a:r>
              <a:rPr lang="bg-BG" sz="2600" dirty="0"/>
              <a:t>дифракция, звуковите вълни могат да се разпространяват и зад прегради с дължина 17 метра. По-големи прегради правят звукова сянка.</a:t>
            </a:r>
            <a:endParaRPr lang="en-US" sz="2600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074459" y="379207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230905" y="5406082"/>
            <a:ext cx="30731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00" y="4430052"/>
            <a:ext cx="41910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06" y="4430052"/>
            <a:ext cx="39624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1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412" y="119182"/>
            <a:ext cx="11322423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prstClr val="white"/>
                </a:solidFill>
              </a:rPr>
              <a:t>УЛТРАЗВУК</a:t>
            </a:r>
            <a:endParaRPr lang="en-US" sz="3200" b="1" dirty="0">
              <a:solidFill>
                <a:prstClr val="white"/>
              </a:solidFill>
            </a:endParaRPr>
          </a:p>
          <a:p>
            <a:pPr indent="177800">
              <a:spcBef>
                <a:spcPts val="1200"/>
              </a:spcBef>
            </a:pPr>
            <a:r>
              <a:rPr lang="bg-BG" sz="2500" dirty="0" smtClean="0">
                <a:solidFill>
                  <a:prstClr val="black"/>
                </a:solidFill>
              </a:rPr>
              <a:t>Ултразвук</a:t>
            </a:r>
            <a:r>
              <a:rPr lang="en-US" sz="2500" dirty="0" smtClean="0">
                <a:solidFill>
                  <a:prstClr val="black"/>
                </a:solidFill>
              </a:rPr>
              <a:t> </a:t>
            </a:r>
            <a:r>
              <a:rPr lang="en-US" sz="2500" dirty="0">
                <a:solidFill>
                  <a:prstClr val="black"/>
                </a:solidFill>
              </a:rPr>
              <a:t>– f &gt; 20kHz </a:t>
            </a:r>
            <a:r>
              <a:rPr lang="bg-BG" sz="2500" dirty="0" smtClean="0">
                <a:solidFill>
                  <a:prstClr val="black"/>
                </a:solidFill>
              </a:rPr>
              <a:t>без горна граница</a:t>
            </a:r>
            <a:r>
              <a:rPr lang="en-US" sz="2500" dirty="0" smtClean="0">
                <a:solidFill>
                  <a:prstClr val="black"/>
                </a:solidFill>
              </a:rPr>
              <a:t>. </a:t>
            </a:r>
            <a:r>
              <a:rPr lang="bg-BG" sz="2500" dirty="0" smtClean="0">
                <a:solidFill>
                  <a:srgbClr val="002060"/>
                </a:solidFill>
              </a:rPr>
              <a:t>Честоти от порядъка на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>
                <a:solidFill>
                  <a:srgbClr val="002060"/>
                </a:solidFill>
              </a:rPr>
              <a:t>15 MHz </a:t>
            </a:r>
            <a:r>
              <a:rPr lang="bg-BG" sz="2500" dirty="0" smtClean="0">
                <a:solidFill>
                  <a:srgbClr val="002060"/>
                </a:solidFill>
              </a:rPr>
              <a:t>се използват рутинно в медицинските приложения</a:t>
            </a:r>
            <a:r>
              <a:rPr lang="en-US" sz="2500" dirty="0" smtClean="0">
                <a:solidFill>
                  <a:srgbClr val="002060"/>
                </a:solidFill>
              </a:rPr>
              <a:t>. </a:t>
            </a:r>
            <a:endParaRPr lang="en-US" sz="2500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bg-BG" sz="2500" b="1" dirty="0"/>
              <a:t>Ефекти на ултразвука</a:t>
            </a:r>
            <a:endParaRPr lang="en-US" sz="2500" b="1" dirty="0"/>
          </a:p>
          <a:p>
            <a:pPr>
              <a:spcBef>
                <a:spcPts val="1200"/>
              </a:spcBef>
            </a:pPr>
            <a:r>
              <a:rPr lang="bg-BG" sz="2500" i="1" dirty="0">
                <a:solidFill>
                  <a:srgbClr val="FF0000"/>
                </a:solidFill>
              </a:rPr>
              <a:t>Физични ефекти</a:t>
            </a:r>
            <a:endParaRPr lang="en-US" sz="2500" i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bg-BG" sz="2500" dirty="0" smtClean="0"/>
              <a:t>1. </a:t>
            </a:r>
            <a:r>
              <a:rPr lang="bg-BG" sz="2500" dirty="0" smtClean="0">
                <a:solidFill>
                  <a:srgbClr val="0070C0"/>
                </a:solidFill>
              </a:rPr>
              <a:t>Отделяне </a:t>
            </a:r>
            <a:r>
              <a:rPr lang="bg-BG" sz="2500" dirty="0">
                <a:solidFill>
                  <a:srgbClr val="0070C0"/>
                </a:solidFill>
              </a:rPr>
              <a:t>на </a:t>
            </a:r>
            <a:r>
              <a:rPr lang="bg-BG" sz="2500" dirty="0" smtClean="0">
                <a:solidFill>
                  <a:srgbClr val="0070C0"/>
                </a:solidFill>
              </a:rPr>
              <a:t>топлина. </a:t>
            </a:r>
            <a:r>
              <a:rPr lang="bg-BG" sz="2500" dirty="0" smtClean="0"/>
              <a:t>Когато ултразвук преминава </a:t>
            </a:r>
            <a:r>
              <a:rPr lang="bg-BG" sz="2500" dirty="0"/>
              <a:t>през веществото, част от неговата вибрационна енергия се трансформира в </a:t>
            </a:r>
            <a:r>
              <a:rPr lang="bg-BG" sz="2500" dirty="0" smtClean="0"/>
              <a:t>топлина, </a:t>
            </a:r>
            <a:r>
              <a:rPr lang="bg-BG" sz="2500" dirty="0"/>
              <a:t>вследствие на триенето между частиците, които той </a:t>
            </a:r>
            <a:r>
              <a:rPr lang="bg-BG" sz="2500" dirty="0" smtClean="0"/>
              <a:t>задвижва.</a:t>
            </a:r>
            <a:endParaRPr lang="en-US" sz="2500" dirty="0"/>
          </a:p>
          <a:p>
            <a:pPr>
              <a:spcBef>
                <a:spcPts val="1200"/>
              </a:spcBef>
            </a:pPr>
            <a:r>
              <a:rPr lang="bg-BG" sz="2500" dirty="0" smtClean="0"/>
              <a:t>2. </a:t>
            </a:r>
            <a:r>
              <a:rPr lang="bg-BG" sz="2500" dirty="0" err="1" smtClean="0">
                <a:solidFill>
                  <a:srgbClr val="0070C0"/>
                </a:solidFill>
              </a:rPr>
              <a:t>Кавитация</a:t>
            </a:r>
            <a:r>
              <a:rPr lang="bg-BG" sz="2500" dirty="0" smtClean="0">
                <a:solidFill>
                  <a:srgbClr val="0070C0"/>
                </a:solidFill>
              </a:rPr>
              <a:t>.</a:t>
            </a:r>
            <a:r>
              <a:rPr lang="bg-BG" sz="2500" dirty="0" smtClean="0"/>
              <a:t>  Тя представлява </a:t>
            </a:r>
            <a:r>
              <a:rPr lang="bg-BG" sz="2500" dirty="0"/>
              <a:t>сгъстяване и разреждане на течностите поради промени в звуковото налягане, възникване на разкъсвания в зоните на разреждане с образуване на мехурчета, </a:t>
            </a:r>
            <a:r>
              <a:rPr lang="bg-BG" sz="2500" dirty="0" smtClean="0"/>
              <a:t>изпълнени </a:t>
            </a:r>
            <a:r>
              <a:rPr lang="bg-BG" sz="2500" dirty="0"/>
              <a:t>с пари на течността. Когато в течност се разпространява ултразвукова вълна с </a:t>
            </a:r>
            <a:r>
              <a:rPr lang="bg-BG" sz="2500" dirty="0" smtClean="0"/>
              <a:t>голям интензитет, </a:t>
            </a:r>
            <a:r>
              <a:rPr lang="bg-BG" sz="2500" dirty="0"/>
              <a:t>в областите на разреждане възниква </a:t>
            </a:r>
            <a:r>
              <a:rPr lang="bg-BG" sz="2500" dirty="0" err="1"/>
              <a:t>кавитация</a:t>
            </a:r>
            <a:r>
              <a:rPr lang="bg-BG" sz="2500" dirty="0"/>
              <a:t>. В живите тъкани акустичната </a:t>
            </a:r>
            <a:r>
              <a:rPr lang="bg-BG" sz="2500" dirty="0" err="1"/>
              <a:t>кавитация</a:t>
            </a:r>
            <a:r>
              <a:rPr lang="bg-BG" sz="2500" dirty="0"/>
              <a:t> може да причини разрушаване на клетъчни мембрани, коагулация на протеини, разкъсване на </a:t>
            </a:r>
            <a:r>
              <a:rPr lang="bg-BG" sz="2500" dirty="0" smtClean="0"/>
              <a:t>ДНК и пр.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14793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142" y="984441"/>
            <a:ext cx="112551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</a:rPr>
              <a:t>Акустика </a:t>
            </a:r>
            <a:r>
              <a:rPr lang="bg-BG" sz="2800" dirty="0"/>
              <a:t>– дял от физиката, изучаващ генерирането, разпространението и възприемането на звуковите вълни.</a:t>
            </a:r>
            <a:endParaRPr lang="en-US" sz="2800" dirty="0"/>
          </a:p>
          <a:p>
            <a:endParaRPr lang="bg-BG" sz="2800" dirty="0" smtClean="0"/>
          </a:p>
          <a:p>
            <a:r>
              <a:rPr lang="bg-BG" sz="2800" dirty="0" smtClean="0"/>
              <a:t>Медицинските </a:t>
            </a:r>
            <a:r>
              <a:rPr lang="bg-BG" sz="2800" dirty="0"/>
              <a:t>приложения на звука датират от древността с употребата на стетоскопа и стигат до използването на съвременни ултразвукови апарати за изследване движението на сърдечните клапи и безкръвна хирургия</a:t>
            </a:r>
            <a:r>
              <a:rPr lang="bg-BG" sz="2800" dirty="0" smtClean="0"/>
              <a:t>.</a:t>
            </a:r>
          </a:p>
          <a:p>
            <a:endParaRPr lang="en-US" sz="2800" dirty="0"/>
          </a:p>
          <a:p>
            <a:r>
              <a:rPr lang="bg-BG" sz="2800" dirty="0"/>
              <a:t>Звукът може да се разглежда в два аспекта: </a:t>
            </a:r>
            <a:r>
              <a:rPr lang="bg-BG" sz="2800" dirty="0">
                <a:solidFill>
                  <a:srgbClr val="FF0000"/>
                </a:solidFill>
              </a:rPr>
              <a:t>физичен</a:t>
            </a:r>
            <a:r>
              <a:rPr lang="bg-BG" sz="2800" dirty="0"/>
              <a:t>, свързан с физичните му свойства и </a:t>
            </a:r>
            <a:r>
              <a:rPr lang="bg-BG" sz="2800" dirty="0">
                <a:solidFill>
                  <a:srgbClr val="FF0000"/>
                </a:solidFill>
              </a:rPr>
              <a:t>биологичен</a:t>
            </a:r>
            <a:r>
              <a:rPr lang="bg-BG" sz="2800" dirty="0"/>
              <a:t>, свързан със субективното физиологично възприемане на звука от човека.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87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671" y="197223"/>
            <a:ext cx="112686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600" b="1" dirty="0">
                <a:solidFill>
                  <a:srgbClr val="FF0000"/>
                </a:solidFill>
              </a:rPr>
              <a:t>Химични ефекти</a:t>
            </a:r>
            <a:endParaRPr lang="en-US" sz="2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600" dirty="0"/>
              <a:t>На молекулно ниво енергията на </a:t>
            </a:r>
            <a:r>
              <a:rPr lang="bg-BG" sz="2600" dirty="0" smtClean="0"/>
              <a:t>ултразвуковата вълна може </a:t>
            </a:r>
            <a:r>
              <a:rPr lang="bg-BG" sz="2600" dirty="0"/>
              <a:t>да предизвика възбуждане и йонизация на атоми и молекули, разкъсване на </a:t>
            </a:r>
            <a:r>
              <a:rPr lang="bg-BG" sz="2600" dirty="0" err="1"/>
              <a:t>ковалентни</a:t>
            </a:r>
            <a:r>
              <a:rPr lang="bg-BG" sz="2600" dirty="0"/>
              <a:t> връзки с образуване на свободни радикали.</a:t>
            </a:r>
            <a:endParaRPr lang="en-US" sz="2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600" b="1" dirty="0">
                <a:solidFill>
                  <a:srgbClr val="FF0000"/>
                </a:solidFill>
              </a:rPr>
              <a:t>Биологични ефекти</a:t>
            </a:r>
            <a:endParaRPr lang="en-US" sz="2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600" dirty="0"/>
              <a:t>Комплексен резултат от физичното и химично действие на ултразвука. </a:t>
            </a:r>
            <a:r>
              <a:rPr lang="bg-BG" sz="2600" dirty="0" smtClean="0"/>
              <a:t>С ултразвук могат да се унищожават бактерии</a:t>
            </a:r>
            <a:r>
              <a:rPr lang="bg-BG" sz="2600" dirty="0"/>
              <a:t>, вируси и </a:t>
            </a:r>
            <a:r>
              <a:rPr lang="bg-BG" sz="2600" dirty="0" smtClean="0"/>
              <a:t>гъбички.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600" b="1" dirty="0" smtClean="0"/>
              <a:t>При </a:t>
            </a:r>
            <a:r>
              <a:rPr lang="bg-BG" sz="2600" b="1" dirty="0"/>
              <a:t>високи интензитети </a:t>
            </a:r>
            <a:r>
              <a:rPr lang="bg-BG" sz="2600" dirty="0"/>
              <a:t>от порядъка на 1-5 </a:t>
            </a:r>
            <a:r>
              <a:rPr lang="en-US" sz="2600" dirty="0"/>
              <a:t>W/m</a:t>
            </a:r>
            <a:r>
              <a:rPr lang="en-US" sz="2600" baseline="30000" dirty="0"/>
              <a:t>2</a:t>
            </a:r>
            <a:r>
              <a:rPr lang="en-US" sz="2600" dirty="0"/>
              <a:t> </a:t>
            </a:r>
            <a:r>
              <a:rPr lang="bg-BG" sz="2600" dirty="0"/>
              <a:t>преобладава деструктивното </a:t>
            </a:r>
            <a:r>
              <a:rPr lang="bg-BG" sz="2600" dirty="0" smtClean="0"/>
              <a:t>действие.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bg-BG" sz="2600" b="1" dirty="0"/>
              <a:t>При ниски интензитети </a:t>
            </a:r>
            <a:r>
              <a:rPr lang="bg-BG" sz="2600" dirty="0" smtClean="0"/>
              <a:t>от </a:t>
            </a:r>
            <a:r>
              <a:rPr lang="bg-BG" sz="2600" dirty="0"/>
              <a:t>порядъка на 0.2 – 1 </a:t>
            </a:r>
            <a:r>
              <a:rPr lang="en-US" sz="2600" dirty="0"/>
              <a:t>W/m</a:t>
            </a:r>
            <a:r>
              <a:rPr lang="en-US" sz="2600" baseline="30000" dirty="0"/>
              <a:t>2</a:t>
            </a:r>
            <a:r>
              <a:rPr lang="bg-BG" sz="2600" dirty="0"/>
              <a:t> </a:t>
            </a:r>
            <a:r>
              <a:rPr lang="bg-BG" sz="2600" dirty="0" smtClean="0"/>
              <a:t>се ускоряват метаболитните </a:t>
            </a:r>
            <a:r>
              <a:rPr lang="bg-BG" sz="2600" dirty="0"/>
              <a:t>процеси – усилва се обмяната на веществата, ускоряват се окислителните процеси, повлиява се алкално-киселинното равновесие</a:t>
            </a:r>
            <a:r>
              <a:rPr lang="bg-BG" sz="2600" dirty="0" smtClean="0"/>
              <a:t>. Тези </a:t>
            </a:r>
            <a:r>
              <a:rPr lang="bg-BG" sz="2600" dirty="0"/>
              <a:t>ефекти се дължат главно </a:t>
            </a:r>
            <a:r>
              <a:rPr lang="bg-BG" sz="2600" dirty="0">
                <a:solidFill>
                  <a:srgbClr val="0070C0"/>
                </a:solidFill>
              </a:rPr>
              <a:t>на ускорената дифузия </a:t>
            </a:r>
            <a:r>
              <a:rPr lang="bg-BG" sz="2600" dirty="0" smtClean="0"/>
              <a:t>на веществата и </a:t>
            </a:r>
            <a:r>
              <a:rPr lang="bg-BG" sz="2600" dirty="0">
                <a:solidFill>
                  <a:srgbClr val="0070C0"/>
                </a:solidFill>
              </a:rPr>
              <a:t>повишената проницаемост </a:t>
            </a:r>
            <a:r>
              <a:rPr lang="bg-BG" sz="2600" dirty="0"/>
              <a:t>на клетъчните мембрани.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176" y="0"/>
            <a:ext cx="11551024" cy="7596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bg-BG" sz="2600" b="1" dirty="0">
                <a:solidFill>
                  <a:srgbClr val="FF0000"/>
                </a:solidFill>
              </a:rPr>
              <a:t>Диагностични и терапевтични приложения на ултразвука</a:t>
            </a:r>
            <a:endParaRPr lang="en-US" sz="2600" b="1" dirty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</a:pPr>
            <a:r>
              <a:rPr lang="bg-BG" sz="2600" dirty="0"/>
              <a:t>В зависимост от големината на отдаваната в тялото на пациента енергия има две основни групи приложения</a:t>
            </a:r>
            <a:r>
              <a:rPr lang="bg-BG" sz="2600" dirty="0" smtClean="0"/>
              <a:t>:</a:t>
            </a:r>
          </a:p>
          <a:p>
            <a:pPr>
              <a:spcBef>
                <a:spcPts val="800"/>
              </a:spcBef>
            </a:pPr>
            <a:endParaRPr lang="en-US" sz="2600" dirty="0"/>
          </a:p>
          <a:p>
            <a:pPr lvl="0">
              <a:spcBef>
                <a:spcPts val="800"/>
              </a:spcBef>
            </a:pPr>
            <a:r>
              <a:rPr lang="bg-BG" sz="2600" dirty="0" smtClean="0"/>
              <a:t>1. </a:t>
            </a:r>
            <a:r>
              <a:rPr lang="bg-BG" sz="2600" i="1" dirty="0" smtClean="0"/>
              <a:t>Приложения</a:t>
            </a:r>
            <a:r>
              <a:rPr lang="bg-BG" sz="2600" i="1" dirty="0"/>
              <a:t>, при които живите тъкани не се увреждат: </a:t>
            </a:r>
            <a:endParaRPr lang="en-US" sz="2600" i="1" dirty="0"/>
          </a:p>
          <a:p>
            <a:pPr marL="457200" lvl="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bg-BG" sz="2600" dirty="0">
                <a:solidFill>
                  <a:srgbClr val="0070C0"/>
                </a:solidFill>
              </a:rPr>
              <a:t>ехография</a:t>
            </a:r>
            <a:r>
              <a:rPr lang="bg-BG" sz="2600" dirty="0"/>
              <a:t>  - визуализационен метод за диагностика, базиран на свойството на ултразвука без съществено поглъщане да преминава през меките тъкани на организма и да се отразява от вътрешни нееднородности</a:t>
            </a:r>
            <a:endParaRPr lang="en-US" sz="2600" dirty="0"/>
          </a:p>
          <a:p>
            <a:pPr marL="457200" lvl="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bg-BG" sz="2600" dirty="0" err="1">
                <a:solidFill>
                  <a:srgbClr val="0070C0"/>
                </a:solidFill>
              </a:rPr>
              <a:t>доплерова</a:t>
            </a:r>
            <a:r>
              <a:rPr lang="bg-BG" sz="2600" dirty="0">
                <a:solidFill>
                  <a:srgbClr val="0070C0"/>
                </a:solidFill>
              </a:rPr>
              <a:t> </a:t>
            </a:r>
            <a:r>
              <a:rPr lang="bg-BG" sz="2600" dirty="0" err="1">
                <a:solidFill>
                  <a:srgbClr val="0070C0"/>
                </a:solidFill>
              </a:rPr>
              <a:t>сонография</a:t>
            </a:r>
            <a:r>
              <a:rPr lang="bg-BG" sz="2600" dirty="0">
                <a:solidFill>
                  <a:srgbClr val="0070C0"/>
                </a:solidFill>
              </a:rPr>
              <a:t> </a:t>
            </a:r>
            <a:r>
              <a:rPr lang="bg-BG" sz="2600" dirty="0"/>
              <a:t>– метод за измерване скоростта на движение на кръвта, на сърдечните клапи и пр., базиращ се на ефекта на </a:t>
            </a:r>
            <a:r>
              <a:rPr lang="bg-BG" sz="2600" dirty="0" err="1"/>
              <a:t>Доплер</a:t>
            </a:r>
            <a:endParaRPr lang="en-US" sz="2600" dirty="0"/>
          </a:p>
          <a:p>
            <a:pPr marL="457200" lvl="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bg-BG" sz="2600" dirty="0">
                <a:solidFill>
                  <a:srgbClr val="0070C0"/>
                </a:solidFill>
              </a:rPr>
              <a:t>ултразвукова </a:t>
            </a:r>
            <a:r>
              <a:rPr lang="bg-BG" sz="2600" dirty="0" err="1">
                <a:solidFill>
                  <a:srgbClr val="0070C0"/>
                </a:solidFill>
              </a:rPr>
              <a:t>денситометрия</a:t>
            </a:r>
            <a:r>
              <a:rPr lang="bg-BG" sz="2600" dirty="0">
                <a:solidFill>
                  <a:srgbClr val="0070C0"/>
                </a:solidFill>
              </a:rPr>
              <a:t> </a:t>
            </a:r>
            <a:r>
              <a:rPr lang="bg-BG" sz="2600" dirty="0"/>
              <a:t>– метод за оценка на костната плътност</a:t>
            </a:r>
            <a:endParaRPr lang="en-US" sz="2600" dirty="0"/>
          </a:p>
          <a:p>
            <a:pPr marL="457200" lvl="0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bg-BG" sz="2600" dirty="0" err="1">
                <a:solidFill>
                  <a:srgbClr val="0070C0"/>
                </a:solidFill>
              </a:rPr>
              <a:t>сонофореза</a:t>
            </a:r>
            <a:r>
              <a:rPr lang="bg-BG" sz="2600" dirty="0"/>
              <a:t> – вкарване на лекарства през кожата на пациента с помощта на </a:t>
            </a:r>
            <a:r>
              <a:rPr lang="bg-BG" sz="2600" dirty="0" smtClean="0"/>
              <a:t>ултразвук, </a:t>
            </a:r>
            <a:r>
              <a:rPr lang="en-US" sz="2600" dirty="0" err="1"/>
              <a:t>при</a:t>
            </a:r>
            <a:r>
              <a:rPr lang="en-US" sz="2600" dirty="0"/>
              <a:t> </a:t>
            </a:r>
            <a:r>
              <a:rPr lang="en-US" sz="2600" dirty="0" err="1"/>
              <a:t>което</a:t>
            </a:r>
            <a:r>
              <a:rPr lang="en-US" sz="2600" dirty="0"/>
              <a:t> </a:t>
            </a:r>
            <a:r>
              <a:rPr lang="en-US" sz="2600" dirty="0" err="1"/>
              <a:t>дори</a:t>
            </a:r>
            <a:r>
              <a:rPr lang="en-US" sz="2600" dirty="0"/>
              <a:t> </a:t>
            </a:r>
            <a:r>
              <a:rPr lang="en-US" sz="2600" dirty="0" err="1"/>
              <a:t>малки</a:t>
            </a:r>
            <a:r>
              <a:rPr lang="en-US" sz="2600" dirty="0"/>
              <a:t> </a:t>
            </a:r>
            <a:r>
              <a:rPr lang="en-US" sz="2600" dirty="0" err="1"/>
              <a:t>количества</a:t>
            </a:r>
            <a:r>
              <a:rPr lang="en-US" sz="2600" dirty="0"/>
              <a:t> </a:t>
            </a:r>
            <a:r>
              <a:rPr lang="en-US" sz="2600" dirty="0" err="1"/>
              <a:t>лекарствени</a:t>
            </a:r>
            <a:r>
              <a:rPr lang="en-US" sz="2600" dirty="0"/>
              <a:t> </a:t>
            </a:r>
            <a:r>
              <a:rPr lang="en-US" sz="2600" dirty="0" err="1"/>
              <a:t>вещества</a:t>
            </a:r>
            <a:r>
              <a:rPr lang="en-US" sz="2600" dirty="0"/>
              <a:t>, </a:t>
            </a:r>
            <a:r>
              <a:rPr lang="en-US" sz="2600" dirty="0" err="1"/>
              <a:t>въведени</a:t>
            </a:r>
            <a:r>
              <a:rPr lang="en-US" sz="2600" dirty="0"/>
              <a:t> с </a:t>
            </a:r>
            <a:r>
              <a:rPr lang="en-US" sz="2600" dirty="0" err="1"/>
              <a:t>помощта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ултразвук</a:t>
            </a:r>
            <a:r>
              <a:rPr lang="en-US" sz="2600" dirty="0"/>
              <a:t> </a:t>
            </a:r>
            <a:r>
              <a:rPr lang="en-US" sz="2600" dirty="0" err="1"/>
              <a:t>имат</a:t>
            </a:r>
            <a:r>
              <a:rPr lang="en-US" sz="2600" dirty="0"/>
              <a:t> </a:t>
            </a:r>
            <a:r>
              <a:rPr lang="en-US" sz="2600" dirty="0" err="1"/>
              <a:t>по-добро</a:t>
            </a:r>
            <a:r>
              <a:rPr lang="en-US" sz="2600" dirty="0"/>
              <a:t> </a:t>
            </a:r>
            <a:r>
              <a:rPr lang="en-US" sz="2600" dirty="0" err="1"/>
              <a:t>фармакологично</a:t>
            </a:r>
            <a:r>
              <a:rPr lang="en-US" sz="2600" dirty="0"/>
              <a:t> </a:t>
            </a:r>
            <a:r>
              <a:rPr lang="en-US" sz="2600" dirty="0" err="1"/>
              <a:t>действие</a:t>
            </a:r>
            <a:r>
              <a:rPr lang="en-US" sz="2600" dirty="0"/>
              <a:t> </a:t>
            </a:r>
            <a:r>
              <a:rPr lang="en-US" sz="2600" dirty="0" err="1"/>
              <a:t>отколкото</a:t>
            </a:r>
            <a:r>
              <a:rPr lang="en-US" sz="2600" dirty="0"/>
              <a:t> </a:t>
            </a:r>
            <a:r>
              <a:rPr lang="en-US" sz="2600" dirty="0" err="1" smtClean="0"/>
              <a:t>други</a:t>
            </a:r>
            <a:r>
              <a:rPr lang="en-US" sz="2600" dirty="0" smtClean="0"/>
              <a:t> </a:t>
            </a:r>
            <a:r>
              <a:rPr lang="en-US" sz="2600" dirty="0" err="1"/>
              <a:t>методи</a:t>
            </a:r>
            <a:r>
              <a:rPr lang="en-US" sz="2600" dirty="0"/>
              <a:t>.</a:t>
            </a:r>
          </a:p>
          <a:p>
            <a:pPr algn="just">
              <a:spcBef>
                <a:spcPts val="3000"/>
              </a:spcBef>
            </a:pPr>
            <a:r>
              <a:rPr lang="en-US" sz="2600" dirty="0" smtClean="0">
                <a:solidFill>
                  <a:prstClr val="black"/>
                </a:solidFill>
              </a:rPr>
              <a:t> 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175" y="0"/>
            <a:ext cx="11712389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g-BG" sz="2600" dirty="0">
                <a:solidFill>
                  <a:srgbClr val="0070C0"/>
                </a:solidFill>
              </a:rPr>
              <a:t>физиотерапия</a:t>
            </a:r>
            <a:r>
              <a:rPr lang="bg-BG" sz="2600" dirty="0"/>
              <a:t> – топлинните и механични ефекти на ултразвука се прилагат за </a:t>
            </a:r>
            <a:r>
              <a:rPr lang="bg-BG" sz="2600" dirty="0" err="1"/>
              <a:t>микромасаж</a:t>
            </a:r>
            <a:r>
              <a:rPr lang="bg-BG" sz="2600" dirty="0"/>
              <a:t> на тъкани, активиране обмяната на веществата и локално загряване</a:t>
            </a:r>
            <a:endParaRPr lang="en-US" sz="2600" dirty="0"/>
          </a:p>
          <a:p>
            <a:pPr>
              <a:spcBef>
                <a:spcPts val="1200"/>
              </a:spcBef>
            </a:pPr>
            <a:r>
              <a:rPr lang="bg-BG" sz="2600" b="1" i="1" dirty="0" smtClean="0"/>
              <a:t>Исторически бележки</a:t>
            </a:r>
          </a:p>
          <a:p>
            <a:r>
              <a:rPr lang="en-US" sz="2600" dirty="0" err="1" smtClean="0"/>
              <a:t>Употребата</a:t>
            </a:r>
            <a:r>
              <a:rPr lang="en-US" sz="2600" dirty="0" smtClean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ултразвук</a:t>
            </a:r>
            <a:r>
              <a:rPr lang="en-US" sz="2600" dirty="0"/>
              <a:t> </a:t>
            </a:r>
            <a:r>
              <a:rPr lang="en-US" sz="2600" dirty="0" err="1"/>
              <a:t>във</a:t>
            </a:r>
            <a:r>
              <a:rPr lang="en-US" sz="2600" dirty="0"/>
              <a:t> </a:t>
            </a:r>
            <a:r>
              <a:rPr lang="en-US" sz="2600" dirty="0" err="1"/>
              <a:t>физиотерапията</a:t>
            </a:r>
            <a:r>
              <a:rPr lang="en-US" sz="2600" dirty="0"/>
              <a:t> </a:t>
            </a:r>
            <a:r>
              <a:rPr lang="en-US" sz="2600" dirty="0" err="1"/>
              <a:t>датира</a:t>
            </a:r>
            <a:r>
              <a:rPr lang="en-US" sz="2600" dirty="0"/>
              <a:t> </a:t>
            </a:r>
            <a:r>
              <a:rPr lang="en-US" sz="2600" dirty="0" err="1"/>
              <a:t>от</a:t>
            </a:r>
            <a:r>
              <a:rPr lang="en-US" sz="2600" dirty="0"/>
              <a:t> </a:t>
            </a:r>
            <a:r>
              <a:rPr lang="bg-BG" sz="2600" dirty="0" smtClean="0"/>
              <a:t>40</a:t>
            </a:r>
            <a:r>
              <a:rPr lang="bg-BG" sz="2600" baseline="30000" dirty="0" smtClean="0"/>
              <a:t>-те</a:t>
            </a:r>
            <a:r>
              <a:rPr lang="bg-BG" sz="2600" dirty="0" smtClean="0"/>
              <a:t> </a:t>
            </a:r>
            <a:r>
              <a:rPr lang="en-US" sz="2600" dirty="0" err="1" smtClean="0"/>
              <a:t>години</a:t>
            </a:r>
            <a:r>
              <a:rPr lang="en-US" sz="2600" dirty="0" smtClean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миналия</a:t>
            </a:r>
            <a:r>
              <a:rPr lang="en-US" sz="2600" dirty="0"/>
              <a:t> </a:t>
            </a:r>
            <a:r>
              <a:rPr lang="en-US" sz="2600" dirty="0" err="1"/>
              <a:t>век</a:t>
            </a:r>
            <a:r>
              <a:rPr lang="en-US" sz="2600" dirty="0"/>
              <a:t>. </a:t>
            </a:r>
            <a:r>
              <a:rPr lang="en-US" sz="2600" dirty="0" err="1"/>
              <a:t>Разрушителните</a:t>
            </a:r>
            <a:r>
              <a:rPr lang="en-US" sz="2600" dirty="0"/>
              <a:t> </a:t>
            </a:r>
            <a:r>
              <a:rPr lang="en-US" sz="2600" dirty="0" err="1"/>
              <a:t>свойства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ултразвук</a:t>
            </a:r>
            <a:r>
              <a:rPr lang="en-US" sz="2600" dirty="0"/>
              <a:t> с </a:t>
            </a:r>
            <a:r>
              <a:rPr lang="en-US" sz="2600" dirty="0" err="1"/>
              <a:t>висок</a:t>
            </a:r>
            <a:r>
              <a:rPr lang="en-US" sz="2600" dirty="0"/>
              <a:t> </a:t>
            </a:r>
            <a:r>
              <a:rPr lang="en-US" sz="2600" dirty="0" err="1"/>
              <a:t>интензитет</a:t>
            </a:r>
            <a:r>
              <a:rPr lang="en-US" sz="2600" dirty="0"/>
              <a:t> </a:t>
            </a:r>
            <a:r>
              <a:rPr lang="en-US" sz="2600" dirty="0" err="1"/>
              <a:t>разпознава</a:t>
            </a:r>
            <a:r>
              <a:rPr lang="en-US" sz="2600" dirty="0"/>
              <a:t> </a:t>
            </a:r>
            <a:r>
              <a:rPr lang="en-US" sz="2600" dirty="0" err="1"/>
              <a:t>Пол</a:t>
            </a:r>
            <a:r>
              <a:rPr lang="en-US" sz="2600" dirty="0"/>
              <a:t> </a:t>
            </a:r>
            <a:r>
              <a:rPr lang="en-US" sz="2600" dirty="0" err="1" smtClean="0"/>
              <a:t>Ланжвен</a:t>
            </a:r>
            <a:r>
              <a:rPr lang="en-US" sz="2600" dirty="0"/>
              <a:t>, </a:t>
            </a:r>
            <a:r>
              <a:rPr lang="en-US" sz="2600" dirty="0" err="1"/>
              <a:t>френски</a:t>
            </a:r>
            <a:r>
              <a:rPr lang="en-US" sz="2600" dirty="0"/>
              <a:t> </a:t>
            </a:r>
            <a:r>
              <a:rPr lang="en-US" sz="2600" dirty="0" err="1"/>
              <a:t>физик</a:t>
            </a:r>
            <a:r>
              <a:rPr lang="en-US" sz="2600" dirty="0"/>
              <a:t>, </a:t>
            </a:r>
            <a:r>
              <a:rPr lang="en-US" sz="2600" dirty="0" err="1"/>
              <a:t>когато</a:t>
            </a:r>
            <a:r>
              <a:rPr lang="en-US" sz="2600" dirty="0"/>
              <a:t> </a:t>
            </a:r>
            <a:r>
              <a:rPr lang="en-US" sz="2600" dirty="0" err="1"/>
              <a:t>го</a:t>
            </a:r>
            <a:r>
              <a:rPr lang="en-US" sz="2600" dirty="0"/>
              <a:t> </a:t>
            </a:r>
            <a:r>
              <a:rPr lang="en-US" sz="2600" dirty="0" err="1"/>
              <a:t>заболява</a:t>
            </a:r>
            <a:r>
              <a:rPr lang="en-US" sz="2600" dirty="0"/>
              <a:t> </a:t>
            </a:r>
            <a:r>
              <a:rPr lang="en-US" sz="2600" dirty="0" err="1"/>
              <a:t>ръката</a:t>
            </a:r>
            <a:r>
              <a:rPr lang="en-US" sz="2600" dirty="0"/>
              <a:t> </a:t>
            </a:r>
            <a:r>
              <a:rPr lang="en-US" sz="2600" dirty="0" err="1"/>
              <a:t>държейки</a:t>
            </a:r>
            <a:r>
              <a:rPr lang="en-US" sz="2600" dirty="0"/>
              <a:t> </a:t>
            </a:r>
            <a:r>
              <a:rPr lang="en-US" sz="2600" dirty="0" err="1" smtClean="0"/>
              <a:t>уред</a:t>
            </a:r>
            <a:r>
              <a:rPr lang="bg-BG" sz="2600" dirty="0" smtClean="0"/>
              <a:t>,</a:t>
            </a:r>
            <a:r>
              <a:rPr lang="en-US" sz="2600" dirty="0" smtClean="0"/>
              <a:t> </a:t>
            </a:r>
            <a:r>
              <a:rPr lang="en-US" sz="2600" dirty="0" err="1" smtClean="0"/>
              <a:t>излъчващ</a:t>
            </a:r>
            <a:r>
              <a:rPr lang="en-US" sz="2600" dirty="0" smtClean="0"/>
              <a:t> </a:t>
            </a:r>
            <a:r>
              <a:rPr lang="en-US" sz="2600" dirty="0" err="1"/>
              <a:t>ултразвук</a:t>
            </a:r>
            <a:r>
              <a:rPr lang="en-US" sz="2600" dirty="0"/>
              <a:t> с </a:t>
            </a:r>
            <a:r>
              <a:rPr lang="en-US" sz="2600" dirty="0" err="1"/>
              <a:t>висок</a:t>
            </a:r>
            <a:r>
              <a:rPr lang="en-US" sz="2600" dirty="0"/>
              <a:t> </a:t>
            </a:r>
            <a:r>
              <a:rPr lang="en-US" sz="2600" dirty="0" err="1" smtClean="0"/>
              <a:t>интензитет</a:t>
            </a:r>
            <a:r>
              <a:rPr lang="bg-BG" sz="2600" dirty="0" smtClean="0"/>
              <a:t>,</a:t>
            </a:r>
            <a:r>
              <a:rPr lang="en-US" sz="2600" dirty="0" smtClean="0"/>
              <a:t> </a:t>
            </a:r>
            <a:r>
              <a:rPr lang="bg-BG" sz="2600" dirty="0" smtClean="0"/>
              <a:t>с</a:t>
            </a:r>
            <a:r>
              <a:rPr lang="en-US" sz="2600" dirty="0" smtClean="0"/>
              <a:t> </a:t>
            </a:r>
            <a:r>
              <a:rPr lang="en-US" sz="2600" dirty="0" err="1"/>
              <a:t>който</a:t>
            </a:r>
            <a:r>
              <a:rPr lang="en-US" sz="2600" dirty="0"/>
              <a:t> </a:t>
            </a:r>
            <a:r>
              <a:rPr lang="en-US" sz="2600" dirty="0" err="1"/>
              <a:t>разрушава</a:t>
            </a:r>
            <a:r>
              <a:rPr lang="en-US" sz="2600" dirty="0"/>
              <a:t> </a:t>
            </a:r>
            <a:r>
              <a:rPr lang="en-US" sz="2600" dirty="0" err="1"/>
              <a:t>рибния</a:t>
            </a:r>
            <a:r>
              <a:rPr lang="en-US" sz="2600" dirty="0"/>
              <a:t> </a:t>
            </a:r>
            <a:r>
              <a:rPr lang="en-US" sz="2600" dirty="0" err="1" smtClean="0"/>
              <a:t>пасаж</a:t>
            </a:r>
            <a:r>
              <a:rPr lang="bg-BG" sz="2600" dirty="0" smtClean="0"/>
              <a:t>,</a:t>
            </a:r>
            <a:r>
              <a:rPr lang="en-US" sz="2600" dirty="0" smtClean="0"/>
              <a:t> </a:t>
            </a:r>
            <a:r>
              <a:rPr lang="en-US" sz="2600" dirty="0" err="1"/>
              <a:t>намиращ</a:t>
            </a:r>
            <a:r>
              <a:rPr lang="en-US" sz="2600" dirty="0"/>
              <a:t> </a:t>
            </a:r>
            <a:r>
              <a:rPr lang="en-US" sz="2600" dirty="0" err="1"/>
              <a:t>се</a:t>
            </a:r>
            <a:r>
              <a:rPr lang="en-US" sz="2600" dirty="0"/>
              <a:t> в </a:t>
            </a:r>
            <a:r>
              <a:rPr lang="en-US" sz="2600" dirty="0" err="1"/>
              <a:t>опитния</a:t>
            </a:r>
            <a:r>
              <a:rPr lang="en-US" sz="2600" dirty="0"/>
              <a:t> </a:t>
            </a:r>
            <a:r>
              <a:rPr lang="en-US" sz="2600" dirty="0" err="1"/>
              <a:t>аквариум</a:t>
            </a:r>
            <a:r>
              <a:rPr lang="en-US" sz="2600" dirty="0"/>
              <a:t>. </a:t>
            </a:r>
            <a:r>
              <a:rPr lang="en-US" sz="2600" dirty="0" err="1"/>
              <a:t>През</a:t>
            </a:r>
            <a:r>
              <a:rPr lang="en-US" sz="2600" dirty="0"/>
              <a:t> 1938 </a:t>
            </a:r>
            <a:r>
              <a:rPr lang="en-US" sz="2600" dirty="0" smtClean="0"/>
              <a:t>г. </a:t>
            </a:r>
            <a:r>
              <a:rPr lang="en-US" sz="2600" dirty="0" err="1"/>
              <a:t>Раймар</a:t>
            </a:r>
            <a:r>
              <a:rPr lang="en-US" sz="2600" dirty="0"/>
              <a:t> </a:t>
            </a:r>
            <a:r>
              <a:rPr lang="en-US" sz="2600" dirty="0" err="1"/>
              <a:t>Полман</a:t>
            </a:r>
            <a:r>
              <a:rPr lang="en-US" sz="2600" dirty="0"/>
              <a:t> </a:t>
            </a:r>
            <a:r>
              <a:rPr lang="en-US" sz="2600" dirty="0" err="1"/>
              <a:t>демонстрира</a:t>
            </a:r>
            <a:r>
              <a:rPr lang="en-US" sz="2600" dirty="0"/>
              <a:t> </a:t>
            </a:r>
            <a:r>
              <a:rPr lang="en-US" sz="2600" dirty="0" err="1"/>
              <a:t>терапевтичния</a:t>
            </a:r>
            <a:r>
              <a:rPr lang="en-US" sz="2600" dirty="0"/>
              <a:t> </a:t>
            </a:r>
            <a:r>
              <a:rPr lang="en-US" sz="2600" dirty="0" err="1"/>
              <a:t>ефект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ултразвукови</a:t>
            </a:r>
            <a:r>
              <a:rPr lang="en-US" sz="2600" dirty="0"/>
              <a:t> </a:t>
            </a:r>
            <a:r>
              <a:rPr lang="en-US" sz="2600" dirty="0" err="1"/>
              <a:t>вълни</a:t>
            </a:r>
            <a:r>
              <a:rPr lang="en-US" sz="2600" dirty="0"/>
              <a:t> </a:t>
            </a:r>
            <a:r>
              <a:rPr lang="en-US" sz="2600" dirty="0" err="1"/>
              <a:t>върху</a:t>
            </a:r>
            <a:r>
              <a:rPr lang="en-US" sz="2600" dirty="0"/>
              <a:t> </a:t>
            </a:r>
            <a:r>
              <a:rPr lang="en-US" sz="2600" dirty="0" err="1"/>
              <a:t>човешка</a:t>
            </a:r>
            <a:r>
              <a:rPr lang="en-US" sz="2600" dirty="0"/>
              <a:t> </a:t>
            </a:r>
            <a:r>
              <a:rPr lang="en-US" sz="2600" dirty="0" err="1"/>
              <a:t>тъкан</a:t>
            </a:r>
            <a:r>
              <a:rPr lang="en-US" sz="2600" dirty="0"/>
              <a:t>. </a:t>
            </a:r>
            <a:r>
              <a:rPr lang="en-US" sz="2600" dirty="0" err="1"/>
              <a:t>През</a:t>
            </a:r>
            <a:r>
              <a:rPr lang="en-US" sz="2600" dirty="0"/>
              <a:t> 1942 </a:t>
            </a:r>
            <a:r>
              <a:rPr lang="en-US" sz="2600" dirty="0" smtClean="0"/>
              <a:t>г. </a:t>
            </a:r>
            <a:r>
              <a:rPr lang="en-US" sz="2600" dirty="0" err="1"/>
              <a:t>Лин</a:t>
            </a:r>
            <a:r>
              <a:rPr lang="en-US" sz="2600" dirty="0"/>
              <a:t> и </a:t>
            </a:r>
            <a:r>
              <a:rPr lang="en-US" sz="2600" dirty="0" err="1"/>
              <a:t>Пътнам</a:t>
            </a:r>
            <a:r>
              <a:rPr lang="en-US" sz="2600" dirty="0"/>
              <a:t> </a:t>
            </a:r>
            <a:r>
              <a:rPr lang="en-US" sz="2600" dirty="0" err="1"/>
              <a:t>успешно</a:t>
            </a:r>
            <a:r>
              <a:rPr lang="en-US" sz="2600" dirty="0"/>
              <a:t> </a:t>
            </a:r>
            <a:r>
              <a:rPr lang="en-US" sz="2600" dirty="0" err="1"/>
              <a:t>използват</a:t>
            </a:r>
            <a:r>
              <a:rPr lang="en-US" sz="2600" dirty="0"/>
              <a:t> </a:t>
            </a:r>
            <a:r>
              <a:rPr lang="en-US" sz="2600" dirty="0" err="1"/>
              <a:t>ултразвукови</a:t>
            </a:r>
            <a:r>
              <a:rPr lang="en-US" sz="2600" dirty="0"/>
              <a:t> </a:t>
            </a:r>
            <a:r>
              <a:rPr lang="en-US" sz="2600" dirty="0" err="1"/>
              <a:t>вълни</a:t>
            </a:r>
            <a:r>
              <a:rPr lang="en-US" sz="2600" dirty="0"/>
              <a:t> </a:t>
            </a:r>
            <a:r>
              <a:rPr lang="en-US" sz="2600" dirty="0" err="1" smtClean="0"/>
              <a:t>за</a:t>
            </a:r>
            <a:r>
              <a:rPr lang="en-US" sz="2600" dirty="0" smtClean="0"/>
              <a:t> </a:t>
            </a:r>
            <a:r>
              <a:rPr lang="en-US" sz="2600" dirty="0" err="1"/>
              <a:t>да</a:t>
            </a:r>
            <a:r>
              <a:rPr lang="en-US" sz="2600" dirty="0"/>
              <a:t> </a:t>
            </a:r>
            <a:r>
              <a:rPr lang="en-US" sz="2600" dirty="0" err="1"/>
              <a:t>разрушат</a:t>
            </a:r>
            <a:r>
              <a:rPr lang="en-US" sz="2600" dirty="0"/>
              <a:t> </a:t>
            </a:r>
            <a:r>
              <a:rPr lang="en-US" sz="2600" dirty="0" err="1"/>
              <a:t>мозъчна</a:t>
            </a:r>
            <a:r>
              <a:rPr lang="en-US" sz="2600" dirty="0"/>
              <a:t> </a:t>
            </a:r>
            <a:r>
              <a:rPr lang="en-US" sz="2600" dirty="0" err="1"/>
              <a:t>тъкан</a:t>
            </a:r>
            <a:r>
              <a:rPr lang="en-US" sz="2600" dirty="0"/>
              <a:t> </a:t>
            </a:r>
            <a:r>
              <a:rPr lang="bg-BG" sz="2600" dirty="0"/>
              <a:t>на</a:t>
            </a:r>
            <a:r>
              <a:rPr lang="en-US" sz="2600" dirty="0"/>
              <a:t> </a:t>
            </a:r>
            <a:r>
              <a:rPr lang="en-US" sz="2600" dirty="0" err="1"/>
              <a:t>животни</a:t>
            </a:r>
            <a:r>
              <a:rPr lang="en-US" sz="2600" dirty="0"/>
              <a:t>. </a:t>
            </a:r>
            <a:r>
              <a:rPr lang="en-US" sz="2600" dirty="0" err="1"/>
              <a:t>Това</a:t>
            </a:r>
            <a:r>
              <a:rPr lang="en-US" sz="2600" dirty="0"/>
              <a:t> </a:t>
            </a:r>
            <a:r>
              <a:rPr lang="en-US" sz="2600" dirty="0" err="1"/>
              <a:t>се</a:t>
            </a:r>
            <a:r>
              <a:rPr lang="en-US" sz="2600" dirty="0"/>
              <a:t> </a:t>
            </a:r>
            <a:r>
              <a:rPr lang="en-US" sz="2600" dirty="0" err="1"/>
              <a:t>разглежда</a:t>
            </a:r>
            <a:r>
              <a:rPr lang="en-US" sz="2600" dirty="0"/>
              <a:t> </a:t>
            </a:r>
            <a:r>
              <a:rPr lang="en-US" sz="2600" dirty="0" err="1"/>
              <a:t>като</a:t>
            </a:r>
            <a:r>
              <a:rPr lang="en-US" sz="2600" dirty="0"/>
              <a:t> </a:t>
            </a:r>
            <a:r>
              <a:rPr lang="en-US" sz="2600" dirty="0" err="1"/>
              <a:t>най</a:t>
            </a:r>
            <a:r>
              <a:rPr lang="en-US" sz="2600" dirty="0"/>
              <a:t>- </a:t>
            </a:r>
            <a:r>
              <a:rPr lang="en-US" sz="2600" dirty="0" err="1"/>
              <a:t>ранният</a:t>
            </a:r>
            <a:r>
              <a:rPr lang="en-US" sz="2600" dirty="0"/>
              <a:t> </a:t>
            </a:r>
            <a:r>
              <a:rPr lang="en-US" sz="2600" dirty="0" err="1"/>
              <a:t>експеримент</a:t>
            </a:r>
            <a:r>
              <a:rPr lang="en-US" sz="2600" dirty="0"/>
              <a:t> с </a:t>
            </a:r>
            <a:r>
              <a:rPr lang="en-US" sz="2600" dirty="0" err="1"/>
              <a:t>ултразвук</a:t>
            </a:r>
            <a:r>
              <a:rPr lang="en-US" sz="2600" dirty="0"/>
              <a:t> </a:t>
            </a:r>
            <a:r>
              <a:rPr lang="en-US" sz="2600" dirty="0" err="1"/>
              <a:t>за</a:t>
            </a:r>
            <a:r>
              <a:rPr lang="en-US" sz="2600" dirty="0"/>
              <a:t> </a:t>
            </a:r>
            <a:r>
              <a:rPr lang="en-US" sz="2600" dirty="0" err="1"/>
              <a:t>терапевтични</a:t>
            </a:r>
            <a:r>
              <a:rPr lang="en-US" sz="2600" dirty="0"/>
              <a:t> </a:t>
            </a:r>
            <a:r>
              <a:rPr lang="en-US" sz="2600" dirty="0" err="1"/>
              <a:t>цели</a:t>
            </a:r>
            <a:r>
              <a:rPr lang="en-US" sz="2600" dirty="0"/>
              <a:t> </a:t>
            </a:r>
            <a:r>
              <a:rPr lang="en-US" sz="2600" dirty="0" err="1"/>
              <a:t>върху</a:t>
            </a:r>
            <a:r>
              <a:rPr lang="en-US" sz="2600" dirty="0"/>
              <a:t> </a:t>
            </a:r>
            <a:r>
              <a:rPr lang="en-US" sz="2600" dirty="0" err="1"/>
              <a:t>биологична</a:t>
            </a:r>
            <a:r>
              <a:rPr lang="en-US" sz="2600" dirty="0"/>
              <a:t> </a:t>
            </a:r>
            <a:r>
              <a:rPr lang="en-US" sz="2600" dirty="0" err="1"/>
              <a:t>тъкан</a:t>
            </a:r>
            <a:r>
              <a:rPr lang="en-US" sz="2600" dirty="0"/>
              <a:t>. </a:t>
            </a:r>
            <a:r>
              <a:rPr lang="en-US" sz="2600" dirty="0" err="1"/>
              <a:t>Тези</a:t>
            </a:r>
            <a:r>
              <a:rPr lang="en-US" sz="2600" dirty="0"/>
              <a:t> </a:t>
            </a:r>
            <a:r>
              <a:rPr lang="en-US" sz="2600" dirty="0" err="1"/>
              <a:t>първи</a:t>
            </a:r>
            <a:r>
              <a:rPr lang="en-US" sz="2600" dirty="0"/>
              <a:t> </a:t>
            </a:r>
            <a:r>
              <a:rPr lang="en-US" sz="2600" dirty="0" err="1"/>
              <a:t>експерименти</a:t>
            </a:r>
            <a:r>
              <a:rPr lang="en-US" sz="2600" dirty="0"/>
              <a:t> </a:t>
            </a:r>
            <a:r>
              <a:rPr lang="en-US" sz="2600" dirty="0" err="1"/>
              <a:t>спомагат</a:t>
            </a:r>
            <a:r>
              <a:rPr lang="en-US" sz="2600" dirty="0"/>
              <a:t> </a:t>
            </a:r>
            <a:r>
              <a:rPr lang="en-US" sz="2600" dirty="0" err="1"/>
              <a:t>за</a:t>
            </a:r>
            <a:r>
              <a:rPr lang="en-US" sz="2600" dirty="0"/>
              <a:t> </a:t>
            </a:r>
            <a:r>
              <a:rPr lang="en-US" sz="2600" dirty="0" err="1"/>
              <a:t>бъдещото</a:t>
            </a:r>
            <a:r>
              <a:rPr lang="en-US" sz="2600" dirty="0"/>
              <a:t> </a:t>
            </a:r>
            <a:r>
              <a:rPr lang="en-US" sz="2600" dirty="0" err="1"/>
              <a:t>усъвършенстване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медицинската</a:t>
            </a:r>
            <a:r>
              <a:rPr lang="en-US" sz="2600" dirty="0"/>
              <a:t> </a:t>
            </a:r>
            <a:r>
              <a:rPr lang="en-US" sz="2600" dirty="0" err="1"/>
              <a:t>техника</a:t>
            </a:r>
            <a:r>
              <a:rPr lang="en-US" sz="2600" dirty="0"/>
              <a:t> </a:t>
            </a:r>
            <a:r>
              <a:rPr lang="en-US" sz="2600" dirty="0" err="1"/>
              <a:t>за</a:t>
            </a:r>
            <a:r>
              <a:rPr lang="en-US" sz="2600" dirty="0"/>
              <a:t> </a:t>
            </a:r>
            <a:r>
              <a:rPr lang="en-US" sz="2600" dirty="0" err="1"/>
              <a:t>ултразвукова</a:t>
            </a:r>
            <a:r>
              <a:rPr lang="en-US" sz="2600" dirty="0"/>
              <a:t> </a:t>
            </a:r>
            <a:r>
              <a:rPr lang="en-US" sz="2600" dirty="0" err="1"/>
              <a:t>терапия</a:t>
            </a:r>
            <a:r>
              <a:rPr lang="en-US" sz="2600" dirty="0"/>
              <a:t>. В </a:t>
            </a:r>
            <a:r>
              <a:rPr lang="en-US" sz="2600" dirty="0" err="1"/>
              <a:t>днешни</a:t>
            </a:r>
            <a:r>
              <a:rPr lang="en-US" sz="2600" dirty="0"/>
              <a:t> </a:t>
            </a:r>
            <a:r>
              <a:rPr lang="en-US" sz="2600" dirty="0" err="1"/>
              <a:t>дни</a:t>
            </a:r>
            <a:r>
              <a:rPr lang="en-US" sz="2600" dirty="0"/>
              <a:t> </a:t>
            </a:r>
            <a:r>
              <a:rPr lang="en-US" sz="2600" dirty="0" err="1"/>
              <a:t>такова</a:t>
            </a:r>
            <a:r>
              <a:rPr lang="en-US" sz="2600" dirty="0"/>
              <a:t> </a:t>
            </a:r>
            <a:r>
              <a:rPr lang="en-US" sz="2600" dirty="0" err="1"/>
              <a:t>медицинско</a:t>
            </a:r>
            <a:r>
              <a:rPr lang="en-US" sz="2600" dirty="0"/>
              <a:t> </a:t>
            </a:r>
            <a:r>
              <a:rPr lang="en-US" sz="2600" dirty="0" err="1"/>
              <a:t>оборудване</a:t>
            </a:r>
            <a:r>
              <a:rPr lang="en-US" sz="2600" dirty="0"/>
              <a:t> </a:t>
            </a:r>
            <a:r>
              <a:rPr lang="en-US" sz="2600" dirty="0" err="1"/>
              <a:t>намира</a:t>
            </a:r>
            <a:r>
              <a:rPr lang="en-US" sz="2600" dirty="0"/>
              <a:t> </a:t>
            </a:r>
            <a:r>
              <a:rPr lang="en-US" sz="2600" dirty="0" err="1"/>
              <a:t>широк</a:t>
            </a:r>
            <a:r>
              <a:rPr lang="en-US" sz="2600" dirty="0"/>
              <a:t> </a:t>
            </a:r>
            <a:r>
              <a:rPr lang="en-US" sz="2600" dirty="0" err="1"/>
              <a:t>спектър</a:t>
            </a:r>
            <a:r>
              <a:rPr lang="en-US" sz="2600" dirty="0"/>
              <a:t> </a:t>
            </a:r>
            <a:r>
              <a:rPr lang="en-US" sz="2600" dirty="0" err="1"/>
              <a:t>от</a:t>
            </a:r>
            <a:r>
              <a:rPr lang="en-US" sz="2600" dirty="0"/>
              <a:t> </a:t>
            </a:r>
            <a:r>
              <a:rPr lang="en-US" sz="2600" dirty="0" err="1"/>
              <a:t>приложение</a:t>
            </a:r>
            <a:r>
              <a:rPr lang="en-US" sz="2600" dirty="0"/>
              <a:t> </a:t>
            </a:r>
            <a:r>
              <a:rPr lang="en-US" sz="2600" dirty="0" err="1"/>
              <a:t>във</a:t>
            </a:r>
            <a:r>
              <a:rPr lang="en-US" sz="2600" dirty="0"/>
              <a:t> </a:t>
            </a:r>
            <a:r>
              <a:rPr lang="en-US" sz="2600" dirty="0" err="1"/>
              <a:t>физиотерапията</a:t>
            </a:r>
            <a:r>
              <a:rPr lang="en-US" sz="2600" dirty="0"/>
              <a:t> и </a:t>
            </a:r>
            <a:r>
              <a:rPr lang="en-US" sz="2600" dirty="0" err="1"/>
              <a:t>рехабилитацията</a:t>
            </a:r>
            <a:r>
              <a:rPr lang="en-US" sz="2600" dirty="0"/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176" y="0"/>
            <a:ext cx="11551024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b="1" dirty="0" smtClean="0">
                <a:solidFill>
                  <a:srgbClr val="FF0000"/>
                </a:solidFill>
              </a:rPr>
              <a:t>Приложения на високочестотната </a:t>
            </a:r>
            <a:r>
              <a:rPr lang="bg-BG" sz="2600" b="1" dirty="0" err="1" smtClean="0">
                <a:solidFill>
                  <a:srgbClr val="FF0000"/>
                </a:solidFill>
              </a:rPr>
              <a:t>ултрасонография</a:t>
            </a:r>
            <a:r>
              <a:rPr lang="bg-BG" sz="2600" b="1" dirty="0" smtClean="0">
                <a:solidFill>
                  <a:srgbClr val="FF0000"/>
                </a:solidFill>
              </a:rPr>
              <a:t> в дерматологията</a:t>
            </a:r>
          </a:p>
          <a:p>
            <a:pPr indent="363538"/>
            <a:r>
              <a:rPr lang="bg-BG" sz="2600" dirty="0" smtClean="0"/>
              <a:t>Ерата </a:t>
            </a:r>
            <a:r>
              <a:rPr lang="bg-BG" sz="2600" dirty="0"/>
              <a:t>на </a:t>
            </a:r>
            <a:r>
              <a:rPr lang="bg-BG" sz="2600" dirty="0" smtClean="0"/>
              <a:t>използването на ултразвука </a:t>
            </a:r>
            <a:r>
              <a:rPr lang="bg-BG" sz="2600" dirty="0"/>
              <a:t>в дерматологията започва през 1979 г., когато </a:t>
            </a:r>
            <a:r>
              <a:rPr lang="en-US" sz="2600" dirty="0"/>
              <a:t>Alexander </a:t>
            </a:r>
            <a:r>
              <a:rPr lang="bg-BG" sz="2600" dirty="0" smtClean="0"/>
              <a:t>и </a:t>
            </a:r>
            <a:r>
              <a:rPr lang="en-US" sz="2600" dirty="0" smtClean="0"/>
              <a:t>Miller </a:t>
            </a:r>
            <a:r>
              <a:rPr lang="bg-BG" sz="2600" dirty="0"/>
              <a:t>измерват за първи път дебелината на кожата с помощта на </a:t>
            </a:r>
            <a:r>
              <a:rPr lang="bg-BG" sz="2600" dirty="0" smtClean="0"/>
              <a:t>ултразвук с </a:t>
            </a:r>
            <a:r>
              <a:rPr lang="en-US" sz="2600" dirty="0" smtClean="0"/>
              <a:t>f=</a:t>
            </a:r>
            <a:r>
              <a:rPr lang="bg-BG" sz="2600" dirty="0" smtClean="0"/>
              <a:t>15 </a:t>
            </a:r>
            <a:r>
              <a:rPr lang="en-US" sz="2600" dirty="0" err="1"/>
              <a:t>MHz.</a:t>
            </a:r>
            <a:r>
              <a:rPr lang="en-US" sz="2600" dirty="0"/>
              <a:t> </a:t>
            </a:r>
            <a:r>
              <a:rPr lang="bg-BG" sz="2600" dirty="0" smtClean="0"/>
              <a:t>Оттогава са разработени нови </a:t>
            </a:r>
            <a:r>
              <a:rPr lang="bg-BG" sz="2600" dirty="0"/>
              <a:t>приложения на </a:t>
            </a:r>
            <a:r>
              <a:rPr lang="bg-BG" sz="2600" dirty="0" err="1" smtClean="0"/>
              <a:t>височестотната</a:t>
            </a:r>
            <a:r>
              <a:rPr lang="bg-BG" sz="2600" dirty="0" smtClean="0"/>
              <a:t> </a:t>
            </a:r>
            <a:r>
              <a:rPr lang="bg-BG" sz="2600" dirty="0" err="1" smtClean="0"/>
              <a:t>ултрасонография</a:t>
            </a:r>
            <a:r>
              <a:rPr lang="bg-BG" sz="2600" dirty="0" smtClean="0"/>
              <a:t>.</a:t>
            </a:r>
          </a:p>
          <a:p>
            <a:pPr indent="363538"/>
            <a:r>
              <a:rPr lang="bg-BG" sz="2600" i="1" dirty="0" smtClean="0"/>
              <a:t> </a:t>
            </a:r>
            <a:r>
              <a:rPr lang="bg-BG" sz="2600" b="1" i="1" dirty="0">
                <a:solidFill>
                  <a:srgbClr val="0070C0"/>
                </a:solidFill>
              </a:rPr>
              <a:t>Основните предимства на метода: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600" dirty="0" smtClean="0"/>
              <a:t>възможност </a:t>
            </a:r>
            <a:r>
              <a:rPr lang="bg-BG" sz="2600" dirty="0"/>
              <a:t>з</a:t>
            </a:r>
            <a:r>
              <a:rPr lang="bg-BG" sz="2600" dirty="0" smtClean="0"/>
              <a:t>а </a:t>
            </a:r>
            <a:r>
              <a:rPr lang="bg-BG" sz="2600" dirty="0"/>
              <a:t>образна </a:t>
            </a:r>
            <a:r>
              <a:rPr lang="bg-BG" sz="2600" dirty="0" err="1" smtClean="0"/>
              <a:t>диагностистика</a:t>
            </a:r>
            <a:r>
              <a:rPr lang="bg-BG" sz="2600" dirty="0" smtClean="0"/>
              <a:t> </a:t>
            </a:r>
            <a:r>
              <a:rPr lang="bg-BG" sz="2600" dirty="0"/>
              <a:t>в реално време, </a:t>
            </a:r>
            <a:endParaRPr lang="bg-BG" sz="2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600" dirty="0" smtClean="0"/>
              <a:t>измерване </a:t>
            </a:r>
            <a:r>
              <a:rPr lang="bg-BG" sz="2600" dirty="0"/>
              <a:t>на морфологичните и физиологични аспекти на кожата, свързани с възможността от използването на </a:t>
            </a:r>
            <a:r>
              <a:rPr lang="bg-BG" sz="2600" dirty="0" err="1" smtClean="0"/>
              <a:t>нейонизиращо</a:t>
            </a:r>
            <a:r>
              <a:rPr lang="bg-BG" sz="2600" dirty="0" smtClean="0"/>
              <a:t> въздействие, </a:t>
            </a:r>
            <a:r>
              <a:rPr lang="bg-BG" sz="2600" dirty="0"/>
              <a:t>както и липсата на странични </a:t>
            </a:r>
            <a:r>
              <a:rPr lang="bg-BG" sz="2600" dirty="0" smtClean="0"/>
              <a:t>ефекти.</a:t>
            </a:r>
          </a:p>
          <a:p>
            <a:pPr indent="363538"/>
            <a:r>
              <a:rPr lang="bg-BG" sz="2600" dirty="0" smtClean="0"/>
              <a:t> </a:t>
            </a:r>
            <a:r>
              <a:rPr lang="bg-BG" sz="2600" dirty="0"/>
              <a:t>Понастоящем основното приложение на </a:t>
            </a:r>
            <a:r>
              <a:rPr lang="bg-BG" sz="2600" dirty="0" err="1"/>
              <a:t>височестотната</a:t>
            </a:r>
            <a:r>
              <a:rPr lang="bg-BG" sz="2600" dirty="0"/>
              <a:t> </a:t>
            </a:r>
            <a:r>
              <a:rPr lang="bg-BG" sz="2600" dirty="0" err="1"/>
              <a:t>ултрасонография</a:t>
            </a:r>
            <a:r>
              <a:rPr lang="bg-BG" sz="2600" dirty="0"/>
              <a:t> в дерматологията касае </a:t>
            </a:r>
            <a:r>
              <a:rPr lang="bg-BG" sz="2600" dirty="0" err="1"/>
              <a:t>предоперативна</a:t>
            </a:r>
            <a:r>
              <a:rPr lang="bg-BG" sz="2600" dirty="0"/>
              <a:t> оценка на дълбочината на инвазия на </a:t>
            </a:r>
            <a:r>
              <a:rPr lang="bg-BG" sz="2600" dirty="0" smtClean="0">
                <a:solidFill>
                  <a:srgbClr val="0070C0"/>
                </a:solidFill>
              </a:rPr>
              <a:t>кожен </a:t>
            </a:r>
            <a:r>
              <a:rPr lang="bg-BG" sz="2600" dirty="0" err="1" smtClean="0">
                <a:solidFill>
                  <a:srgbClr val="0070C0"/>
                </a:solidFill>
              </a:rPr>
              <a:t>меланом</a:t>
            </a:r>
            <a:r>
              <a:rPr lang="bg-BG" sz="2600" dirty="0" smtClean="0">
                <a:solidFill>
                  <a:srgbClr val="0070C0"/>
                </a:solidFill>
              </a:rPr>
              <a:t> </a:t>
            </a:r>
            <a:r>
              <a:rPr lang="bg-BG" sz="2600" dirty="0" smtClean="0"/>
              <a:t>и </a:t>
            </a:r>
            <a:r>
              <a:rPr lang="bg-BG" sz="2600" dirty="0" err="1" smtClean="0">
                <a:solidFill>
                  <a:srgbClr val="0070C0"/>
                </a:solidFill>
              </a:rPr>
              <a:t>базално</a:t>
            </a:r>
            <a:r>
              <a:rPr lang="bg-BG" sz="2600" dirty="0" smtClean="0">
                <a:solidFill>
                  <a:srgbClr val="0070C0"/>
                </a:solidFill>
              </a:rPr>
              <a:t>-клетъчен карцином</a:t>
            </a:r>
            <a:r>
              <a:rPr lang="bg-BG" sz="2600" dirty="0" smtClean="0"/>
              <a:t>. </a:t>
            </a:r>
            <a:r>
              <a:rPr lang="bg-BG" sz="2600" dirty="0"/>
              <a:t>УЗ образна диагностика позволява неинвазивно проследяване на </a:t>
            </a:r>
            <a:r>
              <a:rPr lang="bg-BG" sz="2600" dirty="0" smtClean="0"/>
              <a:t>възпалителни </a:t>
            </a:r>
            <a:r>
              <a:rPr lang="bg-BG" sz="2600" dirty="0"/>
              <a:t>кожни заболявания като </a:t>
            </a:r>
            <a:r>
              <a:rPr lang="bg-BG" sz="2600" dirty="0" err="1"/>
              <a:t>атопични</a:t>
            </a:r>
            <a:r>
              <a:rPr lang="bg-BG" sz="2600" dirty="0"/>
              <a:t> </a:t>
            </a:r>
            <a:r>
              <a:rPr lang="bg-BG" sz="2600" dirty="0" err="1"/>
              <a:t>дерматити</a:t>
            </a:r>
            <a:r>
              <a:rPr lang="bg-BG" sz="2600" dirty="0"/>
              <a:t>, </a:t>
            </a:r>
            <a:r>
              <a:rPr lang="bg-BG" sz="2600" dirty="0" err="1" smtClean="0"/>
              <a:t>псориазис</a:t>
            </a:r>
            <a:r>
              <a:rPr lang="bg-BG" sz="2600" dirty="0" smtClean="0"/>
              <a:t>. С негова помощ може да се </a:t>
            </a:r>
            <a:r>
              <a:rPr lang="bg-BG" sz="2600" dirty="0" err="1" smtClean="0"/>
              <a:t>мониторира</a:t>
            </a:r>
            <a:r>
              <a:rPr lang="bg-BG" sz="2600" dirty="0" smtClean="0"/>
              <a:t> </a:t>
            </a:r>
            <a:r>
              <a:rPr lang="bg-BG" sz="2600" dirty="0"/>
              <a:t>ефективността на терапията </a:t>
            </a:r>
            <a:r>
              <a:rPr lang="bg-BG" sz="2600" dirty="0" smtClean="0"/>
              <a:t>на кожни </a:t>
            </a:r>
            <a:r>
              <a:rPr lang="bg-BG" sz="2600" dirty="0" err="1"/>
              <a:t>лимфоми</a:t>
            </a:r>
            <a:r>
              <a:rPr lang="bg-BG" sz="2600" dirty="0"/>
              <a:t> и склеротични кожни </a:t>
            </a:r>
            <a:r>
              <a:rPr lang="bg-BG" sz="2600" dirty="0" smtClean="0"/>
              <a:t>изменения.</a:t>
            </a:r>
            <a:endParaRPr lang="en-US" sz="26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/>
              <a:t>Пол </a:t>
            </a:r>
            <a:r>
              <a:rPr lang="ru-RU" sz="2800" i="1" dirty="0" err="1"/>
              <a:t>Ланжвен</a:t>
            </a:r>
            <a:r>
              <a:rPr lang="ru-RU" sz="2800" dirty="0"/>
              <a:t> (на </a:t>
            </a:r>
            <a:r>
              <a:rPr lang="ru-RU" sz="2800" dirty="0" err="1"/>
              <a:t>френски</a:t>
            </a:r>
            <a:r>
              <a:rPr lang="ru-RU" sz="2800" dirty="0"/>
              <a:t>: </a:t>
            </a:r>
            <a:r>
              <a:rPr lang="ru-RU" sz="2800" dirty="0" err="1"/>
              <a:t>Paul</a:t>
            </a:r>
            <a:r>
              <a:rPr lang="ru-RU" sz="2800" dirty="0"/>
              <a:t> </a:t>
            </a:r>
            <a:r>
              <a:rPr lang="ru-RU" sz="2800" dirty="0" err="1"/>
              <a:t>Langevin</a:t>
            </a:r>
            <a:r>
              <a:rPr lang="ru-RU" sz="2800" dirty="0"/>
              <a:t>) е </a:t>
            </a:r>
            <a:r>
              <a:rPr lang="ru-RU" sz="2800" dirty="0" err="1"/>
              <a:t>френски</a:t>
            </a:r>
            <a:r>
              <a:rPr lang="ru-RU" sz="2800" dirty="0"/>
              <a:t> физик и обществен </a:t>
            </a:r>
            <a:r>
              <a:rPr lang="ru-RU" sz="2800" dirty="0" err="1"/>
              <a:t>деятел</a:t>
            </a:r>
            <a:r>
              <a:rPr lang="ru-RU" sz="2800" dirty="0"/>
              <a:t>, </a:t>
            </a:r>
            <a:r>
              <a:rPr lang="ru-RU" sz="2800" dirty="0" err="1"/>
              <a:t>създател</a:t>
            </a:r>
            <a:r>
              <a:rPr lang="ru-RU" sz="2800" dirty="0"/>
              <a:t> на </a:t>
            </a:r>
            <a:r>
              <a:rPr lang="ru-RU" sz="2800" dirty="0" err="1"/>
              <a:t>теорията</a:t>
            </a:r>
            <a:r>
              <a:rPr lang="ru-RU" sz="2800" dirty="0"/>
              <a:t> на диамагнетизма и парамагнетизма.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70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648" y="0"/>
            <a:ext cx="11120718" cy="807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bg-BG" sz="2600" i="1" dirty="0" smtClean="0"/>
              <a:t>2. </a:t>
            </a:r>
            <a:r>
              <a:rPr lang="bg-BG" sz="2600" i="1" dirty="0" smtClean="0">
                <a:solidFill>
                  <a:srgbClr val="0070C0"/>
                </a:solidFill>
              </a:rPr>
              <a:t>Приложения, </a:t>
            </a:r>
            <a:r>
              <a:rPr lang="bg-BG" sz="2600" i="1" dirty="0">
                <a:solidFill>
                  <a:srgbClr val="0070C0"/>
                </a:solidFill>
              </a:rPr>
              <a:t>при които се разрушават клетки и тъкани </a:t>
            </a:r>
            <a:endParaRPr lang="en-US" sz="2600" i="1" dirty="0">
              <a:solidFill>
                <a:srgbClr val="0070C0"/>
              </a:solidFill>
            </a:endParaRPr>
          </a:p>
          <a:p>
            <a:pPr marL="342900" lvl="0" indent="-342900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600" dirty="0"/>
              <a:t>Ултразвукова хирургия – енергията на фокусирани ултразвукови снопове реже тъкани и разрушава тумори</a:t>
            </a:r>
            <a:endParaRPr lang="en-US" sz="2600" dirty="0"/>
          </a:p>
          <a:p>
            <a:pPr marL="342900" lvl="0" indent="-342900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600" dirty="0"/>
              <a:t>Ултразвукова </a:t>
            </a:r>
            <a:r>
              <a:rPr lang="bg-BG" sz="2600" dirty="0" err="1"/>
              <a:t>литотрипсия</a:t>
            </a:r>
            <a:r>
              <a:rPr lang="bg-BG" sz="2600" dirty="0"/>
              <a:t> – ултразвуковата енергия се използва за разрушаване на камъни в бъбреците, пикочния и жлъчния мехур</a:t>
            </a:r>
            <a:endParaRPr lang="en-US" sz="2600" dirty="0"/>
          </a:p>
          <a:p>
            <a:pPr marL="342900" lvl="0" indent="-342900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bg-BG" sz="2600" dirty="0"/>
              <a:t>Дезинфекция и стерилизация – за унищожаване на микроорганизми</a:t>
            </a:r>
            <a:r>
              <a:rPr lang="bg-BG" sz="2600" dirty="0" smtClean="0"/>
              <a:t>.</a:t>
            </a:r>
          </a:p>
          <a:p>
            <a:pPr>
              <a:lnSpc>
                <a:spcPts val="3500"/>
              </a:lnSpc>
              <a:spcBef>
                <a:spcPts val="1200"/>
              </a:spcBef>
            </a:pPr>
            <a:r>
              <a:rPr lang="en-US" sz="2600" b="1" dirty="0" err="1" smtClean="0"/>
              <a:t>Ултразвук</a:t>
            </a:r>
            <a:r>
              <a:rPr lang="en-US" sz="2600" b="1" dirty="0" smtClean="0"/>
              <a:t> </a:t>
            </a:r>
            <a:r>
              <a:rPr lang="en-US" sz="2600" b="1" dirty="0"/>
              <a:t>в </a:t>
            </a:r>
            <a:r>
              <a:rPr lang="en-US" sz="2600" b="1" dirty="0" err="1"/>
              <a:t>козметиката</a:t>
            </a:r>
            <a:endParaRPr lang="en-US" sz="2600" dirty="0"/>
          </a:p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2600" dirty="0" err="1"/>
              <a:t>Чрез</a:t>
            </a:r>
            <a:r>
              <a:rPr lang="en-US" sz="2600" dirty="0"/>
              <a:t> </a:t>
            </a:r>
            <a:r>
              <a:rPr lang="en-US" sz="2600" dirty="0" err="1"/>
              <a:t>ултразвук</a:t>
            </a:r>
            <a:r>
              <a:rPr lang="en-US" sz="2600" dirty="0"/>
              <a:t> в </a:t>
            </a:r>
            <a:r>
              <a:rPr lang="en-US" sz="2600" dirty="0" err="1"/>
              <a:t>козметиката</a:t>
            </a:r>
            <a:r>
              <a:rPr lang="en-US" sz="2600" dirty="0"/>
              <a:t> </a:t>
            </a:r>
            <a:r>
              <a:rPr lang="en-US" sz="2600" dirty="0" err="1"/>
              <a:t>се</a:t>
            </a:r>
            <a:r>
              <a:rPr lang="en-US" sz="2600" dirty="0"/>
              <a:t> </a:t>
            </a:r>
            <a:r>
              <a:rPr lang="en-US" sz="2600" dirty="0" err="1"/>
              <a:t>постига</a:t>
            </a:r>
            <a:r>
              <a:rPr lang="en-US" sz="2600" dirty="0"/>
              <a:t> </a:t>
            </a:r>
            <a:r>
              <a:rPr lang="en-US" sz="2600" dirty="0" err="1"/>
              <a:t>стимулиране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0070C0"/>
                </a:solidFill>
              </a:rPr>
              <a:t>кръвообращението</a:t>
            </a:r>
            <a:r>
              <a:rPr lang="en-US" sz="2600" dirty="0"/>
              <a:t>, </a:t>
            </a:r>
            <a:r>
              <a:rPr lang="en-US" sz="2600" dirty="0" err="1"/>
              <a:t>подобряване</a:t>
            </a:r>
            <a:r>
              <a:rPr lang="en-US" sz="2600" dirty="0"/>
              <a:t> </a:t>
            </a:r>
            <a:r>
              <a:rPr lang="bg-BG" sz="2600" dirty="0" smtClean="0"/>
              <a:t>на </a:t>
            </a:r>
            <a:r>
              <a:rPr lang="en-US" sz="2600" dirty="0" err="1" smtClean="0">
                <a:solidFill>
                  <a:srgbClr val="0070C0"/>
                </a:solidFill>
              </a:rPr>
              <a:t>метаболизма</a:t>
            </a:r>
            <a:r>
              <a:rPr lang="en-US" sz="2600" dirty="0" smtClean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клетъчната</a:t>
            </a:r>
            <a:r>
              <a:rPr lang="en-US" sz="2600" dirty="0"/>
              <a:t> </a:t>
            </a:r>
            <a:r>
              <a:rPr lang="en-US" sz="2600" dirty="0" err="1"/>
              <a:t>мембрана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кожните</a:t>
            </a:r>
            <a:r>
              <a:rPr lang="en-US" sz="2600" dirty="0"/>
              <a:t> </a:t>
            </a:r>
            <a:r>
              <a:rPr lang="en-US" sz="2600" dirty="0" err="1"/>
              <a:t>клетки</a:t>
            </a:r>
            <a:r>
              <a:rPr lang="en-US" sz="2600" dirty="0"/>
              <a:t>, </a:t>
            </a:r>
            <a:r>
              <a:rPr lang="en-US" sz="2600" dirty="0" err="1"/>
              <a:t>стимулация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0070C0"/>
                </a:solidFill>
              </a:rPr>
              <a:t>подкожната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мускулатура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и с </a:t>
            </a:r>
            <a:r>
              <a:rPr lang="en-US" sz="2600" dirty="0" err="1"/>
              <a:t>това</a:t>
            </a:r>
            <a:r>
              <a:rPr lang="en-US" sz="2600" dirty="0"/>
              <a:t> - </a:t>
            </a:r>
            <a:r>
              <a:rPr lang="en-US" sz="2600" dirty="0" err="1"/>
              <a:t>забавяне</a:t>
            </a:r>
            <a:r>
              <a:rPr lang="en-US" sz="2600" dirty="0"/>
              <a:t> </a:t>
            </a:r>
            <a:r>
              <a:rPr lang="en-US" sz="2600" dirty="0" err="1"/>
              <a:t>стареенето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кожата</a:t>
            </a:r>
            <a:r>
              <a:rPr lang="en-US" sz="2600" dirty="0"/>
              <a:t>. </a:t>
            </a:r>
            <a:r>
              <a:rPr lang="en-US" sz="2600" dirty="0" err="1"/>
              <a:t>При</a:t>
            </a:r>
            <a:r>
              <a:rPr lang="en-US" sz="2600" dirty="0"/>
              <a:t> </a:t>
            </a:r>
            <a:r>
              <a:rPr lang="en-US" sz="2600" dirty="0" err="1"/>
              <a:t>тези</a:t>
            </a:r>
            <a:r>
              <a:rPr lang="en-US" sz="2600" dirty="0"/>
              <a:t> </a:t>
            </a:r>
            <a:r>
              <a:rPr lang="en-US" sz="2600" dirty="0" err="1"/>
              <a:t>процедури</a:t>
            </a:r>
            <a:r>
              <a:rPr lang="en-US" sz="2600" dirty="0"/>
              <a:t> </a:t>
            </a:r>
            <a:r>
              <a:rPr lang="en-US" sz="2600" dirty="0" err="1"/>
              <a:t>могат</a:t>
            </a:r>
            <a:r>
              <a:rPr lang="en-US" sz="2600" dirty="0"/>
              <a:t> </a:t>
            </a:r>
            <a:r>
              <a:rPr lang="en-US" sz="2600" dirty="0" err="1"/>
              <a:t>да</a:t>
            </a:r>
            <a:r>
              <a:rPr lang="en-US" sz="2600" dirty="0"/>
              <a:t> </a:t>
            </a:r>
            <a:r>
              <a:rPr lang="en-US" sz="2600" dirty="0" err="1"/>
              <a:t>се</a:t>
            </a:r>
            <a:r>
              <a:rPr lang="en-US" sz="2600" dirty="0"/>
              <a:t> </a:t>
            </a:r>
            <a:r>
              <a:rPr lang="en-US" sz="2600" dirty="0" err="1"/>
              <a:t>използват</a:t>
            </a:r>
            <a:r>
              <a:rPr lang="en-US" sz="2600" dirty="0"/>
              <a:t> </a:t>
            </a:r>
            <a:r>
              <a:rPr lang="en-US" sz="2600" dirty="0" err="1"/>
              <a:t>различни</a:t>
            </a:r>
            <a:r>
              <a:rPr lang="en-US" sz="2600" dirty="0"/>
              <a:t> </a:t>
            </a:r>
            <a:r>
              <a:rPr lang="en-US" sz="2600" dirty="0" err="1"/>
              <a:t>подхранващи</a:t>
            </a:r>
            <a:r>
              <a:rPr lang="en-US" sz="2600" dirty="0"/>
              <a:t> </a:t>
            </a:r>
            <a:r>
              <a:rPr lang="en-US" sz="2600" dirty="0" err="1"/>
              <a:t>кремове</a:t>
            </a:r>
            <a:r>
              <a:rPr lang="en-US" sz="2600" dirty="0"/>
              <a:t>, </a:t>
            </a:r>
            <a:r>
              <a:rPr lang="en-US" sz="2600" dirty="0" err="1"/>
              <a:t>емулсии</a:t>
            </a:r>
            <a:r>
              <a:rPr lang="en-US" sz="2600" dirty="0"/>
              <a:t>, </a:t>
            </a:r>
            <a:r>
              <a:rPr lang="en-US" sz="2600" dirty="0" err="1"/>
              <a:t>гелове</a:t>
            </a:r>
            <a:r>
              <a:rPr lang="en-US" sz="2600" dirty="0"/>
              <a:t>, </a:t>
            </a:r>
            <a:r>
              <a:rPr lang="en-US" sz="2600" dirty="0" err="1"/>
              <a:t>антицелулитни</a:t>
            </a:r>
            <a:r>
              <a:rPr lang="en-US" sz="2600" dirty="0"/>
              <a:t> </a:t>
            </a:r>
            <a:r>
              <a:rPr lang="en-US" sz="2600" dirty="0" err="1"/>
              <a:t>кремове</a:t>
            </a:r>
            <a:r>
              <a:rPr lang="en-US" sz="2600" dirty="0"/>
              <a:t> (</a:t>
            </a:r>
            <a:r>
              <a:rPr lang="en-US" sz="2600" dirty="0" err="1"/>
              <a:t>след</a:t>
            </a:r>
            <a:r>
              <a:rPr lang="en-US" sz="2600" dirty="0"/>
              <a:t> </a:t>
            </a:r>
            <a:r>
              <a:rPr lang="en-US" sz="2600" dirty="0" err="1"/>
              <a:t>процедури</a:t>
            </a:r>
            <a:r>
              <a:rPr lang="en-US" sz="2600" dirty="0"/>
              <a:t> с </a:t>
            </a:r>
            <a:r>
              <a:rPr lang="en-US" sz="2600" dirty="0" err="1"/>
              <a:t>електростимулатор</a:t>
            </a:r>
            <a:r>
              <a:rPr lang="en-US" sz="2600" dirty="0"/>
              <a:t>), </a:t>
            </a:r>
            <a:r>
              <a:rPr lang="en-US" sz="2600" dirty="0" err="1"/>
              <a:t>подхранващи</a:t>
            </a:r>
            <a:r>
              <a:rPr lang="en-US" sz="2600" dirty="0"/>
              <a:t> </a:t>
            </a:r>
            <a:r>
              <a:rPr lang="en-US" sz="2600" dirty="0" err="1"/>
              <a:t>лосиони</a:t>
            </a:r>
            <a:r>
              <a:rPr lang="en-US" sz="2600" dirty="0"/>
              <a:t> </a:t>
            </a:r>
            <a:r>
              <a:rPr lang="en-US" sz="2600" dirty="0" err="1"/>
              <a:t>при</a:t>
            </a:r>
            <a:r>
              <a:rPr lang="en-US" sz="2600" dirty="0"/>
              <a:t> </a:t>
            </a:r>
            <a:r>
              <a:rPr lang="en-US" sz="2600" dirty="0" err="1"/>
              <a:t>сухи</a:t>
            </a:r>
            <a:r>
              <a:rPr lang="en-US" sz="2600" dirty="0"/>
              <a:t> </a:t>
            </a:r>
            <a:r>
              <a:rPr lang="en-US" sz="2600" dirty="0" err="1"/>
              <a:t>кожи</a:t>
            </a:r>
            <a:r>
              <a:rPr lang="en-US" sz="2600" dirty="0"/>
              <a:t> и </a:t>
            </a:r>
            <a:r>
              <a:rPr lang="en-US" sz="2600" dirty="0" err="1"/>
              <a:t>др</a:t>
            </a:r>
            <a:r>
              <a:rPr lang="en-US" sz="2600" dirty="0"/>
              <a:t>.</a:t>
            </a:r>
            <a:br>
              <a:rPr lang="en-US" sz="2600" dirty="0"/>
            </a:br>
            <a:endParaRPr lang="en-US" sz="2600" dirty="0"/>
          </a:p>
          <a:p>
            <a:pPr indent="355600" algn="just">
              <a:spcBef>
                <a:spcPts val="3600"/>
              </a:spcBef>
            </a:pP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3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693" y="456248"/>
            <a:ext cx="110131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/>
              <a:t>С </a:t>
            </a:r>
            <a:r>
              <a:rPr lang="en-US" sz="2600" dirty="0" err="1"/>
              <a:t>това</a:t>
            </a:r>
            <a:r>
              <a:rPr lang="en-US" sz="2600" dirty="0"/>
              <a:t> </a:t>
            </a:r>
            <a:r>
              <a:rPr lang="en-US" sz="2600" dirty="0" err="1"/>
              <a:t>се</a:t>
            </a:r>
            <a:r>
              <a:rPr lang="en-US" sz="2600" dirty="0"/>
              <a:t> </a:t>
            </a:r>
            <a:r>
              <a:rPr lang="en-US" sz="2600" dirty="0" err="1"/>
              <a:t>постигат</a:t>
            </a:r>
            <a:r>
              <a:rPr lang="en-US" sz="2600" dirty="0"/>
              <a:t> </a:t>
            </a:r>
            <a:r>
              <a:rPr lang="en-US" sz="2600" dirty="0" err="1"/>
              <a:t>следните</a:t>
            </a:r>
            <a:r>
              <a:rPr lang="en-US" sz="2600" dirty="0"/>
              <a:t> </a:t>
            </a:r>
            <a:r>
              <a:rPr lang="en-US" sz="2600" dirty="0" err="1"/>
              <a:t>ефекти</a:t>
            </a:r>
            <a:r>
              <a:rPr lang="en-US" sz="2600" dirty="0" smtClean="0"/>
              <a:t>:</a:t>
            </a:r>
            <a:endParaRPr lang="bg-BG" sz="800" dirty="0" smtClean="0"/>
          </a:p>
          <a:p>
            <a:pPr marL="538163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600" dirty="0" smtClean="0"/>
              <a:t>• </a:t>
            </a:r>
            <a:r>
              <a:rPr lang="en-US" sz="2600" dirty="0" err="1"/>
              <a:t>постепенно</a:t>
            </a:r>
            <a:r>
              <a:rPr lang="en-US" sz="2600" dirty="0"/>
              <a:t> </a:t>
            </a:r>
            <a:r>
              <a:rPr lang="en-US" sz="2600" dirty="0" err="1"/>
              <a:t>премахване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бръчките</a:t>
            </a:r>
            <a:r>
              <a:rPr lang="en-US" sz="2600" dirty="0"/>
              <a:t> и </a:t>
            </a:r>
            <a:r>
              <a:rPr lang="en-US" sz="2600" dirty="0" err="1"/>
              <a:t>цялостно</a:t>
            </a:r>
            <a:r>
              <a:rPr lang="en-US" sz="2600" dirty="0"/>
              <a:t> </a:t>
            </a:r>
            <a:r>
              <a:rPr lang="en-US" sz="2600" dirty="0" err="1"/>
              <a:t>подобряване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структурата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епидермиса</a:t>
            </a:r>
            <a:r>
              <a:rPr lang="en-US" sz="2600" dirty="0"/>
              <a:t>;</a:t>
            </a:r>
            <a:br>
              <a:rPr lang="en-US" sz="2600" dirty="0"/>
            </a:br>
            <a:r>
              <a:rPr lang="en-US" sz="2600" dirty="0"/>
              <a:t>• </a:t>
            </a:r>
            <a:r>
              <a:rPr lang="en-US" sz="2600" dirty="0" err="1"/>
              <a:t>затваряне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порите</a:t>
            </a:r>
            <a:r>
              <a:rPr lang="en-US" sz="2600" dirty="0"/>
              <a:t>;</a:t>
            </a:r>
            <a:br>
              <a:rPr lang="en-US" sz="2600" dirty="0"/>
            </a:br>
            <a:r>
              <a:rPr lang="en-US" sz="2600" dirty="0"/>
              <a:t>• </a:t>
            </a:r>
            <a:r>
              <a:rPr lang="en-US" sz="2600" dirty="0" err="1"/>
              <a:t>намаляване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кръговете</a:t>
            </a:r>
            <a:r>
              <a:rPr lang="en-US" sz="2600" dirty="0"/>
              <a:t> </a:t>
            </a:r>
            <a:r>
              <a:rPr lang="en-US" sz="2600" dirty="0" err="1"/>
              <a:t>под</a:t>
            </a:r>
            <a:r>
              <a:rPr lang="en-US" sz="2600" dirty="0"/>
              <a:t> </a:t>
            </a:r>
            <a:r>
              <a:rPr lang="en-US" sz="2600" dirty="0" err="1"/>
              <a:t>очите</a:t>
            </a:r>
            <a:r>
              <a:rPr lang="en-US" sz="2600" dirty="0"/>
              <a:t>;</a:t>
            </a:r>
            <a:br>
              <a:rPr lang="en-US" sz="2600" dirty="0"/>
            </a:br>
            <a:r>
              <a:rPr lang="en-US" sz="2600" dirty="0"/>
              <a:t>• </a:t>
            </a:r>
            <a:r>
              <a:rPr lang="en-US" sz="2600" dirty="0" err="1"/>
              <a:t>подобряване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хидратацията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кожата</a:t>
            </a:r>
            <a:r>
              <a:rPr lang="en-US" sz="2600" dirty="0"/>
              <a:t>;</a:t>
            </a:r>
            <a:br>
              <a:rPr lang="en-US" sz="2600" dirty="0"/>
            </a:br>
            <a:r>
              <a:rPr lang="en-US" sz="2600" dirty="0"/>
              <a:t>• </a:t>
            </a:r>
            <a:r>
              <a:rPr lang="en-US" sz="2600" dirty="0" err="1"/>
              <a:t>подобряване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състоянието</a:t>
            </a:r>
            <a:r>
              <a:rPr lang="en-US" sz="2600" dirty="0"/>
              <a:t>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акнеидната</a:t>
            </a:r>
            <a:r>
              <a:rPr lang="en-US" sz="2600" dirty="0"/>
              <a:t> </a:t>
            </a:r>
            <a:r>
              <a:rPr lang="en-US" sz="2600" dirty="0" err="1"/>
              <a:t>кожа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56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176" y="0"/>
            <a:ext cx="11551024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b="1" dirty="0" smtClean="0">
                <a:solidFill>
                  <a:srgbClr val="FF0000"/>
                </a:solidFill>
              </a:rPr>
              <a:t>Козметични приложения на високочестотната </a:t>
            </a:r>
            <a:r>
              <a:rPr lang="bg-BG" sz="2800" b="1" dirty="0" err="1">
                <a:solidFill>
                  <a:srgbClr val="FF0000"/>
                </a:solidFill>
              </a:rPr>
              <a:t>ултрасонография</a:t>
            </a:r>
            <a:endParaRPr lang="en-US" sz="28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bg-BG" sz="2800" dirty="0">
                <a:solidFill>
                  <a:srgbClr val="0070C0"/>
                </a:solidFill>
              </a:rPr>
              <a:t>Измерването на дебелината на кожата </a:t>
            </a:r>
            <a:r>
              <a:rPr lang="bg-BG" sz="2800" dirty="0"/>
              <a:t>в </a:t>
            </a:r>
            <a:r>
              <a:rPr lang="bg-BG" sz="2800" dirty="0" smtClean="0"/>
              <a:t>областите</a:t>
            </a:r>
            <a:r>
              <a:rPr lang="bg-BG" sz="2800" dirty="0"/>
              <a:t>, които се излагат на въздействието на слънчевата радиация </a:t>
            </a:r>
            <a:r>
              <a:rPr lang="bg-BG" sz="2800" dirty="0" smtClean="0"/>
              <a:t>позволява </a:t>
            </a:r>
            <a:r>
              <a:rPr lang="bg-BG" sz="2800" dirty="0"/>
              <a:t>използването на </a:t>
            </a:r>
            <a:r>
              <a:rPr lang="bg-BG" sz="2800" dirty="0" err="1"/>
              <a:t>височестотната</a:t>
            </a:r>
            <a:r>
              <a:rPr lang="bg-BG" sz="2800" dirty="0"/>
              <a:t> </a:t>
            </a:r>
            <a:r>
              <a:rPr lang="bg-BG" sz="2800" dirty="0" err="1"/>
              <a:t>ултрасонография</a:t>
            </a:r>
            <a:r>
              <a:rPr lang="bg-BG" sz="2800" dirty="0"/>
              <a:t> в регенеративната медицина. </a:t>
            </a:r>
            <a:endParaRPr lang="bg-BG" sz="2800" dirty="0" smtClean="0"/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800" dirty="0" smtClean="0">
                <a:solidFill>
                  <a:srgbClr val="0070C0"/>
                </a:solidFill>
              </a:rPr>
              <a:t>Идентифицирането </a:t>
            </a:r>
            <a:r>
              <a:rPr lang="bg-BG" sz="2800" dirty="0">
                <a:solidFill>
                  <a:srgbClr val="0070C0"/>
                </a:solidFill>
              </a:rPr>
              <a:t>на козметични </a:t>
            </a:r>
            <a:r>
              <a:rPr lang="bg-BG" sz="2800" dirty="0" err="1">
                <a:solidFill>
                  <a:srgbClr val="0070C0"/>
                </a:solidFill>
              </a:rPr>
              <a:t>филъри</a:t>
            </a:r>
            <a:r>
              <a:rPr lang="bg-BG" sz="2800" dirty="0">
                <a:solidFill>
                  <a:srgbClr val="0070C0"/>
                </a:solidFill>
              </a:rPr>
              <a:t> </a:t>
            </a:r>
            <a:r>
              <a:rPr lang="bg-BG" sz="2800" dirty="0"/>
              <a:t>е друго приложение на </a:t>
            </a:r>
            <a:r>
              <a:rPr lang="bg-BG" sz="2800" dirty="0" err="1"/>
              <a:t>височестотната</a:t>
            </a:r>
            <a:r>
              <a:rPr lang="bg-BG" sz="2800" dirty="0"/>
              <a:t> </a:t>
            </a:r>
            <a:r>
              <a:rPr lang="bg-BG" sz="2800" dirty="0" err="1"/>
              <a:t>ултрасонография</a:t>
            </a:r>
            <a:r>
              <a:rPr lang="bg-BG" sz="2800" dirty="0"/>
              <a:t>. Типичен </a:t>
            </a:r>
            <a:r>
              <a:rPr lang="bg-BG" sz="2800" dirty="0" err="1"/>
              <a:t>ултрасонографски</a:t>
            </a:r>
            <a:r>
              <a:rPr lang="bg-BG" sz="2800" dirty="0"/>
              <a:t> образ на депозити на </a:t>
            </a:r>
            <a:r>
              <a:rPr lang="bg-BG" sz="2800" dirty="0" err="1"/>
              <a:t>хиалуронова</a:t>
            </a:r>
            <a:r>
              <a:rPr lang="bg-BG" sz="2800" dirty="0"/>
              <a:t> киселина са овално-оформени </a:t>
            </a:r>
            <a:r>
              <a:rPr lang="bg-BG" sz="2800" dirty="0" err="1"/>
              <a:t>псевдоцисти</a:t>
            </a:r>
            <a:r>
              <a:rPr lang="bg-BG" sz="2800" dirty="0"/>
              <a:t>. С използването на </a:t>
            </a:r>
            <a:r>
              <a:rPr lang="bg-BG" sz="2800" dirty="0" err="1"/>
              <a:t>височестотната</a:t>
            </a:r>
            <a:r>
              <a:rPr lang="bg-BG" sz="2800" dirty="0"/>
              <a:t> </a:t>
            </a:r>
            <a:r>
              <a:rPr lang="bg-BG" sz="2800" dirty="0" err="1"/>
              <a:t>ултрасонография</a:t>
            </a:r>
            <a:r>
              <a:rPr lang="bg-BG" sz="2800" dirty="0"/>
              <a:t> е възможно визуално да се проследи намаляването на размера на депозита след въздействие с </a:t>
            </a:r>
            <a:r>
              <a:rPr lang="bg-BG" sz="2800" dirty="0" err="1"/>
              <a:t>хиалуронидаза</a:t>
            </a:r>
            <a:r>
              <a:rPr lang="bg-BG" sz="2800" dirty="0"/>
              <a:t> (</a:t>
            </a:r>
            <a:r>
              <a:rPr lang="en-US" sz="2800" dirty="0" err="1"/>
              <a:t>при</a:t>
            </a:r>
            <a:r>
              <a:rPr lang="en-US" sz="2800" dirty="0"/>
              <a:t> </a:t>
            </a:r>
            <a:r>
              <a:rPr lang="en-US" sz="2800" dirty="0" err="1"/>
              <a:t>наличие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нежелана</a:t>
            </a:r>
            <a:r>
              <a:rPr lang="en-US" sz="2800" dirty="0"/>
              <a:t> </a:t>
            </a:r>
            <a:r>
              <a:rPr lang="en-US" sz="2800" dirty="0" err="1"/>
              <a:t>реакция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неудачна</a:t>
            </a:r>
            <a:r>
              <a:rPr lang="en-US" sz="2800" dirty="0"/>
              <a:t> </a:t>
            </a:r>
            <a:r>
              <a:rPr lang="en-US" sz="2800" dirty="0" err="1"/>
              <a:t>корекция</a:t>
            </a:r>
            <a:r>
              <a:rPr lang="bg-BG" sz="2800" dirty="0"/>
              <a:t>)</a:t>
            </a:r>
            <a:r>
              <a:rPr lang="en-US" sz="2800" dirty="0"/>
              <a:t>. </a:t>
            </a:r>
            <a:endParaRPr lang="bg-BG" sz="28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800" dirty="0" smtClean="0"/>
              <a:t>Инжектиран </a:t>
            </a:r>
            <a:r>
              <a:rPr lang="bg-BG" sz="2800" dirty="0" err="1"/>
              <a:t>ботулинов</a:t>
            </a:r>
            <a:r>
              <a:rPr lang="bg-BG" sz="2800" dirty="0"/>
              <a:t> токсин може да се визуализира </a:t>
            </a:r>
            <a:r>
              <a:rPr lang="bg-BG" sz="2800" dirty="0" err="1"/>
              <a:t>сонографски</a:t>
            </a:r>
            <a:r>
              <a:rPr lang="bg-BG" sz="28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bg-BG" sz="2800" dirty="0" err="1" smtClean="0"/>
              <a:t>Височестотната</a:t>
            </a:r>
            <a:r>
              <a:rPr lang="bg-BG" sz="2800" dirty="0" smtClean="0"/>
              <a:t> </a:t>
            </a:r>
            <a:r>
              <a:rPr lang="bg-BG" sz="2800" dirty="0" err="1"/>
              <a:t>ултрасонография</a:t>
            </a:r>
            <a:r>
              <a:rPr lang="bg-BG" sz="2800" dirty="0"/>
              <a:t> може да се използва за </a:t>
            </a:r>
            <a:r>
              <a:rPr lang="bg-BG" sz="2800" dirty="0" err="1"/>
              <a:t>мониториране</a:t>
            </a:r>
            <a:r>
              <a:rPr lang="bg-BG" sz="2800" dirty="0"/>
              <a:t> на </a:t>
            </a:r>
            <a:r>
              <a:rPr lang="bg-BG" sz="2800" dirty="0" err="1"/>
              <a:t>антицелулитната</a:t>
            </a:r>
            <a:r>
              <a:rPr lang="bg-BG" sz="2800" dirty="0"/>
              <a:t> терапия.</a:t>
            </a:r>
            <a:endParaRPr lang="en-US" sz="2800" dirty="0"/>
          </a:p>
          <a:p>
            <a:pPr marL="457200" lvl="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81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6482" y="160413"/>
            <a:ext cx="1101314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</a:rPr>
              <a:t>Основни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bg-BG" sz="2800" b="1" dirty="0" smtClean="0">
                <a:solidFill>
                  <a:srgbClr val="0070C0"/>
                </a:solidFill>
              </a:rPr>
              <a:t>начини </a:t>
            </a:r>
            <a:r>
              <a:rPr lang="en-US" sz="2800" b="1" dirty="0" err="1" smtClean="0">
                <a:solidFill>
                  <a:srgbClr val="0070C0"/>
                </a:solidFill>
              </a:rPr>
              <a:t>за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прилагане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на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ултразвукова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терапия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Директна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апликация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– </a:t>
            </a:r>
            <a:r>
              <a:rPr lang="en-US" sz="2800" dirty="0" err="1"/>
              <a:t>ултразвукът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въвежда</a:t>
            </a:r>
            <a:r>
              <a:rPr lang="en-US" sz="2800" dirty="0"/>
              <a:t> </a:t>
            </a:r>
            <a:r>
              <a:rPr lang="en-US" sz="2800" dirty="0" err="1"/>
              <a:t>чрез</a:t>
            </a:r>
            <a:r>
              <a:rPr lang="en-US" sz="2800" dirty="0"/>
              <a:t> </a:t>
            </a:r>
            <a:r>
              <a:rPr lang="en-US" sz="2800" dirty="0" err="1"/>
              <a:t>циркулярен</a:t>
            </a:r>
            <a:r>
              <a:rPr lang="en-US" sz="2800" dirty="0"/>
              <a:t> </a:t>
            </a:r>
            <a:r>
              <a:rPr lang="en-US" sz="2800" dirty="0" err="1"/>
              <a:t>масаж</a:t>
            </a:r>
            <a:r>
              <a:rPr lang="en-US" sz="2800" dirty="0"/>
              <a:t> с </a:t>
            </a:r>
            <a:r>
              <a:rPr lang="en-US" sz="2800" dirty="0" err="1"/>
              <a:t>плавни</a:t>
            </a:r>
            <a:r>
              <a:rPr lang="en-US" sz="2800" dirty="0"/>
              <a:t> </a:t>
            </a:r>
            <a:r>
              <a:rPr lang="en-US" sz="2800" dirty="0" err="1"/>
              <a:t>кръгови</a:t>
            </a:r>
            <a:r>
              <a:rPr lang="en-US" sz="2800" dirty="0"/>
              <a:t>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линеарни</a:t>
            </a:r>
            <a:r>
              <a:rPr lang="en-US" sz="2800" dirty="0"/>
              <a:t> </a:t>
            </a:r>
            <a:r>
              <a:rPr lang="en-US" sz="2800" dirty="0" err="1"/>
              <a:t>движения</a:t>
            </a:r>
            <a:r>
              <a:rPr lang="en-US" sz="2800" dirty="0"/>
              <a:t>,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чрез</a:t>
            </a:r>
            <a:r>
              <a:rPr lang="en-US" sz="2800" dirty="0"/>
              <a:t> </a:t>
            </a:r>
            <a:r>
              <a:rPr lang="en-US" sz="2800" dirty="0" err="1"/>
              <a:t>стационарно</a:t>
            </a:r>
            <a:r>
              <a:rPr lang="en-US" sz="2800" dirty="0"/>
              <a:t> </a:t>
            </a:r>
            <a:r>
              <a:rPr lang="en-US" sz="2800" dirty="0" err="1"/>
              <a:t>закрепване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излъчвателя</a:t>
            </a:r>
            <a:r>
              <a:rPr lang="en-US" sz="2800" dirty="0"/>
              <a:t> </a:t>
            </a:r>
            <a:r>
              <a:rPr lang="en-US" sz="2800" dirty="0" err="1"/>
              <a:t>над</a:t>
            </a:r>
            <a:r>
              <a:rPr lang="en-US" sz="2800" dirty="0"/>
              <a:t> </a:t>
            </a:r>
            <a:r>
              <a:rPr lang="en-US" sz="2800" dirty="0" err="1"/>
              <a:t>определен</a:t>
            </a:r>
            <a:r>
              <a:rPr lang="en-US" sz="2800" dirty="0"/>
              <a:t> </a:t>
            </a:r>
            <a:r>
              <a:rPr lang="en-US" sz="2800" dirty="0" err="1"/>
              <a:t>участък</a:t>
            </a:r>
            <a:r>
              <a:rPr lang="en-US" sz="2800" dirty="0"/>
              <a:t>.</a:t>
            </a:r>
          </a:p>
          <a:p>
            <a:r>
              <a:rPr lang="en-US" sz="2800" dirty="0" err="1">
                <a:solidFill>
                  <a:srgbClr val="FF0000"/>
                </a:solidFill>
              </a:rPr>
              <a:t>Индиректна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апликация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– </a:t>
            </a:r>
            <a:r>
              <a:rPr lang="en-US" sz="2800" dirty="0" err="1"/>
              <a:t>използват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гумени</a:t>
            </a:r>
            <a:r>
              <a:rPr lang="en-US" sz="2800" dirty="0"/>
              <a:t> </a:t>
            </a:r>
            <a:r>
              <a:rPr lang="en-US" sz="2800" dirty="0" err="1"/>
              <a:t>мехури</a:t>
            </a:r>
            <a:r>
              <a:rPr lang="en-US" sz="2800" dirty="0"/>
              <a:t>, </a:t>
            </a:r>
            <a:r>
              <a:rPr lang="en-US" sz="2800" dirty="0" err="1"/>
              <a:t>пълни</a:t>
            </a:r>
            <a:r>
              <a:rPr lang="en-US" sz="2800" dirty="0"/>
              <a:t> с </a:t>
            </a:r>
            <a:r>
              <a:rPr lang="en-US" sz="2800" dirty="0" err="1"/>
              <a:t>обезгазена</a:t>
            </a:r>
            <a:r>
              <a:rPr lang="en-US" sz="2800" dirty="0"/>
              <a:t> </a:t>
            </a:r>
            <a:r>
              <a:rPr lang="en-US" sz="2800" dirty="0" err="1"/>
              <a:t>вода</a:t>
            </a:r>
            <a:r>
              <a:rPr lang="en-US" sz="2800" dirty="0" smtClean="0"/>
              <a:t>.</a:t>
            </a:r>
            <a:endParaRPr lang="bg-BG" sz="2800" dirty="0" smtClean="0"/>
          </a:p>
          <a:p>
            <a:endParaRPr lang="bg-BG" sz="2800" dirty="0"/>
          </a:p>
          <a:p>
            <a:r>
              <a:rPr lang="en-US" sz="2800" b="1" dirty="0" err="1">
                <a:solidFill>
                  <a:srgbClr val="0070C0"/>
                </a:solidFill>
              </a:rPr>
              <a:t>Техника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при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работа</a:t>
            </a:r>
            <a:r>
              <a:rPr lang="en-US" sz="2800" b="1" dirty="0">
                <a:solidFill>
                  <a:srgbClr val="0070C0"/>
                </a:solidFill>
              </a:rPr>
              <a:t> с </a:t>
            </a:r>
            <a:r>
              <a:rPr lang="en-US" sz="2800" b="1" dirty="0" err="1">
                <a:solidFill>
                  <a:srgbClr val="0070C0"/>
                </a:solidFill>
              </a:rPr>
              <a:t>ултразвуков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апарат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/>
              <a:t>Важно</a:t>
            </a:r>
            <a:r>
              <a:rPr lang="en-US" sz="2800" dirty="0"/>
              <a:t> </a:t>
            </a:r>
            <a:r>
              <a:rPr lang="en-US" sz="2800" dirty="0" err="1"/>
              <a:t>условие</a:t>
            </a:r>
            <a:r>
              <a:rPr lang="en-US" sz="2800" dirty="0"/>
              <a:t> е </a:t>
            </a:r>
            <a:r>
              <a:rPr lang="en-US" sz="2800" dirty="0" err="1"/>
              <a:t>да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поддържа</a:t>
            </a:r>
            <a:r>
              <a:rPr lang="en-US" sz="2800" dirty="0"/>
              <a:t> </a:t>
            </a:r>
            <a:r>
              <a:rPr lang="en-US" sz="2800" dirty="0" err="1"/>
              <a:t>плътен</a:t>
            </a:r>
            <a:r>
              <a:rPr lang="en-US" sz="2800" dirty="0"/>
              <a:t> </a:t>
            </a:r>
            <a:r>
              <a:rPr lang="en-US" sz="2800" dirty="0" err="1"/>
              <a:t>контакт</a:t>
            </a:r>
            <a:r>
              <a:rPr lang="en-US" sz="2800" dirty="0"/>
              <a:t> </a:t>
            </a:r>
            <a:r>
              <a:rPr lang="en-US" sz="2800" dirty="0" err="1"/>
              <a:t>между</a:t>
            </a:r>
            <a:r>
              <a:rPr lang="en-US" sz="2800" dirty="0"/>
              <a:t> </a:t>
            </a:r>
            <a:r>
              <a:rPr lang="en-US" sz="2800" dirty="0" err="1"/>
              <a:t>излъчващата</a:t>
            </a:r>
            <a:r>
              <a:rPr lang="en-US" sz="2800" dirty="0"/>
              <a:t> </a:t>
            </a:r>
            <a:r>
              <a:rPr lang="en-US" sz="2800" dirty="0" err="1"/>
              <a:t>сонда</a:t>
            </a:r>
            <a:r>
              <a:rPr lang="en-US" sz="2800" dirty="0"/>
              <a:t> и </a:t>
            </a:r>
            <a:r>
              <a:rPr lang="en-US" sz="2800" dirty="0" err="1"/>
              <a:t>кожата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пациента</a:t>
            </a:r>
            <a:r>
              <a:rPr lang="en-US" sz="2800" dirty="0"/>
              <a:t>. </a:t>
            </a:r>
            <a:r>
              <a:rPr lang="en-US" sz="2800" dirty="0" err="1"/>
              <a:t>Наличието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въздух</a:t>
            </a:r>
            <a:r>
              <a:rPr lang="en-US" sz="2800" dirty="0"/>
              <a:t> </a:t>
            </a:r>
            <a:r>
              <a:rPr lang="en-US" sz="2800" dirty="0" err="1"/>
              <a:t>възпрепятства</a:t>
            </a:r>
            <a:r>
              <a:rPr lang="en-US" sz="2800" dirty="0"/>
              <a:t> </a:t>
            </a:r>
            <a:r>
              <a:rPr lang="en-US" sz="2800" dirty="0" err="1"/>
              <a:t>преминаването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ултразвуковата</a:t>
            </a:r>
            <a:r>
              <a:rPr lang="en-US" sz="2800" dirty="0"/>
              <a:t> </a:t>
            </a:r>
            <a:r>
              <a:rPr lang="en-US" sz="2800" dirty="0" err="1"/>
              <a:t>енергия</a:t>
            </a:r>
            <a:r>
              <a:rPr lang="en-US" sz="2800" dirty="0"/>
              <a:t> в </a:t>
            </a:r>
            <a:r>
              <a:rPr lang="en-US" sz="2800" dirty="0" err="1"/>
              <a:t>тъканите</a:t>
            </a:r>
            <a:r>
              <a:rPr lang="en-US" sz="2800" dirty="0"/>
              <a:t> </a:t>
            </a:r>
            <a:r>
              <a:rPr lang="en-US" sz="2800" dirty="0" err="1"/>
              <a:t>поради</a:t>
            </a:r>
            <a:r>
              <a:rPr lang="en-US" sz="2800" dirty="0"/>
              <a:t> </a:t>
            </a:r>
            <a:r>
              <a:rPr lang="en-US" sz="2800" dirty="0" err="1"/>
              <a:t>голямата</a:t>
            </a:r>
            <a:r>
              <a:rPr lang="en-US" sz="2800" dirty="0"/>
              <a:t> </a:t>
            </a:r>
            <a:r>
              <a:rPr lang="en-US" sz="2800" dirty="0" err="1"/>
              <a:t>разлика</a:t>
            </a:r>
            <a:r>
              <a:rPr lang="en-US" sz="2800" dirty="0"/>
              <a:t> в </a:t>
            </a:r>
            <a:r>
              <a:rPr lang="en-US" sz="2800" dirty="0" err="1"/>
              <a:t>акустичното</a:t>
            </a:r>
            <a:r>
              <a:rPr lang="en-US" sz="2800" dirty="0"/>
              <a:t> </a:t>
            </a:r>
            <a:r>
              <a:rPr lang="en-US" sz="2800" dirty="0" err="1" smtClean="0"/>
              <a:t>съпротивление</a:t>
            </a:r>
            <a:r>
              <a:rPr lang="en-US" sz="2800" dirty="0" smtClean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тъканите</a:t>
            </a:r>
            <a:r>
              <a:rPr lang="en-US" sz="2800" dirty="0"/>
              <a:t> и </a:t>
            </a:r>
            <a:r>
              <a:rPr lang="en-US" sz="2800" dirty="0" err="1"/>
              <a:t>въздуха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Като</a:t>
            </a:r>
            <a:r>
              <a:rPr lang="en-US" sz="2800" dirty="0"/>
              <a:t> </a:t>
            </a:r>
            <a:r>
              <a:rPr lang="en-US" sz="2800" dirty="0" err="1"/>
              <a:t>медиатори</a:t>
            </a:r>
            <a:r>
              <a:rPr lang="en-US" sz="2800" dirty="0"/>
              <a:t> </a:t>
            </a:r>
            <a:r>
              <a:rPr lang="en-US" sz="2800" dirty="0" err="1"/>
              <a:t>се</a:t>
            </a:r>
            <a:r>
              <a:rPr lang="en-US" sz="2800" dirty="0"/>
              <a:t> </a:t>
            </a:r>
            <a:r>
              <a:rPr lang="en-US" sz="2800" dirty="0" err="1"/>
              <a:t>използват</a:t>
            </a:r>
            <a:r>
              <a:rPr lang="en-US" sz="2800" dirty="0"/>
              <a:t> </a:t>
            </a:r>
            <a:r>
              <a:rPr lang="en-US" sz="2800" dirty="0" err="1" smtClean="0"/>
              <a:t>високо</a:t>
            </a:r>
            <a:r>
              <a:rPr lang="en-US" sz="2800" dirty="0" smtClean="0"/>
              <a:t> </a:t>
            </a:r>
            <a:r>
              <a:rPr lang="en-US" sz="2800" dirty="0" err="1" smtClean="0"/>
              <a:t>ви</a:t>
            </a:r>
            <a:r>
              <a:rPr lang="bg-BG" sz="2800" dirty="0" smtClean="0"/>
              <a:t>с</a:t>
            </a:r>
            <a:r>
              <a:rPr lang="en-US" sz="2800" dirty="0" err="1" smtClean="0"/>
              <a:t>козни</a:t>
            </a:r>
            <a:r>
              <a:rPr lang="en-US" sz="2800" dirty="0" smtClean="0"/>
              <a:t> </a:t>
            </a:r>
            <a:r>
              <a:rPr lang="en-US" sz="2800" dirty="0" err="1" smtClean="0"/>
              <a:t>течности</a:t>
            </a:r>
            <a:r>
              <a:rPr lang="en-US" sz="2800" dirty="0" smtClean="0"/>
              <a:t> </a:t>
            </a:r>
            <a:r>
              <a:rPr lang="en-US" sz="2800" dirty="0"/>
              <a:t>с </a:t>
            </a:r>
            <a:r>
              <a:rPr lang="en-US" sz="2800" dirty="0" err="1"/>
              <a:t>акустично</a:t>
            </a:r>
            <a:r>
              <a:rPr lang="en-US" sz="2800" dirty="0"/>
              <a:t> </a:t>
            </a:r>
            <a:r>
              <a:rPr lang="en-US" sz="2800" dirty="0" err="1"/>
              <a:t>съпротивление</a:t>
            </a:r>
            <a:r>
              <a:rPr lang="en-US" sz="2800" dirty="0"/>
              <a:t> </a:t>
            </a:r>
            <a:r>
              <a:rPr lang="en-US" sz="2800" dirty="0" err="1"/>
              <a:t>близко</a:t>
            </a:r>
            <a:r>
              <a:rPr lang="en-US" sz="2800" dirty="0"/>
              <a:t> </a:t>
            </a:r>
            <a:r>
              <a:rPr lang="en-US" sz="2800" dirty="0" err="1"/>
              <a:t>до</a:t>
            </a:r>
            <a:r>
              <a:rPr lang="en-US" sz="2800" dirty="0"/>
              <a:t> </a:t>
            </a:r>
            <a:r>
              <a:rPr lang="en-US" sz="2800" dirty="0" err="1"/>
              <a:t>това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тъканите</a:t>
            </a:r>
            <a:r>
              <a:rPr lang="en-US" sz="2800" dirty="0"/>
              <a:t> (</a:t>
            </a:r>
            <a:r>
              <a:rPr lang="en-US" sz="2800" dirty="0" err="1"/>
              <a:t>вазелин</a:t>
            </a:r>
            <a:r>
              <a:rPr lang="en-US" sz="2800" dirty="0"/>
              <a:t>, </a:t>
            </a:r>
            <a:r>
              <a:rPr lang="en-US" sz="2800" dirty="0" err="1"/>
              <a:t>течен</a:t>
            </a:r>
            <a:r>
              <a:rPr lang="en-US" sz="2800" dirty="0"/>
              <a:t> </a:t>
            </a:r>
            <a:r>
              <a:rPr lang="en-US" sz="2800" dirty="0" err="1"/>
              <a:t>парафин</a:t>
            </a:r>
            <a:r>
              <a:rPr lang="en-US" sz="2800" dirty="0"/>
              <a:t>, </a:t>
            </a:r>
            <a:r>
              <a:rPr lang="en-US" sz="2800" dirty="0" err="1"/>
              <a:t>соногел</a:t>
            </a:r>
            <a:r>
              <a:rPr lang="en-US" sz="2800" dirty="0"/>
              <a:t> и </a:t>
            </a:r>
            <a:r>
              <a:rPr lang="en-US" sz="2800" dirty="0" err="1"/>
              <a:t>др</a:t>
            </a:r>
            <a:r>
              <a:rPr lang="en-US" sz="2800" dirty="0"/>
              <a:t>.) </a:t>
            </a:r>
            <a:r>
              <a:rPr lang="en-US" sz="2800" dirty="0" err="1"/>
              <a:t>или</a:t>
            </a:r>
            <a:r>
              <a:rPr lang="en-US" sz="2800" dirty="0"/>
              <a:t> </a:t>
            </a:r>
            <a:r>
              <a:rPr lang="en-US" sz="2800" dirty="0" err="1"/>
              <a:t>обезгазена</a:t>
            </a:r>
            <a:r>
              <a:rPr lang="en-US" sz="2800" dirty="0"/>
              <a:t> </a:t>
            </a:r>
            <a:r>
              <a:rPr lang="en-US" sz="2800" dirty="0" err="1"/>
              <a:t>вода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75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187524"/>
            <a:ext cx="1147034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>
                <a:solidFill>
                  <a:srgbClr val="A5644E"/>
                </a:solidFill>
              </a:rPr>
              <a:t>ВЪЛНИ В НЕОГРАНИЧЕНА СРЕДА </a:t>
            </a:r>
          </a:p>
          <a:p>
            <a:pPr indent="363538" algn="just"/>
            <a:r>
              <a:rPr lang="ru-RU" sz="2800" dirty="0" err="1" smtClean="0"/>
              <a:t>Когато</a:t>
            </a:r>
            <a:r>
              <a:rPr lang="ru-RU" sz="2800" dirty="0" smtClean="0"/>
              <a:t> </a:t>
            </a:r>
            <a:r>
              <a:rPr lang="ru-RU" sz="2800" dirty="0" err="1"/>
              <a:t>една</a:t>
            </a:r>
            <a:r>
              <a:rPr lang="ru-RU" sz="2800" dirty="0"/>
              <a:t> </a:t>
            </a:r>
            <a:r>
              <a:rPr lang="ru-RU" sz="2800" dirty="0" err="1"/>
              <a:t>трептяща</a:t>
            </a:r>
            <a:r>
              <a:rPr lang="ru-RU" sz="2800" dirty="0"/>
              <a:t> система се </a:t>
            </a:r>
            <a:r>
              <a:rPr lang="ru-RU" sz="2800" dirty="0" err="1"/>
              <a:t>намира</a:t>
            </a:r>
            <a:r>
              <a:rPr lang="ru-RU" sz="2800" dirty="0"/>
              <a:t> в </a:t>
            </a:r>
            <a:r>
              <a:rPr lang="ru-RU" sz="2800" dirty="0" err="1" smtClean="0"/>
              <a:t>материална</a:t>
            </a:r>
            <a:r>
              <a:rPr lang="ru-RU" sz="2800" dirty="0" smtClean="0"/>
              <a:t> </a:t>
            </a:r>
            <a:r>
              <a:rPr lang="ru-RU" sz="2800" dirty="0"/>
              <a:t>среда </a:t>
            </a:r>
            <a:r>
              <a:rPr lang="ru-RU" sz="2800" dirty="0" smtClean="0"/>
              <a:t>(газ</a:t>
            </a:r>
            <a:r>
              <a:rPr lang="ru-RU" sz="2800" dirty="0"/>
              <a:t>, </a:t>
            </a:r>
            <a:r>
              <a:rPr lang="ru-RU" sz="2800" dirty="0" err="1"/>
              <a:t>течност</a:t>
            </a:r>
            <a:r>
              <a:rPr lang="ru-RU" sz="2800" dirty="0"/>
              <a:t> или </a:t>
            </a:r>
            <a:r>
              <a:rPr lang="ru-RU" sz="2800" dirty="0" err="1"/>
              <a:t>твърдо</a:t>
            </a:r>
            <a:r>
              <a:rPr lang="ru-RU" sz="2800" dirty="0"/>
              <a:t> </a:t>
            </a:r>
            <a:r>
              <a:rPr lang="ru-RU" sz="2800" dirty="0" err="1" smtClean="0"/>
              <a:t>тяло</a:t>
            </a:r>
            <a:r>
              <a:rPr lang="ru-RU" sz="2800" dirty="0" smtClean="0"/>
              <a:t>), </a:t>
            </a:r>
            <a:r>
              <a:rPr lang="ru-RU" sz="2800" dirty="0" err="1"/>
              <a:t>предизвиканите</a:t>
            </a:r>
            <a:r>
              <a:rPr lang="ru-RU" sz="2800" dirty="0"/>
              <a:t> от </a:t>
            </a:r>
            <a:r>
              <a:rPr lang="ru-RU" sz="2800" dirty="0" err="1"/>
              <a:t>нея</a:t>
            </a:r>
            <a:r>
              <a:rPr lang="ru-RU" sz="2800" dirty="0"/>
              <a:t> </a:t>
            </a:r>
            <a:r>
              <a:rPr lang="ru-RU" sz="2800" dirty="0" err="1"/>
              <a:t>трептения</a:t>
            </a:r>
            <a:r>
              <a:rPr lang="ru-RU" sz="2800" dirty="0"/>
              <a:t> се </a:t>
            </a:r>
            <a:r>
              <a:rPr lang="ru-RU" sz="2800" dirty="0" err="1"/>
              <a:t>разпространяват</a:t>
            </a:r>
            <a:r>
              <a:rPr lang="ru-RU" sz="2800" dirty="0"/>
              <a:t> в </a:t>
            </a:r>
            <a:r>
              <a:rPr lang="ru-RU" sz="2800" dirty="0" err="1"/>
              <a:t>средата</a:t>
            </a:r>
            <a:r>
              <a:rPr lang="ru-RU" sz="2800" dirty="0"/>
              <a:t>. </a:t>
            </a:r>
            <a:endParaRPr lang="ru-RU" sz="2800" dirty="0" smtClean="0"/>
          </a:p>
          <a:p>
            <a:pPr indent="363538" algn="just"/>
            <a:r>
              <a:rPr lang="en-US" sz="2800" b="1" i="1" u="sng" dirty="0" smtClean="0">
                <a:solidFill>
                  <a:srgbClr val="FF0000"/>
                </a:solidFill>
              </a:rPr>
              <a:t>Def.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Вълнов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</a:rPr>
              <a:t>процес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(механична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вълна</a:t>
            </a:r>
            <a:r>
              <a:rPr lang="ru-RU" sz="2800" b="1" dirty="0">
                <a:solidFill>
                  <a:srgbClr val="FF0000"/>
                </a:solidFill>
              </a:rPr>
              <a:t>) </a:t>
            </a:r>
            <a:r>
              <a:rPr lang="ru-RU" sz="2800" i="1" dirty="0"/>
              <a:t>се </a:t>
            </a:r>
            <a:r>
              <a:rPr lang="ru-RU" sz="2800" i="1" dirty="0" err="1"/>
              <a:t>нарича</a:t>
            </a:r>
            <a:r>
              <a:rPr lang="ru-RU" sz="2800" i="1" dirty="0"/>
              <a:t> </a:t>
            </a:r>
            <a:r>
              <a:rPr lang="ru-RU" sz="2800" i="1" dirty="0" err="1"/>
              <a:t>процесът</a:t>
            </a:r>
            <a:r>
              <a:rPr lang="ru-RU" sz="2800" i="1" dirty="0"/>
              <a:t> на </a:t>
            </a:r>
            <a:r>
              <a:rPr lang="ru-RU" sz="2800" i="1" dirty="0" err="1"/>
              <a:t>разпространение</a:t>
            </a:r>
            <a:r>
              <a:rPr lang="ru-RU" sz="2800" i="1" dirty="0"/>
              <a:t> на </a:t>
            </a:r>
            <a:r>
              <a:rPr lang="ru-RU" sz="2800" i="1" dirty="0" err="1"/>
              <a:t>трептения</a:t>
            </a:r>
            <a:r>
              <a:rPr lang="ru-RU" sz="2800" i="1" dirty="0"/>
              <a:t> в дадена среда. </a:t>
            </a:r>
            <a:endParaRPr lang="ru-RU" sz="2800" dirty="0"/>
          </a:p>
          <a:p>
            <a:pPr indent="363538" algn="just"/>
            <a:r>
              <a:rPr lang="ru-RU" sz="2800" dirty="0" err="1" smtClean="0"/>
              <a:t>Вълната</a:t>
            </a:r>
            <a:r>
              <a:rPr lang="ru-RU" sz="2800" dirty="0" smtClean="0"/>
              <a:t> </a:t>
            </a:r>
            <a:r>
              <a:rPr lang="ru-RU" sz="2800" dirty="0"/>
              <a:t>е периодичен </a:t>
            </a:r>
            <a:r>
              <a:rPr lang="ru-RU" sz="2800" dirty="0" err="1"/>
              <a:t>процес</a:t>
            </a:r>
            <a:r>
              <a:rPr lang="ru-RU" sz="2800" dirty="0"/>
              <a:t>, </a:t>
            </a:r>
            <a:r>
              <a:rPr lang="ru-RU" sz="2800" dirty="0" err="1"/>
              <a:t>който</a:t>
            </a:r>
            <a:r>
              <a:rPr lang="ru-RU" sz="2800" dirty="0"/>
              <a:t> </a:t>
            </a:r>
            <a:r>
              <a:rPr lang="ru-RU" sz="2800" dirty="0" err="1"/>
              <a:t>протича</a:t>
            </a:r>
            <a:r>
              <a:rPr lang="ru-RU" sz="2800" dirty="0"/>
              <a:t> </a:t>
            </a:r>
            <a:r>
              <a:rPr lang="ru-RU" sz="2800" dirty="0" err="1"/>
              <a:t>във</a:t>
            </a:r>
            <a:r>
              <a:rPr lang="ru-RU" sz="2800" dirty="0"/>
              <a:t> </a:t>
            </a:r>
            <a:r>
              <a:rPr lang="ru-RU" sz="2800" dirty="0" err="1"/>
              <a:t>времето</a:t>
            </a:r>
            <a:r>
              <a:rPr lang="ru-RU" sz="2800" dirty="0"/>
              <a:t>. При </a:t>
            </a:r>
            <a:r>
              <a:rPr lang="ru-RU" sz="2800" dirty="0" smtClean="0"/>
              <a:t>него </a:t>
            </a:r>
            <a:r>
              <a:rPr lang="ru-RU" sz="2800" dirty="0" err="1"/>
              <a:t>частиците</a:t>
            </a:r>
            <a:r>
              <a:rPr lang="ru-RU" sz="2800" dirty="0"/>
              <a:t> на </a:t>
            </a:r>
            <a:r>
              <a:rPr lang="ru-RU" sz="2800" dirty="0" err="1"/>
              <a:t>средата</a:t>
            </a:r>
            <a:r>
              <a:rPr lang="ru-RU" sz="2800" dirty="0"/>
              <a:t> </a:t>
            </a:r>
            <a:r>
              <a:rPr lang="ru-RU" sz="2800" b="1" u="sng" dirty="0">
                <a:solidFill>
                  <a:srgbClr val="0070C0"/>
                </a:solidFill>
              </a:rPr>
              <a:t>не се </a:t>
            </a:r>
            <a:r>
              <a:rPr lang="ru-RU" sz="2800" u="sng" dirty="0" err="1" smtClean="0">
                <a:solidFill>
                  <a:srgbClr val="0070C0"/>
                </a:solidFill>
              </a:rPr>
              <a:t>разпространяват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/>
              <a:t>заедно</a:t>
            </a:r>
            <a:r>
              <a:rPr lang="ru-RU" sz="2800" dirty="0" smtClean="0"/>
              <a:t> </a:t>
            </a:r>
            <a:r>
              <a:rPr lang="ru-RU" sz="2800" dirty="0"/>
              <a:t>с </a:t>
            </a:r>
            <a:r>
              <a:rPr lang="ru-RU" sz="2800" dirty="0" err="1"/>
              <a:t>вълната</a:t>
            </a:r>
            <a:r>
              <a:rPr lang="ru-RU" sz="2800" dirty="0"/>
              <a:t>, а </a:t>
            </a:r>
            <a:r>
              <a:rPr lang="ru-RU" sz="2800" dirty="0" err="1"/>
              <a:t>трептят</a:t>
            </a:r>
            <a:r>
              <a:rPr lang="ru-RU" sz="2800" dirty="0"/>
              <a:t> около </a:t>
            </a:r>
            <a:r>
              <a:rPr lang="ru-RU" sz="2800" dirty="0" err="1"/>
              <a:t>своите</a:t>
            </a:r>
            <a:r>
              <a:rPr lang="ru-RU" sz="2800" dirty="0"/>
              <a:t> </a:t>
            </a:r>
            <a:r>
              <a:rPr lang="ru-RU" sz="2800" i="1" dirty="0" err="1"/>
              <a:t>равновесни</a:t>
            </a:r>
            <a:r>
              <a:rPr lang="ru-RU" sz="2800" i="1" dirty="0"/>
              <a:t> положения</a:t>
            </a:r>
            <a:r>
              <a:rPr lang="ru-RU" sz="2800" dirty="0"/>
              <a:t>. </a:t>
            </a:r>
            <a:endParaRPr lang="ru-RU" sz="2800" dirty="0" smtClean="0"/>
          </a:p>
          <a:p>
            <a:pPr indent="363538" algn="just"/>
            <a:r>
              <a:rPr lang="ru-RU" sz="2800" i="1" dirty="0" smtClean="0">
                <a:solidFill>
                  <a:srgbClr val="C00000"/>
                </a:solidFill>
              </a:rPr>
              <a:t>При </a:t>
            </a:r>
            <a:r>
              <a:rPr lang="ru-RU" sz="2800" i="1" dirty="0" err="1">
                <a:solidFill>
                  <a:srgbClr val="C00000"/>
                </a:solidFill>
              </a:rPr>
              <a:t>вълновите</a:t>
            </a: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800" i="1" dirty="0" err="1">
                <a:solidFill>
                  <a:srgbClr val="C00000"/>
                </a:solidFill>
              </a:rPr>
              <a:t>процеси</a:t>
            </a:r>
            <a:r>
              <a:rPr lang="ru-RU" sz="2800" i="1" dirty="0">
                <a:solidFill>
                  <a:srgbClr val="C00000"/>
                </a:solidFill>
              </a:rPr>
              <a:t> се </a:t>
            </a:r>
            <a:r>
              <a:rPr lang="ru-RU" sz="2800" i="1" dirty="0" err="1">
                <a:solidFill>
                  <a:srgbClr val="C00000"/>
                </a:solidFill>
              </a:rPr>
              <a:t>пренася</a:t>
            </a:r>
            <a:r>
              <a:rPr lang="ru-RU" sz="2800" i="1" dirty="0">
                <a:solidFill>
                  <a:srgbClr val="C00000"/>
                </a:solidFill>
              </a:rPr>
              <a:t> </a:t>
            </a:r>
            <a:r>
              <a:rPr lang="ru-RU" sz="2800" i="1" dirty="0" smtClean="0">
                <a:solidFill>
                  <a:srgbClr val="C00000"/>
                </a:solidFill>
              </a:rPr>
              <a:t>само </a:t>
            </a:r>
            <a:r>
              <a:rPr lang="ru-RU" sz="2800" i="1" dirty="0" err="1" smtClean="0">
                <a:solidFill>
                  <a:srgbClr val="C00000"/>
                </a:solidFill>
              </a:rPr>
              <a:t>енергия</a:t>
            </a:r>
            <a:r>
              <a:rPr lang="ru-RU" sz="2800" i="1" dirty="0">
                <a:solidFill>
                  <a:srgbClr val="C00000"/>
                </a:solidFill>
              </a:rPr>
              <a:t>, но не </a:t>
            </a:r>
            <a:r>
              <a:rPr lang="bg-BG" sz="2800" i="1" dirty="0" smtClean="0">
                <a:solidFill>
                  <a:srgbClr val="C00000"/>
                </a:solidFill>
              </a:rPr>
              <a:t>и </a:t>
            </a:r>
            <a:r>
              <a:rPr lang="ru-RU" sz="2800" i="1" dirty="0" smtClean="0">
                <a:solidFill>
                  <a:srgbClr val="C00000"/>
                </a:solidFill>
              </a:rPr>
              <a:t>вещество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</a:p>
          <a:p>
            <a:pPr indent="363538" algn="just"/>
            <a:r>
              <a:rPr lang="ru-RU" sz="2800" dirty="0" smtClean="0"/>
              <a:t> </a:t>
            </a:r>
            <a:r>
              <a:rPr lang="ru-RU" sz="2800" dirty="0" err="1" smtClean="0"/>
              <a:t>Едно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по-общо</a:t>
            </a:r>
            <a:r>
              <a:rPr lang="ru-RU" sz="2800" dirty="0" smtClean="0"/>
              <a:t> определение </a:t>
            </a:r>
            <a:r>
              <a:rPr lang="ru-RU" sz="2800" dirty="0"/>
              <a:t>за </a:t>
            </a:r>
            <a:r>
              <a:rPr lang="ru-RU" sz="2800" dirty="0" err="1"/>
              <a:t>вълнов</a:t>
            </a:r>
            <a:r>
              <a:rPr lang="ru-RU" sz="2800" dirty="0"/>
              <a:t> </a:t>
            </a:r>
            <a:r>
              <a:rPr lang="ru-RU" sz="2800" dirty="0" err="1"/>
              <a:t>процес</a:t>
            </a:r>
            <a:r>
              <a:rPr lang="ru-RU" sz="2800" dirty="0"/>
              <a:t>, </a:t>
            </a:r>
            <a:r>
              <a:rPr lang="ru-RU" sz="2800" dirty="0" smtClean="0"/>
              <a:t>валидно </a:t>
            </a:r>
            <a:r>
              <a:rPr lang="ru-RU" sz="2800" dirty="0" err="1" smtClean="0"/>
              <a:t>както</a:t>
            </a:r>
            <a:r>
              <a:rPr lang="ru-RU" sz="2800" dirty="0" smtClean="0"/>
              <a:t> за </a:t>
            </a:r>
            <a:r>
              <a:rPr lang="ru-RU" sz="2800" dirty="0" err="1"/>
              <a:t>механичните</a:t>
            </a:r>
            <a:r>
              <a:rPr lang="ru-RU" sz="2800" dirty="0"/>
              <a:t>, </a:t>
            </a:r>
            <a:r>
              <a:rPr lang="ru-RU" sz="2800" dirty="0" err="1" smtClean="0"/>
              <a:t>така</a:t>
            </a:r>
            <a:r>
              <a:rPr lang="ru-RU" sz="2800" dirty="0" smtClean="0"/>
              <a:t> и за </a:t>
            </a:r>
            <a:r>
              <a:rPr lang="ru-RU" sz="2800" dirty="0" err="1" smtClean="0"/>
              <a:t>електромагнитните</a:t>
            </a:r>
            <a:r>
              <a:rPr lang="ru-RU" sz="2800" dirty="0" smtClean="0"/>
              <a:t> </a:t>
            </a:r>
            <a:r>
              <a:rPr lang="ru-RU" sz="2800" dirty="0" err="1"/>
              <a:t>вълни</a:t>
            </a:r>
            <a:r>
              <a:rPr lang="ru-RU" sz="2800" dirty="0"/>
              <a:t>: </a:t>
            </a:r>
          </a:p>
          <a:p>
            <a:pPr indent="363538" algn="just"/>
            <a:r>
              <a:rPr lang="ru-RU" sz="2800" b="1" i="1" dirty="0" err="1"/>
              <a:t>Разпространението</a:t>
            </a:r>
            <a:r>
              <a:rPr lang="ru-RU" sz="2800" b="1" i="1" dirty="0"/>
              <a:t> в </a:t>
            </a:r>
            <a:r>
              <a:rPr lang="ru-RU" sz="2800" b="1" i="1" dirty="0" err="1"/>
              <a:t>пространството</a:t>
            </a:r>
            <a:r>
              <a:rPr lang="ru-RU" sz="2800" b="1" i="1" dirty="0"/>
              <a:t> на </a:t>
            </a:r>
            <a:r>
              <a:rPr lang="ru-RU" sz="2800" b="1" i="1" dirty="0" err="1"/>
              <a:t>изменението</a:t>
            </a:r>
            <a:r>
              <a:rPr lang="ru-RU" sz="2800" b="1" i="1" dirty="0"/>
              <a:t> на </a:t>
            </a:r>
            <a:r>
              <a:rPr lang="ru-RU" sz="2800" b="1" i="1" dirty="0" err="1"/>
              <a:t>някаква</a:t>
            </a:r>
            <a:r>
              <a:rPr lang="ru-RU" sz="2800" b="1" i="1" dirty="0"/>
              <a:t> </a:t>
            </a:r>
            <a:r>
              <a:rPr lang="ru-RU" sz="2800" b="1" i="1" dirty="0" err="1"/>
              <a:t>физична</a:t>
            </a:r>
            <a:r>
              <a:rPr lang="ru-RU" sz="2800" b="1" i="1" dirty="0"/>
              <a:t> величина, при </a:t>
            </a:r>
            <a:r>
              <a:rPr lang="ru-RU" sz="2800" b="1" i="1" dirty="0" err="1"/>
              <a:t>което</a:t>
            </a:r>
            <a:r>
              <a:rPr lang="ru-RU" sz="2800" b="1" i="1" dirty="0"/>
              <a:t> се </a:t>
            </a:r>
            <a:r>
              <a:rPr lang="ru-RU" sz="2800" b="1" i="1" dirty="0" err="1"/>
              <a:t>пренася</a:t>
            </a:r>
            <a:r>
              <a:rPr lang="ru-RU" sz="2800" b="1" i="1" dirty="0"/>
              <a:t> </a:t>
            </a:r>
            <a:r>
              <a:rPr lang="ru-RU" sz="2800" b="1" i="1" dirty="0" err="1"/>
              <a:t>енергия</a:t>
            </a:r>
            <a:r>
              <a:rPr lang="ru-RU" sz="2800" b="1" i="1" dirty="0"/>
              <a:t> и </a:t>
            </a:r>
            <a:r>
              <a:rPr lang="ru-RU" sz="2800" b="1" i="1" dirty="0" err="1"/>
              <a:t>импулс</a:t>
            </a:r>
            <a:r>
              <a:rPr lang="ru-RU" sz="2800" b="1" i="1" dirty="0"/>
              <a:t>, се </a:t>
            </a:r>
            <a:r>
              <a:rPr lang="ru-RU" sz="2800" b="1" i="1" dirty="0" err="1"/>
              <a:t>нарича</a:t>
            </a:r>
            <a:r>
              <a:rPr lang="ru-RU" sz="2800" b="1" i="1" dirty="0"/>
              <a:t> </a:t>
            </a:r>
            <a:r>
              <a:rPr lang="ru-RU" sz="2800" b="1" i="1" dirty="0" err="1"/>
              <a:t>вълнов</a:t>
            </a:r>
            <a:r>
              <a:rPr lang="ru-RU" sz="2800" b="1" i="1" dirty="0"/>
              <a:t> </a:t>
            </a:r>
            <a:r>
              <a:rPr lang="ru-RU" sz="2800" b="1" i="1" dirty="0" err="1"/>
              <a:t>процес</a:t>
            </a:r>
            <a:r>
              <a:rPr lang="ru-RU" sz="2800" i="1" dirty="0"/>
              <a:t>.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5423" y="824753"/>
            <a:ext cx="10287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bg-BG" sz="2800" b="1" cap="small" dirty="0" smtClean="0">
                <a:solidFill>
                  <a:srgbClr val="A5644E"/>
                </a:solidFill>
              </a:rPr>
              <a:t>Напречни вълни</a:t>
            </a:r>
            <a:r>
              <a:rPr lang="en-US" sz="2800" b="1" cap="small" dirty="0" smtClean="0">
                <a:solidFill>
                  <a:srgbClr val="A5644E"/>
                </a:solidFill>
              </a:rPr>
              <a:t>  </a:t>
            </a:r>
            <a:r>
              <a:rPr lang="en-US" sz="2800" b="1" cap="small" dirty="0">
                <a:solidFill>
                  <a:srgbClr val="A5644E"/>
                </a:solidFill>
              </a:rPr>
              <a:t>-</a:t>
            </a:r>
            <a:r>
              <a:rPr lang="en-US" sz="2800" dirty="0">
                <a:solidFill>
                  <a:prstClr val="black"/>
                </a:solidFill>
              </a:rPr>
              <a:t>  </a:t>
            </a:r>
            <a:r>
              <a:rPr lang="bg-BG" sz="2800" dirty="0">
                <a:solidFill>
                  <a:srgbClr val="FF0000"/>
                </a:solidFill>
              </a:rPr>
              <a:t>частиците на средата трептят около равновесните си положения в посока перпендикулярна на посоката на разпространение на вълната. </a:t>
            </a:r>
            <a:endParaRPr lang="bg-BG" sz="2800" dirty="0" smtClean="0">
              <a:solidFill>
                <a:srgbClr val="FF0000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bg-BG" sz="2800" dirty="0" smtClean="0">
                <a:solidFill>
                  <a:prstClr val="black"/>
                </a:solidFill>
              </a:rPr>
              <a:t>Пример за напречни вълни: вълни разпространяващи се по въжета или струни.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bg-BG" sz="2800" dirty="0" smtClean="0">
                <a:solidFill>
                  <a:prstClr val="black"/>
                </a:solidFill>
              </a:rPr>
              <a:t>Електромагнитните вълни, в частност светлината също са пример за напречни вълни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bg-BG" sz="2800" b="1" cap="small" dirty="0" smtClean="0">
                <a:solidFill>
                  <a:srgbClr val="A5644E"/>
                </a:solidFill>
              </a:rPr>
              <a:t>Надлъжни вълни</a:t>
            </a:r>
            <a:r>
              <a:rPr lang="en-US" sz="2800" b="1" cap="small" dirty="0" smtClean="0">
                <a:solidFill>
                  <a:srgbClr val="A5644E"/>
                </a:solidFill>
              </a:rPr>
              <a:t>  </a:t>
            </a:r>
            <a:r>
              <a:rPr lang="en-US" sz="2800" b="1" cap="small" dirty="0">
                <a:solidFill>
                  <a:srgbClr val="A5644E"/>
                </a:solidFill>
              </a:rPr>
              <a:t>-  </a:t>
            </a:r>
            <a:r>
              <a:rPr lang="bg-BG" sz="2800" dirty="0" smtClean="0">
                <a:solidFill>
                  <a:srgbClr val="FF0000"/>
                </a:solidFill>
              </a:rPr>
              <a:t>периодичното движение на частиците става по посока на разпространението на вълната</a:t>
            </a:r>
            <a:r>
              <a:rPr lang="en-US" sz="2800" dirty="0" smtClean="0">
                <a:solidFill>
                  <a:srgbClr val="FF0000"/>
                </a:solidFill>
              </a:rPr>
              <a:t>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3988" y="831532"/>
            <a:ext cx="909021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 algn="just">
              <a:spcBef>
                <a:spcPts val="1200"/>
              </a:spcBef>
              <a:spcAft>
                <a:spcPts val="600"/>
              </a:spcAft>
            </a:pPr>
            <a:r>
              <a:rPr lang="bg-BG" sz="2800" dirty="0" smtClean="0">
                <a:solidFill>
                  <a:prstClr val="black"/>
                </a:solidFill>
              </a:rPr>
              <a:t>В една пружина вълновият процес се разпространява под формата на серия от сгъстявания и разреждания. Индивидуалните частици, от които е изградена пружината, извършват просто хармонично движение около равновесното положение - положението, което те биха заели, ако пружината е в покой.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spcBef>
                <a:spcPts val="3000"/>
              </a:spcBef>
              <a:spcAft>
                <a:spcPts val="600"/>
              </a:spcAft>
            </a:pPr>
            <a:endParaRPr lang="bg-BG" sz="2600" dirty="0" smtClean="0">
              <a:solidFill>
                <a:srgbClr val="0070C0"/>
              </a:solidFill>
            </a:endParaRPr>
          </a:p>
          <a:p>
            <a:pPr>
              <a:spcBef>
                <a:spcPts val="3000"/>
              </a:spcBef>
              <a:spcAft>
                <a:spcPts val="600"/>
              </a:spcAft>
            </a:pPr>
            <a:r>
              <a:rPr lang="bg-BG" sz="2600" dirty="0" smtClean="0">
                <a:solidFill>
                  <a:srgbClr val="0070C0"/>
                </a:solidFill>
              </a:rPr>
              <a:t>Важна характеристика на вълновия процес е, че скоростта на разпространение на вълната зависи от средата, в която тя се разпространява и обикновено не зависи от нейната честотата и амплитуда</a:t>
            </a:r>
            <a:r>
              <a:rPr lang="en-US" sz="2600" dirty="0" smtClean="0">
                <a:solidFill>
                  <a:srgbClr val="0070C0"/>
                </a:solidFill>
              </a:rPr>
              <a:t>. 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3988" y="4729771"/>
            <a:ext cx="9090212" cy="1676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2011" y="288911"/>
            <a:ext cx="112148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 dirty="0"/>
              <a:t>Основни физични </a:t>
            </a:r>
            <a:r>
              <a:rPr lang="bg-BG" sz="2800" dirty="0" smtClean="0"/>
              <a:t>характеристики </a:t>
            </a:r>
            <a:r>
              <a:rPr lang="bg-BG" sz="2800" dirty="0"/>
              <a:t>на </a:t>
            </a:r>
            <a:r>
              <a:rPr lang="bg-BG" sz="2800" dirty="0" smtClean="0"/>
              <a:t>вълните</a:t>
            </a:r>
            <a:endParaRPr lang="en-US" sz="2800" dirty="0"/>
          </a:p>
          <a:p>
            <a:pPr algn="just"/>
            <a:r>
              <a:rPr lang="bg-BG" sz="2800" b="1" dirty="0" smtClean="0">
                <a:solidFill>
                  <a:srgbClr val="FF0000"/>
                </a:solidFill>
              </a:rPr>
              <a:t>Честота</a:t>
            </a:r>
            <a:r>
              <a:rPr lang="bg-BG" sz="2800" dirty="0" smtClean="0"/>
              <a:t>–дефинира се като </a:t>
            </a:r>
            <a:r>
              <a:rPr lang="bg-BG" sz="2800" dirty="0"/>
              <a:t>брой трептения за единица време. </a:t>
            </a:r>
            <a:endParaRPr lang="bg-BG" sz="2800" dirty="0" smtClean="0"/>
          </a:p>
          <a:p>
            <a:pPr algn="just"/>
            <a:r>
              <a:rPr lang="bg-BG" sz="2800" b="1" dirty="0" err="1" smtClean="0">
                <a:solidFill>
                  <a:srgbClr val="FF0000"/>
                </a:solidFill>
              </a:rPr>
              <a:t>Дъжина</a:t>
            </a:r>
            <a:r>
              <a:rPr lang="bg-BG" sz="2800" b="1" dirty="0" smtClean="0">
                <a:solidFill>
                  <a:srgbClr val="FF0000"/>
                </a:solidFill>
              </a:rPr>
              <a:t> </a:t>
            </a:r>
            <a:r>
              <a:rPr lang="bg-BG" sz="2800" b="1" dirty="0">
                <a:solidFill>
                  <a:srgbClr val="FF0000"/>
                </a:solidFill>
              </a:rPr>
              <a:t>на </a:t>
            </a:r>
            <a:r>
              <a:rPr lang="bg-BG" sz="2800" b="1" dirty="0" smtClean="0">
                <a:solidFill>
                  <a:srgbClr val="FF0000"/>
                </a:solidFill>
              </a:rPr>
              <a:t>вълната</a:t>
            </a:r>
            <a:r>
              <a:rPr lang="bg-BG" sz="2800" dirty="0" smtClean="0"/>
              <a:t>–разстоянието </a:t>
            </a:r>
            <a:r>
              <a:rPr lang="bg-BG" sz="2800" dirty="0"/>
              <a:t>между две последователни сгъстявания или разреждания.</a:t>
            </a:r>
            <a:endParaRPr lang="en-US" sz="2800" dirty="0"/>
          </a:p>
          <a:p>
            <a:pPr algn="just"/>
            <a:r>
              <a:rPr lang="bg-BG" sz="2800" b="1" dirty="0" smtClean="0">
                <a:solidFill>
                  <a:srgbClr val="FF0000"/>
                </a:solidFill>
              </a:rPr>
              <a:t>Период</a:t>
            </a:r>
            <a:r>
              <a:rPr lang="bg-BG" sz="2800" dirty="0" smtClean="0"/>
              <a:t>–времето, </a:t>
            </a:r>
            <a:r>
              <a:rPr lang="bg-BG" sz="2800" dirty="0"/>
              <a:t>необходимо на </a:t>
            </a:r>
            <a:r>
              <a:rPr lang="bg-BG" sz="2800" dirty="0" smtClean="0"/>
              <a:t>вълновия процес </a:t>
            </a:r>
            <a:r>
              <a:rPr lang="bg-BG" sz="2800" dirty="0"/>
              <a:t>да измине разстояние от една дължина на вълната.</a:t>
            </a:r>
            <a:endParaRPr lang="en-US" sz="2800" dirty="0"/>
          </a:p>
          <a:p>
            <a:endParaRPr lang="bg-BG" sz="28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73" y="2913888"/>
            <a:ext cx="8558784" cy="39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6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588" y="347756"/>
            <a:ext cx="1108037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bg-BG" sz="2600" dirty="0" smtClean="0">
                <a:solidFill>
                  <a:prstClr val="black"/>
                </a:solidFill>
              </a:rPr>
              <a:t>Дължината на вълната се изчислява по формулата</a:t>
            </a:r>
            <a:r>
              <a:rPr lang="en-US" sz="2600" dirty="0" smtClean="0">
                <a:solidFill>
                  <a:prstClr val="black"/>
                </a:solidFill>
              </a:rPr>
              <a:t>:</a:t>
            </a:r>
            <a:endParaRPr lang="en-US" sz="2600" dirty="0">
              <a:solidFill>
                <a:prstClr val="black"/>
              </a:solidFill>
            </a:endParaRPr>
          </a:p>
          <a:p>
            <a:pPr indent="363538"/>
            <a:endParaRPr lang="en-US" sz="3000" dirty="0" smtClean="0">
              <a:solidFill>
                <a:prstClr val="black"/>
              </a:solidFill>
            </a:endParaRPr>
          </a:p>
          <a:p>
            <a:pPr indent="363538" algn="just"/>
            <a:r>
              <a:rPr lang="bg-BG" sz="2600" dirty="0" smtClean="0">
                <a:solidFill>
                  <a:prstClr val="black"/>
                </a:solidFill>
              </a:rPr>
              <a:t>Тя е приложима за всички видове вълни: звукови, водни, светлинни, рентгенови и пр. </a:t>
            </a:r>
          </a:p>
          <a:p>
            <a:pPr indent="363538" algn="just"/>
            <a:r>
              <a:rPr lang="bg-BG" sz="2600" dirty="0" smtClean="0">
                <a:solidFill>
                  <a:srgbClr val="FF0000"/>
                </a:solidFill>
              </a:rPr>
              <a:t>Тъй като скоростта на разпространение е постоянна величина за дадена среда, увеличаването на честотата предизвиква намаляване на дължината на вълната. </a:t>
            </a:r>
          </a:p>
          <a:p>
            <a:pPr indent="363538" algn="just"/>
            <a:r>
              <a:rPr lang="bg-BG" sz="2600" dirty="0" smtClean="0">
                <a:solidFill>
                  <a:prstClr val="black"/>
                </a:solidFill>
              </a:rPr>
              <a:t>Всеки един вълнов процес при своето разпространение пренася определено количество енергия</a:t>
            </a:r>
            <a:r>
              <a:rPr lang="en-US" sz="2600" dirty="0" smtClean="0">
                <a:solidFill>
                  <a:prstClr val="black"/>
                </a:solidFill>
              </a:rPr>
              <a:t>. </a:t>
            </a:r>
            <a:r>
              <a:rPr lang="bg-BG" sz="2600" dirty="0" smtClean="0">
                <a:solidFill>
                  <a:prstClr val="black"/>
                </a:solidFill>
              </a:rPr>
              <a:t> Нека да разгледаме един малък източник на вълнов процес, разпространяващ се във въздуха. </a:t>
            </a:r>
            <a:r>
              <a:rPr lang="ru-RU" sz="2600" dirty="0" err="1" smtClean="0"/>
              <a:t>Източникът</a:t>
            </a:r>
            <a:r>
              <a:rPr lang="ru-RU" sz="2600" dirty="0" smtClean="0"/>
              <a:t> </a:t>
            </a:r>
            <a:r>
              <a:rPr lang="ru-RU" sz="2600" dirty="0" err="1"/>
              <a:t>има</a:t>
            </a:r>
            <a:r>
              <a:rPr lang="ru-RU" sz="2600" dirty="0"/>
              <a:t> постоянна </a:t>
            </a:r>
            <a:r>
              <a:rPr lang="ru-RU" sz="2600" dirty="0" err="1"/>
              <a:t>мощност</a:t>
            </a:r>
            <a:r>
              <a:rPr lang="ru-RU" sz="2600" dirty="0"/>
              <a:t>, т.е. за единица </a:t>
            </a:r>
            <a:r>
              <a:rPr lang="ru-RU" sz="2600" dirty="0" err="1"/>
              <a:t>време</a:t>
            </a:r>
            <a:r>
              <a:rPr lang="ru-RU" sz="2600" dirty="0"/>
              <a:t> </a:t>
            </a:r>
            <a:r>
              <a:rPr lang="ru-RU" sz="2600" dirty="0" err="1"/>
              <a:t>предава</a:t>
            </a:r>
            <a:r>
              <a:rPr lang="ru-RU" sz="2600" dirty="0"/>
              <a:t> постоянна по </a:t>
            </a:r>
            <a:r>
              <a:rPr lang="ru-RU" sz="2600" dirty="0" err="1"/>
              <a:t>големина</a:t>
            </a:r>
            <a:r>
              <a:rPr lang="ru-RU" sz="2600" dirty="0"/>
              <a:t> </a:t>
            </a:r>
            <a:r>
              <a:rPr lang="ru-RU" sz="2600" dirty="0" err="1"/>
              <a:t>енергия</a:t>
            </a:r>
            <a:r>
              <a:rPr lang="ru-RU" sz="2600" dirty="0"/>
              <a:t> на </a:t>
            </a:r>
            <a:r>
              <a:rPr lang="ru-RU" sz="2600" dirty="0" err="1" smtClean="0"/>
              <a:t>средата</a:t>
            </a:r>
            <a:r>
              <a:rPr lang="ru-RU" sz="2600" dirty="0" smtClean="0"/>
              <a:t>. </a:t>
            </a:r>
            <a:r>
              <a:rPr lang="bg-BG" sz="2600" dirty="0" smtClean="0">
                <a:solidFill>
                  <a:prstClr val="black"/>
                </a:solidFill>
              </a:rPr>
              <a:t>Източникът излъчва във всички посоки. Тъй като мощността на вълната на определено разстояние от източника се разпределя на по-голяма площ, затова за практически цели е по-удачно да се използва мощност отнесена към единица площ, вместо обща мощност.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835612"/>
              </p:ext>
            </p:extLst>
          </p:nvPr>
        </p:nvGraphicFramePr>
        <p:xfrm>
          <a:off x="8691282" y="0"/>
          <a:ext cx="29559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Уравнение" r:id="rId3" imgW="812520" imgH="444240" progId="Equation.3">
                  <p:embed/>
                </p:oleObj>
              </mc:Choice>
              <mc:Fallback>
                <p:oleObj name="Уравнение" r:id="rId3" imgW="812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1282" y="0"/>
                        <a:ext cx="2955925" cy="1238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0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412" y="230624"/>
            <a:ext cx="11483788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i="1" dirty="0" smtClean="0">
                <a:solidFill>
                  <a:srgbClr val="FF0000"/>
                </a:solidFill>
              </a:rPr>
              <a:t>Интензитетът</a:t>
            </a:r>
            <a:r>
              <a:rPr lang="bg-BG" sz="2600" dirty="0" smtClean="0">
                <a:solidFill>
                  <a:prstClr val="black"/>
                </a:solidFill>
              </a:rPr>
              <a:t> на вълната се задава с формулата:</a:t>
            </a:r>
            <a:endParaRPr lang="en-US" sz="2600" dirty="0">
              <a:solidFill>
                <a:prstClr val="black"/>
              </a:solidFill>
            </a:endParaRPr>
          </a:p>
          <a:p>
            <a:endParaRPr lang="en-US" sz="2600" dirty="0">
              <a:solidFill>
                <a:prstClr val="black"/>
              </a:solidFill>
            </a:endParaRPr>
          </a:p>
          <a:p>
            <a:endParaRPr lang="en-US" sz="2600" dirty="0">
              <a:solidFill>
                <a:prstClr val="black"/>
              </a:solidFill>
            </a:endParaRPr>
          </a:p>
          <a:p>
            <a:pPr>
              <a:spcBef>
                <a:spcPts val="1800"/>
              </a:spcBef>
            </a:pPr>
            <a:endParaRPr lang="bg-BG" sz="2600" dirty="0" smtClean="0">
              <a:solidFill>
                <a:prstClr val="black"/>
              </a:solidFill>
            </a:endParaRPr>
          </a:p>
          <a:p>
            <a:pPr>
              <a:spcBef>
                <a:spcPts val="1800"/>
              </a:spcBef>
            </a:pPr>
            <a:r>
              <a:rPr lang="bg-BG" sz="2600" dirty="0" smtClean="0">
                <a:solidFill>
                  <a:prstClr val="black"/>
                </a:solidFill>
              </a:rPr>
              <a:t>Ако източникът е точков (много малък) и излъчва равномерно във всички посоки, то </a:t>
            </a:r>
            <a:r>
              <a:rPr lang="ru-RU" sz="2800" i="1" dirty="0" err="1" smtClean="0">
                <a:solidFill>
                  <a:srgbClr val="FF0000"/>
                </a:solidFill>
              </a:rPr>
              <a:t>фронтът</a:t>
            </a: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на </a:t>
            </a:r>
            <a:r>
              <a:rPr lang="ru-RU" sz="2800" i="1" dirty="0" err="1" smtClean="0">
                <a:solidFill>
                  <a:srgbClr val="FF0000"/>
                </a:solidFill>
              </a:rPr>
              <a:t>вълната</a:t>
            </a:r>
            <a:r>
              <a:rPr lang="ru-RU" sz="2800" i="1" dirty="0" smtClean="0">
                <a:solidFill>
                  <a:srgbClr val="FF0000"/>
                </a:solidFill>
              </a:rPr>
              <a:t> е сферичен. </a:t>
            </a:r>
          </a:p>
          <a:p>
            <a:pPr>
              <a:spcBef>
                <a:spcPts val="1800"/>
              </a:spcBef>
            </a:pPr>
            <a:r>
              <a:rPr lang="ru-RU" sz="2800" i="1" dirty="0" err="1" smtClean="0"/>
              <a:t>Съвкупността</a:t>
            </a:r>
            <a:r>
              <a:rPr lang="ru-RU" sz="2800" i="1" dirty="0" smtClean="0"/>
              <a:t> </a:t>
            </a:r>
            <a:r>
              <a:rPr lang="ru-RU" sz="2800" i="1" dirty="0"/>
              <a:t>от точки, до </a:t>
            </a:r>
            <a:r>
              <a:rPr lang="ru-RU" sz="2800" i="1" dirty="0" err="1"/>
              <a:t>които</a:t>
            </a:r>
            <a:r>
              <a:rPr lang="ru-RU" sz="2800" i="1" dirty="0"/>
              <a:t> е </a:t>
            </a:r>
            <a:r>
              <a:rPr lang="ru-RU" sz="2800" i="1" dirty="0" err="1"/>
              <a:t>достигнало</a:t>
            </a:r>
            <a:r>
              <a:rPr lang="ru-RU" sz="2800" i="1" dirty="0"/>
              <a:t> </a:t>
            </a:r>
            <a:r>
              <a:rPr lang="ru-RU" sz="2800" i="1" dirty="0" err="1"/>
              <a:t>вълновото</a:t>
            </a:r>
            <a:r>
              <a:rPr lang="ru-RU" sz="2800" i="1" dirty="0"/>
              <a:t> движение в даден момент, се </a:t>
            </a:r>
            <a:r>
              <a:rPr lang="ru-RU" sz="2800" i="1" dirty="0" err="1" smtClean="0"/>
              <a:t>нарича</a:t>
            </a:r>
            <a:r>
              <a:rPr lang="ru-RU" sz="2800" i="1" dirty="0" smtClean="0"/>
              <a:t> фронт </a:t>
            </a:r>
            <a:r>
              <a:rPr lang="ru-RU" sz="2800" i="1" dirty="0"/>
              <a:t>на </a:t>
            </a:r>
            <a:r>
              <a:rPr lang="ru-RU" sz="2800" i="1" dirty="0" err="1" smtClean="0"/>
              <a:t>вълната</a:t>
            </a:r>
            <a:r>
              <a:rPr lang="ru-RU" sz="2800" i="1" dirty="0" smtClean="0"/>
              <a:t>. </a:t>
            </a:r>
          </a:p>
          <a:p>
            <a:pPr>
              <a:spcBef>
                <a:spcPts val="1800"/>
              </a:spcBef>
            </a:pPr>
            <a:r>
              <a:rPr lang="ru-RU" sz="2800" dirty="0" err="1" smtClean="0">
                <a:solidFill>
                  <a:prstClr val="black"/>
                </a:solidFill>
              </a:rPr>
              <a:t>Тогава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интензитетът</a:t>
            </a:r>
            <a:r>
              <a:rPr lang="ru-RU" sz="2800" dirty="0" smtClean="0">
                <a:solidFill>
                  <a:prstClr val="black"/>
                </a:solidFill>
              </a:rPr>
              <a:t>, измерен на </a:t>
            </a:r>
            <a:r>
              <a:rPr lang="ru-RU" sz="2800" dirty="0" err="1" smtClean="0">
                <a:solidFill>
                  <a:prstClr val="black"/>
                </a:solidFill>
              </a:rPr>
              <a:t>разстояние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r </a:t>
            </a:r>
            <a:r>
              <a:rPr lang="ru-RU" sz="2800" dirty="0" smtClean="0">
                <a:solidFill>
                  <a:prstClr val="black"/>
                </a:solidFill>
              </a:rPr>
              <a:t>от </a:t>
            </a:r>
            <a:r>
              <a:rPr lang="ru-RU" sz="2800" dirty="0" err="1" smtClean="0">
                <a:solidFill>
                  <a:prstClr val="black"/>
                </a:solidFill>
              </a:rPr>
              <a:t>източника</a:t>
            </a:r>
            <a:r>
              <a:rPr lang="ru-RU" sz="2800" dirty="0" smtClean="0">
                <a:solidFill>
                  <a:prstClr val="black"/>
                </a:solidFill>
              </a:rPr>
              <a:t> се </a:t>
            </a:r>
            <a:r>
              <a:rPr lang="ru-RU" sz="2800" dirty="0" err="1" smtClean="0">
                <a:solidFill>
                  <a:prstClr val="black"/>
                </a:solidFill>
              </a:rPr>
              <a:t>задава</a:t>
            </a:r>
            <a:r>
              <a:rPr lang="ru-RU" sz="2800" dirty="0" smtClean="0">
                <a:solidFill>
                  <a:prstClr val="black"/>
                </a:solidFill>
              </a:rPr>
              <a:t> с </a:t>
            </a:r>
            <a:r>
              <a:rPr lang="ru-RU" sz="2800" dirty="0" err="1" smtClean="0">
                <a:solidFill>
                  <a:prstClr val="black"/>
                </a:solidFill>
              </a:rPr>
              <a:t>формулата</a:t>
            </a:r>
            <a:r>
              <a:rPr lang="ru-RU" sz="2800" dirty="0" smtClean="0">
                <a:solidFill>
                  <a:prstClr val="black"/>
                </a:solidFill>
              </a:rPr>
              <a:t>:				</a:t>
            </a:r>
            <a:r>
              <a:rPr lang="ru-RU" sz="2800" dirty="0" err="1" smtClean="0">
                <a:solidFill>
                  <a:prstClr val="black"/>
                </a:solidFill>
              </a:rPr>
              <a:t>Тази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зависимост</a:t>
            </a:r>
            <a:r>
              <a:rPr lang="ru-RU" sz="2800" dirty="0" smtClean="0">
                <a:solidFill>
                  <a:prstClr val="black"/>
                </a:solidFill>
              </a:rPr>
              <a:t> се </a:t>
            </a:r>
            <a:r>
              <a:rPr lang="ru-RU" sz="2800" dirty="0" err="1" smtClean="0">
                <a:solidFill>
                  <a:prstClr val="black"/>
                </a:solidFill>
              </a:rPr>
              <a:t>нарича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err="1" smtClean="0">
                <a:solidFill>
                  <a:prstClr val="black"/>
                </a:solidFill>
              </a:rPr>
              <a:t>още</a:t>
            </a: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закон на </a:t>
            </a:r>
          </a:p>
          <a:p>
            <a:pPr>
              <a:spcBef>
                <a:spcPts val="18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				</a:t>
            </a:r>
            <a:r>
              <a:rPr lang="ru-RU" sz="2800" dirty="0" err="1" smtClean="0">
                <a:solidFill>
                  <a:srgbClr val="FF0000"/>
                </a:solidFill>
              </a:rPr>
              <a:t>обратните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квадрати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4713289" y="731838"/>
          <a:ext cx="2041524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3" imgW="939600" imgH="469800" progId="Equation.3">
                  <p:embed/>
                </p:oleObj>
              </mc:Choice>
              <mc:Fallback>
                <p:oleObj name="Equation" r:id="rId3" imgW="939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9" y="731838"/>
                        <a:ext cx="2041524" cy="1020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461852"/>
              </p:ext>
            </p:extLst>
          </p:nvPr>
        </p:nvGraphicFramePr>
        <p:xfrm>
          <a:off x="2814916" y="4971431"/>
          <a:ext cx="16002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5" imgW="914400" imgH="672840" progId="Equation.3">
                  <p:embed/>
                </p:oleObj>
              </mc:Choice>
              <mc:Fallback>
                <p:oleObj name="Equation" r:id="rId5" imgW="91440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916" y="4971431"/>
                        <a:ext cx="1600200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3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36" y="595884"/>
            <a:ext cx="8948928" cy="566623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620000" y="2183607"/>
          <a:ext cx="2667000" cy="1299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4" imgW="990360" imgH="482400" progId="Equation.3">
                  <p:embed/>
                </p:oleObj>
              </mc:Choice>
              <mc:Fallback>
                <p:oleObj name="Equation" r:id="rId4" imgW="9903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0" y="2183607"/>
                        <a:ext cx="2667000" cy="1299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48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2762</Words>
  <Application>Microsoft Office PowerPoint</Application>
  <PresentationFormat>Widescreen</PresentationFormat>
  <Paragraphs>151</Paragraphs>
  <Slides>27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Franklin Gothic Book</vt:lpstr>
      <vt:lpstr>Franklin Gothic Medium</vt:lpstr>
      <vt:lpstr>Symbol</vt:lpstr>
      <vt:lpstr>Times New Roman</vt:lpstr>
      <vt:lpstr>Wingdings 2</vt:lpstr>
      <vt:lpstr>Trek</vt:lpstr>
      <vt:lpstr>1_Trek</vt:lpstr>
      <vt:lpstr>Уравнение</vt:lpstr>
      <vt:lpstr>Equation</vt:lpstr>
      <vt:lpstr>Звук и ултразвук.  Приложения в дерматологията и козметиката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</dc:creator>
  <cp:lastModifiedBy>marg</cp:lastModifiedBy>
  <cp:revision>69</cp:revision>
  <dcterms:created xsi:type="dcterms:W3CDTF">2018-09-10T14:20:52Z</dcterms:created>
  <dcterms:modified xsi:type="dcterms:W3CDTF">2018-11-08T15:50:17Z</dcterms:modified>
</cp:coreProperties>
</file>