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329" r:id="rId2"/>
    <p:sldId id="256" r:id="rId3"/>
    <p:sldId id="260" r:id="rId4"/>
    <p:sldId id="259" r:id="rId5"/>
    <p:sldId id="316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5" r:id="rId17"/>
    <p:sldId id="278" r:id="rId18"/>
    <p:sldId id="277" r:id="rId19"/>
    <p:sldId id="279" r:id="rId20"/>
    <p:sldId id="281" r:id="rId21"/>
    <p:sldId id="282" r:id="rId22"/>
    <p:sldId id="283" r:id="rId23"/>
    <p:sldId id="317" r:id="rId24"/>
    <p:sldId id="318" r:id="rId25"/>
    <p:sldId id="319" r:id="rId26"/>
    <p:sldId id="320" r:id="rId27"/>
    <p:sldId id="321" r:id="rId28"/>
    <p:sldId id="322" r:id="rId29"/>
    <p:sldId id="323" r:id="rId30"/>
    <p:sldId id="324" r:id="rId31"/>
    <p:sldId id="325" r:id="rId32"/>
    <p:sldId id="328" r:id="rId33"/>
    <p:sldId id="326" r:id="rId34"/>
    <p:sldId id="327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3594" autoAdjust="0"/>
  </p:normalViewPr>
  <p:slideViewPr>
    <p:cSldViewPr>
      <p:cViewPr varScale="1">
        <p:scale>
          <a:sx n="104" d="100"/>
          <a:sy n="104" d="100"/>
        </p:scale>
        <p:origin x="174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6171EC-BB5A-47E2-B99D-B8B00976CB20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CB108-BC87-4E24-8CA6-913862C440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478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CB108-BC87-4E24-8CA6-913862C440ED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530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F0EF-F5EE-4EB4-9A87-2830909C08FF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1A8C007-36D3-4DF7-B478-7257521A06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F0EF-F5EE-4EB4-9A87-2830909C08FF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8C007-36D3-4DF7-B478-7257521A06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F0EF-F5EE-4EB4-9A87-2830909C08FF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8C007-36D3-4DF7-B478-7257521A06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F0EF-F5EE-4EB4-9A87-2830909C08FF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1A8C007-36D3-4DF7-B478-7257521A06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F0EF-F5EE-4EB4-9A87-2830909C08FF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8C007-36D3-4DF7-B478-7257521A06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F0EF-F5EE-4EB4-9A87-2830909C08FF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8C007-36D3-4DF7-B478-7257521A06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F0EF-F5EE-4EB4-9A87-2830909C08FF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1A8C007-36D3-4DF7-B478-7257521A06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F0EF-F5EE-4EB4-9A87-2830909C08FF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8C007-36D3-4DF7-B478-7257521A06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F0EF-F5EE-4EB4-9A87-2830909C08FF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8C007-36D3-4DF7-B478-7257521A06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F0EF-F5EE-4EB4-9A87-2830909C08FF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8C007-36D3-4DF7-B478-7257521A06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F0EF-F5EE-4EB4-9A87-2830909C08FF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8C007-36D3-4DF7-B478-7257521A06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D23F0EF-F5EE-4EB4-9A87-2830909C08FF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1A8C007-36D3-4DF7-B478-7257521A06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3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6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6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8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9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1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2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3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bg.wikipedia.org/wiki/%D0%A4%D0%B8%D0%B7%D0%B8%D0%BA%D0%B0" TargetMode="Externa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9765" y="1365633"/>
            <a:ext cx="84413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100" b="1" cap="all" dirty="0">
                <a:solidFill>
                  <a:srgbClr val="C00000"/>
                </a:solidFill>
                <a:effectLst/>
              </a:rPr>
              <a:t>СЕКТОР „ФИЗИКА И БИОФИЗИКА“</a:t>
            </a:r>
            <a:endParaRPr lang="en-US" sz="2100" b="1" cap="all" dirty="0">
              <a:solidFill>
                <a:srgbClr val="C00000"/>
              </a:solidFill>
              <a:effectLst/>
            </a:endParaRPr>
          </a:p>
          <a:p>
            <a:endParaRPr lang="bg-BG" sz="2100" dirty="0"/>
          </a:p>
        </p:txBody>
      </p:sp>
      <p:sp>
        <p:nvSpPr>
          <p:cNvPr id="3" name="Rectangle 2"/>
          <p:cNvSpPr/>
          <p:nvPr/>
        </p:nvSpPr>
        <p:spPr>
          <a:xfrm>
            <a:off x="1480629" y="200473"/>
            <a:ext cx="6508833" cy="103874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68580" tIns="34290" rIns="68580" bIns="3429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hangingPunct="0"/>
            <a:r>
              <a:rPr lang="en-US" sz="3600" dirty="0">
                <a:solidFill>
                  <a:prstClr val="white"/>
                </a:solidFill>
              </a:rPr>
              <a:t>  </a:t>
            </a:r>
            <a:r>
              <a:rPr lang="bg-BG" sz="2700" b="1" cap="all" dirty="0">
                <a:solidFill>
                  <a:srgbClr val="FF0000"/>
                </a:solidFill>
                <a:effectLst/>
              </a:rPr>
              <a:t>Медицински университет</a:t>
            </a:r>
            <a:r>
              <a:rPr lang="bg-BG" sz="2700" b="1" dirty="0">
                <a:solidFill>
                  <a:srgbClr val="FF0000"/>
                </a:solidFill>
                <a:effectLst/>
              </a:rPr>
              <a:t>  -  ПЛЕВЕН</a:t>
            </a:r>
            <a:endParaRPr lang="en-US" sz="2700" dirty="0">
              <a:solidFill>
                <a:srgbClr val="FF0000"/>
              </a:solidFill>
              <a:effectLst/>
            </a:endParaRPr>
          </a:p>
          <a:p>
            <a:pPr algn="ctr" hangingPunct="0"/>
            <a:r>
              <a:rPr lang="bg-BG" sz="2700" b="1" cap="all" dirty="0">
                <a:solidFill>
                  <a:srgbClr val="FF0000"/>
                </a:solidFill>
                <a:effectLst/>
              </a:rPr>
              <a:t>медицински колеж</a:t>
            </a:r>
            <a:endParaRPr lang="en-US" sz="2700" b="1" cap="all" dirty="0">
              <a:solidFill>
                <a:srgbClr val="FF0000"/>
              </a:solidFill>
              <a:effectLst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2137" y="2750271"/>
            <a:ext cx="8258185" cy="807913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68580" tIns="34290" rIns="68580" bIns="34290" anchor="t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err="1">
                <a:effectLst/>
              </a:rPr>
              <a:t>Електричество</a:t>
            </a:r>
            <a:r>
              <a:rPr lang="en-US" sz="2400" b="1" dirty="0">
                <a:effectLst/>
              </a:rPr>
              <a:t>. </a:t>
            </a:r>
            <a:r>
              <a:rPr lang="en-US" sz="2400" b="1" dirty="0" err="1">
                <a:effectLst/>
              </a:rPr>
              <a:t>Биологични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ефекти</a:t>
            </a:r>
            <a:r>
              <a:rPr lang="bg-BG" sz="2400" b="1" dirty="0">
                <a:effectLst/>
              </a:rPr>
              <a:t> и т</a:t>
            </a:r>
            <a:r>
              <a:rPr lang="en-US" sz="2400" b="1" dirty="0" err="1">
                <a:effectLst/>
              </a:rPr>
              <a:t>ерапевтични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приложения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на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постоянния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електричен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ток</a:t>
            </a:r>
            <a:endParaRPr lang="bg-BG" sz="2400" b="1" dirty="0">
              <a:solidFill>
                <a:prstClr val="white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47619" y="2133600"/>
            <a:ext cx="1504258" cy="346249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68580" tIns="34290" rIns="68580" bIns="3429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g-BG" b="1" dirty="0" smtClean="0">
                <a:ln w="11430">
                  <a:solidFill>
                    <a:srgbClr val="C00000"/>
                  </a:solidFill>
                </a:ln>
                <a:solidFill>
                  <a:srgbClr val="99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ЛЕКЦИЯ</a:t>
            </a:r>
            <a:r>
              <a:rPr lang="en-US" b="1" dirty="0" smtClean="0">
                <a:ln w="11430"/>
                <a:solidFill>
                  <a:srgbClr val="99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bg-BG" b="1" dirty="0" smtClean="0">
                <a:ln w="11430"/>
                <a:solidFill>
                  <a:srgbClr val="99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b="1" dirty="0" smtClean="0">
                <a:ln w="11430"/>
                <a:solidFill>
                  <a:srgbClr val="99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No2</a:t>
            </a:r>
            <a:endParaRPr lang="en-US" b="1" dirty="0">
              <a:ln w="11430"/>
              <a:solidFill>
                <a:srgbClr val="99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161464" y="5791658"/>
            <a:ext cx="5076564" cy="54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830177" y="5832902"/>
            <a:ext cx="416441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M. </a:t>
            </a:r>
            <a:r>
              <a:rPr lang="bg-BG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Александрова, дбн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0756" y="3722039"/>
            <a:ext cx="80379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/>
              <a:t>Електричество</a:t>
            </a:r>
            <a:r>
              <a:rPr lang="en-US" sz="2000" i="1" dirty="0"/>
              <a:t>. </a:t>
            </a:r>
            <a:r>
              <a:rPr lang="en-US" sz="2000" i="1" dirty="0" err="1" smtClean="0"/>
              <a:t>Закон</a:t>
            </a:r>
            <a:r>
              <a:rPr lang="en-US" sz="2000" i="1" dirty="0" smtClean="0"/>
              <a:t> </a:t>
            </a:r>
            <a:r>
              <a:rPr lang="en-US" sz="2000" i="1" dirty="0" err="1"/>
              <a:t>на</a:t>
            </a:r>
            <a:r>
              <a:rPr lang="en-US" sz="2000" i="1" dirty="0"/>
              <a:t> </a:t>
            </a:r>
            <a:r>
              <a:rPr lang="en-US" sz="2000" i="1" dirty="0" err="1"/>
              <a:t>Кулон</a:t>
            </a:r>
            <a:r>
              <a:rPr lang="en-US" sz="2000" i="1" dirty="0"/>
              <a:t>. </a:t>
            </a:r>
            <a:r>
              <a:rPr lang="en-US" sz="2000" i="1" dirty="0" err="1"/>
              <a:t>Електрическо</a:t>
            </a:r>
            <a:r>
              <a:rPr lang="en-US" sz="2000" i="1" dirty="0"/>
              <a:t> </a:t>
            </a:r>
            <a:r>
              <a:rPr lang="en-US" sz="2000" i="1" dirty="0" err="1"/>
              <a:t>напрежение</a:t>
            </a:r>
            <a:r>
              <a:rPr lang="en-US" sz="2000" i="1" dirty="0"/>
              <a:t> и </a:t>
            </a:r>
            <a:r>
              <a:rPr lang="en-US" sz="2000" i="1" dirty="0" err="1"/>
              <a:t>ток</a:t>
            </a:r>
            <a:r>
              <a:rPr lang="en-US" sz="2000" i="1" dirty="0"/>
              <a:t>, </a:t>
            </a:r>
            <a:r>
              <a:rPr lang="en-US" sz="2000" i="1" dirty="0" err="1"/>
              <a:t>съпротивление</a:t>
            </a:r>
            <a:r>
              <a:rPr lang="en-US" sz="2000" i="1" dirty="0"/>
              <a:t> и </a:t>
            </a:r>
            <a:r>
              <a:rPr lang="en-US" sz="2000" i="1" dirty="0" err="1"/>
              <a:t>проводимост</a:t>
            </a:r>
            <a:r>
              <a:rPr lang="en-US" sz="2000" i="1" dirty="0"/>
              <a:t>. </a:t>
            </a:r>
            <a:r>
              <a:rPr lang="en-US" sz="2000" i="1" dirty="0" err="1" smtClean="0"/>
              <a:t>Постоянен</a:t>
            </a:r>
            <a:r>
              <a:rPr lang="en-US" sz="2000" i="1" dirty="0" smtClean="0"/>
              <a:t> </a:t>
            </a:r>
            <a:r>
              <a:rPr lang="en-US" sz="2000" i="1" dirty="0" err="1"/>
              <a:t>ток</a:t>
            </a:r>
            <a:r>
              <a:rPr lang="en-US" sz="2000" i="1" dirty="0"/>
              <a:t> </a:t>
            </a:r>
            <a:r>
              <a:rPr lang="en-US" sz="2000" i="1" dirty="0" err="1"/>
              <a:t>през</a:t>
            </a:r>
            <a:r>
              <a:rPr lang="en-US" sz="2000" i="1" dirty="0"/>
              <a:t> </a:t>
            </a:r>
            <a:r>
              <a:rPr lang="en-US" sz="2000" i="1" dirty="0" err="1"/>
              <a:t>метали</a:t>
            </a:r>
            <a:r>
              <a:rPr lang="en-US" sz="2000" i="1" dirty="0"/>
              <a:t>, </a:t>
            </a:r>
            <a:r>
              <a:rPr lang="en-US" sz="2000" i="1" dirty="0" err="1"/>
              <a:t>закон</a:t>
            </a:r>
            <a:r>
              <a:rPr lang="en-US" sz="2000" i="1" dirty="0"/>
              <a:t> </a:t>
            </a:r>
            <a:r>
              <a:rPr lang="en-US" sz="2000" i="1" dirty="0" err="1"/>
              <a:t>на</a:t>
            </a:r>
            <a:r>
              <a:rPr lang="en-US" sz="2000" i="1" dirty="0"/>
              <a:t> </a:t>
            </a:r>
            <a:r>
              <a:rPr lang="en-US" sz="2000" i="1" dirty="0" err="1"/>
              <a:t>Ом</a:t>
            </a:r>
            <a:r>
              <a:rPr lang="en-US" sz="2000" i="1" dirty="0"/>
              <a:t>. </a:t>
            </a:r>
            <a:r>
              <a:rPr lang="en-US" sz="2000" i="1" dirty="0" err="1"/>
              <a:t>Постоянен</a:t>
            </a:r>
            <a:r>
              <a:rPr lang="en-US" sz="2000" i="1" dirty="0"/>
              <a:t> </a:t>
            </a:r>
            <a:r>
              <a:rPr lang="en-US" sz="2000" i="1" dirty="0" err="1"/>
              <a:t>ток</a:t>
            </a:r>
            <a:r>
              <a:rPr lang="en-US" sz="2000" i="1" dirty="0"/>
              <a:t> </a:t>
            </a:r>
            <a:r>
              <a:rPr lang="en-US" sz="2000" i="1" dirty="0" err="1"/>
              <a:t>през</a:t>
            </a:r>
            <a:r>
              <a:rPr lang="en-US" sz="2000" i="1" dirty="0"/>
              <a:t> </a:t>
            </a:r>
            <a:r>
              <a:rPr lang="en-US" sz="2000" i="1" dirty="0" err="1"/>
              <a:t>електролити</a:t>
            </a:r>
            <a:r>
              <a:rPr lang="en-US" sz="2000" i="1" dirty="0"/>
              <a:t>, </a:t>
            </a:r>
            <a:r>
              <a:rPr lang="en-US" sz="2000" i="1" dirty="0" err="1"/>
              <a:t>електропроводимост</a:t>
            </a:r>
            <a:r>
              <a:rPr lang="en-US" sz="2000" i="1" dirty="0"/>
              <a:t> </a:t>
            </a:r>
            <a:r>
              <a:rPr lang="en-US" sz="2000" i="1" dirty="0" err="1"/>
              <a:t>на</a:t>
            </a:r>
            <a:r>
              <a:rPr lang="en-US" sz="2000" i="1" dirty="0"/>
              <a:t> </a:t>
            </a:r>
            <a:r>
              <a:rPr lang="en-US" sz="2000" i="1" dirty="0" err="1"/>
              <a:t>биологични</a:t>
            </a:r>
            <a:r>
              <a:rPr lang="en-US" sz="2000" i="1" dirty="0"/>
              <a:t> </a:t>
            </a:r>
            <a:r>
              <a:rPr lang="en-US" sz="2000" i="1" dirty="0" err="1"/>
              <a:t>тъкани</a:t>
            </a:r>
            <a:r>
              <a:rPr lang="en-US" sz="2000" i="1" dirty="0"/>
              <a:t> и </a:t>
            </a:r>
            <a:r>
              <a:rPr lang="en-US" sz="2000" i="1" dirty="0" err="1"/>
              <a:t>течности</a:t>
            </a:r>
            <a:r>
              <a:rPr lang="en-US" sz="2000" i="1" dirty="0"/>
              <a:t>, </a:t>
            </a:r>
            <a:r>
              <a:rPr lang="en-US" sz="2000" i="1" dirty="0" err="1"/>
              <a:t>поляризация</a:t>
            </a:r>
            <a:r>
              <a:rPr lang="en-US" sz="2000" i="1" dirty="0"/>
              <a:t>. </a:t>
            </a:r>
            <a:r>
              <a:rPr lang="en-US" sz="2000" i="1" dirty="0" err="1"/>
              <a:t>Биологични</a:t>
            </a:r>
            <a:r>
              <a:rPr lang="en-US" sz="2000" i="1" dirty="0"/>
              <a:t> </a:t>
            </a:r>
            <a:r>
              <a:rPr lang="en-US" sz="2000" i="1" dirty="0" err="1"/>
              <a:t>ефекти</a:t>
            </a:r>
            <a:r>
              <a:rPr lang="en-US" sz="2000" i="1" dirty="0"/>
              <a:t> и </a:t>
            </a:r>
            <a:r>
              <a:rPr lang="en-US" sz="2000" i="1" dirty="0" err="1"/>
              <a:t>терапевтични</a:t>
            </a:r>
            <a:r>
              <a:rPr lang="en-US" sz="2000" i="1" dirty="0"/>
              <a:t> </a:t>
            </a:r>
            <a:r>
              <a:rPr lang="en-US" sz="2000" i="1" dirty="0" err="1"/>
              <a:t>приложения</a:t>
            </a:r>
            <a:r>
              <a:rPr lang="en-US" sz="2000" i="1" dirty="0"/>
              <a:t> </a:t>
            </a:r>
            <a:r>
              <a:rPr lang="en-US" sz="2000" i="1" dirty="0" err="1"/>
              <a:t>на</a:t>
            </a:r>
            <a:r>
              <a:rPr lang="en-US" sz="2000" i="1" dirty="0"/>
              <a:t> </a:t>
            </a:r>
            <a:r>
              <a:rPr lang="en-US" sz="2000" i="1" dirty="0" err="1"/>
              <a:t>постоянния</a:t>
            </a:r>
            <a:r>
              <a:rPr lang="en-US" sz="2000" i="1" dirty="0"/>
              <a:t> </a:t>
            </a:r>
            <a:r>
              <a:rPr lang="en-US" sz="2000" i="1" dirty="0" err="1"/>
              <a:t>електричен</a:t>
            </a:r>
            <a:r>
              <a:rPr lang="en-US" sz="2000" i="1" dirty="0"/>
              <a:t> </a:t>
            </a:r>
            <a:r>
              <a:rPr lang="en-US" sz="2000" i="1" dirty="0" err="1" smtClean="0"/>
              <a:t>ток</a:t>
            </a:r>
            <a:endParaRPr lang="en-US" sz="2000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39" y="124557"/>
            <a:ext cx="1056134" cy="104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57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57200"/>
            <a:ext cx="8153400" cy="607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600" dirty="0" smtClean="0"/>
              <a:t>Съществуват определен клас материали, които оказват в зависимост от условията променящо се съпротивление на протичащия през тях електричен заряд. Те се наричат </a:t>
            </a:r>
            <a:r>
              <a:rPr lang="bg-BG" sz="2600" dirty="0" smtClean="0">
                <a:solidFill>
                  <a:srgbClr val="FF0000"/>
                </a:solidFill>
              </a:rPr>
              <a:t>полупроводници</a:t>
            </a:r>
            <a:r>
              <a:rPr lang="bg-BG" sz="2600" dirty="0" smtClean="0"/>
              <a:t> и се използват за производството на транзистори и други </a:t>
            </a:r>
            <a:r>
              <a:rPr lang="bg-BG" sz="2600" dirty="0" err="1" smtClean="0"/>
              <a:t>твърдотелни</a:t>
            </a:r>
            <a:r>
              <a:rPr lang="bg-BG" sz="2600" dirty="0" smtClean="0"/>
              <a:t> електронни компоненти.</a:t>
            </a:r>
            <a:endParaRPr lang="en-US" sz="2600" dirty="0" smtClean="0"/>
          </a:p>
          <a:p>
            <a:pPr>
              <a:spcBef>
                <a:spcPts val="3000"/>
              </a:spcBef>
              <a:spcAft>
                <a:spcPts val="600"/>
              </a:spcAft>
            </a:pPr>
            <a:r>
              <a:rPr lang="bg-BG" sz="2600" dirty="0" smtClean="0"/>
              <a:t>Движението на зарядите може да бъде илюстрирано с помощта на </a:t>
            </a:r>
            <a:r>
              <a:rPr lang="bg-BG" sz="2600" dirty="0">
                <a:solidFill>
                  <a:srgbClr val="FF0000"/>
                </a:solidFill>
              </a:rPr>
              <a:t>електроскоп</a:t>
            </a:r>
            <a:r>
              <a:rPr lang="bg-BG" sz="2600" dirty="0" smtClean="0"/>
              <a:t>. Той се състои от метална пръчка (жица) и две много тънки лентички от метално фолио, прикрепени към долната й част. Тази долна част на металната пръчка е поставена в стъклен съд за да се защитят деликатните ивици от фолио. Освен това тя е изолирана от стъкления съд с помощта на подходящ изолатор (напр. гума).</a:t>
            </a:r>
            <a:endParaRPr lang="en-US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381000"/>
            <a:ext cx="79248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3538" algn="just"/>
            <a:r>
              <a:rPr lang="bg-BG" sz="2600" dirty="0" smtClean="0"/>
              <a:t>Когато електроскопът не е зареден, двете ивици висят свободно. Ако обаче той има резултантен положителен или отрицателен заряд, те се отблъскват.</a:t>
            </a:r>
          </a:p>
          <a:p>
            <a:pPr indent="363538" algn="just"/>
            <a:endParaRPr lang="bg-BG" sz="2600" dirty="0" smtClean="0"/>
          </a:p>
          <a:p>
            <a:pPr indent="363538" algn="just"/>
            <a:endParaRPr lang="bg-BG" sz="2600" dirty="0" smtClean="0"/>
          </a:p>
          <a:p>
            <a:pPr indent="363538" algn="just"/>
            <a:r>
              <a:rPr lang="bg-BG" sz="2600" dirty="0" smtClean="0"/>
              <a:t>Ако положително зареден обект се приближи до горната част на незареден електроскоп, този положителен заряд ще привлича електрони от останалата част на метала. В резултат на това, горният край ще придобие отрицателен заряд, а долният – </a:t>
            </a:r>
            <a:r>
              <a:rPr lang="bg-BG" sz="2600" dirty="0" err="1" smtClean="0"/>
              <a:t>некомпенсиран</a:t>
            </a:r>
            <a:r>
              <a:rPr lang="bg-BG" sz="2600" dirty="0" smtClean="0"/>
              <a:t> положителен заряд, тъй като там ще има дефицит на електрони. </a:t>
            </a:r>
          </a:p>
          <a:p>
            <a:pPr indent="363538" algn="just"/>
            <a:endParaRPr lang="bg-BG" sz="2600" dirty="0" smtClean="0"/>
          </a:p>
          <a:p>
            <a:pPr indent="363538" algn="just"/>
            <a:r>
              <a:rPr lang="bg-BG" sz="2600" dirty="0" smtClean="0"/>
              <a:t>Електричната сила на отблъскване ще причини разделянето на лентичките фолио.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le1033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7377"/>
            <a:ext cx="6367705" cy="5769327"/>
          </a:xfrm>
          <a:prstGeom prst="rect">
            <a:avLst/>
          </a:prstGeom>
        </p:spPr>
      </p:pic>
      <p:pic>
        <p:nvPicPr>
          <p:cNvPr id="4" name="Picture 3" descr="File1033-2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6324600" y="596187"/>
            <a:ext cx="2819400" cy="3169256"/>
          </a:xfrm>
          <a:prstGeom prst="rect">
            <a:avLst/>
          </a:prstGeom>
        </p:spPr>
      </p:pic>
      <p:pic>
        <p:nvPicPr>
          <p:cNvPr id="5" name="Picture 4" descr="File1034-figure1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6324600" y="3765443"/>
            <a:ext cx="2819400" cy="26131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"/>
            <a:ext cx="8686800" cy="6478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3538" algn="just"/>
            <a:r>
              <a:rPr lang="bg-BG" sz="2600" dirty="0" smtClean="0"/>
              <a:t>Въпреки че електроните са подвижни носители на електричен заряд, </a:t>
            </a:r>
            <a:r>
              <a:rPr lang="bg-BG" sz="2600" dirty="0" err="1" smtClean="0"/>
              <a:t>некомпенсиран</a:t>
            </a:r>
            <a:r>
              <a:rPr lang="bg-BG" sz="2600" dirty="0" smtClean="0"/>
              <a:t> положителен заряд се разпределя така, както и </a:t>
            </a:r>
            <a:r>
              <a:rPr lang="bg-BG" sz="2600" dirty="0" err="1" smtClean="0"/>
              <a:t>некомпенсиран</a:t>
            </a:r>
            <a:r>
              <a:rPr lang="bg-BG" sz="2600" dirty="0" smtClean="0"/>
              <a:t> отрицателен електричен заряд. </a:t>
            </a:r>
          </a:p>
          <a:p>
            <a:pPr indent="363538" algn="just"/>
            <a:r>
              <a:rPr lang="bg-BG" sz="2600" dirty="0" smtClean="0"/>
              <a:t>Ако металният корпус на електроуред се наелектризира по някаква причина, целият корпус ще придобие </a:t>
            </a:r>
            <a:r>
              <a:rPr lang="bg-BG" sz="2600" dirty="0" err="1" smtClean="0"/>
              <a:t>некомпенсиран</a:t>
            </a:r>
            <a:r>
              <a:rPr lang="bg-BG" sz="2600" dirty="0" smtClean="0"/>
              <a:t> електрически заряд поради това, че електричните заряди в резултат на силите на отблъскване ще се разпределят равномерно по корпуса.</a:t>
            </a:r>
            <a:endParaRPr lang="en-US" sz="2600" dirty="0" smtClean="0"/>
          </a:p>
          <a:p>
            <a:pPr indent="363538" algn="just">
              <a:spcBef>
                <a:spcPts val="3000"/>
              </a:spcBef>
            </a:pPr>
            <a:r>
              <a:rPr lang="bg-BG" sz="2600" dirty="0" smtClean="0"/>
              <a:t>Ако обаче се обезпечи движение на заряди с помощта на метален проводник, свързан със земята, излишният заряд ще се отстрани – процес, който се нарича „</a:t>
            </a:r>
            <a:r>
              <a:rPr lang="bg-BG" sz="2600" dirty="0" smtClean="0">
                <a:solidFill>
                  <a:srgbClr val="FF0000"/>
                </a:solidFill>
              </a:rPr>
              <a:t>заземяване</a:t>
            </a:r>
            <a:r>
              <a:rPr lang="bg-BG" sz="2600" dirty="0" smtClean="0"/>
              <a:t>“. Земята е проводник на електрични зарядите, които се стремят да се отдалечат на максимално разстояние един от друг върху повърхността на земята. </a:t>
            </a:r>
            <a:endParaRPr lang="en-US" sz="2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52400"/>
            <a:ext cx="87630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3538" algn="just"/>
            <a:r>
              <a:rPr lang="bg-BG" sz="2600" dirty="0" smtClean="0">
                <a:solidFill>
                  <a:srgbClr val="0070C0"/>
                </a:solidFill>
              </a:rPr>
              <a:t>При стайна температура, електроните в металите са изключително активни</a:t>
            </a:r>
            <a:r>
              <a:rPr lang="bg-BG" sz="2600" dirty="0"/>
              <a:t> </a:t>
            </a:r>
            <a:r>
              <a:rPr lang="bg-BG" sz="2600" dirty="0" smtClean="0"/>
              <a:t>и поради тяхната вътрешна енергия са в непрекъснато движение. Те имат  скорости от порядъка на </a:t>
            </a:r>
            <a:r>
              <a:rPr lang="bg-BG" sz="2600" dirty="0">
                <a:solidFill>
                  <a:srgbClr val="0070C0"/>
                </a:solidFill>
              </a:rPr>
              <a:t>хиляди</a:t>
            </a:r>
            <a:r>
              <a:rPr lang="bg-BG" sz="2600" dirty="0" smtClean="0"/>
              <a:t> </a:t>
            </a:r>
            <a:r>
              <a:rPr lang="en-US" sz="2600" dirty="0" smtClean="0">
                <a:solidFill>
                  <a:srgbClr val="0070C0"/>
                </a:solidFill>
              </a:rPr>
              <a:t>m/s</a:t>
            </a:r>
            <a:r>
              <a:rPr lang="bg-BG" sz="2600" dirty="0" smtClean="0">
                <a:solidFill>
                  <a:srgbClr val="0070C0"/>
                </a:solidFill>
              </a:rPr>
              <a:t>, но се движат хаотично без порядък. Затова се казва, че електроните в металите наподобяват </a:t>
            </a:r>
            <a:r>
              <a:rPr lang="bg-BG" sz="2600" dirty="0" smtClean="0">
                <a:solidFill>
                  <a:srgbClr val="FF0000"/>
                </a:solidFill>
              </a:rPr>
              <a:t>електронен </a:t>
            </a:r>
            <a:r>
              <a:rPr lang="bg-BG" sz="2600" dirty="0">
                <a:solidFill>
                  <a:srgbClr val="FF0000"/>
                </a:solidFill>
              </a:rPr>
              <a:t>газ</a:t>
            </a:r>
            <a:r>
              <a:rPr lang="bg-BG" sz="2600" dirty="0" smtClean="0">
                <a:solidFill>
                  <a:srgbClr val="0070C0"/>
                </a:solidFill>
              </a:rPr>
              <a:t>. </a:t>
            </a:r>
          </a:p>
          <a:p>
            <a:pPr indent="363538" algn="just"/>
            <a:r>
              <a:rPr lang="bg-BG" sz="2600" dirty="0" smtClean="0">
                <a:solidFill>
                  <a:srgbClr val="0070C0"/>
                </a:solidFill>
              </a:rPr>
              <a:t>Прилагането на външно електрично </a:t>
            </a:r>
            <a:r>
              <a:rPr lang="bg-BG" sz="2600" dirty="0">
                <a:solidFill>
                  <a:srgbClr val="0070C0"/>
                </a:solidFill>
              </a:rPr>
              <a:t>поле</a:t>
            </a:r>
            <a:r>
              <a:rPr lang="bg-BG" sz="2600" dirty="0"/>
              <a:t> </a:t>
            </a:r>
            <a:r>
              <a:rPr lang="bg-BG" sz="2600" dirty="0" smtClean="0"/>
              <a:t>формира само една малка скорост на насочено движение (</a:t>
            </a:r>
            <a:r>
              <a:rPr lang="bg-BG" sz="2600" dirty="0" err="1" smtClean="0"/>
              <a:t>дрифт</a:t>
            </a:r>
            <a:r>
              <a:rPr lang="bg-BG" sz="2600" dirty="0" smtClean="0"/>
              <a:t>), което се наслагва върху хаотичното. Такава една малка скорост обаче е </a:t>
            </a:r>
            <a:r>
              <a:rPr lang="bg-BG" sz="2600" dirty="0">
                <a:solidFill>
                  <a:srgbClr val="FF0000"/>
                </a:solidFill>
              </a:rPr>
              <a:t>напълно достатъчна </a:t>
            </a:r>
            <a:r>
              <a:rPr lang="bg-BG" sz="2600" dirty="0"/>
              <a:t>за </a:t>
            </a:r>
            <a:r>
              <a:rPr lang="bg-BG" sz="2600" dirty="0" smtClean="0"/>
              <a:t>протичането на голям </a:t>
            </a:r>
            <a:r>
              <a:rPr lang="bg-BG" sz="2600" dirty="0"/>
              <a:t>електрически ток. </a:t>
            </a:r>
          </a:p>
          <a:p>
            <a:pPr indent="363538" algn="just"/>
            <a:r>
              <a:rPr lang="bg-BG" sz="2600" dirty="0" smtClean="0">
                <a:solidFill>
                  <a:srgbClr val="FF0000"/>
                </a:solidFill>
              </a:rPr>
              <a:t>Важно</a:t>
            </a:r>
            <a:r>
              <a:rPr lang="bg-BG" sz="2600" dirty="0">
                <a:solidFill>
                  <a:srgbClr val="FF0000"/>
                </a:solidFill>
              </a:rPr>
              <a:t>! </a:t>
            </a:r>
            <a:r>
              <a:rPr lang="bg-BG" sz="2600" dirty="0" smtClean="0"/>
              <a:t>Малката скорост на насочено движение на електроните в металите не е скоростта на разпространение на електричния сигнал по проводниците, тъй </a:t>
            </a:r>
            <a:r>
              <a:rPr lang="bg-BG" sz="2600" dirty="0"/>
              <a:t>като за да протича електричен </a:t>
            </a:r>
            <a:r>
              <a:rPr lang="bg-BG" sz="2600" dirty="0" smtClean="0"/>
              <a:t>ток не е необходимо даден електрон да се транспортира от единия край на метала до другия. 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3229" y="0"/>
            <a:ext cx="7924800" cy="218521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bg-BG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Щом даден електрон се придвижи към определен край на проводник, той отблъсква своите съседи, те своите </a:t>
            </a:r>
            <a:r>
              <a:rPr lang="bg-B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т.н. По този начин се пренася електрична сила по дължината на проводника със скоростта на светлината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x </a:t>
            </a:r>
            <a:r>
              <a:rPr 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600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m/s! </a:t>
            </a:r>
          </a:p>
          <a:p>
            <a:endParaRPr lang="en-US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435585"/>
            <a:ext cx="8763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Def. </a:t>
            </a:r>
            <a:r>
              <a:rPr lang="bg-BG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Електричен ток – насочено движение на електрични заряди. </a:t>
            </a:r>
            <a:r>
              <a:rPr lang="bg-BG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Големината на електричния ток е равна на количеството електричество протекло за единица време през определено сечение на проводника. </a:t>
            </a:r>
          </a:p>
          <a:p>
            <a:pPr algn="just"/>
            <a:endParaRPr lang="bg-BG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bg-BG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Електричният ток е еквивалентен на дебита с който тече флуид през дадена тръба, съгласно закона на </a:t>
            </a:r>
            <a:r>
              <a:rPr lang="bg-BG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Поазьой</a:t>
            </a:r>
            <a:r>
              <a:rPr lang="bg-BG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1200"/>
              </a:spcBef>
            </a:pPr>
            <a:r>
              <a:rPr lang="bg-BG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посока на електричния ток </a:t>
            </a:r>
            <a:r>
              <a:rPr lang="bg-BG" sz="2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условно</a:t>
            </a:r>
            <a:r>
              <a:rPr lang="bg-BG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 приема посоката на насочено движение на положителните електрични заряди. 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7146512"/>
              </p:ext>
            </p:extLst>
          </p:nvPr>
        </p:nvGraphicFramePr>
        <p:xfrm>
          <a:off x="5791200" y="3581400"/>
          <a:ext cx="2522537" cy="880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7" name="Уравнение" r:id="rId3" imgW="1307880" imgH="457200" progId="Equation.3">
                  <p:embed/>
                </p:oleObj>
              </mc:Choice>
              <mc:Fallback>
                <p:oleObj name="Уравнение" r:id="rId3" imgW="130788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91200" y="3581400"/>
                        <a:ext cx="2522537" cy="880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le1034-figur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0"/>
            <a:ext cx="7000646" cy="28529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2819400"/>
            <a:ext cx="87630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000" b="1" dirty="0" smtClean="0">
                <a:solidFill>
                  <a:schemeClr val="accent2"/>
                </a:solidFill>
              </a:rPr>
              <a:t>ЕЛЕКТРИЧНО ПОЛЕ - ХАРАКТЕРИСТИКИ</a:t>
            </a:r>
            <a:endParaRPr lang="en-US" sz="3000" b="1" dirty="0" smtClean="0">
              <a:solidFill>
                <a:schemeClr val="accent2"/>
              </a:solidFill>
            </a:endParaRPr>
          </a:p>
          <a:p>
            <a:pPr>
              <a:spcBef>
                <a:spcPts val="600"/>
              </a:spcBef>
            </a:pPr>
            <a:r>
              <a:rPr lang="bg-BG" sz="2600" dirty="0" smtClean="0"/>
              <a:t>Всеки електричен заряд създава в пространството около себе си </a:t>
            </a:r>
            <a:r>
              <a:rPr lang="bg-BG" sz="2600" dirty="0" smtClean="0">
                <a:solidFill>
                  <a:srgbClr val="FF0000"/>
                </a:solidFill>
              </a:rPr>
              <a:t>електрично поле</a:t>
            </a:r>
            <a:r>
              <a:rPr lang="bg-BG" sz="2600" dirty="0" smtClean="0"/>
              <a:t>. Полето съществува независимо от това дали в него има разположен друг заряд или не. Въвеждането на друг заряд в електричното поле позволява само да се установи наличието на полето, тъй като във всяка точка от него действа електрическа сила. </a:t>
            </a:r>
          </a:p>
          <a:p>
            <a:pPr indent="363538">
              <a:spcBef>
                <a:spcPts val="600"/>
              </a:spcBef>
            </a:pPr>
            <a:r>
              <a:rPr lang="bg-BG" sz="2600" dirty="0" smtClean="0"/>
              <a:t>Когато електрическият заряд е неподвижен, полето се нарича </a:t>
            </a:r>
            <a:r>
              <a:rPr lang="bg-BG" sz="2600" dirty="0" smtClean="0">
                <a:solidFill>
                  <a:srgbClr val="FF0000"/>
                </a:solidFill>
              </a:rPr>
              <a:t>електростатично</a:t>
            </a:r>
            <a:r>
              <a:rPr lang="bg-BG" sz="2600" dirty="0" smtClean="0"/>
              <a:t>. </a:t>
            </a:r>
            <a:r>
              <a:rPr lang="en-US" sz="2600" dirty="0" smtClean="0"/>
              <a:t> </a:t>
            </a:r>
            <a:endParaRPr lang="en-US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1628001"/>
            <a:ext cx="838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potential</a:t>
            </a:r>
            <a:endParaRPr lang="en-US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858000" y="1600200"/>
            <a:ext cx="838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potential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0544" y="-76200"/>
            <a:ext cx="8763000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2600" dirty="0" smtClean="0"/>
              <a:t>Всяко електрично поле се характеризира с величините интензитет и потенциал.</a:t>
            </a:r>
          </a:p>
          <a:p>
            <a:pPr algn="just"/>
            <a:r>
              <a:rPr lang="en-US" sz="2600" u="sng" dirty="0" smtClean="0">
                <a:solidFill>
                  <a:srgbClr val="7030A0"/>
                </a:solidFill>
              </a:rPr>
              <a:t>Def.</a:t>
            </a:r>
            <a:r>
              <a:rPr lang="en-US" sz="2600" dirty="0" smtClean="0"/>
              <a:t> </a:t>
            </a:r>
            <a:r>
              <a:rPr lang="bg-BG" sz="2600" dirty="0" smtClean="0"/>
              <a:t>Интензитетът </a:t>
            </a:r>
            <a:r>
              <a:rPr lang="bg-BG" sz="2600" b="1" dirty="0" smtClean="0">
                <a:solidFill>
                  <a:srgbClr val="C00000"/>
                </a:solidFill>
              </a:rPr>
              <a:t>Е</a:t>
            </a:r>
            <a:r>
              <a:rPr lang="bg-BG" sz="2600" dirty="0" smtClean="0"/>
              <a:t> в дадена точка на полето се дефинира като силата, с която то действа на единица положителен заряд, поместен в тази точка на полето.</a:t>
            </a:r>
          </a:p>
          <a:p>
            <a:pPr algn="just"/>
            <a:endParaRPr lang="bg-BG" sz="2600" dirty="0"/>
          </a:p>
          <a:p>
            <a:pPr algn="just"/>
            <a:endParaRPr lang="en-US" sz="2600" dirty="0" smtClean="0"/>
          </a:p>
          <a:p>
            <a:pPr algn="just">
              <a:spcBef>
                <a:spcPts val="600"/>
              </a:spcBef>
            </a:pPr>
            <a:r>
              <a:rPr lang="en-US" sz="2600" u="sng" dirty="0" smtClean="0">
                <a:solidFill>
                  <a:srgbClr val="7030A0"/>
                </a:solidFill>
              </a:rPr>
              <a:t>Def.</a:t>
            </a:r>
            <a:r>
              <a:rPr lang="en-US" sz="2600" dirty="0" smtClean="0"/>
              <a:t> </a:t>
            </a:r>
            <a:r>
              <a:rPr lang="en-US" sz="2600" dirty="0" smtClean="0">
                <a:solidFill>
                  <a:srgbClr val="FF0000"/>
                </a:solidFill>
              </a:rPr>
              <a:t>„</a:t>
            </a:r>
            <a:r>
              <a:rPr lang="bg-BG" sz="2600" dirty="0">
                <a:solidFill>
                  <a:srgbClr val="FF0000"/>
                </a:solidFill>
              </a:rPr>
              <a:t>Точков заряд</a:t>
            </a:r>
            <a:r>
              <a:rPr lang="en-US" sz="2600" dirty="0">
                <a:solidFill>
                  <a:srgbClr val="FF0000"/>
                </a:solidFill>
              </a:rPr>
              <a:t>" </a:t>
            </a:r>
            <a:r>
              <a:rPr lang="bg-BG" sz="2600" dirty="0"/>
              <a:t>- </a:t>
            </a:r>
            <a:r>
              <a:rPr lang="ru-RU" sz="2600" dirty="0"/>
              <a:t>заряд на </a:t>
            </a:r>
            <a:r>
              <a:rPr lang="ru-RU" sz="2600" dirty="0" err="1"/>
              <a:t>тяло</a:t>
            </a:r>
            <a:r>
              <a:rPr lang="ru-RU" sz="2600" dirty="0"/>
              <a:t>, </a:t>
            </a:r>
            <a:r>
              <a:rPr lang="ru-RU" sz="2600" dirty="0" err="1"/>
              <a:t>чиито</a:t>
            </a:r>
            <a:r>
              <a:rPr lang="ru-RU" sz="2600" dirty="0"/>
              <a:t> </a:t>
            </a:r>
            <a:r>
              <a:rPr lang="ru-RU" sz="2600" dirty="0" err="1"/>
              <a:t>размери</a:t>
            </a:r>
            <a:r>
              <a:rPr lang="ru-RU" sz="2600" dirty="0"/>
              <a:t> </a:t>
            </a:r>
            <a:r>
              <a:rPr lang="ru-RU" sz="2600" dirty="0" err="1"/>
              <a:t>са</a:t>
            </a:r>
            <a:r>
              <a:rPr lang="ru-RU" sz="2600" dirty="0"/>
              <a:t> пренебрежимо малки в сравнение с </a:t>
            </a:r>
            <a:r>
              <a:rPr lang="ru-RU" sz="2600" dirty="0" err="1" smtClean="0"/>
              <a:t>разстоянието</a:t>
            </a:r>
            <a:r>
              <a:rPr lang="ru-RU" sz="2600" dirty="0" smtClean="0"/>
              <a:t> </a:t>
            </a:r>
            <a:r>
              <a:rPr lang="ru-RU" sz="2600" dirty="0"/>
              <a:t>до </a:t>
            </a:r>
            <a:r>
              <a:rPr lang="ru-RU" sz="2600" dirty="0" err="1"/>
              <a:t>други</a:t>
            </a:r>
            <a:r>
              <a:rPr lang="ru-RU" sz="2600" dirty="0"/>
              <a:t> </a:t>
            </a:r>
            <a:r>
              <a:rPr lang="ru-RU" sz="2600" dirty="0" err="1"/>
              <a:t>заредени</a:t>
            </a:r>
            <a:r>
              <a:rPr lang="ru-RU" sz="2600" dirty="0"/>
              <a:t> тела, с </a:t>
            </a:r>
            <a:r>
              <a:rPr lang="ru-RU" sz="2600" dirty="0" err="1"/>
              <a:t>които</a:t>
            </a:r>
            <a:r>
              <a:rPr lang="ru-RU" sz="2600" dirty="0"/>
              <a:t> </a:t>
            </a:r>
            <a:r>
              <a:rPr lang="ru-RU" sz="2600" dirty="0" err="1"/>
              <a:t>взаимодейства</a:t>
            </a:r>
            <a:r>
              <a:rPr lang="en-US" sz="2600" dirty="0"/>
              <a:t>. </a:t>
            </a:r>
          </a:p>
          <a:p>
            <a:pPr algn="just">
              <a:spcBef>
                <a:spcPts val="600"/>
              </a:spcBef>
            </a:pPr>
            <a:r>
              <a:rPr lang="en-US" sz="2600" u="sng" dirty="0">
                <a:solidFill>
                  <a:srgbClr val="7030A0"/>
                </a:solidFill>
              </a:rPr>
              <a:t>Def.</a:t>
            </a:r>
            <a:r>
              <a:rPr lang="en-US" sz="2600" dirty="0" smtClean="0"/>
              <a:t> </a:t>
            </a:r>
            <a:r>
              <a:rPr lang="bg-BG" sz="2600" dirty="0" smtClean="0"/>
              <a:t>За </a:t>
            </a:r>
            <a:r>
              <a:rPr lang="bg-BG" sz="2600" dirty="0">
                <a:solidFill>
                  <a:srgbClr val="FF0000"/>
                </a:solidFill>
              </a:rPr>
              <a:t>посока</a:t>
            </a:r>
            <a:r>
              <a:rPr lang="bg-BG" sz="2600" dirty="0" smtClean="0"/>
              <a:t> на електричното поле се приема посоката на силата, която действа върху положителен тестов заряд. Електричното поле може графично да се представи с помощта на „</a:t>
            </a:r>
            <a:r>
              <a:rPr lang="bg-BG" sz="2600" dirty="0" smtClean="0">
                <a:solidFill>
                  <a:srgbClr val="C00000"/>
                </a:solidFill>
              </a:rPr>
              <a:t>електрични силови линии“. </a:t>
            </a:r>
            <a:r>
              <a:rPr lang="bg-BG" sz="2600" dirty="0" smtClean="0"/>
              <a:t>Електричното поле на положителен точков заряд </a:t>
            </a:r>
            <a:r>
              <a:rPr lang="bg-BG" sz="2600" dirty="0"/>
              <a:t>е насочено радиално </a:t>
            </a:r>
            <a:r>
              <a:rPr lang="bg-BG" sz="2600" dirty="0" smtClean="0">
                <a:solidFill>
                  <a:srgbClr val="C00000"/>
                </a:solidFill>
              </a:rPr>
              <a:t>навън, </a:t>
            </a:r>
            <a:r>
              <a:rPr lang="bg-BG" sz="2600" dirty="0"/>
              <a:t>а</a:t>
            </a:r>
            <a:r>
              <a:rPr lang="bg-BG" sz="2600" dirty="0" smtClean="0">
                <a:solidFill>
                  <a:srgbClr val="C00000"/>
                </a:solidFill>
              </a:rPr>
              <a:t> на отрицателен </a:t>
            </a:r>
            <a:r>
              <a:rPr lang="bg-BG" sz="2600" dirty="0">
                <a:solidFill>
                  <a:srgbClr val="C00000"/>
                </a:solidFill>
              </a:rPr>
              <a:t>точков </a:t>
            </a:r>
            <a:r>
              <a:rPr lang="bg-BG" sz="2600" dirty="0" smtClean="0">
                <a:solidFill>
                  <a:srgbClr val="C00000"/>
                </a:solidFill>
              </a:rPr>
              <a:t>заряд - </a:t>
            </a:r>
            <a:r>
              <a:rPr lang="bg-BG" sz="2600" dirty="0" smtClean="0"/>
              <a:t>радиално </a:t>
            </a:r>
            <a:r>
              <a:rPr lang="bg-BG" sz="2600" dirty="0" smtClean="0">
                <a:solidFill>
                  <a:srgbClr val="C00000"/>
                </a:solidFill>
              </a:rPr>
              <a:t>навътре към него. </a:t>
            </a:r>
            <a:endParaRPr lang="en-US" sz="26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047416"/>
              </p:ext>
            </p:extLst>
          </p:nvPr>
        </p:nvGraphicFramePr>
        <p:xfrm>
          <a:off x="2590800" y="1905000"/>
          <a:ext cx="2438400" cy="10720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41" name="Уравнение" r:id="rId3" imgW="1155600" imgH="507960" progId="Equation.3">
                  <p:embed/>
                </p:oleObj>
              </mc:Choice>
              <mc:Fallback>
                <p:oleObj name="Уравнение" r:id="rId3" imgW="1155600" imgH="5079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90800" y="1905000"/>
                        <a:ext cx="2438400" cy="10720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4267200"/>
            <a:ext cx="8382000" cy="12926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g-BG" sz="2600" dirty="0" smtClean="0"/>
              <a:t>Интензитетът на електричното поле намалява бързо с увеличаване на разстоянието от заряда (закон за обратните квадрати).</a:t>
            </a:r>
            <a:r>
              <a:rPr lang="en-US" sz="2600" dirty="0" smtClean="0"/>
              <a:t> </a:t>
            </a:r>
            <a:endParaRPr lang="en-US" sz="3200" dirty="0"/>
          </a:p>
        </p:txBody>
      </p:sp>
      <p:pic>
        <p:nvPicPr>
          <p:cNvPr id="3" name="Picture 2" descr="File1036-figur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29814"/>
            <a:ext cx="6633972" cy="4055364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8197570"/>
              </p:ext>
            </p:extLst>
          </p:nvPr>
        </p:nvGraphicFramePr>
        <p:xfrm>
          <a:off x="3648075" y="5631543"/>
          <a:ext cx="130492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08" name="Equation" r:id="rId4" imgW="571320" imgH="533160" progId="Equation.3">
                  <p:embed/>
                </p:oleObj>
              </mc:Choice>
              <mc:Fallback>
                <p:oleObj name="Equation" r:id="rId4" imgW="571320" imgH="5331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8075" y="5631543"/>
                        <a:ext cx="1304925" cy="12192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352800" y="457200"/>
            <a:ext cx="16002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g-BG" dirty="0" smtClean="0"/>
              <a:t>Тестов заряд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76772" y="457200"/>
            <a:ext cx="16002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g-BG" dirty="0" smtClean="0"/>
              <a:t>Тестов заряд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-21771"/>
            <a:ext cx="8763000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u="sng" dirty="0" smtClean="0">
                <a:solidFill>
                  <a:srgbClr val="7030A0"/>
                </a:solidFill>
              </a:rPr>
              <a:t>Def.</a:t>
            </a:r>
            <a:r>
              <a:rPr lang="en-US" sz="2600" dirty="0" smtClean="0"/>
              <a:t> </a:t>
            </a:r>
            <a:r>
              <a:rPr lang="bg-BG" sz="2600" dirty="0">
                <a:solidFill>
                  <a:srgbClr val="FF0000"/>
                </a:solidFill>
              </a:rPr>
              <a:t>Електричният потенциал </a:t>
            </a:r>
            <a:r>
              <a:rPr lang="bg-BG" sz="2600" dirty="0" smtClean="0">
                <a:solidFill>
                  <a:srgbClr val="FF0000"/>
                </a:solidFill>
                <a:sym typeface="Symbol" panose="05050102010706020507" pitchFamily="18" charset="2"/>
              </a:rPr>
              <a:t> </a:t>
            </a:r>
            <a:r>
              <a:rPr lang="bg-BG" sz="2600" dirty="0">
                <a:sym typeface="Symbol" panose="05050102010706020507" pitchFamily="18" charset="2"/>
              </a:rPr>
              <a:t>в дадена точка на полето се дефинира като електричната </a:t>
            </a:r>
            <a:r>
              <a:rPr lang="bg-BG" sz="2600" dirty="0" smtClean="0">
                <a:sym typeface="Symbol" panose="05050102010706020507" pitchFamily="18" charset="2"/>
              </a:rPr>
              <a:t>потенциална енергия, която притежава единица положителен заряд, разположен в тази точка.</a:t>
            </a:r>
            <a:r>
              <a:rPr lang="en-US" sz="2600" dirty="0" smtClean="0"/>
              <a:t> </a:t>
            </a:r>
          </a:p>
          <a:p>
            <a:r>
              <a:rPr lang="bg-BG" sz="2600" dirty="0" smtClean="0"/>
              <a:t>Да разгледаме двойка паралелни метални повърхности. Ако едната повърхност има </a:t>
            </a:r>
            <a:r>
              <a:rPr lang="bg-BG" sz="2600" dirty="0" err="1" smtClean="0"/>
              <a:t>некомпенсиран</a:t>
            </a:r>
            <a:r>
              <a:rPr lang="bg-BG" sz="2600" dirty="0" smtClean="0"/>
              <a:t> </a:t>
            </a:r>
            <a:r>
              <a:rPr lang="en-US" sz="2600" b="1" dirty="0" smtClean="0">
                <a:solidFill>
                  <a:srgbClr val="FF0000"/>
                </a:solidFill>
              </a:rPr>
              <a:t>(+)</a:t>
            </a:r>
            <a:r>
              <a:rPr lang="en-US" sz="2600" dirty="0" smtClean="0"/>
              <a:t> </a:t>
            </a:r>
            <a:r>
              <a:rPr lang="bg-BG" sz="2600" dirty="0" smtClean="0"/>
              <a:t>заряд, а другата – </a:t>
            </a:r>
            <a:r>
              <a:rPr lang="bg-BG" sz="2600" dirty="0" err="1" smtClean="0"/>
              <a:t>некомпенсиран</a:t>
            </a:r>
            <a:r>
              <a:rPr lang="bg-BG" sz="2600" dirty="0" smtClean="0"/>
              <a:t>  </a:t>
            </a:r>
            <a:r>
              <a:rPr lang="en-US" sz="2600" b="1" dirty="0" smtClean="0">
                <a:solidFill>
                  <a:srgbClr val="0070C0"/>
                </a:solidFill>
              </a:rPr>
              <a:t>(-) </a:t>
            </a:r>
            <a:r>
              <a:rPr lang="bg-BG" sz="2600" dirty="0"/>
              <a:t>заряд, </a:t>
            </a:r>
            <a:r>
              <a:rPr lang="bg-BG" sz="2600" dirty="0" smtClean="0"/>
              <a:t>тогава между двете повърхности съществува електрично поле, насочено към отрицателната повърхност. Ако повърхностите (плочите) се съединят с метален проводник, тогава по него ще протича електричен ток с посока от положително заредената повърхност (имаща  висок електричен потенциал </a:t>
            </a:r>
            <a:r>
              <a:rPr lang="bg-BG" sz="2600" dirty="0" smtClean="0">
                <a:sym typeface="Symbol" panose="05050102010706020507" pitchFamily="18" charset="2"/>
              </a:rPr>
              <a:t></a:t>
            </a:r>
            <a:r>
              <a:rPr lang="bg-BG" sz="2600" baseline="-25000" dirty="0" smtClean="0">
                <a:sym typeface="Symbol" panose="05050102010706020507" pitchFamily="18" charset="2"/>
              </a:rPr>
              <a:t>2</a:t>
            </a:r>
            <a:r>
              <a:rPr lang="bg-BG" sz="2600" dirty="0" smtClean="0"/>
              <a:t>) към отрицателно заредената повърхност (имаща нисък потенциал </a:t>
            </a:r>
            <a:r>
              <a:rPr lang="bg-BG" sz="2600" dirty="0" smtClean="0">
                <a:sym typeface="Symbol" panose="05050102010706020507" pitchFamily="18" charset="2"/>
              </a:rPr>
              <a:t></a:t>
            </a:r>
            <a:r>
              <a:rPr lang="bg-BG" sz="2600" baseline="-25000" dirty="0">
                <a:sym typeface="Symbol" panose="05050102010706020507" pitchFamily="18" charset="2"/>
              </a:rPr>
              <a:t>1</a:t>
            </a:r>
            <a:r>
              <a:rPr lang="bg-BG" sz="2600" dirty="0" smtClean="0"/>
              <a:t>). Отношението между потенциалната разлика  </a:t>
            </a:r>
            <a:r>
              <a:rPr lang="el-GR" sz="2600" dirty="0" smtClean="0"/>
              <a:t>Δ</a:t>
            </a:r>
            <a:r>
              <a:rPr lang="bg-BG" sz="2600" dirty="0">
                <a:sym typeface="Symbol" panose="05050102010706020507" pitchFamily="18" charset="2"/>
              </a:rPr>
              <a:t>  =</a:t>
            </a:r>
            <a:r>
              <a:rPr lang="bg-BG" sz="2600" dirty="0" smtClean="0">
                <a:sym typeface="Symbol" panose="05050102010706020507" pitchFamily="18" charset="2"/>
              </a:rPr>
              <a:t></a:t>
            </a:r>
            <a:r>
              <a:rPr lang="bg-BG" sz="2600" baseline="-25000" dirty="0" smtClean="0">
                <a:sym typeface="Symbol" panose="05050102010706020507" pitchFamily="18" charset="2"/>
              </a:rPr>
              <a:t>2</a:t>
            </a:r>
            <a:r>
              <a:rPr lang="bg-BG" sz="2600" dirty="0" smtClean="0">
                <a:sym typeface="Symbol" panose="05050102010706020507" pitchFamily="18" charset="2"/>
              </a:rPr>
              <a:t>-</a:t>
            </a:r>
            <a:r>
              <a:rPr lang="bg-BG" sz="2600" dirty="0">
                <a:sym typeface="Symbol" panose="05050102010706020507" pitchFamily="18" charset="2"/>
              </a:rPr>
              <a:t></a:t>
            </a:r>
            <a:r>
              <a:rPr lang="bg-BG" sz="2600" baseline="-25000" dirty="0">
                <a:sym typeface="Symbol" panose="05050102010706020507" pitchFamily="18" charset="2"/>
              </a:rPr>
              <a:t>1</a:t>
            </a:r>
            <a:r>
              <a:rPr lang="bg-BG" sz="2600" dirty="0" smtClean="0"/>
              <a:t>между двете плочи и разстоянието </a:t>
            </a:r>
            <a:r>
              <a:rPr lang="el-GR" sz="2600" dirty="0" smtClean="0"/>
              <a:t>Δ</a:t>
            </a:r>
            <a:r>
              <a:rPr lang="bg-BG" sz="2600" dirty="0" smtClean="0"/>
              <a:t>х</a:t>
            </a:r>
            <a:r>
              <a:rPr lang="bg-BG" sz="2600" dirty="0" smtClean="0">
                <a:sym typeface="Symbol" panose="05050102010706020507" pitchFamily="18" charset="2"/>
              </a:rPr>
              <a:t> </a:t>
            </a:r>
            <a:r>
              <a:rPr lang="bg-BG" sz="2600" dirty="0" smtClean="0"/>
              <a:t>между тях се нарича електричен потенциален градиент. </a:t>
            </a:r>
          </a:p>
          <a:p>
            <a:endParaRPr lang="en-US" sz="26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3594858"/>
              </p:ext>
            </p:extLst>
          </p:nvPr>
        </p:nvGraphicFramePr>
        <p:xfrm>
          <a:off x="7010400" y="5903528"/>
          <a:ext cx="1824446" cy="925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60" name="Уравнение" r:id="rId3" imgW="876240" imgH="444240" progId="Equation.3">
                  <p:embed/>
                </p:oleObj>
              </mc:Choice>
              <mc:Fallback>
                <p:oleObj name="Уравнение" r:id="rId3" imgW="876240" imgH="4442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10400" y="5903528"/>
                        <a:ext cx="1824446" cy="9254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914400"/>
            <a:ext cx="787795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600" dirty="0" smtClean="0">
                <a:solidFill>
                  <a:srgbClr val="FF0000"/>
                </a:solidFill>
              </a:rPr>
              <a:t>Класически</a:t>
            </a:r>
            <a:r>
              <a:rPr lang="en-US" sz="2600" dirty="0" smtClean="0">
                <a:solidFill>
                  <a:srgbClr val="FF0000"/>
                </a:solidFill>
              </a:rPr>
              <a:t> (</a:t>
            </a:r>
            <a:r>
              <a:rPr lang="bg-BG" sz="2600" dirty="0" smtClean="0">
                <a:solidFill>
                  <a:srgbClr val="FF0000"/>
                </a:solidFill>
              </a:rPr>
              <a:t>орбитален</a:t>
            </a:r>
            <a:r>
              <a:rPr lang="en-US" sz="2600" dirty="0" smtClean="0">
                <a:solidFill>
                  <a:srgbClr val="FF0000"/>
                </a:solidFill>
              </a:rPr>
              <a:t>) </a:t>
            </a:r>
            <a:r>
              <a:rPr lang="bg-BG" sz="2600" dirty="0" smtClean="0">
                <a:solidFill>
                  <a:srgbClr val="FF0000"/>
                </a:solidFill>
              </a:rPr>
              <a:t>модел на атома </a:t>
            </a:r>
            <a:r>
              <a:rPr lang="en-US" sz="2600" dirty="0" smtClean="0"/>
              <a:t>–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g-BG" sz="2600" dirty="0" smtClean="0"/>
              <a:t>положително заредено ядро</a:t>
            </a:r>
            <a:r>
              <a:rPr lang="en-US" sz="2600" dirty="0" smtClean="0"/>
              <a:t>,</a:t>
            </a:r>
            <a:r>
              <a:rPr lang="bg-BG" sz="2600" dirty="0" smtClean="0"/>
              <a:t> изградено от протони и неутрони</a:t>
            </a:r>
            <a:r>
              <a:rPr lang="en-US" sz="2600" dirty="0" smtClean="0"/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g-BG" sz="2600" dirty="0" smtClean="0"/>
              <a:t>отрицателно заредени електрони, които обикалят по кръгови орбити около ядрото. </a:t>
            </a:r>
          </a:p>
          <a:p>
            <a:endParaRPr lang="bg-BG" sz="2600" dirty="0" smtClean="0"/>
          </a:p>
          <a:p>
            <a:r>
              <a:rPr lang="bg-BG" sz="2600" dirty="0" smtClean="0"/>
              <a:t>Моделът е полезен за визуализиране на електрични процеси и явления, но твърде неподходящ да опише в подробности атомната структура. </a:t>
            </a:r>
          </a:p>
          <a:p>
            <a:endParaRPr lang="bg-BG" sz="2600" dirty="0" smtClean="0"/>
          </a:p>
          <a:p>
            <a:r>
              <a:rPr lang="bg-BG" sz="2600" dirty="0" smtClean="0"/>
              <a:t>Структурата на атома може да бъде обяснена само с методите на квантовата механика. 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5185" y="2545716"/>
            <a:ext cx="90188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600" dirty="0" smtClean="0"/>
              <a:t>Кондензаторите са устройства за съхранение на електрична енергия.</a:t>
            </a:r>
            <a:endParaRPr lang="en-US" sz="2600" dirty="0"/>
          </a:p>
        </p:txBody>
      </p:sp>
      <p:pic>
        <p:nvPicPr>
          <p:cNvPr id="3" name="Picture 2" descr="File1036-figur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054" y="3124200"/>
            <a:ext cx="5508346" cy="36210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9814" y="1113549"/>
            <a:ext cx="8153400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4625"/>
            <a:r>
              <a:rPr lang="bg-BG" sz="2800" dirty="0" smtClean="0">
                <a:solidFill>
                  <a:srgbClr val="FF0000"/>
                </a:solidFill>
              </a:rPr>
              <a:t>Плоският електричен кондензатор представлява система от две успоредни </a:t>
            </a:r>
            <a:r>
              <a:rPr lang="bg-BG" sz="2800" dirty="0" err="1" smtClean="0">
                <a:solidFill>
                  <a:srgbClr val="FF0000"/>
                </a:solidFill>
              </a:rPr>
              <a:t>проводящи</a:t>
            </a:r>
            <a:r>
              <a:rPr lang="bg-BG" sz="2800" dirty="0" smtClean="0">
                <a:solidFill>
                  <a:srgbClr val="FF0000"/>
                </a:solidFill>
              </a:rPr>
              <a:t> плочи, разделени със слой диелектрик между тях. </a:t>
            </a:r>
            <a:endParaRPr lang="bg-BG" dirty="0"/>
          </a:p>
        </p:txBody>
      </p:sp>
      <p:sp>
        <p:nvSpPr>
          <p:cNvPr id="4" name="TextBox 3"/>
          <p:cNvSpPr txBox="1"/>
          <p:nvPr/>
        </p:nvSpPr>
        <p:spPr>
          <a:xfrm>
            <a:off x="357414" y="97964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rgbClr val="FF0000"/>
                </a:solidFill>
              </a:rPr>
              <a:t>Def. </a:t>
            </a:r>
            <a:r>
              <a:rPr lang="bg-BG" sz="2600" dirty="0"/>
              <a:t>Потенциалната разлика между две точки от електричното поле се нарича </a:t>
            </a:r>
            <a:r>
              <a:rPr lang="bg-BG" sz="2600" dirty="0" smtClean="0"/>
              <a:t>електрическо напрежение.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152400"/>
            <a:ext cx="8763000" cy="7509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/>
            <a:r>
              <a:rPr lang="bg-BG" sz="2600" dirty="0"/>
              <a:t>Основна характеристика на един кондензатор е неговият </a:t>
            </a:r>
            <a:r>
              <a:rPr lang="bg-BG" sz="2600" dirty="0">
                <a:solidFill>
                  <a:srgbClr val="FF0000"/>
                </a:solidFill>
              </a:rPr>
              <a:t>капацитет</a:t>
            </a:r>
            <a:r>
              <a:rPr lang="bg-BG" sz="2600" dirty="0"/>
              <a:t>. </a:t>
            </a:r>
            <a:r>
              <a:rPr lang="bg-BG" sz="2600" dirty="0" smtClean="0"/>
              <a:t>Той се дефинира като зарядът който може да бъде съхранен при 1 </a:t>
            </a:r>
            <a:r>
              <a:rPr lang="en-US" sz="2600" dirty="0" smtClean="0"/>
              <a:t>V </a:t>
            </a:r>
            <a:r>
              <a:rPr lang="bg-BG" sz="2600" dirty="0" smtClean="0"/>
              <a:t>електрична потенциална разлика между неговите плочи. </a:t>
            </a:r>
            <a:endParaRPr lang="en-US" sz="2600" dirty="0" smtClean="0"/>
          </a:p>
          <a:p>
            <a:pPr indent="355600"/>
            <a:endParaRPr lang="en-US" sz="2600" dirty="0"/>
          </a:p>
          <a:p>
            <a:pPr indent="355600"/>
            <a:endParaRPr lang="bg-BG" sz="2600" dirty="0" smtClean="0"/>
          </a:p>
          <a:p>
            <a:pPr indent="355600"/>
            <a:r>
              <a:rPr lang="bg-BG" sz="2600" i="1" dirty="0" smtClean="0"/>
              <a:t>Колко е капацитетът на кондензатор в </a:t>
            </a:r>
            <a:r>
              <a:rPr lang="bg-BG" sz="2600" i="1" dirty="0" err="1" smtClean="0"/>
              <a:t>микрофаради</a:t>
            </a:r>
            <a:r>
              <a:rPr lang="bg-BG" sz="2600" i="1" dirty="0" smtClean="0"/>
              <a:t>, който може да съхранява </a:t>
            </a:r>
            <a:r>
              <a:rPr lang="en-US" sz="2600" i="1" dirty="0" smtClean="0"/>
              <a:t> </a:t>
            </a:r>
            <a:r>
              <a:rPr lang="bg-BG" sz="2600" i="1" dirty="0" smtClean="0"/>
              <a:t>електричен заряд </a:t>
            </a:r>
            <a:r>
              <a:rPr lang="en-US" sz="2600" i="1" dirty="0"/>
              <a:t>0.001 C </a:t>
            </a:r>
            <a:r>
              <a:rPr lang="bg-BG" sz="2600" i="1" dirty="0"/>
              <a:t>при напрежение </a:t>
            </a:r>
            <a:r>
              <a:rPr lang="en-US" sz="2600" i="1" dirty="0"/>
              <a:t>10</a:t>
            </a:r>
            <a:r>
              <a:rPr lang="en-US" sz="2600" i="1" baseline="30000" dirty="0"/>
              <a:t>3</a:t>
            </a:r>
            <a:r>
              <a:rPr lang="en-US" sz="2600" i="1" dirty="0"/>
              <a:t> V </a:t>
            </a:r>
            <a:r>
              <a:rPr lang="bg-BG" sz="2600" i="1" dirty="0"/>
              <a:t>между неговите </a:t>
            </a:r>
            <a:r>
              <a:rPr lang="bg-BG" sz="2600" i="1" dirty="0" smtClean="0"/>
              <a:t>плочи</a:t>
            </a:r>
            <a:r>
              <a:rPr lang="bg-BG" sz="2600" i="1" dirty="0"/>
              <a:t>?</a:t>
            </a:r>
            <a:endParaRPr lang="en-US" sz="2600" i="1" dirty="0"/>
          </a:p>
          <a:p>
            <a:pPr indent="355600">
              <a:spcBef>
                <a:spcPts val="2400"/>
              </a:spcBef>
            </a:pPr>
            <a:r>
              <a:rPr lang="bg-BG" sz="2600" dirty="0" smtClean="0"/>
              <a:t>Зарядът може да се съхранява върху плочите на кондензатора безкрайно дълго време, в случай че няма наличен </a:t>
            </a:r>
            <a:r>
              <a:rPr lang="bg-BG" sz="2600" dirty="0" err="1" smtClean="0"/>
              <a:t>проводящ</a:t>
            </a:r>
            <a:r>
              <a:rPr lang="bg-BG" sz="2600" dirty="0" smtClean="0"/>
              <a:t> път, който да го разреди. Ако плочите се свържат с помощта на жичка, тогава между тях ще протече електричен ток, който редуцира </a:t>
            </a:r>
            <a:r>
              <a:rPr lang="bg-BG" sz="2600" dirty="0" err="1" smtClean="0"/>
              <a:t>некомпенсирания</a:t>
            </a:r>
            <a:r>
              <a:rPr lang="bg-BG" sz="2600" dirty="0" smtClean="0"/>
              <a:t> електричен заряд върху тях. </a:t>
            </a:r>
            <a:r>
              <a:rPr lang="bg-BG" sz="2600" dirty="0" smtClean="0">
                <a:solidFill>
                  <a:srgbClr val="C00000"/>
                </a:solidFill>
              </a:rPr>
              <a:t>При разреждане на кондензатора се освобождава електрична енергия.</a:t>
            </a:r>
            <a:r>
              <a:rPr lang="en-US" sz="2600" dirty="0" smtClean="0">
                <a:solidFill>
                  <a:srgbClr val="C00000"/>
                </a:solidFill>
              </a:rPr>
              <a:t> </a:t>
            </a:r>
          </a:p>
          <a:p>
            <a:pPr indent="355600">
              <a:spcBef>
                <a:spcPts val="2400"/>
              </a:spcBef>
            </a:pPr>
            <a:r>
              <a:rPr lang="en-US" sz="2600" dirty="0" smtClean="0"/>
              <a:t>The process of </a:t>
            </a:r>
            <a:r>
              <a:rPr lang="en-US" sz="2600" dirty="0" smtClean="0">
                <a:solidFill>
                  <a:srgbClr val="FF0000"/>
                </a:solidFill>
              </a:rPr>
              <a:t>discharging</a:t>
            </a:r>
            <a:r>
              <a:rPr lang="en-US" sz="2600" dirty="0" smtClean="0"/>
              <a:t>  a capacitor </a:t>
            </a:r>
            <a:r>
              <a:rPr lang="en-US" sz="2600" dirty="0" smtClean="0">
                <a:solidFill>
                  <a:srgbClr val="FF0000"/>
                </a:solidFill>
              </a:rPr>
              <a:t>releases energy</a:t>
            </a:r>
            <a:r>
              <a:rPr lang="en-US" sz="2600" dirty="0">
                <a:solidFill>
                  <a:srgbClr val="FF0000"/>
                </a:solidFill>
              </a:rPr>
              <a:t>.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0270208"/>
              </p:ext>
            </p:extLst>
          </p:nvPr>
        </p:nvGraphicFramePr>
        <p:xfrm>
          <a:off x="3429000" y="1752600"/>
          <a:ext cx="1797050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82" name="Уравнение" r:id="rId3" imgW="863280" imgH="457200" progId="Equation.3">
                  <p:embed/>
                </p:oleObj>
              </mc:Choice>
              <mc:Fallback>
                <p:oleObj name="Уравнение" r:id="rId3" imgW="86328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29000" y="1752600"/>
                        <a:ext cx="1797050" cy="950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1188127"/>
            <a:ext cx="881742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bg-BG" sz="2600" dirty="0" err="1" smtClean="0"/>
              <a:t>Дефибрилаторът</a:t>
            </a:r>
            <a:r>
              <a:rPr lang="bg-BG" sz="2600" dirty="0" smtClean="0"/>
              <a:t> може да </a:t>
            </a:r>
            <a:r>
              <a:rPr lang="bg-BG" sz="2600" dirty="0"/>
              <a:t>съхранява </a:t>
            </a:r>
            <a:r>
              <a:rPr lang="bg-BG" sz="2600" dirty="0">
                <a:solidFill>
                  <a:srgbClr val="0070C0"/>
                </a:solidFill>
              </a:rPr>
              <a:t>е</a:t>
            </a:r>
            <a:r>
              <a:rPr lang="bg-BG" sz="2600" dirty="0" smtClean="0">
                <a:solidFill>
                  <a:srgbClr val="0070C0"/>
                </a:solidFill>
              </a:rPr>
              <a:t>лектрична енергия от порядъка на няколко джаула</a:t>
            </a:r>
            <a:r>
              <a:rPr lang="bg-BG" sz="2600" dirty="0" smtClean="0"/>
              <a:t>. Когато електродите се поставят върху гърдите на пациента, тялото формира </a:t>
            </a:r>
            <a:r>
              <a:rPr lang="bg-BG" sz="2600" dirty="0" err="1" smtClean="0"/>
              <a:t>проводяща</a:t>
            </a:r>
            <a:r>
              <a:rPr lang="bg-BG" sz="2600" dirty="0" smtClean="0"/>
              <a:t> среда и за кратко време през него протича голям електричен ток.</a:t>
            </a:r>
            <a:endParaRPr lang="en-US" sz="2600" dirty="0" smtClean="0"/>
          </a:p>
          <a:p>
            <a:pPr indent="463550">
              <a:spcBef>
                <a:spcPts val="2400"/>
              </a:spcBef>
            </a:pPr>
            <a:r>
              <a:rPr lang="bg-BG" sz="2600" dirty="0" smtClean="0">
                <a:solidFill>
                  <a:srgbClr val="0070C0"/>
                </a:solidFill>
              </a:rPr>
              <a:t>Клетъчните мембрани съхраняват електрична енергия, която се използва за обезпечаването на транспорта на йони през тях. </a:t>
            </a:r>
            <a:endParaRPr lang="en-US" sz="2600" dirty="0" smtClean="0">
              <a:solidFill>
                <a:srgbClr val="0070C0"/>
              </a:solidFill>
            </a:endParaRPr>
          </a:p>
          <a:p>
            <a:pPr indent="463550">
              <a:spcBef>
                <a:spcPts val="2400"/>
              </a:spcBef>
            </a:pPr>
            <a:r>
              <a:rPr lang="bg-BG" sz="2600" dirty="0" smtClean="0"/>
              <a:t>Такива биологични </a:t>
            </a:r>
            <a:r>
              <a:rPr lang="en-US" sz="2600" dirty="0" smtClean="0"/>
              <a:t> „</a:t>
            </a:r>
            <a:r>
              <a:rPr lang="bg-BG" sz="2600" dirty="0" smtClean="0"/>
              <a:t>кондензатори</a:t>
            </a:r>
            <a:r>
              <a:rPr lang="en-US" sz="2600" dirty="0" smtClean="0"/>
              <a:t>“</a:t>
            </a:r>
            <a:r>
              <a:rPr lang="bg-BG" sz="2600" dirty="0" smtClean="0"/>
              <a:t>при разреждане произвеждат електрични импулси, които се разпространяват по дължината </a:t>
            </a:r>
            <a:r>
              <a:rPr lang="bg-BG" sz="2600" dirty="0"/>
              <a:t>на </a:t>
            </a:r>
            <a:r>
              <a:rPr lang="bg-BG" sz="2600" dirty="0" err="1" smtClean="0"/>
              <a:t>аксона</a:t>
            </a:r>
            <a:r>
              <a:rPr lang="bg-BG" sz="2600" dirty="0" smtClean="0"/>
              <a:t> на </a:t>
            </a:r>
            <a:r>
              <a:rPr lang="bg-BG" sz="2600" dirty="0"/>
              <a:t>нервните клетки . </a:t>
            </a:r>
            <a:endParaRPr lang="en-US" sz="26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435429" y="76200"/>
            <a:ext cx="8229600" cy="1039356"/>
          </a:xfrm>
          <a:prstGeom prst="wave">
            <a:avLst>
              <a:gd name="adj1" fmla="val 12500"/>
              <a:gd name="adj2" fmla="val 16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g-BG" sz="2800" dirty="0" err="1" smtClean="0"/>
              <a:t>Дефибрилаторът</a:t>
            </a:r>
            <a:r>
              <a:rPr lang="bg-BG" sz="2800" dirty="0" smtClean="0"/>
              <a:t> по същество е голям кондензатор.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1" y="76200"/>
            <a:ext cx="87630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600" b="1" dirty="0" smtClean="0">
                <a:solidFill>
                  <a:srgbClr val="C00000"/>
                </a:solidFill>
              </a:rPr>
              <a:t>ПОСТОЯНЕН ЕЛЕКТРИЧЕСКИ ТОК ПРЕЗ МЕТАЛИ. </a:t>
            </a:r>
          </a:p>
          <a:p>
            <a:pPr algn="ctr"/>
            <a:r>
              <a:rPr lang="bg-BG" sz="2600" b="1" dirty="0" smtClean="0">
                <a:solidFill>
                  <a:srgbClr val="C00000"/>
                </a:solidFill>
              </a:rPr>
              <a:t>ЗАКОН НА ОМ</a:t>
            </a:r>
          </a:p>
          <a:p>
            <a:pPr>
              <a:spcBef>
                <a:spcPts val="2400"/>
              </a:spcBef>
            </a:pPr>
            <a:r>
              <a:rPr lang="en-US" sz="2400" u="sng" dirty="0" smtClean="0">
                <a:solidFill>
                  <a:srgbClr val="FF0000"/>
                </a:solidFill>
              </a:rPr>
              <a:t>Def.</a:t>
            </a:r>
            <a:r>
              <a:rPr lang="bg-BG" sz="2400" u="sng" dirty="0" smtClean="0">
                <a:solidFill>
                  <a:srgbClr val="FF0000"/>
                </a:solidFill>
              </a:rPr>
              <a:t> </a:t>
            </a:r>
            <a:r>
              <a:rPr lang="bg-BG" sz="2400" dirty="0" smtClean="0"/>
              <a:t>Постоянният ток има постоянна посока и големина и протича непрекъснато във времето.</a:t>
            </a:r>
          </a:p>
          <a:p>
            <a:pPr indent="363538">
              <a:spcBef>
                <a:spcPts val="1200"/>
              </a:spcBef>
            </a:pPr>
            <a:r>
              <a:rPr lang="bg-BG" sz="2400" dirty="0" smtClean="0"/>
              <a:t>Немският физик Георг Ом е установил, че силата на тока, протичащ през даден участък от проводник е пропорционален на приложеното върху проводника напрежение. Коефициентът на пропорционалност се нарича проводимост </a:t>
            </a:r>
            <a:r>
              <a:rPr lang="en-US" sz="2400" dirty="0" smtClean="0"/>
              <a:t>G. </a:t>
            </a:r>
            <a:r>
              <a:rPr lang="bg-BG" sz="2400" dirty="0" smtClean="0"/>
              <a:t>Отношението между напрежението и тока се нарича  електрическо съпротивление на проводника.</a:t>
            </a:r>
            <a:endParaRPr lang="en-US" sz="2600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6331048"/>
              </p:ext>
            </p:extLst>
          </p:nvPr>
        </p:nvGraphicFramePr>
        <p:xfrm>
          <a:off x="2471738" y="4279900"/>
          <a:ext cx="3408362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44" name="Уравнение" r:id="rId3" imgW="1638000" imgH="444240" progId="Equation.3">
                  <p:embed/>
                </p:oleObj>
              </mc:Choice>
              <mc:Fallback>
                <p:oleObj name="Уравнение" r:id="rId3" imgW="1638000" imgH="4442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71738" y="4279900"/>
                        <a:ext cx="3408362" cy="925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8488840"/>
              </p:ext>
            </p:extLst>
          </p:nvPr>
        </p:nvGraphicFramePr>
        <p:xfrm>
          <a:off x="3267075" y="5410200"/>
          <a:ext cx="1901825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45" name="Уравнение" r:id="rId5" imgW="914400" imgH="444240" progId="Equation.3">
                  <p:embed/>
                </p:oleObj>
              </mc:Choice>
              <mc:Fallback>
                <p:oleObj name="Уравнение" r:id="rId5" imgW="914400" imgH="4442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67075" y="5410200"/>
                        <a:ext cx="1901825" cy="925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148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5761" y="-76200"/>
            <a:ext cx="8382001" cy="5644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3538" algn="just">
              <a:lnSpc>
                <a:spcPct val="120000"/>
              </a:lnSpc>
              <a:spcBef>
                <a:spcPts val="1200"/>
              </a:spcBef>
            </a:pPr>
            <a:r>
              <a:rPr lang="bg-BG" sz="2400" dirty="0" smtClean="0"/>
              <a:t>При протичането на ток през металите, движението на електроните се затруднява от положителните йони, намиращи се във възлите на кристалната решетка. Това обуславя </a:t>
            </a:r>
            <a:r>
              <a:rPr lang="bg-BG" sz="2400" dirty="0" smtClean="0">
                <a:solidFill>
                  <a:srgbClr val="FF0000"/>
                </a:solidFill>
              </a:rPr>
              <a:t>съпротивлението </a:t>
            </a:r>
            <a:r>
              <a:rPr lang="en-US" sz="2400" dirty="0" smtClean="0">
                <a:solidFill>
                  <a:srgbClr val="FF0000"/>
                </a:solidFill>
              </a:rPr>
              <a:t>R</a:t>
            </a:r>
            <a:r>
              <a:rPr lang="bg-BG" sz="2400" dirty="0" smtClean="0"/>
              <a:t>, което проводникът оказва на протичащия ток. </a:t>
            </a:r>
          </a:p>
          <a:p>
            <a:pPr indent="363538">
              <a:spcBef>
                <a:spcPts val="1200"/>
              </a:spcBef>
            </a:pPr>
            <a:endParaRPr lang="en-US" sz="2400" dirty="0" smtClean="0"/>
          </a:p>
          <a:p>
            <a:pPr indent="363538" algn="just">
              <a:lnSpc>
                <a:spcPct val="120000"/>
              </a:lnSpc>
              <a:spcBef>
                <a:spcPts val="1200"/>
              </a:spcBef>
            </a:pPr>
            <a:r>
              <a:rPr lang="bg-BG" sz="2400" dirty="0"/>
              <a:t>Поради ударите на електроните в положителните йони на кристалната решетка, част от тяхната енергия се превръща в топлина. Големината на отделеното количество топлина съгласно закона на Джаул-</a:t>
            </a:r>
            <a:r>
              <a:rPr lang="bg-BG" sz="2400" dirty="0" err="1"/>
              <a:t>Ленц</a:t>
            </a:r>
            <a:r>
              <a:rPr lang="bg-BG" sz="2400" dirty="0"/>
              <a:t> се определя от големината на приложеното напрежение </a:t>
            </a:r>
            <a:r>
              <a:rPr lang="en-US" sz="2400" dirty="0"/>
              <a:t>V</a:t>
            </a:r>
            <a:r>
              <a:rPr lang="bg-BG" sz="2400" dirty="0"/>
              <a:t>, големината на протичащия ток</a:t>
            </a:r>
            <a:r>
              <a:rPr lang="en-US" sz="2400" dirty="0"/>
              <a:t> I</a:t>
            </a:r>
            <a:r>
              <a:rPr lang="bg-BG" sz="2400" dirty="0"/>
              <a:t>, както и от времето </a:t>
            </a:r>
            <a:r>
              <a:rPr lang="en-US" sz="2400" dirty="0"/>
              <a:t>t </a:t>
            </a:r>
            <a:r>
              <a:rPr lang="bg-BG" sz="2400" dirty="0"/>
              <a:t>за което той протича:</a:t>
            </a:r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0688537"/>
              </p:ext>
            </p:extLst>
          </p:nvPr>
        </p:nvGraphicFramePr>
        <p:xfrm>
          <a:off x="2590800" y="5644622"/>
          <a:ext cx="3514725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30" name="Уравнение" r:id="rId3" imgW="1688760" imgH="469800" progId="Equation.3">
                  <p:embed/>
                </p:oleObj>
              </mc:Choice>
              <mc:Fallback>
                <p:oleObj name="Уравнение" r:id="rId3" imgW="1688760" imgH="469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90800" y="5644622"/>
                        <a:ext cx="3514725" cy="97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591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1" y="228600"/>
            <a:ext cx="89154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600" dirty="0" smtClean="0">
                <a:solidFill>
                  <a:srgbClr val="C00000"/>
                </a:solidFill>
              </a:rPr>
              <a:t>ПОСТОЯНЕН ЕЛЕКТРИЧЕСКИ ТОК ПРЕЗ ЕЛЕКТРОЛИТИ</a:t>
            </a:r>
          </a:p>
          <a:p>
            <a:pPr>
              <a:spcBef>
                <a:spcPts val="1200"/>
              </a:spcBef>
            </a:pPr>
            <a:r>
              <a:rPr lang="en-US" sz="2400" u="sng" dirty="0" smtClean="0">
                <a:solidFill>
                  <a:srgbClr val="FF0000"/>
                </a:solidFill>
              </a:rPr>
              <a:t>Def.</a:t>
            </a:r>
            <a:r>
              <a:rPr lang="bg-BG" sz="2400" u="sng" dirty="0" smtClean="0">
                <a:solidFill>
                  <a:srgbClr val="FF0000"/>
                </a:solidFill>
              </a:rPr>
              <a:t> </a:t>
            </a:r>
            <a:r>
              <a:rPr lang="bg-BG" sz="2400" dirty="0" smtClean="0"/>
              <a:t>Електролитите са вещества, които притежават йонна проводимост.</a:t>
            </a:r>
          </a:p>
          <a:p>
            <a:pPr indent="363538"/>
            <a:r>
              <a:rPr lang="bg-BG" sz="2400" dirty="0" smtClean="0"/>
              <a:t>Това са вещества, чиито неутрални молекули при разтварянето им се разпадат (</a:t>
            </a:r>
            <a:r>
              <a:rPr lang="bg-BG" sz="2400" dirty="0" err="1" smtClean="0"/>
              <a:t>дисоциират</a:t>
            </a:r>
            <a:r>
              <a:rPr lang="bg-BG" sz="2400" dirty="0" smtClean="0"/>
              <a:t>) на положително (</a:t>
            </a:r>
            <a:r>
              <a:rPr lang="bg-BG" sz="2400" dirty="0" smtClean="0">
                <a:solidFill>
                  <a:srgbClr val="0070C0"/>
                </a:solidFill>
              </a:rPr>
              <a:t>катиони</a:t>
            </a:r>
            <a:r>
              <a:rPr lang="bg-BG" sz="2400" dirty="0" smtClean="0"/>
              <a:t>) и отрицателно (</a:t>
            </a:r>
            <a:r>
              <a:rPr lang="bg-BG" sz="2400" dirty="0" err="1" smtClean="0">
                <a:solidFill>
                  <a:srgbClr val="0070C0"/>
                </a:solidFill>
              </a:rPr>
              <a:t>анийони</a:t>
            </a:r>
            <a:r>
              <a:rPr lang="bg-BG" sz="2400" dirty="0" smtClean="0"/>
              <a:t>) заредени йони в резултат на процес, наречен </a:t>
            </a:r>
            <a:r>
              <a:rPr lang="bg-BG" sz="2400" dirty="0" smtClean="0">
                <a:solidFill>
                  <a:srgbClr val="FF0000"/>
                </a:solidFill>
              </a:rPr>
              <a:t>електролитна дисоциация</a:t>
            </a:r>
            <a:r>
              <a:rPr lang="bg-BG" sz="2400" dirty="0" smtClean="0"/>
              <a:t>. При отсъствие на електрическо поле, получените йони се движат хаотично. Под влияние на външно електрично поле </a:t>
            </a:r>
            <a:r>
              <a:rPr lang="bg-BG" sz="2400" dirty="0" err="1" smtClean="0"/>
              <a:t>катийоните</a:t>
            </a:r>
            <a:r>
              <a:rPr lang="bg-BG" sz="2400" dirty="0" smtClean="0"/>
              <a:t> и </a:t>
            </a:r>
            <a:r>
              <a:rPr lang="bg-BG" sz="2400" dirty="0" err="1" smtClean="0"/>
              <a:t>анийоните</a:t>
            </a:r>
            <a:r>
              <a:rPr lang="bg-BG" sz="2400" dirty="0" smtClean="0"/>
              <a:t> се задвижват едновременно в противоположна посока, което представлява електрически ток през електролита.</a:t>
            </a:r>
          </a:p>
          <a:p>
            <a:pPr indent="363538"/>
            <a:r>
              <a:rPr lang="bg-BG" sz="2400" dirty="0" smtClean="0"/>
              <a:t>Едновременно с електролитната дисоциация се извършва и обратният процес – рекомбинация на йоните. Между тези два противоположни по посока процеси се установява динамично равновесие, което се характеризира с т.нар. </a:t>
            </a:r>
            <a:r>
              <a:rPr lang="bg-BG" sz="2400" dirty="0">
                <a:solidFill>
                  <a:srgbClr val="FF0000"/>
                </a:solidFill>
              </a:rPr>
              <a:t>к</a:t>
            </a:r>
            <a:r>
              <a:rPr lang="bg-BG" sz="2400" dirty="0" smtClean="0">
                <a:solidFill>
                  <a:srgbClr val="FF0000"/>
                </a:solidFill>
              </a:rPr>
              <a:t>оефициент на електролитна дисоциация:</a:t>
            </a:r>
            <a:r>
              <a:rPr lang="en-US" sz="2400" dirty="0" smtClean="0"/>
              <a:t>		</a:t>
            </a:r>
            <a:r>
              <a:rPr lang="bg-BG" sz="2400" dirty="0" smtClean="0"/>
              <a:t>, където </a:t>
            </a:r>
            <a:r>
              <a:rPr lang="en-US" sz="2400" dirty="0" smtClean="0"/>
              <a:t>n’ </a:t>
            </a:r>
            <a:r>
              <a:rPr lang="bg-BG" sz="2400" dirty="0" smtClean="0"/>
              <a:t>е броят на </a:t>
            </a:r>
            <a:r>
              <a:rPr lang="bg-BG" sz="2400" dirty="0" err="1" smtClean="0"/>
              <a:t>дисоцииралите</a:t>
            </a:r>
            <a:r>
              <a:rPr lang="bg-BG" sz="2400" dirty="0" smtClean="0"/>
              <a:t> молекули, 		</a:t>
            </a:r>
            <a:r>
              <a:rPr lang="en-US" sz="2400" dirty="0" smtClean="0"/>
              <a:t>n – </a:t>
            </a:r>
            <a:r>
              <a:rPr lang="bg-BG" sz="2400" dirty="0" smtClean="0"/>
              <a:t>общ бр. молекули</a:t>
            </a:r>
            <a:endParaRPr lang="en-US" sz="2600" dirty="0" smtClean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2146186"/>
              </p:ext>
            </p:extLst>
          </p:nvPr>
        </p:nvGraphicFramePr>
        <p:xfrm>
          <a:off x="3733800" y="5806341"/>
          <a:ext cx="1030288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53" name="Уравнение" r:id="rId3" imgW="495000" imgH="469800" progId="Equation.3">
                  <p:embed/>
                </p:oleObj>
              </mc:Choice>
              <mc:Fallback>
                <p:oleObj name="Уравнение" r:id="rId3" imgW="495000" imgH="469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33800" y="5806341"/>
                        <a:ext cx="1030288" cy="97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926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1" y="228600"/>
            <a:ext cx="8763000" cy="7278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600" dirty="0" smtClean="0">
                <a:solidFill>
                  <a:srgbClr val="C00000"/>
                </a:solidFill>
              </a:rPr>
              <a:t>ПРОВОДИМОСТ НА БИОЛОГИЧНИ ТЪКАНИ И ТЕЧНОСТИ</a:t>
            </a:r>
          </a:p>
          <a:p>
            <a:pPr indent="363538" algn="just">
              <a:lnSpc>
                <a:spcPts val="3300"/>
              </a:lnSpc>
              <a:spcBef>
                <a:spcPts val="1200"/>
              </a:spcBef>
            </a:pPr>
            <a:r>
              <a:rPr lang="bg-BG" sz="2400" dirty="0" smtClean="0"/>
              <a:t>При прилагане на постоянно напрежение, силата на протичащия през живата тъкан ток не остава постоянна. В началото тя намалява, като след известно време се достига постоянна стойност. Това привидно отклонение от закона на Ом е обусловено от явлението </a:t>
            </a:r>
            <a:r>
              <a:rPr lang="bg-BG" sz="2400" dirty="0" smtClean="0">
                <a:solidFill>
                  <a:srgbClr val="FF0000"/>
                </a:solidFill>
              </a:rPr>
              <a:t>поляризация</a:t>
            </a:r>
            <a:r>
              <a:rPr lang="bg-BG" sz="2400" dirty="0" smtClean="0"/>
              <a:t>.  </a:t>
            </a:r>
          </a:p>
          <a:p>
            <a:pPr indent="363538" algn="just">
              <a:lnSpc>
                <a:spcPts val="3300"/>
              </a:lnSpc>
              <a:spcBef>
                <a:spcPts val="1200"/>
              </a:spcBef>
            </a:pPr>
            <a:r>
              <a:rPr lang="bg-BG" sz="2400" dirty="0" smtClean="0"/>
              <a:t>Биологичните обекти са сложни обекти, те проявяват свойства както на проводници, така и на диелектрици. Проводимостта им се определя от наличието на свободни йони в клетките и тъканите, а диелектричните им свойства – от структурните особености и явленията на поляризация. Под действието на външно електрично поле, свободните заряди могат свободно да се придвижват на големи разстояния, а свързаните се придвижват само в твърде ограничени пространствени граници.</a:t>
            </a:r>
          </a:p>
          <a:p>
            <a:pPr indent="363538">
              <a:spcBef>
                <a:spcPts val="1200"/>
              </a:spcBef>
            </a:pP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424200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1" y="228600"/>
            <a:ext cx="8686800" cy="6443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3538" algn="just">
              <a:lnSpc>
                <a:spcPts val="3300"/>
              </a:lnSpc>
              <a:spcBef>
                <a:spcPts val="1200"/>
              </a:spcBef>
            </a:pPr>
            <a:r>
              <a:rPr lang="bg-BG" sz="2400" dirty="0" smtClean="0"/>
              <a:t>При прилагане на електрично поле върху жива система, свързаните електрични заряди се отместват на някакво разстояние, а молекули, които са електрични диполи се ориентират по посока на полето. Така възниква нарастващо до някаква стойност електрично поле с посока, противоположна на външно приложеното. Това допълнително електрическо напрежение </a:t>
            </a:r>
            <a:r>
              <a:rPr lang="en-US" sz="2400" dirty="0" err="1" smtClean="0"/>
              <a:t>V</a:t>
            </a:r>
            <a:r>
              <a:rPr lang="en-US" sz="2400" baseline="-25000" dirty="0" err="1" smtClean="0"/>
              <a:t>p</a:t>
            </a:r>
            <a:r>
              <a:rPr lang="en-US" sz="2400" dirty="0" smtClean="0"/>
              <a:t>(t) </a:t>
            </a:r>
            <a:r>
              <a:rPr lang="bg-BG" sz="2400" dirty="0" smtClean="0"/>
              <a:t>наречено още </a:t>
            </a:r>
            <a:r>
              <a:rPr lang="bg-BG" sz="2400" dirty="0" err="1" smtClean="0">
                <a:solidFill>
                  <a:srgbClr val="FF0000"/>
                </a:solidFill>
              </a:rPr>
              <a:t>поляризационно</a:t>
            </a:r>
            <a:r>
              <a:rPr lang="bg-BG" sz="2400" dirty="0" smtClean="0">
                <a:solidFill>
                  <a:srgbClr val="FF0000"/>
                </a:solidFill>
              </a:rPr>
              <a:t> напрежение </a:t>
            </a:r>
            <a:r>
              <a:rPr lang="bg-BG" sz="2400" dirty="0" smtClean="0"/>
              <a:t>е функция на времето. Законът на Ом в случая се задава с уравнението:</a:t>
            </a:r>
          </a:p>
          <a:p>
            <a:pPr indent="363538" algn="just">
              <a:lnSpc>
                <a:spcPts val="3300"/>
              </a:lnSpc>
              <a:spcBef>
                <a:spcPts val="1200"/>
              </a:spcBef>
            </a:pPr>
            <a:endParaRPr lang="en-US" sz="2600" dirty="0" smtClean="0"/>
          </a:p>
          <a:p>
            <a:pPr indent="363538" algn="just">
              <a:lnSpc>
                <a:spcPts val="3300"/>
              </a:lnSpc>
              <a:spcBef>
                <a:spcPts val="1200"/>
              </a:spcBef>
            </a:pPr>
            <a:r>
              <a:rPr lang="en-US" sz="2800" u="sng" dirty="0">
                <a:solidFill>
                  <a:srgbClr val="FF0000"/>
                </a:solidFill>
              </a:rPr>
              <a:t>Def</a:t>
            </a:r>
            <a:r>
              <a:rPr lang="en-US" sz="2800" u="sng" dirty="0" smtClean="0">
                <a:solidFill>
                  <a:srgbClr val="FF0000"/>
                </a:solidFill>
              </a:rPr>
              <a:t>. </a:t>
            </a:r>
            <a:r>
              <a:rPr lang="bg-BG" sz="2400" dirty="0"/>
              <a:t>Процесът на преместване на </a:t>
            </a:r>
            <a:r>
              <a:rPr lang="bg-BG" sz="2400" dirty="0" smtClean="0"/>
              <a:t>свързани заряди под действие на външно електрическо поле, при което се образува ново електрично поле, насочено в противоположна посока се нарича </a:t>
            </a:r>
            <a:r>
              <a:rPr lang="bg-BG" sz="2400" dirty="0" smtClean="0">
                <a:solidFill>
                  <a:srgbClr val="FF0000"/>
                </a:solidFill>
              </a:rPr>
              <a:t>поляризация</a:t>
            </a:r>
            <a:r>
              <a:rPr lang="bg-BG" sz="2400" dirty="0" smtClean="0"/>
              <a:t>. </a:t>
            </a:r>
            <a:endParaRPr lang="en-US" sz="24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2517246"/>
              </p:ext>
            </p:extLst>
          </p:nvPr>
        </p:nvGraphicFramePr>
        <p:xfrm>
          <a:off x="2611438" y="3670300"/>
          <a:ext cx="2405062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96" name="Уравнение" r:id="rId3" imgW="1155600" imgH="457200" progId="Equation.3">
                  <p:embed/>
                </p:oleObj>
              </mc:Choice>
              <mc:Fallback>
                <p:oleObj name="Уравнение" r:id="rId3" imgW="11556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11438" y="3670300"/>
                        <a:ext cx="2405062" cy="950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303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28600"/>
            <a:ext cx="9067799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3538">
              <a:spcBef>
                <a:spcPts val="1200"/>
              </a:spcBef>
            </a:pPr>
            <a:r>
              <a:rPr lang="bg-BG" sz="2400" dirty="0" smtClean="0"/>
              <a:t>Поляризацията бива:</a:t>
            </a: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bg-BG" sz="2400" dirty="0" smtClean="0">
                <a:solidFill>
                  <a:srgbClr val="FF0000"/>
                </a:solidFill>
              </a:rPr>
              <a:t>Електронна</a:t>
            </a:r>
            <a:r>
              <a:rPr lang="bg-BG" sz="2400" dirty="0" smtClean="0"/>
              <a:t> – дължи се на отместване на електронните </a:t>
            </a:r>
            <a:r>
              <a:rPr lang="bg-BG" sz="2400" dirty="0" err="1" smtClean="0"/>
              <a:t>орбитали</a:t>
            </a:r>
            <a:r>
              <a:rPr lang="bg-BG" sz="2400" dirty="0" smtClean="0"/>
              <a:t> спрямо положително заредените ядра в атомите и йоните</a:t>
            </a: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bg-BG" sz="2400" dirty="0" smtClean="0">
                <a:solidFill>
                  <a:srgbClr val="FF0000"/>
                </a:solidFill>
              </a:rPr>
              <a:t>Йонна</a:t>
            </a:r>
            <a:r>
              <a:rPr lang="bg-BG" sz="2400" dirty="0" smtClean="0"/>
              <a:t> – отместване на йони спрямо кристалната решетка</a:t>
            </a: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bg-BG" sz="2400" dirty="0" err="1" smtClean="0">
                <a:solidFill>
                  <a:srgbClr val="FF0000"/>
                </a:solidFill>
              </a:rPr>
              <a:t>Диполна</a:t>
            </a:r>
            <a:r>
              <a:rPr lang="bg-BG" sz="2400" dirty="0" smtClean="0"/>
              <a:t> – ориентиране на </a:t>
            </a:r>
            <a:r>
              <a:rPr lang="bg-BG" sz="2400" dirty="0" err="1" smtClean="0"/>
              <a:t>диполни</a:t>
            </a:r>
            <a:r>
              <a:rPr lang="bg-BG" sz="2400" dirty="0" smtClean="0"/>
              <a:t> молекули във външно електрично поле</a:t>
            </a: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bg-BG" sz="2400" dirty="0" err="1" smtClean="0">
                <a:solidFill>
                  <a:srgbClr val="FF0000"/>
                </a:solidFill>
              </a:rPr>
              <a:t>Макроструктурна</a:t>
            </a:r>
            <a:r>
              <a:rPr lang="bg-BG" sz="2400" dirty="0" smtClean="0"/>
              <a:t> – придвижване на свободни йони в пределите на </a:t>
            </a:r>
            <a:r>
              <a:rPr lang="bg-BG" sz="2400" dirty="0" err="1" smtClean="0"/>
              <a:t>проводящи</a:t>
            </a:r>
            <a:r>
              <a:rPr lang="bg-BG" sz="2400" dirty="0" smtClean="0"/>
              <a:t> зони до достигане на слоеве с ниска проводимост, в резултат на което се образуват </a:t>
            </a:r>
            <a:r>
              <a:rPr lang="bg-BG" sz="2400" dirty="0" err="1" smtClean="0"/>
              <a:t>макродиполи</a:t>
            </a:r>
            <a:r>
              <a:rPr lang="bg-BG" sz="2400" dirty="0" smtClean="0"/>
              <a:t>.</a:t>
            </a:r>
          </a:p>
          <a:p>
            <a:pPr indent="363538" algn="just">
              <a:spcBef>
                <a:spcPts val="1200"/>
              </a:spcBef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6195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114717"/>
            <a:ext cx="8763000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bg-BG" sz="2600" b="1" dirty="0" smtClean="0">
                <a:solidFill>
                  <a:srgbClr val="C00000"/>
                </a:solidFill>
              </a:rPr>
              <a:t>ТЕРАПЕВТИЧНИ И ДИАГНОСТИЧНИ ПРИЛОЖЕНИЯ НА ПОСТОЯННИЯ ЕЛЕКТРИЧЕСКИ ТОК</a:t>
            </a:r>
          </a:p>
          <a:p>
            <a:pPr indent="363538" algn="just">
              <a:spcBef>
                <a:spcPts val="600"/>
              </a:spcBef>
            </a:pPr>
            <a:r>
              <a:rPr lang="bg-BG" sz="2400" dirty="0" smtClean="0">
                <a:solidFill>
                  <a:srgbClr val="FF0000"/>
                </a:solidFill>
              </a:rPr>
              <a:t>Галванизация</a:t>
            </a:r>
          </a:p>
          <a:p>
            <a:pPr indent="363538" algn="just"/>
            <a:r>
              <a:rPr lang="bg-BG" sz="2400" dirty="0" smtClean="0">
                <a:solidFill>
                  <a:srgbClr val="C00000"/>
                </a:solidFill>
              </a:rPr>
              <a:t>Метод на електролечение</a:t>
            </a:r>
            <a:r>
              <a:rPr lang="bg-BG" sz="2400" dirty="0" smtClean="0"/>
              <a:t>, при който през тялото на пациента се пропуска </a:t>
            </a:r>
            <a:r>
              <a:rPr lang="bg-BG" sz="2400" dirty="0" smtClean="0">
                <a:solidFill>
                  <a:srgbClr val="C00000"/>
                </a:solidFill>
              </a:rPr>
              <a:t>постоянен електрически ток</a:t>
            </a:r>
            <a:r>
              <a:rPr lang="bg-BG" sz="2400" dirty="0" smtClean="0"/>
              <a:t>. Обикновено с помощта на листови метални електроди, обвити с тампони, намокрени с физиологичен разтвор, към даден участък от тялото се прилага напрежение с големина </a:t>
            </a:r>
            <a:r>
              <a:rPr lang="en-US" sz="2400" dirty="0" smtClean="0">
                <a:solidFill>
                  <a:srgbClr val="0070C0"/>
                </a:solidFill>
              </a:rPr>
              <a:t>V=30-80V.</a:t>
            </a:r>
            <a:r>
              <a:rPr lang="bg-BG" sz="2400" dirty="0" smtClean="0"/>
              <a:t> Площта на тези електроди и силата на преминаващия ток трябва да са такива, че плътността на тока да не надвишава 0.2 </a:t>
            </a:r>
            <a:r>
              <a:rPr lang="en-US" sz="2400" dirty="0" smtClean="0"/>
              <a:t>mA/cm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– </a:t>
            </a:r>
            <a:r>
              <a:rPr lang="bg-BG" sz="2400" dirty="0" smtClean="0"/>
              <a:t>за възрастни и 0.1 </a:t>
            </a:r>
            <a:r>
              <a:rPr lang="en-US" sz="2400" dirty="0"/>
              <a:t>mA/cm</a:t>
            </a:r>
            <a:r>
              <a:rPr lang="en-US" sz="2400" baseline="30000" dirty="0"/>
              <a:t>2</a:t>
            </a:r>
            <a:r>
              <a:rPr lang="en-US" sz="2400" dirty="0"/>
              <a:t> </a:t>
            </a:r>
            <a:r>
              <a:rPr lang="bg-BG" sz="2400" dirty="0" smtClean="0"/>
              <a:t>– за деца</a:t>
            </a:r>
            <a:r>
              <a:rPr lang="en-US" sz="2400" dirty="0" smtClean="0"/>
              <a:t>. </a:t>
            </a:r>
            <a:r>
              <a:rPr lang="bg-BG" sz="2400" dirty="0" smtClean="0"/>
              <a:t>Могат да се използват и течни електроди във вид на вани, в които се потапят крайниците на пациента.</a:t>
            </a:r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bg-BG" sz="2400" b="1" dirty="0" smtClean="0">
                <a:solidFill>
                  <a:srgbClr val="002060"/>
                </a:solidFill>
              </a:rPr>
              <a:t>Стабилна галванизация</a:t>
            </a:r>
            <a:r>
              <a:rPr lang="bg-BG" sz="2400" b="1" dirty="0">
                <a:solidFill>
                  <a:srgbClr val="002060"/>
                </a:solidFill>
              </a:rPr>
              <a:t>:</a:t>
            </a:r>
            <a:r>
              <a:rPr lang="bg-BG" sz="2400" dirty="0" smtClean="0"/>
              <a:t> електродите са фиксирани към тялото и токът протича непрекъснато</a:t>
            </a:r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bg-BG" sz="2400" b="1" dirty="0">
                <a:solidFill>
                  <a:srgbClr val="002060"/>
                </a:solidFill>
              </a:rPr>
              <a:t>Ритмична галванизация:</a:t>
            </a:r>
            <a:r>
              <a:rPr lang="bg-BG" sz="2400" dirty="0" smtClean="0"/>
              <a:t> токът протича ритмично – през определени паузи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18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58730"/>
            <a:ext cx="8229600" cy="6699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>
              <a:spcBef>
                <a:spcPts val="2000"/>
              </a:spcBef>
            </a:pPr>
            <a:r>
              <a:rPr lang="bg-BG" sz="2600" dirty="0" smtClean="0"/>
              <a:t>Ползата от орбиталния модел на атома </a:t>
            </a:r>
            <a:r>
              <a:rPr lang="en-US" sz="2600" dirty="0" smtClean="0"/>
              <a:t>(</a:t>
            </a:r>
            <a:r>
              <a:rPr lang="bg-BG" sz="2600" dirty="0" smtClean="0"/>
              <a:t>модел на </a:t>
            </a:r>
            <a:r>
              <a:rPr lang="bg-BG" sz="2600" dirty="0"/>
              <a:t>Нилс Бор</a:t>
            </a:r>
            <a:r>
              <a:rPr lang="en-US" sz="2600" dirty="0"/>
              <a:t>) </a:t>
            </a:r>
            <a:r>
              <a:rPr lang="bg-BG" sz="2600" dirty="0" smtClean="0"/>
              <a:t>се базира на факта, че </a:t>
            </a:r>
            <a:r>
              <a:rPr lang="bg-BG" sz="2600" dirty="0">
                <a:solidFill>
                  <a:srgbClr val="00B0F0"/>
                </a:solidFill>
              </a:rPr>
              <a:t>електроните</a:t>
            </a:r>
            <a:r>
              <a:rPr lang="bg-BG" sz="2600" dirty="0"/>
              <a:t> </a:t>
            </a:r>
            <a:r>
              <a:rPr lang="bg-BG" sz="2600" dirty="0" smtClean="0"/>
              <a:t>се характеризират с т. нар. „</a:t>
            </a:r>
            <a:r>
              <a:rPr lang="bg-BG" sz="2600" dirty="0" err="1" smtClean="0">
                <a:solidFill>
                  <a:srgbClr val="FF0000"/>
                </a:solidFill>
              </a:rPr>
              <a:t>квантувани</a:t>
            </a:r>
            <a:r>
              <a:rPr lang="en-US" sz="2600" dirty="0"/>
              <a:t>" </a:t>
            </a:r>
            <a:r>
              <a:rPr lang="bg-BG" sz="2600" dirty="0" smtClean="0">
                <a:solidFill>
                  <a:srgbClr val="00B0F0"/>
                </a:solidFill>
              </a:rPr>
              <a:t>параметри </a:t>
            </a:r>
            <a:r>
              <a:rPr lang="bg-BG" sz="2600" dirty="0" smtClean="0"/>
              <a:t>– параметри, които могат да имат </a:t>
            </a:r>
            <a:r>
              <a:rPr lang="bg-BG" sz="2600" u="sng" dirty="0" smtClean="0">
                <a:solidFill>
                  <a:srgbClr val="7030A0"/>
                </a:solidFill>
              </a:rPr>
              <a:t>само</a:t>
            </a:r>
            <a:r>
              <a:rPr lang="bg-BG" sz="2600" dirty="0" smtClean="0">
                <a:solidFill>
                  <a:srgbClr val="7030A0"/>
                </a:solidFill>
              </a:rPr>
              <a:t> </a:t>
            </a:r>
            <a:r>
              <a:rPr lang="bg-BG" sz="2600" dirty="0" smtClean="0"/>
              <a:t>определени дискретни стойности.</a:t>
            </a:r>
            <a:endParaRPr lang="en-US" sz="2600" dirty="0">
              <a:solidFill>
                <a:srgbClr val="FF0000"/>
              </a:solidFill>
            </a:endParaRPr>
          </a:p>
          <a:p>
            <a:pPr indent="355600" algn="just">
              <a:spcBef>
                <a:spcPts val="2000"/>
              </a:spcBef>
            </a:pPr>
            <a:r>
              <a:rPr lang="bg-BG" sz="2600" dirty="0" smtClean="0"/>
              <a:t>Електроните притежават един квант отрицателен електричен заряд (</a:t>
            </a:r>
            <a:r>
              <a:rPr lang="en-US" sz="2600" dirty="0" smtClean="0"/>
              <a:t>1e=1.6x10</a:t>
            </a:r>
            <a:r>
              <a:rPr lang="en-US" sz="2600" baseline="30000" dirty="0" smtClean="0"/>
              <a:t>-19</a:t>
            </a:r>
            <a:r>
              <a:rPr lang="en-US" sz="2600" dirty="0" smtClean="0"/>
              <a:t>C</a:t>
            </a:r>
            <a:r>
              <a:rPr lang="bg-BG" sz="2600" dirty="0" smtClean="0"/>
              <a:t>) – т. нар. елементарен електричен заряд</a:t>
            </a:r>
            <a:r>
              <a:rPr lang="en-US" sz="2600" dirty="0" smtClean="0"/>
              <a:t>.</a:t>
            </a:r>
            <a:r>
              <a:rPr lang="bg-BG" sz="2600" dirty="0" smtClean="0"/>
              <a:t> Протоните също имат един квант електричен заряд, но с противоположна полярност. Неутроните са електрически неутрални. </a:t>
            </a:r>
            <a:endParaRPr lang="en-US" sz="2600" dirty="0" smtClean="0"/>
          </a:p>
          <a:p>
            <a:pPr indent="355600" algn="just">
              <a:spcBef>
                <a:spcPts val="2000"/>
              </a:spcBef>
            </a:pPr>
            <a:r>
              <a:rPr lang="bg-BG" sz="2600" dirty="0" smtClean="0"/>
              <a:t>Експериментални доказателства сочат, че един квант електричен заряд е </a:t>
            </a:r>
            <a:r>
              <a:rPr lang="bg-BG" sz="2600" dirty="0">
                <a:solidFill>
                  <a:srgbClr val="FF0000"/>
                </a:solidFill>
              </a:rPr>
              <a:t>най-малкият заряд</a:t>
            </a:r>
            <a:r>
              <a:rPr lang="bg-BG" sz="2600" dirty="0" smtClean="0"/>
              <a:t>, който може да бъде изолиран и измерен. </a:t>
            </a:r>
            <a:r>
              <a:rPr lang="ru-RU" sz="2600" b="1" dirty="0" smtClean="0"/>
              <a:t>Квант</a:t>
            </a:r>
            <a:r>
              <a:rPr lang="ru-RU" sz="2600" dirty="0" smtClean="0"/>
              <a:t> </a:t>
            </a:r>
            <a:r>
              <a:rPr lang="ru-RU" sz="2600" dirty="0"/>
              <a:t>(</a:t>
            </a:r>
            <a:r>
              <a:rPr lang="ru-RU" sz="2600" i="1" dirty="0" err="1"/>
              <a:t>мн.ч</a:t>
            </a:r>
            <a:r>
              <a:rPr lang="ru-RU" sz="2600" i="1" dirty="0"/>
              <a:t>.</a:t>
            </a:r>
            <a:r>
              <a:rPr lang="ru-RU" sz="2600" dirty="0"/>
              <a:t> </a:t>
            </a:r>
            <a:r>
              <a:rPr lang="ru-RU" sz="2600" b="1" dirty="0" err="1"/>
              <a:t>кванти</a:t>
            </a:r>
            <a:r>
              <a:rPr lang="ru-RU" sz="2600" dirty="0"/>
              <a:t>) </a:t>
            </a:r>
            <a:r>
              <a:rPr lang="ru-RU" sz="2600" dirty="0" err="1"/>
              <a:t>във</a:t>
            </a:r>
            <a:r>
              <a:rPr lang="ru-RU" sz="2600" dirty="0"/>
              <a:t> </a:t>
            </a:r>
            <a:r>
              <a:rPr lang="ru-RU" sz="2600" dirty="0" err="1">
                <a:hlinkClick r:id="rId2" tooltip="Физика"/>
              </a:rPr>
              <a:t>физиката</a:t>
            </a:r>
            <a:r>
              <a:rPr lang="ru-RU" sz="2600" dirty="0"/>
              <a:t> е </a:t>
            </a:r>
            <a:r>
              <a:rPr lang="ru-RU" sz="2600" dirty="0" err="1"/>
              <a:t>минималната</a:t>
            </a:r>
            <a:r>
              <a:rPr lang="ru-RU" sz="2600" dirty="0"/>
              <a:t> </a:t>
            </a:r>
            <a:r>
              <a:rPr lang="ru-RU" sz="2600" dirty="0" err="1"/>
              <a:t>стойност</a:t>
            </a:r>
            <a:r>
              <a:rPr lang="ru-RU" sz="2600" dirty="0"/>
              <a:t> на </a:t>
            </a:r>
            <a:r>
              <a:rPr lang="ru-RU" sz="2600" dirty="0" err="1"/>
              <a:t>промяната</a:t>
            </a:r>
            <a:r>
              <a:rPr lang="ru-RU" sz="2600" dirty="0"/>
              <a:t> на </a:t>
            </a:r>
            <a:r>
              <a:rPr lang="ru-RU" sz="2600" dirty="0" err="1"/>
              <a:t>някоя</a:t>
            </a:r>
            <a:r>
              <a:rPr lang="ru-RU" sz="2600" dirty="0"/>
              <a:t> </a:t>
            </a:r>
            <a:r>
              <a:rPr lang="ru-RU" sz="2600" dirty="0" err="1"/>
              <a:t>физическа</a:t>
            </a:r>
            <a:r>
              <a:rPr lang="ru-RU" sz="2600" dirty="0"/>
              <a:t> величина. </a:t>
            </a:r>
            <a:endParaRPr lang="en-US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27647"/>
            <a:ext cx="8763000" cy="6478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bg-BG" sz="2400" b="1" dirty="0">
                <a:solidFill>
                  <a:srgbClr val="002060"/>
                </a:solidFill>
              </a:rPr>
              <a:t>Лабилна галванизация: </a:t>
            </a:r>
            <a:r>
              <a:rPr lang="bg-BG" sz="2300" dirty="0" smtClean="0"/>
              <a:t>токът протича непрекъснато, но единият електрод (четка, валяк) се движи върху различни участъци от тялото. </a:t>
            </a:r>
          </a:p>
          <a:p>
            <a:pPr algn="just">
              <a:spcBef>
                <a:spcPts val="600"/>
              </a:spcBef>
            </a:pPr>
            <a:r>
              <a:rPr lang="bg-BG" sz="2300" dirty="0" smtClean="0"/>
              <a:t>Продължителност на един сеанс – 5-25 минути. Галванизацията предизвиква промени в проницаемостта на клетъчните мембрани и в концентрацията на йоните около тях. Това засилва </a:t>
            </a:r>
            <a:r>
              <a:rPr lang="bg-BG" sz="2300" dirty="0" err="1" smtClean="0">
                <a:solidFill>
                  <a:srgbClr val="FF0000"/>
                </a:solidFill>
              </a:rPr>
              <a:t>кръвоснабдяването</a:t>
            </a:r>
            <a:r>
              <a:rPr lang="bg-BG" sz="2300" dirty="0" smtClean="0"/>
              <a:t> и </a:t>
            </a:r>
            <a:r>
              <a:rPr lang="bg-BG" sz="2300" dirty="0" err="1" smtClean="0">
                <a:solidFill>
                  <a:srgbClr val="FF0000"/>
                </a:solidFill>
              </a:rPr>
              <a:t>трофиката</a:t>
            </a:r>
            <a:r>
              <a:rPr lang="bg-BG" sz="2300" dirty="0" smtClean="0"/>
              <a:t> на тъканите, </a:t>
            </a:r>
            <a:r>
              <a:rPr lang="bg-BG" sz="2300" dirty="0" smtClean="0">
                <a:solidFill>
                  <a:srgbClr val="FF0000"/>
                </a:solidFill>
              </a:rPr>
              <a:t>подобрява обмяната на веществата и клетъчния метаболизъм</a:t>
            </a:r>
            <a:r>
              <a:rPr lang="bg-BG" sz="2300" dirty="0" smtClean="0"/>
              <a:t>.</a:t>
            </a:r>
          </a:p>
          <a:p>
            <a:pPr algn="just">
              <a:spcBef>
                <a:spcPts val="600"/>
              </a:spcBef>
            </a:pPr>
            <a:r>
              <a:rPr lang="bg-BG" sz="2300" u="sng" dirty="0" smtClean="0"/>
              <a:t>Приложение на стабилната галванизация</a:t>
            </a:r>
            <a:r>
              <a:rPr lang="bg-BG" sz="2300" dirty="0" smtClean="0"/>
              <a:t>:</a:t>
            </a:r>
            <a:endParaRPr lang="bg-BG" sz="2300" dirty="0"/>
          </a:p>
          <a:p>
            <a:pPr marL="342900" indent="-342900" algn="just">
              <a:spcBef>
                <a:spcPts val="600"/>
              </a:spcBef>
              <a:buFontTx/>
              <a:buChar char="-"/>
            </a:pPr>
            <a:r>
              <a:rPr lang="bg-BG" sz="2300" dirty="0" err="1" smtClean="0"/>
              <a:t>Болкови</a:t>
            </a:r>
            <a:r>
              <a:rPr lang="bg-BG" sz="2300" dirty="0" smtClean="0"/>
              <a:t> синдроми – невралгии, неврити</a:t>
            </a:r>
          </a:p>
          <a:p>
            <a:pPr marL="342900" indent="-342900" algn="just">
              <a:spcBef>
                <a:spcPts val="600"/>
              </a:spcBef>
              <a:buFontTx/>
              <a:buChar char="-"/>
            </a:pPr>
            <a:r>
              <a:rPr lang="bg-BG" sz="2300" dirty="0" smtClean="0"/>
              <a:t>Повишена възбудимост на моторния неврон – мускулни спазми</a:t>
            </a:r>
          </a:p>
          <a:p>
            <a:pPr marL="342900" indent="-342900" algn="just">
              <a:spcBef>
                <a:spcPts val="600"/>
              </a:spcBef>
              <a:buFontTx/>
              <a:buChar char="-"/>
            </a:pPr>
            <a:r>
              <a:rPr lang="bg-BG" sz="2300" dirty="0" smtClean="0"/>
              <a:t>Вазомоторни разстройства – мигрена, неврози и пр.</a:t>
            </a:r>
          </a:p>
          <a:p>
            <a:pPr algn="just">
              <a:spcBef>
                <a:spcPts val="600"/>
              </a:spcBef>
            </a:pPr>
            <a:r>
              <a:rPr lang="bg-BG" sz="2300" dirty="0" smtClean="0"/>
              <a:t>Ритмичната и лабилната галванизация подобряват възбудимостта. </a:t>
            </a:r>
          </a:p>
          <a:p>
            <a:pPr algn="just">
              <a:spcBef>
                <a:spcPts val="600"/>
              </a:spcBef>
            </a:pPr>
            <a:r>
              <a:rPr lang="bg-BG" sz="2300" dirty="0" smtClean="0"/>
              <a:t>Галванизацията се прилага рядко, поради предимствата на терапии, ползващи нискочестотни променливи токове.</a:t>
            </a:r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417264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76200"/>
            <a:ext cx="8763000" cy="7217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bg-BG" sz="2300" dirty="0" smtClean="0">
                <a:solidFill>
                  <a:srgbClr val="FF0000"/>
                </a:solidFill>
              </a:rPr>
              <a:t>Йонофореза (лекарствена електрофореза) </a:t>
            </a:r>
            <a:r>
              <a:rPr lang="bg-BG" sz="2300" dirty="0" smtClean="0"/>
              <a:t>– метод, при който лекарства се въвеждат в организма с постоянен електричен ток. Терапевтичното действие на метода се определя от комбинирания ефект на постоянния ток и фармакологичните свойства на използвания медикамент. Въвеждането на лекарствата става през потните и мастните жлези, кръвоносните и лимфни капиляри на кожата или лигавиците. </a:t>
            </a:r>
          </a:p>
          <a:p>
            <a:pPr algn="just">
              <a:spcBef>
                <a:spcPts val="600"/>
              </a:spcBef>
            </a:pPr>
            <a:r>
              <a:rPr lang="bg-BG" sz="2300" b="1" dirty="0" smtClean="0">
                <a:solidFill>
                  <a:srgbClr val="FF0000"/>
                </a:solidFill>
              </a:rPr>
              <a:t>Важно!</a:t>
            </a:r>
            <a:r>
              <a:rPr lang="bg-BG" sz="2300" dirty="0" smtClean="0"/>
              <a:t> Могат да се въвеждат само такива лекарства, които във водна среда </a:t>
            </a:r>
            <a:r>
              <a:rPr lang="bg-BG" sz="2300" dirty="0" err="1" smtClean="0"/>
              <a:t>дисоциират</a:t>
            </a:r>
            <a:r>
              <a:rPr lang="bg-BG" sz="2300" dirty="0" smtClean="0"/>
              <a:t> на йони (йод, аналгин, пеницилин, </a:t>
            </a:r>
            <a:r>
              <a:rPr lang="bg-BG" sz="2300" dirty="0" err="1" smtClean="0"/>
              <a:t>тетрациклин</a:t>
            </a:r>
            <a:r>
              <a:rPr lang="bg-BG" sz="2300" dirty="0" smtClean="0"/>
              <a:t>, новокаин, </a:t>
            </a:r>
            <a:r>
              <a:rPr lang="bg-BG" sz="2300" dirty="0" err="1" smtClean="0"/>
              <a:t>нивалин</a:t>
            </a:r>
            <a:r>
              <a:rPr lang="bg-BG" sz="2300" dirty="0" smtClean="0"/>
              <a:t> и пр.)</a:t>
            </a:r>
          </a:p>
          <a:p>
            <a:pPr algn="just">
              <a:spcBef>
                <a:spcPts val="600"/>
              </a:spcBef>
            </a:pPr>
            <a:r>
              <a:rPr lang="bg-BG" sz="2300" b="1" u="sng" dirty="0" smtClean="0">
                <a:solidFill>
                  <a:srgbClr val="7030A0"/>
                </a:solidFill>
              </a:rPr>
              <a:t>Показания:</a:t>
            </a:r>
            <a:r>
              <a:rPr lang="bg-BG" sz="2300" dirty="0" smtClean="0"/>
              <a:t> </a:t>
            </a:r>
            <a:r>
              <a:rPr lang="bg-BG" sz="2300" dirty="0" err="1" smtClean="0"/>
              <a:t>болкови</a:t>
            </a:r>
            <a:r>
              <a:rPr lang="bg-BG" sz="2300" dirty="0" smtClean="0"/>
              <a:t> синдроми, дегенеративни ставни процеси, парализи, парези, посттравматични отоци на меки тъкани и пр.</a:t>
            </a:r>
          </a:p>
          <a:p>
            <a:pPr algn="just">
              <a:spcBef>
                <a:spcPts val="600"/>
              </a:spcBef>
            </a:pPr>
            <a:r>
              <a:rPr lang="bg-BG" sz="2300" b="1" dirty="0" smtClean="0">
                <a:solidFill>
                  <a:srgbClr val="7030A0"/>
                </a:solidFill>
              </a:rPr>
              <a:t>Предимства на метода </a:t>
            </a:r>
            <a:r>
              <a:rPr lang="bg-BG" sz="2300" dirty="0" smtClean="0"/>
              <a:t>(в сравнение с пероралния, инжекционния, </a:t>
            </a:r>
            <a:r>
              <a:rPr lang="bg-BG" sz="2300" dirty="0" err="1" smtClean="0"/>
              <a:t>инхалационния</a:t>
            </a:r>
            <a:r>
              <a:rPr lang="bg-BG" sz="2300" dirty="0" smtClean="0"/>
              <a:t>): въздействия при </a:t>
            </a:r>
            <a:r>
              <a:rPr lang="bg-BG" sz="2300" dirty="0" err="1" smtClean="0"/>
              <a:t>интактна</a:t>
            </a:r>
            <a:r>
              <a:rPr lang="bg-BG" sz="2300" dirty="0" smtClean="0"/>
              <a:t> кожа, създаване на висока концентрация на лекарството в патологичния участък и така се намаляват страничните действия, обезпечава се по-продължително въздействие, тъй като въведените вещества се депонират под кожата, откъдето постепенно проникват в кръвта.</a:t>
            </a:r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289153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27647"/>
            <a:ext cx="8763000" cy="6632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2400" b="1" dirty="0" err="1">
                <a:solidFill>
                  <a:srgbClr val="002060"/>
                </a:solidFill>
              </a:rPr>
              <a:t>Галванотерапия</a:t>
            </a:r>
            <a:r>
              <a:rPr lang="bg-BG" sz="2400" b="1" dirty="0">
                <a:solidFill>
                  <a:srgbClr val="002060"/>
                </a:solidFill>
              </a:rPr>
              <a:t> в козметиката</a:t>
            </a:r>
            <a:endParaRPr lang="en-US" sz="2400" b="1" dirty="0">
              <a:solidFill>
                <a:srgbClr val="002060"/>
              </a:solidFill>
            </a:endParaRPr>
          </a:p>
          <a:p>
            <a:pPr algn="just"/>
            <a:endParaRPr lang="bg-BG" sz="2300" dirty="0" smtClean="0"/>
          </a:p>
          <a:p>
            <a:pPr indent="363538" algn="just"/>
            <a:r>
              <a:rPr lang="bg-BG" sz="2300" dirty="0" smtClean="0"/>
              <a:t>Чрез </a:t>
            </a:r>
            <a:r>
              <a:rPr lang="bg-BG" sz="2300" dirty="0"/>
              <a:t>електролиза, козметичните продукти проникват дълбоко в кожата и способстват за нейното подмладяване чрез стимулиране продукцията на колаген и </a:t>
            </a:r>
            <a:r>
              <a:rPr lang="bg-BG" sz="2300" dirty="0" err="1"/>
              <a:t>еластин</a:t>
            </a:r>
            <a:r>
              <a:rPr lang="bg-BG" sz="2300" dirty="0"/>
              <a:t>. Освен това електричният ток дразни нервните окончания и съкращава лицевите мускули. Така се </a:t>
            </a:r>
            <a:r>
              <a:rPr lang="bg-BG" sz="2300" dirty="0" smtClean="0"/>
              <a:t>постига </a:t>
            </a:r>
            <a:r>
              <a:rPr lang="bg-BG" sz="2300" dirty="0"/>
              <a:t>стягане на контура на лицето, намаляване на бръчките и отпуснатостта на кожата.</a:t>
            </a:r>
            <a:endParaRPr lang="en-US" sz="2300" dirty="0"/>
          </a:p>
          <a:p>
            <a:pPr algn="just">
              <a:spcBef>
                <a:spcPts val="1200"/>
              </a:spcBef>
            </a:pPr>
            <a:r>
              <a:rPr lang="bg-BG" sz="2300" b="1" dirty="0" smtClean="0">
                <a:solidFill>
                  <a:srgbClr val="00B050"/>
                </a:solidFill>
              </a:rPr>
              <a:t>Предимства на метода:</a:t>
            </a:r>
            <a:endParaRPr lang="en-US" sz="2300" b="1" dirty="0">
              <a:solidFill>
                <a:srgbClr val="00B050"/>
              </a:solidFill>
            </a:endParaRPr>
          </a:p>
          <a:p>
            <a:pPr algn="just"/>
            <a:r>
              <a:rPr lang="bg-BG" sz="2300" dirty="0"/>
              <a:t>За разлика от хирургичните процедури, </a:t>
            </a:r>
            <a:r>
              <a:rPr lang="bg-BG" sz="2300" dirty="0" smtClean="0"/>
              <a:t>този метод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bg-BG" sz="2300" dirty="0"/>
              <a:t>Н</a:t>
            </a:r>
            <a:r>
              <a:rPr lang="bg-BG" sz="2300" dirty="0" smtClean="0"/>
              <a:t>амалява </a:t>
            </a:r>
            <a:r>
              <a:rPr lang="bg-BG" sz="2300" dirty="0"/>
              <a:t>вероятността от инфекции на кожата и кръвоносната </a:t>
            </a:r>
            <a:r>
              <a:rPr lang="bg-BG" sz="2300" dirty="0" smtClean="0"/>
              <a:t>система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bg-BG" sz="2300" dirty="0" smtClean="0"/>
              <a:t>Не </a:t>
            </a:r>
            <a:r>
              <a:rPr lang="bg-BG" sz="2300" dirty="0"/>
              <a:t>оставя белези, непосредствено след процедурата може да има зачервяване на кожата, което бързо отминава без специално лечение</a:t>
            </a:r>
            <a:endParaRPr lang="en-US" sz="2300" dirty="0"/>
          </a:p>
          <a:p>
            <a:pPr algn="just"/>
            <a:r>
              <a:rPr lang="bg-BG" sz="2300" b="1" dirty="0" smtClean="0">
                <a:solidFill>
                  <a:srgbClr val="FF0000"/>
                </a:solidFill>
              </a:rPr>
              <a:t>Важно!</a:t>
            </a:r>
            <a:r>
              <a:rPr lang="bg-BG" sz="2300" dirty="0" smtClean="0"/>
              <a:t> Не </a:t>
            </a:r>
            <a:r>
              <a:rPr lang="bg-BG" sz="2300" dirty="0"/>
              <a:t>се прилага, ако сте </a:t>
            </a:r>
            <a:r>
              <a:rPr lang="bg-BG" sz="2300" dirty="0" smtClean="0"/>
              <a:t>свръхчувствителни </a:t>
            </a:r>
            <a:r>
              <a:rPr lang="bg-BG" sz="2300" dirty="0"/>
              <a:t>към електрически ток, кожни инфекции, рак, бременност или имате пейсмейкър или метални </a:t>
            </a:r>
            <a:r>
              <a:rPr lang="bg-BG" sz="2300" dirty="0" err="1" smtClean="0"/>
              <a:t>импланти</a:t>
            </a:r>
            <a:r>
              <a:rPr lang="bg-BG" sz="2300" dirty="0" smtClean="0"/>
              <a:t>.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220661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163860"/>
            <a:ext cx="8763000" cy="669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bg-BG" sz="2300" dirty="0">
                <a:solidFill>
                  <a:srgbClr val="FF0000"/>
                </a:solidFill>
              </a:rPr>
              <a:t>Диагностична електрофореза </a:t>
            </a:r>
            <a:r>
              <a:rPr lang="bg-BG" sz="2300" dirty="0" smtClean="0"/>
              <a:t>– метод за разделяне на отделните фракции на белтъците в кръвната плазма. По този начин се получава т.нар. </a:t>
            </a:r>
            <a:r>
              <a:rPr lang="bg-BG" sz="2300" i="1" dirty="0" smtClean="0">
                <a:solidFill>
                  <a:srgbClr val="7030A0"/>
                </a:solidFill>
              </a:rPr>
              <a:t>белтъчен профил на плазмата</a:t>
            </a:r>
            <a:r>
              <a:rPr lang="bg-BG" sz="2300" dirty="0" smtClean="0"/>
              <a:t>, който има важно диагностично значение</a:t>
            </a:r>
          </a:p>
          <a:p>
            <a:pPr algn="just">
              <a:spcBef>
                <a:spcPts val="600"/>
              </a:spcBef>
            </a:pPr>
            <a:r>
              <a:rPr lang="bg-BG" sz="2300" dirty="0" err="1">
                <a:solidFill>
                  <a:srgbClr val="FF0000"/>
                </a:solidFill>
              </a:rPr>
              <a:t>Франклинизация</a:t>
            </a:r>
            <a:r>
              <a:rPr lang="bg-BG" sz="2300" dirty="0">
                <a:solidFill>
                  <a:srgbClr val="FF0000"/>
                </a:solidFill>
              </a:rPr>
              <a:t> </a:t>
            </a:r>
            <a:r>
              <a:rPr lang="bg-BG" sz="2300" dirty="0" smtClean="0"/>
              <a:t>– лечебен метод, при който организмът или отделни участъци от тялото се подлагат на безконтактно въздействие на постоянно електрично поле с голям интензитет (напрежение в диапазона </a:t>
            </a:r>
            <a:r>
              <a:rPr lang="en-US" sz="2300" dirty="0" smtClean="0"/>
              <a:t>10-50 kV </a:t>
            </a:r>
            <a:r>
              <a:rPr lang="bg-BG" sz="2300" dirty="0" smtClean="0"/>
              <a:t>и електричен ток </a:t>
            </a:r>
            <a:r>
              <a:rPr lang="en-US" sz="2300" dirty="0" smtClean="0"/>
              <a:t>0.5 mA)</a:t>
            </a:r>
            <a:r>
              <a:rPr lang="bg-BG" sz="2300" dirty="0" smtClean="0"/>
              <a:t>. Полето се създава между два електрода – плосък анод и катод под формата на набор от остриета. Под влияние на полето се извършва поляризация на молекулите и движение на йоните. Освен това в близост до катода се създават отрицателни </a:t>
            </a:r>
            <a:r>
              <a:rPr lang="bg-BG" sz="2300" dirty="0" err="1" smtClean="0"/>
              <a:t>аеройони</a:t>
            </a:r>
            <a:r>
              <a:rPr lang="bg-BG" sz="2300" dirty="0" smtClean="0"/>
              <a:t>, които дразнят слизестите обвивки на горните дихателни пътища.</a:t>
            </a:r>
          </a:p>
          <a:p>
            <a:pPr algn="just">
              <a:spcBef>
                <a:spcPts val="600"/>
              </a:spcBef>
            </a:pPr>
            <a:r>
              <a:rPr lang="bg-BG" sz="2300" b="1" u="sng" dirty="0">
                <a:solidFill>
                  <a:srgbClr val="7030A0"/>
                </a:solidFill>
              </a:rPr>
              <a:t>Показания:</a:t>
            </a:r>
            <a:r>
              <a:rPr lang="bg-BG" sz="2300" dirty="0" smtClean="0"/>
              <a:t> седативно, </a:t>
            </a:r>
            <a:r>
              <a:rPr lang="bg-BG" sz="2300" dirty="0" err="1" smtClean="0"/>
              <a:t>десенсибилизиращо</a:t>
            </a:r>
            <a:r>
              <a:rPr lang="bg-BG" sz="2300" dirty="0" smtClean="0"/>
              <a:t> действие, </a:t>
            </a:r>
            <a:r>
              <a:rPr lang="bg-BG" sz="2300" dirty="0" err="1" smtClean="0"/>
              <a:t>антихипертензивен</a:t>
            </a:r>
            <a:r>
              <a:rPr lang="bg-BG" sz="2300" dirty="0" smtClean="0"/>
              <a:t> ефект. Отрицателните </a:t>
            </a:r>
            <a:r>
              <a:rPr lang="bg-BG" sz="2300" dirty="0" err="1" smtClean="0"/>
              <a:t>аеройони</a:t>
            </a:r>
            <a:r>
              <a:rPr lang="bg-BG" sz="2300" dirty="0" smtClean="0"/>
              <a:t> намаляват умствената и физическа умора, повишава се съдовият тонус.</a:t>
            </a:r>
          </a:p>
          <a:p>
            <a:pPr algn="just">
              <a:spcBef>
                <a:spcPts val="600"/>
              </a:spcBef>
            </a:pPr>
            <a:r>
              <a:rPr lang="bg-BG" sz="2300" dirty="0" smtClean="0"/>
              <a:t>При локално въздействие се изчиства гной от рани и се стимулира ускореното им зарастване.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342991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9314" y="228600"/>
            <a:ext cx="8367486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bg-BG" sz="2300" dirty="0" err="1">
                <a:solidFill>
                  <a:srgbClr val="FF0000"/>
                </a:solidFill>
              </a:rPr>
              <a:t>Аеройонотерапия</a:t>
            </a:r>
            <a:r>
              <a:rPr lang="bg-BG" sz="2300" dirty="0">
                <a:solidFill>
                  <a:srgbClr val="FF0000"/>
                </a:solidFill>
              </a:rPr>
              <a:t>. </a:t>
            </a:r>
            <a:r>
              <a:rPr lang="bg-BG" sz="2300" dirty="0" smtClean="0"/>
              <a:t>При протичане на електричен ток през въздуха се създават </a:t>
            </a:r>
            <a:r>
              <a:rPr lang="bg-BG" sz="2300" b="1" dirty="0" err="1" smtClean="0">
                <a:solidFill>
                  <a:srgbClr val="7030A0"/>
                </a:solidFill>
              </a:rPr>
              <a:t>аеройони</a:t>
            </a:r>
            <a:r>
              <a:rPr lang="bg-BG" sz="2300" dirty="0" smtClean="0"/>
              <a:t>. В зависимост от размера си биват леки (съставени от единични йони с диаметър 1 </a:t>
            </a:r>
            <a:r>
              <a:rPr lang="en-US" sz="2300" dirty="0" smtClean="0"/>
              <a:t>Ǻ</a:t>
            </a:r>
            <a:r>
              <a:rPr lang="bg-BG" sz="2300" dirty="0" smtClean="0"/>
              <a:t>) и тежки (състоящи се от газов йон и неутрална молекула с диаметър от 1</a:t>
            </a:r>
            <a:r>
              <a:rPr lang="el-GR" sz="2300" dirty="0" smtClean="0"/>
              <a:t>μ</a:t>
            </a:r>
            <a:r>
              <a:rPr lang="en-US" sz="2300" dirty="0" smtClean="0"/>
              <a:t>m</a:t>
            </a:r>
            <a:r>
              <a:rPr lang="bg-BG" sz="2300" dirty="0" smtClean="0"/>
              <a:t> до</a:t>
            </a:r>
            <a:r>
              <a:rPr lang="en-US" sz="2300" dirty="0" smtClean="0"/>
              <a:t> 0.01 mm)</a:t>
            </a:r>
            <a:r>
              <a:rPr lang="bg-BG" sz="2300" dirty="0" smtClean="0"/>
              <a:t>.</a:t>
            </a:r>
          </a:p>
          <a:p>
            <a:pPr algn="just">
              <a:spcBef>
                <a:spcPts val="600"/>
              </a:spcBef>
            </a:pPr>
            <a:endParaRPr lang="bg-BG" sz="2300" dirty="0" smtClean="0"/>
          </a:p>
          <a:p>
            <a:pPr algn="just">
              <a:spcBef>
                <a:spcPts val="600"/>
              </a:spcBef>
            </a:pPr>
            <a:r>
              <a:rPr lang="bg-BG" sz="2300" dirty="0" smtClean="0"/>
              <a:t>Тежките </a:t>
            </a:r>
            <a:r>
              <a:rPr lang="bg-BG" sz="2300" dirty="0" err="1" smtClean="0"/>
              <a:t>аеройони</a:t>
            </a:r>
            <a:r>
              <a:rPr lang="bg-BG" sz="2300" dirty="0" smtClean="0"/>
              <a:t> упражняват вреден ефект върху организма, а леките отрицателни йони оказват положително въздействие.</a:t>
            </a:r>
          </a:p>
          <a:p>
            <a:pPr algn="just">
              <a:spcBef>
                <a:spcPts val="600"/>
              </a:spcBef>
            </a:pPr>
            <a:endParaRPr lang="bg-BG" sz="2300" dirty="0" smtClean="0"/>
          </a:p>
          <a:p>
            <a:pPr algn="just">
              <a:spcBef>
                <a:spcPts val="600"/>
              </a:spcBef>
            </a:pPr>
            <a:r>
              <a:rPr lang="bg-BG" sz="2300" b="1" u="sng" dirty="0">
                <a:solidFill>
                  <a:srgbClr val="7030A0"/>
                </a:solidFill>
              </a:rPr>
              <a:t>Приложение:</a:t>
            </a:r>
            <a:r>
              <a:rPr lang="bg-BG" sz="2300" dirty="0" smtClean="0"/>
              <a:t> при хора, склонни към депресия и хипохондрия.</a:t>
            </a:r>
          </a:p>
          <a:p>
            <a:pPr algn="just">
              <a:spcBef>
                <a:spcPts val="600"/>
              </a:spcBef>
            </a:pP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11225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616833"/>
            <a:ext cx="7848600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>
              <a:spcBef>
                <a:spcPts val="1800"/>
              </a:spcBef>
            </a:pPr>
            <a:r>
              <a:rPr lang="bg-BG" sz="2600" dirty="0" smtClean="0"/>
              <a:t>Въпреки че има доказателства, че протоните и неутроните са изградени от по-малки заредени частици, наречени кварки, те не могат да бъдат експериментално изолирани и се срещат само в комбинации, които имат нулев заряд или заряд равен на един квант. </a:t>
            </a:r>
          </a:p>
          <a:p>
            <a:pPr indent="355600" algn="just">
              <a:spcBef>
                <a:spcPts val="600"/>
              </a:spcBef>
            </a:pPr>
            <a:r>
              <a:rPr lang="bg-BG" sz="2600" dirty="0" smtClean="0"/>
              <a:t>Всички заредени тела имат заряд, който е </a:t>
            </a:r>
            <a:r>
              <a:rPr lang="bg-BG" sz="2600" dirty="0" smtClean="0">
                <a:solidFill>
                  <a:srgbClr val="FF0000"/>
                </a:solidFill>
              </a:rPr>
              <a:t>кратен</a:t>
            </a:r>
            <a:r>
              <a:rPr lang="bg-BG" sz="2600" dirty="0" smtClean="0"/>
              <a:t> на елементарния електричен заряд. </a:t>
            </a:r>
            <a:endParaRPr lang="en-US" sz="2600" dirty="0" smtClean="0"/>
          </a:p>
          <a:p>
            <a:pPr indent="355600" algn="just">
              <a:spcBef>
                <a:spcPts val="3600"/>
              </a:spcBef>
            </a:pPr>
            <a:r>
              <a:rPr lang="bg-BG" sz="2600" dirty="0" smtClean="0">
                <a:solidFill>
                  <a:srgbClr val="FF0000"/>
                </a:solidFill>
              </a:rPr>
              <a:t>Електроните са основните носители на електричен заряд </a:t>
            </a:r>
            <a:r>
              <a:rPr lang="bg-BG" sz="2600" dirty="0"/>
              <a:t>при повечето електрични явления в металите. </a:t>
            </a:r>
            <a:endParaRPr lang="bg-BG" sz="2600" dirty="0" smtClean="0"/>
          </a:p>
          <a:p>
            <a:pPr indent="355600" algn="just">
              <a:spcBef>
                <a:spcPts val="3600"/>
              </a:spcBef>
            </a:pPr>
            <a:r>
              <a:rPr lang="en-US" sz="2600" dirty="0" smtClean="0"/>
              <a:t>m</a:t>
            </a:r>
            <a:r>
              <a:rPr lang="en-US" sz="2600" baseline="-25000" dirty="0" smtClean="0"/>
              <a:t>e</a:t>
            </a:r>
            <a:r>
              <a:rPr lang="en-US" sz="2600" i="1" dirty="0" smtClean="0"/>
              <a:t> </a:t>
            </a:r>
            <a:r>
              <a:rPr lang="en-US" sz="2600" dirty="0"/>
              <a:t>= 9.1 x 10</a:t>
            </a:r>
            <a:r>
              <a:rPr lang="en-US" sz="2600" baseline="30000" dirty="0"/>
              <a:t>-31</a:t>
            </a:r>
            <a:r>
              <a:rPr lang="en-US" sz="2600" dirty="0"/>
              <a:t> </a:t>
            </a:r>
            <a:r>
              <a:rPr lang="en-US" sz="2600" dirty="0" smtClean="0"/>
              <a:t>kg;   </a:t>
            </a:r>
            <a:r>
              <a:rPr lang="en-US" sz="2600" dirty="0" err="1"/>
              <a:t>m</a:t>
            </a:r>
            <a:r>
              <a:rPr lang="en-US" sz="2600" baseline="-25000" dirty="0" err="1"/>
              <a:t>p</a:t>
            </a:r>
            <a:r>
              <a:rPr lang="en-US" sz="2600" dirty="0"/>
              <a:t>= 1836 </a:t>
            </a:r>
            <a:r>
              <a:rPr lang="en-US" sz="2600" dirty="0" smtClean="0"/>
              <a:t>m</a:t>
            </a:r>
            <a:r>
              <a:rPr lang="en-US" sz="2600" baseline="-25000" dirty="0" smtClean="0"/>
              <a:t>e</a:t>
            </a:r>
            <a:r>
              <a:rPr lang="en-US" sz="2600" dirty="0" smtClean="0"/>
              <a:t>;  </a:t>
            </a:r>
            <a:r>
              <a:rPr lang="en-US" sz="2600" dirty="0" err="1" smtClean="0"/>
              <a:t>m</a:t>
            </a:r>
            <a:r>
              <a:rPr lang="en-US" sz="2600" baseline="-25000" dirty="0" err="1" smtClean="0"/>
              <a:t>n</a:t>
            </a:r>
            <a:r>
              <a:rPr lang="en-US" sz="2600" dirty="0" smtClean="0"/>
              <a:t>=1839 </a:t>
            </a:r>
            <a:r>
              <a:rPr lang="en-US" sz="2600" dirty="0"/>
              <a:t>m</a:t>
            </a:r>
            <a:r>
              <a:rPr lang="en-US" sz="2600" baseline="-25000" dirty="0"/>
              <a:t>e</a:t>
            </a:r>
            <a:r>
              <a:rPr lang="en-US" sz="2600" dirty="0"/>
              <a:t>. </a:t>
            </a:r>
          </a:p>
        </p:txBody>
      </p:sp>
      <p:sp>
        <p:nvSpPr>
          <p:cNvPr id="2" name="Rectangle 1"/>
          <p:cNvSpPr/>
          <p:nvPr/>
        </p:nvSpPr>
        <p:spPr>
          <a:xfrm>
            <a:off x="685800" y="3048000"/>
            <a:ext cx="8001000" cy="9144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457200"/>
            <a:ext cx="8839200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b="1" dirty="0" smtClean="0">
                <a:solidFill>
                  <a:schemeClr val="accent2"/>
                </a:solidFill>
              </a:rPr>
              <a:t>ЗАКОН НА КУЛОН</a:t>
            </a:r>
            <a:endParaRPr lang="en-US" sz="3200" b="1" dirty="0">
              <a:solidFill>
                <a:schemeClr val="accent2"/>
              </a:solidFill>
            </a:endParaRPr>
          </a:p>
          <a:p>
            <a:pPr indent="355600">
              <a:spcBef>
                <a:spcPts val="1200"/>
              </a:spcBef>
            </a:pPr>
            <a:r>
              <a:rPr lang="bg-BG" sz="2600" dirty="0" smtClean="0"/>
              <a:t>Заряди с </a:t>
            </a:r>
            <a:r>
              <a:rPr lang="bg-BG" sz="2600" dirty="0" smtClean="0">
                <a:solidFill>
                  <a:srgbClr val="FF0000"/>
                </a:solidFill>
              </a:rPr>
              <a:t>една </a:t>
            </a:r>
            <a:r>
              <a:rPr lang="bg-BG" sz="2600" dirty="0">
                <a:solidFill>
                  <a:srgbClr val="FF0000"/>
                </a:solidFill>
              </a:rPr>
              <a:t>и съща полярност </a:t>
            </a:r>
            <a:r>
              <a:rPr lang="bg-BG" sz="2600" dirty="0" smtClean="0">
                <a:solidFill>
                  <a:srgbClr val="FF0000"/>
                </a:solidFill>
              </a:rPr>
              <a:t>се отблъскват, </a:t>
            </a:r>
            <a:r>
              <a:rPr lang="bg-BG" sz="2600" dirty="0"/>
              <a:t>докато</a:t>
            </a:r>
            <a:r>
              <a:rPr lang="bg-BG" sz="2600" dirty="0" smtClean="0">
                <a:solidFill>
                  <a:srgbClr val="FF0000"/>
                </a:solidFill>
              </a:rPr>
              <a:t> заряди с противоположен знак на заряда се привличат. </a:t>
            </a:r>
            <a:endParaRPr lang="en-US" sz="2600" dirty="0"/>
          </a:p>
          <a:p>
            <a:pPr indent="5427663" algn="just"/>
            <a:endParaRPr lang="en-US" sz="2600" dirty="0" smtClean="0"/>
          </a:p>
          <a:p>
            <a:pPr indent="5427663" algn="just"/>
            <a:r>
              <a:rPr lang="bg-BG" sz="2600" dirty="0" smtClean="0"/>
              <a:t>Закон на Кулон</a:t>
            </a:r>
            <a:endParaRPr lang="en-US" sz="2600" dirty="0" smtClean="0"/>
          </a:p>
          <a:p>
            <a:endParaRPr lang="en-US" sz="2600" i="1" dirty="0" smtClean="0"/>
          </a:p>
          <a:p>
            <a:pPr algn="ctr"/>
            <a:r>
              <a:rPr lang="en-US" sz="2600" i="1" dirty="0" smtClean="0"/>
              <a:t>k = </a:t>
            </a:r>
            <a:r>
              <a:rPr lang="en-US" sz="2600" dirty="0" smtClean="0"/>
              <a:t>9 x 10</a:t>
            </a:r>
            <a:r>
              <a:rPr lang="en-US" sz="2600" baseline="30000" dirty="0" smtClean="0"/>
              <a:t>9 </a:t>
            </a:r>
            <a:r>
              <a:rPr lang="en-US" sz="2600" dirty="0" smtClean="0"/>
              <a:t>Nm</a:t>
            </a:r>
            <a:r>
              <a:rPr lang="en-US" sz="2600" baseline="30000" dirty="0" smtClean="0"/>
              <a:t>2</a:t>
            </a:r>
            <a:r>
              <a:rPr lang="en-US" sz="2600" dirty="0" smtClean="0"/>
              <a:t>/C</a:t>
            </a:r>
            <a:r>
              <a:rPr lang="en-US" sz="2600" baseline="30000" dirty="0" smtClean="0"/>
              <a:t>2 </a:t>
            </a:r>
            <a:r>
              <a:rPr lang="en-US" sz="2600" dirty="0" smtClean="0"/>
              <a:t>in SI units. </a:t>
            </a:r>
          </a:p>
          <a:p>
            <a:pPr indent="355600">
              <a:spcBef>
                <a:spcPts val="4200"/>
              </a:spcBef>
            </a:pPr>
            <a:r>
              <a:rPr lang="bg-BG" sz="2600" dirty="0" smtClean="0"/>
              <a:t>Електростатичната сила</a:t>
            </a:r>
            <a:r>
              <a:rPr lang="en-US" sz="2600" dirty="0" smtClean="0"/>
              <a:t>, </a:t>
            </a:r>
            <a:r>
              <a:rPr lang="en-US" sz="2600" b="1" i="1" dirty="0" smtClean="0"/>
              <a:t>F</a:t>
            </a:r>
            <a:r>
              <a:rPr lang="en-US" sz="2600" i="1" dirty="0" smtClean="0"/>
              <a:t>, </a:t>
            </a:r>
            <a:r>
              <a:rPr lang="bg-BG" sz="2600" dirty="0" smtClean="0"/>
              <a:t>е силата, която изпитва всеки един от зарядите поотделно. Силите, действащи върху двата заряда са </a:t>
            </a:r>
            <a:r>
              <a:rPr lang="bg-BG" sz="2600" dirty="0" smtClean="0">
                <a:solidFill>
                  <a:srgbClr val="FF0000"/>
                </a:solidFill>
              </a:rPr>
              <a:t>равни</a:t>
            </a:r>
            <a:r>
              <a:rPr lang="bg-BG" sz="2600" dirty="0" smtClean="0"/>
              <a:t> по големина и </a:t>
            </a:r>
            <a:r>
              <a:rPr lang="bg-BG" sz="2600" dirty="0" smtClean="0">
                <a:solidFill>
                  <a:srgbClr val="FF0000"/>
                </a:solidFill>
              </a:rPr>
              <a:t>противоположни</a:t>
            </a:r>
            <a:r>
              <a:rPr lang="bg-BG" sz="2600" dirty="0" smtClean="0"/>
              <a:t> по посока, съгласно третия закон на динамиката. Те са насочени по линията, свързваща двата точкови заряда.</a:t>
            </a:r>
            <a:endParaRPr lang="en-US" sz="26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6330113"/>
              </p:ext>
            </p:extLst>
          </p:nvPr>
        </p:nvGraphicFramePr>
        <p:xfrm>
          <a:off x="3276600" y="2057400"/>
          <a:ext cx="1666875" cy="97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24" name="Equation" r:id="rId3" imgW="799920" imgH="469800" progId="Equation.3">
                  <p:embed/>
                </p:oleObj>
              </mc:Choice>
              <mc:Fallback>
                <p:oleObj name="Equation" r:id="rId3" imgW="79992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057400"/>
                        <a:ext cx="1666875" cy="979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832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le1031-figure.jpg"/>
          <p:cNvPicPr>
            <a:picLocks noChangeAspect="1"/>
          </p:cNvPicPr>
          <p:nvPr/>
        </p:nvPicPr>
        <p:blipFill rotWithShape="1">
          <a:blip r:embed="rId2"/>
          <a:srcRect t="47290"/>
          <a:stretch/>
        </p:blipFill>
        <p:spPr>
          <a:xfrm>
            <a:off x="0" y="3200400"/>
            <a:ext cx="9144000" cy="2966114"/>
          </a:xfrm>
          <a:prstGeom prst="rect">
            <a:avLst/>
          </a:prstGeom>
        </p:spPr>
      </p:pic>
      <p:pic>
        <p:nvPicPr>
          <p:cNvPr id="3" name="Picture 2" descr="File1031-figure.jpg"/>
          <p:cNvPicPr/>
          <p:nvPr/>
        </p:nvPicPr>
        <p:blipFill rotWithShape="1">
          <a:blip r:embed="rId2"/>
          <a:srcRect b="82397"/>
          <a:stretch/>
        </p:blipFill>
        <p:spPr bwMode="auto">
          <a:xfrm>
            <a:off x="1600200" y="381000"/>
            <a:ext cx="5943600" cy="6191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09800" y="1143000"/>
            <a:ext cx="518160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Разноименните заряди се привличат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569178"/>
            <a:ext cx="8001000" cy="5765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600" dirty="0" smtClean="0"/>
              <a:t>Законът на Кулон е подобен на универсалния закон за гравитацията:</a:t>
            </a:r>
            <a:endParaRPr lang="en-US" sz="2600" dirty="0" smtClean="0"/>
          </a:p>
          <a:p>
            <a:endParaRPr lang="en-US" sz="26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pPr>
              <a:spcBef>
                <a:spcPts val="1200"/>
              </a:spcBef>
            </a:pPr>
            <a:endParaRPr lang="en-US" sz="2600" dirty="0" smtClean="0"/>
          </a:p>
          <a:p>
            <a:pPr indent="363538">
              <a:lnSpc>
                <a:spcPts val="3800"/>
              </a:lnSpc>
            </a:pPr>
            <a:r>
              <a:rPr lang="bg-BG" sz="2600" dirty="0" smtClean="0"/>
              <a:t>Двата закона спадат към </a:t>
            </a:r>
            <a:r>
              <a:rPr lang="bg-BG" sz="2600" dirty="0" smtClean="0">
                <a:solidFill>
                  <a:srgbClr val="FF0000"/>
                </a:solidFill>
              </a:rPr>
              <a:t>законите на обратните квадрати</a:t>
            </a:r>
            <a:r>
              <a:rPr lang="bg-BG" sz="2600" dirty="0" smtClean="0"/>
              <a:t>, тъй като и в двата случая силата е обратно пропорционална на квадрата на разстоянието между взаимодействащите обекти. </a:t>
            </a:r>
            <a:endParaRPr lang="en-US" sz="26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9114527"/>
              </p:ext>
            </p:extLst>
          </p:nvPr>
        </p:nvGraphicFramePr>
        <p:xfrm>
          <a:off x="3155950" y="1570038"/>
          <a:ext cx="2419350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8" name="Уравнение" r:id="rId3" imgW="1002960" imgH="444240" progId="Equation.3">
                  <p:embed/>
                </p:oleObj>
              </mc:Choice>
              <mc:Fallback>
                <p:oleObj name="Уравнение" r:id="rId3" imgW="1002960" imgH="4442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55950" y="1570038"/>
                        <a:ext cx="2419350" cy="1073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5520009"/>
              </p:ext>
            </p:extLst>
          </p:nvPr>
        </p:nvGraphicFramePr>
        <p:xfrm>
          <a:off x="3414713" y="2941638"/>
          <a:ext cx="2112962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9" name="Уравнение" r:id="rId5" imgW="876240" imgH="444240" progId="Equation.3">
                  <p:embed/>
                </p:oleObj>
              </mc:Choice>
              <mc:Fallback>
                <p:oleObj name="Уравнение" r:id="rId5" imgW="876240" imgH="4442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14713" y="2941638"/>
                        <a:ext cx="2112962" cy="1071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533400"/>
            <a:ext cx="85344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3538"/>
            <a:r>
              <a:rPr lang="bg-BG" sz="2600" dirty="0" smtClean="0"/>
              <a:t>Интересно е </a:t>
            </a:r>
            <a:r>
              <a:rPr lang="bg-BG" sz="2600" dirty="0"/>
              <a:t>да </a:t>
            </a:r>
            <a:r>
              <a:rPr lang="bg-BG" sz="2600" dirty="0" smtClean="0"/>
              <a:t>сравним </a:t>
            </a:r>
            <a:r>
              <a:rPr lang="bg-BG" sz="2600" dirty="0"/>
              <a:t>големината </a:t>
            </a:r>
            <a:r>
              <a:rPr lang="bg-BG" sz="2600" dirty="0" smtClean="0"/>
              <a:t>на тези сили, които съществуват  между електрона и протона на водородния атом. </a:t>
            </a:r>
          </a:p>
          <a:p>
            <a:pPr indent="363538"/>
            <a:r>
              <a:rPr lang="bg-BG" sz="2600" dirty="0" smtClean="0"/>
              <a:t>Може да се покаже, че в случая електростатичната сила е </a:t>
            </a:r>
            <a:r>
              <a:rPr lang="en-US" sz="2600" dirty="0" smtClean="0"/>
              <a:t>10</a:t>
            </a:r>
            <a:r>
              <a:rPr lang="en-US" sz="2600" baseline="30000" dirty="0" smtClean="0"/>
              <a:t>39</a:t>
            </a:r>
            <a:r>
              <a:rPr lang="en-US" sz="2600" dirty="0" smtClean="0"/>
              <a:t> </a:t>
            </a:r>
            <a:r>
              <a:rPr lang="bg-BG" sz="2600" dirty="0" smtClean="0"/>
              <a:t>пъти по-голяма от гравитационната сила. Следователно гравитационната сила вътре в атома е пренебрежимо малка. Следователно, които определят </a:t>
            </a:r>
            <a:r>
              <a:rPr lang="bg-BG" sz="2600" dirty="0" smtClean="0">
                <a:solidFill>
                  <a:srgbClr val="FF0000"/>
                </a:solidFill>
              </a:rPr>
              <a:t>стабилността на атомите са електрични по природа</a:t>
            </a:r>
            <a:r>
              <a:rPr lang="bg-BG" sz="2600" dirty="0" smtClean="0"/>
              <a:t>.</a:t>
            </a:r>
          </a:p>
          <a:p>
            <a:endParaRPr lang="bg-BG" sz="2600" dirty="0"/>
          </a:p>
          <a:p>
            <a:r>
              <a:rPr lang="bg-BG" sz="2600" dirty="0" smtClean="0">
                <a:solidFill>
                  <a:srgbClr val="FF0000"/>
                </a:solidFill>
              </a:rPr>
              <a:t>Важно! </a:t>
            </a:r>
            <a:r>
              <a:rPr lang="bg-BG" sz="2600" dirty="0"/>
              <a:t>Силите определящи химичните </a:t>
            </a:r>
            <a:r>
              <a:rPr lang="bg-BG" sz="2600" dirty="0" smtClean="0"/>
              <a:t>връзки, силите на триене, силите, възникващи при сблъсък на частици и др. са електрични по природа, когато се разглеждат на атомно ниво.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152400"/>
            <a:ext cx="9144000" cy="635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0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ДВИЖЕНИЕ НА ЕЛЕКТРИЧНИ ЗАРЯДИ. ЕЛЕКТРИЧЕН ТОК, СЪПРОТИВЛЕНИЕ И ПРОВОДИМОСТ</a:t>
            </a:r>
            <a:endParaRPr lang="en-US" sz="3000" b="1" spc="50" dirty="0" smtClean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marL="363538" indent="347663" algn="just">
              <a:spcBef>
                <a:spcPts val="1800"/>
              </a:spcBef>
            </a:pPr>
            <a:r>
              <a:rPr lang="bg-BG" sz="2600" dirty="0" smtClean="0"/>
              <a:t>Външните електрони в металите са слабо свързани с атомите и лесно могат да се отделят от тях и да се движат хаотично в рамките на обема на метала. </a:t>
            </a:r>
          </a:p>
          <a:p>
            <a:pPr marL="363538" indent="347663" algn="just">
              <a:spcBef>
                <a:spcPts val="1200"/>
              </a:spcBef>
            </a:pPr>
            <a:r>
              <a:rPr lang="bg-BG" sz="2600" dirty="0" smtClean="0"/>
              <a:t>Металите са </a:t>
            </a:r>
            <a:r>
              <a:rPr lang="bg-BG" sz="2600" dirty="0" smtClean="0">
                <a:solidFill>
                  <a:srgbClr val="FF0000"/>
                </a:solidFill>
              </a:rPr>
              <a:t>добри проводници на електричество </a:t>
            </a:r>
            <a:r>
              <a:rPr lang="bg-BG" sz="2600" dirty="0" smtClean="0"/>
              <a:t>поради наличието в тях на свободни носители на електрични заряди. Те оказват слабо съпротивление на движението на електроните през тях. </a:t>
            </a:r>
          </a:p>
          <a:p>
            <a:pPr marL="363538" indent="347663" algn="just">
              <a:spcBef>
                <a:spcPts val="1200"/>
              </a:spcBef>
            </a:pPr>
            <a:r>
              <a:rPr lang="bg-BG" sz="2600" dirty="0" smtClean="0"/>
              <a:t>Електроните в гумата, керамиката и други материали са силно свързани към атомите, на които принадлежат. Затова е много трудно през тези материали да се движат електрични заряди. Такива материали се наричат </a:t>
            </a:r>
            <a:r>
              <a:rPr lang="bg-BG" sz="2600" dirty="0" smtClean="0">
                <a:solidFill>
                  <a:srgbClr val="FF0000"/>
                </a:solidFill>
              </a:rPr>
              <a:t>изолатори</a:t>
            </a:r>
            <a:r>
              <a:rPr lang="bg-BG" sz="2600" dirty="0" smtClean="0"/>
              <a:t> или </a:t>
            </a:r>
            <a:r>
              <a:rPr lang="bg-BG" sz="2600" dirty="0" smtClean="0">
                <a:solidFill>
                  <a:srgbClr val="FF0000"/>
                </a:solidFill>
              </a:rPr>
              <a:t>диелектрици</a:t>
            </a:r>
            <a:r>
              <a:rPr lang="bg-BG" sz="2600" dirty="0" smtClean="0"/>
              <a:t>.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6751</TotalTime>
  <Words>3173</Words>
  <Application>Microsoft Office PowerPoint</Application>
  <PresentationFormat>On-screen Show (4:3)</PresentationFormat>
  <Paragraphs>150</Paragraphs>
  <Slides>34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Arial</vt:lpstr>
      <vt:lpstr>Calibri</vt:lpstr>
      <vt:lpstr>Franklin Gothic Book</vt:lpstr>
      <vt:lpstr>Franklin Gothic Medium</vt:lpstr>
      <vt:lpstr>Symbol</vt:lpstr>
      <vt:lpstr>Times New Roman</vt:lpstr>
      <vt:lpstr>Wingdings 2</vt:lpstr>
      <vt:lpstr>Trek</vt:lpstr>
      <vt:lpstr>Equation</vt:lpstr>
      <vt:lpstr>Уравнение</vt:lpstr>
      <vt:lpstr>Електричество. Биологични ефекти и терапевтични приложения на постоянния електричен ток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Margarita</dc:creator>
  <cp:lastModifiedBy>Georgi_Tzanev</cp:lastModifiedBy>
  <cp:revision>527</cp:revision>
  <dcterms:created xsi:type="dcterms:W3CDTF">2008-02-22T09:29:55Z</dcterms:created>
  <dcterms:modified xsi:type="dcterms:W3CDTF">2018-11-08T17:46:19Z</dcterms:modified>
</cp:coreProperties>
</file>