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257" r:id="rId3"/>
    <p:sldId id="258" r:id="rId4"/>
    <p:sldId id="259" r:id="rId5"/>
    <p:sldId id="260" r:id="rId6"/>
    <p:sldId id="266" r:id="rId7"/>
    <p:sldId id="261" r:id="rId8"/>
    <p:sldId id="262" r:id="rId9"/>
    <p:sldId id="267" r:id="rId10"/>
    <p:sldId id="268" r:id="rId11"/>
    <p:sldId id="263" r:id="rId12"/>
    <p:sldId id="264" r:id="rId13"/>
    <p:sldId id="265" r:id="rId14"/>
    <p:sldId id="269" r:id="rId15"/>
    <p:sldId id="270" r:id="rId16"/>
    <p:sldId id="271" r:id="rId17"/>
    <p:sldId id="272" r:id="rId18"/>
    <p:sldId id="273" r:id="rId19"/>
    <p:sldId id="274" r:id="rId20"/>
    <p:sldId id="275" r:id="rId21"/>
    <p:sldId id="276" r:id="rId22"/>
    <p:sldId id="277" r:id="rId23"/>
    <p:sldId id="280" r:id="rId24"/>
    <p:sldId id="281" r:id="rId25"/>
    <p:sldId id="283" r:id="rId26"/>
    <p:sldId id="284" r:id="rId27"/>
    <p:sldId id="287" r:id="rId28"/>
    <p:sldId id="288" r:id="rId29"/>
    <p:sldId id="279" r:id="rId30"/>
    <p:sldId id="286" r:id="rId31"/>
    <p:sldId id="290" r:id="rId32"/>
    <p:sldId id="291" r:id="rId33"/>
    <p:sldId id="292" r:id="rId34"/>
    <p:sldId id="294" r:id="rId35"/>
    <p:sldId id="295" r:id="rId36"/>
    <p:sldId id="296" r:id="rId37"/>
    <p:sldId id="293" r:id="rId38"/>
    <p:sldId id="289" r:id="rId39"/>
    <p:sldId id="297" r:id="rId40"/>
    <p:sldId id="298" r:id="rId41"/>
    <p:sldId id="300" r:id="rId42"/>
    <p:sldId id="301" r:id="rId43"/>
    <p:sldId id="302" r:id="rId44"/>
    <p:sldId id="303" r:id="rId45"/>
    <p:sldId id="309" r:id="rId46"/>
    <p:sldId id="304" r:id="rId47"/>
    <p:sldId id="305" r:id="rId48"/>
    <p:sldId id="306" r:id="rId49"/>
    <p:sldId id="307" r:id="rId50"/>
    <p:sldId id="308" r:id="rId51"/>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8D9E84-2673-4E6A-A512-DC945B2BECB6}" type="datetimeFigureOut">
              <a:rPr lang="bg-BG" smtClean="0"/>
              <a:pPr/>
              <a:t>23.1.2018 г.</a:t>
            </a:fld>
            <a:endParaRPr lang="bg-B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C821FE-1684-4957-8C34-0A4D5C4E475E}" type="slidenum">
              <a:rPr lang="bg-BG" smtClean="0"/>
              <a:pPr/>
              <a:t>‹#›</a:t>
            </a:fld>
            <a:endParaRPr lang="bg-BG"/>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dirty="0"/>
          </a:p>
        </p:txBody>
      </p:sp>
      <p:sp>
        <p:nvSpPr>
          <p:cNvPr id="4" name="Slide Number Placeholder 3"/>
          <p:cNvSpPr>
            <a:spLocks noGrp="1"/>
          </p:cNvSpPr>
          <p:nvPr>
            <p:ph type="sldNum" sz="quarter" idx="10"/>
          </p:nvPr>
        </p:nvSpPr>
        <p:spPr/>
        <p:txBody>
          <a:bodyPr/>
          <a:lstStyle/>
          <a:p>
            <a:fld id="{60C821FE-1684-4957-8C34-0A4D5C4E475E}" type="slidenum">
              <a:rPr lang="bg-BG" smtClean="0"/>
              <a:pPr/>
              <a:t>15</a:t>
            </a:fld>
            <a:endParaRPr lang="bg-B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dirty="0"/>
          </a:p>
        </p:txBody>
      </p:sp>
      <p:sp>
        <p:nvSpPr>
          <p:cNvPr id="4" name="Slide Number Placeholder 3"/>
          <p:cNvSpPr>
            <a:spLocks noGrp="1"/>
          </p:cNvSpPr>
          <p:nvPr>
            <p:ph type="sldNum" sz="quarter" idx="10"/>
          </p:nvPr>
        </p:nvSpPr>
        <p:spPr/>
        <p:txBody>
          <a:bodyPr/>
          <a:lstStyle/>
          <a:p>
            <a:fld id="{60C821FE-1684-4957-8C34-0A4D5C4E475E}" type="slidenum">
              <a:rPr lang="bg-BG" smtClean="0"/>
              <a:pPr/>
              <a:t>16</a:t>
            </a:fld>
            <a:endParaRPr lang="bg-B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8817DB22-91EE-4F70-90E1-0D21187DE57D}" type="datetimeFigureOut">
              <a:rPr lang="bg-BG" smtClean="0"/>
              <a:pPr/>
              <a:t>23.1.2018 г.</a:t>
            </a:fld>
            <a:endParaRPr lang="bg-BG"/>
          </a:p>
        </p:txBody>
      </p:sp>
      <p:sp>
        <p:nvSpPr>
          <p:cNvPr id="20" name="Footer Placeholder 19"/>
          <p:cNvSpPr>
            <a:spLocks noGrp="1"/>
          </p:cNvSpPr>
          <p:nvPr>
            <p:ph type="ftr" sz="quarter" idx="11"/>
          </p:nvPr>
        </p:nvSpPr>
        <p:spPr/>
        <p:txBody>
          <a:bodyPr/>
          <a:lstStyle>
            <a:extLst/>
          </a:lstStyle>
          <a:p>
            <a:endParaRPr lang="bg-BG"/>
          </a:p>
        </p:txBody>
      </p:sp>
      <p:sp>
        <p:nvSpPr>
          <p:cNvPr id="10" name="Slide Number Placeholder 9"/>
          <p:cNvSpPr>
            <a:spLocks noGrp="1"/>
          </p:cNvSpPr>
          <p:nvPr>
            <p:ph type="sldNum" sz="quarter" idx="12"/>
          </p:nvPr>
        </p:nvSpPr>
        <p:spPr/>
        <p:txBody>
          <a:bodyPr/>
          <a:lstStyle>
            <a:extLst/>
          </a:lstStyle>
          <a:p>
            <a:fld id="{7CB63199-E919-47DB-B97C-2EFF87841A3A}" type="slidenum">
              <a:rPr lang="bg-BG" smtClean="0"/>
              <a:pPr/>
              <a:t>‹#›</a:t>
            </a:fld>
            <a:endParaRPr lang="bg-BG"/>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817DB22-91EE-4F70-90E1-0D21187DE57D}" type="datetimeFigureOut">
              <a:rPr lang="bg-BG" smtClean="0"/>
              <a:pPr/>
              <a:t>23.1.2018 г.</a:t>
            </a:fld>
            <a:endParaRPr lang="bg-BG"/>
          </a:p>
        </p:txBody>
      </p:sp>
      <p:sp>
        <p:nvSpPr>
          <p:cNvPr id="5" name="Footer Placeholder 4"/>
          <p:cNvSpPr>
            <a:spLocks noGrp="1"/>
          </p:cNvSpPr>
          <p:nvPr>
            <p:ph type="ftr" sz="quarter" idx="11"/>
          </p:nvPr>
        </p:nvSpPr>
        <p:spPr/>
        <p:txBody>
          <a:bodyPr/>
          <a:lstStyle>
            <a:extLst/>
          </a:lstStyle>
          <a:p>
            <a:endParaRPr lang="bg-BG"/>
          </a:p>
        </p:txBody>
      </p:sp>
      <p:sp>
        <p:nvSpPr>
          <p:cNvPr id="6" name="Slide Number Placeholder 5"/>
          <p:cNvSpPr>
            <a:spLocks noGrp="1"/>
          </p:cNvSpPr>
          <p:nvPr>
            <p:ph type="sldNum" sz="quarter" idx="12"/>
          </p:nvPr>
        </p:nvSpPr>
        <p:spPr/>
        <p:txBody>
          <a:bodyPr/>
          <a:lstStyle>
            <a:extLst/>
          </a:lstStyle>
          <a:p>
            <a:fld id="{7CB63199-E919-47DB-B97C-2EFF87841A3A}" type="slidenum">
              <a:rPr lang="bg-BG" smtClean="0"/>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817DB22-91EE-4F70-90E1-0D21187DE57D}" type="datetimeFigureOut">
              <a:rPr lang="bg-BG" smtClean="0"/>
              <a:pPr/>
              <a:t>23.1.2018 г.</a:t>
            </a:fld>
            <a:endParaRPr lang="bg-BG"/>
          </a:p>
        </p:txBody>
      </p:sp>
      <p:sp>
        <p:nvSpPr>
          <p:cNvPr id="5" name="Footer Placeholder 4"/>
          <p:cNvSpPr>
            <a:spLocks noGrp="1"/>
          </p:cNvSpPr>
          <p:nvPr>
            <p:ph type="ftr" sz="quarter" idx="11"/>
          </p:nvPr>
        </p:nvSpPr>
        <p:spPr/>
        <p:txBody>
          <a:bodyPr/>
          <a:lstStyle>
            <a:extLst/>
          </a:lstStyle>
          <a:p>
            <a:endParaRPr lang="bg-BG"/>
          </a:p>
        </p:txBody>
      </p:sp>
      <p:sp>
        <p:nvSpPr>
          <p:cNvPr id="6" name="Slide Number Placeholder 5"/>
          <p:cNvSpPr>
            <a:spLocks noGrp="1"/>
          </p:cNvSpPr>
          <p:nvPr>
            <p:ph type="sldNum" sz="quarter" idx="12"/>
          </p:nvPr>
        </p:nvSpPr>
        <p:spPr/>
        <p:txBody>
          <a:bodyPr/>
          <a:lstStyle>
            <a:extLst/>
          </a:lstStyle>
          <a:p>
            <a:fld id="{7CB63199-E919-47DB-B97C-2EFF87841A3A}" type="slidenum">
              <a:rPr lang="bg-BG" smtClean="0"/>
              <a:pPr/>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817DB22-91EE-4F70-90E1-0D21187DE57D}" type="datetimeFigureOut">
              <a:rPr lang="bg-BG" smtClean="0"/>
              <a:pPr/>
              <a:t>23.1.2018 г.</a:t>
            </a:fld>
            <a:endParaRPr lang="bg-BG"/>
          </a:p>
        </p:txBody>
      </p:sp>
      <p:sp>
        <p:nvSpPr>
          <p:cNvPr id="5" name="Footer Placeholder 4"/>
          <p:cNvSpPr>
            <a:spLocks noGrp="1"/>
          </p:cNvSpPr>
          <p:nvPr>
            <p:ph type="ftr" sz="quarter" idx="11"/>
          </p:nvPr>
        </p:nvSpPr>
        <p:spPr/>
        <p:txBody>
          <a:bodyPr/>
          <a:lstStyle>
            <a:extLst/>
          </a:lstStyle>
          <a:p>
            <a:endParaRPr lang="bg-BG"/>
          </a:p>
        </p:txBody>
      </p:sp>
      <p:sp>
        <p:nvSpPr>
          <p:cNvPr id="6" name="Slide Number Placeholder 5"/>
          <p:cNvSpPr>
            <a:spLocks noGrp="1"/>
          </p:cNvSpPr>
          <p:nvPr>
            <p:ph type="sldNum" sz="quarter" idx="12"/>
          </p:nvPr>
        </p:nvSpPr>
        <p:spPr/>
        <p:txBody>
          <a:bodyPr/>
          <a:lstStyle>
            <a:extLst/>
          </a:lstStyle>
          <a:p>
            <a:fld id="{7CB63199-E919-47DB-B97C-2EFF87841A3A}" type="slidenum">
              <a:rPr lang="bg-BG" smtClean="0"/>
              <a:pPr/>
              <a:t>‹#›</a:t>
            </a:fld>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817DB22-91EE-4F70-90E1-0D21187DE57D}" type="datetimeFigureOut">
              <a:rPr lang="bg-BG" smtClean="0"/>
              <a:pPr/>
              <a:t>23.1.2018 г.</a:t>
            </a:fld>
            <a:endParaRPr lang="bg-BG"/>
          </a:p>
        </p:txBody>
      </p:sp>
      <p:sp>
        <p:nvSpPr>
          <p:cNvPr id="5" name="Footer Placeholder 4"/>
          <p:cNvSpPr>
            <a:spLocks noGrp="1"/>
          </p:cNvSpPr>
          <p:nvPr>
            <p:ph type="ftr" sz="quarter" idx="11"/>
          </p:nvPr>
        </p:nvSpPr>
        <p:spPr/>
        <p:txBody>
          <a:bodyPr/>
          <a:lstStyle>
            <a:extLst/>
          </a:lstStyle>
          <a:p>
            <a:endParaRPr lang="bg-BG"/>
          </a:p>
        </p:txBody>
      </p:sp>
      <p:sp>
        <p:nvSpPr>
          <p:cNvPr id="6" name="Slide Number Placeholder 5"/>
          <p:cNvSpPr>
            <a:spLocks noGrp="1"/>
          </p:cNvSpPr>
          <p:nvPr>
            <p:ph type="sldNum" sz="quarter" idx="12"/>
          </p:nvPr>
        </p:nvSpPr>
        <p:spPr/>
        <p:txBody>
          <a:bodyPr/>
          <a:lstStyle>
            <a:extLst/>
          </a:lstStyle>
          <a:p>
            <a:fld id="{7CB63199-E919-47DB-B97C-2EFF87841A3A}" type="slidenum">
              <a:rPr lang="bg-BG" smtClean="0"/>
              <a:pPr/>
              <a:t>‹#›</a:t>
            </a:fld>
            <a:endParaRPr lang="bg-BG"/>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817DB22-91EE-4F70-90E1-0D21187DE57D}" type="datetimeFigureOut">
              <a:rPr lang="bg-BG" smtClean="0"/>
              <a:pPr/>
              <a:t>23.1.2018 г.</a:t>
            </a:fld>
            <a:endParaRPr lang="bg-BG"/>
          </a:p>
        </p:txBody>
      </p:sp>
      <p:sp>
        <p:nvSpPr>
          <p:cNvPr id="6" name="Footer Placeholder 5"/>
          <p:cNvSpPr>
            <a:spLocks noGrp="1"/>
          </p:cNvSpPr>
          <p:nvPr>
            <p:ph type="ftr" sz="quarter" idx="11"/>
          </p:nvPr>
        </p:nvSpPr>
        <p:spPr/>
        <p:txBody>
          <a:bodyPr/>
          <a:lstStyle>
            <a:extLst/>
          </a:lstStyle>
          <a:p>
            <a:endParaRPr lang="bg-BG"/>
          </a:p>
        </p:txBody>
      </p:sp>
      <p:sp>
        <p:nvSpPr>
          <p:cNvPr id="7" name="Slide Number Placeholder 6"/>
          <p:cNvSpPr>
            <a:spLocks noGrp="1"/>
          </p:cNvSpPr>
          <p:nvPr>
            <p:ph type="sldNum" sz="quarter" idx="12"/>
          </p:nvPr>
        </p:nvSpPr>
        <p:spPr/>
        <p:txBody>
          <a:bodyPr/>
          <a:lstStyle>
            <a:extLst/>
          </a:lstStyle>
          <a:p>
            <a:fld id="{7CB63199-E919-47DB-B97C-2EFF87841A3A}" type="slidenum">
              <a:rPr lang="bg-BG" smtClean="0"/>
              <a:pPr/>
              <a:t>‹#›</a:t>
            </a:fld>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817DB22-91EE-4F70-90E1-0D21187DE57D}" type="datetimeFigureOut">
              <a:rPr lang="bg-BG" smtClean="0"/>
              <a:pPr/>
              <a:t>23.1.2018 г.</a:t>
            </a:fld>
            <a:endParaRPr lang="bg-BG"/>
          </a:p>
        </p:txBody>
      </p:sp>
      <p:sp>
        <p:nvSpPr>
          <p:cNvPr id="8" name="Footer Placeholder 7"/>
          <p:cNvSpPr>
            <a:spLocks noGrp="1"/>
          </p:cNvSpPr>
          <p:nvPr>
            <p:ph type="ftr" sz="quarter" idx="11"/>
          </p:nvPr>
        </p:nvSpPr>
        <p:spPr/>
        <p:txBody>
          <a:bodyPr/>
          <a:lstStyle>
            <a:extLst/>
          </a:lstStyle>
          <a:p>
            <a:endParaRPr lang="bg-BG"/>
          </a:p>
        </p:txBody>
      </p:sp>
      <p:sp>
        <p:nvSpPr>
          <p:cNvPr id="9" name="Slide Number Placeholder 8"/>
          <p:cNvSpPr>
            <a:spLocks noGrp="1"/>
          </p:cNvSpPr>
          <p:nvPr>
            <p:ph type="sldNum" sz="quarter" idx="12"/>
          </p:nvPr>
        </p:nvSpPr>
        <p:spPr/>
        <p:txBody>
          <a:bodyPr/>
          <a:lstStyle>
            <a:extLst/>
          </a:lstStyle>
          <a:p>
            <a:fld id="{7CB63199-E919-47DB-B97C-2EFF87841A3A}" type="slidenum">
              <a:rPr lang="bg-BG" smtClean="0"/>
              <a:pPr/>
              <a:t>‹#›</a:t>
            </a:fld>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817DB22-91EE-4F70-90E1-0D21187DE57D}" type="datetimeFigureOut">
              <a:rPr lang="bg-BG" smtClean="0"/>
              <a:pPr/>
              <a:t>23.1.2018 г.</a:t>
            </a:fld>
            <a:endParaRPr lang="bg-BG"/>
          </a:p>
        </p:txBody>
      </p:sp>
      <p:sp>
        <p:nvSpPr>
          <p:cNvPr id="4" name="Footer Placeholder 3"/>
          <p:cNvSpPr>
            <a:spLocks noGrp="1"/>
          </p:cNvSpPr>
          <p:nvPr>
            <p:ph type="ftr" sz="quarter" idx="11"/>
          </p:nvPr>
        </p:nvSpPr>
        <p:spPr/>
        <p:txBody>
          <a:bodyPr/>
          <a:lstStyle>
            <a:extLst/>
          </a:lstStyle>
          <a:p>
            <a:endParaRPr lang="bg-BG"/>
          </a:p>
        </p:txBody>
      </p:sp>
      <p:sp>
        <p:nvSpPr>
          <p:cNvPr id="5" name="Slide Number Placeholder 4"/>
          <p:cNvSpPr>
            <a:spLocks noGrp="1"/>
          </p:cNvSpPr>
          <p:nvPr>
            <p:ph type="sldNum" sz="quarter" idx="12"/>
          </p:nvPr>
        </p:nvSpPr>
        <p:spPr/>
        <p:txBody>
          <a:bodyPr/>
          <a:lstStyle>
            <a:extLst/>
          </a:lstStyle>
          <a:p>
            <a:fld id="{7CB63199-E919-47DB-B97C-2EFF87841A3A}" type="slidenum">
              <a:rPr lang="bg-BG" smtClean="0"/>
              <a:pPr/>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8817DB22-91EE-4F70-90E1-0D21187DE57D}" type="datetimeFigureOut">
              <a:rPr lang="bg-BG" smtClean="0"/>
              <a:pPr/>
              <a:t>23.1.2018 г.</a:t>
            </a:fld>
            <a:endParaRPr lang="bg-BG"/>
          </a:p>
        </p:txBody>
      </p:sp>
      <p:sp>
        <p:nvSpPr>
          <p:cNvPr id="3" name="Footer Placeholder 2"/>
          <p:cNvSpPr>
            <a:spLocks noGrp="1"/>
          </p:cNvSpPr>
          <p:nvPr>
            <p:ph type="ftr" sz="quarter" idx="11"/>
          </p:nvPr>
        </p:nvSpPr>
        <p:spPr/>
        <p:txBody>
          <a:bodyPr/>
          <a:lstStyle>
            <a:extLst/>
          </a:lstStyle>
          <a:p>
            <a:endParaRPr lang="bg-BG"/>
          </a:p>
        </p:txBody>
      </p:sp>
      <p:sp>
        <p:nvSpPr>
          <p:cNvPr id="4" name="Slide Number Placeholder 3"/>
          <p:cNvSpPr>
            <a:spLocks noGrp="1"/>
          </p:cNvSpPr>
          <p:nvPr>
            <p:ph type="sldNum" sz="quarter" idx="12"/>
          </p:nvPr>
        </p:nvSpPr>
        <p:spPr/>
        <p:txBody>
          <a:bodyPr/>
          <a:lstStyle>
            <a:extLst/>
          </a:lstStyle>
          <a:p>
            <a:fld id="{7CB63199-E919-47DB-B97C-2EFF87841A3A}" type="slidenum">
              <a:rPr lang="bg-BG" smtClean="0"/>
              <a:pPr/>
              <a:t>‹#›</a:t>
            </a:fld>
            <a:endParaRPr lang="bg-BG"/>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817DB22-91EE-4F70-90E1-0D21187DE57D}" type="datetimeFigureOut">
              <a:rPr lang="bg-BG" smtClean="0"/>
              <a:pPr/>
              <a:t>23.1.2018 г.</a:t>
            </a:fld>
            <a:endParaRPr lang="bg-BG"/>
          </a:p>
        </p:txBody>
      </p:sp>
      <p:sp>
        <p:nvSpPr>
          <p:cNvPr id="6" name="Footer Placeholder 5"/>
          <p:cNvSpPr>
            <a:spLocks noGrp="1"/>
          </p:cNvSpPr>
          <p:nvPr>
            <p:ph type="ftr" sz="quarter" idx="11"/>
          </p:nvPr>
        </p:nvSpPr>
        <p:spPr/>
        <p:txBody>
          <a:bodyPr/>
          <a:lstStyle>
            <a:extLst/>
          </a:lstStyle>
          <a:p>
            <a:endParaRPr lang="bg-BG"/>
          </a:p>
        </p:txBody>
      </p:sp>
      <p:sp>
        <p:nvSpPr>
          <p:cNvPr id="7" name="Slide Number Placeholder 6"/>
          <p:cNvSpPr>
            <a:spLocks noGrp="1"/>
          </p:cNvSpPr>
          <p:nvPr>
            <p:ph type="sldNum" sz="quarter" idx="12"/>
          </p:nvPr>
        </p:nvSpPr>
        <p:spPr/>
        <p:txBody>
          <a:bodyPr/>
          <a:lstStyle>
            <a:extLst/>
          </a:lstStyle>
          <a:p>
            <a:fld id="{7CB63199-E919-47DB-B97C-2EFF87841A3A}" type="slidenum">
              <a:rPr lang="bg-BG" smtClean="0"/>
              <a:pPr/>
              <a:t>‹#›</a:t>
            </a:fld>
            <a:endParaRPr lang="bg-B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8817DB22-91EE-4F70-90E1-0D21187DE57D}" type="datetimeFigureOut">
              <a:rPr lang="bg-BG" smtClean="0"/>
              <a:pPr/>
              <a:t>23.1.2018 г.</a:t>
            </a:fld>
            <a:endParaRPr lang="bg-BG"/>
          </a:p>
        </p:txBody>
      </p:sp>
      <p:sp>
        <p:nvSpPr>
          <p:cNvPr id="6" name="Footer Placeholder 5"/>
          <p:cNvSpPr>
            <a:spLocks noGrp="1"/>
          </p:cNvSpPr>
          <p:nvPr>
            <p:ph type="ftr" sz="quarter" idx="11"/>
          </p:nvPr>
        </p:nvSpPr>
        <p:spPr/>
        <p:txBody>
          <a:bodyPr/>
          <a:lstStyle>
            <a:extLst/>
          </a:lstStyle>
          <a:p>
            <a:endParaRPr lang="bg-BG"/>
          </a:p>
        </p:txBody>
      </p:sp>
      <p:sp>
        <p:nvSpPr>
          <p:cNvPr id="7" name="Slide Number Placeholder 6"/>
          <p:cNvSpPr>
            <a:spLocks noGrp="1"/>
          </p:cNvSpPr>
          <p:nvPr>
            <p:ph type="sldNum" sz="quarter" idx="12"/>
          </p:nvPr>
        </p:nvSpPr>
        <p:spPr/>
        <p:txBody>
          <a:bodyPr/>
          <a:lstStyle>
            <a:extLst/>
          </a:lstStyle>
          <a:p>
            <a:fld id="{7CB63199-E919-47DB-B97C-2EFF87841A3A}" type="slidenum">
              <a:rPr lang="bg-BG" smtClean="0"/>
              <a:pPr/>
              <a:t>‹#›</a:t>
            </a:fld>
            <a:endParaRPr lang="bg-BG"/>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817DB22-91EE-4F70-90E1-0D21187DE57D}" type="datetimeFigureOut">
              <a:rPr lang="bg-BG" smtClean="0"/>
              <a:pPr/>
              <a:t>23.1.2018 г.</a:t>
            </a:fld>
            <a:endParaRPr lang="bg-BG"/>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bg-BG"/>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CB63199-E919-47DB-B97C-2EFF87841A3A}" type="slidenum">
              <a:rPr lang="bg-BG" smtClean="0"/>
              <a:pPr/>
              <a:t>‹#›</a:t>
            </a:fld>
            <a:endParaRPr lang="bg-BG"/>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faculty.washington.edu/kepeter/118/photos/platelet_details.jpg" TargetMode="External"/><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9752" y="2708920"/>
            <a:ext cx="6696744" cy="1728192"/>
          </a:xfrm>
        </p:spPr>
        <p:txBody>
          <a:bodyPr>
            <a:noAutofit/>
          </a:bodyPr>
          <a:lstStyle/>
          <a:p>
            <a:pPr algn="ctr"/>
            <a:r>
              <a:rPr lang="en-US" sz="4400" dirty="0" smtClean="0"/>
              <a:t>Leukocytes. </a:t>
            </a:r>
            <a:br>
              <a:rPr lang="en-US" sz="4400" dirty="0" smtClean="0"/>
            </a:br>
            <a:r>
              <a:rPr lang="en-US" sz="4400" dirty="0" smtClean="0"/>
              <a:t>Resistance of the body to infections. </a:t>
            </a:r>
            <a:br>
              <a:rPr lang="en-US" sz="4400" dirty="0" smtClean="0"/>
            </a:br>
            <a:r>
              <a:rPr lang="en-US" sz="4400" dirty="0" err="1" smtClean="0"/>
              <a:t>Hemostasis</a:t>
            </a:r>
            <a:r>
              <a:rPr lang="en-US" sz="4400" dirty="0" smtClean="0"/>
              <a:t> and blood coagulation</a:t>
            </a:r>
            <a:endParaRPr lang="bg-BG" sz="4400" dirty="0"/>
          </a:p>
        </p:txBody>
      </p:sp>
      <p:sp>
        <p:nvSpPr>
          <p:cNvPr id="3" name="Subtitle 2"/>
          <p:cNvSpPr>
            <a:spLocks noGrp="1"/>
          </p:cNvSpPr>
          <p:nvPr>
            <p:ph type="subTitle" idx="1"/>
          </p:nvPr>
        </p:nvSpPr>
        <p:spPr>
          <a:xfrm>
            <a:off x="5004048" y="4797152"/>
            <a:ext cx="4139952" cy="1752600"/>
          </a:xfrm>
        </p:spPr>
        <p:txBody>
          <a:bodyPr>
            <a:normAutofit/>
          </a:bodyPr>
          <a:lstStyle/>
          <a:p>
            <a:r>
              <a:rPr lang="en-US" sz="1800" dirty="0" smtClean="0"/>
              <a:t>Assoc. </a:t>
            </a:r>
            <a:r>
              <a:rPr lang="en-US" sz="1800" dirty="0" err="1" smtClean="0"/>
              <a:t>prof</a:t>
            </a:r>
            <a:r>
              <a:rPr lang="en-US" sz="1800" dirty="0" smtClean="0"/>
              <a:t>. </a:t>
            </a:r>
            <a:r>
              <a:rPr lang="en-US" sz="1800" dirty="0" err="1" smtClean="0"/>
              <a:t>Boryana</a:t>
            </a:r>
            <a:r>
              <a:rPr lang="en-US" sz="1800" dirty="0" smtClean="0"/>
              <a:t> </a:t>
            </a:r>
            <a:r>
              <a:rPr lang="en-US" sz="1800" dirty="0" err="1" smtClean="0"/>
              <a:t>Ruseva</a:t>
            </a:r>
            <a:r>
              <a:rPr lang="en-US" sz="1800" dirty="0" smtClean="0"/>
              <a:t>, MD, PhD</a:t>
            </a:r>
          </a:p>
          <a:p>
            <a:r>
              <a:rPr lang="en-US" sz="1800" dirty="0" smtClean="0"/>
              <a:t>Department of Physiology</a:t>
            </a:r>
          </a:p>
          <a:p>
            <a:r>
              <a:rPr lang="en-US" sz="1800" dirty="0" smtClean="0"/>
              <a:t>Medical university</a:t>
            </a:r>
          </a:p>
          <a:p>
            <a:r>
              <a:rPr lang="en-US" sz="1800" dirty="0" smtClean="0"/>
              <a:t>Pleven</a:t>
            </a:r>
            <a:endParaRPr lang="bg-BG" sz="1800" dirty="0" smtClean="0"/>
          </a:p>
          <a:p>
            <a:endParaRPr lang="bg-BG" dirty="0"/>
          </a:p>
        </p:txBody>
      </p:sp>
      <p:pic>
        <p:nvPicPr>
          <p:cNvPr id="4" name="Picture 23" descr="dilat"/>
          <p:cNvPicPr>
            <a:picLocks noChangeAspect="1" noChangeArrowheads="1" noCrop="1"/>
          </p:cNvPicPr>
          <p:nvPr/>
        </p:nvPicPr>
        <p:blipFill>
          <a:blip r:embed="rId3" cstate="print"/>
          <a:srcRect/>
          <a:stretch>
            <a:fillRect/>
          </a:stretch>
        </p:blipFill>
        <p:spPr bwMode="auto">
          <a:xfrm>
            <a:off x="395536" y="4365104"/>
            <a:ext cx="4392488" cy="2277368"/>
          </a:xfrm>
          <a:prstGeom prst="rect">
            <a:avLst/>
          </a:prstGeom>
          <a:noFill/>
        </p:spPr>
      </p:pic>
      <p:sp>
        <p:nvSpPr>
          <p:cNvPr id="5" name="TextBox 4"/>
          <p:cNvSpPr txBox="1"/>
          <p:nvPr/>
        </p:nvSpPr>
        <p:spPr>
          <a:xfrm>
            <a:off x="2627784" y="0"/>
            <a:ext cx="4381713" cy="954107"/>
          </a:xfrm>
          <a:prstGeom prst="rect">
            <a:avLst/>
          </a:prstGeom>
          <a:noFill/>
        </p:spPr>
        <p:txBody>
          <a:bodyPr wrap="none" rtlCol="0">
            <a:spAutoFit/>
          </a:bodyPr>
          <a:lstStyle/>
          <a:p>
            <a:pPr algn="ctr"/>
            <a:r>
              <a:rPr lang="en-US" altLang="bg-BG" sz="2000" b="1" dirty="0" smtClean="0">
                <a:solidFill>
                  <a:srgbClr val="C00000"/>
                </a:solidFill>
                <a:latin typeface="Times New Roman" pitchFamily="18" charset="0"/>
                <a:cs typeface="Times New Roman" pitchFamily="18" charset="0"/>
              </a:rPr>
              <a:t>MEDICAL UNIVERSITY – PLEVEN</a:t>
            </a:r>
            <a:endParaRPr lang="bg-BG" altLang="bg-BG" sz="2000" b="1" dirty="0" smtClean="0">
              <a:solidFill>
                <a:srgbClr val="C00000"/>
              </a:solidFill>
              <a:latin typeface="Times New Roman" pitchFamily="18" charset="0"/>
              <a:cs typeface="Times New Roman" pitchFamily="18" charset="0"/>
            </a:endParaRPr>
          </a:p>
          <a:p>
            <a:pPr algn="ctr"/>
            <a:r>
              <a:rPr lang="en-US" altLang="bg-BG" b="1" dirty="0" smtClean="0">
                <a:solidFill>
                  <a:srgbClr val="C00000"/>
                </a:solidFill>
                <a:latin typeface="Times New Roman" pitchFamily="18" charset="0"/>
                <a:cs typeface="Times New Roman" pitchFamily="18" charset="0"/>
              </a:rPr>
              <a:t>FACULTY OF MEDICINE</a:t>
            </a:r>
            <a:endParaRPr lang="bg-BG" altLang="bg-BG" b="1" dirty="0" smtClean="0">
              <a:solidFill>
                <a:srgbClr val="C00000"/>
              </a:solidFill>
              <a:latin typeface="Times New Roman" pitchFamily="18" charset="0"/>
              <a:cs typeface="Times New Roman" pitchFamily="18" charset="0"/>
            </a:endParaRPr>
          </a:p>
          <a:p>
            <a:pPr algn="ctr"/>
            <a:r>
              <a:rPr lang="en-US" altLang="bg-BG" b="1" dirty="0" smtClean="0">
                <a:solidFill>
                  <a:srgbClr val="C00000"/>
                </a:solidFill>
                <a:latin typeface="Times New Roman" pitchFamily="18" charset="0"/>
                <a:cs typeface="Times New Roman" pitchFamily="18" charset="0"/>
              </a:rPr>
              <a:t>DISTANCE LEARNING CENTER</a:t>
            </a:r>
            <a:endParaRPr lang="bg-BG" dirty="0">
              <a:solidFill>
                <a:srgbClr val="C00000"/>
              </a:solidFill>
            </a:endParaRPr>
          </a:p>
        </p:txBody>
      </p:sp>
      <p:cxnSp>
        <p:nvCxnSpPr>
          <p:cNvPr id="7" name="Straight Connector 6"/>
          <p:cNvCxnSpPr/>
          <p:nvPr/>
        </p:nvCxnSpPr>
        <p:spPr>
          <a:xfrm>
            <a:off x="3131840" y="620688"/>
            <a:ext cx="3312368"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26" name="Object 6"/>
          <p:cNvGraphicFramePr>
            <a:graphicFrameLocks noChangeAspect="1"/>
          </p:cNvGraphicFramePr>
          <p:nvPr/>
        </p:nvGraphicFramePr>
        <p:xfrm>
          <a:off x="1475656" y="116632"/>
          <a:ext cx="862013" cy="882650"/>
        </p:xfrm>
        <a:graphic>
          <a:graphicData uri="http://schemas.openxmlformats.org/presentationml/2006/ole">
            <p:oleObj spid="_x0000_s1026" r:id="rId4" imgW="4785480" imgH="4894560" progId="CorelDRAW.Graphic.10">
              <p:embed/>
            </p:oleObj>
          </a:graphicData>
        </a:graphic>
      </p:graphicFrame>
      <p:sp>
        <p:nvSpPr>
          <p:cNvPr id="9" name="TextBox 8"/>
          <p:cNvSpPr txBox="1"/>
          <p:nvPr/>
        </p:nvSpPr>
        <p:spPr>
          <a:xfrm>
            <a:off x="1259632" y="1196752"/>
            <a:ext cx="1935658" cy="646331"/>
          </a:xfrm>
          <a:prstGeom prst="rect">
            <a:avLst/>
          </a:prstGeom>
          <a:noFill/>
        </p:spPr>
        <p:txBody>
          <a:bodyPr wrap="none" rtlCol="0">
            <a:spAutoFit/>
          </a:bodyPr>
          <a:lstStyle/>
          <a:p>
            <a:r>
              <a:rPr lang="en-US" altLang="en-US" b="1" dirty="0" smtClean="0">
                <a:solidFill>
                  <a:schemeClr val="accent2">
                    <a:lumMod val="75000"/>
                  </a:schemeClr>
                </a:solidFill>
                <a:latin typeface="Arial Black" panose="020B0A04020102020204" pitchFamily="34" charset="0"/>
                <a:cs typeface="+mn-ea"/>
              </a:rPr>
              <a:t>Lecture </a:t>
            </a:r>
            <a:r>
              <a:rPr lang="bg-BG" altLang="en-US" b="1" dirty="0" smtClean="0">
                <a:solidFill>
                  <a:schemeClr val="accent2">
                    <a:lumMod val="75000"/>
                  </a:schemeClr>
                </a:solidFill>
                <a:latin typeface="Arial Black" panose="020B0A04020102020204" pitchFamily="34" charset="0"/>
                <a:cs typeface="Arial" panose="020B0604020202020204" pitchFamily="34" charset="0"/>
              </a:rPr>
              <a:t>№</a:t>
            </a:r>
            <a:r>
              <a:rPr lang="bg-BG" altLang="en-US" b="1" dirty="0" smtClean="0">
                <a:solidFill>
                  <a:schemeClr val="accent2">
                    <a:lumMod val="75000"/>
                  </a:schemeClr>
                </a:solidFill>
                <a:latin typeface="Arial Black" panose="020B0A04020102020204" pitchFamily="34" charset="0"/>
                <a:cs typeface="+mn-ea"/>
              </a:rPr>
              <a:t> </a:t>
            </a:r>
            <a:r>
              <a:rPr lang="en-US" altLang="en-US" b="1" dirty="0" smtClean="0">
                <a:solidFill>
                  <a:schemeClr val="accent2">
                    <a:lumMod val="75000"/>
                  </a:schemeClr>
                </a:solidFill>
                <a:latin typeface="Arial Black" panose="020B0A04020102020204" pitchFamily="34" charset="0"/>
                <a:cs typeface="+mn-ea"/>
              </a:rPr>
              <a:t>11</a:t>
            </a:r>
            <a:endParaRPr lang="bg-BG" altLang="en-US" b="1" dirty="0" smtClean="0">
              <a:solidFill>
                <a:schemeClr val="accent2">
                  <a:lumMod val="75000"/>
                </a:schemeClr>
              </a:solidFill>
              <a:latin typeface="Arial Black" panose="020B0A04020102020204" pitchFamily="34" charset="0"/>
              <a:cs typeface="Arial" panose="020B0604020202020204" pitchFamily="34" charset="0"/>
            </a:endParaRPr>
          </a:p>
          <a:p>
            <a:endParaRPr lang="bg-B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74638"/>
            <a:ext cx="8034096" cy="1143000"/>
          </a:xfrm>
        </p:spPr>
        <p:txBody>
          <a:bodyPr>
            <a:noAutofit/>
          </a:bodyPr>
          <a:lstStyle/>
          <a:p>
            <a:r>
              <a:rPr lang="en-US" sz="3600" b="1" dirty="0" smtClean="0"/>
              <a:t>Life Span of the White Blood Cells</a:t>
            </a:r>
            <a:endParaRPr lang="bg-BG" sz="3600" dirty="0"/>
          </a:p>
        </p:txBody>
      </p:sp>
      <p:sp>
        <p:nvSpPr>
          <p:cNvPr id="3" name="Content Placeholder 2"/>
          <p:cNvSpPr>
            <a:spLocks noGrp="1"/>
          </p:cNvSpPr>
          <p:nvPr>
            <p:ph idx="1"/>
          </p:nvPr>
        </p:nvSpPr>
        <p:spPr>
          <a:xfrm>
            <a:off x="1043608" y="1447800"/>
            <a:ext cx="7890080" cy="4800600"/>
          </a:xfrm>
        </p:spPr>
        <p:txBody>
          <a:bodyPr>
            <a:normAutofit fontScale="92500" lnSpcReduction="20000"/>
          </a:bodyPr>
          <a:lstStyle/>
          <a:p>
            <a:r>
              <a:rPr lang="en-US" dirty="0" smtClean="0"/>
              <a:t>Lymphocytes enter the circulatory system continually, along with drainage of lymph from the lymph nodes and other lymphoid tissue. After a few hours, they pass out of the blood back into the tissues by </a:t>
            </a:r>
            <a:r>
              <a:rPr lang="en-US" dirty="0" err="1" smtClean="0"/>
              <a:t>diapedesis</a:t>
            </a:r>
            <a:r>
              <a:rPr lang="en-US" dirty="0" smtClean="0"/>
              <a:t>.</a:t>
            </a:r>
          </a:p>
          <a:p>
            <a:r>
              <a:rPr lang="en-US" dirty="0" smtClean="0"/>
              <a:t>Then, still later, they re-enter the lymph and return to the blood again and again; thus, there is continual circulation of lymphocytes through the body.</a:t>
            </a:r>
          </a:p>
          <a:p>
            <a:r>
              <a:rPr lang="en-US" dirty="0" smtClean="0"/>
              <a:t>The lymphocytes have life spans of weeks or months; this life span depends on the body’s need for these cells.</a:t>
            </a:r>
            <a:endParaRPr lang="bg-BG"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7498080" cy="1143000"/>
          </a:xfrm>
        </p:spPr>
        <p:txBody>
          <a:bodyPr/>
          <a:lstStyle/>
          <a:p>
            <a:r>
              <a:rPr lang="en-US" dirty="0" err="1" smtClean="0"/>
              <a:t>Neutrophils</a:t>
            </a:r>
            <a:r>
              <a:rPr lang="en-US" dirty="0" smtClean="0"/>
              <a:t> morphology</a:t>
            </a:r>
            <a:endParaRPr lang="bg-BG" dirty="0"/>
          </a:p>
        </p:txBody>
      </p:sp>
      <p:pic>
        <p:nvPicPr>
          <p:cNvPr id="4" name="Picture 13" descr="img33"/>
          <p:cNvPicPr>
            <a:picLocks noGrp="1" noChangeAspect="1" noChangeArrowheads="1"/>
          </p:cNvPicPr>
          <p:nvPr>
            <p:ph idx="1"/>
          </p:nvPr>
        </p:nvPicPr>
        <p:blipFill>
          <a:blip r:embed="rId2" cstate="print">
            <a:lum bright="-6000" contrast="12000"/>
          </a:blip>
          <a:srcRect/>
          <a:stretch>
            <a:fillRect/>
          </a:stretch>
        </p:blipFill>
        <p:spPr bwMode="auto">
          <a:xfrm>
            <a:off x="971600" y="1196752"/>
            <a:ext cx="4824536" cy="5661248"/>
          </a:xfrm>
          <a:prstGeom prst="rect">
            <a:avLst/>
          </a:prstGeom>
          <a:solidFill>
            <a:srgbClr val="FFFF99"/>
          </a:solidFill>
        </p:spPr>
      </p:pic>
      <p:pic>
        <p:nvPicPr>
          <p:cNvPr id="5" name="Picture 45" descr="untitled"/>
          <p:cNvPicPr>
            <a:picLocks noChangeAspect="1" noChangeArrowheads="1"/>
          </p:cNvPicPr>
          <p:nvPr/>
        </p:nvPicPr>
        <p:blipFill>
          <a:blip r:embed="rId3" cstate="print">
            <a:lum contrast="12000"/>
          </a:blip>
          <a:srcRect l="4414" r="14633" b="8855"/>
          <a:stretch>
            <a:fillRect/>
          </a:stretch>
        </p:blipFill>
        <p:spPr bwMode="auto">
          <a:xfrm>
            <a:off x="6156176" y="4005064"/>
            <a:ext cx="2590800" cy="1944688"/>
          </a:xfrm>
          <a:prstGeom prst="rect">
            <a:avLst/>
          </a:prstGeom>
          <a:noFill/>
          <a:ln w="38100">
            <a:solidFill>
              <a:schemeClr val="accent1">
                <a:lumMod val="75000"/>
              </a:schemeClr>
            </a:solidFill>
          </a:ln>
        </p:spPr>
      </p:pic>
      <p:pic>
        <p:nvPicPr>
          <p:cNvPr id="6" name="Picture 26" descr="HEMT17"/>
          <p:cNvPicPr>
            <a:picLocks noChangeAspect="1" noChangeArrowheads="1"/>
          </p:cNvPicPr>
          <p:nvPr/>
        </p:nvPicPr>
        <p:blipFill>
          <a:blip r:embed="rId4" cstate="print">
            <a:lum bright="-12000" contrast="30000"/>
          </a:blip>
          <a:srcRect l="3343" t="34052" r="5032" b="848"/>
          <a:stretch>
            <a:fillRect/>
          </a:stretch>
        </p:blipFill>
        <p:spPr bwMode="auto">
          <a:xfrm>
            <a:off x="5868144" y="548680"/>
            <a:ext cx="3275856" cy="25202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7890080" cy="1143000"/>
          </a:xfrm>
        </p:spPr>
        <p:txBody>
          <a:bodyPr>
            <a:normAutofit fontScale="90000"/>
          </a:bodyPr>
          <a:lstStyle/>
          <a:p>
            <a:r>
              <a:rPr lang="en-US" dirty="0" err="1" smtClean="0"/>
              <a:t>Neutrophils</a:t>
            </a:r>
            <a:r>
              <a:rPr lang="en-US" dirty="0" smtClean="0"/>
              <a:t> functions</a:t>
            </a:r>
            <a:br>
              <a:rPr lang="en-US" dirty="0" smtClean="0"/>
            </a:br>
            <a:r>
              <a:rPr lang="en-US" sz="2700" dirty="0" err="1" smtClean="0"/>
              <a:t>Neutrophils</a:t>
            </a:r>
            <a:r>
              <a:rPr lang="en-US" sz="2700" dirty="0" smtClean="0"/>
              <a:t> and Macrophages Defend Against Infections. </a:t>
            </a:r>
            <a:r>
              <a:rPr lang="en-US" sz="2400" dirty="0" smtClean="0"/>
              <a:t>Both </a:t>
            </a:r>
            <a:r>
              <a:rPr lang="en-US" sz="2400" dirty="0" err="1" smtClean="0"/>
              <a:t>Neutrophils</a:t>
            </a:r>
            <a:r>
              <a:rPr lang="en-US" sz="2400" dirty="0" smtClean="0"/>
              <a:t> and Macrophages Can Kill Bacteria</a:t>
            </a:r>
            <a:endParaRPr lang="bg-BG" sz="2700" dirty="0"/>
          </a:p>
        </p:txBody>
      </p:sp>
      <p:pic>
        <p:nvPicPr>
          <p:cNvPr id="4" name="Picture 12" descr="22"/>
          <p:cNvPicPr>
            <a:picLocks noGrp="1" noChangeAspect="1" noChangeArrowheads="1"/>
          </p:cNvPicPr>
          <p:nvPr>
            <p:ph idx="1"/>
          </p:nvPr>
        </p:nvPicPr>
        <p:blipFill>
          <a:blip r:embed="rId2" cstate="print">
            <a:lum bright="-6000" contrast="12000"/>
          </a:blip>
          <a:srcRect b="9003"/>
          <a:stretch>
            <a:fillRect/>
          </a:stretch>
        </p:blipFill>
        <p:spPr bwMode="auto">
          <a:xfrm>
            <a:off x="1835696" y="1916832"/>
            <a:ext cx="6336704" cy="4392488"/>
          </a:xfrm>
          <a:prstGeom prst="rect">
            <a:avLst/>
          </a:prstGeom>
          <a:noFill/>
          <a:ln w="28575">
            <a:solidFill>
              <a:schemeClr val="accent1">
                <a:lumMod val="75000"/>
              </a:schemeClr>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dirty="0"/>
          </a:p>
        </p:txBody>
      </p:sp>
      <p:pic>
        <p:nvPicPr>
          <p:cNvPr id="4" name="Picture 24" descr="leukocytic-events"/>
          <p:cNvPicPr>
            <a:picLocks noGrp="1" noChangeAspect="1" noChangeArrowheads="1"/>
          </p:cNvPicPr>
          <p:nvPr>
            <p:ph idx="1"/>
          </p:nvPr>
        </p:nvPicPr>
        <p:blipFill>
          <a:blip r:embed="rId2" cstate="print">
            <a:lum bright="-6000" contrast="12000"/>
          </a:blip>
          <a:srcRect/>
          <a:stretch>
            <a:fillRect/>
          </a:stretch>
        </p:blipFill>
        <p:spPr bwMode="auto">
          <a:xfrm>
            <a:off x="1043608" y="1484784"/>
            <a:ext cx="4320480" cy="2832100"/>
          </a:xfrm>
          <a:prstGeom prst="rect">
            <a:avLst/>
          </a:prstGeom>
          <a:noFill/>
        </p:spPr>
      </p:pic>
      <p:pic>
        <p:nvPicPr>
          <p:cNvPr id="5" name="Picture 23" descr="dilat"/>
          <p:cNvPicPr>
            <a:picLocks noChangeAspect="1" noChangeArrowheads="1" noCrop="1"/>
          </p:cNvPicPr>
          <p:nvPr/>
        </p:nvPicPr>
        <p:blipFill>
          <a:blip r:embed="rId3" cstate="print"/>
          <a:srcRect/>
          <a:stretch>
            <a:fillRect/>
          </a:stretch>
        </p:blipFill>
        <p:spPr bwMode="auto">
          <a:xfrm>
            <a:off x="1042988" y="4581128"/>
            <a:ext cx="6316662" cy="2276872"/>
          </a:xfrm>
          <a:prstGeom prst="rect">
            <a:avLst/>
          </a:prstGeom>
          <a:noFill/>
        </p:spPr>
      </p:pic>
      <p:sp>
        <p:nvSpPr>
          <p:cNvPr id="6" name="TextBox 5"/>
          <p:cNvSpPr txBox="1"/>
          <p:nvPr/>
        </p:nvSpPr>
        <p:spPr>
          <a:xfrm>
            <a:off x="5292080" y="2348880"/>
            <a:ext cx="3576620" cy="461665"/>
          </a:xfrm>
          <a:prstGeom prst="rect">
            <a:avLst/>
          </a:prstGeom>
          <a:solidFill>
            <a:schemeClr val="accent2">
              <a:lumMod val="40000"/>
              <a:lumOff val="60000"/>
            </a:schemeClr>
          </a:solidFill>
        </p:spPr>
        <p:txBody>
          <a:bodyPr wrap="none" rtlCol="0">
            <a:spAutoFit/>
          </a:bodyPr>
          <a:lstStyle/>
          <a:p>
            <a:r>
              <a:rPr lang="en-US" sz="2400" dirty="0" smtClean="0"/>
              <a:t>Trans endothelial migration</a:t>
            </a:r>
            <a:endParaRPr lang="bg-BG" sz="2400" dirty="0"/>
          </a:p>
        </p:txBody>
      </p:sp>
      <p:sp>
        <p:nvSpPr>
          <p:cNvPr id="7" name="TextBox 6"/>
          <p:cNvSpPr txBox="1"/>
          <p:nvPr/>
        </p:nvSpPr>
        <p:spPr>
          <a:xfrm>
            <a:off x="251520" y="0"/>
            <a:ext cx="8892480" cy="1384995"/>
          </a:xfrm>
          <a:prstGeom prst="rect">
            <a:avLst/>
          </a:prstGeom>
          <a:solidFill>
            <a:schemeClr val="accent2">
              <a:lumMod val="60000"/>
              <a:lumOff val="40000"/>
            </a:schemeClr>
          </a:solidFill>
        </p:spPr>
        <p:txBody>
          <a:bodyPr wrap="square" rtlCol="0">
            <a:spAutoFit/>
          </a:bodyPr>
          <a:lstStyle/>
          <a:p>
            <a:r>
              <a:rPr lang="en-US" sz="2800" b="1" dirty="0" smtClean="0"/>
              <a:t>WBC Enter the Tissue Spaces by </a:t>
            </a:r>
            <a:r>
              <a:rPr lang="en-US" sz="2800" b="1" dirty="0" err="1" smtClean="0"/>
              <a:t>Diapedesis</a:t>
            </a:r>
            <a:r>
              <a:rPr lang="en-US" sz="2800" b="1" dirty="0" smtClean="0"/>
              <a:t>.</a:t>
            </a:r>
          </a:p>
          <a:p>
            <a:r>
              <a:rPr lang="en-US" sz="2800" dirty="0" err="1" smtClean="0"/>
              <a:t>Neutrophils</a:t>
            </a:r>
            <a:r>
              <a:rPr lang="en-US" sz="2800" dirty="0" smtClean="0"/>
              <a:t> and </a:t>
            </a:r>
            <a:r>
              <a:rPr lang="en-US" sz="2800" dirty="0" err="1" smtClean="0"/>
              <a:t>monocytes</a:t>
            </a:r>
            <a:r>
              <a:rPr lang="en-US" sz="2800" dirty="0" smtClean="0"/>
              <a:t> can squeeze through the pores of the blood capillaries by </a:t>
            </a:r>
            <a:r>
              <a:rPr lang="en-US" sz="2800" i="1" dirty="0" err="1" smtClean="0"/>
              <a:t>diapedesis</a:t>
            </a:r>
            <a:r>
              <a:rPr lang="en-US" sz="2800" i="1" dirty="0" smtClean="0"/>
              <a:t>.</a:t>
            </a:r>
            <a:r>
              <a:rPr lang="en-US" sz="2800" dirty="0" smtClean="0"/>
              <a:t> </a:t>
            </a:r>
            <a:endParaRPr lang="bg-BG" sz="2800" dirty="0"/>
          </a:p>
        </p:txBody>
      </p:sp>
      <p:sp>
        <p:nvSpPr>
          <p:cNvPr id="8" name="TextBox 7"/>
          <p:cNvSpPr txBox="1"/>
          <p:nvPr/>
        </p:nvSpPr>
        <p:spPr>
          <a:xfrm>
            <a:off x="7452320" y="5733256"/>
            <a:ext cx="1521763" cy="461665"/>
          </a:xfrm>
          <a:prstGeom prst="rect">
            <a:avLst/>
          </a:prstGeom>
          <a:solidFill>
            <a:srgbClr val="FFFF00"/>
          </a:solidFill>
        </p:spPr>
        <p:txBody>
          <a:bodyPr wrap="none" rtlCol="0">
            <a:spAutoFit/>
          </a:bodyPr>
          <a:lstStyle/>
          <a:p>
            <a:r>
              <a:rPr lang="en-US" sz="2400" dirty="0" err="1" smtClean="0"/>
              <a:t>Diapedesis</a:t>
            </a:r>
            <a:endParaRPr lang="bg-BG"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332656"/>
            <a:ext cx="8034096" cy="1656184"/>
          </a:xfrm>
        </p:spPr>
        <p:txBody>
          <a:bodyPr>
            <a:noAutofit/>
          </a:bodyPr>
          <a:lstStyle/>
          <a:p>
            <a:r>
              <a:rPr lang="en-US" sz="2400" b="1" dirty="0" smtClean="0"/>
              <a:t>White Blood Cells Move Through Tissue Spaces by </a:t>
            </a:r>
            <a:r>
              <a:rPr lang="en-US" sz="2400" b="1" dirty="0" err="1" smtClean="0"/>
              <a:t>Ameboid</a:t>
            </a:r>
            <a:r>
              <a:rPr lang="en-US" sz="2400" b="1" dirty="0" smtClean="0"/>
              <a:t> Motion</a:t>
            </a:r>
            <a:r>
              <a:rPr lang="en-US" sz="2800" b="1" dirty="0" smtClean="0"/>
              <a:t/>
            </a:r>
            <a:br>
              <a:rPr lang="en-US" sz="2800" b="1" dirty="0" smtClean="0"/>
            </a:br>
            <a:r>
              <a:rPr lang="en-US" sz="2800" b="1" dirty="0" smtClean="0"/>
              <a:t/>
            </a:r>
            <a:br>
              <a:rPr lang="en-US" sz="2800" b="1" dirty="0" smtClean="0"/>
            </a:br>
            <a:endParaRPr lang="bg-BG" sz="2800" dirty="0"/>
          </a:p>
        </p:txBody>
      </p:sp>
      <p:pic>
        <p:nvPicPr>
          <p:cNvPr id="4" name="Picture 12" descr="Untitled-Scanned-07"/>
          <p:cNvPicPr>
            <a:picLocks noGrp="1" noChangeAspect="1" noChangeArrowheads="1"/>
          </p:cNvPicPr>
          <p:nvPr>
            <p:ph idx="1"/>
          </p:nvPr>
        </p:nvPicPr>
        <p:blipFill>
          <a:blip r:embed="rId2" cstate="print">
            <a:lum bright="-6000" contrast="12000"/>
          </a:blip>
          <a:srcRect l="7056" t="1317" r="5888" b="20784"/>
          <a:stretch>
            <a:fillRect/>
          </a:stretch>
        </p:blipFill>
        <p:spPr bwMode="auto">
          <a:xfrm>
            <a:off x="5568790" y="4193704"/>
            <a:ext cx="3575210" cy="2664296"/>
          </a:xfrm>
          <a:prstGeom prst="rect">
            <a:avLst/>
          </a:prstGeom>
          <a:noFill/>
        </p:spPr>
      </p:pic>
      <p:pic>
        <p:nvPicPr>
          <p:cNvPr id="5" name="Picture 10" descr="diaped"/>
          <p:cNvPicPr>
            <a:picLocks noChangeAspect="1" noChangeArrowheads="1" noCrop="1"/>
          </p:cNvPicPr>
          <p:nvPr/>
        </p:nvPicPr>
        <p:blipFill>
          <a:blip r:embed="rId3" cstate="print"/>
          <a:srcRect/>
          <a:stretch>
            <a:fillRect/>
          </a:stretch>
        </p:blipFill>
        <p:spPr bwMode="auto">
          <a:xfrm>
            <a:off x="1043608" y="1340768"/>
            <a:ext cx="7069137" cy="2736304"/>
          </a:xfrm>
          <a:prstGeom prst="rect">
            <a:avLst/>
          </a:prstGeom>
          <a:noFill/>
        </p:spPr>
      </p:pic>
      <p:sp>
        <p:nvSpPr>
          <p:cNvPr id="6" name="TextBox 5"/>
          <p:cNvSpPr txBox="1"/>
          <p:nvPr/>
        </p:nvSpPr>
        <p:spPr>
          <a:xfrm>
            <a:off x="971600" y="5157192"/>
            <a:ext cx="4536504" cy="1200329"/>
          </a:xfrm>
          <a:prstGeom prst="rect">
            <a:avLst/>
          </a:prstGeom>
          <a:noFill/>
        </p:spPr>
        <p:txBody>
          <a:bodyPr wrap="square" rtlCol="0">
            <a:spAutoFit/>
          </a:bodyPr>
          <a:lstStyle/>
          <a:p>
            <a:r>
              <a:rPr lang="en-US" sz="2400" b="1" dirty="0" smtClean="0"/>
              <a:t>White Blood Cells Are Attracted to Inflamed Tissue Areas by </a:t>
            </a:r>
            <a:r>
              <a:rPr lang="en-US" sz="2400" b="1" dirty="0" err="1" smtClean="0"/>
              <a:t>Chemotaxis</a:t>
            </a:r>
            <a:r>
              <a:rPr lang="en-US" sz="2400" b="1" dirty="0" smtClean="0"/>
              <a:t>.</a:t>
            </a:r>
            <a:endParaRPr lang="bg-BG"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962088" cy="1143000"/>
          </a:xfrm>
        </p:spPr>
        <p:txBody>
          <a:bodyPr>
            <a:normAutofit fontScale="90000"/>
          </a:bodyPr>
          <a:lstStyle/>
          <a:p>
            <a:r>
              <a:rPr lang="en-US" sz="3600" b="1" dirty="0" err="1" smtClean="0"/>
              <a:t>Phagocytosis</a:t>
            </a:r>
            <a:r>
              <a:rPr lang="en-US" sz="3600" b="1" dirty="0" smtClean="0"/>
              <a:t> – </a:t>
            </a:r>
            <a:r>
              <a:rPr lang="en-US" sz="3600" dirty="0" smtClean="0"/>
              <a:t>cellular ingestion of the offending agent</a:t>
            </a:r>
            <a:endParaRPr lang="bg-BG" sz="3600" dirty="0"/>
          </a:p>
        </p:txBody>
      </p:sp>
      <p:pic>
        <p:nvPicPr>
          <p:cNvPr id="4" name="Picture 11" descr="22"/>
          <p:cNvPicPr>
            <a:picLocks noGrp="1" noChangeAspect="1" noChangeArrowheads="1"/>
          </p:cNvPicPr>
          <p:nvPr>
            <p:ph idx="1"/>
          </p:nvPr>
        </p:nvPicPr>
        <p:blipFill>
          <a:blip r:embed="rId3" cstate="print">
            <a:lum bright="-6000" contrast="12000"/>
          </a:blip>
          <a:srcRect/>
          <a:stretch>
            <a:fillRect/>
          </a:stretch>
        </p:blipFill>
        <p:spPr bwMode="auto">
          <a:xfrm>
            <a:off x="1403648" y="1556792"/>
            <a:ext cx="7272808" cy="4392488"/>
          </a:xfrm>
          <a:prstGeom prst="rect">
            <a:avLst/>
          </a:prstGeom>
          <a:noFill/>
        </p:spPr>
      </p:pic>
      <p:sp>
        <p:nvSpPr>
          <p:cNvPr id="5" name="TextBox 4"/>
          <p:cNvSpPr txBox="1"/>
          <p:nvPr/>
        </p:nvSpPr>
        <p:spPr>
          <a:xfrm>
            <a:off x="971600" y="6021289"/>
            <a:ext cx="8172400" cy="707886"/>
          </a:xfrm>
          <a:prstGeom prst="rect">
            <a:avLst/>
          </a:prstGeom>
          <a:noFill/>
        </p:spPr>
        <p:txBody>
          <a:bodyPr wrap="square" rtlCol="0">
            <a:spAutoFit/>
          </a:bodyPr>
          <a:lstStyle/>
          <a:p>
            <a:pPr algn="just"/>
            <a:r>
              <a:rPr lang="en-US" sz="2000" dirty="0" smtClean="0"/>
              <a:t>A single </a:t>
            </a:r>
            <a:r>
              <a:rPr lang="en-US" sz="2000" dirty="0" err="1" smtClean="0"/>
              <a:t>neutrophil</a:t>
            </a:r>
            <a:r>
              <a:rPr lang="en-US" sz="2000" dirty="0" smtClean="0"/>
              <a:t> can usually </a:t>
            </a:r>
            <a:r>
              <a:rPr lang="en-US" sz="2000" dirty="0" err="1" smtClean="0"/>
              <a:t>phagocytize</a:t>
            </a:r>
            <a:r>
              <a:rPr lang="en-US" sz="2000" dirty="0" smtClean="0"/>
              <a:t> 3 to 20 bacteria before the </a:t>
            </a:r>
            <a:r>
              <a:rPr lang="en-US" sz="2000" dirty="0" err="1" smtClean="0"/>
              <a:t>neutrophil</a:t>
            </a:r>
            <a:r>
              <a:rPr lang="en-US" sz="2000" dirty="0" smtClean="0"/>
              <a:t> itself becomes inactivated and dies.</a:t>
            </a:r>
            <a:endParaRPr lang="bg-BG"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pic>
        <p:nvPicPr>
          <p:cNvPr id="4" name="Picture 16" descr="FG22_06a"/>
          <p:cNvPicPr>
            <a:picLocks noGrp="1" noChangeAspect="1" noChangeArrowheads="1"/>
          </p:cNvPicPr>
          <p:nvPr>
            <p:ph idx="1"/>
          </p:nvPr>
        </p:nvPicPr>
        <p:blipFill>
          <a:blip r:embed="rId3" cstate="print">
            <a:lum bright="-6000" contrast="12000"/>
          </a:blip>
          <a:srcRect t="17503" b="17258"/>
          <a:stretch>
            <a:fillRect/>
          </a:stretch>
        </p:blipFill>
        <p:spPr bwMode="auto">
          <a:xfrm>
            <a:off x="971600" y="0"/>
            <a:ext cx="8172400" cy="3356993"/>
          </a:xfrm>
          <a:prstGeom prst="rect">
            <a:avLst/>
          </a:prstGeom>
          <a:noFill/>
          <a:ln w="9525">
            <a:solidFill>
              <a:schemeClr val="accent1"/>
            </a:solidFill>
            <a:miter lim="800000"/>
            <a:headEnd/>
            <a:tailEnd/>
          </a:ln>
        </p:spPr>
      </p:pic>
      <p:pic>
        <p:nvPicPr>
          <p:cNvPr id="5" name="Picture 20" descr="FG22_06b"/>
          <p:cNvPicPr>
            <a:picLocks noChangeAspect="1" noChangeArrowheads="1"/>
          </p:cNvPicPr>
          <p:nvPr/>
        </p:nvPicPr>
        <p:blipFill>
          <a:blip r:embed="rId4" cstate="print">
            <a:lum contrast="6000"/>
          </a:blip>
          <a:srcRect l="58263" t="32748" b="33421"/>
          <a:stretch>
            <a:fillRect/>
          </a:stretch>
        </p:blipFill>
        <p:spPr bwMode="auto">
          <a:xfrm>
            <a:off x="971600" y="3573016"/>
            <a:ext cx="8172400" cy="3284985"/>
          </a:xfrm>
          <a:prstGeom prst="rect">
            <a:avLst/>
          </a:prstGeom>
          <a:noFill/>
          <a:ln w="9525">
            <a:solidFill>
              <a:schemeClr val="accent1"/>
            </a:solidFill>
            <a:miter lim="800000"/>
            <a:headEnd/>
            <a:tailEnd/>
          </a:ln>
        </p:spPr>
      </p:pic>
      <p:sp>
        <p:nvSpPr>
          <p:cNvPr id="6" name="Oval 5"/>
          <p:cNvSpPr/>
          <p:nvPr/>
        </p:nvSpPr>
        <p:spPr>
          <a:xfrm>
            <a:off x="755576" y="40466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bg-BG" dirty="0"/>
          </a:p>
        </p:txBody>
      </p:sp>
      <p:sp>
        <p:nvSpPr>
          <p:cNvPr id="7" name="Oval 6"/>
          <p:cNvSpPr/>
          <p:nvPr/>
        </p:nvSpPr>
        <p:spPr>
          <a:xfrm>
            <a:off x="755576" y="3717032"/>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bg-B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receptors of </a:t>
            </a:r>
            <a:r>
              <a:rPr lang="en-US" dirty="0" err="1" smtClean="0"/>
              <a:t>neutrophils</a:t>
            </a:r>
            <a:endParaRPr lang="bg-BG" dirty="0"/>
          </a:p>
        </p:txBody>
      </p:sp>
      <p:pic>
        <p:nvPicPr>
          <p:cNvPr id="4" name="Picture 15" descr="u1fig26e"/>
          <p:cNvPicPr>
            <a:picLocks noGrp="1" noChangeAspect="1" noChangeArrowheads="1"/>
          </p:cNvPicPr>
          <p:nvPr>
            <p:ph idx="1"/>
          </p:nvPr>
        </p:nvPicPr>
        <p:blipFill>
          <a:blip r:embed="rId2" cstate="print"/>
          <a:srcRect l="7790" t="4407" r="9048" b="21744"/>
          <a:stretch>
            <a:fillRect/>
          </a:stretch>
        </p:blipFill>
        <p:spPr bwMode="auto">
          <a:xfrm>
            <a:off x="1691680" y="1988840"/>
            <a:ext cx="5976664" cy="388843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962088" cy="1143000"/>
          </a:xfrm>
        </p:spPr>
        <p:txBody>
          <a:bodyPr>
            <a:noAutofit/>
          </a:bodyPr>
          <a:lstStyle/>
          <a:p>
            <a:pPr algn="ctr"/>
            <a:r>
              <a:rPr lang="en-US" sz="3600" dirty="0" smtClean="0">
                <a:solidFill>
                  <a:srgbClr val="FF0000"/>
                </a:solidFill>
              </a:rPr>
              <a:t>The importance of </a:t>
            </a:r>
            <a:r>
              <a:rPr lang="en-US" sz="3600" dirty="0" err="1" smtClean="0">
                <a:solidFill>
                  <a:srgbClr val="FF0000"/>
                </a:solidFill>
              </a:rPr>
              <a:t>neutrophils</a:t>
            </a:r>
            <a:r>
              <a:rPr lang="en-US" sz="3600" dirty="0" smtClean="0">
                <a:solidFill>
                  <a:srgbClr val="FF0000"/>
                </a:solidFill>
              </a:rPr>
              <a:t> during virus infections </a:t>
            </a:r>
            <a:r>
              <a:rPr lang="bg-BG" sz="3600" dirty="0" smtClean="0">
                <a:solidFill>
                  <a:schemeClr val="bg1"/>
                </a:solidFill>
              </a:rPr>
              <a:t/>
            </a:r>
            <a:br>
              <a:rPr lang="bg-BG" sz="3600" dirty="0" smtClean="0">
                <a:solidFill>
                  <a:schemeClr val="bg1"/>
                </a:solidFill>
              </a:rPr>
            </a:br>
            <a:endParaRPr lang="bg-BG" sz="3600" dirty="0"/>
          </a:p>
        </p:txBody>
      </p:sp>
      <p:pic>
        <p:nvPicPr>
          <p:cNvPr id="7" name="Picture 2" descr="u3fg18c"/>
          <p:cNvPicPr>
            <a:picLocks noChangeAspect="1" noChangeArrowheads="1"/>
          </p:cNvPicPr>
          <p:nvPr/>
        </p:nvPicPr>
        <p:blipFill>
          <a:blip r:embed="rId2" cstate="print"/>
          <a:srcRect/>
          <a:stretch>
            <a:fillRect/>
          </a:stretch>
        </p:blipFill>
        <p:spPr bwMode="auto">
          <a:xfrm>
            <a:off x="1907704" y="1268760"/>
            <a:ext cx="4597400" cy="2665412"/>
          </a:xfrm>
          <a:prstGeom prst="rect">
            <a:avLst/>
          </a:prstGeom>
          <a:noFill/>
        </p:spPr>
      </p:pic>
      <p:pic>
        <p:nvPicPr>
          <p:cNvPr id="8" name="Picture 7" descr="u3fg18d"/>
          <p:cNvPicPr>
            <a:picLocks noChangeAspect="1" noChangeArrowheads="1"/>
          </p:cNvPicPr>
          <p:nvPr/>
        </p:nvPicPr>
        <p:blipFill>
          <a:blip r:embed="rId3" cstate="print"/>
          <a:srcRect/>
          <a:stretch>
            <a:fillRect/>
          </a:stretch>
        </p:blipFill>
        <p:spPr bwMode="auto">
          <a:xfrm>
            <a:off x="1907704" y="4005263"/>
            <a:ext cx="4610100" cy="28527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4"/>
          <p:cNvSpPr txBox="1">
            <a:spLocks noChangeArrowheads="1"/>
          </p:cNvSpPr>
          <p:nvPr/>
        </p:nvSpPr>
        <p:spPr bwMode="auto">
          <a:xfrm>
            <a:off x="0" y="0"/>
            <a:ext cx="8893175" cy="457200"/>
          </a:xfrm>
          <a:prstGeom prst="rect">
            <a:avLst/>
          </a:prstGeom>
          <a:noFill/>
          <a:ln w="9525">
            <a:noFill/>
            <a:miter lim="800000"/>
            <a:headEnd/>
            <a:tailEnd/>
          </a:ln>
          <a:effectLst/>
        </p:spPr>
        <p:txBody>
          <a:bodyPr>
            <a:spAutoFit/>
          </a:bodyPr>
          <a:lstStyle/>
          <a:p>
            <a:r>
              <a:rPr lang="en-US" sz="2400" dirty="0" smtClean="0">
                <a:solidFill>
                  <a:srgbClr val="FF0000"/>
                </a:solidFill>
              </a:rPr>
              <a:t>Control of </a:t>
            </a:r>
            <a:r>
              <a:rPr lang="en-US" sz="2400" dirty="0" err="1" smtClean="0">
                <a:solidFill>
                  <a:srgbClr val="FF0000"/>
                </a:solidFill>
              </a:rPr>
              <a:t>neutrophils</a:t>
            </a:r>
            <a:r>
              <a:rPr lang="en-US" sz="2400" dirty="0" smtClean="0">
                <a:solidFill>
                  <a:srgbClr val="FF0000"/>
                </a:solidFill>
              </a:rPr>
              <a:t> function</a:t>
            </a:r>
            <a:endParaRPr lang="bg-BG" sz="2400" dirty="0">
              <a:solidFill>
                <a:srgbClr val="FF0000"/>
              </a:solidFill>
            </a:endParaRPr>
          </a:p>
        </p:txBody>
      </p:sp>
      <p:sp>
        <p:nvSpPr>
          <p:cNvPr id="28677" name="Text Box 5"/>
          <p:cNvSpPr txBox="1">
            <a:spLocks noChangeArrowheads="1"/>
          </p:cNvSpPr>
          <p:nvPr/>
        </p:nvSpPr>
        <p:spPr bwMode="auto">
          <a:xfrm>
            <a:off x="0" y="404813"/>
            <a:ext cx="9540875" cy="640816"/>
          </a:xfrm>
          <a:prstGeom prst="rect">
            <a:avLst/>
          </a:prstGeom>
          <a:noFill/>
          <a:ln w="9525">
            <a:noFill/>
            <a:miter lim="800000"/>
            <a:headEnd/>
            <a:tailEnd/>
          </a:ln>
          <a:effectLst/>
        </p:spPr>
        <p:txBody>
          <a:bodyPr>
            <a:spAutoFit/>
          </a:bodyPr>
          <a:lstStyle/>
          <a:p>
            <a:pPr>
              <a:lnSpc>
                <a:spcPct val="80000"/>
              </a:lnSpc>
              <a:buFont typeface="Wingdings" pitchFamily="2" charset="2"/>
              <a:buChar char="v"/>
            </a:pPr>
            <a:r>
              <a:rPr lang="bg-BG" sz="2200" dirty="0">
                <a:solidFill>
                  <a:srgbClr val="FF0000"/>
                </a:solidFill>
              </a:rPr>
              <a:t> </a:t>
            </a:r>
            <a:r>
              <a:rPr lang="en-US" sz="2200" dirty="0" smtClean="0">
                <a:solidFill>
                  <a:srgbClr val="FF0000"/>
                </a:solidFill>
              </a:rPr>
              <a:t>the main regulators: cytokines</a:t>
            </a:r>
            <a:r>
              <a:rPr lang="bg-BG" sz="2200" dirty="0" smtClean="0">
                <a:solidFill>
                  <a:srgbClr val="FF0000"/>
                </a:solidFill>
              </a:rPr>
              <a:t>, </a:t>
            </a:r>
            <a:r>
              <a:rPr lang="en-US" sz="2200" dirty="0" smtClean="0">
                <a:solidFill>
                  <a:srgbClr val="FF0000"/>
                </a:solidFill>
              </a:rPr>
              <a:t>secreted by Mo</a:t>
            </a:r>
            <a:r>
              <a:rPr lang="bg-BG" sz="2200" dirty="0" smtClean="0">
                <a:solidFill>
                  <a:srgbClr val="FF0000"/>
                </a:solidFill>
              </a:rPr>
              <a:t>/</a:t>
            </a:r>
            <a:r>
              <a:rPr lang="en-US" sz="2200" dirty="0" smtClean="0">
                <a:solidFill>
                  <a:srgbClr val="FF0000"/>
                </a:solidFill>
              </a:rPr>
              <a:t>macrophages</a:t>
            </a:r>
            <a:r>
              <a:rPr lang="bg-BG" sz="2200" dirty="0" smtClean="0">
                <a:solidFill>
                  <a:srgbClr val="FF0000"/>
                </a:solidFill>
              </a:rPr>
              <a:t>, </a:t>
            </a:r>
            <a:r>
              <a:rPr lang="en-US" sz="2200" dirty="0" smtClean="0">
                <a:solidFill>
                  <a:srgbClr val="FF0000"/>
                </a:solidFill>
              </a:rPr>
              <a:t>Ly</a:t>
            </a:r>
            <a:r>
              <a:rPr lang="bg-BG" sz="2200" dirty="0" smtClean="0">
                <a:solidFill>
                  <a:srgbClr val="FF0000"/>
                </a:solidFill>
              </a:rPr>
              <a:t>, </a:t>
            </a:r>
            <a:r>
              <a:rPr lang="en-US" sz="2200" dirty="0" smtClean="0">
                <a:solidFill>
                  <a:srgbClr val="FF0000"/>
                </a:solidFill>
              </a:rPr>
              <a:t>endothelial cells</a:t>
            </a:r>
            <a:r>
              <a:rPr lang="bg-BG" sz="2200" dirty="0" smtClean="0">
                <a:solidFill>
                  <a:srgbClr val="FF0000"/>
                </a:solidFill>
              </a:rPr>
              <a:t>, </a:t>
            </a:r>
            <a:r>
              <a:rPr lang="en-US" sz="2200" dirty="0" smtClean="0">
                <a:solidFill>
                  <a:srgbClr val="FF0000"/>
                </a:solidFill>
              </a:rPr>
              <a:t>fibroblasts</a:t>
            </a:r>
            <a:r>
              <a:rPr lang="bg-BG" sz="2200" dirty="0" smtClean="0">
                <a:solidFill>
                  <a:srgbClr val="FF0000"/>
                </a:solidFill>
              </a:rPr>
              <a:t>, </a:t>
            </a:r>
            <a:r>
              <a:rPr lang="en-US" sz="2200" dirty="0" smtClean="0">
                <a:solidFill>
                  <a:srgbClr val="FF0000"/>
                </a:solidFill>
              </a:rPr>
              <a:t>and by Ne</a:t>
            </a:r>
            <a:endParaRPr lang="bg-BG" sz="2200" dirty="0">
              <a:solidFill>
                <a:srgbClr val="FF0000"/>
              </a:solidFill>
            </a:endParaRPr>
          </a:p>
        </p:txBody>
      </p:sp>
      <p:sp>
        <p:nvSpPr>
          <p:cNvPr id="28678" name="Text Box 6"/>
          <p:cNvSpPr txBox="1">
            <a:spLocks noChangeArrowheads="1"/>
          </p:cNvSpPr>
          <p:nvPr/>
        </p:nvSpPr>
        <p:spPr bwMode="auto">
          <a:xfrm>
            <a:off x="0" y="1263650"/>
            <a:ext cx="9144000" cy="369973"/>
          </a:xfrm>
          <a:prstGeom prst="rect">
            <a:avLst/>
          </a:prstGeom>
          <a:noFill/>
          <a:ln w="9525">
            <a:noFill/>
            <a:miter lim="800000"/>
            <a:headEnd/>
            <a:tailEnd/>
          </a:ln>
          <a:effectLst/>
        </p:spPr>
        <p:txBody>
          <a:bodyPr>
            <a:spAutoFit/>
          </a:bodyPr>
          <a:lstStyle/>
          <a:p>
            <a:pPr>
              <a:lnSpc>
                <a:spcPct val="80000"/>
              </a:lnSpc>
              <a:buFont typeface="Wingdings" pitchFamily="2" charset="2"/>
              <a:buChar char="Ø"/>
            </a:pPr>
            <a:r>
              <a:rPr lang="bg-BG" sz="2200" dirty="0">
                <a:solidFill>
                  <a:srgbClr val="FF0000"/>
                </a:solidFill>
              </a:rPr>
              <a:t> </a:t>
            </a:r>
            <a:r>
              <a:rPr lang="en-US" sz="2200" dirty="0" smtClean="0">
                <a:solidFill>
                  <a:srgbClr val="FF0000"/>
                </a:solidFill>
              </a:rPr>
              <a:t>cytokines</a:t>
            </a:r>
            <a:r>
              <a:rPr lang="bg-BG" sz="2200" dirty="0" smtClean="0">
                <a:solidFill>
                  <a:srgbClr val="FF0000"/>
                </a:solidFill>
              </a:rPr>
              <a:t>, </a:t>
            </a:r>
            <a:r>
              <a:rPr lang="en-US" sz="2200" dirty="0" smtClean="0">
                <a:solidFill>
                  <a:srgbClr val="FF0000"/>
                </a:solidFill>
              </a:rPr>
              <a:t>stimulating activity of Ne</a:t>
            </a:r>
            <a:endParaRPr lang="bg-BG" sz="2200" dirty="0">
              <a:solidFill>
                <a:srgbClr val="FF0000"/>
              </a:solidFill>
            </a:endParaRPr>
          </a:p>
        </p:txBody>
      </p:sp>
      <p:sp>
        <p:nvSpPr>
          <p:cNvPr id="28684" name="Rectangle 12"/>
          <p:cNvSpPr>
            <a:spLocks noChangeArrowheads="1"/>
          </p:cNvSpPr>
          <p:nvPr/>
        </p:nvSpPr>
        <p:spPr bwMode="auto">
          <a:xfrm>
            <a:off x="0" y="1704947"/>
            <a:ext cx="9144000" cy="701731"/>
          </a:xfrm>
          <a:prstGeom prst="rect">
            <a:avLst/>
          </a:prstGeom>
          <a:noFill/>
          <a:ln w="9525">
            <a:noFill/>
            <a:miter lim="800000"/>
            <a:headEnd/>
            <a:tailEnd/>
          </a:ln>
          <a:effectLst/>
        </p:spPr>
        <p:txBody>
          <a:bodyPr anchor="ctr">
            <a:spAutoFit/>
          </a:bodyPr>
          <a:lstStyle/>
          <a:p>
            <a:pPr>
              <a:lnSpc>
                <a:spcPct val="90000"/>
              </a:lnSpc>
              <a:spcBef>
                <a:spcPct val="0"/>
              </a:spcBef>
              <a:buFont typeface="Wingdings" pitchFamily="2" charset="2"/>
              <a:buChar char="ü"/>
            </a:pPr>
            <a:r>
              <a:rPr lang="en-US" sz="2200" dirty="0" err="1" smtClean="0">
                <a:solidFill>
                  <a:srgbClr val="FF0000"/>
                </a:solidFill>
              </a:rPr>
              <a:t>Interleukines</a:t>
            </a:r>
            <a:r>
              <a:rPr lang="en-US" sz="2200" dirty="0" smtClean="0">
                <a:solidFill>
                  <a:srgbClr val="FF0000"/>
                </a:solidFill>
              </a:rPr>
              <a:t>(</a:t>
            </a:r>
            <a:r>
              <a:rPr lang="en-GB" sz="2200" dirty="0">
                <a:solidFill>
                  <a:srgbClr val="FF0000"/>
                </a:solidFill>
              </a:rPr>
              <a:t>IL-1, IL-6</a:t>
            </a:r>
            <a:r>
              <a:rPr lang="bg-BG" sz="2200" dirty="0">
                <a:solidFill>
                  <a:srgbClr val="FF0000"/>
                </a:solidFill>
              </a:rPr>
              <a:t>, </a:t>
            </a:r>
            <a:r>
              <a:rPr lang="en-GB" sz="2200" dirty="0" smtClean="0">
                <a:solidFill>
                  <a:srgbClr val="FF0000"/>
                </a:solidFill>
              </a:rPr>
              <a:t>IL-8</a:t>
            </a:r>
            <a:r>
              <a:rPr lang="en-US" sz="2200" dirty="0" smtClean="0">
                <a:solidFill>
                  <a:srgbClr val="FF0000"/>
                </a:solidFill>
              </a:rPr>
              <a:t>), </a:t>
            </a:r>
            <a:r>
              <a:rPr lang="en-US" sz="2200" dirty="0">
                <a:solidFill>
                  <a:srgbClr val="FF0000"/>
                </a:solidFill>
              </a:rPr>
              <a:t>TNF-</a:t>
            </a:r>
            <a:r>
              <a:rPr lang="en-US" sz="2200" dirty="0">
                <a:solidFill>
                  <a:srgbClr val="FF0000"/>
                </a:solidFill>
                <a:sym typeface="Symbol" pitchFamily="18" charset="2"/>
              </a:rPr>
              <a:t>, </a:t>
            </a:r>
            <a:r>
              <a:rPr lang="en-US" sz="2200" dirty="0" err="1" smtClean="0">
                <a:solidFill>
                  <a:srgbClr val="FF0000"/>
                </a:solidFill>
                <a:sym typeface="Symbol" pitchFamily="18" charset="2"/>
              </a:rPr>
              <a:t>interferons</a:t>
            </a:r>
            <a:r>
              <a:rPr lang="bg-BG" sz="2200" dirty="0" smtClean="0">
                <a:solidFill>
                  <a:srgbClr val="FF0000"/>
                </a:solidFill>
                <a:sym typeface="Symbol" pitchFamily="18" charset="2"/>
              </a:rPr>
              <a:t> </a:t>
            </a:r>
            <a:r>
              <a:rPr lang="en-US" sz="2200" dirty="0">
                <a:solidFill>
                  <a:srgbClr val="FF0000"/>
                </a:solidFill>
                <a:sym typeface="Symbol" pitchFamily="18" charset="2"/>
              </a:rPr>
              <a:t>(</a:t>
            </a:r>
            <a:r>
              <a:rPr lang="en-GB" sz="2200" dirty="0">
                <a:solidFill>
                  <a:srgbClr val="FF0000"/>
                </a:solidFill>
              </a:rPr>
              <a:t>IFN-</a:t>
            </a:r>
            <a:r>
              <a:rPr lang="en-GB" sz="2200" dirty="0">
                <a:solidFill>
                  <a:srgbClr val="FF0000"/>
                </a:solidFill>
                <a:sym typeface="Symbol" pitchFamily="18" charset="2"/>
              </a:rPr>
              <a:t>),</a:t>
            </a:r>
            <a:r>
              <a:rPr lang="bg-BG" sz="2200" dirty="0">
                <a:solidFill>
                  <a:srgbClr val="FF0000"/>
                </a:solidFill>
                <a:sym typeface="Symbol" pitchFamily="18" charset="2"/>
              </a:rPr>
              <a:t> </a:t>
            </a:r>
            <a:r>
              <a:rPr lang="en-US" sz="2200" dirty="0" err="1" smtClean="0">
                <a:solidFill>
                  <a:srgbClr val="FF0000"/>
                </a:solidFill>
                <a:sym typeface="Symbol" pitchFamily="18" charset="2"/>
              </a:rPr>
              <a:t>hemopoietic</a:t>
            </a:r>
            <a:r>
              <a:rPr lang="en-US" sz="2200" dirty="0" smtClean="0">
                <a:solidFill>
                  <a:srgbClr val="FF0000"/>
                </a:solidFill>
                <a:sym typeface="Symbol" pitchFamily="18" charset="2"/>
              </a:rPr>
              <a:t> factors</a:t>
            </a:r>
            <a:r>
              <a:rPr lang="bg-BG" sz="2200" dirty="0" smtClean="0">
                <a:solidFill>
                  <a:srgbClr val="FF0000"/>
                </a:solidFill>
                <a:sym typeface="Symbol" pitchFamily="18" charset="2"/>
              </a:rPr>
              <a:t> </a:t>
            </a:r>
            <a:r>
              <a:rPr lang="en-US" sz="2200" dirty="0">
                <a:solidFill>
                  <a:srgbClr val="FF0000"/>
                </a:solidFill>
                <a:sym typeface="Symbol" pitchFamily="18" charset="2"/>
              </a:rPr>
              <a:t>(</a:t>
            </a:r>
            <a:r>
              <a:rPr lang="en-GB" sz="2200" dirty="0">
                <a:solidFill>
                  <a:srgbClr val="FF0000"/>
                </a:solidFill>
              </a:rPr>
              <a:t>GM-CSF</a:t>
            </a:r>
            <a:r>
              <a:rPr lang="bg-BG" sz="2200" dirty="0">
                <a:solidFill>
                  <a:srgbClr val="FF0000"/>
                </a:solidFill>
              </a:rPr>
              <a:t>, </a:t>
            </a:r>
            <a:r>
              <a:rPr lang="en-GB" sz="2200" dirty="0">
                <a:solidFill>
                  <a:srgbClr val="FF0000"/>
                </a:solidFill>
              </a:rPr>
              <a:t>G-CSF)</a:t>
            </a:r>
            <a:r>
              <a:rPr lang="bg-BG" sz="2200" dirty="0">
                <a:solidFill>
                  <a:srgbClr val="FF0000"/>
                </a:solidFill>
              </a:rPr>
              <a:t> </a:t>
            </a:r>
            <a:endParaRPr lang="en-US" sz="2200" dirty="0">
              <a:solidFill>
                <a:srgbClr val="FF0000"/>
              </a:solidFill>
            </a:endParaRPr>
          </a:p>
        </p:txBody>
      </p:sp>
      <p:sp>
        <p:nvSpPr>
          <p:cNvPr id="28692" name="Text Box 20"/>
          <p:cNvSpPr txBox="1">
            <a:spLocks noChangeArrowheads="1"/>
          </p:cNvSpPr>
          <p:nvPr/>
        </p:nvSpPr>
        <p:spPr bwMode="auto">
          <a:xfrm>
            <a:off x="0" y="3284538"/>
            <a:ext cx="5867400" cy="634020"/>
          </a:xfrm>
          <a:prstGeom prst="rect">
            <a:avLst/>
          </a:prstGeom>
          <a:noFill/>
          <a:ln w="9525">
            <a:noFill/>
            <a:miter lim="800000"/>
            <a:headEnd/>
            <a:tailEnd/>
          </a:ln>
          <a:effectLst/>
        </p:spPr>
        <p:txBody>
          <a:bodyPr>
            <a:spAutoFit/>
          </a:bodyPr>
          <a:lstStyle/>
          <a:p>
            <a:pPr>
              <a:lnSpc>
                <a:spcPct val="80000"/>
              </a:lnSpc>
              <a:buFont typeface="Wingdings" pitchFamily="2" charset="2"/>
              <a:buChar char="Ø"/>
            </a:pPr>
            <a:r>
              <a:rPr lang="bg-BG" sz="2200" dirty="0">
                <a:solidFill>
                  <a:schemeClr val="accent6"/>
                </a:solidFill>
              </a:rPr>
              <a:t> </a:t>
            </a:r>
            <a:r>
              <a:rPr lang="en-US" sz="2200" dirty="0" smtClean="0">
                <a:solidFill>
                  <a:schemeClr val="accent6"/>
                </a:solidFill>
              </a:rPr>
              <a:t>cytokines</a:t>
            </a:r>
            <a:r>
              <a:rPr lang="bg-BG" sz="2200" dirty="0" smtClean="0">
                <a:solidFill>
                  <a:schemeClr val="accent6"/>
                </a:solidFill>
              </a:rPr>
              <a:t>, </a:t>
            </a:r>
            <a:r>
              <a:rPr lang="en-US" sz="2200" dirty="0" smtClean="0">
                <a:solidFill>
                  <a:schemeClr val="accent6"/>
                </a:solidFill>
              </a:rPr>
              <a:t>inhibiting</a:t>
            </a:r>
            <a:r>
              <a:rPr lang="bg-BG" sz="2200" dirty="0" smtClean="0">
                <a:solidFill>
                  <a:schemeClr val="accent6"/>
                </a:solidFill>
              </a:rPr>
              <a:t> </a:t>
            </a:r>
            <a:r>
              <a:rPr lang="en-US" sz="2200" dirty="0" smtClean="0">
                <a:solidFill>
                  <a:schemeClr val="accent6"/>
                </a:solidFill>
              </a:rPr>
              <a:t>activity of Ne:</a:t>
            </a:r>
          </a:p>
          <a:p>
            <a:pPr>
              <a:lnSpc>
                <a:spcPct val="80000"/>
              </a:lnSpc>
            </a:pPr>
            <a:r>
              <a:rPr lang="bg-BG" sz="2200" dirty="0" smtClean="0">
                <a:solidFill>
                  <a:schemeClr val="accent6"/>
                </a:solidFill>
              </a:rPr>
              <a:t> </a:t>
            </a:r>
            <a:r>
              <a:rPr lang="en-GB" sz="2200" dirty="0">
                <a:solidFill>
                  <a:schemeClr val="accent6"/>
                </a:solidFill>
              </a:rPr>
              <a:t>IL-4 </a:t>
            </a:r>
            <a:r>
              <a:rPr lang="bg-BG" sz="2200" dirty="0">
                <a:solidFill>
                  <a:schemeClr val="accent6"/>
                </a:solidFill>
              </a:rPr>
              <a:t>и</a:t>
            </a:r>
            <a:r>
              <a:rPr lang="en-GB" sz="2200" dirty="0">
                <a:solidFill>
                  <a:schemeClr val="accent6"/>
                </a:solidFill>
              </a:rPr>
              <a:t> </a:t>
            </a:r>
            <a:r>
              <a:rPr lang="en-GB" sz="2200" dirty="0" smtClean="0">
                <a:solidFill>
                  <a:schemeClr val="accent6"/>
                </a:solidFill>
              </a:rPr>
              <a:t>IL-10</a:t>
            </a:r>
            <a:r>
              <a:rPr lang="en-US" sz="2200" dirty="0" smtClean="0">
                <a:solidFill>
                  <a:schemeClr val="accent6"/>
                </a:solidFill>
              </a:rPr>
              <a:t>-they have anti-inflammatory action</a:t>
            </a:r>
            <a:endParaRPr lang="bg-BG" sz="2200" dirty="0">
              <a:solidFill>
                <a:schemeClr val="accent6"/>
              </a:solidFill>
            </a:endParaRPr>
          </a:p>
        </p:txBody>
      </p:sp>
      <p:pic>
        <p:nvPicPr>
          <p:cNvPr id="28693" name="Picture 21" descr="Untitled-Scanned-10"/>
          <p:cNvPicPr>
            <a:picLocks noChangeAspect="1" noChangeArrowheads="1"/>
          </p:cNvPicPr>
          <p:nvPr/>
        </p:nvPicPr>
        <p:blipFill>
          <a:blip r:embed="rId2" cstate="print">
            <a:lum bright="-6000" contrast="12000"/>
          </a:blip>
          <a:srcRect l="4973" r="1566" b="16389"/>
          <a:stretch>
            <a:fillRect/>
          </a:stretch>
        </p:blipFill>
        <p:spPr bwMode="auto">
          <a:xfrm>
            <a:off x="5508104" y="2565400"/>
            <a:ext cx="3635896" cy="4176713"/>
          </a:xfrm>
          <a:prstGeom prst="rect">
            <a:avLst/>
          </a:prstGeom>
          <a:noFill/>
        </p:spPr>
      </p:pic>
      <p:sp>
        <p:nvSpPr>
          <p:cNvPr id="28695" name="Text Box 23"/>
          <p:cNvSpPr txBox="1">
            <a:spLocks noChangeArrowheads="1"/>
          </p:cNvSpPr>
          <p:nvPr/>
        </p:nvSpPr>
        <p:spPr bwMode="auto">
          <a:xfrm>
            <a:off x="0" y="2460625"/>
            <a:ext cx="5940425" cy="639278"/>
          </a:xfrm>
          <a:prstGeom prst="rect">
            <a:avLst/>
          </a:prstGeom>
          <a:noFill/>
          <a:ln w="9525">
            <a:noFill/>
            <a:miter lim="800000"/>
            <a:headEnd/>
            <a:tailEnd/>
          </a:ln>
          <a:effectLst/>
        </p:spPr>
        <p:txBody>
          <a:bodyPr>
            <a:spAutoFit/>
          </a:bodyPr>
          <a:lstStyle/>
          <a:p>
            <a:pPr>
              <a:lnSpc>
                <a:spcPct val="80000"/>
              </a:lnSpc>
              <a:buFont typeface="Wingdings" pitchFamily="2" charset="2"/>
              <a:buChar char="§"/>
            </a:pPr>
            <a:r>
              <a:rPr lang="bg-BG" sz="2200" dirty="0">
                <a:solidFill>
                  <a:srgbClr val="FF0000"/>
                </a:solidFill>
              </a:rPr>
              <a:t> </a:t>
            </a:r>
            <a:r>
              <a:rPr lang="en-US" sz="2200" dirty="0" smtClean="0">
                <a:solidFill>
                  <a:srgbClr val="FF0000"/>
                </a:solidFill>
              </a:rPr>
              <a:t>the most of these cytokines stimulate </a:t>
            </a:r>
            <a:r>
              <a:rPr lang="en-US" sz="2200" dirty="0" err="1" smtClean="0">
                <a:solidFill>
                  <a:srgbClr val="FF0000"/>
                </a:solidFill>
              </a:rPr>
              <a:t>granulocytopoiesis</a:t>
            </a:r>
            <a:r>
              <a:rPr lang="en-US" sz="2200" dirty="0" smtClean="0">
                <a:solidFill>
                  <a:srgbClr val="FF0000"/>
                </a:solidFill>
              </a:rPr>
              <a:t> in bone marrow</a:t>
            </a:r>
            <a:endParaRPr lang="bg-BG" sz="2200" dirty="0">
              <a:solidFill>
                <a:srgbClr val="FF0000"/>
              </a:solidFill>
            </a:endParaRPr>
          </a:p>
        </p:txBody>
      </p:sp>
      <p:sp>
        <p:nvSpPr>
          <p:cNvPr id="28697" name="Text Box 25"/>
          <p:cNvSpPr txBox="1">
            <a:spLocks noChangeArrowheads="1"/>
          </p:cNvSpPr>
          <p:nvPr/>
        </p:nvSpPr>
        <p:spPr bwMode="auto">
          <a:xfrm>
            <a:off x="0" y="4076700"/>
            <a:ext cx="5724525" cy="363176"/>
          </a:xfrm>
          <a:prstGeom prst="rect">
            <a:avLst/>
          </a:prstGeom>
          <a:noFill/>
          <a:ln w="9525">
            <a:noFill/>
            <a:miter lim="800000"/>
            <a:headEnd/>
            <a:tailEnd/>
          </a:ln>
          <a:effectLst/>
        </p:spPr>
        <p:txBody>
          <a:bodyPr>
            <a:spAutoFit/>
          </a:bodyPr>
          <a:lstStyle/>
          <a:p>
            <a:pPr>
              <a:lnSpc>
                <a:spcPct val="80000"/>
              </a:lnSpc>
              <a:buFont typeface="Wingdings" pitchFamily="2" charset="2"/>
              <a:buChar char="­"/>
            </a:pPr>
            <a:r>
              <a:rPr lang="bg-BG" sz="2200" dirty="0">
                <a:solidFill>
                  <a:schemeClr val="accent4">
                    <a:lumMod val="50000"/>
                  </a:schemeClr>
                </a:solidFill>
              </a:rPr>
              <a:t> </a:t>
            </a:r>
            <a:r>
              <a:rPr lang="en-US" sz="2200" dirty="0" smtClean="0">
                <a:solidFill>
                  <a:schemeClr val="accent4">
                    <a:lumMod val="50000"/>
                  </a:schemeClr>
                </a:solidFill>
              </a:rPr>
              <a:t>the other factors that influence activity of Ne</a:t>
            </a:r>
            <a:r>
              <a:rPr lang="bg-BG" sz="2200" dirty="0" smtClean="0">
                <a:solidFill>
                  <a:schemeClr val="accent4">
                    <a:lumMod val="50000"/>
                  </a:schemeClr>
                </a:solidFill>
              </a:rPr>
              <a:t>:</a:t>
            </a:r>
            <a:endParaRPr lang="bg-BG" sz="2200" dirty="0">
              <a:solidFill>
                <a:schemeClr val="accent4">
                  <a:lumMod val="50000"/>
                </a:schemeClr>
              </a:solidFill>
            </a:endParaRPr>
          </a:p>
        </p:txBody>
      </p:sp>
      <p:sp>
        <p:nvSpPr>
          <p:cNvPr id="28698" name="Text Box 26"/>
          <p:cNvSpPr txBox="1">
            <a:spLocks noChangeArrowheads="1"/>
          </p:cNvSpPr>
          <p:nvPr/>
        </p:nvSpPr>
        <p:spPr bwMode="auto">
          <a:xfrm>
            <a:off x="0" y="4652963"/>
            <a:ext cx="5940425" cy="634020"/>
          </a:xfrm>
          <a:prstGeom prst="rect">
            <a:avLst/>
          </a:prstGeom>
          <a:noFill/>
          <a:ln w="9525">
            <a:noFill/>
            <a:miter lim="800000"/>
            <a:headEnd/>
            <a:tailEnd/>
          </a:ln>
          <a:effectLst/>
        </p:spPr>
        <p:txBody>
          <a:bodyPr>
            <a:spAutoFit/>
          </a:bodyPr>
          <a:lstStyle/>
          <a:p>
            <a:pPr>
              <a:lnSpc>
                <a:spcPct val="80000"/>
              </a:lnSpc>
              <a:buFont typeface="Wingdings" pitchFamily="2" charset="2"/>
              <a:buChar char="ü"/>
            </a:pPr>
            <a:r>
              <a:rPr lang="bg-BG" sz="2200" dirty="0">
                <a:solidFill>
                  <a:schemeClr val="accent5">
                    <a:lumMod val="60000"/>
                    <a:lumOff val="40000"/>
                  </a:schemeClr>
                </a:solidFill>
              </a:rPr>
              <a:t> </a:t>
            </a:r>
            <a:r>
              <a:rPr lang="en-US" sz="2200" dirty="0" err="1" smtClean="0">
                <a:solidFill>
                  <a:schemeClr val="accent5">
                    <a:lumMod val="60000"/>
                    <a:lumOff val="40000"/>
                  </a:schemeClr>
                </a:solidFill>
              </a:rPr>
              <a:t>eukosanoids</a:t>
            </a:r>
            <a:r>
              <a:rPr lang="bg-BG" sz="2200" dirty="0" smtClean="0">
                <a:solidFill>
                  <a:schemeClr val="accent5">
                    <a:lumMod val="60000"/>
                    <a:lumOff val="40000"/>
                  </a:schemeClr>
                </a:solidFill>
              </a:rPr>
              <a:t> </a:t>
            </a:r>
            <a:r>
              <a:rPr lang="en-US" sz="2200" dirty="0" smtClean="0">
                <a:solidFill>
                  <a:schemeClr val="accent5">
                    <a:lumMod val="60000"/>
                    <a:lumOff val="40000"/>
                  </a:schemeClr>
                </a:solidFill>
              </a:rPr>
              <a:t>(</a:t>
            </a:r>
            <a:r>
              <a:rPr lang="en-US" sz="2200" dirty="0" err="1" smtClean="0">
                <a:solidFill>
                  <a:schemeClr val="accent5">
                    <a:lumMod val="60000"/>
                    <a:lumOff val="40000"/>
                  </a:schemeClr>
                </a:solidFill>
              </a:rPr>
              <a:t>leukotrienes</a:t>
            </a:r>
            <a:r>
              <a:rPr lang="bg-BG" sz="2200" dirty="0" smtClean="0">
                <a:solidFill>
                  <a:schemeClr val="accent5">
                    <a:lumMod val="60000"/>
                    <a:lumOff val="40000"/>
                  </a:schemeClr>
                </a:solidFill>
              </a:rPr>
              <a:t>, </a:t>
            </a:r>
            <a:r>
              <a:rPr lang="en-US" sz="2200" dirty="0" smtClean="0">
                <a:solidFill>
                  <a:schemeClr val="accent5">
                    <a:lumMod val="60000"/>
                    <a:lumOff val="40000"/>
                  </a:schemeClr>
                </a:solidFill>
              </a:rPr>
              <a:t>prostaglandins</a:t>
            </a:r>
            <a:r>
              <a:rPr lang="bg-BG" sz="2200" dirty="0" smtClean="0">
                <a:solidFill>
                  <a:schemeClr val="accent5">
                    <a:lumMod val="60000"/>
                    <a:lumOff val="40000"/>
                  </a:schemeClr>
                </a:solidFill>
              </a:rPr>
              <a:t>, </a:t>
            </a:r>
            <a:r>
              <a:rPr lang="en-US" sz="2200" dirty="0" err="1" smtClean="0">
                <a:solidFill>
                  <a:schemeClr val="accent5">
                    <a:lumMod val="60000"/>
                    <a:lumOff val="40000"/>
                  </a:schemeClr>
                </a:solidFill>
              </a:rPr>
              <a:t>lipoxines</a:t>
            </a:r>
            <a:r>
              <a:rPr lang="en-US" sz="2200" dirty="0" smtClean="0">
                <a:solidFill>
                  <a:schemeClr val="accent5">
                    <a:lumMod val="60000"/>
                    <a:lumOff val="40000"/>
                  </a:schemeClr>
                </a:solidFill>
              </a:rPr>
              <a:t>)</a:t>
            </a:r>
            <a:r>
              <a:rPr lang="bg-BG" sz="2200" dirty="0">
                <a:solidFill>
                  <a:schemeClr val="accent5">
                    <a:lumMod val="60000"/>
                    <a:lumOff val="40000"/>
                  </a:schemeClr>
                </a:solidFill>
              </a:rPr>
              <a:t>, </a:t>
            </a:r>
          </a:p>
        </p:txBody>
      </p:sp>
      <p:sp>
        <p:nvSpPr>
          <p:cNvPr id="28701" name="Text Box 29"/>
          <p:cNvSpPr txBox="1">
            <a:spLocks noChangeArrowheads="1"/>
          </p:cNvSpPr>
          <p:nvPr/>
        </p:nvSpPr>
        <p:spPr bwMode="auto">
          <a:xfrm>
            <a:off x="0" y="5734050"/>
            <a:ext cx="5940425" cy="634020"/>
          </a:xfrm>
          <a:prstGeom prst="rect">
            <a:avLst/>
          </a:prstGeom>
          <a:noFill/>
          <a:ln w="9525">
            <a:noFill/>
            <a:miter lim="800000"/>
            <a:headEnd/>
            <a:tailEnd/>
          </a:ln>
          <a:effectLst/>
        </p:spPr>
        <p:txBody>
          <a:bodyPr>
            <a:spAutoFit/>
          </a:bodyPr>
          <a:lstStyle/>
          <a:p>
            <a:pPr>
              <a:lnSpc>
                <a:spcPct val="80000"/>
              </a:lnSpc>
              <a:buFont typeface="Wingdings" pitchFamily="2" charset="2"/>
              <a:buChar char="ü"/>
            </a:pPr>
            <a:r>
              <a:rPr lang="bg-BG" sz="2200" dirty="0">
                <a:solidFill>
                  <a:srgbClr val="FF0000"/>
                </a:solidFill>
              </a:rPr>
              <a:t> </a:t>
            </a:r>
            <a:r>
              <a:rPr lang="en-US" sz="2200" dirty="0" smtClean="0">
                <a:solidFill>
                  <a:srgbClr val="FF0000"/>
                </a:solidFill>
              </a:rPr>
              <a:t>hormones</a:t>
            </a:r>
            <a:r>
              <a:rPr lang="bg-BG" sz="2200" dirty="0" smtClean="0">
                <a:solidFill>
                  <a:srgbClr val="FF0000"/>
                </a:solidFill>
              </a:rPr>
              <a:t> </a:t>
            </a:r>
            <a:r>
              <a:rPr lang="en-US" sz="2200" dirty="0" smtClean="0">
                <a:solidFill>
                  <a:srgbClr val="FF0000"/>
                </a:solidFill>
              </a:rPr>
              <a:t>(growth hormone</a:t>
            </a:r>
            <a:r>
              <a:rPr lang="bg-BG" sz="2200" dirty="0" smtClean="0">
                <a:solidFill>
                  <a:srgbClr val="FF0000"/>
                </a:solidFill>
              </a:rPr>
              <a:t>, </a:t>
            </a:r>
            <a:r>
              <a:rPr lang="en-US" sz="2200" dirty="0" err="1" smtClean="0">
                <a:solidFill>
                  <a:srgbClr val="FF0000"/>
                </a:solidFill>
              </a:rPr>
              <a:t>prolactine</a:t>
            </a:r>
            <a:r>
              <a:rPr lang="bg-BG" sz="2200" dirty="0" smtClean="0">
                <a:solidFill>
                  <a:srgbClr val="FF0000"/>
                </a:solidFill>
              </a:rPr>
              <a:t>, </a:t>
            </a:r>
            <a:r>
              <a:rPr lang="en-US" sz="2200" dirty="0" err="1" smtClean="0">
                <a:solidFill>
                  <a:srgbClr val="FF0000"/>
                </a:solidFill>
              </a:rPr>
              <a:t>glucocorticoides</a:t>
            </a:r>
            <a:r>
              <a:rPr lang="en-US" sz="2200" dirty="0" smtClean="0">
                <a:solidFill>
                  <a:srgbClr val="FF0000"/>
                </a:solidFill>
              </a:rPr>
              <a:t>)</a:t>
            </a:r>
            <a:endParaRPr lang="bg-BG" sz="2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grpId="0" nodeType="clickEffect">
                                  <p:stCondLst>
                                    <p:cond delay="0"/>
                                  </p:stCondLst>
                                  <p:childTnLst>
                                    <p:set>
                                      <p:cBhvr>
                                        <p:cTn id="10" dur="1" fill="hold">
                                          <p:stCondLst>
                                            <p:cond delay="0"/>
                                          </p:stCondLst>
                                        </p:cTn>
                                        <p:tgtEl>
                                          <p:spTgt spid="28684"/>
                                        </p:tgtEl>
                                        <p:attrNameLst>
                                          <p:attrName>style.visibility</p:attrName>
                                        </p:attrNameLst>
                                      </p:cBhvr>
                                      <p:to>
                                        <p:strVal val="visible"/>
                                      </p:to>
                                    </p:set>
                                    <p:anim calcmode="lin" valueType="num">
                                      <p:cBhvr>
                                        <p:cTn id="11" dur="1000" fill="hold"/>
                                        <p:tgtEl>
                                          <p:spTgt spid="28684"/>
                                        </p:tgtEl>
                                        <p:attrNameLst>
                                          <p:attrName>ppt_w</p:attrName>
                                        </p:attrNameLst>
                                      </p:cBhvr>
                                      <p:tavLst>
                                        <p:tav tm="0">
                                          <p:val>
                                            <p:strVal val="#ppt_w*0.70"/>
                                          </p:val>
                                        </p:tav>
                                        <p:tav tm="100000">
                                          <p:val>
                                            <p:strVal val="#ppt_w"/>
                                          </p:val>
                                        </p:tav>
                                      </p:tavLst>
                                    </p:anim>
                                    <p:anim calcmode="lin" valueType="num">
                                      <p:cBhvr>
                                        <p:cTn id="12" dur="1000" fill="hold"/>
                                        <p:tgtEl>
                                          <p:spTgt spid="28684"/>
                                        </p:tgtEl>
                                        <p:attrNameLst>
                                          <p:attrName>ppt_h</p:attrName>
                                        </p:attrNameLst>
                                      </p:cBhvr>
                                      <p:tavLst>
                                        <p:tav tm="0">
                                          <p:val>
                                            <p:strVal val="#ppt_h"/>
                                          </p:val>
                                        </p:tav>
                                        <p:tav tm="100000">
                                          <p:val>
                                            <p:strVal val="#ppt_h"/>
                                          </p:val>
                                        </p:tav>
                                      </p:tavLst>
                                    </p:anim>
                                    <p:animEffect transition="in" filter="fade">
                                      <p:cBhvr>
                                        <p:cTn id="13" dur="1000"/>
                                        <p:tgtEl>
                                          <p:spTgt spid="28684"/>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28695"/>
                                        </p:tgtEl>
                                        <p:attrNameLst>
                                          <p:attrName>style.visibility</p:attrName>
                                        </p:attrNameLst>
                                      </p:cBhvr>
                                      <p:to>
                                        <p:strVal val="visible"/>
                                      </p:to>
                                    </p:set>
                                    <p:anim calcmode="lin" valueType="num">
                                      <p:cBhvr>
                                        <p:cTn id="18" dur="1000" fill="hold"/>
                                        <p:tgtEl>
                                          <p:spTgt spid="28695"/>
                                        </p:tgtEl>
                                        <p:attrNameLst>
                                          <p:attrName>ppt_w</p:attrName>
                                        </p:attrNameLst>
                                      </p:cBhvr>
                                      <p:tavLst>
                                        <p:tav tm="0">
                                          <p:val>
                                            <p:strVal val="#ppt_w*0.70"/>
                                          </p:val>
                                        </p:tav>
                                        <p:tav tm="100000">
                                          <p:val>
                                            <p:strVal val="#ppt_w"/>
                                          </p:val>
                                        </p:tav>
                                      </p:tavLst>
                                    </p:anim>
                                    <p:anim calcmode="lin" valueType="num">
                                      <p:cBhvr>
                                        <p:cTn id="19" dur="1000" fill="hold"/>
                                        <p:tgtEl>
                                          <p:spTgt spid="28695"/>
                                        </p:tgtEl>
                                        <p:attrNameLst>
                                          <p:attrName>ppt_h</p:attrName>
                                        </p:attrNameLst>
                                      </p:cBhvr>
                                      <p:tavLst>
                                        <p:tav tm="0">
                                          <p:val>
                                            <p:strVal val="#ppt_h"/>
                                          </p:val>
                                        </p:tav>
                                        <p:tav tm="100000">
                                          <p:val>
                                            <p:strVal val="#ppt_h"/>
                                          </p:val>
                                        </p:tav>
                                      </p:tavLst>
                                    </p:anim>
                                    <p:animEffect transition="in" filter="fade">
                                      <p:cBhvr>
                                        <p:cTn id="20" dur="1000"/>
                                        <p:tgtEl>
                                          <p:spTgt spid="2869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28692"/>
                                        </p:tgtEl>
                                        <p:attrNameLst>
                                          <p:attrName>style.visibility</p:attrName>
                                        </p:attrNameLst>
                                      </p:cBhvr>
                                      <p:to>
                                        <p:strVal val="visible"/>
                                      </p:to>
                                    </p:set>
                                    <p:anim calcmode="lin" valueType="num">
                                      <p:cBhvr>
                                        <p:cTn id="25" dur="500" fill="hold"/>
                                        <p:tgtEl>
                                          <p:spTgt spid="28692"/>
                                        </p:tgtEl>
                                        <p:attrNameLst>
                                          <p:attrName>ppt_w</p:attrName>
                                        </p:attrNameLst>
                                      </p:cBhvr>
                                      <p:tavLst>
                                        <p:tav tm="0">
                                          <p:val>
                                            <p:fltVal val="0"/>
                                          </p:val>
                                        </p:tav>
                                        <p:tav tm="100000">
                                          <p:val>
                                            <p:strVal val="#ppt_w"/>
                                          </p:val>
                                        </p:tav>
                                      </p:tavLst>
                                    </p:anim>
                                    <p:anim calcmode="lin" valueType="num">
                                      <p:cBhvr>
                                        <p:cTn id="26" dur="500" fill="hold"/>
                                        <p:tgtEl>
                                          <p:spTgt spid="28692"/>
                                        </p:tgtEl>
                                        <p:attrNameLst>
                                          <p:attrName>ppt_h</p:attrName>
                                        </p:attrNameLst>
                                      </p:cBhvr>
                                      <p:tavLst>
                                        <p:tav tm="0">
                                          <p:val>
                                            <p:fltVal val="0"/>
                                          </p:val>
                                        </p:tav>
                                        <p:tav tm="100000">
                                          <p:val>
                                            <p:strVal val="#ppt_h"/>
                                          </p:val>
                                        </p:tav>
                                      </p:tavLst>
                                    </p:anim>
                                    <p:animEffect transition="in" filter="fade">
                                      <p:cBhvr>
                                        <p:cTn id="27" dur="500"/>
                                        <p:tgtEl>
                                          <p:spTgt spid="2869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869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8698"/>
                                        </p:tgtEl>
                                        <p:attrNameLst>
                                          <p:attrName>style.visibility</p:attrName>
                                        </p:attrNameLst>
                                      </p:cBhvr>
                                      <p:to>
                                        <p:strVal val="visible"/>
                                      </p:to>
                                    </p:set>
                                    <p:animEffect transition="in" filter="wipe(left)">
                                      <p:cBhvr>
                                        <p:cTn id="36" dur="500"/>
                                        <p:tgtEl>
                                          <p:spTgt spid="2869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8701">
                                            <p:txEl>
                                              <p:pRg st="0" end="0"/>
                                            </p:txEl>
                                          </p:spTgt>
                                        </p:tgtEl>
                                        <p:attrNameLst>
                                          <p:attrName>style.visibility</p:attrName>
                                        </p:attrNameLst>
                                      </p:cBhvr>
                                      <p:to>
                                        <p:strVal val="visible"/>
                                      </p:to>
                                    </p:set>
                                    <p:animEffect transition="in" filter="wipe(left)">
                                      <p:cBhvr>
                                        <p:cTn id="41" dur="500"/>
                                        <p:tgtEl>
                                          <p:spTgt spid="287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p:bldP spid="28684" grpId="0"/>
      <p:bldP spid="28692" grpId="0"/>
      <p:bldP spid="28695" grpId="0"/>
      <p:bldP spid="28697" grpId="0"/>
      <p:bldP spid="2869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Resistance of the Body</a:t>
            </a:r>
            <a:br>
              <a:rPr lang="en-US" dirty="0" smtClean="0"/>
            </a:br>
            <a:r>
              <a:rPr lang="en-US" dirty="0" smtClean="0"/>
              <a:t>to Infection</a:t>
            </a:r>
            <a:endParaRPr lang="bg-BG" dirty="0"/>
          </a:p>
        </p:txBody>
      </p:sp>
      <p:sp>
        <p:nvSpPr>
          <p:cNvPr id="3" name="Content Placeholder 2"/>
          <p:cNvSpPr>
            <a:spLocks noGrp="1"/>
          </p:cNvSpPr>
          <p:nvPr>
            <p:ph idx="1"/>
          </p:nvPr>
        </p:nvSpPr>
        <p:spPr>
          <a:xfrm>
            <a:off x="827584" y="1447800"/>
            <a:ext cx="8316416" cy="5410200"/>
          </a:xfrm>
        </p:spPr>
        <p:txBody>
          <a:bodyPr>
            <a:normAutofit/>
          </a:bodyPr>
          <a:lstStyle/>
          <a:p>
            <a:r>
              <a:rPr lang="en-US" dirty="0" smtClean="0"/>
              <a:t>Our bodies are exposed continually to bacteria, viruses, fungi, and parasites, all of which occur normally and to varying degrees in the skin, the mouth, the respiratory passageways, the intestinal tract, the lining membranes of the eyes, and even the urinary tract. </a:t>
            </a:r>
          </a:p>
          <a:p>
            <a:r>
              <a:rPr lang="en-US" dirty="0" smtClean="0"/>
              <a:t>Many of these infectious agents are capable of causing serious abnormal physiologic function or even death if they invade the deeper tissues.</a:t>
            </a:r>
          </a:p>
          <a:p>
            <a:endParaRPr lang="bg-BG"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Eosinophils</a:t>
            </a:r>
            <a:endParaRPr lang="bg-BG" dirty="0"/>
          </a:p>
        </p:txBody>
      </p:sp>
      <p:pic>
        <p:nvPicPr>
          <p:cNvPr id="4" name="Picture 18" descr="wbctypes"/>
          <p:cNvPicPr>
            <a:picLocks noGrp="1" noChangeAspect="1" noChangeArrowheads="1"/>
          </p:cNvPicPr>
          <p:nvPr>
            <p:ph idx="1"/>
          </p:nvPr>
        </p:nvPicPr>
        <p:blipFill>
          <a:blip r:embed="rId2" cstate="print"/>
          <a:srcRect l="41336" t="7140" r="38976" b="48503"/>
          <a:stretch>
            <a:fillRect/>
          </a:stretch>
        </p:blipFill>
        <p:spPr bwMode="auto">
          <a:xfrm>
            <a:off x="2483768" y="1412776"/>
            <a:ext cx="1087664" cy="985834"/>
          </a:xfrm>
          <a:prstGeom prst="rect">
            <a:avLst/>
          </a:prstGeom>
          <a:noFill/>
        </p:spPr>
      </p:pic>
      <p:pic>
        <p:nvPicPr>
          <p:cNvPr id="5" name="Picture 29" descr="u3fig2t"/>
          <p:cNvPicPr>
            <a:picLocks noChangeAspect="1" noChangeArrowheads="1"/>
          </p:cNvPicPr>
          <p:nvPr/>
        </p:nvPicPr>
        <p:blipFill>
          <a:blip r:embed="rId3" cstate="print"/>
          <a:srcRect/>
          <a:stretch>
            <a:fillRect/>
          </a:stretch>
        </p:blipFill>
        <p:spPr bwMode="auto">
          <a:xfrm>
            <a:off x="5436096" y="0"/>
            <a:ext cx="3419475" cy="3140075"/>
          </a:xfrm>
          <a:prstGeom prst="rect">
            <a:avLst/>
          </a:prstGeom>
          <a:noFill/>
        </p:spPr>
      </p:pic>
      <p:sp>
        <p:nvSpPr>
          <p:cNvPr id="6" name="TextBox 5"/>
          <p:cNvSpPr txBox="1"/>
          <p:nvPr/>
        </p:nvSpPr>
        <p:spPr>
          <a:xfrm>
            <a:off x="0" y="3140968"/>
            <a:ext cx="9144000" cy="3785652"/>
          </a:xfrm>
          <a:prstGeom prst="rect">
            <a:avLst/>
          </a:prstGeom>
          <a:noFill/>
        </p:spPr>
        <p:txBody>
          <a:bodyPr wrap="square" rtlCol="0">
            <a:spAutoFit/>
          </a:bodyPr>
          <a:lstStyle/>
          <a:p>
            <a:pPr>
              <a:buFont typeface="Arial" pitchFamily="34" charset="0"/>
              <a:buChar char="•"/>
            </a:pPr>
            <a:r>
              <a:rPr lang="en-US" sz="2000" dirty="0" err="1" smtClean="0"/>
              <a:t>Eosinophils</a:t>
            </a:r>
            <a:r>
              <a:rPr lang="en-US" sz="2000" dirty="0" smtClean="0"/>
              <a:t> are weak phagocytes, and they exhibit </a:t>
            </a:r>
            <a:r>
              <a:rPr lang="en-US" sz="2000" dirty="0" err="1" smtClean="0"/>
              <a:t>chemotaxis</a:t>
            </a:r>
            <a:r>
              <a:rPr lang="en-US" sz="2000" dirty="0" smtClean="0"/>
              <a:t>, but in comparison with the </a:t>
            </a:r>
            <a:r>
              <a:rPr lang="en-US" sz="2000" dirty="0" err="1" smtClean="0"/>
              <a:t>neutrophils</a:t>
            </a:r>
            <a:r>
              <a:rPr lang="en-US" sz="2000" dirty="0" smtClean="0"/>
              <a:t>, it is doubtful that the </a:t>
            </a:r>
            <a:r>
              <a:rPr lang="en-US" sz="2000" dirty="0" err="1" smtClean="0"/>
              <a:t>eosinophils</a:t>
            </a:r>
            <a:r>
              <a:rPr lang="en-US" sz="2000" dirty="0" smtClean="0"/>
              <a:t> are significant in protecting against the usual types of infection. </a:t>
            </a:r>
            <a:r>
              <a:rPr lang="en-US" sz="2000" dirty="0" err="1" smtClean="0"/>
              <a:t>Eosinophils</a:t>
            </a:r>
            <a:r>
              <a:rPr lang="en-US" sz="2000" dirty="0" smtClean="0"/>
              <a:t>, however, are often produced in large numbers in people with parasitic infections, and they migrate in large numbers into tissues diseased by parasites. Although most parasites are too large to be </a:t>
            </a:r>
            <a:r>
              <a:rPr lang="en-US" sz="2000" dirty="0" err="1" smtClean="0"/>
              <a:t>phagocytized</a:t>
            </a:r>
            <a:r>
              <a:rPr lang="en-US" sz="2000" dirty="0" smtClean="0"/>
              <a:t> by </a:t>
            </a:r>
            <a:r>
              <a:rPr lang="en-US" sz="2000" dirty="0" err="1" smtClean="0"/>
              <a:t>eosinophils</a:t>
            </a:r>
            <a:r>
              <a:rPr lang="en-US" sz="2000" dirty="0" smtClean="0"/>
              <a:t> or any other </a:t>
            </a:r>
            <a:r>
              <a:rPr lang="en-US" sz="2000" dirty="0" err="1" smtClean="0"/>
              <a:t>phagocytic</a:t>
            </a:r>
            <a:r>
              <a:rPr lang="en-US" sz="2000" dirty="0" smtClean="0"/>
              <a:t> cells, </a:t>
            </a:r>
            <a:r>
              <a:rPr lang="en-US" sz="2000" dirty="0" err="1" smtClean="0"/>
              <a:t>eosinophils</a:t>
            </a:r>
            <a:r>
              <a:rPr lang="en-US" sz="2000" dirty="0" smtClean="0"/>
              <a:t> attach themselves to the parasites by way of special surface molecules and release substances that kill many of the parasites.</a:t>
            </a:r>
          </a:p>
          <a:p>
            <a:pPr>
              <a:buFont typeface="Arial" pitchFamily="34" charset="0"/>
              <a:buChar char="•"/>
            </a:pPr>
            <a:r>
              <a:rPr lang="en-US" sz="2000" dirty="0" err="1" smtClean="0"/>
              <a:t>Eosinophils</a:t>
            </a:r>
            <a:r>
              <a:rPr lang="en-US" sz="2000" dirty="0" smtClean="0"/>
              <a:t> also have a special propensity to collect in tissues in which allergic reactions occur. </a:t>
            </a:r>
          </a:p>
          <a:p>
            <a:pPr>
              <a:buFont typeface="Arial" pitchFamily="34" charset="0"/>
              <a:buChar char="•"/>
            </a:pPr>
            <a:r>
              <a:rPr lang="en-US" sz="2000" dirty="0" smtClean="0"/>
              <a:t>The mast cells and </a:t>
            </a:r>
            <a:r>
              <a:rPr lang="en-US" sz="2000" dirty="0" err="1" smtClean="0"/>
              <a:t>basophils</a:t>
            </a:r>
            <a:r>
              <a:rPr lang="en-US" sz="2000" dirty="0" smtClean="0"/>
              <a:t> release an </a:t>
            </a:r>
            <a:r>
              <a:rPr lang="en-US" sz="2000" i="1" dirty="0" err="1" smtClean="0"/>
              <a:t>eosinophil</a:t>
            </a:r>
            <a:r>
              <a:rPr lang="en-US" sz="2000" i="1" dirty="0" smtClean="0"/>
              <a:t> </a:t>
            </a:r>
            <a:r>
              <a:rPr lang="en-US" sz="2000" i="1" dirty="0" err="1" smtClean="0"/>
              <a:t>chemotactic</a:t>
            </a:r>
            <a:r>
              <a:rPr lang="en-US" sz="2000" i="1" dirty="0" smtClean="0"/>
              <a:t> factor that </a:t>
            </a:r>
            <a:r>
              <a:rPr lang="en-US" sz="2000" dirty="0" smtClean="0"/>
              <a:t>causes </a:t>
            </a:r>
            <a:r>
              <a:rPr lang="en-US" sz="2000" dirty="0" err="1" smtClean="0"/>
              <a:t>eosinophils</a:t>
            </a:r>
            <a:r>
              <a:rPr lang="en-US" sz="2000" dirty="0" smtClean="0"/>
              <a:t> to migrate toward the inflamed allergic tissue.</a:t>
            </a:r>
            <a:endParaRPr lang="bg-BG"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Basophils</a:t>
            </a:r>
            <a:endParaRPr lang="bg-BG" dirty="0"/>
          </a:p>
        </p:txBody>
      </p:sp>
      <p:pic>
        <p:nvPicPr>
          <p:cNvPr id="4" name="Picture 3" descr="wbctypes"/>
          <p:cNvPicPr>
            <a:picLocks noChangeAspect="1" noChangeArrowheads="1"/>
          </p:cNvPicPr>
          <p:nvPr/>
        </p:nvPicPr>
        <p:blipFill>
          <a:blip r:embed="rId2" cstate="print"/>
          <a:srcRect l="60243" t="11916" r="23228" b="49974"/>
          <a:stretch>
            <a:fillRect/>
          </a:stretch>
        </p:blipFill>
        <p:spPr bwMode="auto">
          <a:xfrm>
            <a:off x="4139952" y="260648"/>
            <a:ext cx="1439863" cy="1152525"/>
          </a:xfrm>
          <a:prstGeom prst="rect">
            <a:avLst/>
          </a:prstGeom>
          <a:noFill/>
        </p:spPr>
      </p:pic>
      <p:pic>
        <p:nvPicPr>
          <p:cNvPr id="5" name="Picture 22" descr="MastCell"/>
          <p:cNvPicPr>
            <a:picLocks noGrp="1" noChangeAspect="1" noChangeArrowheads="1"/>
          </p:cNvPicPr>
          <p:nvPr>
            <p:ph idx="1"/>
          </p:nvPr>
        </p:nvPicPr>
        <p:blipFill>
          <a:blip r:embed="rId3" cstate="print"/>
          <a:srcRect/>
          <a:stretch>
            <a:fillRect/>
          </a:stretch>
        </p:blipFill>
        <p:spPr bwMode="auto">
          <a:xfrm>
            <a:off x="6516216" y="188640"/>
            <a:ext cx="2162175" cy="2409825"/>
          </a:xfrm>
          <a:prstGeom prst="rect">
            <a:avLst/>
          </a:prstGeom>
          <a:solidFill>
            <a:schemeClr val="bg1"/>
          </a:solidFill>
        </p:spPr>
      </p:pic>
      <p:sp>
        <p:nvSpPr>
          <p:cNvPr id="6" name="TextBox 5"/>
          <p:cNvSpPr txBox="1"/>
          <p:nvPr/>
        </p:nvSpPr>
        <p:spPr>
          <a:xfrm>
            <a:off x="1043608" y="2780928"/>
            <a:ext cx="360040" cy="369332"/>
          </a:xfrm>
          <a:prstGeom prst="rect">
            <a:avLst/>
          </a:prstGeom>
          <a:noFill/>
        </p:spPr>
        <p:txBody>
          <a:bodyPr wrap="square" rtlCol="0">
            <a:spAutoFit/>
          </a:bodyPr>
          <a:lstStyle/>
          <a:p>
            <a:endParaRPr lang="bg-BG" dirty="0"/>
          </a:p>
        </p:txBody>
      </p:sp>
      <p:sp>
        <p:nvSpPr>
          <p:cNvPr id="7" name="TextBox 6"/>
          <p:cNvSpPr txBox="1"/>
          <p:nvPr/>
        </p:nvSpPr>
        <p:spPr>
          <a:xfrm>
            <a:off x="251520" y="2564904"/>
            <a:ext cx="8892480" cy="4154984"/>
          </a:xfrm>
          <a:prstGeom prst="rect">
            <a:avLst/>
          </a:prstGeom>
          <a:noFill/>
        </p:spPr>
        <p:txBody>
          <a:bodyPr wrap="square" rtlCol="0">
            <a:spAutoFit/>
          </a:bodyPr>
          <a:lstStyle/>
          <a:p>
            <a:pPr>
              <a:buFont typeface="Arial" pitchFamily="34" charset="0"/>
              <a:buChar char="•"/>
            </a:pPr>
            <a:r>
              <a:rPr lang="en-US" sz="2400" dirty="0" smtClean="0"/>
              <a:t>The </a:t>
            </a:r>
            <a:r>
              <a:rPr lang="en-US" sz="2400" dirty="0" err="1" smtClean="0"/>
              <a:t>basophils</a:t>
            </a:r>
            <a:r>
              <a:rPr lang="en-US" sz="2400" dirty="0" smtClean="0"/>
              <a:t> in the circulating blood are similar to the large tissue </a:t>
            </a:r>
            <a:r>
              <a:rPr lang="en-US" sz="2400" i="1" dirty="0" smtClean="0"/>
              <a:t>mast cells located immediately outside </a:t>
            </a:r>
            <a:r>
              <a:rPr lang="en-US" sz="2400" dirty="0" smtClean="0"/>
              <a:t>many of the capillaries in the body. Both mast cells and </a:t>
            </a:r>
            <a:r>
              <a:rPr lang="en-US" sz="2400" dirty="0" err="1" smtClean="0"/>
              <a:t>basophils</a:t>
            </a:r>
            <a:r>
              <a:rPr lang="en-US" sz="2400" dirty="0" smtClean="0"/>
              <a:t> liberate </a:t>
            </a:r>
            <a:r>
              <a:rPr lang="en-US" sz="2400" i="1" dirty="0" smtClean="0"/>
              <a:t>heparin into the blood, a substance </a:t>
            </a:r>
            <a:r>
              <a:rPr lang="en-US" sz="2400" dirty="0" smtClean="0"/>
              <a:t>that can prevent blood coagulation.</a:t>
            </a:r>
          </a:p>
          <a:p>
            <a:pPr>
              <a:buFont typeface="Arial" pitchFamily="34" charset="0"/>
              <a:buChar char="•"/>
            </a:pPr>
            <a:r>
              <a:rPr lang="en-US" sz="2400" dirty="0" smtClean="0"/>
              <a:t>The mast cells and </a:t>
            </a:r>
            <a:r>
              <a:rPr lang="en-US" sz="2400" dirty="0" err="1" smtClean="0"/>
              <a:t>basophils</a:t>
            </a:r>
            <a:r>
              <a:rPr lang="en-US" sz="2400" dirty="0" smtClean="0"/>
              <a:t> also release </a:t>
            </a:r>
            <a:r>
              <a:rPr lang="en-US" sz="2400" i="1" dirty="0" smtClean="0"/>
              <a:t>histamine, </a:t>
            </a:r>
            <a:r>
              <a:rPr lang="en-US" sz="2400" dirty="0" smtClean="0"/>
              <a:t>as well as smaller quantities of </a:t>
            </a:r>
            <a:r>
              <a:rPr lang="en-US" sz="2400" i="1" dirty="0" err="1" smtClean="0"/>
              <a:t>bradykinin</a:t>
            </a:r>
            <a:r>
              <a:rPr lang="en-US" sz="2400" i="1" dirty="0" smtClean="0"/>
              <a:t> and serotonin. Indeed, it is mainly the mast cells in </a:t>
            </a:r>
            <a:r>
              <a:rPr lang="en-US" sz="2400" dirty="0" smtClean="0"/>
              <a:t>inflamed tissues that release these substances during inflammation. The mast cells and </a:t>
            </a:r>
            <a:r>
              <a:rPr lang="en-US" sz="2400" dirty="0" err="1" smtClean="0"/>
              <a:t>basophils</a:t>
            </a:r>
            <a:r>
              <a:rPr lang="en-US" sz="2400" dirty="0" smtClean="0"/>
              <a:t> play an exceedingly important role in some types of allergic reactions because the type of antibody that causes allergic reactions, the immunoglobulin E (</a:t>
            </a:r>
            <a:r>
              <a:rPr lang="en-US" sz="2400" dirty="0" err="1" smtClean="0"/>
              <a:t>IgE</a:t>
            </a:r>
            <a:r>
              <a:rPr lang="en-US" sz="2400" dirty="0" smtClean="0"/>
              <a:t>) type has a special propensity to become attached to mast cells and </a:t>
            </a:r>
            <a:r>
              <a:rPr lang="en-US" sz="2400" dirty="0" err="1" smtClean="0"/>
              <a:t>basophils</a:t>
            </a:r>
            <a:r>
              <a:rPr lang="en-US" sz="2400" dirty="0" smtClean="0"/>
              <a:t>.</a:t>
            </a:r>
            <a:endParaRPr lang="bg-BG"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856" y="274638"/>
            <a:ext cx="5657832" cy="1143000"/>
          </a:xfrm>
        </p:spPr>
        <p:txBody>
          <a:bodyPr/>
          <a:lstStyle/>
          <a:p>
            <a:r>
              <a:rPr lang="en-US" dirty="0" err="1" smtClean="0"/>
              <a:t>Monocytes</a:t>
            </a:r>
            <a:endParaRPr lang="bg-BG" dirty="0"/>
          </a:p>
        </p:txBody>
      </p:sp>
      <p:pic>
        <p:nvPicPr>
          <p:cNvPr id="4" name="Picture 4" descr="wbctypes"/>
          <p:cNvPicPr>
            <a:picLocks noChangeAspect="1" noChangeArrowheads="1"/>
          </p:cNvPicPr>
          <p:nvPr/>
        </p:nvPicPr>
        <p:blipFill>
          <a:blip r:embed="rId2" cstate="print"/>
          <a:srcRect l="17708" t="2414" r="60243" b="30919"/>
          <a:stretch>
            <a:fillRect/>
          </a:stretch>
        </p:blipFill>
        <p:spPr bwMode="auto">
          <a:xfrm>
            <a:off x="971600" y="0"/>
            <a:ext cx="1692275" cy="1439863"/>
          </a:xfrm>
          <a:prstGeom prst="rect">
            <a:avLst/>
          </a:prstGeom>
          <a:noFill/>
        </p:spPr>
      </p:pic>
      <p:pic>
        <p:nvPicPr>
          <p:cNvPr id="5" name="Picture 5" descr="Agranular leukocytes"/>
          <p:cNvPicPr>
            <a:picLocks noGrp="1" noChangeAspect="1" noChangeArrowheads="1"/>
          </p:cNvPicPr>
          <p:nvPr>
            <p:ph idx="1"/>
          </p:nvPr>
        </p:nvPicPr>
        <p:blipFill>
          <a:blip r:embed="rId3" cstate="print">
            <a:lum bright="-6000" contrast="12000"/>
          </a:blip>
          <a:srcRect r="65807"/>
          <a:stretch>
            <a:fillRect/>
          </a:stretch>
        </p:blipFill>
        <p:spPr bwMode="auto">
          <a:xfrm>
            <a:off x="7596336" y="548680"/>
            <a:ext cx="1376576" cy="2438400"/>
          </a:xfrm>
          <a:prstGeom prst="rect">
            <a:avLst/>
          </a:prstGeom>
          <a:noFill/>
        </p:spPr>
      </p:pic>
      <p:pic>
        <p:nvPicPr>
          <p:cNvPr id="6" name="Picture 20" descr="Untitled-Scanned-36"/>
          <p:cNvPicPr>
            <a:picLocks noChangeAspect="1" noChangeArrowheads="1"/>
          </p:cNvPicPr>
          <p:nvPr/>
        </p:nvPicPr>
        <p:blipFill>
          <a:blip r:embed="rId4" cstate="print">
            <a:lum contrast="6000"/>
          </a:blip>
          <a:srcRect l="6215" t="7713" r="12427" b="18759"/>
          <a:stretch>
            <a:fillRect/>
          </a:stretch>
        </p:blipFill>
        <p:spPr bwMode="auto">
          <a:xfrm>
            <a:off x="1259632" y="3140968"/>
            <a:ext cx="7418387" cy="3429000"/>
          </a:xfrm>
          <a:prstGeom prst="rect">
            <a:avLst/>
          </a:prstGeom>
          <a:noFill/>
        </p:spPr>
      </p:pic>
      <p:sp>
        <p:nvSpPr>
          <p:cNvPr id="7" name="TextBox 6"/>
          <p:cNvSpPr txBox="1"/>
          <p:nvPr/>
        </p:nvSpPr>
        <p:spPr>
          <a:xfrm>
            <a:off x="827584" y="1628800"/>
            <a:ext cx="6768752" cy="1323439"/>
          </a:xfrm>
          <a:prstGeom prst="rect">
            <a:avLst/>
          </a:prstGeom>
          <a:noFill/>
        </p:spPr>
        <p:txBody>
          <a:bodyPr wrap="square" rtlCol="0">
            <a:spAutoFit/>
          </a:bodyPr>
          <a:lstStyle/>
          <a:p>
            <a:pPr>
              <a:buFont typeface="Arial" pitchFamily="34" charset="0"/>
              <a:buChar char="•"/>
            </a:pPr>
            <a:r>
              <a:rPr lang="en-US" sz="2000" dirty="0" smtClean="0"/>
              <a:t>Macrophages are the end stage product of </a:t>
            </a:r>
            <a:r>
              <a:rPr lang="en-US" sz="2000" dirty="0" err="1" smtClean="0"/>
              <a:t>monocytes</a:t>
            </a:r>
            <a:r>
              <a:rPr lang="en-US" sz="2000" dirty="0" smtClean="0"/>
              <a:t> that enter the tissues from the blood.</a:t>
            </a:r>
          </a:p>
          <a:p>
            <a:pPr>
              <a:buFont typeface="Arial" pitchFamily="34" charset="0"/>
              <a:buChar char="•"/>
            </a:pPr>
            <a:r>
              <a:rPr lang="en-US" sz="2000" dirty="0" smtClean="0"/>
              <a:t>They are much more powerful phagocytes than </a:t>
            </a:r>
            <a:r>
              <a:rPr lang="en-US" sz="2000" dirty="0" err="1" smtClean="0"/>
              <a:t>neutrophils</a:t>
            </a:r>
            <a:r>
              <a:rPr lang="en-US" sz="2000" dirty="0" smtClean="0"/>
              <a:t>, often capable of </a:t>
            </a:r>
            <a:r>
              <a:rPr lang="en-US" sz="2000" dirty="0" err="1" smtClean="0"/>
              <a:t>phagocytizing</a:t>
            </a:r>
            <a:r>
              <a:rPr lang="en-US" sz="2000" dirty="0" smtClean="0"/>
              <a:t> as many as 100 bacteria.</a:t>
            </a:r>
            <a:endParaRPr lang="bg-BG"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Macrophage and </a:t>
            </a:r>
            <a:r>
              <a:rPr lang="en-US" sz="3600" dirty="0" err="1" smtClean="0"/>
              <a:t>Neutrophil</a:t>
            </a:r>
            <a:r>
              <a:rPr lang="en-US" sz="3600" dirty="0" smtClean="0"/>
              <a:t/>
            </a:r>
            <a:br>
              <a:rPr lang="en-US" sz="3600" dirty="0" smtClean="0"/>
            </a:br>
            <a:r>
              <a:rPr lang="en-US" sz="3600" dirty="0" smtClean="0"/>
              <a:t>Responses During Inflammation</a:t>
            </a:r>
            <a:endParaRPr lang="bg-BG" sz="3600" dirty="0"/>
          </a:p>
        </p:txBody>
      </p:sp>
      <p:sp>
        <p:nvSpPr>
          <p:cNvPr id="3" name="Content Placeholder 2"/>
          <p:cNvSpPr>
            <a:spLocks noGrp="1"/>
          </p:cNvSpPr>
          <p:nvPr>
            <p:ph idx="1"/>
          </p:nvPr>
        </p:nvSpPr>
        <p:spPr/>
        <p:txBody>
          <a:bodyPr>
            <a:normAutofit fontScale="92500" lnSpcReduction="20000"/>
          </a:bodyPr>
          <a:lstStyle/>
          <a:p>
            <a:r>
              <a:rPr lang="en-US" dirty="0" smtClean="0"/>
              <a:t>Tissue Macrophage Is a First Line of Defense Against Infection.</a:t>
            </a:r>
          </a:p>
          <a:p>
            <a:r>
              <a:rPr lang="en-US" dirty="0" err="1" smtClean="0"/>
              <a:t>Neutrophil</a:t>
            </a:r>
            <a:r>
              <a:rPr lang="en-US" dirty="0" smtClean="0"/>
              <a:t> Invasion of the Inflamed Area Is a Second Line of Defense.</a:t>
            </a:r>
          </a:p>
          <a:p>
            <a:pPr>
              <a:buNone/>
            </a:pPr>
            <a:r>
              <a:rPr lang="en-US" dirty="0" smtClean="0">
                <a:solidFill>
                  <a:schemeClr val="accent1">
                    <a:lumMod val="75000"/>
                  </a:schemeClr>
                </a:solidFill>
              </a:rPr>
              <a:t>¤ </a:t>
            </a:r>
            <a:r>
              <a:rPr lang="en-US" dirty="0" smtClean="0"/>
              <a:t>Acute Increase in Number of </a:t>
            </a:r>
            <a:r>
              <a:rPr lang="en-US" dirty="0" err="1" smtClean="0"/>
              <a:t>Neutrophils</a:t>
            </a:r>
            <a:r>
              <a:rPr lang="en-US" dirty="0" smtClean="0"/>
              <a:t> in the Blood - “</a:t>
            </a:r>
            <a:r>
              <a:rPr lang="en-US" dirty="0" err="1" smtClean="0"/>
              <a:t>Neutrophilia</a:t>
            </a:r>
            <a:r>
              <a:rPr lang="en-US" dirty="0" smtClean="0"/>
              <a:t>.”</a:t>
            </a:r>
          </a:p>
          <a:p>
            <a:r>
              <a:rPr lang="en-US" dirty="0" smtClean="0"/>
              <a:t>Second Macrophage Invasion into the Inflamed Tissue Is a Third Line of Defense.</a:t>
            </a:r>
          </a:p>
          <a:p>
            <a:r>
              <a:rPr lang="en-US" dirty="0" smtClean="0"/>
              <a:t>Increased Production of Granulocytes and </a:t>
            </a:r>
            <a:r>
              <a:rPr lang="en-US" dirty="0" err="1" smtClean="0"/>
              <a:t>Monocytes</a:t>
            </a:r>
            <a:r>
              <a:rPr lang="en-US" dirty="0" smtClean="0"/>
              <a:t> by the Bone Marrow Is a Fourth Line of Defense.</a:t>
            </a:r>
            <a:endParaRPr lang="bg-BG"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Line 2"/>
          <p:cNvSpPr>
            <a:spLocks noChangeShapeType="1"/>
          </p:cNvSpPr>
          <p:nvPr/>
        </p:nvSpPr>
        <p:spPr bwMode="auto">
          <a:xfrm flipH="1">
            <a:off x="3048000" y="2087563"/>
            <a:ext cx="914400" cy="579437"/>
          </a:xfrm>
          <a:prstGeom prst="line">
            <a:avLst/>
          </a:prstGeom>
          <a:noFill/>
          <a:ln w="28575">
            <a:noFill/>
            <a:round/>
            <a:headEnd/>
            <a:tailEnd type="triangle" w="med" len="med"/>
          </a:ln>
          <a:effectLst/>
        </p:spPr>
        <p:txBody>
          <a:bodyPr wrap="none" anchor="ctr"/>
          <a:lstStyle/>
          <a:p>
            <a:endParaRPr lang="bg-BG"/>
          </a:p>
        </p:txBody>
      </p:sp>
      <p:pic>
        <p:nvPicPr>
          <p:cNvPr id="326659" name="Picture 3"/>
          <p:cNvPicPr>
            <a:picLocks noChangeArrowheads="1"/>
          </p:cNvPicPr>
          <p:nvPr/>
        </p:nvPicPr>
        <p:blipFill>
          <a:blip r:embed="rId2" cstate="print"/>
          <a:srcRect/>
          <a:stretch>
            <a:fillRect/>
          </a:stretch>
        </p:blipFill>
        <p:spPr bwMode="auto">
          <a:xfrm>
            <a:off x="3419475" y="2852738"/>
            <a:ext cx="2160588" cy="1368425"/>
          </a:xfrm>
          <a:prstGeom prst="rect">
            <a:avLst/>
          </a:prstGeom>
          <a:noFill/>
          <a:ln w="12700">
            <a:noFill/>
            <a:miter lim="800000"/>
            <a:headEnd/>
            <a:tailEnd/>
          </a:ln>
          <a:effectLst/>
        </p:spPr>
      </p:pic>
      <p:sp>
        <p:nvSpPr>
          <p:cNvPr id="326660" name="Rectangle 4"/>
          <p:cNvSpPr>
            <a:spLocks noChangeArrowheads="1"/>
          </p:cNvSpPr>
          <p:nvPr/>
        </p:nvSpPr>
        <p:spPr bwMode="auto">
          <a:xfrm>
            <a:off x="1417638" y="3141663"/>
            <a:ext cx="993775" cy="363537"/>
          </a:xfrm>
          <a:prstGeom prst="rect">
            <a:avLst/>
          </a:prstGeom>
          <a:noFill/>
          <a:ln w="12700">
            <a:noFill/>
            <a:miter lim="800000"/>
            <a:headEnd/>
            <a:tailEnd/>
          </a:ln>
          <a:effectLst/>
        </p:spPr>
        <p:txBody>
          <a:bodyPr wrap="none" lIns="90487" tIns="44450" rIns="90487" bIns="44450">
            <a:spAutoFit/>
          </a:bodyPr>
          <a:lstStyle/>
          <a:p>
            <a:pPr eaLnBrk="0" hangingPunct="0">
              <a:spcBef>
                <a:spcPct val="0"/>
              </a:spcBef>
            </a:pPr>
            <a:r>
              <a:rPr lang="en-US" sz="1800">
                <a:effectLst>
                  <a:outerShdw blurRad="38100" dist="38100" dir="2700000" algn="tl">
                    <a:srgbClr val="C0C0C0"/>
                  </a:outerShdw>
                </a:effectLst>
                <a:latin typeface="Helvetica" pitchFamily="2" charset="0"/>
              </a:rPr>
              <a:t>Microbe</a:t>
            </a:r>
          </a:p>
        </p:txBody>
      </p:sp>
      <p:sp>
        <p:nvSpPr>
          <p:cNvPr id="326661" name="Line 5"/>
          <p:cNvSpPr>
            <a:spLocks noChangeShapeType="1"/>
          </p:cNvSpPr>
          <p:nvPr/>
        </p:nvSpPr>
        <p:spPr bwMode="auto">
          <a:xfrm>
            <a:off x="2482850" y="3284538"/>
            <a:ext cx="720725" cy="0"/>
          </a:xfrm>
          <a:prstGeom prst="line">
            <a:avLst/>
          </a:prstGeom>
          <a:noFill/>
          <a:ln w="28575">
            <a:solidFill>
              <a:schemeClr val="tx1"/>
            </a:solidFill>
            <a:round/>
            <a:headEnd/>
            <a:tailEnd type="triangle" w="med" len="med"/>
          </a:ln>
          <a:effectLst/>
        </p:spPr>
        <p:txBody>
          <a:bodyPr wrap="none" anchor="ctr"/>
          <a:lstStyle/>
          <a:p>
            <a:endParaRPr lang="bg-BG"/>
          </a:p>
        </p:txBody>
      </p:sp>
      <p:grpSp>
        <p:nvGrpSpPr>
          <p:cNvPr id="2" name="Group 6"/>
          <p:cNvGrpSpPr>
            <a:grpSpLocks/>
          </p:cNvGrpSpPr>
          <p:nvPr/>
        </p:nvGrpSpPr>
        <p:grpSpPr bwMode="auto">
          <a:xfrm>
            <a:off x="2124075" y="5505450"/>
            <a:ext cx="2392363" cy="1379538"/>
            <a:chOff x="1358" y="2880"/>
            <a:chExt cx="1487" cy="1073"/>
          </a:xfrm>
        </p:grpSpPr>
        <p:sp>
          <p:nvSpPr>
            <p:cNvPr id="326663" name="AutoShape 7"/>
            <p:cNvSpPr>
              <a:spLocks noChangeArrowheads="1"/>
            </p:cNvSpPr>
            <p:nvPr/>
          </p:nvSpPr>
          <p:spPr bwMode="auto">
            <a:xfrm>
              <a:off x="1378" y="3272"/>
              <a:ext cx="1467" cy="672"/>
            </a:xfrm>
            <a:prstGeom prst="roundRect">
              <a:avLst>
                <a:gd name="adj" fmla="val 16667"/>
              </a:avLst>
            </a:prstGeom>
            <a:solidFill>
              <a:srgbClr val="66FF99"/>
            </a:solidFill>
            <a:ln w="28575">
              <a:noFill/>
              <a:round/>
              <a:headEnd/>
              <a:tailEnd/>
            </a:ln>
            <a:effectLst/>
          </p:spPr>
          <p:txBody>
            <a:bodyPr wrap="none" anchor="ctr"/>
            <a:lstStyle/>
            <a:p>
              <a:pPr algn="ctr" eaLnBrk="0" hangingPunct="0">
                <a:spcBef>
                  <a:spcPct val="0"/>
                </a:spcBef>
              </a:pPr>
              <a:endParaRPr lang="en-GB" sz="2200" b="0">
                <a:effectLst>
                  <a:outerShdw blurRad="38100" dist="38100" dir="2700000" algn="tl">
                    <a:srgbClr val="FFFFFF"/>
                  </a:outerShdw>
                </a:effectLst>
                <a:latin typeface="Helvetica" pitchFamily="2" charset="0"/>
              </a:endParaRPr>
            </a:p>
          </p:txBody>
        </p:sp>
        <p:sp>
          <p:nvSpPr>
            <p:cNvPr id="326664" name="Rectangle 8"/>
            <p:cNvSpPr>
              <a:spLocks noChangeArrowheads="1"/>
            </p:cNvSpPr>
            <p:nvPr/>
          </p:nvSpPr>
          <p:spPr bwMode="auto">
            <a:xfrm>
              <a:off x="1632" y="3313"/>
              <a:ext cx="1005" cy="640"/>
            </a:xfrm>
            <a:prstGeom prst="rect">
              <a:avLst/>
            </a:prstGeom>
            <a:noFill/>
            <a:ln w="12700">
              <a:noFill/>
              <a:miter lim="800000"/>
              <a:headEnd/>
              <a:tailEnd/>
            </a:ln>
            <a:effectLst/>
          </p:spPr>
          <p:txBody>
            <a:bodyPr wrap="none" lIns="90487" tIns="44450" rIns="90487" bIns="44450">
              <a:spAutoFit/>
            </a:bodyPr>
            <a:lstStyle/>
            <a:p>
              <a:pPr eaLnBrk="0" hangingPunct="0">
                <a:spcBef>
                  <a:spcPct val="0"/>
                </a:spcBef>
              </a:pPr>
              <a:r>
                <a:rPr lang="en-US" sz="1600" u="sng">
                  <a:latin typeface="Arial" charset="0"/>
                </a:rPr>
                <a:t>Physiological</a:t>
              </a:r>
            </a:p>
            <a:p>
              <a:pPr eaLnBrk="0" hangingPunct="0">
                <a:spcBef>
                  <a:spcPct val="0"/>
                </a:spcBef>
              </a:pPr>
              <a:r>
                <a:rPr lang="en-US" sz="1600">
                  <a:latin typeface="Arial" charset="0"/>
                </a:rPr>
                <a:t>host immunity</a:t>
              </a:r>
            </a:p>
            <a:p>
              <a:pPr eaLnBrk="0" hangingPunct="0">
                <a:spcBef>
                  <a:spcPct val="0"/>
                </a:spcBef>
              </a:pPr>
              <a:r>
                <a:rPr lang="en-US" sz="1600">
                  <a:latin typeface="Arial" charset="0"/>
                </a:rPr>
                <a:t>adjuvant effect</a:t>
              </a:r>
            </a:p>
          </p:txBody>
        </p:sp>
        <p:sp>
          <p:nvSpPr>
            <p:cNvPr id="326665" name="Line 9"/>
            <p:cNvSpPr>
              <a:spLocks noChangeShapeType="1"/>
            </p:cNvSpPr>
            <p:nvPr/>
          </p:nvSpPr>
          <p:spPr bwMode="auto">
            <a:xfrm flipH="1">
              <a:off x="2112" y="2880"/>
              <a:ext cx="381" cy="307"/>
            </a:xfrm>
            <a:prstGeom prst="line">
              <a:avLst/>
            </a:prstGeom>
            <a:noFill/>
            <a:ln w="28575">
              <a:solidFill>
                <a:schemeClr val="tx1"/>
              </a:solidFill>
              <a:round/>
              <a:headEnd/>
              <a:tailEnd type="triangle" w="med" len="med"/>
            </a:ln>
            <a:effectLst/>
          </p:spPr>
          <p:txBody>
            <a:bodyPr wrap="none" anchor="ctr"/>
            <a:lstStyle/>
            <a:p>
              <a:endParaRPr lang="bg-BG"/>
            </a:p>
          </p:txBody>
        </p:sp>
        <p:sp>
          <p:nvSpPr>
            <p:cNvPr id="326666" name="Rectangle 10"/>
            <p:cNvSpPr>
              <a:spLocks noChangeArrowheads="1"/>
            </p:cNvSpPr>
            <p:nvPr/>
          </p:nvSpPr>
          <p:spPr bwMode="auto">
            <a:xfrm>
              <a:off x="1358" y="2924"/>
              <a:ext cx="754" cy="283"/>
            </a:xfrm>
            <a:prstGeom prst="rect">
              <a:avLst/>
            </a:prstGeom>
            <a:noFill/>
            <a:ln w="12700">
              <a:noFill/>
              <a:miter lim="800000"/>
              <a:headEnd/>
              <a:tailEnd/>
            </a:ln>
            <a:effectLst/>
          </p:spPr>
          <p:txBody>
            <a:bodyPr lIns="90487" tIns="44450" rIns="90487" bIns="44450">
              <a:spAutoFit/>
            </a:bodyPr>
            <a:lstStyle/>
            <a:p>
              <a:pPr eaLnBrk="0" hangingPunct="0">
                <a:spcBef>
                  <a:spcPct val="0"/>
                </a:spcBef>
              </a:pPr>
              <a:r>
                <a:rPr lang="en-US" sz="1800">
                  <a:effectLst>
                    <a:outerShdw blurRad="38100" dist="38100" dir="2700000" algn="tl">
                      <a:srgbClr val="C0C0C0"/>
                    </a:outerShdw>
                  </a:effectLst>
                  <a:latin typeface="Helvetica" pitchFamily="2" charset="0"/>
                </a:rPr>
                <a:t>Balanced</a:t>
              </a:r>
            </a:p>
          </p:txBody>
        </p:sp>
      </p:grpSp>
      <p:grpSp>
        <p:nvGrpSpPr>
          <p:cNvPr id="3" name="Group 11"/>
          <p:cNvGrpSpPr>
            <a:grpSpLocks/>
          </p:cNvGrpSpPr>
          <p:nvPr/>
        </p:nvGrpSpPr>
        <p:grpSpPr bwMode="auto">
          <a:xfrm>
            <a:off x="5003800" y="5516563"/>
            <a:ext cx="2444750" cy="1368425"/>
            <a:chOff x="3168" y="2880"/>
            <a:chExt cx="1540" cy="1064"/>
          </a:xfrm>
        </p:grpSpPr>
        <p:sp>
          <p:nvSpPr>
            <p:cNvPr id="326668" name="AutoShape 12"/>
            <p:cNvSpPr>
              <a:spLocks noChangeArrowheads="1"/>
            </p:cNvSpPr>
            <p:nvPr/>
          </p:nvSpPr>
          <p:spPr bwMode="auto">
            <a:xfrm>
              <a:off x="3168" y="3272"/>
              <a:ext cx="1467" cy="672"/>
            </a:xfrm>
            <a:prstGeom prst="roundRect">
              <a:avLst>
                <a:gd name="adj" fmla="val 16667"/>
              </a:avLst>
            </a:prstGeom>
            <a:solidFill>
              <a:srgbClr val="66FF99"/>
            </a:solidFill>
            <a:ln w="28575">
              <a:noFill/>
              <a:round/>
              <a:headEnd/>
              <a:tailEnd/>
            </a:ln>
            <a:effectLst/>
          </p:spPr>
          <p:txBody>
            <a:bodyPr wrap="none" anchor="ctr"/>
            <a:lstStyle/>
            <a:p>
              <a:pPr algn="ctr" eaLnBrk="0" hangingPunct="0">
                <a:spcBef>
                  <a:spcPct val="0"/>
                </a:spcBef>
              </a:pPr>
              <a:r>
                <a:rPr lang="en-US" sz="1600" u="sng">
                  <a:latin typeface="Arial" charset="0"/>
                </a:rPr>
                <a:t>Pathological</a:t>
              </a:r>
            </a:p>
            <a:p>
              <a:pPr algn="ctr" eaLnBrk="0" hangingPunct="0">
                <a:spcBef>
                  <a:spcPct val="0"/>
                </a:spcBef>
              </a:pPr>
              <a:r>
                <a:rPr lang="en-US" sz="1600">
                  <a:latin typeface="Arial" charset="0"/>
                </a:rPr>
                <a:t>circulatory collapse</a:t>
              </a:r>
            </a:p>
            <a:p>
              <a:pPr algn="ctr" eaLnBrk="0" hangingPunct="0">
                <a:spcBef>
                  <a:spcPct val="0"/>
                </a:spcBef>
              </a:pPr>
              <a:r>
                <a:rPr lang="en-US" sz="1600">
                  <a:latin typeface="Arial" charset="0"/>
                </a:rPr>
                <a:t>multiple organ failure</a:t>
              </a:r>
            </a:p>
            <a:p>
              <a:pPr algn="ctr" eaLnBrk="0" hangingPunct="0">
                <a:spcBef>
                  <a:spcPct val="0"/>
                </a:spcBef>
              </a:pPr>
              <a:r>
                <a:rPr lang="en-US" sz="1600">
                  <a:latin typeface="Arial" charset="0"/>
                </a:rPr>
                <a:t>shock/death</a:t>
              </a:r>
            </a:p>
          </p:txBody>
        </p:sp>
        <p:sp>
          <p:nvSpPr>
            <p:cNvPr id="326669" name="Line 13"/>
            <p:cNvSpPr>
              <a:spLocks noChangeShapeType="1"/>
            </p:cNvSpPr>
            <p:nvPr/>
          </p:nvSpPr>
          <p:spPr bwMode="auto">
            <a:xfrm>
              <a:off x="3219" y="2880"/>
              <a:ext cx="381" cy="307"/>
            </a:xfrm>
            <a:prstGeom prst="line">
              <a:avLst/>
            </a:prstGeom>
            <a:noFill/>
            <a:ln w="28575">
              <a:solidFill>
                <a:schemeClr val="tx1"/>
              </a:solidFill>
              <a:round/>
              <a:headEnd/>
              <a:tailEnd type="triangle" w="med" len="med"/>
            </a:ln>
            <a:effectLst/>
          </p:spPr>
          <p:txBody>
            <a:bodyPr wrap="none" anchor="ctr"/>
            <a:lstStyle/>
            <a:p>
              <a:endParaRPr lang="bg-BG"/>
            </a:p>
          </p:txBody>
        </p:sp>
        <p:sp>
          <p:nvSpPr>
            <p:cNvPr id="326670" name="Rectangle 14"/>
            <p:cNvSpPr>
              <a:spLocks noChangeArrowheads="1"/>
            </p:cNvSpPr>
            <p:nvPr/>
          </p:nvSpPr>
          <p:spPr bwMode="auto">
            <a:xfrm>
              <a:off x="3682" y="2924"/>
              <a:ext cx="1026" cy="283"/>
            </a:xfrm>
            <a:prstGeom prst="rect">
              <a:avLst/>
            </a:prstGeom>
            <a:noFill/>
            <a:ln w="12700">
              <a:noFill/>
              <a:miter lim="800000"/>
              <a:headEnd/>
              <a:tailEnd/>
            </a:ln>
            <a:effectLst/>
          </p:spPr>
          <p:txBody>
            <a:bodyPr lIns="90487" tIns="44450" rIns="90487" bIns="44450">
              <a:spAutoFit/>
            </a:bodyPr>
            <a:lstStyle/>
            <a:p>
              <a:pPr eaLnBrk="0" hangingPunct="0">
                <a:spcBef>
                  <a:spcPct val="0"/>
                </a:spcBef>
              </a:pPr>
              <a:r>
                <a:rPr lang="en-US" sz="1800">
                  <a:effectLst>
                    <a:outerShdw blurRad="38100" dist="38100" dir="2700000" algn="tl">
                      <a:srgbClr val="C0C0C0"/>
                    </a:outerShdw>
                  </a:effectLst>
                  <a:latin typeface="Helvetica" pitchFamily="2" charset="0"/>
                </a:rPr>
                <a:t>Dysregulated</a:t>
              </a:r>
            </a:p>
          </p:txBody>
        </p:sp>
      </p:grpSp>
      <p:sp>
        <p:nvSpPr>
          <p:cNvPr id="326671" name="AutoShape 15"/>
          <p:cNvSpPr>
            <a:spLocks noChangeArrowheads="1"/>
          </p:cNvSpPr>
          <p:nvPr/>
        </p:nvSpPr>
        <p:spPr bwMode="auto">
          <a:xfrm>
            <a:off x="461963" y="4364038"/>
            <a:ext cx="2381250" cy="1152525"/>
          </a:xfrm>
          <a:prstGeom prst="roundRect">
            <a:avLst>
              <a:gd name="adj" fmla="val 16667"/>
            </a:avLst>
          </a:prstGeom>
          <a:solidFill>
            <a:srgbClr val="FFFF66"/>
          </a:solidFill>
          <a:ln w="38100">
            <a:noFill/>
            <a:round/>
            <a:headEnd/>
            <a:tailEnd/>
          </a:ln>
          <a:effectLst/>
        </p:spPr>
        <p:txBody>
          <a:bodyPr wrap="none" anchor="ctr"/>
          <a:lstStyle/>
          <a:p>
            <a:pPr algn="ctr" eaLnBrk="0" hangingPunct="0">
              <a:spcBef>
                <a:spcPct val="0"/>
              </a:spcBef>
            </a:pPr>
            <a:r>
              <a:rPr lang="en-US" sz="1600" u="sng">
                <a:latin typeface="Arial" charset="0"/>
              </a:rPr>
              <a:t>lipid metabolites</a:t>
            </a:r>
            <a:endParaRPr lang="en-US" sz="1600">
              <a:latin typeface="Arial" charset="0"/>
            </a:endParaRPr>
          </a:p>
          <a:p>
            <a:pPr algn="ctr" eaLnBrk="0" hangingPunct="0">
              <a:spcBef>
                <a:spcPct val="0"/>
              </a:spcBef>
            </a:pPr>
            <a:r>
              <a:rPr lang="en-US" sz="1600">
                <a:latin typeface="Arial" charset="0"/>
              </a:rPr>
              <a:t>PAF</a:t>
            </a:r>
          </a:p>
          <a:p>
            <a:pPr algn="ctr" eaLnBrk="0" hangingPunct="0">
              <a:spcBef>
                <a:spcPct val="0"/>
              </a:spcBef>
            </a:pPr>
            <a:r>
              <a:rPr lang="en-US" sz="1600">
                <a:latin typeface="Arial" charset="0"/>
              </a:rPr>
              <a:t>TXA</a:t>
            </a:r>
            <a:r>
              <a:rPr lang="en-US" sz="1600" baseline="-25000">
                <a:latin typeface="Arial" charset="0"/>
              </a:rPr>
              <a:t>2</a:t>
            </a:r>
            <a:endParaRPr lang="en-US" sz="1600">
              <a:latin typeface="Arial" charset="0"/>
            </a:endParaRPr>
          </a:p>
          <a:p>
            <a:pPr algn="ctr" eaLnBrk="0" hangingPunct="0">
              <a:spcBef>
                <a:spcPct val="0"/>
              </a:spcBef>
            </a:pPr>
            <a:r>
              <a:rPr lang="en-US" sz="1600">
                <a:latin typeface="Arial" charset="0"/>
              </a:rPr>
              <a:t>PGE</a:t>
            </a:r>
            <a:r>
              <a:rPr lang="en-US" sz="1600" baseline="-25000">
                <a:latin typeface="Arial" charset="0"/>
              </a:rPr>
              <a:t>2</a:t>
            </a:r>
            <a:endParaRPr lang="en-US" sz="1600">
              <a:latin typeface="Arial" charset="0"/>
            </a:endParaRPr>
          </a:p>
        </p:txBody>
      </p:sp>
      <p:sp>
        <p:nvSpPr>
          <p:cNvPr id="326672" name="AutoShape 16"/>
          <p:cNvSpPr>
            <a:spLocks noChangeArrowheads="1"/>
          </p:cNvSpPr>
          <p:nvPr/>
        </p:nvSpPr>
        <p:spPr bwMode="auto">
          <a:xfrm>
            <a:off x="3275013" y="4365625"/>
            <a:ext cx="2519362" cy="1150938"/>
          </a:xfrm>
          <a:prstGeom prst="roundRect">
            <a:avLst>
              <a:gd name="adj" fmla="val 16667"/>
            </a:avLst>
          </a:prstGeom>
          <a:solidFill>
            <a:srgbClr val="FFFF66"/>
          </a:solidFill>
          <a:ln w="38100">
            <a:noFill/>
            <a:round/>
            <a:headEnd/>
            <a:tailEnd/>
          </a:ln>
          <a:effectLst/>
        </p:spPr>
        <p:txBody>
          <a:bodyPr wrap="none" anchor="ctr"/>
          <a:lstStyle/>
          <a:p>
            <a:pPr algn="ctr" eaLnBrk="0" hangingPunct="0">
              <a:spcBef>
                <a:spcPct val="0"/>
              </a:spcBef>
            </a:pPr>
            <a:r>
              <a:rPr lang="en-US" sz="1600" u="sng">
                <a:latin typeface="Helvetica" pitchFamily="2" charset="0"/>
              </a:rPr>
              <a:t>reduced oxygen species</a:t>
            </a:r>
          </a:p>
          <a:p>
            <a:pPr algn="ctr" eaLnBrk="0" hangingPunct="0">
              <a:spcBef>
                <a:spcPct val="0"/>
              </a:spcBef>
            </a:pPr>
            <a:r>
              <a:rPr lang="en-US" sz="1600">
                <a:latin typeface="Helvetica" pitchFamily="2" charset="0"/>
              </a:rPr>
              <a:t>superoxide anion</a:t>
            </a:r>
          </a:p>
          <a:p>
            <a:pPr algn="ctr" eaLnBrk="0" hangingPunct="0">
              <a:spcBef>
                <a:spcPct val="0"/>
              </a:spcBef>
            </a:pPr>
            <a:r>
              <a:rPr lang="en-US" sz="1600">
                <a:latin typeface="Helvetica" pitchFamily="2" charset="0"/>
              </a:rPr>
              <a:t>OH radical</a:t>
            </a:r>
          </a:p>
          <a:p>
            <a:pPr algn="ctr" eaLnBrk="0" hangingPunct="0">
              <a:spcBef>
                <a:spcPct val="0"/>
              </a:spcBef>
            </a:pPr>
            <a:r>
              <a:rPr lang="en-US" sz="1600">
                <a:latin typeface="Helvetica" pitchFamily="2" charset="0"/>
              </a:rPr>
              <a:t>nitric oxide</a:t>
            </a:r>
          </a:p>
        </p:txBody>
      </p:sp>
      <p:sp>
        <p:nvSpPr>
          <p:cNvPr id="326673" name="Rectangle 17"/>
          <p:cNvSpPr>
            <a:spLocks noChangeArrowheads="1"/>
          </p:cNvSpPr>
          <p:nvPr/>
        </p:nvSpPr>
        <p:spPr bwMode="auto">
          <a:xfrm>
            <a:off x="6659563" y="3136900"/>
            <a:ext cx="971550" cy="363538"/>
          </a:xfrm>
          <a:prstGeom prst="rect">
            <a:avLst/>
          </a:prstGeom>
          <a:noFill/>
          <a:ln w="12700">
            <a:noFill/>
            <a:miter lim="800000"/>
            <a:headEnd/>
            <a:tailEnd/>
          </a:ln>
          <a:effectLst/>
        </p:spPr>
        <p:txBody>
          <a:bodyPr lIns="90487" tIns="44450" rIns="90487" bIns="44450">
            <a:spAutoFit/>
          </a:bodyPr>
          <a:lstStyle/>
          <a:p>
            <a:pPr eaLnBrk="0" hangingPunct="0">
              <a:spcBef>
                <a:spcPct val="0"/>
              </a:spcBef>
            </a:pPr>
            <a:r>
              <a:rPr lang="en-US" sz="1800">
                <a:effectLst>
                  <a:outerShdw blurRad="38100" dist="38100" dir="2700000" algn="tl">
                    <a:srgbClr val="C0C0C0"/>
                  </a:outerShdw>
                </a:effectLst>
                <a:latin typeface="Arial" charset="0"/>
              </a:rPr>
              <a:t>IFN</a:t>
            </a:r>
            <a:r>
              <a:rPr lang="en-US" sz="1800">
                <a:effectLst>
                  <a:outerShdw blurRad="38100" dist="38100" dir="2700000" algn="tl">
                    <a:srgbClr val="C0C0C0"/>
                  </a:outerShdw>
                </a:effectLst>
                <a:latin typeface="Helvetica" pitchFamily="2" charset="0"/>
              </a:rPr>
              <a:t>-</a:t>
            </a:r>
            <a:r>
              <a:rPr lang="en-US" sz="1800">
                <a:effectLst>
                  <a:outerShdw blurRad="38100" dist="38100" dir="2700000" algn="tl">
                    <a:srgbClr val="C0C0C0"/>
                  </a:outerShdw>
                </a:effectLst>
                <a:latin typeface="Helvetica" pitchFamily="2" charset="0"/>
                <a:sym typeface="Symbol" pitchFamily="18" charset="2"/>
              </a:rPr>
              <a:t></a:t>
            </a:r>
          </a:p>
        </p:txBody>
      </p:sp>
      <p:sp>
        <p:nvSpPr>
          <p:cNvPr id="326674" name="Line 18"/>
          <p:cNvSpPr>
            <a:spLocks noChangeShapeType="1"/>
          </p:cNvSpPr>
          <p:nvPr/>
        </p:nvSpPr>
        <p:spPr bwMode="auto">
          <a:xfrm flipH="1">
            <a:off x="5651500" y="3284538"/>
            <a:ext cx="936625" cy="0"/>
          </a:xfrm>
          <a:prstGeom prst="line">
            <a:avLst/>
          </a:prstGeom>
          <a:noFill/>
          <a:ln w="28575">
            <a:solidFill>
              <a:schemeClr val="tx1"/>
            </a:solidFill>
            <a:round/>
            <a:headEnd/>
            <a:tailEnd type="triangle" w="med" len="med"/>
          </a:ln>
          <a:effectLst/>
        </p:spPr>
        <p:txBody>
          <a:bodyPr wrap="none" anchor="ctr"/>
          <a:lstStyle/>
          <a:p>
            <a:endParaRPr lang="bg-BG"/>
          </a:p>
        </p:txBody>
      </p:sp>
      <p:sp>
        <p:nvSpPr>
          <p:cNvPr id="326675" name="AutoShape 19"/>
          <p:cNvSpPr>
            <a:spLocks noChangeArrowheads="1"/>
          </p:cNvSpPr>
          <p:nvPr/>
        </p:nvSpPr>
        <p:spPr bwMode="auto">
          <a:xfrm>
            <a:off x="5916613" y="4076700"/>
            <a:ext cx="3227387" cy="1511300"/>
          </a:xfrm>
          <a:prstGeom prst="roundRect">
            <a:avLst>
              <a:gd name="adj" fmla="val 16667"/>
            </a:avLst>
          </a:prstGeom>
          <a:solidFill>
            <a:srgbClr val="FFFF66"/>
          </a:solidFill>
          <a:ln w="38100">
            <a:noFill/>
            <a:round/>
            <a:headEnd/>
            <a:tailEnd/>
          </a:ln>
          <a:effectLst/>
        </p:spPr>
        <p:txBody>
          <a:bodyPr wrap="none" anchor="ctr"/>
          <a:lstStyle/>
          <a:p>
            <a:pPr eaLnBrk="0" hangingPunct="0">
              <a:spcBef>
                <a:spcPct val="0"/>
              </a:spcBef>
            </a:pPr>
            <a:r>
              <a:rPr lang="en-US" sz="1600" u="sng">
                <a:latin typeface="Arial" charset="0"/>
              </a:rPr>
              <a:t>Cytokines</a:t>
            </a:r>
            <a:endParaRPr lang="en-US" sz="1600">
              <a:latin typeface="Arial" charset="0"/>
            </a:endParaRPr>
          </a:p>
          <a:p>
            <a:pPr eaLnBrk="0" hangingPunct="0">
              <a:spcBef>
                <a:spcPct val="0"/>
              </a:spcBef>
            </a:pPr>
            <a:r>
              <a:rPr lang="en-US" sz="1600">
                <a:latin typeface="Arial" charset="0"/>
              </a:rPr>
              <a:t>TNF-</a:t>
            </a:r>
            <a:r>
              <a:rPr lang="en-US" sz="1600">
                <a:latin typeface="Arial" charset="0"/>
                <a:sym typeface="Symbol" pitchFamily="18" charset="2"/>
              </a:rPr>
              <a:t></a:t>
            </a:r>
            <a:r>
              <a:rPr lang="bg-BG" sz="1600">
                <a:latin typeface="Arial" charset="0"/>
                <a:sym typeface="Symbol" pitchFamily="18" charset="2"/>
              </a:rPr>
              <a:t> </a:t>
            </a:r>
            <a:r>
              <a:rPr lang="en-US" sz="1600">
                <a:latin typeface="Arial" charset="0"/>
                <a:sym typeface="Symbol" pitchFamily="18" charset="2"/>
              </a:rPr>
              <a:t>(vascular permeability)</a:t>
            </a:r>
            <a:r>
              <a:rPr lang="en-US" sz="1600">
                <a:latin typeface="Arial" charset="0"/>
              </a:rPr>
              <a:t> </a:t>
            </a:r>
          </a:p>
          <a:p>
            <a:pPr eaLnBrk="0" hangingPunct="0">
              <a:spcBef>
                <a:spcPct val="0"/>
              </a:spcBef>
            </a:pPr>
            <a:r>
              <a:rPr lang="en-US" sz="1600">
                <a:latin typeface="Arial" charset="0"/>
              </a:rPr>
              <a:t>IL-1</a:t>
            </a:r>
            <a:r>
              <a:rPr lang="en-US" sz="1600">
                <a:latin typeface="Arial" charset="0"/>
                <a:sym typeface="Symbol" pitchFamily="18" charset="2"/>
              </a:rPr>
              <a:t> (lymphocyte activation)</a:t>
            </a:r>
            <a:endParaRPr lang="en-US" sz="1600">
              <a:latin typeface="Arial" charset="0"/>
            </a:endParaRPr>
          </a:p>
          <a:p>
            <a:pPr eaLnBrk="0" hangingPunct="0">
              <a:spcBef>
                <a:spcPct val="0"/>
              </a:spcBef>
            </a:pPr>
            <a:r>
              <a:rPr lang="en-US" sz="1600">
                <a:latin typeface="Arial" charset="0"/>
              </a:rPr>
              <a:t>IL-6 (liver: acute phase protein) </a:t>
            </a:r>
          </a:p>
          <a:p>
            <a:pPr eaLnBrk="0" hangingPunct="0">
              <a:spcBef>
                <a:spcPct val="0"/>
              </a:spcBef>
            </a:pPr>
            <a:r>
              <a:rPr lang="en-US" sz="1600">
                <a:latin typeface="Arial" charset="0"/>
              </a:rPr>
              <a:t>IL-8 (leukocyte chemotaxis)</a:t>
            </a:r>
          </a:p>
          <a:p>
            <a:pPr eaLnBrk="0" hangingPunct="0">
              <a:spcBef>
                <a:spcPct val="0"/>
              </a:spcBef>
            </a:pPr>
            <a:r>
              <a:rPr lang="en-US" sz="1600">
                <a:latin typeface="Arial" charset="0"/>
              </a:rPr>
              <a:t>IL-12,15,18 (NK cell activation) </a:t>
            </a:r>
            <a:endParaRPr lang="en-US" sz="1600">
              <a:latin typeface="Arial" charset="0"/>
              <a:sym typeface="Symbol" pitchFamily="18" charset="2"/>
            </a:endParaRPr>
          </a:p>
        </p:txBody>
      </p:sp>
      <p:sp>
        <p:nvSpPr>
          <p:cNvPr id="326676" name="Line 20"/>
          <p:cNvSpPr>
            <a:spLocks noChangeShapeType="1"/>
          </p:cNvSpPr>
          <p:nvPr/>
        </p:nvSpPr>
        <p:spPr bwMode="auto">
          <a:xfrm flipH="1">
            <a:off x="1619250" y="3429000"/>
            <a:ext cx="1539875" cy="573088"/>
          </a:xfrm>
          <a:prstGeom prst="line">
            <a:avLst/>
          </a:prstGeom>
          <a:noFill/>
          <a:ln w="28575">
            <a:solidFill>
              <a:schemeClr val="tx1"/>
            </a:solidFill>
            <a:round/>
            <a:headEnd/>
            <a:tailEnd type="triangle" w="med" len="med"/>
          </a:ln>
          <a:effectLst/>
        </p:spPr>
        <p:txBody>
          <a:bodyPr wrap="none" anchor="ctr"/>
          <a:lstStyle/>
          <a:p>
            <a:endParaRPr lang="bg-BG"/>
          </a:p>
        </p:txBody>
      </p:sp>
      <p:sp>
        <p:nvSpPr>
          <p:cNvPr id="326677" name="Line 21"/>
          <p:cNvSpPr>
            <a:spLocks noChangeShapeType="1"/>
          </p:cNvSpPr>
          <p:nvPr/>
        </p:nvSpPr>
        <p:spPr bwMode="auto">
          <a:xfrm>
            <a:off x="4284663" y="3932238"/>
            <a:ext cx="33337" cy="504825"/>
          </a:xfrm>
          <a:prstGeom prst="line">
            <a:avLst/>
          </a:prstGeom>
          <a:noFill/>
          <a:ln w="28575">
            <a:solidFill>
              <a:schemeClr val="tx1"/>
            </a:solidFill>
            <a:round/>
            <a:headEnd/>
            <a:tailEnd type="triangle" w="med" len="med"/>
          </a:ln>
          <a:effectLst/>
        </p:spPr>
        <p:txBody>
          <a:bodyPr wrap="none" anchor="ctr"/>
          <a:lstStyle/>
          <a:p>
            <a:endParaRPr lang="bg-BG"/>
          </a:p>
        </p:txBody>
      </p:sp>
      <p:sp>
        <p:nvSpPr>
          <p:cNvPr id="326679" name="Text Box 23"/>
          <p:cNvSpPr txBox="1">
            <a:spLocks noChangeArrowheads="1"/>
          </p:cNvSpPr>
          <p:nvPr/>
        </p:nvSpPr>
        <p:spPr bwMode="auto">
          <a:xfrm>
            <a:off x="2052638" y="-52388"/>
            <a:ext cx="9144000" cy="457201"/>
          </a:xfrm>
          <a:prstGeom prst="rect">
            <a:avLst/>
          </a:prstGeom>
          <a:noFill/>
          <a:ln w="9525">
            <a:noFill/>
            <a:miter lim="800000"/>
            <a:headEnd/>
            <a:tailEnd/>
          </a:ln>
          <a:effectLst/>
        </p:spPr>
        <p:txBody>
          <a:bodyPr>
            <a:spAutoFit/>
          </a:bodyPr>
          <a:lstStyle/>
          <a:p>
            <a:pPr>
              <a:buFont typeface="Wingdings" pitchFamily="2" charset="2"/>
              <a:buNone/>
            </a:pPr>
            <a:r>
              <a:rPr lang="en-US" sz="2400" dirty="0" smtClean="0">
                <a:solidFill>
                  <a:srgbClr val="003300"/>
                </a:solidFill>
              </a:rPr>
              <a:t>Functions of macrophages</a:t>
            </a:r>
            <a:endParaRPr lang="bg-BG" sz="2400" dirty="0">
              <a:solidFill>
                <a:srgbClr val="003300"/>
              </a:solidFill>
            </a:endParaRPr>
          </a:p>
        </p:txBody>
      </p:sp>
      <p:sp>
        <p:nvSpPr>
          <p:cNvPr id="326683" name="Text Box 27"/>
          <p:cNvSpPr txBox="1">
            <a:spLocks noChangeArrowheads="1"/>
          </p:cNvSpPr>
          <p:nvPr/>
        </p:nvSpPr>
        <p:spPr bwMode="auto">
          <a:xfrm>
            <a:off x="0" y="548680"/>
            <a:ext cx="9324975" cy="363176"/>
          </a:xfrm>
          <a:prstGeom prst="rect">
            <a:avLst/>
          </a:prstGeom>
          <a:noFill/>
          <a:ln w="9525">
            <a:noFill/>
            <a:miter lim="800000"/>
            <a:headEnd/>
            <a:tailEnd/>
          </a:ln>
          <a:effectLst/>
        </p:spPr>
        <p:txBody>
          <a:bodyPr>
            <a:spAutoFit/>
          </a:bodyPr>
          <a:lstStyle/>
          <a:p>
            <a:pPr>
              <a:lnSpc>
                <a:spcPct val="80000"/>
              </a:lnSpc>
              <a:buFont typeface="Wingdings" pitchFamily="2" charset="2"/>
              <a:buChar char="Ø"/>
            </a:pPr>
            <a:r>
              <a:rPr lang="bg-BG" sz="2200" dirty="0">
                <a:solidFill>
                  <a:srgbClr val="A50021"/>
                </a:solidFill>
              </a:rPr>
              <a:t> </a:t>
            </a:r>
            <a:r>
              <a:rPr lang="en-US" sz="2200" dirty="0" err="1" smtClean="0">
                <a:solidFill>
                  <a:srgbClr val="A50021"/>
                </a:solidFill>
              </a:rPr>
              <a:t>Phagosytosis</a:t>
            </a:r>
            <a:r>
              <a:rPr lang="en-US" sz="2200" dirty="0" smtClean="0">
                <a:solidFill>
                  <a:srgbClr val="A50021"/>
                </a:solidFill>
              </a:rPr>
              <a:t> of pathological microorganisms and own changed cells</a:t>
            </a:r>
            <a:endParaRPr lang="bg-BG" sz="2200" dirty="0">
              <a:solidFill>
                <a:srgbClr val="A50021"/>
              </a:solidFill>
            </a:endParaRPr>
          </a:p>
        </p:txBody>
      </p:sp>
      <p:sp>
        <p:nvSpPr>
          <p:cNvPr id="326684" name="Text Box 28"/>
          <p:cNvSpPr txBox="1">
            <a:spLocks noChangeArrowheads="1"/>
          </p:cNvSpPr>
          <p:nvPr/>
        </p:nvSpPr>
        <p:spPr bwMode="auto">
          <a:xfrm>
            <a:off x="0" y="1124744"/>
            <a:ext cx="9144000" cy="430887"/>
          </a:xfrm>
          <a:prstGeom prst="rect">
            <a:avLst/>
          </a:prstGeom>
          <a:noFill/>
          <a:ln w="9525">
            <a:noFill/>
            <a:miter lim="800000"/>
            <a:headEnd/>
            <a:tailEnd/>
          </a:ln>
          <a:effectLst/>
        </p:spPr>
        <p:txBody>
          <a:bodyPr>
            <a:spAutoFit/>
          </a:bodyPr>
          <a:lstStyle/>
          <a:p>
            <a:pPr>
              <a:buFont typeface="Wingdings" pitchFamily="2" charset="2"/>
              <a:buChar char="Ø"/>
            </a:pPr>
            <a:r>
              <a:rPr lang="en-US" sz="2200" dirty="0" smtClean="0">
                <a:solidFill>
                  <a:srgbClr val="0000CC"/>
                </a:solidFill>
              </a:rPr>
              <a:t>Processing and introducing of antigens to lymphocytes</a:t>
            </a:r>
            <a:endParaRPr lang="bg-BG" sz="2200" dirty="0">
              <a:solidFill>
                <a:srgbClr val="0000CC"/>
              </a:solidFill>
            </a:endParaRPr>
          </a:p>
        </p:txBody>
      </p:sp>
      <p:sp>
        <p:nvSpPr>
          <p:cNvPr id="326685" name="Text Box 29"/>
          <p:cNvSpPr txBox="1">
            <a:spLocks noChangeArrowheads="1"/>
          </p:cNvSpPr>
          <p:nvPr/>
        </p:nvSpPr>
        <p:spPr bwMode="auto">
          <a:xfrm>
            <a:off x="0" y="1595438"/>
            <a:ext cx="9144000" cy="368434"/>
          </a:xfrm>
          <a:prstGeom prst="rect">
            <a:avLst/>
          </a:prstGeom>
          <a:noFill/>
          <a:ln w="9525">
            <a:noFill/>
            <a:miter lim="800000"/>
            <a:headEnd/>
            <a:tailEnd/>
          </a:ln>
          <a:effectLst/>
        </p:spPr>
        <p:txBody>
          <a:bodyPr>
            <a:spAutoFit/>
          </a:bodyPr>
          <a:lstStyle/>
          <a:p>
            <a:pPr>
              <a:lnSpc>
                <a:spcPct val="80000"/>
              </a:lnSpc>
              <a:buFont typeface="Wingdings" pitchFamily="2" charset="2"/>
              <a:buChar char="Ø"/>
            </a:pPr>
            <a:r>
              <a:rPr lang="bg-BG" sz="2200" dirty="0">
                <a:solidFill>
                  <a:srgbClr val="336600"/>
                </a:solidFill>
              </a:rPr>
              <a:t> </a:t>
            </a:r>
            <a:r>
              <a:rPr lang="en-US" sz="2200" dirty="0" smtClean="0">
                <a:solidFill>
                  <a:srgbClr val="336600"/>
                </a:solidFill>
              </a:rPr>
              <a:t>Secretion of cytokines that cause inflammation and activation of Ly</a:t>
            </a:r>
            <a:endParaRPr lang="bg-BG" sz="2200" dirty="0">
              <a:solidFill>
                <a:srgbClr val="336600"/>
              </a:solidFill>
            </a:endParaRPr>
          </a:p>
        </p:txBody>
      </p:sp>
      <p:sp>
        <p:nvSpPr>
          <p:cNvPr id="326686" name="Line 30"/>
          <p:cNvSpPr>
            <a:spLocks noChangeShapeType="1"/>
          </p:cNvSpPr>
          <p:nvPr/>
        </p:nvSpPr>
        <p:spPr bwMode="auto">
          <a:xfrm>
            <a:off x="5651500" y="3500438"/>
            <a:ext cx="1052513" cy="576262"/>
          </a:xfrm>
          <a:prstGeom prst="line">
            <a:avLst/>
          </a:prstGeom>
          <a:noFill/>
          <a:ln w="28575">
            <a:solidFill>
              <a:schemeClr val="tx1"/>
            </a:solidFill>
            <a:round/>
            <a:headEnd/>
            <a:tailEnd type="triangle" w="med" len="med"/>
          </a:ln>
          <a:effectLst/>
        </p:spPr>
        <p:txBody>
          <a:bodyPr wrap="none" anchor="ctr"/>
          <a:lstStyle/>
          <a:p>
            <a:endParaRPr lang="bg-BG"/>
          </a:p>
        </p:txBody>
      </p:sp>
      <p:sp>
        <p:nvSpPr>
          <p:cNvPr id="326687" name="Text Box 31"/>
          <p:cNvSpPr txBox="1">
            <a:spLocks noChangeArrowheads="1"/>
          </p:cNvSpPr>
          <p:nvPr/>
        </p:nvSpPr>
        <p:spPr bwMode="auto">
          <a:xfrm>
            <a:off x="0" y="2060848"/>
            <a:ext cx="9144000" cy="393506"/>
          </a:xfrm>
          <a:prstGeom prst="rect">
            <a:avLst/>
          </a:prstGeom>
          <a:noFill/>
          <a:ln w="9525">
            <a:noFill/>
            <a:miter lim="800000"/>
            <a:headEnd/>
            <a:tailEnd/>
          </a:ln>
          <a:effectLst/>
        </p:spPr>
        <p:txBody>
          <a:bodyPr>
            <a:spAutoFit/>
          </a:bodyPr>
          <a:lstStyle/>
          <a:p>
            <a:pPr>
              <a:lnSpc>
                <a:spcPct val="80000"/>
              </a:lnSpc>
              <a:buFont typeface="Wingdings" pitchFamily="2" charset="2"/>
              <a:buChar char="­"/>
            </a:pPr>
            <a:r>
              <a:rPr lang="bg-BG" sz="2200" dirty="0">
                <a:solidFill>
                  <a:srgbClr val="CC0000"/>
                </a:solidFill>
              </a:rPr>
              <a:t> </a:t>
            </a:r>
            <a:r>
              <a:rPr lang="en-US" sz="2200" dirty="0" smtClean="0">
                <a:solidFill>
                  <a:srgbClr val="CC0000"/>
                </a:solidFill>
              </a:rPr>
              <a:t>Macrophages perform relationship between </a:t>
            </a:r>
            <a:r>
              <a:rPr lang="en-US" sz="2400" i="1" dirty="0" smtClean="0">
                <a:solidFill>
                  <a:srgbClr val="FF0000"/>
                </a:solidFill>
              </a:rPr>
              <a:t>acquired  and innate immunity</a:t>
            </a:r>
            <a:endParaRPr lang="bg-BG" sz="2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26683"/>
                                        </p:tgtEl>
                                        <p:attrNameLst>
                                          <p:attrName>style.visibility</p:attrName>
                                        </p:attrNameLst>
                                      </p:cBhvr>
                                      <p:to>
                                        <p:strVal val="visible"/>
                                      </p:to>
                                    </p:set>
                                    <p:anim calcmode="lin" valueType="num">
                                      <p:cBhvr>
                                        <p:cTn id="7" dur="1000" fill="hold"/>
                                        <p:tgtEl>
                                          <p:spTgt spid="326683"/>
                                        </p:tgtEl>
                                        <p:attrNameLst>
                                          <p:attrName>ppt_w</p:attrName>
                                        </p:attrNameLst>
                                      </p:cBhvr>
                                      <p:tavLst>
                                        <p:tav tm="0">
                                          <p:val>
                                            <p:strVal val="#ppt_w+.3"/>
                                          </p:val>
                                        </p:tav>
                                        <p:tav tm="100000">
                                          <p:val>
                                            <p:strVal val="#ppt_w"/>
                                          </p:val>
                                        </p:tav>
                                      </p:tavLst>
                                    </p:anim>
                                    <p:anim calcmode="lin" valueType="num">
                                      <p:cBhvr>
                                        <p:cTn id="8" dur="1000" fill="hold"/>
                                        <p:tgtEl>
                                          <p:spTgt spid="326683"/>
                                        </p:tgtEl>
                                        <p:attrNameLst>
                                          <p:attrName>ppt_h</p:attrName>
                                        </p:attrNameLst>
                                      </p:cBhvr>
                                      <p:tavLst>
                                        <p:tav tm="0">
                                          <p:val>
                                            <p:strVal val="#ppt_h"/>
                                          </p:val>
                                        </p:tav>
                                        <p:tav tm="100000">
                                          <p:val>
                                            <p:strVal val="#ppt_h"/>
                                          </p:val>
                                        </p:tav>
                                      </p:tavLst>
                                    </p:anim>
                                    <p:animEffect transition="in" filter="fade">
                                      <p:cBhvr>
                                        <p:cTn id="9" dur="1000"/>
                                        <p:tgtEl>
                                          <p:spTgt spid="32668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26684"/>
                                        </p:tgtEl>
                                        <p:attrNameLst>
                                          <p:attrName>style.visibility</p:attrName>
                                        </p:attrNameLst>
                                      </p:cBhvr>
                                      <p:to>
                                        <p:strVal val="visible"/>
                                      </p:to>
                                    </p:set>
                                    <p:anim calcmode="lin" valueType="num">
                                      <p:cBhvr>
                                        <p:cTn id="14" dur="1000" fill="hold"/>
                                        <p:tgtEl>
                                          <p:spTgt spid="326684"/>
                                        </p:tgtEl>
                                        <p:attrNameLst>
                                          <p:attrName>ppt_w</p:attrName>
                                        </p:attrNameLst>
                                      </p:cBhvr>
                                      <p:tavLst>
                                        <p:tav tm="0">
                                          <p:val>
                                            <p:strVal val="#ppt_w+.3"/>
                                          </p:val>
                                        </p:tav>
                                        <p:tav tm="100000">
                                          <p:val>
                                            <p:strVal val="#ppt_w"/>
                                          </p:val>
                                        </p:tav>
                                      </p:tavLst>
                                    </p:anim>
                                    <p:anim calcmode="lin" valueType="num">
                                      <p:cBhvr>
                                        <p:cTn id="15" dur="1000" fill="hold"/>
                                        <p:tgtEl>
                                          <p:spTgt spid="326684"/>
                                        </p:tgtEl>
                                        <p:attrNameLst>
                                          <p:attrName>ppt_h</p:attrName>
                                        </p:attrNameLst>
                                      </p:cBhvr>
                                      <p:tavLst>
                                        <p:tav tm="0">
                                          <p:val>
                                            <p:strVal val="#ppt_h"/>
                                          </p:val>
                                        </p:tav>
                                        <p:tav tm="100000">
                                          <p:val>
                                            <p:strVal val="#ppt_h"/>
                                          </p:val>
                                        </p:tav>
                                      </p:tavLst>
                                    </p:anim>
                                    <p:animEffect transition="in" filter="fade">
                                      <p:cBhvr>
                                        <p:cTn id="16" dur="1000"/>
                                        <p:tgtEl>
                                          <p:spTgt spid="326684"/>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26685"/>
                                        </p:tgtEl>
                                        <p:attrNameLst>
                                          <p:attrName>style.visibility</p:attrName>
                                        </p:attrNameLst>
                                      </p:cBhvr>
                                      <p:to>
                                        <p:strVal val="visible"/>
                                      </p:to>
                                    </p:set>
                                    <p:anim calcmode="lin" valueType="num">
                                      <p:cBhvr>
                                        <p:cTn id="21" dur="1000" fill="hold"/>
                                        <p:tgtEl>
                                          <p:spTgt spid="326685"/>
                                        </p:tgtEl>
                                        <p:attrNameLst>
                                          <p:attrName>ppt_w</p:attrName>
                                        </p:attrNameLst>
                                      </p:cBhvr>
                                      <p:tavLst>
                                        <p:tav tm="0">
                                          <p:val>
                                            <p:strVal val="#ppt_w+.3"/>
                                          </p:val>
                                        </p:tav>
                                        <p:tav tm="100000">
                                          <p:val>
                                            <p:strVal val="#ppt_w"/>
                                          </p:val>
                                        </p:tav>
                                      </p:tavLst>
                                    </p:anim>
                                    <p:anim calcmode="lin" valueType="num">
                                      <p:cBhvr>
                                        <p:cTn id="22" dur="1000" fill="hold"/>
                                        <p:tgtEl>
                                          <p:spTgt spid="326685"/>
                                        </p:tgtEl>
                                        <p:attrNameLst>
                                          <p:attrName>ppt_h</p:attrName>
                                        </p:attrNameLst>
                                      </p:cBhvr>
                                      <p:tavLst>
                                        <p:tav tm="0">
                                          <p:val>
                                            <p:strVal val="#ppt_h"/>
                                          </p:val>
                                        </p:tav>
                                        <p:tav tm="100000">
                                          <p:val>
                                            <p:strVal val="#ppt_h"/>
                                          </p:val>
                                        </p:tav>
                                      </p:tavLst>
                                    </p:anim>
                                    <p:animEffect transition="in" filter="fade">
                                      <p:cBhvr>
                                        <p:cTn id="23" dur="1000"/>
                                        <p:tgtEl>
                                          <p:spTgt spid="32668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26687"/>
                                        </p:tgtEl>
                                        <p:attrNameLst>
                                          <p:attrName>style.visibility</p:attrName>
                                        </p:attrNameLst>
                                      </p:cBhvr>
                                      <p:to>
                                        <p:strVal val="visible"/>
                                      </p:to>
                                    </p:set>
                                    <p:anim calcmode="lin" valueType="num">
                                      <p:cBhvr>
                                        <p:cTn id="28" dur="500" fill="hold"/>
                                        <p:tgtEl>
                                          <p:spTgt spid="326687"/>
                                        </p:tgtEl>
                                        <p:attrNameLst>
                                          <p:attrName>ppt_w</p:attrName>
                                        </p:attrNameLst>
                                      </p:cBhvr>
                                      <p:tavLst>
                                        <p:tav tm="0">
                                          <p:val>
                                            <p:fltVal val="0"/>
                                          </p:val>
                                        </p:tav>
                                        <p:tav tm="100000">
                                          <p:val>
                                            <p:strVal val="#ppt_w"/>
                                          </p:val>
                                        </p:tav>
                                      </p:tavLst>
                                    </p:anim>
                                    <p:anim calcmode="lin" valueType="num">
                                      <p:cBhvr>
                                        <p:cTn id="29" dur="500" fill="hold"/>
                                        <p:tgtEl>
                                          <p:spTgt spid="326687"/>
                                        </p:tgtEl>
                                        <p:attrNameLst>
                                          <p:attrName>ppt_h</p:attrName>
                                        </p:attrNameLst>
                                      </p:cBhvr>
                                      <p:tavLst>
                                        <p:tav tm="0">
                                          <p:val>
                                            <p:fltVal val="0"/>
                                          </p:val>
                                        </p:tav>
                                        <p:tav tm="100000">
                                          <p:val>
                                            <p:strVal val="#ppt_h"/>
                                          </p:val>
                                        </p:tav>
                                      </p:tavLst>
                                    </p:anim>
                                    <p:animEffect transition="in" filter="fade">
                                      <p:cBhvr>
                                        <p:cTn id="30" dur="500"/>
                                        <p:tgtEl>
                                          <p:spTgt spid="326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83" grpId="0"/>
      <p:bldP spid="326684" grpId="0"/>
      <p:bldP spid="326685" grpId="0"/>
      <p:bldP spid="32668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562074"/>
          </a:xfrm>
        </p:spPr>
        <p:txBody>
          <a:bodyPr>
            <a:noAutofit/>
          </a:bodyPr>
          <a:lstStyle/>
          <a:p>
            <a:r>
              <a:rPr lang="en-US" sz="4000" dirty="0" smtClean="0"/>
              <a:t>Immunity and Allergy</a:t>
            </a:r>
            <a:endParaRPr lang="bg-BG" sz="4000" dirty="0"/>
          </a:p>
        </p:txBody>
      </p:sp>
      <p:sp>
        <p:nvSpPr>
          <p:cNvPr id="3" name="Content Placeholder 2"/>
          <p:cNvSpPr>
            <a:spLocks noGrp="1"/>
          </p:cNvSpPr>
          <p:nvPr>
            <p:ph idx="1"/>
          </p:nvPr>
        </p:nvSpPr>
        <p:spPr>
          <a:xfrm>
            <a:off x="611560" y="908720"/>
            <a:ext cx="8322128" cy="6192688"/>
          </a:xfrm>
        </p:spPr>
        <p:txBody>
          <a:bodyPr>
            <a:noAutofit/>
          </a:bodyPr>
          <a:lstStyle/>
          <a:p>
            <a:r>
              <a:rPr lang="en-US" sz="2400" dirty="0" smtClean="0"/>
              <a:t>The human body has the ability to resist almost all types of organisms or toxins that tend to damage the tissues and organs. This capability is called </a:t>
            </a:r>
            <a:r>
              <a:rPr lang="en-US" sz="2400" i="1" dirty="0" smtClean="0">
                <a:solidFill>
                  <a:schemeClr val="accent4">
                    <a:lumMod val="50000"/>
                  </a:schemeClr>
                </a:solidFill>
              </a:rPr>
              <a:t>immunity</a:t>
            </a:r>
            <a:r>
              <a:rPr lang="en-US" sz="2400" i="1" dirty="0" smtClean="0"/>
              <a:t>.</a:t>
            </a:r>
          </a:p>
          <a:p>
            <a:r>
              <a:rPr lang="en-US" sz="2400" dirty="0" smtClean="0"/>
              <a:t>Much of immunity is </a:t>
            </a:r>
            <a:r>
              <a:rPr lang="en-US" sz="2400" i="1" dirty="0" smtClean="0">
                <a:solidFill>
                  <a:srgbClr val="FF0000"/>
                </a:solidFill>
              </a:rPr>
              <a:t>acquired immunity </a:t>
            </a:r>
            <a:r>
              <a:rPr lang="en-US" sz="2400" i="1" dirty="0" smtClean="0"/>
              <a:t>that </a:t>
            </a:r>
            <a:r>
              <a:rPr lang="en-US" sz="2400" dirty="0" smtClean="0"/>
              <a:t>does not develop until after the body is first  attacked by a bacterium, virus, or toxin, often requiring weeks or months to develop the immunity. </a:t>
            </a:r>
          </a:p>
          <a:p>
            <a:r>
              <a:rPr lang="en-US" sz="2400" dirty="0" smtClean="0"/>
              <a:t>An additional portion of immunity results from general processes, rather than from processes directed at specific disease organisms. This is called </a:t>
            </a:r>
            <a:r>
              <a:rPr lang="en-US" sz="2400" i="1" dirty="0" smtClean="0">
                <a:solidFill>
                  <a:srgbClr val="002060"/>
                </a:solidFill>
              </a:rPr>
              <a:t>innate immunity</a:t>
            </a:r>
            <a:r>
              <a:rPr lang="en-US" sz="2400" i="1" dirty="0" smtClean="0"/>
              <a:t>. It includes the </a:t>
            </a:r>
            <a:r>
              <a:rPr lang="en-US" sz="2400" dirty="0" smtClean="0"/>
              <a:t>following:</a:t>
            </a:r>
          </a:p>
          <a:p>
            <a:pPr>
              <a:buNone/>
            </a:pPr>
            <a:r>
              <a:rPr lang="en-US" sz="2400" dirty="0" smtClean="0"/>
              <a:t>1. </a:t>
            </a:r>
            <a:r>
              <a:rPr lang="en-US" sz="2400" dirty="0" err="1" smtClean="0"/>
              <a:t>Phagocytosis</a:t>
            </a:r>
            <a:r>
              <a:rPr lang="en-US" sz="2400" dirty="0" smtClean="0"/>
              <a:t> of bacteria and other invaders by white blood cells and cells of the tissue macrophage system.</a:t>
            </a:r>
          </a:p>
          <a:p>
            <a:pPr>
              <a:buNone/>
            </a:pPr>
            <a:r>
              <a:rPr lang="en-US" sz="2400" dirty="0" smtClean="0"/>
              <a:t>2. Destruction of swallowed organisms by the acid secretions of the stomach and the digestive enzymes.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0"/>
            <a:ext cx="7498080" cy="1143000"/>
          </a:xfrm>
        </p:spPr>
        <p:txBody>
          <a:bodyPr>
            <a:normAutofit/>
          </a:bodyPr>
          <a:lstStyle/>
          <a:p>
            <a:r>
              <a:rPr lang="en-US" sz="4000" dirty="0" smtClean="0"/>
              <a:t>Immunity and Allergy</a:t>
            </a:r>
            <a:endParaRPr lang="bg-BG" sz="4000" dirty="0"/>
          </a:p>
        </p:txBody>
      </p:sp>
      <p:sp>
        <p:nvSpPr>
          <p:cNvPr id="3" name="Content Placeholder 2"/>
          <p:cNvSpPr>
            <a:spLocks noGrp="1"/>
          </p:cNvSpPr>
          <p:nvPr>
            <p:ph idx="1"/>
          </p:nvPr>
        </p:nvSpPr>
        <p:spPr>
          <a:xfrm>
            <a:off x="899592" y="1124744"/>
            <a:ext cx="8034096" cy="5733256"/>
          </a:xfrm>
        </p:spPr>
        <p:txBody>
          <a:bodyPr>
            <a:normAutofit fontScale="70000" lnSpcReduction="20000"/>
          </a:bodyPr>
          <a:lstStyle/>
          <a:p>
            <a:pPr>
              <a:buNone/>
            </a:pPr>
            <a:r>
              <a:rPr lang="en-US" dirty="0" smtClean="0"/>
              <a:t>3. Resistance of the skin to invasion by organisms.</a:t>
            </a:r>
          </a:p>
          <a:p>
            <a:pPr>
              <a:buNone/>
            </a:pPr>
            <a:r>
              <a:rPr lang="en-US" dirty="0" smtClean="0"/>
              <a:t>4. Presence in the blood of certain chemical compounds that attach to foreign organisms or toxins and destroy them. Some of these compounds are (1) </a:t>
            </a:r>
            <a:r>
              <a:rPr lang="en-US" i="1" dirty="0" err="1" smtClean="0"/>
              <a:t>lysozyme</a:t>
            </a:r>
            <a:r>
              <a:rPr lang="en-US" i="1" dirty="0" smtClean="0"/>
              <a:t>, a </a:t>
            </a:r>
            <a:r>
              <a:rPr lang="en-US" i="1" dirty="0" err="1" smtClean="0"/>
              <a:t>mucolytic</a:t>
            </a:r>
            <a:r>
              <a:rPr lang="en-US" i="1" dirty="0" smtClean="0"/>
              <a:t> polysaccharide that attacks bacteria and </a:t>
            </a:r>
            <a:r>
              <a:rPr lang="en-US" dirty="0" smtClean="0"/>
              <a:t>causes them to dissolute; (2) </a:t>
            </a:r>
            <a:r>
              <a:rPr lang="en-US" i="1" dirty="0" smtClean="0"/>
              <a:t>basic polypeptides, which react with and </a:t>
            </a:r>
            <a:r>
              <a:rPr lang="en-US" dirty="0" smtClean="0"/>
              <a:t>inactivate certain types of gram-positive bacteria; (3) the </a:t>
            </a:r>
            <a:r>
              <a:rPr lang="en-US" i="1" dirty="0" smtClean="0"/>
              <a:t>complement complex, a system of about 20 proteins that can be </a:t>
            </a:r>
            <a:r>
              <a:rPr lang="en-US" dirty="0" smtClean="0"/>
              <a:t>activated in various ways to destroy bacteria; and (4) </a:t>
            </a:r>
            <a:r>
              <a:rPr lang="en-US" i="1" dirty="0" smtClean="0"/>
              <a:t>natural killer lymphocytes that can recognize and destroy foreign cells, tumor cells, and </a:t>
            </a:r>
            <a:r>
              <a:rPr lang="en-US" dirty="0" smtClean="0"/>
              <a:t>even some infected cells.</a:t>
            </a:r>
          </a:p>
          <a:p>
            <a:r>
              <a:rPr lang="en-US" dirty="0" smtClean="0"/>
              <a:t>This innate immunity makes the human body resistant to such diseases as some paralytic viral infections of animals, hog cholera, cattle plague, and distemper - a viral disease that kills a large percentage of dogs that become afflicted with it. </a:t>
            </a:r>
          </a:p>
          <a:p>
            <a:r>
              <a:rPr lang="en-US" dirty="0" smtClean="0"/>
              <a:t>Conversely, many lower animals are resistant or even immune to many human diseases, such as poliomyelitis, mumps, human cholera, measles, and syphilis, which are very damaging or even lethal to human beings.</a:t>
            </a:r>
            <a:endParaRPr lang="bg-BG" dirty="0" smtClean="0"/>
          </a:p>
          <a:p>
            <a:endParaRPr lang="bg-BG"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Acquired (Adaptive) Immunity</a:t>
            </a:r>
            <a:endParaRPr lang="bg-BG" sz="3600" dirty="0"/>
          </a:p>
        </p:txBody>
      </p:sp>
      <p:sp>
        <p:nvSpPr>
          <p:cNvPr id="3" name="Content Placeholder 2"/>
          <p:cNvSpPr>
            <a:spLocks noGrp="1"/>
          </p:cNvSpPr>
          <p:nvPr>
            <p:ph idx="1"/>
          </p:nvPr>
        </p:nvSpPr>
        <p:spPr>
          <a:xfrm>
            <a:off x="1043608" y="1447800"/>
            <a:ext cx="8100392" cy="4800600"/>
          </a:xfrm>
        </p:spPr>
        <p:txBody>
          <a:bodyPr>
            <a:normAutofit fontScale="70000" lnSpcReduction="20000"/>
          </a:bodyPr>
          <a:lstStyle/>
          <a:p>
            <a:r>
              <a:rPr lang="en-US" dirty="0" smtClean="0"/>
              <a:t>In addition to its generalized innate immunity, the human body has the ability to develop extremely powerful specific immunity against individual invading agents such as lethal bacteria, viruses, toxins, and even foreign tissues from other animals. This is called </a:t>
            </a:r>
            <a:r>
              <a:rPr lang="en-US" i="1" dirty="0" smtClean="0"/>
              <a:t>acquired or adaptive immunity. </a:t>
            </a:r>
          </a:p>
          <a:p>
            <a:r>
              <a:rPr lang="en-US" i="1" dirty="0" smtClean="0"/>
              <a:t>Acquired immunity is </a:t>
            </a:r>
            <a:r>
              <a:rPr lang="en-US" dirty="0" smtClean="0"/>
              <a:t>caused by a special immune system that forms antibodies and/or activated lymphocytes that attack and destroy the specific invading organism or toxin. </a:t>
            </a:r>
          </a:p>
          <a:p>
            <a:r>
              <a:rPr lang="en-US" dirty="0" smtClean="0"/>
              <a:t>Acquired immunity can often bestow extreme protection. For instance, certain toxins, such as the paralytic </a:t>
            </a:r>
            <a:r>
              <a:rPr lang="en-US" dirty="0" err="1" smtClean="0"/>
              <a:t>botulinum</a:t>
            </a:r>
            <a:r>
              <a:rPr lang="en-US" dirty="0" smtClean="0"/>
              <a:t> toxin or the </a:t>
            </a:r>
            <a:r>
              <a:rPr lang="en-US" dirty="0" err="1" smtClean="0"/>
              <a:t>tetanizing</a:t>
            </a:r>
            <a:r>
              <a:rPr lang="en-US" dirty="0" smtClean="0"/>
              <a:t> toxin of tetanus, can be protected against in doses as high as 100,000 times the amount that would be lethal without immunity. </a:t>
            </a:r>
          </a:p>
          <a:p>
            <a:r>
              <a:rPr lang="en-US" dirty="0" smtClean="0"/>
              <a:t>This is the reason the treatment process known as </a:t>
            </a:r>
            <a:r>
              <a:rPr lang="en-US" i="1" dirty="0" smtClean="0"/>
              <a:t>immunization is so important in protecting human beings against </a:t>
            </a:r>
            <a:r>
              <a:rPr lang="en-US" dirty="0" smtClean="0"/>
              <a:t>disease and against toxins.</a:t>
            </a:r>
            <a:endParaRPr lang="bg-BG"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Basic Types of Acquired Immunity</a:t>
            </a:r>
            <a:endParaRPr lang="bg-BG" sz="3600" dirty="0"/>
          </a:p>
        </p:txBody>
      </p:sp>
      <p:sp>
        <p:nvSpPr>
          <p:cNvPr id="3" name="Content Placeholder 2"/>
          <p:cNvSpPr>
            <a:spLocks noGrp="1"/>
          </p:cNvSpPr>
          <p:nvPr>
            <p:ph idx="1"/>
          </p:nvPr>
        </p:nvSpPr>
        <p:spPr>
          <a:xfrm>
            <a:off x="1043608" y="1447800"/>
            <a:ext cx="7890080" cy="5410200"/>
          </a:xfrm>
        </p:spPr>
        <p:txBody>
          <a:bodyPr>
            <a:normAutofit fontScale="85000" lnSpcReduction="10000"/>
          </a:bodyPr>
          <a:lstStyle/>
          <a:p>
            <a:r>
              <a:rPr lang="en-US" dirty="0" smtClean="0"/>
              <a:t>Two basic but closely allied types of acquired immunity occur in the body. In one of these the body develops circulating </a:t>
            </a:r>
            <a:r>
              <a:rPr lang="en-US" i="1" dirty="0" smtClean="0"/>
              <a:t>antibodies, which are globulin </a:t>
            </a:r>
            <a:r>
              <a:rPr lang="en-US" dirty="0" smtClean="0"/>
              <a:t>molecules in the blood plasma that are capable of attacking the invading agent. This type of immunity is called </a:t>
            </a:r>
            <a:r>
              <a:rPr lang="en-US" i="1" dirty="0" err="1" smtClean="0"/>
              <a:t>humoral</a:t>
            </a:r>
            <a:r>
              <a:rPr lang="en-US" i="1" dirty="0" smtClean="0"/>
              <a:t> immunity or B-cell immunity (because </a:t>
            </a:r>
            <a:r>
              <a:rPr lang="en-US" dirty="0" smtClean="0"/>
              <a:t>B lymphocytes produce the antibodies).</a:t>
            </a:r>
          </a:p>
          <a:p>
            <a:r>
              <a:rPr lang="en-US" dirty="0" smtClean="0"/>
              <a:t>The second type of acquired immunity is achieved through the formation of large numbers of </a:t>
            </a:r>
            <a:r>
              <a:rPr lang="en-US" i="1" dirty="0" smtClean="0"/>
              <a:t>activated T lymphocytes </a:t>
            </a:r>
            <a:r>
              <a:rPr lang="en-US" dirty="0" smtClean="0"/>
              <a:t>that are specifically crafted in the lymph nodes to destroy the foreign agent. This type of immunity is called </a:t>
            </a:r>
            <a:r>
              <a:rPr lang="en-US" i="1" dirty="0" smtClean="0"/>
              <a:t>cell-mediated immunity or T-cell immunity </a:t>
            </a:r>
            <a:r>
              <a:rPr lang="en-US" dirty="0" smtClean="0"/>
              <a:t>(because the activated lymphocytes are T lymphocytes).</a:t>
            </a:r>
            <a:endParaRPr lang="bg-BG"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348038" y="1989138"/>
            <a:ext cx="5795962" cy="3167062"/>
            <a:chOff x="158" y="2115"/>
            <a:chExt cx="5239" cy="2205"/>
          </a:xfrm>
        </p:grpSpPr>
        <p:pic>
          <p:nvPicPr>
            <p:cNvPr id="318467" name="Picture 3" descr="WBCs"/>
            <p:cNvPicPr>
              <a:picLocks noChangeAspect="1" noChangeArrowheads="1"/>
            </p:cNvPicPr>
            <p:nvPr/>
          </p:nvPicPr>
          <p:blipFill>
            <a:blip r:embed="rId2" cstate="print"/>
            <a:srcRect l="5994" t="45413" r="4248" b="7475"/>
            <a:stretch>
              <a:fillRect/>
            </a:stretch>
          </p:blipFill>
          <p:spPr bwMode="auto">
            <a:xfrm>
              <a:off x="158" y="2461"/>
              <a:ext cx="5239" cy="1859"/>
            </a:xfrm>
            <a:prstGeom prst="rect">
              <a:avLst/>
            </a:prstGeom>
            <a:noFill/>
          </p:spPr>
        </p:pic>
        <p:pic>
          <p:nvPicPr>
            <p:cNvPr id="318468" name="Picture 4" descr="WBCs"/>
            <p:cNvPicPr>
              <a:picLocks noChangeAspect="1" noChangeArrowheads="1"/>
            </p:cNvPicPr>
            <p:nvPr/>
          </p:nvPicPr>
          <p:blipFill>
            <a:blip r:embed="rId2" cstate="print"/>
            <a:srcRect l="49118" t="20889" r="32414" b="72336"/>
            <a:stretch>
              <a:fillRect/>
            </a:stretch>
          </p:blipFill>
          <p:spPr bwMode="auto">
            <a:xfrm>
              <a:off x="2653" y="2115"/>
              <a:ext cx="1134" cy="363"/>
            </a:xfrm>
            <a:prstGeom prst="rect">
              <a:avLst/>
            </a:prstGeom>
            <a:noFill/>
          </p:spPr>
        </p:pic>
      </p:grpSp>
      <p:pic>
        <p:nvPicPr>
          <p:cNvPr id="318469" name="Picture 5" descr="WBCs"/>
          <p:cNvPicPr>
            <a:picLocks noChangeAspect="1" noChangeArrowheads="1"/>
          </p:cNvPicPr>
          <p:nvPr/>
        </p:nvPicPr>
        <p:blipFill>
          <a:blip r:embed="rId3" cstate="print"/>
          <a:srcRect l="13158" t="43890" r="53691" b="28885"/>
          <a:stretch>
            <a:fillRect/>
          </a:stretch>
        </p:blipFill>
        <p:spPr bwMode="auto">
          <a:xfrm>
            <a:off x="7380288" y="44450"/>
            <a:ext cx="1763712" cy="1368425"/>
          </a:xfrm>
          <a:prstGeom prst="rect">
            <a:avLst/>
          </a:prstGeom>
          <a:noFill/>
          <a:ln w="9525">
            <a:noFill/>
            <a:miter lim="800000"/>
            <a:headEnd/>
            <a:tailEnd/>
          </a:ln>
        </p:spPr>
      </p:pic>
      <p:sp>
        <p:nvSpPr>
          <p:cNvPr id="318470" name="Text Box 6"/>
          <p:cNvSpPr txBox="1">
            <a:spLocks noChangeArrowheads="1"/>
          </p:cNvSpPr>
          <p:nvPr/>
        </p:nvSpPr>
        <p:spPr bwMode="auto">
          <a:xfrm>
            <a:off x="2987824" y="-99392"/>
            <a:ext cx="2880320" cy="523220"/>
          </a:xfrm>
          <a:prstGeom prst="rect">
            <a:avLst/>
          </a:prstGeom>
          <a:noFill/>
          <a:ln w="9525" algn="ctr">
            <a:noFill/>
            <a:miter lim="800000"/>
            <a:headEnd/>
            <a:tailEnd/>
          </a:ln>
          <a:effectLst/>
        </p:spPr>
        <p:txBody>
          <a:bodyPr wrap="square">
            <a:spAutoFit/>
          </a:bodyPr>
          <a:lstStyle/>
          <a:p>
            <a:r>
              <a:rPr lang="en-US" sz="2800" dirty="0" smtClean="0">
                <a:solidFill>
                  <a:srgbClr val="000066"/>
                </a:solidFill>
              </a:rPr>
              <a:t>Lymphocytes</a:t>
            </a:r>
            <a:endParaRPr lang="bg-BG" sz="2800" dirty="0">
              <a:solidFill>
                <a:srgbClr val="000066"/>
              </a:solidFill>
            </a:endParaRPr>
          </a:p>
        </p:txBody>
      </p:sp>
      <p:sp>
        <p:nvSpPr>
          <p:cNvPr id="318471" name="Text Box 7"/>
          <p:cNvSpPr txBox="1">
            <a:spLocks noChangeArrowheads="1"/>
          </p:cNvSpPr>
          <p:nvPr/>
        </p:nvSpPr>
        <p:spPr bwMode="auto">
          <a:xfrm>
            <a:off x="0" y="265113"/>
            <a:ext cx="4356100" cy="427037"/>
          </a:xfrm>
          <a:prstGeom prst="rect">
            <a:avLst/>
          </a:prstGeom>
          <a:noFill/>
          <a:ln w="9525" algn="ctr">
            <a:noFill/>
            <a:miter lim="800000"/>
            <a:headEnd/>
            <a:tailEnd/>
          </a:ln>
          <a:effectLst/>
        </p:spPr>
        <p:txBody>
          <a:bodyPr>
            <a:spAutoFit/>
          </a:bodyPr>
          <a:lstStyle/>
          <a:p>
            <a:pPr>
              <a:buFont typeface="Wingdings" pitchFamily="2" charset="2"/>
              <a:buChar char="Ø"/>
            </a:pPr>
            <a:r>
              <a:rPr lang="bg-BG" sz="2200" dirty="0">
                <a:solidFill>
                  <a:srgbClr val="990033"/>
                </a:solidFill>
              </a:rPr>
              <a:t> </a:t>
            </a:r>
            <a:r>
              <a:rPr lang="en-US" sz="2200" dirty="0" smtClean="0">
                <a:solidFill>
                  <a:srgbClr val="990033"/>
                </a:solidFill>
              </a:rPr>
              <a:t>size</a:t>
            </a:r>
            <a:r>
              <a:rPr lang="bg-BG" sz="2200" dirty="0" smtClean="0">
                <a:solidFill>
                  <a:srgbClr val="990033"/>
                </a:solidFill>
              </a:rPr>
              <a:t> </a:t>
            </a:r>
            <a:r>
              <a:rPr lang="bg-BG" sz="2200" dirty="0">
                <a:solidFill>
                  <a:srgbClr val="990033"/>
                </a:solidFill>
              </a:rPr>
              <a:t>- 5 - 12 </a:t>
            </a:r>
            <a:r>
              <a:rPr lang="el-GR" sz="2200" dirty="0" smtClean="0">
                <a:solidFill>
                  <a:srgbClr val="990033"/>
                </a:solidFill>
              </a:rPr>
              <a:t>μ</a:t>
            </a:r>
            <a:r>
              <a:rPr lang="en-US" sz="2200" dirty="0" smtClean="0">
                <a:solidFill>
                  <a:srgbClr val="990033"/>
                </a:solidFill>
              </a:rPr>
              <a:t>m</a:t>
            </a:r>
            <a:endParaRPr lang="el-GR" sz="2200" dirty="0">
              <a:solidFill>
                <a:srgbClr val="990033"/>
              </a:solidFill>
            </a:endParaRPr>
          </a:p>
        </p:txBody>
      </p:sp>
      <p:sp>
        <p:nvSpPr>
          <p:cNvPr id="318472" name="Text Box 8"/>
          <p:cNvSpPr txBox="1">
            <a:spLocks noChangeArrowheads="1"/>
          </p:cNvSpPr>
          <p:nvPr/>
        </p:nvSpPr>
        <p:spPr bwMode="auto">
          <a:xfrm>
            <a:off x="3563938" y="265113"/>
            <a:ext cx="7019925" cy="427037"/>
          </a:xfrm>
          <a:prstGeom prst="rect">
            <a:avLst/>
          </a:prstGeom>
          <a:noFill/>
          <a:ln w="9525" algn="ctr">
            <a:noFill/>
            <a:miter lim="800000"/>
            <a:headEnd/>
            <a:tailEnd/>
          </a:ln>
          <a:effectLst/>
        </p:spPr>
        <p:txBody>
          <a:bodyPr>
            <a:spAutoFit/>
          </a:bodyPr>
          <a:lstStyle/>
          <a:p>
            <a:pPr>
              <a:buFont typeface="Wingdings" pitchFamily="2" charset="2"/>
              <a:buChar char="Ø"/>
            </a:pPr>
            <a:r>
              <a:rPr lang="bg-BG" sz="2200" dirty="0">
                <a:solidFill>
                  <a:srgbClr val="CC0066"/>
                </a:solidFill>
              </a:rPr>
              <a:t> </a:t>
            </a:r>
            <a:r>
              <a:rPr lang="en-US" sz="2200" dirty="0" smtClean="0">
                <a:solidFill>
                  <a:srgbClr val="CC0066"/>
                </a:solidFill>
              </a:rPr>
              <a:t>nucleus</a:t>
            </a:r>
            <a:r>
              <a:rPr lang="bg-BG" sz="2200" dirty="0" smtClean="0">
                <a:solidFill>
                  <a:srgbClr val="CC0066"/>
                </a:solidFill>
              </a:rPr>
              <a:t> – </a:t>
            </a:r>
            <a:r>
              <a:rPr lang="en-US" sz="2200" dirty="0" smtClean="0">
                <a:solidFill>
                  <a:srgbClr val="CC0066"/>
                </a:solidFill>
              </a:rPr>
              <a:t>big</a:t>
            </a:r>
            <a:r>
              <a:rPr lang="bg-BG" sz="2200" dirty="0" smtClean="0">
                <a:solidFill>
                  <a:srgbClr val="CC0066"/>
                </a:solidFill>
              </a:rPr>
              <a:t>, </a:t>
            </a:r>
            <a:r>
              <a:rPr lang="en-US" sz="2200" dirty="0" smtClean="0">
                <a:solidFill>
                  <a:srgbClr val="CC0066"/>
                </a:solidFill>
              </a:rPr>
              <a:t>round shaped</a:t>
            </a:r>
            <a:endParaRPr lang="bg-BG" sz="2200" dirty="0">
              <a:solidFill>
                <a:srgbClr val="CC0066"/>
              </a:solidFill>
            </a:endParaRPr>
          </a:p>
        </p:txBody>
      </p:sp>
      <p:sp>
        <p:nvSpPr>
          <p:cNvPr id="318473" name="Text Box 9"/>
          <p:cNvSpPr txBox="1">
            <a:spLocks noChangeArrowheads="1"/>
          </p:cNvSpPr>
          <p:nvPr/>
        </p:nvSpPr>
        <p:spPr bwMode="auto">
          <a:xfrm>
            <a:off x="0" y="549275"/>
            <a:ext cx="8459788" cy="427038"/>
          </a:xfrm>
          <a:prstGeom prst="rect">
            <a:avLst/>
          </a:prstGeom>
          <a:noFill/>
          <a:ln w="9525" algn="ctr">
            <a:noFill/>
            <a:miter lim="800000"/>
            <a:headEnd/>
            <a:tailEnd/>
          </a:ln>
          <a:effectLst/>
        </p:spPr>
        <p:txBody>
          <a:bodyPr>
            <a:spAutoFit/>
          </a:bodyPr>
          <a:lstStyle/>
          <a:p>
            <a:pPr>
              <a:buFont typeface="Wingdings" pitchFamily="2" charset="2"/>
              <a:buChar char="Ø"/>
            </a:pPr>
            <a:r>
              <a:rPr lang="bg-BG" sz="2200" dirty="0">
                <a:solidFill>
                  <a:srgbClr val="FF0066"/>
                </a:solidFill>
              </a:rPr>
              <a:t> </a:t>
            </a:r>
            <a:r>
              <a:rPr lang="en-US" sz="2200" dirty="0" smtClean="0">
                <a:solidFill>
                  <a:srgbClr val="FF0066"/>
                </a:solidFill>
              </a:rPr>
              <a:t>cytoplasm</a:t>
            </a:r>
            <a:r>
              <a:rPr lang="bg-BG" sz="2200" dirty="0" smtClean="0">
                <a:solidFill>
                  <a:srgbClr val="FF0066"/>
                </a:solidFill>
              </a:rPr>
              <a:t> </a:t>
            </a:r>
            <a:r>
              <a:rPr lang="bg-BG" sz="2200" dirty="0">
                <a:solidFill>
                  <a:srgbClr val="FF0066"/>
                </a:solidFill>
              </a:rPr>
              <a:t>- </a:t>
            </a:r>
            <a:r>
              <a:rPr lang="en-US" sz="2200" dirty="0" smtClean="0">
                <a:solidFill>
                  <a:srgbClr val="FF0066"/>
                </a:solidFill>
              </a:rPr>
              <a:t>scanty</a:t>
            </a:r>
            <a:r>
              <a:rPr lang="bg-BG" sz="2200" dirty="0" smtClean="0">
                <a:solidFill>
                  <a:srgbClr val="FF0066"/>
                </a:solidFill>
              </a:rPr>
              <a:t>, </a:t>
            </a:r>
            <a:r>
              <a:rPr lang="en-US" sz="2200" dirty="0" smtClean="0">
                <a:solidFill>
                  <a:srgbClr val="FF0066"/>
                </a:solidFill>
              </a:rPr>
              <a:t>looks like ring around the nucleus</a:t>
            </a:r>
            <a:endParaRPr lang="bg-BG" sz="2200" dirty="0">
              <a:solidFill>
                <a:srgbClr val="FF0066"/>
              </a:solidFill>
            </a:endParaRPr>
          </a:p>
        </p:txBody>
      </p:sp>
      <p:sp>
        <p:nvSpPr>
          <p:cNvPr id="318474" name="Text Box 10"/>
          <p:cNvSpPr txBox="1">
            <a:spLocks noChangeArrowheads="1"/>
          </p:cNvSpPr>
          <p:nvPr/>
        </p:nvSpPr>
        <p:spPr bwMode="auto">
          <a:xfrm>
            <a:off x="1" y="1125538"/>
            <a:ext cx="7668344" cy="639278"/>
          </a:xfrm>
          <a:prstGeom prst="rect">
            <a:avLst/>
          </a:prstGeom>
          <a:noFill/>
          <a:ln w="9525" algn="ctr">
            <a:noFill/>
            <a:miter lim="800000"/>
            <a:headEnd/>
            <a:tailEnd/>
          </a:ln>
          <a:effectLst/>
        </p:spPr>
        <p:txBody>
          <a:bodyPr wrap="square">
            <a:spAutoFit/>
          </a:bodyPr>
          <a:lstStyle/>
          <a:p>
            <a:pPr>
              <a:lnSpc>
                <a:spcPct val="80000"/>
              </a:lnSpc>
              <a:buFont typeface="Wingdings" pitchFamily="2" charset="2"/>
              <a:buChar char="v"/>
            </a:pPr>
            <a:r>
              <a:rPr lang="bg-BG" sz="2200" dirty="0">
                <a:solidFill>
                  <a:srgbClr val="FF0000"/>
                </a:solidFill>
              </a:rPr>
              <a:t> </a:t>
            </a:r>
            <a:r>
              <a:rPr lang="en-US" sz="2200" dirty="0" smtClean="0">
                <a:solidFill>
                  <a:srgbClr val="FF0000"/>
                </a:solidFill>
              </a:rPr>
              <a:t>main function – participation in </a:t>
            </a:r>
            <a:r>
              <a:rPr lang="en-US" sz="2000" i="1" dirty="0" smtClean="0">
                <a:solidFill>
                  <a:srgbClr val="FF0000"/>
                </a:solidFill>
              </a:rPr>
              <a:t>acquired immunity for </a:t>
            </a:r>
            <a:r>
              <a:rPr lang="en-US" sz="2200" dirty="0" smtClean="0">
                <a:solidFill>
                  <a:srgbClr val="FF0000"/>
                </a:solidFill>
              </a:rPr>
              <a:t>defense</a:t>
            </a:r>
          </a:p>
          <a:p>
            <a:pPr>
              <a:lnSpc>
                <a:spcPct val="80000"/>
              </a:lnSpc>
            </a:pPr>
            <a:r>
              <a:rPr lang="en-US" sz="2200" dirty="0" smtClean="0">
                <a:solidFill>
                  <a:srgbClr val="FF0000"/>
                </a:solidFill>
              </a:rPr>
              <a:t> against foreign antigens and changed own cells</a:t>
            </a:r>
            <a:endParaRPr lang="bg-BG" sz="2200" dirty="0">
              <a:solidFill>
                <a:srgbClr val="FF0000"/>
              </a:solidFill>
            </a:endParaRPr>
          </a:p>
        </p:txBody>
      </p:sp>
      <p:sp>
        <p:nvSpPr>
          <p:cNvPr id="318475" name="Text Box 11"/>
          <p:cNvSpPr txBox="1">
            <a:spLocks noChangeArrowheads="1"/>
          </p:cNvSpPr>
          <p:nvPr/>
        </p:nvSpPr>
        <p:spPr bwMode="auto">
          <a:xfrm>
            <a:off x="0" y="1916113"/>
            <a:ext cx="6012160" cy="634020"/>
          </a:xfrm>
          <a:prstGeom prst="rect">
            <a:avLst/>
          </a:prstGeom>
          <a:noFill/>
          <a:ln w="9525" algn="ctr">
            <a:noFill/>
            <a:miter lim="800000"/>
            <a:headEnd/>
            <a:tailEnd/>
          </a:ln>
          <a:effectLst/>
        </p:spPr>
        <p:txBody>
          <a:bodyPr wrap="square">
            <a:spAutoFit/>
          </a:bodyPr>
          <a:lstStyle/>
          <a:p>
            <a:pPr>
              <a:lnSpc>
                <a:spcPct val="80000"/>
              </a:lnSpc>
              <a:buFont typeface="Wingdings" pitchFamily="2" charset="2"/>
              <a:buChar char="§"/>
            </a:pPr>
            <a:r>
              <a:rPr lang="bg-BG" sz="2200" dirty="0">
                <a:solidFill>
                  <a:srgbClr val="9900CC"/>
                </a:solidFill>
              </a:rPr>
              <a:t> </a:t>
            </a:r>
            <a:r>
              <a:rPr lang="en-US" sz="2200" dirty="0" smtClean="0">
                <a:solidFill>
                  <a:srgbClr val="9900CC"/>
                </a:solidFill>
              </a:rPr>
              <a:t>there are 3 types of Ly into the blood</a:t>
            </a:r>
            <a:r>
              <a:rPr lang="bg-BG" sz="2200" dirty="0" smtClean="0">
                <a:solidFill>
                  <a:srgbClr val="9900CC"/>
                </a:solidFill>
              </a:rPr>
              <a:t>:    </a:t>
            </a:r>
            <a:endParaRPr lang="en-US" sz="2200" dirty="0" smtClean="0">
              <a:solidFill>
                <a:srgbClr val="9900CC"/>
              </a:solidFill>
            </a:endParaRPr>
          </a:p>
          <a:p>
            <a:pPr>
              <a:lnSpc>
                <a:spcPct val="80000"/>
              </a:lnSpc>
            </a:pPr>
            <a:r>
              <a:rPr lang="bg-BG" sz="2200" dirty="0" smtClean="0">
                <a:solidFill>
                  <a:srgbClr val="9900CC"/>
                </a:solidFill>
              </a:rPr>
              <a:t>В</a:t>
            </a:r>
            <a:r>
              <a:rPr lang="en-US" sz="2200" dirty="0">
                <a:solidFill>
                  <a:srgbClr val="9900CC"/>
                </a:solidFill>
              </a:rPr>
              <a:t>-10-15%</a:t>
            </a:r>
            <a:r>
              <a:rPr lang="bg-BG" sz="2200" dirty="0">
                <a:solidFill>
                  <a:srgbClr val="9900CC"/>
                </a:solidFill>
              </a:rPr>
              <a:t>, Т</a:t>
            </a:r>
            <a:r>
              <a:rPr lang="en-US" sz="2200" dirty="0">
                <a:solidFill>
                  <a:srgbClr val="9900CC"/>
                </a:solidFill>
              </a:rPr>
              <a:t>-80%</a:t>
            </a:r>
            <a:r>
              <a:rPr lang="bg-BG" sz="2200" dirty="0"/>
              <a:t> </a:t>
            </a:r>
            <a:r>
              <a:rPr lang="en-US" sz="2200" dirty="0" smtClean="0">
                <a:solidFill>
                  <a:srgbClr val="9900CC"/>
                </a:solidFill>
              </a:rPr>
              <a:t>and natural killer cells (NK)</a:t>
            </a:r>
            <a:endParaRPr lang="bg-BG" sz="2200" dirty="0">
              <a:solidFill>
                <a:srgbClr val="9900CC"/>
              </a:solidFill>
            </a:endParaRPr>
          </a:p>
        </p:txBody>
      </p:sp>
      <p:sp>
        <p:nvSpPr>
          <p:cNvPr id="318476" name="Text Box 12"/>
          <p:cNvSpPr txBox="1">
            <a:spLocks noChangeArrowheads="1"/>
          </p:cNvSpPr>
          <p:nvPr/>
        </p:nvSpPr>
        <p:spPr bwMode="auto">
          <a:xfrm>
            <a:off x="0" y="2996952"/>
            <a:ext cx="3708400" cy="910121"/>
          </a:xfrm>
          <a:prstGeom prst="rect">
            <a:avLst/>
          </a:prstGeom>
          <a:noFill/>
          <a:ln w="9525" algn="ctr">
            <a:noFill/>
            <a:miter lim="800000"/>
            <a:headEnd/>
            <a:tailEnd/>
          </a:ln>
          <a:effectLst/>
        </p:spPr>
        <p:txBody>
          <a:bodyPr>
            <a:spAutoFit/>
          </a:bodyPr>
          <a:lstStyle/>
          <a:p>
            <a:pPr>
              <a:lnSpc>
                <a:spcPct val="80000"/>
              </a:lnSpc>
              <a:buFont typeface="Wingdings" pitchFamily="2" charset="2"/>
              <a:buChar char="q"/>
            </a:pPr>
            <a:r>
              <a:rPr lang="bg-BG" sz="2200" dirty="0">
                <a:solidFill>
                  <a:srgbClr val="0000CC"/>
                </a:solidFill>
              </a:rPr>
              <a:t> В </a:t>
            </a:r>
            <a:r>
              <a:rPr lang="en-US" sz="2200" dirty="0" smtClean="0">
                <a:solidFill>
                  <a:srgbClr val="0000CC"/>
                </a:solidFill>
              </a:rPr>
              <a:t>Ly </a:t>
            </a:r>
            <a:r>
              <a:rPr lang="bg-BG" sz="2200" dirty="0" smtClean="0">
                <a:solidFill>
                  <a:srgbClr val="0000CC"/>
                </a:solidFill>
              </a:rPr>
              <a:t> </a:t>
            </a:r>
            <a:r>
              <a:rPr lang="en-US" sz="2200" dirty="0" smtClean="0">
                <a:solidFill>
                  <a:srgbClr val="0000CC"/>
                </a:solidFill>
              </a:rPr>
              <a:t>during the meeting of specific for them antigen differentiate in </a:t>
            </a:r>
            <a:r>
              <a:rPr lang="bg-BG" sz="2200" dirty="0" smtClean="0">
                <a:solidFill>
                  <a:srgbClr val="0000CC"/>
                </a:solidFill>
              </a:rPr>
              <a:t>: </a:t>
            </a:r>
            <a:endParaRPr lang="bg-BG" sz="2200" dirty="0">
              <a:solidFill>
                <a:srgbClr val="0000CC"/>
              </a:solidFill>
            </a:endParaRPr>
          </a:p>
        </p:txBody>
      </p:sp>
      <p:sp>
        <p:nvSpPr>
          <p:cNvPr id="318477" name="Text Box 13"/>
          <p:cNvSpPr txBox="1">
            <a:spLocks noChangeArrowheads="1"/>
          </p:cNvSpPr>
          <p:nvPr/>
        </p:nvSpPr>
        <p:spPr bwMode="auto">
          <a:xfrm>
            <a:off x="0" y="4005064"/>
            <a:ext cx="3563938" cy="1175706"/>
          </a:xfrm>
          <a:prstGeom prst="rect">
            <a:avLst/>
          </a:prstGeom>
          <a:noFill/>
          <a:ln w="9525" algn="ctr">
            <a:noFill/>
            <a:miter lim="800000"/>
            <a:headEnd/>
            <a:tailEnd/>
          </a:ln>
          <a:effectLst/>
        </p:spPr>
        <p:txBody>
          <a:bodyPr>
            <a:spAutoFit/>
          </a:bodyPr>
          <a:lstStyle/>
          <a:p>
            <a:pPr>
              <a:lnSpc>
                <a:spcPct val="80000"/>
              </a:lnSpc>
              <a:buFont typeface="Wingdings" pitchFamily="2" charset="2"/>
              <a:buChar char="ü"/>
            </a:pPr>
            <a:r>
              <a:rPr lang="bg-BG" sz="2200" dirty="0">
                <a:solidFill>
                  <a:srgbClr val="6600CC"/>
                </a:solidFill>
              </a:rPr>
              <a:t> </a:t>
            </a:r>
            <a:r>
              <a:rPr lang="en-US" sz="2200" dirty="0" smtClean="0">
                <a:solidFill>
                  <a:srgbClr val="6600CC"/>
                </a:solidFill>
              </a:rPr>
              <a:t>plasma cells </a:t>
            </a:r>
            <a:r>
              <a:rPr lang="bg-BG" sz="2200" dirty="0" smtClean="0">
                <a:solidFill>
                  <a:srgbClr val="6600CC"/>
                </a:solidFill>
              </a:rPr>
              <a:t>– </a:t>
            </a:r>
            <a:r>
              <a:rPr lang="en-US" sz="2200" dirty="0" smtClean="0">
                <a:solidFill>
                  <a:srgbClr val="6600CC"/>
                </a:solidFill>
              </a:rPr>
              <a:t>they secret antibodies against antigens and perform </a:t>
            </a:r>
            <a:r>
              <a:rPr lang="en-US" sz="2200" dirty="0" err="1" smtClean="0">
                <a:solidFill>
                  <a:srgbClr val="6600CC"/>
                </a:solidFill>
              </a:rPr>
              <a:t>humoral</a:t>
            </a:r>
            <a:r>
              <a:rPr lang="en-US" sz="2200" dirty="0" smtClean="0">
                <a:solidFill>
                  <a:srgbClr val="6600CC"/>
                </a:solidFill>
              </a:rPr>
              <a:t> immunity</a:t>
            </a:r>
            <a:endParaRPr lang="bg-BG" sz="2200" dirty="0">
              <a:solidFill>
                <a:srgbClr val="6600CC"/>
              </a:solidFill>
            </a:endParaRPr>
          </a:p>
        </p:txBody>
      </p:sp>
      <p:sp>
        <p:nvSpPr>
          <p:cNvPr id="318478" name="Text Box 14"/>
          <p:cNvSpPr txBox="1">
            <a:spLocks noChangeArrowheads="1"/>
          </p:cNvSpPr>
          <p:nvPr/>
        </p:nvSpPr>
        <p:spPr bwMode="auto">
          <a:xfrm>
            <a:off x="107504" y="5373216"/>
            <a:ext cx="4536504" cy="904863"/>
          </a:xfrm>
          <a:prstGeom prst="rect">
            <a:avLst/>
          </a:prstGeom>
          <a:noFill/>
          <a:ln w="9525" algn="ctr">
            <a:noFill/>
            <a:miter lim="800000"/>
            <a:headEnd/>
            <a:tailEnd/>
          </a:ln>
          <a:effectLst/>
        </p:spPr>
        <p:txBody>
          <a:bodyPr wrap="square">
            <a:spAutoFit/>
          </a:bodyPr>
          <a:lstStyle/>
          <a:p>
            <a:pPr>
              <a:lnSpc>
                <a:spcPct val="80000"/>
              </a:lnSpc>
              <a:buFont typeface="Wingdings" pitchFamily="2" charset="2"/>
              <a:buChar char="ü"/>
            </a:pPr>
            <a:r>
              <a:rPr lang="en-US" sz="2200" dirty="0" smtClean="0">
                <a:solidFill>
                  <a:srgbClr val="000099"/>
                </a:solidFill>
              </a:rPr>
              <a:t>Memory B cells </a:t>
            </a:r>
            <a:r>
              <a:rPr lang="bg-BG" sz="2200" dirty="0" smtClean="0">
                <a:solidFill>
                  <a:srgbClr val="000099"/>
                </a:solidFill>
              </a:rPr>
              <a:t>– </a:t>
            </a:r>
            <a:r>
              <a:rPr lang="en-US" sz="2200" dirty="0" smtClean="0">
                <a:solidFill>
                  <a:srgbClr val="000099"/>
                </a:solidFill>
              </a:rPr>
              <a:t>they ensure rapid and powerful immune response during the next meeting with them</a:t>
            </a:r>
            <a:endParaRPr lang="bg-BG" sz="2200" dirty="0">
              <a:solidFill>
                <a:srgbClr val="000099"/>
              </a:solidFill>
            </a:endParaRPr>
          </a:p>
        </p:txBody>
      </p:sp>
      <p:pic>
        <p:nvPicPr>
          <p:cNvPr id="318479" name="Picture 15" descr="irsum"/>
          <p:cNvPicPr>
            <a:picLocks noChangeAspect="1" noChangeArrowheads="1"/>
          </p:cNvPicPr>
          <p:nvPr/>
        </p:nvPicPr>
        <p:blipFill>
          <a:blip r:embed="rId4" cstate="print"/>
          <a:srcRect l="25990" t="-1041" b="63251"/>
          <a:stretch>
            <a:fillRect/>
          </a:stretch>
        </p:blipFill>
        <p:spPr bwMode="auto">
          <a:xfrm>
            <a:off x="4427538" y="5157788"/>
            <a:ext cx="4716462" cy="1700212"/>
          </a:xfrm>
          <a:prstGeom prst="rect">
            <a:avLst/>
          </a:prstGeom>
          <a:solidFill>
            <a:schemeClr val="bg1"/>
          </a:solidFill>
        </p:spPr>
      </p:pic>
      <p:sp>
        <p:nvSpPr>
          <p:cNvPr id="318480" name="Text Box 16"/>
          <p:cNvSpPr txBox="1">
            <a:spLocks noChangeArrowheads="1"/>
          </p:cNvSpPr>
          <p:nvPr/>
        </p:nvSpPr>
        <p:spPr bwMode="auto">
          <a:xfrm>
            <a:off x="0" y="838200"/>
            <a:ext cx="8001000" cy="427038"/>
          </a:xfrm>
          <a:prstGeom prst="rect">
            <a:avLst/>
          </a:prstGeom>
          <a:noFill/>
          <a:ln w="9525">
            <a:noFill/>
            <a:miter lim="800000"/>
            <a:headEnd/>
            <a:tailEnd/>
          </a:ln>
          <a:effectLst/>
        </p:spPr>
        <p:txBody>
          <a:bodyPr>
            <a:spAutoFit/>
          </a:bodyPr>
          <a:lstStyle/>
          <a:p>
            <a:pPr>
              <a:buFont typeface="Wingdings" pitchFamily="2" charset="2"/>
              <a:buChar char="Ø"/>
            </a:pPr>
            <a:r>
              <a:rPr lang="bg-BG" sz="2200" dirty="0">
                <a:solidFill>
                  <a:srgbClr val="FF6600"/>
                </a:solidFill>
              </a:rPr>
              <a:t> </a:t>
            </a:r>
            <a:r>
              <a:rPr lang="en-US" sz="2200" dirty="0" smtClean="0">
                <a:solidFill>
                  <a:srgbClr val="FF6600"/>
                </a:solidFill>
              </a:rPr>
              <a:t>life span </a:t>
            </a:r>
            <a:r>
              <a:rPr lang="bg-BG" sz="2200" dirty="0" smtClean="0">
                <a:solidFill>
                  <a:srgbClr val="FF6600"/>
                </a:solidFill>
              </a:rPr>
              <a:t>– </a:t>
            </a:r>
            <a:r>
              <a:rPr lang="en-US" sz="2200" dirty="0" smtClean="0">
                <a:solidFill>
                  <a:srgbClr val="FF6600"/>
                </a:solidFill>
              </a:rPr>
              <a:t>long to </a:t>
            </a:r>
            <a:r>
              <a:rPr lang="bg-BG" sz="2200" dirty="0" smtClean="0">
                <a:solidFill>
                  <a:srgbClr val="FF6600"/>
                </a:solidFill>
              </a:rPr>
              <a:t>20 </a:t>
            </a:r>
            <a:r>
              <a:rPr lang="en-US" sz="2200" dirty="0" smtClean="0">
                <a:solidFill>
                  <a:srgbClr val="FF6600"/>
                </a:solidFill>
              </a:rPr>
              <a:t>years</a:t>
            </a:r>
            <a:endParaRPr lang="en-GB" sz="2200" dirty="0">
              <a:solidFill>
                <a:srgbClr val="FF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18474"/>
                                        </p:tgtEl>
                                        <p:attrNameLst>
                                          <p:attrName>style.visibility</p:attrName>
                                        </p:attrNameLst>
                                      </p:cBhvr>
                                      <p:to>
                                        <p:strVal val="visible"/>
                                      </p:to>
                                    </p:set>
                                    <p:anim calcmode="lin" valueType="num">
                                      <p:cBhvr>
                                        <p:cTn id="7" dur="500" fill="hold"/>
                                        <p:tgtEl>
                                          <p:spTgt spid="318474"/>
                                        </p:tgtEl>
                                        <p:attrNameLst>
                                          <p:attrName>ppt_w</p:attrName>
                                        </p:attrNameLst>
                                      </p:cBhvr>
                                      <p:tavLst>
                                        <p:tav tm="0">
                                          <p:val>
                                            <p:fltVal val="0"/>
                                          </p:val>
                                        </p:tav>
                                        <p:tav tm="100000">
                                          <p:val>
                                            <p:strVal val="#ppt_w"/>
                                          </p:val>
                                        </p:tav>
                                      </p:tavLst>
                                    </p:anim>
                                    <p:anim calcmode="lin" valueType="num">
                                      <p:cBhvr>
                                        <p:cTn id="8" dur="500" fill="hold"/>
                                        <p:tgtEl>
                                          <p:spTgt spid="318474"/>
                                        </p:tgtEl>
                                        <p:attrNameLst>
                                          <p:attrName>ppt_h</p:attrName>
                                        </p:attrNameLst>
                                      </p:cBhvr>
                                      <p:tavLst>
                                        <p:tav tm="0">
                                          <p:val>
                                            <p:fltVal val="0"/>
                                          </p:val>
                                        </p:tav>
                                        <p:tav tm="100000">
                                          <p:val>
                                            <p:strVal val="#ppt_h"/>
                                          </p:val>
                                        </p:tav>
                                      </p:tavLst>
                                    </p:anim>
                                    <p:animEffect transition="in" filter="fade">
                                      <p:cBhvr>
                                        <p:cTn id="9" dur="500"/>
                                        <p:tgtEl>
                                          <p:spTgt spid="31847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318475"/>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18476"/>
                                        </p:tgtEl>
                                        <p:attrNameLst>
                                          <p:attrName>style.visibility</p:attrName>
                                        </p:attrNameLst>
                                      </p:cBhvr>
                                      <p:to>
                                        <p:strVal val="visible"/>
                                      </p:to>
                                    </p:set>
                                    <p:anim calcmode="lin" valueType="num">
                                      <p:cBhvr>
                                        <p:cTn id="21" dur="1000" fill="hold"/>
                                        <p:tgtEl>
                                          <p:spTgt spid="318476"/>
                                        </p:tgtEl>
                                        <p:attrNameLst>
                                          <p:attrName>ppt_w</p:attrName>
                                        </p:attrNameLst>
                                      </p:cBhvr>
                                      <p:tavLst>
                                        <p:tav tm="0">
                                          <p:val>
                                            <p:strVal val="#ppt_w*0.70"/>
                                          </p:val>
                                        </p:tav>
                                        <p:tav tm="100000">
                                          <p:val>
                                            <p:strVal val="#ppt_w"/>
                                          </p:val>
                                        </p:tav>
                                      </p:tavLst>
                                    </p:anim>
                                    <p:anim calcmode="lin" valueType="num">
                                      <p:cBhvr>
                                        <p:cTn id="22" dur="1000" fill="hold"/>
                                        <p:tgtEl>
                                          <p:spTgt spid="318476"/>
                                        </p:tgtEl>
                                        <p:attrNameLst>
                                          <p:attrName>ppt_h</p:attrName>
                                        </p:attrNameLst>
                                      </p:cBhvr>
                                      <p:tavLst>
                                        <p:tav tm="0">
                                          <p:val>
                                            <p:strVal val="#ppt_h"/>
                                          </p:val>
                                        </p:tav>
                                        <p:tav tm="100000">
                                          <p:val>
                                            <p:strVal val="#ppt_h"/>
                                          </p:val>
                                        </p:tav>
                                      </p:tavLst>
                                    </p:anim>
                                    <p:animEffect transition="in" filter="fade">
                                      <p:cBhvr>
                                        <p:cTn id="23" dur="1000"/>
                                        <p:tgtEl>
                                          <p:spTgt spid="318476"/>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18477"/>
                                        </p:tgtEl>
                                        <p:attrNameLst>
                                          <p:attrName>style.visibility</p:attrName>
                                        </p:attrNameLst>
                                      </p:cBhvr>
                                      <p:to>
                                        <p:strVal val="visible"/>
                                      </p:to>
                                    </p:set>
                                    <p:anim calcmode="lin" valueType="num">
                                      <p:cBhvr>
                                        <p:cTn id="28" dur="1000" fill="hold"/>
                                        <p:tgtEl>
                                          <p:spTgt spid="318477"/>
                                        </p:tgtEl>
                                        <p:attrNameLst>
                                          <p:attrName>ppt_w</p:attrName>
                                        </p:attrNameLst>
                                      </p:cBhvr>
                                      <p:tavLst>
                                        <p:tav tm="0">
                                          <p:val>
                                            <p:strVal val="#ppt_w+.3"/>
                                          </p:val>
                                        </p:tav>
                                        <p:tav tm="100000">
                                          <p:val>
                                            <p:strVal val="#ppt_w"/>
                                          </p:val>
                                        </p:tav>
                                      </p:tavLst>
                                    </p:anim>
                                    <p:anim calcmode="lin" valueType="num">
                                      <p:cBhvr>
                                        <p:cTn id="29" dur="1000" fill="hold"/>
                                        <p:tgtEl>
                                          <p:spTgt spid="318477"/>
                                        </p:tgtEl>
                                        <p:attrNameLst>
                                          <p:attrName>ppt_h</p:attrName>
                                        </p:attrNameLst>
                                      </p:cBhvr>
                                      <p:tavLst>
                                        <p:tav tm="0">
                                          <p:val>
                                            <p:strVal val="#ppt_h"/>
                                          </p:val>
                                        </p:tav>
                                        <p:tav tm="100000">
                                          <p:val>
                                            <p:strVal val="#ppt_h"/>
                                          </p:val>
                                        </p:tav>
                                      </p:tavLst>
                                    </p:anim>
                                    <p:animEffect transition="in" filter="fade">
                                      <p:cBhvr>
                                        <p:cTn id="30" dur="1000"/>
                                        <p:tgtEl>
                                          <p:spTgt spid="318477"/>
                                        </p:tgtEl>
                                      </p:cBhvr>
                                    </p:animEffect>
                                  </p:childTnLst>
                                </p:cTn>
                              </p:par>
                            </p:childTnLst>
                          </p:cTn>
                        </p:par>
                        <p:par>
                          <p:cTn id="31" fill="hold">
                            <p:stCondLst>
                              <p:cond delay="1000"/>
                            </p:stCondLst>
                            <p:childTnLst>
                              <p:par>
                                <p:cTn id="32" presetID="1" presetClass="entr" presetSubtype="0" fill="hold" nodeType="afterEffect">
                                  <p:stCondLst>
                                    <p:cond delay="0"/>
                                  </p:stCondLst>
                                  <p:childTnLst>
                                    <p:set>
                                      <p:cBhvr>
                                        <p:cTn id="33" dur="1" fill="hold">
                                          <p:stCondLst>
                                            <p:cond delay="0"/>
                                          </p:stCondLst>
                                        </p:cTn>
                                        <p:tgtEl>
                                          <p:spTgt spid="31847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grpId="0" nodeType="clickEffect">
                                  <p:stCondLst>
                                    <p:cond delay="0"/>
                                  </p:stCondLst>
                                  <p:childTnLst>
                                    <p:set>
                                      <p:cBhvr>
                                        <p:cTn id="37" dur="1" fill="hold">
                                          <p:stCondLst>
                                            <p:cond delay="0"/>
                                          </p:stCondLst>
                                        </p:cTn>
                                        <p:tgtEl>
                                          <p:spTgt spid="318478"/>
                                        </p:tgtEl>
                                        <p:attrNameLst>
                                          <p:attrName>style.visibility</p:attrName>
                                        </p:attrNameLst>
                                      </p:cBhvr>
                                      <p:to>
                                        <p:strVal val="visible"/>
                                      </p:to>
                                    </p:set>
                                    <p:anim calcmode="lin" valueType="num">
                                      <p:cBhvr>
                                        <p:cTn id="38" dur="1000" fill="hold"/>
                                        <p:tgtEl>
                                          <p:spTgt spid="318478"/>
                                        </p:tgtEl>
                                        <p:attrNameLst>
                                          <p:attrName>ppt_w</p:attrName>
                                        </p:attrNameLst>
                                      </p:cBhvr>
                                      <p:tavLst>
                                        <p:tav tm="0">
                                          <p:val>
                                            <p:strVal val="#ppt_w+.3"/>
                                          </p:val>
                                        </p:tav>
                                        <p:tav tm="100000">
                                          <p:val>
                                            <p:strVal val="#ppt_w"/>
                                          </p:val>
                                        </p:tav>
                                      </p:tavLst>
                                    </p:anim>
                                    <p:anim calcmode="lin" valueType="num">
                                      <p:cBhvr>
                                        <p:cTn id="39" dur="1000" fill="hold"/>
                                        <p:tgtEl>
                                          <p:spTgt spid="318478"/>
                                        </p:tgtEl>
                                        <p:attrNameLst>
                                          <p:attrName>ppt_h</p:attrName>
                                        </p:attrNameLst>
                                      </p:cBhvr>
                                      <p:tavLst>
                                        <p:tav tm="0">
                                          <p:val>
                                            <p:strVal val="#ppt_h"/>
                                          </p:val>
                                        </p:tav>
                                        <p:tav tm="100000">
                                          <p:val>
                                            <p:strVal val="#ppt_h"/>
                                          </p:val>
                                        </p:tav>
                                      </p:tavLst>
                                    </p:anim>
                                    <p:animEffect transition="in" filter="fade">
                                      <p:cBhvr>
                                        <p:cTn id="40" dur="1000"/>
                                        <p:tgtEl>
                                          <p:spTgt spid="318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74" grpId="0"/>
      <p:bldP spid="318475" grpId="0" autoUpdateAnimBg="0"/>
      <p:bldP spid="318476" grpId="0"/>
      <p:bldP spid="318477" grpId="0"/>
      <p:bldP spid="31847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Resistance of the Body</a:t>
            </a:r>
            <a:br>
              <a:rPr lang="en-US" dirty="0" smtClean="0"/>
            </a:br>
            <a:r>
              <a:rPr lang="en-US" dirty="0" smtClean="0"/>
              <a:t>to Infection</a:t>
            </a:r>
            <a:endParaRPr lang="bg-BG" dirty="0"/>
          </a:p>
        </p:txBody>
      </p:sp>
      <p:sp>
        <p:nvSpPr>
          <p:cNvPr id="3" name="Content Placeholder 2"/>
          <p:cNvSpPr>
            <a:spLocks noGrp="1"/>
          </p:cNvSpPr>
          <p:nvPr>
            <p:ph idx="1"/>
          </p:nvPr>
        </p:nvSpPr>
        <p:spPr>
          <a:xfrm>
            <a:off x="1043608" y="1447800"/>
            <a:ext cx="8100392" cy="5410200"/>
          </a:xfrm>
        </p:spPr>
        <p:txBody>
          <a:bodyPr>
            <a:normAutofit lnSpcReduction="10000"/>
          </a:bodyPr>
          <a:lstStyle/>
          <a:p>
            <a:r>
              <a:rPr lang="en-US" dirty="0" smtClean="0"/>
              <a:t>Our bodies have a special system for combating the different infectious and toxic agents. This is comprised of blood leukocytes (white blood cells) and tissue cells derived from leukocytes.</a:t>
            </a:r>
          </a:p>
          <a:p>
            <a:r>
              <a:rPr lang="en-US" dirty="0" smtClean="0"/>
              <a:t>These cells work together in two ways to prevent disease: (1) by actually destroying invading bacteria or viruses by </a:t>
            </a:r>
            <a:r>
              <a:rPr lang="en-US" i="1" dirty="0" err="1" smtClean="0"/>
              <a:t>phagocytosis</a:t>
            </a:r>
            <a:r>
              <a:rPr lang="en-US" i="1" dirty="0" smtClean="0"/>
              <a:t>, </a:t>
            </a:r>
            <a:r>
              <a:rPr lang="en-US" dirty="0" smtClean="0"/>
              <a:t>and (2) by forming </a:t>
            </a:r>
            <a:r>
              <a:rPr lang="en-US" i="1" dirty="0" smtClean="0"/>
              <a:t>antibodies and sensitized lymphocytes, one or both of which </a:t>
            </a:r>
            <a:r>
              <a:rPr lang="en-US" dirty="0" smtClean="0"/>
              <a:t>may destroy or inactivate the invader. </a:t>
            </a:r>
            <a:endParaRPr lang="bg-BG"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ChangeArrowheads="1"/>
          </p:cNvSpPr>
          <p:nvPr/>
        </p:nvSpPr>
        <p:spPr bwMode="auto">
          <a:xfrm>
            <a:off x="0" y="476672"/>
            <a:ext cx="5867400" cy="1180964"/>
          </a:xfrm>
          <a:prstGeom prst="rect">
            <a:avLst/>
          </a:prstGeom>
          <a:noFill/>
          <a:ln w="9525" algn="ctr">
            <a:noFill/>
            <a:miter lim="800000"/>
            <a:headEnd/>
            <a:tailEnd/>
          </a:ln>
          <a:effectLst/>
        </p:spPr>
        <p:txBody>
          <a:bodyPr>
            <a:spAutoFit/>
          </a:bodyPr>
          <a:lstStyle/>
          <a:p>
            <a:pPr>
              <a:lnSpc>
                <a:spcPct val="80000"/>
              </a:lnSpc>
              <a:buFont typeface="Wingdings" pitchFamily="2" charset="2"/>
              <a:buChar char="Ø"/>
            </a:pPr>
            <a:r>
              <a:rPr lang="bg-BG" sz="2200" dirty="0">
                <a:solidFill>
                  <a:srgbClr val="FF0000"/>
                </a:solidFill>
              </a:rPr>
              <a:t> </a:t>
            </a:r>
            <a:r>
              <a:rPr lang="en-US" sz="2200" dirty="0" smtClean="0">
                <a:solidFill>
                  <a:srgbClr val="FF0000"/>
                </a:solidFill>
              </a:rPr>
              <a:t> T </a:t>
            </a:r>
            <a:r>
              <a:rPr lang="en-US" sz="2200" dirty="0" err="1" smtClean="0">
                <a:solidFill>
                  <a:srgbClr val="FF0000"/>
                </a:solidFill>
              </a:rPr>
              <a:t>cytotoxic</a:t>
            </a:r>
            <a:r>
              <a:rPr lang="bg-BG" sz="2200" dirty="0" smtClean="0">
                <a:solidFill>
                  <a:srgbClr val="FF0000"/>
                </a:solidFill>
              </a:rPr>
              <a:t> </a:t>
            </a:r>
            <a:r>
              <a:rPr lang="en-US" sz="2200" dirty="0">
                <a:solidFill>
                  <a:srgbClr val="FF0000"/>
                </a:solidFill>
              </a:rPr>
              <a:t>(CD8+)</a:t>
            </a:r>
            <a:r>
              <a:rPr lang="bg-BG" sz="2200" dirty="0">
                <a:solidFill>
                  <a:srgbClr val="FF0000"/>
                </a:solidFill>
              </a:rPr>
              <a:t> </a:t>
            </a:r>
            <a:r>
              <a:rPr lang="bg-BG" sz="2200" dirty="0" smtClean="0">
                <a:solidFill>
                  <a:srgbClr val="FF0000"/>
                </a:solidFill>
              </a:rPr>
              <a:t>– </a:t>
            </a:r>
            <a:r>
              <a:rPr lang="en-US" sz="2200" dirty="0" smtClean="0">
                <a:solidFill>
                  <a:srgbClr val="FF0000"/>
                </a:solidFill>
              </a:rPr>
              <a:t>direct destruction of infected by the viruses or bacteria cells or changed cells (tumor or</a:t>
            </a:r>
            <a:r>
              <a:rPr lang="bg-BG" sz="2200" dirty="0" smtClean="0">
                <a:solidFill>
                  <a:srgbClr val="FF0000"/>
                </a:solidFill>
              </a:rPr>
              <a:t> </a:t>
            </a:r>
            <a:r>
              <a:rPr lang="en-US" sz="2200" dirty="0" smtClean="0">
                <a:solidFill>
                  <a:srgbClr val="FF0000"/>
                </a:solidFill>
              </a:rPr>
              <a:t>transplanted cells)</a:t>
            </a:r>
            <a:r>
              <a:rPr lang="bg-BG" sz="2200" dirty="0" smtClean="0">
                <a:solidFill>
                  <a:srgbClr val="FF0000"/>
                </a:solidFill>
              </a:rPr>
              <a:t> </a:t>
            </a:r>
            <a:r>
              <a:rPr lang="en-US" sz="2200" dirty="0" smtClean="0">
                <a:solidFill>
                  <a:srgbClr val="FF0000"/>
                </a:solidFill>
              </a:rPr>
              <a:t>-&gt; cellular immune response</a:t>
            </a:r>
            <a:endParaRPr lang="bg-BG" sz="2200" dirty="0">
              <a:solidFill>
                <a:srgbClr val="FF0000"/>
              </a:solidFill>
            </a:endParaRPr>
          </a:p>
        </p:txBody>
      </p:sp>
      <p:sp>
        <p:nvSpPr>
          <p:cNvPr id="319491" name="Text Box 3"/>
          <p:cNvSpPr txBox="1">
            <a:spLocks noChangeArrowheads="1"/>
          </p:cNvSpPr>
          <p:nvPr/>
        </p:nvSpPr>
        <p:spPr bwMode="auto">
          <a:xfrm>
            <a:off x="0" y="1700213"/>
            <a:ext cx="6372225" cy="1446550"/>
          </a:xfrm>
          <a:prstGeom prst="rect">
            <a:avLst/>
          </a:prstGeom>
          <a:noFill/>
          <a:ln w="9525" algn="ctr">
            <a:noFill/>
            <a:miter lim="800000"/>
            <a:headEnd/>
            <a:tailEnd/>
          </a:ln>
          <a:effectLst/>
        </p:spPr>
        <p:txBody>
          <a:bodyPr>
            <a:spAutoFit/>
          </a:bodyPr>
          <a:lstStyle/>
          <a:p>
            <a:pPr>
              <a:lnSpc>
                <a:spcPct val="80000"/>
              </a:lnSpc>
              <a:buFont typeface="Wingdings" pitchFamily="2" charset="2"/>
              <a:buChar char="Ø"/>
            </a:pPr>
            <a:r>
              <a:rPr lang="bg-BG" sz="2200" dirty="0">
                <a:solidFill>
                  <a:srgbClr val="FF0066"/>
                </a:solidFill>
              </a:rPr>
              <a:t> </a:t>
            </a:r>
            <a:r>
              <a:rPr lang="en-US" sz="2200" dirty="0" smtClean="0">
                <a:solidFill>
                  <a:srgbClr val="FF0066"/>
                </a:solidFill>
              </a:rPr>
              <a:t>T helpers (CD4</a:t>
            </a:r>
            <a:r>
              <a:rPr lang="en-US" sz="2200" dirty="0">
                <a:solidFill>
                  <a:srgbClr val="FF0066"/>
                </a:solidFill>
              </a:rPr>
              <a:t>+) </a:t>
            </a:r>
            <a:r>
              <a:rPr lang="en-US" sz="2200" dirty="0" smtClean="0">
                <a:solidFill>
                  <a:srgbClr val="FF0066"/>
                </a:solidFill>
              </a:rPr>
              <a:t>-&gt; secrete cytokines that</a:t>
            </a:r>
          </a:p>
          <a:p>
            <a:pPr>
              <a:lnSpc>
                <a:spcPct val="80000"/>
              </a:lnSpc>
            </a:pPr>
            <a:r>
              <a:rPr lang="en-US" sz="2200" dirty="0" smtClean="0">
                <a:solidFill>
                  <a:srgbClr val="FF0066"/>
                </a:solidFill>
              </a:rPr>
              <a:t> activate cells</a:t>
            </a:r>
            <a:r>
              <a:rPr lang="bg-BG" sz="2200" dirty="0" smtClean="0">
                <a:solidFill>
                  <a:srgbClr val="FF0066"/>
                </a:solidFill>
              </a:rPr>
              <a:t>, </a:t>
            </a:r>
            <a:r>
              <a:rPr lang="en-US" sz="2200" dirty="0" smtClean="0">
                <a:solidFill>
                  <a:srgbClr val="FF0066"/>
                </a:solidFill>
              </a:rPr>
              <a:t>participating in </a:t>
            </a:r>
            <a:r>
              <a:rPr lang="bg-BG" sz="2200" dirty="0" smtClean="0">
                <a:solidFill>
                  <a:srgbClr val="FF0066"/>
                </a:solidFill>
              </a:rPr>
              <a:t> </a:t>
            </a:r>
            <a:r>
              <a:rPr lang="en-US" sz="2200" dirty="0" smtClean="0">
                <a:solidFill>
                  <a:srgbClr val="FF0066"/>
                </a:solidFill>
              </a:rPr>
              <a:t>innate (granulocytes</a:t>
            </a:r>
            <a:r>
              <a:rPr lang="bg-BG" sz="2200" dirty="0" smtClean="0">
                <a:solidFill>
                  <a:srgbClr val="FF0066"/>
                </a:solidFill>
              </a:rPr>
              <a:t>,</a:t>
            </a:r>
            <a:r>
              <a:rPr lang="en-US" sz="2200" dirty="0" smtClean="0">
                <a:solidFill>
                  <a:srgbClr val="FF0066"/>
                </a:solidFill>
              </a:rPr>
              <a:t> macrophages</a:t>
            </a:r>
            <a:r>
              <a:rPr lang="bg-BG" sz="2200" dirty="0" smtClean="0">
                <a:solidFill>
                  <a:srgbClr val="FF0066"/>
                </a:solidFill>
              </a:rPr>
              <a:t>, </a:t>
            </a:r>
            <a:r>
              <a:rPr lang="en-US" sz="2200" dirty="0">
                <a:solidFill>
                  <a:srgbClr val="FF0066"/>
                </a:solidFill>
                <a:sym typeface="Symbol" pitchFamily="18" charset="2"/>
              </a:rPr>
              <a:t>NK</a:t>
            </a:r>
            <a:r>
              <a:rPr lang="en-US" sz="2200" dirty="0">
                <a:solidFill>
                  <a:srgbClr val="FF0066"/>
                </a:solidFill>
              </a:rPr>
              <a:t>)</a:t>
            </a:r>
            <a:r>
              <a:rPr lang="bg-BG" sz="2200" dirty="0">
                <a:solidFill>
                  <a:srgbClr val="FF0066"/>
                </a:solidFill>
              </a:rPr>
              <a:t> </a:t>
            </a:r>
            <a:r>
              <a:rPr lang="en-US" sz="2200" dirty="0" smtClean="0">
                <a:solidFill>
                  <a:srgbClr val="FF0066"/>
                </a:solidFill>
              </a:rPr>
              <a:t>and acquired cell – mediated  (</a:t>
            </a:r>
            <a:r>
              <a:rPr lang="en-US" sz="2200" dirty="0" err="1" smtClean="0">
                <a:solidFill>
                  <a:srgbClr val="FF0066"/>
                </a:solidFill>
                <a:sym typeface="Symbol" pitchFamily="18" charset="2"/>
              </a:rPr>
              <a:t>cytotoxic</a:t>
            </a:r>
            <a:r>
              <a:rPr lang="bg-BG" sz="2200" dirty="0" smtClean="0">
                <a:solidFill>
                  <a:srgbClr val="FF0066"/>
                </a:solidFill>
                <a:sym typeface="Symbol" pitchFamily="18" charset="2"/>
              </a:rPr>
              <a:t> Т-</a:t>
            </a:r>
            <a:r>
              <a:rPr lang="en-US" sz="2200" dirty="0">
                <a:solidFill>
                  <a:srgbClr val="FF0066"/>
                </a:solidFill>
                <a:sym typeface="Symbol" pitchFamily="18" charset="2"/>
              </a:rPr>
              <a:t>Ly)</a:t>
            </a:r>
            <a:r>
              <a:rPr lang="bg-BG" sz="2200" dirty="0">
                <a:solidFill>
                  <a:srgbClr val="FF0066"/>
                </a:solidFill>
                <a:sym typeface="Symbol" pitchFamily="18" charset="2"/>
              </a:rPr>
              <a:t> </a:t>
            </a:r>
            <a:r>
              <a:rPr lang="en-US" sz="2200" dirty="0" smtClean="0">
                <a:solidFill>
                  <a:srgbClr val="FF0066"/>
                </a:solidFill>
                <a:sym typeface="Symbol" pitchFamily="18" charset="2"/>
              </a:rPr>
              <a:t>and </a:t>
            </a:r>
            <a:r>
              <a:rPr lang="bg-BG" sz="2200" dirty="0" smtClean="0">
                <a:solidFill>
                  <a:srgbClr val="FF0066"/>
                </a:solidFill>
                <a:sym typeface="Symbol" pitchFamily="18" charset="2"/>
              </a:rPr>
              <a:t> </a:t>
            </a:r>
            <a:r>
              <a:rPr lang="en-US" sz="2200" dirty="0" err="1" smtClean="0">
                <a:solidFill>
                  <a:srgbClr val="FF0066"/>
                </a:solidFill>
                <a:sym typeface="Symbol" pitchFamily="18" charset="2"/>
              </a:rPr>
              <a:t>humoral</a:t>
            </a:r>
            <a:r>
              <a:rPr lang="bg-BG" sz="2200" dirty="0" smtClean="0">
                <a:solidFill>
                  <a:srgbClr val="FF0066"/>
                </a:solidFill>
                <a:sym typeface="Symbol" pitchFamily="18" charset="2"/>
              </a:rPr>
              <a:t> </a:t>
            </a:r>
            <a:r>
              <a:rPr lang="en-US" sz="2200" dirty="0">
                <a:solidFill>
                  <a:srgbClr val="FF0066"/>
                </a:solidFill>
                <a:sym typeface="Symbol" pitchFamily="18" charset="2"/>
              </a:rPr>
              <a:t>(</a:t>
            </a:r>
            <a:r>
              <a:rPr lang="en-US" sz="2200" dirty="0" smtClean="0">
                <a:solidFill>
                  <a:srgbClr val="FF0066"/>
                </a:solidFill>
                <a:sym typeface="Symbol" pitchFamily="18" charset="2"/>
              </a:rPr>
              <a:t>B-Ly) immune </a:t>
            </a:r>
          </a:p>
          <a:p>
            <a:pPr>
              <a:lnSpc>
                <a:spcPct val="80000"/>
              </a:lnSpc>
            </a:pPr>
            <a:r>
              <a:rPr lang="en-US" sz="2200" dirty="0" smtClean="0">
                <a:solidFill>
                  <a:srgbClr val="FF0066"/>
                </a:solidFill>
                <a:sym typeface="Symbol" pitchFamily="18" charset="2"/>
              </a:rPr>
              <a:t>responses</a:t>
            </a:r>
            <a:endParaRPr lang="bg-BG" sz="2200" dirty="0">
              <a:solidFill>
                <a:srgbClr val="FF0066"/>
              </a:solidFill>
              <a:sym typeface="Symbol" pitchFamily="18" charset="2"/>
            </a:endParaRPr>
          </a:p>
        </p:txBody>
      </p:sp>
      <p:sp>
        <p:nvSpPr>
          <p:cNvPr id="319492" name="Text Box 4"/>
          <p:cNvSpPr txBox="1">
            <a:spLocks noChangeArrowheads="1"/>
          </p:cNvSpPr>
          <p:nvPr/>
        </p:nvSpPr>
        <p:spPr bwMode="auto">
          <a:xfrm>
            <a:off x="1" y="3068638"/>
            <a:ext cx="9144000" cy="634020"/>
          </a:xfrm>
          <a:prstGeom prst="rect">
            <a:avLst/>
          </a:prstGeom>
          <a:noFill/>
          <a:ln w="9525" algn="ctr">
            <a:noFill/>
            <a:miter lim="800000"/>
            <a:headEnd/>
            <a:tailEnd/>
          </a:ln>
          <a:effectLst/>
        </p:spPr>
        <p:txBody>
          <a:bodyPr wrap="square">
            <a:spAutoFit/>
          </a:bodyPr>
          <a:lstStyle/>
          <a:p>
            <a:pPr>
              <a:lnSpc>
                <a:spcPct val="80000"/>
              </a:lnSpc>
              <a:buFont typeface="Wingdings" pitchFamily="2" charset="2"/>
              <a:buChar char="Ø"/>
            </a:pPr>
            <a:r>
              <a:rPr lang="bg-BG" sz="2200" dirty="0">
                <a:solidFill>
                  <a:srgbClr val="D60093"/>
                </a:solidFill>
              </a:rPr>
              <a:t> </a:t>
            </a:r>
            <a:r>
              <a:rPr lang="en-US" sz="2200" dirty="0" smtClean="0">
                <a:solidFill>
                  <a:srgbClr val="D60093"/>
                </a:solidFill>
              </a:rPr>
              <a:t>T suppressors</a:t>
            </a:r>
            <a:r>
              <a:rPr lang="bg-BG" sz="2200" dirty="0" smtClean="0">
                <a:solidFill>
                  <a:srgbClr val="D60093"/>
                </a:solidFill>
              </a:rPr>
              <a:t> – </a:t>
            </a:r>
            <a:r>
              <a:rPr lang="en-US" sz="2200" dirty="0" smtClean="0">
                <a:solidFill>
                  <a:srgbClr val="D60093"/>
                </a:solidFill>
              </a:rPr>
              <a:t>prevent development of extremely powerful</a:t>
            </a:r>
            <a:r>
              <a:rPr lang="bg-BG" sz="2200" dirty="0" smtClean="0">
                <a:solidFill>
                  <a:srgbClr val="D60093"/>
                </a:solidFill>
              </a:rPr>
              <a:t> </a:t>
            </a:r>
            <a:r>
              <a:rPr lang="en-US" sz="2200" dirty="0" smtClean="0">
                <a:solidFill>
                  <a:srgbClr val="D60093"/>
                </a:solidFill>
              </a:rPr>
              <a:t>immune responses</a:t>
            </a:r>
            <a:r>
              <a:rPr lang="bg-BG" sz="2200" dirty="0" smtClean="0">
                <a:solidFill>
                  <a:srgbClr val="D60093"/>
                </a:solidFill>
              </a:rPr>
              <a:t>, </a:t>
            </a:r>
            <a:r>
              <a:rPr lang="en-US" sz="2200" dirty="0" smtClean="0">
                <a:solidFill>
                  <a:srgbClr val="D60093"/>
                </a:solidFill>
              </a:rPr>
              <a:t>inhibiting the activity of cells of immune system</a:t>
            </a:r>
            <a:endParaRPr lang="bg-BG" sz="2200" dirty="0">
              <a:solidFill>
                <a:srgbClr val="D60093"/>
              </a:solidFill>
            </a:endParaRPr>
          </a:p>
        </p:txBody>
      </p:sp>
      <p:sp>
        <p:nvSpPr>
          <p:cNvPr id="319493" name="Text Box 5"/>
          <p:cNvSpPr txBox="1">
            <a:spLocks noChangeArrowheads="1"/>
          </p:cNvSpPr>
          <p:nvPr/>
        </p:nvSpPr>
        <p:spPr bwMode="auto">
          <a:xfrm>
            <a:off x="0" y="3717032"/>
            <a:ext cx="9324975" cy="634020"/>
          </a:xfrm>
          <a:prstGeom prst="rect">
            <a:avLst/>
          </a:prstGeom>
          <a:noFill/>
          <a:ln w="9525" algn="ctr">
            <a:noFill/>
            <a:miter lim="800000"/>
            <a:headEnd/>
            <a:tailEnd/>
          </a:ln>
          <a:effectLst/>
        </p:spPr>
        <p:txBody>
          <a:bodyPr>
            <a:spAutoFit/>
          </a:bodyPr>
          <a:lstStyle/>
          <a:p>
            <a:pPr>
              <a:lnSpc>
                <a:spcPct val="80000"/>
              </a:lnSpc>
              <a:buFont typeface="Wingdings" pitchFamily="2" charset="2"/>
              <a:buChar char="Ø"/>
            </a:pPr>
            <a:r>
              <a:rPr lang="bg-BG" sz="2200" dirty="0">
                <a:solidFill>
                  <a:srgbClr val="990000"/>
                </a:solidFill>
              </a:rPr>
              <a:t> </a:t>
            </a:r>
            <a:r>
              <a:rPr lang="en-US" sz="2200" dirty="0" smtClean="0">
                <a:solidFill>
                  <a:srgbClr val="990000"/>
                </a:solidFill>
              </a:rPr>
              <a:t>Memory T cells </a:t>
            </a:r>
            <a:r>
              <a:rPr lang="bg-BG" sz="2200" dirty="0" smtClean="0">
                <a:solidFill>
                  <a:srgbClr val="990000"/>
                </a:solidFill>
              </a:rPr>
              <a:t>– </a:t>
            </a:r>
            <a:r>
              <a:rPr lang="en-US" sz="2200" dirty="0" smtClean="0">
                <a:solidFill>
                  <a:srgbClr val="990000"/>
                </a:solidFill>
              </a:rPr>
              <a:t>during second meeting with the same antigen, they rapidly differentiate in T - helpers or T – </a:t>
            </a:r>
            <a:r>
              <a:rPr lang="en-US" sz="2200" dirty="0" err="1" smtClean="0">
                <a:solidFill>
                  <a:srgbClr val="990000"/>
                </a:solidFill>
              </a:rPr>
              <a:t>cytotoxic</a:t>
            </a:r>
            <a:r>
              <a:rPr lang="en-US" sz="2200" dirty="0" smtClean="0">
                <a:solidFill>
                  <a:srgbClr val="990000"/>
                </a:solidFill>
              </a:rPr>
              <a:t>.</a:t>
            </a:r>
            <a:endParaRPr lang="bg-BG" sz="2200" dirty="0">
              <a:solidFill>
                <a:srgbClr val="990000"/>
              </a:solidFill>
            </a:endParaRPr>
          </a:p>
        </p:txBody>
      </p:sp>
      <p:sp>
        <p:nvSpPr>
          <p:cNvPr id="319494" name="Text Box 6"/>
          <p:cNvSpPr txBox="1">
            <a:spLocks noChangeArrowheads="1"/>
          </p:cNvSpPr>
          <p:nvPr/>
        </p:nvSpPr>
        <p:spPr bwMode="auto">
          <a:xfrm>
            <a:off x="-36513" y="-52388"/>
            <a:ext cx="8027988" cy="523220"/>
          </a:xfrm>
          <a:prstGeom prst="rect">
            <a:avLst/>
          </a:prstGeom>
          <a:noFill/>
          <a:ln w="9525" algn="ctr">
            <a:noFill/>
            <a:miter lim="800000"/>
            <a:headEnd/>
            <a:tailEnd/>
          </a:ln>
          <a:effectLst/>
        </p:spPr>
        <p:txBody>
          <a:bodyPr>
            <a:spAutoFit/>
          </a:bodyPr>
          <a:lstStyle/>
          <a:p>
            <a:pPr>
              <a:buFont typeface="Wingdings" pitchFamily="2" charset="2"/>
              <a:buChar char="v"/>
            </a:pPr>
            <a:r>
              <a:rPr lang="bg-BG" sz="2400" dirty="0">
                <a:solidFill>
                  <a:srgbClr val="CC0000"/>
                </a:solidFill>
              </a:rPr>
              <a:t> </a:t>
            </a:r>
            <a:r>
              <a:rPr lang="bg-BG" sz="2800" u="sng" dirty="0">
                <a:solidFill>
                  <a:srgbClr val="CC0000"/>
                </a:solidFill>
              </a:rPr>
              <a:t>Т </a:t>
            </a:r>
            <a:r>
              <a:rPr lang="en-US" sz="2800" u="sng" dirty="0" smtClean="0">
                <a:solidFill>
                  <a:srgbClr val="CC0000"/>
                </a:solidFill>
              </a:rPr>
              <a:t>Ly are </a:t>
            </a:r>
            <a:r>
              <a:rPr lang="bg-BG" sz="2800" u="sng" dirty="0" smtClean="0">
                <a:solidFill>
                  <a:srgbClr val="CC0000"/>
                </a:solidFill>
              </a:rPr>
              <a:t>4 </a:t>
            </a:r>
            <a:r>
              <a:rPr lang="en-US" sz="2800" u="sng" dirty="0" smtClean="0">
                <a:solidFill>
                  <a:srgbClr val="CC0000"/>
                </a:solidFill>
              </a:rPr>
              <a:t>types</a:t>
            </a:r>
            <a:r>
              <a:rPr lang="bg-BG" sz="2800" u="sng" dirty="0" smtClean="0">
                <a:solidFill>
                  <a:srgbClr val="CC0000"/>
                </a:solidFill>
              </a:rPr>
              <a:t>:</a:t>
            </a:r>
            <a:endParaRPr lang="bg-BG" sz="2800" u="sng" dirty="0">
              <a:solidFill>
                <a:srgbClr val="CC0000"/>
              </a:solidFill>
            </a:endParaRPr>
          </a:p>
        </p:txBody>
      </p:sp>
      <p:grpSp>
        <p:nvGrpSpPr>
          <p:cNvPr id="2" name="Group 7"/>
          <p:cNvGrpSpPr>
            <a:grpSpLocks/>
          </p:cNvGrpSpPr>
          <p:nvPr/>
        </p:nvGrpSpPr>
        <p:grpSpPr bwMode="auto">
          <a:xfrm>
            <a:off x="3708400" y="4221163"/>
            <a:ext cx="5435600" cy="2592387"/>
            <a:chOff x="158" y="2115"/>
            <a:chExt cx="5239" cy="2205"/>
          </a:xfrm>
        </p:grpSpPr>
        <p:pic>
          <p:nvPicPr>
            <p:cNvPr id="319496" name="Picture 8" descr="WBCs"/>
            <p:cNvPicPr>
              <a:picLocks noChangeAspect="1" noChangeArrowheads="1"/>
            </p:cNvPicPr>
            <p:nvPr/>
          </p:nvPicPr>
          <p:blipFill>
            <a:blip r:embed="rId2" cstate="print"/>
            <a:srcRect l="5994" t="45413" r="4248" b="7475"/>
            <a:stretch>
              <a:fillRect/>
            </a:stretch>
          </p:blipFill>
          <p:spPr bwMode="auto">
            <a:xfrm>
              <a:off x="158" y="2461"/>
              <a:ext cx="5239" cy="1859"/>
            </a:xfrm>
            <a:prstGeom prst="rect">
              <a:avLst/>
            </a:prstGeom>
            <a:noFill/>
          </p:spPr>
        </p:pic>
        <p:pic>
          <p:nvPicPr>
            <p:cNvPr id="319497" name="Picture 9" descr="WBCs"/>
            <p:cNvPicPr>
              <a:picLocks noChangeAspect="1" noChangeArrowheads="1"/>
            </p:cNvPicPr>
            <p:nvPr/>
          </p:nvPicPr>
          <p:blipFill>
            <a:blip r:embed="rId2" cstate="print"/>
            <a:srcRect l="49118" t="20889" r="32414" b="72336"/>
            <a:stretch>
              <a:fillRect/>
            </a:stretch>
          </p:blipFill>
          <p:spPr bwMode="auto">
            <a:xfrm>
              <a:off x="2653" y="2115"/>
              <a:ext cx="1134" cy="363"/>
            </a:xfrm>
            <a:prstGeom prst="rect">
              <a:avLst/>
            </a:prstGeom>
            <a:noFill/>
          </p:spPr>
        </p:pic>
      </p:grpSp>
      <p:sp>
        <p:nvSpPr>
          <p:cNvPr id="319498" name="Text Box 10"/>
          <p:cNvSpPr txBox="1">
            <a:spLocks noChangeArrowheads="1"/>
          </p:cNvSpPr>
          <p:nvPr/>
        </p:nvSpPr>
        <p:spPr bwMode="auto">
          <a:xfrm>
            <a:off x="0" y="4378325"/>
            <a:ext cx="3995738" cy="1717393"/>
          </a:xfrm>
          <a:prstGeom prst="rect">
            <a:avLst/>
          </a:prstGeom>
          <a:noFill/>
          <a:ln w="9525">
            <a:noFill/>
            <a:miter lim="800000"/>
            <a:headEnd/>
            <a:tailEnd/>
          </a:ln>
          <a:effectLst/>
        </p:spPr>
        <p:txBody>
          <a:bodyPr>
            <a:spAutoFit/>
          </a:bodyPr>
          <a:lstStyle/>
          <a:p>
            <a:pPr>
              <a:lnSpc>
                <a:spcPct val="80000"/>
              </a:lnSpc>
              <a:buFont typeface="Wingdings" pitchFamily="2" charset="2"/>
              <a:buChar char="q"/>
            </a:pPr>
            <a:r>
              <a:rPr lang="bg-BG" sz="2200" dirty="0">
                <a:solidFill>
                  <a:srgbClr val="006600"/>
                </a:solidFill>
              </a:rPr>
              <a:t> </a:t>
            </a:r>
            <a:r>
              <a:rPr lang="en-US" sz="2200" dirty="0" smtClean="0">
                <a:solidFill>
                  <a:srgbClr val="006600"/>
                </a:solidFill>
              </a:rPr>
              <a:t>natural killer cells are big granulated Ly</a:t>
            </a:r>
            <a:r>
              <a:rPr lang="bg-BG" sz="2200" dirty="0" smtClean="0">
                <a:solidFill>
                  <a:srgbClr val="006600"/>
                </a:solidFill>
              </a:rPr>
              <a:t> </a:t>
            </a:r>
            <a:r>
              <a:rPr lang="en-US" sz="2200" dirty="0" smtClean="0">
                <a:solidFill>
                  <a:srgbClr val="006600"/>
                </a:solidFill>
              </a:rPr>
              <a:t>that destroy all abnormal cells in the organism (infected and tumor cells) by secretion of </a:t>
            </a:r>
            <a:r>
              <a:rPr lang="en-US" sz="2200" dirty="0" err="1" smtClean="0">
                <a:solidFill>
                  <a:srgbClr val="006600"/>
                </a:solidFill>
              </a:rPr>
              <a:t>perforins</a:t>
            </a:r>
            <a:r>
              <a:rPr lang="en-US" sz="2200" dirty="0" smtClean="0">
                <a:solidFill>
                  <a:srgbClr val="006600"/>
                </a:solidFill>
              </a:rPr>
              <a:t> like </a:t>
            </a:r>
            <a:r>
              <a:rPr lang="en-US" sz="2200" dirty="0" err="1" smtClean="0">
                <a:solidFill>
                  <a:srgbClr val="006600"/>
                </a:solidFill>
              </a:rPr>
              <a:t>cytotoxic</a:t>
            </a:r>
            <a:r>
              <a:rPr lang="en-US" sz="2200" dirty="0" smtClean="0">
                <a:solidFill>
                  <a:srgbClr val="006600"/>
                </a:solidFill>
              </a:rPr>
              <a:t> T Ly.</a:t>
            </a:r>
            <a:endParaRPr lang="bg-BG" sz="2200" dirty="0">
              <a:solidFill>
                <a:srgbClr val="006600"/>
              </a:solidFill>
            </a:endParaRPr>
          </a:p>
        </p:txBody>
      </p:sp>
      <p:pic>
        <p:nvPicPr>
          <p:cNvPr id="319499" name="Picture 11" descr="ctlapop"/>
          <p:cNvPicPr>
            <a:picLocks noChangeAspect="1" noChangeArrowheads="1" noCrop="1"/>
          </p:cNvPicPr>
          <p:nvPr/>
        </p:nvPicPr>
        <p:blipFill>
          <a:blip r:embed="rId3" cstate="print"/>
          <a:srcRect/>
          <a:stretch>
            <a:fillRect/>
          </a:stretch>
        </p:blipFill>
        <p:spPr bwMode="auto">
          <a:xfrm>
            <a:off x="5868144" y="188640"/>
            <a:ext cx="3059112" cy="26638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94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194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2" fill="hold" nodeType="clickEffect">
                                  <p:stCondLst>
                                    <p:cond delay="0"/>
                                  </p:stCondLst>
                                  <p:childTnLst>
                                    <p:anim calcmode="lin" valueType="num">
                                      <p:cBhvr additive="base">
                                        <p:cTn id="14" dur="500"/>
                                        <p:tgtEl>
                                          <p:spTgt spid="319499"/>
                                        </p:tgtEl>
                                        <p:attrNameLst>
                                          <p:attrName>ppt_x</p:attrName>
                                        </p:attrNameLst>
                                      </p:cBhvr>
                                      <p:tavLst>
                                        <p:tav tm="0">
                                          <p:val>
                                            <p:strVal val="ppt_x"/>
                                          </p:val>
                                        </p:tav>
                                        <p:tav tm="100000">
                                          <p:val>
                                            <p:strVal val="1+ppt_w/2"/>
                                          </p:val>
                                        </p:tav>
                                      </p:tavLst>
                                    </p:anim>
                                    <p:anim calcmode="lin" valueType="num">
                                      <p:cBhvr additive="base">
                                        <p:cTn id="15" dur="500"/>
                                        <p:tgtEl>
                                          <p:spTgt spid="319499"/>
                                        </p:tgtEl>
                                        <p:attrNameLst>
                                          <p:attrName>ppt_y</p:attrName>
                                        </p:attrNameLst>
                                      </p:cBhvr>
                                      <p:tavLst>
                                        <p:tav tm="0">
                                          <p:val>
                                            <p:strVal val="ppt_y"/>
                                          </p:val>
                                        </p:tav>
                                        <p:tav tm="100000">
                                          <p:val>
                                            <p:strVal val="ppt_y"/>
                                          </p:val>
                                        </p:tav>
                                      </p:tavLst>
                                    </p:anim>
                                    <p:set>
                                      <p:cBhvr>
                                        <p:cTn id="16" dur="1" fill="hold">
                                          <p:stCondLst>
                                            <p:cond delay="499"/>
                                          </p:stCondLst>
                                        </p:cTn>
                                        <p:tgtEl>
                                          <p:spTgt spid="31949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1949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1949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31949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3194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0" grpId="0" autoUpdateAnimBg="0"/>
      <p:bldP spid="319491" grpId="0" autoUpdateAnimBg="0"/>
      <p:bldP spid="319492" grpId="0" autoUpdateAnimBg="0"/>
      <p:bldP spid="319493" grpId="0" autoUpdateAnimBg="0"/>
      <p:bldP spid="319498"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332656"/>
            <a:ext cx="8466144" cy="1143000"/>
          </a:xfrm>
        </p:spPr>
        <p:txBody>
          <a:bodyPr>
            <a:noAutofit/>
          </a:bodyPr>
          <a:lstStyle/>
          <a:p>
            <a:r>
              <a:rPr lang="en-US" sz="3200" b="1" dirty="0" smtClean="0"/>
              <a:t>T Ly and B-Ly Antibodies React Highly Specifically Against Specific Antigens - Role of Lymphocyte Clones</a:t>
            </a:r>
            <a:endParaRPr lang="bg-BG" sz="3200" dirty="0"/>
          </a:p>
        </p:txBody>
      </p:sp>
      <p:sp>
        <p:nvSpPr>
          <p:cNvPr id="3" name="Content Placeholder 2"/>
          <p:cNvSpPr>
            <a:spLocks noGrp="1"/>
          </p:cNvSpPr>
          <p:nvPr>
            <p:ph idx="1"/>
          </p:nvPr>
        </p:nvSpPr>
        <p:spPr>
          <a:xfrm>
            <a:off x="1043608" y="1628800"/>
            <a:ext cx="8100392" cy="5229200"/>
          </a:xfrm>
        </p:spPr>
        <p:txBody>
          <a:bodyPr>
            <a:normAutofit fontScale="85000" lnSpcReduction="20000"/>
          </a:bodyPr>
          <a:lstStyle/>
          <a:p>
            <a:r>
              <a:rPr lang="en-US" dirty="0" smtClean="0"/>
              <a:t>Millions of different types of preformed B lymphocytes and preformed T lymphocytes that are capable of forming highly specific types of antibodies or T cells have been stored in the lymph tissue.</a:t>
            </a:r>
          </a:p>
          <a:p>
            <a:r>
              <a:rPr lang="en-US" dirty="0" smtClean="0"/>
              <a:t>Each of these preformed lymphocytes is capable of forming only one type of antibody or one type of T cell with a single type of specificity.</a:t>
            </a:r>
          </a:p>
          <a:p>
            <a:r>
              <a:rPr lang="en-US" dirty="0" smtClean="0"/>
              <a:t>All the different lymphocytes that are capable of forming one specificity of antibody or T cell are called a </a:t>
            </a:r>
            <a:r>
              <a:rPr lang="en-US" i="1" dirty="0" smtClean="0"/>
              <a:t>clone of lymphocytes.</a:t>
            </a:r>
          </a:p>
          <a:p>
            <a:r>
              <a:rPr lang="en-US" dirty="0" smtClean="0"/>
              <a:t>Each clone of lymphocytes is responsive to only a single type of antigen (or to several similar antigens that have almost exactly the same </a:t>
            </a:r>
            <a:r>
              <a:rPr lang="en-US" dirty="0" err="1" smtClean="0"/>
              <a:t>stereochemical</a:t>
            </a:r>
            <a:r>
              <a:rPr lang="en-US" dirty="0" smtClean="0"/>
              <a:t> characteristics).</a:t>
            </a:r>
            <a:endParaRPr lang="bg-BG"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sp>
        <p:nvSpPr>
          <p:cNvPr id="3" name="Content Placeholder 2"/>
          <p:cNvSpPr>
            <a:spLocks noGrp="1"/>
          </p:cNvSpPr>
          <p:nvPr>
            <p:ph idx="1"/>
          </p:nvPr>
        </p:nvSpPr>
        <p:spPr>
          <a:xfrm>
            <a:off x="827584" y="476672"/>
            <a:ext cx="8316416" cy="6381328"/>
          </a:xfrm>
        </p:spPr>
        <p:txBody>
          <a:bodyPr>
            <a:normAutofit fontScale="92500"/>
          </a:bodyPr>
          <a:lstStyle/>
          <a:p>
            <a:r>
              <a:rPr lang="en-US" b="1" i="1" u="sng" dirty="0" smtClean="0"/>
              <a:t>Role of Macrophages in the Activation Process</a:t>
            </a:r>
          </a:p>
          <a:p>
            <a:r>
              <a:rPr lang="en-US" dirty="0" smtClean="0"/>
              <a:t>Most invading organisms are first </a:t>
            </a:r>
            <a:r>
              <a:rPr lang="en-US" dirty="0" err="1" smtClean="0"/>
              <a:t>phagocytized</a:t>
            </a:r>
            <a:r>
              <a:rPr lang="en-US" dirty="0" smtClean="0"/>
              <a:t> and partially digested by the macrophages, and the antigenic products are liberated into the macrophage </a:t>
            </a:r>
            <a:r>
              <a:rPr lang="en-US" dirty="0" err="1" smtClean="0"/>
              <a:t>cytosol</a:t>
            </a:r>
            <a:r>
              <a:rPr lang="en-US" dirty="0" smtClean="0"/>
              <a:t>. </a:t>
            </a:r>
          </a:p>
          <a:p>
            <a:r>
              <a:rPr lang="en-US" dirty="0" smtClean="0"/>
              <a:t>The macrophages then pass these antigens by cell-to-cell contact directly to the lymphocytes, thus leading to activation of the specified lymphocytic clones. </a:t>
            </a:r>
          </a:p>
          <a:p>
            <a:r>
              <a:rPr lang="en-US" dirty="0" smtClean="0"/>
              <a:t>The macrophages, in addition, secrete a special activating substance that promotes still further growth and reproduction of the specific lymphocytes. This substance is called </a:t>
            </a:r>
            <a:r>
              <a:rPr lang="en-US" i="1" dirty="0" smtClean="0"/>
              <a:t>interleukin-1.</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sp>
        <p:nvSpPr>
          <p:cNvPr id="3" name="Content Placeholder 2"/>
          <p:cNvSpPr>
            <a:spLocks noGrp="1"/>
          </p:cNvSpPr>
          <p:nvPr>
            <p:ph idx="1"/>
          </p:nvPr>
        </p:nvSpPr>
        <p:spPr>
          <a:xfrm>
            <a:off x="827584" y="260648"/>
            <a:ext cx="8316416" cy="6408712"/>
          </a:xfrm>
        </p:spPr>
        <p:txBody>
          <a:bodyPr>
            <a:normAutofit fontScale="85000" lnSpcReduction="10000"/>
          </a:bodyPr>
          <a:lstStyle/>
          <a:p>
            <a:r>
              <a:rPr lang="en-US" b="1" dirty="0" smtClean="0"/>
              <a:t>Role of the T Cells in Activation of the B Lymphocytes.</a:t>
            </a:r>
            <a:endParaRPr lang="bg-BG" dirty="0" smtClean="0"/>
          </a:p>
          <a:p>
            <a:r>
              <a:rPr lang="en-US" dirty="0" smtClean="0"/>
              <a:t>Some of the T cells that are formed, called </a:t>
            </a:r>
            <a:r>
              <a:rPr lang="en-US" i="1" dirty="0" smtClean="0"/>
              <a:t>helper cells, secrete specific substances </a:t>
            </a:r>
            <a:r>
              <a:rPr lang="en-US" dirty="0" smtClean="0"/>
              <a:t>(collectively called </a:t>
            </a:r>
            <a:r>
              <a:rPr lang="en-US" i="1" dirty="0" err="1" smtClean="0"/>
              <a:t>lymphokines</a:t>
            </a:r>
            <a:r>
              <a:rPr lang="en-US" i="1" dirty="0" smtClean="0"/>
              <a:t>) that activate the </a:t>
            </a:r>
            <a:r>
              <a:rPr lang="en-US" dirty="0" smtClean="0"/>
              <a:t>specific B lymphocytes. Indeed, without the aid of these helper T cells, the quantity of antibodies formed by the B lymphocytes is usually slight.</a:t>
            </a:r>
          </a:p>
          <a:p>
            <a:r>
              <a:rPr lang="en-US" dirty="0" smtClean="0"/>
              <a:t>The antibodies are gamma globulins called </a:t>
            </a:r>
            <a:r>
              <a:rPr lang="en-US" i="1" dirty="0" err="1" smtClean="0"/>
              <a:t>immunoglobulins</a:t>
            </a:r>
            <a:r>
              <a:rPr lang="en-US" i="1" dirty="0" smtClean="0"/>
              <a:t>. </a:t>
            </a:r>
            <a:r>
              <a:rPr lang="en-US" dirty="0" smtClean="0"/>
              <a:t>There are five general classes of antibodies, respectively named </a:t>
            </a:r>
            <a:r>
              <a:rPr lang="en-US" i="1" dirty="0" err="1" smtClean="0"/>
              <a:t>IgM</a:t>
            </a:r>
            <a:r>
              <a:rPr lang="en-US" i="1" dirty="0" smtClean="0"/>
              <a:t>, </a:t>
            </a:r>
            <a:r>
              <a:rPr lang="en-US" i="1" dirty="0" err="1" smtClean="0"/>
              <a:t>IgG</a:t>
            </a:r>
            <a:r>
              <a:rPr lang="en-US" i="1" dirty="0" smtClean="0"/>
              <a:t>, </a:t>
            </a:r>
            <a:r>
              <a:rPr lang="en-US" i="1" dirty="0" err="1" smtClean="0"/>
              <a:t>IgA</a:t>
            </a:r>
            <a:r>
              <a:rPr lang="en-US" i="1" dirty="0" smtClean="0"/>
              <a:t>, </a:t>
            </a:r>
            <a:r>
              <a:rPr lang="en-US" i="1" dirty="0" err="1" smtClean="0"/>
              <a:t>IgD</a:t>
            </a:r>
            <a:r>
              <a:rPr lang="en-US" i="1" dirty="0" smtClean="0"/>
              <a:t>, </a:t>
            </a:r>
            <a:r>
              <a:rPr lang="en-US" dirty="0" smtClean="0"/>
              <a:t>and </a:t>
            </a:r>
            <a:r>
              <a:rPr lang="en-US" i="1" dirty="0" err="1" smtClean="0"/>
              <a:t>IgE</a:t>
            </a:r>
            <a:r>
              <a:rPr lang="en-US" i="1" dirty="0" smtClean="0"/>
              <a:t>.</a:t>
            </a:r>
          </a:p>
          <a:p>
            <a:r>
              <a:rPr lang="en-US" dirty="0" smtClean="0"/>
              <a:t>Antibodies act mainly in two ways to protect the body against invading agents: (1) by direct attack on the invader and (2) by activation of the “complement  system” that then has multiple means of its own for destroying the invader.</a:t>
            </a:r>
            <a:endParaRPr lang="bg-BG"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sp>
        <p:nvSpPr>
          <p:cNvPr id="3" name="Content Placeholder 2"/>
          <p:cNvSpPr>
            <a:spLocks noGrp="1"/>
          </p:cNvSpPr>
          <p:nvPr>
            <p:ph idx="1"/>
          </p:nvPr>
        </p:nvSpPr>
        <p:spPr>
          <a:xfrm>
            <a:off x="971600" y="260648"/>
            <a:ext cx="7962088" cy="6597352"/>
          </a:xfrm>
        </p:spPr>
        <p:txBody>
          <a:bodyPr>
            <a:normAutofit lnSpcReduction="10000"/>
          </a:bodyPr>
          <a:lstStyle/>
          <a:p>
            <a:r>
              <a:rPr lang="en-US" b="1" dirty="0" smtClean="0"/>
              <a:t>Complement System for Antibody Action</a:t>
            </a:r>
          </a:p>
          <a:p>
            <a:r>
              <a:rPr lang="en-US" dirty="0" smtClean="0"/>
              <a:t>“Complement” is a collective term that describes a system of about 20 proteins, many of which are enzyme precursors. The principal actors in this system are 11 proteins designated C1 through C9, B, and D. All these are present normally among the plasma proteins in the blood as well as among the proteins that leak out of the capillaries into the tissue spaces. The enzyme precursors are normally inactive, but they can be activated mainly by the so-called </a:t>
            </a:r>
            <a:r>
              <a:rPr lang="en-US" i="1" dirty="0" smtClean="0"/>
              <a:t>classic pathway.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Classic Pathway</a:t>
            </a:r>
            <a:br>
              <a:rPr lang="en-US" b="1" dirty="0" smtClean="0"/>
            </a:br>
            <a:endParaRPr lang="bg-BG" dirty="0"/>
          </a:p>
        </p:txBody>
      </p:sp>
      <p:sp>
        <p:nvSpPr>
          <p:cNvPr id="3" name="Content Placeholder 2"/>
          <p:cNvSpPr>
            <a:spLocks noGrp="1"/>
          </p:cNvSpPr>
          <p:nvPr>
            <p:ph idx="1"/>
          </p:nvPr>
        </p:nvSpPr>
        <p:spPr>
          <a:xfrm>
            <a:off x="1043608" y="764704"/>
            <a:ext cx="8100392" cy="6093296"/>
          </a:xfrm>
        </p:spPr>
        <p:txBody>
          <a:bodyPr>
            <a:normAutofit fontScale="85000" lnSpcReduction="10000"/>
          </a:bodyPr>
          <a:lstStyle/>
          <a:p>
            <a:r>
              <a:rPr lang="en-US" b="1" dirty="0" smtClean="0"/>
              <a:t>It is initiated by an </a:t>
            </a:r>
            <a:r>
              <a:rPr lang="en-US" dirty="0" smtClean="0"/>
              <a:t>antigen-antibody reaction. That is, when an antibody binds with an antigen, a specific reactive site on the “constant” portion of the antibody becomes uncovered, or “activated,” and this in turn binds directly with the C1 molecule of the complement system, setting into motion a “cascade” of sequential reactions.</a:t>
            </a:r>
          </a:p>
          <a:p>
            <a:r>
              <a:rPr lang="en-US" dirty="0" smtClean="0"/>
              <a:t>1. </a:t>
            </a:r>
            <a:r>
              <a:rPr lang="en-US" i="1" dirty="0" err="1" smtClean="0"/>
              <a:t>Opsonization</a:t>
            </a:r>
            <a:r>
              <a:rPr lang="en-US" i="1" dirty="0" smtClean="0"/>
              <a:t> and </a:t>
            </a:r>
            <a:r>
              <a:rPr lang="en-US" i="1" dirty="0" err="1" smtClean="0"/>
              <a:t>phagocytosis</a:t>
            </a:r>
            <a:endParaRPr lang="en-US" i="1" dirty="0" smtClean="0"/>
          </a:p>
          <a:p>
            <a:r>
              <a:rPr lang="en-US" dirty="0" smtClean="0"/>
              <a:t>2. </a:t>
            </a:r>
            <a:r>
              <a:rPr lang="en-US" i="1" dirty="0" err="1" smtClean="0"/>
              <a:t>Lysis</a:t>
            </a:r>
            <a:endParaRPr lang="en-US" i="1" dirty="0" smtClean="0"/>
          </a:p>
          <a:p>
            <a:r>
              <a:rPr lang="en-US" dirty="0" smtClean="0"/>
              <a:t>3. </a:t>
            </a:r>
            <a:r>
              <a:rPr lang="en-US" i="1" dirty="0" smtClean="0"/>
              <a:t>Agglutination</a:t>
            </a:r>
          </a:p>
          <a:p>
            <a:r>
              <a:rPr lang="en-US" dirty="0" smtClean="0"/>
              <a:t>4. </a:t>
            </a:r>
            <a:r>
              <a:rPr lang="en-US" i="1" dirty="0" smtClean="0"/>
              <a:t>Neutralization of viruses</a:t>
            </a:r>
          </a:p>
          <a:p>
            <a:r>
              <a:rPr lang="en-US" dirty="0" smtClean="0"/>
              <a:t>5. </a:t>
            </a:r>
            <a:r>
              <a:rPr lang="en-US" i="1" dirty="0" err="1" smtClean="0"/>
              <a:t>Chemotaxis</a:t>
            </a:r>
            <a:endParaRPr lang="en-US" i="1" dirty="0" smtClean="0"/>
          </a:p>
          <a:p>
            <a:r>
              <a:rPr lang="en-US" dirty="0" smtClean="0"/>
              <a:t>6. </a:t>
            </a:r>
            <a:r>
              <a:rPr lang="en-US" i="1" dirty="0" smtClean="0"/>
              <a:t>Activation of mast cells and </a:t>
            </a:r>
            <a:r>
              <a:rPr lang="en-US" i="1" dirty="0" err="1" smtClean="0"/>
              <a:t>basophils</a:t>
            </a:r>
            <a:endParaRPr lang="en-US" i="1" dirty="0" smtClean="0"/>
          </a:p>
          <a:p>
            <a:r>
              <a:rPr lang="en-US" dirty="0" smtClean="0"/>
              <a:t>7. </a:t>
            </a:r>
            <a:r>
              <a:rPr lang="en-US" i="1" smtClean="0"/>
              <a:t>Inflammatory effects</a:t>
            </a:r>
            <a:endParaRPr lang="bg-BG"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0"/>
            <a:ext cx="7920880" cy="971600"/>
          </a:xfrm>
        </p:spPr>
        <p:txBody>
          <a:bodyPr>
            <a:normAutofit fontScale="90000"/>
          </a:bodyPr>
          <a:lstStyle/>
          <a:p>
            <a:pPr algn="ctr"/>
            <a:r>
              <a:rPr lang="en-US" sz="3100" b="1" dirty="0" smtClean="0"/>
              <a:t>Complement System for Antibody Action</a:t>
            </a:r>
            <a:r>
              <a:rPr lang="en-US" b="1" dirty="0" smtClean="0"/>
              <a:t/>
            </a:r>
            <a:br>
              <a:rPr lang="en-US" b="1" dirty="0" smtClean="0"/>
            </a:br>
            <a:endParaRPr lang="bg-BG" dirty="0"/>
          </a:p>
        </p:txBody>
      </p:sp>
      <p:pic>
        <p:nvPicPr>
          <p:cNvPr id="1026" name="Picture 2" descr="C:\Users\Admin\Documents\Complement_pathway.png"/>
          <p:cNvPicPr>
            <a:picLocks noGrp="1" noChangeAspect="1" noChangeArrowheads="1"/>
          </p:cNvPicPr>
          <p:nvPr>
            <p:ph idx="1"/>
          </p:nvPr>
        </p:nvPicPr>
        <p:blipFill>
          <a:blip r:embed="rId2" cstate="print"/>
          <a:srcRect/>
          <a:stretch>
            <a:fillRect/>
          </a:stretch>
        </p:blipFill>
        <p:spPr bwMode="auto">
          <a:xfrm>
            <a:off x="1979712" y="665312"/>
            <a:ext cx="5328591" cy="6192688"/>
          </a:xfrm>
          <a:prstGeom prst="rect">
            <a:avLst/>
          </a:prstGeom>
          <a:noFill/>
          <a:ln w="28575">
            <a:solidFill>
              <a:schemeClr val="tx2">
                <a:lumMod val="75000"/>
              </a:schemeClr>
            </a:solid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7890080" cy="1143000"/>
          </a:xfrm>
        </p:spPr>
        <p:txBody>
          <a:bodyPr>
            <a:noAutofit/>
          </a:bodyPr>
          <a:lstStyle/>
          <a:p>
            <a:r>
              <a:rPr lang="en-US" sz="3600" dirty="0" smtClean="0"/>
              <a:t>The antibodies can inactivate the invading</a:t>
            </a:r>
            <a:br>
              <a:rPr lang="en-US" sz="3600" dirty="0" smtClean="0"/>
            </a:br>
            <a:r>
              <a:rPr lang="en-US" sz="3600" dirty="0" smtClean="0"/>
              <a:t>agent in one of several ways, as follows:</a:t>
            </a:r>
            <a:br>
              <a:rPr lang="en-US" sz="3600" dirty="0" smtClean="0"/>
            </a:br>
            <a:endParaRPr lang="bg-BG" sz="3600" dirty="0"/>
          </a:p>
        </p:txBody>
      </p:sp>
      <p:sp>
        <p:nvSpPr>
          <p:cNvPr id="3" name="Content Placeholder 2"/>
          <p:cNvSpPr>
            <a:spLocks noGrp="1"/>
          </p:cNvSpPr>
          <p:nvPr>
            <p:ph idx="1"/>
          </p:nvPr>
        </p:nvSpPr>
        <p:spPr>
          <a:xfrm>
            <a:off x="1115616" y="1447800"/>
            <a:ext cx="8028384" cy="4800600"/>
          </a:xfrm>
        </p:spPr>
        <p:txBody>
          <a:bodyPr>
            <a:normAutofit fontScale="85000" lnSpcReduction="10000"/>
          </a:bodyPr>
          <a:lstStyle/>
          <a:p>
            <a:r>
              <a:rPr lang="en-US" dirty="0" smtClean="0"/>
              <a:t>1. </a:t>
            </a:r>
            <a:r>
              <a:rPr lang="en-US" i="1" dirty="0" smtClean="0"/>
              <a:t>Agglutination, in which multiple large particles </a:t>
            </a:r>
            <a:r>
              <a:rPr lang="en-US" dirty="0" smtClean="0"/>
              <a:t>with antigens on their surfaces, such as bacteria or red cells, are bound together into a clump</a:t>
            </a:r>
          </a:p>
          <a:p>
            <a:r>
              <a:rPr lang="en-US" dirty="0" smtClean="0"/>
              <a:t>2. </a:t>
            </a:r>
            <a:r>
              <a:rPr lang="en-US" i="1" dirty="0" smtClean="0"/>
              <a:t>Precipitation, in which the molecular complex of </a:t>
            </a:r>
            <a:r>
              <a:rPr lang="en-US" dirty="0" smtClean="0"/>
              <a:t>soluble antigen (such as tetanus toxin) and antibody becomes so large that it is rendered insoluble and precipitates</a:t>
            </a:r>
          </a:p>
          <a:p>
            <a:r>
              <a:rPr lang="en-US" dirty="0" smtClean="0"/>
              <a:t>3. </a:t>
            </a:r>
            <a:r>
              <a:rPr lang="en-US" i="1" dirty="0" smtClean="0"/>
              <a:t>Neutralization, in which the antibodies cover the </a:t>
            </a:r>
            <a:r>
              <a:rPr lang="en-US" dirty="0" smtClean="0"/>
              <a:t>toxic sites of the antigenic agent</a:t>
            </a:r>
          </a:p>
          <a:p>
            <a:r>
              <a:rPr lang="en-US" dirty="0" smtClean="0"/>
              <a:t>4. </a:t>
            </a:r>
            <a:r>
              <a:rPr lang="en-US" i="1" dirty="0" err="1" smtClean="0"/>
              <a:t>Lysis</a:t>
            </a:r>
            <a:r>
              <a:rPr lang="en-US" i="1" dirty="0" smtClean="0"/>
              <a:t>, in which some potent antibodies are </a:t>
            </a:r>
            <a:r>
              <a:rPr lang="en-US" dirty="0" smtClean="0"/>
              <a:t>occasionally capable of directly attacking membranes of cellular agents and thereby cause rupture of the agent</a:t>
            </a:r>
            <a:endParaRPr lang="bg-BG"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Text Box 2"/>
          <p:cNvSpPr txBox="1">
            <a:spLocks noChangeArrowheads="1"/>
          </p:cNvSpPr>
          <p:nvPr/>
        </p:nvSpPr>
        <p:spPr bwMode="auto">
          <a:xfrm>
            <a:off x="3482975" y="0"/>
            <a:ext cx="5410200" cy="457200"/>
          </a:xfrm>
          <a:prstGeom prst="rect">
            <a:avLst/>
          </a:prstGeom>
          <a:noFill/>
          <a:ln w="9525">
            <a:noFill/>
            <a:miter lim="800000"/>
            <a:headEnd/>
            <a:tailEnd/>
          </a:ln>
          <a:effectLst/>
        </p:spPr>
        <p:txBody>
          <a:bodyPr>
            <a:spAutoFit/>
          </a:bodyPr>
          <a:lstStyle/>
          <a:p>
            <a:r>
              <a:rPr lang="bg-BG" sz="2400">
                <a:solidFill>
                  <a:schemeClr val="bg1"/>
                </a:solidFill>
              </a:rPr>
              <a:t>Тромбоцити</a:t>
            </a:r>
            <a:endParaRPr lang="en-GB" sz="2400">
              <a:solidFill>
                <a:schemeClr val="bg1"/>
              </a:solidFill>
            </a:endParaRPr>
          </a:p>
        </p:txBody>
      </p:sp>
      <p:sp>
        <p:nvSpPr>
          <p:cNvPr id="266243" name="Text Box 3"/>
          <p:cNvSpPr txBox="1">
            <a:spLocks noChangeArrowheads="1"/>
          </p:cNvSpPr>
          <p:nvPr/>
        </p:nvSpPr>
        <p:spPr bwMode="auto">
          <a:xfrm>
            <a:off x="0" y="1484313"/>
            <a:ext cx="4787900" cy="427037"/>
          </a:xfrm>
          <a:prstGeom prst="rect">
            <a:avLst/>
          </a:prstGeom>
          <a:noFill/>
          <a:ln w="9525">
            <a:noFill/>
            <a:miter lim="800000"/>
            <a:headEnd/>
            <a:tailEnd/>
          </a:ln>
          <a:effectLst/>
        </p:spPr>
        <p:txBody>
          <a:bodyPr>
            <a:spAutoFit/>
          </a:bodyPr>
          <a:lstStyle/>
          <a:p>
            <a:pPr>
              <a:buFont typeface="Wingdings" pitchFamily="2" charset="2"/>
              <a:buChar char="Ø"/>
            </a:pPr>
            <a:r>
              <a:rPr lang="bg-BG" sz="2200" dirty="0">
                <a:solidFill>
                  <a:srgbClr val="FF0000"/>
                </a:solidFill>
              </a:rPr>
              <a:t> </a:t>
            </a:r>
            <a:r>
              <a:rPr lang="en-US" sz="2200" dirty="0" smtClean="0">
                <a:solidFill>
                  <a:srgbClr val="FF0000"/>
                </a:solidFill>
              </a:rPr>
              <a:t>shape of disc</a:t>
            </a:r>
            <a:endParaRPr lang="en-GB" sz="2200" dirty="0">
              <a:solidFill>
                <a:srgbClr val="FF0000"/>
              </a:solidFill>
            </a:endParaRPr>
          </a:p>
        </p:txBody>
      </p:sp>
      <p:sp>
        <p:nvSpPr>
          <p:cNvPr id="266244" name="Text Box 4"/>
          <p:cNvSpPr txBox="1">
            <a:spLocks noChangeArrowheads="1"/>
          </p:cNvSpPr>
          <p:nvPr/>
        </p:nvSpPr>
        <p:spPr bwMode="auto">
          <a:xfrm>
            <a:off x="17463" y="1844675"/>
            <a:ext cx="4267200" cy="427038"/>
          </a:xfrm>
          <a:prstGeom prst="rect">
            <a:avLst/>
          </a:prstGeom>
          <a:noFill/>
          <a:ln w="9525">
            <a:noFill/>
            <a:miter lim="800000"/>
            <a:headEnd/>
            <a:tailEnd/>
          </a:ln>
          <a:effectLst/>
        </p:spPr>
        <p:txBody>
          <a:bodyPr>
            <a:spAutoFit/>
          </a:bodyPr>
          <a:lstStyle/>
          <a:p>
            <a:pPr>
              <a:buFont typeface="Wingdings" pitchFamily="2" charset="2"/>
              <a:buChar char="Ø"/>
            </a:pPr>
            <a:r>
              <a:rPr lang="bg-BG" sz="2200" dirty="0">
                <a:solidFill>
                  <a:srgbClr val="FF0000"/>
                </a:solidFill>
              </a:rPr>
              <a:t> </a:t>
            </a:r>
            <a:r>
              <a:rPr lang="en-US" sz="2200" dirty="0" smtClean="0">
                <a:solidFill>
                  <a:srgbClr val="FF0000"/>
                </a:solidFill>
              </a:rPr>
              <a:t>enucleated</a:t>
            </a:r>
            <a:endParaRPr lang="en-GB" sz="2200" dirty="0">
              <a:solidFill>
                <a:srgbClr val="FF0000"/>
              </a:solidFill>
            </a:endParaRPr>
          </a:p>
        </p:txBody>
      </p:sp>
      <p:sp>
        <p:nvSpPr>
          <p:cNvPr id="266245" name="Text Box 5"/>
          <p:cNvSpPr txBox="1">
            <a:spLocks noChangeArrowheads="1"/>
          </p:cNvSpPr>
          <p:nvPr/>
        </p:nvSpPr>
        <p:spPr bwMode="auto">
          <a:xfrm>
            <a:off x="0" y="3861048"/>
            <a:ext cx="7543800" cy="427038"/>
          </a:xfrm>
          <a:prstGeom prst="rect">
            <a:avLst/>
          </a:prstGeom>
          <a:noFill/>
          <a:ln w="9525">
            <a:noFill/>
            <a:miter lim="800000"/>
            <a:headEnd/>
            <a:tailEnd/>
          </a:ln>
          <a:effectLst/>
        </p:spPr>
        <p:txBody>
          <a:bodyPr>
            <a:spAutoFit/>
          </a:bodyPr>
          <a:lstStyle/>
          <a:p>
            <a:pPr>
              <a:buFont typeface="Wingdings" pitchFamily="2" charset="2"/>
              <a:buChar char="Ø"/>
            </a:pPr>
            <a:r>
              <a:rPr lang="en-US" sz="2200" dirty="0" smtClean="0">
                <a:solidFill>
                  <a:srgbClr val="FF0000"/>
                </a:solidFill>
              </a:rPr>
              <a:t>granules</a:t>
            </a:r>
            <a:r>
              <a:rPr lang="bg-BG" sz="2200" dirty="0" smtClean="0">
                <a:solidFill>
                  <a:srgbClr val="FF0000"/>
                </a:solidFill>
              </a:rPr>
              <a:t> </a:t>
            </a:r>
            <a:r>
              <a:rPr lang="bg-BG" sz="2200" dirty="0">
                <a:solidFill>
                  <a:srgbClr val="FF0000"/>
                </a:solidFill>
              </a:rPr>
              <a:t>– </a:t>
            </a:r>
            <a:r>
              <a:rPr lang="en-US" sz="2200" dirty="0" smtClean="0">
                <a:solidFill>
                  <a:srgbClr val="FF0000"/>
                </a:solidFill>
              </a:rPr>
              <a:t>2 types</a:t>
            </a:r>
            <a:r>
              <a:rPr lang="bg-BG" sz="2200" dirty="0" smtClean="0">
                <a:solidFill>
                  <a:srgbClr val="FF0000"/>
                </a:solidFill>
              </a:rPr>
              <a:t>:</a:t>
            </a:r>
            <a:endParaRPr lang="en-GB" sz="2200" dirty="0">
              <a:solidFill>
                <a:srgbClr val="FF0000"/>
              </a:solidFill>
            </a:endParaRPr>
          </a:p>
        </p:txBody>
      </p:sp>
      <p:sp>
        <p:nvSpPr>
          <p:cNvPr id="266246" name="Text Box 6"/>
          <p:cNvSpPr txBox="1">
            <a:spLocks noChangeArrowheads="1"/>
          </p:cNvSpPr>
          <p:nvPr/>
        </p:nvSpPr>
        <p:spPr bwMode="auto">
          <a:xfrm>
            <a:off x="0" y="908050"/>
            <a:ext cx="4067175" cy="427038"/>
          </a:xfrm>
          <a:prstGeom prst="rect">
            <a:avLst/>
          </a:prstGeom>
          <a:noFill/>
          <a:ln w="9525">
            <a:noFill/>
            <a:miter lim="800000"/>
            <a:headEnd/>
            <a:tailEnd/>
          </a:ln>
          <a:effectLst/>
        </p:spPr>
        <p:txBody>
          <a:bodyPr>
            <a:spAutoFit/>
          </a:bodyPr>
          <a:lstStyle/>
          <a:p>
            <a:pPr>
              <a:buFont typeface="Wingdings" pitchFamily="2" charset="2"/>
              <a:buChar char="Ø"/>
            </a:pPr>
            <a:r>
              <a:rPr lang="bg-BG" sz="2200" dirty="0">
                <a:solidFill>
                  <a:srgbClr val="FF0000"/>
                </a:solidFill>
              </a:rPr>
              <a:t> </a:t>
            </a:r>
            <a:r>
              <a:rPr lang="en-US" sz="2200" dirty="0" smtClean="0">
                <a:solidFill>
                  <a:srgbClr val="FF0000"/>
                </a:solidFill>
              </a:rPr>
              <a:t>number=</a:t>
            </a:r>
            <a:r>
              <a:rPr lang="bg-BG" sz="2200" dirty="0" smtClean="0">
                <a:solidFill>
                  <a:srgbClr val="FF0000"/>
                </a:solidFill>
                <a:latin typeface="Arial" pitchFamily="34" charset="0"/>
                <a:cs typeface="Arial" pitchFamily="34" charset="0"/>
              </a:rPr>
              <a:t>150-3</a:t>
            </a:r>
            <a:r>
              <a:rPr lang="en-US" sz="2200" dirty="0">
                <a:solidFill>
                  <a:srgbClr val="FF0000"/>
                </a:solidFill>
                <a:latin typeface="Arial" pitchFamily="34" charset="0"/>
                <a:cs typeface="Arial" pitchFamily="34" charset="0"/>
              </a:rPr>
              <a:t>5</a:t>
            </a:r>
            <a:r>
              <a:rPr lang="bg-BG" sz="2200" dirty="0">
                <a:solidFill>
                  <a:srgbClr val="FF0000"/>
                </a:solidFill>
                <a:latin typeface="Arial" pitchFamily="34" charset="0"/>
                <a:cs typeface="Arial" pitchFamily="34" charset="0"/>
              </a:rPr>
              <a:t>0.10</a:t>
            </a:r>
            <a:r>
              <a:rPr lang="bg-BG" sz="2200" baseline="30000" dirty="0">
                <a:solidFill>
                  <a:srgbClr val="FF0000"/>
                </a:solidFill>
                <a:latin typeface="Arial" pitchFamily="34" charset="0"/>
                <a:cs typeface="Arial" pitchFamily="34" charset="0"/>
              </a:rPr>
              <a:t>9</a:t>
            </a:r>
            <a:r>
              <a:rPr lang="bg-BG" sz="2200" dirty="0">
                <a:solidFill>
                  <a:srgbClr val="FF0000"/>
                </a:solidFill>
                <a:latin typeface="Arial" pitchFamily="34" charset="0"/>
                <a:cs typeface="Arial" pitchFamily="34" charset="0"/>
              </a:rPr>
              <a:t>/</a:t>
            </a:r>
            <a:r>
              <a:rPr lang="en-US" sz="2200" dirty="0">
                <a:solidFill>
                  <a:srgbClr val="FF0000"/>
                </a:solidFill>
                <a:latin typeface="Arial" pitchFamily="34" charset="0"/>
                <a:cs typeface="Arial" pitchFamily="34" charset="0"/>
              </a:rPr>
              <a:t>l</a:t>
            </a:r>
            <a:r>
              <a:rPr lang="bg-BG" sz="2200" dirty="0">
                <a:solidFill>
                  <a:srgbClr val="FF0000"/>
                </a:solidFill>
                <a:latin typeface="Arial" pitchFamily="34" charset="0"/>
                <a:cs typeface="Arial" pitchFamily="34" charset="0"/>
              </a:rPr>
              <a:t> </a:t>
            </a:r>
            <a:endParaRPr lang="en-GB" sz="2200" dirty="0">
              <a:solidFill>
                <a:srgbClr val="FF0000"/>
              </a:solidFill>
              <a:latin typeface="Arial" pitchFamily="34" charset="0"/>
              <a:cs typeface="Arial" pitchFamily="34" charset="0"/>
            </a:endParaRPr>
          </a:p>
        </p:txBody>
      </p:sp>
      <p:pic>
        <p:nvPicPr>
          <p:cNvPr id="266247" name="Picture 7" descr="megakaryocyte"/>
          <p:cNvPicPr>
            <a:picLocks noChangeAspect="1" noChangeArrowheads="1"/>
          </p:cNvPicPr>
          <p:nvPr/>
        </p:nvPicPr>
        <p:blipFill>
          <a:blip r:embed="rId2" cstate="print">
            <a:lum bright="-12000" contrast="30000"/>
          </a:blip>
          <a:srcRect t="11398" b="11398"/>
          <a:stretch>
            <a:fillRect/>
          </a:stretch>
        </p:blipFill>
        <p:spPr bwMode="auto">
          <a:xfrm>
            <a:off x="5795963" y="981075"/>
            <a:ext cx="3348037" cy="2344738"/>
          </a:xfrm>
          <a:prstGeom prst="rect">
            <a:avLst/>
          </a:prstGeom>
          <a:noFill/>
        </p:spPr>
      </p:pic>
      <p:sp>
        <p:nvSpPr>
          <p:cNvPr id="266248" name="Text Box 8"/>
          <p:cNvSpPr txBox="1">
            <a:spLocks noChangeArrowheads="1"/>
          </p:cNvSpPr>
          <p:nvPr/>
        </p:nvSpPr>
        <p:spPr bwMode="auto">
          <a:xfrm>
            <a:off x="0" y="352425"/>
            <a:ext cx="9144000" cy="363176"/>
          </a:xfrm>
          <a:prstGeom prst="rect">
            <a:avLst/>
          </a:prstGeom>
          <a:noFill/>
          <a:ln w="9525">
            <a:noFill/>
            <a:miter lim="800000"/>
            <a:headEnd/>
            <a:tailEnd/>
          </a:ln>
          <a:effectLst/>
        </p:spPr>
        <p:txBody>
          <a:bodyPr>
            <a:spAutoFit/>
          </a:bodyPr>
          <a:lstStyle/>
          <a:p>
            <a:pPr>
              <a:lnSpc>
                <a:spcPct val="80000"/>
              </a:lnSpc>
              <a:buFont typeface="Wingdings" pitchFamily="2" charset="2"/>
              <a:buChar char="v"/>
            </a:pPr>
            <a:r>
              <a:rPr lang="bg-BG" sz="2200" dirty="0">
                <a:solidFill>
                  <a:srgbClr val="FF0000"/>
                </a:solidFill>
              </a:rPr>
              <a:t> </a:t>
            </a:r>
            <a:r>
              <a:rPr lang="en-US" sz="2200" dirty="0" err="1" smtClean="0">
                <a:solidFill>
                  <a:srgbClr val="FF0000"/>
                </a:solidFill>
              </a:rPr>
              <a:t>Thrombocytes</a:t>
            </a:r>
            <a:r>
              <a:rPr lang="en-US" sz="2200" dirty="0" smtClean="0">
                <a:solidFill>
                  <a:srgbClr val="FF0000"/>
                </a:solidFill>
              </a:rPr>
              <a:t> are </a:t>
            </a:r>
            <a:r>
              <a:rPr lang="en-US" sz="2200" dirty="0" err="1" smtClean="0">
                <a:solidFill>
                  <a:srgbClr val="FF0000"/>
                </a:solidFill>
              </a:rPr>
              <a:t>cytoplasmic</a:t>
            </a:r>
            <a:r>
              <a:rPr lang="en-US" sz="2200" dirty="0" smtClean="0">
                <a:solidFill>
                  <a:srgbClr val="FF0000"/>
                </a:solidFill>
              </a:rPr>
              <a:t> fragments</a:t>
            </a:r>
            <a:r>
              <a:rPr lang="bg-BG" sz="2200" dirty="0" smtClean="0">
                <a:solidFill>
                  <a:srgbClr val="FF0000"/>
                </a:solidFill>
              </a:rPr>
              <a:t> </a:t>
            </a:r>
            <a:r>
              <a:rPr lang="en-US" sz="2200" dirty="0" smtClean="0">
                <a:solidFill>
                  <a:srgbClr val="FF0000"/>
                </a:solidFill>
              </a:rPr>
              <a:t>from </a:t>
            </a:r>
            <a:r>
              <a:rPr lang="en-US" sz="2200" dirty="0" err="1" smtClean="0">
                <a:solidFill>
                  <a:srgbClr val="FF0000"/>
                </a:solidFill>
              </a:rPr>
              <a:t>megakaryocytes</a:t>
            </a:r>
            <a:endParaRPr lang="en-GB" sz="2200" dirty="0">
              <a:solidFill>
                <a:srgbClr val="FF0000"/>
              </a:solidFill>
            </a:endParaRPr>
          </a:p>
        </p:txBody>
      </p:sp>
      <p:pic>
        <p:nvPicPr>
          <p:cNvPr id="266249" name="Picture 9" descr="platelet_details">
            <a:hlinkClick r:id="rId3"/>
          </p:cNvPr>
          <p:cNvPicPr>
            <a:picLocks noChangeAspect="1" noChangeArrowheads="1"/>
          </p:cNvPicPr>
          <p:nvPr/>
        </p:nvPicPr>
        <p:blipFill>
          <a:blip r:embed="rId4" cstate="print"/>
          <a:srcRect l="5511" r="1906" b="12053"/>
          <a:stretch>
            <a:fillRect/>
          </a:stretch>
        </p:blipFill>
        <p:spPr bwMode="auto">
          <a:xfrm>
            <a:off x="5292725" y="3357563"/>
            <a:ext cx="3851275" cy="3500437"/>
          </a:xfrm>
          <a:prstGeom prst="rect">
            <a:avLst/>
          </a:prstGeom>
          <a:noFill/>
        </p:spPr>
      </p:pic>
      <p:sp>
        <p:nvSpPr>
          <p:cNvPr id="266250" name="Text Box 10"/>
          <p:cNvSpPr txBox="1">
            <a:spLocks noChangeArrowheads="1"/>
          </p:cNvSpPr>
          <p:nvPr/>
        </p:nvSpPr>
        <p:spPr bwMode="auto">
          <a:xfrm>
            <a:off x="0" y="1201738"/>
            <a:ext cx="5076825" cy="427037"/>
          </a:xfrm>
          <a:prstGeom prst="rect">
            <a:avLst/>
          </a:prstGeom>
          <a:noFill/>
          <a:ln w="9525">
            <a:noFill/>
            <a:miter lim="800000"/>
            <a:headEnd/>
            <a:tailEnd/>
          </a:ln>
          <a:effectLst/>
        </p:spPr>
        <p:txBody>
          <a:bodyPr>
            <a:spAutoFit/>
          </a:bodyPr>
          <a:lstStyle/>
          <a:p>
            <a:pPr>
              <a:buFont typeface="Wingdings" pitchFamily="2" charset="2"/>
              <a:buChar char="Ø"/>
            </a:pPr>
            <a:r>
              <a:rPr lang="bg-BG" sz="2200" dirty="0">
                <a:solidFill>
                  <a:srgbClr val="FF0000"/>
                </a:solidFill>
              </a:rPr>
              <a:t> </a:t>
            </a:r>
            <a:r>
              <a:rPr lang="en-US" sz="2200" dirty="0" smtClean="0">
                <a:solidFill>
                  <a:srgbClr val="FF0000"/>
                </a:solidFill>
              </a:rPr>
              <a:t>size</a:t>
            </a:r>
            <a:r>
              <a:rPr lang="bg-BG" sz="2200" dirty="0" smtClean="0">
                <a:solidFill>
                  <a:srgbClr val="FF0000"/>
                </a:solidFill>
              </a:rPr>
              <a:t> </a:t>
            </a:r>
            <a:r>
              <a:rPr lang="bg-BG" sz="2200" dirty="0">
                <a:solidFill>
                  <a:srgbClr val="FF0000"/>
                </a:solidFill>
              </a:rPr>
              <a:t>– </a:t>
            </a:r>
            <a:r>
              <a:rPr lang="bg-BG" sz="2200" dirty="0">
                <a:solidFill>
                  <a:srgbClr val="FF0000"/>
                </a:solidFill>
                <a:latin typeface="Arial" pitchFamily="34" charset="0"/>
                <a:cs typeface="Arial" pitchFamily="34" charset="0"/>
              </a:rPr>
              <a:t>2-4</a:t>
            </a:r>
            <a:r>
              <a:rPr lang="bg-BG" sz="2200" dirty="0" smtClean="0">
                <a:solidFill>
                  <a:srgbClr val="FF0000"/>
                </a:solidFill>
                <a:latin typeface="Arial" pitchFamily="34" charset="0"/>
                <a:cs typeface="Arial" pitchFamily="34" charset="0"/>
                <a:sym typeface="Symbol" pitchFamily="18" charset="2"/>
              </a:rPr>
              <a:t></a:t>
            </a:r>
            <a:r>
              <a:rPr lang="en-US" sz="2200" dirty="0" smtClean="0">
                <a:solidFill>
                  <a:srgbClr val="FF0000"/>
                </a:solidFill>
                <a:latin typeface="Arial" pitchFamily="34" charset="0"/>
                <a:cs typeface="Arial" pitchFamily="34" charset="0"/>
                <a:sym typeface="Symbol" pitchFamily="18" charset="2"/>
              </a:rPr>
              <a:t>m</a:t>
            </a:r>
            <a:endParaRPr lang="en-GB" sz="2200" dirty="0">
              <a:solidFill>
                <a:srgbClr val="FF0000"/>
              </a:solidFill>
              <a:latin typeface="Arial" pitchFamily="34" charset="0"/>
              <a:cs typeface="Arial" pitchFamily="34" charset="0"/>
            </a:endParaRPr>
          </a:p>
        </p:txBody>
      </p:sp>
      <p:sp>
        <p:nvSpPr>
          <p:cNvPr id="266251" name="Text Box 11"/>
          <p:cNvSpPr txBox="1">
            <a:spLocks noChangeArrowheads="1"/>
          </p:cNvSpPr>
          <p:nvPr/>
        </p:nvSpPr>
        <p:spPr bwMode="auto">
          <a:xfrm>
            <a:off x="34925" y="2205038"/>
            <a:ext cx="5976938" cy="634020"/>
          </a:xfrm>
          <a:prstGeom prst="rect">
            <a:avLst/>
          </a:prstGeom>
          <a:noFill/>
          <a:ln w="9525">
            <a:noFill/>
            <a:miter lim="800000"/>
            <a:headEnd/>
            <a:tailEnd/>
          </a:ln>
          <a:effectLst/>
        </p:spPr>
        <p:txBody>
          <a:bodyPr>
            <a:spAutoFit/>
          </a:bodyPr>
          <a:lstStyle/>
          <a:p>
            <a:pPr>
              <a:lnSpc>
                <a:spcPct val="80000"/>
              </a:lnSpc>
              <a:buFont typeface="Wingdings" pitchFamily="2" charset="2"/>
              <a:buChar char="Ø"/>
            </a:pPr>
            <a:r>
              <a:rPr lang="bg-BG" sz="2200" dirty="0">
                <a:solidFill>
                  <a:srgbClr val="FF0000"/>
                </a:solidFill>
              </a:rPr>
              <a:t> </a:t>
            </a:r>
            <a:r>
              <a:rPr lang="en-US" sz="2200" dirty="0" smtClean="0">
                <a:solidFill>
                  <a:srgbClr val="FF0000"/>
                </a:solidFill>
              </a:rPr>
              <a:t>well developed cytoskeleton</a:t>
            </a:r>
            <a:r>
              <a:rPr lang="bg-BG" sz="2200" dirty="0" smtClean="0">
                <a:solidFill>
                  <a:srgbClr val="FF0000"/>
                </a:solidFill>
              </a:rPr>
              <a:t> </a:t>
            </a:r>
            <a:r>
              <a:rPr lang="en-US" sz="2200" dirty="0" smtClean="0">
                <a:solidFill>
                  <a:srgbClr val="FF0000"/>
                </a:solidFill>
              </a:rPr>
              <a:t>maintaining the shape</a:t>
            </a:r>
            <a:r>
              <a:rPr lang="bg-BG" sz="2200" dirty="0" smtClean="0">
                <a:solidFill>
                  <a:srgbClr val="FF0000"/>
                </a:solidFill>
              </a:rPr>
              <a:t> </a:t>
            </a:r>
            <a:r>
              <a:rPr lang="en-US" sz="2200" dirty="0" smtClean="0">
                <a:solidFill>
                  <a:srgbClr val="FF0000"/>
                </a:solidFill>
              </a:rPr>
              <a:t>(</a:t>
            </a:r>
            <a:r>
              <a:rPr lang="en-US" sz="2200" dirty="0" err="1" smtClean="0">
                <a:solidFill>
                  <a:srgbClr val="FF0000"/>
                </a:solidFill>
              </a:rPr>
              <a:t>actin</a:t>
            </a:r>
            <a:r>
              <a:rPr lang="en-US" sz="2200" dirty="0" smtClean="0">
                <a:solidFill>
                  <a:srgbClr val="FF0000"/>
                </a:solidFill>
              </a:rPr>
              <a:t> filaments and </a:t>
            </a:r>
            <a:r>
              <a:rPr lang="en-US" sz="2200" dirty="0" err="1" smtClean="0">
                <a:solidFill>
                  <a:srgbClr val="FF0000"/>
                </a:solidFill>
              </a:rPr>
              <a:t>microtubular</a:t>
            </a:r>
            <a:r>
              <a:rPr lang="en-US" sz="2200" dirty="0" smtClean="0">
                <a:solidFill>
                  <a:srgbClr val="FF0000"/>
                </a:solidFill>
              </a:rPr>
              <a:t> system)</a:t>
            </a:r>
            <a:endParaRPr lang="en-GB" sz="2200" dirty="0">
              <a:solidFill>
                <a:srgbClr val="FF0000"/>
              </a:solidFill>
            </a:endParaRPr>
          </a:p>
        </p:txBody>
      </p:sp>
      <p:sp>
        <p:nvSpPr>
          <p:cNvPr id="266252" name="Text Box 12"/>
          <p:cNvSpPr txBox="1">
            <a:spLocks noChangeArrowheads="1"/>
          </p:cNvSpPr>
          <p:nvPr/>
        </p:nvSpPr>
        <p:spPr bwMode="auto">
          <a:xfrm>
            <a:off x="0" y="3087688"/>
            <a:ext cx="6227763" cy="363176"/>
          </a:xfrm>
          <a:prstGeom prst="rect">
            <a:avLst/>
          </a:prstGeom>
          <a:noFill/>
          <a:ln w="9525">
            <a:noFill/>
            <a:miter lim="800000"/>
            <a:headEnd/>
            <a:tailEnd/>
          </a:ln>
          <a:effectLst/>
        </p:spPr>
        <p:txBody>
          <a:bodyPr>
            <a:spAutoFit/>
          </a:bodyPr>
          <a:lstStyle/>
          <a:p>
            <a:pPr>
              <a:lnSpc>
                <a:spcPct val="80000"/>
              </a:lnSpc>
              <a:buFont typeface="Wingdings" pitchFamily="2" charset="2"/>
              <a:buChar char="Ø"/>
            </a:pPr>
            <a:r>
              <a:rPr lang="en-US" sz="2200" dirty="0" err="1" smtClean="0">
                <a:solidFill>
                  <a:srgbClr val="FF0000"/>
                </a:solidFill>
              </a:rPr>
              <a:t>Canalicular</a:t>
            </a:r>
            <a:r>
              <a:rPr lang="en-US" sz="2200" dirty="0" smtClean="0">
                <a:solidFill>
                  <a:srgbClr val="FF0000"/>
                </a:solidFill>
              </a:rPr>
              <a:t> system</a:t>
            </a:r>
            <a:r>
              <a:rPr lang="bg-BG" sz="2200" dirty="0" smtClean="0">
                <a:solidFill>
                  <a:srgbClr val="FF0000"/>
                </a:solidFill>
              </a:rPr>
              <a:t>, </a:t>
            </a:r>
            <a:r>
              <a:rPr lang="en-US" sz="2200" dirty="0" smtClean="0">
                <a:solidFill>
                  <a:srgbClr val="FF0000"/>
                </a:solidFill>
              </a:rPr>
              <a:t>contained</a:t>
            </a:r>
            <a:r>
              <a:rPr lang="bg-BG" sz="2200" dirty="0" smtClean="0">
                <a:solidFill>
                  <a:srgbClr val="FF0000"/>
                </a:solidFill>
              </a:rPr>
              <a:t> </a:t>
            </a:r>
            <a:r>
              <a:rPr lang="bg-BG" sz="2200" dirty="0">
                <a:solidFill>
                  <a:srgbClr val="FF0000"/>
                </a:solidFill>
              </a:rPr>
              <a:t>Са</a:t>
            </a:r>
            <a:r>
              <a:rPr lang="bg-BG" sz="2200" baseline="30000" dirty="0">
                <a:solidFill>
                  <a:srgbClr val="FF0000"/>
                </a:solidFill>
              </a:rPr>
              <a:t>2+ </a:t>
            </a:r>
            <a:r>
              <a:rPr lang="en-US" sz="2200" dirty="0" smtClean="0">
                <a:solidFill>
                  <a:srgbClr val="FF0000"/>
                </a:solidFill>
              </a:rPr>
              <a:t>and</a:t>
            </a:r>
            <a:r>
              <a:rPr lang="bg-BG" sz="2200" dirty="0" smtClean="0">
                <a:solidFill>
                  <a:srgbClr val="FF0000"/>
                </a:solidFill>
              </a:rPr>
              <a:t> </a:t>
            </a:r>
            <a:r>
              <a:rPr lang="bg-BG" sz="2200" dirty="0">
                <a:solidFill>
                  <a:srgbClr val="FF0000"/>
                </a:solidFill>
              </a:rPr>
              <a:t>СОХ</a:t>
            </a:r>
            <a:endParaRPr lang="en-GB" sz="2200" dirty="0">
              <a:solidFill>
                <a:srgbClr val="FF0000"/>
              </a:solidFill>
            </a:endParaRPr>
          </a:p>
        </p:txBody>
      </p:sp>
      <p:sp>
        <p:nvSpPr>
          <p:cNvPr id="266253" name="Text Box 13"/>
          <p:cNvSpPr txBox="1">
            <a:spLocks noChangeArrowheads="1"/>
          </p:cNvSpPr>
          <p:nvPr/>
        </p:nvSpPr>
        <p:spPr bwMode="auto">
          <a:xfrm>
            <a:off x="0" y="4437112"/>
            <a:ext cx="5508626" cy="1717393"/>
          </a:xfrm>
          <a:prstGeom prst="rect">
            <a:avLst/>
          </a:prstGeom>
          <a:noFill/>
          <a:ln w="9525">
            <a:noFill/>
            <a:miter lim="800000"/>
            <a:headEnd/>
            <a:tailEnd/>
          </a:ln>
          <a:effectLst/>
        </p:spPr>
        <p:txBody>
          <a:bodyPr>
            <a:spAutoFit/>
          </a:bodyPr>
          <a:lstStyle/>
          <a:p>
            <a:pPr>
              <a:lnSpc>
                <a:spcPct val="80000"/>
              </a:lnSpc>
            </a:pPr>
            <a:r>
              <a:rPr lang="bg-BG" sz="2200" u="sng" dirty="0">
                <a:solidFill>
                  <a:srgbClr val="FF0000"/>
                </a:solidFill>
                <a:sym typeface="Symbol" pitchFamily="18" charset="2"/>
              </a:rPr>
              <a:t> </a:t>
            </a:r>
            <a:r>
              <a:rPr lang="en-US" sz="2200" u="sng" dirty="0" smtClean="0">
                <a:solidFill>
                  <a:srgbClr val="FF0000"/>
                </a:solidFill>
                <a:sym typeface="Symbol" pitchFamily="18" charset="2"/>
              </a:rPr>
              <a:t>granules</a:t>
            </a:r>
            <a:r>
              <a:rPr lang="bg-BG" sz="2200" u="sng" dirty="0" smtClean="0">
                <a:solidFill>
                  <a:srgbClr val="FF0000"/>
                </a:solidFill>
                <a:sym typeface="Symbol" pitchFamily="18" charset="2"/>
              </a:rPr>
              <a:t> </a:t>
            </a:r>
            <a:r>
              <a:rPr lang="en-US" sz="2200" dirty="0" smtClean="0">
                <a:solidFill>
                  <a:srgbClr val="FF0000"/>
                </a:solidFill>
                <a:sym typeface="Symbol" pitchFamily="18" charset="2"/>
              </a:rPr>
              <a:t>(light)</a:t>
            </a:r>
            <a:r>
              <a:rPr lang="bg-BG" sz="2200" dirty="0" smtClean="0">
                <a:solidFill>
                  <a:srgbClr val="FF0000"/>
                </a:solidFill>
                <a:sym typeface="Symbol" pitchFamily="18" charset="2"/>
              </a:rPr>
              <a:t> </a:t>
            </a:r>
            <a:r>
              <a:rPr lang="bg-BG" sz="2200" dirty="0">
                <a:solidFill>
                  <a:srgbClr val="FF0000"/>
                </a:solidFill>
                <a:sym typeface="Symbol" pitchFamily="18" charset="2"/>
              </a:rPr>
              <a:t>– </a:t>
            </a:r>
            <a:r>
              <a:rPr lang="en-US" sz="2200" dirty="0" smtClean="0">
                <a:solidFill>
                  <a:srgbClr val="FF0000"/>
                </a:solidFill>
                <a:sym typeface="Symbol" pitchFamily="18" charset="2"/>
              </a:rPr>
              <a:t>contain polypeptides</a:t>
            </a:r>
            <a:r>
              <a:rPr lang="bg-BG" sz="2200" dirty="0" smtClean="0">
                <a:solidFill>
                  <a:srgbClr val="FF0000"/>
                </a:solidFill>
                <a:sym typeface="Symbol" pitchFamily="18" charset="2"/>
              </a:rPr>
              <a:t>, </a:t>
            </a:r>
            <a:r>
              <a:rPr lang="en-US" sz="2200" dirty="0" smtClean="0">
                <a:solidFill>
                  <a:srgbClr val="FF0000"/>
                </a:solidFill>
                <a:sym typeface="Symbol" pitchFamily="18" charset="2"/>
              </a:rPr>
              <a:t>participating in coagulation(factor</a:t>
            </a:r>
            <a:r>
              <a:rPr lang="bg-BG" sz="2200" dirty="0" smtClean="0">
                <a:solidFill>
                  <a:srgbClr val="FF0000"/>
                </a:solidFill>
                <a:sym typeface="Symbol" pitchFamily="18" charset="2"/>
              </a:rPr>
              <a:t> </a:t>
            </a:r>
            <a:r>
              <a:rPr lang="bg-BG" sz="2200" dirty="0">
                <a:solidFill>
                  <a:srgbClr val="FF0000"/>
                </a:solidFill>
                <a:sym typeface="Symbol" pitchFamily="18" charset="2"/>
              </a:rPr>
              <a:t>V, VІІІ, </a:t>
            </a:r>
            <a:r>
              <a:rPr lang="en-US" sz="2200" dirty="0" err="1">
                <a:solidFill>
                  <a:srgbClr val="FF0000"/>
                </a:solidFill>
                <a:sym typeface="Symbol" pitchFamily="18" charset="2"/>
              </a:rPr>
              <a:t>vWF</a:t>
            </a:r>
            <a:r>
              <a:rPr lang="bg-BG" sz="2200" dirty="0">
                <a:solidFill>
                  <a:srgbClr val="FF0000"/>
                </a:solidFill>
                <a:sym typeface="Symbol" pitchFamily="18" charset="2"/>
              </a:rPr>
              <a:t>, </a:t>
            </a:r>
            <a:r>
              <a:rPr lang="en-US" sz="2200" dirty="0" smtClean="0">
                <a:solidFill>
                  <a:srgbClr val="FF0000"/>
                </a:solidFill>
                <a:sym typeface="Symbol" pitchFamily="18" charset="2"/>
              </a:rPr>
              <a:t>fibrinogen)</a:t>
            </a:r>
            <a:r>
              <a:rPr lang="bg-BG" sz="2200" dirty="0">
                <a:solidFill>
                  <a:srgbClr val="FF0000"/>
                </a:solidFill>
                <a:sym typeface="Symbol" pitchFamily="18" charset="2"/>
              </a:rPr>
              <a:t>, </a:t>
            </a:r>
            <a:r>
              <a:rPr lang="en-US" sz="2200" dirty="0" smtClean="0">
                <a:solidFill>
                  <a:srgbClr val="FF0000"/>
                </a:solidFill>
                <a:sym typeface="Symbol" pitchFamily="18" charset="2"/>
              </a:rPr>
              <a:t>in adhesion</a:t>
            </a:r>
            <a:r>
              <a:rPr lang="bg-BG" sz="2200" dirty="0" smtClean="0">
                <a:solidFill>
                  <a:srgbClr val="FF0000"/>
                </a:solidFill>
                <a:sym typeface="Symbol" pitchFamily="18" charset="2"/>
              </a:rPr>
              <a:t> </a:t>
            </a:r>
            <a:r>
              <a:rPr lang="en-US" sz="2200" dirty="0" smtClean="0">
                <a:solidFill>
                  <a:srgbClr val="FF0000"/>
                </a:solidFill>
                <a:sym typeface="Symbol" pitchFamily="18" charset="2"/>
              </a:rPr>
              <a:t>(</a:t>
            </a:r>
            <a:r>
              <a:rPr lang="en-US" sz="2200" dirty="0" err="1" smtClean="0">
                <a:solidFill>
                  <a:srgbClr val="FF0000"/>
                </a:solidFill>
                <a:sym typeface="Symbol" pitchFamily="18" charset="2"/>
              </a:rPr>
              <a:t>selectin</a:t>
            </a:r>
            <a:r>
              <a:rPr lang="bg-BG" sz="2200" dirty="0" smtClean="0">
                <a:solidFill>
                  <a:srgbClr val="FF0000"/>
                </a:solidFill>
                <a:sym typeface="Symbol" pitchFamily="18" charset="2"/>
              </a:rPr>
              <a:t>, </a:t>
            </a:r>
            <a:r>
              <a:rPr lang="en-US" sz="2200" dirty="0" err="1" smtClean="0">
                <a:solidFill>
                  <a:srgbClr val="FF0000"/>
                </a:solidFill>
                <a:sym typeface="Symbol" pitchFamily="18" charset="2"/>
              </a:rPr>
              <a:t>fibronectin</a:t>
            </a:r>
            <a:r>
              <a:rPr lang="bg-BG" sz="2200" dirty="0" smtClean="0">
                <a:solidFill>
                  <a:srgbClr val="FF0000"/>
                </a:solidFill>
                <a:sym typeface="Symbol" pitchFamily="18" charset="2"/>
              </a:rPr>
              <a:t>, </a:t>
            </a:r>
            <a:r>
              <a:rPr lang="en-US" sz="2200" dirty="0" err="1" smtClean="0">
                <a:solidFill>
                  <a:srgbClr val="FF0000"/>
                </a:solidFill>
                <a:sym typeface="Symbol" pitchFamily="18" charset="2"/>
              </a:rPr>
              <a:t>thrombospondin</a:t>
            </a:r>
            <a:r>
              <a:rPr lang="en-US" sz="2200" dirty="0" smtClean="0">
                <a:solidFill>
                  <a:srgbClr val="FF0000"/>
                </a:solidFill>
                <a:sym typeface="Symbol" pitchFamily="18" charset="2"/>
              </a:rPr>
              <a:t>)in </a:t>
            </a:r>
            <a:r>
              <a:rPr lang="en-US" sz="2200" dirty="0" err="1" smtClean="0">
                <a:solidFill>
                  <a:srgbClr val="FF0000"/>
                </a:solidFill>
                <a:sym typeface="Symbol" pitchFamily="18" charset="2"/>
              </a:rPr>
              <a:t>fibrinolysis</a:t>
            </a:r>
            <a:r>
              <a:rPr lang="bg-BG" sz="2200" dirty="0" smtClean="0">
                <a:solidFill>
                  <a:srgbClr val="FF0000"/>
                </a:solidFill>
                <a:sym typeface="Symbol" pitchFamily="18" charset="2"/>
              </a:rPr>
              <a:t> </a:t>
            </a:r>
            <a:r>
              <a:rPr lang="en-US" sz="2200" dirty="0" smtClean="0">
                <a:solidFill>
                  <a:srgbClr val="FF0000"/>
                </a:solidFill>
                <a:sym typeface="Symbol" pitchFamily="18" charset="2"/>
              </a:rPr>
              <a:t>(</a:t>
            </a:r>
            <a:r>
              <a:rPr lang="en-US" sz="2200" dirty="0" err="1" smtClean="0">
                <a:solidFill>
                  <a:srgbClr val="FF0000"/>
                </a:solidFill>
                <a:sym typeface="Symbol" pitchFamily="18" charset="2"/>
              </a:rPr>
              <a:t>plasminogen</a:t>
            </a:r>
            <a:r>
              <a:rPr lang="en-US" sz="2200" dirty="0" smtClean="0">
                <a:solidFill>
                  <a:srgbClr val="FF0000"/>
                </a:solidFill>
                <a:sym typeface="Symbol" pitchFamily="18" charset="2"/>
              </a:rPr>
              <a:t>)</a:t>
            </a:r>
            <a:r>
              <a:rPr lang="bg-BG" sz="2200" dirty="0">
                <a:solidFill>
                  <a:srgbClr val="FF0000"/>
                </a:solidFill>
                <a:sym typeface="Symbol" pitchFamily="18" charset="2"/>
              </a:rPr>
              <a:t>, </a:t>
            </a:r>
            <a:r>
              <a:rPr lang="en-US" sz="2200" dirty="0" err="1" smtClean="0">
                <a:solidFill>
                  <a:srgbClr val="FF0000"/>
                </a:solidFill>
                <a:sym typeface="Symbol" pitchFamily="18" charset="2"/>
              </a:rPr>
              <a:t>antifibrinolysis</a:t>
            </a:r>
            <a:r>
              <a:rPr lang="bg-BG" sz="2200" dirty="0" smtClean="0">
                <a:solidFill>
                  <a:srgbClr val="FF0000"/>
                </a:solidFill>
                <a:sym typeface="Symbol" pitchFamily="18" charset="2"/>
              </a:rPr>
              <a:t> </a:t>
            </a:r>
            <a:r>
              <a:rPr lang="en-US" sz="2200" dirty="0">
                <a:solidFill>
                  <a:srgbClr val="FF0000"/>
                </a:solidFill>
                <a:sym typeface="Symbol" pitchFamily="18" charset="2"/>
              </a:rPr>
              <a:t>(</a:t>
            </a:r>
            <a:r>
              <a:rPr lang="en-US" sz="2200" baseline="-25000" dirty="0" smtClean="0">
                <a:solidFill>
                  <a:srgbClr val="FF0000"/>
                </a:solidFill>
                <a:sym typeface="Symbol" pitchFamily="18" charset="2"/>
              </a:rPr>
              <a:t>2</a:t>
            </a:r>
            <a:r>
              <a:rPr lang="en-US" sz="2200" dirty="0" smtClean="0">
                <a:solidFill>
                  <a:srgbClr val="FF0000"/>
                </a:solidFill>
                <a:sym typeface="Symbol" pitchFamily="18" charset="2"/>
              </a:rPr>
              <a:t>-antiplasmin, </a:t>
            </a:r>
            <a:r>
              <a:rPr lang="en-US" sz="2200" dirty="0">
                <a:solidFill>
                  <a:srgbClr val="FF0000"/>
                </a:solidFill>
                <a:sym typeface="Symbol" pitchFamily="18" charset="2"/>
              </a:rPr>
              <a:t>PAI-1), </a:t>
            </a:r>
            <a:r>
              <a:rPr lang="en-US" sz="2200" dirty="0" smtClean="0">
                <a:solidFill>
                  <a:srgbClr val="FF0000"/>
                </a:solidFill>
                <a:sym typeface="Symbol" pitchFamily="18" charset="2"/>
              </a:rPr>
              <a:t>in growth</a:t>
            </a:r>
            <a:r>
              <a:rPr lang="bg-BG" sz="2200" dirty="0" smtClean="0">
                <a:solidFill>
                  <a:srgbClr val="FF0000"/>
                </a:solidFill>
                <a:sym typeface="Symbol" pitchFamily="18" charset="2"/>
              </a:rPr>
              <a:t> </a:t>
            </a:r>
            <a:r>
              <a:rPr lang="en-US" sz="2200" dirty="0">
                <a:solidFill>
                  <a:srgbClr val="FF0000"/>
                </a:solidFill>
                <a:sym typeface="Symbol" pitchFamily="18" charset="2"/>
              </a:rPr>
              <a:t>(PDGF, TGF-)</a:t>
            </a:r>
            <a:r>
              <a:rPr lang="bg-BG" sz="2200" dirty="0">
                <a:solidFill>
                  <a:srgbClr val="FF0000"/>
                </a:solidFill>
                <a:sym typeface="Symbol" pitchFamily="18" charset="2"/>
              </a:rPr>
              <a:t> </a:t>
            </a:r>
            <a:endParaRPr lang="en-GB" sz="2200" dirty="0">
              <a:solidFill>
                <a:srgbClr val="FF0000"/>
              </a:solidFill>
              <a:sym typeface="Symbol" pitchFamily="18" charset="2"/>
            </a:endParaRPr>
          </a:p>
        </p:txBody>
      </p:sp>
      <p:sp>
        <p:nvSpPr>
          <p:cNvPr id="266254" name="Text Box 14"/>
          <p:cNvSpPr txBox="1">
            <a:spLocks noChangeArrowheads="1"/>
          </p:cNvSpPr>
          <p:nvPr/>
        </p:nvSpPr>
        <p:spPr bwMode="auto">
          <a:xfrm>
            <a:off x="0" y="2362200"/>
            <a:ext cx="184150" cy="457200"/>
          </a:xfrm>
          <a:prstGeom prst="rect">
            <a:avLst/>
          </a:prstGeom>
          <a:noFill/>
          <a:ln w="9525">
            <a:noFill/>
            <a:miter lim="800000"/>
            <a:headEnd/>
            <a:tailEnd/>
          </a:ln>
          <a:effectLst/>
        </p:spPr>
        <p:txBody>
          <a:bodyPr wrap="none">
            <a:spAutoFit/>
          </a:bodyPr>
          <a:lstStyle/>
          <a:p>
            <a:pPr>
              <a:spcBef>
                <a:spcPct val="0"/>
              </a:spcBef>
            </a:pPr>
            <a:endParaRPr lang="en-GB" sz="2400" b="0"/>
          </a:p>
        </p:txBody>
      </p:sp>
      <p:sp>
        <p:nvSpPr>
          <p:cNvPr id="266256" name="Text Box 16"/>
          <p:cNvSpPr txBox="1">
            <a:spLocks noChangeArrowheads="1"/>
          </p:cNvSpPr>
          <p:nvPr/>
        </p:nvSpPr>
        <p:spPr bwMode="auto">
          <a:xfrm>
            <a:off x="0" y="6229350"/>
            <a:ext cx="5795963" cy="634020"/>
          </a:xfrm>
          <a:prstGeom prst="rect">
            <a:avLst/>
          </a:prstGeom>
          <a:noFill/>
          <a:ln w="9525">
            <a:noFill/>
            <a:miter lim="800000"/>
            <a:headEnd/>
            <a:tailEnd/>
          </a:ln>
          <a:effectLst/>
        </p:spPr>
        <p:txBody>
          <a:bodyPr>
            <a:spAutoFit/>
          </a:bodyPr>
          <a:lstStyle/>
          <a:p>
            <a:pPr>
              <a:lnSpc>
                <a:spcPct val="80000"/>
              </a:lnSpc>
            </a:pPr>
            <a:r>
              <a:rPr lang="en-US" sz="2200" u="sng" dirty="0">
                <a:solidFill>
                  <a:srgbClr val="FF0000"/>
                </a:solidFill>
                <a:sym typeface="Symbol" pitchFamily="18" charset="2"/>
              </a:rPr>
              <a:t> </a:t>
            </a:r>
            <a:r>
              <a:rPr lang="en-US" sz="2200" u="sng" dirty="0" smtClean="0">
                <a:solidFill>
                  <a:srgbClr val="FF0000"/>
                </a:solidFill>
                <a:sym typeface="Symbol" pitchFamily="18" charset="2"/>
              </a:rPr>
              <a:t>granules</a:t>
            </a:r>
            <a:r>
              <a:rPr lang="en-US" sz="2200" dirty="0" smtClean="0">
                <a:solidFill>
                  <a:srgbClr val="FF0000"/>
                </a:solidFill>
                <a:sym typeface="Symbol" pitchFamily="18" charset="2"/>
              </a:rPr>
              <a:t>(dense)</a:t>
            </a:r>
            <a:r>
              <a:rPr lang="bg-BG" sz="2200" dirty="0" smtClean="0">
                <a:solidFill>
                  <a:srgbClr val="FF0000"/>
                </a:solidFill>
                <a:sym typeface="Symbol" pitchFamily="18" charset="2"/>
              </a:rPr>
              <a:t> – </a:t>
            </a:r>
            <a:r>
              <a:rPr lang="en-US" sz="2200" dirty="0" smtClean="0">
                <a:solidFill>
                  <a:srgbClr val="FF0000"/>
                </a:solidFill>
                <a:sym typeface="Symbol" pitchFamily="18" charset="2"/>
              </a:rPr>
              <a:t>contain</a:t>
            </a:r>
            <a:r>
              <a:rPr lang="bg-BG" sz="2200" dirty="0" smtClean="0">
                <a:solidFill>
                  <a:srgbClr val="FF0000"/>
                </a:solidFill>
                <a:sym typeface="Symbol" pitchFamily="18" charset="2"/>
              </a:rPr>
              <a:t> </a:t>
            </a:r>
            <a:r>
              <a:rPr lang="en-US" sz="2200" dirty="0" smtClean="0">
                <a:solidFill>
                  <a:srgbClr val="FF0000"/>
                </a:solidFill>
                <a:sym typeface="Symbol" pitchFamily="18" charset="2"/>
              </a:rPr>
              <a:t>low molecular substances</a:t>
            </a:r>
            <a:r>
              <a:rPr lang="bg-BG" sz="2200" dirty="0" smtClean="0">
                <a:solidFill>
                  <a:srgbClr val="FF0000"/>
                </a:solidFill>
                <a:sym typeface="Symbol" pitchFamily="18" charset="2"/>
              </a:rPr>
              <a:t>: </a:t>
            </a:r>
            <a:r>
              <a:rPr lang="bg-BG" sz="2200" dirty="0">
                <a:solidFill>
                  <a:srgbClr val="FF0000"/>
                </a:solidFill>
                <a:sym typeface="Symbol" pitchFamily="18" charset="2"/>
              </a:rPr>
              <a:t>Са</a:t>
            </a:r>
            <a:r>
              <a:rPr lang="bg-BG" sz="2200" baseline="30000" dirty="0">
                <a:solidFill>
                  <a:srgbClr val="FF0000"/>
                </a:solidFill>
                <a:sym typeface="Symbol" pitchFamily="18" charset="2"/>
              </a:rPr>
              <a:t>2+</a:t>
            </a:r>
            <a:r>
              <a:rPr lang="bg-BG" sz="2200" dirty="0">
                <a:solidFill>
                  <a:srgbClr val="FF0000"/>
                </a:solidFill>
                <a:sym typeface="Symbol" pitchFamily="18" charset="2"/>
              </a:rPr>
              <a:t>, </a:t>
            </a:r>
            <a:r>
              <a:rPr lang="en-US" sz="2200" dirty="0" smtClean="0">
                <a:solidFill>
                  <a:srgbClr val="FF0000"/>
                </a:solidFill>
                <a:sym typeface="Symbol" pitchFamily="18" charset="2"/>
              </a:rPr>
              <a:t>ADP</a:t>
            </a:r>
            <a:r>
              <a:rPr lang="bg-BG" sz="2200" dirty="0" smtClean="0">
                <a:solidFill>
                  <a:srgbClr val="FF0000"/>
                </a:solidFill>
                <a:sym typeface="Symbol" pitchFamily="18" charset="2"/>
              </a:rPr>
              <a:t>, </a:t>
            </a:r>
            <a:r>
              <a:rPr lang="en-US" sz="2200" dirty="0" smtClean="0">
                <a:solidFill>
                  <a:srgbClr val="FF0000"/>
                </a:solidFill>
                <a:sym typeface="Symbol" pitchFamily="18" charset="2"/>
              </a:rPr>
              <a:t>ATP</a:t>
            </a:r>
            <a:r>
              <a:rPr lang="bg-BG" sz="2200" dirty="0" smtClean="0">
                <a:solidFill>
                  <a:srgbClr val="FF0000"/>
                </a:solidFill>
                <a:sym typeface="Symbol" pitchFamily="18" charset="2"/>
              </a:rPr>
              <a:t>, </a:t>
            </a:r>
            <a:r>
              <a:rPr lang="en-US" sz="2200" dirty="0" smtClean="0">
                <a:solidFill>
                  <a:srgbClr val="FF0000"/>
                </a:solidFill>
                <a:sym typeface="Symbol" pitchFamily="18" charset="2"/>
              </a:rPr>
              <a:t>serotonin</a:t>
            </a:r>
            <a:r>
              <a:rPr lang="bg-BG" sz="2200" dirty="0" smtClean="0">
                <a:solidFill>
                  <a:srgbClr val="FF0000"/>
                </a:solidFill>
                <a:sym typeface="Symbol" pitchFamily="18" charset="2"/>
              </a:rPr>
              <a:t>,</a:t>
            </a:r>
            <a:endParaRPr lang="en-GB" sz="2200" baseline="30000" dirty="0">
              <a:solidFill>
                <a:srgbClr val="FF0000"/>
              </a:solidFill>
            </a:endParaRPr>
          </a:p>
        </p:txBody>
      </p:sp>
      <p:grpSp>
        <p:nvGrpSpPr>
          <p:cNvPr id="2" name="Group 20"/>
          <p:cNvGrpSpPr>
            <a:grpSpLocks/>
          </p:cNvGrpSpPr>
          <p:nvPr/>
        </p:nvGrpSpPr>
        <p:grpSpPr bwMode="auto">
          <a:xfrm>
            <a:off x="3779838" y="981075"/>
            <a:ext cx="1973262" cy="1222375"/>
            <a:chOff x="2381" y="618"/>
            <a:chExt cx="1243" cy="770"/>
          </a:xfrm>
        </p:grpSpPr>
        <p:pic>
          <p:nvPicPr>
            <p:cNvPr id="266257" name="Picture 17" descr="monocyte"/>
            <p:cNvPicPr>
              <a:picLocks noChangeAspect="1" noChangeArrowheads="1"/>
            </p:cNvPicPr>
            <p:nvPr/>
          </p:nvPicPr>
          <p:blipFill>
            <a:blip r:embed="rId5" cstate="print"/>
            <a:srcRect l="60983" b="56526"/>
            <a:stretch>
              <a:fillRect/>
            </a:stretch>
          </p:blipFill>
          <p:spPr bwMode="auto">
            <a:xfrm>
              <a:off x="2381" y="618"/>
              <a:ext cx="1243" cy="770"/>
            </a:xfrm>
            <a:prstGeom prst="rect">
              <a:avLst/>
            </a:prstGeom>
            <a:noFill/>
            <a:ln w="9525">
              <a:noFill/>
              <a:miter lim="800000"/>
              <a:headEnd/>
              <a:tailEnd/>
            </a:ln>
            <a:effectLst/>
          </p:spPr>
        </p:pic>
        <p:sp>
          <p:nvSpPr>
            <p:cNvPr id="266258" name="Line 18"/>
            <p:cNvSpPr>
              <a:spLocks noChangeShapeType="1"/>
            </p:cNvSpPr>
            <p:nvPr/>
          </p:nvSpPr>
          <p:spPr bwMode="auto">
            <a:xfrm flipH="1">
              <a:off x="2653" y="618"/>
              <a:ext cx="227" cy="181"/>
            </a:xfrm>
            <a:prstGeom prst="line">
              <a:avLst/>
            </a:prstGeom>
            <a:noFill/>
            <a:ln w="25400">
              <a:solidFill>
                <a:srgbClr val="3333FF"/>
              </a:solidFill>
              <a:round/>
              <a:headEnd/>
              <a:tailEnd type="triangle" w="med" len="med"/>
            </a:ln>
            <a:effectLst/>
          </p:spPr>
          <p:txBody>
            <a:bodyPr>
              <a:spAutoFit/>
            </a:bodyPr>
            <a:lstStyle/>
            <a:p>
              <a:endParaRPr lang="bg-BG"/>
            </a:p>
          </p:txBody>
        </p:sp>
        <p:sp>
          <p:nvSpPr>
            <p:cNvPr id="266259" name="Line 19"/>
            <p:cNvSpPr>
              <a:spLocks noChangeShapeType="1"/>
            </p:cNvSpPr>
            <p:nvPr/>
          </p:nvSpPr>
          <p:spPr bwMode="auto">
            <a:xfrm>
              <a:off x="2880" y="618"/>
              <a:ext cx="363" cy="91"/>
            </a:xfrm>
            <a:prstGeom prst="line">
              <a:avLst/>
            </a:prstGeom>
            <a:noFill/>
            <a:ln w="25400">
              <a:solidFill>
                <a:srgbClr val="3333FF"/>
              </a:solidFill>
              <a:round/>
              <a:headEnd/>
              <a:tailEnd type="triangle" w="med" len="med"/>
            </a:ln>
            <a:effectLst/>
          </p:spPr>
          <p:txBody>
            <a:bodyPr>
              <a:spAutoFit/>
            </a:bodyPr>
            <a:lstStyle/>
            <a:p>
              <a:endParaRPr lang="bg-BG"/>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246"/>
                                        </p:tgtEl>
                                        <p:attrNameLst>
                                          <p:attrName>style.visibility</p:attrName>
                                        </p:attrNameLst>
                                      </p:cBhvr>
                                      <p:to>
                                        <p:strVal val="visible"/>
                                      </p:to>
                                    </p:set>
                                    <p:animEffect transition="in" filter="wipe(left)">
                                      <p:cBhvr>
                                        <p:cTn id="7" dur="500"/>
                                        <p:tgtEl>
                                          <p:spTgt spid="26624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6250"/>
                                        </p:tgtEl>
                                        <p:attrNameLst>
                                          <p:attrName>style.visibility</p:attrName>
                                        </p:attrNameLst>
                                      </p:cBhvr>
                                      <p:to>
                                        <p:strVal val="visible"/>
                                      </p:to>
                                    </p:set>
                                    <p:animEffect transition="in" filter="wipe(left)">
                                      <p:cBhvr>
                                        <p:cTn id="11" dur="500"/>
                                        <p:tgtEl>
                                          <p:spTgt spid="26625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66243"/>
                                        </p:tgtEl>
                                        <p:attrNameLst>
                                          <p:attrName>style.visibility</p:attrName>
                                        </p:attrNameLst>
                                      </p:cBhvr>
                                      <p:to>
                                        <p:strVal val="visible"/>
                                      </p:to>
                                    </p:set>
                                    <p:animEffect transition="in" filter="wipe(left)">
                                      <p:cBhvr>
                                        <p:cTn id="15" dur="500"/>
                                        <p:tgtEl>
                                          <p:spTgt spid="26624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66244"/>
                                        </p:tgtEl>
                                        <p:attrNameLst>
                                          <p:attrName>style.visibility</p:attrName>
                                        </p:attrNameLst>
                                      </p:cBhvr>
                                      <p:to>
                                        <p:strVal val="visible"/>
                                      </p:to>
                                    </p:set>
                                    <p:animEffect transition="in" filter="wipe(left)">
                                      <p:cBhvr>
                                        <p:cTn id="19" dur="500"/>
                                        <p:tgtEl>
                                          <p:spTgt spid="26624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66251"/>
                                        </p:tgtEl>
                                        <p:attrNameLst>
                                          <p:attrName>style.visibility</p:attrName>
                                        </p:attrNameLst>
                                      </p:cBhvr>
                                      <p:to>
                                        <p:strVal val="visible"/>
                                      </p:to>
                                    </p:set>
                                    <p:animEffect transition="in" filter="wipe(left)">
                                      <p:cBhvr>
                                        <p:cTn id="24" dur="500"/>
                                        <p:tgtEl>
                                          <p:spTgt spid="26625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66252"/>
                                        </p:tgtEl>
                                        <p:attrNameLst>
                                          <p:attrName>style.visibility</p:attrName>
                                        </p:attrNameLst>
                                      </p:cBhvr>
                                      <p:to>
                                        <p:strVal val="visible"/>
                                      </p:to>
                                    </p:set>
                                    <p:animEffect transition="in" filter="wipe(left)">
                                      <p:cBhvr>
                                        <p:cTn id="29" dur="500"/>
                                        <p:tgtEl>
                                          <p:spTgt spid="26625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66245"/>
                                        </p:tgtEl>
                                        <p:attrNameLst>
                                          <p:attrName>style.visibility</p:attrName>
                                        </p:attrNameLst>
                                      </p:cBhvr>
                                      <p:to>
                                        <p:strVal val="visible"/>
                                      </p:to>
                                    </p:set>
                                    <p:animEffect transition="in" filter="wipe(left)">
                                      <p:cBhvr>
                                        <p:cTn id="34" dur="500"/>
                                        <p:tgtEl>
                                          <p:spTgt spid="266245"/>
                                        </p:tgtEl>
                                      </p:cBhvr>
                                    </p:animEffect>
                                  </p:childTnLst>
                                </p:cTn>
                              </p:par>
                            </p:childTnLst>
                          </p:cTn>
                        </p:par>
                      </p:childTnLst>
                    </p:cTn>
                  </p:par>
                  <p:par>
                    <p:cTn id="35" fill="hold">
                      <p:stCondLst>
                        <p:cond delay="indefinite"/>
                      </p:stCondLst>
                      <p:childTnLst>
                        <p:par>
                          <p:cTn id="36" fill="hold">
                            <p:stCondLst>
                              <p:cond delay="0"/>
                            </p:stCondLst>
                            <p:childTnLst>
                              <p:par>
                                <p:cTn id="37" presetID="50" presetClass="entr" presetSubtype="0" decel="100000" fill="hold" grpId="0" nodeType="clickEffect">
                                  <p:stCondLst>
                                    <p:cond delay="0"/>
                                  </p:stCondLst>
                                  <p:childTnLst>
                                    <p:set>
                                      <p:cBhvr>
                                        <p:cTn id="38" dur="1" fill="hold">
                                          <p:stCondLst>
                                            <p:cond delay="0"/>
                                          </p:stCondLst>
                                        </p:cTn>
                                        <p:tgtEl>
                                          <p:spTgt spid="266253"/>
                                        </p:tgtEl>
                                        <p:attrNameLst>
                                          <p:attrName>style.visibility</p:attrName>
                                        </p:attrNameLst>
                                      </p:cBhvr>
                                      <p:to>
                                        <p:strVal val="visible"/>
                                      </p:to>
                                    </p:set>
                                    <p:anim calcmode="lin" valueType="num">
                                      <p:cBhvr>
                                        <p:cTn id="39" dur="1000" fill="hold"/>
                                        <p:tgtEl>
                                          <p:spTgt spid="266253"/>
                                        </p:tgtEl>
                                        <p:attrNameLst>
                                          <p:attrName>ppt_w</p:attrName>
                                        </p:attrNameLst>
                                      </p:cBhvr>
                                      <p:tavLst>
                                        <p:tav tm="0">
                                          <p:val>
                                            <p:strVal val="#ppt_w+.3"/>
                                          </p:val>
                                        </p:tav>
                                        <p:tav tm="100000">
                                          <p:val>
                                            <p:strVal val="#ppt_w"/>
                                          </p:val>
                                        </p:tav>
                                      </p:tavLst>
                                    </p:anim>
                                    <p:anim calcmode="lin" valueType="num">
                                      <p:cBhvr>
                                        <p:cTn id="40" dur="1000" fill="hold"/>
                                        <p:tgtEl>
                                          <p:spTgt spid="266253"/>
                                        </p:tgtEl>
                                        <p:attrNameLst>
                                          <p:attrName>ppt_h</p:attrName>
                                        </p:attrNameLst>
                                      </p:cBhvr>
                                      <p:tavLst>
                                        <p:tav tm="0">
                                          <p:val>
                                            <p:strVal val="#ppt_h"/>
                                          </p:val>
                                        </p:tav>
                                        <p:tav tm="100000">
                                          <p:val>
                                            <p:strVal val="#ppt_h"/>
                                          </p:val>
                                        </p:tav>
                                      </p:tavLst>
                                    </p:anim>
                                    <p:animEffect transition="in" filter="fade">
                                      <p:cBhvr>
                                        <p:cTn id="41" dur="1000"/>
                                        <p:tgtEl>
                                          <p:spTgt spid="266253"/>
                                        </p:tgtEl>
                                      </p:cBhvr>
                                    </p:animEffect>
                                  </p:childTnLst>
                                </p:cTn>
                              </p:par>
                            </p:childTnLst>
                          </p:cTn>
                        </p:par>
                      </p:childTnLst>
                    </p:cTn>
                  </p:par>
                  <p:par>
                    <p:cTn id="42" fill="hold">
                      <p:stCondLst>
                        <p:cond delay="indefinite"/>
                      </p:stCondLst>
                      <p:childTnLst>
                        <p:par>
                          <p:cTn id="43" fill="hold">
                            <p:stCondLst>
                              <p:cond delay="0"/>
                            </p:stCondLst>
                            <p:childTnLst>
                              <p:par>
                                <p:cTn id="44" presetID="50" presetClass="entr" presetSubtype="0" decel="100000" fill="hold" grpId="0" nodeType="clickEffect">
                                  <p:stCondLst>
                                    <p:cond delay="0"/>
                                  </p:stCondLst>
                                  <p:childTnLst>
                                    <p:set>
                                      <p:cBhvr>
                                        <p:cTn id="45" dur="1" fill="hold">
                                          <p:stCondLst>
                                            <p:cond delay="0"/>
                                          </p:stCondLst>
                                        </p:cTn>
                                        <p:tgtEl>
                                          <p:spTgt spid="266256"/>
                                        </p:tgtEl>
                                        <p:attrNameLst>
                                          <p:attrName>style.visibility</p:attrName>
                                        </p:attrNameLst>
                                      </p:cBhvr>
                                      <p:to>
                                        <p:strVal val="visible"/>
                                      </p:to>
                                    </p:set>
                                    <p:anim calcmode="lin" valueType="num">
                                      <p:cBhvr>
                                        <p:cTn id="46" dur="1000" fill="hold"/>
                                        <p:tgtEl>
                                          <p:spTgt spid="266256"/>
                                        </p:tgtEl>
                                        <p:attrNameLst>
                                          <p:attrName>ppt_w</p:attrName>
                                        </p:attrNameLst>
                                      </p:cBhvr>
                                      <p:tavLst>
                                        <p:tav tm="0">
                                          <p:val>
                                            <p:strVal val="#ppt_w+.3"/>
                                          </p:val>
                                        </p:tav>
                                        <p:tav tm="100000">
                                          <p:val>
                                            <p:strVal val="#ppt_w"/>
                                          </p:val>
                                        </p:tav>
                                      </p:tavLst>
                                    </p:anim>
                                    <p:anim calcmode="lin" valueType="num">
                                      <p:cBhvr>
                                        <p:cTn id="47" dur="1000" fill="hold"/>
                                        <p:tgtEl>
                                          <p:spTgt spid="266256"/>
                                        </p:tgtEl>
                                        <p:attrNameLst>
                                          <p:attrName>ppt_h</p:attrName>
                                        </p:attrNameLst>
                                      </p:cBhvr>
                                      <p:tavLst>
                                        <p:tav tm="0">
                                          <p:val>
                                            <p:strVal val="#ppt_h"/>
                                          </p:val>
                                        </p:tav>
                                        <p:tav tm="100000">
                                          <p:val>
                                            <p:strVal val="#ppt_h"/>
                                          </p:val>
                                        </p:tav>
                                      </p:tavLst>
                                    </p:anim>
                                    <p:animEffect transition="in" filter="fade">
                                      <p:cBhvr>
                                        <p:cTn id="48" dur="1000"/>
                                        <p:tgtEl>
                                          <p:spTgt spid="266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3" grpId="0"/>
      <p:bldP spid="266244" grpId="0"/>
      <p:bldP spid="266245" grpId="0"/>
      <p:bldP spid="266246" grpId="0"/>
      <p:bldP spid="266250" grpId="0"/>
      <p:bldP spid="266251" grpId="0"/>
      <p:bldP spid="266252" grpId="0"/>
      <p:bldP spid="266253" grpId="0"/>
      <p:bldP spid="26625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6" name="Picture 2" descr="platanat"/>
          <p:cNvPicPr>
            <a:picLocks noChangeAspect="1" noChangeArrowheads="1"/>
          </p:cNvPicPr>
          <p:nvPr/>
        </p:nvPicPr>
        <p:blipFill>
          <a:blip r:embed="rId2" cstate="print"/>
          <a:srcRect l="2094" t="4613" r="3728" b="4677"/>
          <a:stretch>
            <a:fillRect/>
          </a:stretch>
        </p:blipFill>
        <p:spPr bwMode="auto">
          <a:xfrm>
            <a:off x="1907704" y="908720"/>
            <a:ext cx="5410200" cy="3816350"/>
          </a:xfrm>
          <a:prstGeom prst="rect">
            <a:avLst/>
          </a:prstGeom>
          <a:noFill/>
        </p:spPr>
      </p:pic>
      <p:sp>
        <p:nvSpPr>
          <p:cNvPr id="267268" name="Text Box 4"/>
          <p:cNvSpPr txBox="1">
            <a:spLocks noChangeArrowheads="1"/>
          </p:cNvSpPr>
          <p:nvPr/>
        </p:nvSpPr>
        <p:spPr bwMode="auto">
          <a:xfrm>
            <a:off x="0" y="260648"/>
            <a:ext cx="9144000" cy="781752"/>
          </a:xfrm>
          <a:prstGeom prst="rect">
            <a:avLst/>
          </a:prstGeom>
          <a:noFill/>
          <a:ln w="9525">
            <a:noFill/>
            <a:miter lim="800000"/>
            <a:headEnd/>
            <a:tailEnd/>
          </a:ln>
          <a:effectLst/>
        </p:spPr>
        <p:txBody>
          <a:bodyPr wrap="square">
            <a:spAutoFit/>
          </a:bodyPr>
          <a:lstStyle/>
          <a:p>
            <a:pPr>
              <a:lnSpc>
                <a:spcPct val="80000"/>
              </a:lnSpc>
              <a:buFont typeface="Wingdings" pitchFamily="2" charset="2"/>
              <a:buChar char="v"/>
            </a:pPr>
            <a:r>
              <a:rPr lang="en-US" sz="2800" dirty="0" smtClean="0">
                <a:solidFill>
                  <a:schemeClr val="accent4">
                    <a:lumMod val="75000"/>
                  </a:schemeClr>
                </a:solidFill>
              </a:rPr>
              <a:t>Receptors on the surface of the cellular membrane of </a:t>
            </a:r>
            <a:r>
              <a:rPr lang="en-US" sz="2800" dirty="0" err="1" smtClean="0">
                <a:solidFill>
                  <a:schemeClr val="accent4">
                    <a:lumMod val="75000"/>
                  </a:schemeClr>
                </a:solidFill>
              </a:rPr>
              <a:t>thrombocytes</a:t>
            </a:r>
            <a:endParaRPr lang="en-GB" sz="2800" dirty="0">
              <a:solidFill>
                <a:schemeClr val="accent4">
                  <a:lumMod val="75000"/>
                </a:schemeClr>
              </a:solidFill>
            </a:endParaRPr>
          </a:p>
        </p:txBody>
      </p:sp>
      <p:sp>
        <p:nvSpPr>
          <p:cNvPr id="267272" name="Text Box 8"/>
          <p:cNvSpPr txBox="1">
            <a:spLocks noChangeArrowheads="1"/>
          </p:cNvSpPr>
          <p:nvPr/>
        </p:nvSpPr>
        <p:spPr bwMode="auto">
          <a:xfrm>
            <a:off x="2267744" y="5013176"/>
            <a:ext cx="5184576" cy="523220"/>
          </a:xfrm>
          <a:prstGeom prst="rect">
            <a:avLst/>
          </a:prstGeom>
          <a:noFill/>
          <a:ln w="9525">
            <a:noFill/>
            <a:miter lim="800000"/>
            <a:headEnd/>
            <a:tailEnd/>
          </a:ln>
          <a:effectLst/>
        </p:spPr>
        <p:txBody>
          <a:bodyPr wrap="square">
            <a:spAutoFit/>
          </a:bodyPr>
          <a:lstStyle/>
          <a:p>
            <a:r>
              <a:rPr lang="en-US" sz="2800" dirty="0" smtClean="0">
                <a:solidFill>
                  <a:schemeClr val="accent4">
                    <a:lumMod val="75000"/>
                  </a:schemeClr>
                </a:solidFill>
              </a:rPr>
              <a:t>Functions of </a:t>
            </a:r>
            <a:r>
              <a:rPr lang="en-US" sz="2800" dirty="0" err="1" smtClean="0">
                <a:solidFill>
                  <a:schemeClr val="accent4">
                    <a:lumMod val="75000"/>
                  </a:schemeClr>
                </a:solidFill>
              </a:rPr>
              <a:t>thrombocytes</a:t>
            </a:r>
            <a:endParaRPr lang="en-GB" sz="2800" dirty="0">
              <a:solidFill>
                <a:schemeClr val="accent4">
                  <a:lumMod val="75000"/>
                </a:schemeClr>
              </a:solidFill>
            </a:endParaRPr>
          </a:p>
        </p:txBody>
      </p:sp>
      <p:sp>
        <p:nvSpPr>
          <p:cNvPr id="267274" name="Text Box 10"/>
          <p:cNvSpPr txBox="1">
            <a:spLocks noChangeArrowheads="1"/>
          </p:cNvSpPr>
          <p:nvPr/>
        </p:nvSpPr>
        <p:spPr bwMode="auto">
          <a:xfrm>
            <a:off x="971600" y="5546725"/>
            <a:ext cx="8172400" cy="461665"/>
          </a:xfrm>
          <a:prstGeom prst="rect">
            <a:avLst/>
          </a:prstGeom>
          <a:noFill/>
          <a:ln w="9525">
            <a:noFill/>
            <a:miter lim="800000"/>
            <a:headEnd/>
            <a:tailEnd/>
          </a:ln>
          <a:effectLst/>
        </p:spPr>
        <p:txBody>
          <a:bodyPr wrap="square">
            <a:spAutoFit/>
          </a:bodyPr>
          <a:lstStyle/>
          <a:p>
            <a:pPr>
              <a:buFont typeface="Wingdings" pitchFamily="2" charset="2"/>
              <a:buChar char="Ø"/>
            </a:pPr>
            <a:r>
              <a:rPr lang="bg-BG" sz="2400" dirty="0">
                <a:solidFill>
                  <a:schemeClr val="accent4">
                    <a:lumMod val="75000"/>
                  </a:schemeClr>
                </a:solidFill>
              </a:rPr>
              <a:t> </a:t>
            </a:r>
            <a:r>
              <a:rPr lang="en-US" sz="2400" dirty="0" smtClean="0">
                <a:solidFill>
                  <a:schemeClr val="accent4">
                    <a:lumMod val="75000"/>
                  </a:schemeClr>
                </a:solidFill>
              </a:rPr>
              <a:t>participation in </a:t>
            </a:r>
            <a:r>
              <a:rPr lang="en-US" sz="2400" dirty="0" err="1" smtClean="0">
                <a:solidFill>
                  <a:schemeClr val="accent4">
                    <a:lumMod val="75000"/>
                  </a:schemeClr>
                </a:solidFill>
              </a:rPr>
              <a:t>hemostasis</a:t>
            </a:r>
            <a:endParaRPr lang="en-GB" sz="2400" dirty="0">
              <a:solidFill>
                <a:schemeClr val="accent4">
                  <a:lumMod val="75000"/>
                </a:schemeClr>
              </a:solidFill>
            </a:endParaRPr>
          </a:p>
        </p:txBody>
      </p:sp>
      <p:sp>
        <p:nvSpPr>
          <p:cNvPr id="267275" name="Text Box 11"/>
          <p:cNvSpPr txBox="1">
            <a:spLocks noChangeArrowheads="1"/>
          </p:cNvSpPr>
          <p:nvPr/>
        </p:nvSpPr>
        <p:spPr bwMode="auto">
          <a:xfrm>
            <a:off x="971600" y="5895975"/>
            <a:ext cx="8172400" cy="683264"/>
          </a:xfrm>
          <a:prstGeom prst="rect">
            <a:avLst/>
          </a:prstGeom>
          <a:noFill/>
          <a:ln w="9525">
            <a:noFill/>
            <a:miter lim="800000"/>
            <a:headEnd/>
            <a:tailEnd/>
          </a:ln>
          <a:effectLst/>
        </p:spPr>
        <p:txBody>
          <a:bodyPr wrap="square">
            <a:spAutoFit/>
          </a:bodyPr>
          <a:lstStyle/>
          <a:p>
            <a:pPr>
              <a:lnSpc>
                <a:spcPct val="80000"/>
              </a:lnSpc>
              <a:buFont typeface="Wingdings" pitchFamily="2" charset="2"/>
              <a:buChar char="Ø"/>
            </a:pPr>
            <a:r>
              <a:rPr lang="en-US" sz="2400" dirty="0" smtClean="0">
                <a:solidFill>
                  <a:schemeClr val="accent4">
                    <a:lumMod val="75000"/>
                  </a:schemeClr>
                </a:solidFill>
              </a:rPr>
              <a:t>Secretion of substances</a:t>
            </a:r>
            <a:r>
              <a:rPr lang="bg-BG" sz="2400" dirty="0" smtClean="0">
                <a:solidFill>
                  <a:schemeClr val="accent4">
                    <a:lumMod val="75000"/>
                  </a:schemeClr>
                </a:solidFill>
              </a:rPr>
              <a:t>, </a:t>
            </a:r>
            <a:r>
              <a:rPr lang="en-US" sz="2400" dirty="0" smtClean="0">
                <a:solidFill>
                  <a:schemeClr val="accent4">
                    <a:lumMod val="75000"/>
                  </a:schemeClr>
                </a:solidFill>
              </a:rPr>
              <a:t>important for regeneration and normal functioning of endothelium</a:t>
            </a:r>
            <a:endParaRPr lang="en-GB" sz="2400" dirty="0">
              <a:solidFill>
                <a:schemeClr val="accent4">
                  <a:lumMod val="75000"/>
                </a:schemeClr>
              </a:solidFill>
            </a:endParaRPr>
          </a:p>
        </p:txBody>
      </p:sp>
      <p:sp>
        <p:nvSpPr>
          <p:cNvPr id="267276" name="Text Box 12"/>
          <p:cNvSpPr txBox="1">
            <a:spLocks noChangeArrowheads="1"/>
          </p:cNvSpPr>
          <p:nvPr/>
        </p:nvSpPr>
        <p:spPr bwMode="auto">
          <a:xfrm>
            <a:off x="971600" y="6416675"/>
            <a:ext cx="8172400" cy="461665"/>
          </a:xfrm>
          <a:prstGeom prst="rect">
            <a:avLst/>
          </a:prstGeom>
          <a:noFill/>
          <a:ln w="9525">
            <a:noFill/>
            <a:miter lim="800000"/>
            <a:headEnd/>
            <a:tailEnd/>
          </a:ln>
          <a:effectLst/>
        </p:spPr>
        <p:txBody>
          <a:bodyPr wrap="square">
            <a:spAutoFit/>
          </a:bodyPr>
          <a:lstStyle/>
          <a:p>
            <a:pPr>
              <a:buFont typeface="Wingdings" pitchFamily="2" charset="2"/>
              <a:buChar char="Ø"/>
            </a:pPr>
            <a:r>
              <a:rPr lang="bg-BG" sz="2200" dirty="0">
                <a:solidFill>
                  <a:schemeClr val="accent4">
                    <a:lumMod val="75000"/>
                  </a:schemeClr>
                </a:solidFill>
              </a:rPr>
              <a:t> </a:t>
            </a:r>
            <a:r>
              <a:rPr lang="en-US" sz="2400" dirty="0" smtClean="0">
                <a:solidFill>
                  <a:schemeClr val="accent4">
                    <a:lumMod val="75000"/>
                  </a:schemeClr>
                </a:solidFill>
              </a:rPr>
              <a:t>participation in inflammatory reactions</a:t>
            </a:r>
            <a:endParaRPr lang="en-GB" sz="2400" dirty="0">
              <a:solidFill>
                <a:schemeClr val="accent4">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72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3" fill="hold" nodeType="clickEffect">
                                  <p:stCondLst>
                                    <p:cond delay="0"/>
                                  </p:stCondLst>
                                  <p:childTnLst>
                                    <p:set>
                                      <p:cBhvr>
                                        <p:cTn id="10" dur="1" fill="hold">
                                          <p:stCondLst>
                                            <p:cond delay="0"/>
                                          </p:stCondLst>
                                        </p:cTn>
                                        <p:tgtEl>
                                          <p:spTgt spid="267274">
                                            <p:txEl>
                                              <p:pRg st="0" end="0"/>
                                            </p:txEl>
                                          </p:spTgt>
                                        </p:tgtEl>
                                        <p:attrNameLst>
                                          <p:attrName>style.visibility</p:attrName>
                                        </p:attrNameLst>
                                      </p:cBhvr>
                                      <p:to>
                                        <p:strVal val="visible"/>
                                      </p:to>
                                    </p:set>
                                    <p:anim calcmode="lin" valueType="num">
                                      <p:cBhvr additive="base">
                                        <p:cTn id="11" dur="500" fill="hold"/>
                                        <p:tgtEl>
                                          <p:spTgt spid="267274">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67274">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6" fill="hold" nodeType="afterEffect">
                                  <p:stCondLst>
                                    <p:cond delay="0"/>
                                  </p:stCondLst>
                                  <p:childTnLst>
                                    <p:set>
                                      <p:cBhvr>
                                        <p:cTn id="15" dur="1" fill="hold">
                                          <p:stCondLst>
                                            <p:cond delay="0"/>
                                          </p:stCondLst>
                                        </p:cTn>
                                        <p:tgtEl>
                                          <p:spTgt spid="267275">
                                            <p:txEl>
                                              <p:pRg st="0" end="0"/>
                                            </p:txEl>
                                          </p:spTgt>
                                        </p:tgtEl>
                                        <p:attrNameLst>
                                          <p:attrName>style.visibility</p:attrName>
                                        </p:attrNameLst>
                                      </p:cBhvr>
                                      <p:to>
                                        <p:strVal val="visible"/>
                                      </p:to>
                                    </p:set>
                                    <p:anim calcmode="lin" valueType="num">
                                      <p:cBhvr additive="base">
                                        <p:cTn id="16" dur="500" fill="hold"/>
                                        <p:tgtEl>
                                          <p:spTgt spid="267275">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267275">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267276">
                                            <p:txEl>
                                              <p:pRg st="0" end="0"/>
                                            </p:txEl>
                                          </p:spTgt>
                                        </p:tgtEl>
                                        <p:attrNameLst>
                                          <p:attrName>style.visibility</p:attrName>
                                        </p:attrNameLst>
                                      </p:cBhvr>
                                      <p:to>
                                        <p:strVal val="visible"/>
                                      </p:to>
                                    </p:set>
                                    <p:anim calcmode="lin" valueType="num">
                                      <p:cBhvr additive="base">
                                        <p:cTn id="21" dur="500" fill="hold"/>
                                        <p:tgtEl>
                                          <p:spTgt spid="267276">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6727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Leukocytes</a:t>
            </a:r>
            <a:br>
              <a:rPr lang="en-US" b="1" dirty="0" smtClean="0"/>
            </a:br>
            <a:r>
              <a:rPr lang="en-US" b="1" dirty="0" smtClean="0"/>
              <a:t> (White Blood Cells)</a:t>
            </a:r>
            <a:endParaRPr lang="bg-BG" dirty="0"/>
          </a:p>
        </p:txBody>
      </p:sp>
      <p:sp>
        <p:nvSpPr>
          <p:cNvPr id="3" name="Content Placeholder 2"/>
          <p:cNvSpPr>
            <a:spLocks noGrp="1"/>
          </p:cNvSpPr>
          <p:nvPr>
            <p:ph idx="1"/>
          </p:nvPr>
        </p:nvSpPr>
        <p:spPr>
          <a:xfrm>
            <a:off x="467544" y="1447800"/>
            <a:ext cx="8676456" cy="5410200"/>
          </a:xfrm>
        </p:spPr>
        <p:txBody>
          <a:bodyPr>
            <a:normAutofit/>
          </a:bodyPr>
          <a:lstStyle/>
          <a:p>
            <a:r>
              <a:rPr lang="en-US" dirty="0" smtClean="0"/>
              <a:t>Six types of white blood cells are normally present in the blood. They are </a:t>
            </a:r>
            <a:r>
              <a:rPr lang="en-US" i="1" dirty="0" err="1" smtClean="0"/>
              <a:t>polymorphonuclear</a:t>
            </a:r>
            <a:r>
              <a:rPr lang="en-US" i="1" dirty="0" smtClean="0"/>
              <a:t> </a:t>
            </a:r>
            <a:r>
              <a:rPr lang="en-US" i="1" dirty="0" err="1" smtClean="0"/>
              <a:t>neutrophils</a:t>
            </a:r>
            <a:r>
              <a:rPr lang="en-US" i="1" dirty="0" smtClean="0"/>
              <a:t>, </a:t>
            </a:r>
            <a:r>
              <a:rPr lang="en-US" i="1" dirty="0" err="1" smtClean="0"/>
              <a:t>polymorphonuclear</a:t>
            </a:r>
            <a:r>
              <a:rPr lang="en-US" i="1" dirty="0" smtClean="0"/>
              <a:t> </a:t>
            </a:r>
            <a:r>
              <a:rPr lang="en-US" i="1" dirty="0" err="1" smtClean="0"/>
              <a:t>eosinophils</a:t>
            </a:r>
            <a:r>
              <a:rPr lang="en-US" i="1" dirty="0" smtClean="0"/>
              <a:t>, </a:t>
            </a:r>
            <a:r>
              <a:rPr lang="en-US" i="1" dirty="0" err="1" smtClean="0"/>
              <a:t>polymorphonuclear</a:t>
            </a:r>
            <a:r>
              <a:rPr lang="en-US" i="1" dirty="0" smtClean="0"/>
              <a:t> </a:t>
            </a:r>
            <a:r>
              <a:rPr lang="en-US" i="1" dirty="0" err="1" smtClean="0"/>
              <a:t>basophils</a:t>
            </a:r>
            <a:r>
              <a:rPr lang="en-US" i="1" dirty="0" smtClean="0"/>
              <a:t>, </a:t>
            </a:r>
            <a:r>
              <a:rPr lang="en-US" i="1" dirty="0" err="1" smtClean="0"/>
              <a:t>monocytes</a:t>
            </a:r>
            <a:r>
              <a:rPr lang="en-US" i="1" dirty="0" smtClean="0"/>
              <a:t>, lymphocytes, and, occasionally, plasma cells.</a:t>
            </a:r>
          </a:p>
          <a:p>
            <a:r>
              <a:rPr lang="en-US" dirty="0" smtClean="0"/>
              <a:t>The granulocytes and </a:t>
            </a:r>
            <a:r>
              <a:rPr lang="en-US" dirty="0" err="1" smtClean="0"/>
              <a:t>monocytes</a:t>
            </a:r>
            <a:r>
              <a:rPr lang="en-US" dirty="0" smtClean="0"/>
              <a:t> protect the body against invading organisms mainly by ingesting them - that is, by </a:t>
            </a:r>
            <a:r>
              <a:rPr lang="en-US" i="1" dirty="0" err="1" smtClean="0"/>
              <a:t>phagocytosis</a:t>
            </a:r>
            <a:r>
              <a:rPr lang="en-US" i="1" dirty="0" smtClean="0"/>
              <a:t>.</a:t>
            </a:r>
          </a:p>
          <a:p>
            <a:r>
              <a:rPr lang="en-US" dirty="0" smtClean="0"/>
              <a:t>The lymphocytes and plasma cells function mainly in connection with the immune system.</a:t>
            </a:r>
            <a:endParaRPr lang="bg-BG"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292" name="Picture 4" descr="thrombopoiesis"/>
          <p:cNvPicPr>
            <a:picLocks noChangeAspect="1" noChangeArrowheads="1"/>
          </p:cNvPicPr>
          <p:nvPr/>
        </p:nvPicPr>
        <p:blipFill>
          <a:blip r:embed="rId2" cstate="print">
            <a:lum bright="-6000" contrast="12000"/>
          </a:blip>
          <a:srcRect t="5853" r="970" b="10243"/>
          <a:stretch>
            <a:fillRect/>
          </a:stretch>
        </p:blipFill>
        <p:spPr bwMode="auto">
          <a:xfrm>
            <a:off x="0" y="692696"/>
            <a:ext cx="5003800" cy="2593975"/>
          </a:xfrm>
          <a:prstGeom prst="rect">
            <a:avLst/>
          </a:prstGeom>
          <a:noFill/>
        </p:spPr>
      </p:pic>
      <p:sp>
        <p:nvSpPr>
          <p:cNvPr id="268293" name="Text Box 5"/>
          <p:cNvSpPr txBox="1">
            <a:spLocks noChangeArrowheads="1"/>
          </p:cNvSpPr>
          <p:nvPr/>
        </p:nvSpPr>
        <p:spPr bwMode="auto">
          <a:xfrm>
            <a:off x="0" y="260648"/>
            <a:ext cx="9144000" cy="368434"/>
          </a:xfrm>
          <a:prstGeom prst="rect">
            <a:avLst/>
          </a:prstGeom>
          <a:noFill/>
          <a:ln w="9525">
            <a:noFill/>
            <a:miter lim="800000"/>
            <a:headEnd/>
            <a:tailEnd/>
          </a:ln>
          <a:effectLst/>
        </p:spPr>
        <p:txBody>
          <a:bodyPr wrap="square">
            <a:spAutoFit/>
          </a:bodyPr>
          <a:lstStyle/>
          <a:p>
            <a:pPr>
              <a:lnSpc>
                <a:spcPct val="80000"/>
              </a:lnSpc>
              <a:buFont typeface="Wingdings" pitchFamily="2" charset="2"/>
              <a:buChar char="v"/>
            </a:pPr>
            <a:r>
              <a:rPr lang="bg-BG" sz="2200" dirty="0">
                <a:solidFill>
                  <a:schemeClr val="accent4">
                    <a:lumMod val="75000"/>
                  </a:schemeClr>
                </a:solidFill>
              </a:rPr>
              <a:t> </a:t>
            </a:r>
            <a:r>
              <a:rPr lang="en-US" sz="2200" dirty="0" smtClean="0">
                <a:solidFill>
                  <a:schemeClr val="accent4">
                    <a:lumMod val="75000"/>
                  </a:schemeClr>
                </a:solidFill>
              </a:rPr>
              <a:t>Genesis of </a:t>
            </a:r>
            <a:r>
              <a:rPr lang="en-US" sz="2200" dirty="0" err="1" smtClean="0">
                <a:solidFill>
                  <a:schemeClr val="accent4">
                    <a:lumMod val="75000"/>
                  </a:schemeClr>
                </a:solidFill>
              </a:rPr>
              <a:t>thrombocytes</a:t>
            </a:r>
            <a:endParaRPr lang="en-GB" sz="2200" dirty="0">
              <a:solidFill>
                <a:schemeClr val="accent4">
                  <a:lumMod val="75000"/>
                </a:schemeClr>
              </a:solidFill>
            </a:endParaRPr>
          </a:p>
        </p:txBody>
      </p:sp>
      <p:sp>
        <p:nvSpPr>
          <p:cNvPr id="268296" name="Text Box 8"/>
          <p:cNvSpPr txBox="1">
            <a:spLocks noChangeArrowheads="1"/>
          </p:cNvSpPr>
          <p:nvPr/>
        </p:nvSpPr>
        <p:spPr bwMode="auto">
          <a:xfrm>
            <a:off x="0" y="4221088"/>
            <a:ext cx="4139952" cy="427038"/>
          </a:xfrm>
          <a:prstGeom prst="rect">
            <a:avLst/>
          </a:prstGeom>
          <a:noFill/>
          <a:ln w="9525">
            <a:noFill/>
            <a:miter lim="800000"/>
            <a:headEnd/>
            <a:tailEnd/>
          </a:ln>
          <a:effectLst/>
        </p:spPr>
        <p:txBody>
          <a:bodyPr wrap="square">
            <a:spAutoFit/>
          </a:bodyPr>
          <a:lstStyle/>
          <a:p>
            <a:r>
              <a:rPr lang="en-US" sz="2200" dirty="0" smtClean="0">
                <a:solidFill>
                  <a:schemeClr val="accent4">
                    <a:lumMod val="75000"/>
                  </a:schemeClr>
                </a:solidFill>
              </a:rPr>
              <a:t>Control of </a:t>
            </a:r>
            <a:r>
              <a:rPr lang="en-US" sz="2200" dirty="0" err="1" smtClean="0">
                <a:solidFill>
                  <a:schemeClr val="accent4">
                    <a:lumMod val="75000"/>
                  </a:schemeClr>
                </a:solidFill>
              </a:rPr>
              <a:t>thrombopoiesis</a:t>
            </a:r>
            <a:endParaRPr lang="en-GB" sz="2200" dirty="0">
              <a:solidFill>
                <a:schemeClr val="accent4">
                  <a:lumMod val="75000"/>
                </a:schemeClr>
              </a:solidFill>
            </a:endParaRPr>
          </a:p>
        </p:txBody>
      </p:sp>
      <p:sp>
        <p:nvSpPr>
          <p:cNvPr id="268297" name="Text Box 9"/>
          <p:cNvSpPr txBox="1">
            <a:spLocks noChangeArrowheads="1"/>
          </p:cNvSpPr>
          <p:nvPr/>
        </p:nvSpPr>
        <p:spPr bwMode="auto">
          <a:xfrm>
            <a:off x="0" y="5410200"/>
            <a:ext cx="4343400" cy="904863"/>
          </a:xfrm>
          <a:prstGeom prst="rect">
            <a:avLst/>
          </a:prstGeom>
          <a:noFill/>
          <a:ln w="9525">
            <a:noFill/>
            <a:miter lim="800000"/>
            <a:headEnd/>
            <a:tailEnd/>
          </a:ln>
          <a:effectLst/>
        </p:spPr>
        <p:txBody>
          <a:bodyPr>
            <a:spAutoFit/>
          </a:bodyPr>
          <a:lstStyle/>
          <a:p>
            <a:pPr>
              <a:lnSpc>
                <a:spcPct val="80000"/>
              </a:lnSpc>
              <a:buFont typeface="Wingdings" pitchFamily="2" charset="2"/>
              <a:buChar char="q"/>
            </a:pPr>
            <a:r>
              <a:rPr lang="bg-BG" sz="2200" dirty="0">
                <a:solidFill>
                  <a:schemeClr val="accent4">
                    <a:lumMod val="75000"/>
                  </a:schemeClr>
                </a:solidFill>
              </a:rPr>
              <a:t> </a:t>
            </a:r>
            <a:r>
              <a:rPr lang="en-US" sz="2200" dirty="0" smtClean="0">
                <a:solidFill>
                  <a:schemeClr val="accent4">
                    <a:lumMod val="75000"/>
                  </a:schemeClr>
                </a:solidFill>
              </a:rPr>
              <a:t>the main regulator is </a:t>
            </a:r>
            <a:r>
              <a:rPr lang="en-US" sz="2200" dirty="0" err="1" smtClean="0">
                <a:solidFill>
                  <a:schemeClr val="accent4">
                    <a:lumMod val="75000"/>
                  </a:schemeClr>
                </a:solidFill>
              </a:rPr>
              <a:t>thrombopoietine</a:t>
            </a:r>
            <a:r>
              <a:rPr lang="bg-BG" sz="2200" dirty="0" smtClean="0">
                <a:solidFill>
                  <a:schemeClr val="accent4">
                    <a:lumMod val="75000"/>
                  </a:schemeClr>
                </a:solidFill>
              </a:rPr>
              <a:t>, </a:t>
            </a:r>
            <a:r>
              <a:rPr lang="en-US" sz="2200" dirty="0" smtClean="0">
                <a:solidFill>
                  <a:schemeClr val="accent4">
                    <a:lumMod val="75000"/>
                  </a:schemeClr>
                </a:solidFill>
              </a:rPr>
              <a:t>synthesized by</a:t>
            </a:r>
          </a:p>
          <a:p>
            <a:pPr>
              <a:lnSpc>
                <a:spcPct val="80000"/>
              </a:lnSpc>
            </a:pPr>
            <a:r>
              <a:rPr lang="en-US" sz="2200" dirty="0" smtClean="0">
                <a:solidFill>
                  <a:schemeClr val="accent4">
                    <a:lumMod val="75000"/>
                  </a:schemeClr>
                </a:solidFill>
              </a:rPr>
              <a:t> the liver</a:t>
            </a:r>
            <a:endParaRPr lang="en-GB" sz="2200" dirty="0">
              <a:solidFill>
                <a:schemeClr val="accent4">
                  <a:lumMod val="75000"/>
                </a:schemeClr>
              </a:solidFill>
            </a:endParaRPr>
          </a:p>
        </p:txBody>
      </p:sp>
      <p:pic>
        <p:nvPicPr>
          <p:cNvPr id="268298" name="Picture 10" descr="Platelet production"/>
          <p:cNvPicPr>
            <a:picLocks noChangeAspect="1" noChangeArrowheads="1"/>
          </p:cNvPicPr>
          <p:nvPr/>
        </p:nvPicPr>
        <p:blipFill>
          <a:blip r:embed="rId3" cstate="print">
            <a:lum bright="-12000" contrast="6000"/>
          </a:blip>
          <a:srcRect/>
          <a:stretch>
            <a:fillRect/>
          </a:stretch>
        </p:blipFill>
        <p:spPr bwMode="auto">
          <a:xfrm>
            <a:off x="4140200" y="3500438"/>
            <a:ext cx="5003800" cy="33575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82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268297">
                                            <p:txEl>
                                              <p:pRg st="0" end="0"/>
                                            </p:txEl>
                                          </p:spTgt>
                                        </p:tgtEl>
                                        <p:attrNameLst>
                                          <p:attrName>style.visibility</p:attrName>
                                        </p:attrNameLst>
                                      </p:cBhvr>
                                      <p:to>
                                        <p:strVal val="visible"/>
                                      </p:to>
                                    </p:set>
                                    <p:anim calcmode="lin" valueType="num">
                                      <p:cBhvr>
                                        <p:cTn id="11" dur="1000" fill="hold"/>
                                        <p:tgtEl>
                                          <p:spTgt spid="268297">
                                            <p:txEl>
                                              <p:pRg st="0" end="0"/>
                                            </p:txEl>
                                          </p:spTgt>
                                        </p:tgtEl>
                                        <p:attrNameLst>
                                          <p:attrName>ppt_w</p:attrName>
                                        </p:attrNameLst>
                                      </p:cBhvr>
                                      <p:tavLst>
                                        <p:tav tm="0">
                                          <p:val>
                                            <p:strVal val="#ppt_w*0.70"/>
                                          </p:val>
                                        </p:tav>
                                        <p:tav tm="100000">
                                          <p:val>
                                            <p:strVal val="#ppt_w"/>
                                          </p:val>
                                        </p:tav>
                                      </p:tavLst>
                                    </p:anim>
                                    <p:anim calcmode="lin" valueType="num">
                                      <p:cBhvr>
                                        <p:cTn id="12" dur="1000" fill="hold"/>
                                        <p:tgtEl>
                                          <p:spTgt spid="268297">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26829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268297">
                                            <p:txEl>
                                              <p:pRg st="1" end="1"/>
                                            </p:txEl>
                                          </p:spTgt>
                                        </p:tgtEl>
                                        <p:attrNameLst>
                                          <p:attrName>style.visibility</p:attrName>
                                        </p:attrNameLst>
                                      </p:cBhvr>
                                      <p:to>
                                        <p:strVal val="visible"/>
                                      </p:to>
                                    </p:set>
                                    <p:anim calcmode="lin" valueType="num">
                                      <p:cBhvr>
                                        <p:cTn id="18" dur="1000" fill="hold"/>
                                        <p:tgtEl>
                                          <p:spTgt spid="268297">
                                            <p:txEl>
                                              <p:pRg st="1" end="1"/>
                                            </p:txEl>
                                          </p:spTgt>
                                        </p:tgtEl>
                                        <p:attrNameLst>
                                          <p:attrName>ppt_w</p:attrName>
                                        </p:attrNameLst>
                                      </p:cBhvr>
                                      <p:tavLst>
                                        <p:tav tm="0">
                                          <p:val>
                                            <p:strVal val="#ppt_w*0.70"/>
                                          </p:val>
                                        </p:tav>
                                        <p:tav tm="100000">
                                          <p:val>
                                            <p:strVal val="#ppt_w"/>
                                          </p:val>
                                        </p:tav>
                                      </p:tavLst>
                                    </p:anim>
                                    <p:anim calcmode="lin" valueType="num">
                                      <p:cBhvr>
                                        <p:cTn id="19" dur="1000" fill="hold"/>
                                        <p:tgtEl>
                                          <p:spTgt spid="268297">
                                            <p:txEl>
                                              <p:pRg st="1" end="1"/>
                                            </p:txEl>
                                          </p:spTgt>
                                        </p:tgtEl>
                                        <p:attrNameLst>
                                          <p:attrName>ppt_h</p:attrName>
                                        </p:attrNameLst>
                                      </p:cBhvr>
                                      <p:tavLst>
                                        <p:tav tm="0">
                                          <p:val>
                                            <p:strVal val="#ppt_h"/>
                                          </p:val>
                                        </p:tav>
                                        <p:tav tm="100000">
                                          <p:val>
                                            <p:strVal val="#ppt_h"/>
                                          </p:val>
                                        </p:tav>
                                      </p:tavLst>
                                    </p:anim>
                                    <p:animEffect transition="in" filter="fade">
                                      <p:cBhvr>
                                        <p:cTn id="20" dur="1000"/>
                                        <p:tgtEl>
                                          <p:spTgt spid="26829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Events in </a:t>
            </a:r>
            <a:r>
              <a:rPr lang="en-US" b="1" dirty="0" err="1" smtClean="0"/>
              <a:t>Hemostasis</a:t>
            </a:r>
            <a:endParaRPr lang="bg-BG" dirty="0"/>
          </a:p>
        </p:txBody>
      </p:sp>
      <p:sp>
        <p:nvSpPr>
          <p:cNvPr id="3" name="Content Placeholder 2"/>
          <p:cNvSpPr>
            <a:spLocks noGrp="1"/>
          </p:cNvSpPr>
          <p:nvPr>
            <p:ph idx="1"/>
          </p:nvPr>
        </p:nvSpPr>
        <p:spPr>
          <a:xfrm>
            <a:off x="1043608" y="1447800"/>
            <a:ext cx="8100392" cy="5410200"/>
          </a:xfrm>
        </p:spPr>
        <p:txBody>
          <a:bodyPr>
            <a:normAutofit fontScale="92500" lnSpcReduction="10000"/>
          </a:bodyPr>
          <a:lstStyle/>
          <a:p>
            <a:r>
              <a:rPr lang="en-US" dirty="0" smtClean="0"/>
              <a:t>The term </a:t>
            </a:r>
            <a:r>
              <a:rPr lang="en-US" i="1" dirty="0" err="1" smtClean="0"/>
              <a:t>hemostasis</a:t>
            </a:r>
            <a:r>
              <a:rPr lang="en-US" i="1" dirty="0" smtClean="0"/>
              <a:t> means prevention of blood </a:t>
            </a:r>
            <a:r>
              <a:rPr lang="en-US" dirty="0" smtClean="0"/>
              <a:t>loss. </a:t>
            </a:r>
          </a:p>
          <a:p>
            <a:r>
              <a:rPr lang="en-US" dirty="0" smtClean="0"/>
              <a:t>Whenever a vessel is severed or ruptured,</a:t>
            </a:r>
          </a:p>
          <a:p>
            <a:pPr>
              <a:buNone/>
            </a:pPr>
            <a:r>
              <a:rPr lang="en-US" dirty="0" smtClean="0"/>
              <a:t> </a:t>
            </a:r>
            <a:r>
              <a:rPr lang="en-US" dirty="0" err="1" smtClean="0"/>
              <a:t>hemostasis</a:t>
            </a:r>
            <a:r>
              <a:rPr lang="en-US" dirty="0" smtClean="0"/>
              <a:t> is achieved by several mechanisms: </a:t>
            </a:r>
          </a:p>
          <a:p>
            <a:pPr>
              <a:buNone/>
            </a:pPr>
            <a:r>
              <a:rPr lang="en-US" dirty="0" smtClean="0"/>
              <a:t>(1)vascular constriction, </a:t>
            </a:r>
          </a:p>
          <a:p>
            <a:pPr>
              <a:buNone/>
            </a:pPr>
            <a:r>
              <a:rPr lang="en-US" dirty="0" smtClean="0"/>
              <a:t>(2) formation of a platelet plug, </a:t>
            </a:r>
          </a:p>
          <a:p>
            <a:pPr>
              <a:buNone/>
            </a:pPr>
            <a:r>
              <a:rPr lang="en-US" dirty="0" smtClean="0"/>
              <a:t>(3) formation of a blood clot as a result of blood coagulation, and eventual growth of fibrous tissue into the blood clot to close the hole in the vessel permanently,</a:t>
            </a:r>
          </a:p>
          <a:p>
            <a:pPr>
              <a:buNone/>
            </a:pPr>
            <a:r>
              <a:rPr lang="en-US" dirty="0" smtClean="0"/>
              <a:t>(4) </a:t>
            </a:r>
            <a:r>
              <a:rPr lang="en-US" dirty="0" err="1" smtClean="0"/>
              <a:t>recanalisation</a:t>
            </a:r>
            <a:r>
              <a:rPr lang="en-US" dirty="0" smtClean="0"/>
              <a:t> of the vessel.</a:t>
            </a:r>
            <a:endParaRPr lang="bg-BG"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dirty="0"/>
          </a:p>
        </p:txBody>
      </p:sp>
      <p:grpSp>
        <p:nvGrpSpPr>
          <p:cNvPr id="4" name="Group 19"/>
          <p:cNvGrpSpPr>
            <a:grpSpLocks noGrp="1"/>
          </p:cNvGrpSpPr>
          <p:nvPr>
            <p:ph idx="1"/>
          </p:nvPr>
        </p:nvGrpSpPr>
        <p:grpSpPr bwMode="auto">
          <a:xfrm>
            <a:off x="395536" y="189904"/>
            <a:ext cx="8466732" cy="6668096"/>
            <a:chOff x="1872" y="376"/>
            <a:chExt cx="3956" cy="4283"/>
          </a:xfrm>
        </p:grpSpPr>
        <p:pic>
          <p:nvPicPr>
            <p:cNvPr id="5" name="Picture 2" descr="hemostaas"/>
            <p:cNvPicPr>
              <a:picLocks noChangeAspect="1" noChangeArrowheads="1"/>
            </p:cNvPicPr>
            <p:nvPr/>
          </p:nvPicPr>
          <p:blipFill>
            <a:blip r:embed="rId2" cstate="print"/>
            <a:srcRect l="14861" r="10796" b="8034"/>
            <a:stretch>
              <a:fillRect/>
            </a:stretch>
          </p:blipFill>
          <p:spPr bwMode="auto">
            <a:xfrm>
              <a:off x="1872" y="376"/>
              <a:ext cx="3956" cy="4283"/>
            </a:xfrm>
            <a:prstGeom prst="rect">
              <a:avLst/>
            </a:prstGeom>
            <a:noFill/>
            <a:ln w="9525">
              <a:noFill/>
              <a:miter lim="800000"/>
              <a:headEnd/>
              <a:tailEnd/>
            </a:ln>
          </p:spPr>
        </p:pic>
        <p:sp>
          <p:nvSpPr>
            <p:cNvPr id="6" name="Oval 11"/>
            <p:cNvSpPr>
              <a:spLocks noChangeArrowheads="1"/>
            </p:cNvSpPr>
            <p:nvPr/>
          </p:nvSpPr>
          <p:spPr bwMode="auto">
            <a:xfrm>
              <a:off x="2410" y="1347"/>
              <a:ext cx="240" cy="240"/>
            </a:xfrm>
            <a:prstGeom prst="ellipse">
              <a:avLst/>
            </a:prstGeom>
            <a:solidFill>
              <a:srgbClr val="0000CC"/>
            </a:solidFill>
            <a:ln w="9525">
              <a:solidFill>
                <a:schemeClr val="tx1"/>
              </a:solidFill>
              <a:round/>
              <a:headEnd/>
              <a:tailEnd/>
            </a:ln>
            <a:effectLst/>
          </p:spPr>
          <p:txBody>
            <a:bodyPr wrap="none" anchor="ctr"/>
            <a:lstStyle/>
            <a:p>
              <a:pPr algn="ctr">
                <a:spcBef>
                  <a:spcPct val="0"/>
                </a:spcBef>
              </a:pPr>
              <a:r>
                <a:rPr lang="bg-BG">
                  <a:solidFill>
                    <a:schemeClr val="bg1"/>
                  </a:solidFill>
                </a:rPr>
                <a:t>1</a:t>
              </a:r>
              <a:endParaRPr lang="en-GB">
                <a:solidFill>
                  <a:schemeClr val="bg1"/>
                </a:solidFill>
              </a:endParaRPr>
            </a:p>
          </p:txBody>
        </p:sp>
        <p:sp>
          <p:nvSpPr>
            <p:cNvPr id="7" name="Oval 12"/>
            <p:cNvSpPr>
              <a:spLocks noChangeArrowheads="1"/>
            </p:cNvSpPr>
            <p:nvPr/>
          </p:nvSpPr>
          <p:spPr bwMode="auto">
            <a:xfrm>
              <a:off x="2780" y="1901"/>
              <a:ext cx="240" cy="240"/>
            </a:xfrm>
            <a:prstGeom prst="ellipse">
              <a:avLst/>
            </a:prstGeom>
            <a:solidFill>
              <a:srgbClr val="003399"/>
            </a:solidFill>
            <a:ln w="9525">
              <a:solidFill>
                <a:schemeClr val="tx1"/>
              </a:solidFill>
              <a:round/>
              <a:headEnd/>
              <a:tailEnd/>
            </a:ln>
            <a:effectLst/>
          </p:spPr>
          <p:txBody>
            <a:bodyPr wrap="none" anchor="ctr"/>
            <a:lstStyle/>
            <a:p>
              <a:pPr algn="ctr">
                <a:spcBef>
                  <a:spcPct val="0"/>
                </a:spcBef>
              </a:pPr>
              <a:r>
                <a:rPr lang="bg-BG">
                  <a:solidFill>
                    <a:schemeClr val="bg1"/>
                  </a:solidFill>
                </a:rPr>
                <a:t>2</a:t>
              </a:r>
              <a:endParaRPr lang="en-GB">
                <a:solidFill>
                  <a:schemeClr val="bg1"/>
                </a:solidFill>
              </a:endParaRPr>
            </a:p>
          </p:txBody>
        </p:sp>
        <p:sp>
          <p:nvSpPr>
            <p:cNvPr id="8" name="Oval 13"/>
            <p:cNvSpPr>
              <a:spLocks noChangeArrowheads="1"/>
            </p:cNvSpPr>
            <p:nvPr/>
          </p:nvSpPr>
          <p:spPr bwMode="auto">
            <a:xfrm>
              <a:off x="4564" y="2364"/>
              <a:ext cx="240" cy="240"/>
            </a:xfrm>
            <a:prstGeom prst="ellipse">
              <a:avLst/>
            </a:prstGeom>
            <a:solidFill>
              <a:srgbClr val="9900FF"/>
            </a:solidFill>
            <a:ln w="9525">
              <a:solidFill>
                <a:schemeClr val="tx1"/>
              </a:solidFill>
              <a:round/>
              <a:headEnd/>
              <a:tailEnd/>
            </a:ln>
            <a:effectLst/>
          </p:spPr>
          <p:txBody>
            <a:bodyPr wrap="none" anchor="ctr"/>
            <a:lstStyle/>
            <a:p>
              <a:pPr algn="ctr">
                <a:spcBef>
                  <a:spcPct val="0"/>
                </a:spcBef>
              </a:pPr>
              <a:r>
                <a:rPr lang="bg-BG" dirty="0">
                  <a:solidFill>
                    <a:schemeClr val="bg1"/>
                  </a:solidFill>
                </a:rPr>
                <a:t>3</a:t>
              </a:r>
              <a:endParaRPr lang="en-GB" dirty="0">
                <a:solidFill>
                  <a:schemeClr val="bg1"/>
                </a:solidFill>
              </a:endParaRPr>
            </a:p>
          </p:txBody>
        </p:sp>
        <p:sp>
          <p:nvSpPr>
            <p:cNvPr id="10" name="Oval 16"/>
            <p:cNvSpPr>
              <a:spLocks noChangeArrowheads="1"/>
            </p:cNvSpPr>
            <p:nvPr/>
          </p:nvSpPr>
          <p:spPr bwMode="auto">
            <a:xfrm>
              <a:off x="4799" y="3567"/>
              <a:ext cx="240" cy="240"/>
            </a:xfrm>
            <a:prstGeom prst="ellipse">
              <a:avLst/>
            </a:prstGeom>
            <a:solidFill>
              <a:srgbClr val="FF33CC"/>
            </a:solidFill>
            <a:ln w="9525">
              <a:solidFill>
                <a:schemeClr val="tx1"/>
              </a:solidFill>
              <a:round/>
              <a:headEnd/>
              <a:tailEnd/>
            </a:ln>
            <a:effectLst/>
          </p:spPr>
          <p:txBody>
            <a:bodyPr wrap="none" anchor="ctr"/>
            <a:lstStyle/>
            <a:p>
              <a:pPr algn="ctr">
                <a:spcBef>
                  <a:spcPct val="0"/>
                </a:spcBef>
              </a:pPr>
              <a:r>
                <a:rPr lang="bg-BG" dirty="0">
                  <a:solidFill>
                    <a:schemeClr val="bg1"/>
                  </a:solidFill>
                </a:rPr>
                <a:t>4</a:t>
              </a:r>
              <a:endParaRPr lang="en-GB" dirty="0">
                <a:solidFill>
                  <a:schemeClr val="bg1"/>
                </a:solidFill>
              </a:endParaRP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pic>
        <p:nvPicPr>
          <p:cNvPr id="4" name="Picture 10"/>
          <p:cNvPicPr>
            <a:picLocks noGrp="1" noChangeAspect="1" noChangeArrowheads="1"/>
          </p:cNvPicPr>
          <p:nvPr>
            <p:ph idx="1"/>
          </p:nvPr>
        </p:nvPicPr>
        <p:blipFill>
          <a:blip r:embed="rId2" cstate="print"/>
          <a:srcRect t="1276" r="18645" b="72978"/>
          <a:stretch>
            <a:fillRect/>
          </a:stretch>
        </p:blipFill>
        <p:spPr bwMode="auto">
          <a:xfrm>
            <a:off x="1403648" y="260648"/>
            <a:ext cx="6664195" cy="1961845"/>
          </a:xfrm>
          <a:prstGeom prst="rect">
            <a:avLst/>
          </a:prstGeom>
          <a:noFill/>
        </p:spPr>
      </p:pic>
      <p:pic>
        <p:nvPicPr>
          <p:cNvPr id="5" name="Picture 9"/>
          <p:cNvPicPr>
            <a:picLocks noChangeAspect="1" noChangeArrowheads="1"/>
          </p:cNvPicPr>
          <p:nvPr/>
        </p:nvPicPr>
        <p:blipFill>
          <a:blip r:embed="rId2" cstate="print">
            <a:lum bright="-6000" contrast="12000"/>
          </a:blip>
          <a:srcRect t="31621" b="3000"/>
          <a:stretch>
            <a:fillRect/>
          </a:stretch>
        </p:blipFill>
        <p:spPr bwMode="auto">
          <a:xfrm>
            <a:off x="1835696" y="2564904"/>
            <a:ext cx="6264696" cy="4068688"/>
          </a:xfrm>
          <a:prstGeom prst="rect">
            <a:avLst/>
          </a:prstGeom>
          <a:noFill/>
        </p:spPr>
      </p:pic>
      <p:sp>
        <p:nvSpPr>
          <p:cNvPr id="6" name="Oval 5"/>
          <p:cNvSpPr/>
          <p:nvPr/>
        </p:nvSpPr>
        <p:spPr>
          <a:xfrm>
            <a:off x="1043608" y="260648"/>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bg-BG" dirty="0"/>
          </a:p>
        </p:txBody>
      </p:sp>
      <p:sp>
        <p:nvSpPr>
          <p:cNvPr id="7" name="Oval 6"/>
          <p:cNvSpPr/>
          <p:nvPr/>
        </p:nvSpPr>
        <p:spPr>
          <a:xfrm>
            <a:off x="1043608" y="2996952"/>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bg-BG"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74638"/>
            <a:ext cx="7170000" cy="1143000"/>
          </a:xfrm>
        </p:spPr>
        <p:txBody>
          <a:bodyPr/>
          <a:lstStyle/>
          <a:p>
            <a:r>
              <a:rPr lang="en-US" dirty="0" err="1" smtClean="0"/>
              <a:t>Hemocoagulation</a:t>
            </a:r>
            <a:endParaRPr lang="bg-BG" dirty="0"/>
          </a:p>
        </p:txBody>
      </p:sp>
      <p:pic>
        <p:nvPicPr>
          <p:cNvPr id="4" name="Picture 5"/>
          <p:cNvPicPr>
            <a:picLocks noGrp="1" noChangeAspect="1" noChangeArrowheads="1"/>
          </p:cNvPicPr>
          <p:nvPr>
            <p:ph idx="1"/>
          </p:nvPr>
        </p:nvPicPr>
        <p:blipFill>
          <a:blip r:embed="rId2" cstate="print"/>
          <a:srcRect b="11272"/>
          <a:stretch>
            <a:fillRect/>
          </a:stretch>
        </p:blipFill>
        <p:spPr bwMode="auto">
          <a:xfrm>
            <a:off x="2051720" y="1556792"/>
            <a:ext cx="5714128" cy="4127570"/>
          </a:xfrm>
          <a:prstGeom prst="rect">
            <a:avLst/>
          </a:prstGeom>
          <a:noFill/>
        </p:spPr>
      </p:pic>
      <p:sp>
        <p:nvSpPr>
          <p:cNvPr id="5" name="Oval 4"/>
          <p:cNvSpPr/>
          <p:nvPr/>
        </p:nvSpPr>
        <p:spPr>
          <a:xfrm>
            <a:off x="1043608" y="620688"/>
            <a:ext cx="698376"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bg-BG"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sp>
        <p:nvSpPr>
          <p:cNvPr id="3" name="Content Placeholder 2"/>
          <p:cNvSpPr>
            <a:spLocks noGrp="1"/>
          </p:cNvSpPr>
          <p:nvPr>
            <p:ph idx="1"/>
          </p:nvPr>
        </p:nvSpPr>
        <p:spPr>
          <a:xfrm>
            <a:off x="1115616" y="0"/>
            <a:ext cx="7818072" cy="6858000"/>
          </a:xfrm>
        </p:spPr>
        <p:txBody>
          <a:bodyPr>
            <a:noAutofit/>
          </a:bodyPr>
          <a:lstStyle/>
          <a:p>
            <a:r>
              <a:rPr lang="en-US" sz="2000" b="1" dirty="0" smtClean="0"/>
              <a:t>Clotting Factors in Blood and Their Synonyms</a:t>
            </a:r>
          </a:p>
          <a:p>
            <a:r>
              <a:rPr lang="en-US" sz="2000" dirty="0" smtClean="0"/>
              <a:t>Fibrinogen Factor I</a:t>
            </a:r>
          </a:p>
          <a:p>
            <a:r>
              <a:rPr lang="en-US" sz="2000" dirty="0" err="1" smtClean="0"/>
              <a:t>Prothrombin</a:t>
            </a:r>
            <a:r>
              <a:rPr lang="en-US" sz="2000" dirty="0" smtClean="0"/>
              <a:t> Factor II</a:t>
            </a:r>
          </a:p>
          <a:p>
            <a:r>
              <a:rPr lang="en-US" sz="2000" dirty="0" smtClean="0"/>
              <a:t>Tissue factor </a:t>
            </a:r>
            <a:r>
              <a:rPr lang="en-US" sz="2000" dirty="0" err="1" smtClean="0"/>
              <a:t>Factor</a:t>
            </a:r>
            <a:r>
              <a:rPr lang="en-US" sz="2000" dirty="0" smtClean="0"/>
              <a:t> III; tissue </a:t>
            </a:r>
            <a:r>
              <a:rPr lang="en-US" sz="2000" dirty="0" err="1" smtClean="0"/>
              <a:t>thromboplastin</a:t>
            </a:r>
            <a:endParaRPr lang="en-US" sz="2000" dirty="0" smtClean="0"/>
          </a:p>
          <a:p>
            <a:r>
              <a:rPr lang="en-US" sz="2000" dirty="0" smtClean="0"/>
              <a:t>Calcium Factor IV</a:t>
            </a:r>
          </a:p>
          <a:p>
            <a:r>
              <a:rPr lang="en-US" sz="2000" dirty="0" smtClean="0"/>
              <a:t>Factor V </a:t>
            </a:r>
            <a:r>
              <a:rPr lang="en-US" sz="2000" dirty="0" err="1" smtClean="0"/>
              <a:t>Proaccelerin</a:t>
            </a:r>
            <a:endParaRPr lang="en-US" sz="2000" dirty="0" smtClean="0"/>
          </a:p>
          <a:p>
            <a:r>
              <a:rPr lang="en-US" sz="2000" dirty="0" smtClean="0"/>
              <a:t>Factor VII Serum </a:t>
            </a:r>
            <a:r>
              <a:rPr lang="en-US" sz="2000" dirty="0" err="1" smtClean="0"/>
              <a:t>prothrombin</a:t>
            </a:r>
            <a:r>
              <a:rPr lang="en-US" sz="2000" dirty="0" smtClean="0"/>
              <a:t> conversion accelerator (SPCA); </a:t>
            </a:r>
            <a:r>
              <a:rPr lang="en-US" sz="2000" dirty="0" err="1" smtClean="0"/>
              <a:t>proconvertin</a:t>
            </a:r>
            <a:r>
              <a:rPr lang="en-US" sz="2000" dirty="0" smtClean="0"/>
              <a:t>;</a:t>
            </a:r>
          </a:p>
          <a:p>
            <a:r>
              <a:rPr lang="en-US" sz="2000" dirty="0" smtClean="0"/>
              <a:t>Factor VIII </a:t>
            </a:r>
            <a:r>
              <a:rPr lang="en-US" sz="2000" dirty="0" err="1" smtClean="0"/>
              <a:t>Antihemophilic</a:t>
            </a:r>
            <a:r>
              <a:rPr lang="en-US" sz="2000" dirty="0" smtClean="0"/>
              <a:t> factor (AHF); </a:t>
            </a:r>
            <a:r>
              <a:rPr lang="en-US" sz="2000" dirty="0" err="1" smtClean="0"/>
              <a:t>antihemophilic</a:t>
            </a:r>
            <a:r>
              <a:rPr lang="en-US" sz="2000" dirty="0" smtClean="0"/>
              <a:t> factor A</a:t>
            </a:r>
          </a:p>
          <a:p>
            <a:r>
              <a:rPr lang="en-US" sz="2000" dirty="0" smtClean="0"/>
              <a:t>Factor IX Plasma </a:t>
            </a:r>
            <a:r>
              <a:rPr lang="en-US" sz="2000" dirty="0" err="1" smtClean="0"/>
              <a:t>thromboplastin</a:t>
            </a:r>
            <a:r>
              <a:rPr lang="en-US" sz="2000" dirty="0" smtClean="0"/>
              <a:t> component, Christmas factor;  </a:t>
            </a:r>
            <a:r>
              <a:rPr lang="en-US" sz="2000" dirty="0" err="1" smtClean="0"/>
              <a:t>antihemophilic</a:t>
            </a:r>
            <a:r>
              <a:rPr lang="en-US" sz="2000" dirty="0" smtClean="0"/>
              <a:t> factor B</a:t>
            </a:r>
          </a:p>
          <a:p>
            <a:r>
              <a:rPr lang="en-US" sz="2000" dirty="0" smtClean="0"/>
              <a:t>Factor X Stuart factor; Stuart-</a:t>
            </a:r>
            <a:r>
              <a:rPr lang="en-US" sz="2000" dirty="0" err="1" smtClean="0"/>
              <a:t>Prower</a:t>
            </a:r>
            <a:r>
              <a:rPr lang="en-US" sz="2000" dirty="0" smtClean="0"/>
              <a:t> factor</a:t>
            </a:r>
          </a:p>
          <a:p>
            <a:r>
              <a:rPr lang="en-US" sz="2000" dirty="0" smtClean="0"/>
              <a:t>Factor XI Plasma </a:t>
            </a:r>
            <a:r>
              <a:rPr lang="en-US" sz="2000" dirty="0" err="1" smtClean="0"/>
              <a:t>thromboplastin</a:t>
            </a:r>
            <a:r>
              <a:rPr lang="en-US" sz="2000" dirty="0" smtClean="0"/>
              <a:t> antecedent; </a:t>
            </a:r>
            <a:r>
              <a:rPr lang="en-US" sz="2000" dirty="0" err="1" smtClean="0"/>
              <a:t>antihemophilic</a:t>
            </a:r>
            <a:r>
              <a:rPr lang="en-US" sz="2000" dirty="0" smtClean="0"/>
              <a:t> factor C</a:t>
            </a:r>
          </a:p>
          <a:p>
            <a:r>
              <a:rPr lang="en-US" sz="2000" dirty="0" smtClean="0"/>
              <a:t>Factor XII Hageman factor</a:t>
            </a:r>
          </a:p>
          <a:p>
            <a:r>
              <a:rPr lang="en-US" sz="2000" dirty="0" smtClean="0"/>
              <a:t>Factor XIII Fibrin-stabilizing factor</a:t>
            </a:r>
          </a:p>
          <a:p>
            <a:r>
              <a:rPr lang="en-US" sz="2000" dirty="0" err="1" smtClean="0"/>
              <a:t>Prekallikrein</a:t>
            </a:r>
            <a:r>
              <a:rPr lang="en-US" sz="2000" dirty="0" smtClean="0"/>
              <a:t> Fletcher factor</a:t>
            </a:r>
          </a:p>
          <a:p>
            <a:r>
              <a:rPr lang="en-US" sz="2000" dirty="0" smtClean="0"/>
              <a:t>High-molecular-weight Fitzgerald factor; HMWK </a:t>
            </a:r>
            <a:r>
              <a:rPr lang="en-US" sz="2000" dirty="0" err="1" smtClean="0"/>
              <a:t>kininogen</a:t>
            </a:r>
            <a:endParaRPr lang="en-US" sz="2000" dirty="0" smtClean="0"/>
          </a:p>
          <a:p>
            <a:r>
              <a:rPr lang="en-US" sz="2000" dirty="0" smtClean="0"/>
              <a:t>Platelets</a:t>
            </a:r>
            <a:endParaRPr lang="bg-BG" sz="2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pic>
        <p:nvPicPr>
          <p:cNvPr id="2051" name="Picture 3"/>
          <p:cNvPicPr>
            <a:picLocks noGrp="1" noChangeAspect="1" noChangeArrowheads="1"/>
          </p:cNvPicPr>
          <p:nvPr>
            <p:ph idx="1"/>
          </p:nvPr>
        </p:nvPicPr>
        <p:blipFill>
          <a:blip r:embed="rId2" cstate="print"/>
          <a:srcRect/>
          <a:stretch>
            <a:fillRect/>
          </a:stretch>
        </p:blipFill>
        <p:spPr bwMode="auto">
          <a:xfrm>
            <a:off x="1115616" y="332656"/>
            <a:ext cx="7560839" cy="6120680"/>
          </a:xfrm>
          <a:prstGeom prst="rect">
            <a:avLst/>
          </a:prstGeom>
          <a:noFill/>
          <a:ln w="9525">
            <a:noFill/>
            <a:miter lim="800000"/>
            <a:headEnd/>
            <a:tailEnd/>
          </a:ln>
        </p:spPr>
      </p:pic>
      <p:sp>
        <p:nvSpPr>
          <p:cNvPr id="7" name="Oval 6"/>
          <p:cNvSpPr/>
          <p:nvPr/>
        </p:nvSpPr>
        <p:spPr>
          <a:xfrm>
            <a:off x="4427984" y="1484784"/>
            <a:ext cx="648072"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bg-BG" dirty="0"/>
          </a:p>
        </p:txBody>
      </p:sp>
      <p:sp>
        <p:nvSpPr>
          <p:cNvPr id="8" name="Oval 7"/>
          <p:cNvSpPr/>
          <p:nvPr/>
        </p:nvSpPr>
        <p:spPr>
          <a:xfrm>
            <a:off x="1475656" y="5229200"/>
            <a:ext cx="576064" cy="6263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bg-BG"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74638"/>
            <a:ext cx="8178112" cy="1143000"/>
          </a:xfrm>
        </p:spPr>
        <p:txBody>
          <a:bodyPr>
            <a:normAutofit/>
          </a:bodyPr>
          <a:lstStyle/>
          <a:p>
            <a:r>
              <a:rPr lang="en-US" sz="3600" dirty="0" smtClean="0"/>
              <a:t>The role of vitamin K for </a:t>
            </a:r>
            <a:r>
              <a:rPr lang="en-US" sz="3600" dirty="0" err="1" smtClean="0"/>
              <a:t>hemocoagulation</a:t>
            </a:r>
            <a:endParaRPr lang="bg-BG" sz="3600" dirty="0"/>
          </a:p>
        </p:txBody>
      </p:sp>
      <p:pic>
        <p:nvPicPr>
          <p:cNvPr id="5" name="Picture 6" descr="Untitled-Scanned-02"/>
          <p:cNvPicPr>
            <a:picLocks noGrp="1" noChangeAspect="1" noChangeArrowheads="1"/>
          </p:cNvPicPr>
          <p:nvPr>
            <p:ph idx="1"/>
          </p:nvPr>
        </p:nvPicPr>
        <p:blipFill>
          <a:blip r:embed="rId2" cstate="print"/>
          <a:srcRect t="11388" r="5380" b="3796"/>
          <a:stretch>
            <a:fillRect/>
          </a:stretch>
        </p:blipFill>
        <p:spPr bwMode="auto">
          <a:xfrm>
            <a:off x="1763688" y="1484785"/>
            <a:ext cx="6085919" cy="4896544"/>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Ca ions</a:t>
            </a:r>
            <a:endParaRPr lang="bg-BG" dirty="0"/>
          </a:p>
        </p:txBody>
      </p:sp>
      <p:pic>
        <p:nvPicPr>
          <p:cNvPr id="4099" name="Picture 3" descr="F:\lectures_3sem_bg\clotting.gif"/>
          <p:cNvPicPr>
            <a:picLocks noGrp="1" noChangeAspect="1" noChangeArrowheads="1"/>
          </p:cNvPicPr>
          <p:nvPr>
            <p:ph idx="1"/>
          </p:nvPr>
        </p:nvPicPr>
        <p:blipFill>
          <a:blip r:embed="rId2" cstate="print"/>
          <a:srcRect/>
          <a:stretch>
            <a:fillRect/>
          </a:stretch>
        </p:blipFill>
        <p:spPr bwMode="auto">
          <a:xfrm>
            <a:off x="1475656" y="1340768"/>
            <a:ext cx="7343859" cy="5184576"/>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Fibrinolysis</a:t>
            </a:r>
            <a:endParaRPr lang="bg-BG" dirty="0"/>
          </a:p>
        </p:txBody>
      </p:sp>
      <p:pic>
        <p:nvPicPr>
          <p:cNvPr id="4" name="Picture 10" descr="Fibrinolysis"/>
          <p:cNvPicPr>
            <a:picLocks noGrp="1" noChangeAspect="1" noChangeArrowheads="1"/>
          </p:cNvPicPr>
          <p:nvPr>
            <p:ph idx="1"/>
          </p:nvPr>
        </p:nvPicPr>
        <p:blipFill>
          <a:blip r:embed="rId2" cstate="print"/>
          <a:srcRect/>
          <a:stretch>
            <a:fillRect/>
          </a:stretch>
        </p:blipFill>
        <p:spPr bwMode="auto">
          <a:xfrm>
            <a:off x="2123728" y="1628800"/>
            <a:ext cx="5256584" cy="424847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Leukocytes in </a:t>
            </a:r>
            <a:r>
              <a:rPr lang="en-US" dirty="0" err="1" smtClean="0"/>
              <a:t>perriferal</a:t>
            </a:r>
            <a:r>
              <a:rPr lang="en-US" dirty="0" smtClean="0"/>
              <a:t> blood</a:t>
            </a:r>
            <a:endParaRPr lang="bg-BG" dirty="0"/>
          </a:p>
        </p:txBody>
      </p:sp>
      <p:sp>
        <p:nvSpPr>
          <p:cNvPr id="3" name="Content Placeholder 2"/>
          <p:cNvSpPr>
            <a:spLocks noGrp="1"/>
          </p:cNvSpPr>
          <p:nvPr>
            <p:ph idx="1"/>
          </p:nvPr>
        </p:nvSpPr>
        <p:spPr/>
        <p:txBody>
          <a:bodyPr/>
          <a:lstStyle/>
          <a:p>
            <a:r>
              <a:rPr lang="en-US" dirty="0" smtClean="0">
                <a:solidFill>
                  <a:schemeClr val="tx2">
                    <a:lumMod val="60000"/>
                    <a:lumOff val="40000"/>
                  </a:schemeClr>
                </a:solidFill>
              </a:rPr>
              <a:t>Number of WBC</a:t>
            </a:r>
            <a:r>
              <a:rPr lang="bg-BG" dirty="0" smtClean="0">
                <a:solidFill>
                  <a:schemeClr val="tx2">
                    <a:lumMod val="60000"/>
                    <a:lumOff val="40000"/>
                  </a:schemeClr>
                </a:solidFill>
              </a:rPr>
              <a:t>: </a:t>
            </a:r>
            <a:r>
              <a:rPr lang="bg-BG" dirty="0" smtClean="0">
                <a:solidFill>
                  <a:schemeClr val="tx2">
                    <a:lumMod val="60000"/>
                    <a:lumOff val="40000"/>
                  </a:schemeClr>
                </a:solidFill>
                <a:latin typeface="Arial" pitchFamily="34" charset="0"/>
                <a:cs typeface="Arial" pitchFamily="34" charset="0"/>
              </a:rPr>
              <a:t>4.10</a:t>
            </a:r>
            <a:r>
              <a:rPr lang="bg-BG" baseline="30000" dirty="0" smtClean="0">
                <a:solidFill>
                  <a:schemeClr val="tx2">
                    <a:lumMod val="60000"/>
                    <a:lumOff val="40000"/>
                  </a:schemeClr>
                </a:solidFill>
                <a:latin typeface="Arial" pitchFamily="34" charset="0"/>
                <a:cs typeface="Arial" pitchFamily="34" charset="0"/>
              </a:rPr>
              <a:t>9</a:t>
            </a:r>
            <a:r>
              <a:rPr lang="bg-BG" dirty="0" smtClean="0">
                <a:solidFill>
                  <a:schemeClr val="tx2">
                    <a:lumMod val="60000"/>
                    <a:lumOff val="40000"/>
                  </a:schemeClr>
                </a:solidFill>
                <a:latin typeface="Arial" pitchFamily="34" charset="0"/>
                <a:cs typeface="Arial" pitchFamily="34" charset="0"/>
              </a:rPr>
              <a:t> - 11.10</a:t>
            </a:r>
            <a:r>
              <a:rPr lang="bg-BG" baseline="30000" dirty="0" smtClean="0">
                <a:solidFill>
                  <a:schemeClr val="tx2">
                    <a:lumMod val="60000"/>
                    <a:lumOff val="40000"/>
                  </a:schemeClr>
                </a:solidFill>
                <a:latin typeface="Arial" pitchFamily="34" charset="0"/>
                <a:cs typeface="Arial" pitchFamily="34" charset="0"/>
              </a:rPr>
              <a:t>9</a:t>
            </a:r>
            <a:r>
              <a:rPr lang="en-US" dirty="0" smtClean="0">
                <a:solidFill>
                  <a:schemeClr val="tx2">
                    <a:lumMod val="60000"/>
                    <a:lumOff val="40000"/>
                  </a:schemeClr>
                </a:solidFill>
                <a:latin typeface="Arial" pitchFamily="34" charset="0"/>
                <a:cs typeface="Arial" pitchFamily="34" charset="0"/>
              </a:rPr>
              <a:t>/l</a:t>
            </a:r>
          </a:p>
          <a:p>
            <a:r>
              <a:rPr lang="en-US" dirty="0" smtClean="0">
                <a:solidFill>
                  <a:schemeClr val="tx2">
                    <a:lumMod val="60000"/>
                    <a:lumOff val="40000"/>
                  </a:schemeClr>
                </a:solidFill>
              </a:rPr>
              <a:t>Differential WBC count</a:t>
            </a:r>
            <a:endParaRPr lang="bg-BG" dirty="0" smtClean="0">
              <a:solidFill>
                <a:schemeClr val="tx2">
                  <a:lumMod val="60000"/>
                  <a:lumOff val="40000"/>
                </a:schemeClr>
              </a:solidFill>
            </a:endParaRPr>
          </a:p>
          <a:p>
            <a:endParaRPr lang="bg-BG" dirty="0"/>
          </a:p>
        </p:txBody>
      </p:sp>
      <p:grpSp>
        <p:nvGrpSpPr>
          <p:cNvPr id="4" name="Group 8"/>
          <p:cNvGrpSpPr>
            <a:grpSpLocks/>
          </p:cNvGrpSpPr>
          <p:nvPr/>
        </p:nvGrpSpPr>
        <p:grpSpPr bwMode="auto">
          <a:xfrm>
            <a:off x="899592" y="2852936"/>
            <a:ext cx="7848600" cy="2736850"/>
            <a:chOff x="657" y="845"/>
            <a:chExt cx="4536" cy="2041"/>
          </a:xfrm>
        </p:grpSpPr>
        <p:pic>
          <p:nvPicPr>
            <p:cNvPr id="5" name="Picture 9" descr="leukocytes-normal"/>
            <p:cNvPicPr>
              <a:picLocks noChangeAspect="1" noChangeArrowheads="1"/>
            </p:cNvPicPr>
            <p:nvPr/>
          </p:nvPicPr>
          <p:blipFill>
            <a:blip r:embed="rId2" cstate="print">
              <a:lum bright="-6000" contrast="18000"/>
            </a:blip>
            <a:srcRect l="-1012" t="15826" r="-1103"/>
            <a:stretch>
              <a:fillRect/>
            </a:stretch>
          </p:blipFill>
          <p:spPr bwMode="auto">
            <a:xfrm>
              <a:off x="657" y="845"/>
              <a:ext cx="4536" cy="2041"/>
            </a:xfrm>
            <a:prstGeom prst="rect">
              <a:avLst/>
            </a:prstGeom>
            <a:noFill/>
          </p:spPr>
        </p:pic>
        <p:sp>
          <p:nvSpPr>
            <p:cNvPr id="6" name="Rectangle 10"/>
            <p:cNvSpPr>
              <a:spLocks noChangeArrowheads="1"/>
            </p:cNvSpPr>
            <p:nvPr/>
          </p:nvSpPr>
          <p:spPr bwMode="auto">
            <a:xfrm>
              <a:off x="1927" y="1752"/>
              <a:ext cx="681" cy="363"/>
            </a:xfrm>
            <a:prstGeom prst="rect">
              <a:avLst/>
            </a:prstGeom>
            <a:noFill/>
            <a:ln w="25400">
              <a:solidFill>
                <a:srgbClr val="FF00FF"/>
              </a:solidFill>
              <a:miter lim="800000"/>
              <a:headEnd/>
              <a:tailEnd/>
            </a:ln>
            <a:effectLst/>
          </p:spPr>
          <p:txBody>
            <a:bodyPr wrap="none" anchor="ctr"/>
            <a:lstStyle/>
            <a:p>
              <a:endParaRPr lang="bg-BG"/>
            </a:p>
          </p:txBody>
        </p:sp>
        <p:sp>
          <p:nvSpPr>
            <p:cNvPr id="7" name="Rectangle 11"/>
            <p:cNvSpPr>
              <a:spLocks noChangeArrowheads="1"/>
            </p:cNvSpPr>
            <p:nvPr/>
          </p:nvSpPr>
          <p:spPr bwMode="auto">
            <a:xfrm>
              <a:off x="3016" y="1752"/>
              <a:ext cx="589" cy="363"/>
            </a:xfrm>
            <a:prstGeom prst="rect">
              <a:avLst/>
            </a:prstGeom>
            <a:noFill/>
            <a:ln w="25400">
              <a:solidFill>
                <a:srgbClr val="0000FF"/>
              </a:solidFill>
              <a:miter lim="800000"/>
              <a:headEnd/>
              <a:tailEnd/>
            </a:ln>
            <a:effectLst/>
          </p:spPr>
          <p:txBody>
            <a:bodyPr wrap="none" anchor="ctr"/>
            <a:lstStyle/>
            <a:p>
              <a:endParaRPr lang="bg-BG"/>
            </a:p>
          </p:txBody>
        </p:sp>
        <p:grpSp>
          <p:nvGrpSpPr>
            <p:cNvPr id="8" name="Group 12"/>
            <p:cNvGrpSpPr>
              <a:grpSpLocks/>
            </p:cNvGrpSpPr>
            <p:nvPr/>
          </p:nvGrpSpPr>
          <p:grpSpPr bwMode="auto">
            <a:xfrm>
              <a:off x="884" y="1752"/>
              <a:ext cx="862" cy="363"/>
              <a:chOff x="884" y="1752"/>
              <a:chExt cx="862" cy="363"/>
            </a:xfrm>
          </p:grpSpPr>
          <p:sp>
            <p:nvSpPr>
              <p:cNvPr id="15" name="Rectangle 13"/>
              <p:cNvSpPr>
                <a:spLocks noChangeArrowheads="1"/>
              </p:cNvSpPr>
              <p:nvPr/>
            </p:nvSpPr>
            <p:spPr bwMode="auto">
              <a:xfrm>
                <a:off x="884" y="1752"/>
                <a:ext cx="862" cy="363"/>
              </a:xfrm>
              <a:prstGeom prst="rect">
                <a:avLst/>
              </a:prstGeom>
              <a:noFill/>
              <a:ln w="25400">
                <a:solidFill>
                  <a:srgbClr val="800080"/>
                </a:solidFill>
                <a:miter lim="800000"/>
                <a:headEnd/>
                <a:tailEnd/>
              </a:ln>
              <a:effectLst/>
            </p:spPr>
            <p:txBody>
              <a:bodyPr wrap="none" anchor="ctr"/>
              <a:lstStyle/>
              <a:p>
                <a:pPr algn="ctr">
                  <a:spcBef>
                    <a:spcPct val="0"/>
                  </a:spcBef>
                </a:pPr>
                <a:endParaRPr lang="en-GB">
                  <a:solidFill>
                    <a:srgbClr val="800080"/>
                  </a:solidFill>
                </a:endParaRPr>
              </a:p>
            </p:txBody>
          </p:sp>
          <p:sp>
            <p:nvSpPr>
              <p:cNvPr id="16" name="Text Box 14"/>
              <p:cNvSpPr txBox="1">
                <a:spLocks noChangeArrowheads="1"/>
              </p:cNvSpPr>
              <p:nvPr/>
            </p:nvSpPr>
            <p:spPr bwMode="auto">
              <a:xfrm>
                <a:off x="1281" y="1919"/>
                <a:ext cx="408" cy="188"/>
              </a:xfrm>
              <a:prstGeom prst="rect">
                <a:avLst/>
              </a:prstGeom>
              <a:solidFill>
                <a:schemeClr val="bg1"/>
              </a:solidFill>
              <a:ln w="9525">
                <a:noFill/>
                <a:miter lim="800000"/>
                <a:headEnd/>
                <a:tailEnd/>
              </a:ln>
              <a:effectLst/>
            </p:spPr>
            <p:txBody>
              <a:bodyPr>
                <a:spAutoFit/>
              </a:bodyPr>
              <a:lstStyle/>
              <a:p>
                <a:pPr>
                  <a:lnSpc>
                    <a:spcPct val="75000"/>
                  </a:lnSpc>
                </a:pPr>
                <a:r>
                  <a:rPr lang="en-US" sz="1400" dirty="0" smtClean="0">
                    <a:latin typeface="Arial" charset="0"/>
                  </a:rPr>
                  <a:t>40</a:t>
                </a:r>
                <a:r>
                  <a:rPr lang="bg-BG" sz="1400" dirty="0" smtClean="0">
                    <a:latin typeface="Arial" charset="0"/>
                  </a:rPr>
                  <a:t>%</a:t>
                </a:r>
                <a:endParaRPr lang="bg-BG" sz="1400" dirty="0">
                  <a:latin typeface="Arial" charset="0"/>
                </a:endParaRPr>
              </a:p>
            </p:txBody>
          </p:sp>
        </p:grpSp>
        <p:grpSp>
          <p:nvGrpSpPr>
            <p:cNvPr id="9" name="Group 15"/>
            <p:cNvGrpSpPr>
              <a:grpSpLocks/>
            </p:cNvGrpSpPr>
            <p:nvPr/>
          </p:nvGrpSpPr>
          <p:grpSpPr bwMode="auto">
            <a:xfrm>
              <a:off x="3651" y="1752"/>
              <a:ext cx="771" cy="363"/>
              <a:chOff x="3651" y="1752"/>
              <a:chExt cx="771" cy="363"/>
            </a:xfrm>
          </p:grpSpPr>
          <p:sp>
            <p:nvSpPr>
              <p:cNvPr id="13" name="Rectangle 16"/>
              <p:cNvSpPr>
                <a:spLocks noChangeArrowheads="1"/>
              </p:cNvSpPr>
              <p:nvPr/>
            </p:nvSpPr>
            <p:spPr bwMode="auto">
              <a:xfrm>
                <a:off x="3651" y="1752"/>
                <a:ext cx="771" cy="363"/>
              </a:xfrm>
              <a:prstGeom prst="rect">
                <a:avLst/>
              </a:prstGeom>
              <a:noFill/>
              <a:ln w="25400">
                <a:solidFill>
                  <a:srgbClr val="CC0066"/>
                </a:solidFill>
                <a:miter lim="800000"/>
                <a:headEnd/>
                <a:tailEnd/>
              </a:ln>
              <a:effectLst/>
            </p:spPr>
            <p:txBody>
              <a:bodyPr wrap="none" anchor="ctr"/>
              <a:lstStyle/>
              <a:p>
                <a:endParaRPr lang="bg-BG"/>
              </a:p>
            </p:txBody>
          </p:sp>
          <p:sp>
            <p:nvSpPr>
              <p:cNvPr id="14" name="Text Box 17"/>
              <p:cNvSpPr txBox="1">
                <a:spLocks noChangeArrowheads="1"/>
              </p:cNvSpPr>
              <p:nvPr/>
            </p:nvSpPr>
            <p:spPr bwMode="auto">
              <a:xfrm>
                <a:off x="3696" y="1938"/>
                <a:ext cx="409" cy="156"/>
              </a:xfrm>
              <a:prstGeom prst="rect">
                <a:avLst/>
              </a:prstGeom>
              <a:solidFill>
                <a:schemeClr val="bg1"/>
              </a:solidFill>
              <a:ln w="9525">
                <a:noFill/>
                <a:miter lim="800000"/>
                <a:headEnd/>
                <a:tailEnd/>
              </a:ln>
              <a:effectLst/>
            </p:spPr>
            <p:txBody>
              <a:bodyPr>
                <a:spAutoFit/>
              </a:bodyPr>
              <a:lstStyle/>
              <a:p>
                <a:pPr>
                  <a:lnSpc>
                    <a:spcPct val="55000"/>
                  </a:lnSpc>
                </a:pPr>
                <a:r>
                  <a:rPr lang="bg-BG" sz="1400" b="1" dirty="0" smtClean="0">
                    <a:latin typeface="Arial" charset="0"/>
                  </a:rPr>
                  <a:t>5</a:t>
                </a:r>
                <a:r>
                  <a:rPr lang="en-US" sz="1400" b="1" dirty="0" smtClean="0">
                    <a:latin typeface="Arial" charset="0"/>
                  </a:rPr>
                  <a:t>0</a:t>
                </a:r>
                <a:r>
                  <a:rPr lang="bg-BG" sz="1400" b="1" dirty="0" smtClean="0">
                    <a:latin typeface="Arial" charset="0"/>
                  </a:rPr>
                  <a:t>%</a:t>
                </a:r>
                <a:r>
                  <a:rPr lang="bg-BG" sz="1400" dirty="0" smtClean="0">
                    <a:latin typeface="Arial" charset="0"/>
                  </a:rPr>
                  <a:t> </a:t>
                </a:r>
                <a:r>
                  <a:rPr lang="bg-BG" sz="1400" dirty="0">
                    <a:latin typeface="Arial" charset="0"/>
                  </a:rPr>
                  <a:t>-</a:t>
                </a:r>
              </a:p>
            </p:txBody>
          </p:sp>
        </p:grpSp>
        <p:grpSp>
          <p:nvGrpSpPr>
            <p:cNvPr id="10" name="Group 18"/>
            <p:cNvGrpSpPr>
              <a:grpSpLocks/>
            </p:cNvGrpSpPr>
            <p:nvPr/>
          </p:nvGrpSpPr>
          <p:grpSpPr bwMode="auto">
            <a:xfrm>
              <a:off x="4468" y="1752"/>
              <a:ext cx="725" cy="363"/>
              <a:chOff x="4468" y="1752"/>
              <a:chExt cx="725" cy="363"/>
            </a:xfrm>
          </p:grpSpPr>
          <p:sp>
            <p:nvSpPr>
              <p:cNvPr id="11" name="Rectangle 19"/>
              <p:cNvSpPr>
                <a:spLocks noChangeArrowheads="1"/>
              </p:cNvSpPr>
              <p:nvPr/>
            </p:nvSpPr>
            <p:spPr bwMode="auto">
              <a:xfrm>
                <a:off x="4468" y="1752"/>
                <a:ext cx="725" cy="363"/>
              </a:xfrm>
              <a:prstGeom prst="rect">
                <a:avLst/>
              </a:prstGeom>
              <a:noFill/>
              <a:ln w="25400">
                <a:solidFill>
                  <a:srgbClr val="FF0000"/>
                </a:solidFill>
                <a:miter lim="800000"/>
                <a:headEnd/>
                <a:tailEnd/>
              </a:ln>
              <a:effectLst/>
            </p:spPr>
            <p:txBody>
              <a:bodyPr wrap="none" anchor="ctr"/>
              <a:lstStyle/>
              <a:p>
                <a:endParaRPr lang="bg-BG"/>
              </a:p>
            </p:txBody>
          </p:sp>
          <p:sp>
            <p:nvSpPr>
              <p:cNvPr id="12" name="Text Box 20"/>
              <p:cNvSpPr txBox="1">
                <a:spLocks noChangeArrowheads="1"/>
              </p:cNvSpPr>
              <p:nvPr/>
            </p:nvSpPr>
            <p:spPr bwMode="auto">
              <a:xfrm>
                <a:off x="4558" y="1905"/>
                <a:ext cx="182" cy="197"/>
              </a:xfrm>
              <a:prstGeom prst="rect">
                <a:avLst/>
              </a:prstGeom>
              <a:solidFill>
                <a:schemeClr val="bg1"/>
              </a:solidFill>
              <a:ln w="9525">
                <a:noFill/>
                <a:miter lim="800000"/>
                <a:headEnd/>
                <a:tailEnd/>
              </a:ln>
              <a:effectLst/>
            </p:spPr>
            <p:txBody>
              <a:bodyPr>
                <a:spAutoFit/>
              </a:bodyPr>
              <a:lstStyle/>
              <a:p>
                <a:pPr>
                  <a:lnSpc>
                    <a:spcPct val="80000"/>
                  </a:lnSpc>
                </a:pPr>
                <a:r>
                  <a:rPr lang="en-US" sz="1400" b="1" dirty="0" smtClean="0">
                    <a:latin typeface="Arial" charset="0"/>
                  </a:rPr>
                  <a:t>2</a:t>
                </a:r>
                <a:endParaRPr lang="bg-BG" sz="1400" b="1" dirty="0">
                  <a:latin typeface="Arial" charset="0"/>
                </a:endParaRPr>
              </a:p>
            </p:txBody>
          </p:sp>
        </p:grpSp>
      </p:grpSp>
      <p:cxnSp>
        <p:nvCxnSpPr>
          <p:cNvPr id="19" name="Straight Arrow Connector 18"/>
          <p:cNvCxnSpPr/>
          <p:nvPr/>
        </p:nvCxnSpPr>
        <p:spPr>
          <a:xfrm>
            <a:off x="4572000" y="2492896"/>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Right Brace 19"/>
          <p:cNvSpPr/>
          <p:nvPr/>
        </p:nvSpPr>
        <p:spPr>
          <a:xfrm>
            <a:off x="7668344" y="1772816"/>
            <a:ext cx="216024" cy="57606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a:p>
        </p:txBody>
      </p:sp>
      <p:sp>
        <p:nvSpPr>
          <p:cNvPr id="21" name="TextBox 20"/>
          <p:cNvSpPr txBox="1"/>
          <p:nvPr/>
        </p:nvSpPr>
        <p:spPr>
          <a:xfrm>
            <a:off x="7812360" y="1772816"/>
            <a:ext cx="1032655" cy="646331"/>
          </a:xfrm>
          <a:prstGeom prst="rect">
            <a:avLst/>
          </a:prstGeom>
          <a:noFill/>
        </p:spPr>
        <p:txBody>
          <a:bodyPr wrap="none" rtlCol="0">
            <a:spAutoFit/>
          </a:bodyPr>
          <a:lstStyle/>
          <a:p>
            <a:r>
              <a:rPr lang="en-US" dirty="0" smtClean="0">
                <a:solidFill>
                  <a:schemeClr val="tx2">
                    <a:lumMod val="60000"/>
                    <a:lumOff val="40000"/>
                  </a:schemeClr>
                </a:solidFill>
              </a:rPr>
              <a:t>in adults </a:t>
            </a:r>
          </a:p>
          <a:p>
            <a:r>
              <a:rPr lang="en-US" dirty="0" smtClean="0">
                <a:solidFill>
                  <a:schemeClr val="tx2">
                    <a:lumMod val="60000"/>
                    <a:lumOff val="40000"/>
                  </a:schemeClr>
                </a:solidFill>
              </a:rPr>
              <a:t>at rest</a:t>
            </a:r>
            <a:endParaRPr lang="bg-BG"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95726"/>
            <a:ext cx="9144000" cy="2362274"/>
          </a:xfrm>
        </p:spPr>
        <p:txBody>
          <a:bodyPr>
            <a:noAutofit/>
          </a:bodyPr>
          <a:lstStyle/>
          <a:p>
            <a:r>
              <a:rPr lang="en-US" sz="1800" b="1" dirty="0" smtClean="0"/>
              <a:t>Scheme of the coagulation-anticoagulation system</a:t>
            </a:r>
            <a:r>
              <a:rPr lang="en-US" sz="1800" dirty="0" smtClean="0"/>
              <a:t/>
            </a:r>
            <a:br>
              <a:rPr lang="en-US" sz="1800" dirty="0" smtClean="0"/>
            </a:br>
            <a:r>
              <a:rPr lang="en-US" sz="1800" dirty="0" smtClean="0"/>
              <a:t>Activation of the coagulation system culminates in generation of thrombin, which cleaves fibrinogen to form fibrin clots with platelets on the site of vascular injury. The coagulation system is negatively regulated by tissue factor pathway inhibitor (TFPI),  </a:t>
            </a:r>
            <a:r>
              <a:rPr lang="en-US" sz="1800" dirty="0" err="1" smtClean="0"/>
              <a:t>antithrombin</a:t>
            </a:r>
            <a:r>
              <a:rPr lang="en-US" sz="1800" dirty="0" smtClean="0"/>
              <a:t> (AT), and activated protein C (APC).  </a:t>
            </a:r>
            <a:r>
              <a:rPr lang="en-US" sz="1800" dirty="0" err="1" smtClean="0"/>
              <a:t>Fibrinolytic</a:t>
            </a:r>
            <a:r>
              <a:rPr lang="en-US" sz="1800" dirty="0" smtClean="0"/>
              <a:t> system also regulates coagulation by generation of </a:t>
            </a:r>
            <a:r>
              <a:rPr lang="en-US" sz="1800" dirty="0" err="1" smtClean="0"/>
              <a:t>plasmin</a:t>
            </a:r>
            <a:r>
              <a:rPr lang="en-US" sz="1800" dirty="0" smtClean="0"/>
              <a:t>, which dissolves fibrin clots.  </a:t>
            </a:r>
            <a:r>
              <a:rPr lang="en-US" sz="1800" dirty="0" err="1" smtClean="0"/>
              <a:t>Fibrinolytic</a:t>
            </a:r>
            <a:r>
              <a:rPr lang="en-US" sz="1800" dirty="0" smtClean="0"/>
              <a:t> system is negatively regulated by </a:t>
            </a:r>
            <a:r>
              <a:rPr lang="en-US" sz="1800" dirty="0" err="1" smtClean="0"/>
              <a:t>plasminogen</a:t>
            </a:r>
            <a:r>
              <a:rPr lang="en-US" sz="1800" dirty="0" smtClean="0"/>
              <a:t> activator inhibitor 1 (PAI-1).  A delicate balance between coagulation and anticoagulation is necessary to prevent </a:t>
            </a:r>
            <a:r>
              <a:rPr lang="en-US" sz="1800" dirty="0" err="1" smtClean="0"/>
              <a:t>pathophysiological</a:t>
            </a:r>
            <a:r>
              <a:rPr lang="en-US" sz="1800" dirty="0" smtClean="0"/>
              <a:t> conditions such as excessive bleeding or thrombosis. </a:t>
            </a:r>
            <a:br>
              <a:rPr lang="en-US" sz="1800" dirty="0" smtClean="0"/>
            </a:br>
            <a:endParaRPr lang="bg-BG" sz="1800" dirty="0"/>
          </a:p>
        </p:txBody>
      </p:sp>
      <p:pic>
        <p:nvPicPr>
          <p:cNvPr id="5122" name="Picture 2" descr="F:\lectures_3sem_bg\F1.medium.gif"/>
          <p:cNvPicPr>
            <a:picLocks noGrp="1" noChangeAspect="1" noChangeArrowheads="1"/>
          </p:cNvPicPr>
          <p:nvPr>
            <p:ph idx="1"/>
          </p:nvPr>
        </p:nvPicPr>
        <p:blipFill>
          <a:blip r:embed="rId2" cstate="print"/>
          <a:srcRect/>
          <a:stretch>
            <a:fillRect/>
          </a:stretch>
        </p:blipFill>
        <p:spPr bwMode="auto">
          <a:xfrm>
            <a:off x="1331640" y="0"/>
            <a:ext cx="6840760" cy="443711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0"/>
            <a:ext cx="7498080" cy="1143000"/>
          </a:xfrm>
        </p:spPr>
        <p:txBody>
          <a:bodyPr>
            <a:normAutofit/>
          </a:bodyPr>
          <a:lstStyle/>
          <a:p>
            <a:pPr algn="ctr"/>
            <a:r>
              <a:rPr lang="en-US" sz="3600" dirty="0" smtClean="0"/>
              <a:t>Genesis of the WBC</a:t>
            </a:r>
            <a:endParaRPr lang="bg-BG" sz="3600" dirty="0"/>
          </a:p>
        </p:txBody>
      </p:sp>
      <p:sp>
        <p:nvSpPr>
          <p:cNvPr id="3" name="Content Placeholder 2"/>
          <p:cNvSpPr>
            <a:spLocks noGrp="1"/>
          </p:cNvSpPr>
          <p:nvPr>
            <p:ph idx="1"/>
          </p:nvPr>
        </p:nvSpPr>
        <p:spPr>
          <a:xfrm>
            <a:off x="683568" y="1052736"/>
            <a:ext cx="8460432" cy="5805264"/>
          </a:xfrm>
        </p:spPr>
        <p:txBody>
          <a:bodyPr>
            <a:normAutofit fontScale="92500" lnSpcReduction="20000"/>
          </a:bodyPr>
          <a:lstStyle/>
          <a:p>
            <a:r>
              <a:rPr lang="en-US" dirty="0" smtClean="0"/>
              <a:t>The granulocytes and </a:t>
            </a:r>
            <a:r>
              <a:rPr lang="en-US" dirty="0" err="1" smtClean="0"/>
              <a:t>monocytes</a:t>
            </a:r>
            <a:r>
              <a:rPr lang="en-US" dirty="0" smtClean="0"/>
              <a:t> are formed only in the bone marrow. </a:t>
            </a:r>
          </a:p>
          <a:p>
            <a:r>
              <a:rPr lang="en-US" dirty="0" smtClean="0"/>
              <a:t>Lymphocytes and plasma cells are produced mainly in the various </a:t>
            </a:r>
            <a:r>
              <a:rPr lang="en-US" dirty="0" err="1" smtClean="0"/>
              <a:t>lymphogenous</a:t>
            </a:r>
            <a:r>
              <a:rPr lang="en-US" dirty="0" smtClean="0"/>
              <a:t> tissues - especially the lymph glands, spleen, thymus, tonsils, and various pockets of lymphoid tissue elsewhere in the body, such as in the bone marrow and in so-called </a:t>
            </a:r>
            <a:r>
              <a:rPr lang="en-US" dirty="0" err="1" smtClean="0"/>
              <a:t>Peyer’s</a:t>
            </a:r>
            <a:r>
              <a:rPr lang="en-US" dirty="0" smtClean="0"/>
              <a:t> patches underneath the epithelium in the gut wall. </a:t>
            </a:r>
          </a:p>
          <a:p>
            <a:r>
              <a:rPr lang="en-US" dirty="0" smtClean="0"/>
              <a:t>The white blood cells formed in the bone marrow are stored within the marrow until they are needed in the circulatory system. Then, when the need arises, various factors cause them to be released.</a:t>
            </a:r>
            <a:endParaRPr lang="bg-BG"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0"/>
            <a:ext cx="7498080" cy="1143000"/>
          </a:xfrm>
        </p:spPr>
        <p:txBody>
          <a:bodyPr>
            <a:normAutofit/>
          </a:bodyPr>
          <a:lstStyle/>
          <a:p>
            <a:pPr algn="ctr"/>
            <a:r>
              <a:rPr lang="en-US" sz="4000" dirty="0" smtClean="0"/>
              <a:t>Genesis of the WBC</a:t>
            </a:r>
            <a:endParaRPr lang="bg-BG" sz="4000" dirty="0"/>
          </a:p>
        </p:txBody>
      </p:sp>
      <p:pic>
        <p:nvPicPr>
          <p:cNvPr id="4" name="Picture 7"/>
          <p:cNvPicPr>
            <a:picLocks noGrp="1" noChangeAspect="1" noChangeArrowheads="1"/>
          </p:cNvPicPr>
          <p:nvPr>
            <p:ph idx="1"/>
          </p:nvPr>
        </p:nvPicPr>
        <p:blipFill>
          <a:blip r:embed="rId2" cstate="print">
            <a:lum bright="-6000" contrast="6000"/>
          </a:blip>
          <a:srcRect/>
          <a:stretch>
            <a:fillRect/>
          </a:stretch>
        </p:blipFill>
        <p:spPr bwMode="auto">
          <a:xfrm>
            <a:off x="2051720" y="1052736"/>
            <a:ext cx="5472608" cy="580526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7282056" cy="1080120"/>
          </a:xfrm>
        </p:spPr>
        <p:txBody>
          <a:bodyPr>
            <a:normAutofit/>
          </a:bodyPr>
          <a:lstStyle/>
          <a:p>
            <a:pPr algn="ctr"/>
            <a:r>
              <a:rPr lang="en-US" sz="4000" dirty="0" smtClean="0"/>
              <a:t>Genesis of the WBC</a:t>
            </a:r>
            <a:endParaRPr lang="bg-BG" sz="4000" dirty="0"/>
          </a:p>
        </p:txBody>
      </p:sp>
      <p:grpSp>
        <p:nvGrpSpPr>
          <p:cNvPr id="4" name="Group 13"/>
          <p:cNvGrpSpPr>
            <a:grpSpLocks noGrp="1"/>
          </p:cNvGrpSpPr>
          <p:nvPr>
            <p:ph idx="1"/>
          </p:nvPr>
        </p:nvGrpSpPr>
        <p:grpSpPr bwMode="auto">
          <a:xfrm>
            <a:off x="0" y="1268760"/>
            <a:ext cx="7596336" cy="5400600"/>
            <a:chOff x="567" y="1223"/>
            <a:chExt cx="3991" cy="2041"/>
          </a:xfrm>
        </p:grpSpPr>
        <p:pic>
          <p:nvPicPr>
            <p:cNvPr id="5" name="Picture 5" descr="CellularPools"/>
            <p:cNvPicPr>
              <a:picLocks noChangeAspect="1" noChangeArrowheads="1"/>
            </p:cNvPicPr>
            <p:nvPr/>
          </p:nvPicPr>
          <p:blipFill>
            <a:blip r:embed="rId2" cstate="print"/>
            <a:srcRect/>
            <a:stretch>
              <a:fillRect/>
            </a:stretch>
          </p:blipFill>
          <p:spPr bwMode="auto">
            <a:xfrm>
              <a:off x="589" y="1585"/>
              <a:ext cx="3969" cy="1679"/>
            </a:xfrm>
            <a:prstGeom prst="rect">
              <a:avLst/>
            </a:prstGeom>
            <a:noFill/>
            <a:ln w="9525">
              <a:noFill/>
              <a:miter lim="800000"/>
              <a:headEnd/>
              <a:tailEnd/>
            </a:ln>
          </p:spPr>
        </p:pic>
        <p:grpSp>
          <p:nvGrpSpPr>
            <p:cNvPr id="6" name="Group 12"/>
            <p:cNvGrpSpPr>
              <a:grpSpLocks/>
            </p:cNvGrpSpPr>
            <p:nvPr/>
          </p:nvGrpSpPr>
          <p:grpSpPr bwMode="auto">
            <a:xfrm>
              <a:off x="567" y="1223"/>
              <a:ext cx="3991" cy="2041"/>
              <a:chOff x="567" y="1223"/>
              <a:chExt cx="3991" cy="2041"/>
            </a:xfrm>
          </p:grpSpPr>
          <p:pic>
            <p:nvPicPr>
              <p:cNvPr id="7" name="Picture 10" descr="Neutrophil kinetics"/>
              <p:cNvPicPr>
                <a:picLocks noChangeAspect="1" noChangeArrowheads="1"/>
              </p:cNvPicPr>
              <p:nvPr/>
            </p:nvPicPr>
            <p:blipFill>
              <a:blip r:embed="rId3" cstate="print">
                <a:lum bright="-12000"/>
              </a:blip>
              <a:srcRect l="10629" t="2962" r="7118" b="71355"/>
              <a:stretch>
                <a:fillRect/>
              </a:stretch>
            </p:blipFill>
            <p:spPr bwMode="auto">
              <a:xfrm>
                <a:off x="567" y="1248"/>
                <a:ext cx="3991" cy="427"/>
              </a:xfrm>
              <a:prstGeom prst="rect">
                <a:avLst/>
              </a:prstGeom>
              <a:noFill/>
              <a:ln w="9525">
                <a:noFill/>
                <a:miter lim="800000"/>
                <a:headEnd/>
                <a:tailEnd/>
              </a:ln>
            </p:spPr>
          </p:pic>
          <p:sp>
            <p:nvSpPr>
              <p:cNvPr id="8" name="Rectangle 11"/>
              <p:cNvSpPr>
                <a:spLocks noChangeArrowheads="1"/>
              </p:cNvSpPr>
              <p:nvPr/>
            </p:nvSpPr>
            <p:spPr bwMode="auto">
              <a:xfrm>
                <a:off x="567" y="1223"/>
                <a:ext cx="3991" cy="2041"/>
              </a:xfrm>
              <a:prstGeom prst="rect">
                <a:avLst/>
              </a:prstGeom>
              <a:noFill/>
              <a:ln w="25400" algn="ctr">
                <a:solidFill>
                  <a:srgbClr val="A50021"/>
                </a:solidFill>
                <a:miter lim="800000"/>
                <a:headEnd/>
                <a:tailEnd/>
              </a:ln>
              <a:effectLst/>
            </p:spPr>
            <p:txBody>
              <a:bodyPr wrap="none" anchor="ctr">
                <a:spAutoFit/>
              </a:bodyPr>
              <a:lstStyle/>
              <a:p>
                <a:endParaRPr lang="bg-BG"/>
              </a:p>
            </p:txBody>
          </p:sp>
        </p:grpSp>
      </p:grpSp>
      <p:pic>
        <p:nvPicPr>
          <p:cNvPr id="9" name="Picture 7"/>
          <p:cNvPicPr>
            <a:picLocks noChangeAspect="1" noChangeArrowheads="1"/>
          </p:cNvPicPr>
          <p:nvPr/>
        </p:nvPicPr>
        <p:blipFill>
          <a:blip r:embed="rId4" cstate="print">
            <a:lum bright="-6000" contrast="12000"/>
          </a:blip>
          <a:srcRect l="68906" t="3586" r="19289" b="7909"/>
          <a:stretch>
            <a:fillRect/>
          </a:stretch>
        </p:blipFill>
        <p:spPr bwMode="auto">
          <a:xfrm>
            <a:off x="7543800" y="404813"/>
            <a:ext cx="1600200" cy="64531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88640"/>
            <a:ext cx="7602048" cy="850106"/>
          </a:xfrm>
        </p:spPr>
        <p:txBody>
          <a:bodyPr>
            <a:noAutofit/>
          </a:bodyPr>
          <a:lstStyle/>
          <a:p>
            <a:r>
              <a:rPr lang="en-US" sz="3600" b="1" dirty="0" smtClean="0"/>
              <a:t>Life Span of the White Blood Cells</a:t>
            </a:r>
            <a:endParaRPr lang="bg-BG" sz="3600" dirty="0"/>
          </a:p>
        </p:txBody>
      </p:sp>
      <p:sp>
        <p:nvSpPr>
          <p:cNvPr id="3" name="Content Placeholder 2"/>
          <p:cNvSpPr>
            <a:spLocks noGrp="1"/>
          </p:cNvSpPr>
          <p:nvPr>
            <p:ph idx="1"/>
          </p:nvPr>
        </p:nvSpPr>
        <p:spPr>
          <a:xfrm>
            <a:off x="539552" y="1052736"/>
            <a:ext cx="8604448" cy="5805264"/>
          </a:xfrm>
        </p:spPr>
        <p:txBody>
          <a:bodyPr>
            <a:noAutofit/>
          </a:bodyPr>
          <a:lstStyle/>
          <a:p>
            <a:r>
              <a:rPr lang="en-US" sz="2400" dirty="0" smtClean="0"/>
              <a:t>The life of the granulocytes after being released from the bone marrow is normally 4 to 8 hours circulating in the blood and another 4 to 5 days in tissues where they are needed. </a:t>
            </a:r>
          </a:p>
          <a:p>
            <a:r>
              <a:rPr lang="en-US" sz="2400" dirty="0" smtClean="0"/>
              <a:t>In times of serious tissue infection, this total life span is often shortened to only a few hours because the granulocytes proceed even more rapidly to the infected area, perform their functions, and, in the process, are themselves destroyed.</a:t>
            </a:r>
          </a:p>
          <a:p>
            <a:r>
              <a:rPr lang="en-US" sz="2400" dirty="0" smtClean="0"/>
              <a:t>The </a:t>
            </a:r>
            <a:r>
              <a:rPr lang="en-US" sz="2400" dirty="0" err="1" smtClean="0"/>
              <a:t>monocytes</a:t>
            </a:r>
            <a:r>
              <a:rPr lang="en-US" sz="2400" dirty="0" smtClean="0"/>
              <a:t> also have a short transit time, 10 to 20 hours in the blood, before wandering through the capillary membranes into the tissues. Once in the tissues, they swell to much larger sizes to become </a:t>
            </a:r>
            <a:r>
              <a:rPr lang="en-US" sz="2400" i="1" dirty="0" smtClean="0"/>
              <a:t>tissue macrophages, and, in this form, can live for months </a:t>
            </a:r>
            <a:r>
              <a:rPr lang="en-US" sz="2400" dirty="0" smtClean="0"/>
              <a:t>unless destroyed while performing </a:t>
            </a:r>
            <a:r>
              <a:rPr lang="en-US" sz="2400" dirty="0" err="1" smtClean="0"/>
              <a:t>phagocytic</a:t>
            </a:r>
            <a:r>
              <a:rPr lang="en-US" sz="2400" dirty="0" smtClean="0"/>
              <a:t> functions.</a:t>
            </a:r>
          </a:p>
          <a:p>
            <a:r>
              <a:rPr lang="en-US" sz="2400" dirty="0" smtClean="0"/>
              <a:t>These tissue macrophages are the basis of the </a:t>
            </a:r>
            <a:r>
              <a:rPr lang="en-US" sz="2400" i="1" dirty="0" smtClean="0"/>
              <a:t>tissue macrophage system, discussed in greater detail </a:t>
            </a:r>
            <a:r>
              <a:rPr lang="en-US" sz="2400" dirty="0" smtClean="0"/>
              <a:t>later, which provides continuing defense against infection.</a:t>
            </a:r>
            <a:endParaRPr lang="bg-BG"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1062</TotalTime>
  <Words>3281</Words>
  <Application>Microsoft Office PowerPoint</Application>
  <PresentationFormat>On-screen Show (4:3)</PresentationFormat>
  <Paragraphs>241</Paragraphs>
  <Slides>50</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Solstice</vt:lpstr>
      <vt:lpstr>CorelDRAW.Graphic.10</vt:lpstr>
      <vt:lpstr>Leukocytes.  Resistance of the body to infections.  Hemostasis and blood coagulation</vt:lpstr>
      <vt:lpstr>Resistance of the Body to Infection</vt:lpstr>
      <vt:lpstr>Resistance of the Body to Infection</vt:lpstr>
      <vt:lpstr>Leukocytes  (White Blood Cells)</vt:lpstr>
      <vt:lpstr>Leukocytes in perriferal blood</vt:lpstr>
      <vt:lpstr>Genesis of the WBC</vt:lpstr>
      <vt:lpstr>Genesis of the WBC</vt:lpstr>
      <vt:lpstr>Genesis of the WBC</vt:lpstr>
      <vt:lpstr>Life Span of the White Blood Cells</vt:lpstr>
      <vt:lpstr>Life Span of the White Blood Cells</vt:lpstr>
      <vt:lpstr>Neutrophils morphology</vt:lpstr>
      <vt:lpstr>Neutrophils functions Neutrophils and Macrophages Defend Against Infections. Both Neutrophils and Macrophages Can Kill Bacteria</vt:lpstr>
      <vt:lpstr>Slide 13</vt:lpstr>
      <vt:lpstr>White Blood Cells Move Through Tissue Spaces by Ameboid Motion  </vt:lpstr>
      <vt:lpstr>Phagocytosis – cellular ingestion of the offending agent</vt:lpstr>
      <vt:lpstr>Slide 16</vt:lpstr>
      <vt:lpstr>The receptors of neutrophils</vt:lpstr>
      <vt:lpstr>The importance of neutrophils during virus infections  </vt:lpstr>
      <vt:lpstr>Slide 19</vt:lpstr>
      <vt:lpstr>Eosinophils</vt:lpstr>
      <vt:lpstr>Basophils</vt:lpstr>
      <vt:lpstr>Monocytes</vt:lpstr>
      <vt:lpstr>Macrophage and Neutrophil Responses During Inflammation</vt:lpstr>
      <vt:lpstr>Slide 24</vt:lpstr>
      <vt:lpstr>Immunity and Allergy</vt:lpstr>
      <vt:lpstr>Immunity and Allergy</vt:lpstr>
      <vt:lpstr>Acquired (Adaptive) Immunity</vt:lpstr>
      <vt:lpstr>Basic Types of Acquired Immunity</vt:lpstr>
      <vt:lpstr>Slide 29</vt:lpstr>
      <vt:lpstr>Slide 30</vt:lpstr>
      <vt:lpstr>T Ly and B-Ly Antibodies React Highly Specifically Against Specific Antigens - Role of Lymphocyte Clones</vt:lpstr>
      <vt:lpstr>Slide 32</vt:lpstr>
      <vt:lpstr>Slide 33</vt:lpstr>
      <vt:lpstr>Slide 34</vt:lpstr>
      <vt:lpstr>Classic Pathway </vt:lpstr>
      <vt:lpstr>Complement System for Antibody Action </vt:lpstr>
      <vt:lpstr>The antibodies can inactivate the invading agent in one of several ways, as follows: </vt:lpstr>
      <vt:lpstr>Slide 38</vt:lpstr>
      <vt:lpstr>Slide 39</vt:lpstr>
      <vt:lpstr>Slide 40</vt:lpstr>
      <vt:lpstr>Events in Hemostasis</vt:lpstr>
      <vt:lpstr>Slide 42</vt:lpstr>
      <vt:lpstr>Slide 43</vt:lpstr>
      <vt:lpstr>Hemocoagulation</vt:lpstr>
      <vt:lpstr>Slide 45</vt:lpstr>
      <vt:lpstr>Slide 46</vt:lpstr>
      <vt:lpstr>The role of vitamin K for hemocoagulation</vt:lpstr>
      <vt:lpstr>The role of Ca ions</vt:lpstr>
      <vt:lpstr>Fibrinolysis</vt:lpstr>
      <vt:lpstr>Scheme of the coagulation-anticoagulation system Activation of the coagulation system culminates in generation of thrombin, which cleaves fibrinogen to form fibrin clots with platelets on the site of vascular injury. The coagulation system is negatively regulated by tissue factor pathway inhibitor (TFPI),  antithrombin (AT), and activated protein C (APC).  Fibrinolytic system also regulates coagulation by generation of plasmin, which dissolves fibrin clots.  Fibrinolytic system is negatively regulated by plasminogen activator inhibitor 1 (PAI-1).  A delicate balance between coagulation and anticoagulation is necessary to prevent pathophysiological conditions such as excessive bleeding or thrombosis.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Leukocytes. Resistance of the body to infections.  Hemostasis and blood coagulation</dc:title>
  <dc:creator>user</dc:creator>
  <cp:lastModifiedBy>user</cp:lastModifiedBy>
  <cp:revision>78</cp:revision>
  <dcterms:created xsi:type="dcterms:W3CDTF">2013-11-12T13:39:02Z</dcterms:created>
  <dcterms:modified xsi:type="dcterms:W3CDTF">2018-01-23T14:23:45Z</dcterms:modified>
</cp:coreProperties>
</file>